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7"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7" autoAdjust="0"/>
    <p:restoredTop sz="86492" autoAdjust="0"/>
  </p:normalViewPr>
  <p:slideViewPr>
    <p:cSldViewPr snapToGrid="0">
      <p:cViewPr varScale="1">
        <p:scale>
          <a:sx n="71" d="100"/>
          <a:sy n="71" d="100"/>
        </p:scale>
        <p:origin x="43" y="43"/>
      </p:cViewPr>
      <p:guideLst/>
    </p:cSldViewPr>
  </p:slideViewPr>
  <p:outlineViewPr>
    <p:cViewPr>
      <p:scale>
        <a:sx n="33" d="100"/>
        <a:sy n="33" d="100"/>
      </p:scale>
      <p:origin x="0" y="-5526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56313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ru-RU"/>
              <a:t>Образец заголовка</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ru-RU"/>
              <a:t>Вставка рисунка</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A3DB887-1DE5-4AAF-A13E-2D1D9676A478}" type="datetimeFigureOut">
              <a:rPr lang="ru-UA" smtClean="0"/>
              <a:t>01/02/2024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3153176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ru-RU"/>
              <a:t>Образец заголовка</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ru-RU"/>
              <a:t>Образец текста</a:t>
            </a:r>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168393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ru-RU"/>
              <a:t>Образец заголовка</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ru-RU"/>
              <a:t>Образец текста</a:t>
            </a:r>
          </a:p>
        </p:txBody>
      </p:sp>
      <p:sp>
        <p:nvSpPr>
          <p:cNvPr id="2" name="Date Placeholder 1"/>
          <p:cNvSpPr>
            <a:spLocks noGrp="1"/>
          </p:cNvSpPr>
          <p:nvPr>
            <p:ph type="dt" sz="half" idx="10"/>
          </p:nvPr>
        </p:nvSpPr>
        <p:spPr/>
        <p:txBody>
          <a:bodyPr/>
          <a:lstStyle/>
          <a:p>
            <a:fld id="{0A3DB887-1DE5-4AAF-A13E-2D1D9676A478}" type="datetimeFigureOut">
              <a:rPr lang="ru-UA" smtClean="0"/>
              <a:t>01/02/2024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4162837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2933730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320846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ru-RU"/>
              <a:t>Образец заголовка</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103148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ru-RU"/>
              <a:t>Образец заголовка</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A3DB887-1DE5-4AAF-A13E-2D1D9676A478}" type="datetimeFigureOut">
              <a:rPr lang="ru-UA" smtClean="0"/>
              <a:t>01/02/2024</a:t>
            </a:fld>
            <a:endParaRPr lang="ru-UA"/>
          </a:p>
        </p:txBody>
      </p:sp>
      <p:sp>
        <p:nvSpPr>
          <p:cNvPr id="5" name="Footer Placeholder 4"/>
          <p:cNvSpPr>
            <a:spLocks noGrp="1"/>
          </p:cNvSpPr>
          <p:nvPr>
            <p:ph type="ftr" sz="quarter" idx="11"/>
          </p:nvPr>
        </p:nvSpPr>
        <p:spPr/>
        <p:txBody>
          <a:bodyPr/>
          <a:lstStyle/>
          <a:p>
            <a:endParaRPr lang="ru-UA"/>
          </a:p>
        </p:txBody>
      </p:sp>
      <p:sp>
        <p:nvSpPr>
          <p:cNvPr id="6" name="Slide Number Placeholder 5"/>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3130037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A3DB887-1DE5-4AAF-A13E-2D1D9676A478}" type="datetimeFigureOut">
              <a:rPr lang="ru-UA" smtClean="0"/>
              <a:t>01/02/2024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49107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A3DB887-1DE5-4AAF-A13E-2D1D9676A478}" type="datetimeFigureOut">
              <a:rPr lang="ru-UA" smtClean="0"/>
              <a:t>01/02/2024</a:t>
            </a:fld>
            <a:endParaRPr lang="ru-UA"/>
          </a:p>
        </p:txBody>
      </p:sp>
      <p:sp>
        <p:nvSpPr>
          <p:cNvPr id="8" name="Footer Placeholder 7"/>
          <p:cNvSpPr>
            <a:spLocks noGrp="1"/>
          </p:cNvSpPr>
          <p:nvPr>
            <p:ph type="ftr" sz="quarter" idx="11"/>
          </p:nvPr>
        </p:nvSpPr>
        <p:spPr/>
        <p:txBody>
          <a:bodyPr/>
          <a:lstStyle/>
          <a:p>
            <a:endParaRPr lang="ru-UA"/>
          </a:p>
        </p:txBody>
      </p:sp>
      <p:sp>
        <p:nvSpPr>
          <p:cNvPr id="9" name="Slide Number Placeholder 8"/>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32601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A3DB887-1DE5-4AAF-A13E-2D1D9676A478}" type="datetimeFigureOut">
              <a:rPr lang="ru-UA" smtClean="0"/>
              <a:t>01/02/2024</a:t>
            </a:fld>
            <a:endParaRPr lang="ru-UA"/>
          </a:p>
        </p:txBody>
      </p:sp>
      <p:sp>
        <p:nvSpPr>
          <p:cNvPr id="4" name="Footer Placeholder 3"/>
          <p:cNvSpPr>
            <a:spLocks noGrp="1"/>
          </p:cNvSpPr>
          <p:nvPr>
            <p:ph type="ftr" sz="quarter" idx="11"/>
          </p:nvPr>
        </p:nvSpPr>
        <p:spPr/>
        <p:txBody>
          <a:bodyPr/>
          <a:lstStyle/>
          <a:p>
            <a:endParaRPr lang="ru-UA"/>
          </a:p>
        </p:txBody>
      </p:sp>
      <p:sp>
        <p:nvSpPr>
          <p:cNvPr id="5" name="Slide Number Placeholder 4"/>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167395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3DB887-1DE5-4AAF-A13E-2D1D9676A478}" type="datetimeFigureOut">
              <a:rPr lang="ru-UA" smtClean="0"/>
              <a:t>01/02/2024</a:t>
            </a:fld>
            <a:endParaRPr lang="ru-UA"/>
          </a:p>
        </p:txBody>
      </p:sp>
      <p:sp>
        <p:nvSpPr>
          <p:cNvPr id="3" name="Footer Placeholder 2"/>
          <p:cNvSpPr>
            <a:spLocks noGrp="1"/>
          </p:cNvSpPr>
          <p:nvPr>
            <p:ph type="ftr" sz="quarter" idx="11"/>
          </p:nvPr>
        </p:nvSpPr>
        <p:spPr/>
        <p:txBody>
          <a:bodyPr/>
          <a:lstStyle/>
          <a:p>
            <a:endParaRPr lang="ru-UA"/>
          </a:p>
        </p:txBody>
      </p:sp>
      <p:sp>
        <p:nvSpPr>
          <p:cNvPr id="4" name="Slide Number Placeholder 3"/>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1314742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ru-RU"/>
              <a:t>Образец заголовка</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A3DB887-1DE5-4AAF-A13E-2D1D9676A478}" type="datetimeFigureOut">
              <a:rPr lang="ru-UA" smtClean="0"/>
              <a:t>01/02/2024</a:t>
            </a:fld>
            <a:endParaRPr lang="ru-UA"/>
          </a:p>
        </p:txBody>
      </p:sp>
      <p:sp>
        <p:nvSpPr>
          <p:cNvPr id="6" name="Footer Placeholder 5"/>
          <p:cNvSpPr>
            <a:spLocks noGrp="1"/>
          </p:cNvSpPr>
          <p:nvPr>
            <p:ph type="ftr" sz="quarter" idx="11"/>
          </p:nvPr>
        </p:nvSpPr>
        <p:spPr/>
        <p:txBody>
          <a:bodyPr/>
          <a:lstStyle/>
          <a:p>
            <a:endParaRPr lang="ru-UA"/>
          </a:p>
        </p:txBody>
      </p:sp>
      <p:sp>
        <p:nvSpPr>
          <p:cNvPr id="7" name="Slide Number Placeholder 6"/>
          <p:cNvSpPr>
            <a:spLocks noGrp="1"/>
          </p:cNvSpPr>
          <p:nvPr>
            <p:ph type="sldNum" sz="quarter" idx="12"/>
          </p:nvPr>
        </p:nvSpPr>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1427205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ru-RU"/>
              <a:t>Образец заголовка</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ru-RU"/>
              <a:t>Вставка рисунка</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3885810" y="6041362"/>
            <a:ext cx="976879" cy="365125"/>
          </a:xfrm>
        </p:spPr>
        <p:txBody>
          <a:bodyPr/>
          <a:lstStyle/>
          <a:p>
            <a:fld id="{0A3DB887-1DE5-4AAF-A13E-2D1D9676A478}" type="datetimeFigureOut">
              <a:rPr lang="ru-UA" smtClean="0"/>
              <a:t>01/02/2024</a:t>
            </a:fld>
            <a:endParaRPr lang="ru-UA"/>
          </a:p>
        </p:txBody>
      </p:sp>
      <p:sp>
        <p:nvSpPr>
          <p:cNvPr id="6" name="Footer Placeholder 5"/>
          <p:cNvSpPr>
            <a:spLocks noGrp="1"/>
          </p:cNvSpPr>
          <p:nvPr>
            <p:ph type="ftr" sz="quarter" idx="11"/>
          </p:nvPr>
        </p:nvSpPr>
        <p:spPr>
          <a:xfrm>
            <a:off x="590396" y="6041362"/>
            <a:ext cx="3295413" cy="365125"/>
          </a:xfrm>
        </p:spPr>
        <p:txBody>
          <a:bodyPr/>
          <a:lstStyle/>
          <a:p>
            <a:endParaRPr lang="ru-UA"/>
          </a:p>
        </p:txBody>
      </p:sp>
      <p:sp>
        <p:nvSpPr>
          <p:cNvPr id="7" name="Slide Number Placeholder 6"/>
          <p:cNvSpPr>
            <a:spLocks noGrp="1"/>
          </p:cNvSpPr>
          <p:nvPr>
            <p:ph type="sldNum" sz="quarter" idx="12"/>
          </p:nvPr>
        </p:nvSpPr>
        <p:spPr>
          <a:xfrm>
            <a:off x="4862689" y="5915888"/>
            <a:ext cx="1062155" cy="490599"/>
          </a:xfrm>
        </p:spPr>
        <p:txBody>
          <a:bodyPr/>
          <a:lstStyle/>
          <a:p>
            <a:fld id="{AF90D050-65AD-4C0B-9139-570D40DDC57E}" type="slidenum">
              <a:rPr lang="ru-UA" smtClean="0"/>
              <a:t>‹№›</a:t>
            </a:fld>
            <a:endParaRPr lang="ru-UA"/>
          </a:p>
        </p:txBody>
      </p:sp>
    </p:spTree>
    <p:extLst>
      <p:ext uri="{BB962C8B-B14F-4D97-AF65-F5344CB8AC3E}">
        <p14:creationId xmlns:p14="http://schemas.microsoft.com/office/powerpoint/2010/main" val="288872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ru-UA"/>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A3DB887-1DE5-4AAF-A13E-2D1D9676A478}" type="datetimeFigureOut">
              <a:rPr lang="ru-UA" smtClean="0"/>
              <a:t>01/02/2024</a:t>
            </a:fld>
            <a:endParaRPr lang="ru-UA"/>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AF90D050-65AD-4C0B-9139-570D40DDC57E}" type="slidenum">
              <a:rPr lang="ru-UA" smtClean="0"/>
              <a:t>‹№›</a:t>
            </a:fld>
            <a:endParaRPr lang="ru-UA"/>
          </a:p>
        </p:txBody>
      </p:sp>
    </p:spTree>
    <p:extLst>
      <p:ext uri="{BB962C8B-B14F-4D97-AF65-F5344CB8AC3E}">
        <p14:creationId xmlns:p14="http://schemas.microsoft.com/office/powerpoint/2010/main" val="17734166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3F6A3E-3B87-3F54-4A83-99B849E5A6ED}"/>
              </a:ext>
            </a:extLst>
          </p:cNvPr>
          <p:cNvSpPr>
            <a:spLocks noGrp="1"/>
          </p:cNvSpPr>
          <p:nvPr>
            <p:ph type="ctrTitle"/>
          </p:nvPr>
        </p:nvSpPr>
        <p:spPr>
          <a:xfrm>
            <a:off x="5409149" y="3741588"/>
            <a:ext cx="7756572" cy="604623"/>
          </a:xfrm>
        </p:spPr>
        <p:txBody>
          <a:bodyPr>
            <a:noAutofit/>
          </a:bodyPr>
          <a:lstStyle/>
          <a:p>
            <a:br>
              <a:rPr lang="uk-UA" sz="2800" b="1" i="1" cap="all" spc="-100" dirty="0">
                <a:solidFill>
                  <a:schemeClr val="bg1"/>
                </a:solidFill>
                <a:effectLst/>
                <a:latin typeface="ISOCPEUR" panose="020B0604020202020204" pitchFamily="34" charset="0"/>
                <a:ea typeface="Times New Roman" panose="02020603050405020304" pitchFamily="18" charset="0"/>
                <a:cs typeface="Times New Roman" panose="02020603050405020304" pitchFamily="18" charset="0"/>
              </a:rPr>
            </a:br>
            <a:r>
              <a:rPr lang="uk-UA" sz="2800" b="1" i="1" cap="all" spc="-100" dirty="0">
                <a:solidFill>
                  <a:schemeClr val="bg1"/>
                </a:solidFill>
                <a:effectLst/>
                <a:latin typeface="ISOCPEUR" panose="020B0604020202020204" pitchFamily="34" charset="0"/>
                <a:ea typeface="Times New Roman" panose="02020603050405020304" pitchFamily="18" charset="0"/>
                <a:cs typeface="Times New Roman" panose="02020603050405020304" pitchFamily="18" charset="0"/>
              </a:rPr>
              <a:t>Лектор: </a:t>
            </a:r>
            <a:r>
              <a:rPr lang="uk-UA" sz="2800" b="1" i="1" cap="all" spc="-100" dirty="0" err="1">
                <a:solidFill>
                  <a:schemeClr val="bg1"/>
                </a:solidFill>
                <a:effectLst/>
                <a:latin typeface="ISOCPEUR" panose="020B0604020202020204" pitchFamily="34" charset="0"/>
                <a:ea typeface="Times New Roman" panose="02020603050405020304" pitchFamily="18" charset="0"/>
                <a:cs typeface="Times New Roman" panose="02020603050405020304" pitchFamily="18" charset="0"/>
              </a:rPr>
              <a:t>Бакуліна</a:t>
            </a:r>
            <a:r>
              <a:rPr lang="uk-UA" sz="2800" b="1" i="1" cap="all" spc="-100" dirty="0">
                <a:solidFill>
                  <a:schemeClr val="bg1"/>
                </a:solidFill>
                <a:effectLst/>
                <a:latin typeface="ISOCPEUR" panose="020B0604020202020204" pitchFamily="34" charset="0"/>
                <a:ea typeface="Times New Roman" panose="02020603050405020304" pitchFamily="18" charset="0"/>
                <a:cs typeface="Times New Roman" panose="02020603050405020304" pitchFamily="18" charset="0"/>
              </a:rPr>
              <a:t> Валентина Михайлівна</a:t>
            </a:r>
            <a:endParaRPr lang="ru-UA" sz="2800" dirty="0">
              <a:solidFill>
                <a:schemeClr val="bg1"/>
              </a:solidFill>
              <a:latin typeface="ISOCPEUR" panose="020B0604020202020204" pitchFamily="34" charset="0"/>
            </a:endParaRPr>
          </a:p>
        </p:txBody>
      </p:sp>
      <p:sp>
        <p:nvSpPr>
          <p:cNvPr id="3" name="Подзаголовок 2">
            <a:extLst>
              <a:ext uri="{FF2B5EF4-FFF2-40B4-BE49-F238E27FC236}">
                <a16:creationId xmlns:a16="http://schemas.microsoft.com/office/drawing/2014/main" id="{F875AE84-7342-B648-CFEB-114E931E70A9}"/>
              </a:ext>
            </a:extLst>
          </p:cNvPr>
          <p:cNvSpPr>
            <a:spLocks noGrp="1"/>
          </p:cNvSpPr>
          <p:nvPr>
            <p:ph type="subTitle" idx="1"/>
          </p:nvPr>
        </p:nvSpPr>
        <p:spPr>
          <a:xfrm>
            <a:off x="9691457" y="5223588"/>
            <a:ext cx="2000435" cy="1313895"/>
          </a:xfrm>
        </p:spPr>
        <p:txBody>
          <a:bodyPr>
            <a:normAutofit/>
          </a:bodyPr>
          <a:lstStyle/>
          <a:p>
            <a:pPr algn="just"/>
            <a:endParaRPr lang="ru-UA" sz="1800" dirty="0">
              <a:latin typeface="ISOCPEUR" panose="020B0604020202020204" pitchFamily="34" charset="0"/>
            </a:endParaRPr>
          </a:p>
        </p:txBody>
      </p:sp>
      <p:pic>
        <p:nvPicPr>
          <p:cNvPr id="5" name="Рисунок 4">
            <a:extLst>
              <a:ext uri="{FF2B5EF4-FFF2-40B4-BE49-F238E27FC236}">
                <a16:creationId xmlns:a16="http://schemas.microsoft.com/office/drawing/2014/main" id="{B9348FF2-DD4A-BC3D-B830-A29FAA6CD0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738" y="4957527"/>
            <a:ext cx="2681056" cy="17836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Рисунок 6">
            <a:extLst>
              <a:ext uri="{FF2B5EF4-FFF2-40B4-BE49-F238E27FC236}">
                <a16:creationId xmlns:a16="http://schemas.microsoft.com/office/drawing/2014/main" id="{6C88433A-C397-AB76-319B-50FBF11A19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976" y="5074353"/>
            <a:ext cx="2852048" cy="178364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Рисунок 8">
            <a:extLst>
              <a:ext uri="{FF2B5EF4-FFF2-40B4-BE49-F238E27FC236}">
                <a16:creationId xmlns:a16="http://schemas.microsoft.com/office/drawing/2014/main" id="{9193B02C-17FB-0CFC-55F6-CB6B59DFBE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75227" y="4958854"/>
            <a:ext cx="2644562" cy="180355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Заголовок 1">
            <a:extLst>
              <a:ext uri="{FF2B5EF4-FFF2-40B4-BE49-F238E27FC236}">
                <a16:creationId xmlns:a16="http://schemas.microsoft.com/office/drawing/2014/main" id="{63D7D6F3-B8F1-9D16-1922-9328D5659D1B}"/>
              </a:ext>
            </a:extLst>
          </p:cNvPr>
          <p:cNvSpPr txBox="1">
            <a:spLocks/>
          </p:cNvSpPr>
          <p:nvPr/>
        </p:nvSpPr>
        <p:spPr>
          <a:xfrm>
            <a:off x="282609" y="620485"/>
            <a:ext cx="11077046" cy="219361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54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uk-UA" sz="28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t>НАЦІОНАЛЬНИЙ УНІВЕРСИТЕТ БІОРЕСУРСІВ І ПРИРОДОКОРИСТУВАННЯ</a:t>
            </a:r>
          </a:p>
          <a:p>
            <a:pPr algn="ctr"/>
            <a:r>
              <a:rPr lang="uk-UA" sz="28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t>УКРАЇНИ</a:t>
            </a:r>
            <a:br>
              <a:rPr lang="uk-UA" sz="28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br>
            <a:endParaRPr lang="en-US" sz="28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endParaRPr>
          </a:p>
          <a:p>
            <a:r>
              <a:rPr lang="uk-UA" sz="4000" i="1" cap="all" spc="-100" dirty="0">
                <a:solidFill>
                  <a:schemeClr val="bg1"/>
                </a:solidFill>
                <a:latin typeface="ISOCPEUR" panose="020B0604020202020204" pitchFamily="34" charset="0"/>
                <a:ea typeface="Times New Roman" panose="02020603050405020304" pitchFamily="18" charset="0"/>
                <a:cs typeface="Times New Roman" panose="02020603050405020304" pitchFamily="18" charset="0"/>
              </a:rPr>
              <a:t>Тема 2: Нормативна  і проектна документація</a:t>
            </a:r>
            <a:endParaRPr lang="ru-UA" sz="2800" dirty="0">
              <a:solidFill>
                <a:schemeClr val="bg1"/>
              </a:solidFill>
              <a:latin typeface="ISOCPEUR" panose="020B0604020202020204" pitchFamily="34" charset="0"/>
            </a:endParaRPr>
          </a:p>
        </p:txBody>
      </p:sp>
    </p:spTree>
    <p:extLst>
      <p:ext uri="{BB962C8B-B14F-4D97-AF65-F5344CB8AC3E}">
        <p14:creationId xmlns:p14="http://schemas.microsoft.com/office/powerpoint/2010/main" val="380621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52298FB-EB3C-5A0F-9F6A-548B6EBEDD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13838" y="1"/>
            <a:ext cx="2878162" cy="1921164"/>
          </a:xfrm>
          <a:prstGeom prst="rect">
            <a:avLst/>
          </a:prstGeom>
        </p:spPr>
      </p:pic>
      <p:sp>
        <p:nvSpPr>
          <p:cNvPr id="2" name="Заголовок 1">
            <a:extLst>
              <a:ext uri="{FF2B5EF4-FFF2-40B4-BE49-F238E27FC236}">
                <a16:creationId xmlns:a16="http://schemas.microsoft.com/office/drawing/2014/main" id="{1DE48DEE-D7EE-4477-1F43-F4AEAF71213E}"/>
              </a:ext>
            </a:extLst>
          </p:cNvPr>
          <p:cNvSpPr>
            <a:spLocks noGrp="1"/>
          </p:cNvSpPr>
          <p:nvPr>
            <p:ph type="title"/>
          </p:nvPr>
        </p:nvSpPr>
        <p:spPr>
          <a:xfrm>
            <a:off x="187845" y="361261"/>
            <a:ext cx="10571998" cy="970450"/>
          </a:xfrm>
        </p:spPr>
        <p:txBody>
          <a:bodyPr/>
          <a:lstStyle/>
          <a:p>
            <a:r>
              <a:rPr lang="uk-UA" sz="2400" dirty="0">
                <a:solidFill>
                  <a:schemeClr val="bg1"/>
                </a:solidFill>
                <a:effectLst/>
                <a:latin typeface="ISOCPEUR" panose="020B0604020202020204" pitchFamily="34" charset="0"/>
                <a:ea typeface="Times New Roman" panose="02020603050405020304" pitchFamily="18" charset="0"/>
              </a:rPr>
              <a:t>3. Погодження та затвердження проектної документації будівельного виробництва</a:t>
            </a:r>
            <a:endParaRPr lang="ru-UA" sz="4800" dirty="0">
              <a:solidFill>
                <a:schemeClr val="bg1"/>
              </a:solidFill>
              <a:latin typeface="ISOCPEUR" panose="020B0604020202020204" pitchFamily="34" charset="0"/>
            </a:endParaRPr>
          </a:p>
        </p:txBody>
      </p:sp>
      <p:sp>
        <p:nvSpPr>
          <p:cNvPr id="3" name="Объект 2">
            <a:extLst>
              <a:ext uri="{FF2B5EF4-FFF2-40B4-BE49-F238E27FC236}">
                <a16:creationId xmlns:a16="http://schemas.microsoft.com/office/drawing/2014/main" id="{F83349DF-539E-A259-F99C-E8B3B0AEBCF4}"/>
              </a:ext>
            </a:extLst>
          </p:cNvPr>
          <p:cNvSpPr>
            <a:spLocks noGrp="1"/>
          </p:cNvSpPr>
          <p:nvPr>
            <p:ph idx="1"/>
          </p:nvPr>
        </p:nvSpPr>
        <p:spPr>
          <a:xfrm>
            <a:off x="0" y="2222287"/>
            <a:ext cx="11373286" cy="4524742"/>
          </a:xfrm>
        </p:spPr>
        <p:txBody>
          <a:bodyPr>
            <a:normAutofit fontScale="77500" lnSpcReduction="20000"/>
          </a:bodyPr>
          <a:lstStyle/>
          <a:p>
            <a:pPr indent="288290"/>
            <a:r>
              <a:rPr lang="uk-UA" sz="2000" b="1" dirty="0">
                <a:effectLst/>
                <a:latin typeface="ISOCPEUR" panose="020B0604020202020204" pitchFamily="34" charset="0"/>
                <a:ea typeface="Times New Roman" panose="02020603050405020304" pitchFamily="18" charset="0"/>
              </a:rPr>
              <a:t>Проект</a:t>
            </a:r>
            <a:r>
              <a:rPr lang="uk-UA" sz="2000" dirty="0">
                <a:effectLst/>
                <a:latin typeface="ISOCPEUR" panose="020B0604020202020204" pitchFamily="34" charset="0"/>
                <a:ea typeface="Times New Roman" panose="02020603050405020304" pitchFamily="18" charset="0"/>
              </a:rPr>
              <a:t> розробляється для визначення містобудівних, архітектурних, художніх, екологічних, технічних, технологічних, інженерних рішень об'єкта, кошторисної вартості будівництва і техніко-економічних показників. </a:t>
            </a:r>
            <a:endParaRPr lang="ru-UA" sz="2000" dirty="0">
              <a:effectLst/>
              <a:latin typeface="ISOCPEUR" panose="020B0604020202020204" pitchFamily="34" charset="0"/>
              <a:ea typeface="Times New Roman" panose="02020603050405020304" pitchFamily="18" charset="0"/>
            </a:endParaRPr>
          </a:p>
          <a:p>
            <a:pPr marL="179705" indent="288290">
              <a:spcAft>
                <a:spcPts val="600"/>
              </a:spcAft>
            </a:pPr>
            <a:r>
              <a:rPr lang="uk-UA" sz="2000" dirty="0">
                <a:effectLst/>
                <a:latin typeface="ISOCPEUR" panose="020B0604020202020204" pitchFamily="34" charset="0"/>
                <a:ea typeface="Times New Roman" panose="02020603050405020304" pitchFamily="18" charset="0"/>
              </a:rPr>
              <a:t>Розділи проекту необхідно подавати у чіткій і лаконічній формі без надмірної деталізації у складі та обсязі, достатньому для обґрунтування проектних рішень, визначення обсягів основних будівельно-монтажних робіт, потреб в обладнанні, будівельних конструкціях, матеріальних, паливно-енергетичних, трудових та інших ресурсах, положень з організації будівництва, а також визначення кошторисної вартості будівництва.</a:t>
            </a:r>
            <a:endParaRPr lang="ru-UA" sz="2000" dirty="0">
              <a:effectLst/>
              <a:latin typeface="ISOCPEUR" panose="020B0604020202020204" pitchFamily="34" charset="0"/>
              <a:ea typeface="Times New Roman" panose="02020603050405020304" pitchFamily="18" charset="0"/>
            </a:endParaRPr>
          </a:p>
          <a:p>
            <a:pPr indent="288290"/>
            <a:r>
              <a:rPr lang="uk-UA" sz="2000" dirty="0">
                <a:effectLst/>
                <a:latin typeface="ISOCPEUR" panose="020B0604020202020204" pitchFamily="34" charset="0"/>
                <a:ea typeface="Times New Roman" panose="02020603050405020304" pitchFamily="18" charset="0"/>
              </a:rPr>
              <a:t>Матеріально-технічні ресурси окремих конструктивних елементів можуть бути визначені за відповідними аналогами без виконання конструктивних розрахунків.</a:t>
            </a:r>
            <a:endParaRPr lang="ru-UA" sz="2000" dirty="0">
              <a:effectLst/>
              <a:latin typeface="ISOCPEUR" panose="020B0604020202020204" pitchFamily="34" charset="0"/>
              <a:ea typeface="Times New Roman" panose="02020603050405020304" pitchFamily="18" charset="0"/>
            </a:endParaRPr>
          </a:p>
          <a:p>
            <a:pPr indent="288290"/>
            <a:r>
              <a:rPr lang="uk-UA" sz="2000" dirty="0">
                <a:effectLst/>
                <a:latin typeface="ISOCPEUR" panose="020B0604020202020204" pitchFamily="34" charset="0"/>
                <a:ea typeface="Times New Roman" panose="02020603050405020304" pitchFamily="18" charset="0"/>
              </a:rPr>
              <a:t>Матеріали проекту у повному обсязі передаються замовнику генеральним проектувальником в чотирьох примірниках, субпідрядним проектувальником - генеральному проектувальнику в п'яти примірниках.</a:t>
            </a:r>
            <a:endParaRPr lang="ru-UA" sz="2000" dirty="0">
              <a:effectLst/>
              <a:latin typeface="ISOCPEUR" panose="020B0604020202020204" pitchFamily="34" charset="0"/>
              <a:ea typeface="Times New Roman" panose="02020603050405020304" pitchFamily="18" charset="0"/>
            </a:endParaRPr>
          </a:p>
          <a:p>
            <a:pPr indent="288290"/>
            <a:r>
              <a:rPr lang="uk-UA" sz="2000" dirty="0">
                <a:effectLst/>
                <a:latin typeface="ISOCPEUR" panose="020B0604020202020204" pitchFamily="34" charset="0"/>
                <a:ea typeface="Times New Roman" panose="02020603050405020304" pitchFamily="18" charset="0"/>
              </a:rPr>
              <a:t>До складу проектної продукції, що передається замовнику, не входять інженерно-технічні, техніко-економічні, екологічні та інші розрахунки, матеріали проектів-аналогів, а також матеріали інженерних </a:t>
            </a:r>
            <a:r>
              <a:rPr lang="uk-UA" sz="2000" dirty="0" err="1">
                <a:effectLst/>
                <a:latin typeface="ISOCPEUR" panose="020B0604020202020204" pitchFamily="34" charset="0"/>
                <a:ea typeface="Times New Roman" panose="02020603050405020304" pitchFamily="18" charset="0"/>
              </a:rPr>
              <a:t>вишукувань</a:t>
            </a:r>
            <a:r>
              <a:rPr lang="uk-UA" sz="2000" dirty="0">
                <a:effectLst/>
                <a:latin typeface="ISOCPEUR" panose="020B0604020202020204" pitchFamily="34" charset="0"/>
                <a:ea typeface="Times New Roman" panose="02020603050405020304" pitchFamily="18" charset="0"/>
              </a:rPr>
              <a:t>. Ці матеріали (крім технічних звітів з інженерних </a:t>
            </a:r>
            <a:r>
              <a:rPr lang="uk-UA" sz="2000" dirty="0" err="1">
                <a:effectLst/>
                <a:latin typeface="ISOCPEUR" panose="020B0604020202020204" pitchFamily="34" charset="0"/>
                <a:ea typeface="Times New Roman" panose="02020603050405020304" pitchFamily="18" charset="0"/>
              </a:rPr>
              <a:t>вишукувань</a:t>
            </a:r>
            <a:r>
              <a:rPr lang="uk-UA" sz="2000" dirty="0">
                <a:effectLst/>
                <a:latin typeface="ISOCPEUR" panose="020B0604020202020204" pitchFamily="34" charset="0"/>
                <a:ea typeface="Times New Roman" panose="02020603050405020304" pitchFamily="18" charset="0"/>
              </a:rPr>
              <a:t>, один примірник яких передається замовнику) зберігаються у проектувальника згідно з вимогами нормативних документів і можуть бути надані замовникові за його вимогою у вигляді копій за умови оплати послуг за розмноження чи експертному органу у тимчасове користування на його вимогу.</a:t>
            </a:r>
            <a:endParaRPr lang="ru-UA" sz="2000" dirty="0">
              <a:effectLst/>
              <a:latin typeface="ISOCPEUR" panose="020B0604020202020204" pitchFamily="34" charset="0"/>
              <a:ea typeface="Times New Roman" panose="02020603050405020304" pitchFamily="18" charset="0"/>
            </a:endParaRPr>
          </a:p>
          <a:p>
            <a:pPr indent="288290"/>
            <a:r>
              <a:rPr lang="uk-UA" sz="2000" dirty="0">
                <a:effectLst/>
                <a:latin typeface="ISOCPEUR" panose="020B0604020202020204" pitchFamily="34" charset="0"/>
                <a:ea typeface="Times New Roman" panose="02020603050405020304" pitchFamily="18" charset="0"/>
              </a:rPr>
              <a:t>За необхідності проведення науково-дослідних, експериментальних робіт у процесі проектування і будівництва у проектній документації належить наводити їх перелік із стислою характеристикою і обґрунтуваннями необхідності їх виконання. </a:t>
            </a:r>
            <a:endParaRPr lang="ru-UA" sz="2000" dirty="0">
              <a:effectLst/>
              <a:latin typeface="ISOCPEUR" panose="020B060402020202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1831820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7968AEF-F89C-925B-7BD8-599C267BF9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0655" y="1885547"/>
            <a:ext cx="6096000" cy="4972453"/>
          </a:xfrm>
          <a:prstGeom prst="rect">
            <a:avLst/>
          </a:prstGeom>
        </p:spPr>
      </p:pic>
      <p:sp>
        <p:nvSpPr>
          <p:cNvPr id="2" name="Заголовок 1">
            <a:extLst>
              <a:ext uri="{FF2B5EF4-FFF2-40B4-BE49-F238E27FC236}">
                <a16:creationId xmlns:a16="http://schemas.microsoft.com/office/drawing/2014/main" id="{C119837E-FE5A-2A71-95EC-1A375BB9151D}"/>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13C36EC5-97E8-9BB4-000D-053D706D4D03}"/>
              </a:ext>
            </a:extLst>
          </p:cNvPr>
          <p:cNvSpPr>
            <a:spLocks noGrp="1"/>
          </p:cNvSpPr>
          <p:nvPr>
            <p:ph idx="1"/>
          </p:nvPr>
        </p:nvSpPr>
        <p:spPr>
          <a:xfrm>
            <a:off x="62144" y="2222287"/>
            <a:ext cx="11311142" cy="4635713"/>
          </a:xfrm>
        </p:spPr>
        <p:txBody>
          <a:bodyPr>
            <a:normAutofit fontScale="92500" lnSpcReduction="20000"/>
          </a:bodyPr>
          <a:lstStyle/>
          <a:p>
            <a:pPr indent="0" algn="just">
              <a:buNone/>
            </a:pPr>
            <a:r>
              <a:rPr lang="uk-UA" sz="1800" b="1" dirty="0">
                <a:effectLst/>
                <a:latin typeface="ISOCPEUR" panose="020B0604020202020204" pitchFamily="34" charset="0"/>
                <a:ea typeface="Times New Roman" panose="02020603050405020304" pitchFamily="18" charset="0"/>
              </a:rPr>
              <a:t>Проектна документація</a:t>
            </a:r>
            <a:r>
              <a:rPr lang="uk-UA" sz="1800" dirty="0">
                <a:effectLst/>
                <a:latin typeface="ISOCPEUR" panose="020B0604020202020204" pitchFamily="34" charset="0"/>
                <a:ea typeface="Times New Roman" panose="02020603050405020304" pitchFamily="18" charset="0"/>
              </a:rPr>
              <a:t> </a:t>
            </a:r>
            <a:r>
              <a:rPr lang="uk-UA" sz="1800" b="1" dirty="0">
                <a:effectLst/>
                <a:latin typeface="ISOCPEUR" panose="020B0604020202020204" pitchFamily="34" charset="0"/>
                <a:ea typeface="Times New Roman" panose="02020603050405020304" pitchFamily="18" charset="0"/>
              </a:rPr>
              <a:t> повинна  мати такі підписи:</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dirty="0">
                <a:effectLst/>
                <a:latin typeface="ISOCPEUR" panose="020B0604020202020204" pitchFamily="34" charset="0"/>
                <a:ea typeface="Times New Roman" panose="02020603050405020304" pitchFamily="18" charset="0"/>
              </a:rPr>
              <a:t>А. Титульний лист пояснювальної записки:</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керівник організації;</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головний інженер, головний архітектор організації;</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головний архітектор і головний інженер проекту.</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dirty="0">
                <a:effectLst/>
                <a:latin typeface="ISOCPEUR" panose="020B0604020202020204" pitchFamily="34" charset="0"/>
                <a:ea typeface="Times New Roman" panose="02020603050405020304" pitchFamily="18" charset="0"/>
              </a:rPr>
              <a:t>Б.  Розділи пояснювальної записки:  - автори розділів проекту.</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dirty="0">
                <a:effectLst/>
                <a:latin typeface="ISOCPEUR" panose="020B0604020202020204" pitchFamily="34" charset="0"/>
                <a:ea typeface="Times New Roman" panose="02020603050405020304" pitchFamily="18" charset="0"/>
              </a:rPr>
              <a:t>В. Креслення:</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головний архітектор (інженер) проекту;</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керівник проектного підрозділу;</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головний спеціаліст;</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автори проекту (крім ГАП і ГІП);</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виконавці;</a:t>
            </a:r>
            <a:endParaRPr lang="ru-UA" sz="1800" dirty="0">
              <a:effectLst/>
              <a:latin typeface="ISOCPEUR" panose="020B0604020202020204" pitchFamily="34" charset="0"/>
              <a:ea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 </a:t>
            </a:r>
            <a:r>
              <a:rPr lang="uk-UA" sz="1800" dirty="0" err="1">
                <a:effectLst/>
                <a:latin typeface="ISOCPEUR" panose="020B0604020202020204" pitchFamily="34" charset="0"/>
                <a:ea typeface="Times New Roman" panose="02020603050405020304" pitchFamily="18" charset="0"/>
              </a:rPr>
              <a:t>перевіряючі</a:t>
            </a:r>
            <a:r>
              <a:rPr lang="uk-UA" sz="1800" dirty="0">
                <a:effectLst/>
                <a:latin typeface="ISOCPEUR" panose="020B0604020202020204" pitchFamily="34" charset="0"/>
                <a:ea typeface="Times New Roman" panose="02020603050405020304" pitchFamily="18" charset="0"/>
              </a:rPr>
              <a:t>.</a:t>
            </a:r>
            <a:endParaRPr lang="ru-UA" sz="1800" dirty="0">
              <a:effectLst/>
              <a:latin typeface="ISOCPEUR" panose="020B060402020202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2629600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0F652C-4540-F39D-DFBD-2740CAAD08F3}"/>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52873133-16D8-7DE5-774E-359334264FDE}"/>
              </a:ext>
            </a:extLst>
          </p:cNvPr>
          <p:cNvSpPr>
            <a:spLocks noGrp="1"/>
          </p:cNvSpPr>
          <p:nvPr>
            <p:ph idx="1"/>
          </p:nvPr>
        </p:nvSpPr>
        <p:spPr>
          <a:xfrm>
            <a:off x="0" y="2222287"/>
            <a:ext cx="11373286" cy="4746684"/>
          </a:xfrm>
        </p:spPr>
        <p:txBody>
          <a:bodyPr>
            <a:normAutofit fontScale="92500" lnSpcReduction="20000"/>
          </a:bodyPr>
          <a:lstStyle/>
          <a:p>
            <a:pPr indent="0" algn="just">
              <a:buNone/>
            </a:pPr>
            <a:r>
              <a:rPr lang="uk-UA" sz="1800" dirty="0">
                <a:effectLst/>
                <a:latin typeface="ISOCPEUR" panose="020B0604020202020204" pitchFamily="34" charset="0"/>
                <a:ea typeface="Times New Roman" panose="02020603050405020304" pitchFamily="18" charset="0"/>
              </a:rPr>
              <a:t>Генеральна підрядна організація разом із замовником й залученням субпідрядних організацій розглядає розділ проекту «Організація будівництва», конструктивні рішення, зведений кошторисний розрахунок вартості будівництва і представляє замовнику в терміни не більше 45 днів для розгляду, узгодження чи висловлення зауважень. При неотриманні зауважень у цей термін проект вважається погодженим.</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dirty="0">
                <a:effectLst/>
                <a:latin typeface="ISOCPEUR" panose="020B0604020202020204" pitchFamily="34" charset="0"/>
                <a:ea typeface="Times New Roman" panose="02020603050405020304" pitchFamily="18" charset="0"/>
              </a:rPr>
              <a:t>На сьогодні всі будівельні проекти, незалежно від джерел фінансування, форм власності, проектно-кошторисної документації підлягають державній експертизі. </a:t>
            </a:r>
            <a:endParaRPr lang="ru-UA" sz="1800" dirty="0">
              <a:effectLst/>
              <a:latin typeface="ISOCPEUR" panose="020B0604020202020204" pitchFamily="34" charset="0"/>
              <a:ea typeface="Times New Roman" panose="02020603050405020304" pitchFamily="18" charset="0"/>
            </a:endParaRPr>
          </a:p>
          <a:p>
            <a:pPr marR="36195" indent="288290" algn="just"/>
            <a:r>
              <a:rPr lang="uk-UA" sz="1800" dirty="0">
                <a:effectLst/>
                <a:latin typeface="ISOCPEUR" panose="020B0604020202020204" pitchFamily="34" charset="0"/>
                <a:ea typeface="Times New Roman" panose="02020603050405020304" pitchFamily="18" charset="0"/>
              </a:rPr>
              <a:t>Комплексна </a:t>
            </a:r>
            <a:r>
              <a:rPr lang="uk-UA" sz="1800" b="1" i="1" dirty="0">
                <a:effectLst/>
                <a:latin typeface="ISOCPEUR" panose="020B0604020202020204" pitchFamily="34" charset="0"/>
                <a:ea typeface="Times New Roman" panose="02020603050405020304" pitchFamily="18" charset="0"/>
              </a:rPr>
              <a:t>державна експертиза</a:t>
            </a:r>
            <a:r>
              <a:rPr lang="uk-UA" sz="1800" dirty="0">
                <a:effectLst/>
                <a:latin typeface="ISOCPEUR" panose="020B0604020202020204" pitchFamily="34" charset="0"/>
                <a:ea typeface="Times New Roman" panose="02020603050405020304" pitchFamily="18" charset="0"/>
              </a:rPr>
              <a:t> інвестиційних програм і проектів будівництва включає: </a:t>
            </a:r>
            <a:endParaRPr lang="ru-UA" sz="1800" dirty="0">
              <a:effectLst/>
              <a:latin typeface="ISOCPEUR" panose="020B0604020202020204" pitchFamily="34" charset="0"/>
              <a:ea typeface="Times New Roman" panose="02020603050405020304" pitchFamily="18" charset="0"/>
            </a:endParaRPr>
          </a:p>
          <a:p>
            <a:pPr marL="342900" marR="36195" lvl="0" indent="-342900" algn="just">
              <a:spcAft>
                <a:spcPts val="0"/>
              </a:spcAft>
              <a:buFont typeface="Arial" panose="020B0604020202020204" pitchFamily="34" charset="0"/>
              <a:buChar char="*"/>
            </a:pPr>
            <a:r>
              <a:rPr lang="uk-UA" sz="1800" dirty="0">
                <a:effectLst/>
                <a:latin typeface="ISOCPEUR" panose="020B0604020202020204" pitchFamily="34" charset="0"/>
                <a:ea typeface="Times New Roman" panose="02020603050405020304" pitchFamily="18" charset="0"/>
              </a:rPr>
              <a:t>державну інвестиційну експертизу інвестиційних програм і проектів будівництва; </a:t>
            </a:r>
            <a:endParaRPr lang="ru-UA" sz="1800" dirty="0">
              <a:effectLst/>
              <a:latin typeface="ISOCPEUR" panose="020B0604020202020204" pitchFamily="34" charset="0"/>
              <a:ea typeface="Times New Roman" panose="02020603050405020304" pitchFamily="18" charset="0"/>
            </a:endParaRPr>
          </a:p>
          <a:p>
            <a:pPr marL="342900" marR="36195" lvl="0" indent="-342900" algn="just">
              <a:spcAft>
                <a:spcPts val="0"/>
              </a:spcAft>
              <a:buFont typeface="Arial" panose="020B0604020202020204" pitchFamily="34" charset="0"/>
              <a:buChar char="*"/>
            </a:pPr>
            <a:r>
              <a:rPr lang="uk-UA" sz="1800" dirty="0">
                <a:effectLst/>
                <a:latin typeface="ISOCPEUR" panose="020B0604020202020204" pitchFamily="34" charset="0"/>
                <a:ea typeface="Times New Roman" panose="02020603050405020304" pitchFamily="18" charset="0"/>
              </a:rPr>
              <a:t>державну санітарно-гігієнічну експертизу; </a:t>
            </a:r>
            <a:endParaRPr lang="ru-UA" sz="1800" dirty="0">
              <a:effectLst/>
              <a:latin typeface="ISOCPEUR" panose="020B0604020202020204" pitchFamily="34" charset="0"/>
              <a:ea typeface="Times New Roman" panose="02020603050405020304" pitchFamily="18" charset="0"/>
            </a:endParaRPr>
          </a:p>
          <a:p>
            <a:pPr marL="342900" marR="36195" lvl="0" indent="-342900" algn="just">
              <a:spcAft>
                <a:spcPts val="0"/>
              </a:spcAft>
              <a:buFont typeface="Arial" panose="020B0604020202020204" pitchFamily="34" charset="0"/>
              <a:buChar char="*"/>
            </a:pPr>
            <a:r>
              <a:rPr lang="uk-UA" sz="1800" dirty="0" err="1">
                <a:effectLst/>
                <a:latin typeface="ISOCPEUR" panose="020B0604020202020204" pitchFamily="34" charset="0"/>
                <a:ea typeface="Times New Roman" panose="02020603050405020304" pitchFamily="18" charset="0"/>
              </a:rPr>
              <a:t>держекспертизу</a:t>
            </a:r>
            <a:r>
              <a:rPr lang="uk-UA" sz="1800" dirty="0">
                <a:effectLst/>
                <a:latin typeface="ISOCPEUR" panose="020B0604020202020204" pitchFamily="34" charset="0"/>
                <a:ea typeface="Times New Roman" panose="02020603050405020304" pitchFamily="18" charset="0"/>
              </a:rPr>
              <a:t> щодо пожежної безпеки; </a:t>
            </a:r>
            <a:endParaRPr lang="ru-UA" sz="1800" dirty="0">
              <a:effectLst/>
              <a:latin typeface="ISOCPEUR" panose="020B0604020202020204" pitchFamily="34" charset="0"/>
              <a:ea typeface="Times New Roman" panose="02020603050405020304" pitchFamily="18" charset="0"/>
            </a:endParaRPr>
          </a:p>
          <a:p>
            <a:pPr marL="342900" marR="36195" lvl="0" indent="-342900" algn="just">
              <a:spcAft>
                <a:spcPts val="0"/>
              </a:spcAft>
              <a:buFont typeface="Arial" panose="020B0604020202020204" pitchFamily="34" charset="0"/>
              <a:buChar char="*"/>
            </a:pPr>
            <a:r>
              <a:rPr lang="uk-UA" sz="1800" dirty="0" err="1">
                <a:effectLst/>
                <a:latin typeface="ISOCPEUR" panose="020B0604020202020204" pitchFamily="34" charset="0"/>
                <a:ea typeface="Times New Roman" panose="02020603050405020304" pitchFamily="18" charset="0"/>
              </a:rPr>
              <a:t>держекспертизу</a:t>
            </a:r>
            <a:r>
              <a:rPr lang="uk-UA" sz="1800" dirty="0">
                <a:effectLst/>
                <a:latin typeface="ISOCPEUR" panose="020B0604020202020204" pitchFamily="34" charset="0"/>
                <a:ea typeface="Times New Roman" panose="02020603050405020304" pitchFamily="18" charset="0"/>
              </a:rPr>
              <a:t> об’єктів виробничого призначення щодо охорони праці; </a:t>
            </a:r>
            <a:endParaRPr lang="ru-UA" sz="1800" dirty="0">
              <a:effectLst/>
              <a:latin typeface="ISOCPEUR" panose="020B0604020202020204" pitchFamily="34" charset="0"/>
              <a:ea typeface="Times New Roman" panose="02020603050405020304" pitchFamily="18" charset="0"/>
            </a:endParaRPr>
          </a:p>
          <a:p>
            <a:pPr marL="342900" marR="36195" lvl="0" indent="-342900" algn="just">
              <a:spcAft>
                <a:spcPts val="0"/>
              </a:spcAft>
              <a:buFont typeface="Arial" panose="020B0604020202020204" pitchFamily="34" charset="0"/>
              <a:buChar char="*"/>
            </a:pPr>
            <a:r>
              <a:rPr lang="uk-UA" sz="1800" dirty="0" err="1">
                <a:effectLst/>
                <a:latin typeface="ISOCPEUR" panose="020B0604020202020204" pitchFamily="34" charset="0"/>
                <a:ea typeface="Times New Roman" panose="02020603050405020304" pitchFamily="18" charset="0"/>
              </a:rPr>
              <a:t>держекспертизу</a:t>
            </a:r>
            <a:r>
              <a:rPr lang="uk-UA" sz="1800" dirty="0">
                <a:effectLst/>
                <a:latin typeface="ISOCPEUR" panose="020B0604020202020204" pitchFamily="34" charset="0"/>
                <a:ea typeface="Times New Roman" panose="02020603050405020304" pitchFamily="18" charset="0"/>
              </a:rPr>
              <a:t> відносно енергозбереження.</a:t>
            </a:r>
            <a:endParaRPr lang="ru-UA" sz="1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1800" dirty="0">
                <a:effectLst/>
                <a:latin typeface="ISOCPEUR" panose="020B0604020202020204" pitchFamily="34" charset="0"/>
                <a:ea typeface="Times New Roman" panose="02020603050405020304" pitchFamily="18" charset="0"/>
              </a:rPr>
              <a:t>До завдань служб </a:t>
            </a:r>
            <a:r>
              <a:rPr lang="uk-UA" sz="1800" dirty="0" err="1">
                <a:effectLst/>
                <a:latin typeface="ISOCPEUR" panose="020B0604020202020204" pitchFamily="34" charset="0"/>
                <a:ea typeface="Times New Roman" panose="02020603050405020304" pitchFamily="18" charset="0"/>
              </a:rPr>
              <a:t>держінвестекспертизи</a:t>
            </a:r>
            <a:r>
              <a:rPr lang="uk-UA" sz="1800" dirty="0">
                <a:effectLst/>
                <a:latin typeface="ISOCPEUR" panose="020B0604020202020204" pitchFamily="34" charset="0"/>
                <a:ea typeface="Times New Roman" panose="02020603050405020304" pitchFamily="18" charset="0"/>
              </a:rPr>
              <a:t> входить розгляд ПОБ, ПВР у повному обсязі, а також питання міцності, надійності, довговічності, архітектурно-планувальних та інженерних рішень.</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dirty="0">
                <a:effectLst/>
                <a:latin typeface="ISOCPEUR" panose="020B0604020202020204" pitchFamily="34" charset="0"/>
                <a:ea typeface="Times New Roman" panose="02020603050405020304" pitchFamily="18" charset="0"/>
              </a:rPr>
              <a:t>Організації (служби, підрозділи), що виконували державну експертизу і видавали рекомендації, несуть відповідальність за експертні висновки, на підставі яких інвестор (замовник) приймає своє рішення про затвердження проектної документації.</a:t>
            </a:r>
            <a:endParaRPr lang="ru-UA" sz="1800" dirty="0">
              <a:effectLst/>
              <a:latin typeface="ISOCPEUR" panose="020B060402020202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970723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E683B-6E1E-BCC0-B643-C29782285DE2}"/>
              </a:ext>
            </a:extLst>
          </p:cNvPr>
          <p:cNvSpPr>
            <a:spLocks noGrp="1"/>
          </p:cNvSpPr>
          <p:nvPr>
            <p:ph type="title"/>
          </p:nvPr>
        </p:nvSpPr>
        <p:spPr/>
        <p:txBody>
          <a:bodyPr/>
          <a:lstStyle/>
          <a:p>
            <a:endParaRPr lang="ru-UA" dirty="0"/>
          </a:p>
        </p:txBody>
      </p:sp>
      <p:sp>
        <p:nvSpPr>
          <p:cNvPr id="3" name="Объект 2">
            <a:extLst>
              <a:ext uri="{FF2B5EF4-FFF2-40B4-BE49-F238E27FC236}">
                <a16:creationId xmlns:a16="http://schemas.microsoft.com/office/drawing/2014/main" id="{FCFE1D4C-BBEA-852D-3BF6-E772ED8AA684}"/>
              </a:ext>
            </a:extLst>
          </p:cNvPr>
          <p:cNvSpPr>
            <a:spLocks noGrp="1"/>
          </p:cNvSpPr>
          <p:nvPr>
            <p:ph idx="1"/>
          </p:nvPr>
        </p:nvSpPr>
        <p:spPr>
          <a:xfrm>
            <a:off x="0" y="2222287"/>
            <a:ext cx="11373286" cy="4635713"/>
          </a:xfrm>
        </p:spPr>
        <p:txBody>
          <a:bodyPr>
            <a:normAutofit fontScale="92500" lnSpcReduction="20000"/>
          </a:bodyPr>
          <a:lstStyle/>
          <a:p>
            <a:pPr indent="0" algn="just">
              <a:buNone/>
            </a:pPr>
            <a:r>
              <a:rPr lang="uk-UA" sz="1800" dirty="0">
                <a:effectLst/>
                <a:latin typeface="ISOCPEUR" panose="020B0604020202020204" pitchFamily="34" charset="0"/>
                <a:ea typeface="Times New Roman" panose="02020603050405020304" pitchFamily="18" charset="0"/>
              </a:rPr>
              <a:t>Подання проектної документації на погодження, експертизу та затвердження є обов'язком замовника. Проектувальник за необхідності бере участь у розгляді проектних рішень в експертних організаціях. За дорученням замовника подання проектної документації на погодження та експертизу може взяти на себе проектувальник за його згодою та за окрему оплату.</a:t>
            </a:r>
            <a:endParaRPr lang="ru-UA" sz="1800" dirty="0">
              <a:effectLst/>
              <a:latin typeface="ISOCPEUR" panose="020B0604020202020204" pitchFamily="34" charset="0"/>
              <a:ea typeface="Times New Roman" panose="02020603050405020304" pitchFamily="18" charset="0"/>
            </a:endParaRPr>
          </a:p>
          <a:p>
            <a:pPr indent="0" algn="just">
              <a:buNone/>
            </a:pPr>
            <a:r>
              <a:rPr lang="uk-UA" sz="1800" b="1" dirty="0">
                <a:effectLst/>
                <a:latin typeface="ISOCPEUR" panose="020B0604020202020204" pitchFamily="34" charset="0"/>
                <a:ea typeface="Times New Roman" panose="02020603050405020304" pitchFamily="18" charset="0"/>
              </a:rPr>
              <a:t>Затвердження проектної документації інвестором (замовником) є фактом прийняття під його повну відповідальність рішень, передбачених у документації</a:t>
            </a:r>
            <a:r>
              <a:rPr lang="uk-UA" sz="1800" dirty="0">
                <a:effectLst/>
                <a:latin typeface="ISOCPEUR" panose="020B0604020202020204" pitchFamily="34" charset="0"/>
                <a:ea typeface="Times New Roman" panose="02020603050405020304" pitchFamily="18" charset="0"/>
              </a:rPr>
              <a:t>, при цьому наступає відповідальність:</a:t>
            </a:r>
            <a:endParaRPr lang="ru-UA" sz="1800" dirty="0">
              <a:effectLst/>
              <a:latin typeface="ISOCPEUR" panose="020B0604020202020204" pitchFamily="34" charset="0"/>
              <a:ea typeface="Times New Roman" panose="02020603050405020304" pitchFamily="18" charset="0"/>
            </a:endParaRPr>
          </a:p>
          <a:p>
            <a:pPr marL="179705" indent="0" algn="just">
              <a:spcAft>
                <a:spcPts val="600"/>
              </a:spcAft>
              <a:buNone/>
            </a:pPr>
            <a:r>
              <a:rPr lang="uk-UA" sz="1800" dirty="0">
                <a:effectLst/>
                <a:latin typeface="ISOCPEUR" panose="020B0604020202020204" pitchFamily="34" charset="0"/>
                <a:ea typeface="Times New Roman" panose="02020603050405020304" pitchFamily="18" charset="0"/>
              </a:rPr>
              <a:t>- для всіх інвесторів (замовників) незалежно від форм власності та джерела фінансування – перед державою за дотримання обов'язкових вимог нормативів та нормативних документів, порядку погодження та експертизи проектної документації;</a:t>
            </a:r>
            <a:endParaRPr lang="uk-UA" dirty="0">
              <a:latin typeface="ISOCPEUR" panose="020B0604020202020204" pitchFamily="34" charset="0"/>
              <a:ea typeface="Times New Roman" panose="02020603050405020304" pitchFamily="18" charset="0"/>
            </a:endParaRPr>
          </a:p>
          <a:p>
            <a:pPr marL="179705" indent="0" algn="just">
              <a:spcAft>
                <a:spcPts val="600"/>
              </a:spcAft>
              <a:buNone/>
            </a:pPr>
            <a:r>
              <a:rPr lang="uk-UA" sz="1800" dirty="0">
                <a:effectLst/>
                <a:latin typeface="ISOCPEUR" panose="020B0604020202020204" pitchFamily="34" charset="0"/>
                <a:ea typeface="Times New Roman" panose="02020603050405020304" pitchFamily="18" charset="0"/>
              </a:rPr>
              <a:t>- для інвесторів (замовників), які використовують державні бюджетні та позабюджетні кошти, – перед державою за дотримання вимог державної інвестиційної політики з питань раціонального використання фінансових, матеріально-технічних та трудових ресурсів.</a:t>
            </a:r>
            <a:endParaRPr lang="ru-UA" sz="1800" dirty="0">
              <a:effectLst/>
              <a:latin typeface="ISOCPEUR" panose="020B0604020202020204" pitchFamily="34" charset="0"/>
              <a:ea typeface="Times New Roman" panose="02020603050405020304" pitchFamily="18" charset="0"/>
            </a:endParaRPr>
          </a:p>
          <a:p>
            <a:pPr marR="27940" indent="0" algn="just">
              <a:lnSpc>
                <a:spcPts val="1400"/>
              </a:lnSpc>
              <a:buNone/>
            </a:pPr>
            <a:r>
              <a:rPr lang="uk-UA" sz="1800" dirty="0">
                <a:effectLst/>
                <a:latin typeface="ISOCPEUR" panose="020B0604020202020204" pitchFamily="34" charset="0"/>
                <a:ea typeface="Times New Roman" panose="02020603050405020304" pitchFamily="18" charset="0"/>
                <a:cs typeface="Times New Roman" panose="02020603050405020304" pitchFamily="18" charset="0"/>
              </a:rPr>
              <a:t>Порядок затвердження проектів будівництва, що фінансуються із залученням коштів Державного бюджету України, місцевих бюджетів, а також коштів підприємств, установ та організацій державної власності та по об'єктах, що споруджуються за рахунок інших джерел фінансування, визначається згідно з "Порядком затвердження інвестиційних програм і проектів будівництва та проведення їх комплексної державної експертизи", затвердженим постановою Кабінету Міністрів України від 11.04.2002  № 483.</a:t>
            </a:r>
            <a:endParaRPr lang="ru-UA" sz="1800" dirty="0">
              <a:effectLst/>
              <a:latin typeface="ISOCPEUR" panose="020B0604020202020204" pitchFamily="34" charset="0"/>
              <a:ea typeface="Times New Roman" panose="02020603050405020304" pitchFamily="18" charset="0"/>
              <a:cs typeface="Times New Roman" panose="02020603050405020304" pitchFamily="18" charset="0"/>
            </a:endParaRPr>
          </a:p>
          <a:p>
            <a:pPr indent="288290" algn="just"/>
            <a:r>
              <a:rPr lang="uk-UA" sz="1800" dirty="0">
                <a:effectLst/>
                <a:latin typeface="ISOCPEUR" panose="020B0604020202020204" pitchFamily="34" charset="0"/>
                <a:ea typeface="Times New Roman" panose="02020603050405020304" pitchFamily="18" charset="0"/>
              </a:rPr>
              <a:t>Проектна документація затверджується за наявності позитивного комплексного висновку державної експертизи.</a:t>
            </a:r>
            <a:endParaRPr lang="ru-UA" sz="1800" dirty="0">
              <a:effectLst/>
              <a:latin typeface="ISOCPEUR"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52380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7043798-1455-3909-FBCE-19693C3F8CA5}"/>
              </a:ext>
            </a:extLst>
          </p:cNvPr>
          <p:cNvSpPr>
            <a:spLocks noGrp="1"/>
          </p:cNvSpPr>
          <p:nvPr>
            <p:ph type="title"/>
          </p:nvPr>
        </p:nvSpPr>
        <p:spPr>
          <a:xfrm>
            <a:off x="1785256" y="3018171"/>
            <a:ext cx="5510066" cy="410829"/>
          </a:xfrm>
        </p:spPr>
        <p:txBody>
          <a:bodyPr/>
          <a:lstStyle/>
          <a:p>
            <a:pPr algn="ctr"/>
            <a:r>
              <a:rPr lang="uk-UA" sz="3600" dirty="0">
                <a:solidFill>
                  <a:schemeClr val="bg1"/>
                </a:solidFill>
                <a:latin typeface="ISOCPEUR" panose="020B0604020202020204" pitchFamily="34" charset="0"/>
              </a:rPr>
              <a:t>Дякую за увагу</a:t>
            </a:r>
            <a:endParaRPr lang="ru-UA" sz="3600" dirty="0">
              <a:solidFill>
                <a:schemeClr val="bg1"/>
              </a:solidFill>
              <a:latin typeface="ISOCPEUR" panose="020B0604020202020204" pitchFamily="34" charset="0"/>
            </a:endParaRPr>
          </a:p>
        </p:txBody>
      </p:sp>
      <p:sp>
        <p:nvSpPr>
          <p:cNvPr id="5" name="Текст 4">
            <a:extLst>
              <a:ext uri="{FF2B5EF4-FFF2-40B4-BE49-F238E27FC236}">
                <a16:creationId xmlns:a16="http://schemas.microsoft.com/office/drawing/2014/main" id="{1F606CC3-64D2-4D9B-B363-FD3A1D4203C4}"/>
              </a:ext>
            </a:extLst>
          </p:cNvPr>
          <p:cNvSpPr>
            <a:spLocks noGrp="1"/>
          </p:cNvSpPr>
          <p:nvPr>
            <p:ph type="body" sz="quarter" idx="16"/>
          </p:nvPr>
        </p:nvSpPr>
        <p:spPr>
          <a:xfrm>
            <a:off x="6536926" y="2394857"/>
            <a:ext cx="3276238" cy="1600779"/>
          </a:xfrm>
        </p:spPr>
        <p:txBody>
          <a:bodyPr>
            <a:normAutofit/>
          </a:bodyPr>
          <a:lstStyle/>
          <a:p>
            <a:endParaRPr lang="ru-UA" sz="3600" dirty="0">
              <a:latin typeface="ISOCPEUR" panose="020B0604020202020204" pitchFamily="34" charset="0"/>
            </a:endParaRPr>
          </a:p>
        </p:txBody>
      </p:sp>
    </p:spTree>
    <p:extLst>
      <p:ext uri="{BB962C8B-B14F-4D97-AF65-F5344CB8AC3E}">
        <p14:creationId xmlns:p14="http://schemas.microsoft.com/office/powerpoint/2010/main" val="3807879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E33AEF-0B27-4D66-1DE2-68BAAF22FE63}"/>
              </a:ext>
            </a:extLst>
          </p:cNvPr>
          <p:cNvSpPr>
            <a:spLocks noGrp="1"/>
          </p:cNvSpPr>
          <p:nvPr>
            <p:ph type="title"/>
          </p:nvPr>
        </p:nvSpPr>
        <p:spPr/>
        <p:txBody>
          <a:bodyPr/>
          <a:lstStyle/>
          <a:p>
            <a:r>
              <a:rPr lang="uk-UA" dirty="0">
                <a:solidFill>
                  <a:schemeClr val="bg1"/>
                </a:solidFill>
                <a:latin typeface="ISOCPEUR" panose="020B0604020202020204" pitchFamily="34" charset="0"/>
              </a:rPr>
              <a:t>Зміст</a:t>
            </a:r>
            <a:endParaRPr lang="ru-UA" dirty="0">
              <a:solidFill>
                <a:schemeClr val="bg1"/>
              </a:solidFill>
              <a:latin typeface="ISOCPEUR" panose="020B0604020202020204" pitchFamily="34" charset="0"/>
            </a:endParaRPr>
          </a:p>
        </p:txBody>
      </p:sp>
      <p:sp>
        <p:nvSpPr>
          <p:cNvPr id="3" name="Объект 2">
            <a:extLst>
              <a:ext uri="{FF2B5EF4-FFF2-40B4-BE49-F238E27FC236}">
                <a16:creationId xmlns:a16="http://schemas.microsoft.com/office/drawing/2014/main" id="{0CF9E7A9-4196-B012-45C5-FCFAA0C4C91A}"/>
              </a:ext>
            </a:extLst>
          </p:cNvPr>
          <p:cNvSpPr>
            <a:spLocks noGrp="1"/>
          </p:cNvSpPr>
          <p:nvPr>
            <p:ph idx="1"/>
          </p:nvPr>
        </p:nvSpPr>
        <p:spPr>
          <a:xfrm>
            <a:off x="0" y="2745420"/>
            <a:ext cx="10722259" cy="2429798"/>
          </a:xfrm>
        </p:spPr>
        <p:txBody>
          <a:bodyPr>
            <a:normAutofit lnSpcReduction="10000"/>
          </a:bodyPr>
          <a:lstStyle/>
          <a:p>
            <a:r>
              <a:rPr lang="uk-UA" sz="2800" b="1" spc="-100" dirty="0">
                <a:effectLst/>
                <a:latin typeface="ISOCPEUR" panose="020B0604020202020204" pitchFamily="34" charset="0"/>
                <a:ea typeface="Times New Roman" panose="02020603050405020304" pitchFamily="18" charset="0"/>
                <a:cs typeface="Times New Roman" panose="02020603050405020304" pitchFamily="18" charset="0"/>
              </a:rPr>
              <a:t>1. Нормативні вимоги до порядку розроблення, погодження та затвердження проектної документації</a:t>
            </a:r>
          </a:p>
          <a:p>
            <a:r>
              <a:rPr lang="uk-UA" sz="2800" b="1" dirty="0">
                <a:effectLst/>
                <a:latin typeface="ISOCPEUR" panose="020B0604020202020204" pitchFamily="34" charset="0"/>
                <a:ea typeface="Times New Roman" panose="02020603050405020304" pitchFamily="18" charset="0"/>
              </a:rPr>
              <a:t>2. Розроблення технологічних карт</a:t>
            </a:r>
            <a:endParaRPr lang="ru-UA" sz="2800" dirty="0">
              <a:effectLst/>
              <a:latin typeface="ISOCPEUR" panose="020B0604020202020204" pitchFamily="34" charset="0"/>
              <a:ea typeface="Times New Roman" panose="02020603050405020304" pitchFamily="18" charset="0"/>
            </a:endParaRPr>
          </a:p>
          <a:p>
            <a:r>
              <a:rPr lang="uk-UA" sz="2800" dirty="0">
                <a:effectLst/>
                <a:latin typeface="ISOCPEUR" panose="020B0604020202020204" pitchFamily="34" charset="0"/>
                <a:ea typeface="Times New Roman" panose="02020603050405020304" pitchFamily="18" charset="0"/>
              </a:rPr>
              <a:t>3. Погодження та затвердження проектної документації будівельного виробництва</a:t>
            </a:r>
            <a:endParaRPr lang="uk-UA" sz="2800" b="1" spc="-100" dirty="0">
              <a:latin typeface="ISOCPEUR" panose="020B0604020202020204" pitchFamily="34" charset="0"/>
              <a:ea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85779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259F2A-5C91-D243-EB73-41373442277E}"/>
              </a:ext>
            </a:extLst>
          </p:cNvPr>
          <p:cNvSpPr>
            <a:spLocks noGrp="1"/>
          </p:cNvSpPr>
          <p:nvPr>
            <p:ph type="title"/>
          </p:nvPr>
        </p:nvSpPr>
        <p:spPr>
          <a:xfrm>
            <a:off x="161930" y="215180"/>
            <a:ext cx="10571998" cy="1568043"/>
          </a:xfrm>
        </p:spPr>
        <p:txBody>
          <a:bodyPr/>
          <a:lstStyle/>
          <a:p>
            <a:r>
              <a:rPr lang="uk-UA" sz="3200" b="1" spc="-100" dirty="0">
                <a:solidFill>
                  <a:schemeClr val="bg1"/>
                </a:solidFill>
                <a:effectLst/>
                <a:latin typeface="ISOCPEUR" panose="020B0604020202020204" pitchFamily="34" charset="0"/>
                <a:ea typeface="Times New Roman" panose="02020603050405020304" pitchFamily="18" charset="0"/>
                <a:cs typeface="Times New Roman" panose="02020603050405020304" pitchFamily="18" charset="0"/>
              </a:rPr>
              <a:t>1. Нормативні вимоги до порядку розроблення, погодження та затвердження проектної документації</a:t>
            </a:r>
            <a:br>
              <a:rPr lang="uk-UA" sz="4000" b="1" spc="-100" dirty="0">
                <a:effectLst/>
                <a:latin typeface="ISOCPEUR" panose="020B0604020202020204" pitchFamily="34" charset="0"/>
                <a:ea typeface="Times New Roman" panose="02020603050405020304" pitchFamily="18"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122AB176-3271-DC94-35E2-82857D4DDEDE}"/>
              </a:ext>
            </a:extLst>
          </p:cNvPr>
          <p:cNvSpPr>
            <a:spLocks noGrp="1"/>
          </p:cNvSpPr>
          <p:nvPr>
            <p:ph idx="1"/>
          </p:nvPr>
        </p:nvSpPr>
        <p:spPr>
          <a:xfrm>
            <a:off x="1" y="2077375"/>
            <a:ext cx="7270811" cy="4780624"/>
          </a:xfrm>
        </p:spPr>
        <p:txBody>
          <a:bodyPr>
            <a:normAutofit fontScale="92500"/>
          </a:bodyPr>
          <a:lstStyle/>
          <a:p>
            <a:pPr marL="0" indent="0">
              <a:buNone/>
            </a:pPr>
            <a:r>
              <a:rPr lang="uk-UA" sz="1800" dirty="0">
                <a:effectLst/>
                <a:latin typeface="ISOCPEUR" panose="020B0604020202020204" pitchFamily="34" charset="0"/>
                <a:ea typeface="Times New Roman" panose="02020603050405020304" pitchFamily="18" charset="0"/>
              </a:rPr>
              <a:t>Склад, порядок розроблення, погодження та затвердження проектної документації на нове будівництво і реконструкцію будинків і споруд (далі - об'єктів) цивільного призначення та на нове будівництво, реконструкцію і технічне переоснащення об'єктів виробничого призначення (далі - будівництво) регламентуються ДБН А.2.2-3:2012 «Склад, порядок розроблення, погодження та затвердження проектної документації для будівництва».</a:t>
            </a:r>
          </a:p>
          <a:p>
            <a:pPr marL="0" indent="0">
              <a:buNone/>
            </a:pPr>
            <a:r>
              <a:rPr lang="uk-UA" sz="1800" b="1" dirty="0">
                <a:solidFill>
                  <a:schemeClr val="accent6">
                    <a:lumMod val="60000"/>
                    <a:lumOff val="40000"/>
                  </a:schemeClr>
                </a:solidFill>
                <a:effectLst/>
                <a:latin typeface="ISOCPEUR" panose="020B0604020202020204" pitchFamily="34" charset="0"/>
                <a:ea typeface="Times New Roman" panose="02020603050405020304" pitchFamily="18" charset="0"/>
              </a:rPr>
              <a:t>Вимоги цих норм є обов'язковими для застосування юридичними та фізичними особами – суб'єктами господарської діяльності у галузі будівництва незалежно від форм власності.</a:t>
            </a:r>
            <a:endParaRPr lang="uk-UA" b="1" dirty="0">
              <a:solidFill>
                <a:schemeClr val="accent6">
                  <a:lumMod val="60000"/>
                  <a:lumOff val="40000"/>
                </a:schemeClr>
              </a:solidFill>
              <a:latin typeface="ISOCPEUR" panose="020B0604020202020204" pitchFamily="34" charset="0"/>
              <a:ea typeface="Times New Roman" panose="02020603050405020304" pitchFamily="18" charset="0"/>
            </a:endParaRPr>
          </a:p>
          <a:p>
            <a:pPr marL="0" indent="0">
              <a:buNone/>
            </a:pPr>
            <a:r>
              <a:rPr lang="uk-UA" sz="1800" dirty="0">
                <a:effectLst/>
                <a:latin typeface="ISOCPEUR" panose="020B0604020202020204" pitchFamily="34" charset="0"/>
                <a:ea typeface="Times New Roman" panose="02020603050405020304" pitchFamily="18" charset="0"/>
              </a:rPr>
              <a:t>Додаткові вимоги галузевої специфіки об'єктів будівництва встановлюються відомчими нормативними документами за погодженням з Держбудом України.</a:t>
            </a:r>
            <a:r>
              <a:rPr lang="uk-UA" dirty="0">
                <a:latin typeface="ISOCPEUR" panose="020B0604020202020204" pitchFamily="34" charset="0"/>
                <a:ea typeface="Times New Roman" panose="02020603050405020304" pitchFamily="18" charset="0"/>
              </a:rPr>
              <a:t> </a:t>
            </a:r>
            <a:r>
              <a:rPr lang="uk-UA" sz="1800" dirty="0">
                <a:effectLst/>
                <a:latin typeface="ISOCPEUR" panose="020B0604020202020204" pitchFamily="34" charset="0"/>
                <a:ea typeface="Times New Roman" panose="02020603050405020304" pitchFamily="18" charset="0"/>
              </a:rPr>
              <a:t>Вимоги щодо складу, порядку розроблення, погодження та затвердження проектної документації на капітальний ремонт, реставрацію пам'яток архітектури, на об'єкти, що споруджуються за межами України за рахунок її бюджетних інвестицій, при ліквідації наслідків аварій і катастроф, а також на консервацію та розконсервацію об'єктів будівництва встановлюються окремими нормативними документами з урахуванням положень цих Норм</a:t>
            </a:r>
            <a:r>
              <a:rPr lang="uk-UA" sz="1800" dirty="0">
                <a:effectLst/>
                <a:latin typeface="Times New Roman" panose="02020603050405020304" pitchFamily="18" charset="0"/>
                <a:ea typeface="Times New Roman" panose="02020603050405020304" pitchFamily="18" charset="0"/>
              </a:rPr>
              <a:t>.</a:t>
            </a:r>
            <a:endParaRPr lang="ru-UA" dirty="0"/>
          </a:p>
        </p:txBody>
      </p:sp>
      <p:pic>
        <p:nvPicPr>
          <p:cNvPr id="5" name="Рисунок 4">
            <a:extLst>
              <a:ext uri="{FF2B5EF4-FFF2-40B4-BE49-F238E27FC236}">
                <a16:creationId xmlns:a16="http://schemas.microsoft.com/office/drawing/2014/main" id="{907CC21A-5A27-C115-E9C1-CA4CEA8A7E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3027" y="2929631"/>
            <a:ext cx="4853045" cy="38573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8781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D467B35-23BF-3E4F-9A38-B58D7AB66515}"/>
              </a:ext>
            </a:extLst>
          </p:cNvPr>
          <p:cNvPicPr>
            <a:picLocks noChangeAspect="1"/>
          </p:cNvPicPr>
          <p:nvPr/>
        </p:nvPicPr>
        <p:blipFill>
          <a:blip r:embed="rId2"/>
          <a:stretch>
            <a:fillRect/>
          </a:stretch>
        </p:blipFill>
        <p:spPr>
          <a:xfrm>
            <a:off x="5018911" y="1904868"/>
            <a:ext cx="7173089" cy="4953132"/>
          </a:xfrm>
          <a:prstGeom prst="rect">
            <a:avLst/>
          </a:prstGeom>
        </p:spPr>
      </p:pic>
      <p:sp>
        <p:nvSpPr>
          <p:cNvPr id="2" name="Заголовок 1">
            <a:extLst>
              <a:ext uri="{FF2B5EF4-FFF2-40B4-BE49-F238E27FC236}">
                <a16:creationId xmlns:a16="http://schemas.microsoft.com/office/drawing/2014/main" id="{5D8FEBF3-4B86-8554-06E6-4DC5630CBAEE}"/>
              </a:ext>
            </a:extLst>
          </p:cNvPr>
          <p:cNvSpPr>
            <a:spLocks noGrp="1"/>
          </p:cNvSpPr>
          <p:nvPr>
            <p:ph type="title"/>
          </p:nvPr>
        </p:nvSpPr>
        <p:spPr/>
        <p:txBody>
          <a:bodyPr/>
          <a:lstStyle/>
          <a:p>
            <a:endParaRPr lang="ru-UA" dirty="0"/>
          </a:p>
        </p:txBody>
      </p:sp>
      <p:sp>
        <p:nvSpPr>
          <p:cNvPr id="3" name="Объект 2">
            <a:extLst>
              <a:ext uri="{FF2B5EF4-FFF2-40B4-BE49-F238E27FC236}">
                <a16:creationId xmlns:a16="http://schemas.microsoft.com/office/drawing/2014/main" id="{69436E61-4522-E1C6-4E35-36E53DAAE4A7}"/>
              </a:ext>
            </a:extLst>
          </p:cNvPr>
          <p:cNvSpPr>
            <a:spLocks noGrp="1"/>
          </p:cNvSpPr>
          <p:nvPr>
            <p:ph idx="1"/>
          </p:nvPr>
        </p:nvSpPr>
        <p:spPr>
          <a:xfrm>
            <a:off x="0" y="2302186"/>
            <a:ext cx="10554574" cy="3636511"/>
          </a:xfrm>
        </p:spPr>
        <p:txBody>
          <a:bodyPr>
            <a:normAutofit fontScale="77500" lnSpcReduction="20000"/>
          </a:bodyPr>
          <a:lstStyle/>
          <a:p>
            <a:pPr indent="288290" algn="just"/>
            <a:r>
              <a:rPr lang="uk-UA" sz="1700" b="1" dirty="0">
                <a:effectLst/>
                <a:latin typeface="ISOCPEUR" panose="020B0604020202020204" pitchFamily="34" charset="0"/>
                <a:ea typeface="Times New Roman" panose="02020603050405020304" pitchFamily="18" charset="0"/>
              </a:rPr>
              <a:t>Право на розроблення проектної документації</a:t>
            </a:r>
            <a:r>
              <a:rPr lang="uk-UA" sz="1700" dirty="0">
                <a:effectLst/>
                <a:latin typeface="ISOCPEUR" panose="020B0604020202020204" pitchFamily="34" charset="0"/>
                <a:ea typeface="Times New Roman" panose="02020603050405020304" pitchFamily="18" charset="0"/>
              </a:rPr>
              <a:t> або її окремих розділів надається юридичним та фізичним особам – суб'єктам господарської діяльності незалежно від форм власності (далі – проектувальник), які </a:t>
            </a:r>
            <a:r>
              <a:rPr lang="uk-UA" sz="1700" b="1" dirty="0">
                <a:effectLst/>
                <a:latin typeface="ISOCPEUR" panose="020B0604020202020204" pitchFamily="34" charset="0"/>
                <a:ea typeface="Times New Roman" panose="02020603050405020304" pitchFamily="18" charset="0"/>
              </a:rPr>
              <a:t>мають ліцензію на цей вид діяльності</a:t>
            </a:r>
            <a:r>
              <a:rPr lang="uk-UA" sz="1700" dirty="0">
                <a:effectLst/>
                <a:latin typeface="ISOCPEUR" panose="020B0604020202020204" pitchFamily="34" charset="0"/>
                <a:ea typeface="Times New Roman" panose="02020603050405020304" pitchFamily="18" charset="0"/>
              </a:rPr>
              <a:t> згідно з законодавством.</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При розробленні проектної документації для будівництва враховується чинна містобудівна документація, затверджена за встановленим порядком. За відсутності останньої слід керуватися ДБН Б. 1.1-4-2009 «Склад, зміст, порядок розроблення, погодження та затвердження містобудівного обґрунтування».</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Проектна документація для будівництва має відповідати положенням законодавства, регіональних та місцевих правил забудови, а також вимогам нормативів та нормативних документів.</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Авторський нагляд за реалізацією проектних рішень при будівництві об'єкта здійснюється на підставі укладеного договору між замовником і </a:t>
            </a:r>
            <a:r>
              <a:rPr lang="uk-UA" sz="1700" dirty="0" err="1">
                <a:effectLst/>
                <a:latin typeface="ISOCPEUR" panose="020B0604020202020204" pitchFamily="34" charset="0"/>
                <a:ea typeface="Times New Roman" panose="02020603050405020304" pitchFamily="18" charset="0"/>
              </a:rPr>
              <a:t>генпроектувальником</a:t>
            </a:r>
            <a:r>
              <a:rPr lang="uk-UA" sz="1700" dirty="0">
                <a:effectLst/>
                <a:latin typeface="ISOCPEUR" panose="020B0604020202020204" pitchFamily="34" charset="0"/>
                <a:ea typeface="Times New Roman" panose="02020603050405020304" pitchFamily="18" charset="0"/>
              </a:rPr>
              <a:t> згідно з вимогами </a:t>
            </a:r>
            <a:r>
              <a:rPr lang="uk-UA" sz="1700" u="none" strike="noStrike" dirty="0">
                <a:solidFill>
                  <a:srgbClr val="FA6900"/>
                </a:solidFill>
                <a:effectLst/>
                <a:latin typeface="ISOCPEUR" panose="020B0604020202020204" pitchFamily="34" charset="0"/>
                <a:ea typeface="Times New Roman" panose="02020603050405020304" pitchFamily="18" charset="0"/>
              </a:rPr>
              <a:t>ДБН А.2.2-4-2003 «Положення про авторський нагляд за будівництвом будинків і споруд</a:t>
            </a:r>
            <a:r>
              <a:rPr lang="uk-UA" sz="1700" dirty="0">
                <a:effectLst/>
                <a:latin typeface="ISOCPEUR" panose="020B0604020202020204" pitchFamily="34" charset="0"/>
                <a:ea typeface="Times New Roman" panose="02020603050405020304" pitchFamily="18" charset="0"/>
              </a:rPr>
              <a:t>».</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Проектні та вишукувальні роботи виконуються на підставі договорів (контрактів), укладених між замовниками і проектувальниками (ст. 324 Господарського кодексу України).</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Не допускається розроблення проектної документації без інженерних </a:t>
            </a:r>
            <a:r>
              <a:rPr lang="uk-UA" sz="1700" dirty="0" err="1">
                <a:effectLst/>
                <a:latin typeface="ISOCPEUR" panose="020B0604020202020204" pitchFamily="34" charset="0"/>
                <a:ea typeface="Times New Roman" panose="02020603050405020304" pitchFamily="18" charset="0"/>
              </a:rPr>
              <a:t>вишукувань</a:t>
            </a:r>
            <a:r>
              <a:rPr lang="uk-UA" sz="1700" dirty="0">
                <a:effectLst/>
                <a:latin typeface="ISOCPEUR" panose="020B0604020202020204" pitchFamily="34" charset="0"/>
                <a:ea typeface="Times New Roman" panose="02020603050405020304" pitchFamily="18" charset="0"/>
              </a:rPr>
              <a:t> на нових земельних ділянках, а при реконструкції об'єктів – без уточнення раніше виконаних інженерних </a:t>
            </a:r>
            <a:r>
              <a:rPr lang="uk-UA" sz="1700" dirty="0" err="1">
                <a:effectLst/>
                <a:latin typeface="ISOCPEUR" panose="020B0604020202020204" pitchFamily="34" charset="0"/>
                <a:ea typeface="Times New Roman" panose="02020603050405020304" pitchFamily="18" charset="0"/>
              </a:rPr>
              <a:t>вишукувань</a:t>
            </a:r>
            <a:r>
              <a:rPr lang="uk-UA" sz="1700" dirty="0">
                <a:effectLst/>
                <a:latin typeface="ISOCPEUR" panose="020B0604020202020204" pitchFamily="34" charset="0"/>
                <a:ea typeface="Times New Roman" panose="02020603050405020304" pitchFamily="18" charset="0"/>
              </a:rPr>
              <a:t>.</a:t>
            </a:r>
            <a:endParaRPr lang="ru-UA" sz="1700" dirty="0">
              <a:effectLst/>
              <a:latin typeface="ISOCPEUR" panose="020B0604020202020204" pitchFamily="34" charset="0"/>
              <a:ea typeface="Times New Roman" panose="02020603050405020304" pitchFamily="18" charset="0"/>
            </a:endParaRPr>
          </a:p>
          <a:p>
            <a:pPr marL="179705" indent="288290" algn="just">
              <a:spcAft>
                <a:spcPts val="600"/>
              </a:spcAft>
            </a:pPr>
            <a:r>
              <a:rPr lang="uk-UA" sz="1700" dirty="0">
                <a:effectLst/>
                <a:latin typeface="ISOCPEUR" panose="020B0604020202020204" pitchFamily="34" charset="0"/>
                <a:ea typeface="Times New Roman" panose="02020603050405020304" pitchFamily="18" charset="0"/>
              </a:rPr>
              <a:t>Проектування об'єктів здійснюється з дотриманням законодавства України на підставі вихідних даних.</a:t>
            </a:r>
            <a:endParaRPr lang="ru-UA" sz="1700" dirty="0">
              <a:effectLst/>
              <a:latin typeface="ISOCPEUR" panose="020B0604020202020204" pitchFamily="34" charset="0"/>
              <a:ea typeface="Times New Roman" panose="02020603050405020304" pitchFamily="18" charset="0"/>
            </a:endParaRPr>
          </a:p>
          <a:p>
            <a:pPr indent="288290" algn="just"/>
            <a:r>
              <a:rPr lang="uk-UA" sz="1700" dirty="0">
                <a:effectLst/>
                <a:latin typeface="ISOCPEUR" panose="020B0604020202020204" pitchFamily="34" charset="0"/>
                <a:ea typeface="Times New Roman" panose="02020603050405020304" pitchFamily="18" charset="0"/>
              </a:rPr>
              <a:t>Вихідні дані для виконання проектних робіт на відповідній стадії замовник зобов'язаний надати до початку виконання проектно-вишукувальних робіт.</a:t>
            </a:r>
            <a:endParaRPr lang="ru-UA" sz="1700" dirty="0">
              <a:effectLst/>
              <a:latin typeface="ISOCPEUR" panose="020B060402020202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3233595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1E86B790-A697-CF03-2219-5C226A794BED}"/>
              </a:ext>
            </a:extLst>
          </p:cNvPr>
          <p:cNvPicPr>
            <a:picLocks noChangeAspect="1"/>
          </p:cNvPicPr>
          <p:nvPr/>
        </p:nvPicPr>
        <p:blipFill>
          <a:blip r:embed="rId2"/>
          <a:stretch>
            <a:fillRect/>
          </a:stretch>
        </p:blipFill>
        <p:spPr>
          <a:xfrm>
            <a:off x="0" y="2776144"/>
            <a:ext cx="12192000" cy="4081856"/>
          </a:xfrm>
          <a:prstGeom prst="rect">
            <a:avLst/>
          </a:prstGeom>
        </p:spPr>
      </p:pic>
      <p:sp>
        <p:nvSpPr>
          <p:cNvPr id="2" name="Заголовок 1">
            <a:extLst>
              <a:ext uri="{FF2B5EF4-FFF2-40B4-BE49-F238E27FC236}">
                <a16:creationId xmlns:a16="http://schemas.microsoft.com/office/drawing/2014/main" id="{FC657D3F-0BFB-302E-B686-5A4E85999561}"/>
              </a:ext>
            </a:extLst>
          </p:cNvPr>
          <p:cNvSpPr>
            <a:spLocks noGrp="1"/>
          </p:cNvSpPr>
          <p:nvPr>
            <p:ph type="title"/>
          </p:nvPr>
        </p:nvSpPr>
        <p:spPr>
          <a:xfrm>
            <a:off x="241830" y="180858"/>
            <a:ext cx="10571998" cy="970450"/>
          </a:xfrm>
        </p:spPr>
        <p:txBody>
          <a:bodyPr/>
          <a:lstStyle/>
          <a:p>
            <a:r>
              <a:rPr lang="uk-UA" b="1" dirty="0">
                <a:solidFill>
                  <a:schemeClr val="bg1">
                    <a:lumMod val="95000"/>
                    <a:lumOff val="5000"/>
                  </a:schemeClr>
                </a:solidFill>
                <a:effectLst/>
                <a:latin typeface="ISOCPEUR" panose="020B0604020202020204" pitchFamily="34" charset="0"/>
                <a:ea typeface="Times New Roman" panose="02020603050405020304" pitchFamily="18" charset="0"/>
              </a:rPr>
              <a:t>До складу вихідних даних належать</a:t>
            </a:r>
            <a:r>
              <a:rPr lang="uk-UA" dirty="0">
                <a:solidFill>
                  <a:schemeClr val="bg1">
                    <a:lumMod val="95000"/>
                    <a:lumOff val="5000"/>
                  </a:schemeClr>
                </a:solidFill>
                <a:effectLst/>
                <a:latin typeface="ISOCPEUR" panose="020B0604020202020204" pitchFamily="34" charset="0"/>
                <a:ea typeface="Times New Roman" panose="02020603050405020304" pitchFamily="18" charset="0"/>
              </a:rPr>
              <a:t>:</a:t>
            </a:r>
            <a:endParaRPr lang="ru-UA" sz="7200" dirty="0">
              <a:solidFill>
                <a:schemeClr val="bg1">
                  <a:lumMod val="95000"/>
                  <a:lumOff val="5000"/>
                </a:schemeClr>
              </a:solidFill>
              <a:latin typeface="ISOCPEUR" panose="020B0604020202020204" pitchFamily="34" charset="0"/>
            </a:endParaRPr>
          </a:p>
        </p:txBody>
      </p:sp>
      <p:sp>
        <p:nvSpPr>
          <p:cNvPr id="3" name="Объект 2">
            <a:extLst>
              <a:ext uri="{FF2B5EF4-FFF2-40B4-BE49-F238E27FC236}">
                <a16:creationId xmlns:a16="http://schemas.microsoft.com/office/drawing/2014/main" id="{3987A7F7-F957-66BD-D5C0-50D46A4040AD}"/>
              </a:ext>
            </a:extLst>
          </p:cNvPr>
          <p:cNvSpPr>
            <a:spLocks noGrp="1"/>
          </p:cNvSpPr>
          <p:nvPr>
            <p:ph idx="1"/>
          </p:nvPr>
        </p:nvSpPr>
        <p:spPr>
          <a:xfrm>
            <a:off x="0" y="2248920"/>
            <a:ext cx="10554574" cy="3636511"/>
          </a:xfrm>
        </p:spPr>
        <p:txBody>
          <a:bodyPr>
            <a:normAutofit fontScale="25000" lnSpcReduction="20000"/>
          </a:bodyPr>
          <a:lstStyle/>
          <a:p>
            <a:pPr indent="288290"/>
            <a:r>
              <a:rPr lang="uk-UA" sz="7200" b="1" dirty="0">
                <a:effectLst/>
                <a:latin typeface="Times New Roman" panose="02020603050405020304" pitchFamily="18" charset="0"/>
                <a:ea typeface="Times New Roman" panose="02020603050405020304" pitchFamily="18" charset="0"/>
                <a:cs typeface="Times New Roman" panose="02020603050405020304" pitchFamily="18" charset="0"/>
              </a:rPr>
              <a:t>архітектурно-планувальне завдання (АПЗ);</a:t>
            </a:r>
            <a:endParaRPr lang="ru-UA" sz="7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8290"/>
            <a:r>
              <a:rPr lang="uk-UA" sz="7200" b="1" dirty="0">
                <a:effectLst/>
                <a:latin typeface="Times New Roman" panose="02020603050405020304" pitchFamily="18" charset="0"/>
                <a:ea typeface="Times New Roman" panose="02020603050405020304" pitchFamily="18" charset="0"/>
                <a:cs typeface="Times New Roman" panose="02020603050405020304" pitchFamily="18" charset="0"/>
              </a:rPr>
              <a:t>- технічні умови щодо інженерного забезпечення об'єкта (ТУ);</a:t>
            </a:r>
            <a:endParaRPr lang="ru-UA" sz="7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8290"/>
            <a:r>
              <a:rPr lang="uk-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завдання на проектування;</a:t>
            </a:r>
            <a:endParaRPr lang="ru-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8290"/>
            <a:r>
              <a:rPr lang="uk-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інші вихідні дані.</a:t>
            </a:r>
            <a:endParaRPr lang="ru-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8290" algn="just"/>
            <a:r>
              <a:rPr lang="uk-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Проектувальники при розробленні проектної документації несуть відповідальність та забезпечують:</a:t>
            </a:r>
            <a:endParaRPr lang="ru-UA" sz="7200" b="1" dirty="0">
              <a:solidFill>
                <a:schemeClr val="accent1">
                  <a:lumMod val="40000"/>
                  <a:lumOff val="6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відповідність архітектурним і містобудівним вимогам та високу архітектурно-художню якість;</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відповідність вимогам чинних нормативних документів;</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indent="270510" algn="just">
              <a:spcAft>
                <a:spcPts val="600"/>
              </a:spcAft>
            </a:pPr>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захист навколишнього природного середовища, екологічну безпеку і раціональне використання природних ресурсів згідно з ДБН А.2.2-1-2003 «Склад і зміст матеріалів оцінки впливів на навколишнє середовище (ОВНС) при проектуванні і будівництві підприємств, будинків і споруд»;</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відповідність вимогам з енергозбереження;</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експлуатаційну надійність; </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just"/>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ефективність інвестицій;</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патентну чистоту прийнятих технічних рішень та застосованого обладнання;</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288290"/>
            <a:r>
              <a:rPr lang="uk-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відповідність проектних рішень вихідним даним та дозвільним документам.</a:t>
            </a:r>
            <a:endParaRPr lang="ru-UA" sz="72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ru-UA" dirty="0"/>
          </a:p>
        </p:txBody>
      </p:sp>
    </p:spTree>
    <p:extLst>
      <p:ext uri="{BB962C8B-B14F-4D97-AF65-F5344CB8AC3E}">
        <p14:creationId xmlns:p14="http://schemas.microsoft.com/office/powerpoint/2010/main" val="3556392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EE413A28-2928-E0C2-4E2F-E55B1527E3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30356" y="1"/>
            <a:ext cx="2861643" cy="1893454"/>
          </a:xfrm>
          <a:prstGeom prst="rect">
            <a:avLst/>
          </a:prstGeom>
        </p:spPr>
      </p:pic>
      <p:sp>
        <p:nvSpPr>
          <p:cNvPr id="2" name="Заголовок 1">
            <a:extLst>
              <a:ext uri="{FF2B5EF4-FFF2-40B4-BE49-F238E27FC236}">
                <a16:creationId xmlns:a16="http://schemas.microsoft.com/office/drawing/2014/main" id="{5E5733CA-9A89-0A28-5CB7-EF81817DA3B2}"/>
              </a:ext>
            </a:extLst>
          </p:cNvPr>
          <p:cNvSpPr>
            <a:spLocks noGrp="1"/>
          </p:cNvSpPr>
          <p:nvPr>
            <p:ph type="title"/>
          </p:nvPr>
        </p:nvSpPr>
        <p:spPr>
          <a:xfrm>
            <a:off x="525915" y="669130"/>
            <a:ext cx="10571998" cy="970450"/>
          </a:xfrm>
        </p:spPr>
        <p:txBody>
          <a:bodyPr/>
          <a:lstStyle/>
          <a:p>
            <a:r>
              <a:rPr lang="uk-UA" sz="2800" b="1" dirty="0">
                <a:solidFill>
                  <a:schemeClr val="bg1"/>
                </a:solidFill>
                <a:effectLst/>
                <a:latin typeface="ISOCPEUR" panose="020B0604020202020204" pitchFamily="34" charset="0"/>
                <a:ea typeface="Times New Roman" panose="02020603050405020304" pitchFamily="18" charset="0"/>
              </a:rPr>
              <a:t>2. Розроблення технологічних карт</a:t>
            </a:r>
            <a:br>
              <a:rPr lang="ru-UA" sz="1800" dirty="0">
                <a:effectLst/>
                <a:latin typeface="Times New Roman" panose="02020603050405020304" pitchFamily="18" charset="0"/>
                <a:ea typeface="Times New Roman" panose="02020603050405020304" pitchFamily="18" charset="0"/>
              </a:rPr>
            </a:br>
            <a:endParaRPr lang="ru-UA" dirty="0"/>
          </a:p>
        </p:txBody>
      </p:sp>
      <p:sp>
        <p:nvSpPr>
          <p:cNvPr id="4" name="Rectangle 1">
            <a:extLst>
              <a:ext uri="{FF2B5EF4-FFF2-40B4-BE49-F238E27FC236}">
                <a16:creationId xmlns:a16="http://schemas.microsoft.com/office/drawing/2014/main" id="{56484591-70BA-5B62-0627-C5F3D31B01FA}"/>
              </a:ext>
            </a:extLst>
          </p:cNvPr>
          <p:cNvSpPr>
            <a:spLocks noGrp="1" noChangeArrowheads="1"/>
          </p:cNvSpPr>
          <p:nvPr>
            <p:ph idx="1"/>
          </p:nvPr>
        </p:nvSpPr>
        <p:spPr bwMode="auto">
          <a:xfrm>
            <a:off x="20556" y="3571950"/>
            <a:ext cx="9540694"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288925"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1pPr>
            <a:lvl2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2pPr>
            <a:lvl3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3pPr>
            <a:lvl4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4pPr>
            <a:lvl5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5pPr>
            <a:lvl6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6pPr>
            <a:lvl7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7pPr>
            <a:lvl8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8pPr>
            <a:lvl9pPr eaLnBrk="0" fontAlgn="base" hangingPunct="0">
              <a:spcBef>
                <a:spcPct val="0"/>
              </a:spcBef>
              <a:spcAft>
                <a:spcPct val="0"/>
              </a:spcAft>
              <a:tabLst>
                <a:tab pos="2970213" algn="l"/>
                <a:tab pos="4140200" algn="l"/>
              </a:tabLst>
              <a:defRPr>
                <a:solidFill>
                  <a:schemeClr val="tx1"/>
                </a:solidFill>
                <a:latin typeface="Arial" panose="020B0604020202020204" pitchFamily="34" charset="0"/>
              </a:defRPr>
            </a:lvl9pPr>
          </a:lstStyle>
          <a:p>
            <a:pPr marL="0" marR="0" lvl="0" indent="288925" algn="just" defTabSz="914400" rtl="0" eaLnBrk="0" fontAlgn="base" latinLnBrk="0" hangingPunct="0">
              <a:lnSpc>
                <a:spcPct val="100000"/>
              </a:lnSpc>
              <a:spcBef>
                <a:spcPct val="0"/>
              </a:spcBef>
              <a:spcAft>
                <a:spcPct val="0"/>
              </a:spcAft>
              <a:buClrTx/>
              <a:buSzTx/>
              <a:buFontTx/>
              <a:buNone/>
              <a:tabLst>
                <a:tab pos="2970213" algn="l"/>
                <a:tab pos="4140200" algn="l"/>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NewRomanPSMT"/>
              </a:rPr>
              <a:t>Технологічні карти (ТК) є складовою частиною проекту виконання робіт (ПВР</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tab pos="2970213" algn="l"/>
                <a:tab pos="4140200" algn="l"/>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За технологічними картами встановлюють технологічну послідовність будівельних процесів, складають </a:t>
            </a:r>
            <a:r>
              <a:rPr kumimoji="0" lang="uk-UA" altLang="ru-UA" sz="1200" b="0" i="0" u="none" strike="noStrike" cap="none" normalizeH="0" baseline="0" dirty="0" err="1">
                <a:ln>
                  <a:noFill/>
                </a:ln>
                <a:solidFill>
                  <a:schemeClr val="tx1"/>
                </a:solidFill>
                <a:effectLst/>
                <a:latin typeface="ISOCPEUR" panose="020B0604020202020204" pitchFamily="34" charset="0"/>
                <a:ea typeface="Times New Roman" panose="02020603050405020304" pitchFamily="18" charset="0"/>
              </a:rPr>
              <a:t>недільно</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-добові графіки і наряди на виконання робіт. Їх використовують як при будівельно-монтажних роботах, так і при визначенні терміну будівництва об’єктів в календарних планах і сіткових графіках проектів виконання робіт.</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tab pos="2970213" algn="l"/>
                <a:tab pos="4140200" algn="l"/>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Технологічні карти є основною складовою частиною проекту виконання робіт і </a:t>
            </a:r>
            <a:r>
              <a:rPr kumimoji="0" lang="uk-UA" altLang="ru-UA" sz="1200" b="1" i="1"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розробляються з метою забезпечення будівництва рішеннями з організації і технології виконання робіт</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що сприяють підвищенню продуктивності праці, покращенню якості і зниженню вартості будівельно-монтажних робіт, робить безпечним виконання робіт, організовує ритмічну роботу, раціональне використання трудових ресурсів і машин, а також скорочує терміни складання ПВР і уніфікації технологічних рішень.</a:t>
            </a:r>
            <a:r>
              <a:rPr kumimoji="0" lang="uk-UA" altLang="ru-UA" sz="900" b="0" i="0" u="none" strike="noStrike" cap="none" normalizeH="0" baseline="0" dirty="0">
                <a:ln>
                  <a:noFill/>
                </a:ln>
                <a:solidFill>
                  <a:schemeClr val="tx1"/>
                </a:solidFill>
                <a:effectLst/>
                <a:latin typeface="ISOCPEUR" panose="020B0604020202020204" pitchFamily="34" charset="0"/>
              </a:rPr>
              <a:t> </a:t>
            </a:r>
            <a:endParaRPr kumimoji="0" lang="uk-UA" altLang="ru-UA" sz="20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tab pos="2970213" algn="l"/>
                <a:tab pos="4140200" algn="l"/>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Технологічні карти розробляються на будівельні процеси, результатом яких є завершені конструктивні елементи, а також частини будівель або споруд.</a:t>
            </a:r>
            <a:endParaRPr kumimoji="0" lang="uk-UA" altLang="ru-UA" sz="900" b="0" i="0" u="none" strike="noStrike" cap="none" normalizeH="0" baseline="0" dirty="0">
              <a:ln>
                <a:noFill/>
              </a:ln>
              <a:solidFill>
                <a:schemeClr val="tx1"/>
              </a:solidFill>
              <a:effectLst/>
              <a:latin typeface="ISOCPEUR" panose="020B0604020202020204" pitchFamily="34" charset="0"/>
            </a:endParaRPr>
          </a:p>
        </p:txBody>
      </p:sp>
    </p:spTree>
    <p:extLst>
      <p:ext uri="{BB962C8B-B14F-4D97-AF65-F5344CB8AC3E}">
        <p14:creationId xmlns:p14="http://schemas.microsoft.com/office/powerpoint/2010/main" val="256833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0817E2DC-9429-7561-CE8F-1026BC6402ED}"/>
              </a:ext>
            </a:extLst>
          </p:cNvPr>
          <p:cNvSpPr>
            <a:spLocks noGrp="1"/>
          </p:cNvSpPr>
          <p:nvPr>
            <p:ph type="title"/>
          </p:nvPr>
        </p:nvSpPr>
        <p:spPr>
          <a:xfrm>
            <a:off x="883922" y="-87747"/>
            <a:ext cx="8629533" cy="1847275"/>
          </a:xfrm>
        </p:spPr>
        <p:txBody>
          <a:bodyPr/>
          <a:lstStyle/>
          <a:p>
            <a:pPr algn="ctr"/>
            <a:r>
              <a:rPr kumimoji="0" lang="uk-UA" altLang="ru-UA" sz="28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У будівництві розрізняють </a:t>
            </a:r>
            <a:r>
              <a:rPr kumimoji="0" lang="uk-UA" altLang="ru-UA" sz="2800" b="1" i="1"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три види технологічних карт</a:t>
            </a:r>
            <a:r>
              <a:rPr kumimoji="0" lang="uk-UA" altLang="ru-UA" sz="28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a:t>
            </a:r>
            <a:br>
              <a:rPr kumimoji="0" lang="uk-UA" altLang="ru-UA" sz="1600" b="0" i="0" u="none" strike="noStrike" cap="none" normalizeH="0" baseline="0" dirty="0">
                <a:ln>
                  <a:noFill/>
                </a:ln>
                <a:solidFill>
                  <a:schemeClr val="tx1"/>
                </a:solidFill>
                <a:effectLst/>
                <a:latin typeface="ISOCPEUR" panose="020B0604020202020204" pitchFamily="34" charset="0"/>
              </a:rPr>
            </a:br>
            <a:endParaRPr lang="ru-UA" sz="2800" dirty="0"/>
          </a:p>
        </p:txBody>
      </p:sp>
      <p:sp>
        <p:nvSpPr>
          <p:cNvPr id="5" name="Текст 4">
            <a:extLst>
              <a:ext uri="{FF2B5EF4-FFF2-40B4-BE49-F238E27FC236}">
                <a16:creationId xmlns:a16="http://schemas.microsoft.com/office/drawing/2014/main" id="{78AB495B-364B-9ACD-A0B5-CA5A2AD472A6}"/>
              </a:ext>
            </a:extLst>
          </p:cNvPr>
          <p:cNvSpPr>
            <a:spLocks noGrp="1"/>
          </p:cNvSpPr>
          <p:nvPr>
            <p:ph type="body" idx="1"/>
          </p:nvPr>
        </p:nvSpPr>
        <p:spPr>
          <a:xfrm>
            <a:off x="4082473" y="1927014"/>
            <a:ext cx="2864727" cy="1295555"/>
          </a:xfrm>
        </p:spPr>
        <p:txBody>
          <a:bodyPr/>
          <a:lstStyle/>
          <a:p>
            <a:pPr algn="just"/>
            <a:r>
              <a:rPr kumimoji="0" lang="uk-UA" altLang="ru-UA" sz="1800" b="0" i="0" u="none" strike="noStrike" cap="none" normalizeH="0" baseline="0" dirty="0">
                <a:ln>
                  <a:noFill/>
                </a:ln>
                <a:solidFill>
                  <a:schemeClr val="bg1"/>
                </a:solidFill>
                <a:effectLst/>
                <a:latin typeface="ISOCPEUR" panose="020B0604020202020204" pitchFamily="34" charset="0"/>
                <a:ea typeface="Times New Roman" panose="02020603050405020304" pitchFamily="18" charset="0"/>
              </a:rPr>
              <a:t>типові технологічні карти, прив'язані до будівлі</a:t>
            </a:r>
            <a:endParaRPr lang="ru-UA" dirty="0">
              <a:solidFill>
                <a:schemeClr val="bg1"/>
              </a:solidFill>
            </a:endParaRPr>
          </a:p>
        </p:txBody>
      </p:sp>
      <p:cxnSp>
        <p:nvCxnSpPr>
          <p:cNvPr id="7" name="Прямая со стрелкой 6">
            <a:extLst>
              <a:ext uri="{FF2B5EF4-FFF2-40B4-BE49-F238E27FC236}">
                <a16:creationId xmlns:a16="http://schemas.microsoft.com/office/drawing/2014/main" id="{12EF6FA7-D16A-FE4B-BBA8-C87F72452829}"/>
              </a:ext>
            </a:extLst>
          </p:cNvPr>
          <p:cNvCxnSpPr>
            <a:cxnSpLocks/>
          </p:cNvCxnSpPr>
          <p:nvPr/>
        </p:nvCxnSpPr>
        <p:spPr>
          <a:xfrm flipV="1">
            <a:off x="1884218" y="840509"/>
            <a:ext cx="267855" cy="3786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a:extLst>
              <a:ext uri="{FF2B5EF4-FFF2-40B4-BE49-F238E27FC236}">
                <a16:creationId xmlns:a16="http://schemas.microsoft.com/office/drawing/2014/main" id="{4B25392D-639C-5D56-3401-731D590806E0}"/>
              </a:ext>
            </a:extLst>
          </p:cNvPr>
          <p:cNvCxnSpPr/>
          <p:nvPr/>
        </p:nvCxnSpPr>
        <p:spPr>
          <a:xfrm flipH="1">
            <a:off x="1584036" y="1833417"/>
            <a:ext cx="868218" cy="1214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a:extLst>
              <a:ext uri="{FF2B5EF4-FFF2-40B4-BE49-F238E27FC236}">
                <a16:creationId xmlns:a16="http://schemas.microsoft.com/office/drawing/2014/main" id="{4809AEFE-63FD-4DED-C8E2-728641C484FF}"/>
              </a:ext>
            </a:extLst>
          </p:cNvPr>
          <p:cNvCxnSpPr>
            <a:cxnSpLocks/>
          </p:cNvCxnSpPr>
          <p:nvPr/>
        </p:nvCxnSpPr>
        <p:spPr>
          <a:xfrm flipH="1">
            <a:off x="2152073" y="840509"/>
            <a:ext cx="369454" cy="992908"/>
          </a:xfrm>
          <a:prstGeom prst="straightConnector1">
            <a:avLst/>
          </a:prstGeom>
          <a:ln>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Соединитель: уступ 16">
            <a:extLst>
              <a:ext uri="{FF2B5EF4-FFF2-40B4-BE49-F238E27FC236}">
                <a16:creationId xmlns:a16="http://schemas.microsoft.com/office/drawing/2014/main" id="{19717AE3-F6C8-7584-5996-ED6F76142B2C}"/>
              </a:ext>
            </a:extLst>
          </p:cNvPr>
          <p:cNvCxnSpPr>
            <a:cxnSpLocks/>
          </p:cNvCxnSpPr>
          <p:nvPr/>
        </p:nvCxnSpPr>
        <p:spPr>
          <a:xfrm>
            <a:off x="2452254" y="1366982"/>
            <a:ext cx="914400" cy="69026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a:extLst>
              <a:ext uri="{FF2B5EF4-FFF2-40B4-BE49-F238E27FC236}">
                <a16:creationId xmlns:a16="http://schemas.microsoft.com/office/drawing/2014/main" id="{408A4C44-AE94-8230-6AF4-E261126A2646}"/>
              </a:ext>
            </a:extLst>
          </p:cNvPr>
          <p:cNvCxnSpPr>
            <a:cxnSpLocks/>
          </p:cNvCxnSpPr>
          <p:nvPr/>
        </p:nvCxnSpPr>
        <p:spPr>
          <a:xfrm>
            <a:off x="5620326" y="803564"/>
            <a:ext cx="0" cy="1029853"/>
          </a:xfrm>
          <a:prstGeom prst="straightConnector1">
            <a:avLst/>
          </a:prstGeom>
          <a:ln>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8A56BABD-C325-2A16-6D5C-D339C294538F}"/>
              </a:ext>
            </a:extLst>
          </p:cNvPr>
          <p:cNvCxnSpPr>
            <a:cxnSpLocks/>
          </p:cNvCxnSpPr>
          <p:nvPr/>
        </p:nvCxnSpPr>
        <p:spPr>
          <a:xfrm>
            <a:off x="9180945" y="840509"/>
            <a:ext cx="332510" cy="992908"/>
          </a:xfrm>
          <a:prstGeom prst="straightConnector1">
            <a:avLst/>
          </a:prstGeom>
          <a:ln>
            <a:solidFill>
              <a:schemeClr val="bg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Текст 4">
            <a:extLst>
              <a:ext uri="{FF2B5EF4-FFF2-40B4-BE49-F238E27FC236}">
                <a16:creationId xmlns:a16="http://schemas.microsoft.com/office/drawing/2014/main" id="{5BB10A8D-CE41-7656-546B-FD2D79F0845C}"/>
              </a:ext>
            </a:extLst>
          </p:cNvPr>
          <p:cNvSpPr txBox="1">
            <a:spLocks/>
          </p:cNvSpPr>
          <p:nvPr/>
        </p:nvSpPr>
        <p:spPr>
          <a:xfrm>
            <a:off x="197854" y="1921164"/>
            <a:ext cx="3016401" cy="965200"/>
          </a:xfrm>
          <a:prstGeom prst="rect">
            <a:avLst/>
          </a:prstGeom>
          <a:effectLst>
            <a:outerShdw blurRad="50800" dir="14400000">
              <a:srgbClr val="000000">
                <a:alpha val="40000"/>
              </a:srgbClr>
            </a:outerShdw>
          </a:effectLst>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buClr>
              <a:buFont typeface="Wingdings 2" charset="2"/>
              <a:buNone/>
              <a:defRPr sz="1800" kern="1200">
                <a:solidFill>
                  <a:schemeClr val="tx1"/>
                </a:solidFill>
                <a:latin typeface="+mn-lt"/>
                <a:ea typeface="+mn-ea"/>
                <a:cs typeface="+mn-cs"/>
              </a:defRPr>
            </a:lvl1pPr>
            <a:lvl2pPr marL="457200" indent="0" algn="l" defTabSz="457200" rtl="0" eaLnBrk="1" latinLnBrk="0" hangingPunct="1">
              <a:spcBef>
                <a:spcPct val="20000"/>
              </a:spcBef>
              <a:spcAft>
                <a:spcPts val="600"/>
              </a:spcAft>
              <a:buClr>
                <a:schemeClr val="accent1"/>
              </a:buClr>
              <a:buFont typeface="Wingdings 2"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Font typeface="Wingdings 2"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1"/>
              </a:buClr>
              <a:buFont typeface="Wingdings 2" charset="2"/>
              <a:buNone/>
              <a:defRPr sz="1400" kern="1200">
                <a:solidFill>
                  <a:schemeClr val="tx1">
                    <a:tint val="75000"/>
                  </a:schemeClr>
                </a:solidFill>
                <a:latin typeface="+mn-lt"/>
                <a:ea typeface="+mn-ea"/>
                <a:cs typeface="+mn-cs"/>
              </a:defRPr>
            </a:lvl9pPr>
          </a:lstStyle>
          <a:p>
            <a:pPr algn="just"/>
            <a:r>
              <a:rPr kumimoji="0" lang="uk-UA" altLang="ru-UA" sz="1800" b="0" i="0" u="none" strike="noStrike" cap="none" normalizeH="0" baseline="0" dirty="0">
                <a:ln>
                  <a:noFill/>
                </a:ln>
                <a:solidFill>
                  <a:schemeClr val="bg1"/>
                </a:solidFill>
                <a:effectLst/>
                <a:latin typeface="ISOCPEUR" panose="020B0604020202020204" pitchFamily="34" charset="0"/>
                <a:ea typeface="Times New Roman" panose="02020603050405020304" pitchFamily="18" charset="0"/>
              </a:rPr>
              <a:t>типові </a:t>
            </a:r>
            <a:r>
              <a:rPr kumimoji="0" lang="uk-UA" altLang="ru-UA" b="0" i="0" u="none" strike="noStrike" cap="none" normalizeH="0" baseline="0" dirty="0">
                <a:ln>
                  <a:noFill/>
                </a:ln>
                <a:solidFill>
                  <a:schemeClr val="bg1"/>
                </a:solidFill>
                <a:effectLst/>
                <a:latin typeface="ISOCPEUR" panose="020B0604020202020204" pitchFamily="34" charset="0"/>
                <a:ea typeface="Times New Roman" panose="02020603050405020304" pitchFamily="18" charset="0"/>
              </a:rPr>
              <a:t>технологічні</a:t>
            </a:r>
            <a:r>
              <a:rPr kumimoji="0" lang="uk-UA" altLang="ru-UA" sz="1800" b="0" i="0" u="none" strike="noStrike" cap="none" normalizeH="0" baseline="0" dirty="0">
                <a:ln>
                  <a:noFill/>
                </a:ln>
                <a:solidFill>
                  <a:schemeClr val="bg1"/>
                </a:solidFill>
                <a:effectLst/>
                <a:latin typeface="ISOCPEUR" panose="020B0604020202020204" pitchFamily="34" charset="0"/>
                <a:ea typeface="Times New Roman" panose="02020603050405020304" pitchFamily="18" charset="0"/>
              </a:rPr>
              <a:t> карти, не прив'язані до об'єкту</a:t>
            </a:r>
            <a:endParaRPr lang="ru-UA" dirty="0">
              <a:solidFill>
                <a:schemeClr val="bg1"/>
              </a:solidFill>
            </a:endParaRPr>
          </a:p>
        </p:txBody>
      </p:sp>
      <p:sp>
        <p:nvSpPr>
          <p:cNvPr id="32" name="TextBox 31">
            <a:extLst>
              <a:ext uri="{FF2B5EF4-FFF2-40B4-BE49-F238E27FC236}">
                <a16:creationId xmlns:a16="http://schemas.microsoft.com/office/drawing/2014/main" id="{375A0C74-B7C5-C1BB-489B-CB54E0A4301E}"/>
              </a:ext>
            </a:extLst>
          </p:cNvPr>
          <p:cNvSpPr txBox="1"/>
          <p:nvPr/>
        </p:nvSpPr>
        <p:spPr>
          <a:xfrm>
            <a:off x="8307382" y="1992685"/>
            <a:ext cx="2864727" cy="646331"/>
          </a:xfrm>
          <a:prstGeom prst="rect">
            <a:avLst/>
          </a:prstGeom>
          <a:noFill/>
        </p:spPr>
        <p:txBody>
          <a:bodyPr wrap="square">
            <a:spAutoFit/>
          </a:bodyPr>
          <a:lstStyle/>
          <a:p>
            <a:pPr algn="just"/>
            <a:r>
              <a:rPr kumimoji="0" lang="uk-UA" altLang="ru-UA" sz="1800" b="0" i="0" u="none" strike="noStrike" cap="none" normalizeH="0" baseline="0" dirty="0">
                <a:ln>
                  <a:noFill/>
                </a:ln>
                <a:solidFill>
                  <a:schemeClr val="bg1"/>
                </a:solidFill>
                <a:effectLst/>
                <a:latin typeface="ISOCPEUR" panose="020B0604020202020204" pitchFamily="34" charset="0"/>
                <a:ea typeface="Times New Roman" panose="02020603050405020304" pitchFamily="18" charset="0"/>
              </a:rPr>
              <a:t>робочі технологічні карти, прив'язані до об'єкту</a:t>
            </a:r>
            <a:endParaRPr lang="ru-UA" dirty="0">
              <a:solidFill>
                <a:schemeClr val="bg1"/>
              </a:solidFill>
            </a:endParaRPr>
          </a:p>
        </p:txBody>
      </p:sp>
      <p:pic>
        <p:nvPicPr>
          <p:cNvPr id="34" name="Рисунок 33">
            <a:extLst>
              <a:ext uri="{FF2B5EF4-FFF2-40B4-BE49-F238E27FC236}">
                <a16:creationId xmlns:a16="http://schemas.microsoft.com/office/drawing/2014/main" id="{F70A4912-7D76-69EF-D2A6-2EF6C30EC626}"/>
              </a:ext>
            </a:extLst>
          </p:cNvPr>
          <p:cNvPicPr>
            <a:picLocks noChangeAspect="1"/>
          </p:cNvPicPr>
          <p:nvPr/>
        </p:nvPicPr>
        <p:blipFill>
          <a:blip r:embed="rId2"/>
          <a:stretch>
            <a:fillRect/>
          </a:stretch>
        </p:blipFill>
        <p:spPr>
          <a:xfrm>
            <a:off x="0" y="4895274"/>
            <a:ext cx="12192000" cy="1962726"/>
          </a:xfrm>
          <a:prstGeom prst="rect">
            <a:avLst/>
          </a:prstGeom>
        </p:spPr>
      </p:pic>
    </p:spTree>
    <p:extLst>
      <p:ext uri="{BB962C8B-B14F-4D97-AF65-F5344CB8AC3E}">
        <p14:creationId xmlns:p14="http://schemas.microsoft.com/office/powerpoint/2010/main" val="1778324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9D178067-2375-566A-32CB-438EF1D598B8}"/>
              </a:ext>
            </a:extLst>
          </p:cNvPr>
          <p:cNvPicPr>
            <a:picLocks noChangeAspect="1"/>
          </p:cNvPicPr>
          <p:nvPr/>
        </p:nvPicPr>
        <p:blipFill>
          <a:blip r:embed="rId2"/>
          <a:stretch>
            <a:fillRect/>
          </a:stretch>
        </p:blipFill>
        <p:spPr>
          <a:xfrm>
            <a:off x="6476202" y="0"/>
            <a:ext cx="5715798" cy="3781953"/>
          </a:xfrm>
          <a:prstGeom prst="rect">
            <a:avLst/>
          </a:prstGeom>
        </p:spPr>
      </p:pic>
      <p:sp>
        <p:nvSpPr>
          <p:cNvPr id="2" name="Заголовок 1">
            <a:extLst>
              <a:ext uri="{FF2B5EF4-FFF2-40B4-BE49-F238E27FC236}">
                <a16:creationId xmlns:a16="http://schemas.microsoft.com/office/drawing/2014/main" id="{52626547-68A0-8F75-2328-504CFEC5F40F}"/>
              </a:ext>
            </a:extLst>
          </p:cNvPr>
          <p:cNvSpPr>
            <a:spLocks noGrp="1"/>
          </p:cNvSpPr>
          <p:nvPr>
            <p:ph type="title"/>
          </p:nvPr>
        </p:nvSpPr>
        <p:spPr/>
        <p:txBody>
          <a:bodyPr/>
          <a:lstStyle/>
          <a:p>
            <a:endParaRPr lang="ru-UA"/>
          </a:p>
        </p:txBody>
      </p:sp>
      <p:sp>
        <p:nvSpPr>
          <p:cNvPr id="4" name="Rectangle 1">
            <a:extLst>
              <a:ext uri="{FF2B5EF4-FFF2-40B4-BE49-F238E27FC236}">
                <a16:creationId xmlns:a16="http://schemas.microsoft.com/office/drawing/2014/main" id="{7A54EC62-378B-7CDA-F8F5-92ECE2377BA7}"/>
              </a:ext>
            </a:extLst>
          </p:cNvPr>
          <p:cNvSpPr>
            <a:spLocks noGrp="1" noChangeArrowheads="1"/>
          </p:cNvSpPr>
          <p:nvPr>
            <p:ph idx="1"/>
          </p:nvPr>
        </p:nvSpPr>
        <p:spPr bwMode="auto">
          <a:xfrm>
            <a:off x="0" y="2633377"/>
            <a:ext cx="9543495"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indent="2889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У будівництві розрізняють </a:t>
            </a:r>
            <a:r>
              <a:rPr kumimoji="0" lang="uk-UA" altLang="ru-UA" sz="1200" b="1" i="1"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три види технологічних карт</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типові технологічні карти, не прив'язані до об'єкту, що будується, і місцевих умов будівництва; </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типові технологічні карти, прив'язані до будівлі, що зводиться, або споруди, але не прив'язані до місцевих умов; </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робочі технологічні карти, прив'язані до об'єкту, що будується, і місцевих умов будівництва.</a:t>
            </a:r>
            <a:endParaRPr kumimoji="0" lang="uk-UA" altLang="ru-UA" sz="900" b="0" i="0" u="none" strike="noStrike" cap="none" normalizeH="0" baseline="0" dirty="0">
              <a:ln>
                <a:noFill/>
              </a:ln>
              <a:solidFill>
                <a:schemeClr val="tx1"/>
              </a:solidFill>
              <a:effectLst/>
              <a:latin typeface="ISOCPEUR" panose="020B0604020202020204" pitchFamily="34"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rgbClr val="FF0000"/>
                </a:solidFill>
                <a:effectLst/>
                <a:latin typeface="ISOCPEUR" panose="020B0604020202020204" pitchFamily="34" charset="0"/>
                <a:ea typeface="Times New Roman" panose="02020603050405020304" pitchFamily="18" charset="0"/>
              </a:rPr>
              <a:t>Технологічні карти</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 розробляють за єдиною схемою і складаються з розділів, кожен з яких формує свої умови і вимоги, сукупне виконання яких дозволяє отримати будівельну продукцію при максимальній ефективності. У загальному випадку окремі </a:t>
            </a:r>
            <a:r>
              <a:rPr kumimoji="0" lang="uk-UA" altLang="ru-UA" sz="1200" b="1" i="1"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розділи технологічної карти </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rPr>
              <a:t>включають:</a:t>
            </a:r>
            <a:endPar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endParaRP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вказівки щодо підготовки об'єкта і вимоги щодо готовності попередніх робіт і будівельних конструкцій, що забезпечують необхідний і достатній фронт робіт для виконання будівельного процесу, передбаченого картою</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ескізи конструктивних частин будівлі (споруди), де виконуються роботи;</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схеми організації будівельного майданчика і робочої зони на час виконання даного виду робіт із зазначенням всіх основних розмірів і місць розміщення будівельних машин, механізованих установок, складів основних матеріалів, виробів і конструкцій, під'їзних шляхів, мереж тимчасового </a:t>
            </a:r>
            <a:r>
              <a:rPr kumimoji="0" lang="uk-UA" altLang="ru-UA" sz="1200" b="0" i="0" u="none" strike="noStrike" cap="none" normalizeH="0" baseline="0" dirty="0" err="1">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енерго</a:t>
            </a: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і водопостачання, необхідних для виконання робіт;</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вказівки щодо тривалості зберігання і запасу конструкцій, виробів і матеріалів на будівельному майданчику в робочій зоні;– методи послідовності виконання робіт, розбивка будівлі на захватки, ділянки і яруси, способи транспортування матеріалів і конструкцій до робочих місць;</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типи риштувань, що застосовуються, а також монтажної оснастки і пристосувань</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професіональний і кількісно-кваліфікаційний склад будівельних підрозділів (бригад, ланок тощо) з урахуванням поєднання професій робітників;</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графік виконання робіт і калькуляція трудових затрат;</a:t>
            </a:r>
          </a:p>
          <a:p>
            <a:pPr marL="0" marR="0" lvl="0" indent="288925" algn="just" defTabSz="914400" rtl="0" eaLnBrk="0" fontAlgn="base" latinLnBrk="0" hangingPunct="0">
              <a:lnSpc>
                <a:spcPct val="100000"/>
              </a:lnSpc>
              <a:spcBef>
                <a:spcPct val="0"/>
              </a:spcBef>
              <a:spcAft>
                <a:spcPct val="0"/>
              </a:spcAft>
              <a:buClrTx/>
              <a:buSzTx/>
              <a:buFontTx/>
              <a:buNone/>
              <a:tabLst/>
            </a:pPr>
            <a:r>
              <a:rPr kumimoji="0" lang="uk-UA" altLang="ru-UA" sz="1200" b="0" i="0" u="none" strike="noStrike" cap="none" normalizeH="0" baseline="0" dirty="0">
                <a:ln>
                  <a:noFill/>
                </a:ln>
                <a:solidFill>
                  <a:schemeClr val="tx1"/>
                </a:solidFill>
                <a:effectLst/>
                <a:latin typeface="ISOCPEUR" panose="020B0604020202020204" pitchFamily="34" charset="0"/>
                <a:ea typeface="Times New Roman" panose="02020603050405020304" pitchFamily="18" charset="0"/>
                <a:cs typeface="Times New Roman" panose="02020603050405020304" pitchFamily="18" charset="0"/>
              </a:rPr>
              <a:t>– вказівки щодо прив'язки карт трудових процесів, що передбачають раціональну організацію, методи організації праці робітників по виконанню окремих процесів і операцій, що входять в комплексний будівельний процес, передбачений технологічною картою</a:t>
            </a:r>
            <a:endParaRPr kumimoji="0" lang="uk-UA" altLang="ru-UA" sz="2000" b="0" i="0" u="none" strike="noStrike" cap="none" normalizeH="0" baseline="0" dirty="0">
              <a:ln>
                <a:noFill/>
              </a:ln>
              <a:solidFill>
                <a:schemeClr val="tx1"/>
              </a:solidFill>
              <a:effectLst/>
              <a:latin typeface="ISOCPEUR" panose="020B0604020202020204" pitchFamily="34" charset="0"/>
            </a:endParaRPr>
          </a:p>
        </p:txBody>
      </p:sp>
    </p:spTree>
    <p:extLst>
      <p:ext uri="{BB962C8B-B14F-4D97-AF65-F5344CB8AC3E}">
        <p14:creationId xmlns:p14="http://schemas.microsoft.com/office/powerpoint/2010/main" val="90538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399B93C-1F9C-41F4-ADBA-AFD542A4FCFF}"/>
              </a:ext>
            </a:extLst>
          </p:cNvPr>
          <p:cNvPicPr>
            <a:picLocks noChangeAspect="1"/>
          </p:cNvPicPr>
          <p:nvPr/>
        </p:nvPicPr>
        <p:blipFill>
          <a:blip r:embed="rId2"/>
          <a:stretch>
            <a:fillRect/>
          </a:stretch>
        </p:blipFill>
        <p:spPr>
          <a:xfrm>
            <a:off x="6008805" y="0"/>
            <a:ext cx="6183195" cy="4073236"/>
          </a:xfrm>
          <a:prstGeom prst="rect">
            <a:avLst/>
          </a:prstGeom>
        </p:spPr>
      </p:pic>
      <p:sp>
        <p:nvSpPr>
          <p:cNvPr id="2" name="Заголовок 1">
            <a:extLst>
              <a:ext uri="{FF2B5EF4-FFF2-40B4-BE49-F238E27FC236}">
                <a16:creationId xmlns:a16="http://schemas.microsoft.com/office/drawing/2014/main" id="{008CD332-E24A-6138-B98A-02501F3A0016}"/>
              </a:ext>
            </a:extLst>
          </p:cNvPr>
          <p:cNvSpPr>
            <a:spLocks noGrp="1"/>
          </p:cNvSpPr>
          <p:nvPr>
            <p:ph type="title"/>
          </p:nvPr>
        </p:nvSpPr>
        <p:spPr/>
        <p:txBody>
          <a:bodyPr/>
          <a:lstStyle/>
          <a:p>
            <a:endParaRPr lang="ru-UA"/>
          </a:p>
        </p:txBody>
      </p:sp>
      <p:sp>
        <p:nvSpPr>
          <p:cNvPr id="3" name="Объект 2">
            <a:extLst>
              <a:ext uri="{FF2B5EF4-FFF2-40B4-BE49-F238E27FC236}">
                <a16:creationId xmlns:a16="http://schemas.microsoft.com/office/drawing/2014/main" id="{E67DC22C-5D55-5207-FC9E-EFDB67E2F761}"/>
              </a:ext>
            </a:extLst>
          </p:cNvPr>
          <p:cNvSpPr>
            <a:spLocks noGrp="1"/>
          </p:cNvSpPr>
          <p:nvPr>
            <p:ph idx="1"/>
          </p:nvPr>
        </p:nvSpPr>
        <p:spPr>
          <a:xfrm>
            <a:off x="0" y="2222287"/>
            <a:ext cx="11373286" cy="4835461"/>
          </a:xfrm>
        </p:spPr>
        <p:txBody>
          <a:bodyPr>
            <a:normAutofit fontScale="40000" lnSpcReduction="20000"/>
          </a:bodyPr>
          <a:lstStyle/>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За останніми нормативними вимогами технологічна карта повинна складатися з шести розділів:</a:t>
            </a:r>
            <a:endParaRPr lang="ru-UA" sz="2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1. "Область застосування". </a:t>
            </a:r>
            <a:endParaRPr lang="ru-UA" sz="2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2."Технологія і організація виконання будівельного процесу".</a:t>
            </a:r>
            <a:endParaRPr lang="ru-UA" sz="2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3. "Вимоги до якості і приймання робіт".</a:t>
            </a:r>
            <a:endParaRPr lang="ru-UA" sz="2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4. Техніка безпеки і охорона праці, екологічна і пожежна безпека". </a:t>
            </a:r>
            <a:endParaRPr lang="ru-UA" sz="2800" dirty="0">
              <a:effectLst/>
              <a:latin typeface="ISOCPEUR" panose="020B0604020202020204" pitchFamily="34" charset="0"/>
              <a:ea typeface="Times New Roman" panose="02020603050405020304" pitchFamily="18" charset="0"/>
            </a:endParaRP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5."Потреба в ресурсах". </a:t>
            </a:r>
          </a:p>
          <a:p>
            <a:pPr indent="0" algn="just">
              <a:buNone/>
              <a:tabLst>
                <a:tab pos="2970530" algn="l"/>
                <a:tab pos="4140835" algn="l"/>
              </a:tabLst>
            </a:pPr>
            <a:r>
              <a:rPr lang="uk-UA" sz="2800" dirty="0">
                <a:effectLst/>
                <a:latin typeface="ISOCPEUR" panose="020B0604020202020204" pitchFamily="34" charset="0"/>
                <a:ea typeface="Times New Roman" panose="02020603050405020304" pitchFamily="18" charset="0"/>
              </a:rPr>
              <a:t>6."ехніко-економічні показники".</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«Область застосування» наводять: перелік і стислу характеристику передбачених картою видів робіт; характеристику умов і особливостей виконання робіт – темпи їх виконання, способи механізації, кліматичні та інші умови, прийняті при </a:t>
            </a:r>
            <a:r>
              <a:rPr lang="uk-UA" sz="2800" dirty="0" err="1">
                <a:effectLst/>
                <a:latin typeface="ISOCPEUR" panose="020B0604020202020204" pitchFamily="34" charset="0"/>
                <a:ea typeface="TimesNewRomanPSMT"/>
              </a:rPr>
              <a:t>спрудженні</a:t>
            </a:r>
            <a:r>
              <a:rPr lang="uk-UA" sz="2800" dirty="0">
                <a:effectLst/>
                <a:latin typeface="ISOCPEUR" panose="020B0604020202020204" pitchFamily="34" charset="0"/>
                <a:ea typeface="TimesNewRomanPSMT"/>
              </a:rPr>
              <a:t> об'єкта; вказівки щодо прив'язування карти до конкретного об'єкта.</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«Технологія і організація виконання будівельного процесу» дають: вказівки щодо підготовки об'єкта до виконання подальших робіт; план і схематичні розрізи частини будинку, де повинні виконувати роботи; </a:t>
            </a:r>
            <a:r>
              <a:rPr lang="uk-UA" sz="2800" dirty="0" err="1">
                <a:effectLst/>
                <a:latin typeface="ISOCPEUR" panose="020B0604020202020204" pitchFamily="34" charset="0"/>
                <a:ea typeface="TimesNewRomanPSMT"/>
              </a:rPr>
              <a:t>будгенплан</a:t>
            </a:r>
            <a:r>
              <a:rPr lang="uk-UA" sz="2800" dirty="0">
                <a:effectLst/>
                <a:latin typeface="ISOCPEUR" panose="020B0604020202020204" pitchFamily="34" charset="0"/>
                <a:ea typeface="TimesNewRomanPSMT"/>
              </a:rPr>
              <a:t> на період виконання робіт; докладні відомості про технологію виконання робіт, механізми і устаткування, схеми організації робочих місць; вказівки щодо застосування нових методів праці, нових машин, інструментів, пристроїв і обладнання; графік проведення робіт.</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a:t>
            </a:r>
            <a:r>
              <a:rPr lang="uk-UA" sz="2800" dirty="0">
                <a:effectLst/>
                <a:latin typeface="ISOCPEUR" panose="020B0604020202020204" pitchFamily="34" charset="0"/>
                <a:ea typeface="Times New Roman" panose="02020603050405020304" pitchFamily="18" charset="0"/>
              </a:rPr>
              <a:t>«Вимоги до якості і приймання робіт» перелічено </a:t>
            </a:r>
            <a:r>
              <a:rPr lang="uk-UA" sz="2800" dirty="0">
                <a:effectLst/>
                <a:latin typeface="ISOCPEUR" panose="020B0604020202020204" pitchFamily="34" charset="0"/>
                <a:ea typeface="TimesNewRomanPSMT"/>
              </a:rPr>
              <a:t>вимоги до якості робіт, методи контролю показників якості та умови приймання результатів будівельних робіт.</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a:t>
            </a:r>
            <a:r>
              <a:rPr lang="uk-UA" sz="2800" dirty="0">
                <a:effectLst/>
                <a:latin typeface="ISOCPEUR" panose="020B0604020202020204" pitchFamily="34" charset="0"/>
                <a:ea typeface="Times New Roman" panose="02020603050405020304" pitchFamily="18" charset="0"/>
              </a:rPr>
              <a:t>«Техніка безпеки і охорона праці, екологічна і пожежна безпека» наводять вимоги техніки безпеки для кожної технологічної операції, загальні </a:t>
            </a:r>
            <a:r>
              <a:rPr lang="uk-UA" sz="2800" dirty="0">
                <a:effectLst/>
                <a:latin typeface="ISOCPEUR" panose="020B0604020202020204" pitchFamily="34" charset="0"/>
                <a:ea typeface="TimesNewRomanPSMT"/>
              </a:rPr>
              <a:t>вказівки з охорони праці, умови забезпечення екологічної і пожежної безпеки</a:t>
            </a:r>
            <a:r>
              <a:rPr lang="uk-UA" sz="2800" dirty="0">
                <a:effectLst/>
                <a:latin typeface="ISOCPEUR" panose="020B0604020202020204" pitchFamily="34" charset="0"/>
                <a:ea typeface="Times New Roman" panose="02020603050405020304" pitchFamily="18" charset="0"/>
              </a:rPr>
              <a:t>.</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«Потреба в ресурсах» наводять перелік матеріально-технічних ресурсів, </a:t>
            </a:r>
            <a:r>
              <a:rPr lang="uk-UA" sz="2800" dirty="0" err="1">
                <a:effectLst/>
                <a:latin typeface="ISOCPEUR" panose="020B0604020202020204" pitchFamily="34" charset="0"/>
                <a:ea typeface="TimesNewRomanPSMT"/>
              </a:rPr>
              <a:t>чисельно</a:t>
            </a:r>
            <a:r>
              <a:rPr lang="uk-UA" sz="2800" dirty="0">
                <a:effectLst/>
                <a:latin typeface="ISOCPEUR" panose="020B0604020202020204" pitchFamily="34" charset="0"/>
                <a:ea typeface="TimesNewRomanPSMT"/>
              </a:rPr>
              <a:t>-кваліфікаційний і професійний склади ланок і бригад робітників; кошторис трудових затрат процесу, на який розробляють технологічну карту. Кількість матеріалів визначають за робочими кресленнями і специфікаціями або за фізичними обсягами й нормами витрати матеріалів. Кількість машин, інструментів, інвентаря і пристроїв встановлюють за прийнятою в технологічній карті схемою організації робіт згідно з часом їх виконання та якістю.</a:t>
            </a:r>
            <a:endParaRPr lang="ru-UA" sz="2800" dirty="0">
              <a:effectLst/>
              <a:latin typeface="ISOCPEUR" panose="020B0604020202020204" pitchFamily="34" charset="0"/>
              <a:ea typeface="Times New Roman" panose="02020603050405020304" pitchFamily="18" charset="0"/>
            </a:endParaRPr>
          </a:p>
          <a:p>
            <a:pPr indent="0" algn="just">
              <a:buNone/>
            </a:pPr>
            <a:r>
              <a:rPr lang="uk-UA" sz="2800" dirty="0">
                <a:effectLst/>
                <a:latin typeface="ISOCPEUR" panose="020B0604020202020204" pitchFamily="34" charset="0"/>
                <a:ea typeface="TimesNewRomanPSMT"/>
              </a:rPr>
              <a:t>У розділі «Техніко-економічні показники» подають таку інформацію: трудомісткість на весь обсяг робіт і на прийняту одиницю виміру (в людино-днях); виробіток на одного працюючого у фізичному вираженні; </a:t>
            </a:r>
            <a:r>
              <a:rPr lang="uk-UA" sz="2800" dirty="0" err="1">
                <a:effectLst/>
                <a:latin typeface="ISOCPEUR" panose="020B0604020202020204" pitchFamily="34" charset="0"/>
                <a:ea typeface="TimesNewRomanPSMT"/>
              </a:rPr>
              <a:t>машиномісткість</a:t>
            </a:r>
            <a:r>
              <a:rPr lang="uk-UA" sz="2800" dirty="0">
                <a:effectLst/>
                <a:latin typeface="ISOCPEUR" panose="020B0604020202020204" pitchFamily="34" charset="0"/>
                <a:ea typeface="TimesNewRomanPSMT"/>
              </a:rPr>
              <a:t> (в машино-змінах) і затрати енергетичних ресурсів на весь обсяг робіт; порівняльні показники продуктивності праці при виконанні процесу, передбаченого картою і за кошторисом.</a:t>
            </a:r>
            <a:endParaRPr lang="ru-UA" sz="2800" dirty="0">
              <a:effectLst/>
              <a:latin typeface="ISOCPEUR" panose="020B0604020202020204" pitchFamily="34" charset="0"/>
              <a:ea typeface="Times New Roman" panose="02020603050405020304" pitchFamily="18" charset="0"/>
            </a:endParaRPr>
          </a:p>
          <a:p>
            <a:endParaRPr lang="ru-UA" dirty="0"/>
          </a:p>
        </p:txBody>
      </p:sp>
    </p:spTree>
    <p:extLst>
      <p:ext uri="{BB962C8B-B14F-4D97-AF65-F5344CB8AC3E}">
        <p14:creationId xmlns:p14="http://schemas.microsoft.com/office/powerpoint/2010/main" val="27097054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Цитаты">
  <a:themeElements>
    <a:clrScheme name="Цитаты">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Цитаты">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Цитаты">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TM03457503[[fn=Цитаты]]</Template>
  <TotalTime>75</TotalTime>
  <Words>2159</Words>
  <Application>Microsoft Office PowerPoint</Application>
  <PresentationFormat>Широкий екран</PresentationFormat>
  <Paragraphs>106</Paragraphs>
  <Slides>14</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14</vt:i4>
      </vt:variant>
    </vt:vector>
  </HeadingPairs>
  <TitlesOfParts>
    <vt:vector size="20" baseType="lpstr">
      <vt:lpstr>Arial</vt:lpstr>
      <vt:lpstr>Century Gothic</vt:lpstr>
      <vt:lpstr>ISOCPEUR</vt:lpstr>
      <vt:lpstr>Times New Roman</vt:lpstr>
      <vt:lpstr>Wingdings 2</vt:lpstr>
      <vt:lpstr>Цитаты</vt:lpstr>
      <vt:lpstr> Лектор: Бакуліна Валентина Михайлівна</vt:lpstr>
      <vt:lpstr>Зміст</vt:lpstr>
      <vt:lpstr>1. Нормативні вимоги до порядку розроблення, погодження та затвердження проектної документації </vt:lpstr>
      <vt:lpstr>Презентація PowerPoint</vt:lpstr>
      <vt:lpstr>До складу вихідних даних належать:</vt:lpstr>
      <vt:lpstr>2. Розроблення технологічних карт </vt:lpstr>
      <vt:lpstr>У будівництві розрізняють три види технологічних карт:  </vt:lpstr>
      <vt:lpstr>Презентація PowerPoint</vt:lpstr>
      <vt:lpstr>Презентація PowerPoint</vt:lpstr>
      <vt:lpstr>3. Погодження та затвердження проектної документації будівельного виробництва</vt:lpstr>
      <vt:lpstr>Презентація PowerPoint</vt:lpstr>
      <vt:lpstr>Презентація PowerPoint</vt:lpstr>
      <vt:lpstr>Презентація PowerPoint</vt:lpstr>
      <vt:lpstr>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Нормативна  і проектна документація</dc:title>
  <dc:creator>Vartaiso</dc:creator>
  <cp:lastModifiedBy>Макс Майстренко</cp:lastModifiedBy>
  <cp:revision>8</cp:revision>
  <dcterms:created xsi:type="dcterms:W3CDTF">2023-11-08T09:57:05Z</dcterms:created>
  <dcterms:modified xsi:type="dcterms:W3CDTF">2024-01-01T22:54:56Z</dcterms:modified>
</cp:coreProperties>
</file>