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2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3" autoAdjust="0"/>
    <p:restoredTop sz="88046" autoAdjust="0"/>
  </p:normalViewPr>
  <p:slideViewPr>
    <p:cSldViewPr snapToGrid="0">
      <p:cViewPr varScale="1">
        <p:scale>
          <a:sx n="64" d="100"/>
          <a:sy n="64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-293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2D07-A695-4E87-B6FB-095D64585B72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D0E787C-E711-4654-8B18-07CA8DF20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5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2D07-A695-4E87-B6FB-095D64585B72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D0E787C-E711-4654-8B18-07CA8DF20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89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2D07-A695-4E87-B6FB-095D64585B72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D0E787C-E711-4654-8B18-07CA8DF20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315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2D07-A695-4E87-B6FB-095D64585B72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D0E787C-E711-4654-8B18-07CA8DF2040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2885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2D07-A695-4E87-B6FB-095D64585B72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D0E787C-E711-4654-8B18-07CA8DF20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768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2D07-A695-4E87-B6FB-095D64585B72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787C-E711-4654-8B18-07CA8DF20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5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2D07-A695-4E87-B6FB-095D64585B72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787C-E711-4654-8B18-07CA8DF20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03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2D07-A695-4E87-B6FB-095D64585B72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787C-E711-4654-8B18-07CA8DF20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101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93F2D07-A695-4E87-B6FB-095D64585B72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D0E787C-E711-4654-8B18-07CA8DF20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799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2D07-A695-4E87-B6FB-095D64585B72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787C-E711-4654-8B18-07CA8DF20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3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2D07-A695-4E87-B6FB-095D64585B72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787C-E711-4654-8B18-07CA8DF20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8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2D07-A695-4E87-B6FB-095D64585B72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D0E787C-E711-4654-8B18-07CA8DF20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89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2D07-A695-4E87-B6FB-095D64585B72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787C-E711-4654-8B18-07CA8DF20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3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2D07-A695-4E87-B6FB-095D64585B72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787C-E711-4654-8B18-07CA8DF20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26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2D07-A695-4E87-B6FB-095D64585B72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787C-E711-4654-8B18-07CA8DF20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6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2D07-A695-4E87-B6FB-095D64585B72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787C-E711-4654-8B18-07CA8DF20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49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2D07-A695-4E87-B6FB-095D64585B72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787C-E711-4654-8B18-07CA8DF20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82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2D07-A695-4E87-B6FB-095D64585B72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787C-E711-4654-8B18-07CA8DF20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80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F2D07-A695-4E87-B6FB-095D64585B72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E787C-E711-4654-8B18-07CA8DF20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862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6.w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9.bin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1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21.bin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9.w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24.bin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2.wmf"/><Relationship Id="rId4" Type="http://schemas.openxmlformats.org/officeDocument/2006/relationships/image" Target="../media/image36.png"/><Relationship Id="rId9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w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5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wmf"/><Relationship Id="rId5" Type="http://schemas.openxmlformats.org/officeDocument/2006/relationships/image" Target="../media/image9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0.png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1.wmf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6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8.w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2.bin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7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23750" y="564204"/>
            <a:ext cx="9004663" cy="3361507"/>
          </a:xfrm>
        </p:spPr>
        <p:txBody>
          <a:bodyPr>
            <a:normAutofit/>
          </a:bodyPr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uk-UA" sz="4800" smtClean="0">
                <a:solidFill>
                  <a:schemeClr val="tx1"/>
                </a:solidFill>
                <a:latin typeface="+mj-lt"/>
              </a:rPr>
              <a:t>Лекція 8</a:t>
            </a:r>
            <a:endParaRPr lang="ru-RU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6778" y="4298245"/>
            <a:ext cx="9256729" cy="1117687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+mj-lt"/>
              </a:rPr>
              <a:t>з курсу «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Нейроінформаційні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мережі керування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біотехнічними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єктами</a:t>
            </a:r>
            <a:r>
              <a:rPr lang="uk-UA" dirty="0" smtClean="0">
                <a:solidFill>
                  <a:schemeClr val="tx1"/>
                </a:solidFill>
                <a:latin typeface="+mj-lt"/>
              </a:rPr>
              <a:t>»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09166" y="3474720"/>
            <a:ext cx="2952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Автор : </a:t>
            </a:r>
          </a:p>
          <a:p>
            <a:r>
              <a:rPr lang="uk-UA" dirty="0" smtClean="0"/>
              <a:t>доцент, </a:t>
            </a:r>
            <a:r>
              <a:rPr lang="uk-UA" dirty="0" err="1" smtClean="0"/>
              <a:t>к.т.н</a:t>
            </a:r>
            <a:r>
              <a:rPr lang="uk-UA" dirty="0" smtClean="0"/>
              <a:t>. Заєць Н.А.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81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402521" cy="233361"/>
          </a:xfrm>
        </p:spPr>
        <p:txBody>
          <a:bodyPr>
            <a:normAutofit fontScale="90000"/>
          </a:bodyPr>
          <a:lstStyle/>
          <a:p>
            <a:pPr marL="0" marR="0" indent="0" rtl="0">
              <a:buFont typeface="Arial" panose="020B0604020202020204" pitchFamily="34" charset="0"/>
              <a:buNone/>
            </a:pPr>
            <a:r>
              <a:rPr lang="en-US" b="0" i="0" u="none" strike="noStrike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b="0" i="0" u="none" strike="noStrike" baseline="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0321" y="360947"/>
            <a:ext cx="10701553" cy="235819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Відзначимо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що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в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конкретних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ситуаціях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функції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i="0" u="none" strike="noStrike" baseline="0" dirty="0" smtClean="0">
                <a:solidFill>
                  <a:schemeClr val="tx1"/>
                </a:solidFill>
                <a:latin typeface="+mj-lt"/>
              </a:rPr>
              <a:t>L(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у), </a:t>
            </a:r>
            <a:r>
              <a:rPr lang="en-US" b="0" i="0" u="none" strike="noStrike" baseline="0" dirty="0" smtClean="0">
                <a:solidFill>
                  <a:schemeClr val="tx1"/>
                </a:solidFill>
                <a:latin typeface="+mj-lt"/>
              </a:rPr>
              <a:t>R(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у), а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також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параметри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i="1" dirty="0">
                <a:latin typeface="+mj-lt"/>
                <a:ea typeface="Cambria Math" panose="02040503050406030204" pitchFamily="18" charset="0"/>
              </a:rPr>
              <a:t>𝛼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,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𝛽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нечітких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чисел (а, 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,</a:t>
            </a:r>
            <a:r>
              <a:rPr lang="en-US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i="1" dirty="0">
                <a:latin typeface="Cambria Math" panose="02040503050406030204" pitchFamily="18" charset="0"/>
                <a:ea typeface="Cambria Math" panose="02040503050406030204" pitchFamily="18" charset="0"/>
              </a:rPr>
              <a:t>𝛽</a:t>
            </a:r>
            <a:r>
              <a:rPr lang="ru-RU" i="1" dirty="0"/>
              <a:t> 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) і (</a:t>
            </a:r>
            <a:r>
              <a:rPr lang="en-US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a</a:t>
            </a:r>
            <a:r>
              <a:rPr lang="en-US" b="0" i="0" u="none" strike="noStrike" baseline="-2500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1</a:t>
            </a:r>
            <a:r>
              <a:rPr lang="en-US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, 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а</a:t>
            </a:r>
            <a:r>
              <a:rPr lang="ru-RU" b="0" i="0" u="none" strike="noStrike" baseline="-2500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2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,</a:t>
            </a:r>
            <a:r>
              <a:rPr lang="ru-RU" i="1" dirty="0">
                <a:ea typeface="Cambria Math" panose="02040503050406030204" pitchFamily="18" charset="0"/>
              </a:rPr>
              <a:t> 𝛼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,</a:t>
            </a:r>
            <a:r>
              <a:rPr lang="ru-RU" i="1" dirty="0">
                <a:latin typeface="Cambria Math" panose="02040503050406030204" pitchFamily="18" charset="0"/>
                <a:ea typeface="Cambria Math" panose="02040503050406030204" pitchFamily="18" charset="0"/>
              </a:rPr>
              <a:t> 𝛽</a:t>
            </a:r>
            <a:r>
              <a:rPr lang="ru-RU" i="1" dirty="0"/>
              <a:t> 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)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повинні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підбиратися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так,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щоб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результат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операції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(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додавання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,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віднімання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,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ділення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тощо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)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був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точно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або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приблизно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рівний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нечіткому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числу з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тими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ж </a:t>
            </a:r>
            <a:r>
              <a:rPr lang="en-US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L(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у) і </a:t>
            </a:r>
            <a:r>
              <a:rPr lang="en-US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R(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у), а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параметри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' і </a:t>
            </a:r>
            <a:r>
              <a:rPr lang="ru-RU" i="1" dirty="0">
                <a:latin typeface="Cambria Math" panose="02040503050406030204" pitchFamily="18" charset="0"/>
                <a:ea typeface="Cambria Math" panose="02040503050406030204" pitchFamily="18" charset="0"/>
              </a:rPr>
              <a:t>𝛽</a:t>
            </a:r>
            <a:r>
              <a:rPr lang="ru-RU" i="1" dirty="0"/>
              <a:t> 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' результату не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виходили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за рамки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обмежень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на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ці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параметри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для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початкових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нечітких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чисел, особливо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якщо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результат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надалі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братиме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участь в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операціях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.</a:t>
            </a:r>
          </a:p>
          <a:p>
            <a:pPr marL="0" marR="0" lvl="0" indent="0" rtl="0">
              <a:buNone/>
            </a:pPr>
            <a:endParaRPr lang="uk-UA" b="0" i="0" u="none" strike="noStrike" baseline="0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rtl="0">
              <a:buNone/>
            </a:pP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Таблиця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3.1.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latin typeface="+mj-lt"/>
              </a:rPr>
              <a:t>Можливе</a:t>
            </a:r>
            <a:r>
              <a:rPr lang="ru-RU" b="1" i="0" u="none" strike="noStrike" baseline="0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L-R</a:t>
            </a:r>
            <a:r>
              <a:rPr lang="ru-RU" b="1" i="0" u="none" strike="noStrike" baseline="0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latin typeface="+mj-lt"/>
              </a:rPr>
              <a:t>представлення</a:t>
            </a:r>
            <a:r>
              <a:rPr lang="ru-RU" b="1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latin typeface="+mj-lt"/>
              </a:rPr>
              <a:t>деяких</a:t>
            </a:r>
            <a:r>
              <a:rPr lang="ru-RU" b="1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latin typeface="+mj-lt"/>
              </a:rPr>
              <a:t>лінгвістичних</a:t>
            </a:r>
            <a:r>
              <a:rPr lang="ru-RU" b="1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latin typeface="+mj-lt"/>
              </a:rPr>
              <a:t>змінних</a:t>
            </a:r>
            <a:endParaRPr lang="ru-RU" b="1" i="0" u="none" strike="noStrike" baseline="0" dirty="0" smtClean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742296"/>
              </p:ext>
            </p:extLst>
          </p:nvPr>
        </p:nvGraphicFramePr>
        <p:xfrm>
          <a:off x="1082842" y="3111418"/>
          <a:ext cx="9479679" cy="2911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9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9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8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Терм ЛЗ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(L-R)-представлення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Графічне представлення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= (а, </a:t>
                      </a:r>
                      <a:r>
                        <a:rPr lang="uk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uk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uk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000" i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LR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&gt; 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uk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= (а, </a:t>
                      </a:r>
                      <a:r>
                        <a:rPr lang="uk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</a:t>
                      </a:r>
                      <a:r>
                        <a:rPr lang="uk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uk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000" i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LR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uk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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uk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uk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</a:t>
                      </a:r>
                      <a:r>
                        <a:rPr lang="uk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= (а, </a:t>
                      </a:r>
                      <a:r>
                        <a:rPr lang="uk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uk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</a:t>
                      </a:r>
                      <a:r>
                        <a:rPr lang="uk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000" i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LR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uk-UA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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uk-UA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uk-UA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uk-UA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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162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0321" y="601579"/>
            <a:ext cx="45719" cy="151649"/>
          </a:xfrm>
        </p:spPr>
        <p:txBody>
          <a:bodyPr>
            <a:normAutofit fontScale="90000"/>
          </a:bodyPr>
          <a:lstStyle/>
          <a:p>
            <a:pPr marL="0" marR="0" indent="0" rtl="0">
              <a:buFont typeface="Arial" panose="020B0604020202020204" pitchFamily="34" charset="0"/>
              <a:buNone/>
            </a:pPr>
            <a:r>
              <a:rPr lang="en-US" b="0" i="0" u="none" strike="noStrike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endParaRPr lang="en-US" b="0" i="0" u="none" strike="noStrike" baseline="0" dirty="0" smtClean="0">
              <a:solidFill>
                <a:schemeClr val="tx1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0321" y="288758"/>
            <a:ext cx="10773742" cy="3850105"/>
          </a:xfrm>
        </p:spPr>
        <p:txBody>
          <a:bodyPr>
            <a:normAutofit lnSpcReduction="10000"/>
          </a:bodyPr>
          <a:lstStyle/>
          <a:p>
            <a:pPr marL="0" marR="0" lvl="0" indent="0" rtl="0">
              <a:buNone/>
            </a:pP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</a:rPr>
              <a:t>Нехай, </a:t>
            </a:r>
            <a:r>
              <a:rPr lang="uk-UA" b="0" i="1" u="none" strike="noStrike" baseline="0" dirty="0" smtClean="0">
                <a:solidFill>
                  <a:schemeClr val="tx1"/>
                </a:solidFill>
                <a:latin typeface="+mj-lt"/>
              </a:rPr>
              <a:t>Е = Е</a:t>
            </a:r>
            <a:r>
              <a:rPr lang="uk-UA" b="0" i="1" u="none" strike="noStrike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uk-UA" b="0" i="1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uk-UA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 Е</a:t>
            </a:r>
            <a:r>
              <a:rPr lang="uk-UA" b="0" i="1" u="none" strike="noStrike" baseline="-2500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2</a:t>
            </a:r>
            <a:r>
              <a:rPr lang="uk-UA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… Е</a:t>
            </a:r>
            <a:r>
              <a:rPr lang="en-US" b="0" i="1" u="none" strike="noStrike" baseline="-2500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n</a:t>
            </a:r>
            <a:r>
              <a:rPr lang="ru-RU" b="0" i="1" u="none" strike="noStrike" baseline="-2500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пряма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похідна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універсальних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множин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і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М –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множина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(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наприклад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,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М = 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[0, 1]).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Нечітке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en-US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n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-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арне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відношення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визначається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як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нечітка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підмножина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en-US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R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на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Е, 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яка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приймає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свої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значення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в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М. 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У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випадку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n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= 2 і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М= 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[0, 1]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нечітким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відношенням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R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між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1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множинами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X = Е</a:t>
            </a:r>
            <a:r>
              <a:rPr lang="ru-RU" b="0" i="1" u="none" strike="noStrike" baseline="-2500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1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і </a:t>
            </a:r>
            <a:r>
              <a:rPr lang="en-US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Y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= Е</a:t>
            </a:r>
            <a:r>
              <a:rPr lang="ru-RU" b="0" i="1" u="none" strike="noStrike" baseline="-2500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2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називатиметься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функція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R: (X, </a:t>
            </a:r>
            <a:r>
              <a:rPr lang="en-US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Y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) &gt; [0, 1], яка ставить у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відповідність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кожній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парі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елементів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(</a:t>
            </a:r>
            <a:r>
              <a:rPr lang="en-US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x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, у) величину </a:t>
            </a:r>
            <a:r>
              <a:rPr lang="en-US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		</a:t>
            </a:r>
            <a:r>
              <a:rPr lang="en-US" dirty="0">
                <a:latin typeface="+mj-lt"/>
                <a:sym typeface="Symbol" panose="05050102010706020507" pitchFamily="18" charset="2"/>
              </a:rPr>
              <a:t> </a:t>
            </a:r>
            <a:r>
              <a:rPr lang="en-US" dirty="0" smtClean="0">
                <a:latin typeface="+mj-lt"/>
                <a:sym typeface="Symbol" panose="05050102010706020507" pitchFamily="18" charset="2"/>
              </a:rPr>
              <a:t>        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.</a:t>
            </a:r>
          </a:p>
          <a:p>
            <a:pPr marL="0" marR="0" lvl="0" indent="0" rtl="0">
              <a:buNone/>
            </a:pP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Нечітке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відношення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X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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У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записується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у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вигляді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: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х  Х, y  </a:t>
            </a:r>
            <a:r>
              <a:rPr lang="en-US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Y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: </a:t>
            </a:r>
            <a:r>
              <a:rPr lang="en-US" b="0" i="1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xRy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. 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У випадку, коли </a:t>
            </a:r>
            <a:r>
              <a:rPr lang="en-US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X = Y</a:t>
            </a:r>
            <a:r>
              <a:rPr lang="uk-UA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, 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тобто </a:t>
            </a:r>
            <a:r>
              <a:rPr lang="en-US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X 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і </a:t>
            </a:r>
            <a:r>
              <a:rPr lang="en-US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Y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співпадають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,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нечітке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відношення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R: X  X 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&gt; [0, 1]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називається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нечітким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відношенням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на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множині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X.</a:t>
            </a:r>
          </a:p>
          <a:p>
            <a:pPr marL="0" marR="0" lvl="0" indent="0" rtl="0">
              <a:buNone/>
            </a:pP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Приклади</a:t>
            </a:r>
            <a:r>
              <a:rPr lang="ru-RU" b="1" i="1" u="none" strike="noStrike" baseline="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1) Нехай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X= 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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х</a:t>
            </a:r>
            <a:r>
              <a:rPr lang="ru-RU" b="0" i="1" u="none" strike="noStrike" baseline="-2500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1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, х</a:t>
            </a:r>
            <a:r>
              <a:rPr lang="ru-RU" b="0" i="1" u="none" strike="noStrike" baseline="-2500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2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, х</a:t>
            </a:r>
            <a:r>
              <a:rPr lang="ru-RU" b="0" i="1" u="none" strike="noStrike" baseline="-2500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3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, </a:t>
            </a:r>
            <a:r>
              <a:rPr lang="en-US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Y</a:t>
            </a:r>
            <a:r>
              <a:rPr lang="uk-UA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= 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</a:t>
            </a:r>
            <a:r>
              <a:rPr lang="en-US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y</a:t>
            </a:r>
            <a:r>
              <a:rPr lang="uk-UA" b="0" i="1" u="none" strike="noStrike" baseline="-2500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1</a:t>
            </a:r>
            <a:r>
              <a:rPr lang="uk-UA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,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en-US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y</a:t>
            </a:r>
            <a:r>
              <a:rPr lang="uk-UA" b="0" i="1" u="none" strike="noStrike" baseline="-2500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2</a:t>
            </a:r>
            <a:r>
              <a:rPr lang="uk-UA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, </a:t>
            </a:r>
            <a:r>
              <a:rPr lang="en-US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y</a:t>
            </a:r>
            <a:r>
              <a:rPr lang="uk-UA" b="0" i="1" u="none" strike="noStrike" baseline="-2500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3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, </a:t>
            </a:r>
            <a:r>
              <a:rPr lang="en-US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y</a:t>
            </a:r>
            <a:r>
              <a:rPr lang="ru-RU" b="0" i="1" u="none" strike="noStrike" baseline="-2500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4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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, </a:t>
            </a:r>
            <a:r>
              <a:rPr lang="en-US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M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= 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[0, 1].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Нечітке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відношення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R =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XRY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може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бути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задане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,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наприклад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,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табл</a:t>
            </a:r>
            <a:r>
              <a:rPr lang="uk-UA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ицею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3.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2.</a:t>
            </a:r>
          </a:p>
          <a:p>
            <a:pPr marL="0" marR="0" lvl="0" indent="0" rtl="0">
              <a:buNone/>
            </a:pPr>
            <a:endParaRPr lang="uk-UA" b="0" i="0" u="none" strike="noStrike" baseline="0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rtl="0">
              <a:buNone/>
            </a:pP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Таблиця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1.3.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latin typeface="+mj-lt"/>
              </a:rPr>
              <a:t>Задання</a:t>
            </a:r>
            <a:r>
              <a:rPr lang="ru-RU" b="1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latin typeface="+mj-lt"/>
              </a:rPr>
              <a:t>нечіткого</a:t>
            </a:r>
            <a:r>
              <a:rPr lang="ru-RU" b="1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0" u="none" strike="noStrike" baseline="0" dirty="0" err="1" smtClean="0">
                <a:solidFill>
                  <a:schemeClr val="tx1"/>
                </a:solidFill>
                <a:latin typeface="+mj-lt"/>
              </a:rPr>
              <a:t>відношення</a:t>
            </a:r>
            <a:endParaRPr lang="ru-RU" b="1" i="0" u="none" strike="noStrike" baseline="0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rtl="0">
              <a:buNone/>
            </a:pPr>
            <a:endParaRPr lang="uk-UA" b="1" i="0" u="none" strike="noStrike" baseline="0" dirty="0" smtClean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337838"/>
              </p:ext>
            </p:extLst>
          </p:nvPr>
        </p:nvGraphicFramePr>
        <p:xfrm>
          <a:off x="1719179" y="4138863"/>
          <a:ext cx="8868610" cy="1962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3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3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0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000" i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000" i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000" i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000" i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000" i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000" i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000" i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382934" y="1320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858568"/>
              </p:ext>
            </p:extLst>
          </p:nvPr>
        </p:nvGraphicFramePr>
        <p:xfrm>
          <a:off x="7142184" y="1320800"/>
          <a:ext cx="1393276" cy="287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Уравнение" r:id="rId4" imgW="1155700" imgH="241300" progId="Equation.3">
                  <p:embed/>
                </p:oleObj>
              </mc:Choice>
              <mc:Fallback>
                <p:oleObj name="Уравнение" r:id="rId4" imgW="11557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184" y="1320800"/>
                        <a:ext cx="1393276" cy="2878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8682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568" y="312820"/>
            <a:ext cx="11309685" cy="6376737"/>
          </a:xfrm>
        </p:spPr>
        <p:txBody>
          <a:bodyPr>
            <a:normAutofit fontScale="85000" lnSpcReduction="10000"/>
          </a:bodyPr>
          <a:lstStyle/>
          <a:p>
            <a:pPr marL="0" marR="0" lvl="0" indent="0" rtl="0">
              <a:buNone/>
            </a:pP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</a:rPr>
              <a:t>Нехай </a:t>
            </a:r>
            <a:r>
              <a:rPr lang="en-US" b="0" i="1" u="none" strike="noStrike" baseline="0" dirty="0" smtClean="0">
                <a:solidFill>
                  <a:schemeClr val="tx1"/>
                </a:solidFill>
                <a:latin typeface="+mj-lt"/>
              </a:rPr>
              <a:t>X = </a:t>
            </a:r>
            <a:r>
              <a:rPr lang="uk-UA" b="0" i="1" u="none" strike="noStrike" baseline="0" dirty="0" smtClean="0">
                <a:solidFill>
                  <a:schemeClr val="tx1"/>
                </a:solidFill>
                <a:latin typeface="+mj-lt"/>
              </a:rPr>
              <a:t>У = 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</a:rPr>
              <a:t>(-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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, 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), тобто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множина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всіх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дійсних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чисел.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Відношення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х &gt;&gt; у (х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багато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більше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у)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можна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задати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функцією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належності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:</a:t>
            </a:r>
          </a:p>
          <a:p>
            <a:pPr marL="1371600" lvl="3" indent="0" algn="ctr">
              <a:buNone/>
            </a:pPr>
            <a:r>
              <a:rPr lang="uk-UA" sz="1700" b="0" i="0" u="none" strike="noStrike" baseline="0" dirty="0" smtClean="0">
                <a:solidFill>
                  <a:schemeClr val="tx1"/>
                </a:solidFill>
                <a:latin typeface="+mj-lt"/>
              </a:rPr>
              <a:t>(3.17)</a:t>
            </a:r>
            <a:endParaRPr lang="en-US" sz="1700" b="0" i="0" u="none" strike="noStrike" baseline="0" dirty="0" smtClean="0">
              <a:solidFill>
                <a:schemeClr val="tx1"/>
              </a:solidFill>
              <a:latin typeface="+mj-lt"/>
            </a:endParaRPr>
          </a:p>
          <a:p>
            <a:pPr marL="1371600" lvl="3" indent="0" algn="ctr">
              <a:buNone/>
            </a:pPr>
            <a:endParaRPr lang="en-US" b="0" i="0" u="none" strike="noStrike" baseline="0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algn="ctr" rtl="0">
              <a:buNone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0" marR="0" lvl="0" indent="0" algn="ctr" rtl="0">
              <a:buNone/>
            </a:pPr>
            <a:endParaRPr lang="uk-UA" b="0" i="0" u="none" strike="noStrike" baseline="0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rtl="0">
              <a:buNone/>
            </a:pPr>
            <a:r>
              <a:rPr lang="ru-RU" sz="2200" b="1" i="0" u="none" strike="noStrike" baseline="0" dirty="0" err="1" smtClean="0">
                <a:solidFill>
                  <a:schemeClr val="tx1"/>
                </a:solidFill>
                <a:latin typeface="+mj-lt"/>
              </a:rPr>
              <a:t>Операції</a:t>
            </a:r>
            <a:r>
              <a:rPr lang="ru-RU" sz="2200" b="1" i="0" u="none" strike="noStrike" baseline="0" dirty="0" smtClean="0">
                <a:solidFill>
                  <a:schemeClr val="tx1"/>
                </a:solidFill>
                <a:latin typeface="+mj-lt"/>
              </a:rPr>
              <a:t> над </a:t>
            </a:r>
            <a:r>
              <a:rPr lang="ru-RU" sz="2200" b="1" i="0" u="none" strike="noStrike" baseline="0" dirty="0" err="1" smtClean="0">
                <a:solidFill>
                  <a:schemeClr val="tx1"/>
                </a:solidFill>
                <a:latin typeface="+mj-lt"/>
              </a:rPr>
              <a:t>нечіткими</a:t>
            </a:r>
            <a:r>
              <a:rPr lang="ru-RU" sz="2200" b="1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200" b="1" i="0" u="none" strike="noStrike" baseline="0" dirty="0" err="1" smtClean="0">
                <a:solidFill>
                  <a:schemeClr val="tx1"/>
                </a:solidFill>
                <a:latin typeface="+mj-lt"/>
              </a:rPr>
              <a:t>відношеннями</a:t>
            </a:r>
            <a:r>
              <a:rPr lang="ru-RU" b="1" i="0" u="none" strike="noStrike" baseline="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1" u="none" strike="noStrike" baseline="0" dirty="0" err="1" smtClean="0">
                <a:solidFill>
                  <a:schemeClr val="tx1"/>
                </a:solidFill>
                <a:latin typeface="+mj-lt"/>
              </a:rPr>
              <a:t>Об'єднання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двох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відношень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позначається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R</a:t>
            </a:r>
            <a:r>
              <a:rPr lang="ru-RU" b="0" i="1" u="none" strike="noStrike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U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R</a:t>
            </a:r>
            <a:r>
              <a:rPr lang="ru-RU" b="0" i="1" u="none" strike="noStrike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і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визначається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b="0" i="0" u="none" strike="noStrike" baseline="0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rtl="0">
              <a:buNone/>
            </a:pP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виразом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0" marR="0" lvl="0" indent="0" algn="ctr" rtl="0">
              <a:buNone/>
            </a:pPr>
            <a:r>
              <a:rPr lang="uk-UA" sz="1900" b="0" i="0" u="none" strike="noStrike" baseline="0" dirty="0" smtClean="0">
                <a:solidFill>
                  <a:schemeClr val="tx1"/>
                </a:solidFill>
                <a:latin typeface="+mj-lt"/>
              </a:rPr>
              <a:t>(3.18)</a:t>
            </a:r>
          </a:p>
          <a:p>
            <a:pPr marL="0" marR="0" lvl="0" indent="0" rtl="0">
              <a:buNone/>
            </a:pPr>
            <a:endParaRPr lang="uk-UA" b="0" i="0" u="none" strike="noStrike" baseline="0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rtl="0">
              <a:buNone/>
            </a:pPr>
            <a:r>
              <a:rPr lang="ru-RU" b="0" i="1" u="none" strike="noStrike" baseline="0" dirty="0" err="1" smtClean="0">
                <a:solidFill>
                  <a:schemeClr val="tx1"/>
                </a:solidFill>
                <a:latin typeface="+mj-lt"/>
              </a:rPr>
              <a:t>Перетин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двох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відношень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R</a:t>
            </a:r>
            <a:r>
              <a:rPr lang="ru-RU" b="0" i="1" u="none" strike="noStrike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і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 R</a:t>
            </a:r>
            <a:r>
              <a:rPr lang="ru-RU" b="0" i="1" u="none" strike="noStrike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позначається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R</a:t>
            </a:r>
            <a:r>
              <a:rPr lang="ru-RU" b="0" i="1" u="none" strike="noStrike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ru-RU" b="0" i="1" u="none" strike="noStrike" baseline="-250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⋂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 R</a:t>
            </a:r>
            <a:r>
              <a:rPr lang="ru-RU" b="0" i="1" u="none" strike="noStrike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,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визначається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виразом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0" marR="0" lvl="0" indent="0" algn="ctr" rtl="0">
              <a:buNone/>
            </a:pP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uk-UA" sz="1900" b="0" i="0" u="none" strike="noStrike" baseline="0" dirty="0" smtClean="0">
                <a:solidFill>
                  <a:schemeClr val="tx1"/>
                </a:solidFill>
                <a:latin typeface="+mj-lt"/>
              </a:rPr>
              <a:t>3.19)</a:t>
            </a:r>
          </a:p>
          <a:p>
            <a:pPr marL="0" marR="0" lvl="0" indent="0" rtl="0">
              <a:buNone/>
            </a:pPr>
            <a:endParaRPr lang="uk-UA" b="0" i="0" u="none" strike="noStrike" baseline="0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rtl="0">
              <a:buNone/>
            </a:pPr>
            <a:r>
              <a:rPr lang="uk-UA" b="0" i="1" u="none" strike="noStrike" baseline="0" dirty="0" smtClean="0">
                <a:solidFill>
                  <a:schemeClr val="tx1"/>
                </a:solidFill>
                <a:latin typeface="+mj-lt"/>
              </a:rPr>
              <a:t>Похідна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</a:rPr>
              <a:t> двох відношень </a:t>
            </a:r>
            <a:r>
              <a:rPr lang="en-US" b="0" i="1" u="none" strike="noStrike" baseline="0" dirty="0" smtClean="0">
                <a:solidFill>
                  <a:schemeClr val="tx1"/>
                </a:solidFill>
                <a:latin typeface="+mj-lt"/>
              </a:rPr>
              <a:t>R</a:t>
            </a:r>
            <a:r>
              <a:rPr lang="en-US" b="0" i="1" u="none" strike="noStrike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b="0" i="1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</a:rPr>
              <a:t>і</a:t>
            </a:r>
            <a:r>
              <a:rPr lang="uk-UA" b="0" i="1" u="none" strike="noStrike" baseline="-25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i="1" u="none" strike="noStrike" baseline="0" dirty="0" smtClean="0">
                <a:solidFill>
                  <a:schemeClr val="tx1"/>
                </a:solidFill>
                <a:latin typeface="+mj-lt"/>
              </a:rPr>
              <a:t>R</a:t>
            </a:r>
            <a:r>
              <a:rPr lang="en-US" b="0" i="1" u="none" strike="noStrike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</a:rPr>
              <a:t>позначається </a:t>
            </a:r>
            <a:r>
              <a:rPr lang="en-US" b="0" i="1" u="none" strike="noStrike" baseline="0" dirty="0" smtClean="0">
                <a:solidFill>
                  <a:schemeClr val="tx1"/>
                </a:solidFill>
                <a:latin typeface="+mj-lt"/>
              </a:rPr>
              <a:t>R</a:t>
            </a:r>
            <a:r>
              <a:rPr lang="en-US" b="0" i="1" u="none" strike="noStrike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b="0" i="1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 R</a:t>
            </a:r>
            <a:r>
              <a:rPr lang="en-US" b="0" i="1" u="none" strike="noStrike" baseline="-2500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2</a:t>
            </a:r>
            <a:r>
              <a:rPr lang="en-US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, 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визначається виразом:</a:t>
            </a:r>
          </a:p>
          <a:p>
            <a:pPr marL="0" marR="0" lvl="0" indent="0" algn="ctr" rtl="0">
              <a:buNone/>
            </a:pPr>
            <a:r>
              <a:rPr lang="uk-UA" sz="1900" b="0" i="0" u="none" strike="noStrike" baseline="0" dirty="0" smtClean="0">
                <a:solidFill>
                  <a:schemeClr val="tx1"/>
                </a:solidFill>
                <a:latin typeface="+mj-lt"/>
              </a:rPr>
              <a:t>(3.20)</a:t>
            </a:r>
          </a:p>
          <a:p>
            <a:pPr marL="0" marR="0" lvl="0" indent="0" rtl="0">
              <a:buNone/>
            </a:pPr>
            <a:endParaRPr lang="uk-UA" b="0" i="0" u="none" strike="noStrike" baseline="0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rtl="0">
              <a:buNone/>
            </a:pP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Сума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двох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відношень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R</a:t>
            </a:r>
            <a:r>
              <a:rPr lang="ru-RU" b="0" i="1" u="none" strike="noStrike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і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R</a:t>
            </a:r>
            <a:r>
              <a:rPr lang="ru-RU" b="0" i="1" u="none" strike="noStrike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позначається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R</a:t>
            </a:r>
            <a:r>
              <a:rPr lang="ru-RU" b="0" i="1" u="none" strike="noStrike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 + R</a:t>
            </a:r>
            <a:r>
              <a:rPr lang="ru-RU" b="0" i="1" u="none" strike="noStrike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,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визначається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виразом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0" marR="0" lvl="0" indent="0" algn="r" rtl="0">
              <a:buNone/>
            </a:pPr>
            <a:r>
              <a:rPr lang="uk-UA" sz="1900" b="0" i="0" u="none" strike="noStrike" baseline="0" dirty="0" smtClean="0">
                <a:solidFill>
                  <a:schemeClr val="tx1"/>
                </a:solidFill>
                <a:latin typeface="+mj-lt"/>
              </a:rPr>
              <a:t>(3.21)</a:t>
            </a:r>
          </a:p>
          <a:p>
            <a:pPr marL="0" marR="0" lvl="0" indent="0" rtl="0">
              <a:buNone/>
            </a:pPr>
            <a:endParaRPr lang="uk-UA" b="0" i="0" u="none" strike="noStrike" baseline="0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rtl="0">
              <a:buNone/>
            </a:pP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Для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представлених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операцій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(3.18-3.21)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справедливі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властивості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дистрибутивност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</a:rPr>
              <a:t>і.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>
            <a:off x="10294182" y="753228"/>
            <a:ext cx="245481" cy="257425"/>
          </a:xfrm>
        </p:spPr>
        <p:txBody>
          <a:bodyPr>
            <a:normAutofit fontScale="9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83831" y="656976"/>
            <a:ext cx="160758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023133"/>
              </p:ext>
            </p:extLst>
          </p:nvPr>
        </p:nvGraphicFramePr>
        <p:xfrm>
          <a:off x="2983831" y="656976"/>
          <a:ext cx="3218985" cy="1171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Формула" r:id="rId4" imgW="2171700" imgH="800100" progId="Equation.3">
                  <p:embed/>
                </p:oleObj>
              </mc:Choice>
              <mc:Fallback>
                <p:oleObj name="Формула" r:id="rId4" imgW="2171700" imgH="800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3831" y="656976"/>
                        <a:ext cx="3218985" cy="11718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74425" y="2467788"/>
            <a:ext cx="109518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232411"/>
              </p:ext>
            </p:extLst>
          </p:nvPr>
        </p:nvGraphicFramePr>
        <p:xfrm>
          <a:off x="394977" y="2467789"/>
          <a:ext cx="4943954" cy="509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Формула" r:id="rId6" imgW="2755900" imgH="266700" progId="Equation.3">
                  <p:embed/>
                </p:oleObj>
              </mc:Choice>
              <mc:Fallback>
                <p:oleObj name="Формула" r:id="rId6" imgW="2755900" imgH="266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7" y="2467789"/>
                        <a:ext cx="4943954" cy="5099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3575" y="3545987"/>
            <a:ext cx="115271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429830"/>
              </p:ext>
            </p:extLst>
          </p:nvPr>
        </p:nvGraphicFramePr>
        <p:xfrm>
          <a:off x="383575" y="3678496"/>
          <a:ext cx="5200511" cy="485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Формула" r:id="rId8" imgW="2755900" imgH="266700" progId="Equation.3">
                  <p:embed/>
                </p:oleObj>
              </mc:Choice>
              <mc:Fallback>
                <p:oleObj name="Формула" r:id="rId8" imgW="2755900" imgH="266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75" y="3678496"/>
                        <a:ext cx="5200511" cy="4858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691456"/>
              </p:ext>
            </p:extLst>
          </p:nvPr>
        </p:nvGraphicFramePr>
        <p:xfrm>
          <a:off x="726572" y="4627594"/>
          <a:ext cx="4612359" cy="457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Формула" r:id="rId10" imgW="2590800" imgH="266700" progId="Equation.3">
                  <p:embed/>
                </p:oleObj>
              </mc:Choice>
              <mc:Fallback>
                <p:oleObj name="Формула" r:id="rId10" imgW="2590800" imgH="266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72" y="4627594"/>
                        <a:ext cx="4612359" cy="4578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5923" y="5464369"/>
            <a:ext cx="156746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250390"/>
              </p:ext>
            </p:extLst>
          </p:nvPr>
        </p:nvGraphicFramePr>
        <p:xfrm>
          <a:off x="75923" y="5678982"/>
          <a:ext cx="10330366" cy="65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Формула" r:id="rId12" imgW="4343400" imgH="279400" progId="Equation.3">
                  <p:embed/>
                </p:oleObj>
              </mc:Choice>
              <mc:Fallback>
                <p:oleObj name="Формула" r:id="rId12" imgW="4343400" imgH="279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23" y="5678982"/>
                        <a:ext cx="10330366" cy="656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5357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294182" y="753228"/>
            <a:ext cx="45719" cy="209298"/>
          </a:xfrm>
        </p:spPr>
        <p:txBody>
          <a:bodyPr>
            <a:normAutofit fontScale="90000"/>
          </a:bodyPr>
          <a:lstStyle/>
          <a:p>
            <a:pPr marL="0" marR="0" indent="0" rtl="0">
              <a:buFont typeface="Arial" panose="020B0604020202020204" pitchFamily="34" charset="0"/>
              <a:buNone/>
            </a:pPr>
            <a:r>
              <a:rPr lang="en-US" b="0" i="0" u="none" strike="noStrike" dirty="0" smtClean="0">
                <a:solidFill>
                  <a:schemeClr val="tx1"/>
                </a:solidFill>
                <a:latin typeface="+mj-lt"/>
              </a:rPr>
              <a:t> </a:t>
            </a:r>
            <a:endParaRPr lang="ru-RU" b="0" i="0" u="none" strike="noStrike" baseline="0" dirty="0" smtClean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28447" y="962526"/>
                <a:ext cx="10894058" cy="5503052"/>
              </a:xfrm>
            </p:spPr>
            <p:txBody>
              <a:bodyPr>
                <a:normAutofit/>
              </a:bodyPr>
              <a:lstStyle/>
              <a:p>
                <a:pPr marL="0" marR="0" lvl="0" indent="0" rtl="0">
                  <a:buNone/>
                </a:pP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Доповнення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відношення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R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позначається</a:t>
                </a:r>
                <a:r>
                  <a:rPr lang="en-US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b="0" i="0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,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визначається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функцією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належності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:</a:t>
                </a:r>
              </a:p>
              <a:p>
                <a:pPr marL="0" marR="0" lvl="0" indent="0" algn="ctr" rtl="0">
                  <a:buNone/>
                </a:pP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(3.22)</a:t>
                </a:r>
              </a:p>
              <a:p>
                <a:pPr marL="0" marR="0" lvl="0" indent="0" rtl="0">
                  <a:buNone/>
                </a:pPr>
                <a:endParaRPr lang="uk-UA" b="0" i="0" u="none" strike="noStrike" baseline="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buNone/>
                </a:pP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Диз'юнктивна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сума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двох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відношень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R</a:t>
                </a:r>
                <a:r>
                  <a:rPr lang="ru-RU" b="0" i="1" u="none" strike="noStrike" baseline="-25000" dirty="0" smtClean="0">
                    <a:solidFill>
                      <a:schemeClr val="tx1"/>
                    </a:solidFill>
                    <a:latin typeface="+mj-lt"/>
                  </a:rPr>
                  <a:t>1</a:t>
                </a: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і </a:t>
                </a: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R</a:t>
                </a:r>
                <a:r>
                  <a:rPr lang="ru-RU" b="0" i="1" u="none" strike="noStrike" baseline="-25000" dirty="0" smtClean="0">
                    <a:solidFill>
                      <a:schemeClr val="tx1"/>
                    </a:solidFill>
                    <a:latin typeface="+mj-lt"/>
                  </a:rPr>
                  <a:t>2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позначається</a:t>
                </a:r>
                <a:r>
                  <a:rPr lang="en-US" b="0" i="0" u="none" strike="noStrike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i="1" dirty="0"/>
                  <a:t>R</a:t>
                </a:r>
                <a:r>
                  <a:rPr lang="ru-RU" i="1" baseline="-25000" dirty="0"/>
                  <a:t>1</a:t>
                </a:r>
                <a:r>
                  <a:rPr lang="ru-RU" i="1" dirty="0"/>
                  <a:t>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ru-RU" i="1" dirty="0" smtClean="0"/>
                  <a:t>R</a:t>
                </a:r>
                <a:r>
                  <a:rPr lang="ru-RU" i="1" baseline="-25000" dirty="0" smtClean="0"/>
                  <a:t>2</a:t>
                </a:r>
                <a:r>
                  <a:rPr lang="ru-RU" dirty="0" smtClean="0"/>
                  <a:t> 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визначається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виразом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:</a:t>
                </a:r>
              </a:p>
              <a:p>
                <a:pPr marL="0" marR="0" lvl="0" indent="0" algn="ctr" rtl="0">
                  <a:buNone/>
                </a:pP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(3.23)</a:t>
                </a:r>
              </a:p>
              <a:p>
                <a:pPr marL="0" marR="0" lvl="0" indent="0" rtl="0">
                  <a:buNone/>
                </a:pPr>
                <a:endParaRPr lang="uk-UA" b="0" i="0" u="none" strike="noStrike" baseline="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buNone/>
                </a:pPr>
                <a:r>
                  <a:rPr lang="ru-RU" b="0" i="1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Звичайне</a:t>
                </a: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1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відношення</a:t>
                </a: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ru-RU" b="0" i="1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найближче</a:t>
                </a: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до </a:t>
                </a:r>
                <a:r>
                  <a:rPr lang="ru-RU" b="0" i="1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нечіткого</a:t>
                </a: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. 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Нехай </a:t>
                </a: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R 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–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нечітке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відношення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з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функцією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належності</a:t>
                </a:r>
                <a:r>
                  <a:rPr lang="en-US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.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Звичайне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відношення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найближче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до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нечіткого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позначається</a:t>
                </a:r>
                <a:r>
                  <a:rPr lang="en-US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b="0" i="0" u="sng" strike="noStrike" baseline="0" dirty="0" smtClean="0">
                    <a:solidFill>
                      <a:schemeClr val="tx1"/>
                    </a:solidFill>
                    <a:latin typeface="+mj-lt"/>
                  </a:rPr>
                  <a:t>R</a:t>
                </a:r>
                <a:r>
                  <a:rPr lang="en-US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,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визначається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виразом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:</a:t>
                </a:r>
              </a:p>
              <a:p>
                <a:pPr marL="0" marR="0" lvl="0" indent="0" algn="ctr" rtl="0">
                  <a:buNone/>
                </a:pP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(3.24)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8447" y="962526"/>
                <a:ext cx="10894058" cy="5503052"/>
              </a:xfrm>
              <a:blipFill>
                <a:blip r:embed="rId4"/>
                <a:stretch>
                  <a:fillRect l="-1398" t="-29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40041" y="1371599"/>
            <a:ext cx="1461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552150"/>
              </p:ext>
            </p:extLst>
          </p:nvPr>
        </p:nvGraphicFramePr>
        <p:xfrm>
          <a:off x="1540042" y="1371600"/>
          <a:ext cx="3154946" cy="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Формула" r:id="rId5" imgW="1688367" imgH="253890" progId="Equation.3">
                  <p:embed/>
                </p:oleObj>
              </mc:Choice>
              <mc:Fallback>
                <p:oleObj name="Формула" r:id="rId5" imgW="1688367" imgH="25389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042" y="1371600"/>
                        <a:ext cx="3154946" cy="481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28446" y="2645648"/>
            <a:ext cx="148568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401515"/>
              </p:ext>
            </p:extLst>
          </p:nvPr>
        </p:nvGraphicFramePr>
        <p:xfrm>
          <a:off x="728447" y="2645649"/>
          <a:ext cx="4977043" cy="526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Формула" r:id="rId7" imgW="2438400" imgH="254000" progId="Equation.3">
                  <p:embed/>
                </p:oleObj>
              </mc:Choice>
              <mc:Fallback>
                <p:oleObj name="Формула" r:id="rId7" imgW="24384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447" y="2645649"/>
                        <a:ext cx="4977043" cy="5269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76875" y="4192812"/>
            <a:ext cx="16664254" cy="5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632033"/>
              </p:ext>
            </p:extLst>
          </p:nvPr>
        </p:nvGraphicFramePr>
        <p:xfrm>
          <a:off x="1176874" y="4192813"/>
          <a:ext cx="4380945" cy="1660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Формула" r:id="rId9" imgW="2082800" imgH="800100" progId="Equation.3">
                  <p:embed/>
                </p:oleObj>
              </mc:Choice>
              <mc:Fallback>
                <p:oleObj name="Формула" r:id="rId9" imgW="2082800" imgH="800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874" y="4192813"/>
                        <a:ext cx="4380945" cy="16603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427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294182" y="753228"/>
            <a:ext cx="45719" cy="113046"/>
          </a:xfrm>
        </p:spPr>
        <p:txBody>
          <a:bodyPr>
            <a:normAutofit fontScale="90000"/>
          </a:bodyPr>
          <a:lstStyle/>
          <a:p>
            <a:pPr marL="0" marR="0" indent="0" rtl="0">
              <a:buFont typeface="Arial" panose="020B0604020202020204" pitchFamily="34" charset="0"/>
              <a:buNone/>
            </a:pPr>
            <a:r>
              <a:rPr lang="en-US" b="0" i="0" u="none" strike="noStrike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b="0" i="0" u="none" strike="noStrike" baseline="0" dirty="0" smtClean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80320" y="866274"/>
                <a:ext cx="10869995" cy="5069915"/>
              </a:xfrm>
            </p:spPr>
            <p:txBody>
              <a:bodyPr>
                <a:normAutofit/>
              </a:bodyPr>
              <a:lstStyle/>
              <a:p>
                <a:pPr marL="0" marR="0" lvl="0" indent="0" rtl="0">
                  <a:buNone/>
                </a:pPr>
                <a:r>
                  <a:rPr lang="uk-UA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Властивості (</a:t>
                </a:r>
                <a:r>
                  <a:rPr lang="en-US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max min) – </a:t>
                </a:r>
                <a:r>
                  <a:rPr lang="uk-UA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композиції.</a:t>
                </a: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Операція (</a:t>
                </a:r>
                <a:r>
                  <a:rPr lang="en-US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max min</a:t>
                </a:r>
                <a:r>
                  <a:rPr lang="en-US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) – </a:t>
                </a: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композиції асоціативна, тобто:</a:t>
                </a:r>
              </a:p>
              <a:p>
                <a:pPr marL="0" marR="0" lvl="0" indent="0" algn="r" rtl="0">
                  <a:buNone/>
                </a:pP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(3.25)</a:t>
                </a:r>
              </a:p>
              <a:p>
                <a:pPr marL="0" marR="0" lvl="0" indent="0" rtl="0">
                  <a:buNone/>
                </a:pPr>
                <a:endParaRPr lang="ru-RU" b="0" i="0" u="none" strike="noStrike" baseline="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marR="0" lvl="0" indent="0" rtl="0">
                  <a:buNone/>
                </a:pP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вона 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дистрибутивна</a:t>
                </a: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щодо об'єднання, але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недистрибутивна</a:t>
                </a: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щодо перетину:</a:t>
                </a:r>
              </a:p>
              <a:p>
                <a:pPr marL="0" marR="0" lvl="0" indent="0" algn="r" rtl="0">
                  <a:buNone/>
                </a:pP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(3.26)</a:t>
                </a:r>
              </a:p>
              <a:p>
                <a:pPr marL="0" marR="0" lvl="0" indent="0" algn="r" rtl="0">
                  <a:buNone/>
                </a:pP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(3.27)</a:t>
                </a:r>
              </a:p>
              <a:p>
                <a:pPr marL="0" marR="0" lvl="0" indent="0" rtl="0">
                  <a:buNone/>
                </a:pPr>
                <a:endParaRPr lang="uk-UA" b="0" i="0" u="none" strike="noStrike" baseline="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buNone/>
                </a:pP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Крім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того, для (</a:t>
                </a:r>
                <a:r>
                  <a:rPr lang="ru-RU" b="0" i="1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max</a:t>
                </a: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1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min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) –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композиції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виконується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наступна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важлива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властивість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: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якщо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R</a:t>
                </a:r>
                <a:r>
                  <a:rPr lang="ru-RU" b="0" i="1" u="none" strike="noStrike" baseline="-25000" dirty="0" smtClean="0">
                    <a:solidFill>
                      <a:schemeClr val="tx1"/>
                    </a:solidFill>
                    <a:latin typeface="+mj-lt"/>
                  </a:rPr>
                  <a:t>1</a:t>
                </a: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  <a:sym typeface="Symbol" panose="05050102010706020507" pitchFamily="18" charset="2"/>
                  </a:rPr>
                  <a:t> </a:t>
                </a:r>
                <a:r>
                  <a:rPr lang="en-US" b="0" i="1" u="none" strike="noStrike" baseline="0" dirty="0" smtClean="0">
                    <a:solidFill>
                      <a:schemeClr val="tx1"/>
                    </a:solidFill>
                    <a:latin typeface="+mj-lt"/>
                    <a:sym typeface="Symbol" panose="05050102010706020507" pitchFamily="18" charset="2"/>
                  </a:rPr>
                  <a:t>R</a:t>
                </a:r>
                <a:r>
                  <a:rPr lang="ru-RU" b="0" i="1" u="none" strike="noStrike" baseline="-25000" dirty="0" smtClean="0">
                    <a:solidFill>
                      <a:schemeClr val="tx1"/>
                    </a:solidFill>
                    <a:latin typeface="+mj-lt"/>
                    <a:sym typeface="Symbol" panose="05050102010706020507" pitchFamily="18" charset="2"/>
                  </a:rPr>
                  <a:t>2</a:t>
                </a: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  <a:sym typeface="Symbol" panose="05050102010706020507" pitchFamily="18" charset="2"/>
                  </a:rPr>
                  <a:t> , 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  <a:sym typeface="Symbol" panose="05050102010706020507" pitchFamily="18" charset="2"/>
                  </a:rPr>
                  <a:t>то</a:t>
                </a: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  <a:sym typeface="Symbol" panose="05050102010706020507" pitchFamily="18" charset="2"/>
                  </a:rPr>
                  <a:t> </a:t>
                </a:r>
                <a:r>
                  <a:rPr lang="en-US" i="1" dirty="0" smtClean="0"/>
                  <a:t>R</a:t>
                </a:r>
                <a:r>
                  <a:rPr lang="ru-RU" i="1" dirty="0" smtClean="0"/>
                  <a:t>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∘</m:t>
                    </m:r>
                  </m:oMath>
                </a14:m>
                <a:r>
                  <a:rPr lang="ru-RU" i="1" dirty="0" smtClean="0">
                    <a:sym typeface="Symbol" panose="05050102010706020507" pitchFamily="18" charset="2"/>
                  </a:rPr>
                  <a:t> </a:t>
                </a:r>
                <a:r>
                  <a:rPr lang="en-US" i="1" dirty="0" smtClean="0">
                    <a:sym typeface="Symbol" panose="05050102010706020507" pitchFamily="18" charset="2"/>
                  </a:rPr>
                  <a:t>R</a:t>
                </a:r>
                <a:r>
                  <a:rPr lang="ru-RU" i="1" baseline="-25000" dirty="0" smtClean="0">
                    <a:sym typeface="Symbol" panose="05050102010706020507" pitchFamily="18" charset="2"/>
                  </a:rPr>
                  <a:t>1</a:t>
                </a:r>
                <a:r>
                  <a:rPr lang="ru-RU" i="1" dirty="0">
                    <a:sym typeface="Symbol" panose="05050102010706020507" pitchFamily="18" charset="2"/>
                  </a:rPr>
                  <a:t> </a:t>
                </a:r>
                <a:r>
                  <a:rPr lang="ru-RU" i="1" dirty="0" smtClean="0">
                    <a:sym typeface="Symbol" panose="05050102010706020507" pitchFamily="18" charset="2"/>
                  </a:rPr>
                  <a:t> </a:t>
                </a:r>
                <a:r>
                  <a:rPr lang="en-US" i="1" dirty="0"/>
                  <a:t>R</a:t>
                </a:r>
                <a:r>
                  <a:rPr lang="ru-RU" i="1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∘</m:t>
                    </m:r>
                  </m:oMath>
                </a14:m>
                <a:r>
                  <a:rPr lang="ru-RU" i="1" dirty="0">
                    <a:sym typeface="Symbol" panose="05050102010706020507" pitchFamily="18" charset="2"/>
                  </a:rPr>
                  <a:t> </a:t>
                </a:r>
                <a:r>
                  <a:rPr lang="en-US" i="1" dirty="0" smtClean="0">
                    <a:sym typeface="Symbol" panose="05050102010706020507" pitchFamily="18" charset="2"/>
                  </a:rPr>
                  <a:t>R</a:t>
                </a:r>
                <a:r>
                  <a:rPr lang="ru-RU" i="1" baseline="-25000" dirty="0" smtClean="0">
                    <a:sym typeface="Symbol" panose="05050102010706020507" pitchFamily="18" charset="2"/>
                  </a:rPr>
                  <a:t>2</a:t>
                </a:r>
                <a:r>
                  <a:rPr lang="ru-RU" i="1" dirty="0" smtClean="0">
                    <a:sym typeface="Symbol" panose="05050102010706020507" pitchFamily="18" charset="2"/>
                  </a:rPr>
                  <a:t> </a:t>
                </a:r>
                <a:endParaRPr lang="uk-UA" b="0" i="0" u="none" strike="noStrike" baseline="0" dirty="0" smtClean="0">
                  <a:solidFill>
                    <a:schemeClr val="tx1"/>
                  </a:solidFill>
                  <a:latin typeface="+mj-lt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0320" y="866274"/>
                <a:ext cx="10869995" cy="5069915"/>
              </a:xfrm>
              <a:blipFill>
                <a:blip r:embed="rId4"/>
                <a:stretch>
                  <a:fillRect l="-1458" t="-3245" r="-14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38464" y="1203157"/>
            <a:ext cx="162211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076847"/>
              </p:ext>
            </p:extLst>
          </p:nvPr>
        </p:nvGraphicFramePr>
        <p:xfrm>
          <a:off x="1024558" y="1436003"/>
          <a:ext cx="6256420" cy="529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Формула" r:id="rId5" imgW="2184400" imgH="241300" progId="Equation.3">
                  <p:embed/>
                </p:oleObj>
              </mc:Choice>
              <mc:Fallback>
                <p:oleObj name="Формула" r:id="rId5" imgW="21844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558" y="1436003"/>
                        <a:ext cx="6256420" cy="5293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38464" y="2344816"/>
            <a:ext cx="126850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56052"/>
              </p:ext>
            </p:extLst>
          </p:nvPr>
        </p:nvGraphicFramePr>
        <p:xfrm>
          <a:off x="911547" y="2715041"/>
          <a:ext cx="6827384" cy="563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Формула" r:id="rId7" imgW="2768600" imgH="241300" progId="Equation.3">
                  <p:embed/>
                </p:oleObj>
              </mc:Choice>
              <mc:Fallback>
                <p:oleObj name="Формула" r:id="rId7" imgW="27686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547" y="2715041"/>
                        <a:ext cx="6827384" cy="5635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11547" y="2862671"/>
            <a:ext cx="159314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497458"/>
              </p:ext>
            </p:extLst>
          </p:nvPr>
        </p:nvGraphicFramePr>
        <p:xfrm>
          <a:off x="911547" y="3245273"/>
          <a:ext cx="6854301" cy="59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Формула" r:id="rId9" imgW="2768600" imgH="241300" progId="Equation.3">
                  <p:embed/>
                </p:oleObj>
              </mc:Choice>
              <mc:Fallback>
                <p:oleObj name="Формула" r:id="rId9" imgW="27686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547" y="3245273"/>
                        <a:ext cx="6854301" cy="590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938464" y="4212407"/>
            <a:ext cx="200073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487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rtl="0">
              <a:buFont typeface="Arial" panose="020B0604020202020204" pitchFamily="34" charset="0"/>
              <a:buNone/>
            </a:pPr>
            <a:r>
              <a:rPr lang="uk-UA" b="0" i="0" u="none" strike="noStrike" baseline="0" smtClean="0">
                <a:solidFill>
                  <a:schemeClr val="tx1"/>
                </a:solidFill>
                <a:latin typeface="+mj-lt"/>
              </a:rPr>
              <a:t>Контрольні питання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Охарактеризуйте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нечітку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та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лінгвістичну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змінні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Дайте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визначення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нечіткому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числу та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наведіть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його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властивості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Наведіть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операції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над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нечіткими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числами.</a:t>
            </a:r>
          </a:p>
          <a:p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Дайте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визначення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та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представте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властивості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нечітких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чисел (</a:t>
            </a:r>
            <a:r>
              <a:rPr lang="en-US" b="0" i="0" u="none" strike="noStrike" baseline="0" dirty="0" smtClean="0">
                <a:solidFill>
                  <a:schemeClr val="tx1"/>
                </a:solidFill>
                <a:latin typeface="+mj-lt"/>
              </a:rPr>
              <a:t>L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en-US" b="0" i="0" u="none" strike="noStrike" baseline="0" dirty="0" smtClean="0">
                <a:solidFill>
                  <a:schemeClr val="tx1"/>
                </a:solidFill>
                <a:latin typeface="+mj-lt"/>
              </a:rPr>
              <a:t>R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</a:rPr>
              <a:t>)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-типу.</a:t>
            </a:r>
          </a:p>
          <a:p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Наведіть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операції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над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нечіткими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числами.</a:t>
            </a:r>
          </a:p>
        </p:txBody>
      </p:sp>
    </p:spTree>
    <p:extLst>
      <p:ext uri="{BB962C8B-B14F-4D97-AF65-F5344CB8AC3E}">
        <p14:creationId xmlns:p14="http://schemas.microsoft.com/office/powerpoint/2010/main" val="1373137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243" y="183602"/>
            <a:ext cx="9613861" cy="1080938"/>
          </a:xfrm>
        </p:spPr>
        <p:txBody>
          <a:bodyPr/>
          <a:lstStyle/>
          <a:p>
            <a:pPr marL="0" marR="0" indent="0" rtl="0">
              <a:buFont typeface="Arial" panose="020B0604020202020204" pitchFamily="34" charset="0"/>
              <a:buNone/>
            </a:pPr>
            <a:r>
              <a:rPr lang="uk-UA" b="0" i="0" u="none" strike="noStrike" baseline="0" dirty="0" smtClean="0">
                <a:solidFill>
                  <a:schemeClr val="bg1"/>
                </a:solidFill>
                <a:latin typeface="+mj-lt"/>
              </a:rPr>
              <a:t>Нечітка і лінгвістична змінні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80321" y="989352"/>
                <a:ext cx="9613861" cy="4946838"/>
              </a:xfrm>
            </p:spPr>
            <p:txBody>
              <a:bodyPr>
                <a:normAutofit fontScale="85000" lnSpcReduction="20000"/>
              </a:bodyPr>
              <a:lstStyle/>
              <a:p>
                <a:pPr marL="0" marR="0" lvl="0" indent="0" rtl="0">
                  <a:buNone/>
                </a:pP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Поняття нечіткої і лінгвістичної змінних використовується при описі об'єктів і явищ за допомогою нечітких множин.</a:t>
                </a:r>
              </a:p>
              <a:p>
                <a:pPr marL="0" marR="0" lvl="0" indent="0" rtl="0">
                  <a:buNone/>
                </a:pPr>
                <a:r>
                  <a:rPr lang="ru-RU" b="0" i="1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Нечітка</a:t>
                </a: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1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змінна</a:t>
                </a: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характеризується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трійкою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(а, X, А), 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де:</a:t>
                </a:r>
              </a:p>
              <a:p>
                <a:pPr marL="0" marR="0" lvl="0" indent="0" rtl="0">
                  <a:buNone/>
                </a:pPr>
                <a:r>
                  <a:rPr lang="uk-UA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а – </a:t>
                </a:r>
                <a:r>
                  <a:rPr lang="uk-UA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ім</a:t>
                </a: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’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я</a:t>
                </a: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змінної;</a:t>
                </a:r>
              </a:p>
              <a:p>
                <a:pPr marL="0" marR="0" lvl="0" indent="0" rtl="0">
                  <a:buNone/>
                </a:pP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X –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універсальна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множина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(область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визначення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а);</a:t>
                </a:r>
              </a:p>
              <a:p>
                <a:pPr marL="0" marR="0" lvl="0" indent="0" rtl="0">
                  <a:buNone/>
                </a:pP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А –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нечітка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множина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на </a:t>
                </a: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X,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що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описує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обмеження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(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тобто</a:t>
                </a:r>
                <a:r>
                  <a:rPr lang="en-US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0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ru-RU" sz="26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600" b="0" i="0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ru-RU" sz="2600" b="0" i="0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ru-RU" sz="26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600" b="0" i="0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)</a:t>
                </a: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на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значення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нечіткої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змінної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а.</a:t>
                </a:r>
              </a:p>
              <a:p>
                <a:pPr marL="0" marR="0" lvl="0" indent="0" rtl="0">
                  <a:buNone/>
                </a:pPr>
                <a:r>
                  <a:rPr lang="uk-UA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Лінгвістичною </a:t>
                </a: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змінною (ЛЗ) називається набір (</a:t>
                </a: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  <a:sym typeface="Symbol" panose="05050102010706020507" pitchFamily="18" charset="2"/>
                  </a:rPr>
                  <a:t>, Т, </a:t>
                </a:r>
                <a:r>
                  <a:rPr lang="en-US" b="0" i="0" u="none" strike="noStrike" baseline="0" dirty="0" smtClean="0">
                    <a:solidFill>
                      <a:schemeClr val="tx1"/>
                    </a:solidFill>
                    <a:latin typeface="+mj-lt"/>
                    <a:sym typeface="Symbol" panose="05050102010706020507" pitchFamily="18" charset="2"/>
                  </a:rPr>
                  <a:t>X, G, </a:t>
                </a: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  <a:sym typeface="Symbol" panose="05050102010706020507" pitchFamily="18" charset="2"/>
                  </a:rPr>
                  <a:t>М), де:</a:t>
                </a:r>
              </a:p>
              <a:p>
                <a:pPr marL="0" marR="0" lvl="0" indent="0" rtl="0">
                  <a:buNone/>
                </a:pPr>
                <a14:m>
                  <m:oMath xmlns:m="http://schemas.openxmlformats.org/officeDocument/2006/math">
                    <m:r>
                      <a:rPr lang="uk-UA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uk-UA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–</a:t>
                </a: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ім’я лінгвістичної змінної;</a:t>
                </a:r>
              </a:p>
              <a:p>
                <a:pPr marL="0" marR="0" lvl="0" indent="0" rtl="0">
                  <a:buNone/>
                </a:pP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Т </a:t>
                </a:r>
                <a:r>
                  <a:rPr lang="uk-UA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–</a:t>
                </a: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множина її значень (терм-множина), що є найменуваннями нечітких змінних, областю визначення кожної з яких є множина </a:t>
                </a:r>
                <a:r>
                  <a:rPr lang="en-US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X. </a:t>
                </a: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Множина Т називається базовою </a:t>
                </a:r>
                <a:r>
                  <a:rPr lang="uk-UA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терм-множиною </a:t>
                </a: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лінгвістичної змінної;</a:t>
                </a:r>
              </a:p>
              <a:p>
                <a:pPr marL="0" marR="0" lvl="0" indent="0" rtl="0">
                  <a:buNone/>
                </a:pPr>
                <a:r>
                  <a:rPr lang="en-US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G </a:t>
                </a:r>
                <a:r>
                  <a:rPr lang="en-US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–</a:t>
                </a:r>
                <a:r>
                  <a:rPr lang="en-US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синтаксична процедура, що дозволяє оперувати елементами терм-множини Т, зокрема, генерувати нові терми (значення). Множина </a:t>
                </a:r>
                <a:r>
                  <a:rPr lang="en-US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TUG(T), </a:t>
                </a: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де </a:t>
                </a:r>
                <a:r>
                  <a:rPr lang="en-US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G(T) </a:t>
                </a:r>
                <a:r>
                  <a:rPr lang="en-US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–</a:t>
                </a:r>
                <a:r>
                  <a:rPr lang="en-US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безліч термів, що згенерували, називається розширеною терм-множиною лінгвістичної змінної;</a:t>
                </a:r>
              </a:p>
              <a:p>
                <a:pPr marL="0" marR="0" lvl="0" indent="0" rtl="0">
                  <a:buNone/>
                </a:pPr>
                <a:r>
                  <a:rPr lang="uk-UA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М –</a:t>
                </a: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семантична процедура, що дозволяє перетворити кожне нове значення лінгвістичної змінної, утворюване процедурою </a:t>
                </a:r>
                <a:r>
                  <a:rPr lang="en-US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G, </a:t>
                </a: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в нечітку змінну, тобто сформувати відповідну нечітку множину.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0321" y="989352"/>
                <a:ext cx="9613861" cy="4946838"/>
              </a:xfrm>
              <a:blipFill>
                <a:blip r:embed="rId3"/>
                <a:stretch>
                  <a:fillRect l="-1458" t="-3571" r="-50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486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rtl="0">
              <a:buFont typeface="Arial" panose="020B0604020202020204" pitchFamily="34" charset="0"/>
              <a:buNone/>
            </a:pPr>
            <a:r>
              <a:rPr lang="en-US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2040" y="1834166"/>
            <a:ext cx="10749680" cy="3759566"/>
          </a:xfrm>
        </p:spPr>
        <p:txBody>
          <a:bodyPr/>
          <a:lstStyle/>
          <a:p>
            <a:pPr marL="0" marR="0" lvl="0" indent="0" rtl="0">
              <a:buNone/>
            </a:pPr>
            <a:r>
              <a:rPr lang="uk-UA" b="0" i="1" u="none" strike="noStrike" baseline="0" dirty="0" smtClean="0">
                <a:solidFill>
                  <a:schemeClr val="tx1"/>
                </a:solidFill>
                <a:latin typeface="+mj-lt"/>
              </a:rPr>
              <a:t>Зауваження.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</a:rPr>
              <a:t> Разом з розглянутими вище базовими значеннями лінгвістичної змінної «Товщина» (Т = {«Мала товщина», «Середня товщина», «Велика товщина»}) можливі значення, залежні від області визначення </a:t>
            </a:r>
            <a:r>
              <a:rPr lang="en-US" b="0" i="1" u="none" strike="noStrike" baseline="0" dirty="0" smtClean="0">
                <a:solidFill>
                  <a:schemeClr val="tx1"/>
                </a:solidFill>
                <a:latin typeface="+mj-lt"/>
              </a:rPr>
              <a:t>X. 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</a:rPr>
              <a:t>У даному випадку значення лінгвістичної змінної «Товщина виробу» можуть бути визначені як «біля 20 мм», «біля 50 мм», «біля 70 мм», тобто у вигляді нечітких чисел.</a:t>
            </a:r>
          </a:p>
          <a:p>
            <a:pPr marL="0" marR="0" lvl="0" indent="0" rtl="0">
              <a:buNone/>
            </a:pP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Терм-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множину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і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розширену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терм-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множину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в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умовах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прикладу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можна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охарактеризувати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функціями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належності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(рис.3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38312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rtl="0">
              <a:buFont typeface="Arial" panose="020B0604020202020204" pitchFamily="34" charset="0"/>
              <a:buNone/>
            </a:pPr>
            <a:r>
              <a:rPr lang="en-US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0341" y="4625744"/>
            <a:ext cx="9613861" cy="1077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i="0" u="none" strike="noStrik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Рис. </a:t>
            </a:r>
            <a:r>
              <a:rPr lang="ru-RU" sz="1800" i="0" u="none" strike="noStrik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3.1. </a:t>
            </a:r>
            <a:r>
              <a:rPr lang="ru-RU" sz="1800" i="0" u="none" strike="noStrike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Функції</a:t>
            </a:r>
            <a:r>
              <a:rPr lang="ru-RU" sz="1800" i="0" u="none" strike="noStrik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 </a:t>
            </a:r>
            <a:r>
              <a:rPr lang="ru-RU" sz="1800" i="0" u="none" strike="noStrike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належності</a:t>
            </a:r>
            <a:r>
              <a:rPr lang="ru-RU" sz="1800" i="0" u="none" strike="noStrik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 </a:t>
            </a:r>
            <a:r>
              <a:rPr lang="ru-RU" sz="1800" i="0" u="none" strike="noStrike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нечітких</a:t>
            </a:r>
            <a:r>
              <a:rPr lang="ru-RU" sz="1800" i="0" u="none" strike="noStrik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 </a:t>
            </a:r>
            <a:r>
              <a:rPr lang="ru-RU" sz="1800" i="0" u="none" strike="noStrike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множин</a:t>
            </a:r>
            <a:r>
              <a:rPr lang="ru-RU" sz="1800" i="0" u="none" strike="noStrik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: «Мала </a:t>
            </a:r>
            <a:r>
              <a:rPr lang="ru-RU" sz="1800" i="0" u="none" strike="noStrike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тов</a:t>
            </a:r>
            <a:r>
              <a:rPr lang="uk-UA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щина</a:t>
            </a: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» = </a:t>
            </a:r>
            <a:r>
              <a:rPr lang="uk-UA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А</a:t>
            </a:r>
            <a:r>
              <a:rPr lang="uk-UA" sz="18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1</a:t>
            </a:r>
            <a:r>
              <a:rPr lang="uk-UA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, «</a:t>
            </a: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Середня товщина» = А</a:t>
            </a:r>
            <a:r>
              <a:rPr lang="uk-UA" sz="1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2</a:t>
            </a: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, «Велика товщина» = </a:t>
            </a:r>
            <a:r>
              <a:rPr lang="uk-UA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А</a:t>
            </a:r>
            <a:r>
              <a:rPr lang="uk-UA" sz="18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3</a:t>
            </a:r>
            <a:r>
              <a:rPr lang="uk-UA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 Light" panose="020F0302020204030204" pitchFamily="34" charset="0"/>
            </a:endParaRPr>
          </a:p>
          <a:p>
            <a:pPr marL="0" marR="0" lvl="0" indent="0" rtl="0">
              <a:buNone/>
            </a:pPr>
            <a:endParaRPr lang="ru-RU" sz="1800" b="0" i="0" u="none" strike="noStrik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932" y="447675"/>
            <a:ext cx="78771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24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02181" y="2481103"/>
                <a:ext cx="11213431" cy="368340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uk-UA" b="0" i="0" u="none" strike="noStrike" baseline="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marR="0" lvl="0" indent="0" algn="ctr" rtl="0">
                  <a:buNone/>
                </a:pP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Рис. 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3</a:t>
                </a:r>
                <a:r>
                  <a:rPr lang="uk-UA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.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2. 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Функція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належності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нечіткої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множини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«Мала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або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середня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товщина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» = = </a:t>
                </a: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А</a:t>
                </a:r>
                <a:r>
                  <a:rPr lang="ru-RU" b="0" i="1" u="none" strike="noStrike" baseline="-25000" dirty="0" smtClean="0">
                    <a:solidFill>
                      <a:schemeClr val="tx1"/>
                    </a:solidFill>
                    <a:latin typeface="+mj-lt"/>
                  </a:rPr>
                  <a:t>1</a:t>
                </a: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U </a:t>
                </a:r>
                <a:r>
                  <a:rPr lang="ru-RU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A</a:t>
                </a:r>
                <a:r>
                  <a:rPr lang="ru-RU" b="0" i="1" u="none" strike="noStrike" baseline="-25000" dirty="0" smtClean="0">
                    <a:solidFill>
                      <a:schemeClr val="tx1"/>
                    </a:solidFill>
                    <a:latin typeface="+mj-lt"/>
                  </a:rPr>
                  <a:t>2</a:t>
                </a:r>
              </a:p>
              <a:p>
                <a:pPr marL="0" marR="0" lvl="0" indent="0" rtl="0">
                  <a:buNone/>
                </a:pPr>
                <a:r>
                  <a:rPr lang="uk-UA" sz="2100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Нечіткі числа –</a:t>
                </a:r>
                <a:r>
                  <a:rPr lang="uk-UA" sz="2100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нечіткі змінні, визначені на числовій осі, тобто нечітке число визначається як нечітка множина </a:t>
                </a:r>
                <a:r>
                  <a:rPr lang="uk-UA" sz="2100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А </a:t>
                </a:r>
                <a:r>
                  <a:rPr lang="uk-UA" sz="2100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на множині дійсних чисел </a:t>
                </a:r>
                <a:r>
                  <a:rPr lang="en-US" sz="2100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R </a:t>
                </a:r>
                <a:r>
                  <a:rPr lang="uk-UA" sz="2100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з функцією належності </a:t>
                </a:r>
                <a:r>
                  <a:rPr lang="uk-UA" sz="2100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n-US" sz="2100" b="0" i="1" u="none" strike="noStrike" baseline="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marR="0" lvl="0" indent="0" rtl="0">
                  <a:buNone/>
                </a:pPr>
                <a:r>
                  <a:rPr lang="uk-UA" sz="2100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де </a:t>
                </a:r>
                <a:r>
                  <a:rPr lang="uk-UA" sz="2100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х</a:t>
                </a:r>
                <a:r>
                  <a:rPr lang="uk-UA" sz="2100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uk-UA" sz="2100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–</a:t>
                </a:r>
                <a:r>
                  <a:rPr lang="uk-UA" sz="2100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 </a:t>
                </a:r>
                <a:r>
                  <a:rPr lang="uk-UA" sz="2100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дійсне </a:t>
                </a:r>
                <a:r>
                  <a:rPr lang="uk-UA" sz="2100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число, тобто </a:t>
                </a:r>
                <a:r>
                  <a:rPr lang="uk-UA" sz="2100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х </a:t>
                </a:r>
                <a:r>
                  <a:rPr lang="uk-UA" sz="2100" b="0" i="1" u="none" strike="noStrike" baseline="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⊂</a:t>
                </a:r>
                <a:r>
                  <a:rPr lang="uk-UA" sz="2100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100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R</a:t>
                </a:r>
              </a:p>
              <a:p>
                <a:pPr marL="0" marR="0" lvl="0" indent="0" rtl="0">
                  <a:buNone/>
                </a:pPr>
                <a:r>
                  <a:rPr lang="ru-RU" sz="2100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Нечітке</a:t>
                </a:r>
                <a:r>
                  <a:rPr lang="ru-RU" sz="2100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число </a:t>
                </a:r>
                <a:r>
                  <a:rPr lang="ru-RU" sz="2100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А </a:t>
                </a:r>
                <a:r>
                  <a:rPr lang="ru-RU" sz="2100" b="0" i="1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нормальне</a:t>
                </a:r>
                <a:r>
                  <a:rPr lang="ru-RU" sz="2100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ru-RU" sz="2100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якщо</a:t>
                </a:r>
                <a:r>
                  <a:rPr lang="ru-RU" sz="2100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:</a:t>
                </a:r>
              </a:p>
              <a:p>
                <a:pPr marL="0" marR="0" lvl="0" indent="0" rtl="0">
                  <a:buNone/>
                </a:pPr>
                <a:r>
                  <a:rPr lang="uk-UA" sz="2100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					 (</a:t>
                </a:r>
                <a:r>
                  <a:rPr lang="ru-RU" sz="2100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3</a:t>
                </a:r>
                <a:r>
                  <a:rPr lang="uk-UA" sz="2100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.2)</a:t>
                </a:r>
              </a:p>
              <a:p>
                <a:pPr marL="0" marR="0" lvl="0" indent="0" rtl="0">
                  <a:buNone/>
                </a:pPr>
                <a:endParaRPr lang="en-US" sz="2100" b="0" i="1" u="none" strike="noStrike" baseline="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buNone/>
                </a:pPr>
                <a:r>
                  <a:rPr lang="ru-RU" sz="2100" b="0" i="1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Опукле</a:t>
                </a:r>
                <a:r>
                  <a:rPr lang="ru-RU" sz="2100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ru-RU" sz="2100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якщо</a:t>
                </a:r>
                <a:r>
                  <a:rPr lang="ru-RU" sz="2100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для будь-кого </a:t>
                </a:r>
                <a:r>
                  <a:rPr lang="ru-RU" sz="2100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х </a:t>
                </a:r>
                <a14:m>
                  <m:oMath xmlns:m="http://schemas.openxmlformats.org/officeDocument/2006/math">
                    <m:r>
                      <a:rPr lang="ru-RU" sz="2100" b="0" i="1" u="none" strike="noStrike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100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у </a:t>
                </a:r>
                <a14:m>
                  <m:oMath xmlns:m="http://schemas.openxmlformats.org/officeDocument/2006/math">
                    <m:r>
                      <a:rPr lang="ru-RU" sz="2100" i="1" dirty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100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sz="2100" b="0" i="1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z </a:t>
                </a:r>
                <a:r>
                  <a:rPr lang="ru-RU" sz="2100" b="0" i="0" u="none" strike="noStrike" baseline="0" dirty="0" err="1" smtClean="0">
                    <a:solidFill>
                      <a:schemeClr val="tx1"/>
                    </a:solidFill>
                    <a:latin typeface="+mj-lt"/>
                  </a:rPr>
                  <a:t>виконується</a:t>
                </a:r>
                <a:r>
                  <a:rPr lang="ru-RU" sz="2100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100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					</a:t>
                </a:r>
                <a:r>
                  <a:rPr lang="uk-UA" sz="2100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(</a:t>
                </a:r>
                <a:r>
                  <a:rPr lang="ru-RU" sz="2100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3</a:t>
                </a:r>
                <a:r>
                  <a:rPr lang="uk-UA" sz="2100" b="0" i="0" u="none" strike="noStrike" baseline="0" dirty="0" smtClean="0">
                    <a:solidFill>
                      <a:schemeClr val="tx1"/>
                    </a:solidFill>
                    <a:latin typeface="+mj-lt"/>
                  </a:rPr>
                  <a:t>.3)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2181" y="2481103"/>
                <a:ext cx="11213431" cy="3683403"/>
              </a:xfrm>
              <a:blipFill>
                <a:blip r:embed="rId4"/>
                <a:stretch>
                  <a:fillRect l="-13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5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172" y="225820"/>
            <a:ext cx="5583961" cy="22552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80674" y="5050857"/>
            <a:ext cx="159504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747547"/>
              </p:ext>
            </p:extLst>
          </p:nvPr>
        </p:nvGraphicFramePr>
        <p:xfrm>
          <a:off x="1780674" y="4543123"/>
          <a:ext cx="1771050" cy="553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Формула" r:id="rId6" imgW="1066800" imgH="330200" progId="Equation.3">
                  <p:embed/>
                </p:oleObj>
              </mc:Choice>
              <mc:Fallback>
                <p:oleObj name="Формула" r:id="rId6" imgW="1066800" imgH="330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0674" y="4543123"/>
                        <a:ext cx="1771050" cy="5534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4399" y="5923874"/>
            <a:ext cx="149140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865656"/>
              </p:ext>
            </p:extLst>
          </p:nvPr>
        </p:nvGraphicFramePr>
        <p:xfrm>
          <a:off x="914399" y="5604310"/>
          <a:ext cx="3657599" cy="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Формула" r:id="rId8" imgW="1803400" imgH="241300" progId="Equation.3">
                  <p:embed/>
                </p:oleObj>
              </mc:Choice>
              <mc:Fallback>
                <p:oleObj name="Формула" r:id="rId8" imgW="18034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399" y="5604310"/>
                        <a:ext cx="3657599" cy="481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234387"/>
              </p:ext>
            </p:extLst>
          </p:nvPr>
        </p:nvGraphicFramePr>
        <p:xfrm>
          <a:off x="8602133" y="3442660"/>
          <a:ext cx="1234381" cy="299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Уравнение" r:id="rId10" imgW="977900" imgH="241300" progId="Equation.3">
                  <p:embed/>
                </p:oleObj>
              </mc:Choice>
              <mc:Fallback>
                <p:oleObj name="Уравнение" r:id="rId10" imgW="977900" imgH="2413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2133" y="3442660"/>
                        <a:ext cx="1234381" cy="2996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66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rtl="0">
              <a:buFont typeface="Arial" panose="020B0604020202020204" pitchFamily="34" charset="0"/>
              <a:buNone/>
            </a:pPr>
            <a:r>
              <a:rPr lang="en-US" b="0" i="0" u="none" strike="noStrike" dirty="0" smtClean="0">
                <a:solidFill>
                  <a:schemeClr val="tx1"/>
                </a:solidFill>
                <a:latin typeface="+mj-lt"/>
              </a:rPr>
              <a:t> </a:t>
            </a:r>
            <a:endParaRPr lang="ru-RU" b="0" i="0" u="none" strike="noStrike" baseline="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5310" y="577516"/>
            <a:ext cx="11511679" cy="5991726"/>
          </a:xfrm>
        </p:spPr>
        <p:txBody>
          <a:bodyPr>
            <a:normAutofit fontScale="92500" lnSpcReduction="10000"/>
          </a:bodyPr>
          <a:lstStyle/>
          <a:p>
            <a:pPr marL="0" marR="0" lvl="0" indent="0" rtl="0">
              <a:buNone/>
            </a:pP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</a:rPr>
              <a:t>Множина 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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-р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і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вня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нечіткого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числа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А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визначається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як:</a:t>
            </a:r>
          </a:p>
          <a:p>
            <a:pPr marL="3200400" lvl="7" indent="0">
              <a:buNone/>
            </a:pPr>
            <a:r>
              <a:rPr lang="uk-UA" sz="1700" b="0" i="0" u="none" strike="noStrike" baseline="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ru-RU" sz="1700" b="0" i="0" u="none" strike="noStrike" baseline="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uk-UA" sz="1700" b="0" i="0" u="none" strike="noStrike" baseline="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ru-RU" sz="1700" b="0" i="0" u="none" strike="noStrike" baseline="0" dirty="0" smtClean="0">
                <a:solidFill>
                  <a:schemeClr val="tx1"/>
                </a:solidFill>
                <a:latin typeface="+mj-lt"/>
              </a:rPr>
              <a:t>4</a:t>
            </a:r>
            <a:r>
              <a:rPr lang="uk-UA" sz="1700" b="0" i="0" u="none" strike="noStrike" baseline="0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0" marR="0" lvl="0" indent="0" rtl="0">
              <a:buNone/>
            </a:pPr>
            <a:endParaRPr lang="uk-UA" b="0" i="0" u="none" strike="noStrike" baseline="0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rtl="0">
              <a:buNone/>
            </a:pP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Підмножина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називається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носієм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нечіткого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числа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А,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якщо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3200400" lvl="7" indent="0">
              <a:buNone/>
            </a:pPr>
            <a:r>
              <a:rPr lang="uk-UA" sz="1700" b="0" i="0" u="none" strike="noStrike" baseline="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ru-RU" sz="1700" b="0" i="0" u="none" strike="noStrike" baseline="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uk-UA" sz="1700" b="0" i="0" u="none" strike="noStrike" baseline="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ru-RU" sz="1700" b="0" i="0" u="none" strike="noStrike" baseline="0" dirty="0" smtClean="0">
                <a:solidFill>
                  <a:schemeClr val="tx1"/>
                </a:solidFill>
                <a:latin typeface="+mj-lt"/>
              </a:rPr>
              <a:t>5</a:t>
            </a:r>
            <a:r>
              <a:rPr lang="uk-UA" sz="1700" b="0" i="0" u="none" strike="noStrike" baseline="0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0" marR="0" lvl="0" indent="0" rtl="0">
              <a:buNone/>
            </a:pPr>
            <a:endParaRPr lang="uk-UA" b="0" i="0" u="none" strike="noStrike" baseline="0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rtl="0">
              <a:buNone/>
            </a:pP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</a:rPr>
              <a:t>Нечітке число </a:t>
            </a:r>
            <a:r>
              <a:rPr lang="uk-UA" b="0" i="1" u="none" strike="noStrike" baseline="0" dirty="0" smtClean="0">
                <a:solidFill>
                  <a:schemeClr val="tx1"/>
                </a:solidFill>
                <a:latin typeface="+mj-lt"/>
              </a:rPr>
              <a:t>А </a:t>
            </a:r>
            <a:r>
              <a:rPr lang="ru-RU" b="0" i="1" u="none" strike="noStrike" baseline="0" dirty="0" err="1" smtClean="0">
                <a:solidFill>
                  <a:schemeClr val="tx1"/>
                </a:solidFill>
                <a:latin typeface="+mj-lt"/>
              </a:rPr>
              <a:t>ун</a:t>
            </a:r>
            <a:r>
              <a:rPr lang="uk-UA" b="0" i="1" u="none" strike="noStrike" baseline="0" dirty="0" smtClean="0">
                <a:solidFill>
                  <a:schemeClr val="tx1"/>
                </a:solidFill>
                <a:latin typeface="+mj-lt"/>
              </a:rPr>
              <a:t>і</a:t>
            </a:r>
            <a:r>
              <a:rPr lang="ru-RU" b="0" i="1" u="none" strike="noStrike" baseline="0" dirty="0" err="1" smtClean="0">
                <a:solidFill>
                  <a:schemeClr val="tx1"/>
                </a:solidFill>
                <a:latin typeface="+mj-lt"/>
              </a:rPr>
              <a:t>модальне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якщо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умова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</a:t>
            </a:r>
            <a:r>
              <a:rPr lang="ru-RU" b="0" i="1" u="none" strike="noStrike" baseline="-2500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А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(х) = 1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, справедлива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тільки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для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однієї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точки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дійсної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осі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.</a:t>
            </a:r>
          </a:p>
          <a:p>
            <a:pPr marL="0" marR="0" lvl="0" indent="0" rtl="0">
              <a:buNone/>
            </a:pP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Опукле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нечітке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число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А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називається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1" u="none" strike="noStrike" baseline="0" dirty="0" err="1" smtClean="0">
                <a:solidFill>
                  <a:schemeClr val="tx1"/>
                </a:solidFill>
                <a:latin typeface="+mj-lt"/>
              </a:rPr>
              <a:t>нечітким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 нулем,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якщо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3200400" lvl="7" indent="0">
              <a:buNone/>
            </a:pPr>
            <a:endParaRPr lang="en-US" b="0" i="0" u="none" strike="noStrike" baseline="0" dirty="0" smtClean="0">
              <a:solidFill>
                <a:schemeClr val="tx1"/>
              </a:solidFill>
              <a:latin typeface="+mj-lt"/>
            </a:endParaRPr>
          </a:p>
          <a:p>
            <a:pPr marL="3200400" lvl="7" indent="0">
              <a:buNone/>
            </a:pPr>
            <a:r>
              <a:rPr lang="uk-UA" sz="1700" b="0" i="0" u="none" strike="noStrike" baseline="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ru-RU" sz="1700" b="0" i="0" u="none" strike="noStrike" baseline="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uk-UA" sz="1700" b="0" i="0" u="none" strike="noStrike" baseline="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ru-RU" sz="1700" b="0" i="0" u="none" strike="noStrike" baseline="0" dirty="0" smtClean="0">
                <a:solidFill>
                  <a:schemeClr val="tx1"/>
                </a:solidFill>
                <a:latin typeface="+mj-lt"/>
              </a:rPr>
              <a:t>6</a:t>
            </a:r>
            <a:r>
              <a:rPr lang="uk-UA" sz="1700" b="0" i="0" u="none" strike="noStrike" baseline="0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0" marR="0" lvl="0" indent="0" rtl="0">
              <a:buNone/>
            </a:pPr>
            <a:endParaRPr lang="uk-UA" b="0" i="0" u="none" strike="noStrike" baseline="0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rtl="0">
              <a:buNone/>
            </a:pP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Нечітке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число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А </a:t>
            </a:r>
            <a:r>
              <a:rPr lang="ru-RU" b="0" i="1" u="none" strike="noStrike" baseline="0" dirty="0" err="1" smtClean="0">
                <a:solidFill>
                  <a:schemeClr val="tx1"/>
                </a:solidFill>
                <a:latin typeface="+mj-lt"/>
              </a:rPr>
              <a:t>позитивне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якщо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х  S</a:t>
            </a:r>
            <a:r>
              <a:rPr lang="en-US" b="0" i="1" u="none" strike="noStrike" baseline="-2500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A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, </a:t>
            </a:r>
            <a:r>
              <a:rPr lang="en-US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x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&gt; 0 і </a:t>
            </a:r>
            <a:r>
              <a:rPr lang="ru-RU" b="0" i="1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негативне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,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якщо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: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х  S</a:t>
            </a:r>
            <a:r>
              <a:rPr lang="en-US" b="0" i="1" u="none" strike="noStrike" baseline="-2500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A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, </a:t>
            </a:r>
            <a:r>
              <a:rPr lang="en-US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x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&lt; 0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.</a:t>
            </a:r>
          </a:p>
          <a:p>
            <a:pPr marL="0" marR="0" lvl="0" indent="0" rtl="0">
              <a:buNone/>
            </a:pP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</a:rPr>
              <a:t>Розширені бінарні арифметичні операції (додавання, множення та інші) для нечітких чисел визначаються через відповідні операції для чітких чисел з використанням принципу узагальнення.</a:t>
            </a:r>
          </a:p>
          <a:p>
            <a:pPr marL="0" marR="0" lvl="0" indent="0" rtl="0">
              <a:buNone/>
            </a:pP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Нехай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А і В –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нечіткі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числа, і “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</a:rPr>
              <a:t>*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”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–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нечітка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операція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відповідна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операції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алгебри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“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</a:rPr>
              <a:t>*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” над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звичайними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числами.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Тоді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використовуючи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тут і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надалі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позначення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“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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”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замість </a:t>
            </a:r>
            <a:r>
              <a:rPr lang="en-US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max</a:t>
            </a:r>
            <a:r>
              <a:rPr lang="en-US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і 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“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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”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замість </a:t>
            </a:r>
            <a:r>
              <a:rPr lang="en-US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min</a:t>
            </a:r>
            <a:r>
              <a:rPr lang="en-US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, </a:t>
            </a: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можна записати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:</a:t>
            </a:r>
            <a:endParaRPr lang="en-US" b="0" i="0" u="none" strike="noStrike" baseline="0" dirty="0" smtClean="0">
              <a:solidFill>
                <a:schemeClr val="tx1"/>
              </a:solidFill>
              <a:latin typeface="+mj-lt"/>
              <a:sym typeface="Symbol" panose="05050102010706020507" pitchFamily="18" charset="2"/>
            </a:endParaRPr>
          </a:p>
          <a:p>
            <a:pPr marL="3657600" lvl="8" indent="0">
              <a:buNone/>
            </a:pPr>
            <a:r>
              <a:rPr lang="en-US" b="0" i="0" u="none" strike="noStrike" baseline="0" dirty="0" smtClean="0">
                <a:solidFill>
                  <a:schemeClr val="tx1"/>
                </a:solidFill>
                <a:latin typeface="+mj-lt"/>
              </a:rPr>
              <a:t>                                                                         </a:t>
            </a:r>
            <a:r>
              <a:rPr lang="ru-RU" sz="1700" b="0" i="0" u="none" strike="noStrike" baseline="0" dirty="0" smtClean="0">
                <a:solidFill>
                  <a:schemeClr val="tx1"/>
                </a:solidFill>
                <a:latin typeface="+mj-lt"/>
              </a:rPr>
              <a:t>(3.7)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1263" y="993860"/>
            <a:ext cx="122786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822785"/>
              </p:ext>
            </p:extLst>
          </p:nvPr>
        </p:nvGraphicFramePr>
        <p:xfrm>
          <a:off x="481264" y="993861"/>
          <a:ext cx="2983831" cy="457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Формула" r:id="rId4" imgW="1548728" imgH="241195" progId="Equation.3">
                  <p:embed/>
                </p:oleObj>
              </mc:Choice>
              <mc:Fallback>
                <p:oleObj name="Формула" r:id="rId4" imgW="1548728" imgH="24119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264" y="993861"/>
                        <a:ext cx="2983831" cy="457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030670"/>
              </p:ext>
            </p:extLst>
          </p:nvPr>
        </p:nvGraphicFramePr>
        <p:xfrm>
          <a:off x="640875" y="2074798"/>
          <a:ext cx="2664608" cy="416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Формула" r:id="rId6" imgW="1511300" imgH="241300" progId="Equation.3">
                  <p:embed/>
                </p:oleObj>
              </mc:Choice>
              <mc:Fallback>
                <p:oleObj name="Формула" r:id="rId6" imgW="15113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75" y="2074798"/>
                        <a:ext cx="2664608" cy="4163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81263" y="3504545"/>
            <a:ext cx="14760475" cy="6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448847"/>
              </p:ext>
            </p:extLst>
          </p:nvPr>
        </p:nvGraphicFramePr>
        <p:xfrm>
          <a:off x="481263" y="3504546"/>
          <a:ext cx="3024985" cy="737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Формула" r:id="rId8" imgW="1524000" imgH="368300" progId="Equation.3">
                  <p:embed/>
                </p:oleObj>
              </mc:Choice>
              <mc:Fallback>
                <p:oleObj name="Формула" r:id="rId8" imgW="1524000" imgH="368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263" y="3504546"/>
                        <a:ext cx="3024985" cy="7373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40876" y="5565859"/>
            <a:ext cx="18875088" cy="88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961607"/>
              </p:ext>
            </p:extLst>
          </p:nvPr>
        </p:nvGraphicFramePr>
        <p:xfrm>
          <a:off x="481263" y="5955884"/>
          <a:ext cx="6321163" cy="1010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Формула" r:id="rId10" imgW="3276600" imgH="520700" progId="Equation.3">
                  <p:embed/>
                </p:oleObj>
              </mc:Choice>
              <mc:Fallback>
                <p:oleObj name="Формула" r:id="rId10" imgW="3276600" imgH="520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263" y="5955884"/>
                        <a:ext cx="6321163" cy="10106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8036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2821" y="360946"/>
            <a:ext cx="11069053" cy="6280485"/>
          </a:xfrm>
        </p:spPr>
        <p:txBody>
          <a:bodyPr>
            <a:normAutofit lnSpcReduction="10000"/>
          </a:bodyPr>
          <a:lstStyle/>
          <a:p>
            <a:pPr marL="0" marR="0" lvl="0" indent="0" rtl="0">
              <a:buNone/>
            </a:pP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</a:rPr>
              <a:t>Звідси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:</a:t>
            </a:r>
            <a:r>
              <a:rPr lang="en-US" b="0" i="0" u="none" strike="noStrike" baseline="0" dirty="0" smtClean="0">
                <a:solidFill>
                  <a:schemeClr val="tx1"/>
                </a:solidFill>
                <a:latin typeface="+mj-lt"/>
              </a:rPr>
              <a:t>           </a:t>
            </a:r>
            <a:endParaRPr lang="ru-RU" sz="1600" b="0" i="0" u="none" strike="noStrike" baseline="0" dirty="0" smtClean="0">
              <a:solidFill>
                <a:schemeClr val="tx1"/>
              </a:solidFill>
              <a:latin typeface="+mj-lt"/>
            </a:endParaRPr>
          </a:p>
          <a:p>
            <a:pPr marL="3657600" lvl="8" indent="0">
              <a:buNone/>
            </a:pPr>
            <a:r>
              <a:rPr lang="en-US" sz="1600" b="0" i="0" u="none" strike="noStrike" baseline="0" dirty="0" smtClean="0">
                <a:solidFill>
                  <a:schemeClr val="tx1"/>
                </a:solidFill>
                <a:latin typeface="+mj-lt"/>
              </a:rPr>
              <a:t>                                                          		</a:t>
            </a:r>
            <a:r>
              <a:rPr lang="ru-RU" sz="1600" b="0" i="0" u="none" strike="noStrike" baseline="0" dirty="0" smtClean="0">
                <a:solidFill>
                  <a:schemeClr val="tx1"/>
                </a:solidFill>
                <a:latin typeface="+mj-lt"/>
              </a:rPr>
              <a:t>(3.8)</a:t>
            </a:r>
            <a:endParaRPr lang="en-US" sz="1600" b="0" i="0" u="none" strike="noStrike" baseline="0" dirty="0" smtClean="0">
              <a:solidFill>
                <a:schemeClr val="tx1"/>
              </a:solidFill>
              <a:latin typeface="+mj-lt"/>
            </a:endParaRPr>
          </a:p>
          <a:p>
            <a:pPr marL="3657600" lvl="8" indent="0" algn="ctr">
              <a:buNone/>
            </a:pPr>
            <a:endParaRPr lang="en-US" sz="1600" dirty="0">
              <a:latin typeface="+mj-lt"/>
            </a:endParaRPr>
          </a:p>
          <a:p>
            <a:pPr marL="3657600" lvl="8" indent="0" algn="ctr">
              <a:buNone/>
            </a:pPr>
            <a:r>
              <a:rPr lang="en-US" sz="1600" b="0" i="0" u="none" strike="noStrike" baseline="0" dirty="0" smtClean="0">
                <a:solidFill>
                  <a:schemeClr val="tx1"/>
                </a:solidFill>
                <a:latin typeface="+mj-lt"/>
              </a:rPr>
              <a:t>		</a:t>
            </a:r>
            <a:r>
              <a:rPr lang="en-US" sz="1600" b="0" i="0" u="none" strike="noStrike" dirty="0" smtClean="0">
                <a:solidFill>
                  <a:schemeClr val="tx1"/>
                </a:solidFill>
                <a:latin typeface="+mj-lt"/>
              </a:rPr>
              <a:t>        </a:t>
            </a:r>
            <a:r>
              <a:rPr lang="en-US" sz="1600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b="0" i="0" u="none" strike="noStrike" baseline="0" dirty="0" smtClean="0">
                <a:solidFill>
                  <a:schemeClr val="tx1"/>
                </a:solidFill>
                <a:latin typeface="+mj-lt"/>
              </a:rPr>
              <a:t>(3.9)</a:t>
            </a:r>
            <a:endParaRPr lang="en-US" sz="1600" b="0" i="0" u="none" strike="noStrike" baseline="0" dirty="0" smtClean="0">
              <a:solidFill>
                <a:schemeClr val="tx1"/>
              </a:solidFill>
              <a:latin typeface="+mj-lt"/>
            </a:endParaRPr>
          </a:p>
          <a:p>
            <a:pPr marL="3657600" lvl="8" indent="0" algn="ctr">
              <a:buNone/>
            </a:pPr>
            <a:endParaRPr lang="ru-RU" sz="1600" b="0" i="0" u="none" strike="noStrike" baseline="0" dirty="0" smtClean="0">
              <a:solidFill>
                <a:schemeClr val="tx1"/>
              </a:solidFill>
              <a:latin typeface="+mj-lt"/>
            </a:endParaRPr>
          </a:p>
          <a:p>
            <a:pPr marL="3200400" lvl="7" indent="0" algn="ctr">
              <a:buNone/>
            </a:pPr>
            <a:r>
              <a:rPr lang="en-US" sz="1600" b="0" i="0" u="none" strike="noStrike" baseline="0" dirty="0" smtClean="0">
                <a:solidFill>
                  <a:schemeClr val="tx1"/>
                </a:solidFill>
                <a:latin typeface="+mj-lt"/>
              </a:rPr>
              <a:t>			</a:t>
            </a:r>
            <a:r>
              <a:rPr lang="en-US" sz="1600" b="0" i="0" u="none" strike="noStrike" dirty="0" smtClean="0">
                <a:solidFill>
                  <a:schemeClr val="tx1"/>
                </a:solidFill>
                <a:latin typeface="+mj-lt"/>
              </a:rPr>
              <a:t>         </a:t>
            </a:r>
            <a:r>
              <a:rPr lang="ru-RU" sz="1600" b="0" i="0" u="none" strike="noStrike" baseline="0" dirty="0" smtClean="0">
                <a:solidFill>
                  <a:schemeClr val="tx1"/>
                </a:solidFill>
                <a:latin typeface="+mj-lt"/>
              </a:rPr>
              <a:t>(3.10)</a:t>
            </a:r>
            <a:endParaRPr lang="en-US" sz="1600" b="0" i="0" u="none" strike="noStrike" baseline="0" dirty="0" smtClean="0">
              <a:solidFill>
                <a:schemeClr val="tx1"/>
              </a:solidFill>
              <a:latin typeface="+mj-lt"/>
            </a:endParaRPr>
          </a:p>
          <a:p>
            <a:pPr marL="3200400" lvl="7" indent="0" algn="ctr">
              <a:buNone/>
            </a:pPr>
            <a:endParaRPr lang="ru-RU" sz="1600" b="0" i="0" u="none" strike="noStrike" baseline="0" dirty="0" smtClean="0">
              <a:solidFill>
                <a:schemeClr val="tx1"/>
              </a:solidFill>
              <a:latin typeface="+mj-lt"/>
            </a:endParaRPr>
          </a:p>
          <a:p>
            <a:pPr marL="3200400" lvl="7" indent="0" algn="ctr">
              <a:buNone/>
            </a:pPr>
            <a:r>
              <a:rPr lang="en-US" sz="1600" b="0" i="0" u="none" strike="noStrike" baseline="0" dirty="0" smtClean="0">
                <a:solidFill>
                  <a:schemeClr val="tx1"/>
                </a:solidFill>
                <a:latin typeface="+mj-lt"/>
              </a:rPr>
              <a:t>			</a:t>
            </a:r>
            <a:r>
              <a:rPr lang="en-US" sz="1600" b="0" i="0" u="none" strike="noStrike" dirty="0" smtClean="0">
                <a:solidFill>
                  <a:schemeClr val="tx1"/>
                </a:solidFill>
                <a:latin typeface="+mj-lt"/>
              </a:rPr>
              <a:t>          </a:t>
            </a:r>
            <a:r>
              <a:rPr lang="ru-RU" sz="1600" b="0" i="0" u="none" strike="noStrike" baseline="0" dirty="0" smtClean="0">
                <a:solidFill>
                  <a:schemeClr val="tx1"/>
                </a:solidFill>
                <a:latin typeface="+mj-lt"/>
              </a:rPr>
              <a:t>(3.11)</a:t>
            </a:r>
            <a:endParaRPr lang="en-US" sz="1600" b="0" i="0" u="none" strike="noStrike" baseline="0" dirty="0" smtClean="0">
              <a:solidFill>
                <a:schemeClr val="tx1"/>
              </a:solidFill>
              <a:latin typeface="+mj-lt"/>
            </a:endParaRPr>
          </a:p>
          <a:p>
            <a:pPr marL="3200400" lvl="7" indent="0" algn="ctr">
              <a:buNone/>
            </a:pPr>
            <a:endParaRPr lang="ru-RU" b="0" i="0" u="none" strike="noStrike" baseline="0" dirty="0" smtClean="0">
              <a:solidFill>
                <a:schemeClr val="tx1"/>
              </a:solidFill>
              <a:latin typeface="+mj-lt"/>
            </a:endParaRPr>
          </a:p>
          <a:p>
            <a:pPr marL="3657600" lvl="8" indent="0" algn="r">
              <a:buNone/>
            </a:pPr>
            <a:r>
              <a:rPr lang="ru-RU" sz="1600" b="0" i="0" u="none" strike="noStrike" baseline="0" dirty="0" smtClean="0">
                <a:solidFill>
                  <a:schemeClr val="tx1"/>
                </a:solidFill>
                <a:latin typeface="+mj-lt"/>
              </a:rPr>
              <a:t>(3.12)</a:t>
            </a:r>
            <a:endParaRPr lang="en-US" sz="1600" b="0" i="0" u="none" strike="noStrike" baseline="0" dirty="0" smtClean="0">
              <a:solidFill>
                <a:schemeClr val="tx1"/>
              </a:solidFill>
              <a:latin typeface="+mj-lt"/>
            </a:endParaRPr>
          </a:p>
          <a:p>
            <a:pPr marL="3657600" lvl="8" indent="0" algn="r">
              <a:buNone/>
            </a:pPr>
            <a:endParaRPr lang="ru-RU" b="0" i="0" u="none" strike="noStrike" baseline="0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algn="r" rtl="0">
              <a:buNone/>
            </a:pPr>
            <a:r>
              <a:rPr lang="ru-RU" sz="1600" b="0" i="0" u="none" strike="noStrike" baseline="0" dirty="0" smtClean="0">
                <a:solidFill>
                  <a:schemeClr val="tx1"/>
                </a:solidFill>
                <a:latin typeface="+mj-lt"/>
              </a:rPr>
              <a:t>(3.13)</a:t>
            </a:r>
          </a:p>
          <a:p>
            <a:pPr marL="0" marR="0" lvl="0" indent="0" rtl="0">
              <a:buNone/>
            </a:pPr>
            <a:endParaRPr lang="en-US" b="0" i="0" u="none" strike="noStrike" baseline="0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rtl="0">
              <a:buNone/>
            </a:pPr>
            <a:r>
              <a:rPr lang="uk-UA" b="0" i="0" u="none" strike="noStrike" baseline="0" dirty="0" smtClean="0">
                <a:solidFill>
                  <a:schemeClr val="tx1"/>
                </a:solidFill>
                <a:latin typeface="+mj-lt"/>
              </a:rPr>
              <a:t>Нечіткі числа (</a:t>
            </a:r>
            <a:r>
              <a:rPr lang="en-US" b="0" i="0" u="none" strike="noStrike" baseline="0" dirty="0" smtClean="0">
                <a:solidFill>
                  <a:schemeClr val="tx1"/>
                </a:solidFill>
                <a:latin typeface="+mj-lt"/>
              </a:rPr>
              <a:t>L-R) 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-типу 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–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це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різновид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нечітких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чисел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спеціального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вигляду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що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задаються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за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певними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правилами з метою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зниження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об'єму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обчислень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при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операціях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над ними.</a:t>
            </a:r>
          </a:p>
          <a:p>
            <a:pPr marL="0" marR="0" lvl="0" indent="0" rtl="0">
              <a:buNone/>
            </a:pP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Функції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належності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нечітких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чисел (L-R)-типу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задаються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за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допомогою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незростаючих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множині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не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негативних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дійсних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чисел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функцій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дійсного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змінного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i="1" u="none" strike="noStrike" baseline="0" dirty="0" smtClean="0">
                <a:solidFill>
                  <a:schemeClr val="tx1"/>
                </a:solidFill>
                <a:latin typeface="+mj-lt"/>
              </a:rPr>
              <a:t>L</a:t>
            </a:r>
            <a:r>
              <a:rPr lang="uk-UA" b="0" i="1" u="none" strike="noStrike" baseline="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b="0" i="1" u="none" strike="noStrike" baseline="0" dirty="0" smtClean="0">
                <a:solidFill>
                  <a:schemeClr val="tx1"/>
                </a:solidFill>
                <a:latin typeface="+mj-lt"/>
              </a:rPr>
              <a:t>x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)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і</a:t>
            </a:r>
            <a:r>
              <a:rPr lang="ru-RU" b="0" i="1" u="none" strike="noStrike" baseline="0" dirty="0" smtClean="0">
                <a:solidFill>
                  <a:schemeClr val="tx1"/>
                </a:solidFill>
                <a:latin typeface="+mj-lt"/>
              </a:rPr>
              <a:t> R(x)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що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задовольняють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властивостям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0" marR="0" lvl="0" indent="0" rtl="0">
              <a:buNone/>
            </a:pPr>
            <a:r>
              <a:rPr lang="pt-BR" b="0" i="1" u="none" strike="noStrike" baseline="0" dirty="0" smtClean="0">
                <a:solidFill>
                  <a:schemeClr val="tx1"/>
                </a:solidFill>
                <a:latin typeface="+mj-lt"/>
              </a:rPr>
              <a:t>L(-x) = L(x), R(-x) = R(x)</a:t>
            </a:r>
          </a:p>
          <a:p>
            <a:pPr marL="0" marR="0" lvl="0" indent="0" rtl="0">
              <a:buNone/>
            </a:pPr>
            <a:endParaRPr lang="uk-UA" b="0" i="1" u="none" strike="noStrike" baseline="0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rtl="0">
              <a:buNone/>
            </a:pPr>
            <a:r>
              <a:rPr lang="pt-PT" b="0" i="1" u="none" strike="noStrike" baseline="0" dirty="0" smtClean="0">
                <a:solidFill>
                  <a:schemeClr val="tx1"/>
                </a:solidFill>
                <a:latin typeface="+mj-lt"/>
              </a:rPr>
              <a:t>L(0) = R(0)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>
            <a:off x="312822" y="753228"/>
            <a:ext cx="367500" cy="64918"/>
          </a:xfrm>
        </p:spPr>
        <p:txBody>
          <a:bodyPr>
            <a:normAutofit fontScale="9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"/>
            <a:ext cx="17663882" cy="79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744306"/>
              </p:ext>
            </p:extLst>
          </p:nvPr>
        </p:nvGraphicFramePr>
        <p:xfrm>
          <a:off x="1443790" y="471205"/>
          <a:ext cx="5730338" cy="842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Формула" r:id="rId4" imgW="3302000" imgH="482600" progId="Equation.3">
                  <p:embed/>
                </p:oleObj>
              </mc:Choice>
              <mc:Fallback>
                <p:oleObj name="Формула" r:id="rId4" imgW="3302000" imgH="482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790" y="471205"/>
                        <a:ext cx="5730338" cy="8422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753269"/>
              </p:ext>
            </p:extLst>
          </p:nvPr>
        </p:nvGraphicFramePr>
        <p:xfrm>
          <a:off x="1348501" y="981562"/>
          <a:ext cx="5825627" cy="85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Формула" r:id="rId6" imgW="3302000" imgH="482600" progId="Equation.3">
                  <p:embed/>
                </p:oleObj>
              </mc:Choice>
              <mc:Fallback>
                <p:oleObj name="Формула" r:id="rId6" imgW="33020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501" y="981562"/>
                        <a:ext cx="5825627" cy="856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20804076" cy="80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107263"/>
              </p:ext>
            </p:extLst>
          </p:nvPr>
        </p:nvGraphicFramePr>
        <p:xfrm>
          <a:off x="1348500" y="1569675"/>
          <a:ext cx="5741684" cy="85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Формула" r:id="rId8" imgW="3251200" imgH="482600" progId="Equation.3">
                  <p:embed/>
                </p:oleObj>
              </mc:Choice>
              <mc:Fallback>
                <p:oleObj name="Формула" r:id="rId8" imgW="32512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500" y="1569675"/>
                        <a:ext cx="5741684" cy="856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43789" y="2095472"/>
            <a:ext cx="178414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287604"/>
              </p:ext>
            </p:extLst>
          </p:nvPr>
        </p:nvGraphicFramePr>
        <p:xfrm>
          <a:off x="1443790" y="2095473"/>
          <a:ext cx="5566601" cy="818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Формула" r:id="rId10" imgW="3302000" imgH="482600" progId="Equation.3">
                  <p:embed/>
                </p:oleObj>
              </mc:Choice>
              <mc:Fallback>
                <p:oleObj name="Формула" r:id="rId10" imgW="3302000" imgH="482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790" y="2095473"/>
                        <a:ext cx="5566601" cy="8181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9794" y="2576206"/>
            <a:ext cx="160504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725340"/>
              </p:ext>
            </p:extLst>
          </p:nvPr>
        </p:nvGraphicFramePr>
        <p:xfrm>
          <a:off x="1348500" y="2576207"/>
          <a:ext cx="8477256" cy="784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Формула" r:id="rId12" imgW="3810000" imgH="355600" progId="Equation.3">
                  <p:embed/>
                </p:oleObj>
              </mc:Choice>
              <mc:Fallback>
                <p:oleObj name="Формула" r:id="rId12" imgW="3810000" imgH="355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500" y="2576207"/>
                        <a:ext cx="8477256" cy="7841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348501" y="3273595"/>
            <a:ext cx="167226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38477"/>
              </p:ext>
            </p:extLst>
          </p:nvPr>
        </p:nvGraphicFramePr>
        <p:xfrm>
          <a:off x="1348500" y="3273596"/>
          <a:ext cx="7458307" cy="6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Формула" r:id="rId14" imgW="3771900" imgH="355600" progId="Equation.3">
                  <p:embed/>
                </p:oleObj>
              </mc:Choice>
              <mc:Fallback>
                <p:oleObj name="Формула" r:id="rId14" imgW="3771900" imgH="355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500" y="3273596"/>
                        <a:ext cx="7458307" cy="696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5307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rtl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endParaRPr lang="en-US" b="0" i="0" u="none" strike="noStrike" baseline="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0321" y="1834166"/>
            <a:ext cx="11110626" cy="4102023"/>
          </a:xfrm>
        </p:spPr>
        <p:txBody>
          <a:bodyPr/>
          <a:lstStyle/>
          <a:p>
            <a:pPr marL="0" marR="0" lvl="0" indent="0" rtl="0">
              <a:buNone/>
            </a:pP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</a:rPr>
              <a:t>Таким чином, при </a:t>
            </a:r>
            <a:r>
              <a:rPr lang="ru-RU" sz="2400" b="0" i="0" u="none" strike="noStrike" baseline="0" dirty="0" err="1" smtClean="0">
                <a:solidFill>
                  <a:schemeClr val="tx1"/>
                </a:solidFill>
                <a:latin typeface="+mj-lt"/>
              </a:rPr>
              <a:t>заданих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</a:rPr>
              <a:t> L(у) і R(у) </a:t>
            </a:r>
            <a:r>
              <a:rPr lang="ru-RU" sz="2400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нечітке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</a:rPr>
              <a:t> число (</a:t>
            </a:r>
            <a:r>
              <a:rPr lang="ru-RU" sz="2400" b="0" i="0" u="none" strike="noStrike" baseline="0" dirty="0" err="1" smtClean="0">
                <a:solidFill>
                  <a:schemeClr val="tx1"/>
                </a:solidFill>
                <a:latin typeface="+mj-lt"/>
              </a:rPr>
              <a:t>унімодальне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ru-RU" sz="2400" b="0" i="0" u="none" strike="noStrike" baseline="0" dirty="0" err="1" smtClean="0">
                <a:solidFill>
                  <a:schemeClr val="tx1"/>
                </a:solidFill>
                <a:latin typeface="+mj-lt"/>
              </a:rPr>
              <a:t>задається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0" i="0" u="none" strike="noStrike" baseline="0" dirty="0" err="1" smtClean="0">
                <a:solidFill>
                  <a:schemeClr val="tx1"/>
                </a:solidFill>
                <a:latin typeface="+mj-lt"/>
              </a:rPr>
              <a:t>трійкою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</a:rPr>
              <a:t> А = (а, 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, </a:t>
            </a:r>
            <a:r>
              <a:rPr lang="ru-RU" sz="2400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).</a:t>
            </a:r>
          </a:p>
          <a:p>
            <a:pPr marL="0" marR="0" lvl="0" indent="0" rtl="0">
              <a:buNone/>
            </a:pPr>
            <a:r>
              <a:rPr lang="ru-RU" sz="2400" b="0" i="0" u="none" strike="noStrike" baseline="0" dirty="0" err="1" smtClean="0">
                <a:solidFill>
                  <a:schemeClr val="tx1"/>
                </a:solidFill>
                <a:latin typeface="+mj-lt"/>
              </a:rPr>
              <a:t>Толерантне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нечітке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</a:rPr>
              <a:t> число </a:t>
            </a:r>
            <a:r>
              <a:rPr lang="ru-RU" sz="2400" b="0" i="0" u="none" strike="noStrike" baseline="0" dirty="0" err="1" smtClean="0">
                <a:solidFill>
                  <a:schemeClr val="tx1"/>
                </a:solidFill>
                <a:latin typeface="+mj-lt"/>
              </a:rPr>
              <a:t>задається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400" b="0" i="0" u="none" strike="noStrike" baseline="0" dirty="0" err="1" smtClean="0">
                <a:solidFill>
                  <a:schemeClr val="tx1"/>
                </a:solidFill>
                <a:latin typeface="+mj-lt"/>
              </a:rPr>
              <a:t>відповідно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400" b="0" i="0" u="none" strike="noStrike" baseline="0" dirty="0" err="1" smtClean="0">
                <a:solidFill>
                  <a:schemeClr val="tx1"/>
                </a:solidFill>
                <a:latin typeface="+mj-lt"/>
              </a:rPr>
              <a:t>четвіркою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0" i="0" u="none" strike="noStrike" baseline="0" dirty="0" err="1" smtClean="0">
                <a:solidFill>
                  <a:schemeClr val="tx1"/>
                </a:solidFill>
                <a:latin typeface="+mj-lt"/>
              </a:rPr>
              <a:t>параметрів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ru-RU" sz="2400" b="0" i="1" u="none" strike="noStrike" baseline="0" dirty="0" smtClean="0">
                <a:solidFill>
                  <a:schemeClr val="tx1"/>
                </a:solidFill>
                <a:latin typeface="+mj-lt"/>
              </a:rPr>
              <a:t>А = (а</a:t>
            </a:r>
            <a:r>
              <a:rPr lang="ru-RU" sz="2400" b="0" i="1" u="none" strike="noStrike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ru-RU" sz="2400" b="0" i="1" u="none" strike="noStrike" baseline="0" dirty="0" smtClean="0">
                <a:solidFill>
                  <a:schemeClr val="tx1"/>
                </a:solidFill>
                <a:latin typeface="+mj-lt"/>
              </a:rPr>
              <a:t> , а</a:t>
            </a:r>
            <a:r>
              <a:rPr lang="ru-RU" sz="2400" b="0" i="1" u="none" strike="noStrike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ru-RU" sz="2400" b="0" i="1" u="none" strike="noStrike" baseline="0" dirty="0" smtClean="0">
                <a:solidFill>
                  <a:schemeClr val="tx1"/>
                </a:solidFill>
                <a:latin typeface="+mj-lt"/>
              </a:rPr>
              <a:t> , </a:t>
            </a:r>
            <a:r>
              <a:rPr lang="ru-RU" sz="2400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 , ), 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де: </a:t>
            </a:r>
            <a:r>
              <a:rPr lang="ru-RU" sz="2400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а</a:t>
            </a:r>
            <a:r>
              <a:rPr lang="ru-RU" sz="2400" b="0" i="1" u="none" strike="noStrike" baseline="-2500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1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і </a:t>
            </a:r>
            <a:r>
              <a:rPr lang="ru-RU" sz="2400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а</a:t>
            </a:r>
            <a:r>
              <a:rPr lang="ru-RU" sz="2400" b="0" i="1" u="none" strike="noStrike" baseline="-2500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2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– </a:t>
            </a:r>
            <a:r>
              <a:rPr lang="ru-RU" sz="2400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межі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sz="2400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толерантності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, </a:t>
            </a:r>
            <a:r>
              <a:rPr lang="ru-RU" sz="2400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тобто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в </a:t>
            </a:r>
            <a:r>
              <a:rPr lang="ru-RU" sz="2400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проміжку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[</a:t>
            </a:r>
            <a:r>
              <a:rPr lang="ru-RU" sz="2400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a</a:t>
            </a:r>
            <a:r>
              <a:rPr lang="ru-RU" sz="2400" b="0" i="1" u="none" strike="noStrike" baseline="-2500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1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, </a:t>
            </a:r>
            <a:r>
              <a:rPr lang="ru-RU" sz="2400" b="0" i="1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a</a:t>
            </a:r>
            <a:r>
              <a:rPr lang="ru-RU" sz="2400" b="0" i="1" u="none" strike="noStrike" baseline="-2500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2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] </a:t>
            </a:r>
            <a:r>
              <a:rPr lang="ru-RU" sz="2400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значення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sz="2400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функції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sz="2400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належності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ru-RU" sz="2400" b="0" i="0" u="none" strike="noStrike" baseline="0" dirty="0" err="1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рівне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1.</a:t>
            </a:r>
          </a:p>
          <a:p>
            <a:pPr marL="0" marR="0" lvl="0" indent="0" rtl="0">
              <a:buNone/>
            </a:pPr>
            <a:r>
              <a:rPr lang="ru-RU" sz="2400" b="0" i="0" u="none" strike="noStrike" baseline="0" dirty="0" err="1" smtClean="0">
                <a:solidFill>
                  <a:schemeClr val="tx1"/>
                </a:solidFill>
                <a:latin typeface="+mj-lt"/>
              </a:rPr>
              <a:t>Приклади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0" i="0" u="none" strike="noStrike" baseline="0" dirty="0" err="1" smtClean="0">
                <a:solidFill>
                  <a:schemeClr val="tx1"/>
                </a:solidFill>
                <a:latin typeface="+mj-lt"/>
              </a:rPr>
              <a:t>графіків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0" i="0" u="none" strike="noStrike" baseline="0" dirty="0" err="1" smtClean="0">
                <a:solidFill>
                  <a:schemeClr val="tx1"/>
                </a:solidFill>
                <a:latin typeface="+mj-lt"/>
              </a:rPr>
              <a:t>функцій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належності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нечітких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</a:rPr>
              <a:t> чисел (L-R) -типу </a:t>
            </a:r>
            <a:r>
              <a:rPr lang="ru-RU" sz="2400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наведені</a:t>
            </a:r>
            <a:r>
              <a:rPr lang="ru-RU" sz="2400" b="0" i="0" u="none" strike="noStrike" baseline="0" dirty="0" smtClean="0">
                <a:solidFill>
                  <a:schemeClr val="tx1"/>
                </a:solidFill>
                <a:latin typeface="+mj-lt"/>
              </a:rPr>
              <a:t> на рисунку 3.4.</a:t>
            </a:r>
          </a:p>
          <a:p>
            <a:pPr marL="0" marR="0" lvl="0" indent="0" rtl="0">
              <a:buNone/>
            </a:pPr>
            <a:endParaRPr lang="ru-RU" b="0" i="0" u="none" strike="noStrike" baseline="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3842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rtl="0">
              <a:buFont typeface="Arial" panose="020B0604020202020204" pitchFamily="34" charset="0"/>
              <a:buNone/>
            </a:pPr>
            <a:r>
              <a:rPr lang="en-US" b="0" i="0" u="none" strike="noStrike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b="0" i="0" u="none" strike="noStrike" baseline="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4089" y="5316986"/>
            <a:ext cx="9613861" cy="1051368"/>
          </a:xfrm>
        </p:spPr>
        <p:txBody>
          <a:bodyPr/>
          <a:lstStyle/>
          <a:p>
            <a:pPr marL="0" marR="0" lvl="0" indent="0" rtl="0">
              <a:buNone/>
            </a:pP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Рис. 3.4.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Приклади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графіків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функцій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належності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i="0" u="none" strike="noStrike" baseline="0" dirty="0" err="1" smtClean="0">
                <a:solidFill>
                  <a:schemeClr val="tx1"/>
                </a:solidFill>
                <a:latin typeface="+mj-lt"/>
              </a:rPr>
              <a:t>нечітких</a:t>
            </a:r>
            <a:r>
              <a:rPr lang="ru-RU" b="0" i="0" u="none" strike="noStrike" baseline="0" dirty="0" smtClean="0">
                <a:solidFill>
                  <a:schemeClr val="tx1"/>
                </a:solidFill>
                <a:latin typeface="+mj-lt"/>
              </a:rPr>
              <a:t>  чисел (L-R)–типу</a:t>
            </a:r>
          </a:p>
          <a:p>
            <a:pPr marL="0" marR="0" lvl="0" indent="0" rtl="0">
              <a:buNone/>
            </a:pPr>
            <a:endParaRPr lang="uk-UA" b="0" i="0" u="none" strike="noStrike" baseline="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lum bright="-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68" y="529389"/>
            <a:ext cx="7366060" cy="384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777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Override1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10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11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12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13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14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15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2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3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4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5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6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7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8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ppt/theme/themeOverride9.xml><?xml version="1.0" encoding="utf-8"?>
<a:themeOverride xmlns:a="http://schemas.openxmlformats.org/drawingml/2006/main">
  <a:clrScheme name="Берлин">
    <a:dk1>
      <a:sysClr val="windowText" lastClr="000000"/>
    </a:dk1>
    <a:lt1>
      <a:sysClr val="window" lastClr="FFFFFF"/>
    </a:lt1>
    <a:dk2>
      <a:srgbClr val="6A9C41"/>
    </a:dk2>
    <a:lt2>
      <a:srgbClr val="E7E6E6"/>
    </a:lt2>
    <a:accent1>
      <a:srgbClr val="A7D535"/>
    </a:accent1>
    <a:accent2>
      <a:srgbClr val="EACA4F"/>
    </a:accent2>
    <a:accent3>
      <a:srgbClr val="FD9850"/>
    </a:accent3>
    <a:accent4>
      <a:srgbClr val="F46442"/>
    </a:accent4>
    <a:accent5>
      <a:srgbClr val="54D289"/>
    </a:accent5>
    <a:accent6>
      <a:srgbClr val="6AD8CB"/>
    </a:accent6>
    <a:hlink>
      <a:srgbClr val="CAFB50"/>
    </a:hlink>
    <a:folHlink>
      <a:srgbClr val="DEFF8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1090</Words>
  <Application>Microsoft Office PowerPoint</Application>
  <PresentationFormat>Широкоэкранный</PresentationFormat>
  <Paragraphs>159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 Light</vt:lpstr>
      <vt:lpstr>Cambria Math</vt:lpstr>
      <vt:lpstr>Symbol</vt:lpstr>
      <vt:lpstr>Times New Roman</vt:lpstr>
      <vt:lpstr>Trebuchet MS</vt:lpstr>
      <vt:lpstr>Берлин</vt:lpstr>
      <vt:lpstr>Формула</vt:lpstr>
      <vt:lpstr>Уравнение</vt:lpstr>
      <vt:lpstr>Лекція 8</vt:lpstr>
      <vt:lpstr>Нечітка і лінгвістична змінні</vt:lpstr>
      <vt:lpstr> </vt:lpstr>
      <vt:lpstr> 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Контрольні питання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Нечітка і лінгвістична змінні</dc:title>
  <dc:creator>Марія Самойленко</dc:creator>
  <cp:lastModifiedBy>Tomas</cp:lastModifiedBy>
  <cp:revision>17</cp:revision>
  <dcterms:created xsi:type="dcterms:W3CDTF">2017-04-08T18:51:42Z</dcterms:created>
  <dcterms:modified xsi:type="dcterms:W3CDTF">2017-09-16T13:17:38Z</dcterms:modified>
</cp:coreProperties>
</file>