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Nunito" pitchFamily="2" charset="-52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2bfc20938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2bfc20938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2bfc20938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2bfc20938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2bfc20938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2bfc20938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2bfc20938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2bfc20938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2bfc20938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2bfc20938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2bfc209384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2bfc209384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2bfc209384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2bfc209384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2bfc20938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2bfc20938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bdeb208e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2bdeb208e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2bdeb208e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2bdeb208e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2bfc2093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2bfc2093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2bfc20938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2bfc20938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2bfc20938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2bfc20938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2bfc20938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2bfc20938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2bfc20938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2bfc20938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2bfc2093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2bfc2093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402538" y="970308"/>
            <a:ext cx="5817465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/>
              <a:t>Дисципліна: “Програмування”</a:t>
            </a:r>
            <a:endParaRPr dirty="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uk-UA" sz="2140" dirty="0" err="1">
                <a:solidFill>
                  <a:srgbClr val="AF7B51"/>
                </a:solidFill>
              </a:rPr>
              <a:t>Загальноуніверситетська</a:t>
            </a:r>
            <a:endParaRPr lang="uk-UA" sz="2140" dirty="0">
              <a:solidFill>
                <a:srgbClr val="AF7B51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2140" dirty="0">
              <a:solidFill>
                <a:srgbClr val="AF7B5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24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475" y="199288"/>
            <a:ext cx="6041050" cy="4744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"/>
          <p:cNvSpPr txBox="1">
            <a:spLocks noGrp="1"/>
          </p:cNvSpPr>
          <p:nvPr>
            <p:ph type="ctrTitle"/>
          </p:nvPr>
        </p:nvSpPr>
        <p:spPr>
          <a:xfrm>
            <a:off x="2018800" y="209775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Оператори</a:t>
            </a:r>
            <a:endParaRPr sz="2600"/>
          </a:p>
        </p:txBody>
      </p:sp>
      <p:sp>
        <p:nvSpPr>
          <p:cNvPr id="209" name="Google Shape;209;p23"/>
          <p:cNvSpPr txBox="1">
            <a:spLocks noGrp="1"/>
          </p:cNvSpPr>
          <p:nvPr>
            <p:ph type="subTitle" idx="1"/>
          </p:nvPr>
        </p:nvSpPr>
        <p:spPr>
          <a:xfrm>
            <a:off x="252175" y="624425"/>
            <a:ext cx="8275800" cy="41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240"/>
          </a:p>
        </p:txBody>
      </p:sp>
      <p:sp>
        <p:nvSpPr>
          <p:cNvPr id="210" name="Google Shape;210;p23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5338" y="732375"/>
            <a:ext cx="2293326" cy="415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>
            <a:spLocks noGrp="1"/>
          </p:cNvSpPr>
          <p:nvPr>
            <p:ph type="ctrTitle"/>
          </p:nvPr>
        </p:nvSpPr>
        <p:spPr>
          <a:xfrm>
            <a:off x="2018800" y="209775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Ієрархія операцій в C</a:t>
            </a:r>
            <a:endParaRPr sz="2600"/>
          </a:p>
        </p:txBody>
      </p:sp>
      <p:sp>
        <p:nvSpPr>
          <p:cNvPr id="217" name="Google Shape;217;p24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200" y="872475"/>
            <a:ext cx="7048500" cy="3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>
            <a:spLocks noGrp="1"/>
          </p:cNvSpPr>
          <p:nvPr>
            <p:ph type="ctrTitle"/>
          </p:nvPr>
        </p:nvSpPr>
        <p:spPr>
          <a:xfrm>
            <a:off x="2018800" y="209775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Ієрархія операцій в C</a:t>
            </a:r>
            <a:endParaRPr sz="2600"/>
          </a:p>
        </p:txBody>
      </p:sp>
      <p:sp>
        <p:nvSpPr>
          <p:cNvPr id="224" name="Google Shape;224;p25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9963" y="619125"/>
            <a:ext cx="7038975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>
            <a:spLocks noGrp="1"/>
          </p:cNvSpPr>
          <p:nvPr>
            <p:ph type="ctrTitle"/>
          </p:nvPr>
        </p:nvSpPr>
        <p:spPr>
          <a:xfrm>
            <a:off x="252175" y="209775"/>
            <a:ext cx="86160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500"/>
              <a:t>Особливості виконання арифметичних виразів і операції присвоєння</a:t>
            </a:r>
            <a:endParaRPr sz="2500"/>
          </a:p>
        </p:txBody>
      </p:sp>
      <p:sp>
        <p:nvSpPr>
          <p:cNvPr id="231" name="Google Shape;231;p26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9825" y="804725"/>
            <a:ext cx="6260676" cy="410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>
            <a:spLocks noGrp="1"/>
          </p:cNvSpPr>
          <p:nvPr>
            <p:ph type="ctrTitle"/>
          </p:nvPr>
        </p:nvSpPr>
        <p:spPr>
          <a:xfrm>
            <a:off x="252175" y="209775"/>
            <a:ext cx="86160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500"/>
              <a:t>Приклад</a:t>
            </a:r>
            <a:endParaRPr sz="2500"/>
          </a:p>
        </p:txBody>
      </p:sp>
      <p:sp>
        <p:nvSpPr>
          <p:cNvPr id="238" name="Google Shape;238;p27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7"/>
          <p:cNvSpPr txBox="1">
            <a:spLocks noGrp="1"/>
          </p:cNvSpPr>
          <p:nvPr>
            <p:ph type="subTitle" idx="1"/>
          </p:nvPr>
        </p:nvSpPr>
        <p:spPr>
          <a:xfrm>
            <a:off x="252175" y="624425"/>
            <a:ext cx="8275800" cy="41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40">
                <a:solidFill>
                  <a:srgbClr val="000000"/>
                </a:solidFill>
              </a:rPr>
              <a:t>Крім неявного перетворення типів можна використовувати функцію явного перетворення, яка має вигляд :</a:t>
            </a: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40" b="1">
                <a:solidFill>
                  <a:srgbClr val="000000"/>
                </a:solidFill>
              </a:rPr>
              <a:t>(тип) &lt;вираз&gt;</a:t>
            </a:r>
            <a:endParaRPr sz="1840" b="1">
              <a:solidFill>
                <a:srgbClr val="000000"/>
              </a:solidFill>
            </a:endParaRPr>
          </a:p>
          <a:p>
            <a:pPr marL="3200400" lvl="0" indent="457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40">
                <a:solidFill>
                  <a:srgbClr val="000000"/>
                </a:solidFill>
              </a:rPr>
              <a:t>---- наприклад: ---- </a:t>
            </a:r>
            <a:r>
              <a:rPr lang="uk" sz="1840" b="1">
                <a:solidFill>
                  <a:srgbClr val="000000"/>
                </a:solidFill>
              </a:rPr>
              <a:t>(іnt) 21.645</a:t>
            </a:r>
            <a:endParaRPr sz="184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240"/>
          </a:p>
        </p:txBody>
      </p:sp>
      <p:pic>
        <p:nvPicPr>
          <p:cNvPr id="240" name="Google Shape;2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0900" y="345171"/>
            <a:ext cx="1613650" cy="298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 txBox="1">
            <a:spLocks noGrp="1"/>
          </p:cNvSpPr>
          <p:nvPr>
            <p:ph type="ctrTitle"/>
          </p:nvPr>
        </p:nvSpPr>
        <p:spPr>
          <a:xfrm>
            <a:off x="252175" y="209775"/>
            <a:ext cx="86160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500"/>
              <a:t>Приклад</a:t>
            </a:r>
            <a:endParaRPr sz="2500"/>
          </a:p>
        </p:txBody>
      </p:sp>
      <p:sp>
        <p:nvSpPr>
          <p:cNvPr id="246" name="Google Shape;246;p28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8275" y="732375"/>
            <a:ext cx="6647459" cy="410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"/>
          <p:cNvSpPr txBox="1">
            <a:spLocks noGrp="1"/>
          </p:cNvSpPr>
          <p:nvPr>
            <p:ph type="ctrTitle"/>
          </p:nvPr>
        </p:nvSpPr>
        <p:spPr>
          <a:xfrm>
            <a:off x="2018800" y="209775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Цілі</a:t>
            </a:r>
            <a:endParaRPr sz="2600"/>
          </a:p>
        </p:txBody>
      </p:sp>
      <p:sp>
        <p:nvSpPr>
          <p:cNvPr id="253" name="Google Shape;253;p29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9"/>
          <p:cNvSpPr/>
          <p:nvPr/>
        </p:nvSpPr>
        <p:spPr>
          <a:xfrm>
            <a:off x="8497800" y="354250"/>
            <a:ext cx="250200" cy="2502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rgbClr val="233A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5" name="Google Shape;25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311" y="884225"/>
            <a:ext cx="7104275" cy="337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ctrTitle"/>
          </p:nvPr>
        </p:nvSpPr>
        <p:spPr>
          <a:xfrm>
            <a:off x="2018800" y="209775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Структура даних та вирази</a:t>
            </a:r>
            <a:endParaRPr sz="2600"/>
          </a:p>
        </p:txBody>
      </p:sp>
      <p:sp>
        <p:nvSpPr>
          <p:cNvPr id="135" name="Google Shape;135;p14"/>
          <p:cNvSpPr txBox="1">
            <a:spLocks noGrp="1"/>
          </p:cNvSpPr>
          <p:nvPr>
            <p:ph type="subTitle" idx="1"/>
          </p:nvPr>
        </p:nvSpPr>
        <p:spPr>
          <a:xfrm>
            <a:off x="5123800" y="624425"/>
            <a:ext cx="1852800" cy="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uk" sz="1940">
                <a:solidFill>
                  <a:srgbClr val="AF7B51"/>
                </a:solidFill>
              </a:rPr>
              <a:t>Типи та змінні</a:t>
            </a:r>
            <a:endParaRPr sz="1940">
              <a:solidFill>
                <a:srgbClr val="AF7B5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240"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450" y="518588"/>
            <a:ext cx="2414474" cy="410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9774" y="984725"/>
            <a:ext cx="5220851" cy="3853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4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>
            <a:spLocks noGrp="1"/>
          </p:cNvSpPr>
          <p:nvPr>
            <p:ph type="ctrTitle"/>
          </p:nvPr>
        </p:nvSpPr>
        <p:spPr>
          <a:xfrm>
            <a:off x="2018800" y="209775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Цілі</a:t>
            </a:r>
            <a:endParaRPr sz="2600"/>
          </a:p>
        </p:txBody>
      </p:sp>
      <p:sp>
        <p:nvSpPr>
          <p:cNvPr id="144" name="Google Shape;144;p15"/>
          <p:cNvSpPr txBox="1">
            <a:spLocks noGrp="1"/>
          </p:cNvSpPr>
          <p:nvPr>
            <p:ph type="subTitle" idx="1"/>
          </p:nvPr>
        </p:nvSpPr>
        <p:spPr>
          <a:xfrm>
            <a:off x="252175" y="624425"/>
            <a:ext cx="8275800" cy="41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uk" sz="1840">
                <a:solidFill>
                  <a:srgbClr val="000000"/>
                </a:solidFill>
              </a:rPr>
              <a:t>Оголошення цілих змінних має такий вигляд:</a:t>
            </a: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uk" sz="1840">
                <a:solidFill>
                  <a:srgbClr val="000000"/>
                </a:solidFill>
              </a:rPr>
              <a:t>В описі змінних можна задавати і початкове значення: long max = 32767L;</a:t>
            </a: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40">
                <a:solidFill>
                  <a:srgbClr val="000000"/>
                </a:solidFill>
              </a:rPr>
              <a:t>short dogs, cats = 93;</a:t>
            </a: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240"/>
          </a:p>
        </p:txBody>
      </p:sp>
      <p:pic>
        <p:nvPicPr>
          <p:cNvPr id="145" name="Google Shape;14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613" y="985751"/>
            <a:ext cx="4676926" cy="103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2375" y="2020006"/>
            <a:ext cx="5495400" cy="214406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5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ctrTitle"/>
          </p:nvPr>
        </p:nvSpPr>
        <p:spPr>
          <a:xfrm>
            <a:off x="2018800" y="209775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Дійсні з плаваючою крапкою</a:t>
            </a:r>
            <a:endParaRPr sz="2600"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1"/>
          </p:nvPr>
        </p:nvSpPr>
        <p:spPr>
          <a:xfrm>
            <a:off x="202150" y="732375"/>
            <a:ext cx="8275800" cy="41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uk" sz="1840">
                <a:solidFill>
                  <a:srgbClr val="000000"/>
                </a:solidFill>
              </a:rPr>
              <a:t>Приклад:</a:t>
            </a: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240"/>
          </a:p>
        </p:txBody>
      </p:sp>
      <p:sp>
        <p:nvSpPr>
          <p:cNvPr id="154" name="Google Shape;154;p16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425" y="642324"/>
            <a:ext cx="7717150" cy="232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7300" y="3127176"/>
            <a:ext cx="7170651" cy="17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ctrTitle"/>
          </p:nvPr>
        </p:nvSpPr>
        <p:spPr>
          <a:xfrm>
            <a:off x="2943600" y="159825"/>
            <a:ext cx="3256800" cy="47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Символьні змінні</a:t>
            </a:r>
            <a:endParaRPr sz="2600"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1"/>
          </p:nvPr>
        </p:nvSpPr>
        <p:spPr>
          <a:xfrm>
            <a:off x="222150" y="574400"/>
            <a:ext cx="8655900" cy="42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uk" sz="1440">
                <a:solidFill>
                  <a:srgbClr val="000000"/>
                </a:solidFill>
              </a:rPr>
              <a:t>Символьні змінні (CHAR) приймають значення одного символу і (займають 1 байт):</a:t>
            </a:r>
            <a:endParaRPr sz="14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240"/>
          </a:p>
        </p:txBody>
      </p:sp>
      <p:sp>
        <p:nvSpPr>
          <p:cNvPr id="163" name="Google Shape;163;p17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3400" y="444300"/>
            <a:ext cx="1833500" cy="62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3763" y="935925"/>
            <a:ext cx="6192676" cy="39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>
            <a:spLocks noGrp="1"/>
          </p:cNvSpPr>
          <p:nvPr>
            <p:ph type="ctrTitle"/>
          </p:nvPr>
        </p:nvSpPr>
        <p:spPr>
          <a:xfrm>
            <a:off x="2018800" y="209775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Переліковний тип - ANSІ - C</a:t>
            </a:r>
            <a:endParaRPr sz="2600"/>
          </a:p>
        </p:txBody>
      </p:sp>
      <p:sp>
        <p:nvSpPr>
          <p:cNvPr id="171" name="Google Shape;171;p18"/>
          <p:cNvSpPr txBox="1">
            <a:spLocks noGrp="1"/>
          </p:cNvSpPr>
          <p:nvPr>
            <p:ph type="subTitle" idx="1"/>
          </p:nvPr>
        </p:nvSpPr>
        <p:spPr>
          <a:xfrm>
            <a:off x="252175" y="624425"/>
            <a:ext cx="8275800" cy="41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240"/>
          </a:p>
        </p:txBody>
      </p:sp>
      <p:sp>
        <p:nvSpPr>
          <p:cNvPr id="172" name="Google Shape;172;p18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838" y="624425"/>
            <a:ext cx="7159175" cy="434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>
            <a:spLocks noGrp="1"/>
          </p:cNvSpPr>
          <p:nvPr>
            <p:ph type="ctrTitle"/>
          </p:nvPr>
        </p:nvSpPr>
        <p:spPr>
          <a:xfrm>
            <a:off x="2018800" y="209775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Приклад :</a:t>
            </a:r>
            <a:endParaRPr sz="2600"/>
          </a:p>
        </p:txBody>
      </p:sp>
      <p:sp>
        <p:nvSpPr>
          <p:cNvPr id="179" name="Google Shape;179;p19"/>
          <p:cNvSpPr txBox="1">
            <a:spLocks noGrp="1"/>
          </p:cNvSpPr>
          <p:nvPr>
            <p:ph type="subTitle" idx="1"/>
          </p:nvPr>
        </p:nvSpPr>
        <p:spPr>
          <a:xfrm>
            <a:off x="252175" y="624425"/>
            <a:ext cx="8275800" cy="41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240"/>
          </a:p>
        </p:txBody>
      </p:sp>
      <p:sp>
        <p:nvSpPr>
          <p:cNvPr id="180" name="Google Shape;180;p19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663" y="685700"/>
            <a:ext cx="6900674" cy="434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>
            <a:spLocks noGrp="1"/>
          </p:cNvSpPr>
          <p:nvPr>
            <p:ph type="ctrTitle"/>
          </p:nvPr>
        </p:nvSpPr>
        <p:spPr>
          <a:xfrm>
            <a:off x="2018800" y="209775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3. Вирази</a:t>
            </a:r>
            <a:endParaRPr sz="2600"/>
          </a:p>
        </p:txBody>
      </p:sp>
      <p:sp>
        <p:nvSpPr>
          <p:cNvPr id="187" name="Google Shape;187;p20"/>
          <p:cNvSpPr txBox="1">
            <a:spLocks noGrp="1"/>
          </p:cNvSpPr>
          <p:nvPr>
            <p:ph type="subTitle" idx="1"/>
          </p:nvPr>
        </p:nvSpPr>
        <p:spPr>
          <a:xfrm>
            <a:off x="252175" y="624425"/>
            <a:ext cx="8275800" cy="41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240"/>
          </a:p>
        </p:txBody>
      </p:sp>
      <p:sp>
        <p:nvSpPr>
          <p:cNvPr id="188" name="Google Shape;188;p20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0088" y="684450"/>
            <a:ext cx="2498717" cy="421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>
            <a:spLocks noGrp="1"/>
          </p:cNvSpPr>
          <p:nvPr>
            <p:ph type="ctrTitle"/>
          </p:nvPr>
        </p:nvSpPr>
        <p:spPr>
          <a:xfrm>
            <a:off x="847475" y="199775"/>
            <a:ext cx="71649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Арифметичні вирази та операції присвоювання</a:t>
            </a:r>
            <a:endParaRPr sz="2600"/>
          </a:p>
        </p:txBody>
      </p:sp>
      <p:sp>
        <p:nvSpPr>
          <p:cNvPr id="195" name="Google Shape;195;p21"/>
          <p:cNvSpPr txBox="1">
            <a:spLocks noGrp="1"/>
          </p:cNvSpPr>
          <p:nvPr>
            <p:ph type="subTitle" idx="1"/>
          </p:nvPr>
        </p:nvSpPr>
        <p:spPr>
          <a:xfrm>
            <a:off x="292025" y="624425"/>
            <a:ext cx="8275800" cy="41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84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240"/>
          </a:p>
        </p:txBody>
      </p:sp>
      <p:sp>
        <p:nvSpPr>
          <p:cNvPr id="196" name="Google Shape;196;p21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9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825" y="624425"/>
            <a:ext cx="7272349" cy="431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Екран (16:9)</PresentationFormat>
  <Paragraphs>154</Paragraphs>
  <Slides>17</Slides>
  <Notes>17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Calibri</vt:lpstr>
      <vt:lpstr>Nunito</vt:lpstr>
      <vt:lpstr>Arial</vt:lpstr>
      <vt:lpstr>Times New Roman</vt:lpstr>
      <vt:lpstr>Shift</vt:lpstr>
      <vt:lpstr>Дисципліна: “Програмування”</vt:lpstr>
      <vt:lpstr>Структура даних та вирази</vt:lpstr>
      <vt:lpstr>Цілі</vt:lpstr>
      <vt:lpstr>Дійсні з плаваючою крапкою</vt:lpstr>
      <vt:lpstr>Символьні змінні</vt:lpstr>
      <vt:lpstr>Переліковний тип - ANSІ - C</vt:lpstr>
      <vt:lpstr>Приклад :</vt:lpstr>
      <vt:lpstr>3. Вирази</vt:lpstr>
      <vt:lpstr>Арифметичні вирази та операції присвоювання</vt:lpstr>
      <vt:lpstr>Презентація PowerPoint</vt:lpstr>
      <vt:lpstr>Оператори</vt:lpstr>
      <vt:lpstr>Ієрархія операцій в C</vt:lpstr>
      <vt:lpstr>Ієрархія операцій в C</vt:lpstr>
      <vt:lpstr>Особливості виконання арифметичних виразів і операції присвоєння</vt:lpstr>
      <vt:lpstr>Приклад</vt:lpstr>
      <vt:lpstr>Приклад</vt:lpstr>
      <vt:lpstr>Цілі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Дисципліна: “Програмування”</dc:title>
  <dc:creator>Natan</dc:creator>
  <cp:lastModifiedBy>Natan</cp:lastModifiedBy>
  <cp:revision>1</cp:revision>
  <dcterms:modified xsi:type="dcterms:W3CDTF">2023-08-21T03:02:45Z</dcterms:modified>
</cp:coreProperties>
</file>