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92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file:///H:\&#1048;&#1085;&#1092;&#1086;%20&#1095;&#1091;&#1078;&#1072;&#1103;\&#1050;&#1091;&#1083;&#1080;&#1082;\&#1050;&#1085;&#1080;&#1075;&#1072;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tx1"/>
              </a:solidFill>
              <a:round/>
            </a:ln>
            <a:effectLst/>
          </c:spPr>
          <c:marker>
            <c:symbol val="circle"/>
            <c:size val="5"/>
            <c:spPr>
              <a:solidFill>
                <a:schemeClr val="accent1"/>
              </a:solidFill>
              <a:ln w="9525">
                <a:solidFill>
                  <a:schemeClr val="tx1"/>
                </a:solidFill>
              </a:ln>
              <a:effectLst/>
            </c:spPr>
          </c:marker>
          <c:dLbls>
            <c:dLbl>
              <c:idx val="4"/>
              <c:layout>
                <c:manualLayout>
                  <c:x val="-6.7648651769415175E-2"/>
                  <c:y val="-5.21604938271604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D8-443A-A1F1-2C9643B1146F}"/>
                </c:ext>
              </c:extLst>
            </c:dLbl>
            <c:dLbl>
              <c:idx val="5"/>
              <c:layout>
                <c:manualLayout>
                  <c:x val="-7.2013080915829059E-2"/>
                  <c:y val="-6.7592592592592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D8-443A-A1F1-2C9643B1146F}"/>
                </c:ext>
              </c:extLst>
            </c:dLbl>
            <c:dLbl>
              <c:idx val="7"/>
              <c:layout>
                <c:manualLayout>
                  <c:x val="-8.7288582928278444E-3"/>
                  <c:y val="-5.21604938271605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D8-443A-A1F1-2C9643B1146F}"/>
                </c:ext>
              </c:extLst>
            </c:dLbl>
            <c:dLbl>
              <c:idx val="8"/>
              <c:layout>
                <c:manualLayout>
                  <c:x val="-3.7097647744518E-2"/>
                  <c:y val="-7.0679012345679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D8-443A-A1F1-2C9643B1146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tx1"/>
                </a:solidFill>
                <a:prstDash val="sysDot"/>
              </a:ln>
              <a:effectLst/>
            </c:spPr>
            <c:trendlineType val="power"/>
            <c:forward val="2"/>
            <c:dispRSqr val="1"/>
            <c:dispEq val="1"/>
            <c:trendlineLbl>
              <c:layout>
                <c:manualLayout>
                  <c:x val="6.2002558174060307E-2"/>
                  <c:y val="-7.0133491378093868E-2"/>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trendlineLbl>
          </c:trendline>
          <c:cat>
            <c:numRef>
              <c:f>Лист2!$C$2:$N$2</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Лист2!$C$3:$L$3</c:f>
              <c:numCache>
                <c:formatCode>0.00</c:formatCode>
                <c:ptCount val="10"/>
                <c:pt idx="0">
                  <c:v>0.4</c:v>
                </c:pt>
                <c:pt idx="1">
                  <c:v>0.6</c:v>
                </c:pt>
                <c:pt idx="2" formatCode="General">
                  <c:v>0.55000000000000004</c:v>
                </c:pt>
                <c:pt idx="3" formatCode="General">
                  <c:v>0.73</c:v>
                </c:pt>
                <c:pt idx="4">
                  <c:v>1.1000000000000001</c:v>
                </c:pt>
                <c:pt idx="5" formatCode="General">
                  <c:v>1.59</c:v>
                </c:pt>
                <c:pt idx="6">
                  <c:v>2.2000000000000002</c:v>
                </c:pt>
                <c:pt idx="7">
                  <c:v>1.5</c:v>
                </c:pt>
                <c:pt idx="8">
                  <c:v>1.1000000000000001</c:v>
                </c:pt>
                <c:pt idx="9">
                  <c:v>1.4</c:v>
                </c:pt>
              </c:numCache>
            </c:numRef>
          </c:val>
          <c:smooth val="0"/>
          <c:extLst>
            <c:ext xmlns:c16="http://schemas.microsoft.com/office/drawing/2014/chart" uri="{C3380CC4-5D6E-409C-BE32-E72D297353CC}">
              <c16:uniqueId val="{00000005-1BD8-443A-A1F1-2C9643B1146F}"/>
            </c:ext>
          </c:extLst>
        </c:ser>
        <c:dLbls>
          <c:dLblPos val="t"/>
          <c:showLegendKey val="0"/>
          <c:showVal val="1"/>
          <c:showCatName val="0"/>
          <c:showSerName val="0"/>
          <c:showPercent val="0"/>
          <c:showBubbleSize val="0"/>
        </c:dLbls>
        <c:marker val="1"/>
        <c:smooth val="0"/>
        <c:axId val="296485248"/>
        <c:axId val="296487168"/>
      </c:lineChart>
      <c:catAx>
        <c:axId val="296485248"/>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uk-UA"/>
                  <a:t>Роки</a:t>
                </a:r>
              </a:p>
            </c:rich>
          </c:tx>
          <c:layout>
            <c:manualLayout>
              <c:xMode val="edge"/>
              <c:yMode val="edge"/>
              <c:x val="0.52715224778410719"/>
              <c:y val="0.9218637992831539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crossAx val="296487168"/>
        <c:crosses val="autoZero"/>
        <c:auto val="1"/>
        <c:lblAlgn val="ctr"/>
        <c:lblOffset val="100"/>
        <c:noMultiLvlLbl val="0"/>
      </c:catAx>
      <c:valAx>
        <c:axId val="296487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uk-UA"/>
                  <a:t>Обсяг</a:t>
                </a:r>
                <a:r>
                  <a:rPr lang="uk-UA" baseline="0"/>
                  <a:t> ринку </a:t>
                </a:r>
                <a:r>
                  <a:rPr lang="en-US" baseline="0"/>
                  <a:t>e-</a:t>
                </a:r>
                <a:r>
                  <a:rPr lang="uk-UA" baseline="0"/>
                  <a:t>бізнесу</a:t>
                </a:r>
                <a:r>
                  <a:rPr lang="uk-UA"/>
                  <a:t>, млрд дол.</a:t>
                </a:r>
              </a:p>
            </c:rich>
          </c:tx>
          <c:layout>
            <c:manualLayout>
              <c:xMode val="edge"/>
              <c:yMode val="edge"/>
              <c:x val="1.9639931158862471E-2"/>
              <c:y val="0.1846594982078853"/>
            </c:manualLayout>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crossAx val="2964852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uk-UA"/>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BCF19-4E58-47AB-8C01-E88111FC16F5}"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ru-UA"/>
        </a:p>
      </dgm:t>
    </dgm:pt>
    <dgm:pt modelId="{A8E4B1E1-F204-43FF-9215-795E3D17279C}">
      <dgm:prSet custT="1"/>
      <dgm:spPr/>
      <dgm:t>
        <a:bodyPr/>
        <a:lstStyle/>
        <a:p>
          <a:r>
            <a:rPr lang="uk-UA" sz="2000" b="0" i="0" dirty="0"/>
            <a:t>7.1. Теоретичні засади побудови бухгалтерського обліку в аграрній галузі економіки. Галузеві аспекти поглиблення предмету та об’єктів бухгалтерського обліку.</a:t>
          </a:r>
          <a:endParaRPr lang="ru-UA" sz="2000" dirty="0"/>
        </a:p>
      </dgm:t>
    </dgm:pt>
    <dgm:pt modelId="{C519E7EB-B430-4548-A2F2-E2ADF2B782BB}" type="parTrans" cxnId="{DC8BDD32-C1C7-4994-83CE-B32745D017AA}">
      <dgm:prSet/>
      <dgm:spPr/>
      <dgm:t>
        <a:bodyPr/>
        <a:lstStyle/>
        <a:p>
          <a:endParaRPr lang="ru-UA"/>
        </a:p>
      </dgm:t>
    </dgm:pt>
    <dgm:pt modelId="{C8061290-AF7F-45BF-95F8-6A1309DF3B4D}" type="sibTrans" cxnId="{DC8BDD32-C1C7-4994-83CE-B32745D017AA}">
      <dgm:prSet/>
      <dgm:spPr/>
      <dgm:t>
        <a:bodyPr/>
        <a:lstStyle/>
        <a:p>
          <a:endParaRPr lang="ru-UA"/>
        </a:p>
      </dgm:t>
    </dgm:pt>
    <dgm:pt modelId="{B4299995-8327-4DF5-A547-74B55CD1D169}">
      <dgm:prSet custT="1"/>
      <dgm:spPr/>
      <dgm:t>
        <a:bodyPr/>
        <a:lstStyle/>
        <a:p>
          <a:r>
            <a:rPr lang="uk-UA" sz="2000" b="0" i="0" dirty="0"/>
            <a:t>7.2. Методологічне забезпечення формування галузевих стандартів бухгалтерського обліку</a:t>
          </a:r>
          <a:endParaRPr lang="ru-UA" sz="2000" dirty="0"/>
        </a:p>
      </dgm:t>
    </dgm:pt>
    <dgm:pt modelId="{897126F5-6FAA-482E-B406-2D153E416117}" type="parTrans" cxnId="{F0ECE0B5-A975-4C6A-9A88-6C7A7C24A91B}">
      <dgm:prSet/>
      <dgm:spPr/>
      <dgm:t>
        <a:bodyPr/>
        <a:lstStyle/>
        <a:p>
          <a:endParaRPr lang="ru-UA"/>
        </a:p>
      </dgm:t>
    </dgm:pt>
    <dgm:pt modelId="{498736FE-6029-4FC3-B0B4-A38CC48F8E49}" type="sibTrans" cxnId="{F0ECE0B5-A975-4C6A-9A88-6C7A7C24A91B}">
      <dgm:prSet/>
      <dgm:spPr/>
      <dgm:t>
        <a:bodyPr/>
        <a:lstStyle/>
        <a:p>
          <a:endParaRPr lang="ru-UA"/>
        </a:p>
      </dgm:t>
    </dgm:pt>
    <dgm:pt modelId="{C9F3BB0B-798F-4889-9458-06AB01DC7E98}">
      <dgm:prSet custT="1"/>
      <dgm:spPr/>
      <dgm:t>
        <a:bodyPr/>
        <a:lstStyle/>
        <a:p>
          <a:r>
            <a:rPr lang="uk-UA" sz="2000" b="0" i="0" dirty="0"/>
            <a:t>7.3. Електронний бізнес та його вплив на систему бухгалтерського обліку. Трансформація системи бухгалтерського обліку на підприємствах е-бізнесу.</a:t>
          </a:r>
          <a:endParaRPr lang="ru-UA" sz="2000" dirty="0"/>
        </a:p>
      </dgm:t>
    </dgm:pt>
    <dgm:pt modelId="{1AC9D843-BB3C-4CB0-8E27-DF94E20D545A}" type="parTrans" cxnId="{C8293098-6EDB-41D0-B68F-9401C0B5F0AD}">
      <dgm:prSet/>
      <dgm:spPr/>
      <dgm:t>
        <a:bodyPr/>
        <a:lstStyle/>
        <a:p>
          <a:endParaRPr lang="ru-UA"/>
        </a:p>
      </dgm:t>
    </dgm:pt>
    <dgm:pt modelId="{5C4BF313-CF0B-4EA3-9096-F1F3EC4517B5}" type="sibTrans" cxnId="{C8293098-6EDB-41D0-B68F-9401C0B5F0AD}">
      <dgm:prSet/>
      <dgm:spPr/>
      <dgm:t>
        <a:bodyPr/>
        <a:lstStyle/>
        <a:p>
          <a:endParaRPr lang="ru-UA"/>
        </a:p>
      </dgm:t>
    </dgm:pt>
    <dgm:pt modelId="{FD57987E-A447-4823-A8B8-AB3C1742A2D7}" type="pres">
      <dgm:prSet presAssocID="{87DBCF19-4E58-47AB-8C01-E88111FC16F5}" presName="Name0" presStyleCnt="0">
        <dgm:presLayoutVars>
          <dgm:chPref val="3"/>
          <dgm:dir/>
          <dgm:animLvl val="lvl"/>
          <dgm:resizeHandles/>
        </dgm:presLayoutVars>
      </dgm:prSet>
      <dgm:spPr/>
      <dgm:t>
        <a:bodyPr/>
        <a:lstStyle/>
        <a:p>
          <a:endParaRPr lang="ru-RU"/>
        </a:p>
      </dgm:t>
    </dgm:pt>
    <dgm:pt modelId="{27F47EC5-F467-4CDA-A799-11A9938B0553}" type="pres">
      <dgm:prSet presAssocID="{A8E4B1E1-F204-43FF-9215-795E3D17279C}" presName="horFlow" presStyleCnt="0"/>
      <dgm:spPr/>
    </dgm:pt>
    <dgm:pt modelId="{B8970B5E-F198-46F2-B0B2-002C168724C9}" type="pres">
      <dgm:prSet presAssocID="{A8E4B1E1-F204-43FF-9215-795E3D17279C}" presName="bigChev" presStyleLbl="node1" presStyleIdx="0" presStyleCnt="3" custScaleX="279781"/>
      <dgm:spPr/>
      <dgm:t>
        <a:bodyPr/>
        <a:lstStyle/>
        <a:p>
          <a:endParaRPr lang="ru-RU"/>
        </a:p>
      </dgm:t>
    </dgm:pt>
    <dgm:pt modelId="{695C4859-D6C2-496B-96D3-098D56339DA1}" type="pres">
      <dgm:prSet presAssocID="{A8E4B1E1-F204-43FF-9215-795E3D17279C}" presName="vSp" presStyleCnt="0"/>
      <dgm:spPr/>
    </dgm:pt>
    <dgm:pt modelId="{9E311497-EA67-461C-8FF8-FBED9B6CAE4A}" type="pres">
      <dgm:prSet presAssocID="{B4299995-8327-4DF5-A547-74B55CD1D169}" presName="horFlow" presStyleCnt="0"/>
      <dgm:spPr/>
    </dgm:pt>
    <dgm:pt modelId="{91EAF5DC-D6AA-4772-ABB9-2A476956C287}" type="pres">
      <dgm:prSet presAssocID="{B4299995-8327-4DF5-A547-74B55CD1D169}" presName="bigChev" presStyleLbl="node1" presStyleIdx="1" presStyleCnt="3" custScaleX="279781"/>
      <dgm:spPr/>
      <dgm:t>
        <a:bodyPr/>
        <a:lstStyle/>
        <a:p>
          <a:endParaRPr lang="ru-RU"/>
        </a:p>
      </dgm:t>
    </dgm:pt>
    <dgm:pt modelId="{397842D1-5CE2-4D01-96EE-02EEFCDD5393}" type="pres">
      <dgm:prSet presAssocID="{B4299995-8327-4DF5-A547-74B55CD1D169}" presName="vSp" presStyleCnt="0"/>
      <dgm:spPr/>
    </dgm:pt>
    <dgm:pt modelId="{9449C187-D605-4FA9-A491-97BADC21E97D}" type="pres">
      <dgm:prSet presAssocID="{C9F3BB0B-798F-4889-9458-06AB01DC7E98}" presName="horFlow" presStyleCnt="0"/>
      <dgm:spPr/>
    </dgm:pt>
    <dgm:pt modelId="{D7339A04-BD72-45E7-AE05-DA22102E6867}" type="pres">
      <dgm:prSet presAssocID="{C9F3BB0B-798F-4889-9458-06AB01DC7E98}" presName="bigChev" presStyleLbl="node1" presStyleIdx="2" presStyleCnt="3" custScaleX="279781"/>
      <dgm:spPr/>
      <dgm:t>
        <a:bodyPr/>
        <a:lstStyle/>
        <a:p>
          <a:endParaRPr lang="ru-RU"/>
        </a:p>
      </dgm:t>
    </dgm:pt>
  </dgm:ptLst>
  <dgm:cxnLst>
    <dgm:cxn modelId="{F0ECE0B5-A975-4C6A-9A88-6C7A7C24A91B}" srcId="{87DBCF19-4E58-47AB-8C01-E88111FC16F5}" destId="{B4299995-8327-4DF5-A547-74B55CD1D169}" srcOrd="1" destOrd="0" parTransId="{897126F5-6FAA-482E-B406-2D153E416117}" sibTransId="{498736FE-6029-4FC3-B0B4-A38CC48F8E49}"/>
    <dgm:cxn modelId="{BC36757A-366A-4721-B50C-942B6999B60D}" type="presOf" srcId="{87DBCF19-4E58-47AB-8C01-E88111FC16F5}" destId="{FD57987E-A447-4823-A8B8-AB3C1742A2D7}" srcOrd="0" destOrd="0" presId="urn:microsoft.com/office/officeart/2005/8/layout/lProcess3"/>
    <dgm:cxn modelId="{B1CCD813-05BB-44FA-BA0B-A1C48C5AA3AE}" type="presOf" srcId="{A8E4B1E1-F204-43FF-9215-795E3D17279C}" destId="{B8970B5E-F198-46F2-B0B2-002C168724C9}" srcOrd="0" destOrd="0" presId="urn:microsoft.com/office/officeart/2005/8/layout/lProcess3"/>
    <dgm:cxn modelId="{2DF75708-DC36-40A9-8517-EA098422FE30}" type="presOf" srcId="{B4299995-8327-4DF5-A547-74B55CD1D169}" destId="{91EAF5DC-D6AA-4772-ABB9-2A476956C287}" srcOrd="0" destOrd="0" presId="urn:microsoft.com/office/officeart/2005/8/layout/lProcess3"/>
    <dgm:cxn modelId="{8614E9F7-CC31-47E4-9FA4-82CD2EF9743C}" type="presOf" srcId="{C9F3BB0B-798F-4889-9458-06AB01DC7E98}" destId="{D7339A04-BD72-45E7-AE05-DA22102E6867}" srcOrd="0" destOrd="0" presId="urn:microsoft.com/office/officeart/2005/8/layout/lProcess3"/>
    <dgm:cxn modelId="{DC8BDD32-C1C7-4994-83CE-B32745D017AA}" srcId="{87DBCF19-4E58-47AB-8C01-E88111FC16F5}" destId="{A8E4B1E1-F204-43FF-9215-795E3D17279C}" srcOrd="0" destOrd="0" parTransId="{C519E7EB-B430-4548-A2F2-E2ADF2B782BB}" sibTransId="{C8061290-AF7F-45BF-95F8-6A1309DF3B4D}"/>
    <dgm:cxn modelId="{C8293098-6EDB-41D0-B68F-9401C0B5F0AD}" srcId="{87DBCF19-4E58-47AB-8C01-E88111FC16F5}" destId="{C9F3BB0B-798F-4889-9458-06AB01DC7E98}" srcOrd="2" destOrd="0" parTransId="{1AC9D843-BB3C-4CB0-8E27-DF94E20D545A}" sibTransId="{5C4BF313-CF0B-4EA3-9096-F1F3EC4517B5}"/>
    <dgm:cxn modelId="{C5B7A4DB-EC03-4964-98FB-1AEF3C5EE447}" type="presParOf" srcId="{FD57987E-A447-4823-A8B8-AB3C1742A2D7}" destId="{27F47EC5-F467-4CDA-A799-11A9938B0553}" srcOrd="0" destOrd="0" presId="urn:microsoft.com/office/officeart/2005/8/layout/lProcess3"/>
    <dgm:cxn modelId="{171CA723-C0DA-43A8-A2E2-AD4342E2CED6}" type="presParOf" srcId="{27F47EC5-F467-4CDA-A799-11A9938B0553}" destId="{B8970B5E-F198-46F2-B0B2-002C168724C9}" srcOrd="0" destOrd="0" presId="urn:microsoft.com/office/officeart/2005/8/layout/lProcess3"/>
    <dgm:cxn modelId="{954DA6E7-D5ED-421F-B147-2A2A82FE0CA2}" type="presParOf" srcId="{FD57987E-A447-4823-A8B8-AB3C1742A2D7}" destId="{695C4859-D6C2-496B-96D3-098D56339DA1}" srcOrd="1" destOrd="0" presId="urn:microsoft.com/office/officeart/2005/8/layout/lProcess3"/>
    <dgm:cxn modelId="{EA6E2708-A1BB-4157-A96B-4227418056C4}" type="presParOf" srcId="{FD57987E-A447-4823-A8B8-AB3C1742A2D7}" destId="{9E311497-EA67-461C-8FF8-FBED9B6CAE4A}" srcOrd="2" destOrd="0" presId="urn:microsoft.com/office/officeart/2005/8/layout/lProcess3"/>
    <dgm:cxn modelId="{4C3E908E-F1F4-42A5-81D0-0A9306009DE3}" type="presParOf" srcId="{9E311497-EA67-461C-8FF8-FBED9B6CAE4A}" destId="{91EAF5DC-D6AA-4772-ABB9-2A476956C287}" srcOrd="0" destOrd="0" presId="urn:microsoft.com/office/officeart/2005/8/layout/lProcess3"/>
    <dgm:cxn modelId="{77C02D8F-3301-4E74-AE50-5351FD0D9BCF}" type="presParOf" srcId="{FD57987E-A447-4823-A8B8-AB3C1742A2D7}" destId="{397842D1-5CE2-4D01-96EE-02EEFCDD5393}" srcOrd="3" destOrd="0" presId="urn:microsoft.com/office/officeart/2005/8/layout/lProcess3"/>
    <dgm:cxn modelId="{39753148-AED2-46D2-BF76-C89486A9318A}" type="presParOf" srcId="{FD57987E-A447-4823-A8B8-AB3C1742A2D7}" destId="{9449C187-D605-4FA9-A491-97BADC21E97D}" srcOrd="4" destOrd="0" presId="urn:microsoft.com/office/officeart/2005/8/layout/lProcess3"/>
    <dgm:cxn modelId="{E601A2DF-87D7-4460-8AB3-9D5D0178B39F}" type="presParOf" srcId="{9449C187-D605-4FA9-A491-97BADC21E97D}" destId="{D7339A04-BD72-45E7-AE05-DA22102E686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03252D-5CB5-46A3-8B7A-47A813AB1D8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UA"/>
        </a:p>
      </dgm:t>
    </dgm:pt>
    <dgm:pt modelId="{9808957F-4431-4740-9469-F70E0263448E}">
      <dgm:prSet/>
      <dgm:spPr/>
      <dgm:t>
        <a:bodyPr/>
        <a:lstStyle/>
        <a:p>
          <a:r>
            <a:rPr lang="uk-UA" b="0" i="0" dirty="0"/>
            <a:t>Будь-яка діяльність людини – духовна чи практична, пізнавальна або перетворювальна, індивідуальна чи колективна, тобто освоєння світу людиною, </a:t>
          </a:r>
          <a:r>
            <a:rPr lang="uk-UA" b="0" i="0" dirty="0" err="1"/>
            <a:t>зажди</a:t>
          </a:r>
          <a:r>
            <a:rPr lang="uk-UA" b="0" i="0" dirty="0"/>
            <a:t> супроводжується використанням певних методів. На думку Камінської Т.Г. методологічна функція належить до основних функцій філософської теорії. Наукове розуміння окремих вчених щодо методології бухгалтерського обліку наведемо в таблиці 7.3. </a:t>
          </a:r>
          <a:endParaRPr lang="ru-UA" dirty="0"/>
        </a:p>
      </dgm:t>
    </dgm:pt>
    <dgm:pt modelId="{A4BE1879-CC16-44AA-8626-4409DA3CD91A}" type="parTrans" cxnId="{A1CDE6C0-802A-46E2-9859-D1166E632F20}">
      <dgm:prSet/>
      <dgm:spPr/>
      <dgm:t>
        <a:bodyPr/>
        <a:lstStyle/>
        <a:p>
          <a:endParaRPr lang="ru-UA"/>
        </a:p>
      </dgm:t>
    </dgm:pt>
    <dgm:pt modelId="{16BF5A6F-6385-4782-A4BB-ACEA7CDCB03E}" type="sibTrans" cxnId="{A1CDE6C0-802A-46E2-9859-D1166E632F20}">
      <dgm:prSet/>
      <dgm:spPr/>
      <dgm:t>
        <a:bodyPr/>
        <a:lstStyle/>
        <a:p>
          <a:endParaRPr lang="ru-UA"/>
        </a:p>
      </dgm:t>
    </dgm:pt>
    <dgm:pt modelId="{6C530235-9072-4FF8-B473-553F712CA9B8}" type="pres">
      <dgm:prSet presAssocID="{2703252D-5CB5-46A3-8B7A-47A813AB1D81}" presName="Name0" presStyleCnt="0">
        <dgm:presLayoutVars>
          <dgm:dir/>
          <dgm:animLvl val="lvl"/>
          <dgm:resizeHandles val="exact"/>
        </dgm:presLayoutVars>
      </dgm:prSet>
      <dgm:spPr/>
      <dgm:t>
        <a:bodyPr/>
        <a:lstStyle/>
        <a:p>
          <a:endParaRPr lang="ru-RU"/>
        </a:p>
      </dgm:t>
    </dgm:pt>
    <dgm:pt modelId="{3F923AA0-3815-487C-9BE4-6018F589E071}" type="pres">
      <dgm:prSet presAssocID="{9808957F-4431-4740-9469-F70E0263448E}" presName="linNode" presStyleCnt="0"/>
      <dgm:spPr/>
    </dgm:pt>
    <dgm:pt modelId="{354DF05A-1067-4774-830A-5DC9EC10A91E}" type="pres">
      <dgm:prSet presAssocID="{9808957F-4431-4740-9469-F70E0263448E}" presName="parentText" presStyleLbl="node1" presStyleIdx="0" presStyleCnt="1" custScaleX="277720">
        <dgm:presLayoutVars>
          <dgm:chMax val="1"/>
          <dgm:bulletEnabled val="1"/>
        </dgm:presLayoutVars>
      </dgm:prSet>
      <dgm:spPr/>
      <dgm:t>
        <a:bodyPr/>
        <a:lstStyle/>
        <a:p>
          <a:endParaRPr lang="ru-RU"/>
        </a:p>
      </dgm:t>
    </dgm:pt>
  </dgm:ptLst>
  <dgm:cxnLst>
    <dgm:cxn modelId="{CD1CABE9-4FD9-44D4-86FF-35F2CB96C95E}" type="presOf" srcId="{2703252D-5CB5-46A3-8B7A-47A813AB1D81}" destId="{6C530235-9072-4FF8-B473-553F712CA9B8}" srcOrd="0" destOrd="0" presId="urn:microsoft.com/office/officeart/2005/8/layout/vList5"/>
    <dgm:cxn modelId="{A1CDE6C0-802A-46E2-9859-D1166E632F20}" srcId="{2703252D-5CB5-46A3-8B7A-47A813AB1D81}" destId="{9808957F-4431-4740-9469-F70E0263448E}" srcOrd="0" destOrd="0" parTransId="{A4BE1879-CC16-44AA-8626-4409DA3CD91A}" sibTransId="{16BF5A6F-6385-4782-A4BB-ACEA7CDCB03E}"/>
    <dgm:cxn modelId="{1CC4FF5A-D143-4DE8-AF05-26468ACE580E}" type="presOf" srcId="{9808957F-4431-4740-9469-F70E0263448E}" destId="{354DF05A-1067-4774-830A-5DC9EC10A91E}" srcOrd="0" destOrd="0" presId="urn:microsoft.com/office/officeart/2005/8/layout/vList5"/>
    <dgm:cxn modelId="{3207F64D-DC10-435F-92D8-87AF2D29DF94}" type="presParOf" srcId="{6C530235-9072-4FF8-B473-553F712CA9B8}" destId="{3F923AA0-3815-487C-9BE4-6018F589E071}" srcOrd="0" destOrd="0" presId="urn:microsoft.com/office/officeart/2005/8/layout/vList5"/>
    <dgm:cxn modelId="{2C6641D6-C2F3-4C52-A7ED-02BB7761829A}" type="presParOf" srcId="{3F923AA0-3815-487C-9BE4-6018F589E071}" destId="{354DF05A-1067-4774-830A-5DC9EC10A91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7F1F8F-4445-401D-A9E6-FD5B9492962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UA"/>
        </a:p>
      </dgm:t>
    </dgm:pt>
    <dgm:pt modelId="{98EAAB5E-93F4-4FCE-9D9E-4BED6615503F}">
      <dgm:prSet custT="1"/>
      <dgm:spPr/>
      <dgm:t>
        <a:bodyPr/>
        <a:lstStyle/>
        <a:p>
          <a:r>
            <a:rPr lang="uk-UA" sz="1200" b="0" i="0" dirty="0">
              <a:solidFill>
                <a:schemeClr val="bg1"/>
              </a:solidFill>
            </a:rPr>
            <a:t>Засновником </a:t>
          </a:r>
          <a:r>
            <a:rPr lang="uk-UA" sz="1200" b="0" i="1" dirty="0">
              <a:solidFill>
                <a:schemeClr val="bg1"/>
              </a:solidFill>
            </a:rPr>
            <a:t>процедурного підходу</a:t>
          </a:r>
          <a:r>
            <a:rPr lang="uk-UA" sz="1200" b="0" i="0" dirty="0">
              <a:solidFill>
                <a:schemeClr val="bg1"/>
              </a:solidFill>
            </a:rPr>
            <a:t> до побудови методології бухгалтерського обліку у вітчизняній теорії обліку є О.П. </a:t>
          </a:r>
          <a:r>
            <a:rPr lang="uk-UA" sz="1200" b="0" i="0" dirty="0" err="1">
              <a:solidFill>
                <a:schemeClr val="bg1"/>
              </a:solidFill>
            </a:rPr>
            <a:t>Рудановський</a:t>
          </a:r>
          <a:r>
            <a:rPr lang="uk-UA" sz="1200" b="0" i="0" dirty="0">
              <a:solidFill>
                <a:schemeClr val="bg1"/>
              </a:solidFill>
            </a:rPr>
            <a:t>. Вчений виділяв в якості основних методологічних процедур реєстрацію, систематизацію, координацію (1925 р.) та оцінку (1928 р.). Ідеї О.П. </a:t>
          </a:r>
          <a:r>
            <a:rPr lang="uk-UA" sz="1200" b="0" i="0" dirty="0" err="1">
              <a:solidFill>
                <a:schemeClr val="bg1"/>
              </a:solidFill>
            </a:rPr>
            <a:t>Рудановського</a:t>
          </a:r>
          <a:r>
            <a:rPr lang="uk-UA" sz="1200" b="0" i="0" dirty="0">
              <a:solidFill>
                <a:schemeClr val="bg1"/>
              </a:solidFill>
            </a:rPr>
            <a:t> в подальшому розвивалися О.М. Галаганом, який виокремлював в сукупності методів бухгалтерського обліку спостереження, класифікацію, індукцію і дедукцію, синтез та аналіз. Разом з тим зазначений підхід не знайшов широкого використання і підтримки серед науковців того часу. Підвищений інтерес дослідників до процедурного підходу почав спостерігатися з 1999 р. ХХ ст. після реформування вітчизняної системи бухгалтерського обліку.</a:t>
          </a:r>
          <a:endParaRPr lang="ru-UA" sz="1200" dirty="0">
            <a:solidFill>
              <a:schemeClr val="bg1"/>
            </a:solidFill>
          </a:endParaRPr>
        </a:p>
      </dgm:t>
    </dgm:pt>
    <dgm:pt modelId="{8B58E4B6-76F3-4DDB-934D-3A7F5DBE378E}" type="parTrans" cxnId="{6AFAE897-B9E2-434B-9A1E-1F1F1997BDF2}">
      <dgm:prSet/>
      <dgm:spPr/>
      <dgm:t>
        <a:bodyPr/>
        <a:lstStyle/>
        <a:p>
          <a:endParaRPr lang="ru-UA" sz="2000">
            <a:solidFill>
              <a:schemeClr val="bg1"/>
            </a:solidFill>
          </a:endParaRPr>
        </a:p>
      </dgm:t>
    </dgm:pt>
    <dgm:pt modelId="{D65E4CD2-79DC-44EC-8F20-D6D9EA0E5C83}" type="sibTrans" cxnId="{6AFAE897-B9E2-434B-9A1E-1F1F1997BDF2}">
      <dgm:prSet/>
      <dgm:spPr/>
      <dgm:t>
        <a:bodyPr/>
        <a:lstStyle/>
        <a:p>
          <a:endParaRPr lang="ru-UA" sz="2000">
            <a:solidFill>
              <a:schemeClr val="bg1"/>
            </a:solidFill>
          </a:endParaRPr>
        </a:p>
      </dgm:t>
    </dgm:pt>
    <dgm:pt modelId="{13C76879-65ED-4794-8773-CC2F82041E9D}">
      <dgm:prSet custT="1"/>
      <dgm:spPr/>
      <dgm:t>
        <a:bodyPr/>
        <a:lstStyle/>
        <a:p>
          <a:r>
            <a:rPr lang="uk-UA" sz="1200" b="0" i="0">
              <a:solidFill>
                <a:schemeClr val="bg1"/>
              </a:solidFill>
            </a:rPr>
            <a:t>За </a:t>
          </a:r>
          <a:r>
            <a:rPr lang="uk-UA" sz="1200" b="0" i="1">
              <a:solidFill>
                <a:schemeClr val="bg1"/>
              </a:solidFill>
            </a:rPr>
            <a:t>адативног</a:t>
          </a:r>
          <a:r>
            <a:rPr lang="uk-UA" sz="1200" b="0" i="0">
              <a:solidFill>
                <a:schemeClr val="bg1"/>
              </a:solidFill>
            </a:rPr>
            <a:t>о </a:t>
          </a:r>
          <a:r>
            <a:rPr lang="uk-UA" sz="1200" b="0" i="1">
              <a:solidFill>
                <a:schemeClr val="bg1"/>
              </a:solidFill>
            </a:rPr>
            <a:t>підходу</a:t>
          </a:r>
          <a:r>
            <a:rPr lang="uk-UA" sz="1200" b="0" i="0">
              <a:solidFill>
                <a:schemeClr val="bg1"/>
              </a:solidFill>
            </a:rPr>
            <a:t>, який отримав більшого поширення,  методологію бухгалтерського обліку розглядають як сукупність способів (прийомів). Побудова методології обліку за адитивним підходом на основі восьми елементів методу бухгалтерського обліку  панувала у наукових колах починаючи з 50-х років ХХ століття і продовжує існувати дотепер. </a:t>
          </a:r>
          <a:endParaRPr lang="ru-UA" sz="1200">
            <a:solidFill>
              <a:schemeClr val="bg1"/>
            </a:solidFill>
          </a:endParaRPr>
        </a:p>
      </dgm:t>
    </dgm:pt>
    <dgm:pt modelId="{E3FD492F-3FEF-4DA1-9EA9-C3C993419D8D}" type="parTrans" cxnId="{559AE1F8-4577-46D5-9325-21AD22673C63}">
      <dgm:prSet/>
      <dgm:spPr/>
      <dgm:t>
        <a:bodyPr/>
        <a:lstStyle/>
        <a:p>
          <a:endParaRPr lang="ru-UA" sz="2000">
            <a:solidFill>
              <a:schemeClr val="bg1"/>
            </a:solidFill>
          </a:endParaRPr>
        </a:p>
      </dgm:t>
    </dgm:pt>
    <dgm:pt modelId="{BE8A3EC9-7DEA-4C50-9296-8FA7EB7A7B9F}" type="sibTrans" cxnId="{559AE1F8-4577-46D5-9325-21AD22673C63}">
      <dgm:prSet/>
      <dgm:spPr/>
      <dgm:t>
        <a:bodyPr/>
        <a:lstStyle/>
        <a:p>
          <a:endParaRPr lang="ru-UA" sz="2000">
            <a:solidFill>
              <a:schemeClr val="bg1"/>
            </a:solidFill>
          </a:endParaRPr>
        </a:p>
      </dgm:t>
    </dgm:pt>
    <dgm:pt modelId="{EE0AD432-C220-4B3B-A603-7B9CBC51649E}">
      <dgm:prSet custT="1"/>
      <dgm:spPr/>
      <dgm:t>
        <a:bodyPr/>
        <a:lstStyle/>
        <a:p>
          <a:r>
            <a:rPr lang="uk-UA" sz="1200" b="0" i="0">
              <a:solidFill>
                <a:schemeClr val="bg1"/>
              </a:solidFill>
            </a:rPr>
            <a:t>У ряді сучасних методологічних досліджень адитивний підхід до побудови методології обліку поєднується з процесним. Відповідно, в наукових працях спостереження як процес включає в себе прийоми документування та інвентаризації, вартісне вимірювання — оцінку та калькулювання, групування (систематизація) — рахунки і подвійний запис, підсумкове узагальнення — баланс та звітність.</a:t>
          </a:r>
          <a:endParaRPr lang="ru-UA" sz="1200">
            <a:solidFill>
              <a:schemeClr val="bg1"/>
            </a:solidFill>
          </a:endParaRPr>
        </a:p>
      </dgm:t>
    </dgm:pt>
    <dgm:pt modelId="{DA5F0CB3-719D-4A48-A7B5-76D59A2ACA3A}" type="parTrans" cxnId="{0E8A2701-A18E-441A-9A0E-E2AC955B006B}">
      <dgm:prSet/>
      <dgm:spPr/>
      <dgm:t>
        <a:bodyPr/>
        <a:lstStyle/>
        <a:p>
          <a:endParaRPr lang="ru-UA" sz="2000">
            <a:solidFill>
              <a:schemeClr val="bg1"/>
            </a:solidFill>
          </a:endParaRPr>
        </a:p>
      </dgm:t>
    </dgm:pt>
    <dgm:pt modelId="{9803BED3-C11F-4BE4-ABC0-DC2877BFC6B1}" type="sibTrans" cxnId="{0E8A2701-A18E-441A-9A0E-E2AC955B006B}">
      <dgm:prSet/>
      <dgm:spPr/>
      <dgm:t>
        <a:bodyPr/>
        <a:lstStyle/>
        <a:p>
          <a:endParaRPr lang="ru-UA" sz="2000">
            <a:solidFill>
              <a:schemeClr val="bg1"/>
            </a:solidFill>
          </a:endParaRPr>
        </a:p>
      </dgm:t>
    </dgm:pt>
    <dgm:pt modelId="{92B84787-E965-4850-B6D6-BD72FFCCD422}">
      <dgm:prSet custT="1"/>
      <dgm:spPr/>
      <dgm:t>
        <a:bodyPr/>
        <a:lstStyle/>
        <a:p>
          <a:r>
            <a:rPr lang="uk-UA" sz="1200" b="0" i="0">
              <a:solidFill>
                <a:schemeClr val="bg1"/>
              </a:solidFill>
            </a:rPr>
            <a:t>Таке взаємодоповнення підходів підтримує М.С. Пушкар, на думку якого процедурний підхід не означає відміни адитивного, він може інтегруватися з ним, вказуючи на послідовність процедур та перелік інструментів, завдяки яким можна виконати ці процедури.</a:t>
          </a:r>
          <a:endParaRPr lang="ru-UA" sz="1200">
            <a:solidFill>
              <a:schemeClr val="bg1"/>
            </a:solidFill>
          </a:endParaRPr>
        </a:p>
      </dgm:t>
    </dgm:pt>
    <dgm:pt modelId="{8AE12331-736D-455A-8D49-A403668E7607}" type="parTrans" cxnId="{7DB4B6F7-1170-43BA-A0B0-5F251DE2A0A4}">
      <dgm:prSet/>
      <dgm:spPr/>
      <dgm:t>
        <a:bodyPr/>
        <a:lstStyle/>
        <a:p>
          <a:endParaRPr lang="ru-UA" sz="2000">
            <a:solidFill>
              <a:schemeClr val="bg1"/>
            </a:solidFill>
          </a:endParaRPr>
        </a:p>
      </dgm:t>
    </dgm:pt>
    <dgm:pt modelId="{F6244165-0029-4CCD-A996-19ACD29D42A9}" type="sibTrans" cxnId="{7DB4B6F7-1170-43BA-A0B0-5F251DE2A0A4}">
      <dgm:prSet/>
      <dgm:spPr/>
      <dgm:t>
        <a:bodyPr/>
        <a:lstStyle/>
        <a:p>
          <a:endParaRPr lang="ru-UA" sz="2000">
            <a:solidFill>
              <a:schemeClr val="bg1"/>
            </a:solidFill>
          </a:endParaRPr>
        </a:p>
      </dgm:t>
    </dgm:pt>
    <dgm:pt modelId="{8D6CFA01-9F08-4E22-8B50-CAB39079CF3B}">
      <dgm:prSet custT="1"/>
      <dgm:spPr/>
      <dgm:t>
        <a:bodyPr/>
        <a:lstStyle/>
        <a:p>
          <a:r>
            <a:rPr lang="uk-UA" sz="1200" b="0" i="0">
              <a:solidFill>
                <a:schemeClr val="bg1"/>
              </a:solidFill>
            </a:rPr>
            <a:t>На думку М.В. Корягіна, у нових економічних умовах формуються якісно різні інформаційні запити користувачів, які з використанням усталеного набору методів бухгалтерського обліку не можуть бути забезпечені у повній мірі. Відповідно, облікова методологія потребує грунтовної перебудови з урахуванням появи нових об'єктів обліку та інвестиційно-орієнтованих економічних рішень.</a:t>
          </a:r>
          <a:endParaRPr lang="ru-UA" sz="1200">
            <a:solidFill>
              <a:schemeClr val="bg1"/>
            </a:solidFill>
          </a:endParaRPr>
        </a:p>
      </dgm:t>
    </dgm:pt>
    <dgm:pt modelId="{DC5CBF80-10F3-4C04-B5F9-C0C1371F3DA0}" type="parTrans" cxnId="{06189628-7E80-41FD-88F5-984172C0A7A8}">
      <dgm:prSet/>
      <dgm:spPr/>
      <dgm:t>
        <a:bodyPr/>
        <a:lstStyle/>
        <a:p>
          <a:endParaRPr lang="ru-UA" sz="2000">
            <a:solidFill>
              <a:schemeClr val="bg1"/>
            </a:solidFill>
          </a:endParaRPr>
        </a:p>
      </dgm:t>
    </dgm:pt>
    <dgm:pt modelId="{76223D06-90DB-4F98-89C6-2DF29F3FA3D2}" type="sibTrans" cxnId="{06189628-7E80-41FD-88F5-984172C0A7A8}">
      <dgm:prSet/>
      <dgm:spPr/>
      <dgm:t>
        <a:bodyPr/>
        <a:lstStyle/>
        <a:p>
          <a:endParaRPr lang="ru-UA" sz="2000">
            <a:solidFill>
              <a:schemeClr val="bg1"/>
            </a:solidFill>
          </a:endParaRPr>
        </a:p>
      </dgm:t>
    </dgm:pt>
    <dgm:pt modelId="{09271A9E-4E6B-4548-B0CF-0E2EFDC30BAD}" type="pres">
      <dgm:prSet presAssocID="{D27F1F8F-4445-401D-A9E6-FD5B94929629}" presName="linear" presStyleCnt="0">
        <dgm:presLayoutVars>
          <dgm:animLvl val="lvl"/>
          <dgm:resizeHandles val="exact"/>
        </dgm:presLayoutVars>
      </dgm:prSet>
      <dgm:spPr/>
      <dgm:t>
        <a:bodyPr/>
        <a:lstStyle/>
        <a:p>
          <a:endParaRPr lang="ru-RU"/>
        </a:p>
      </dgm:t>
    </dgm:pt>
    <dgm:pt modelId="{63894F38-FD1F-469B-B021-AF19AA042524}" type="pres">
      <dgm:prSet presAssocID="{98EAAB5E-93F4-4FCE-9D9E-4BED6615503F}" presName="parentText" presStyleLbl="node1" presStyleIdx="0" presStyleCnt="5">
        <dgm:presLayoutVars>
          <dgm:chMax val="0"/>
          <dgm:bulletEnabled val="1"/>
        </dgm:presLayoutVars>
      </dgm:prSet>
      <dgm:spPr/>
      <dgm:t>
        <a:bodyPr/>
        <a:lstStyle/>
        <a:p>
          <a:endParaRPr lang="ru-RU"/>
        </a:p>
      </dgm:t>
    </dgm:pt>
    <dgm:pt modelId="{861E8696-9F5E-44EF-AD36-15D86FE6E8C8}" type="pres">
      <dgm:prSet presAssocID="{D65E4CD2-79DC-44EC-8F20-D6D9EA0E5C83}" presName="spacer" presStyleCnt="0"/>
      <dgm:spPr/>
    </dgm:pt>
    <dgm:pt modelId="{3562FD46-06A9-4627-9F78-4DCB883232CC}" type="pres">
      <dgm:prSet presAssocID="{13C76879-65ED-4794-8773-CC2F82041E9D}" presName="parentText" presStyleLbl="node1" presStyleIdx="1" presStyleCnt="5">
        <dgm:presLayoutVars>
          <dgm:chMax val="0"/>
          <dgm:bulletEnabled val="1"/>
        </dgm:presLayoutVars>
      </dgm:prSet>
      <dgm:spPr/>
      <dgm:t>
        <a:bodyPr/>
        <a:lstStyle/>
        <a:p>
          <a:endParaRPr lang="ru-RU"/>
        </a:p>
      </dgm:t>
    </dgm:pt>
    <dgm:pt modelId="{7C675BB7-059F-4ECA-AD68-F431E3BBCEFB}" type="pres">
      <dgm:prSet presAssocID="{BE8A3EC9-7DEA-4C50-9296-8FA7EB7A7B9F}" presName="spacer" presStyleCnt="0"/>
      <dgm:spPr/>
    </dgm:pt>
    <dgm:pt modelId="{58051075-C812-446C-94E5-556F288122DC}" type="pres">
      <dgm:prSet presAssocID="{EE0AD432-C220-4B3B-A603-7B9CBC51649E}" presName="parentText" presStyleLbl="node1" presStyleIdx="2" presStyleCnt="5">
        <dgm:presLayoutVars>
          <dgm:chMax val="0"/>
          <dgm:bulletEnabled val="1"/>
        </dgm:presLayoutVars>
      </dgm:prSet>
      <dgm:spPr/>
      <dgm:t>
        <a:bodyPr/>
        <a:lstStyle/>
        <a:p>
          <a:endParaRPr lang="ru-RU"/>
        </a:p>
      </dgm:t>
    </dgm:pt>
    <dgm:pt modelId="{DDED4EBB-3C6E-47DA-9ED6-1DD5FF544FBE}" type="pres">
      <dgm:prSet presAssocID="{9803BED3-C11F-4BE4-ABC0-DC2877BFC6B1}" presName="spacer" presStyleCnt="0"/>
      <dgm:spPr/>
    </dgm:pt>
    <dgm:pt modelId="{E6DDB3D8-F72F-4AEE-A4D8-7956A938725C}" type="pres">
      <dgm:prSet presAssocID="{92B84787-E965-4850-B6D6-BD72FFCCD422}" presName="parentText" presStyleLbl="node1" presStyleIdx="3" presStyleCnt="5">
        <dgm:presLayoutVars>
          <dgm:chMax val="0"/>
          <dgm:bulletEnabled val="1"/>
        </dgm:presLayoutVars>
      </dgm:prSet>
      <dgm:spPr/>
      <dgm:t>
        <a:bodyPr/>
        <a:lstStyle/>
        <a:p>
          <a:endParaRPr lang="ru-RU"/>
        </a:p>
      </dgm:t>
    </dgm:pt>
    <dgm:pt modelId="{76CC9D6B-0DB3-47AB-91D6-CA04C3E28849}" type="pres">
      <dgm:prSet presAssocID="{F6244165-0029-4CCD-A996-19ACD29D42A9}" presName="spacer" presStyleCnt="0"/>
      <dgm:spPr/>
    </dgm:pt>
    <dgm:pt modelId="{A45D219D-CE38-4966-AA75-BADA27B40A00}" type="pres">
      <dgm:prSet presAssocID="{8D6CFA01-9F08-4E22-8B50-CAB39079CF3B}" presName="parentText" presStyleLbl="node1" presStyleIdx="4" presStyleCnt="5">
        <dgm:presLayoutVars>
          <dgm:chMax val="0"/>
          <dgm:bulletEnabled val="1"/>
        </dgm:presLayoutVars>
      </dgm:prSet>
      <dgm:spPr/>
      <dgm:t>
        <a:bodyPr/>
        <a:lstStyle/>
        <a:p>
          <a:endParaRPr lang="ru-RU"/>
        </a:p>
      </dgm:t>
    </dgm:pt>
  </dgm:ptLst>
  <dgm:cxnLst>
    <dgm:cxn modelId="{06189628-7E80-41FD-88F5-984172C0A7A8}" srcId="{D27F1F8F-4445-401D-A9E6-FD5B94929629}" destId="{8D6CFA01-9F08-4E22-8B50-CAB39079CF3B}" srcOrd="4" destOrd="0" parTransId="{DC5CBF80-10F3-4C04-B5F9-C0C1371F3DA0}" sibTransId="{76223D06-90DB-4F98-89C6-2DF29F3FA3D2}"/>
    <dgm:cxn modelId="{F6620076-2FA2-4E26-89B5-D34F84DAB3E4}" type="presOf" srcId="{8D6CFA01-9F08-4E22-8B50-CAB39079CF3B}" destId="{A45D219D-CE38-4966-AA75-BADA27B40A00}" srcOrd="0" destOrd="0" presId="urn:microsoft.com/office/officeart/2005/8/layout/vList2"/>
    <dgm:cxn modelId="{FE1AC45D-7D16-44D6-AAC5-B22CDCB3EFD6}" type="presOf" srcId="{EE0AD432-C220-4B3B-A603-7B9CBC51649E}" destId="{58051075-C812-446C-94E5-556F288122DC}" srcOrd="0" destOrd="0" presId="urn:microsoft.com/office/officeart/2005/8/layout/vList2"/>
    <dgm:cxn modelId="{6AFAE897-B9E2-434B-9A1E-1F1F1997BDF2}" srcId="{D27F1F8F-4445-401D-A9E6-FD5B94929629}" destId="{98EAAB5E-93F4-4FCE-9D9E-4BED6615503F}" srcOrd="0" destOrd="0" parTransId="{8B58E4B6-76F3-4DDB-934D-3A7F5DBE378E}" sibTransId="{D65E4CD2-79DC-44EC-8F20-D6D9EA0E5C83}"/>
    <dgm:cxn modelId="{8293A821-38D8-4E23-BA81-6AD1E2E2DE97}" type="presOf" srcId="{98EAAB5E-93F4-4FCE-9D9E-4BED6615503F}" destId="{63894F38-FD1F-469B-B021-AF19AA042524}" srcOrd="0" destOrd="0" presId="urn:microsoft.com/office/officeart/2005/8/layout/vList2"/>
    <dgm:cxn modelId="{0E8A2701-A18E-441A-9A0E-E2AC955B006B}" srcId="{D27F1F8F-4445-401D-A9E6-FD5B94929629}" destId="{EE0AD432-C220-4B3B-A603-7B9CBC51649E}" srcOrd="2" destOrd="0" parTransId="{DA5F0CB3-719D-4A48-A7B5-76D59A2ACA3A}" sibTransId="{9803BED3-C11F-4BE4-ABC0-DC2877BFC6B1}"/>
    <dgm:cxn modelId="{F69E0727-3415-4A06-914A-CD996F0EC207}" type="presOf" srcId="{D27F1F8F-4445-401D-A9E6-FD5B94929629}" destId="{09271A9E-4E6B-4548-B0CF-0E2EFDC30BAD}" srcOrd="0" destOrd="0" presId="urn:microsoft.com/office/officeart/2005/8/layout/vList2"/>
    <dgm:cxn modelId="{7DB4B6F7-1170-43BA-A0B0-5F251DE2A0A4}" srcId="{D27F1F8F-4445-401D-A9E6-FD5B94929629}" destId="{92B84787-E965-4850-B6D6-BD72FFCCD422}" srcOrd="3" destOrd="0" parTransId="{8AE12331-736D-455A-8D49-A403668E7607}" sibTransId="{F6244165-0029-4CCD-A996-19ACD29D42A9}"/>
    <dgm:cxn modelId="{6F158AFD-79C9-4658-A50B-769E50099DED}" type="presOf" srcId="{92B84787-E965-4850-B6D6-BD72FFCCD422}" destId="{E6DDB3D8-F72F-4AEE-A4D8-7956A938725C}" srcOrd="0" destOrd="0" presId="urn:microsoft.com/office/officeart/2005/8/layout/vList2"/>
    <dgm:cxn modelId="{559AE1F8-4577-46D5-9325-21AD22673C63}" srcId="{D27F1F8F-4445-401D-A9E6-FD5B94929629}" destId="{13C76879-65ED-4794-8773-CC2F82041E9D}" srcOrd="1" destOrd="0" parTransId="{E3FD492F-3FEF-4DA1-9EA9-C3C993419D8D}" sibTransId="{BE8A3EC9-7DEA-4C50-9296-8FA7EB7A7B9F}"/>
    <dgm:cxn modelId="{AD330192-545F-4F07-9628-CD6761EEC6BC}" type="presOf" srcId="{13C76879-65ED-4794-8773-CC2F82041E9D}" destId="{3562FD46-06A9-4627-9F78-4DCB883232CC}" srcOrd="0" destOrd="0" presId="urn:microsoft.com/office/officeart/2005/8/layout/vList2"/>
    <dgm:cxn modelId="{CC8915B4-ECC3-4EB3-948A-A0D77176DE6B}" type="presParOf" srcId="{09271A9E-4E6B-4548-B0CF-0E2EFDC30BAD}" destId="{63894F38-FD1F-469B-B021-AF19AA042524}" srcOrd="0" destOrd="0" presId="urn:microsoft.com/office/officeart/2005/8/layout/vList2"/>
    <dgm:cxn modelId="{54F4579D-143C-4498-992C-44CB78CE0530}" type="presParOf" srcId="{09271A9E-4E6B-4548-B0CF-0E2EFDC30BAD}" destId="{861E8696-9F5E-44EF-AD36-15D86FE6E8C8}" srcOrd="1" destOrd="0" presId="urn:microsoft.com/office/officeart/2005/8/layout/vList2"/>
    <dgm:cxn modelId="{F7F56793-3DA7-4526-AD14-A499A9CD0DDD}" type="presParOf" srcId="{09271A9E-4E6B-4548-B0CF-0E2EFDC30BAD}" destId="{3562FD46-06A9-4627-9F78-4DCB883232CC}" srcOrd="2" destOrd="0" presId="urn:microsoft.com/office/officeart/2005/8/layout/vList2"/>
    <dgm:cxn modelId="{EBEBE4E5-5396-41BF-9439-710A58038B77}" type="presParOf" srcId="{09271A9E-4E6B-4548-B0CF-0E2EFDC30BAD}" destId="{7C675BB7-059F-4ECA-AD68-F431E3BBCEFB}" srcOrd="3" destOrd="0" presId="urn:microsoft.com/office/officeart/2005/8/layout/vList2"/>
    <dgm:cxn modelId="{A011F543-A507-4B05-A300-A291BE1C5158}" type="presParOf" srcId="{09271A9E-4E6B-4548-B0CF-0E2EFDC30BAD}" destId="{58051075-C812-446C-94E5-556F288122DC}" srcOrd="4" destOrd="0" presId="urn:microsoft.com/office/officeart/2005/8/layout/vList2"/>
    <dgm:cxn modelId="{0B4A5905-9ACD-43E4-BFD8-9D32CC702638}" type="presParOf" srcId="{09271A9E-4E6B-4548-B0CF-0E2EFDC30BAD}" destId="{DDED4EBB-3C6E-47DA-9ED6-1DD5FF544FBE}" srcOrd="5" destOrd="0" presId="urn:microsoft.com/office/officeart/2005/8/layout/vList2"/>
    <dgm:cxn modelId="{51A2D4DA-D769-4D3F-B7CE-3644599C4341}" type="presParOf" srcId="{09271A9E-4E6B-4548-B0CF-0E2EFDC30BAD}" destId="{E6DDB3D8-F72F-4AEE-A4D8-7956A938725C}" srcOrd="6" destOrd="0" presId="urn:microsoft.com/office/officeart/2005/8/layout/vList2"/>
    <dgm:cxn modelId="{494222B4-FB8B-4B2F-9D7A-3A8556B8DDAA}" type="presParOf" srcId="{09271A9E-4E6B-4548-B0CF-0E2EFDC30BAD}" destId="{76CC9D6B-0DB3-47AB-91D6-CA04C3E28849}" srcOrd="7" destOrd="0" presId="urn:microsoft.com/office/officeart/2005/8/layout/vList2"/>
    <dgm:cxn modelId="{7D383A37-E17F-4D5C-968D-C609F9659904}" type="presParOf" srcId="{09271A9E-4E6B-4548-B0CF-0E2EFDC30BAD}" destId="{A45D219D-CE38-4966-AA75-BADA27B40A0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9E53EC-ADC5-40A1-9EEB-089B44767DA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UA"/>
        </a:p>
      </dgm:t>
    </dgm:pt>
    <dgm:pt modelId="{800145C6-6917-4324-91E5-F7E2406CCDCE}">
      <dgm:prSet/>
      <dgm:spPr/>
      <dgm:t>
        <a:bodyPr/>
        <a:lstStyle/>
        <a:p>
          <a:r>
            <a:rPr lang="uk-UA" b="0" i="0" dirty="0"/>
            <a:t>Впровадження в Україні системи принципів обліку та звітності було обумовлене реформуванням облікової системи. Відповідно до Закону України «Про бухгалтерський облік  фінансову звітність в Україні», а також НП(С)БО 1 «Загальні вимоги до фінансової звітності» бухгалтерський облік і фінансова звітність формується з дотриманням таких принципів:</a:t>
          </a:r>
          <a:endParaRPr lang="ru-UA" dirty="0"/>
        </a:p>
      </dgm:t>
    </dgm:pt>
    <dgm:pt modelId="{8653A094-85B5-4269-98FE-15D66207D2EF}" type="parTrans" cxnId="{D98F6440-36C1-470A-8276-FF8653A14E5D}">
      <dgm:prSet/>
      <dgm:spPr/>
      <dgm:t>
        <a:bodyPr/>
        <a:lstStyle/>
        <a:p>
          <a:endParaRPr lang="ru-UA"/>
        </a:p>
      </dgm:t>
    </dgm:pt>
    <dgm:pt modelId="{A01778E7-E37B-4CC3-A5F3-DB0836103F2F}" type="sibTrans" cxnId="{D98F6440-36C1-470A-8276-FF8653A14E5D}">
      <dgm:prSet/>
      <dgm:spPr/>
      <dgm:t>
        <a:bodyPr/>
        <a:lstStyle/>
        <a:p>
          <a:endParaRPr lang="ru-UA"/>
        </a:p>
      </dgm:t>
    </dgm:pt>
    <dgm:pt modelId="{183028F1-9804-4C4A-946A-91ADED781FCF}" type="pres">
      <dgm:prSet presAssocID="{F79E53EC-ADC5-40A1-9EEB-089B44767DA9}" presName="linear" presStyleCnt="0">
        <dgm:presLayoutVars>
          <dgm:animLvl val="lvl"/>
          <dgm:resizeHandles val="exact"/>
        </dgm:presLayoutVars>
      </dgm:prSet>
      <dgm:spPr/>
      <dgm:t>
        <a:bodyPr/>
        <a:lstStyle/>
        <a:p>
          <a:endParaRPr lang="ru-RU"/>
        </a:p>
      </dgm:t>
    </dgm:pt>
    <dgm:pt modelId="{664C8537-F5AC-4A63-9C8B-EC3565FB3F55}" type="pres">
      <dgm:prSet presAssocID="{800145C6-6917-4324-91E5-F7E2406CCDCE}" presName="parentText" presStyleLbl="node1" presStyleIdx="0" presStyleCnt="1">
        <dgm:presLayoutVars>
          <dgm:chMax val="0"/>
          <dgm:bulletEnabled val="1"/>
        </dgm:presLayoutVars>
      </dgm:prSet>
      <dgm:spPr/>
      <dgm:t>
        <a:bodyPr/>
        <a:lstStyle/>
        <a:p>
          <a:endParaRPr lang="ru-RU"/>
        </a:p>
      </dgm:t>
    </dgm:pt>
  </dgm:ptLst>
  <dgm:cxnLst>
    <dgm:cxn modelId="{865C546D-09A7-4528-A7CF-2AD053EA3625}" type="presOf" srcId="{800145C6-6917-4324-91E5-F7E2406CCDCE}" destId="{664C8537-F5AC-4A63-9C8B-EC3565FB3F55}" srcOrd="0" destOrd="0" presId="urn:microsoft.com/office/officeart/2005/8/layout/vList2"/>
    <dgm:cxn modelId="{D98F6440-36C1-470A-8276-FF8653A14E5D}" srcId="{F79E53EC-ADC5-40A1-9EEB-089B44767DA9}" destId="{800145C6-6917-4324-91E5-F7E2406CCDCE}" srcOrd="0" destOrd="0" parTransId="{8653A094-85B5-4269-98FE-15D66207D2EF}" sibTransId="{A01778E7-E37B-4CC3-A5F3-DB0836103F2F}"/>
    <dgm:cxn modelId="{09852D86-1FA7-4BDF-A89A-B605C181FD6D}" type="presOf" srcId="{F79E53EC-ADC5-40A1-9EEB-089B44767DA9}" destId="{183028F1-9804-4C4A-946A-91ADED781FCF}" srcOrd="0" destOrd="0" presId="urn:microsoft.com/office/officeart/2005/8/layout/vList2"/>
    <dgm:cxn modelId="{74E61A21-B11C-42F5-949E-ADA010C6C093}" type="presParOf" srcId="{183028F1-9804-4C4A-946A-91ADED781FCF}" destId="{664C8537-F5AC-4A63-9C8B-EC3565FB3F5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5E929D-254D-4B9E-B2E8-CC1EF478960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UA"/>
        </a:p>
      </dgm:t>
    </dgm:pt>
    <dgm:pt modelId="{52DBF41A-126B-4B1E-BAAE-6AB8AAD29C11}">
      <dgm:prSet custT="1"/>
      <dgm:spPr/>
      <dgm:t>
        <a:bodyPr/>
        <a:lstStyle/>
        <a:p>
          <a:r>
            <a:rPr lang="ru-RU" sz="1050" b="0" i="0">
              <a:solidFill>
                <a:schemeClr val="bg1"/>
              </a:solidFill>
            </a:rPr>
            <a:t>повне висвітлення - фінансова звітність повинна містити всю інформацію про фактичні та потенційні наслідки господарських операцій та подій, здатних вплинути на рішення, що приймаються на її основі;</a:t>
          </a:r>
          <a:endParaRPr lang="ru-UA" sz="1050">
            <a:solidFill>
              <a:schemeClr val="bg1"/>
            </a:solidFill>
          </a:endParaRPr>
        </a:p>
      </dgm:t>
    </dgm:pt>
    <dgm:pt modelId="{8F2286C9-B3C7-4D81-9939-A9FF19E3880B}" type="parTrans" cxnId="{6D182A4D-210E-4BF1-8B57-87DCAC9F3DA7}">
      <dgm:prSet/>
      <dgm:spPr/>
      <dgm:t>
        <a:bodyPr/>
        <a:lstStyle/>
        <a:p>
          <a:endParaRPr lang="ru-UA"/>
        </a:p>
      </dgm:t>
    </dgm:pt>
    <dgm:pt modelId="{B7B6F734-C0E1-49C3-9A06-54BFA37B759E}" type="sibTrans" cxnId="{6D182A4D-210E-4BF1-8B57-87DCAC9F3DA7}">
      <dgm:prSet/>
      <dgm:spPr/>
      <dgm:t>
        <a:bodyPr/>
        <a:lstStyle/>
        <a:p>
          <a:endParaRPr lang="ru-UA"/>
        </a:p>
      </dgm:t>
    </dgm:pt>
    <dgm:pt modelId="{12B86816-5BA3-44F6-9FC5-0AD5F626CCD7}">
      <dgm:prSet custT="1"/>
      <dgm:spPr/>
      <dgm:t>
        <a:bodyPr/>
        <a:lstStyle/>
        <a:p>
          <a:r>
            <a:rPr lang="ru-RU" sz="1050" b="0" i="0">
              <a:solidFill>
                <a:schemeClr val="bg1"/>
              </a:solidFill>
            </a:rPr>
            <a:t>автономність - кожне підприємство розглядається як юридична особа, відокремлена від її власників, у зв’язку з чим особисте майно та зобов’язання власників не повинні відображатися у фінансовій звітності підприємства;</a:t>
          </a:r>
          <a:endParaRPr lang="ru-UA" sz="1050">
            <a:solidFill>
              <a:schemeClr val="bg1"/>
            </a:solidFill>
          </a:endParaRPr>
        </a:p>
      </dgm:t>
    </dgm:pt>
    <dgm:pt modelId="{54561D3E-3A2F-4F7E-A179-8E1D09C4C716}" type="parTrans" cxnId="{90BD25C9-1010-477C-BF07-837589F655E8}">
      <dgm:prSet/>
      <dgm:spPr/>
      <dgm:t>
        <a:bodyPr/>
        <a:lstStyle/>
        <a:p>
          <a:endParaRPr lang="ru-UA"/>
        </a:p>
      </dgm:t>
    </dgm:pt>
    <dgm:pt modelId="{E4B94B94-D5B5-4322-91E4-0204C33658F9}" type="sibTrans" cxnId="{90BD25C9-1010-477C-BF07-837589F655E8}">
      <dgm:prSet/>
      <dgm:spPr/>
      <dgm:t>
        <a:bodyPr/>
        <a:lstStyle/>
        <a:p>
          <a:endParaRPr lang="ru-UA"/>
        </a:p>
      </dgm:t>
    </dgm:pt>
    <dgm:pt modelId="{3A3C7296-07DD-4161-B527-4F54DB3D5AA6}">
      <dgm:prSet custT="1"/>
      <dgm:spPr/>
      <dgm:t>
        <a:bodyPr/>
        <a:lstStyle/>
        <a:p>
          <a:r>
            <a:rPr lang="ru-RU" sz="1050" b="0" i="0">
              <a:solidFill>
                <a:schemeClr val="bg1"/>
              </a:solidFill>
            </a:rPr>
            <a:t>послідовність - постійне (з року в рік) застосування підприємством обраної облікової політики. Зміна облікової політики можлива лише у випадках, передбачених національними положеннями (стандартами) бухгалтерського обліку, міжнародними стандартами фінансової звітності та національними положеннями (стандартами) бухгалтерського обліку у державному секторі, і повинна бути обґрунтована та розкрита у фінансовій звітності;</a:t>
          </a:r>
          <a:endParaRPr lang="ru-UA" sz="1050">
            <a:solidFill>
              <a:schemeClr val="bg1"/>
            </a:solidFill>
          </a:endParaRPr>
        </a:p>
      </dgm:t>
    </dgm:pt>
    <dgm:pt modelId="{284E4854-B7F8-4712-9BA2-19409EBAEDCD}" type="parTrans" cxnId="{EF968725-CD34-46FE-91AB-6EDA990DC33A}">
      <dgm:prSet/>
      <dgm:spPr/>
      <dgm:t>
        <a:bodyPr/>
        <a:lstStyle/>
        <a:p>
          <a:endParaRPr lang="ru-UA"/>
        </a:p>
      </dgm:t>
    </dgm:pt>
    <dgm:pt modelId="{56648595-6249-4763-9892-7289B2BAA3FE}" type="sibTrans" cxnId="{EF968725-CD34-46FE-91AB-6EDA990DC33A}">
      <dgm:prSet/>
      <dgm:spPr/>
      <dgm:t>
        <a:bodyPr/>
        <a:lstStyle/>
        <a:p>
          <a:endParaRPr lang="ru-UA"/>
        </a:p>
      </dgm:t>
    </dgm:pt>
    <dgm:pt modelId="{E75D548F-7EAE-4551-ADB3-18134CDE809C}">
      <dgm:prSet custT="1"/>
      <dgm:spPr/>
      <dgm:t>
        <a:bodyPr/>
        <a:lstStyle/>
        <a:p>
          <a:r>
            <a:rPr lang="ru-RU" sz="1050" b="0" i="0">
              <a:solidFill>
                <a:schemeClr val="bg1"/>
              </a:solidFill>
            </a:rPr>
            <a:t>безперервність - оцінка активів та зобов’язань підприємства здійснюється виходячи з припущення, що його діяльність буде тривати й надалі;</a:t>
          </a:r>
          <a:endParaRPr lang="ru-UA" sz="1050">
            <a:solidFill>
              <a:schemeClr val="bg1"/>
            </a:solidFill>
          </a:endParaRPr>
        </a:p>
      </dgm:t>
    </dgm:pt>
    <dgm:pt modelId="{A3305082-EFE1-4265-A0F7-1FF4D9E06A23}" type="parTrans" cxnId="{AD416C1A-E689-4F19-9C1D-746A80833873}">
      <dgm:prSet/>
      <dgm:spPr/>
      <dgm:t>
        <a:bodyPr/>
        <a:lstStyle/>
        <a:p>
          <a:endParaRPr lang="ru-UA"/>
        </a:p>
      </dgm:t>
    </dgm:pt>
    <dgm:pt modelId="{A4125DC1-E655-45F4-AE9F-391AF2D563E6}" type="sibTrans" cxnId="{AD416C1A-E689-4F19-9C1D-746A80833873}">
      <dgm:prSet/>
      <dgm:spPr/>
      <dgm:t>
        <a:bodyPr/>
        <a:lstStyle/>
        <a:p>
          <a:endParaRPr lang="ru-UA"/>
        </a:p>
      </dgm:t>
    </dgm:pt>
    <dgm:pt modelId="{1F9DA6FE-5B32-43F8-8D26-D9CB0E4A0583}">
      <dgm:prSet custT="1"/>
      <dgm:spPr/>
      <dgm:t>
        <a:bodyPr/>
        <a:lstStyle/>
        <a:p>
          <a:r>
            <a:rPr lang="ru-RU" sz="1050" b="0" i="0">
              <a:solidFill>
                <a:schemeClr val="bg1"/>
              </a:solidFill>
            </a:rPr>
            <a:t>нарахування - доходи і витрати відображаються в бухгалтерському обліку та фінансовій звітності в момент їх виникнення, незалежно від дати надходження або сплати грошових коштів;</a:t>
          </a:r>
          <a:endParaRPr lang="ru-UA" sz="1050">
            <a:solidFill>
              <a:schemeClr val="bg1"/>
            </a:solidFill>
          </a:endParaRPr>
        </a:p>
      </dgm:t>
    </dgm:pt>
    <dgm:pt modelId="{E465DF49-3243-4FF2-B4B1-507E5B1E6D7F}" type="parTrans" cxnId="{1C4783C3-49FB-41B0-8F33-24D9ADD31977}">
      <dgm:prSet/>
      <dgm:spPr/>
      <dgm:t>
        <a:bodyPr/>
        <a:lstStyle/>
        <a:p>
          <a:endParaRPr lang="ru-UA"/>
        </a:p>
      </dgm:t>
    </dgm:pt>
    <dgm:pt modelId="{70B18BB4-D049-42F9-AB24-0A1FAB493AFE}" type="sibTrans" cxnId="{1C4783C3-49FB-41B0-8F33-24D9ADD31977}">
      <dgm:prSet/>
      <dgm:spPr/>
      <dgm:t>
        <a:bodyPr/>
        <a:lstStyle/>
        <a:p>
          <a:endParaRPr lang="ru-UA"/>
        </a:p>
      </dgm:t>
    </dgm:pt>
    <dgm:pt modelId="{C1828E13-B4A2-44DB-B5ED-7C1DB415CF68}">
      <dgm:prSet custT="1"/>
      <dgm:spPr/>
      <dgm:t>
        <a:bodyPr/>
        <a:lstStyle/>
        <a:p>
          <a:r>
            <a:rPr lang="ru-RU" sz="1050" b="0" i="0">
              <a:solidFill>
                <a:schemeClr val="bg1"/>
              </a:solidFill>
            </a:rPr>
            <a:t>превалювання сутності над формою - операції обліковуються відповідно до їх сутності, а не лише виходячи з юридичної форми;</a:t>
          </a:r>
          <a:endParaRPr lang="ru-UA" sz="1050">
            <a:solidFill>
              <a:schemeClr val="bg1"/>
            </a:solidFill>
          </a:endParaRPr>
        </a:p>
      </dgm:t>
    </dgm:pt>
    <dgm:pt modelId="{EE3DF767-F642-467B-9CD3-FEC2D43DD54F}" type="parTrans" cxnId="{0C9A36E0-3D23-4FD1-8DAB-D16FB90BC3F5}">
      <dgm:prSet/>
      <dgm:spPr/>
      <dgm:t>
        <a:bodyPr/>
        <a:lstStyle/>
        <a:p>
          <a:endParaRPr lang="ru-UA"/>
        </a:p>
      </dgm:t>
    </dgm:pt>
    <dgm:pt modelId="{99E7CD35-355D-4253-87CE-CC7A04FF64CD}" type="sibTrans" cxnId="{0C9A36E0-3D23-4FD1-8DAB-D16FB90BC3F5}">
      <dgm:prSet/>
      <dgm:spPr/>
      <dgm:t>
        <a:bodyPr/>
        <a:lstStyle/>
        <a:p>
          <a:endParaRPr lang="ru-UA"/>
        </a:p>
      </dgm:t>
    </dgm:pt>
    <dgm:pt modelId="{276F7482-1D7C-453F-9632-CF386CD8F9AE}">
      <dgm:prSet custT="1"/>
      <dgm:spPr/>
      <dgm:t>
        <a:bodyPr/>
        <a:lstStyle/>
        <a:p>
          <a:r>
            <a:rPr lang="ru-RU" sz="1050" b="0" i="0">
              <a:solidFill>
                <a:schemeClr val="bg1"/>
              </a:solidFill>
            </a:rPr>
            <a:t>єдиний грошовий вимірник - вимірювання та узагальнення всіх господарських операцій підприємства у його фінансовій звітності здійснюються в єдиній грошовій одиниці;</a:t>
          </a:r>
          <a:endParaRPr lang="ru-UA" sz="1050">
            <a:solidFill>
              <a:schemeClr val="bg1"/>
            </a:solidFill>
          </a:endParaRPr>
        </a:p>
      </dgm:t>
    </dgm:pt>
    <dgm:pt modelId="{E3BFCFC0-ED18-4046-80AE-AC04FFE35C56}" type="parTrans" cxnId="{BF1C0E3B-F19B-472F-8EED-6CCF9161A0D6}">
      <dgm:prSet/>
      <dgm:spPr/>
      <dgm:t>
        <a:bodyPr/>
        <a:lstStyle/>
        <a:p>
          <a:endParaRPr lang="ru-UA"/>
        </a:p>
      </dgm:t>
    </dgm:pt>
    <dgm:pt modelId="{1BF68858-3E28-4684-B47C-E3B82692BF01}" type="sibTrans" cxnId="{BF1C0E3B-F19B-472F-8EED-6CCF9161A0D6}">
      <dgm:prSet/>
      <dgm:spPr/>
      <dgm:t>
        <a:bodyPr/>
        <a:lstStyle/>
        <a:p>
          <a:endParaRPr lang="ru-UA"/>
        </a:p>
      </dgm:t>
    </dgm:pt>
    <dgm:pt modelId="{60B053FA-7538-44F8-AA06-B3A0A9C806E4}">
      <dgm:prSet custT="1"/>
      <dgm:spPr/>
      <dgm:t>
        <a:bodyPr/>
        <a:lstStyle/>
        <a:p>
          <a:r>
            <a:rPr lang="ru-RU" sz="1050" b="0" i="0">
              <a:solidFill>
                <a:schemeClr val="bg1"/>
              </a:solidFill>
            </a:rPr>
            <a:t>інших принципах, визначених міжнародними стандартами або національними положеннями (стандартами) бухгалтерського обліку, або національними положеннями (стандартами) бухгалтерського обліку в державному секторі залежно від того, які з наведених стандартів застосовуються підприємством.</a:t>
          </a:r>
          <a:endParaRPr lang="ru-UA" sz="1050">
            <a:solidFill>
              <a:schemeClr val="bg1"/>
            </a:solidFill>
          </a:endParaRPr>
        </a:p>
      </dgm:t>
    </dgm:pt>
    <dgm:pt modelId="{BFFEFCD2-EE97-4207-82CC-5C67F05D134A}" type="parTrans" cxnId="{1420FBE9-CB0A-451B-A4C9-BBB56BF6E288}">
      <dgm:prSet/>
      <dgm:spPr/>
      <dgm:t>
        <a:bodyPr/>
        <a:lstStyle/>
        <a:p>
          <a:endParaRPr lang="ru-UA"/>
        </a:p>
      </dgm:t>
    </dgm:pt>
    <dgm:pt modelId="{532EADC8-5E9F-4D35-9FBA-E210C7D6EE41}" type="sibTrans" cxnId="{1420FBE9-CB0A-451B-A4C9-BBB56BF6E288}">
      <dgm:prSet/>
      <dgm:spPr/>
      <dgm:t>
        <a:bodyPr/>
        <a:lstStyle/>
        <a:p>
          <a:endParaRPr lang="ru-UA"/>
        </a:p>
      </dgm:t>
    </dgm:pt>
    <dgm:pt modelId="{DF9EF67F-0FC8-46E5-8CC3-11F8211C3B88}" type="pres">
      <dgm:prSet presAssocID="{6B5E929D-254D-4B9E-B2E8-CC1EF4789600}" presName="Name0" presStyleCnt="0">
        <dgm:presLayoutVars>
          <dgm:dir/>
          <dgm:animLvl val="lvl"/>
          <dgm:resizeHandles/>
        </dgm:presLayoutVars>
      </dgm:prSet>
      <dgm:spPr/>
      <dgm:t>
        <a:bodyPr/>
        <a:lstStyle/>
        <a:p>
          <a:endParaRPr lang="ru-RU"/>
        </a:p>
      </dgm:t>
    </dgm:pt>
    <dgm:pt modelId="{AE86F2F1-A170-4E45-986B-0FFA1B70C056}" type="pres">
      <dgm:prSet presAssocID="{52DBF41A-126B-4B1E-BAAE-6AB8AAD29C11}" presName="linNode" presStyleCnt="0"/>
      <dgm:spPr/>
    </dgm:pt>
    <dgm:pt modelId="{9964C79D-8C4F-41DE-AEAD-B38527434185}" type="pres">
      <dgm:prSet presAssocID="{52DBF41A-126B-4B1E-BAAE-6AB8AAD29C11}" presName="parentShp" presStyleLbl="node1" presStyleIdx="0" presStyleCnt="8" custScaleX="1590062">
        <dgm:presLayoutVars>
          <dgm:bulletEnabled val="1"/>
        </dgm:presLayoutVars>
      </dgm:prSet>
      <dgm:spPr/>
      <dgm:t>
        <a:bodyPr/>
        <a:lstStyle/>
        <a:p>
          <a:endParaRPr lang="ru-RU"/>
        </a:p>
      </dgm:t>
    </dgm:pt>
    <dgm:pt modelId="{BE1EDE79-A3B1-40B1-B10C-5B6C4D4BEC63}" type="pres">
      <dgm:prSet presAssocID="{52DBF41A-126B-4B1E-BAAE-6AB8AAD29C11}" presName="childShp" presStyleLbl="bgAccFollowNode1" presStyleIdx="0" presStyleCnt="8">
        <dgm:presLayoutVars>
          <dgm:bulletEnabled val="1"/>
        </dgm:presLayoutVars>
      </dgm:prSet>
      <dgm:spPr/>
    </dgm:pt>
    <dgm:pt modelId="{DB9222CA-36DF-42DA-8E93-EA78E232ABEC}" type="pres">
      <dgm:prSet presAssocID="{B7B6F734-C0E1-49C3-9A06-54BFA37B759E}" presName="spacing" presStyleCnt="0"/>
      <dgm:spPr/>
    </dgm:pt>
    <dgm:pt modelId="{B966A4BA-CFAA-4359-91A0-5143019E1B50}" type="pres">
      <dgm:prSet presAssocID="{12B86816-5BA3-44F6-9FC5-0AD5F626CCD7}" presName="linNode" presStyleCnt="0"/>
      <dgm:spPr/>
    </dgm:pt>
    <dgm:pt modelId="{857FFBEA-B090-4AAD-B331-61156F10F9FD}" type="pres">
      <dgm:prSet presAssocID="{12B86816-5BA3-44F6-9FC5-0AD5F626CCD7}" presName="parentShp" presStyleLbl="node1" presStyleIdx="1" presStyleCnt="8" custScaleX="1590062">
        <dgm:presLayoutVars>
          <dgm:bulletEnabled val="1"/>
        </dgm:presLayoutVars>
      </dgm:prSet>
      <dgm:spPr/>
      <dgm:t>
        <a:bodyPr/>
        <a:lstStyle/>
        <a:p>
          <a:endParaRPr lang="ru-RU"/>
        </a:p>
      </dgm:t>
    </dgm:pt>
    <dgm:pt modelId="{C188D24E-3EC5-41C3-ACDF-6E177EA0B82B}" type="pres">
      <dgm:prSet presAssocID="{12B86816-5BA3-44F6-9FC5-0AD5F626CCD7}" presName="childShp" presStyleLbl="bgAccFollowNode1" presStyleIdx="1" presStyleCnt="8">
        <dgm:presLayoutVars>
          <dgm:bulletEnabled val="1"/>
        </dgm:presLayoutVars>
      </dgm:prSet>
      <dgm:spPr/>
    </dgm:pt>
    <dgm:pt modelId="{0823D39F-3CC5-49D3-B1DC-C6AAAE46EAE5}" type="pres">
      <dgm:prSet presAssocID="{E4B94B94-D5B5-4322-91E4-0204C33658F9}" presName="spacing" presStyleCnt="0"/>
      <dgm:spPr/>
    </dgm:pt>
    <dgm:pt modelId="{4023DC6F-5836-43F4-BA3D-FBF155A624E6}" type="pres">
      <dgm:prSet presAssocID="{3A3C7296-07DD-4161-B527-4F54DB3D5AA6}" presName="linNode" presStyleCnt="0"/>
      <dgm:spPr/>
    </dgm:pt>
    <dgm:pt modelId="{8733F9B3-7106-49DF-8493-A9E55CC084C5}" type="pres">
      <dgm:prSet presAssocID="{3A3C7296-07DD-4161-B527-4F54DB3D5AA6}" presName="parentShp" presStyleLbl="node1" presStyleIdx="2" presStyleCnt="8" custScaleX="1590062">
        <dgm:presLayoutVars>
          <dgm:bulletEnabled val="1"/>
        </dgm:presLayoutVars>
      </dgm:prSet>
      <dgm:spPr/>
      <dgm:t>
        <a:bodyPr/>
        <a:lstStyle/>
        <a:p>
          <a:endParaRPr lang="ru-RU"/>
        </a:p>
      </dgm:t>
    </dgm:pt>
    <dgm:pt modelId="{91DDDE91-D597-441A-891E-326B74A79E60}" type="pres">
      <dgm:prSet presAssocID="{3A3C7296-07DD-4161-B527-4F54DB3D5AA6}" presName="childShp" presStyleLbl="bgAccFollowNode1" presStyleIdx="2" presStyleCnt="8">
        <dgm:presLayoutVars>
          <dgm:bulletEnabled val="1"/>
        </dgm:presLayoutVars>
      </dgm:prSet>
      <dgm:spPr/>
    </dgm:pt>
    <dgm:pt modelId="{E32D45EC-EF4B-4EE2-A9CE-2BBFD0A406F4}" type="pres">
      <dgm:prSet presAssocID="{56648595-6249-4763-9892-7289B2BAA3FE}" presName="spacing" presStyleCnt="0"/>
      <dgm:spPr/>
    </dgm:pt>
    <dgm:pt modelId="{7C9D9261-7051-4C9E-BB12-643DAF74AD46}" type="pres">
      <dgm:prSet presAssocID="{E75D548F-7EAE-4551-ADB3-18134CDE809C}" presName="linNode" presStyleCnt="0"/>
      <dgm:spPr/>
    </dgm:pt>
    <dgm:pt modelId="{03AABE01-3C0D-44F6-A6E0-A65D029E2197}" type="pres">
      <dgm:prSet presAssocID="{E75D548F-7EAE-4551-ADB3-18134CDE809C}" presName="parentShp" presStyleLbl="node1" presStyleIdx="3" presStyleCnt="8" custScaleX="1590062">
        <dgm:presLayoutVars>
          <dgm:bulletEnabled val="1"/>
        </dgm:presLayoutVars>
      </dgm:prSet>
      <dgm:spPr/>
      <dgm:t>
        <a:bodyPr/>
        <a:lstStyle/>
        <a:p>
          <a:endParaRPr lang="ru-RU"/>
        </a:p>
      </dgm:t>
    </dgm:pt>
    <dgm:pt modelId="{B2CFEBE4-E82C-4691-A780-D15F432880D4}" type="pres">
      <dgm:prSet presAssocID="{E75D548F-7EAE-4551-ADB3-18134CDE809C}" presName="childShp" presStyleLbl="bgAccFollowNode1" presStyleIdx="3" presStyleCnt="8">
        <dgm:presLayoutVars>
          <dgm:bulletEnabled val="1"/>
        </dgm:presLayoutVars>
      </dgm:prSet>
      <dgm:spPr/>
    </dgm:pt>
    <dgm:pt modelId="{FDC0F8CE-DCDC-41D7-AAE0-6B0C84A0176A}" type="pres">
      <dgm:prSet presAssocID="{A4125DC1-E655-45F4-AE9F-391AF2D563E6}" presName="spacing" presStyleCnt="0"/>
      <dgm:spPr/>
    </dgm:pt>
    <dgm:pt modelId="{1929D3F4-E0FE-4583-AE7B-896D37EA98D3}" type="pres">
      <dgm:prSet presAssocID="{1F9DA6FE-5B32-43F8-8D26-D9CB0E4A0583}" presName="linNode" presStyleCnt="0"/>
      <dgm:spPr/>
    </dgm:pt>
    <dgm:pt modelId="{9FF1ECE3-EC02-45C9-BFB4-1F4C7BD71099}" type="pres">
      <dgm:prSet presAssocID="{1F9DA6FE-5B32-43F8-8D26-D9CB0E4A0583}" presName="parentShp" presStyleLbl="node1" presStyleIdx="4" presStyleCnt="8" custScaleX="1590062">
        <dgm:presLayoutVars>
          <dgm:bulletEnabled val="1"/>
        </dgm:presLayoutVars>
      </dgm:prSet>
      <dgm:spPr/>
      <dgm:t>
        <a:bodyPr/>
        <a:lstStyle/>
        <a:p>
          <a:endParaRPr lang="ru-RU"/>
        </a:p>
      </dgm:t>
    </dgm:pt>
    <dgm:pt modelId="{35FF7A5C-1C9C-4DAD-9D82-DBA1CC3C903C}" type="pres">
      <dgm:prSet presAssocID="{1F9DA6FE-5B32-43F8-8D26-D9CB0E4A0583}" presName="childShp" presStyleLbl="bgAccFollowNode1" presStyleIdx="4" presStyleCnt="8">
        <dgm:presLayoutVars>
          <dgm:bulletEnabled val="1"/>
        </dgm:presLayoutVars>
      </dgm:prSet>
      <dgm:spPr/>
    </dgm:pt>
    <dgm:pt modelId="{178EAB29-2C23-4322-8C3C-BB7991F5B784}" type="pres">
      <dgm:prSet presAssocID="{70B18BB4-D049-42F9-AB24-0A1FAB493AFE}" presName="spacing" presStyleCnt="0"/>
      <dgm:spPr/>
    </dgm:pt>
    <dgm:pt modelId="{0045E77A-4AE4-4B5A-A33B-E424479763EF}" type="pres">
      <dgm:prSet presAssocID="{C1828E13-B4A2-44DB-B5ED-7C1DB415CF68}" presName="linNode" presStyleCnt="0"/>
      <dgm:spPr/>
    </dgm:pt>
    <dgm:pt modelId="{165078AA-0102-420E-AB0C-64CA4ECEB160}" type="pres">
      <dgm:prSet presAssocID="{C1828E13-B4A2-44DB-B5ED-7C1DB415CF68}" presName="parentShp" presStyleLbl="node1" presStyleIdx="5" presStyleCnt="8" custScaleX="1590062">
        <dgm:presLayoutVars>
          <dgm:bulletEnabled val="1"/>
        </dgm:presLayoutVars>
      </dgm:prSet>
      <dgm:spPr/>
      <dgm:t>
        <a:bodyPr/>
        <a:lstStyle/>
        <a:p>
          <a:endParaRPr lang="ru-RU"/>
        </a:p>
      </dgm:t>
    </dgm:pt>
    <dgm:pt modelId="{89779152-8395-4355-93E5-901C244522F4}" type="pres">
      <dgm:prSet presAssocID="{C1828E13-B4A2-44DB-B5ED-7C1DB415CF68}" presName="childShp" presStyleLbl="bgAccFollowNode1" presStyleIdx="5" presStyleCnt="8">
        <dgm:presLayoutVars>
          <dgm:bulletEnabled val="1"/>
        </dgm:presLayoutVars>
      </dgm:prSet>
      <dgm:spPr/>
    </dgm:pt>
    <dgm:pt modelId="{10C598C2-C7B4-4FA7-B61A-818ECD4ECE88}" type="pres">
      <dgm:prSet presAssocID="{99E7CD35-355D-4253-87CE-CC7A04FF64CD}" presName="spacing" presStyleCnt="0"/>
      <dgm:spPr/>
    </dgm:pt>
    <dgm:pt modelId="{1C1D12AB-87B4-4A7B-AB2B-2E09E9D6129C}" type="pres">
      <dgm:prSet presAssocID="{276F7482-1D7C-453F-9632-CF386CD8F9AE}" presName="linNode" presStyleCnt="0"/>
      <dgm:spPr/>
    </dgm:pt>
    <dgm:pt modelId="{2BC98513-FBFC-400E-91F1-2DD7E21A3127}" type="pres">
      <dgm:prSet presAssocID="{276F7482-1D7C-453F-9632-CF386CD8F9AE}" presName="parentShp" presStyleLbl="node1" presStyleIdx="6" presStyleCnt="8" custScaleX="1590062">
        <dgm:presLayoutVars>
          <dgm:bulletEnabled val="1"/>
        </dgm:presLayoutVars>
      </dgm:prSet>
      <dgm:spPr/>
      <dgm:t>
        <a:bodyPr/>
        <a:lstStyle/>
        <a:p>
          <a:endParaRPr lang="ru-RU"/>
        </a:p>
      </dgm:t>
    </dgm:pt>
    <dgm:pt modelId="{1741502A-50DC-4FAE-9BA7-3A96149FB581}" type="pres">
      <dgm:prSet presAssocID="{276F7482-1D7C-453F-9632-CF386CD8F9AE}" presName="childShp" presStyleLbl="bgAccFollowNode1" presStyleIdx="6" presStyleCnt="8">
        <dgm:presLayoutVars>
          <dgm:bulletEnabled val="1"/>
        </dgm:presLayoutVars>
      </dgm:prSet>
      <dgm:spPr/>
    </dgm:pt>
    <dgm:pt modelId="{A2F020CD-DEF2-41BC-9B5D-D02219DBC2BB}" type="pres">
      <dgm:prSet presAssocID="{1BF68858-3E28-4684-B47C-E3B82692BF01}" presName="spacing" presStyleCnt="0"/>
      <dgm:spPr/>
    </dgm:pt>
    <dgm:pt modelId="{1894C99D-7CB7-453B-A870-43C3CF3D04CC}" type="pres">
      <dgm:prSet presAssocID="{60B053FA-7538-44F8-AA06-B3A0A9C806E4}" presName="linNode" presStyleCnt="0"/>
      <dgm:spPr/>
    </dgm:pt>
    <dgm:pt modelId="{9ADFBE7A-FE01-4C87-87F6-4764B28337DE}" type="pres">
      <dgm:prSet presAssocID="{60B053FA-7538-44F8-AA06-B3A0A9C806E4}" presName="parentShp" presStyleLbl="node1" presStyleIdx="7" presStyleCnt="8" custScaleX="1590062">
        <dgm:presLayoutVars>
          <dgm:bulletEnabled val="1"/>
        </dgm:presLayoutVars>
      </dgm:prSet>
      <dgm:spPr/>
      <dgm:t>
        <a:bodyPr/>
        <a:lstStyle/>
        <a:p>
          <a:endParaRPr lang="ru-RU"/>
        </a:p>
      </dgm:t>
    </dgm:pt>
    <dgm:pt modelId="{974E53FE-E545-46F8-9BCC-5B7EA8F053B3}" type="pres">
      <dgm:prSet presAssocID="{60B053FA-7538-44F8-AA06-B3A0A9C806E4}" presName="childShp" presStyleLbl="bgAccFollowNode1" presStyleIdx="7" presStyleCnt="8">
        <dgm:presLayoutVars>
          <dgm:bulletEnabled val="1"/>
        </dgm:presLayoutVars>
      </dgm:prSet>
      <dgm:spPr/>
    </dgm:pt>
  </dgm:ptLst>
  <dgm:cxnLst>
    <dgm:cxn modelId="{0C9A36E0-3D23-4FD1-8DAB-D16FB90BC3F5}" srcId="{6B5E929D-254D-4B9E-B2E8-CC1EF4789600}" destId="{C1828E13-B4A2-44DB-B5ED-7C1DB415CF68}" srcOrd="5" destOrd="0" parTransId="{EE3DF767-F642-467B-9CD3-FEC2D43DD54F}" sibTransId="{99E7CD35-355D-4253-87CE-CC7A04FF64CD}"/>
    <dgm:cxn modelId="{9CE210B6-2840-449D-8693-3DF30EE2C9E0}" type="presOf" srcId="{C1828E13-B4A2-44DB-B5ED-7C1DB415CF68}" destId="{165078AA-0102-420E-AB0C-64CA4ECEB160}" srcOrd="0" destOrd="0" presId="urn:microsoft.com/office/officeart/2005/8/layout/vList6"/>
    <dgm:cxn modelId="{E26154C8-5521-448A-B508-3E3B075DFA60}" type="presOf" srcId="{12B86816-5BA3-44F6-9FC5-0AD5F626CCD7}" destId="{857FFBEA-B090-4AAD-B331-61156F10F9FD}" srcOrd="0" destOrd="0" presId="urn:microsoft.com/office/officeart/2005/8/layout/vList6"/>
    <dgm:cxn modelId="{03C6A340-FF06-4851-80F1-A0EB15923516}" type="presOf" srcId="{276F7482-1D7C-453F-9632-CF386CD8F9AE}" destId="{2BC98513-FBFC-400E-91F1-2DD7E21A3127}" srcOrd="0" destOrd="0" presId="urn:microsoft.com/office/officeart/2005/8/layout/vList6"/>
    <dgm:cxn modelId="{BF1C0E3B-F19B-472F-8EED-6CCF9161A0D6}" srcId="{6B5E929D-254D-4B9E-B2E8-CC1EF4789600}" destId="{276F7482-1D7C-453F-9632-CF386CD8F9AE}" srcOrd="6" destOrd="0" parTransId="{E3BFCFC0-ED18-4046-80AE-AC04FFE35C56}" sibTransId="{1BF68858-3E28-4684-B47C-E3B82692BF01}"/>
    <dgm:cxn modelId="{6D182A4D-210E-4BF1-8B57-87DCAC9F3DA7}" srcId="{6B5E929D-254D-4B9E-B2E8-CC1EF4789600}" destId="{52DBF41A-126B-4B1E-BAAE-6AB8AAD29C11}" srcOrd="0" destOrd="0" parTransId="{8F2286C9-B3C7-4D81-9939-A9FF19E3880B}" sibTransId="{B7B6F734-C0E1-49C3-9A06-54BFA37B759E}"/>
    <dgm:cxn modelId="{A5F5D188-89DE-4B5F-8D18-EAAE3B7E1A77}" type="presOf" srcId="{E75D548F-7EAE-4551-ADB3-18134CDE809C}" destId="{03AABE01-3C0D-44F6-A6E0-A65D029E2197}" srcOrd="0" destOrd="0" presId="urn:microsoft.com/office/officeart/2005/8/layout/vList6"/>
    <dgm:cxn modelId="{98D69B2B-2874-4A5B-BE68-E0D3D71EE72A}" type="presOf" srcId="{3A3C7296-07DD-4161-B527-4F54DB3D5AA6}" destId="{8733F9B3-7106-49DF-8493-A9E55CC084C5}" srcOrd="0" destOrd="0" presId="urn:microsoft.com/office/officeart/2005/8/layout/vList6"/>
    <dgm:cxn modelId="{38685E79-27B3-4184-9FF4-527630A5DAF0}" type="presOf" srcId="{1F9DA6FE-5B32-43F8-8D26-D9CB0E4A0583}" destId="{9FF1ECE3-EC02-45C9-BFB4-1F4C7BD71099}" srcOrd="0" destOrd="0" presId="urn:microsoft.com/office/officeart/2005/8/layout/vList6"/>
    <dgm:cxn modelId="{AD416C1A-E689-4F19-9C1D-746A80833873}" srcId="{6B5E929D-254D-4B9E-B2E8-CC1EF4789600}" destId="{E75D548F-7EAE-4551-ADB3-18134CDE809C}" srcOrd="3" destOrd="0" parTransId="{A3305082-EFE1-4265-A0F7-1FF4D9E06A23}" sibTransId="{A4125DC1-E655-45F4-AE9F-391AF2D563E6}"/>
    <dgm:cxn modelId="{EF968725-CD34-46FE-91AB-6EDA990DC33A}" srcId="{6B5E929D-254D-4B9E-B2E8-CC1EF4789600}" destId="{3A3C7296-07DD-4161-B527-4F54DB3D5AA6}" srcOrd="2" destOrd="0" parTransId="{284E4854-B7F8-4712-9BA2-19409EBAEDCD}" sibTransId="{56648595-6249-4763-9892-7289B2BAA3FE}"/>
    <dgm:cxn modelId="{90BD25C9-1010-477C-BF07-837589F655E8}" srcId="{6B5E929D-254D-4B9E-B2E8-CC1EF4789600}" destId="{12B86816-5BA3-44F6-9FC5-0AD5F626CCD7}" srcOrd="1" destOrd="0" parTransId="{54561D3E-3A2F-4F7E-A179-8E1D09C4C716}" sibTransId="{E4B94B94-D5B5-4322-91E4-0204C33658F9}"/>
    <dgm:cxn modelId="{674E4151-036B-4C1A-A45C-1F3607B93023}" type="presOf" srcId="{6B5E929D-254D-4B9E-B2E8-CC1EF4789600}" destId="{DF9EF67F-0FC8-46E5-8CC3-11F8211C3B88}" srcOrd="0" destOrd="0" presId="urn:microsoft.com/office/officeart/2005/8/layout/vList6"/>
    <dgm:cxn modelId="{1C4783C3-49FB-41B0-8F33-24D9ADD31977}" srcId="{6B5E929D-254D-4B9E-B2E8-CC1EF4789600}" destId="{1F9DA6FE-5B32-43F8-8D26-D9CB0E4A0583}" srcOrd="4" destOrd="0" parTransId="{E465DF49-3243-4FF2-B4B1-507E5B1E6D7F}" sibTransId="{70B18BB4-D049-42F9-AB24-0A1FAB493AFE}"/>
    <dgm:cxn modelId="{1420FBE9-CB0A-451B-A4C9-BBB56BF6E288}" srcId="{6B5E929D-254D-4B9E-B2E8-CC1EF4789600}" destId="{60B053FA-7538-44F8-AA06-B3A0A9C806E4}" srcOrd="7" destOrd="0" parTransId="{BFFEFCD2-EE97-4207-82CC-5C67F05D134A}" sibTransId="{532EADC8-5E9F-4D35-9FBA-E210C7D6EE41}"/>
    <dgm:cxn modelId="{8D0DFFC8-F41B-4A00-95C0-B01A0995FB7B}" type="presOf" srcId="{52DBF41A-126B-4B1E-BAAE-6AB8AAD29C11}" destId="{9964C79D-8C4F-41DE-AEAD-B38527434185}" srcOrd="0" destOrd="0" presId="urn:microsoft.com/office/officeart/2005/8/layout/vList6"/>
    <dgm:cxn modelId="{3D3AB124-F8B6-457A-99AA-B851B84C5E24}" type="presOf" srcId="{60B053FA-7538-44F8-AA06-B3A0A9C806E4}" destId="{9ADFBE7A-FE01-4C87-87F6-4764B28337DE}" srcOrd="0" destOrd="0" presId="urn:microsoft.com/office/officeart/2005/8/layout/vList6"/>
    <dgm:cxn modelId="{99C6B8BE-1A84-428A-B11D-886457414BBF}" type="presParOf" srcId="{DF9EF67F-0FC8-46E5-8CC3-11F8211C3B88}" destId="{AE86F2F1-A170-4E45-986B-0FFA1B70C056}" srcOrd="0" destOrd="0" presId="urn:microsoft.com/office/officeart/2005/8/layout/vList6"/>
    <dgm:cxn modelId="{F4CE6EAB-8BAB-49D4-A468-40E5234C412B}" type="presParOf" srcId="{AE86F2F1-A170-4E45-986B-0FFA1B70C056}" destId="{9964C79D-8C4F-41DE-AEAD-B38527434185}" srcOrd="0" destOrd="0" presId="urn:microsoft.com/office/officeart/2005/8/layout/vList6"/>
    <dgm:cxn modelId="{ED68BD4F-F6CA-4543-8B96-DBEA72D8B515}" type="presParOf" srcId="{AE86F2F1-A170-4E45-986B-0FFA1B70C056}" destId="{BE1EDE79-A3B1-40B1-B10C-5B6C4D4BEC63}" srcOrd="1" destOrd="0" presId="urn:microsoft.com/office/officeart/2005/8/layout/vList6"/>
    <dgm:cxn modelId="{EF837042-C2BC-42F7-A2FE-FCE7D9097414}" type="presParOf" srcId="{DF9EF67F-0FC8-46E5-8CC3-11F8211C3B88}" destId="{DB9222CA-36DF-42DA-8E93-EA78E232ABEC}" srcOrd="1" destOrd="0" presId="urn:microsoft.com/office/officeart/2005/8/layout/vList6"/>
    <dgm:cxn modelId="{4E38D659-9BB2-4D22-B903-6D3CD7BEF983}" type="presParOf" srcId="{DF9EF67F-0FC8-46E5-8CC3-11F8211C3B88}" destId="{B966A4BA-CFAA-4359-91A0-5143019E1B50}" srcOrd="2" destOrd="0" presId="urn:microsoft.com/office/officeart/2005/8/layout/vList6"/>
    <dgm:cxn modelId="{70CDE99C-BBB9-4586-B1F2-11A3F356D04F}" type="presParOf" srcId="{B966A4BA-CFAA-4359-91A0-5143019E1B50}" destId="{857FFBEA-B090-4AAD-B331-61156F10F9FD}" srcOrd="0" destOrd="0" presId="urn:microsoft.com/office/officeart/2005/8/layout/vList6"/>
    <dgm:cxn modelId="{74A80E6C-3B0C-4D30-A28C-84136250A917}" type="presParOf" srcId="{B966A4BA-CFAA-4359-91A0-5143019E1B50}" destId="{C188D24E-3EC5-41C3-ACDF-6E177EA0B82B}" srcOrd="1" destOrd="0" presId="urn:microsoft.com/office/officeart/2005/8/layout/vList6"/>
    <dgm:cxn modelId="{273B4ADE-B1F3-4395-B0AA-38634F15CD35}" type="presParOf" srcId="{DF9EF67F-0FC8-46E5-8CC3-11F8211C3B88}" destId="{0823D39F-3CC5-49D3-B1DC-C6AAAE46EAE5}" srcOrd="3" destOrd="0" presId="urn:microsoft.com/office/officeart/2005/8/layout/vList6"/>
    <dgm:cxn modelId="{51868B5C-9CBF-48C2-ACB6-5B239E50B15F}" type="presParOf" srcId="{DF9EF67F-0FC8-46E5-8CC3-11F8211C3B88}" destId="{4023DC6F-5836-43F4-BA3D-FBF155A624E6}" srcOrd="4" destOrd="0" presId="urn:microsoft.com/office/officeart/2005/8/layout/vList6"/>
    <dgm:cxn modelId="{9F610BDC-3259-4083-B26E-C94660D3C121}" type="presParOf" srcId="{4023DC6F-5836-43F4-BA3D-FBF155A624E6}" destId="{8733F9B3-7106-49DF-8493-A9E55CC084C5}" srcOrd="0" destOrd="0" presId="urn:microsoft.com/office/officeart/2005/8/layout/vList6"/>
    <dgm:cxn modelId="{70A70F43-0200-40DA-B6B2-FAD5197CA546}" type="presParOf" srcId="{4023DC6F-5836-43F4-BA3D-FBF155A624E6}" destId="{91DDDE91-D597-441A-891E-326B74A79E60}" srcOrd="1" destOrd="0" presId="urn:microsoft.com/office/officeart/2005/8/layout/vList6"/>
    <dgm:cxn modelId="{9BB0A42E-5387-4E23-A610-25524086C79A}" type="presParOf" srcId="{DF9EF67F-0FC8-46E5-8CC3-11F8211C3B88}" destId="{E32D45EC-EF4B-4EE2-A9CE-2BBFD0A406F4}" srcOrd="5" destOrd="0" presId="urn:microsoft.com/office/officeart/2005/8/layout/vList6"/>
    <dgm:cxn modelId="{0DB69D48-3681-4B59-A5D7-25D9B5311D29}" type="presParOf" srcId="{DF9EF67F-0FC8-46E5-8CC3-11F8211C3B88}" destId="{7C9D9261-7051-4C9E-BB12-643DAF74AD46}" srcOrd="6" destOrd="0" presId="urn:microsoft.com/office/officeart/2005/8/layout/vList6"/>
    <dgm:cxn modelId="{D41B0580-F79E-4F79-8100-ACE8DEC02C21}" type="presParOf" srcId="{7C9D9261-7051-4C9E-BB12-643DAF74AD46}" destId="{03AABE01-3C0D-44F6-A6E0-A65D029E2197}" srcOrd="0" destOrd="0" presId="urn:microsoft.com/office/officeart/2005/8/layout/vList6"/>
    <dgm:cxn modelId="{231B0C59-7069-44D5-8CD7-1375FD3654D1}" type="presParOf" srcId="{7C9D9261-7051-4C9E-BB12-643DAF74AD46}" destId="{B2CFEBE4-E82C-4691-A780-D15F432880D4}" srcOrd="1" destOrd="0" presId="urn:microsoft.com/office/officeart/2005/8/layout/vList6"/>
    <dgm:cxn modelId="{CFF6943E-0A45-45A2-B59C-962A1AF0EB28}" type="presParOf" srcId="{DF9EF67F-0FC8-46E5-8CC3-11F8211C3B88}" destId="{FDC0F8CE-DCDC-41D7-AAE0-6B0C84A0176A}" srcOrd="7" destOrd="0" presId="urn:microsoft.com/office/officeart/2005/8/layout/vList6"/>
    <dgm:cxn modelId="{D4DCEFAB-8DEE-4D5B-B1B8-15DA163E0397}" type="presParOf" srcId="{DF9EF67F-0FC8-46E5-8CC3-11F8211C3B88}" destId="{1929D3F4-E0FE-4583-AE7B-896D37EA98D3}" srcOrd="8" destOrd="0" presId="urn:microsoft.com/office/officeart/2005/8/layout/vList6"/>
    <dgm:cxn modelId="{FC831D2D-EB5E-4577-A8DA-4D05FA23B589}" type="presParOf" srcId="{1929D3F4-E0FE-4583-AE7B-896D37EA98D3}" destId="{9FF1ECE3-EC02-45C9-BFB4-1F4C7BD71099}" srcOrd="0" destOrd="0" presId="urn:microsoft.com/office/officeart/2005/8/layout/vList6"/>
    <dgm:cxn modelId="{1B0566A8-7B6D-41D6-9BD5-BE9883590D54}" type="presParOf" srcId="{1929D3F4-E0FE-4583-AE7B-896D37EA98D3}" destId="{35FF7A5C-1C9C-4DAD-9D82-DBA1CC3C903C}" srcOrd="1" destOrd="0" presId="urn:microsoft.com/office/officeart/2005/8/layout/vList6"/>
    <dgm:cxn modelId="{1971B1ED-0B3A-4AED-ADD8-1649CD0A4A5C}" type="presParOf" srcId="{DF9EF67F-0FC8-46E5-8CC3-11F8211C3B88}" destId="{178EAB29-2C23-4322-8C3C-BB7991F5B784}" srcOrd="9" destOrd="0" presId="urn:microsoft.com/office/officeart/2005/8/layout/vList6"/>
    <dgm:cxn modelId="{5BD314CF-23CB-4DB2-98FD-F33A8BB31824}" type="presParOf" srcId="{DF9EF67F-0FC8-46E5-8CC3-11F8211C3B88}" destId="{0045E77A-4AE4-4B5A-A33B-E424479763EF}" srcOrd="10" destOrd="0" presId="urn:microsoft.com/office/officeart/2005/8/layout/vList6"/>
    <dgm:cxn modelId="{25CCD9F6-E2A2-4B83-9CD7-710182B469AD}" type="presParOf" srcId="{0045E77A-4AE4-4B5A-A33B-E424479763EF}" destId="{165078AA-0102-420E-AB0C-64CA4ECEB160}" srcOrd="0" destOrd="0" presId="urn:microsoft.com/office/officeart/2005/8/layout/vList6"/>
    <dgm:cxn modelId="{D17CCF02-4386-4EFA-95B2-04D85C8FF68B}" type="presParOf" srcId="{0045E77A-4AE4-4B5A-A33B-E424479763EF}" destId="{89779152-8395-4355-93E5-901C244522F4}" srcOrd="1" destOrd="0" presId="urn:microsoft.com/office/officeart/2005/8/layout/vList6"/>
    <dgm:cxn modelId="{1EF590A9-73ED-4480-ADA2-FAA2A8961617}" type="presParOf" srcId="{DF9EF67F-0FC8-46E5-8CC3-11F8211C3B88}" destId="{10C598C2-C7B4-4FA7-B61A-818ECD4ECE88}" srcOrd="11" destOrd="0" presId="urn:microsoft.com/office/officeart/2005/8/layout/vList6"/>
    <dgm:cxn modelId="{7F4EFB38-68F9-4055-8A4D-3805E62A779D}" type="presParOf" srcId="{DF9EF67F-0FC8-46E5-8CC3-11F8211C3B88}" destId="{1C1D12AB-87B4-4A7B-AB2B-2E09E9D6129C}" srcOrd="12" destOrd="0" presId="urn:microsoft.com/office/officeart/2005/8/layout/vList6"/>
    <dgm:cxn modelId="{489557E5-D8C8-48A9-8F2B-280C75539390}" type="presParOf" srcId="{1C1D12AB-87B4-4A7B-AB2B-2E09E9D6129C}" destId="{2BC98513-FBFC-400E-91F1-2DD7E21A3127}" srcOrd="0" destOrd="0" presId="urn:microsoft.com/office/officeart/2005/8/layout/vList6"/>
    <dgm:cxn modelId="{6E9007BB-C208-462F-88D7-6B4CB65D3BA7}" type="presParOf" srcId="{1C1D12AB-87B4-4A7B-AB2B-2E09E9D6129C}" destId="{1741502A-50DC-4FAE-9BA7-3A96149FB581}" srcOrd="1" destOrd="0" presId="urn:microsoft.com/office/officeart/2005/8/layout/vList6"/>
    <dgm:cxn modelId="{49165569-8E57-42B0-8048-C8B8FDB959A9}" type="presParOf" srcId="{DF9EF67F-0FC8-46E5-8CC3-11F8211C3B88}" destId="{A2F020CD-DEF2-41BC-9B5D-D02219DBC2BB}" srcOrd="13" destOrd="0" presId="urn:microsoft.com/office/officeart/2005/8/layout/vList6"/>
    <dgm:cxn modelId="{27ACFF57-6BDE-4342-9301-8C2CE45D9C53}" type="presParOf" srcId="{DF9EF67F-0FC8-46E5-8CC3-11F8211C3B88}" destId="{1894C99D-7CB7-453B-A870-43C3CF3D04CC}" srcOrd="14" destOrd="0" presId="urn:microsoft.com/office/officeart/2005/8/layout/vList6"/>
    <dgm:cxn modelId="{65D86051-A245-4F8B-9C12-752263EF4674}" type="presParOf" srcId="{1894C99D-7CB7-453B-A870-43C3CF3D04CC}" destId="{9ADFBE7A-FE01-4C87-87F6-4764B28337DE}" srcOrd="0" destOrd="0" presId="urn:microsoft.com/office/officeart/2005/8/layout/vList6"/>
    <dgm:cxn modelId="{ACCAEB34-CA5B-4D33-9C70-938683017177}" type="presParOf" srcId="{1894C99D-7CB7-453B-A870-43C3CF3D04CC}" destId="{974E53FE-E545-46F8-9BCC-5B7EA8F053B3}"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B606B0B-8D23-4297-A60A-265480938DA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UA"/>
        </a:p>
      </dgm:t>
    </dgm:pt>
    <dgm:pt modelId="{7786DE82-8710-4828-8658-6EAAF4B672E5}">
      <dgm:prSet/>
      <dgm:spPr/>
      <dgm:t>
        <a:bodyPr/>
        <a:lstStyle/>
        <a:p>
          <a:r>
            <a:rPr lang="uk-UA" b="0" i="0" dirty="0"/>
            <a:t>    Порівняння вітчизняного переліку принципів бухгалтерського обліку з світовими </a:t>
          </a:r>
          <a:r>
            <a:rPr lang="uk-UA" b="0" i="0" dirty="0" err="1"/>
            <a:t>обліковоми</a:t>
          </a:r>
          <a:r>
            <a:rPr lang="uk-UA" b="0" i="0" dirty="0"/>
            <a:t> принципами, свідчить про неврахування вітчизняним законодавством таких, як: надійність і точність представлення інформації, </a:t>
          </a:r>
          <a:r>
            <a:rPr lang="uk-UA" b="0" i="0" dirty="0" err="1"/>
            <a:t>обєднання</a:t>
          </a:r>
          <a:r>
            <a:rPr lang="uk-UA" b="0" i="0" dirty="0"/>
            <a:t> в групи, окрема оцінка та неприпустимість згортання, непорушність початкового балансу, </a:t>
          </a:r>
          <a:r>
            <a:rPr lang="uk-UA" b="0" i="0" dirty="0" err="1"/>
            <a:t>імпаритет</a:t>
          </a:r>
          <a:r>
            <a:rPr lang="uk-UA" b="0" i="0" dirty="0"/>
            <a:t>, ясність і зрозумілість, упорядкованість обліку, суттєвість, консерватизм професійного судження бухгалтера, унікальність, розмежування капіталу та прибутку.</a:t>
          </a:r>
          <a:endParaRPr lang="ru-UA" dirty="0"/>
        </a:p>
      </dgm:t>
    </dgm:pt>
    <dgm:pt modelId="{E7D42CB5-FDE3-4EA7-B934-64E8549F8AD6}" type="parTrans" cxnId="{5CFFD2CE-0FA1-441B-A7AA-8C28045F4CF8}">
      <dgm:prSet/>
      <dgm:spPr/>
      <dgm:t>
        <a:bodyPr/>
        <a:lstStyle/>
        <a:p>
          <a:endParaRPr lang="ru-UA"/>
        </a:p>
      </dgm:t>
    </dgm:pt>
    <dgm:pt modelId="{83931E25-EAC4-4F36-B255-36043BCEA365}" type="sibTrans" cxnId="{5CFFD2CE-0FA1-441B-A7AA-8C28045F4CF8}">
      <dgm:prSet/>
      <dgm:spPr/>
      <dgm:t>
        <a:bodyPr/>
        <a:lstStyle/>
        <a:p>
          <a:endParaRPr lang="ru-UA"/>
        </a:p>
      </dgm:t>
    </dgm:pt>
    <dgm:pt modelId="{4068F8A1-A531-4DEA-A9BD-D311BE641B93}">
      <dgm:prSet/>
      <dgm:spPr/>
      <dgm:t>
        <a:bodyPr/>
        <a:lstStyle/>
        <a:p>
          <a:r>
            <a:rPr lang="uk-UA" b="0" i="0" dirty="0"/>
            <a:t>Ознайомлення із змістом МСФЗ дає підстави дійти висновків щодо неузгодженості вимог та якісних характеристик фінансової звітності. Крім того, визначені у Концептуальній основі якісні характеристики фінансової звітності більшою мірою відображають вимоги користувачів до фінансової звітності, ніж властивості інформації.</a:t>
          </a:r>
          <a:endParaRPr lang="ru-UA" dirty="0"/>
        </a:p>
      </dgm:t>
    </dgm:pt>
    <dgm:pt modelId="{E24228DB-EC0B-4649-9C48-838D48047105}" type="parTrans" cxnId="{2E30958C-65CF-49D3-9991-651185758072}">
      <dgm:prSet/>
      <dgm:spPr/>
      <dgm:t>
        <a:bodyPr/>
        <a:lstStyle/>
        <a:p>
          <a:endParaRPr lang="ru-UA"/>
        </a:p>
      </dgm:t>
    </dgm:pt>
    <dgm:pt modelId="{8E27E96C-505A-496A-B9CE-3DCE5259F346}" type="sibTrans" cxnId="{2E30958C-65CF-49D3-9991-651185758072}">
      <dgm:prSet/>
      <dgm:spPr/>
      <dgm:t>
        <a:bodyPr/>
        <a:lstStyle/>
        <a:p>
          <a:endParaRPr lang="ru-UA"/>
        </a:p>
      </dgm:t>
    </dgm:pt>
    <dgm:pt modelId="{F5F31C08-B0C8-45E2-850B-39CB80819FF8}">
      <dgm:prSet/>
      <dgm:spPr/>
      <dgm:t>
        <a:bodyPr/>
        <a:lstStyle/>
        <a:p>
          <a:r>
            <a:rPr lang="uk-UA" b="0" i="0"/>
            <a:t>У вітчизняній методології бухгалтерського обліку основим її інструментом є нормативні документи, в яких закріплюються базові вимоги щодо ведення обліку та складання звітності. Якісні характеристики фінансової звітності також закріплені у П(С)БО. Розробка Національних положень (стандартів) бухгалтерського обліку покликана забезпечити наближення вітчизняної облікової методології до міжнародних вимог, проте склад і зміст якісних характеристик фінансової звітності залишається незмінним із прийняттям НП(С)БО 1 «Загальні вимоги до фінансової звітності».</a:t>
          </a:r>
          <a:endParaRPr lang="ru-UA"/>
        </a:p>
      </dgm:t>
    </dgm:pt>
    <dgm:pt modelId="{1BBF7BA3-1A84-48B4-9361-F42F797AED17}" type="parTrans" cxnId="{F491FEF0-77B5-4008-801F-67DDA470A6A8}">
      <dgm:prSet/>
      <dgm:spPr/>
      <dgm:t>
        <a:bodyPr/>
        <a:lstStyle/>
        <a:p>
          <a:endParaRPr lang="ru-UA"/>
        </a:p>
      </dgm:t>
    </dgm:pt>
    <dgm:pt modelId="{429700FA-F242-43C5-AAE3-200396CC7981}" type="sibTrans" cxnId="{F491FEF0-77B5-4008-801F-67DDA470A6A8}">
      <dgm:prSet/>
      <dgm:spPr/>
      <dgm:t>
        <a:bodyPr/>
        <a:lstStyle/>
        <a:p>
          <a:endParaRPr lang="ru-UA"/>
        </a:p>
      </dgm:t>
    </dgm:pt>
    <dgm:pt modelId="{232CBD9A-14F1-4659-A500-800FCEAF9332}" type="pres">
      <dgm:prSet presAssocID="{FB606B0B-8D23-4297-A60A-265480938DA3}" presName="Name0" presStyleCnt="0">
        <dgm:presLayoutVars>
          <dgm:chPref val="3"/>
          <dgm:dir/>
          <dgm:animLvl val="lvl"/>
          <dgm:resizeHandles/>
        </dgm:presLayoutVars>
      </dgm:prSet>
      <dgm:spPr/>
      <dgm:t>
        <a:bodyPr/>
        <a:lstStyle/>
        <a:p>
          <a:endParaRPr lang="ru-RU"/>
        </a:p>
      </dgm:t>
    </dgm:pt>
    <dgm:pt modelId="{6576CF95-EE3F-4C36-9C5D-0BBBC1F40E2E}" type="pres">
      <dgm:prSet presAssocID="{7786DE82-8710-4828-8658-6EAAF4B672E5}" presName="horFlow" presStyleCnt="0"/>
      <dgm:spPr/>
    </dgm:pt>
    <dgm:pt modelId="{B6CA632F-0BCE-4E85-9D0E-56EBEA67DBC5}" type="pres">
      <dgm:prSet presAssocID="{7786DE82-8710-4828-8658-6EAAF4B672E5}" presName="bigChev" presStyleLbl="node1" presStyleIdx="0" presStyleCnt="3" custScaleX="279781"/>
      <dgm:spPr/>
      <dgm:t>
        <a:bodyPr/>
        <a:lstStyle/>
        <a:p>
          <a:endParaRPr lang="ru-RU"/>
        </a:p>
      </dgm:t>
    </dgm:pt>
    <dgm:pt modelId="{FFB26CAA-8253-4AF8-8DAD-FBB69E01F0B1}" type="pres">
      <dgm:prSet presAssocID="{7786DE82-8710-4828-8658-6EAAF4B672E5}" presName="vSp" presStyleCnt="0"/>
      <dgm:spPr/>
    </dgm:pt>
    <dgm:pt modelId="{F31E09FA-49FA-42AC-AD38-6A07E4A56C02}" type="pres">
      <dgm:prSet presAssocID="{4068F8A1-A531-4DEA-A9BD-D311BE641B93}" presName="horFlow" presStyleCnt="0"/>
      <dgm:spPr/>
    </dgm:pt>
    <dgm:pt modelId="{08EB38B8-C75B-4413-8BD4-795FAD734B3B}" type="pres">
      <dgm:prSet presAssocID="{4068F8A1-A531-4DEA-A9BD-D311BE641B93}" presName="bigChev" presStyleLbl="node1" presStyleIdx="1" presStyleCnt="3" custScaleX="279781"/>
      <dgm:spPr/>
      <dgm:t>
        <a:bodyPr/>
        <a:lstStyle/>
        <a:p>
          <a:endParaRPr lang="ru-RU"/>
        </a:p>
      </dgm:t>
    </dgm:pt>
    <dgm:pt modelId="{EFBBB859-EF68-425F-8256-42B5D4C1E92C}" type="pres">
      <dgm:prSet presAssocID="{4068F8A1-A531-4DEA-A9BD-D311BE641B93}" presName="vSp" presStyleCnt="0"/>
      <dgm:spPr/>
    </dgm:pt>
    <dgm:pt modelId="{E2E9E8F5-B56D-408B-A720-328353A2398E}" type="pres">
      <dgm:prSet presAssocID="{F5F31C08-B0C8-45E2-850B-39CB80819FF8}" presName="horFlow" presStyleCnt="0"/>
      <dgm:spPr/>
    </dgm:pt>
    <dgm:pt modelId="{EB409971-43FB-4BE9-8BCA-32C5C9891C8F}" type="pres">
      <dgm:prSet presAssocID="{F5F31C08-B0C8-45E2-850B-39CB80819FF8}" presName="bigChev" presStyleLbl="node1" presStyleIdx="2" presStyleCnt="3" custScaleX="279781"/>
      <dgm:spPr/>
      <dgm:t>
        <a:bodyPr/>
        <a:lstStyle/>
        <a:p>
          <a:endParaRPr lang="ru-RU"/>
        </a:p>
      </dgm:t>
    </dgm:pt>
  </dgm:ptLst>
  <dgm:cxnLst>
    <dgm:cxn modelId="{A3A0BB02-5AC4-480B-996F-C90569BAE7EA}" type="presOf" srcId="{7786DE82-8710-4828-8658-6EAAF4B672E5}" destId="{B6CA632F-0BCE-4E85-9D0E-56EBEA67DBC5}" srcOrd="0" destOrd="0" presId="urn:microsoft.com/office/officeart/2005/8/layout/lProcess3"/>
    <dgm:cxn modelId="{5CFFD2CE-0FA1-441B-A7AA-8C28045F4CF8}" srcId="{FB606B0B-8D23-4297-A60A-265480938DA3}" destId="{7786DE82-8710-4828-8658-6EAAF4B672E5}" srcOrd="0" destOrd="0" parTransId="{E7D42CB5-FDE3-4EA7-B934-64E8549F8AD6}" sibTransId="{83931E25-EAC4-4F36-B255-36043BCEA365}"/>
    <dgm:cxn modelId="{2E30958C-65CF-49D3-9991-651185758072}" srcId="{FB606B0B-8D23-4297-A60A-265480938DA3}" destId="{4068F8A1-A531-4DEA-A9BD-D311BE641B93}" srcOrd="1" destOrd="0" parTransId="{E24228DB-EC0B-4649-9C48-838D48047105}" sibTransId="{8E27E96C-505A-496A-B9CE-3DCE5259F346}"/>
    <dgm:cxn modelId="{0A7593F2-6C57-4CD7-9631-11FC6296D5B8}" type="presOf" srcId="{FB606B0B-8D23-4297-A60A-265480938DA3}" destId="{232CBD9A-14F1-4659-A500-800FCEAF9332}" srcOrd="0" destOrd="0" presId="urn:microsoft.com/office/officeart/2005/8/layout/lProcess3"/>
    <dgm:cxn modelId="{F491FEF0-77B5-4008-801F-67DDA470A6A8}" srcId="{FB606B0B-8D23-4297-A60A-265480938DA3}" destId="{F5F31C08-B0C8-45E2-850B-39CB80819FF8}" srcOrd="2" destOrd="0" parTransId="{1BBF7BA3-1A84-48B4-9361-F42F797AED17}" sibTransId="{429700FA-F242-43C5-AAE3-200396CC7981}"/>
    <dgm:cxn modelId="{97E34E46-74FB-40ED-BA73-1E2622AD67A8}" type="presOf" srcId="{F5F31C08-B0C8-45E2-850B-39CB80819FF8}" destId="{EB409971-43FB-4BE9-8BCA-32C5C9891C8F}" srcOrd="0" destOrd="0" presId="urn:microsoft.com/office/officeart/2005/8/layout/lProcess3"/>
    <dgm:cxn modelId="{1ADCF4D5-1FDF-4AB2-8D5C-EF99763864CC}" type="presOf" srcId="{4068F8A1-A531-4DEA-A9BD-D311BE641B93}" destId="{08EB38B8-C75B-4413-8BD4-795FAD734B3B}" srcOrd="0" destOrd="0" presId="urn:microsoft.com/office/officeart/2005/8/layout/lProcess3"/>
    <dgm:cxn modelId="{65A2FD8D-3408-4F51-BF03-EF5A0C0FFCFA}" type="presParOf" srcId="{232CBD9A-14F1-4659-A500-800FCEAF9332}" destId="{6576CF95-EE3F-4C36-9C5D-0BBBC1F40E2E}" srcOrd="0" destOrd="0" presId="urn:microsoft.com/office/officeart/2005/8/layout/lProcess3"/>
    <dgm:cxn modelId="{FF3F44D3-D753-43D5-B012-325D000DE406}" type="presParOf" srcId="{6576CF95-EE3F-4C36-9C5D-0BBBC1F40E2E}" destId="{B6CA632F-0BCE-4E85-9D0E-56EBEA67DBC5}" srcOrd="0" destOrd="0" presId="urn:microsoft.com/office/officeart/2005/8/layout/lProcess3"/>
    <dgm:cxn modelId="{DA8C7C34-4F07-4B24-BC7F-22E0F6F3E6FC}" type="presParOf" srcId="{232CBD9A-14F1-4659-A500-800FCEAF9332}" destId="{FFB26CAA-8253-4AF8-8DAD-FBB69E01F0B1}" srcOrd="1" destOrd="0" presId="urn:microsoft.com/office/officeart/2005/8/layout/lProcess3"/>
    <dgm:cxn modelId="{C8170ECA-5475-4B22-8BD6-FB883F65A0D6}" type="presParOf" srcId="{232CBD9A-14F1-4659-A500-800FCEAF9332}" destId="{F31E09FA-49FA-42AC-AD38-6A07E4A56C02}" srcOrd="2" destOrd="0" presId="urn:microsoft.com/office/officeart/2005/8/layout/lProcess3"/>
    <dgm:cxn modelId="{4DE1F140-87A6-4DD1-A884-03ACC3C36B09}" type="presParOf" srcId="{F31E09FA-49FA-42AC-AD38-6A07E4A56C02}" destId="{08EB38B8-C75B-4413-8BD4-795FAD734B3B}" srcOrd="0" destOrd="0" presId="urn:microsoft.com/office/officeart/2005/8/layout/lProcess3"/>
    <dgm:cxn modelId="{F797F781-EC1C-4CAC-BB63-5257846BB1B3}" type="presParOf" srcId="{232CBD9A-14F1-4659-A500-800FCEAF9332}" destId="{EFBBB859-EF68-425F-8256-42B5D4C1E92C}" srcOrd="3" destOrd="0" presId="urn:microsoft.com/office/officeart/2005/8/layout/lProcess3"/>
    <dgm:cxn modelId="{7825C5C5-7C33-49C6-8F7A-B970C0AFF2EF}" type="presParOf" srcId="{232CBD9A-14F1-4659-A500-800FCEAF9332}" destId="{E2E9E8F5-B56D-408B-A720-328353A2398E}" srcOrd="4" destOrd="0" presId="urn:microsoft.com/office/officeart/2005/8/layout/lProcess3"/>
    <dgm:cxn modelId="{1F11C883-4BD9-406A-B4B3-F88A69F19F5B}" type="presParOf" srcId="{E2E9E8F5-B56D-408B-A720-328353A2398E}" destId="{EB409971-43FB-4BE9-8BCA-32C5C9891C8F}"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D835D0-B98E-4ED5-9CAE-19CF14721833}"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ru-UA"/>
        </a:p>
      </dgm:t>
    </dgm:pt>
    <dgm:pt modelId="{BF65BD3B-EE11-4C38-8445-E1017A5A1918}">
      <dgm:prSet/>
      <dgm:spPr/>
      <dgm:t>
        <a:bodyPr/>
        <a:lstStyle/>
        <a:p>
          <a:r>
            <a:rPr lang="uk-UA" b="0" i="0" dirty="0"/>
            <a:t>Методологія побудови аналітичного обліку сільськогосподарської діяльності є визначальною. Від правильного вибору об’єктів обліку, формування аналітичних рахунків залежить здатність бухгалтерських служб складати привабливу фінансову звітність, оптимізувати сплату податків, задовольняти інформацією зовнішню та внутрішню систему управління. Разом з тим, розвиток методології побудови аналітичного обліку заданий запитами: зовнішніми – від П(С)БО, податкового законодавства тощо та внутрішніми – від управління.</a:t>
          </a:r>
          <a:endParaRPr lang="ru-UA" dirty="0"/>
        </a:p>
      </dgm:t>
    </dgm:pt>
    <dgm:pt modelId="{92D4A7B4-7F1C-4C8A-8D2A-7E1D6BECA04B}" type="parTrans" cxnId="{51CC6CAB-A2CD-4483-8F37-08739DA1A88A}">
      <dgm:prSet/>
      <dgm:spPr/>
      <dgm:t>
        <a:bodyPr/>
        <a:lstStyle/>
        <a:p>
          <a:endParaRPr lang="ru-UA"/>
        </a:p>
      </dgm:t>
    </dgm:pt>
    <dgm:pt modelId="{F28EB076-AAA4-45A8-8364-95057B24CCD8}" type="sibTrans" cxnId="{51CC6CAB-A2CD-4483-8F37-08739DA1A88A}">
      <dgm:prSet/>
      <dgm:spPr/>
      <dgm:t>
        <a:bodyPr/>
        <a:lstStyle/>
        <a:p>
          <a:endParaRPr lang="ru-UA"/>
        </a:p>
      </dgm:t>
    </dgm:pt>
    <dgm:pt modelId="{02DA16FF-239D-499C-9753-B8F2F9CA4226}">
      <dgm:prSet/>
      <dgm:spPr/>
      <dgm:t>
        <a:bodyPr/>
        <a:lstStyle/>
        <a:p>
          <a:r>
            <a:rPr lang="uk-UA" b="0" i="0"/>
            <a:t>Біляр А.І. обґрунтовує фактори впливу на змістове наповнення Концептуальних засад розбудови облікового сегменту стратегічного управління власністю на підприємствах аграрного сектору.</a:t>
          </a:r>
          <a:endParaRPr lang="ru-UA"/>
        </a:p>
      </dgm:t>
    </dgm:pt>
    <dgm:pt modelId="{72D22B59-18D6-41DB-99E4-3F1503F67403}" type="parTrans" cxnId="{29DA605D-789D-4429-B325-99A4FE468A6C}">
      <dgm:prSet/>
      <dgm:spPr/>
      <dgm:t>
        <a:bodyPr/>
        <a:lstStyle/>
        <a:p>
          <a:endParaRPr lang="ru-UA"/>
        </a:p>
      </dgm:t>
    </dgm:pt>
    <dgm:pt modelId="{B0CB009C-5F36-49AC-8A0D-09E5341DAFF1}" type="sibTrans" cxnId="{29DA605D-789D-4429-B325-99A4FE468A6C}">
      <dgm:prSet/>
      <dgm:spPr/>
      <dgm:t>
        <a:bodyPr/>
        <a:lstStyle/>
        <a:p>
          <a:endParaRPr lang="ru-UA"/>
        </a:p>
      </dgm:t>
    </dgm:pt>
    <dgm:pt modelId="{6795712D-2F99-4EF2-9584-5FC0F8E92501}">
      <dgm:prSet/>
      <dgm:spPr/>
      <dgm:t>
        <a:bodyPr/>
        <a:lstStyle/>
        <a:p>
          <a:r>
            <a:rPr lang="uk-UA" b="0" i="0"/>
            <a:t>Останнім із стандартів, затверджених Радою з Міжнародних стандартів бухгалтерського обліку, є МСФЗ 13 «Оцінка справедливої вартості». Пункт 4 цього стандарту чітко формулює засіб конкурентної боротьби в контрактній економіці, регламентуючи норму про те, що головним предметом облікової оцінки є </a:t>
          </a:r>
          <a:r>
            <a:rPr lang="uk-UA" b="1" i="1" u="sng"/>
            <a:t>визначення справедливої вартості, зосереджене на активах та зобов’язаннях. </a:t>
          </a:r>
          <a:r>
            <a:rPr lang="uk-UA" b="0" i="0"/>
            <a:t>Саме цю ідею доцільно визнати базовою для формування Концептуальних засад розбудови облікового сегменту стратегічного управління власністю і реалізації стратегії інвестиційної привабливості за допомогою обліково-оціночного інструментарію.</a:t>
          </a:r>
          <a:endParaRPr lang="ru-UA" dirty="0"/>
        </a:p>
      </dgm:t>
    </dgm:pt>
    <dgm:pt modelId="{F5C80EED-51F3-4DA8-8F9F-EF66FB0CE8D4}" type="parTrans" cxnId="{1DFFDEA8-090A-4240-83DF-91F9D0867E81}">
      <dgm:prSet/>
      <dgm:spPr/>
      <dgm:t>
        <a:bodyPr/>
        <a:lstStyle/>
        <a:p>
          <a:endParaRPr lang="ru-UA"/>
        </a:p>
      </dgm:t>
    </dgm:pt>
    <dgm:pt modelId="{0A0712C0-1A31-49A5-B612-932560C10FB8}" type="sibTrans" cxnId="{1DFFDEA8-090A-4240-83DF-91F9D0867E81}">
      <dgm:prSet/>
      <dgm:spPr/>
      <dgm:t>
        <a:bodyPr/>
        <a:lstStyle/>
        <a:p>
          <a:endParaRPr lang="ru-UA"/>
        </a:p>
      </dgm:t>
    </dgm:pt>
    <dgm:pt modelId="{C890B0A2-2553-4031-97CA-106BADBB73E8}" type="pres">
      <dgm:prSet presAssocID="{75D835D0-B98E-4ED5-9CAE-19CF14721833}" presName="Name0" presStyleCnt="0">
        <dgm:presLayoutVars>
          <dgm:chPref val="3"/>
          <dgm:dir/>
          <dgm:animLvl val="lvl"/>
          <dgm:resizeHandles/>
        </dgm:presLayoutVars>
      </dgm:prSet>
      <dgm:spPr/>
      <dgm:t>
        <a:bodyPr/>
        <a:lstStyle/>
        <a:p>
          <a:endParaRPr lang="ru-RU"/>
        </a:p>
      </dgm:t>
    </dgm:pt>
    <dgm:pt modelId="{2E20E970-CB9B-40A1-B943-1A3E527054F5}" type="pres">
      <dgm:prSet presAssocID="{BF65BD3B-EE11-4C38-8445-E1017A5A1918}" presName="horFlow" presStyleCnt="0"/>
      <dgm:spPr/>
    </dgm:pt>
    <dgm:pt modelId="{BA5223EA-4B2F-4EEA-B1C6-993B6C54C9CA}" type="pres">
      <dgm:prSet presAssocID="{BF65BD3B-EE11-4C38-8445-E1017A5A1918}" presName="bigChev" presStyleLbl="node1" presStyleIdx="0" presStyleCnt="3" custScaleX="206829" custScaleY="64173"/>
      <dgm:spPr/>
      <dgm:t>
        <a:bodyPr/>
        <a:lstStyle/>
        <a:p>
          <a:endParaRPr lang="ru-RU"/>
        </a:p>
      </dgm:t>
    </dgm:pt>
    <dgm:pt modelId="{12F8D036-56B1-4C2A-A525-52BFFCF1D32D}" type="pres">
      <dgm:prSet presAssocID="{BF65BD3B-EE11-4C38-8445-E1017A5A1918}" presName="vSp" presStyleCnt="0"/>
      <dgm:spPr/>
    </dgm:pt>
    <dgm:pt modelId="{7CF0C0AA-4AED-4F32-8D5F-53AE21F057F0}" type="pres">
      <dgm:prSet presAssocID="{02DA16FF-239D-499C-9753-B8F2F9CA4226}" presName="horFlow" presStyleCnt="0"/>
      <dgm:spPr/>
    </dgm:pt>
    <dgm:pt modelId="{AAB1A488-3C3B-447F-8EB9-C0B6A9205496}" type="pres">
      <dgm:prSet presAssocID="{02DA16FF-239D-499C-9753-B8F2F9CA4226}" presName="bigChev" presStyleLbl="node1" presStyleIdx="1" presStyleCnt="3" custScaleX="206829" custScaleY="46667"/>
      <dgm:spPr/>
      <dgm:t>
        <a:bodyPr/>
        <a:lstStyle/>
        <a:p>
          <a:endParaRPr lang="ru-RU"/>
        </a:p>
      </dgm:t>
    </dgm:pt>
    <dgm:pt modelId="{F78CD0AA-06C5-4831-BF82-FF71208A85F4}" type="pres">
      <dgm:prSet presAssocID="{02DA16FF-239D-499C-9753-B8F2F9CA4226}" presName="vSp" presStyleCnt="0"/>
      <dgm:spPr/>
    </dgm:pt>
    <dgm:pt modelId="{E670040C-85D3-4B12-AAA4-4E01BB3BEC0A}" type="pres">
      <dgm:prSet presAssocID="{6795712D-2F99-4EF2-9584-5FC0F8E92501}" presName="horFlow" presStyleCnt="0"/>
      <dgm:spPr/>
    </dgm:pt>
    <dgm:pt modelId="{1CF5EDFE-0E18-4EA5-83F0-7B487ABD839E}" type="pres">
      <dgm:prSet presAssocID="{6795712D-2F99-4EF2-9584-5FC0F8E92501}" presName="bigChev" presStyleLbl="node1" presStyleIdx="2" presStyleCnt="3" custScaleX="206829" custScaleY="64173"/>
      <dgm:spPr/>
      <dgm:t>
        <a:bodyPr/>
        <a:lstStyle/>
        <a:p>
          <a:endParaRPr lang="ru-RU"/>
        </a:p>
      </dgm:t>
    </dgm:pt>
  </dgm:ptLst>
  <dgm:cxnLst>
    <dgm:cxn modelId="{51CC6CAB-A2CD-4483-8F37-08739DA1A88A}" srcId="{75D835D0-B98E-4ED5-9CAE-19CF14721833}" destId="{BF65BD3B-EE11-4C38-8445-E1017A5A1918}" srcOrd="0" destOrd="0" parTransId="{92D4A7B4-7F1C-4C8A-8D2A-7E1D6BECA04B}" sibTransId="{F28EB076-AAA4-45A8-8364-95057B24CCD8}"/>
    <dgm:cxn modelId="{D7F419A6-2939-4F9B-B015-18103EEEBAE1}" type="presOf" srcId="{BF65BD3B-EE11-4C38-8445-E1017A5A1918}" destId="{BA5223EA-4B2F-4EEA-B1C6-993B6C54C9CA}" srcOrd="0" destOrd="0" presId="urn:microsoft.com/office/officeart/2005/8/layout/lProcess3"/>
    <dgm:cxn modelId="{A691E9AF-201E-4B8A-A79D-4E76FF80E19D}" type="presOf" srcId="{02DA16FF-239D-499C-9753-B8F2F9CA4226}" destId="{AAB1A488-3C3B-447F-8EB9-C0B6A9205496}" srcOrd="0" destOrd="0" presId="urn:microsoft.com/office/officeart/2005/8/layout/lProcess3"/>
    <dgm:cxn modelId="{1DFFDEA8-090A-4240-83DF-91F9D0867E81}" srcId="{75D835D0-B98E-4ED5-9CAE-19CF14721833}" destId="{6795712D-2F99-4EF2-9584-5FC0F8E92501}" srcOrd="2" destOrd="0" parTransId="{F5C80EED-51F3-4DA8-8F9F-EF66FB0CE8D4}" sibTransId="{0A0712C0-1A31-49A5-B612-932560C10FB8}"/>
    <dgm:cxn modelId="{C8F5E1B2-3C8B-4165-94EF-B9D680E61CC8}" type="presOf" srcId="{6795712D-2F99-4EF2-9584-5FC0F8E92501}" destId="{1CF5EDFE-0E18-4EA5-83F0-7B487ABD839E}" srcOrd="0" destOrd="0" presId="urn:microsoft.com/office/officeart/2005/8/layout/lProcess3"/>
    <dgm:cxn modelId="{F65E260C-4BF1-46C7-841D-BEABDF7CF733}" type="presOf" srcId="{75D835D0-B98E-4ED5-9CAE-19CF14721833}" destId="{C890B0A2-2553-4031-97CA-106BADBB73E8}" srcOrd="0" destOrd="0" presId="urn:microsoft.com/office/officeart/2005/8/layout/lProcess3"/>
    <dgm:cxn modelId="{29DA605D-789D-4429-B325-99A4FE468A6C}" srcId="{75D835D0-B98E-4ED5-9CAE-19CF14721833}" destId="{02DA16FF-239D-499C-9753-B8F2F9CA4226}" srcOrd="1" destOrd="0" parTransId="{72D22B59-18D6-41DB-99E4-3F1503F67403}" sibTransId="{B0CB009C-5F36-49AC-8A0D-09E5341DAFF1}"/>
    <dgm:cxn modelId="{87F3FE76-9FA0-4D16-8456-F35C897134BE}" type="presParOf" srcId="{C890B0A2-2553-4031-97CA-106BADBB73E8}" destId="{2E20E970-CB9B-40A1-B943-1A3E527054F5}" srcOrd="0" destOrd="0" presId="urn:microsoft.com/office/officeart/2005/8/layout/lProcess3"/>
    <dgm:cxn modelId="{08985F19-D85A-45B0-A561-AD03D93B308B}" type="presParOf" srcId="{2E20E970-CB9B-40A1-B943-1A3E527054F5}" destId="{BA5223EA-4B2F-4EEA-B1C6-993B6C54C9CA}" srcOrd="0" destOrd="0" presId="urn:microsoft.com/office/officeart/2005/8/layout/lProcess3"/>
    <dgm:cxn modelId="{E6DEFA97-F5EB-4EF7-B82E-69792A5902C1}" type="presParOf" srcId="{C890B0A2-2553-4031-97CA-106BADBB73E8}" destId="{12F8D036-56B1-4C2A-A525-52BFFCF1D32D}" srcOrd="1" destOrd="0" presId="urn:microsoft.com/office/officeart/2005/8/layout/lProcess3"/>
    <dgm:cxn modelId="{0A1BC08A-1CE1-4AA1-9066-31770AE57B0F}" type="presParOf" srcId="{C890B0A2-2553-4031-97CA-106BADBB73E8}" destId="{7CF0C0AA-4AED-4F32-8D5F-53AE21F057F0}" srcOrd="2" destOrd="0" presId="urn:microsoft.com/office/officeart/2005/8/layout/lProcess3"/>
    <dgm:cxn modelId="{8F46B96B-237E-408B-9BFF-51756C9D8808}" type="presParOf" srcId="{7CF0C0AA-4AED-4F32-8D5F-53AE21F057F0}" destId="{AAB1A488-3C3B-447F-8EB9-C0B6A9205496}" srcOrd="0" destOrd="0" presId="urn:microsoft.com/office/officeart/2005/8/layout/lProcess3"/>
    <dgm:cxn modelId="{D010EA4B-C923-4D85-82FF-8B866B5FD9FF}" type="presParOf" srcId="{C890B0A2-2553-4031-97CA-106BADBB73E8}" destId="{F78CD0AA-06C5-4831-BF82-FF71208A85F4}" srcOrd="3" destOrd="0" presId="urn:microsoft.com/office/officeart/2005/8/layout/lProcess3"/>
    <dgm:cxn modelId="{7452E207-AF46-4E2D-814B-A5AF75BEB219}" type="presParOf" srcId="{C890B0A2-2553-4031-97CA-106BADBB73E8}" destId="{E670040C-85D3-4B12-AAA4-4E01BB3BEC0A}" srcOrd="4" destOrd="0" presId="urn:microsoft.com/office/officeart/2005/8/layout/lProcess3"/>
    <dgm:cxn modelId="{EF85B31A-911D-4336-81CF-A22D76209930}" type="presParOf" srcId="{E670040C-85D3-4B12-AAA4-4E01BB3BEC0A}" destId="{1CF5EDFE-0E18-4EA5-83F0-7B487ABD839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74ABFCC-01A4-446A-80E9-AF74807CF0A1}"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ru-UA"/>
        </a:p>
      </dgm:t>
    </dgm:pt>
    <dgm:pt modelId="{6F4A2599-5C2D-4375-B533-8164D198A5E7}">
      <dgm:prSet/>
      <dgm:spPr/>
      <dgm:t>
        <a:bodyPr/>
        <a:lstStyle/>
        <a:p>
          <a:r>
            <a:rPr lang="uk-UA" b="0" i="0" dirty="0"/>
            <a:t>Другим фактором, який визначає змістове наповнення Концептуальних засад розбудови облікового сегменту стратегічного управління власністю, як вважає </a:t>
          </a:r>
          <a:r>
            <a:rPr lang="uk-UA" b="0" i="0" dirty="0" err="1"/>
            <a:t>Біляр</a:t>
          </a:r>
          <a:r>
            <a:rPr lang="uk-UA" b="0" i="0" dirty="0"/>
            <a:t> А.І. є </a:t>
          </a:r>
          <a:r>
            <a:rPr lang="uk-UA" b="0" i="1" dirty="0"/>
            <a:t>зростання цінності «живої економіки»</a:t>
          </a:r>
          <a:r>
            <a:rPr lang="uk-UA" b="0" i="0" dirty="0"/>
            <a:t> (землі, біологічних активів і сільськогосподарської продукції) на принципах сталого розвитку, про що неодноразово наголошував Г.Г. </a:t>
          </a:r>
          <a:r>
            <a:rPr lang="uk-UA" b="0" i="0" dirty="0" err="1"/>
            <a:t>Кірейцев</a:t>
          </a:r>
          <a:r>
            <a:rPr lang="uk-UA" b="0" i="0" dirty="0"/>
            <a:t>. Не можна не погодитись з думкою автора про те, що «землі сільськогосподарського призначення – це основний біологічний актив в системі аграрної економіки, можливості котрого використано в Україні недостатньо».</a:t>
          </a:r>
          <a:endParaRPr lang="ru-UA" dirty="0"/>
        </a:p>
      </dgm:t>
    </dgm:pt>
    <dgm:pt modelId="{EBFAF754-2A86-461C-8378-4721D9A1597B}" type="parTrans" cxnId="{BF91F518-23FD-4B33-A73F-1CE091B10683}">
      <dgm:prSet/>
      <dgm:spPr/>
      <dgm:t>
        <a:bodyPr/>
        <a:lstStyle/>
        <a:p>
          <a:endParaRPr lang="ru-UA"/>
        </a:p>
      </dgm:t>
    </dgm:pt>
    <dgm:pt modelId="{9F91D0A8-C614-4FB6-8D14-A9FFD7E48603}" type="sibTrans" cxnId="{BF91F518-23FD-4B33-A73F-1CE091B10683}">
      <dgm:prSet/>
      <dgm:spPr/>
      <dgm:t>
        <a:bodyPr/>
        <a:lstStyle/>
        <a:p>
          <a:endParaRPr lang="ru-UA"/>
        </a:p>
      </dgm:t>
    </dgm:pt>
    <dgm:pt modelId="{C8465980-252E-405B-89C0-2A8A07C65B04}">
      <dgm:prSet/>
      <dgm:spPr/>
      <dgm:t>
        <a:bodyPr/>
        <a:lstStyle/>
        <a:p>
          <a:r>
            <a:rPr lang="uk-UA" b="0" i="0"/>
            <a:t>Третя складова науково-теоретичної платформи розробки Концептуальних засад розбудови облікового сегменту стратегічного управління власністю сформульована нами як потреба в </a:t>
          </a:r>
          <a:r>
            <a:rPr lang="uk-UA" b="0" i="1"/>
            <a:t>посиленні методологічного та методичного забезпечення бухгалтерського обліку специфічних об’єктів сільськогосподарського виробництва</a:t>
          </a:r>
          <a:r>
            <a:rPr lang="uk-UA" b="0" i="0"/>
            <a:t>.</a:t>
          </a:r>
          <a:endParaRPr lang="ru-UA"/>
        </a:p>
      </dgm:t>
    </dgm:pt>
    <dgm:pt modelId="{E656A4DB-3909-4F35-9053-708043AF07A4}" type="parTrans" cxnId="{CC06C045-5909-4F98-A47D-996B2664B33C}">
      <dgm:prSet/>
      <dgm:spPr/>
      <dgm:t>
        <a:bodyPr/>
        <a:lstStyle/>
        <a:p>
          <a:endParaRPr lang="ru-UA"/>
        </a:p>
      </dgm:t>
    </dgm:pt>
    <dgm:pt modelId="{E418012F-7ED4-4FB7-AB06-5BB5B1BCC38C}" type="sibTrans" cxnId="{CC06C045-5909-4F98-A47D-996B2664B33C}">
      <dgm:prSet/>
      <dgm:spPr/>
      <dgm:t>
        <a:bodyPr/>
        <a:lstStyle/>
        <a:p>
          <a:endParaRPr lang="ru-UA"/>
        </a:p>
      </dgm:t>
    </dgm:pt>
    <dgm:pt modelId="{2A15CEB1-B589-40E3-8B08-CB35167B0FFD}">
      <dgm:prSet/>
      <dgm:spPr/>
      <dgm:t>
        <a:bodyPr/>
        <a:lstStyle/>
        <a:p>
          <a:r>
            <a:rPr lang="uk-UA" b="0" i="0"/>
            <a:t>Пріоритетність </a:t>
          </a:r>
          <a:r>
            <a:rPr lang="uk-UA" b="0" i="1"/>
            <a:t>розробки уніфікованої галузевої облікової політики</a:t>
          </a:r>
          <a:r>
            <a:rPr lang="uk-UA" b="0" i="0"/>
            <a:t> для ефективного державного управління галузями аграрного сектору економіки – четверта складова науково-теоретичної платформи розробки Концептуальних засад розбудови облікового сегменту стратегічного управління власністю.</a:t>
          </a:r>
          <a:endParaRPr lang="ru-UA"/>
        </a:p>
      </dgm:t>
    </dgm:pt>
    <dgm:pt modelId="{06F1F8DF-4079-45B5-9714-CB5FA8698311}" type="parTrans" cxnId="{346CD60D-357D-4CF3-BE7E-8413EDEB880A}">
      <dgm:prSet/>
      <dgm:spPr/>
      <dgm:t>
        <a:bodyPr/>
        <a:lstStyle/>
        <a:p>
          <a:endParaRPr lang="ru-UA"/>
        </a:p>
      </dgm:t>
    </dgm:pt>
    <dgm:pt modelId="{D5FFED96-297C-4CCC-A22C-1A949A044D75}" type="sibTrans" cxnId="{346CD60D-357D-4CF3-BE7E-8413EDEB880A}">
      <dgm:prSet/>
      <dgm:spPr/>
      <dgm:t>
        <a:bodyPr/>
        <a:lstStyle/>
        <a:p>
          <a:endParaRPr lang="ru-UA"/>
        </a:p>
      </dgm:t>
    </dgm:pt>
    <dgm:pt modelId="{B2D4EFA2-0E18-4FED-B914-52FE56D36FBA}" type="pres">
      <dgm:prSet presAssocID="{774ABFCC-01A4-446A-80E9-AF74807CF0A1}" presName="Name0" presStyleCnt="0">
        <dgm:presLayoutVars>
          <dgm:chPref val="3"/>
          <dgm:dir/>
          <dgm:animLvl val="lvl"/>
          <dgm:resizeHandles/>
        </dgm:presLayoutVars>
      </dgm:prSet>
      <dgm:spPr/>
      <dgm:t>
        <a:bodyPr/>
        <a:lstStyle/>
        <a:p>
          <a:endParaRPr lang="ru-RU"/>
        </a:p>
      </dgm:t>
    </dgm:pt>
    <dgm:pt modelId="{F0B13CA1-A6E6-46F8-8D59-5EA0BA1064C9}" type="pres">
      <dgm:prSet presAssocID="{6F4A2599-5C2D-4375-B533-8164D198A5E7}" presName="horFlow" presStyleCnt="0"/>
      <dgm:spPr/>
    </dgm:pt>
    <dgm:pt modelId="{B5E75419-07DF-4FBD-8F1A-EB1CAA03EEDD}" type="pres">
      <dgm:prSet presAssocID="{6F4A2599-5C2D-4375-B533-8164D198A5E7}" presName="bigChev" presStyleLbl="node1" presStyleIdx="0" presStyleCnt="3" custScaleX="279781"/>
      <dgm:spPr/>
      <dgm:t>
        <a:bodyPr/>
        <a:lstStyle/>
        <a:p>
          <a:endParaRPr lang="ru-RU"/>
        </a:p>
      </dgm:t>
    </dgm:pt>
    <dgm:pt modelId="{694C11F1-1644-4F54-BBC1-1C103B19E6F4}" type="pres">
      <dgm:prSet presAssocID="{6F4A2599-5C2D-4375-B533-8164D198A5E7}" presName="vSp" presStyleCnt="0"/>
      <dgm:spPr/>
    </dgm:pt>
    <dgm:pt modelId="{71A7FA55-F2E1-41B0-A4DA-6BA19F00288A}" type="pres">
      <dgm:prSet presAssocID="{C8465980-252E-405B-89C0-2A8A07C65B04}" presName="horFlow" presStyleCnt="0"/>
      <dgm:spPr/>
    </dgm:pt>
    <dgm:pt modelId="{0B071103-A3D5-4A57-BD75-43C27C1A8856}" type="pres">
      <dgm:prSet presAssocID="{C8465980-252E-405B-89C0-2A8A07C65B04}" presName="bigChev" presStyleLbl="node1" presStyleIdx="1" presStyleCnt="3" custScaleX="279781"/>
      <dgm:spPr/>
      <dgm:t>
        <a:bodyPr/>
        <a:lstStyle/>
        <a:p>
          <a:endParaRPr lang="ru-RU"/>
        </a:p>
      </dgm:t>
    </dgm:pt>
    <dgm:pt modelId="{E693D8B3-1381-4A10-997A-896FAD14C2F7}" type="pres">
      <dgm:prSet presAssocID="{C8465980-252E-405B-89C0-2A8A07C65B04}" presName="vSp" presStyleCnt="0"/>
      <dgm:spPr/>
    </dgm:pt>
    <dgm:pt modelId="{AE889487-2920-48F6-9DE9-AFE08FB59BF5}" type="pres">
      <dgm:prSet presAssocID="{2A15CEB1-B589-40E3-8B08-CB35167B0FFD}" presName="horFlow" presStyleCnt="0"/>
      <dgm:spPr/>
    </dgm:pt>
    <dgm:pt modelId="{0F24D019-1A7B-4E69-A437-EC287E154892}" type="pres">
      <dgm:prSet presAssocID="{2A15CEB1-B589-40E3-8B08-CB35167B0FFD}" presName="bigChev" presStyleLbl="node1" presStyleIdx="2" presStyleCnt="3" custScaleX="279781"/>
      <dgm:spPr/>
      <dgm:t>
        <a:bodyPr/>
        <a:lstStyle/>
        <a:p>
          <a:endParaRPr lang="ru-RU"/>
        </a:p>
      </dgm:t>
    </dgm:pt>
  </dgm:ptLst>
  <dgm:cxnLst>
    <dgm:cxn modelId="{ED95D2F4-5813-4C0B-8540-82C5070D0F8F}" type="presOf" srcId="{6F4A2599-5C2D-4375-B533-8164D198A5E7}" destId="{B5E75419-07DF-4FBD-8F1A-EB1CAA03EEDD}" srcOrd="0" destOrd="0" presId="urn:microsoft.com/office/officeart/2005/8/layout/lProcess3"/>
    <dgm:cxn modelId="{CC06C045-5909-4F98-A47D-996B2664B33C}" srcId="{774ABFCC-01A4-446A-80E9-AF74807CF0A1}" destId="{C8465980-252E-405B-89C0-2A8A07C65B04}" srcOrd="1" destOrd="0" parTransId="{E656A4DB-3909-4F35-9053-708043AF07A4}" sibTransId="{E418012F-7ED4-4FB7-AB06-5BB5B1BCC38C}"/>
    <dgm:cxn modelId="{BF91F518-23FD-4B33-A73F-1CE091B10683}" srcId="{774ABFCC-01A4-446A-80E9-AF74807CF0A1}" destId="{6F4A2599-5C2D-4375-B533-8164D198A5E7}" srcOrd="0" destOrd="0" parTransId="{EBFAF754-2A86-461C-8378-4721D9A1597B}" sibTransId="{9F91D0A8-C614-4FB6-8D14-A9FFD7E48603}"/>
    <dgm:cxn modelId="{954F89B6-8B09-4087-962A-0B6B353A56EF}" type="presOf" srcId="{774ABFCC-01A4-446A-80E9-AF74807CF0A1}" destId="{B2D4EFA2-0E18-4FED-B914-52FE56D36FBA}" srcOrd="0" destOrd="0" presId="urn:microsoft.com/office/officeart/2005/8/layout/lProcess3"/>
    <dgm:cxn modelId="{346CD60D-357D-4CF3-BE7E-8413EDEB880A}" srcId="{774ABFCC-01A4-446A-80E9-AF74807CF0A1}" destId="{2A15CEB1-B589-40E3-8B08-CB35167B0FFD}" srcOrd="2" destOrd="0" parTransId="{06F1F8DF-4079-45B5-9714-CB5FA8698311}" sibTransId="{D5FFED96-297C-4CCC-A22C-1A949A044D75}"/>
    <dgm:cxn modelId="{92A1D091-8C65-4F1A-805A-B9632AFEED72}" type="presOf" srcId="{2A15CEB1-B589-40E3-8B08-CB35167B0FFD}" destId="{0F24D019-1A7B-4E69-A437-EC287E154892}" srcOrd="0" destOrd="0" presId="urn:microsoft.com/office/officeart/2005/8/layout/lProcess3"/>
    <dgm:cxn modelId="{2CC9F0BB-49BF-405F-BF7A-DFFF621D9AF2}" type="presOf" srcId="{C8465980-252E-405B-89C0-2A8A07C65B04}" destId="{0B071103-A3D5-4A57-BD75-43C27C1A8856}" srcOrd="0" destOrd="0" presId="urn:microsoft.com/office/officeart/2005/8/layout/lProcess3"/>
    <dgm:cxn modelId="{B2B3BBEB-9AF3-46CC-928F-D2FD4D3FE3CF}" type="presParOf" srcId="{B2D4EFA2-0E18-4FED-B914-52FE56D36FBA}" destId="{F0B13CA1-A6E6-46F8-8D59-5EA0BA1064C9}" srcOrd="0" destOrd="0" presId="urn:microsoft.com/office/officeart/2005/8/layout/lProcess3"/>
    <dgm:cxn modelId="{81C8A03C-F924-4763-90CC-A950C2AAB9BA}" type="presParOf" srcId="{F0B13CA1-A6E6-46F8-8D59-5EA0BA1064C9}" destId="{B5E75419-07DF-4FBD-8F1A-EB1CAA03EEDD}" srcOrd="0" destOrd="0" presId="urn:microsoft.com/office/officeart/2005/8/layout/lProcess3"/>
    <dgm:cxn modelId="{B8EE6C97-9C03-4C23-BBD2-88F903709FBD}" type="presParOf" srcId="{B2D4EFA2-0E18-4FED-B914-52FE56D36FBA}" destId="{694C11F1-1644-4F54-BBC1-1C103B19E6F4}" srcOrd="1" destOrd="0" presId="urn:microsoft.com/office/officeart/2005/8/layout/lProcess3"/>
    <dgm:cxn modelId="{AD6A946F-F4FC-47FF-810B-C36333593215}" type="presParOf" srcId="{B2D4EFA2-0E18-4FED-B914-52FE56D36FBA}" destId="{71A7FA55-F2E1-41B0-A4DA-6BA19F00288A}" srcOrd="2" destOrd="0" presId="urn:microsoft.com/office/officeart/2005/8/layout/lProcess3"/>
    <dgm:cxn modelId="{BB87E76D-5662-41CB-83D6-47199AAF5E46}" type="presParOf" srcId="{71A7FA55-F2E1-41B0-A4DA-6BA19F00288A}" destId="{0B071103-A3D5-4A57-BD75-43C27C1A8856}" srcOrd="0" destOrd="0" presId="urn:microsoft.com/office/officeart/2005/8/layout/lProcess3"/>
    <dgm:cxn modelId="{63E7F314-C534-469E-9B2B-92634236A311}" type="presParOf" srcId="{B2D4EFA2-0E18-4FED-B914-52FE56D36FBA}" destId="{E693D8B3-1381-4A10-997A-896FAD14C2F7}" srcOrd="3" destOrd="0" presId="urn:microsoft.com/office/officeart/2005/8/layout/lProcess3"/>
    <dgm:cxn modelId="{5CD97856-F2E1-4BF1-B65C-76609DFB8E4B}" type="presParOf" srcId="{B2D4EFA2-0E18-4FED-B914-52FE56D36FBA}" destId="{AE889487-2920-48F6-9DE9-AFE08FB59BF5}" srcOrd="4" destOrd="0" presId="urn:microsoft.com/office/officeart/2005/8/layout/lProcess3"/>
    <dgm:cxn modelId="{0230BFE8-E074-42DF-A03F-7A70F8F57635}" type="presParOf" srcId="{AE889487-2920-48F6-9DE9-AFE08FB59BF5}" destId="{0F24D019-1A7B-4E69-A437-EC287E15489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44D31C8-69A4-442A-B972-D6446DBBA876}" type="doc">
      <dgm:prSet loTypeId="urn:microsoft.com/office/officeart/2005/8/layout/lProcess3" loCatId="process" qsTypeId="urn:microsoft.com/office/officeart/2005/8/quickstyle/3d4" qsCatId="3D" csTypeId="urn:microsoft.com/office/officeart/2005/8/colors/accent1_2" csCatId="accent1" phldr="1"/>
      <dgm:spPr/>
      <dgm:t>
        <a:bodyPr/>
        <a:lstStyle/>
        <a:p>
          <a:endParaRPr lang="ru-UA"/>
        </a:p>
      </dgm:t>
    </dgm:pt>
    <dgm:pt modelId="{6B32FED0-825A-4F08-A46D-06BCDBCEA467}">
      <dgm:prSet/>
      <dgm:spPr/>
      <dgm:t>
        <a:bodyPr/>
        <a:lstStyle/>
        <a:p>
          <a:r>
            <a:rPr lang="uk-UA" b="0" i="0"/>
            <a:t>Зростання </a:t>
          </a:r>
          <a:r>
            <a:rPr lang="uk-UA" b="0" i="1"/>
            <a:t>потреби в інформаційно-методичному супроводі роботи економічних служб різних форм господарювання</a:t>
          </a:r>
          <a:r>
            <a:rPr lang="uk-UA" b="0" i="0"/>
            <a:t> на селі нами означена як п’ята і остання складова науково-теоретичної платформи розробки Концептуальних засад розбудови облікового сегменту стратегічного управління власністю. Мова йде про необхідність забезпечення відкритого доступу бухгалтерів сільськогосподарських підприємств до тих методичних рекомендацій, які будуть напрацьовані за результатами послідовної реалізації кожного з трьох напрямів Концептуальних засад: теоретико-прикладного, організаційно-методологічного та звітно-інформаційного.</a:t>
          </a:r>
          <a:endParaRPr lang="ru-UA"/>
        </a:p>
      </dgm:t>
    </dgm:pt>
    <dgm:pt modelId="{58B8642B-BBEF-43EF-81D8-E4C0F829D4F8}" type="parTrans" cxnId="{5F9B9D0A-78D2-4BD0-BC92-59D87D49636F}">
      <dgm:prSet/>
      <dgm:spPr/>
      <dgm:t>
        <a:bodyPr/>
        <a:lstStyle/>
        <a:p>
          <a:endParaRPr lang="ru-UA"/>
        </a:p>
      </dgm:t>
    </dgm:pt>
    <dgm:pt modelId="{EDF0460C-7A51-4EE2-8A79-4C50FA152B78}" type="sibTrans" cxnId="{5F9B9D0A-78D2-4BD0-BC92-59D87D49636F}">
      <dgm:prSet/>
      <dgm:spPr/>
      <dgm:t>
        <a:bodyPr/>
        <a:lstStyle/>
        <a:p>
          <a:endParaRPr lang="ru-UA"/>
        </a:p>
      </dgm:t>
    </dgm:pt>
    <dgm:pt modelId="{27D21041-91FE-4EF9-8653-3AACA0649CF5}">
      <dgm:prSet/>
      <dgm:spPr/>
      <dgm:t>
        <a:bodyPr/>
        <a:lstStyle/>
        <a:p>
          <a:r>
            <a:rPr lang="uk-UA" b="0" i="1"/>
            <a:t>Теоретико-прикладний напрям</a:t>
          </a:r>
          <a:r>
            <a:rPr lang="uk-UA" b="0" i="0"/>
            <a:t> реалізації Концептуальних засад розбудови облікового сегменту стратегічного управління власністю передбачає розробку вартісно-орієнтованої Моделі облікового забезпечення стратегічного управління власністю. Мета Моделі полягає у посиленні інвестиційної привабливості сільськогосподарських підприємств, підвищенні їх фінансової стійкості, збільшення можливостей залучення фінансових ресурсів на фондових ринках.</a:t>
          </a:r>
          <a:endParaRPr lang="ru-UA"/>
        </a:p>
      </dgm:t>
    </dgm:pt>
    <dgm:pt modelId="{8147CBAA-83A6-4885-A901-45EB4BEDCC4D}" type="parTrans" cxnId="{A67D3142-0AD0-458B-9A7E-69A17F59F7A9}">
      <dgm:prSet/>
      <dgm:spPr/>
      <dgm:t>
        <a:bodyPr/>
        <a:lstStyle/>
        <a:p>
          <a:endParaRPr lang="ru-UA"/>
        </a:p>
      </dgm:t>
    </dgm:pt>
    <dgm:pt modelId="{55AC712D-88BD-4072-A8B2-61D064B70837}" type="sibTrans" cxnId="{A67D3142-0AD0-458B-9A7E-69A17F59F7A9}">
      <dgm:prSet/>
      <dgm:spPr/>
      <dgm:t>
        <a:bodyPr/>
        <a:lstStyle/>
        <a:p>
          <a:endParaRPr lang="ru-UA"/>
        </a:p>
      </dgm:t>
    </dgm:pt>
    <dgm:pt modelId="{094A7ADF-BC95-4F94-957A-8CD07557A185}">
      <dgm:prSet/>
      <dgm:spPr/>
      <dgm:t>
        <a:bodyPr/>
        <a:lstStyle/>
        <a:p>
          <a:r>
            <a:rPr lang="uk-UA" b="0" i="1"/>
            <a:t>Організаційно-методологічний напрям</a:t>
          </a:r>
          <a:r>
            <a:rPr lang="uk-UA" b="0" i="0"/>
            <a:t> реалізації Концептуальних засад розбудови облікового сегменту стратегічного управління власністю полягає в удосконаленні порядків ідентифікації, оцінки, відображення в обліку та звітності балансоутворюючих капіталізованих активів (землі сільськогосподарського призначення, основні засоби, інтелектуальна власність, біологічні активи та сільськогосподарська продукція).</a:t>
          </a:r>
          <a:endParaRPr lang="ru-UA"/>
        </a:p>
      </dgm:t>
    </dgm:pt>
    <dgm:pt modelId="{6196CE49-53A1-4800-A791-5FA48AB4D241}" type="parTrans" cxnId="{88866FCF-9E5F-4F86-BE80-3E3B41C30E38}">
      <dgm:prSet/>
      <dgm:spPr/>
      <dgm:t>
        <a:bodyPr/>
        <a:lstStyle/>
        <a:p>
          <a:endParaRPr lang="ru-UA"/>
        </a:p>
      </dgm:t>
    </dgm:pt>
    <dgm:pt modelId="{2D1E0AFF-260E-412D-AFCB-A422C9F4DFD3}" type="sibTrans" cxnId="{88866FCF-9E5F-4F86-BE80-3E3B41C30E38}">
      <dgm:prSet/>
      <dgm:spPr/>
      <dgm:t>
        <a:bodyPr/>
        <a:lstStyle/>
        <a:p>
          <a:endParaRPr lang="ru-UA"/>
        </a:p>
      </dgm:t>
    </dgm:pt>
    <dgm:pt modelId="{AA390086-32AE-47C2-A403-02E49B86DE69}">
      <dgm:prSet/>
      <dgm:spPr/>
      <dgm:t>
        <a:bodyPr/>
        <a:lstStyle/>
        <a:p>
          <a:r>
            <a:rPr lang="uk-UA" b="0" i="0"/>
            <a:t>Нарешті, </a:t>
          </a:r>
          <a:r>
            <a:rPr lang="uk-UA" b="0" i="1"/>
            <a:t>звітно-інформаційний напрям</a:t>
          </a:r>
          <a:r>
            <a:rPr lang="uk-UA" b="0" i="0"/>
            <a:t> реалізації Концептуальних засад розбудови облікового сегменту стратегічного управління спрямований на удосконалення організаційно-методичних підходів до розкриття інформації про капіталізовану власність у Інформаційно-інвестиційному проспекті.</a:t>
          </a:r>
          <a:endParaRPr lang="ru-UA"/>
        </a:p>
      </dgm:t>
    </dgm:pt>
    <dgm:pt modelId="{6D157F31-DA08-4568-97E7-4FDFD5F83448}" type="parTrans" cxnId="{BA3C1DFC-6B40-40CC-8BB0-0532053A629A}">
      <dgm:prSet/>
      <dgm:spPr/>
      <dgm:t>
        <a:bodyPr/>
        <a:lstStyle/>
        <a:p>
          <a:endParaRPr lang="ru-UA"/>
        </a:p>
      </dgm:t>
    </dgm:pt>
    <dgm:pt modelId="{E3DAF850-6F18-4DE7-AF53-245D38516A92}" type="sibTrans" cxnId="{BA3C1DFC-6B40-40CC-8BB0-0532053A629A}">
      <dgm:prSet/>
      <dgm:spPr/>
      <dgm:t>
        <a:bodyPr/>
        <a:lstStyle/>
        <a:p>
          <a:endParaRPr lang="ru-UA"/>
        </a:p>
      </dgm:t>
    </dgm:pt>
    <dgm:pt modelId="{E74BC914-99D2-4370-BEBC-1D5EAF81F882}" type="pres">
      <dgm:prSet presAssocID="{844D31C8-69A4-442A-B972-D6446DBBA876}" presName="Name0" presStyleCnt="0">
        <dgm:presLayoutVars>
          <dgm:chPref val="3"/>
          <dgm:dir/>
          <dgm:animLvl val="lvl"/>
          <dgm:resizeHandles/>
        </dgm:presLayoutVars>
      </dgm:prSet>
      <dgm:spPr/>
      <dgm:t>
        <a:bodyPr/>
        <a:lstStyle/>
        <a:p>
          <a:endParaRPr lang="ru-RU"/>
        </a:p>
      </dgm:t>
    </dgm:pt>
    <dgm:pt modelId="{BA02684B-9122-4FDA-BDE5-2BFF835ABC99}" type="pres">
      <dgm:prSet presAssocID="{6B32FED0-825A-4F08-A46D-06BCDBCEA467}" presName="horFlow" presStyleCnt="0"/>
      <dgm:spPr/>
    </dgm:pt>
    <dgm:pt modelId="{C75EFDC6-92FF-4084-A5F0-70CDAFBCF043}" type="pres">
      <dgm:prSet presAssocID="{6B32FED0-825A-4F08-A46D-06BCDBCEA467}" presName="bigChev" presStyleLbl="node1" presStyleIdx="0" presStyleCnt="4" custScaleX="327260" custScaleY="124328"/>
      <dgm:spPr/>
      <dgm:t>
        <a:bodyPr/>
        <a:lstStyle/>
        <a:p>
          <a:endParaRPr lang="ru-RU"/>
        </a:p>
      </dgm:t>
    </dgm:pt>
    <dgm:pt modelId="{5B9D4AEC-CF30-406D-B925-52738318DDAF}" type="pres">
      <dgm:prSet presAssocID="{6B32FED0-825A-4F08-A46D-06BCDBCEA467}" presName="vSp" presStyleCnt="0"/>
      <dgm:spPr/>
    </dgm:pt>
    <dgm:pt modelId="{A71A91B4-CC19-44B3-AEA3-253DE7080140}" type="pres">
      <dgm:prSet presAssocID="{27D21041-91FE-4EF9-8653-3AACA0649CF5}" presName="horFlow" presStyleCnt="0"/>
      <dgm:spPr/>
    </dgm:pt>
    <dgm:pt modelId="{16DDF862-92BD-469A-A7A7-DA535FE70B87}" type="pres">
      <dgm:prSet presAssocID="{27D21041-91FE-4EF9-8653-3AACA0649CF5}" presName="bigChev" presStyleLbl="node1" presStyleIdx="1" presStyleCnt="4" custScaleX="327260" custScaleY="124328"/>
      <dgm:spPr/>
      <dgm:t>
        <a:bodyPr/>
        <a:lstStyle/>
        <a:p>
          <a:endParaRPr lang="ru-RU"/>
        </a:p>
      </dgm:t>
    </dgm:pt>
    <dgm:pt modelId="{950781EB-115E-4183-AE2E-783DF8F98B6F}" type="pres">
      <dgm:prSet presAssocID="{27D21041-91FE-4EF9-8653-3AACA0649CF5}" presName="vSp" presStyleCnt="0"/>
      <dgm:spPr/>
    </dgm:pt>
    <dgm:pt modelId="{A90AED5B-0135-46E0-8CB9-0CB0758D3D2E}" type="pres">
      <dgm:prSet presAssocID="{094A7ADF-BC95-4F94-957A-8CD07557A185}" presName="horFlow" presStyleCnt="0"/>
      <dgm:spPr/>
    </dgm:pt>
    <dgm:pt modelId="{B97967CD-95C4-4C99-97FA-61B5DD4A1BAA}" type="pres">
      <dgm:prSet presAssocID="{094A7ADF-BC95-4F94-957A-8CD07557A185}" presName="bigChev" presStyleLbl="node1" presStyleIdx="2" presStyleCnt="4" custScaleX="327260" custScaleY="124328"/>
      <dgm:spPr/>
      <dgm:t>
        <a:bodyPr/>
        <a:lstStyle/>
        <a:p>
          <a:endParaRPr lang="ru-RU"/>
        </a:p>
      </dgm:t>
    </dgm:pt>
    <dgm:pt modelId="{DCE13301-43E5-456A-85D1-6BC0C12AEC1E}" type="pres">
      <dgm:prSet presAssocID="{094A7ADF-BC95-4F94-957A-8CD07557A185}" presName="vSp" presStyleCnt="0"/>
      <dgm:spPr/>
    </dgm:pt>
    <dgm:pt modelId="{364EB2D6-8221-45B7-BD17-87A9F465B1B4}" type="pres">
      <dgm:prSet presAssocID="{AA390086-32AE-47C2-A403-02E49B86DE69}" presName="horFlow" presStyleCnt="0"/>
      <dgm:spPr/>
    </dgm:pt>
    <dgm:pt modelId="{10EEDC67-5FD8-46DA-9FFE-3B8B72E48CE7}" type="pres">
      <dgm:prSet presAssocID="{AA390086-32AE-47C2-A403-02E49B86DE69}" presName="bigChev" presStyleLbl="node1" presStyleIdx="3" presStyleCnt="4" custScaleX="327260" custScaleY="124328"/>
      <dgm:spPr/>
      <dgm:t>
        <a:bodyPr/>
        <a:lstStyle/>
        <a:p>
          <a:endParaRPr lang="ru-RU"/>
        </a:p>
      </dgm:t>
    </dgm:pt>
  </dgm:ptLst>
  <dgm:cxnLst>
    <dgm:cxn modelId="{A67D3142-0AD0-458B-9A7E-69A17F59F7A9}" srcId="{844D31C8-69A4-442A-B972-D6446DBBA876}" destId="{27D21041-91FE-4EF9-8653-3AACA0649CF5}" srcOrd="1" destOrd="0" parTransId="{8147CBAA-83A6-4885-A901-45EB4BEDCC4D}" sibTransId="{55AC712D-88BD-4072-A8B2-61D064B70837}"/>
    <dgm:cxn modelId="{BA3C1DFC-6B40-40CC-8BB0-0532053A629A}" srcId="{844D31C8-69A4-442A-B972-D6446DBBA876}" destId="{AA390086-32AE-47C2-A403-02E49B86DE69}" srcOrd="3" destOrd="0" parTransId="{6D157F31-DA08-4568-97E7-4FDFD5F83448}" sibTransId="{E3DAF850-6F18-4DE7-AF53-245D38516A92}"/>
    <dgm:cxn modelId="{5F9B9D0A-78D2-4BD0-BC92-59D87D49636F}" srcId="{844D31C8-69A4-442A-B972-D6446DBBA876}" destId="{6B32FED0-825A-4F08-A46D-06BCDBCEA467}" srcOrd="0" destOrd="0" parTransId="{58B8642B-BBEF-43EF-81D8-E4C0F829D4F8}" sibTransId="{EDF0460C-7A51-4EE2-8A79-4C50FA152B78}"/>
    <dgm:cxn modelId="{1EC793C8-659F-4E7C-B94D-0543E7F53A4A}" type="presOf" srcId="{844D31C8-69A4-442A-B972-D6446DBBA876}" destId="{E74BC914-99D2-4370-BEBC-1D5EAF81F882}" srcOrd="0" destOrd="0" presId="urn:microsoft.com/office/officeart/2005/8/layout/lProcess3"/>
    <dgm:cxn modelId="{88866FCF-9E5F-4F86-BE80-3E3B41C30E38}" srcId="{844D31C8-69A4-442A-B972-D6446DBBA876}" destId="{094A7ADF-BC95-4F94-957A-8CD07557A185}" srcOrd="2" destOrd="0" parTransId="{6196CE49-53A1-4800-A791-5FA48AB4D241}" sibTransId="{2D1E0AFF-260E-412D-AFCB-A422C9F4DFD3}"/>
    <dgm:cxn modelId="{822C6A28-6D24-4BA4-B4D3-3A8EF78EB97B}" type="presOf" srcId="{6B32FED0-825A-4F08-A46D-06BCDBCEA467}" destId="{C75EFDC6-92FF-4084-A5F0-70CDAFBCF043}" srcOrd="0" destOrd="0" presId="urn:microsoft.com/office/officeart/2005/8/layout/lProcess3"/>
    <dgm:cxn modelId="{2F3A25AC-F4D3-4F50-BA2B-1ECF9A653D94}" type="presOf" srcId="{094A7ADF-BC95-4F94-957A-8CD07557A185}" destId="{B97967CD-95C4-4C99-97FA-61B5DD4A1BAA}" srcOrd="0" destOrd="0" presId="urn:microsoft.com/office/officeart/2005/8/layout/lProcess3"/>
    <dgm:cxn modelId="{09ACF226-5FA1-4C1D-BA7F-C25503B1BB1D}" type="presOf" srcId="{AA390086-32AE-47C2-A403-02E49B86DE69}" destId="{10EEDC67-5FD8-46DA-9FFE-3B8B72E48CE7}" srcOrd="0" destOrd="0" presId="urn:microsoft.com/office/officeart/2005/8/layout/lProcess3"/>
    <dgm:cxn modelId="{B9ABAF9C-30D1-4F9A-9FD7-2E8AE80AAB83}" type="presOf" srcId="{27D21041-91FE-4EF9-8653-3AACA0649CF5}" destId="{16DDF862-92BD-469A-A7A7-DA535FE70B87}" srcOrd="0" destOrd="0" presId="urn:microsoft.com/office/officeart/2005/8/layout/lProcess3"/>
    <dgm:cxn modelId="{A8BA811A-632D-4308-89BF-79DF361BF35F}" type="presParOf" srcId="{E74BC914-99D2-4370-BEBC-1D5EAF81F882}" destId="{BA02684B-9122-4FDA-BDE5-2BFF835ABC99}" srcOrd="0" destOrd="0" presId="urn:microsoft.com/office/officeart/2005/8/layout/lProcess3"/>
    <dgm:cxn modelId="{FCA1E47B-70D0-4378-848A-9C4C251A2D82}" type="presParOf" srcId="{BA02684B-9122-4FDA-BDE5-2BFF835ABC99}" destId="{C75EFDC6-92FF-4084-A5F0-70CDAFBCF043}" srcOrd="0" destOrd="0" presId="urn:microsoft.com/office/officeart/2005/8/layout/lProcess3"/>
    <dgm:cxn modelId="{365DF661-39B0-43B0-B982-8A33A455EDD8}" type="presParOf" srcId="{E74BC914-99D2-4370-BEBC-1D5EAF81F882}" destId="{5B9D4AEC-CF30-406D-B925-52738318DDAF}" srcOrd="1" destOrd="0" presId="urn:microsoft.com/office/officeart/2005/8/layout/lProcess3"/>
    <dgm:cxn modelId="{3CB6B67C-D107-4A9A-AF4E-F3F3B6B00DBA}" type="presParOf" srcId="{E74BC914-99D2-4370-BEBC-1D5EAF81F882}" destId="{A71A91B4-CC19-44B3-AEA3-253DE7080140}" srcOrd="2" destOrd="0" presId="urn:microsoft.com/office/officeart/2005/8/layout/lProcess3"/>
    <dgm:cxn modelId="{748D4CF8-E48D-44E2-8BDC-18BC169DFECE}" type="presParOf" srcId="{A71A91B4-CC19-44B3-AEA3-253DE7080140}" destId="{16DDF862-92BD-469A-A7A7-DA535FE70B87}" srcOrd="0" destOrd="0" presId="urn:microsoft.com/office/officeart/2005/8/layout/lProcess3"/>
    <dgm:cxn modelId="{EE252F72-5212-47CB-B74F-1359F57DAC40}" type="presParOf" srcId="{E74BC914-99D2-4370-BEBC-1D5EAF81F882}" destId="{950781EB-115E-4183-AE2E-783DF8F98B6F}" srcOrd="3" destOrd="0" presId="urn:microsoft.com/office/officeart/2005/8/layout/lProcess3"/>
    <dgm:cxn modelId="{900B0F3B-A268-4635-A088-92CC77FB5BC6}" type="presParOf" srcId="{E74BC914-99D2-4370-BEBC-1D5EAF81F882}" destId="{A90AED5B-0135-46E0-8CB9-0CB0758D3D2E}" srcOrd="4" destOrd="0" presId="urn:microsoft.com/office/officeart/2005/8/layout/lProcess3"/>
    <dgm:cxn modelId="{76A96C9C-4942-4AEB-A225-86A1C23EF35C}" type="presParOf" srcId="{A90AED5B-0135-46E0-8CB9-0CB0758D3D2E}" destId="{B97967CD-95C4-4C99-97FA-61B5DD4A1BAA}" srcOrd="0" destOrd="0" presId="urn:microsoft.com/office/officeart/2005/8/layout/lProcess3"/>
    <dgm:cxn modelId="{8FBB45D3-9333-4FA2-B265-1949F4CB405E}" type="presParOf" srcId="{E74BC914-99D2-4370-BEBC-1D5EAF81F882}" destId="{DCE13301-43E5-456A-85D1-6BC0C12AEC1E}" srcOrd="5" destOrd="0" presId="urn:microsoft.com/office/officeart/2005/8/layout/lProcess3"/>
    <dgm:cxn modelId="{FA2E755F-7EAE-4070-B51D-C8A343BEC459}" type="presParOf" srcId="{E74BC914-99D2-4370-BEBC-1D5EAF81F882}" destId="{364EB2D6-8221-45B7-BD17-87A9F465B1B4}" srcOrd="6" destOrd="0" presId="urn:microsoft.com/office/officeart/2005/8/layout/lProcess3"/>
    <dgm:cxn modelId="{93AD6999-C4EF-4E51-828C-80260799917A}" type="presParOf" srcId="{364EB2D6-8221-45B7-BD17-87A9F465B1B4}" destId="{10EEDC67-5FD8-46DA-9FFE-3B8B72E48CE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2297E89-FA56-4EC6-8CF0-6AF23D040BB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UA"/>
        </a:p>
      </dgm:t>
    </dgm:pt>
    <dgm:pt modelId="{14ECDC5C-5E8F-4CD4-93B3-FA8DF67443AC}">
      <dgm:prSet custT="1"/>
      <dgm:spPr/>
      <dgm:t>
        <a:bodyPr/>
        <a:lstStyle/>
        <a:p>
          <a:r>
            <a:rPr lang="ru-RU" sz="1600" b="1" i="0">
              <a:solidFill>
                <a:schemeClr val="bg1"/>
              </a:solidFill>
            </a:rPr>
            <a:t></a:t>
          </a:r>
          <a:r>
            <a:rPr lang="uk-UA" sz="1600" b="1" i="0">
              <a:solidFill>
                <a:schemeClr val="bg1"/>
              </a:solidFill>
            </a:rPr>
            <a:t>незацікавленість менеджменту, власників, бухгалтерів, непрозорість бізнесу вимагає додаткових грошей та часу на підготовку спеціалістів або використання праці іноземних фахівців, розробку ліцензованих бухгалтерських програм, формування нової облікової політики та налагодження нової схеми «оптимізації» оподаткування;</a:t>
          </a:r>
          <a:endParaRPr lang="ru-UA" sz="1600" b="1">
            <a:solidFill>
              <a:schemeClr val="bg1"/>
            </a:solidFill>
          </a:endParaRPr>
        </a:p>
      </dgm:t>
    </dgm:pt>
    <dgm:pt modelId="{DDD869EF-FE7A-4E44-A7EA-4DB32C164BC9}" type="parTrans" cxnId="{5E3ED594-E50C-454A-8307-75112E23F798}">
      <dgm:prSet/>
      <dgm:spPr/>
      <dgm:t>
        <a:bodyPr/>
        <a:lstStyle/>
        <a:p>
          <a:endParaRPr lang="ru-UA"/>
        </a:p>
      </dgm:t>
    </dgm:pt>
    <dgm:pt modelId="{89357F41-E151-4798-9DE7-6A8EDF8C3E25}" type="sibTrans" cxnId="{5E3ED594-E50C-454A-8307-75112E23F798}">
      <dgm:prSet/>
      <dgm:spPr/>
      <dgm:t>
        <a:bodyPr/>
        <a:lstStyle/>
        <a:p>
          <a:endParaRPr lang="ru-UA"/>
        </a:p>
      </dgm:t>
    </dgm:pt>
    <dgm:pt modelId="{AC6C4FC3-F2DF-4BC1-A635-CE650689A5A5}">
      <dgm:prSet custT="1"/>
      <dgm:spPr/>
      <dgm:t>
        <a:bodyPr/>
        <a:lstStyle/>
        <a:p>
          <a:r>
            <a:rPr lang="ru-RU" sz="1600" b="1" i="0" dirty="0">
              <a:solidFill>
                <a:schemeClr val="bg1"/>
              </a:solidFill>
            </a:rPr>
            <a:t></a:t>
          </a:r>
          <a:r>
            <a:rPr lang="uk-UA" sz="1600" b="1" i="0" dirty="0">
              <a:solidFill>
                <a:schemeClr val="bg1"/>
              </a:solidFill>
            </a:rPr>
            <a:t>гостра потреба у спеціалістах, тому необхідно вводити нові бухгалтерські спеціальності з обов’язковим вивченням міжнародних бухгалтерських документів, що зумовлює потребу в коригуванні навчальних планів ВНЗ у студентів економічного напряму навчання;</a:t>
          </a:r>
          <a:endParaRPr lang="ru-UA" sz="1600" b="1" dirty="0">
            <a:solidFill>
              <a:schemeClr val="bg1"/>
            </a:solidFill>
          </a:endParaRPr>
        </a:p>
      </dgm:t>
    </dgm:pt>
    <dgm:pt modelId="{D47F34C3-7DB3-4BAF-94C1-23D81CAE0FD9}" type="parTrans" cxnId="{928A80A4-3DC5-4808-9FA7-5E978CB6ECAB}">
      <dgm:prSet/>
      <dgm:spPr/>
      <dgm:t>
        <a:bodyPr/>
        <a:lstStyle/>
        <a:p>
          <a:endParaRPr lang="ru-UA"/>
        </a:p>
      </dgm:t>
    </dgm:pt>
    <dgm:pt modelId="{019F71EE-C800-4938-99CA-B5144CE3CAA5}" type="sibTrans" cxnId="{928A80A4-3DC5-4808-9FA7-5E978CB6ECAB}">
      <dgm:prSet/>
      <dgm:spPr/>
      <dgm:t>
        <a:bodyPr/>
        <a:lstStyle/>
        <a:p>
          <a:endParaRPr lang="ru-UA"/>
        </a:p>
      </dgm:t>
    </dgm:pt>
    <dgm:pt modelId="{5A5A40F0-C08D-417C-B3D3-AACEE4DB3B89}">
      <dgm:prSet custT="1"/>
      <dgm:spPr/>
      <dgm:t>
        <a:bodyPr/>
        <a:lstStyle/>
        <a:p>
          <a:r>
            <a:rPr lang="ru-RU" sz="1600" b="1" i="0">
              <a:solidFill>
                <a:schemeClr val="bg1"/>
              </a:solidFill>
            </a:rPr>
            <a:t></a:t>
          </a:r>
          <a:r>
            <a:rPr lang="uk-UA" sz="1600" b="1" i="0">
              <a:solidFill>
                <a:schemeClr val="bg1"/>
              </a:solidFill>
            </a:rPr>
            <a:t>необхідність розробки механізму дотримання МСФЗ платниками податків та розмежування на законодавчому рівні методів податкової оптимізації та ухилення від сплати податків.</a:t>
          </a:r>
          <a:endParaRPr lang="ru-UA" sz="1600" b="1">
            <a:solidFill>
              <a:schemeClr val="bg1"/>
            </a:solidFill>
          </a:endParaRPr>
        </a:p>
      </dgm:t>
    </dgm:pt>
    <dgm:pt modelId="{4B4B4C07-5B55-44FD-9AF6-99367AF33929}" type="parTrans" cxnId="{06CBB6B8-A889-4F1D-8E7A-5B37773F41FC}">
      <dgm:prSet/>
      <dgm:spPr/>
      <dgm:t>
        <a:bodyPr/>
        <a:lstStyle/>
        <a:p>
          <a:endParaRPr lang="ru-UA"/>
        </a:p>
      </dgm:t>
    </dgm:pt>
    <dgm:pt modelId="{9B6A9DC3-6A0D-449C-B587-27E1386D3D41}" type="sibTrans" cxnId="{06CBB6B8-A889-4F1D-8E7A-5B37773F41FC}">
      <dgm:prSet/>
      <dgm:spPr/>
      <dgm:t>
        <a:bodyPr/>
        <a:lstStyle/>
        <a:p>
          <a:endParaRPr lang="ru-UA"/>
        </a:p>
      </dgm:t>
    </dgm:pt>
    <dgm:pt modelId="{16F6CCDE-E3D8-470A-8E5F-D6CD84DAD79C}" type="pres">
      <dgm:prSet presAssocID="{C2297E89-FA56-4EC6-8CF0-6AF23D040BB7}" presName="CompostProcess" presStyleCnt="0">
        <dgm:presLayoutVars>
          <dgm:dir/>
          <dgm:resizeHandles val="exact"/>
        </dgm:presLayoutVars>
      </dgm:prSet>
      <dgm:spPr/>
      <dgm:t>
        <a:bodyPr/>
        <a:lstStyle/>
        <a:p>
          <a:endParaRPr lang="ru-RU"/>
        </a:p>
      </dgm:t>
    </dgm:pt>
    <dgm:pt modelId="{2388EB1C-9782-48D8-A435-A06D258DD1CB}" type="pres">
      <dgm:prSet presAssocID="{C2297E89-FA56-4EC6-8CF0-6AF23D040BB7}" presName="arrow" presStyleLbl="bgShp" presStyleIdx="0" presStyleCnt="1"/>
      <dgm:spPr/>
    </dgm:pt>
    <dgm:pt modelId="{D807EB9E-46D2-4272-9670-FD66C1E74FC7}" type="pres">
      <dgm:prSet presAssocID="{C2297E89-FA56-4EC6-8CF0-6AF23D040BB7}" presName="linearProcess" presStyleCnt="0"/>
      <dgm:spPr/>
    </dgm:pt>
    <dgm:pt modelId="{0C3FF9D5-976A-441B-BDA6-7034D57D87FD}" type="pres">
      <dgm:prSet presAssocID="{14ECDC5C-5E8F-4CD4-93B3-FA8DF67443AC}" presName="textNode" presStyleLbl="node1" presStyleIdx="0" presStyleCnt="3" custScaleY="208592">
        <dgm:presLayoutVars>
          <dgm:bulletEnabled val="1"/>
        </dgm:presLayoutVars>
      </dgm:prSet>
      <dgm:spPr/>
      <dgm:t>
        <a:bodyPr/>
        <a:lstStyle/>
        <a:p>
          <a:endParaRPr lang="ru-RU"/>
        </a:p>
      </dgm:t>
    </dgm:pt>
    <dgm:pt modelId="{31DB0064-C99B-4D8D-9F55-882410487592}" type="pres">
      <dgm:prSet presAssocID="{89357F41-E151-4798-9DE7-6A8EDF8C3E25}" presName="sibTrans" presStyleCnt="0"/>
      <dgm:spPr/>
    </dgm:pt>
    <dgm:pt modelId="{1634EE18-DB4F-4D0A-B552-D1C7EFC07EF3}" type="pres">
      <dgm:prSet presAssocID="{AC6C4FC3-F2DF-4BC1-A635-CE650689A5A5}" presName="textNode" presStyleLbl="node1" presStyleIdx="1" presStyleCnt="3" custScaleY="208592">
        <dgm:presLayoutVars>
          <dgm:bulletEnabled val="1"/>
        </dgm:presLayoutVars>
      </dgm:prSet>
      <dgm:spPr/>
      <dgm:t>
        <a:bodyPr/>
        <a:lstStyle/>
        <a:p>
          <a:endParaRPr lang="ru-RU"/>
        </a:p>
      </dgm:t>
    </dgm:pt>
    <dgm:pt modelId="{6E860B9B-A192-48FE-B8AD-A3C465532666}" type="pres">
      <dgm:prSet presAssocID="{019F71EE-C800-4938-99CA-B5144CE3CAA5}" presName="sibTrans" presStyleCnt="0"/>
      <dgm:spPr/>
    </dgm:pt>
    <dgm:pt modelId="{12BB171C-59CD-4315-81EF-2840B77D9BF4}" type="pres">
      <dgm:prSet presAssocID="{5A5A40F0-C08D-417C-B3D3-AACEE4DB3B89}" presName="textNode" presStyleLbl="node1" presStyleIdx="2" presStyleCnt="3" custScaleY="208592">
        <dgm:presLayoutVars>
          <dgm:bulletEnabled val="1"/>
        </dgm:presLayoutVars>
      </dgm:prSet>
      <dgm:spPr/>
      <dgm:t>
        <a:bodyPr/>
        <a:lstStyle/>
        <a:p>
          <a:endParaRPr lang="ru-RU"/>
        </a:p>
      </dgm:t>
    </dgm:pt>
  </dgm:ptLst>
  <dgm:cxnLst>
    <dgm:cxn modelId="{FA9BAEAE-09BD-4F47-A7F6-1356ACF2DB7E}" type="presOf" srcId="{14ECDC5C-5E8F-4CD4-93B3-FA8DF67443AC}" destId="{0C3FF9D5-976A-441B-BDA6-7034D57D87FD}" srcOrd="0" destOrd="0" presId="urn:microsoft.com/office/officeart/2005/8/layout/hProcess9"/>
    <dgm:cxn modelId="{06CBB6B8-A889-4F1D-8E7A-5B37773F41FC}" srcId="{C2297E89-FA56-4EC6-8CF0-6AF23D040BB7}" destId="{5A5A40F0-C08D-417C-B3D3-AACEE4DB3B89}" srcOrd="2" destOrd="0" parTransId="{4B4B4C07-5B55-44FD-9AF6-99367AF33929}" sibTransId="{9B6A9DC3-6A0D-449C-B587-27E1386D3D41}"/>
    <dgm:cxn modelId="{928A80A4-3DC5-4808-9FA7-5E978CB6ECAB}" srcId="{C2297E89-FA56-4EC6-8CF0-6AF23D040BB7}" destId="{AC6C4FC3-F2DF-4BC1-A635-CE650689A5A5}" srcOrd="1" destOrd="0" parTransId="{D47F34C3-7DB3-4BAF-94C1-23D81CAE0FD9}" sibTransId="{019F71EE-C800-4938-99CA-B5144CE3CAA5}"/>
    <dgm:cxn modelId="{7F816455-1686-4222-B8C1-0C9EA85D0C40}" type="presOf" srcId="{C2297E89-FA56-4EC6-8CF0-6AF23D040BB7}" destId="{16F6CCDE-E3D8-470A-8E5F-D6CD84DAD79C}" srcOrd="0" destOrd="0" presId="urn:microsoft.com/office/officeart/2005/8/layout/hProcess9"/>
    <dgm:cxn modelId="{5E3ED594-E50C-454A-8307-75112E23F798}" srcId="{C2297E89-FA56-4EC6-8CF0-6AF23D040BB7}" destId="{14ECDC5C-5E8F-4CD4-93B3-FA8DF67443AC}" srcOrd="0" destOrd="0" parTransId="{DDD869EF-FE7A-4E44-A7EA-4DB32C164BC9}" sibTransId="{89357F41-E151-4798-9DE7-6A8EDF8C3E25}"/>
    <dgm:cxn modelId="{E3FA468D-3B97-450B-8477-D592BABB4D84}" type="presOf" srcId="{AC6C4FC3-F2DF-4BC1-A635-CE650689A5A5}" destId="{1634EE18-DB4F-4D0A-B552-D1C7EFC07EF3}" srcOrd="0" destOrd="0" presId="urn:microsoft.com/office/officeart/2005/8/layout/hProcess9"/>
    <dgm:cxn modelId="{27B6B5F1-0F6F-40F2-A7D8-C249BF2A25CE}" type="presOf" srcId="{5A5A40F0-C08D-417C-B3D3-AACEE4DB3B89}" destId="{12BB171C-59CD-4315-81EF-2840B77D9BF4}" srcOrd="0" destOrd="0" presId="urn:microsoft.com/office/officeart/2005/8/layout/hProcess9"/>
    <dgm:cxn modelId="{A53F5027-8C94-4657-AD7F-7CF1802EA9AD}" type="presParOf" srcId="{16F6CCDE-E3D8-470A-8E5F-D6CD84DAD79C}" destId="{2388EB1C-9782-48D8-A435-A06D258DD1CB}" srcOrd="0" destOrd="0" presId="urn:microsoft.com/office/officeart/2005/8/layout/hProcess9"/>
    <dgm:cxn modelId="{E3143D38-277B-4475-8293-F7ECAC4BB791}" type="presParOf" srcId="{16F6CCDE-E3D8-470A-8E5F-D6CD84DAD79C}" destId="{D807EB9E-46D2-4272-9670-FD66C1E74FC7}" srcOrd="1" destOrd="0" presId="urn:microsoft.com/office/officeart/2005/8/layout/hProcess9"/>
    <dgm:cxn modelId="{B995216B-30B4-488B-95BE-7CEEDA8002A7}" type="presParOf" srcId="{D807EB9E-46D2-4272-9670-FD66C1E74FC7}" destId="{0C3FF9D5-976A-441B-BDA6-7034D57D87FD}" srcOrd="0" destOrd="0" presId="urn:microsoft.com/office/officeart/2005/8/layout/hProcess9"/>
    <dgm:cxn modelId="{389D1CF7-B57A-468A-92CC-CC80209B2C8C}" type="presParOf" srcId="{D807EB9E-46D2-4272-9670-FD66C1E74FC7}" destId="{31DB0064-C99B-4D8D-9F55-882410487592}" srcOrd="1" destOrd="0" presId="urn:microsoft.com/office/officeart/2005/8/layout/hProcess9"/>
    <dgm:cxn modelId="{DB985233-7491-434F-8F87-D3781161C287}" type="presParOf" srcId="{D807EB9E-46D2-4272-9670-FD66C1E74FC7}" destId="{1634EE18-DB4F-4D0A-B552-D1C7EFC07EF3}" srcOrd="2" destOrd="0" presId="urn:microsoft.com/office/officeart/2005/8/layout/hProcess9"/>
    <dgm:cxn modelId="{62F4F7F9-C850-4DBD-858D-A2AFC803B2C3}" type="presParOf" srcId="{D807EB9E-46D2-4272-9670-FD66C1E74FC7}" destId="{6E860B9B-A192-48FE-B8AD-A3C465532666}" srcOrd="3" destOrd="0" presId="urn:microsoft.com/office/officeart/2005/8/layout/hProcess9"/>
    <dgm:cxn modelId="{CD12103B-931E-47F3-BE36-6AA21C7D597B}" type="presParOf" srcId="{D807EB9E-46D2-4272-9670-FD66C1E74FC7}" destId="{12BB171C-59CD-4315-81EF-2840B77D9BF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45DB55B-A438-4CD7-856D-8A258BDE82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UA"/>
        </a:p>
      </dgm:t>
    </dgm:pt>
    <dgm:pt modelId="{B4D7D582-4B1C-4269-9B3D-5CF1A20AB617}">
      <dgm:prSet/>
      <dgm:spPr/>
      <dgm:t>
        <a:bodyPr/>
        <a:lstStyle/>
        <a:p>
          <a:r>
            <a:rPr lang="uk-UA" b="1" i="0"/>
            <a:t>7.3.</a:t>
          </a:r>
          <a:r>
            <a:rPr lang="uk-UA" b="0" i="0"/>
            <a:t> </a:t>
          </a:r>
          <a:r>
            <a:rPr lang="uk-UA" b="1" i="0"/>
            <a:t>Електронний бізнес та його вплив на систему бухгалтерського обліку.</a:t>
          </a:r>
          <a:endParaRPr lang="ru-UA"/>
        </a:p>
      </dgm:t>
    </dgm:pt>
    <dgm:pt modelId="{CC6DBE77-8844-499A-8529-CF819C1BE093}" type="parTrans" cxnId="{EEF5D3A4-04B7-4DB8-AAFA-5D8D05EB9D46}">
      <dgm:prSet/>
      <dgm:spPr/>
      <dgm:t>
        <a:bodyPr/>
        <a:lstStyle/>
        <a:p>
          <a:endParaRPr lang="ru-UA"/>
        </a:p>
      </dgm:t>
    </dgm:pt>
    <dgm:pt modelId="{DC8D9818-5CDA-4BD4-8C7F-71939B8EAF42}" type="sibTrans" cxnId="{EEF5D3A4-04B7-4DB8-AAFA-5D8D05EB9D46}">
      <dgm:prSet/>
      <dgm:spPr/>
      <dgm:t>
        <a:bodyPr/>
        <a:lstStyle/>
        <a:p>
          <a:endParaRPr lang="ru-UA"/>
        </a:p>
      </dgm:t>
    </dgm:pt>
    <dgm:pt modelId="{D32B6C8A-FC65-483C-8156-4717E53A0E32}" type="pres">
      <dgm:prSet presAssocID="{945DB55B-A438-4CD7-856D-8A258BDE82C5}" presName="Name0" presStyleCnt="0">
        <dgm:presLayoutVars>
          <dgm:dir/>
          <dgm:animLvl val="lvl"/>
          <dgm:resizeHandles val="exact"/>
        </dgm:presLayoutVars>
      </dgm:prSet>
      <dgm:spPr/>
      <dgm:t>
        <a:bodyPr/>
        <a:lstStyle/>
        <a:p>
          <a:endParaRPr lang="ru-RU"/>
        </a:p>
      </dgm:t>
    </dgm:pt>
    <dgm:pt modelId="{2EB4A751-7CFB-4286-BE60-5962042CE8DF}" type="pres">
      <dgm:prSet presAssocID="{B4D7D582-4B1C-4269-9B3D-5CF1A20AB617}" presName="linNode" presStyleCnt="0"/>
      <dgm:spPr/>
    </dgm:pt>
    <dgm:pt modelId="{34387171-F3AE-44DE-B0EF-418B3448ABB6}" type="pres">
      <dgm:prSet presAssocID="{B4D7D582-4B1C-4269-9B3D-5CF1A20AB617}" presName="parentText" presStyleLbl="node1" presStyleIdx="0" presStyleCnt="1" custScaleX="251633">
        <dgm:presLayoutVars>
          <dgm:chMax val="1"/>
          <dgm:bulletEnabled val="1"/>
        </dgm:presLayoutVars>
      </dgm:prSet>
      <dgm:spPr/>
      <dgm:t>
        <a:bodyPr/>
        <a:lstStyle/>
        <a:p>
          <a:endParaRPr lang="ru-RU"/>
        </a:p>
      </dgm:t>
    </dgm:pt>
  </dgm:ptLst>
  <dgm:cxnLst>
    <dgm:cxn modelId="{EEF5D3A4-04B7-4DB8-AAFA-5D8D05EB9D46}" srcId="{945DB55B-A438-4CD7-856D-8A258BDE82C5}" destId="{B4D7D582-4B1C-4269-9B3D-5CF1A20AB617}" srcOrd="0" destOrd="0" parTransId="{CC6DBE77-8844-499A-8529-CF819C1BE093}" sibTransId="{DC8D9818-5CDA-4BD4-8C7F-71939B8EAF42}"/>
    <dgm:cxn modelId="{87ACEF50-1AAA-4C22-93A5-4301E341E97B}" type="presOf" srcId="{B4D7D582-4B1C-4269-9B3D-5CF1A20AB617}" destId="{34387171-F3AE-44DE-B0EF-418B3448ABB6}" srcOrd="0" destOrd="0" presId="urn:microsoft.com/office/officeart/2005/8/layout/vList5"/>
    <dgm:cxn modelId="{67E92E2A-B804-4EB1-9105-935E5CC11431}" type="presOf" srcId="{945DB55B-A438-4CD7-856D-8A258BDE82C5}" destId="{D32B6C8A-FC65-483C-8156-4717E53A0E32}" srcOrd="0" destOrd="0" presId="urn:microsoft.com/office/officeart/2005/8/layout/vList5"/>
    <dgm:cxn modelId="{756D50B6-2A07-4F8B-B7E4-6A21A1D40AD5}" type="presParOf" srcId="{D32B6C8A-FC65-483C-8156-4717E53A0E32}" destId="{2EB4A751-7CFB-4286-BE60-5962042CE8DF}" srcOrd="0" destOrd="0" presId="urn:microsoft.com/office/officeart/2005/8/layout/vList5"/>
    <dgm:cxn modelId="{01C95311-BAC9-413F-ACB1-B8150C982EFD}" type="presParOf" srcId="{2EB4A751-7CFB-4286-BE60-5962042CE8DF}" destId="{34387171-F3AE-44DE-B0EF-418B3448ABB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AA7E0-97B1-461A-B2C2-AB58156D65B6}"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UA"/>
        </a:p>
      </dgm:t>
    </dgm:pt>
    <dgm:pt modelId="{F322B18D-02BD-4768-B06E-9D9BCD064598}">
      <dgm:prSet custT="1"/>
      <dgm:spPr/>
      <dgm:t>
        <a:bodyPr/>
        <a:lstStyle/>
        <a:p>
          <a:r>
            <a:rPr lang="uk-UA" sz="1600" b="0" i="0" dirty="0"/>
            <a:t>Підхід до сутності облікового предмета та об’єктів посилює теоретико-практичну основу розвитку бухгалтерського обліку, в </a:t>
          </a:r>
          <a:r>
            <a:rPr lang="uk-UA" sz="1600" b="0" i="0" dirty="0" err="1"/>
            <a:t>т.ч</a:t>
          </a:r>
          <a:r>
            <a:rPr lang="uk-UA" sz="1600" b="0" i="0" dirty="0"/>
            <a:t>. і через запровадження галузевих стандартів та галузевої підсистеми бухгалтерського обліку.</a:t>
          </a:r>
          <a:endParaRPr lang="ru-UA" sz="1600" dirty="0"/>
        </a:p>
      </dgm:t>
    </dgm:pt>
    <dgm:pt modelId="{C0D06098-B288-483A-8A20-35D39EAF22DA}" type="parTrans" cxnId="{5FF26F8A-E241-4D1A-8D11-CCC68B7CDEC7}">
      <dgm:prSet/>
      <dgm:spPr/>
      <dgm:t>
        <a:bodyPr/>
        <a:lstStyle/>
        <a:p>
          <a:endParaRPr lang="ru-UA"/>
        </a:p>
      </dgm:t>
    </dgm:pt>
    <dgm:pt modelId="{1538A901-59AB-4839-98B5-0657D60BC3E2}" type="sibTrans" cxnId="{5FF26F8A-E241-4D1A-8D11-CCC68B7CDEC7}">
      <dgm:prSet/>
      <dgm:spPr/>
      <dgm:t>
        <a:bodyPr/>
        <a:lstStyle/>
        <a:p>
          <a:endParaRPr lang="ru-UA"/>
        </a:p>
      </dgm:t>
    </dgm:pt>
    <dgm:pt modelId="{69139354-33E6-41E2-B40C-44CF2AB992F8}">
      <dgm:prSet custT="1"/>
      <dgm:spPr/>
      <dgm:t>
        <a:bodyPr/>
        <a:lstStyle/>
        <a:p>
          <a:r>
            <a:rPr lang="uk-UA" sz="1600" b="0" i="0"/>
            <a:t>Для України, котра позиціонує себе лідером світової аграрної економіки важливими є теоретична база та концептуальні основи побудови саме галузевого бухгалтерського обліку.</a:t>
          </a:r>
          <a:endParaRPr lang="ru-UA" sz="1600"/>
        </a:p>
      </dgm:t>
    </dgm:pt>
    <dgm:pt modelId="{C2D14186-6B08-438F-A12D-1FD1632499B3}" type="parTrans" cxnId="{6BDDE013-1B18-46FD-8A67-52E644DCC411}">
      <dgm:prSet/>
      <dgm:spPr/>
      <dgm:t>
        <a:bodyPr/>
        <a:lstStyle/>
        <a:p>
          <a:endParaRPr lang="ru-UA"/>
        </a:p>
      </dgm:t>
    </dgm:pt>
    <dgm:pt modelId="{A1A4ED47-F289-47F5-81CA-CB2872A2E23B}" type="sibTrans" cxnId="{6BDDE013-1B18-46FD-8A67-52E644DCC411}">
      <dgm:prSet/>
      <dgm:spPr/>
      <dgm:t>
        <a:bodyPr/>
        <a:lstStyle/>
        <a:p>
          <a:endParaRPr lang="ru-UA"/>
        </a:p>
      </dgm:t>
    </dgm:pt>
    <dgm:pt modelId="{D30EF1F0-5C1F-44EE-8EB8-8394AD84C407}">
      <dgm:prSet custT="1"/>
      <dgm:spPr/>
      <dgm:t>
        <a:bodyPr/>
        <a:lstStyle/>
        <a:p>
          <a:r>
            <a:rPr lang="uk-UA" sz="1600" b="0" i="0"/>
            <a:t>У теорії бухгалтерського обліку розглядаються питання про предмет, метод, організацію і техніку бухгалтерського обліку, вивчаються загальні його принципи, властиві обліку у всіх галузях і господарських одиницях. Галузевий облік відображає специфіку обліку у відповідних галузях. Розвиток бухгалтерської науки та відображення галузевої специфіки в обліку сприймається не всіма вітчизняними вченими.</a:t>
          </a:r>
          <a:endParaRPr lang="ru-UA" sz="1600"/>
        </a:p>
      </dgm:t>
    </dgm:pt>
    <dgm:pt modelId="{677FC30B-656C-4804-9BBB-0C75FC258945}" type="parTrans" cxnId="{219783B0-C04C-47C9-83A4-C7DA8ED54EA6}">
      <dgm:prSet/>
      <dgm:spPr/>
      <dgm:t>
        <a:bodyPr/>
        <a:lstStyle/>
        <a:p>
          <a:endParaRPr lang="ru-UA"/>
        </a:p>
      </dgm:t>
    </dgm:pt>
    <dgm:pt modelId="{AC74E9C6-6CDC-4A4D-9C8C-1D102C2A9A05}" type="sibTrans" cxnId="{219783B0-C04C-47C9-83A4-C7DA8ED54EA6}">
      <dgm:prSet/>
      <dgm:spPr/>
      <dgm:t>
        <a:bodyPr/>
        <a:lstStyle/>
        <a:p>
          <a:endParaRPr lang="ru-UA"/>
        </a:p>
      </dgm:t>
    </dgm:pt>
    <dgm:pt modelId="{7D619F4E-3B0D-498E-A2EF-81092FC6BB7E}">
      <dgm:prSet custT="1"/>
      <dgm:spPr/>
      <dgm:t>
        <a:bodyPr/>
        <a:lstStyle/>
        <a:p>
          <a:r>
            <a:rPr lang="uk-UA" sz="1400" b="0" i="0"/>
            <a:t>Такий підхід прослідковується у побудові обліку розвинутих країн. Так, у США про врахування галузевої специфіки обліку в сільському господарстві при застосуванні загальноприйнятих там принципів бухгалтерського обліку (GAAP US) та аудиту.</a:t>
          </a:r>
          <a:endParaRPr lang="ru-UA" sz="1400"/>
        </a:p>
      </dgm:t>
    </dgm:pt>
    <dgm:pt modelId="{3B0B1310-72D2-4E71-AC4F-30B8DF229662}" type="parTrans" cxnId="{794DEE53-2A1A-4BA2-9FA6-3EA9BA8E5601}">
      <dgm:prSet/>
      <dgm:spPr/>
      <dgm:t>
        <a:bodyPr/>
        <a:lstStyle/>
        <a:p>
          <a:endParaRPr lang="ru-UA"/>
        </a:p>
      </dgm:t>
    </dgm:pt>
    <dgm:pt modelId="{822B0431-5802-4FA8-A06C-9B9792A77E6D}" type="sibTrans" cxnId="{794DEE53-2A1A-4BA2-9FA6-3EA9BA8E5601}">
      <dgm:prSet/>
      <dgm:spPr/>
      <dgm:t>
        <a:bodyPr/>
        <a:lstStyle/>
        <a:p>
          <a:endParaRPr lang="ru-UA"/>
        </a:p>
      </dgm:t>
    </dgm:pt>
    <dgm:pt modelId="{C701EF5A-B42B-4883-BFAD-01C2A656DE37}" type="pres">
      <dgm:prSet presAssocID="{34BAA7E0-97B1-461A-B2C2-AB58156D65B6}" presName="compositeShape" presStyleCnt="0">
        <dgm:presLayoutVars>
          <dgm:dir/>
          <dgm:resizeHandles/>
        </dgm:presLayoutVars>
      </dgm:prSet>
      <dgm:spPr/>
      <dgm:t>
        <a:bodyPr/>
        <a:lstStyle/>
        <a:p>
          <a:endParaRPr lang="ru-RU"/>
        </a:p>
      </dgm:t>
    </dgm:pt>
    <dgm:pt modelId="{AF553238-1CF8-46F1-8003-821A0FA73138}" type="pres">
      <dgm:prSet presAssocID="{34BAA7E0-97B1-461A-B2C2-AB58156D65B6}" presName="pyramid" presStyleLbl="node1" presStyleIdx="0" presStyleCnt="1" custLinFactNeighborX="-1677" custLinFactNeighborY="671"/>
      <dgm:spPr/>
    </dgm:pt>
    <dgm:pt modelId="{D53E6103-2FAD-4AD4-BF12-66D777845FE0}" type="pres">
      <dgm:prSet presAssocID="{34BAA7E0-97B1-461A-B2C2-AB58156D65B6}" presName="theList" presStyleCnt="0"/>
      <dgm:spPr/>
    </dgm:pt>
    <dgm:pt modelId="{CA6F4B9F-F9A8-4EA6-8EA9-7C81C8D58F52}" type="pres">
      <dgm:prSet presAssocID="{F322B18D-02BD-4768-B06E-9D9BCD064598}" presName="aNode" presStyleLbl="fgAcc1" presStyleIdx="0" presStyleCnt="4" custScaleX="235939">
        <dgm:presLayoutVars>
          <dgm:bulletEnabled val="1"/>
        </dgm:presLayoutVars>
      </dgm:prSet>
      <dgm:spPr/>
      <dgm:t>
        <a:bodyPr/>
        <a:lstStyle/>
        <a:p>
          <a:endParaRPr lang="ru-RU"/>
        </a:p>
      </dgm:t>
    </dgm:pt>
    <dgm:pt modelId="{59A7DBC4-3C51-4E62-8986-A46B2121A2C8}" type="pres">
      <dgm:prSet presAssocID="{F322B18D-02BD-4768-B06E-9D9BCD064598}" presName="aSpace" presStyleCnt="0"/>
      <dgm:spPr/>
    </dgm:pt>
    <dgm:pt modelId="{7AD90484-66C7-47AB-B2E9-9F82B0AD4F4B}" type="pres">
      <dgm:prSet presAssocID="{69139354-33E6-41E2-B40C-44CF2AB992F8}" presName="aNode" presStyleLbl="fgAcc1" presStyleIdx="1" presStyleCnt="4" custScaleX="235939">
        <dgm:presLayoutVars>
          <dgm:bulletEnabled val="1"/>
        </dgm:presLayoutVars>
      </dgm:prSet>
      <dgm:spPr/>
      <dgm:t>
        <a:bodyPr/>
        <a:lstStyle/>
        <a:p>
          <a:endParaRPr lang="ru-RU"/>
        </a:p>
      </dgm:t>
    </dgm:pt>
    <dgm:pt modelId="{85F18753-F212-46A1-9746-757D19CF9466}" type="pres">
      <dgm:prSet presAssocID="{69139354-33E6-41E2-B40C-44CF2AB992F8}" presName="aSpace" presStyleCnt="0"/>
      <dgm:spPr/>
    </dgm:pt>
    <dgm:pt modelId="{E785FA8C-5E98-4726-B431-83EEF8BE0511}" type="pres">
      <dgm:prSet presAssocID="{D30EF1F0-5C1F-44EE-8EB8-8394AD84C407}" presName="aNode" presStyleLbl="fgAcc1" presStyleIdx="2" presStyleCnt="4" custScaleX="235939">
        <dgm:presLayoutVars>
          <dgm:bulletEnabled val="1"/>
        </dgm:presLayoutVars>
      </dgm:prSet>
      <dgm:spPr/>
      <dgm:t>
        <a:bodyPr/>
        <a:lstStyle/>
        <a:p>
          <a:endParaRPr lang="ru-RU"/>
        </a:p>
      </dgm:t>
    </dgm:pt>
    <dgm:pt modelId="{5FB5FDBB-E0ED-493E-A85F-3D3BFC148ADD}" type="pres">
      <dgm:prSet presAssocID="{D30EF1F0-5C1F-44EE-8EB8-8394AD84C407}" presName="aSpace" presStyleCnt="0"/>
      <dgm:spPr/>
    </dgm:pt>
    <dgm:pt modelId="{C020F959-36AC-41DC-9543-CE8B25D4EA32}" type="pres">
      <dgm:prSet presAssocID="{7D619F4E-3B0D-498E-A2EF-81092FC6BB7E}" presName="aNode" presStyleLbl="fgAcc1" presStyleIdx="3" presStyleCnt="4" custScaleX="235939">
        <dgm:presLayoutVars>
          <dgm:bulletEnabled val="1"/>
        </dgm:presLayoutVars>
      </dgm:prSet>
      <dgm:spPr/>
      <dgm:t>
        <a:bodyPr/>
        <a:lstStyle/>
        <a:p>
          <a:endParaRPr lang="ru-RU"/>
        </a:p>
      </dgm:t>
    </dgm:pt>
    <dgm:pt modelId="{460EF80F-ECA9-442F-B2CD-1AF86AB247A4}" type="pres">
      <dgm:prSet presAssocID="{7D619F4E-3B0D-498E-A2EF-81092FC6BB7E}" presName="aSpace" presStyleCnt="0"/>
      <dgm:spPr/>
    </dgm:pt>
  </dgm:ptLst>
  <dgm:cxnLst>
    <dgm:cxn modelId="{3DD67CEB-B294-45DD-AC0E-CAE1B1B24629}" type="presOf" srcId="{7D619F4E-3B0D-498E-A2EF-81092FC6BB7E}" destId="{C020F959-36AC-41DC-9543-CE8B25D4EA32}" srcOrd="0" destOrd="0" presId="urn:microsoft.com/office/officeart/2005/8/layout/pyramid2"/>
    <dgm:cxn modelId="{E1390C96-4160-412B-AE28-C270BFDEEBC8}" type="presOf" srcId="{69139354-33E6-41E2-B40C-44CF2AB992F8}" destId="{7AD90484-66C7-47AB-B2E9-9F82B0AD4F4B}" srcOrd="0" destOrd="0" presId="urn:microsoft.com/office/officeart/2005/8/layout/pyramid2"/>
    <dgm:cxn modelId="{50D43E6A-E019-4EEA-9508-25DF5FC7C490}" type="presOf" srcId="{F322B18D-02BD-4768-B06E-9D9BCD064598}" destId="{CA6F4B9F-F9A8-4EA6-8EA9-7C81C8D58F52}" srcOrd="0" destOrd="0" presId="urn:microsoft.com/office/officeart/2005/8/layout/pyramid2"/>
    <dgm:cxn modelId="{3A0E1EE7-723E-4EB6-99BF-0B49C9DD8433}" type="presOf" srcId="{34BAA7E0-97B1-461A-B2C2-AB58156D65B6}" destId="{C701EF5A-B42B-4883-BFAD-01C2A656DE37}" srcOrd="0" destOrd="0" presId="urn:microsoft.com/office/officeart/2005/8/layout/pyramid2"/>
    <dgm:cxn modelId="{4A1D09D6-38A3-4B9A-8A42-FC062CA18D90}" type="presOf" srcId="{D30EF1F0-5C1F-44EE-8EB8-8394AD84C407}" destId="{E785FA8C-5E98-4726-B431-83EEF8BE0511}" srcOrd="0" destOrd="0" presId="urn:microsoft.com/office/officeart/2005/8/layout/pyramid2"/>
    <dgm:cxn modelId="{794DEE53-2A1A-4BA2-9FA6-3EA9BA8E5601}" srcId="{34BAA7E0-97B1-461A-B2C2-AB58156D65B6}" destId="{7D619F4E-3B0D-498E-A2EF-81092FC6BB7E}" srcOrd="3" destOrd="0" parTransId="{3B0B1310-72D2-4E71-AC4F-30B8DF229662}" sibTransId="{822B0431-5802-4FA8-A06C-9B9792A77E6D}"/>
    <dgm:cxn modelId="{6BDDE013-1B18-46FD-8A67-52E644DCC411}" srcId="{34BAA7E0-97B1-461A-B2C2-AB58156D65B6}" destId="{69139354-33E6-41E2-B40C-44CF2AB992F8}" srcOrd="1" destOrd="0" parTransId="{C2D14186-6B08-438F-A12D-1FD1632499B3}" sibTransId="{A1A4ED47-F289-47F5-81CA-CB2872A2E23B}"/>
    <dgm:cxn modelId="{5FF26F8A-E241-4D1A-8D11-CCC68B7CDEC7}" srcId="{34BAA7E0-97B1-461A-B2C2-AB58156D65B6}" destId="{F322B18D-02BD-4768-B06E-9D9BCD064598}" srcOrd="0" destOrd="0" parTransId="{C0D06098-B288-483A-8A20-35D39EAF22DA}" sibTransId="{1538A901-59AB-4839-98B5-0657D60BC3E2}"/>
    <dgm:cxn modelId="{219783B0-C04C-47C9-83A4-C7DA8ED54EA6}" srcId="{34BAA7E0-97B1-461A-B2C2-AB58156D65B6}" destId="{D30EF1F0-5C1F-44EE-8EB8-8394AD84C407}" srcOrd="2" destOrd="0" parTransId="{677FC30B-656C-4804-9BBB-0C75FC258945}" sibTransId="{AC74E9C6-6CDC-4A4D-9C8C-1D102C2A9A05}"/>
    <dgm:cxn modelId="{C8FCCBFB-674A-4041-948B-E6953FD0EC47}" type="presParOf" srcId="{C701EF5A-B42B-4883-BFAD-01C2A656DE37}" destId="{AF553238-1CF8-46F1-8003-821A0FA73138}" srcOrd="0" destOrd="0" presId="urn:microsoft.com/office/officeart/2005/8/layout/pyramid2"/>
    <dgm:cxn modelId="{0BDC03D1-33B0-4205-994B-DF29C40B9E14}" type="presParOf" srcId="{C701EF5A-B42B-4883-BFAD-01C2A656DE37}" destId="{D53E6103-2FAD-4AD4-BF12-66D777845FE0}" srcOrd="1" destOrd="0" presId="urn:microsoft.com/office/officeart/2005/8/layout/pyramid2"/>
    <dgm:cxn modelId="{062B026D-AA2B-427D-8FF8-44141DAF2911}" type="presParOf" srcId="{D53E6103-2FAD-4AD4-BF12-66D777845FE0}" destId="{CA6F4B9F-F9A8-4EA6-8EA9-7C81C8D58F52}" srcOrd="0" destOrd="0" presId="urn:microsoft.com/office/officeart/2005/8/layout/pyramid2"/>
    <dgm:cxn modelId="{FC8E40EF-182A-42CD-A153-7D1297AA380E}" type="presParOf" srcId="{D53E6103-2FAD-4AD4-BF12-66D777845FE0}" destId="{59A7DBC4-3C51-4E62-8986-A46B2121A2C8}" srcOrd="1" destOrd="0" presId="urn:microsoft.com/office/officeart/2005/8/layout/pyramid2"/>
    <dgm:cxn modelId="{5988AB34-63F7-44FE-86B2-5771894468EF}" type="presParOf" srcId="{D53E6103-2FAD-4AD4-BF12-66D777845FE0}" destId="{7AD90484-66C7-47AB-B2E9-9F82B0AD4F4B}" srcOrd="2" destOrd="0" presId="urn:microsoft.com/office/officeart/2005/8/layout/pyramid2"/>
    <dgm:cxn modelId="{218A7F0A-1517-4D8D-936A-FE8ECD79F799}" type="presParOf" srcId="{D53E6103-2FAD-4AD4-BF12-66D777845FE0}" destId="{85F18753-F212-46A1-9746-757D19CF9466}" srcOrd="3" destOrd="0" presId="urn:microsoft.com/office/officeart/2005/8/layout/pyramid2"/>
    <dgm:cxn modelId="{7FFF0991-3893-42B2-9227-C9D3CF1A153F}" type="presParOf" srcId="{D53E6103-2FAD-4AD4-BF12-66D777845FE0}" destId="{E785FA8C-5E98-4726-B431-83EEF8BE0511}" srcOrd="4" destOrd="0" presId="urn:microsoft.com/office/officeart/2005/8/layout/pyramid2"/>
    <dgm:cxn modelId="{B92C8198-70B3-49D6-8615-61653B733EF0}" type="presParOf" srcId="{D53E6103-2FAD-4AD4-BF12-66D777845FE0}" destId="{5FB5FDBB-E0ED-493E-A85F-3D3BFC148ADD}" srcOrd="5" destOrd="0" presId="urn:microsoft.com/office/officeart/2005/8/layout/pyramid2"/>
    <dgm:cxn modelId="{862D428C-5A0A-4347-A0DD-CCECDA09EE1D}" type="presParOf" srcId="{D53E6103-2FAD-4AD4-BF12-66D777845FE0}" destId="{C020F959-36AC-41DC-9543-CE8B25D4EA32}" srcOrd="6" destOrd="0" presId="urn:microsoft.com/office/officeart/2005/8/layout/pyramid2"/>
    <dgm:cxn modelId="{CCDD6CC0-489F-4B40-8D53-8F0F326CBD43}" type="presParOf" srcId="{D53E6103-2FAD-4AD4-BF12-66D777845FE0}" destId="{460EF80F-ECA9-442F-B2CD-1AF86AB247A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A31BA88-0704-489C-84F2-FCBE3D9E19ED}"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ru-UA"/>
        </a:p>
      </dgm:t>
    </dgm:pt>
    <dgm:pt modelId="{F718B8C2-DE16-481D-A523-680A9216B58A}">
      <dgm:prSet custT="1"/>
      <dgm:spPr/>
      <dgm:t>
        <a:bodyPr/>
        <a:lstStyle/>
        <a:p>
          <a:r>
            <a:rPr lang="uk-UA" sz="1400" b="0" i="0"/>
            <a:t>Бухгалтерський облік як інформаційна система управління ефективно функціонує впродовж декількох століть, у той же час невпинні зміни у економічному житті зумовлюють його постійні трансформації. Електронний бізнес, який стрімко розвивається в умовах інформаційної економіки потребує нових підходів до визначення місця, значення та функцій бухгалтерського обліку як важливої підсистеми управління. </a:t>
          </a:r>
          <a:endParaRPr lang="ru-UA" sz="1400"/>
        </a:p>
      </dgm:t>
    </dgm:pt>
    <dgm:pt modelId="{C593C4B4-660C-47A3-A9F8-299E67BCD720}" type="parTrans" cxnId="{74C5E9BA-3BB4-4428-B4AB-57D7D9B90585}">
      <dgm:prSet/>
      <dgm:spPr/>
      <dgm:t>
        <a:bodyPr/>
        <a:lstStyle/>
        <a:p>
          <a:endParaRPr lang="ru-UA" sz="2000"/>
        </a:p>
      </dgm:t>
    </dgm:pt>
    <dgm:pt modelId="{0900DC46-625E-4D2C-8531-F419E4E81F60}" type="sibTrans" cxnId="{74C5E9BA-3BB4-4428-B4AB-57D7D9B90585}">
      <dgm:prSet/>
      <dgm:spPr/>
      <dgm:t>
        <a:bodyPr/>
        <a:lstStyle/>
        <a:p>
          <a:endParaRPr lang="ru-UA" sz="2000"/>
        </a:p>
      </dgm:t>
    </dgm:pt>
    <dgm:pt modelId="{3B9A1C4B-CE99-4BC1-B1F9-14E57C3E3380}">
      <dgm:prSet custT="1"/>
      <dgm:spPr/>
      <dgm:t>
        <a:bodyPr/>
        <a:lstStyle/>
        <a:p>
          <a:r>
            <a:rPr lang="uk-UA" sz="1100" b="1" i="1" u="sng" dirty="0">
              <a:effectLst>
                <a:outerShdw blurRad="38100" dist="38100" dir="2700000" algn="tl">
                  <a:srgbClr val="000000">
                    <a:alpha val="43137"/>
                  </a:srgbClr>
                </a:outerShdw>
              </a:effectLst>
            </a:rPr>
            <a:t>Електронний бізнес, </a:t>
          </a:r>
          <a:r>
            <a:rPr lang="uk-UA" sz="1050" b="0" i="0" dirty="0"/>
            <a:t>який наразі розвивається на межі онлайн та </a:t>
          </a:r>
          <a:r>
            <a:rPr lang="uk-UA" sz="1050" b="0" i="0" dirty="0" err="1"/>
            <a:t>офлайн</a:t>
          </a:r>
          <a:r>
            <a:rPr lang="uk-UA" sz="1050" b="0" i="0" dirty="0"/>
            <a:t> середовища вимагає перегляду мети бухгалтерського обліку, елементів його методу, традиційних підходів до організації та методики обліку господарських операцій. Указана проблема виникла на початку ХХІ сторіччя через новий етап розвитку економіки – інформаційний та кардинальну зміну світоглядної концепції – заміну еволюційного підходу до розвитку суспільства на підхід, пов'язаний із </a:t>
          </a:r>
          <a:r>
            <a:rPr lang="uk-UA" sz="1050" b="0" i="0" dirty="0" err="1"/>
            <a:t>самоорганізованою</a:t>
          </a:r>
          <a:r>
            <a:rPr lang="uk-UA" sz="1050" b="0" i="0" dirty="0"/>
            <a:t> критичністю. Зміна філософської концепції, повсюдне розповсюдження технологій та глобалізація економіки, зумовлюють необхідність оновлення теорії бухгалтерського обліку, виходячи із викликів сучасності. </a:t>
          </a:r>
          <a:endParaRPr lang="ru-UA" sz="1050" dirty="0"/>
        </a:p>
      </dgm:t>
    </dgm:pt>
    <dgm:pt modelId="{20210906-705A-4D3A-A85B-254B2052C040}" type="parTrans" cxnId="{FB162727-0C50-4528-8865-34C807767974}">
      <dgm:prSet/>
      <dgm:spPr/>
      <dgm:t>
        <a:bodyPr/>
        <a:lstStyle/>
        <a:p>
          <a:endParaRPr lang="ru-UA" sz="2000"/>
        </a:p>
      </dgm:t>
    </dgm:pt>
    <dgm:pt modelId="{F9671A27-9716-45BE-908F-BCFD23BA4C36}" type="sibTrans" cxnId="{FB162727-0C50-4528-8865-34C807767974}">
      <dgm:prSet/>
      <dgm:spPr/>
      <dgm:t>
        <a:bodyPr/>
        <a:lstStyle/>
        <a:p>
          <a:endParaRPr lang="ru-UA" sz="2000"/>
        </a:p>
      </dgm:t>
    </dgm:pt>
    <dgm:pt modelId="{9D975180-90C2-47F2-A777-919CDE517CB2}">
      <dgm:prSet custT="1"/>
      <dgm:spPr/>
      <dgm:t>
        <a:bodyPr/>
        <a:lstStyle/>
        <a:p>
          <a:r>
            <a:rPr lang="uk-UA" sz="1400" b="0" i="0"/>
            <a:t>Інформаційне суспільство та електронний бізнес є результатом взаємодії людини та інформаційно-комунікаційних технологій. Такий симбіоз став можливим завдяки новому науковому підході, який прогресує на інформаційному фундаменті, створеному індустрією суперкомп’ютерів – електронній теорії наукового пізнання</a:t>
          </a:r>
          <a:r>
            <a:rPr lang="uk-UA" sz="1400" b="1" i="0"/>
            <a:t>.</a:t>
          </a:r>
          <a:r>
            <a:rPr lang="uk-UA" sz="1400" b="0" i="0"/>
            <a:t> </a:t>
          </a:r>
          <a:endParaRPr lang="ru-UA" sz="1400"/>
        </a:p>
      </dgm:t>
    </dgm:pt>
    <dgm:pt modelId="{85C149C8-0121-4862-B5CF-2C6AD4702E48}" type="parTrans" cxnId="{9A4C3779-AD9C-4BCC-9E3C-57E697533EBD}">
      <dgm:prSet/>
      <dgm:spPr/>
      <dgm:t>
        <a:bodyPr/>
        <a:lstStyle/>
        <a:p>
          <a:endParaRPr lang="ru-UA" sz="2000"/>
        </a:p>
      </dgm:t>
    </dgm:pt>
    <dgm:pt modelId="{5ED22955-12AC-48F7-9FDA-D1F63224F2C1}" type="sibTrans" cxnId="{9A4C3779-AD9C-4BCC-9E3C-57E697533EBD}">
      <dgm:prSet/>
      <dgm:spPr/>
      <dgm:t>
        <a:bodyPr/>
        <a:lstStyle/>
        <a:p>
          <a:endParaRPr lang="ru-UA" sz="2000"/>
        </a:p>
      </dgm:t>
    </dgm:pt>
    <dgm:pt modelId="{64923E70-8673-4E44-BE4A-E6D3F8B51C36}" type="pres">
      <dgm:prSet presAssocID="{2A31BA88-0704-489C-84F2-FCBE3D9E19ED}" presName="Name0" presStyleCnt="0">
        <dgm:presLayoutVars>
          <dgm:dir/>
          <dgm:animLvl val="lvl"/>
          <dgm:resizeHandles val="exact"/>
        </dgm:presLayoutVars>
      </dgm:prSet>
      <dgm:spPr/>
      <dgm:t>
        <a:bodyPr/>
        <a:lstStyle/>
        <a:p>
          <a:endParaRPr lang="ru-RU"/>
        </a:p>
      </dgm:t>
    </dgm:pt>
    <dgm:pt modelId="{FF2EDEE6-E9A4-496F-9CCD-B13F8FBB9733}" type="pres">
      <dgm:prSet presAssocID="{9D975180-90C2-47F2-A777-919CDE517CB2}" presName="boxAndChildren" presStyleCnt="0"/>
      <dgm:spPr/>
    </dgm:pt>
    <dgm:pt modelId="{BEF61653-E880-4A48-BADF-22CDB3C2914C}" type="pres">
      <dgm:prSet presAssocID="{9D975180-90C2-47F2-A777-919CDE517CB2}" presName="parentTextBox" presStyleLbl="node1" presStyleIdx="0" presStyleCnt="3"/>
      <dgm:spPr/>
      <dgm:t>
        <a:bodyPr/>
        <a:lstStyle/>
        <a:p>
          <a:endParaRPr lang="ru-RU"/>
        </a:p>
      </dgm:t>
    </dgm:pt>
    <dgm:pt modelId="{96EF8DAA-0AB6-4419-80C0-B30E739DB5B5}" type="pres">
      <dgm:prSet presAssocID="{F9671A27-9716-45BE-908F-BCFD23BA4C36}" presName="sp" presStyleCnt="0"/>
      <dgm:spPr/>
    </dgm:pt>
    <dgm:pt modelId="{36801C00-0599-4949-9DD8-27CC50DC03E0}" type="pres">
      <dgm:prSet presAssocID="{3B9A1C4B-CE99-4BC1-B1F9-14E57C3E3380}" presName="arrowAndChildren" presStyleCnt="0"/>
      <dgm:spPr/>
    </dgm:pt>
    <dgm:pt modelId="{0C7E65C6-60CC-40C7-86B3-B62AB6F28EF7}" type="pres">
      <dgm:prSet presAssocID="{3B9A1C4B-CE99-4BC1-B1F9-14E57C3E3380}" presName="parentTextArrow" presStyleLbl="node1" presStyleIdx="1" presStyleCnt="3"/>
      <dgm:spPr/>
      <dgm:t>
        <a:bodyPr/>
        <a:lstStyle/>
        <a:p>
          <a:endParaRPr lang="ru-RU"/>
        </a:p>
      </dgm:t>
    </dgm:pt>
    <dgm:pt modelId="{8626555D-384D-4D80-BA3A-063102C4007B}" type="pres">
      <dgm:prSet presAssocID="{0900DC46-625E-4D2C-8531-F419E4E81F60}" presName="sp" presStyleCnt="0"/>
      <dgm:spPr/>
    </dgm:pt>
    <dgm:pt modelId="{21E11B5A-FF06-4ED7-8A94-96B093C04193}" type="pres">
      <dgm:prSet presAssocID="{F718B8C2-DE16-481D-A523-680A9216B58A}" presName="arrowAndChildren" presStyleCnt="0"/>
      <dgm:spPr/>
    </dgm:pt>
    <dgm:pt modelId="{A41FD723-71E2-47C7-88D5-CD8A7503F3B9}" type="pres">
      <dgm:prSet presAssocID="{F718B8C2-DE16-481D-A523-680A9216B58A}" presName="parentTextArrow" presStyleLbl="node1" presStyleIdx="2" presStyleCnt="3"/>
      <dgm:spPr/>
      <dgm:t>
        <a:bodyPr/>
        <a:lstStyle/>
        <a:p>
          <a:endParaRPr lang="ru-RU"/>
        </a:p>
      </dgm:t>
    </dgm:pt>
  </dgm:ptLst>
  <dgm:cxnLst>
    <dgm:cxn modelId="{A7E1FB7E-2B4E-4082-8FEF-57D646EE2119}" type="presOf" srcId="{3B9A1C4B-CE99-4BC1-B1F9-14E57C3E3380}" destId="{0C7E65C6-60CC-40C7-86B3-B62AB6F28EF7}" srcOrd="0" destOrd="0" presId="urn:microsoft.com/office/officeart/2005/8/layout/process4"/>
    <dgm:cxn modelId="{BF1392A0-9072-4673-84BA-F3FACD96A9E6}" type="presOf" srcId="{2A31BA88-0704-489C-84F2-FCBE3D9E19ED}" destId="{64923E70-8673-4E44-BE4A-E6D3F8B51C36}" srcOrd="0" destOrd="0" presId="urn:microsoft.com/office/officeart/2005/8/layout/process4"/>
    <dgm:cxn modelId="{74C5E9BA-3BB4-4428-B4AB-57D7D9B90585}" srcId="{2A31BA88-0704-489C-84F2-FCBE3D9E19ED}" destId="{F718B8C2-DE16-481D-A523-680A9216B58A}" srcOrd="0" destOrd="0" parTransId="{C593C4B4-660C-47A3-A9F8-299E67BCD720}" sibTransId="{0900DC46-625E-4D2C-8531-F419E4E81F60}"/>
    <dgm:cxn modelId="{FB162727-0C50-4528-8865-34C807767974}" srcId="{2A31BA88-0704-489C-84F2-FCBE3D9E19ED}" destId="{3B9A1C4B-CE99-4BC1-B1F9-14E57C3E3380}" srcOrd="1" destOrd="0" parTransId="{20210906-705A-4D3A-A85B-254B2052C040}" sibTransId="{F9671A27-9716-45BE-908F-BCFD23BA4C36}"/>
    <dgm:cxn modelId="{1ED10986-2DEB-41B0-9148-E34375151256}" type="presOf" srcId="{9D975180-90C2-47F2-A777-919CDE517CB2}" destId="{BEF61653-E880-4A48-BADF-22CDB3C2914C}" srcOrd="0" destOrd="0" presId="urn:microsoft.com/office/officeart/2005/8/layout/process4"/>
    <dgm:cxn modelId="{9A4C3779-AD9C-4BCC-9E3C-57E697533EBD}" srcId="{2A31BA88-0704-489C-84F2-FCBE3D9E19ED}" destId="{9D975180-90C2-47F2-A777-919CDE517CB2}" srcOrd="2" destOrd="0" parTransId="{85C149C8-0121-4862-B5CF-2C6AD4702E48}" sibTransId="{5ED22955-12AC-48F7-9FDA-D1F63224F2C1}"/>
    <dgm:cxn modelId="{AD19F807-4933-4DB3-83A2-BEB5EE359C0A}" type="presOf" srcId="{F718B8C2-DE16-481D-A523-680A9216B58A}" destId="{A41FD723-71E2-47C7-88D5-CD8A7503F3B9}" srcOrd="0" destOrd="0" presId="urn:microsoft.com/office/officeart/2005/8/layout/process4"/>
    <dgm:cxn modelId="{566585E8-4412-4B4D-9CF9-D70B23F7F71B}" type="presParOf" srcId="{64923E70-8673-4E44-BE4A-E6D3F8B51C36}" destId="{FF2EDEE6-E9A4-496F-9CCD-B13F8FBB9733}" srcOrd="0" destOrd="0" presId="urn:microsoft.com/office/officeart/2005/8/layout/process4"/>
    <dgm:cxn modelId="{E244A8B1-930A-4433-A276-FB58942F6BEB}" type="presParOf" srcId="{FF2EDEE6-E9A4-496F-9CCD-B13F8FBB9733}" destId="{BEF61653-E880-4A48-BADF-22CDB3C2914C}" srcOrd="0" destOrd="0" presId="urn:microsoft.com/office/officeart/2005/8/layout/process4"/>
    <dgm:cxn modelId="{2E53F6D7-88B0-4BF5-8364-28D521AC29CB}" type="presParOf" srcId="{64923E70-8673-4E44-BE4A-E6D3F8B51C36}" destId="{96EF8DAA-0AB6-4419-80C0-B30E739DB5B5}" srcOrd="1" destOrd="0" presId="urn:microsoft.com/office/officeart/2005/8/layout/process4"/>
    <dgm:cxn modelId="{8E85C604-1598-4264-B068-BDF1A41AEE2A}" type="presParOf" srcId="{64923E70-8673-4E44-BE4A-E6D3F8B51C36}" destId="{36801C00-0599-4949-9DD8-27CC50DC03E0}" srcOrd="2" destOrd="0" presId="urn:microsoft.com/office/officeart/2005/8/layout/process4"/>
    <dgm:cxn modelId="{C6E466C2-2966-4E4A-B4D9-CA26E69A4E98}" type="presParOf" srcId="{36801C00-0599-4949-9DD8-27CC50DC03E0}" destId="{0C7E65C6-60CC-40C7-86B3-B62AB6F28EF7}" srcOrd="0" destOrd="0" presId="urn:microsoft.com/office/officeart/2005/8/layout/process4"/>
    <dgm:cxn modelId="{69501C44-FD24-4D37-A46B-20608B2FF821}" type="presParOf" srcId="{64923E70-8673-4E44-BE4A-E6D3F8B51C36}" destId="{8626555D-384D-4D80-BA3A-063102C4007B}" srcOrd="3" destOrd="0" presId="urn:microsoft.com/office/officeart/2005/8/layout/process4"/>
    <dgm:cxn modelId="{9C05A7EB-FCA0-4B49-ADD2-2EE0CE6A0E08}" type="presParOf" srcId="{64923E70-8673-4E44-BE4A-E6D3F8B51C36}" destId="{21E11B5A-FF06-4ED7-8A94-96B093C04193}" srcOrd="4" destOrd="0" presId="urn:microsoft.com/office/officeart/2005/8/layout/process4"/>
    <dgm:cxn modelId="{AAC33D5A-C281-4154-AA9E-E82F2C677248}" type="presParOf" srcId="{21E11B5A-FF06-4ED7-8A94-96B093C04193}" destId="{A41FD723-71E2-47C7-88D5-CD8A7503F3B9}"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EC16F26-0F6C-4668-B305-447E1BA4B57F}"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ru-UA"/>
        </a:p>
      </dgm:t>
    </dgm:pt>
    <dgm:pt modelId="{1F1398CB-22ED-436C-804A-787659929F08}">
      <dgm:prSet/>
      <dgm:spPr/>
      <dgm:t>
        <a:bodyPr/>
        <a:lstStyle/>
        <a:p>
          <a:r>
            <a:rPr lang="uk-UA" b="0" i="0"/>
            <a:t>Електронну економічну діяльність умовно можна поділити на два види:</a:t>
          </a:r>
          <a:endParaRPr lang="ru-UA"/>
        </a:p>
      </dgm:t>
    </dgm:pt>
    <dgm:pt modelId="{F7772DB2-B762-4F6C-BE85-5698B2448EFC}" type="parTrans" cxnId="{0B6B67CE-6E08-471F-9C53-9DD369095CBF}">
      <dgm:prSet/>
      <dgm:spPr/>
      <dgm:t>
        <a:bodyPr/>
        <a:lstStyle/>
        <a:p>
          <a:endParaRPr lang="ru-UA"/>
        </a:p>
      </dgm:t>
    </dgm:pt>
    <dgm:pt modelId="{FD2AD798-36F4-4802-AA83-9A97EA31FE46}" type="sibTrans" cxnId="{0B6B67CE-6E08-471F-9C53-9DD369095CBF}">
      <dgm:prSet/>
      <dgm:spPr/>
      <dgm:t>
        <a:bodyPr/>
        <a:lstStyle/>
        <a:p>
          <a:endParaRPr lang="ru-UA"/>
        </a:p>
      </dgm:t>
    </dgm:pt>
    <dgm:pt modelId="{3A5F4311-849C-43A8-BBE1-1DAACEB0F245}">
      <dgm:prSet/>
      <dgm:spPr/>
      <dgm:t>
        <a:bodyPr/>
        <a:lstStyle/>
        <a:p>
          <a:r>
            <a:rPr lang="uk-UA" b="0" i="0" dirty="0"/>
            <a:t>1) електронна економічна діяльність підприємств реального сектора економіки, що перенесли частину своєї діяльності в електронне середовище;</a:t>
          </a:r>
          <a:endParaRPr lang="ru-UA" dirty="0"/>
        </a:p>
      </dgm:t>
    </dgm:pt>
    <dgm:pt modelId="{556205C7-5974-4159-9037-2CA5DD5CD537}" type="parTrans" cxnId="{BD1642B2-03B0-4A52-8265-897DBFBC941B}">
      <dgm:prSet/>
      <dgm:spPr/>
      <dgm:t>
        <a:bodyPr/>
        <a:lstStyle/>
        <a:p>
          <a:endParaRPr lang="ru-UA"/>
        </a:p>
      </dgm:t>
    </dgm:pt>
    <dgm:pt modelId="{CFA849F5-292B-46D8-B758-6EA4CA0F16C2}" type="sibTrans" cxnId="{BD1642B2-03B0-4A52-8265-897DBFBC941B}">
      <dgm:prSet/>
      <dgm:spPr/>
      <dgm:t>
        <a:bodyPr/>
        <a:lstStyle/>
        <a:p>
          <a:endParaRPr lang="ru-UA"/>
        </a:p>
      </dgm:t>
    </dgm:pt>
    <dgm:pt modelId="{04F4DCAE-99DC-4744-965C-2A2A19A6A333}">
      <dgm:prSet/>
      <dgm:spPr/>
      <dgm:t>
        <a:bodyPr/>
        <a:lstStyle/>
        <a:p>
          <a:r>
            <a:rPr lang="uk-UA" b="0" i="0" dirty="0"/>
            <a:t>2) електронна економічна діяльність підприємств, що функціонують виключно в межах електронного середовища (е-комерція та е-бізнес).</a:t>
          </a:r>
          <a:endParaRPr lang="ru-UA" dirty="0"/>
        </a:p>
      </dgm:t>
    </dgm:pt>
    <dgm:pt modelId="{EA5A6B15-FFB0-491D-9F20-136354EEA74A}" type="parTrans" cxnId="{E7D8DFE5-CEF9-43FE-A516-07291D94C094}">
      <dgm:prSet/>
      <dgm:spPr/>
      <dgm:t>
        <a:bodyPr/>
        <a:lstStyle/>
        <a:p>
          <a:endParaRPr lang="ru-UA"/>
        </a:p>
      </dgm:t>
    </dgm:pt>
    <dgm:pt modelId="{6083E4E2-7974-4CB6-8D4D-D305B77FEE5E}" type="sibTrans" cxnId="{E7D8DFE5-CEF9-43FE-A516-07291D94C094}">
      <dgm:prSet/>
      <dgm:spPr/>
      <dgm:t>
        <a:bodyPr/>
        <a:lstStyle/>
        <a:p>
          <a:endParaRPr lang="ru-UA"/>
        </a:p>
      </dgm:t>
    </dgm:pt>
    <dgm:pt modelId="{B7222A1D-68EC-4B8F-8E3C-7C7A139AA997}" type="pres">
      <dgm:prSet presAssocID="{3EC16F26-0F6C-4668-B305-447E1BA4B57F}" presName="hierChild1" presStyleCnt="0">
        <dgm:presLayoutVars>
          <dgm:orgChart val="1"/>
          <dgm:chPref val="1"/>
          <dgm:dir/>
          <dgm:animOne val="branch"/>
          <dgm:animLvl val="lvl"/>
          <dgm:resizeHandles/>
        </dgm:presLayoutVars>
      </dgm:prSet>
      <dgm:spPr/>
      <dgm:t>
        <a:bodyPr/>
        <a:lstStyle/>
        <a:p>
          <a:endParaRPr lang="ru-RU"/>
        </a:p>
      </dgm:t>
    </dgm:pt>
    <dgm:pt modelId="{921C7CC4-DD33-4245-BA9E-C52C22D588C8}" type="pres">
      <dgm:prSet presAssocID="{1F1398CB-22ED-436C-804A-787659929F08}" presName="hierRoot1" presStyleCnt="0">
        <dgm:presLayoutVars>
          <dgm:hierBranch val="init"/>
        </dgm:presLayoutVars>
      </dgm:prSet>
      <dgm:spPr/>
    </dgm:pt>
    <dgm:pt modelId="{F503ABA0-16B9-46D1-8FEE-B1652230613D}" type="pres">
      <dgm:prSet presAssocID="{1F1398CB-22ED-436C-804A-787659929F08}" presName="rootComposite1" presStyleCnt="0"/>
      <dgm:spPr/>
    </dgm:pt>
    <dgm:pt modelId="{0E85A79E-BF12-44D3-8D70-3BDF6EA66AC0}" type="pres">
      <dgm:prSet presAssocID="{1F1398CB-22ED-436C-804A-787659929F08}" presName="rootText1" presStyleLbl="node0" presStyleIdx="0" presStyleCnt="1">
        <dgm:presLayoutVars>
          <dgm:chPref val="3"/>
        </dgm:presLayoutVars>
      </dgm:prSet>
      <dgm:spPr/>
      <dgm:t>
        <a:bodyPr/>
        <a:lstStyle/>
        <a:p>
          <a:endParaRPr lang="ru-RU"/>
        </a:p>
      </dgm:t>
    </dgm:pt>
    <dgm:pt modelId="{3A1A7E6D-1B3B-4AA9-A6F8-9E9D8B2B5A6B}" type="pres">
      <dgm:prSet presAssocID="{1F1398CB-22ED-436C-804A-787659929F08}" presName="rootConnector1" presStyleLbl="node1" presStyleIdx="0" presStyleCnt="0"/>
      <dgm:spPr/>
      <dgm:t>
        <a:bodyPr/>
        <a:lstStyle/>
        <a:p>
          <a:endParaRPr lang="ru-RU"/>
        </a:p>
      </dgm:t>
    </dgm:pt>
    <dgm:pt modelId="{EF6BFA03-D0A4-4F6C-9449-5B1740733440}" type="pres">
      <dgm:prSet presAssocID="{1F1398CB-22ED-436C-804A-787659929F08}" presName="hierChild2" presStyleCnt="0"/>
      <dgm:spPr/>
    </dgm:pt>
    <dgm:pt modelId="{872B5D64-2AB6-46C6-8AFD-6E5251451571}" type="pres">
      <dgm:prSet presAssocID="{556205C7-5974-4159-9037-2CA5DD5CD537}" presName="Name37" presStyleLbl="parChTrans1D2" presStyleIdx="0" presStyleCnt="2"/>
      <dgm:spPr/>
      <dgm:t>
        <a:bodyPr/>
        <a:lstStyle/>
        <a:p>
          <a:endParaRPr lang="ru-RU"/>
        </a:p>
      </dgm:t>
    </dgm:pt>
    <dgm:pt modelId="{B6D696C8-C543-46D0-BDD5-DF1F7AF166C2}" type="pres">
      <dgm:prSet presAssocID="{3A5F4311-849C-43A8-BBE1-1DAACEB0F245}" presName="hierRoot2" presStyleCnt="0">
        <dgm:presLayoutVars>
          <dgm:hierBranch val="init"/>
        </dgm:presLayoutVars>
      </dgm:prSet>
      <dgm:spPr/>
    </dgm:pt>
    <dgm:pt modelId="{5AC1017E-6B72-47CA-95C8-81F92C663566}" type="pres">
      <dgm:prSet presAssocID="{3A5F4311-849C-43A8-BBE1-1DAACEB0F245}" presName="rootComposite" presStyleCnt="0"/>
      <dgm:spPr/>
    </dgm:pt>
    <dgm:pt modelId="{29BFDAF3-39E0-4B8A-AEC7-DBE5F4C5D9ED}" type="pres">
      <dgm:prSet presAssocID="{3A5F4311-849C-43A8-BBE1-1DAACEB0F245}" presName="rootText" presStyleLbl="node2" presStyleIdx="0" presStyleCnt="2">
        <dgm:presLayoutVars>
          <dgm:chPref val="3"/>
        </dgm:presLayoutVars>
      </dgm:prSet>
      <dgm:spPr/>
      <dgm:t>
        <a:bodyPr/>
        <a:lstStyle/>
        <a:p>
          <a:endParaRPr lang="ru-RU"/>
        </a:p>
      </dgm:t>
    </dgm:pt>
    <dgm:pt modelId="{EF69D943-48FD-4C7F-9658-D094BED80492}" type="pres">
      <dgm:prSet presAssocID="{3A5F4311-849C-43A8-BBE1-1DAACEB0F245}" presName="rootConnector" presStyleLbl="node2" presStyleIdx="0" presStyleCnt="2"/>
      <dgm:spPr/>
      <dgm:t>
        <a:bodyPr/>
        <a:lstStyle/>
        <a:p>
          <a:endParaRPr lang="ru-RU"/>
        </a:p>
      </dgm:t>
    </dgm:pt>
    <dgm:pt modelId="{F61DAF01-B6BE-422C-AF54-3FAFBC0FE18A}" type="pres">
      <dgm:prSet presAssocID="{3A5F4311-849C-43A8-BBE1-1DAACEB0F245}" presName="hierChild4" presStyleCnt="0"/>
      <dgm:spPr/>
    </dgm:pt>
    <dgm:pt modelId="{D7664087-FE99-47B8-9674-BA718EF403B9}" type="pres">
      <dgm:prSet presAssocID="{3A5F4311-849C-43A8-BBE1-1DAACEB0F245}" presName="hierChild5" presStyleCnt="0"/>
      <dgm:spPr/>
    </dgm:pt>
    <dgm:pt modelId="{DF446E61-3CDA-4418-A6B8-4A4DEB361CB9}" type="pres">
      <dgm:prSet presAssocID="{EA5A6B15-FFB0-491D-9F20-136354EEA74A}" presName="Name37" presStyleLbl="parChTrans1D2" presStyleIdx="1" presStyleCnt="2"/>
      <dgm:spPr/>
      <dgm:t>
        <a:bodyPr/>
        <a:lstStyle/>
        <a:p>
          <a:endParaRPr lang="ru-RU"/>
        </a:p>
      </dgm:t>
    </dgm:pt>
    <dgm:pt modelId="{98190F74-73ED-462D-881E-9C5DEAE9C1F5}" type="pres">
      <dgm:prSet presAssocID="{04F4DCAE-99DC-4744-965C-2A2A19A6A333}" presName="hierRoot2" presStyleCnt="0">
        <dgm:presLayoutVars>
          <dgm:hierBranch val="init"/>
        </dgm:presLayoutVars>
      </dgm:prSet>
      <dgm:spPr/>
    </dgm:pt>
    <dgm:pt modelId="{8CE9C6A3-47F0-44E2-A31A-8AEF07449FB9}" type="pres">
      <dgm:prSet presAssocID="{04F4DCAE-99DC-4744-965C-2A2A19A6A333}" presName="rootComposite" presStyleCnt="0"/>
      <dgm:spPr/>
    </dgm:pt>
    <dgm:pt modelId="{F2BF85F1-8215-4E80-9278-BBB0153517BF}" type="pres">
      <dgm:prSet presAssocID="{04F4DCAE-99DC-4744-965C-2A2A19A6A333}" presName="rootText" presStyleLbl="node2" presStyleIdx="1" presStyleCnt="2">
        <dgm:presLayoutVars>
          <dgm:chPref val="3"/>
        </dgm:presLayoutVars>
      </dgm:prSet>
      <dgm:spPr/>
      <dgm:t>
        <a:bodyPr/>
        <a:lstStyle/>
        <a:p>
          <a:endParaRPr lang="ru-RU"/>
        </a:p>
      </dgm:t>
    </dgm:pt>
    <dgm:pt modelId="{B0410451-C1C4-4F95-AC10-CC1C70318621}" type="pres">
      <dgm:prSet presAssocID="{04F4DCAE-99DC-4744-965C-2A2A19A6A333}" presName="rootConnector" presStyleLbl="node2" presStyleIdx="1" presStyleCnt="2"/>
      <dgm:spPr/>
      <dgm:t>
        <a:bodyPr/>
        <a:lstStyle/>
        <a:p>
          <a:endParaRPr lang="ru-RU"/>
        </a:p>
      </dgm:t>
    </dgm:pt>
    <dgm:pt modelId="{3F067412-B894-48BE-953C-0C3C862AB128}" type="pres">
      <dgm:prSet presAssocID="{04F4DCAE-99DC-4744-965C-2A2A19A6A333}" presName="hierChild4" presStyleCnt="0"/>
      <dgm:spPr/>
    </dgm:pt>
    <dgm:pt modelId="{BEAA9F7A-84A8-49ED-93CF-46892B470C97}" type="pres">
      <dgm:prSet presAssocID="{04F4DCAE-99DC-4744-965C-2A2A19A6A333}" presName="hierChild5" presStyleCnt="0"/>
      <dgm:spPr/>
    </dgm:pt>
    <dgm:pt modelId="{22DE6FBD-881F-4BF9-872E-1305DEB6321F}" type="pres">
      <dgm:prSet presAssocID="{1F1398CB-22ED-436C-804A-787659929F08}" presName="hierChild3" presStyleCnt="0"/>
      <dgm:spPr/>
    </dgm:pt>
  </dgm:ptLst>
  <dgm:cxnLst>
    <dgm:cxn modelId="{7E893D43-EBFD-428E-A569-8C7C64204F74}" type="presOf" srcId="{1F1398CB-22ED-436C-804A-787659929F08}" destId="{0E85A79E-BF12-44D3-8D70-3BDF6EA66AC0}" srcOrd="0" destOrd="0" presId="urn:microsoft.com/office/officeart/2005/8/layout/orgChart1"/>
    <dgm:cxn modelId="{CF7BEA57-D282-47C2-A6CC-957F3410DD1D}" type="presOf" srcId="{3A5F4311-849C-43A8-BBE1-1DAACEB0F245}" destId="{EF69D943-48FD-4C7F-9658-D094BED80492}" srcOrd="1" destOrd="0" presId="urn:microsoft.com/office/officeart/2005/8/layout/orgChart1"/>
    <dgm:cxn modelId="{E7D8DFE5-CEF9-43FE-A516-07291D94C094}" srcId="{1F1398CB-22ED-436C-804A-787659929F08}" destId="{04F4DCAE-99DC-4744-965C-2A2A19A6A333}" srcOrd="1" destOrd="0" parTransId="{EA5A6B15-FFB0-491D-9F20-136354EEA74A}" sibTransId="{6083E4E2-7974-4CB6-8D4D-D305B77FEE5E}"/>
    <dgm:cxn modelId="{A1DA629B-C519-4B23-985E-61E054632B13}" type="presOf" srcId="{04F4DCAE-99DC-4744-965C-2A2A19A6A333}" destId="{B0410451-C1C4-4F95-AC10-CC1C70318621}" srcOrd="1" destOrd="0" presId="urn:microsoft.com/office/officeart/2005/8/layout/orgChart1"/>
    <dgm:cxn modelId="{ECC4C6E5-9374-40A9-A883-3125A33236AA}" type="presOf" srcId="{3A5F4311-849C-43A8-BBE1-1DAACEB0F245}" destId="{29BFDAF3-39E0-4B8A-AEC7-DBE5F4C5D9ED}" srcOrd="0" destOrd="0" presId="urn:microsoft.com/office/officeart/2005/8/layout/orgChart1"/>
    <dgm:cxn modelId="{3852BE63-A7F8-401D-B85C-00502CD444C2}" type="presOf" srcId="{1F1398CB-22ED-436C-804A-787659929F08}" destId="{3A1A7E6D-1B3B-4AA9-A6F8-9E9D8B2B5A6B}" srcOrd="1" destOrd="0" presId="urn:microsoft.com/office/officeart/2005/8/layout/orgChart1"/>
    <dgm:cxn modelId="{291D273E-5D0F-44A0-99A0-49B6C74B4770}" type="presOf" srcId="{04F4DCAE-99DC-4744-965C-2A2A19A6A333}" destId="{F2BF85F1-8215-4E80-9278-BBB0153517BF}" srcOrd="0" destOrd="0" presId="urn:microsoft.com/office/officeart/2005/8/layout/orgChart1"/>
    <dgm:cxn modelId="{9BC7F268-A9C8-423D-9945-130F33EE2FA5}" type="presOf" srcId="{3EC16F26-0F6C-4668-B305-447E1BA4B57F}" destId="{B7222A1D-68EC-4B8F-8E3C-7C7A139AA997}" srcOrd="0" destOrd="0" presId="urn:microsoft.com/office/officeart/2005/8/layout/orgChart1"/>
    <dgm:cxn modelId="{85C10F8F-F6D0-4507-89CB-596E2E385B94}" type="presOf" srcId="{556205C7-5974-4159-9037-2CA5DD5CD537}" destId="{872B5D64-2AB6-46C6-8AFD-6E5251451571}" srcOrd="0" destOrd="0" presId="urn:microsoft.com/office/officeart/2005/8/layout/orgChart1"/>
    <dgm:cxn modelId="{0B6B67CE-6E08-471F-9C53-9DD369095CBF}" srcId="{3EC16F26-0F6C-4668-B305-447E1BA4B57F}" destId="{1F1398CB-22ED-436C-804A-787659929F08}" srcOrd="0" destOrd="0" parTransId="{F7772DB2-B762-4F6C-BE85-5698B2448EFC}" sibTransId="{FD2AD798-36F4-4802-AA83-9A97EA31FE46}"/>
    <dgm:cxn modelId="{2237F644-FABC-4A7C-8CD3-A8DEE44F4E5B}" type="presOf" srcId="{EA5A6B15-FFB0-491D-9F20-136354EEA74A}" destId="{DF446E61-3CDA-4418-A6B8-4A4DEB361CB9}" srcOrd="0" destOrd="0" presId="urn:microsoft.com/office/officeart/2005/8/layout/orgChart1"/>
    <dgm:cxn modelId="{BD1642B2-03B0-4A52-8265-897DBFBC941B}" srcId="{1F1398CB-22ED-436C-804A-787659929F08}" destId="{3A5F4311-849C-43A8-BBE1-1DAACEB0F245}" srcOrd="0" destOrd="0" parTransId="{556205C7-5974-4159-9037-2CA5DD5CD537}" sibTransId="{CFA849F5-292B-46D8-B758-6EA4CA0F16C2}"/>
    <dgm:cxn modelId="{AF543A4B-CC07-481D-A39A-130C79786CE9}" type="presParOf" srcId="{B7222A1D-68EC-4B8F-8E3C-7C7A139AA997}" destId="{921C7CC4-DD33-4245-BA9E-C52C22D588C8}" srcOrd="0" destOrd="0" presId="urn:microsoft.com/office/officeart/2005/8/layout/orgChart1"/>
    <dgm:cxn modelId="{1D7557AC-7A87-4F0C-A6DB-12E3EAD26C0B}" type="presParOf" srcId="{921C7CC4-DD33-4245-BA9E-C52C22D588C8}" destId="{F503ABA0-16B9-46D1-8FEE-B1652230613D}" srcOrd="0" destOrd="0" presId="urn:microsoft.com/office/officeart/2005/8/layout/orgChart1"/>
    <dgm:cxn modelId="{C1E700B3-BB08-426A-A61E-F2562FA31BF8}" type="presParOf" srcId="{F503ABA0-16B9-46D1-8FEE-B1652230613D}" destId="{0E85A79E-BF12-44D3-8D70-3BDF6EA66AC0}" srcOrd="0" destOrd="0" presId="urn:microsoft.com/office/officeart/2005/8/layout/orgChart1"/>
    <dgm:cxn modelId="{09E30FA9-7DD3-4397-8299-B6C062D0FBA9}" type="presParOf" srcId="{F503ABA0-16B9-46D1-8FEE-B1652230613D}" destId="{3A1A7E6D-1B3B-4AA9-A6F8-9E9D8B2B5A6B}" srcOrd="1" destOrd="0" presId="urn:microsoft.com/office/officeart/2005/8/layout/orgChart1"/>
    <dgm:cxn modelId="{F6BC515E-1C49-4E40-9646-E4CA918B879D}" type="presParOf" srcId="{921C7CC4-DD33-4245-BA9E-C52C22D588C8}" destId="{EF6BFA03-D0A4-4F6C-9449-5B1740733440}" srcOrd="1" destOrd="0" presId="urn:microsoft.com/office/officeart/2005/8/layout/orgChart1"/>
    <dgm:cxn modelId="{4D679618-D0CF-4C70-82E9-CD6DA133C646}" type="presParOf" srcId="{EF6BFA03-D0A4-4F6C-9449-5B1740733440}" destId="{872B5D64-2AB6-46C6-8AFD-6E5251451571}" srcOrd="0" destOrd="0" presId="urn:microsoft.com/office/officeart/2005/8/layout/orgChart1"/>
    <dgm:cxn modelId="{8561E01F-8084-4204-997D-14C0FF032DE9}" type="presParOf" srcId="{EF6BFA03-D0A4-4F6C-9449-5B1740733440}" destId="{B6D696C8-C543-46D0-BDD5-DF1F7AF166C2}" srcOrd="1" destOrd="0" presId="urn:microsoft.com/office/officeart/2005/8/layout/orgChart1"/>
    <dgm:cxn modelId="{D4F68596-369D-47C0-B8E0-3350303E2245}" type="presParOf" srcId="{B6D696C8-C543-46D0-BDD5-DF1F7AF166C2}" destId="{5AC1017E-6B72-47CA-95C8-81F92C663566}" srcOrd="0" destOrd="0" presId="urn:microsoft.com/office/officeart/2005/8/layout/orgChart1"/>
    <dgm:cxn modelId="{5E6BCDA7-521C-42E4-A7DE-3D782644E0A2}" type="presParOf" srcId="{5AC1017E-6B72-47CA-95C8-81F92C663566}" destId="{29BFDAF3-39E0-4B8A-AEC7-DBE5F4C5D9ED}" srcOrd="0" destOrd="0" presId="urn:microsoft.com/office/officeart/2005/8/layout/orgChart1"/>
    <dgm:cxn modelId="{24C641C7-2857-4ABD-B722-AE93011161DC}" type="presParOf" srcId="{5AC1017E-6B72-47CA-95C8-81F92C663566}" destId="{EF69D943-48FD-4C7F-9658-D094BED80492}" srcOrd="1" destOrd="0" presId="urn:microsoft.com/office/officeart/2005/8/layout/orgChart1"/>
    <dgm:cxn modelId="{2C4FDB5C-B4E8-4410-A845-B7F1B3A79FCA}" type="presParOf" srcId="{B6D696C8-C543-46D0-BDD5-DF1F7AF166C2}" destId="{F61DAF01-B6BE-422C-AF54-3FAFBC0FE18A}" srcOrd="1" destOrd="0" presId="urn:microsoft.com/office/officeart/2005/8/layout/orgChart1"/>
    <dgm:cxn modelId="{37586525-5C76-4DB4-BF63-BE71631C04F1}" type="presParOf" srcId="{B6D696C8-C543-46D0-BDD5-DF1F7AF166C2}" destId="{D7664087-FE99-47B8-9674-BA718EF403B9}" srcOrd="2" destOrd="0" presId="urn:microsoft.com/office/officeart/2005/8/layout/orgChart1"/>
    <dgm:cxn modelId="{AD4E6E0D-F298-484B-90E1-7A766A27B569}" type="presParOf" srcId="{EF6BFA03-D0A4-4F6C-9449-5B1740733440}" destId="{DF446E61-3CDA-4418-A6B8-4A4DEB361CB9}" srcOrd="2" destOrd="0" presId="urn:microsoft.com/office/officeart/2005/8/layout/orgChart1"/>
    <dgm:cxn modelId="{3BC8D50D-3E01-49E1-A75E-EF03CCADDEEC}" type="presParOf" srcId="{EF6BFA03-D0A4-4F6C-9449-5B1740733440}" destId="{98190F74-73ED-462D-881E-9C5DEAE9C1F5}" srcOrd="3" destOrd="0" presId="urn:microsoft.com/office/officeart/2005/8/layout/orgChart1"/>
    <dgm:cxn modelId="{3715A9BD-F5D0-45A9-8A01-747BE1271532}" type="presParOf" srcId="{98190F74-73ED-462D-881E-9C5DEAE9C1F5}" destId="{8CE9C6A3-47F0-44E2-A31A-8AEF07449FB9}" srcOrd="0" destOrd="0" presId="urn:microsoft.com/office/officeart/2005/8/layout/orgChart1"/>
    <dgm:cxn modelId="{4918388F-0395-4F0B-A854-AE7D92093B41}" type="presParOf" srcId="{8CE9C6A3-47F0-44E2-A31A-8AEF07449FB9}" destId="{F2BF85F1-8215-4E80-9278-BBB0153517BF}" srcOrd="0" destOrd="0" presId="urn:microsoft.com/office/officeart/2005/8/layout/orgChart1"/>
    <dgm:cxn modelId="{BFBF9455-D5EE-4D23-88B8-B1376F8436EE}" type="presParOf" srcId="{8CE9C6A3-47F0-44E2-A31A-8AEF07449FB9}" destId="{B0410451-C1C4-4F95-AC10-CC1C70318621}" srcOrd="1" destOrd="0" presId="urn:microsoft.com/office/officeart/2005/8/layout/orgChart1"/>
    <dgm:cxn modelId="{CB45A97F-F389-4245-8CFC-D28985F8227E}" type="presParOf" srcId="{98190F74-73ED-462D-881E-9C5DEAE9C1F5}" destId="{3F067412-B894-48BE-953C-0C3C862AB128}" srcOrd="1" destOrd="0" presId="urn:microsoft.com/office/officeart/2005/8/layout/orgChart1"/>
    <dgm:cxn modelId="{70278D9F-2C10-4D3C-9BEF-9FD703AEAB95}" type="presParOf" srcId="{98190F74-73ED-462D-881E-9C5DEAE9C1F5}" destId="{BEAA9F7A-84A8-49ED-93CF-46892B470C97}" srcOrd="2" destOrd="0" presId="urn:microsoft.com/office/officeart/2005/8/layout/orgChart1"/>
    <dgm:cxn modelId="{6C7A8804-9F37-4230-A1C7-03D2CA82E0C5}" type="presParOf" srcId="{921C7CC4-DD33-4245-BA9E-C52C22D588C8}" destId="{22DE6FBD-881F-4BF9-872E-1305DEB6321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0C2F84B-C7CB-45CA-A139-2E42DEE8CA4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UA"/>
        </a:p>
      </dgm:t>
    </dgm:pt>
    <dgm:pt modelId="{D9DEB3FE-35CD-4873-81C0-8A94921FCC29}">
      <dgm:prSet phldrT="[Текст]" custT="1"/>
      <dgm:spPr/>
      <dgm:t>
        <a:bodyPr/>
        <a:lstStyle/>
        <a:p>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Форми господарської діяльності </a:t>
          </a:r>
          <a:endParaRPr lang="ru-UA" sz="1800" b="1" dirty="0">
            <a:solidFill>
              <a:schemeClr val="bg1"/>
            </a:solidFill>
          </a:endParaRPr>
        </a:p>
      </dgm:t>
    </dgm:pt>
    <dgm:pt modelId="{F39D64DA-300D-413B-BAB3-6166185AF20C}" type="parTrans" cxnId="{62890D97-7C71-4745-873D-E1122770A79D}">
      <dgm:prSet/>
      <dgm:spPr/>
      <dgm:t>
        <a:bodyPr/>
        <a:lstStyle/>
        <a:p>
          <a:endParaRPr lang="ru-UA" sz="2400" b="1">
            <a:solidFill>
              <a:schemeClr val="bg1"/>
            </a:solidFill>
          </a:endParaRPr>
        </a:p>
      </dgm:t>
    </dgm:pt>
    <dgm:pt modelId="{37489AF5-C138-4F98-8337-2CD2E0E8F1AA}" type="sibTrans" cxnId="{62890D97-7C71-4745-873D-E1122770A79D}">
      <dgm:prSet/>
      <dgm:spPr/>
      <dgm:t>
        <a:bodyPr/>
        <a:lstStyle/>
        <a:p>
          <a:endParaRPr lang="ru-UA" sz="2400" b="1">
            <a:solidFill>
              <a:schemeClr val="bg1"/>
            </a:solidFill>
          </a:endParaRPr>
        </a:p>
      </dgm:t>
    </dgm:pt>
    <dgm:pt modelId="{60E0BE0F-4216-48F7-8D85-85A6C623A546}">
      <dgm:prSet phldrT="[Текст]" custT="1"/>
      <dgm:spPr/>
      <dgm:t>
        <a:bodyPr/>
        <a:lstStyle/>
        <a:p>
          <a:pPr>
            <a:buFont typeface="Symbol" panose="05050102010706020507" pitchFamily="18" charset="2"/>
            <a:buChar char=""/>
          </a:pPr>
          <a:r>
            <a:rPr lang="uk-UA" sz="1100" b="1" dirty="0">
              <a:solidFill>
                <a:schemeClr val="bg1"/>
              </a:solidFill>
            </a:rPr>
            <a:t>електронний обмін інформацією (</a:t>
          </a:r>
          <a:r>
            <a:rPr lang="uk-UA" sz="1100" b="1" dirty="0" err="1">
              <a:solidFill>
                <a:schemeClr val="bg1"/>
              </a:solidFill>
            </a:rPr>
            <a:t>Electroniс</a:t>
          </a:r>
          <a:r>
            <a:rPr lang="uk-UA" sz="1100" b="1" dirty="0">
              <a:solidFill>
                <a:schemeClr val="bg1"/>
              </a:solidFill>
            </a:rPr>
            <a:t> </a:t>
          </a:r>
          <a:r>
            <a:rPr lang="uk-UA" sz="1100" b="1" dirty="0" err="1">
              <a:solidFill>
                <a:schemeClr val="bg1"/>
              </a:solidFill>
            </a:rPr>
            <a:t>Data</a:t>
          </a:r>
          <a:r>
            <a:rPr lang="uk-UA" sz="1100" b="1" dirty="0">
              <a:solidFill>
                <a:schemeClr val="bg1"/>
              </a:solidFill>
            </a:rPr>
            <a:t> </a:t>
          </a:r>
          <a:r>
            <a:rPr lang="uk-UA" sz="1100" b="1" dirty="0" err="1">
              <a:solidFill>
                <a:schemeClr val="bg1"/>
              </a:solidFill>
            </a:rPr>
            <a:t>Interchange</a:t>
          </a:r>
          <a:r>
            <a:rPr lang="uk-UA" sz="1100" b="1" dirty="0">
              <a:solidFill>
                <a:schemeClr val="bg1"/>
              </a:solidFill>
            </a:rPr>
            <a:t>, EDI); </a:t>
          </a:r>
          <a:endParaRPr lang="ru-UA" sz="1100" b="1" dirty="0">
            <a:solidFill>
              <a:schemeClr val="bg1"/>
            </a:solidFill>
          </a:endParaRPr>
        </a:p>
      </dgm:t>
    </dgm:pt>
    <dgm:pt modelId="{2CD5EC89-6491-403F-8D6F-36C6B3D39E73}" type="parTrans" cxnId="{0DDCE80A-A7A5-4898-A5EF-EBA0381F0D89}">
      <dgm:prSet custT="1"/>
      <dgm:spPr/>
      <dgm:t>
        <a:bodyPr/>
        <a:lstStyle/>
        <a:p>
          <a:endParaRPr lang="ru-UA" sz="1100" b="1">
            <a:solidFill>
              <a:schemeClr val="bg1"/>
            </a:solidFill>
          </a:endParaRPr>
        </a:p>
      </dgm:t>
    </dgm:pt>
    <dgm:pt modelId="{1926AD30-F2EA-4DDF-9EE2-A7B999564413}" type="sibTrans" cxnId="{0DDCE80A-A7A5-4898-A5EF-EBA0381F0D89}">
      <dgm:prSet/>
      <dgm:spPr/>
      <dgm:t>
        <a:bodyPr/>
        <a:lstStyle/>
        <a:p>
          <a:endParaRPr lang="ru-UA" sz="2400" b="1">
            <a:solidFill>
              <a:schemeClr val="bg1"/>
            </a:solidFill>
          </a:endParaRPr>
        </a:p>
      </dgm:t>
    </dgm:pt>
    <dgm:pt modelId="{6FD56774-BD5A-4201-A35B-EADF04988750}">
      <dgm:prSet custT="1"/>
      <dgm:spPr/>
      <dgm:t>
        <a:bodyPr/>
        <a:lstStyle/>
        <a:p>
          <a:pPr>
            <a:buFont typeface="Symbol" panose="05050102010706020507" pitchFamily="18" charset="2"/>
            <a:buChar char=""/>
          </a:pPr>
          <a:r>
            <a:rPr lang="uk-UA" sz="1100" b="1">
              <a:solidFill>
                <a:schemeClr val="bg1"/>
              </a:solidFill>
            </a:rPr>
            <a:t>електронний рух капіталу (Electronic Funds Transfer, EFT); </a:t>
          </a:r>
          <a:endParaRPr lang="ru-UA" sz="1100" b="1">
            <a:solidFill>
              <a:schemeClr val="bg1"/>
            </a:solidFill>
          </a:endParaRPr>
        </a:p>
      </dgm:t>
    </dgm:pt>
    <dgm:pt modelId="{CFD219E6-4986-47FD-9291-A90E906B4D4D}" type="parTrans" cxnId="{E0F6A173-97A6-4180-879D-4EAF11A28913}">
      <dgm:prSet custT="1"/>
      <dgm:spPr/>
      <dgm:t>
        <a:bodyPr/>
        <a:lstStyle/>
        <a:p>
          <a:endParaRPr lang="ru-UA" sz="1100" b="1">
            <a:solidFill>
              <a:schemeClr val="bg1"/>
            </a:solidFill>
          </a:endParaRPr>
        </a:p>
      </dgm:t>
    </dgm:pt>
    <dgm:pt modelId="{AB585EC3-1FD1-4725-B329-A9D6DF958A3E}" type="sibTrans" cxnId="{E0F6A173-97A6-4180-879D-4EAF11A28913}">
      <dgm:prSet/>
      <dgm:spPr/>
      <dgm:t>
        <a:bodyPr/>
        <a:lstStyle/>
        <a:p>
          <a:endParaRPr lang="ru-UA" sz="2400" b="1">
            <a:solidFill>
              <a:schemeClr val="bg1"/>
            </a:solidFill>
          </a:endParaRPr>
        </a:p>
      </dgm:t>
    </dgm:pt>
    <dgm:pt modelId="{7DAC550A-BAA8-4C1A-A495-798E7615E992}">
      <dgm:prSet custT="1"/>
      <dgm:spPr/>
      <dgm:t>
        <a:bodyPr/>
        <a:lstStyle/>
        <a:p>
          <a:pPr>
            <a:buFont typeface="Symbol" panose="05050102010706020507" pitchFamily="18" charset="2"/>
            <a:buChar char=""/>
          </a:pPr>
          <a:r>
            <a:rPr lang="uk-UA" sz="1100" b="1">
              <a:solidFill>
                <a:schemeClr val="bg1"/>
              </a:solidFill>
            </a:rPr>
            <a:t>електронну торгівлю (e-trade); </a:t>
          </a:r>
          <a:endParaRPr lang="ru-UA" sz="1100" b="1">
            <a:solidFill>
              <a:schemeClr val="bg1"/>
            </a:solidFill>
          </a:endParaRPr>
        </a:p>
      </dgm:t>
    </dgm:pt>
    <dgm:pt modelId="{633210DA-AC5B-4E3E-A7C4-D477D1E73121}" type="parTrans" cxnId="{8B5C48C4-CA34-4B65-AB38-EBC02D24F6B9}">
      <dgm:prSet custT="1"/>
      <dgm:spPr/>
      <dgm:t>
        <a:bodyPr/>
        <a:lstStyle/>
        <a:p>
          <a:endParaRPr lang="ru-UA" sz="1100" b="1">
            <a:solidFill>
              <a:schemeClr val="bg1"/>
            </a:solidFill>
          </a:endParaRPr>
        </a:p>
      </dgm:t>
    </dgm:pt>
    <dgm:pt modelId="{AEDD3DDD-2FC0-48EB-A4A4-94F92E207488}" type="sibTrans" cxnId="{8B5C48C4-CA34-4B65-AB38-EBC02D24F6B9}">
      <dgm:prSet/>
      <dgm:spPr/>
      <dgm:t>
        <a:bodyPr/>
        <a:lstStyle/>
        <a:p>
          <a:endParaRPr lang="ru-UA" sz="2400" b="1">
            <a:solidFill>
              <a:schemeClr val="bg1"/>
            </a:solidFill>
          </a:endParaRPr>
        </a:p>
      </dgm:t>
    </dgm:pt>
    <dgm:pt modelId="{A2841D05-59B2-4E5A-AA7D-A8C5D8624973}">
      <dgm:prSet custT="1"/>
      <dgm:spPr/>
      <dgm:t>
        <a:bodyPr/>
        <a:lstStyle/>
        <a:p>
          <a:pPr>
            <a:buFont typeface="Symbol" panose="05050102010706020507" pitchFamily="18" charset="2"/>
            <a:buChar char=""/>
          </a:pPr>
          <a:r>
            <a:rPr lang="uk-UA" sz="1100" b="1">
              <a:solidFill>
                <a:schemeClr val="bg1"/>
              </a:solidFill>
            </a:rPr>
            <a:t>електронні гроші (e-cash); </a:t>
          </a:r>
          <a:endParaRPr lang="ru-UA" sz="1100" b="1">
            <a:solidFill>
              <a:schemeClr val="bg1"/>
            </a:solidFill>
          </a:endParaRPr>
        </a:p>
      </dgm:t>
    </dgm:pt>
    <dgm:pt modelId="{8887FD35-6E38-45D6-86B0-56ED498EF074}" type="parTrans" cxnId="{2B65885C-F591-4118-B204-1FE5A000D41B}">
      <dgm:prSet custT="1"/>
      <dgm:spPr/>
      <dgm:t>
        <a:bodyPr/>
        <a:lstStyle/>
        <a:p>
          <a:endParaRPr lang="ru-UA" sz="1100" b="1">
            <a:solidFill>
              <a:schemeClr val="bg1"/>
            </a:solidFill>
          </a:endParaRPr>
        </a:p>
      </dgm:t>
    </dgm:pt>
    <dgm:pt modelId="{73932DE5-32A0-4FA0-8EBA-0E29946F6021}" type="sibTrans" cxnId="{2B65885C-F591-4118-B204-1FE5A000D41B}">
      <dgm:prSet/>
      <dgm:spPr/>
      <dgm:t>
        <a:bodyPr/>
        <a:lstStyle/>
        <a:p>
          <a:endParaRPr lang="ru-UA" sz="2400" b="1">
            <a:solidFill>
              <a:schemeClr val="bg1"/>
            </a:solidFill>
          </a:endParaRPr>
        </a:p>
      </dgm:t>
    </dgm:pt>
    <dgm:pt modelId="{06CD59E7-8A4B-47A3-91FE-0095A70B94A2}">
      <dgm:prSet custT="1"/>
      <dgm:spPr/>
      <dgm:t>
        <a:bodyPr/>
        <a:lstStyle/>
        <a:p>
          <a:pPr>
            <a:buFont typeface="Symbol" panose="05050102010706020507" pitchFamily="18" charset="2"/>
            <a:buChar char=""/>
          </a:pPr>
          <a:r>
            <a:rPr lang="uk-UA" sz="1100" b="1">
              <a:solidFill>
                <a:schemeClr val="bg1"/>
              </a:solidFill>
            </a:rPr>
            <a:t>електронний маркетинг (e-marketing); </a:t>
          </a:r>
          <a:endParaRPr lang="ru-UA" sz="1100" b="1">
            <a:solidFill>
              <a:schemeClr val="bg1"/>
            </a:solidFill>
          </a:endParaRPr>
        </a:p>
      </dgm:t>
    </dgm:pt>
    <dgm:pt modelId="{C1161439-3151-4D08-BF7F-FD0071840345}" type="parTrans" cxnId="{65D8C5A3-873F-4CAA-AC65-FF1EF6BDBD9A}">
      <dgm:prSet custT="1"/>
      <dgm:spPr/>
      <dgm:t>
        <a:bodyPr/>
        <a:lstStyle/>
        <a:p>
          <a:endParaRPr lang="ru-UA" sz="1100" b="1">
            <a:solidFill>
              <a:schemeClr val="bg1"/>
            </a:solidFill>
          </a:endParaRPr>
        </a:p>
      </dgm:t>
    </dgm:pt>
    <dgm:pt modelId="{0B32DBB0-67E6-4763-83E7-50CD38FFC167}" type="sibTrans" cxnId="{65D8C5A3-873F-4CAA-AC65-FF1EF6BDBD9A}">
      <dgm:prSet/>
      <dgm:spPr/>
      <dgm:t>
        <a:bodyPr/>
        <a:lstStyle/>
        <a:p>
          <a:endParaRPr lang="ru-UA" sz="2400" b="1">
            <a:solidFill>
              <a:schemeClr val="bg1"/>
            </a:solidFill>
          </a:endParaRPr>
        </a:p>
      </dgm:t>
    </dgm:pt>
    <dgm:pt modelId="{3A1B9A01-AB6F-4075-8398-908486CFDE41}">
      <dgm:prSet custT="1"/>
      <dgm:spPr/>
      <dgm:t>
        <a:bodyPr/>
        <a:lstStyle/>
        <a:p>
          <a:pPr>
            <a:buFont typeface="Symbol" panose="05050102010706020507" pitchFamily="18" charset="2"/>
            <a:buChar char=""/>
          </a:pPr>
          <a:r>
            <a:rPr lang="uk-UA" sz="1100" b="1" dirty="0">
              <a:solidFill>
                <a:schemeClr val="bg1"/>
              </a:solidFill>
            </a:rPr>
            <a:t>електронний банкінг (e-</a:t>
          </a:r>
          <a:r>
            <a:rPr lang="uk-UA" sz="1100" b="1" dirty="0" err="1">
              <a:solidFill>
                <a:schemeClr val="bg1"/>
              </a:solidFill>
            </a:rPr>
            <a:t>banking</a:t>
          </a:r>
          <a:r>
            <a:rPr lang="uk-UA" sz="1100" b="1" dirty="0">
              <a:solidFill>
                <a:schemeClr val="bg1"/>
              </a:solidFill>
            </a:rPr>
            <a:t>); </a:t>
          </a:r>
          <a:endParaRPr lang="ru-UA" sz="1100" b="1" dirty="0">
            <a:solidFill>
              <a:schemeClr val="bg1"/>
            </a:solidFill>
          </a:endParaRPr>
        </a:p>
      </dgm:t>
    </dgm:pt>
    <dgm:pt modelId="{215E1654-F203-4C9B-8317-A1C5B913EC71}" type="parTrans" cxnId="{35161D96-C451-43D9-A947-F680AD2FE652}">
      <dgm:prSet custT="1"/>
      <dgm:spPr/>
      <dgm:t>
        <a:bodyPr/>
        <a:lstStyle/>
        <a:p>
          <a:endParaRPr lang="ru-UA" sz="1100" b="1">
            <a:solidFill>
              <a:schemeClr val="bg1"/>
            </a:solidFill>
          </a:endParaRPr>
        </a:p>
      </dgm:t>
    </dgm:pt>
    <dgm:pt modelId="{5736AA55-BF9E-407D-A6B1-DEDB898CBF58}" type="sibTrans" cxnId="{35161D96-C451-43D9-A947-F680AD2FE652}">
      <dgm:prSet/>
      <dgm:spPr/>
      <dgm:t>
        <a:bodyPr/>
        <a:lstStyle/>
        <a:p>
          <a:endParaRPr lang="ru-UA" sz="2400" b="1">
            <a:solidFill>
              <a:schemeClr val="bg1"/>
            </a:solidFill>
          </a:endParaRPr>
        </a:p>
      </dgm:t>
    </dgm:pt>
    <dgm:pt modelId="{5C84C2C7-504E-4024-B2B9-46DB7DCA2580}">
      <dgm:prSet custT="1"/>
      <dgm:spPr/>
      <dgm:t>
        <a:bodyPr/>
        <a:lstStyle/>
        <a:p>
          <a:pPr>
            <a:buFont typeface="Symbol" panose="05050102010706020507" pitchFamily="18" charset="2"/>
            <a:buChar char=""/>
          </a:pPr>
          <a:r>
            <a:rPr lang="uk-UA" sz="1100" b="1">
              <a:solidFill>
                <a:schemeClr val="bg1"/>
              </a:solidFill>
            </a:rPr>
            <a:t>електронні страхові послуги (e-insurance). </a:t>
          </a:r>
          <a:endParaRPr lang="ru-UA" sz="1100" b="1">
            <a:solidFill>
              <a:schemeClr val="bg1"/>
            </a:solidFill>
          </a:endParaRPr>
        </a:p>
      </dgm:t>
    </dgm:pt>
    <dgm:pt modelId="{EB32F00A-1646-454D-88EF-DE055642DC04}" type="parTrans" cxnId="{F4B17D7D-C109-4531-868B-A17B3848229E}">
      <dgm:prSet custT="1"/>
      <dgm:spPr/>
      <dgm:t>
        <a:bodyPr/>
        <a:lstStyle/>
        <a:p>
          <a:endParaRPr lang="ru-UA" sz="1100" b="1">
            <a:solidFill>
              <a:schemeClr val="bg1"/>
            </a:solidFill>
          </a:endParaRPr>
        </a:p>
      </dgm:t>
    </dgm:pt>
    <dgm:pt modelId="{312D5108-35B1-405D-A24D-A68E340444B3}" type="sibTrans" cxnId="{F4B17D7D-C109-4531-868B-A17B3848229E}">
      <dgm:prSet/>
      <dgm:spPr/>
      <dgm:t>
        <a:bodyPr/>
        <a:lstStyle/>
        <a:p>
          <a:endParaRPr lang="ru-UA" sz="2400" b="1">
            <a:solidFill>
              <a:schemeClr val="bg1"/>
            </a:solidFill>
          </a:endParaRPr>
        </a:p>
      </dgm:t>
    </dgm:pt>
    <dgm:pt modelId="{E9B04A78-A106-4150-900F-6594BBB5BDFC}" type="pres">
      <dgm:prSet presAssocID="{E0C2F84B-C7CB-45CA-A139-2E42DEE8CA48}" presName="Name0" presStyleCnt="0">
        <dgm:presLayoutVars>
          <dgm:chMax val="1"/>
          <dgm:dir/>
          <dgm:animLvl val="ctr"/>
          <dgm:resizeHandles val="exact"/>
        </dgm:presLayoutVars>
      </dgm:prSet>
      <dgm:spPr/>
      <dgm:t>
        <a:bodyPr/>
        <a:lstStyle/>
        <a:p>
          <a:endParaRPr lang="ru-RU"/>
        </a:p>
      </dgm:t>
    </dgm:pt>
    <dgm:pt modelId="{5FEFC5B5-609C-48C6-8021-2BE547B8F9F9}" type="pres">
      <dgm:prSet presAssocID="{D9DEB3FE-35CD-4873-81C0-8A94921FCC29}" presName="centerShape" presStyleLbl="node0" presStyleIdx="0" presStyleCnt="1" custScaleX="140465"/>
      <dgm:spPr/>
      <dgm:t>
        <a:bodyPr/>
        <a:lstStyle/>
        <a:p>
          <a:endParaRPr lang="ru-RU"/>
        </a:p>
      </dgm:t>
    </dgm:pt>
    <dgm:pt modelId="{A95A2086-E007-4E41-AEA6-8EA823A69311}" type="pres">
      <dgm:prSet presAssocID="{2CD5EC89-6491-403F-8D6F-36C6B3D39E73}" presName="parTrans" presStyleLbl="sibTrans2D1" presStyleIdx="0" presStyleCnt="7"/>
      <dgm:spPr/>
      <dgm:t>
        <a:bodyPr/>
        <a:lstStyle/>
        <a:p>
          <a:endParaRPr lang="ru-RU"/>
        </a:p>
      </dgm:t>
    </dgm:pt>
    <dgm:pt modelId="{BC367C64-3105-4ABB-9869-52BDDA06C246}" type="pres">
      <dgm:prSet presAssocID="{2CD5EC89-6491-403F-8D6F-36C6B3D39E73}" presName="connectorText" presStyleLbl="sibTrans2D1" presStyleIdx="0" presStyleCnt="7"/>
      <dgm:spPr/>
      <dgm:t>
        <a:bodyPr/>
        <a:lstStyle/>
        <a:p>
          <a:endParaRPr lang="ru-RU"/>
        </a:p>
      </dgm:t>
    </dgm:pt>
    <dgm:pt modelId="{32202D04-7C19-4674-BD4B-5F0BD5A91E4E}" type="pres">
      <dgm:prSet presAssocID="{60E0BE0F-4216-48F7-8D85-85A6C623A546}" presName="node" presStyleLbl="node1" presStyleIdx="0" presStyleCnt="7">
        <dgm:presLayoutVars>
          <dgm:bulletEnabled val="1"/>
        </dgm:presLayoutVars>
      </dgm:prSet>
      <dgm:spPr/>
      <dgm:t>
        <a:bodyPr/>
        <a:lstStyle/>
        <a:p>
          <a:endParaRPr lang="ru-RU"/>
        </a:p>
      </dgm:t>
    </dgm:pt>
    <dgm:pt modelId="{9CE43BCB-715C-4AC5-BF8D-5E5D04B89C79}" type="pres">
      <dgm:prSet presAssocID="{CFD219E6-4986-47FD-9291-A90E906B4D4D}" presName="parTrans" presStyleLbl="sibTrans2D1" presStyleIdx="1" presStyleCnt="7"/>
      <dgm:spPr/>
      <dgm:t>
        <a:bodyPr/>
        <a:lstStyle/>
        <a:p>
          <a:endParaRPr lang="ru-RU"/>
        </a:p>
      </dgm:t>
    </dgm:pt>
    <dgm:pt modelId="{821AE7F1-BDE5-460D-B369-D71C0645462C}" type="pres">
      <dgm:prSet presAssocID="{CFD219E6-4986-47FD-9291-A90E906B4D4D}" presName="connectorText" presStyleLbl="sibTrans2D1" presStyleIdx="1" presStyleCnt="7"/>
      <dgm:spPr/>
      <dgm:t>
        <a:bodyPr/>
        <a:lstStyle/>
        <a:p>
          <a:endParaRPr lang="ru-RU"/>
        </a:p>
      </dgm:t>
    </dgm:pt>
    <dgm:pt modelId="{9EFC1C5B-B3C4-42C6-B896-D5C1FDECD3E4}" type="pres">
      <dgm:prSet presAssocID="{6FD56774-BD5A-4201-A35B-EADF04988750}" presName="node" presStyleLbl="node1" presStyleIdx="1" presStyleCnt="7" custRadScaleRad="102267" custRadScaleInc="7680">
        <dgm:presLayoutVars>
          <dgm:bulletEnabled val="1"/>
        </dgm:presLayoutVars>
      </dgm:prSet>
      <dgm:spPr/>
      <dgm:t>
        <a:bodyPr/>
        <a:lstStyle/>
        <a:p>
          <a:endParaRPr lang="ru-RU"/>
        </a:p>
      </dgm:t>
    </dgm:pt>
    <dgm:pt modelId="{F15611A4-E009-472B-B2FB-2B7E95992CA4}" type="pres">
      <dgm:prSet presAssocID="{633210DA-AC5B-4E3E-A7C4-D477D1E73121}" presName="parTrans" presStyleLbl="sibTrans2D1" presStyleIdx="2" presStyleCnt="7"/>
      <dgm:spPr/>
      <dgm:t>
        <a:bodyPr/>
        <a:lstStyle/>
        <a:p>
          <a:endParaRPr lang="ru-RU"/>
        </a:p>
      </dgm:t>
    </dgm:pt>
    <dgm:pt modelId="{7EB2DC55-5272-4301-9CC9-5E5CEE082F83}" type="pres">
      <dgm:prSet presAssocID="{633210DA-AC5B-4E3E-A7C4-D477D1E73121}" presName="connectorText" presStyleLbl="sibTrans2D1" presStyleIdx="2" presStyleCnt="7"/>
      <dgm:spPr/>
      <dgm:t>
        <a:bodyPr/>
        <a:lstStyle/>
        <a:p>
          <a:endParaRPr lang="ru-RU"/>
        </a:p>
      </dgm:t>
    </dgm:pt>
    <dgm:pt modelId="{C6FF463E-A5B3-4A2F-BBD5-37F460A5E28C}" type="pres">
      <dgm:prSet presAssocID="{7DAC550A-BAA8-4C1A-A495-798E7615E992}" presName="node" presStyleLbl="node1" presStyleIdx="2" presStyleCnt="7" custRadScaleRad="104132" custRadScaleInc="1011">
        <dgm:presLayoutVars>
          <dgm:bulletEnabled val="1"/>
        </dgm:presLayoutVars>
      </dgm:prSet>
      <dgm:spPr/>
      <dgm:t>
        <a:bodyPr/>
        <a:lstStyle/>
        <a:p>
          <a:endParaRPr lang="ru-RU"/>
        </a:p>
      </dgm:t>
    </dgm:pt>
    <dgm:pt modelId="{972F1272-4F54-4571-886D-EED117AC60F3}" type="pres">
      <dgm:prSet presAssocID="{8887FD35-6E38-45D6-86B0-56ED498EF074}" presName="parTrans" presStyleLbl="sibTrans2D1" presStyleIdx="3" presStyleCnt="7"/>
      <dgm:spPr/>
      <dgm:t>
        <a:bodyPr/>
        <a:lstStyle/>
        <a:p>
          <a:endParaRPr lang="ru-RU"/>
        </a:p>
      </dgm:t>
    </dgm:pt>
    <dgm:pt modelId="{198E7F17-2D65-45FD-AD8E-75868D01A8C2}" type="pres">
      <dgm:prSet presAssocID="{8887FD35-6E38-45D6-86B0-56ED498EF074}" presName="connectorText" presStyleLbl="sibTrans2D1" presStyleIdx="3" presStyleCnt="7"/>
      <dgm:spPr/>
      <dgm:t>
        <a:bodyPr/>
        <a:lstStyle/>
        <a:p>
          <a:endParaRPr lang="ru-RU"/>
        </a:p>
      </dgm:t>
    </dgm:pt>
    <dgm:pt modelId="{81006C8E-57A3-4ED4-9E76-A88E2B6C14EB}" type="pres">
      <dgm:prSet presAssocID="{A2841D05-59B2-4E5A-AA7D-A8C5D8624973}" presName="node" presStyleLbl="node1" presStyleIdx="3" presStyleCnt="7">
        <dgm:presLayoutVars>
          <dgm:bulletEnabled val="1"/>
        </dgm:presLayoutVars>
      </dgm:prSet>
      <dgm:spPr/>
      <dgm:t>
        <a:bodyPr/>
        <a:lstStyle/>
        <a:p>
          <a:endParaRPr lang="ru-RU"/>
        </a:p>
      </dgm:t>
    </dgm:pt>
    <dgm:pt modelId="{D0B8E131-C397-411C-AC38-DA4D2B565E76}" type="pres">
      <dgm:prSet presAssocID="{C1161439-3151-4D08-BF7F-FD0071840345}" presName="parTrans" presStyleLbl="sibTrans2D1" presStyleIdx="4" presStyleCnt="7"/>
      <dgm:spPr/>
      <dgm:t>
        <a:bodyPr/>
        <a:lstStyle/>
        <a:p>
          <a:endParaRPr lang="ru-RU"/>
        </a:p>
      </dgm:t>
    </dgm:pt>
    <dgm:pt modelId="{CCFE8C76-79B1-45D3-B4D2-534C35717C62}" type="pres">
      <dgm:prSet presAssocID="{C1161439-3151-4D08-BF7F-FD0071840345}" presName="connectorText" presStyleLbl="sibTrans2D1" presStyleIdx="4" presStyleCnt="7"/>
      <dgm:spPr/>
      <dgm:t>
        <a:bodyPr/>
        <a:lstStyle/>
        <a:p>
          <a:endParaRPr lang="ru-RU"/>
        </a:p>
      </dgm:t>
    </dgm:pt>
    <dgm:pt modelId="{C954DAF7-6072-4BCB-8FD8-9CD85F86FB19}" type="pres">
      <dgm:prSet presAssocID="{06CD59E7-8A4B-47A3-91FE-0095A70B94A2}" presName="node" presStyleLbl="node1" presStyleIdx="4" presStyleCnt="7">
        <dgm:presLayoutVars>
          <dgm:bulletEnabled val="1"/>
        </dgm:presLayoutVars>
      </dgm:prSet>
      <dgm:spPr/>
      <dgm:t>
        <a:bodyPr/>
        <a:lstStyle/>
        <a:p>
          <a:endParaRPr lang="ru-RU"/>
        </a:p>
      </dgm:t>
    </dgm:pt>
    <dgm:pt modelId="{E85D0357-69A8-43D2-B30F-67A0D18AF74A}" type="pres">
      <dgm:prSet presAssocID="{215E1654-F203-4C9B-8317-A1C5B913EC71}" presName="parTrans" presStyleLbl="sibTrans2D1" presStyleIdx="5" presStyleCnt="7"/>
      <dgm:spPr/>
      <dgm:t>
        <a:bodyPr/>
        <a:lstStyle/>
        <a:p>
          <a:endParaRPr lang="ru-RU"/>
        </a:p>
      </dgm:t>
    </dgm:pt>
    <dgm:pt modelId="{FA2DCEFB-BCAC-4261-89ED-ECF447A9FB88}" type="pres">
      <dgm:prSet presAssocID="{215E1654-F203-4C9B-8317-A1C5B913EC71}" presName="connectorText" presStyleLbl="sibTrans2D1" presStyleIdx="5" presStyleCnt="7"/>
      <dgm:spPr/>
      <dgm:t>
        <a:bodyPr/>
        <a:lstStyle/>
        <a:p>
          <a:endParaRPr lang="ru-RU"/>
        </a:p>
      </dgm:t>
    </dgm:pt>
    <dgm:pt modelId="{74B29DC7-CF11-47B0-81EE-31E710559592}" type="pres">
      <dgm:prSet presAssocID="{3A1B9A01-AB6F-4075-8398-908486CFDE41}" presName="node" presStyleLbl="node1" presStyleIdx="5" presStyleCnt="7" custRadScaleRad="104769" custRadScaleInc="-695">
        <dgm:presLayoutVars>
          <dgm:bulletEnabled val="1"/>
        </dgm:presLayoutVars>
      </dgm:prSet>
      <dgm:spPr/>
      <dgm:t>
        <a:bodyPr/>
        <a:lstStyle/>
        <a:p>
          <a:endParaRPr lang="ru-RU"/>
        </a:p>
      </dgm:t>
    </dgm:pt>
    <dgm:pt modelId="{25074ED5-2A01-4336-A5D2-70756A001CFD}" type="pres">
      <dgm:prSet presAssocID="{EB32F00A-1646-454D-88EF-DE055642DC04}" presName="parTrans" presStyleLbl="sibTrans2D1" presStyleIdx="6" presStyleCnt="7"/>
      <dgm:spPr/>
      <dgm:t>
        <a:bodyPr/>
        <a:lstStyle/>
        <a:p>
          <a:endParaRPr lang="ru-RU"/>
        </a:p>
      </dgm:t>
    </dgm:pt>
    <dgm:pt modelId="{D285A859-8E5C-42AC-A7F3-534528749597}" type="pres">
      <dgm:prSet presAssocID="{EB32F00A-1646-454D-88EF-DE055642DC04}" presName="connectorText" presStyleLbl="sibTrans2D1" presStyleIdx="6" presStyleCnt="7"/>
      <dgm:spPr/>
      <dgm:t>
        <a:bodyPr/>
        <a:lstStyle/>
        <a:p>
          <a:endParaRPr lang="ru-RU"/>
        </a:p>
      </dgm:t>
    </dgm:pt>
    <dgm:pt modelId="{53A9686B-1829-4F58-AC04-69B7FBD65133}" type="pres">
      <dgm:prSet presAssocID="{5C84C2C7-504E-4024-B2B9-46DB7DCA2580}" presName="node" presStyleLbl="node1" presStyleIdx="6" presStyleCnt="7" custRadScaleRad="102793" custRadScaleInc="-8525">
        <dgm:presLayoutVars>
          <dgm:bulletEnabled val="1"/>
        </dgm:presLayoutVars>
      </dgm:prSet>
      <dgm:spPr/>
      <dgm:t>
        <a:bodyPr/>
        <a:lstStyle/>
        <a:p>
          <a:endParaRPr lang="ru-RU"/>
        </a:p>
      </dgm:t>
    </dgm:pt>
  </dgm:ptLst>
  <dgm:cxnLst>
    <dgm:cxn modelId="{35161D96-C451-43D9-A947-F680AD2FE652}" srcId="{D9DEB3FE-35CD-4873-81C0-8A94921FCC29}" destId="{3A1B9A01-AB6F-4075-8398-908486CFDE41}" srcOrd="5" destOrd="0" parTransId="{215E1654-F203-4C9B-8317-A1C5B913EC71}" sibTransId="{5736AA55-BF9E-407D-A6B1-DEDB898CBF58}"/>
    <dgm:cxn modelId="{AEB690D1-E449-4984-8901-BE938B47E909}" type="presOf" srcId="{CFD219E6-4986-47FD-9291-A90E906B4D4D}" destId="{9CE43BCB-715C-4AC5-BF8D-5E5D04B89C79}" srcOrd="0" destOrd="0" presId="urn:microsoft.com/office/officeart/2005/8/layout/radial5"/>
    <dgm:cxn modelId="{BCE73EE9-65DC-4043-9234-D20D8DC84379}" type="presOf" srcId="{215E1654-F203-4C9B-8317-A1C5B913EC71}" destId="{FA2DCEFB-BCAC-4261-89ED-ECF447A9FB88}" srcOrd="1" destOrd="0" presId="urn:microsoft.com/office/officeart/2005/8/layout/radial5"/>
    <dgm:cxn modelId="{5E17FD42-B513-4246-B943-DD12968D3AC1}" type="presOf" srcId="{EB32F00A-1646-454D-88EF-DE055642DC04}" destId="{25074ED5-2A01-4336-A5D2-70756A001CFD}" srcOrd="0" destOrd="0" presId="urn:microsoft.com/office/officeart/2005/8/layout/radial5"/>
    <dgm:cxn modelId="{A51DC2FE-1401-408A-ADEA-276262540349}" type="presOf" srcId="{E0C2F84B-C7CB-45CA-A139-2E42DEE8CA48}" destId="{E9B04A78-A106-4150-900F-6594BBB5BDFC}" srcOrd="0" destOrd="0" presId="urn:microsoft.com/office/officeart/2005/8/layout/radial5"/>
    <dgm:cxn modelId="{4E12E89A-EA42-4BC3-8690-480F4C4DDA6F}" type="presOf" srcId="{633210DA-AC5B-4E3E-A7C4-D477D1E73121}" destId="{F15611A4-E009-472B-B2FB-2B7E95992CA4}" srcOrd="0" destOrd="0" presId="urn:microsoft.com/office/officeart/2005/8/layout/radial5"/>
    <dgm:cxn modelId="{F4B17D7D-C109-4531-868B-A17B3848229E}" srcId="{D9DEB3FE-35CD-4873-81C0-8A94921FCC29}" destId="{5C84C2C7-504E-4024-B2B9-46DB7DCA2580}" srcOrd="6" destOrd="0" parTransId="{EB32F00A-1646-454D-88EF-DE055642DC04}" sibTransId="{312D5108-35B1-405D-A24D-A68E340444B3}"/>
    <dgm:cxn modelId="{B26436E4-3038-463F-B680-FD5477D3F65D}" type="presOf" srcId="{D9DEB3FE-35CD-4873-81C0-8A94921FCC29}" destId="{5FEFC5B5-609C-48C6-8021-2BE547B8F9F9}" srcOrd="0" destOrd="0" presId="urn:microsoft.com/office/officeart/2005/8/layout/radial5"/>
    <dgm:cxn modelId="{13DB5B53-BC15-4103-9E94-95AAB3D4AC8D}" type="presOf" srcId="{C1161439-3151-4D08-BF7F-FD0071840345}" destId="{D0B8E131-C397-411C-AC38-DA4D2B565E76}" srcOrd="0" destOrd="0" presId="urn:microsoft.com/office/officeart/2005/8/layout/radial5"/>
    <dgm:cxn modelId="{2C47B295-E135-4406-A7A5-F4BC580DE24E}" type="presOf" srcId="{C1161439-3151-4D08-BF7F-FD0071840345}" destId="{CCFE8C76-79B1-45D3-B4D2-534C35717C62}" srcOrd="1" destOrd="0" presId="urn:microsoft.com/office/officeart/2005/8/layout/radial5"/>
    <dgm:cxn modelId="{0858B32E-E8A4-4691-99FB-6ADF7DA25491}" type="presOf" srcId="{2CD5EC89-6491-403F-8D6F-36C6B3D39E73}" destId="{BC367C64-3105-4ABB-9869-52BDDA06C246}" srcOrd="1" destOrd="0" presId="urn:microsoft.com/office/officeart/2005/8/layout/radial5"/>
    <dgm:cxn modelId="{9DA6A016-F75F-4353-ACDF-9CFA199BD4C6}" type="presOf" srcId="{60E0BE0F-4216-48F7-8D85-85A6C623A546}" destId="{32202D04-7C19-4674-BD4B-5F0BD5A91E4E}" srcOrd="0" destOrd="0" presId="urn:microsoft.com/office/officeart/2005/8/layout/radial5"/>
    <dgm:cxn modelId="{AF3867E2-F94A-4B8A-B7CF-A45BA5D299AF}" type="presOf" srcId="{215E1654-F203-4C9B-8317-A1C5B913EC71}" destId="{E85D0357-69A8-43D2-B30F-67A0D18AF74A}" srcOrd="0" destOrd="0" presId="urn:microsoft.com/office/officeart/2005/8/layout/radial5"/>
    <dgm:cxn modelId="{33122B9C-5D3C-4CEB-BE08-37A780A9ED5A}" type="presOf" srcId="{7DAC550A-BAA8-4C1A-A495-798E7615E992}" destId="{C6FF463E-A5B3-4A2F-BBD5-37F460A5E28C}" srcOrd="0" destOrd="0" presId="urn:microsoft.com/office/officeart/2005/8/layout/radial5"/>
    <dgm:cxn modelId="{8B5C48C4-CA34-4B65-AB38-EBC02D24F6B9}" srcId="{D9DEB3FE-35CD-4873-81C0-8A94921FCC29}" destId="{7DAC550A-BAA8-4C1A-A495-798E7615E992}" srcOrd="2" destOrd="0" parTransId="{633210DA-AC5B-4E3E-A7C4-D477D1E73121}" sibTransId="{AEDD3DDD-2FC0-48EB-A4A4-94F92E207488}"/>
    <dgm:cxn modelId="{04B0F6E2-7E92-4987-BE8D-4E33D4EDA4EB}" type="presOf" srcId="{8887FD35-6E38-45D6-86B0-56ED498EF074}" destId="{972F1272-4F54-4571-886D-EED117AC60F3}" srcOrd="0" destOrd="0" presId="urn:microsoft.com/office/officeart/2005/8/layout/radial5"/>
    <dgm:cxn modelId="{65D8C5A3-873F-4CAA-AC65-FF1EF6BDBD9A}" srcId="{D9DEB3FE-35CD-4873-81C0-8A94921FCC29}" destId="{06CD59E7-8A4B-47A3-91FE-0095A70B94A2}" srcOrd="4" destOrd="0" parTransId="{C1161439-3151-4D08-BF7F-FD0071840345}" sibTransId="{0B32DBB0-67E6-4763-83E7-50CD38FFC167}"/>
    <dgm:cxn modelId="{E0F6A173-97A6-4180-879D-4EAF11A28913}" srcId="{D9DEB3FE-35CD-4873-81C0-8A94921FCC29}" destId="{6FD56774-BD5A-4201-A35B-EADF04988750}" srcOrd="1" destOrd="0" parTransId="{CFD219E6-4986-47FD-9291-A90E906B4D4D}" sibTransId="{AB585EC3-1FD1-4725-B329-A9D6DF958A3E}"/>
    <dgm:cxn modelId="{20168807-D7BE-481C-861C-385396135951}" type="presOf" srcId="{CFD219E6-4986-47FD-9291-A90E906B4D4D}" destId="{821AE7F1-BDE5-460D-B369-D71C0645462C}" srcOrd="1" destOrd="0" presId="urn:microsoft.com/office/officeart/2005/8/layout/radial5"/>
    <dgm:cxn modelId="{B296D893-5DCA-4439-B67A-F69AB31ED32F}" type="presOf" srcId="{3A1B9A01-AB6F-4075-8398-908486CFDE41}" destId="{74B29DC7-CF11-47B0-81EE-31E710559592}" srcOrd="0" destOrd="0" presId="urn:microsoft.com/office/officeart/2005/8/layout/radial5"/>
    <dgm:cxn modelId="{62890D97-7C71-4745-873D-E1122770A79D}" srcId="{E0C2F84B-C7CB-45CA-A139-2E42DEE8CA48}" destId="{D9DEB3FE-35CD-4873-81C0-8A94921FCC29}" srcOrd="0" destOrd="0" parTransId="{F39D64DA-300D-413B-BAB3-6166185AF20C}" sibTransId="{37489AF5-C138-4F98-8337-2CD2E0E8F1AA}"/>
    <dgm:cxn modelId="{2B65885C-F591-4118-B204-1FE5A000D41B}" srcId="{D9DEB3FE-35CD-4873-81C0-8A94921FCC29}" destId="{A2841D05-59B2-4E5A-AA7D-A8C5D8624973}" srcOrd="3" destOrd="0" parTransId="{8887FD35-6E38-45D6-86B0-56ED498EF074}" sibTransId="{73932DE5-32A0-4FA0-8EBA-0E29946F6021}"/>
    <dgm:cxn modelId="{0BAC770C-6CB0-40D1-83F7-C23C1CB485E6}" type="presOf" srcId="{EB32F00A-1646-454D-88EF-DE055642DC04}" destId="{D285A859-8E5C-42AC-A7F3-534528749597}" srcOrd="1" destOrd="0" presId="urn:microsoft.com/office/officeart/2005/8/layout/radial5"/>
    <dgm:cxn modelId="{73FD479E-1566-4094-9437-25371242B4FD}" type="presOf" srcId="{2CD5EC89-6491-403F-8D6F-36C6B3D39E73}" destId="{A95A2086-E007-4E41-AEA6-8EA823A69311}" srcOrd="0" destOrd="0" presId="urn:microsoft.com/office/officeart/2005/8/layout/radial5"/>
    <dgm:cxn modelId="{DE5A6C99-FBC7-4A20-8D96-49A87602A5A2}" type="presOf" srcId="{5C84C2C7-504E-4024-B2B9-46DB7DCA2580}" destId="{53A9686B-1829-4F58-AC04-69B7FBD65133}" srcOrd="0" destOrd="0" presId="urn:microsoft.com/office/officeart/2005/8/layout/radial5"/>
    <dgm:cxn modelId="{840F0A68-EAF7-4F89-922C-29795BEB12FC}" type="presOf" srcId="{633210DA-AC5B-4E3E-A7C4-D477D1E73121}" destId="{7EB2DC55-5272-4301-9CC9-5E5CEE082F83}" srcOrd="1" destOrd="0" presId="urn:microsoft.com/office/officeart/2005/8/layout/radial5"/>
    <dgm:cxn modelId="{5FCB7726-11E4-4EFF-B4CD-72695B65DA39}" type="presOf" srcId="{06CD59E7-8A4B-47A3-91FE-0095A70B94A2}" destId="{C954DAF7-6072-4BCB-8FD8-9CD85F86FB19}" srcOrd="0" destOrd="0" presId="urn:microsoft.com/office/officeart/2005/8/layout/radial5"/>
    <dgm:cxn modelId="{C543E491-28E4-4716-8048-3BD08A1B19AB}" type="presOf" srcId="{6FD56774-BD5A-4201-A35B-EADF04988750}" destId="{9EFC1C5B-B3C4-42C6-B896-D5C1FDECD3E4}" srcOrd="0" destOrd="0" presId="urn:microsoft.com/office/officeart/2005/8/layout/radial5"/>
    <dgm:cxn modelId="{F6CE19AC-8497-466D-B111-CE935D4B90CC}" type="presOf" srcId="{A2841D05-59B2-4E5A-AA7D-A8C5D8624973}" destId="{81006C8E-57A3-4ED4-9E76-A88E2B6C14EB}" srcOrd="0" destOrd="0" presId="urn:microsoft.com/office/officeart/2005/8/layout/radial5"/>
    <dgm:cxn modelId="{0DDCE80A-A7A5-4898-A5EF-EBA0381F0D89}" srcId="{D9DEB3FE-35CD-4873-81C0-8A94921FCC29}" destId="{60E0BE0F-4216-48F7-8D85-85A6C623A546}" srcOrd="0" destOrd="0" parTransId="{2CD5EC89-6491-403F-8D6F-36C6B3D39E73}" sibTransId="{1926AD30-F2EA-4DDF-9EE2-A7B999564413}"/>
    <dgm:cxn modelId="{70764376-95BA-4799-93E1-3EB7524459A8}" type="presOf" srcId="{8887FD35-6E38-45D6-86B0-56ED498EF074}" destId="{198E7F17-2D65-45FD-AD8E-75868D01A8C2}" srcOrd="1" destOrd="0" presId="urn:microsoft.com/office/officeart/2005/8/layout/radial5"/>
    <dgm:cxn modelId="{1541DF67-78CC-4F39-BB3C-15D0E7071E0A}" type="presParOf" srcId="{E9B04A78-A106-4150-900F-6594BBB5BDFC}" destId="{5FEFC5B5-609C-48C6-8021-2BE547B8F9F9}" srcOrd="0" destOrd="0" presId="urn:microsoft.com/office/officeart/2005/8/layout/radial5"/>
    <dgm:cxn modelId="{890C31C2-9FE9-45A6-96F9-3D596F8195E8}" type="presParOf" srcId="{E9B04A78-A106-4150-900F-6594BBB5BDFC}" destId="{A95A2086-E007-4E41-AEA6-8EA823A69311}" srcOrd="1" destOrd="0" presId="urn:microsoft.com/office/officeart/2005/8/layout/radial5"/>
    <dgm:cxn modelId="{756EB4C7-55ED-4ED8-823E-18191D276F54}" type="presParOf" srcId="{A95A2086-E007-4E41-AEA6-8EA823A69311}" destId="{BC367C64-3105-4ABB-9869-52BDDA06C246}" srcOrd="0" destOrd="0" presId="urn:microsoft.com/office/officeart/2005/8/layout/radial5"/>
    <dgm:cxn modelId="{BC7E204C-2999-4144-B99B-B33C2C40A8CB}" type="presParOf" srcId="{E9B04A78-A106-4150-900F-6594BBB5BDFC}" destId="{32202D04-7C19-4674-BD4B-5F0BD5A91E4E}" srcOrd="2" destOrd="0" presId="urn:microsoft.com/office/officeart/2005/8/layout/radial5"/>
    <dgm:cxn modelId="{5A78559D-9F78-4FA6-B3A2-F497BBB146F0}" type="presParOf" srcId="{E9B04A78-A106-4150-900F-6594BBB5BDFC}" destId="{9CE43BCB-715C-4AC5-BF8D-5E5D04B89C79}" srcOrd="3" destOrd="0" presId="urn:microsoft.com/office/officeart/2005/8/layout/radial5"/>
    <dgm:cxn modelId="{C742CC51-0DB9-4725-BCC8-B5FB616D2C00}" type="presParOf" srcId="{9CE43BCB-715C-4AC5-BF8D-5E5D04B89C79}" destId="{821AE7F1-BDE5-460D-B369-D71C0645462C}" srcOrd="0" destOrd="0" presId="urn:microsoft.com/office/officeart/2005/8/layout/radial5"/>
    <dgm:cxn modelId="{9016F5BF-A219-44D0-B3E5-CEE1A20AA785}" type="presParOf" srcId="{E9B04A78-A106-4150-900F-6594BBB5BDFC}" destId="{9EFC1C5B-B3C4-42C6-B896-D5C1FDECD3E4}" srcOrd="4" destOrd="0" presId="urn:microsoft.com/office/officeart/2005/8/layout/radial5"/>
    <dgm:cxn modelId="{234B4770-25C0-4668-BC35-931A11DE6FF3}" type="presParOf" srcId="{E9B04A78-A106-4150-900F-6594BBB5BDFC}" destId="{F15611A4-E009-472B-B2FB-2B7E95992CA4}" srcOrd="5" destOrd="0" presId="urn:microsoft.com/office/officeart/2005/8/layout/radial5"/>
    <dgm:cxn modelId="{9FD888CC-FCAC-43EE-83AB-5DEC543FE3E4}" type="presParOf" srcId="{F15611A4-E009-472B-B2FB-2B7E95992CA4}" destId="{7EB2DC55-5272-4301-9CC9-5E5CEE082F83}" srcOrd="0" destOrd="0" presId="urn:microsoft.com/office/officeart/2005/8/layout/radial5"/>
    <dgm:cxn modelId="{75964E79-3090-4445-9ED8-5B096DD1BC06}" type="presParOf" srcId="{E9B04A78-A106-4150-900F-6594BBB5BDFC}" destId="{C6FF463E-A5B3-4A2F-BBD5-37F460A5E28C}" srcOrd="6" destOrd="0" presId="urn:microsoft.com/office/officeart/2005/8/layout/radial5"/>
    <dgm:cxn modelId="{F4E876A3-FC01-48CE-B491-CE0815D15C5E}" type="presParOf" srcId="{E9B04A78-A106-4150-900F-6594BBB5BDFC}" destId="{972F1272-4F54-4571-886D-EED117AC60F3}" srcOrd="7" destOrd="0" presId="urn:microsoft.com/office/officeart/2005/8/layout/radial5"/>
    <dgm:cxn modelId="{22606541-23E3-4CEB-802F-C8FC823CC48D}" type="presParOf" srcId="{972F1272-4F54-4571-886D-EED117AC60F3}" destId="{198E7F17-2D65-45FD-AD8E-75868D01A8C2}" srcOrd="0" destOrd="0" presId="urn:microsoft.com/office/officeart/2005/8/layout/radial5"/>
    <dgm:cxn modelId="{22CEF257-47FA-4A39-8FF2-B8503F59D2F5}" type="presParOf" srcId="{E9B04A78-A106-4150-900F-6594BBB5BDFC}" destId="{81006C8E-57A3-4ED4-9E76-A88E2B6C14EB}" srcOrd="8" destOrd="0" presId="urn:microsoft.com/office/officeart/2005/8/layout/radial5"/>
    <dgm:cxn modelId="{9169F19E-0894-4704-A4D9-92F0A1BCA826}" type="presParOf" srcId="{E9B04A78-A106-4150-900F-6594BBB5BDFC}" destId="{D0B8E131-C397-411C-AC38-DA4D2B565E76}" srcOrd="9" destOrd="0" presId="urn:microsoft.com/office/officeart/2005/8/layout/radial5"/>
    <dgm:cxn modelId="{92B3B427-F767-4B91-9D00-5E2AC1696C88}" type="presParOf" srcId="{D0B8E131-C397-411C-AC38-DA4D2B565E76}" destId="{CCFE8C76-79B1-45D3-B4D2-534C35717C62}" srcOrd="0" destOrd="0" presId="urn:microsoft.com/office/officeart/2005/8/layout/radial5"/>
    <dgm:cxn modelId="{C0AACD5E-AD66-4802-BC6C-EE77975CAB71}" type="presParOf" srcId="{E9B04A78-A106-4150-900F-6594BBB5BDFC}" destId="{C954DAF7-6072-4BCB-8FD8-9CD85F86FB19}" srcOrd="10" destOrd="0" presId="urn:microsoft.com/office/officeart/2005/8/layout/radial5"/>
    <dgm:cxn modelId="{AC33982D-F4AC-43D0-83FA-078B464AC5DA}" type="presParOf" srcId="{E9B04A78-A106-4150-900F-6594BBB5BDFC}" destId="{E85D0357-69A8-43D2-B30F-67A0D18AF74A}" srcOrd="11" destOrd="0" presId="urn:microsoft.com/office/officeart/2005/8/layout/radial5"/>
    <dgm:cxn modelId="{C551407D-EA2A-4D72-8C80-BB1DC789866C}" type="presParOf" srcId="{E85D0357-69A8-43D2-B30F-67A0D18AF74A}" destId="{FA2DCEFB-BCAC-4261-89ED-ECF447A9FB88}" srcOrd="0" destOrd="0" presId="urn:microsoft.com/office/officeart/2005/8/layout/radial5"/>
    <dgm:cxn modelId="{02E7A73C-4A62-49A2-9602-0F5D1315D3D1}" type="presParOf" srcId="{E9B04A78-A106-4150-900F-6594BBB5BDFC}" destId="{74B29DC7-CF11-47B0-81EE-31E710559592}" srcOrd="12" destOrd="0" presId="urn:microsoft.com/office/officeart/2005/8/layout/radial5"/>
    <dgm:cxn modelId="{8AA6B5FA-4B1D-4048-A805-787767AF9734}" type="presParOf" srcId="{E9B04A78-A106-4150-900F-6594BBB5BDFC}" destId="{25074ED5-2A01-4336-A5D2-70756A001CFD}" srcOrd="13" destOrd="0" presId="urn:microsoft.com/office/officeart/2005/8/layout/radial5"/>
    <dgm:cxn modelId="{DF11DA34-82F2-49D9-866D-DC010FA3AF93}" type="presParOf" srcId="{25074ED5-2A01-4336-A5D2-70756A001CFD}" destId="{D285A859-8E5C-42AC-A7F3-534528749597}" srcOrd="0" destOrd="0" presId="urn:microsoft.com/office/officeart/2005/8/layout/radial5"/>
    <dgm:cxn modelId="{D6A67D0C-69B2-4548-9128-F4DCF5A2DB90}" type="presParOf" srcId="{E9B04A78-A106-4150-900F-6594BBB5BDFC}" destId="{53A9686B-1829-4F58-AC04-69B7FBD65133}"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7D1DC97-CA52-43F5-B7A5-4A08BF762E8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UA"/>
        </a:p>
      </dgm:t>
    </dgm:pt>
    <dgm:pt modelId="{6A7B0B51-7CF8-457F-BAED-209EA422483D}">
      <dgm:prSet custT="1"/>
      <dgm:spPr/>
      <dgm:t>
        <a:bodyPr/>
        <a:lstStyle/>
        <a:p>
          <a:r>
            <a:rPr lang="uk-UA" sz="1400" b="0" i="0">
              <a:solidFill>
                <a:schemeClr val="bg1"/>
              </a:solidFill>
            </a:rPr>
            <a:t>Лідерами ринку електронної торгівлі є країни: Китай, США, Велика Британія, Японія, Німеччина, Франція, Канада, Росія, Південна Корея, Австралія. Обсяг роздрібних продаж на світовому ринку електронної комерції у 2017 р. — $2,3 трлн.(10,2%). Темпи зростання інтернет-користувачів — 7-8% на рік. Крім того варто зазначити, що спостерігається стабільна тенденція до зростання світового ринку e – commerce до 17,5% у 2021 р., особливо у секторі е-банкінгу та е-торгівлі цифровими та фізичними товарами (послугами) (рис.7.3.).</a:t>
          </a:r>
          <a:r>
            <a:rPr lang="ru-UA" sz="1400" b="0" i="0">
              <a:solidFill>
                <a:schemeClr val="bg1"/>
              </a:solidFill>
            </a:rPr>
            <a:t/>
          </a:r>
          <a:br>
            <a:rPr lang="ru-UA" sz="1400" b="0" i="0">
              <a:solidFill>
                <a:schemeClr val="bg1"/>
              </a:solidFill>
            </a:rPr>
          </a:br>
          <a:endParaRPr lang="ru-UA" sz="1400">
            <a:solidFill>
              <a:schemeClr val="bg1"/>
            </a:solidFill>
          </a:endParaRPr>
        </a:p>
      </dgm:t>
    </dgm:pt>
    <dgm:pt modelId="{F293E89D-956B-44B9-A4D4-53754C6FFFDA}" type="parTrans" cxnId="{0C28D0BE-5AD2-4C5D-8BBC-759164531F48}">
      <dgm:prSet/>
      <dgm:spPr/>
      <dgm:t>
        <a:bodyPr/>
        <a:lstStyle/>
        <a:p>
          <a:endParaRPr lang="ru-UA"/>
        </a:p>
      </dgm:t>
    </dgm:pt>
    <dgm:pt modelId="{3FC7AFC9-5BA8-4EAA-8121-80C2CA7C0BF6}" type="sibTrans" cxnId="{0C28D0BE-5AD2-4C5D-8BBC-759164531F48}">
      <dgm:prSet/>
      <dgm:spPr/>
      <dgm:t>
        <a:bodyPr/>
        <a:lstStyle/>
        <a:p>
          <a:endParaRPr lang="ru-UA"/>
        </a:p>
      </dgm:t>
    </dgm:pt>
    <dgm:pt modelId="{76285104-810A-4687-BAED-B3B4490A6783}" type="pres">
      <dgm:prSet presAssocID="{57D1DC97-CA52-43F5-B7A5-4A08BF762E8C}" presName="linear" presStyleCnt="0">
        <dgm:presLayoutVars>
          <dgm:animLvl val="lvl"/>
          <dgm:resizeHandles val="exact"/>
        </dgm:presLayoutVars>
      </dgm:prSet>
      <dgm:spPr/>
      <dgm:t>
        <a:bodyPr/>
        <a:lstStyle/>
        <a:p>
          <a:endParaRPr lang="ru-RU"/>
        </a:p>
      </dgm:t>
    </dgm:pt>
    <dgm:pt modelId="{B78EE5D7-73E5-4262-B01A-F45B030EC16D}" type="pres">
      <dgm:prSet presAssocID="{6A7B0B51-7CF8-457F-BAED-209EA422483D}" presName="parentText" presStyleLbl="node1" presStyleIdx="0" presStyleCnt="1">
        <dgm:presLayoutVars>
          <dgm:chMax val="0"/>
          <dgm:bulletEnabled val="1"/>
        </dgm:presLayoutVars>
      </dgm:prSet>
      <dgm:spPr/>
      <dgm:t>
        <a:bodyPr/>
        <a:lstStyle/>
        <a:p>
          <a:endParaRPr lang="ru-RU"/>
        </a:p>
      </dgm:t>
    </dgm:pt>
  </dgm:ptLst>
  <dgm:cxnLst>
    <dgm:cxn modelId="{0C28D0BE-5AD2-4C5D-8BBC-759164531F48}" srcId="{57D1DC97-CA52-43F5-B7A5-4A08BF762E8C}" destId="{6A7B0B51-7CF8-457F-BAED-209EA422483D}" srcOrd="0" destOrd="0" parTransId="{F293E89D-956B-44B9-A4D4-53754C6FFFDA}" sibTransId="{3FC7AFC9-5BA8-4EAA-8121-80C2CA7C0BF6}"/>
    <dgm:cxn modelId="{793CA91F-230F-4DFD-BFBF-B7CA2D10AA9D}" type="presOf" srcId="{57D1DC97-CA52-43F5-B7A5-4A08BF762E8C}" destId="{76285104-810A-4687-BAED-B3B4490A6783}" srcOrd="0" destOrd="0" presId="urn:microsoft.com/office/officeart/2005/8/layout/vList2"/>
    <dgm:cxn modelId="{4B5E0D91-27C4-4DB7-A31C-C209F5872DAC}" type="presOf" srcId="{6A7B0B51-7CF8-457F-BAED-209EA422483D}" destId="{B78EE5D7-73E5-4262-B01A-F45B030EC16D}" srcOrd="0" destOrd="0" presId="urn:microsoft.com/office/officeart/2005/8/layout/vList2"/>
    <dgm:cxn modelId="{FDBB4F0C-3ACA-4C46-B2C7-F43B81684D76}" type="presParOf" srcId="{76285104-810A-4687-BAED-B3B4490A6783}" destId="{B78EE5D7-73E5-4262-B01A-F45B030EC1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F80D941-091F-483F-AA4D-1526D1C3CA5B}"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ru-UA"/>
        </a:p>
      </dgm:t>
    </dgm:pt>
    <dgm:pt modelId="{A0FAC391-F9DF-419F-B5AB-0E19E736C09F}">
      <dgm:prSet/>
      <dgm:spPr/>
      <dgm:t>
        <a:bodyPr/>
        <a:lstStyle/>
        <a:p>
          <a:r>
            <a:rPr lang="uk-UA" b="0" i="0"/>
            <a:t>До лідерів сайтів електронної торгівлі у світі входять: </a:t>
          </a:r>
          <a:r>
            <a:rPr lang="ru-RU" b="0" i="0"/>
            <a:t>Amazon</a:t>
          </a:r>
          <a:r>
            <a:rPr lang="uk-UA" b="0" i="0"/>
            <a:t>, </a:t>
          </a:r>
          <a:r>
            <a:rPr lang="ru-RU" b="0" i="0"/>
            <a:t>Taob</a:t>
          </a:r>
          <a:r>
            <a:rPr lang="uk-UA" b="0" i="0"/>
            <a:t>а</a:t>
          </a:r>
          <a:r>
            <a:rPr lang="ru-RU" b="0" i="0"/>
            <a:t>o</a:t>
          </a:r>
          <a:r>
            <a:rPr lang="uk-UA" b="0" i="0"/>
            <a:t>, </a:t>
          </a:r>
          <a:r>
            <a:rPr lang="ru-RU" b="0" i="0"/>
            <a:t>Tmall</a:t>
          </a:r>
          <a:r>
            <a:rPr lang="uk-UA" b="0" i="0"/>
            <a:t>, </a:t>
          </a:r>
          <a:r>
            <a:rPr lang="ru-RU" b="0" i="0"/>
            <a:t>Alibaba</a:t>
          </a:r>
          <a:r>
            <a:rPr lang="uk-UA" b="0" i="0"/>
            <a:t>, </a:t>
          </a:r>
          <a:r>
            <a:rPr lang="ru-RU" b="0" i="0"/>
            <a:t>Flipkart</a:t>
          </a:r>
          <a:r>
            <a:rPr lang="uk-UA" b="0" i="0"/>
            <a:t>, </a:t>
          </a:r>
          <a:r>
            <a:rPr lang="ru-RU" b="0" i="0"/>
            <a:t>Snapdeal</a:t>
          </a:r>
          <a:r>
            <a:rPr lang="uk-UA" b="0" i="0"/>
            <a:t>. </a:t>
          </a:r>
          <a:endParaRPr lang="ru-UA"/>
        </a:p>
      </dgm:t>
    </dgm:pt>
    <dgm:pt modelId="{0ED61550-EC59-45B5-A756-B08AD6028885}" type="parTrans" cxnId="{B66C3B87-32CB-482B-9F06-75568885DAA1}">
      <dgm:prSet/>
      <dgm:spPr/>
      <dgm:t>
        <a:bodyPr/>
        <a:lstStyle/>
        <a:p>
          <a:endParaRPr lang="ru-UA"/>
        </a:p>
      </dgm:t>
    </dgm:pt>
    <dgm:pt modelId="{C05B4195-9EC7-4F57-8F3D-175237C4FD9B}" type="sibTrans" cxnId="{B66C3B87-32CB-482B-9F06-75568885DAA1}">
      <dgm:prSet/>
      <dgm:spPr/>
      <dgm:t>
        <a:bodyPr/>
        <a:lstStyle/>
        <a:p>
          <a:endParaRPr lang="ru-UA"/>
        </a:p>
      </dgm:t>
    </dgm:pt>
    <dgm:pt modelId="{51937237-BC02-4DB1-BFAC-7977E196C489}">
      <dgm:prSet/>
      <dgm:spPr/>
      <dgm:t>
        <a:bodyPr/>
        <a:lstStyle/>
        <a:p>
          <a:r>
            <a:rPr lang="uk-UA" b="0" i="0"/>
            <a:t>Стосовно найбільших компаній українського ринку, варто розглядати </a:t>
          </a:r>
          <a:r>
            <a:rPr lang="en-US" b="0" i="0"/>
            <a:t>Prom</a:t>
          </a:r>
          <a:r>
            <a:rPr lang="uk-UA" b="0" i="0"/>
            <a:t>.</a:t>
          </a:r>
          <a:r>
            <a:rPr lang="en-US" b="0" i="0"/>
            <a:t>ua</a:t>
          </a:r>
          <a:r>
            <a:rPr lang="uk-UA" b="0" i="0"/>
            <a:t> (29,8%), </a:t>
          </a:r>
          <a:r>
            <a:rPr lang="ru-RU" b="0" i="0"/>
            <a:t>Rozetka</a:t>
          </a:r>
          <a:r>
            <a:rPr lang="uk-UA" b="0" i="0"/>
            <a:t> (38,06%) та </a:t>
          </a:r>
          <a:r>
            <a:rPr lang="ru-RU" b="0" i="0"/>
            <a:t>OLX</a:t>
          </a:r>
          <a:r>
            <a:rPr lang="uk-UA" b="0" i="0"/>
            <a:t> (46,44%). Розглядаючи конкуренцію між даними гравцями, варто відмітити, що перші два портали – це маркетплейс, де здійснюють свою діяльність малі підприємства, а </a:t>
          </a:r>
          <a:r>
            <a:rPr lang="ru-RU" b="0" i="0"/>
            <a:t>OLX</a:t>
          </a:r>
          <a:r>
            <a:rPr lang="uk-UA" b="0" i="0"/>
            <a:t> – це дошка оголошень для приватних осіб (рис.7.4.). </a:t>
          </a:r>
          <a:endParaRPr lang="ru-UA"/>
        </a:p>
      </dgm:t>
    </dgm:pt>
    <dgm:pt modelId="{D52BA9F4-3A89-491E-8BE5-52C59797686C}" type="parTrans" cxnId="{1D9B076D-DAEB-4870-9CDE-FA1F8D99070E}">
      <dgm:prSet/>
      <dgm:spPr/>
      <dgm:t>
        <a:bodyPr/>
        <a:lstStyle/>
        <a:p>
          <a:endParaRPr lang="ru-UA"/>
        </a:p>
      </dgm:t>
    </dgm:pt>
    <dgm:pt modelId="{A734AA46-A7D3-4114-8529-4E8FCC7AB5D7}" type="sibTrans" cxnId="{1D9B076D-DAEB-4870-9CDE-FA1F8D99070E}">
      <dgm:prSet/>
      <dgm:spPr/>
      <dgm:t>
        <a:bodyPr/>
        <a:lstStyle/>
        <a:p>
          <a:endParaRPr lang="ru-UA"/>
        </a:p>
      </dgm:t>
    </dgm:pt>
    <dgm:pt modelId="{A4EC74CB-B853-49AE-BCD2-212E139B7EE5}" type="pres">
      <dgm:prSet presAssocID="{8F80D941-091F-483F-AA4D-1526D1C3CA5B}" presName="linear" presStyleCnt="0">
        <dgm:presLayoutVars>
          <dgm:animLvl val="lvl"/>
          <dgm:resizeHandles val="exact"/>
        </dgm:presLayoutVars>
      </dgm:prSet>
      <dgm:spPr/>
      <dgm:t>
        <a:bodyPr/>
        <a:lstStyle/>
        <a:p>
          <a:endParaRPr lang="ru-RU"/>
        </a:p>
      </dgm:t>
    </dgm:pt>
    <dgm:pt modelId="{775433F4-1EF5-49C3-8604-C2EA499D33CD}" type="pres">
      <dgm:prSet presAssocID="{A0FAC391-F9DF-419F-B5AB-0E19E736C09F}" presName="parentText" presStyleLbl="node1" presStyleIdx="0" presStyleCnt="2" custLinFactY="-106588" custLinFactNeighborX="-6316" custLinFactNeighborY="-200000">
        <dgm:presLayoutVars>
          <dgm:chMax val="0"/>
          <dgm:bulletEnabled val="1"/>
        </dgm:presLayoutVars>
      </dgm:prSet>
      <dgm:spPr/>
      <dgm:t>
        <a:bodyPr/>
        <a:lstStyle/>
        <a:p>
          <a:endParaRPr lang="ru-RU"/>
        </a:p>
      </dgm:t>
    </dgm:pt>
    <dgm:pt modelId="{2153A0E9-DA73-4EB8-9BDA-D31F4BB9DDAF}" type="pres">
      <dgm:prSet presAssocID="{C05B4195-9EC7-4F57-8F3D-175237C4FD9B}" presName="spacer" presStyleCnt="0"/>
      <dgm:spPr/>
    </dgm:pt>
    <dgm:pt modelId="{6E1F22AB-A793-4627-A40D-97D03C95D8DC}" type="pres">
      <dgm:prSet presAssocID="{51937237-BC02-4DB1-BFAC-7977E196C489}" presName="parentText" presStyleLbl="node1" presStyleIdx="1" presStyleCnt="2">
        <dgm:presLayoutVars>
          <dgm:chMax val="0"/>
          <dgm:bulletEnabled val="1"/>
        </dgm:presLayoutVars>
      </dgm:prSet>
      <dgm:spPr/>
      <dgm:t>
        <a:bodyPr/>
        <a:lstStyle/>
        <a:p>
          <a:endParaRPr lang="ru-RU"/>
        </a:p>
      </dgm:t>
    </dgm:pt>
  </dgm:ptLst>
  <dgm:cxnLst>
    <dgm:cxn modelId="{1D9B076D-DAEB-4870-9CDE-FA1F8D99070E}" srcId="{8F80D941-091F-483F-AA4D-1526D1C3CA5B}" destId="{51937237-BC02-4DB1-BFAC-7977E196C489}" srcOrd="1" destOrd="0" parTransId="{D52BA9F4-3A89-491E-8BE5-52C59797686C}" sibTransId="{A734AA46-A7D3-4114-8529-4E8FCC7AB5D7}"/>
    <dgm:cxn modelId="{45CB2118-AFED-4F98-93F9-D5933D80C220}" type="presOf" srcId="{8F80D941-091F-483F-AA4D-1526D1C3CA5B}" destId="{A4EC74CB-B853-49AE-BCD2-212E139B7EE5}" srcOrd="0" destOrd="0" presId="urn:microsoft.com/office/officeart/2005/8/layout/vList2"/>
    <dgm:cxn modelId="{6EE85E0B-3D34-4438-8063-0AAADFF9C77B}" type="presOf" srcId="{A0FAC391-F9DF-419F-B5AB-0E19E736C09F}" destId="{775433F4-1EF5-49C3-8604-C2EA499D33CD}" srcOrd="0" destOrd="0" presId="urn:microsoft.com/office/officeart/2005/8/layout/vList2"/>
    <dgm:cxn modelId="{B66C3B87-32CB-482B-9F06-75568885DAA1}" srcId="{8F80D941-091F-483F-AA4D-1526D1C3CA5B}" destId="{A0FAC391-F9DF-419F-B5AB-0E19E736C09F}" srcOrd="0" destOrd="0" parTransId="{0ED61550-EC59-45B5-A756-B08AD6028885}" sibTransId="{C05B4195-9EC7-4F57-8F3D-175237C4FD9B}"/>
    <dgm:cxn modelId="{4F64DEDA-8C50-4521-B0BE-26C214063959}" type="presOf" srcId="{51937237-BC02-4DB1-BFAC-7977E196C489}" destId="{6E1F22AB-A793-4627-A40D-97D03C95D8DC}" srcOrd="0" destOrd="0" presId="urn:microsoft.com/office/officeart/2005/8/layout/vList2"/>
    <dgm:cxn modelId="{BC49674B-2CC8-41A4-91B1-E8F1483309B3}" type="presParOf" srcId="{A4EC74CB-B853-49AE-BCD2-212E139B7EE5}" destId="{775433F4-1EF5-49C3-8604-C2EA499D33CD}" srcOrd="0" destOrd="0" presId="urn:microsoft.com/office/officeart/2005/8/layout/vList2"/>
    <dgm:cxn modelId="{22B5FB30-6BF0-40F3-967A-77A0F1239FDE}" type="presParOf" srcId="{A4EC74CB-B853-49AE-BCD2-212E139B7EE5}" destId="{2153A0E9-DA73-4EB8-9BDA-D31F4BB9DDAF}" srcOrd="1" destOrd="0" presId="urn:microsoft.com/office/officeart/2005/8/layout/vList2"/>
    <dgm:cxn modelId="{A8D4C31F-39A2-445F-9D69-2E88D4A669C0}" type="presParOf" srcId="{A4EC74CB-B853-49AE-BCD2-212E139B7EE5}" destId="{6E1F22AB-A793-4627-A40D-97D03C95D8D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B99804F-0FD1-4704-AA4E-A5D9EA9D8CF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UA"/>
        </a:p>
      </dgm:t>
    </dgm:pt>
    <dgm:pt modelId="{0ADB69BD-9298-42CE-81B8-DDF96C6CD4A7}">
      <dgm:prSet/>
      <dgm:spPr/>
      <dgm:t>
        <a:bodyPr/>
        <a:lstStyle/>
        <a:p>
          <a:r>
            <a:rPr lang="uk-UA" b="0" i="0"/>
            <a:t>Інфраструктура електронної торгівлі включає наступні елементи (рис.7.5).</a:t>
          </a:r>
          <a:endParaRPr lang="ru-UA"/>
        </a:p>
      </dgm:t>
    </dgm:pt>
    <dgm:pt modelId="{3600E552-4B3C-4A88-BE25-87032EDCB942}" type="parTrans" cxnId="{E900EBAC-527A-4687-AD6C-DAF7AC329A9B}">
      <dgm:prSet/>
      <dgm:spPr/>
      <dgm:t>
        <a:bodyPr/>
        <a:lstStyle/>
        <a:p>
          <a:endParaRPr lang="ru-UA"/>
        </a:p>
      </dgm:t>
    </dgm:pt>
    <dgm:pt modelId="{EED1748A-2E84-4323-AB3B-5E8D74848DDF}" type="sibTrans" cxnId="{E900EBAC-527A-4687-AD6C-DAF7AC329A9B}">
      <dgm:prSet/>
      <dgm:spPr/>
      <dgm:t>
        <a:bodyPr/>
        <a:lstStyle/>
        <a:p>
          <a:endParaRPr lang="ru-UA"/>
        </a:p>
      </dgm:t>
    </dgm:pt>
    <dgm:pt modelId="{78C72CD5-BE6D-4A90-8409-A6981A65FC49}" type="pres">
      <dgm:prSet presAssocID="{DB99804F-0FD1-4704-AA4E-A5D9EA9D8CFA}" presName="Name0" presStyleCnt="0">
        <dgm:presLayoutVars>
          <dgm:dir/>
          <dgm:animLvl val="lvl"/>
          <dgm:resizeHandles val="exact"/>
        </dgm:presLayoutVars>
      </dgm:prSet>
      <dgm:spPr/>
      <dgm:t>
        <a:bodyPr/>
        <a:lstStyle/>
        <a:p>
          <a:endParaRPr lang="ru-RU"/>
        </a:p>
      </dgm:t>
    </dgm:pt>
    <dgm:pt modelId="{ACCC0725-F7E3-4B58-90BE-350B0A73E714}" type="pres">
      <dgm:prSet presAssocID="{0ADB69BD-9298-42CE-81B8-DDF96C6CD4A7}" presName="linNode" presStyleCnt="0"/>
      <dgm:spPr/>
    </dgm:pt>
    <dgm:pt modelId="{C45D0882-9BDE-4A76-B5E6-E8BFA421EDFB}" type="pres">
      <dgm:prSet presAssocID="{0ADB69BD-9298-42CE-81B8-DDF96C6CD4A7}" presName="parentText" presStyleLbl="node1" presStyleIdx="0" presStyleCnt="1" custScaleX="264929">
        <dgm:presLayoutVars>
          <dgm:chMax val="1"/>
          <dgm:bulletEnabled val="1"/>
        </dgm:presLayoutVars>
      </dgm:prSet>
      <dgm:spPr/>
      <dgm:t>
        <a:bodyPr/>
        <a:lstStyle/>
        <a:p>
          <a:endParaRPr lang="ru-RU"/>
        </a:p>
      </dgm:t>
    </dgm:pt>
  </dgm:ptLst>
  <dgm:cxnLst>
    <dgm:cxn modelId="{E900EBAC-527A-4687-AD6C-DAF7AC329A9B}" srcId="{DB99804F-0FD1-4704-AA4E-A5D9EA9D8CFA}" destId="{0ADB69BD-9298-42CE-81B8-DDF96C6CD4A7}" srcOrd="0" destOrd="0" parTransId="{3600E552-4B3C-4A88-BE25-87032EDCB942}" sibTransId="{EED1748A-2E84-4323-AB3B-5E8D74848DDF}"/>
    <dgm:cxn modelId="{5DA1B73C-944D-44C1-B6E3-29EA2813662A}" type="presOf" srcId="{DB99804F-0FD1-4704-AA4E-A5D9EA9D8CFA}" destId="{78C72CD5-BE6D-4A90-8409-A6981A65FC49}" srcOrd="0" destOrd="0" presId="urn:microsoft.com/office/officeart/2005/8/layout/vList5"/>
    <dgm:cxn modelId="{6FFD3B8A-32EC-44DC-B9CC-B4A192B39B41}" type="presOf" srcId="{0ADB69BD-9298-42CE-81B8-DDF96C6CD4A7}" destId="{C45D0882-9BDE-4A76-B5E6-E8BFA421EDFB}" srcOrd="0" destOrd="0" presId="urn:microsoft.com/office/officeart/2005/8/layout/vList5"/>
    <dgm:cxn modelId="{AF1DED45-A841-4ACC-AD8E-A95F7BA7D82B}" type="presParOf" srcId="{78C72CD5-BE6D-4A90-8409-A6981A65FC49}" destId="{ACCC0725-F7E3-4B58-90BE-350B0A73E714}" srcOrd="0" destOrd="0" presId="urn:microsoft.com/office/officeart/2005/8/layout/vList5"/>
    <dgm:cxn modelId="{7DD461EF-CC37-40F3-B0FA-A508788BA074}" type="presParOf" srcId="{ACCC0725-F7E3-4B58-90BE-350B0A73E714}" destId="{C45D0882-9BDE-4A76-B5E6-E8BFA421EDF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9F28412-9050-4FC6-90F4-1A15AB03D51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UA"/>
        </a:p>
      </dgm:t>
    </dgm:pt>
    <dgm:pt modelId="{385FE35E-6442-48F3-B15F-DB34C97ACD45}">
      <dgm:prSet custT="1"/>
      <dgm:spPr/>
      <dgm:t>
        <a:bodyPr/>
        <a:lstStyle/>
        <a:p>
          <a:r>
            <a:rPr lang="uk-UA" sz="1200" b="0" i="0"/>
            <a:t>Е-бізнес – це популярний вид господарської діяльності, який має швидкі темпи розвитку у всьому світі. Е-бізнес є одним із найбільш перспективних напрямів розвитку підприємницької діяльності, оскільки має значні переваги щодо продажу товарів і послуг для потенційних споживачів у порівнянні з іншими видами господарської діяльності. </a:t>
          </a:r>
          <a:endParaRPr lang="ru-UA" sz="1200"/>
        </a:p>
      </dgm:t>
    </dgm:pt>
    <dgm:pt modelId="{E2FC17BA-9A73-4D94-94F5-C242113D79F0}" type="parTrans" cxnId="{7E7D372A-74D7-4D41-BDBA-B737FFEEE940}">
      <dgm:prSet/>
      <dgm:spPr/>
      <dgm:t>
        <a:bodyPr/>
        <a:lstStyle/>
        <a:p>
          <a:endParaRPr lang="ru-UA"/>
        </a:p>
      </dgm:t>
    </dgm:pt>
    <dgm:pt modelId="{60F0C1FA-4AEE-4E0D-B90C-6053A62DDA78}" type="sibTrans" cxnId="{7E7D372A-74D7-4D41-BDBA-B737FFEEE940}">
      <dgm:prSet/>
      <dgm:spPr/>
      <dgm:t>
        <a:bodyPr/>
        <a:lstStyle/>
        <a:p>
          <a:endParaRPr lang="ru-UA"/>
        </a:p>
      </dgm:t>
    </dgm:pt>
    <dgm:pt modelId="{CE60EBC2-8FFE-4A26-96D9-324AA79E2B2D}">
      <dgm:prSet custT="1"/>
      <dgm:spPr/>
      <dgm:t>
        <a:bodyPr/>
        <a:lstStyle/>
        <a:p>
          <a:r>
            <a:rPr lang="uk-UA" sz="1050" b="0" i="0"/>
            <a:t>Е-бізнес відіграє важливу роль у міжнародному бізнесі та впливає на усі без винятку світові ринки. Відповідно до останніх досліджень, розвиток е-бізнесу зумовить значне зростання якості життя людей у першому десятилітті ХХІ ст. порівняно із попередніми ста роками, що припадають на ХХ ст. Такі складові інформаційної економіки як е-уряд і е-банкінг відкривають нові можливості для підприємств е-бізнесу та значно покращують добробут громадян</a:t>
          </a:r>
          <a:r>
            <a:rPr lang="uk-UA" sz="1050" b="1" i="0"/>
            <a:t>.</a:t>
          </a:r>
          <a:endParaRPr lang="ru-UA" sz="1050"/>
        </a:p>
      </dgm:t>
    </dgm:pt>
    <dgm:pt modelId="{08C66F88-5660-458A-96A8-749F856987E5}" type="parTrans" cxnId="{D09FC44E-4FAA-4BB0-89D4-2CCA1768E05D}">
      <dgm:prSet/>
      <dgm:spPr/>
      <dgm:t>
        <a:bodyPr/>
        <a:lstStyle/>
        <a:p>
          <a:endParaRPr lang="ru-UA"/>
        </a:p>
      </dgm:t>
    </dgm:pt>
    <dgm:pt modelId="{07E77A56-FD7B-47CE-BD17-6683701846F1}" type="sibTrans" cxnId="{D09FC44E-4FAA-4BB0-89D4-2CCA1768E05D}">
      <dgm:prSet/>
      <dgm:spPr/>
      <dgm:t>
        <a:bodyPr/>
        <a:lstStyle/>
        <a:p>
          <a:endParaRPr lang="ru-UA"/>
        </a:p>
      </dgm:t>
    </dgm:pt>
    <dgm:pt modelId="{0D8A7590-6347-4606-BE72-FFA74F2A811D}">
      <dgm:prSet custT="1"/>
      <dgm:spPr/>
      <dgm:t>
        <a:bodyPr/>
        <a:lstStyle/>
        <a:p>
          <a:r>
            <a:rPr lang="uk-UA" sz="1050" b="0" i="0"/>
            <a:t>Основною ознакою е-бізнесу фахівці вважають використання інформаційно-комунікаційних і мережних технологій не лише для ведення бізнесу, а, й для управління ним. Проте часто автори наукових і науково-практичних публікацій ототожнюють поняття «е-комерція» та «е-бізнес» або використовують їх як різні поняття. Наприклад: 1) підприємствами е-бізнесу у чистому вигляді вважаються Amazon.com і eВay.com, але якщо підприємство разом із сайтом має фізичні магазини, у яких продає свій товар (наприклад, nalli.com), то ці підприємства належать до е-комерції; 2) до е-бізнесу належать підприємства, що використовують мережні технології для удосконалення процесу управління або навчання співробітників, але якщо підприємства використовують мережні технології для взаємодії із постачальниками та споживачами – це е-комерція</a:t>
          </a:r>
          <a:r>
            <a:rPr lang="uk-UA" sz="1050" b="1" i="0"/>
            <a:t>.</a:t>
          </a:r>
          <a:endParaRPr lang="ru-UA" sz="1050"/>
        </a:p>
      </dgm:t>
    </dgm:pt>
    <dgm:pt modelId="{03FE4878-7D2C-4976-AFC3-0973F0222692}" type="parTrans" cxnId="{AB0AC4DC-A73F-4588-8349-0BC51690E68D}">
      <dgm:prSet/>
      <dgm:spPr/>
      <dgm:t>
        <a:bodyPr/>
        <a:lstStyle/>
        <a:p>
          <a:endParaRPr lang="ru-UA"/>
        </a:p>
      </dgm:t>
    </dgm:pt>
    <dgm:pt modelId="{969ACBD4-79D8-49EE-AC41-06FE2935C1EE}" type="sibTrans" cxnId="{AB0AC4DC-A73F-4588-8349-0BC51690E68D}">
      <dgm:prSet/>
      <dgm:spPr/>
      <dgm:t>
        <a:bodyPr/>
        <a:lstStyle/>
        <a:p>
          <a:endParaRPr lang="ru-UA"/>
        </a:p>
      </dgm:t>
    </dgm:pt>
    <dgm:pt modelId="{1429EF6F-4812-4B94-B300-5AA43C12735C}" type="pres">
      <dgm:prSet presAssocID="{59F28412-9050-4FC6-90F4-1A15AB03D51A}" presName="compositeShape" presStyleCnt="0">
        <dgm:presLayoutVars>
          <dgm:dir/>
          <dgm:resizeHandles/>
        </dgm:presLayoutVars>
      </dgm:prSet>
      <dgm:spPr/>
      <dgm:t>
        <a:bodyPr/>
        <a:lstStyle/>
        <a:p>
          <a:endParaRPr lang="ru-RU"/>
        </a:p>
      </dgm:t>
    </dgm:pt>
    <dgm:pt modelId="{A2EFBF22-10A7-40A8-AF19-3A639F10C2DE}" type="pres">
      <dgm:prSet presAssocID="{59F28412-9050-4FC6-90F4-1A15AB03D51A}" presName="pyramid" presStyleLbl="node1" presStyleIdx="0" presStyleCnt="1"/>
      <dgm:spPr/>
    </dgm:pt>
    <dgm:pt modelId="{802D3A67-BD7B-4EB8-B6AD-D1AA89F61D70}" type="pres">
      <dgm:prSet presAssocID="{59F28412-9050-4FC6-90F4-1A15AB03D51A}" presName="theList" presStyleCnt="0"/>
      <dgm:spPr/>
    </dgm:pt>
    <dgm:pt modelId="{4E442068-4362-4502-8AB8-B79FC018FFFF}" type="pres">
      <dgm:prSet presAssocID="{385FE35E-6442-48F3-B15F-DB34C97ACD45}" presName="aNode" presStyleLbl="fgAcc1" presStyleIdx="0" presStyleCnt="3" custScaleX="222353">
        <dgm:presLayoutVars>
          <dgm:bulletEnabled val="1"/>
        </dgm:presLayoutVars>
      </dgm:prSet>
      <dgm:spPr/>
      <dgm:t>
        <a:bodyPr/>
        <a:lstStyle/>
        <a:p>
          <a:endParaRPr lang="ru-RU"/>
        </a:p>
      </dgm:t>
    </dgm:pt>
    <dgm:pt modelId="{11572C44-7325-4E55-963D-FB4C713D4E08}" type="pres">
      <dgm:prSet presAssocID="{385FE35E-6442-48F3-B15F-DB34C97ACD45}" presName="aSpace" presStyleCnt="0"/>
      <dgm:spPr/>
    </dgm:pt>
    <dgm:pt modelId="{62A8987E-A359-4A89-A649-5620BB38E7C0}" type="pres">
      <dgm:prSet presAssocID="{CE60EBC2-8FFE-4A26-96D9-324AA79E2B2D}" presName="aNode" presStyleLbl="fgAcc1" presStyleIdx="1" presStyleCnt="3" custScaleX="222353">
        <dgm:presLayoutVars>
          <dgm:bulletEnabled val="1"/>
        </dgm:presLayoutVars>
      </dgm:prSet>
      <dgm:spPr/>
      <dgm:t>
        <a:bodyPr/>
        <a:lstStyle/>
        <a:p>
          <a:endParaRPr lang="ru-RU"/>
        </a:p>
      </dgm:t>
    </dgm:pt>
    <dgm:pt modelId="{3E151EFB-EE10-4682-9C6A-2DE6A3B2D00F}" type="pres">
      <dgm:prSet presAssocID="{CE60EBC2-8FFE-4A26-96D9-324AA79E2B2D}" presName="aSpace" presStyleCnt="0"/>
      <dgm:spPr/>
    </dgm:pt>
    <dgm:pt modelId="{D575142A-DD66-4C6D-9B50-94827F57ECD1}" type="pres">
      <dgm:prSet presAssocID="{0D8A7590-6347-4606-BE72-FFA74F2A811D}" presName="aNode" presStyleLbl="fgAcc1" presStyleIdx="2" presStyleCnt="3" custScaleX="222353">
        <dgm:presLayoutVars>
          <dgm:bulletEnabled val="1"/>
        </dgm:presLayoutVars>
      </dgm:prSet>
      <dgm:spPr/>
      <dgm:t>
        <a:bodyPr/>
        <a:lstStyle/>
        <a:p>
          <a:endParaRPr lang="ru-RU"/>
        </a:p>
      </dgm:t>
    </dgm:pt>
    <dgm:pt modelId="{4F5BF7DF-9D08-40A2-AB55-9F4619D2CE45}" type="pres">
      <dgm:prSet presAssocID="{0D8A7590-6347-4606-BE72-FFA74F2A811D}" presName="aSpace" presStyleCnt="0"/>
      <dgm:spPr/>
    </dgm:pt>
  </dgm:ptLst>
  <dgm:cxnLst>
    <dgm:cxn modelId="{4E122C61-394F-4C63-AD82-1647CDED2D5F}" type="presOf" srcId="{CE60EBC2-8FFE-4A26-96D9-324AA79E2B2D}" destId="{62A8987E-A359-4A89-A649-5620BB38E7C0}" srcOrd="0" destOrd="0" presId="urn:microsoft.com/office/officeart/2005/8/layout/pyramid2"/>
    <dgm:cxn modelId="{1722E7E1-AA71-42A0-9A16-9AA75747FAFC}" type="presOf" srcId="{0D8A7590-6347-4606-BE72-FFA74F2A811D}" destId="{D575142A-DD66-4C6D-9B50-94827F57ECD1}" srcOrd="0" destOrd="0" presId="urn:microsoft.com/office/officeart/2005/8/layout/pyramid2"/>
    <dgm:cxn modelId="{AB0AC4DC-A73F-4588-8349-0BC51690E68D}" srcId="{59F28412-9050-4FC6-90F4-1A15AB03D51A}" destId="{0D8A7590-6347-4606-BE72-FFA74F2A811D}" srcOrd="2" destOrd="0" parTransId="{03FE4878-7D2C-4976-AFC3-0973F0222692}" sibTransId="{969ACBD4-79D8-49EE-AC41-06FE2935C1EE}"/>
    <dgm:cxn modelId="{D09FC44E-4FAA-4BB0-89D4-2CCA1768E05D}" srcId="{59F28412-9050-4FC6-90F4-1A15AB03D51A}" destId="{CE60EBC2-8FFE-4A26-96D9-324AA79E2B2D}" srcOrd="1" destOrd="0" parTransId="{08C66F88-5660-458A-96A8-749F856987E5}" sibTransId="{07E77A56-FD7B-47CE-BD17-6683701846F1}"/>
    <dgm:cxn modelId="{D4EAE439-65B5-48B2-B188-4CCCA1BF3CCD}" type="presOf" srcId="{385FE35E-6442-48F3-B15F-DB34C97ACD45}" destId="{4E442068-4362-4502-8AB8-B79FC018FFFF}" srcOrd="0" destOrd="0" presId="urn:microsoft.com/office/officeart/2005/8/layout/pyramid2"/>
    <dgm:cxn modelId="{7E7D372A-74D7-4D41-BDBA-B737FFEEE940}" srcId="{59F28412-9050-4FC6-90F4-1A15AB03D51A}" destId="{385FE35E-6442-48F3-B15F-DB34C97ACD45}" srcOrd="0" destOrd="0" parTransId="{E2FC17BA-9A73-4D94-94F5-C242113D79F0}" sibTransId="{60F0C1FA-4AEE-4E0D-B90C-6053A62DDA78}"/>
    <dgm:cxn modelId="{CE319F6C-82CD-4587-BE24-45C6E60B9C98}" type="presOf" srcId="{59F28412-9050-4FC6-90F4-1A15AB03D51A}" destId="{1429EF6F-4812-4B94-B300-5AA43C12735C}" srcOrd="0" destOrd="0" presId="urn:microsoft.com/office/officeart/2005/8/layout/pyramid2"/>
    <dgm:cxn modelId="{25D86FC7-06AB-4B32-9A20-9CF67E0F21EF}" type="presParOf" srcId="{1429EF6F-4812-4B94-B300-5AA43C12735C}" destId="{A2EFBF22-10A7-40A8-AF19-3A639F10C2DE}" srcOrd="0" destOrd="0" presId="urn:microsoft.com/office/officeart/2005/8/layout/pyramid2"/>
    <dgm:cxn modelId="{788C69EC-2C4D-48CB-9E75-9E7FF1B2B7C0}" type="presParOf" srcId="{1429EF6F-4812-4B94-B300-5AA43C12735C}" destId="{802D3A67-BD7B-4EB8-B6AD-D1AA89F61D70}" srcOrd="1" destOrd="0" presId="urn:microsoft.com/office/officeart/2005/8/layout/pyramid2"/>
    <dgm:cxn modelId="{EB2FF6C4-C177-4A3F-BB41-593574F03F35}" type="presParOf" srcId="{802D3A67-BD7B-4EB8-B6AD-D1AA89F61D70}" destId="{4E442068-4362-4502-8AB8-B79FC018FFFF}" srcOrd="0" destOrd="0" presId="urn:microsoft.com/office/officeart/2005/8/layout/pyramid2"/>
    <dgm:cxn modelId="{5844F222-2841-470D-9D44-2E1D7B4F7049}" type="presParOf" srcId="{802D3A67-BD7B-4EB8-B6AD-D1AA89F61D70}" destId="{11572C44-7325-4E55-963D-FB4C713D4E08}" srcOrd="1" destOrd="0" presId="urn:microsoft.com/office/officeart/2005/8/layout/pyramid2"/>
    <dgm:cxn modelId="{3A9B4360-6D8D-4065-B6D5-9365119452B5}" type="presParOf" srcId="{802D3A67-BD7B-4EB8-B6AD-D1AA89F61D70}" destId="{62A8987E-A359-4A89-A649-5620BB38E7C0}" srcOrd="2" destOrd="0" presId="urn:microsoft.com/office/officeart/2005/8/layout/pyramid2"/>
    <dgm:cxn modelId="{8AB9B02C-4204-412E-AFC0-9BF72E5C7B96}" type="presParOf" srcId="{802D3A67-BD7B-4EB8-B6AD-D1AA89F61D70}" destId="{3E151EFB-EE10-4682-9C6A-2DE6A3B2D00F}" srcOrd="3" destOrd="0" presId="urn:microsoft.com/office/officeart/2005/8/layout/pyramid2"/>
    <dgm:cxn modelId="{F7D3FC4B-8DBF-4034-8731-EADC3ED574AB}" type="presParOf" srcId="{802D3A67-BD7B-4EB8-B6AD-D1AA89F61D70}" destId="{D575142A-DD66-4C6D-9B50-94827F57ECD1}" srcOrd="4" destOrd="0" presId="urn:microsoft.com/office/officeart/2005/8/layout/pyramid2"/>
    <dgm:cxn modelId="{2F6A3F83-9776-4096-838D-1546B3E4AD85}" type="presParOf" srcId="{802D3A67-BD7B-4EB8-B6AD-D1AA89F61D70}" destId="{4F5BF7DF-9D08-40A2-AB55-9F4619D2CE4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8E7A079-25F1-4383-A33F-6A8733501151}"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ru-UA"/>
        </a:p>
      </dgm:t>
    </dgm:pt>
    <dgm:pt modelId="{03F1C47B-A1A6-4108-B8CF-D74EB12165CC}">
      <dgm:prSet custT="1"/>
      <dgm:spPr/>
      <dgm:t>
        <a:bodyPr/>
        <a:lstStyle/>
        <a:p>
          <a:r>
            <a:rPr lang="uk-UA" sz="1400" b="1" i="0"/>
            <a:t>1) підвищити купівельну спроможність населення; </a:t>
          </a:r>
          <a:endParaRPr lang="ru-UA" sz="1400" b="1"/>
        </a:p>
      </dgm:t>
    </dgm:pt>
    <dgm:pt modelId="{C576978F-C8AE-4CFF-911F-9FCB53345DFE}" type="parTrans" cxnId="{ECD98112-9F12-4240-AB48-A924D3B9FF5A}">
      <dgm:prSet/>
      <dgm:spPr/>
      <dgm:t>
        <a:bodyPr/>
        <a:lstStyle/>
        <a:p>
          <a:endParaRPr lang="ru-UA" sz="2000" b="1"/>
        </a:p>
      </dgm:t>
    </dgm:pt>
    <dgm:pt modelId="{C1FAD919-7C24-4F08-B20D-DB36C9816260}" type="sibTrans" cxnId="{ECD98112-9F12-4240-AB48-A924D3B9FF5A}">
      <dgm:prSet/>
      <dgm:spPr/>
      <dgm:t>
        <a:bodyPr/>
        <a:lstStyle/>
        <a:p>
          <a:endParaRPr lang="ru-UA" sz="2000" b="1"/>
        </a:p>
      </dgm:t>
    </dgm:pt>
    <dgm:pt modelId="{FAD68A0E-F6D4-475E-8094-DA0ED9A3F546}">
      <dgm:prSet custT="1"/>
      <dgm:spPr/>
      <dgm:t>
        <a:bodyPr/>
        <a:lstStyle/>
        <a:p>
          <a:r>
            <a:rPr lang="uk-UA" sz="1400" b="1" i="0"/>
            <a:t>2) забезпечити доступ до у якомога більшій частині населення; </a:t>
          </a:r>
          <a:endParaRPr lang="ru-UA" sz="1400" b="1"/>
        </a:p>
      </dgm:t>
    </dgm:pt>
    <dgm:pt modelId="{98267141-11C3-4E0F-A5CD-A9A62D73AB30}" type="parTrans" cxnId="{B8DDB8BF-B125-4C51-B649-D1779C621802}">
      <dgm:prSet/>
      <dgm:spPr/>
      <dgm:t>
        <a:bodyPr/>
        <a:lstStyle/>
        <a:p>
          <a:endParaRPr lang="ru-UA" sz="2000" b="1"/>
        </a:p>
      </dgm:t>
    </dgm:pt>
    <dgm:pt modelId="{F77D88CD-53BC-4A7F-8B9E-6A459151CC88}" type="sibTrans" cxnId="{B8DDB8BF-B125-4C51-B649-D1779C621802}">
      <dgm:prSet/>
      <dgm:spPr/>
      <dgm:t>
        <a:bodyPr/>
        <a:lstStyle/>
        <a:p>
          <a:endParaRPr lang="ru-UA" sz="2000" b="1"/>
        </a:p>
      </dgm:t>
    </dgm:pt>
    <dgm:pt modelId="{DEB3C63F-362D-412A-A140-1A20DFA031BC}">
      <dgm:prSet custT="1"/>
      <dgm:spPr/>
      <dgm:t>
        <a:bodyPr/>
        <a:lstStyle/>
        <a:p>
          <a:r>
            <a:rPr lang="uk-UA" sz="1400" b="1" i="0"/>
            <a:t>3) розбудовати інфраструктуру країни (канали зв’язку, дороги); </a:t>
          </a:r>
          <a:endParaRPr lang="ru-UA" sz="1400" b="1"/>
        </a:p>
      </dgm:t>
    </dgm:pt>
    <dgm:pt modelId="{47C3A1C5-0407-46A0-92AE-65BB9CEA5491}" type="parTrans" cxnId="{FD31232E-F0C7-4A2B-9A61-CAB9F5F1A6B9}">
      <dgm:prSet/>
      <dgm:spPr/>
      <dgm:t>
        <a:bodyPr/>
        <a:lstStyle/>
        <a:p>
          <a:endParaRPr lang="ru-UA" sz="2000" b="1"/>
        </a:p>
      </dgm:t>
    </dgm:pt>
    <dgm:pt modelId="{409BD826-0F26-4B73-AB91-0361A35B4C71}" type="sibTrans" cxnId="{FD31232E-F0C7-4A2B-9A61-CAB9F5F1A6B9}">
      <dgm:prSet/>
      <dgm:spPr/>
      <dgm:t>
        <a:bodyPr/>
        <a:lstStyle/>
        <a:p>
          <a:endParaRPr lang="ru-UA" sz="2000" b="1"/>
        </a:p>
      </dgm:t>
    </dgm:pt>
    <dgm:pt modelId="{CCFE8BB3-1D82-4CEF-A392-84B647AE3550}">
      <dgm:prSet custT="1"/>
      <dgm:spPr/>
      <dgm:t>
        <a:bodyPr/>
        <a:lstStyle/>
        <a:p>
          <a:r>
            <a:rPr lang="uk-UA" sz="1400" b="1" i="0"/>
            <a:t>4) удосконалити чинне законодавство, спрямоване на підтримку розвитку вітчизняного е-бізнесу (наприклад, щодо застосування електронних грошей, використання підприємствами е-бізнесу реєстраторів розрахункових операцій, надання онлайн-покупцям потенційної можливості розраховуватися кредитними коштами тощо).</a:t>
          </a:r>
          <a:endParaRPr lang="ru-UA" sz="1400" b="1"/>
        </a:p>
      </dgm:t>
    </dgm:pt>
    <dgm:pt modelId="{097ED639-19DA-4705-9382-26D3BE30DB47}" type="parTrans" cxnId="{AA285F79-B89B-4C84-A249-F43A09C1BFF2}">
      <dgm:prSet/>
      <dgm:spPr/>
      <dgm:t>
        <a:bodyPr/>
        <a:lstStyle/>
        <a:p>
          <a:endParaRPr lang="ru-UA" sz="2000" b="1"/>
        </a:p>
      </dgm:t>
    </dgm:pt>
    <dgm:pt modelId="{93109A24-A0A6-4D07-BBC9-8C161533468D}" type="sibTrans" cxnId="{AA285F79-B89B-4C84-A249-F43A09C1BFF2}">
      <dgm:prSet/>
      <dgm:spPr/>
      <dgm:t>
        <a:bodyPr/>
        <a:lstStyle/>
        <a:p>
          <a:endParaRPr lang="ru-UA" sz="2000" b="1"/>
        </a:p>
      </dgm:t>
    </dgm:pt>
    <dgm:pt modelId="{0863BFD1-D44F-4685-A48A-C0FDDF7ED5F6}" type="pres">
      <dgm:prSet presAssocID="{88E7A079-25F1-4383-A33F-6A8733501151}" presName="Name0" presStyleCnt="0">
        <dgm:presLayoutVars>
          <dgm:dir/>
          <dgm:resizeHandles/>
        </dgm:presLayoutVars>
      </dgm:prSet>
      <dgm:spPr/>
      <dgm:t>
        <a:bodyPr/>
        <a:lstStyle/>
        <a:p>
          <a:endParaRPr lang="ru-RU"/>
        </a:p>
      </dgm:t>
    </dgm:pt>
    <dgm:pt modelId="{319597AB-6580-4268-AEF0-ED942D620AAB}" type="pres">
      <dgm:prSet presAssocID="{03F1C47B-A1A6-4108-B8CF-D74EB12165CC}" presName="compNode" presStyleCnt="0"/>
      <dgm:spPr/>
    </dgm:pt>
    <dgm:pt modelId="{A586930F-1C74-4F8D-9084-432BC0BEB96A}" type="pres">
      <dgm:prSet presAssocID="{03F1C47B-A1A6-4108-B8CF-D74EB12165CC}" presName="dummyConnPt" presStyleCnt="0"/>
      <dgm:spPr/>
    </dgm:pt>
    <dgm:pt modelId="{7F6B8268-C13F-4A39-82AF-78CA6BD8D58B}" type="pres">
      <dgm:prSet presAssocID="{03F1C47B-A1A6-4108-B8CF-D74EB12165CC}" presName="node" presStyleLbl="node1" presStyleIdx="0" presStyleCnt="4" custScaleX="125709" custLinFactNeighborX="-384">
        <dgm:presLayoutVars>
          <dgm:bulletEnabled val="1"/>
        </dgm:presLayoutVars>
      </dgm:prSet>
      <dgm:spPr/>
      <dgm:t>
        <a:bodyPr/>
        <a:lstStyle/>
        <a:p>
          <a:endParaRPr lang="ru-RU"/>
        </a:p>
      </dgm:t>
    </dgm:pt>
    <dgm:pt modelId="{239E535B-8606-4D6B-9FDC-4C9EEF32E2BF}" type="pres">
      <dgm:prSet presAssocID="{C1FAD919-7C24-4F08-B20D-DB36C9816260}" presName="sibTrans" presStyleLbl="bgSibTrans2D1" presStyleIdx="0" presStyleCnt="3"/>
      <dgm:spPr/>
      <dgm:t>
        <a:bodyPr/>
        <a:lstStyle/>
        <a:p>
          <a:endParaRPr lang="ru-RU"/>
        </a:p>
      </dgm:t>
    </dgm:pt>
    <dgm:pt modelId="{3C0A22D8-0707-432A-8C8E-9F14DED73DC7}" type="pres">
      <dgm:prSet presAssocID="{FAD68A0E-F6D4-475E-8094-DA0ED9A3F546}" presName="compNode" presStyleCnt="0"/>
      <dgm:spPr/>
    </dgm:pt>
    <dgm:pt modelId="{CB2F2467-3F93-4702-BA8B-D01A2EC2E2C2}" type="pres">
      <dgm:prSet presAssocID="{FAD68A0E-F6D4-475E-8094-DA0ED9A3F546}" presName="dummyConnPt" presStyleCnt="0"/>
      <dgm:spPr/>
    </dgm:pt>
    <dgm:pt modelId="{0D1D5BB4-C389-4685-81D5-B9181A4CD823}" type="pres">
      <dgm:prSet presAssocID="{FAD68A0E-F6D4-475E-8094-DA0ED9A3F546}" presName="node" presStyleLbl="node1" presStyleIdx="1" presStyleCnt="4" custScaleX="125709" custLinFactNeighborX="-384">
        <dgm:presLayoutVars>
          <dgm:bulletEnabled val="1"/>
        </dgm:presLayoutVars>
      </dgm:prSet>
      <dgm:spPr/>
      <dgm:t>
        <a:bodyPr/>
        <a:lstStyle/>
        <a:p>
          <a:endParaRPr lang="ru-RU"/>
        </a:p>
      </dgm:t>
    </dgm:pt>
    <dgm:pt modelId="{919A02CB-7A0E-41B9-889B-090D24077B59}" type="pres">
      <dgm:prSet presAssocID="{F77D88CD-53BC-4A7F-8B9E-6A459151CC88}" presName="sibTrans" presStyleLbl="bgSibTrans2D1" presStyleIdx="1" presStyleCnt="3"/>
      <dgm:spPr/>
      <dgm:t>
        <a:bodyPr/>
        <a:lstStyle/>
        <a:p>
          <a:endParaRPr lang="ru-RU"/>
        </a:p>
      </dgm:t>
    </dgm:pt>
    <dgm:pt modelId="{696D61BC-91D7-4CE8-B274-7EF29175E078}" type="pres">
      <dgm:prSet presAssocID="{DEB3C63F-362D-412A-A140-1A20DFA031BC}" presName="compNode" presStyleCnt="0"/>
      <dgm:spPr/>
    </dgm:pt>
    <dgm:pt modelId="{EFBFC940-2AAB-4109-9F69-0BE1DB5EA54E}" type="pres">
      <dgm:prSet presAssocID="{DEB3C63F-362D-412A-A140-1A20DFA031BC}" presName="dummyConnPt" presStyleCnt="0"/>
      <dgm:spPr/>
    </dgm:pt>
    <dgm:pt modelId="{A5337AAD-CBA8-4E09-81CA-AA85745C882E}" type="pres">
      <dgm:prSet presAssocID="{DEB3C63F-362D-412A-A140-1A20DFA031BC}" presName="node" presStyleLbl="node1" presStyleIdx="2" presStyleCnt="4" custScaleX="125709" custLinFactNeighborX="-384">
        <dgm:presLayoutVars>
          <dgm:bulletEnabled val="1"/>
        </dgm:presLayoutVars>
      </dgm:prSet>
      <dgm:spPr/>
      <dgm:t>
        <a:bodyPr/>
        <a:lstStyle/>
        <a:p>
          <a:endParaRPr lang="ru-RU"/>
        </a:p>
      </dgm:t>
    </dgm:pt>
    <dgm:pt modelId="{C65736DA-719F-4D79-9BEF-3EF9F7BB01EA}" type="pres">
      <dgm:prSet presAssocID="{409BD826-0F26-4B73-AB91-0361A35B4C71}" presName="sibTrans" presStyleLbl="bgSibTrans2D1" presStyleIdx="2" presStyleCnt="3"/>
      <dgm:spPr/>
      <dgm:t>
        <a:bodyPr/>
        <a:lstStyle/>
        <a:p>
          <a:endParaRPr lang="ru-RU"/>
        </a:p>
      </dgm:t>
    </dgm:pt>
    <dgm:pt modelId="{D9CD996A-D58C-4413-AA69-259E4710C5DA}" type="pres">
      <dgm:prSet presAssocID="{CCFE8BB3-1D82-4CEF-A392-84B647AE3550}" presName="compNode" presStyleCnt="0"/>
      <dgm:spPr/>
    </dgm:pt>
    <dgm:pt modelId="{F6D8099A-7FA3-423B-9164-B5DB417528A0}" type="pres">
      <dgm:prSet presAssocID="{CCFE8BB3-1D82-4CEF-A392-84B647AE3550}" presName="dummyConnPt" presStyleCnt="0"/>
      <dgm:spPr/>
    </dgm:pt>
    <dgm:pt modelId="{54E54F2D-28FE-449D-862C-E5257EB15F9D}" type="pres">
      <dgm:prSet presAssocID="{CCFE8BB3-1D82-4CEF-A392-84B647AE3550}" presName="node" presStyleLbl="node1" presStyleIdx="3" presStyleCnt="4" custScaleX="125709" custLinFactNeighborX="-384">
        <dgm:presLayoutVars>
          <dgm:bulletEnabled val="1"/>
        </dgm:presLayoutVars>
      </dgm:prSet>
      <dgm:spPr/>
      <dgm:t>
        <a:bodyPr/>
        <a:lstStyle/>
        <a:p>
          <a:endParaRPr lang="ru-RU"/>
        </a:p>
      </dgm:t>
    </dgm:pt>
  </dgm:ptLst>
  <dgm:cxnLst>
    <dgm:cxn modelId="{B50348EE-9EEE-4D4D-AAF2-6B387DB33342}" type="presOf" srcId="{DEB3C63F-362D-412A-A140-1A20DFA031BC}" destId="{A5337AAD-CBA8-4E09-81CA-AA85745C882E}" srcOrd="0" destOrd="0" presId="urn:microsoft.com/office/officeart/2005/8/layout/bProcess4"/>
    <dgm:cxn modelId="{B8DDB8BF-B125-4C51-B649-D1779C621802}" srcId="{88E7A079-25F1-4383-A33F-6A8733501151}" destId="{FAD68A0E-F6D4-475E-8094-DA0ED9A3F546}" srcOrd="1" destOrd="0" parTransId="{98267141-11C3-4E0F-A5CD-A9A62D73AB30}" sibTransId="{F77D88CD-53BC-4A7F-8B9E-6A459151CC88}"/>
    <dgm:cxn modelId="{63432EBA-77EB-4EB4-9214-BC43FEC577B7}" type="presOf" srcId="{88E7A079-25F1-4383-A33F-6A8733501151}" destId="{0863BFD1-D44F-4685-A48A-C0FDDF7ED5F6}" srcOrd="0" destOrd="0" presId="urn:microsoft.com/office/officeart/2005/8/layout/bProcess4"/>
    <dgm:cxn modelId="{E494B079-E2DA-4E20-AAC6-9485BDE6B4C9}" type="presOf" srcId="{409BD826-0F26-4B73-AB91-0361A35B4C71}" destId="{C65736DA-719F-4D79-9BEF-3EF9F7BB01EA}" srcOrd="0" destOrd="0" presId="urn:microsoft.com/office/officeart/2005/8/layout/bProcess4"/>
    <dgm:cxn modelId="{39069874-0227-4EF8-A35E-81D8071B4786}" type="presOf" srcId="{CCFE8BB3-1D82-4CEF-A392-84B647AE3550}" destId="{54E54F2D-28FE-449D-862C-E5257EB15F9D}" srcOrd="0" destOrd="0" presId="urn:microsoft.com/office/officeart/2005/8/layout/bProcess4"/>
    <dgm:cxn modelId="{DF19E6C3-5169-466D-AFD6-3E3A9D35DF5F}" type="presOf" srcId="{FAD68A0E-F6D4-475E-8094-DA0ED9A3F546}" destId="{0D1D5BB4-C389-4685-81D5-B9181A4CD823}" srcOrd="0" destOrd="0" presId="urn:microsoft.com/office/officeart/2005/8/layout/bProcess4"/>
    <dgm:cxn modelId="{AEF1EEA2-8CDB-43BA-B2FC-18FEC531C8AF}" type="presOf" srcId="{C1FAD919-7C24-4F08-B20D-DB36C9816260}" destId="{239E535B-8606-4D6B-9FDC-4C9EEF32E2BF}" srcOrd="0" destOrd="0" presId="urn:microsoft.com/office/officeart/2005/8/layout/bProcess4"/>
    <dgm:cxn modelId="{08651B6F-691E-4EFA-96AB-79C454C97AE2}" type="presOf" srcId="{F77D88CD-53BC-4A7F-8B9E-6A459151CC88}" destId="{919A02CB-7A0E-41B9-889B-090D24077B59}" srcOrd="0" destOrd="0" presId="urn:microsoft.com/office/officeart/2005/8/layout/bProcess4"/>
    <dgm:cxn modelId="{FD31232E-F0C7-4A2B-9A61-CAB9F5F1A6B9}" srcId="{88E7A079-25F1-4383-A33F-6A8733501151}" destId="{DEB3C63F-362D-412A-A140-1A20DFA031BC}" srcOrd="2" destOrd="0" parTransId="{47C3A1C5-0407-46A0-92AE-65BB9CEA5491}" sibTransId="{409BD826-0F26-4B73-AB91-0361A35B4C71}"/>
    <dgm:cxn modelId="{598EBF85-A224-4EFC-B4FC-BC7D246B6712}" type="presOf" srcId="{03F1C47B-A1A6-4108-B8CF-D74EB12165CC}" destId="{7F6B8268-C13F-4A39-82AF-78CA6BD8D58B}" srcOrd="0" destOrd="0" presId="urn:microsoft.com/office/officeart/2005/8/layout/bProcess4"/>
    <dgm:cxn modelId="{ECD98112-9F12-4240-AB48-A924D3B9FF5A}" srcId="{88E7A079-25F1-4383-A33F-6A8733501151}" destId="{03F1C47B-A1A6-4108-B8CF-D74EB12165CC}" srcOrd="0" destOrd="0" parTransId="{C576978F-C8AE-4CFF-911F-9FCB53345DFE}" sibTransId="{C1FAD919-7C24-4F08-B20D-DB36C9816260}"/>
    <dgm:cxn modelId="{AA285F79-B89B-4C84-A249-F43A09C1BFF2}" srcId="{88E7A079-25F1-4383-A33F-6A8733501151}" destId="{CCFE8BB3-1D82-4CEF-A392-84B647AE3550}" srcOrd="3" destOrd="0" parTransId="{097ED639-19DA-4705-9382-26D3BE30DB47}" sibTransId="{93109A24-A0A6-4D07-BBC9-8C161533468D}"/>
    <dgm:cxn modelId="{34A94055-2EF4-4FB4-8AF2-7D3894D2FA6A}" type="presParOf" srcId="{0863BFD1-D44F-4685-A48A-C0FDDF7ED5F6}" destId="{319597AB-6580-4268-AEF0-ED942D620AAB}" srcOrd="0" destOrd="0" presId="urn:microsoft.com/office/officeart/2005/8/layout/bProcess4"/>
    <dgm:cxn modelId="{12D9456C-8012-42FB-B7DD-31CF48C0148D}" type="presParOf" srcId="{319597AB-6580-4268-AEF0-ED942D620AAB}" destId="{A586930F-1C74-4F8D-9084-432BC0BEB96A}" srcOrd="0" destOrd="0" presId="urn:microsoft.com/office/officeart/2005/8/layout/bProcess4"/>
    <dgm:cxn modelId="{824AF123-CD21-41CB-88C6-6BD5F5CB4C04}" type="presParOf" srcId="{319597AB-6580-4268-AEF0-ED942D620AAB}" destId="{7F6B8268-C13F-4A39-82AF-78CA6BD8D58B}" srcOrd="1" destOrd="0" presId="urn:microsoft.com/office/officeart/2005/8/layout/bProcess4"/>
    <dgm:cxn modelId="{C921CFBE-CB81-4349-91E7-1367154636F8}" type="presParOf" srcId="{0863BFD1-D44F-4685-A48A-C0FDDF7ED5F6}" destId="{239E535B-8606-4D6B-9FDC-4C9EEF32E2BF}" srcOrd="1" destOrd="0" presId="urn:microsoft.com/office/officeart/2005/8/layout/bProcess4"/>
    <dgm:cxn modelId="{459D6860-FE58-4AAA-807D-AFC51FADC59A}" type="presParOf" srcId="{0863BFD1-D44F-4685-A48A-C0FDDF7ED5F6}" destId="{3C0A22D8-0707-432A-8C8E-9F14DED73DC7}" srcOrd="2" destOrd="0" presId="urn:microsoft.com/office/officeart/2005/8/layout/bProcess4"/>
    <dgm:cxn modelId="{62703996-DEE8-4B00-969C-4FBF2D296C4A}" type="presParOf" srcId="{3C0A22D8-0707-432A-8C8E-9F14DED73DC7}" destId="{CB2F2467-3F93-4702-BA8B-D01A2EC2E2C2}" srcOrd="0" destOrd="0" presId="urn:microsoft.com/office/officeart/2005/8/layout/bProcess4"/>
    <dgm:cxn modelId="{7B22AD0B-F52A-4C98-8E2F-3CD0CCCD4358}" type="presParOf" srcId="{3C0A22D8-0707-432A-8C8E-9F14DED73DC7}" destId="{0D1D5BB4-C389-4685-81D5-B9181A4CD823}" srcOrd="1" destOrd="0" presId="urn:microsoft.com/office/officeart/2005/8/layout/bProcess4"/>
    <dgm:cxn modelId="{476D1193-4625-46A0-AE7A-B888A797ABE2}" type="presParOf" srcId="{0863BFD1-D44F-4685-A48A-C0FDDF7ED5F6}" destId="{919A02CB-7A0E-41B9-889B-090D24077B59}" srcOrd="3" destOrd="0" presId="urn:microsoft.com/office/officeart/2005/8/layout/bProcess4"/>
    <dgm:cxn modelId="{B03D0C6E-7987-42CB-9E10-592AF8FBD20B}" type="presParOf" srcId="{0863BFD1-D44F-4685-A48A-C0FDDF7ED5F6}" destId="{696D61BC-91D7-4CE8-B274-7EF29175E078}" srcOrd="4" destOrd="0" presId="urn:microsoft.com/office/officeart/2005/8/layout/bProcess4"/>
    <dgm:cxn modelId="{91DD89EE-E2C7-480E-8840-82BF4CE2720A}" type="presParOf" srcId="{696D61BC-91D7-4CE8-B274-7EF29175E078}" destId="{EFBFC940-2AAB-4109-9F69-0BE1DB5EA54E}" srcOrd="0" destOrd="0" presId="urn:microsoft.com/office/officeart/2005/8/layout/bProcess4"/>
    <dgm:cxn modelId="{47E101C7-29D1-4AF7-B07C-4EC84317D321}" type="presParOf" srcId="{696D61BC-91D7-4CE8-B274-7EF29175E078}" destId="{A5337AAD-CBA8-4E09-81CA-AA85745C882E}" srcOrd="1" destOrd="0" presId="urn:microsoft.com/office/officeart/2005/8/layout/bProcess4"/>
    <dgm:cxn modelId="{4467139C-929B-441E-B63A-E1E259207713}" type="presParOf" srcId="{0863BFD1-D44F-4685-A48A-C0FDDF7ED5F6}" destId="{C65736DA-719F-4D79-9BEF-3EF9F7BB01EA}" srcOrd="5" destOrd="0" presId="urn:microsoft.com/office/officeart/2005/8/layout/bProcess4"/>
    <dgm:cxn modelId="{6722C1F0-8616-4827-A555-66BF4D0260A1}" type="presParOf" srcId="{0863BFD1-D44F-4685-A48A-C0FDDF7ED5F6}" destId="{D9CD996A-D58C-4413-AA69-259E4710C5DA}" srcOrd="6" destOrd="0" presId="urn:microsoft.com/office/officeart/2005/8/layout/bProcess4"/>
    <dgm:cxn modelId="{D820EA2F-B711-477D-A554-612292E5186A}" type="presParOf" srcId="{D9CD996A-D58C-4413-AA69-259E4710C5DA}" destId="{F6D8099A-7FA3-423B-9164-B5DB417528A0}" srcOrd="0" destOrd="0" presId="urn:microsoft.com/office/officeart/2005/8/layout/bProcess4"/>
    <dgm:cxn modelId="{65F925A6-A0C9-44DD-A4BE-4F09005ADF21}" type="presParOf" srcId="{D9CD996A-D58C-4413-AA69-259E4710C5DA}" destId="{54E54F2D-28FE-449D-862C-E5257EB15F9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423AB22-58D9-4818-8A22-B06280BC0C2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7ED51ECC-B271-4F79-98ED-55BE7BEA5E31}">
      <dgm:prSet phldrT="[Текст]" custT="1">
        <dgm:style>
          <a:lnRef idx="2">
            <a:schemeClr val="dk1"/>
          </a:lnRef>
          <a:fillRef idx="1">
            <a:schemeClr val="lt1"/>
          </a:fillRef>
          <a:effectRef idx="0">
            <a:schemeClr val="dk1"/>
          </a:effectRef>
          <a:fontRef idx="minor">
            <a:schemeClr val="dk1"/>
          </a:fontRef>
        </dgm:style>
      </dgm:prSet>
      <dgm:spPr>
        <a:xfrm>
          <a:off x="249995" y="161654"/>
          <a:ext cx="5619830" cy="323185"/>
        </a:xfrm>
        <a:solidFill>
          <a:sysClr val="window" lastClr="FFFFFF"/>
        </a:solidFill>
        <a:ln w="12700" cap="flat" cmpd="sng" algn="ctr">
          <a:solidFill>
            <a:sysClr val="windowText" lastClr="000000"/>
          </a:solidFill>
          <a:prstDash val="solid"/>
          <a:miter lim="800000"/>
        </a:ln>
        <a:effectLst/>
      </dgm:spPr>
      <dgm:t>
        <a:bodyPr/>
        <a:lstStyle/>
        <a:p>
          <a:pPr algn="just"/>
          <a:r>
            <a:rPr lang="ru-RU" sz="1800" i="0">
              <a:solidFill>
                <a:sysClr val="windowText" lastClr="000000"/>
              </a:solidFill>
              <a:latin typeface="Times New Roman" panose="02020603050405020304" pitchFamily="18" charset="0"/>
              <a:ea typeface="+mn-ea"/>
              <a:cs typeface="Times New Roman" panose="02020603050405020304" pitchFamily="18" charset="0"/>
            </a:rPr>
            <a:t>угоди в електронній комерції укладаються в електронному форматі, що виключає фізичний контакт сторін</a:t>
          </a:r>
          <a:endParaRPr lang="ru-RU" sz="1800">
            <a:solidFill>
              <a:sysClr val="windowText" lastClr="000000"/>
            </a:solidFill>
            <a:latin typeface="Times New Roman" panose="02020603050405020304" pitchFamily="18" charset="0"/>
            <a:ea typeface="+mn-ea"/>
            <a:cs typeface="Times New Roman" panose="02020603050405020304" pitchFamily="18" charset="0"/>
          </a:endParaRPr>
        </a:p>
      </dgm:t>
    </dgm:pt>
    <dgm:pt modelId="{80910530-B4CE-4005-A7C2-5132251F71D5}" type="parTrans" cxnId="{D0306C85-11FD-4AA7-8645-11481A2AB211}">
      <dgm:prSet/>
      <dgm:spPr/>
      <dgm:t>
        <a:bodyPr/>
        <a:lstStyle/>
        <a:p>
          <a:pPr algn="just"/>
          <a:endParaRPr lang="ru-RU" sz="1800">
            <a:latin typeface="Times New Roman" panose="02020603050405020304" pitchFamily="18" charset="0"/>
            <a:cs typeface="Times New Roman" panose="02020603050405020304" pitchFamily="18" charset="0"/>
          </a:endParaRPr>
        </a:p>
      </dgm:t>
    </dgm:pt>
    <dgm:pt modelId="{9AF57832-05AC-449C-94A5-B9415C5FA226}" type="sibTrans" cxnId="{D0306C85-11FD-4AA7-8645-11481A2AB211}">
      <dgm:prSet>
        <dgm:style>
          <a:lnRef idx="2">
            <a:schemeClr val="dk1"/>
          </a:lnRef>
          <a:fillRef idx="1">
            <a:schemeClr val="lt1"/>
          </a:fillRef>
          <a:effectRef idx="0">
            <a:schemeClr val="dk1"/>
          </a:effectRef>
          <a:fontRef idx="minor">
            <a:schemeClr val="dk1"/>
          </a:fontRef>
        </dgm:style>
      </dgm:prSet>
      <dgm:spPr>
        <a:xfrm>
          <a:off x="-3469484" y="-533400"/>
          <a:ext cx="4136573" cy="4136573"/>
        </a:xfrm>
        <a:solidFill>
          <a:sysClr val="window" lastClr="FFFFFF"/>
        </a:solidFill>
        <a:ln w="12700" cap="flat" cmpd="sng" algn="ctr">
          <a:solidFill>
            <a:sysClr val="windowText" lastClr="000000"/>
          </a:solidFill>
          <a:prstDash val="solid"/>
          <a:miter lim="800000"/>
        </a:ln>
        <a:effectLst/>
      </dgm:spPr>
      <dgm:t>
        <a:bodyPr/>
        <a:lstStyle/>
        <a:p>
          <a:pPr algn="just"/>
          <a:endParaRPr lang="ru-RU" sz="1800">
            <a:latin typeface="Times New Roman" panose="02020603050405020304" pitchFamily="18" charset="0"/>
            <a:cs typeface="Times New Roman" panose="02020603050405020304" pitchFamily="18" charset="0"/>
          </a:endParaRPr>
        </a:p>
      </dgm:t>
    </dgm:pt>
    <dgm:pt modelId="{BF6D8B85-8708-49CA-B5F2-C7A64012FC9F}">
      <dgm:prSet phldrT="[Текст]" custT="1">
        <dgm:style>
          <a:lnRef idx="2">
            <a:schemeClr val="dk1"/>
          </a:lnRef>
          <a:fillRef idx="1">
            <a:schemeClr val="lt1"/>
          </a:fillRef>
          <a:effectRef idx="0">
            <a:schemeClr val="dk1"/>
          </a:effectRef>
          <a:fontRef idx="minor">
            <a:schemeClr val="dk1"/>
          </a:fontRef>
        </dgm:style>
      </dgm:prSet>
      <dgm:spPr>
        <a:xfrm>
          <a:off x="515837" y="569743"/>
          <a:ext cx="5353988" cy="476440"/>
        </a:xfrm>
        <a:solidFill>
          <a:sysClr val="window" lastClr="FFFFFF"/>
        </a:solidFill>
        <a:ln w="12700" cap="flat" cmpd="sng" algn="ctr">
          <a:solidFill>
            <a:sysClr val="windowText" lastClr="000000"/>
          </a:solidFill>
          <a:prstDash val="solid"/>
          <a:miter lim="800000"/>
        </a:ln>
        <a:effectLst/>
      </dgm:spPr>
      <dgm:t>
        <a:bodyPr/>
        <a:lstStyle/>
        <a:p>
          <a:pPr algn="just"/>
          <a:r>
            <a:rPr lang="ru-RU" sz="1800" i="0">
              <a:solidFill>
                <a:sysClr val="windowText" lastClr="000000"/>
              </a:solidFill>
              <a:latin typeface="Times New Roman" panose="02020603050405020304" pitchFamily="18" charset="0"/>
              <a:ea typeface="+mn-ea"/>
              <a:cs typeface="Times New Roman" panose="02020603050405020304" pitchFamily="18" charset="0"/>
            </a:rPr>
            <a:t>окремі частини або повний цикл товарних операцій виконуються в електронному форматі, що унеможливлює документування таких операцій з використанням традиційних форм первинних документів</a:t>
          </a:r>
          <a:endParaRPr lang="ru-RU" sz="1800">
            <a:solidFill>
              <a:sysClr val="windowText" lastClr="000000"/>
            </a:solidFill>
            <a:latin typeface="Times New Roman" panose="02020603050405020304" pitchFamily="18" charset="0"/>
            <a:ea typeface="+mn-ea"/>
            <a:cs typeface="Times New Roman" panose="02020603050405020304" pitchFamily="18" charset="0"/>
          </a:endParaRPr>
        </a:p>
      </dgm:t>
    </dgm:pt>
    <dgm:pt modelId="{8FEE5AC3-22AA-46E7-BC52-26E8CBDB5C7E}" type="parTrans" cxnId="{39A94F9F-6C89-4993-B643-4657126CB42E}">
      <dgm:prSet/>
      <dgm:spPr/>
      <dgm:t>
        <a:bodyPr/>
        <a:lstStyle/>
        <a:p>
          <a:pPr algn="just"/>
          <a:endParaRPr lang="ru-RU" sz="1800">
            <a:latin typeface="Times New Roman" panose="02020603050405020304" pitchFamily="18" charset="0"/>
            <a:cs typeface="Times New Roman" panose="02020603050405020304" pitchFamily="18" charset="0"/>
          </a:endParaRPr>
        </a:p>
      </dgm:t>
    </dgm:pt>
    <dgm:pt modelId="{41B84310-93DF-41C5-BB63-C5005B76904F}" type="sibTrans" cxnId="{39A94F9F-6C89-4993-B643-4657126CB42E}">
      <dgm:prSet/>
      <dgm:spPr/>
      <dgm:t>
        <a:bodyPr/>
        <a:lstStyle/>
        <a:p>
          <a:pPr algn="just"/>
          <a:endParaRPr lang="ru-RU" sz="1800">
            <a:latin typeface="Times New Roman" panose="02020603050405020304" pitchFamily="18" charset="0"/>
            <a:cs typeface="Times New Roman" panose="02020603050405020304" pitchFamily="18" charset="0"/>
          </a:endParaRPr>
        </a:p>
      </dgm:t>
    </dgm:pt>
    <dgm:pt modelId="{3F2559AD-2E92-4E2F-9E1B-1E59629394A2}">
      <dgm:prSet phldrT="[Текст]" custT="1">
        <dgm:style>
          <a:lnRef idx="2">
            <a:schemeClr val="dk1"/>
          </a:lnRef>
          <a:fillRef idx="1">
            <a:schemeClr val="lt1"/>
          </a:fillRef>
          <a:effectRef idx="0">
            <a:schemeClr val="dk1"/>
          </a:effectRef>
          <a:fontRef idx="minor">
            <a:schemeClr val="dk1"/>
          </a:fontRef>
        </dgm:style>
      </dgm:prSet>
      <dgm:spPr>
        <a:xfrm>
          <a:off x="637400" y="1131088"/>
          <a:ext cx="5232425" cy="323185"/>
        </a:xfrm>
        <a:solidFill>
          <a:sysClr val="window" lastClr="FFFFFF"/>
        </a:solidFill>
        <a:ln w="12700" cap="flat" cmpd="sng" algn="ctr">
          <a:solidFill>
            <a:sysClr val="windowText" lastClr="000000"/>
          </a:solidFill>
          <a:prstDash val="solid"/>
          <a:miter lim="800000"/>
        </a:ln>
        <a:effectLst/>
      </dgm:spPr>
      <dgm:t>
        <a:bodyPr/>
        <a:lstStyle/>
        <a:p>
          <a:pPr algn="just"/>
          <a:r>
            <a:rPr lang="ru-RU" sz="1800" i="0">
              <a:solidFill>
                <a:sysClr val="windowText" lastClr="000000"/>
              </a:solidFill>
              <a:latin typeface="Times New Roman" panose="02020603050405020304" pitchFamily="18" charset="0"/>
              <a:ea typeface="+mn-ea"/>
              <a:cs typeface="Times New Roman" panose="02020603050405020304" pitchFamily="18" charset="0"/>
            </a:rPr>
            <a:t>практика ведення складського господарства є недоречною стосовно товарів електронного формату </a:t>
          </a:r>
          <a:endParaRPr lang="ru-RU" sz="1800">
            <a:solidFill>
              <a:sysClr val="windowText" lastClr="000000"/>
            </a:solidFill>
            <a:latin typeface="Times New Roman" panose="02020603050405020304" pitchFamily="18" charset="0"/>
            <a:ea typeface="+mn-ea"/>
            <a:cs typeface="Times New Roman" panose="02020603050405020304" pitchFamily="18" charset="0"/>
          </a:endParaRPr>
        </a:p>
      </dgm:t>
    </dgm:pt>
    <dgm:pt modelId="{9A674B55-72F0-47D2-A19D-44924278EC56}" type="parTrans" cxnId="{F49C0EDF-4A75-4174-BE08-FE0E40508256}">
      <dgm:prSet/>
      <dgm:spPr/>
      <dgm:t>
        <a:bodyPr/>
        <a:lstStyle/>
        <a:p>
          <a:pPr algn="just"/>
          <a:endParaRPr lang="ru-RU" sz="1800">
            <a:latin typeface="Times New Roman" panose="02020603050405020304" pitchFamily="18" charset="0"/>
            <a:cs typeface="Times New Roman" panose="02020603050405020304" pitchFamily="18" charset="0"/>
          </a:endParaRPr>
        </a:p>
      </dgm:t>
    </dgm:pt>
    <dgm:pt modelId="{84C86719-7BFD-419C-8047-9989CE67B765}" type="sibTrans" cxnId="{F49C0EDF-4A75-4174-BE08-FE0E40508256}">
      <dgm:prSet/>
      <dgm:spPr/>
      <dgm:t>
        <a:bodyPr/>
        <a:lstStyle/>
        <a:p>
          <a:pPr algn="just"/>
          <a:endParaRPr lang="ru-RU" sz="1800">
            <a:latin typeface="Times New Roman" panose="02020603050405020304" pitchFamily="18" charset="0"/>
            <a:cs typeface="Times New Roman" panose="02020603050405020304" pitchFamily="18" charset="0"/>
          </a:endParaRPr>
        </a:p>
      </dgm:t>
    </dgm:pt>
    <dgm:pt modelId="{A2B02B0B-CCA2-456D-A70D-2B8D83F928F0}">
      <dgm:prSet phldrT="[Текст]" custT="1">
        <dgm:style>
          <a:lnRef idx="2">
            <a:schemeClr val="dk1"/>
          </a:lnRef>
          <a:fillRef idx="1">
            <a:schemeClr val="lt1"/>
          </a:fillRef>
          <a:effectRef idx="0">
            <a:schemeClr val="dk1"/>
          </a:effectRef>
          <a:fontRef idx="minor">
            <a:schemeClr val="dk1"/>
          </a:fontRef>
        </dgm:style>
      </dgm:prSet>
      <dgm:spPr>
        <a:xfrm>
          <a:off x="637400" y="1615498"/>
          <a:ext cx="5232425" cy="323185"/>
        </a:xfrm>
        <a:solidFill>
          <a:sysClr val="window" lastClr="FFFFFF"/>
        </a:solidFill>
        <a:ln w="12700" cap="flat" cmpd="sng" algn="ctr">
          <a:solidFill>
            <a:sysClr val="windowText" lastClr="000000"/>
          </a:solidFill>
          <a:prstDash val="solid"/>
          <a:miter lim="800000"/>
        </a:ln>
        <a:effectLst/>
      </dgm:spPr>
      <dgm:t>
        <a:bodyPr/>
        <a:lstStyle/>
        <a:p>
          <a:pPr algn="just"/>
          <a:r>
            <a:rPr lang="ru-RU" sz="1800" i="0">
              <a:solidFill>
                <a:sysClr val="windowText" lastClr="000000"/>
              </a:solidFill>
              <a:latin typeface="Times New Roman" panose="02020603050405020304" pitchFamily="18" charset="0"/>
              <a:ea typeface="+mn-ea"/>
              <a:cs typeface="Times New Roman" panose="02020603050405020304" pitchFamily="18" charset="0"/>
            </a:rPr>
            <a:t>доставка товарів цифрового формату відбувається одразу ж після їх оплати через Інтернет</a:t>
          </a:r>
          <a:endParaRPr lang="ru-RU" sz="1800">
            <a:solidFill>
              <a:sysClr val="windowText" lastClr="000000"/>
            </a:solidFill>
            <a:latin typeface="Times New Roman" panose="02020603050405020304" pitchFamily="18" charset="0"/>
            <a:ea typeface="+mn-ea"/>
            <a:cs typeface="Times New Roman" panose="02020603050405020304" pitchFamily="18" charset="0"/>
          </a:endParaRPr>
        </a:p>
      </dgm:t>
    </dgm:pt>
    <dgm:pt modelId="{3EEA5BCF-CCF7-4ECC-A7DE-DDFE6136849F}" type="parTrans" cxnId="{A56FC36D-DDAA-4E45-B0A4-DE72B3AB1678}">
      <dgm:prSet/>
      <dgm:spPr/>
      <dgm:t>
        <a:bodyPr/>
        <a:lstStyle/>
        <a:p>
          <a:pPr algn="just"/>
          <a:endParaRPr lang="ru-RU" sz="1800">
            <a:latin typeface="Times New Roman" panose="02020603050405020304" pitchFamily="18" charset="0"/>
            <a:cs typeface="Times New Roman" panose="02020603050405020304" pitchFamily="18" charset="0"/>
          </a:endParaRPr>
        </a:p>
      </dgm:t>
    </dgm:pt>
    <dgm:pt modelId="{48538B90-4BD8-40E3-8C17-68ED139C4EA6}" type="sibTrans" cxnId="{A56FC36D-DDAA-4E45-B0A4-DE72B3AB1678}">
      <dgm:prSet/>
      <dgm:spPr/>
      <dgm:t>
        <a:bodyPr/>
        <a:lstStyle/>
        <a:p>
          <a:pPr algn="just"/>
          <a:endParaRPr lang="ru-RU" sz="1800">
            <a:latin typeface="Times New Roman" panose="02020603050405020304" pitchFamily="18" charset="0"/>
            <a:cs typeface="Times New Roman" panose="02020603050405020304" pitchFamily="18" charset="0"/>
          </a:endParaRPr>
        </a:p>
      </dgm:t>
    </dgm:pt>
    <dgm:pt modelId="{7E750505-5B68-43CC-AC2D-15A65B993A6E}">
      <dgm:prSet phldrT="[Текст]" custT="1">
        <dgm:style>
          <a:lnRef idx="2">
            <a:schemeClr val="dk1"/>
          </a:lnRef>
          <a:fillRef idx="1">
            <a:schemeClr val="lt1"/>
          </a:fillRef>
          <a:effectRef idx="0">
            <a:schemeClr val="dk1"/>
          </a:effectRef>
          <a:fontRef idx="minor">
            <a:schemeClr val="dk1"/>
          </a:fontRef>
        </dgm:style>
      </dgm:prSet>
      <dgm:spPr>
        <a:xfrm>
          <a:off x="515837" y="2100215"/>
          <a:ext cx="5353988" cy="323185"/>
        </a:xfrm>
        <a:solidFill>
          <a:sysClr val="window" lastClr="FFFFFF"/>
        </a:solidFill>
        <a:ln w="12700" cap="flat" cmpd="sng" algn="ctr">
          <a:solidFill>
            <a:sysClr val="windowText" lastClr="000000"/>
          </a:solidFill>
          <a:prstDash val="solid"/>
          <a:miter lim="800000"/>
        </a:ln>
        <a:effectLst/>
      </dgm:spPr>
      <dgm:t>
        <a:bodyPr/>
        <a:lstStyle/>
        <a:p>
          <a:pPr algn="just"/>
          <a:r>
            <a:rPr lang="ru-RU" sz="1800" i="0">
              <a:solidFill>
                <a:sysClr val="windowText" lastClr="000000"/>
              </a:solidFill>
              <a:latin typeface="Times New Roman" panose="02020603050405020304" pitchFamily="18" charset="0"/>
              <a:ea typeface="+mn-ea"/>
              <a:cs typeface="Times New Roman" panose="02020603050405020304" pitchFamily="18" charset="0"/>
            </a:rPr>
            <a:t>доставка товарів у матеріальній формі навіть у споживчому секторі електронної комерції відбувається через певний проміжок часу</a:t>
          </a:r>
          <a:endParaRPr lang="ru-RU" sz="1800">
            <a:solidFill>
              <a:sysClr val="windowText" lastClr="000000"/>
            </a:solidFill>
            <a:latin typeface="Times New Roman" panose="02020603050405020304" pitchFamily="18" charset="0"/>
            <a:ea typeface="+mn-ea"/>
            <a:cs typeface="Times New Roman" panose="02020603050405020304" pitchFamily="18" charset="0"/>
          </a:endParaRPr>
        </a:p>
      </dgm:t>
    </dgm:pt>
    <dgm:pt modelId="{D9AF5880-94BE-43B2-B8BA-444847448FDA}" type="parTrans" cxnId="{7293DD73-CAD7-4CA0-9250-754B12E06832}">
      <dgm:prSet/>
      <dgm:spPr/>
      <dgm:t>
        <a:bodyPr/>
        <a:lstStyle/>
        <a:p>
          <a:pPr algn="just"/>
          <a:endParaRPr lang="ru-RU" sz="1800">
            <a:latin typeface="Times New Roman" panose="02020603050405020304" pitchFamily="18" charset="0"/>
            <a:cs typeface="Times New Roman" panose="02020603050405020304" pitchFamily="18" charset="0"/>
          </a:endParaRPr>
        </a:p>
      </dgm:t>
    </dgm:pt>
    <dgm:pt modelId="{C1F6C34E-2F2A-4D9C-9F69-21918F510453}" type="sibTrans" cxnId="{7293DD73-CAD7-4CA0-9250-754B12E06832}">
      <dgm:prSet/>
      <dgm:spPr/>
      <dgm:t>
        <a:bodyPr/>
        <a:lstStyle/>
        <a:p>
          <a:pPr algn="just"/>
          <a:endParaRPr lang="ru-RU" sz="1800">
            <a:latin typeface="Times New Roman" panose="02020603050405020304" pitchFamily="18" charset="0"/>
            <a:cs typeface="Times New Roman" panose="02020603050405020304" pitchFamily="18" charset="0"/>
          </a:endParaRPr>
        </a:p>
      </dgm:t>
    </dgm:pt>
    <dgm:pt modelId="{4956B9B6-DF27-4729-AD60-00B14C0A1450}">
      <dgm:prSet phldrT="[Текст]" custT="1">
        <dgm:style>
          <a:lnRef idx="2">
            <a:schemeClr val="dk1"/>
          </a:lnRef>
          <a:fillRef idx="1">
            <a:schemeClr val="lt1"/>
          </a:fillRef>
          <a:effectRef idx="0">
            <a:schemeClr val="dk1"/>
          </a:effectRef>
          <a:fontRef idx="minor">
            <a:schemeClr val="dk1"/>
          </a:fontRef>
        </dgm:style>
      </dgm:prSet>
      <dgm:spPr>
        <a:xfrm>
          <a:off x="249995" y="2584932"/>
          <a:ext cx="5619830" cy="323185"/>
        </a:xfrm>
        <a:solidFill>
          <a:sysClr val="window" lastClr="FFFFFF"/>
        </a:solidFill>
        <a:ln w="12700" cap="flat" cmpd="sng" algn="ctr">
          <a:solidFill>
            <a:sysClr val="windowText" lastClr="000000"/>
          </a:solidFill>
          <a:prstDash val="solid"/>
          <a:miter lim="800000"/>
        </a:ln>
        <a:effectLst/>
      </dgm:spPr>
      <dgm:t>
        <a:bodyPr/>
        <a:lstStyle/>
        <a:p>
          <a:pPr algn="just"/>
          <a:r>
            <a:rPr lang="ru-RU" sz="1800" i="0">
              <a:solidFill>
                <a:sysClr val="windowText" lastClr="000000"/>
              </a:solidFill>
              <a:latin typeface="Times New Roman" panose="02020603050405020304" pitchFamily="18" charset="0"/>
              <a:ea typeface="+mn-ea"/>
              <a:cs typeface="Times New Roman" panose="02020603050405020304" pitchFamily="18" charset="0"/>
            </a:rPr>
            <a:t>для розрахунку за деякими операціями можуть виступати нетрадиційні негрошові засоби (наприклад, поінти або преміальні бали) </a:t>
          </a:r>
          <a:endParaRPr lang="ru-RU" sz="1800">
            <a:solidFill>
              <a:sysClr val="windowText" lastClr="000000"/>
            </a:solidFill>
            <a:latin typeface="Times New Roman" panose="02020603050405020304" pitchFamily="18" charset="0"/>
            <a:ea typeface="+mn-ea"/>
            <a:cs typeface="Times New Roman" panose="02020603050405020304" pitchFamily="18" charset="0"/>
          </a:endParaRPr>
        </a:p>
      </dgm:t>
    </dgm:pt>
    <dgm:pt modelId="{F9EB02D0-511E-465B-9A8D-2C947237AAA3}" type="parTrans" cxnId="{BD554C04-3057-4DB2-BE5D-826D18E7127A}">
      <dgm:prSet/>
      <dgm:spPr/>
      <dgm:t>
        <a:bodyPr/>
        <a:lstStyle/>
        <a:p>
          <a:pPr algn="just"/>
          <a:endParaRPr lang="ru-RU" sz="1800">
            <a:latin typeface="Times New Roman" panose="02020603050405020304" pitchFamily="18" charset="0"/>
            <a:cs typeface="Times New Roman" panose="02020603050405020304" pitchFamily="18" charset="0"/>
          </a:endParaRPr>
        </a:p>
      </dgm:t>
    </dgm:pt>
    <dgm:pt modelId="{C098AD91-444D-4585-B949-89022240A4CA}" type="sibTrans" cxnId="{BD554C04-3057-4DB2-BE5D-826D18E7127A}">
      <dgm:prSet/>
      <dgm:spPr/>
      <dgm:t>
        <a:bodyPr/>
        <a:lstStyle/>
        <a:p>
          <a:pPr algn="just"/>
          <a:endParaRPr lang="ru-RU" sz="1800">
            <a:latin typeface="Times New Roman" panose="02020603050405020304" pitchFamily="18" charset="0"/>
            <a:cs typeface="Times New Roman" panose="02020603050405020304" pitchFamily="18" charset="0"/>
          </a:endParaRPr>
        </a:p>
      </dgm:t>
    </dgm:pt>
    <dgm:pt modelId="{6A7602C9-9CBD-45B3-AF81-9E5ECEFEB786}" type="pres">
      <dgm:prSet presAssocID="{8423AB22-58D9-4818-8A22-B06280BC0C27}" presName="Name0" presStyleCnt="0">
        <dgm:presLayoutVars>
          <dgm:chMax val="7"/>
          <dgm:chPref val="7"/>
          <dgm:dir/>
        </dgm:presLayoutVars>
      </dgm:prSet>
      <dgm:spPr/>
      <dgm:t>
        <a:bodyPr/>
        <a:lstStyle/>
        <a:p>
          <a:endParaRPr lang="ru-RU"/>
        </a:p>
      </dgm:t>
    </dgm:pt>
    <dgm:pt modelId="{80869018-13D2-42DC-A900-E7916BCA8EA7}" type="pres">
      <dgm:prSet presAssocID="{8423AB22-58D9-4818-8A22-B06280BC0C27}" presName="Name1" presStyleCnt="0"/>
      <dgm:spPr/>
    </dgm:pt>
    <dgm:pt modelId="{AB095702-E2B1-4251-9FFC-2DFE18BED0D8}" type="pres">
      <dgm:prSet presAssocID="{8423AB22-58D9-4818-8A22-B06280BC0C27}" presName="cycle" presStyleCnt="0"/>
      <dgm:spPr/>
    </dgm:pt>
    <dgm:pt modelId="{682DAC7A-77AD-43CE-B0A0-25819E5E8E9D}" type="pres">
      <dgm:prSet presAssocID="{8423AB22-58D9-4818-8A22-B06280BC0C27}" presName="srcNode" presStyleLbl="node1" presStyleIdx="0" presStyleCnt="6"/>
      <dgm:spPr/>
    </dgm:pt>
    <dgm:pt modelId="{2201ED3A-D35B-4947-8A82-AA374DFD130D}" type="pres">
      <dgm:prSet presAssocID="{8423AB22-58D9-4818-8A22-B06280BC0C27}" presName="conn" presStyleLbl="parChTrans1D2" presStyleIdx="0" presStyleCnt="1"/>
      <dgm:spPr>
        <a:prstGeom prst="blockArc">
          <a:avLst>
            <a:gd name="adj1" fmla="val 18900000"/>
            <a:gd name="adj2" fmla="val 2700000"/>
            <a:gd name="adj3" fmla="val 522"/>
          </a:avLst>
        </a:prstGeom>
      </dgm:spPr>
      <dgm:t>
        <a:bodyPr/>
        <a:lstStyle/>
        <a:p>
          <a:endParaRPr lang="ru-RU"/>
        </a:p>
      </dgm:t>
    </dgm:pt>
    <dgm:pt modelId="{1CC7AD24-6E8E-4A91-99BC-559CF2A9C81A}" type="pres">
      <dgm:prSet presAssocID="{8423AB22-58D9-4818-8A22-B06280BC0C27}" presName="extraNode" presStyleLbl="node1" presStyleIdx="0" presStyleCnt="6"/>
      <dgm:spPr/>
    </dgm:pt>
    <dgm:pt modelId="{6C27AD1D-6C34-4259-932B-4EEEAAA73D1B}" type="pres">
      <dgm:prSet presAssocID="{8423AB22-58D9-4818-8A22-B06280BC0C27}" presName="dstNode" presStyleLbl="node1" presStyleIdx="0" presStyleCnt="6"/>
      <dgm:spPr/>
    </dgm:pt>
    <dgm:pt modelId="{D1A4655B-6DFF-4FF2-A2BA-A907C6FC5294}" type="pres">
      <dgm:prSet presAssocID="{7ED51ECC-B271-4F79-98ED-55BE7BEA5E31}" presName="text_1" presStyleLbl="node1" presStyleIdx="0" presStyleCnt="6">
        <dgm:presLayoutVars>
          <dgm:bulletEnabled val="1"/>
        </dgm:presLayoutVars>
      </dgm:prSet>
      <dgm:spPr>
        <a:prstGeom prst="rect">
          <a:avLst/>
        </a:prstGeom>
      </dgm:spPr>
      <dgm:t>
        <a:bodyPr/>
        <a:lstStyle/>
        <a:p>
          <a:endParaRPr lang="ru-RU"/>
        </a:p>
      </dgm:t>
    </dgm:pt>
    <dgm:pt modelId="{6FCB403A-834D-4AF0-8D95-37F27A6155CE}" type="pres">
      <dgm:prSet presAssocID="{7ED51ECC-B271-4F79-98ED-55BE7BEA5E31}" presName="accent_1" presStyleCnt="0"/>
      <dgm:spPr/>
    </dgm:pt>
    <dgm:pt modelId="{9203504C-5369-4356-85BE-7BD3AD896B21}" type="pres">
      <dgm:prSet presAssocID="{7ED51ECC-B271-4F79-98ED-55BE7BEA5E31}" presName="accentRepeatNode" presStyleLbl="solidFgAcc1" presStyleIdx="0" presStyleCnt="6">
        <dgm:style>
          <a:lnRef idx="1">
            <a:schemeClr val="accent3"/>
          </a:lnRef>
          <a:fillRef idx="2">
            <a:schemeClr val="accent3"/>
          </a:fillRef>
          <a:effectRef idx="1">
            <a:schemeClr val="accent3"/>
          </a:effectRef>
          <a:fontRef idx="minor">
            <a:schemeClr val="dk1"/>
          </a:fontRef>
        </dgm:style>
      </dgm:prSet>
      <dgm:spPr>
        <a:xfrm>
          <a:off x="48004" y="121255"/>
          <a:ext cx="403981" cy="403981"/>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dgm:spPr>
    </dgm:pt>
    <dgm:pt modelId="{35C85A74-FE9E-4515-9CF4-54AC5F2D749D}" type="pres">
      <dgm:prSet presAssocID="{BF6D8B85-8708-49CA-B5F2-C7A64012FC9F}" presName="text_2" presStyleLbl="node1" presStyleIdx="1" presStyleCnt="6" custScaleY="147420">
        <dgm:presLayoutVars>
          <dgm:bulletEnabled val="1"/>
        </dgm:presLayoutVars>
      </dgm:prSet>
      <dgm:spPr>
        <a:prstGeom prst="rect">
          <a:avLst/>
        </a:prstGeom>
      </dgm:spPr>
      <dgm:t>
        <a:bodyPr/>
        <a:lstStyle/>
        <a:p>
          <a:endParaRPr lang="ru-RU"/>
        </a:p>
      </dgm:t>
    </dgm:pt>
    <dgm:pt modelId="{8F096D3D-EFF6-4B80-945F-1C651D79676E}" type="pres">
      <dgm:prSet presAssocID="{BF6D8B85-8708-49CA-B5F2-C7A64012FC9F}" presName="accent_2" presStyleCnt="0"/>
      <dgm:spPr/>
    </dgm:pt>
    <dgm:pt modelId="{F9D4B36B-51F9-4C7D-A030-9B8525AF4913}" type="pres">
      <dgm:prSet presAssocID="{BF6D8B85-8708-49CA-B5F2-C7A64012FC9F}" presName="accentRepeatNode" presStyleLbl="solidFgAcc1" presStyleIdx="1" presStyleCnt="6">
        <dgm:style>
          <a:lnRef idx="1">
            <a:schemeClr val="accent3"/>
          </a:lnRef>
          <a:fillRef idx="2">
            <a:schemeClr val="accent3"/>
          </a:fillRef>
          <a:effectRef idx="1">
            <a:schemeClr val="accent3"/>
          </a:effectRef>
          <a:fontRef idx="minor">
            <a:schemeClr val="dk1"/>
          </a:fontRef>
        </dgm:style>
      </dgm:prSet>
      <dgm:spPr>
        <a:xfrm>
          <a:off x="313846" y="605972"/>
          <a:ext cx="403981" cy="403981"/>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dgm:spPr>
    </dgm:pt>
    <dgm:pt modelId="{AB5A026D-886A-48FA-ACCA-282C6CFF6452}" type="pres">
      <dgm:prSet presAssocID="{3F2559AD-2E92-4E2F-9E1B-1E59629394A2}" presName="text_3" presStyleLbl="node1" presStyleIdx="2" presStyleCnt="6">
        <dgm:presLayoutVars>
          <dgm:bulletEnabled val="1"/>
        </dgm:presLayoutVars>
      </dgm:prSet>
      <dgm:spPr>
        <a:prstGeom prst="rect">
          <a:avLst/>
        </a:prstGeom>
      </dgm:spPr>
      <dgm:t>
        <a:bodyPr/>
        <a:lstStyle/>
        <a:p>
          <a:endParaRPr lang="ru-RU"/>
        </a:p>
      </dgm:t>
    </dgm:pt>
    <dgm:pt modelId="{758B0763-03B4-4C6E-B29B-C959982B3B93}" type="pres">
      <dgm:prSet presAssocID="{3F2559AD-2E92-4E2F-9E1B-1E59629394A2}" presName="accent_3" presStyleCnt="0"/>
      <dgm:spPr/>
    </dgm:pt>
    <dgm:pt modelId="{54C38640-023E-41D5-B2FD-4E2DEEC7E599}" type="pres">
      <dgm:prSet presAssocID="{3F2559AD-2E92-4E2F-9E1B-1E59629394A2}" presName="accentRepeatNode" presStyleLbl="solidFgAcc1" presStyleIdx="2" presStyleCnt="6">
        <dgm:style>
          <a:lnRef idx="1">
            <a:schemeClr val="accent3"/>
          </a:lnRef>
          <a:fillRef idx="2">
            <a:schemeClr val="accent3"/>
          </a:fillRef>
          <a:effectRef idx="1">
            <a:schemeClr val="accent3"/>
          </a:effectRef>
          <a:fontRef idx="minor">
            <a:schemeClr val="dk1"/>
          </a:fontRef>
        </dgm:style>
      </dgm:prSet>
      <dgm:spPr>
        <a:xfrm>
          <a:off x="435409" y="1090689"/>
          <a:ext cx="403981" cy="403981"/>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dgm:spPr>
    </dgm:pt>
    <dgm:pt modelId="{46C3D32D-2BC7-42F1-B16C-2DF22AB8A76F}" type="pres">
      <dgm:prSet presAssocID="{A2B02B0B-CCA2-456D-A70D-2B8D83F928F0}" presName="text_4" presStyleLbl="node1" presStyleIdx="3" presStyleCnt="6">
        <dgm:presLayoutVars>
          <dgm:bulletEnabled val="1"/>
        </dgm:presLayoutVars>
      </dgm:prSet>
      <dgm:spPr>
        <a:prstGeom prst="rect">
          <a:avLst/>
        </a:prstGeom>
      </dgm:spPr>
      <dgm:t>
        <a:bodyPr/>
        <a:lstStyle/>
        <a:p>
          <a:endParaRPr lang="ru-RU"/>
        </a:p>
      </dgm:t>
    </dgm:pt>
    <dgm:pt modelId="{570D4ACF-AF3E-4AC1-88A2-F8CB39F91BFC}" type="pres">
      <dgm:prSet presAssocID="{A2B02B0B-CCA2-456D-A70D-2B8D83F928F0}" presName="accent_4" presStyleCnt="0"/>
      <dgm:spPr/>
    </dgm:pt>
    <dgm:pt modelId="{F106074B-4F12-4450-8703-E34DF40E3BDA}" type="pres">
      <dgm:prSet presAssocID="{A2B02B0B-CCA2-456D-A70D-2B8D83F928F0}" presName="accentRepeatNode" presStyleLbl="solidFgAcc1" presStyleIdx="3" presStyleCnt="6">
        <dgm:style>
          <a:lnRef idx="1">
            <a:schemeClr val="accent3"/>
          </a:lnRef>
          <a:fillRef idx="2">
            <a:schemeClr val="accent3"/>
          </a:fillRef>
          <a:effectRef idx="1">
            <a:schemeClr val="accent3"/>
          </a:effectRef>
          <a:fontRef idx="minor">
            <a:schemeClr val="dk1"/>
          </a:fontRef>
        </dgm:style>
      </dgm:prSet>
      <dgm:spPr>
        <a:xfrm>
          <a:off x="435409" y="1575100"/>
          <a:ext cx="403981" cy="403981"/>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dgm:spPr>
    </dgm:pt>
    <dgm:pt modelId="{5DDF8BD2-5633-44F7-81FE-0410CE947998}" type="pres">
      <dgm:prSet presAssocID="{7E750505-5B68-43CC-AC2D-15A65B993A6E}" presName="text_5" presStyleLbl="node1" presStyleIdx="4" presStyleCnt="6">
        <dgm:presLayoutVars>
          <dgm:bulletEnabled val="1"/>
        </dgm:presLayoutVars>
      </dgm:prSet>
      <dgm:spPr>
        <a:prstGeom prst="rect">
          <a:avLst/>
        </a:prstGeom>
      </dgm:spPr>
      <dgm:t>
        <a:bodyPr/>
        <a:lstStyle/>
        <a:p>
          <a:endParaRPr lang="ru-RU"/>
        </a:p>
      </dgm:t>
    </dgm:pt>
    <dgm:pt modelId="{3FB340F9-108D-4C59-9A22-E9DDB5FA3721}" type="pres">
      <dgm:prSet presAssocID="{7E750505-5B68-43CC-AC2D-15A65B993A6E}" presName="accent_5" presStyleCnt="0"/>
      <dgm:spPr/>
    </dgm:pt>
    <dgm:pt modelId="{D05C6458-E08C-4394-A3B9-267E9E697F50}" type="pres">
      <dgm:prSet presAssocID="{7E750505-5B68-43CC-AC2D-15A65B993A6E}" presName="accentRepeatNode" presStyleLbl="solidFgAcc1" presStyleIdx="4" presStyleCnt="6">
        <dgm:style>
          <a:lnRef idx="1">
            <a:schemeClr val="accent3"/>
          </a:lnRef>
          <a:fillRef idx="2">
            <a:schemeClr val="accent3"/>
          </a:fillRef>
          <a:effectRef idx="1">
            <a:schemeClr val="accent3"/>
          </a:effectRef>
          <a:fontRef idx="minor">
            <a:schemeClr val="dk1"/>
          </a:fontRef>
        </dgm:style>
      </dgm:prSet>
      <dgm:spPr>
        <a:xfrm>
          <a:off x="313846" y="2059817"/>
          <a:ext cx="403981" cy="403981"/>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dgm:spPr>
    </dgm:pt>
    <dgm:pt modelId="{77E6F59A-E7A8-47A1-94D4-94F19247B3D4}" type="pres">
      <dgm:prSet presAssocID="{4956B9B6-DF27-4729-AD60-00B14C0A1450}" presName="text_6" presStyleLbl="node1" presStyleIdx="5" presStyleCnt="6">
        <dgm:presLayoutVars>
          <dgm:bulletEnabled val="1"/>
        </dgm:presLayoutVars>
      </dgm:prSet>
      <dgm:spPr>
        <a:prstGeom prst="rect">
          <a:avLst/>
        </a:prstGeom>
      </dgm:spPr>
      <dgm:t>
        <a:bodyPr/>
        <a:lstStyle/>
        <a:p>
          <a:endParaRPr lang="ru-RU"/>
        </a:p>
      </dgm:t>
    </dgm:pt>
    <dgm:pt modelId="{5D69621A-BCA9-4160-8067-B8D8FDEECF2D}" type="pres">
      <dgm:prSet presAssocID="{4956B9B6-DF27-4729-AD60-00B14C0A1450}" presName="accent_6" presStyleCnt="0"/>
      <dgm:spPr/>
    </dgm:pt>
    <dgm:pt modelId="{D60BD400-E160-4340-BB86-B2FF9CE642CB}" type="pres">
      <dgm:prSet presAssocID="{4956B9B6-DF27-4729-AD60-00B14C0A1450}" presName="accentRepeatNode" presStyleLbl="solidFgAcc1" presStyleIdx="5" presStyleCnt="6">
        <dgm:style>
          <a:lnRef idx="1">
            <a:schemeClr val="accent3"/>
          </a:lnRef>
          <a:fillRef idx="2">
            <a:schemeClr val="accent3"/>
          </a:fillRef>
          <a:effectRef idx="1">
            <a:schemeClr val="accent3"/>
          </a:effectRef>
          <a:fontRef idx="minor">
            <a:schemeClr val="dk1"/>
          </a:fontRef>
        </dgm:style>
      </dgm:prSet>
      <dgm:spPr>
        <a:xfrm>
          <a:off x="48004" y="2544534"/>
          <a:ext cx="403981" cy="403981"/>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dgm:spPr>
    </dgm:pt>
  </dgm:ptLst>
  <dgm:cxnLst>
    <dgm:cxn modelId="{D85D5746-C4C7-4431-8B8A-AE28F9C11BA0}" type="presOf" srcId="{BF6D8B85-8708-49CA-B5F2-C7A64012FC9F}" destId="{35C85A74-FE9E-4515-9CF4-54AC5F2D749D}" srcOrd="0" destOrd="0" presId="urn:microsoft.com/office/officeart/2008/layout/VerticalCurvedList"/>
    <dgm:cxn modelId="{A56FC36D-DDAA-4E45-B0A4-DE72B3AB1678}" srcId="{8423AB22-58D9-4818-8A22-B06280BC0C27}" destId="{A2B02B0B-CCA2-456D-A70D-2B8D83F928F0}" srcOrd="3" destOrd="0" parTransId="{3EEA5BCF-CCF7-4ECC-A7DE-DDFE6136849F}" sibTransId="{48538B90-4BD8-40E3-8C17-68ED139C4EA6}"/>
    <dgm:cxn modelId="{EB5F1FEA-5368-4A4A-B9C5-6ABCBD7586DE}" type="presOf" srcId="{3F2559AD-2E92-4E2F-9E1B-1E59629394A2}" destId="{AB5A026D-886A-48FA-ACCA-282C6CFF6452}" srcOrd="0" destOrd="0" presId="urn:microsoft.com/office/officeart/2008/layout/VerticalCurvedList"/>
    <dgm:cxn modelId="{39A94F9F-6C89-4993-B643-4657126CB42E}" srcId="{8423AB22-58D9-4818-8A22-B06280BC0C27}" destId="{BF6D8B85-8708-49CA-B5F2-C7A64012FC9F}" srcOrd="1" destOrd="0" parTransId="{8FEE5AC3-22AA-46E7-BC52-26E8CBDB5C7E}" sibTransId="{41B84310-93DF-41C5-BB63-C5005B76904F}"/>
    <dgm:cxn modelId="{99B754EC-0B39-4ED7-BA7F-088FFD481AFE}" type="presOf" srcId="{4956B9B6-DF27-4729-AD60-00B14C0A1450}" destId="{77E6F59A-E7A8-47A1-94D4-94F19247B3D4}" srcOrd="0" destOrd="0" presId="urn:microsoft.com/office/officeart/2008/layout/VerticalCurvedList"/>
    <dgm:cxn modelId="{96E1F471-514B-486E-AC75-8C59758083A9}" type="presOf" srcId="{9AF57832-05AC-449C-94A5-B9415C5FA226}" destId="{2201ED3A-D35B-4947-8A82-AA374DFD130D}" srcOrd="0" destOrd="0" presId="urn:microsoft.com/office/officeart/2008/layout/VerticalCurvedList"/>
    <dgm:cxn modelId="{BD554C04-3057-4DB2-BE5D-826D18E7127A}" srcId="{8423AB22-58D9-4818-8A22-B06280BC0C27}" destId="{4956B9B6-DF27-4729-AD60-00B14C0A1450}" srcOrd="5" destOrd="0" parTransId="{F9EB02D0-511E-465B-9A8D-2C947237AAA3}" sibTransId="{C098AD91-444D-4585-B949-89022240A4CA}"/>
    <dgm:cxn modelId="{D51EFFE3-F8B3-4D30-B5BD-46CC9E0BD1DE}" type="presOf" srcId="{A2B02B0B-CCA2-456D-A70D-2B8D83F928F0}" destId="{46C3D32D-2BC7-42F1-B16C-2DF22AB8A76F}" srcOrd="0" destOrd="0" presId="urn:microsoft.com/office/officeart/2008/layout/VerticalCurvedList"/>
    <dgm:cxn modelId="{D7090353-8CE2-4814-9202-9926C193DFA6}" type="presOf" srcId="{7ED51ECC-B271-4F79-98ED-55BE7BEA5E31}" destId="{D1A4655B-6DFF-4FF2-A2BA-A907C6FC5294}" srcOrd="0" destOrd="0" presId="urn:microsoft.com/office/officeart/2008/layout/VerticalCurvedList"/>
    <dgm:cxn modelId="{463B68D7-83F1-443F-8716-B0B4E3485ADD}" type="presOf" srcId="{8423AB22-58D9-4818-8A22-B06280BC0C27}" destId="{6A7602C9-9CBD-45B3-AF81-9E5ECEFEB786}" srcOrd="0" destOrd="0" presId="urn:microsoft.com/office/officeart/2008/layout/VerticalCurvedList"/>
    <dgm:cxn modelId="{F49C0EDF-4A75-4174-BE08-FE0E40508256}" srcId="{8423AB22-58D9-4818-8A22-B06280BC0C27}" destId="{3F2559AD-2E92-4E2F-9E1B-1E59629394A2}" srcOrd="2" destOrd="0" parTransId="{9A674B55-72F0-47D2-A19D-44924278EC56}" sibTransId="{84C86719-7BFD-419C-8047-9989CE67B765}"/>
    <dgm:cxn modelId="{D0306C85-11FD-4AA7-8645-11481A2AB211}" srcId="{8423AB22-58D9-4818-8A22-B06280BC0C27}" destId="{7ED51ECC-B271-4F79-98ED-55BE7BEA5E31}" srcOrd="0" destOrd="0" parTransId="{80910530-B4CE-4005-A7C2-5132251F71D5}" sibTransId="{9AF57832-05AC-449C-94A5-B9415C5FA226}"/>
    <dgm:cxn modelId="{7293DD73-CAD7-4CA0-9250-754B12E06832}" srcId="{8423AB22-58D9-4818-8A22-B06280BC0C27}" destId="{7E750505-5B68-43CC-AC2D-15A65B993A6E}" srcOrd="4" destOrd="0" parTransId="{D9AF5880-94BE-43B2-B8BA-444847448FDA}" sibTransId="{C1F6C34E-2F2A-4D9C-9F69-21918F510453}"/>
    <dgm:cxn modelId="{36B411DA-0C4C-425F-93A5-D0B52D088AE6}" type="presOf" srcId="{7E750505-5B68-43CC-AC2D-15A65B993A6E}" destId="{5DDF8BD2-5633-44F7-81FE-0410CE947998}" srcOrd="0" destOrd="0" presId="urn:microsoft.com/office/officeart/2008/layout/VerticalCurvedList"/>
    <dgm:cxn modelId="{6BCFA747-D8FC-41CB-A734-133581F904FE}" type="presParOf" srcId="{6A7602C9-9CBD-45B3-AF81-9E5ECEFEB786}" destId="{80869018-13D2-42DC-A900-E7916BCA8EA7}" srcOrd="0" destOrd="0" presId="urn:microsoft.com/office/officeart/2008/layout/VerticalCurvedList"/>
    <dgm:cxn modelId="{DCA481BF-BBE6-4106-854F-AD9035526477}" type="presParOf" srcId="{80869018-13D2-42DC-A900-E7916BCA8EA7}" destId="{AB095702-E2B1-4251-9FFC-2DFE18BED0D8}" srcOrd="0" destOrd="0" presId="urn:microsoft.com/office/officeart/2008/layout/VerticalCurvedList"/>
    <dgm:cxn modelId="{BEACE98A-CAC9-4777-BE58-17FC682DA81E}" type="presParOf" srcId="{AB095702-E2B1-4251-9FFC-2DFE18BED0D8}" destId="{682DAC7A-77AD-43CE-B0A0-25819E5E8E9D}" srcOrd="0" destOrd="0" presId="urn:microsoft.com/office/officeart/2008/layout/VerticalCurvedList"/>
    <dgm:cxn modelId="{F97CEB86-F2C1-451A-A2E8-7B6AA41FBD7E}" type="presParOf" srcId="{AB095702-E2B1-4251-9FFC-2DFE18BED0D8}" destId="{2201ED3A-D35B-4947-8A82-AA374DFD130D}" srcOrd="1" destOrd="0" presId="urn:microsoft.com/office/officeart/2008/layout/VerticalCurvedList"/>
    <dgm:cxn modelId="{AFB4E670-1451-4C88-A294-1EDCDD45463B}" type="presParOf" srcId="{AB095702-E2B1-4251-9FFC-2DFE18BED0D8}" destId="{1CC7AD24-6E8E-4A91-99BC-559CF2A9C81A}" srcOrd="2" destOrd="0" presId="urn:microsoft.com/office/officeart/2008/layout/VerticalCurvedList"/>
    <dgm:cxn modelId="{3AC5C165-74E0-4E8C-9F18-9C958807A5FF}" type="presParOf" srcId="{AB095702-E2B1-4251-9FFC-2DFE18BED0D8}" destId="{6C27AD1D-6C34-4259-932B-4EEEAAA73D1B}" srcOrd="3" destOrd="0" presId="urn:microsoft.com/office/officeart/2008/layout/VerticalCurvedList"/>
    <dgm:cxn modelId="{07DB88D0-2D71-47B9-A6A1-0584E678A49B}" type="presParOf" srcId="{80869018-13D2-42DC-A900-E7916BCA8EA7}" destId="{D1A4655B-6DFF-4FF2-A2BA-A907C6FC5294}" srcOrd="1" destOrd="0" presId="urn:microsoft.com/office/officeart/2008/layout/VerticalCurvedList"/>
    <dgm:cxn modelId="{A5C8A8F4-72DC-4A23-9022-097C628DE31A}" type="presParOf" srcId="{80869018-13D2-42DC-A900-E7916BCA8EA7}" destId="{6FCB403A-834D-4AF0-8D95-37F27A6155CE}" srcOrd="2" destOrd="0" presId="urn:microsoft.com/office/officeart/2008/layout/VerticalCurvedList"/>
    <dgm:cxn modelId="{9BE15D0D-6EEB-4717-A5F0-746AAF692D30}" type="presParOf" srcId="{6FCB403A-834D-4AF0-8D95-37F27A6155CE}" destId="{9203504C-5369-4356-85BE-7BD3AD896B21}" srcOrd="0" destOrd="0" presId="urn:microsoft.com/office/officeart/2008/layout/VerticalCurvedList"/>
    <dgm:cxn modelId="{BB028DDA-B026-45FE-A46D-0C94D7B9464C}" type="presParOf" srcId="{80869018-13D2-42DC-A900-E7916BCA8EA7}" destId="{35C85A74-FE9E-4515-9CF4-54AC5F2D749D}" srcOrd="3" destOrd="0" presId="urn:microsoft.com/office/officeart/2008/layout/VerticalCurvedList"/>
    <dgm:cxn modelId="{35E2E778-ED0C-4358-A4FC-B6A294F55A72}" type="presParOf" srcId="{80869018-13D2-42DC-A900-E7916BCA8EA7}" destId="{8F096D3D-EFF6-4B80-945F-1C651D79676E}" srcOrd="4" destOrd="0" presId="urn:microsoft.com/office/officeart/2008/layout/VerticalCurvedList"/>
    <dgm:cxn modelId="{B38FD4B3-8DF4-4885-9992-CFA03AF92B79}" type="presParOf" srcId="{8F096D3D-EFF6-4B80-945F-1C651D79676E}" destId="{F9D4B36B-51F9-4C7D-A030-9B8525AF4913}" srcOrd="0" destOrd="0" presId="urn:microsoft.com/office/officeart/2008/layout/VerticalCurvedList"/>
    <dgm:cxn modelId="{32A10C02-27C2-4AB9-B459-33D4BD5069E6}" type="presParOf" srcId="{80869018-13D2-42DC-A900-E7916BCA8EA7}" destId="{AB5A026D-886A-48FA-ACCA-282C6CFF6452}" srcOrd="5" destOrd="0" presId="urn:microsoft.com/office/officeart/2008/layout/VerticalCurvedList"/>
    <dgm:cxn modelId="{2BE9963C-58EF-44E4-9202-253FD1F695BA}" type="presParOf" srcId="{80869018-13D2-42DC-A900-E7916BCA8EA7}" destId="{758B0763-03B4-4C6E-B29B-C959982B3B93}" srcOrd="6" destOrd="0" presId="urn:microsoft.com/office/officeart/2008/layout/VerticalCurvedList"/>
    <dgm:cxn modelId="{829E4E7B-7910-4B22-8D2F-1CD42C2EB03B}" type="presParOf" srcId="{758B0763-03B4-4C6E-B29B-C959982B3B93}" destId="{54C38640-023E-41D5-B2FD-4E2DEEC7E599}" srcOrd="0" destOrd="0" presId="urn:microsoft.com/office/officeart/2008/layout/VerticalCurvedList"/>
    <dgm:cxn modelId="{BB1CAA23-CD8F-4F93-8BC9-E362865F3B8B}" type="presParOf" srcId="{80869018-13D2-42DC-A900-E7916BCA8EA7}" destId="{46C3D32D-2BC7-42F1-B16C-2DF22AB8A76F}" srcOrd="7" destOrd="0" presId="urn:microsoft.com/office/officeart/2008/layout/VerticalCurvedList"/>
    <dgm:cxn modelId="{C3A7545D-B3EA-4AF5-87EE-2F9C26472778}" type="presParOf" srcId="{80869018-13D2-42DC-A900-E7916BCA8EA7}" destId="{570D4ACF-AF3E-4AC1-88A2-F8CB39F91BFC}" srcOrd="8" destOrd="0" presId="urn:microsoft.com/office/officeart/2008/layout/VerticalCurvedList"/>
    <dgm:cxn modelId="{6541CA21-345F-499F-B549-00675161E491}" type="presParOf" srcId="{570D4ACF-AF3E-4AC1-88A2-F8CB39F91BFC}" destId="{F106074B-4F12-4450-8703-E34DF40E3BDA}" srcOrd="0" destOrd="0" presId="urn:microsoft.com/office/officeart/2008/layout/VerticalCurvedList"/>
    <dgm:cxn modelId="{36C4102D-2BAB-4896-9DE3-E4A49F70350F}" type="presParOf" srcId="{80869018-13D2-42DC-A900-E7916BCA8EA7}" destId="{5DDF8BD2-5633-44F7-81FE-0410CE947998}" srcOrd="9" destOrd="0" presId="urn:microsoft.com/office/officeart/2008/layout/VerticalCurvedList"/>
    <dgm:cxn modelId="{73D7FFBE-E1E0-4C4F-ADF7-86B94875D562}" type="presParOf" srcId="{80869018-13D2-42DC-A900-E7916BCA8EA7}" destId="{3FB340F9-108D-4C59-9A22-E9DDB5FA3721}" srcOrd="10" destOrd="0" presId="urn:microsoft.com/office/officeart/2008/layout/VerticalCurvedList"/>
    <dgm:cxn modelId="{A0ACC235-0E44-4C05-B983-39EEDE0E7A12}" type="presParOf" srcId="{3FB340F9-108D-4C59-9A22-E9DDB5FA3721}" destId="{D05C6458-E08C-4394-A3B9-267E9E697F50}" srcOrd="0" destOrd="0" presId="urn:microsoft.com/office/officeart/2008/layout/VerticalCurvedList"/>
    <dgm:cxn modelId="{4B0FD1CB-F9DF-4546-9657-C3F19774D450}" type="presParOf" srcId="{80869018-13D2-42DC-A900-E7916BCA8EA7}" destId="{77E6F59A-E7A8-47A1-94D4-94F19247B3D4}" srcOrd="11" destOrd="0" presId="urn:microsoft.com/office/officeart/2008/layout/VerticalCurvedList"/>
    <dgm:cxn modelId="{ED5DDC49-7DD2-4087-9E62-3BEC2E7B7F3C}" type="presParOf" srcId="{80869018-13D2-42DC-A900-E7916BCA8EA7}" destId="{5D69621A-BCA9-4160-8067-B8D8FDEECF2D}" srcOrd="12" destOrd="0" presId="urn:microsoft.com/office/officeart/2008/layout/VerticalCurvedList"/>
    <dgm:cxn modelId="{E3A6D40D-72BC-4840-9212-952C46359A6B}" type="presParOf" srcId="{5D69621A-BCA9-4160-8067-B8D8FDEECF2D}" destId="{D60BD400-E160-4340-BB86-B2FF9CE642C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769BFCF-04A8-4F56-AA51-62622A55DEC3}"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ru-UA"/>
        </a:p>
      </dgm:t>
    </dgm:pt>
    <dgm:pt modelId="{F45226AC-A4CB-44EC-B64A-D99B0315F6E7}">
      <dgm:prSet custT="1"/>
      <dgm:spPr/>
      <dgm:t>
        <a:bodyPr/>
        <a:lstStyle/>
        <a:p>
          <a:r>
            <a:rPr lang="uk-UA" sz="9600" b="1" i="0"/>
            <a:t>Дякую за увагу!!!</a:t>
          </a:r>
          <a:endParaRPr lang="ru-UA" sz="9600" b="1"/>
        </a:p>
      </dgm:t>
    </dgm:pt>
    <dgm:pt modelId="{1E2EA8E0-4B2D-4DF0-B46A-3B84256B239C}" type="parTrans" cxnId="{326B5CD0-B167-4BB6-8EAC-BF6B7744EC0E}">
      <dgm:prSet/>
      <dgm:spPr/>
      <dgm:t>
        <a:bodyPr/>
        <a:lstStyle/>
        <a:p>
          <a:endParaRPr lang="ru-UA"/>
        </a:p>
      </dgm:t>
    </dgm:pt>
    <dgm:pt modelId="{C6759E35-CB9F-4557-A6E1-30BA47499B12}" type="sibTrans" cxnId="{326B5CD0-B167-4BB6-8EAC-BF6B7744EC0E}">
      <dgm:prSet/>
      <dgm:spPr/>
      <dgm:t>
        <a:bodyPr/>
        <a:lstStyle/>
        <a:p>
          <a:endParaRPr lang="ru-UA"/>
        </a:p>
      </dgm:t>
    </dgm:pt>
    <dgm:pt modelId="{985B4DAE-20E2-4EBF-83FC-A8D1EC4023BE}" type="pres">
      <dgm:prSet presAssocID="{6769BFCF-04A8-4F56-AA51-62622A55DEC3}" presName="Name0" presStyleCnt="0">
        <dgm:presLayoutVars>
          <dgm:dir/>
          <dgm:resizeHandles val="exact"/>
        </dgm:presLayoutVars>
      </dgm:prSet>
      <dgm:spPr/>
      <dgm:t>
        <a:bodyPr/>
        <a:lstStyle/>
        <a:p>
          <a:endParaRPr lang="ru-RU"/>
        </a:p>
      </dgm:t>
    </dgm:pt>
    <dgm:pt modelId="{712B7041-6030-40BE-9887-84E3ACFD3227}" type="pres">
      <dgm:prSet presAssocID="{F45226AC-A4CB-44EC-B64A-D99B0315F6E7}" presName="node" presStyleLbl="node1" presStyleIdx="0" presStyleCnt="1">
        <dgm:presLayoutVars>
          <dgm:bulletEnabled val="1"/>
        </dgm:presLayoutVars>
      </dgm:prSet>
      <dgm:spPr/>
      <dgm:t>
        <a:bodyPr/>
        <a:lstStyle/>
        <a:p>
          <a:endParaRPr lang="ru-RU"/>
        </a:p>
      </dgm:t>
    </dgm:pt>
  </dgm:ptLst>
  <dgm:cxnLst>
    <dgm:cxn modelId="{326B5CD0-B167-4BB6-8EAC-BF6B7744EC0E}" srcId="{6769BFCF-04A8-4F56-AA51-62622A55DEC3}" destId="{F45226AC-A4CB-44EC-B64A-D99B0315F6E7}" srcOrd="0" destOrd="0" parTransId="{1E2EA8E0-4B2D-4DF0-B46A-3B84256B239C}" sibTransId="{C6759E35-CB9F-4557-A6E1-30BA47499B12}"/>
    <dgm:cxn modelId="{D96A7397-46E9-4FDF-A465-856F4AB2F555}" type="presOf" srcId="{F45226AC-A4CB-44EC-B64A-D99B0315F6E7}" destId="{712B7041-6030-40BE-9887-84E3ACFD3227}" srcOrd="0" destOrd="0" presId="urn:microsoft.com/office/officeart/2005/8/layout/process1"/>
    <dgm:cxn modelId="{20F434EB-BE49-4F99-B595-045BFD9F8665}" type="presOf" srcId="{6769BFCF-04A8-4F56-AA51-62622A55DEC3}" destId="{985B4DAE-20E2-4EBF-83FC-A8D1EC4023BE}" srcOrd="0" destOrd="0" presId="urn:microsoft.com/office/officeart/2005/8/layout/process1"/>
    <dgm:cxn modelId="{92C1B24E-7240-4695-A873-F2BDCABCF1F9}" type="presParOf" srcId="{985B4DAE-20E2-4EBF-83FC-A8D1EC4023BE}" destId="{712B7041-6030-40BE-9887-84E3ACFD3227}"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20DC2B-9234-4A65-93DC-98D3186A4F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UA"/>
        </a:p>
      </dgm:t>
    </dgm:pt>
    <dgm:pt modelId="{A393EDC4-F3E3-475C-BACA-9B587518B259}">
      <dgm:prSet custT="1"/>
      <dgm:spPr/>
      <dgm:t>
        <a:bodyPr/>
        <a:lstStyle/>
        <a:p>
          <a:r>
            <a:rPr lang="uk-UA" sz="1800" b="1" i="0" dirty="0"/>
            <a:t>Окрім вищеозначеної моделі </a:t>
          </a:r>
          <a:r>
            <a:rPr lang="uk-UA" sz="1800" b="1" i="0" dirty="0" err="1"/>
            <a:t>трирівневої</a:t>
          </a:r>
          <a:r>
            <a:rPr lang="uk-UA" sz="1800" b="1" i="0" dirty="0"/>
            <a:t> корпоративної звітності, ознаки галузевої облікової підсистеми спостерігаються і в структурі та змісті МСФЗ. Нині в системі міжнародних стандартів фінансової звітності діють кілька вузькоспеціалізованих стандартів, які в окремих професійних виданнях озвучені як галузеві . Зокрема, такими стандартами визнаються:</a:t>
          </a:r>
          <a:endParaRPr lang="ru-UA" sz="1800" b="1" dirty="0"/>
        </a:p>
      </dgm:t>
    </dgm:pt>
    <dgm:pt modelId="{0FC10900-FAA1-44DF-8354-C39C9096269C}" type="parTrans" cxnId="{6F053203-569D-45A0-AFE8-7197A5579E2F}">
      <dgm:prSet/>
      <dgm:spPr/>
      <dgm:t>
        <a:bodyPr/>
        <a:lstStyle/>
        <a:p>
          <a:endParaRPr lang="ru-UA"/>
        </a:p>
      </dgm:t>
    </dgm:pt>
    <dgm:pt modelId="{F685F427-4F3D-4D44-AACB-6AA3D464C6F4}" type="sibTrans" cxnId="{6F053203-569D-45A0-AFE8-7197A5579E2F}">
      <dgm:prSet/>
      <dgm:spPr/>
      <dgm:t>
        <a:bodyPr/>
        <a:lstStyle/>
        <a:p>
          <a:endParaRPr lang="ru-UA"/>
        </a:p>
      </dgm:t>
    </dgm:pt>
    <dgm:pt modelId="{25F7C587-83CE-470A-AAB0-5F7E76216020}" type="pres">
      <dgm:prSet presAssocID="{4920DC2B-9234-4A65-93DC-98D3186A4F55}" presName="Name0" presStyleCnt="0">
        <dgm:presLayoutVars>
          <dgm:dir/>
          <dgm:resizeHandles val="exact"/>
        </dgm:presLayoutVars>
      </dgm:prSet>
      <dgm:spPr/>
      <dgm:t>
        <a:bodyPr/>
        <a:lstStyle/>
        <a:p>
          <a:endParaRPr lang="ru-RU"/>
        </a:p>
      </dgm:t>
    </dgm:pt>
    <dgm:pt modelId="{F0103660-5A8B-4A9C-A8F2-51D1C4C96409}" type="pres">
      <dgm:prSet presAssocID="{A393EDC4-F3E3-475C-BACA-9B587518B259}" presName="node" presStyleLbl="node1" presStyleIdx="0" presStyleCnt="1">
        <dgm:presLayoutVars>
          <dgm:bulletEnabled val="1"/>
        </dgm:presLayoutVars>
      </dgm:prSet>
      <dgm:spPr/>
      <dgm:t>
        <a:bodyPr/>
        <a:lstStyle/>
        <a:p>
          <a:endParaRPr lang="ru-RU"/>
        </a:p>
      </dgm:t>
    </dgm:pt>
  </dgm:ptLst>
  <dgm:cxnLst>
    <dgm:cxn modelId="{6F053203-569D-45A0-AFE8-7197A5579E2F}" srcId="{4920DC2B-9234-4A65-93DC-98D3186A4F55}" destId="{A393EDC4-F3E3-475C-BACA-9B587518B259}" srcOrd="0" destOrd="0" parTransId="{0FC10900-FAA1-44DF-8354-C39C9096269C}" sibTransId="{F685F427-4F3D-4D44-AACB-6AA3D464C6F4}"/>
    <dgm:cxn modelId="{BD5914F9-7E09-4F5B-8F95-6F3F4A3A96C1}" type="presOf" srcId="{A393EDC4-F3E3-475C-BACA-9B587518B259}" destId="{F0103660-5A8B-4A9C-A8F2-51D1C4C96409}" srcOrd="0" destOrd="0" presId="urn:microsoft.com/office/officeart/2005/8/layout/process1"/>
    <dgm:cxn modelId="{6A6A1717-FE63-4501-A936-B4A181D0B62F}" type="presOf" srcId="{4920DC2B-9234-4A65-93DC-98D3186A4F55}" destId="{25F7C587-83CE-470A-AAB0-5F7E76216020}" srcOrd="0" destOrd="0" presId="urn:microsoft.com/office/officeart/2005/8/layout/process1"/>
    <dgm:cxn modelId="{46C1D69F-0ABB-41CA-A834-F3D541D2D619}" type="presParOf" srcId="{25F7C587-83CE-470A-AAB0-5F7E76216020}" destId="{F0103660-5A8B-4A9C-A8F2-51D1C4C96409}"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D0F011-29A3-4B36-9749-776D81FA3D7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UA"/>
        </a:p>
      </dgm:t>
    </dgm:pt>
    <dgm:pt modelId="{65257B24-EF75-4473-8334-2AB3F8A6086F}">
      <dgm:prSet/>
      <dgm:spPr/>
      <dgm:t>
        <a:bodyPr/>
        <a:lstStyle/>
        <a:p>
          <a:r>
            <a:rPr lang="ru-RU" b="0" i="0"/>
            <a:t>МСФЗ</a:t>
          </a:r>
          <a:r>
            <a:rPr lang="en-US" b="0" i="0"/>
            <a:t> 4 «</a:t>
          </a:r>
          <a:r>
            <a:rPr lang="ru-RU" b="0" i="0"/>
            <a:t>Договори страхування</a:t>
          </a:r>
          <a:r>
            <a:rPr lang="en-US" b="0" i="0"/>
            <a:t>» (IFRS 4 «Insurance Contracts»);</a:t>
          </a:r>
          <a:endParaRPr lang="ru-UA"/>
        </a:p>
      </dgm:t>
    </dgm:pt>
    <dgm:pt modelId="{7E3CFC19-B1AD-4C46-8FF0-BB6FF9FE4051}" type="parTrans" cxnId="{2ACB1907-B1F4-4033-8843-8869E7DE9385}">
      <dgm:prSet/>
      <dgm:spPr/>
      <dgm:t>
        <a:bodyPr/>
        <a:lstStyle/>
        <a:p>
          <a:endParaRPr lang="ru-UA"/>
        </a:p>
      </dgm:t>
    </dgm:pt>
    <dgm:pt modelId="{9C614726-4530-4D0C-B634-780D0136E495}" type="sibTrans" cxnId="{2ACB1907-B1F4-4033-8843-8869E7DE9385}">
      <dgm:prSet/>
      <dgm:spPr/>
      <dgm:t>
        <a:bodyPr/>
        <a:lstStyle/>
        <a:p>
          <a:endParaRPr lang="ru-UA"/>
        </a:p>
      </dgm:t>
    </dgm:pt>
    <dgm:pt modelId="{BE11B517-CC3A-4DF7-AD7E-2ADCC3FE8734}">
      <dgm:prSet/>
      <dgm:spPr/>
      <dgm:t>
        <a:bodyPr/>
        <a:lstStyle/>
        <a:p>
          <a:r>
            <a:rPr lang="ru-RU" b="0" i="0"/>
            <a:t>МСФЗ</a:t>
          </a:r>
          <a:r>
            <a:rPr lang="en-US" b="0" i="0"/>
            <a:t> 11 «</a:t>
          </a:r>
          <a:r>
            <a:rPr lang="ru-RU" b="0" i="0"/>
            <a:t>Договори будівельного підряду</a:t>
          </a:r>
          <a:r>
            <a:rPr lang="en-US" b="0" i="0"/>
            <a:t>» (IAS 11 «Construction Contracts») ;</a:t>
          </a:r>
          <a:endParaRPr lang="ru-UA"/>
        </a:p>
      </dgm:t>
    </dgm:pt>
    <dgm:pt modelId="{5CC88889-B15E-4FF6-B566-172F88805054}" type="parTrans" cxnId="{3C2C335F-D81F-4834-ABA8-346280F46BFC}">
      <dgm:prSet/>
      <dgm:spPr/>
      <dgm:t>
        <a:bodyPr/>
        <a:lstStyle/>
        <a:p>
          <a:endParaRPr lang="ru-UA"/>
        </a:p>
      </dgm:t>
    </dgm:pt>
    <dgm:pt modelId="{B0AA6DBC-C858-4773-BDC8-3272BC3CE898}" type="sibTrans" cxnId="{3C2C335F-D81F-4834-ABA8-346280F46BFC}">
      <dgm:prSet/>
      <dgm:spPr/>
      <dgm:t>
        <a:bodyPr/>
        <a:lstStyle/>
        <a:p>
          <a:endParaRPr lang="ru-UA"/>
        </a:p>
      </dgm:t>
    </dgm:pt>
    <dgm:pt modelId="{A4BBA706-CF44-426D-917F-E3FB7D6B9E89}">
      <dgm:prSet/>
      <dgm:spPr/>
      <dgm:t>
        <a:bodyPr/>
        <a:lstStyle/>
        <a:p>
          <a:r>
            <a:rPr lang="ru-RU" b="0" i="0"/>
            <a:t>МСФЗ</a:t>
          </a:r>
          <a:r>
            <a:rPr lang="en-US" b="0" i="0"/>
            <a:t> 30 «</a:t>
          </a:r>
          <a:r>
            <a:rPr lang="ru-RU" b="0" i="0"/>
            <a:t>Розкриття інформації банками і фінансовими установами</a:t>
          </a:r>
          <a:r>
            <a:rPr lang="en-US" b="0" i="0"/>
            <a:t>» (IAS 30 «Disc.losures in the Financial Statements of Banks and Similar Financial Institutions»);</a:t>
          </a:r>
          <a:endParaRPr lang="ru-UA"/>
        </a:p>
      </dgm:t>
    </dgm:pt>
    <dgm:pt modelId="{BD4E43E4-EED6-45E4-B9B0-636F1561DB86}" type="parTrans" cxnId="{8F1845BD-BE27-41CB-B569-3F190342535A}">
      <dgm:prSet/>
      <dgm:spPr/>
      <dgm:t>
        <a:bodyPr/>
        <a:lstStyle/>
        <a:p>
          <a:endParaRPr lang="ru-UA"/>
        </a:p>
      </dgm:t>
    </dgm:pt>
    <dgm:pt modelId="{FDC3F853-D86C-4CB6-973C-11B5001FC95A}" type="sibTrans" cxnId="{8F1845BD-BE27-41CB-B569-3F190342535A}">
      <dgm:prSet/>
      <dgm:spPr/>
      <dgm:t>
        <a:bodyPr/>
        <a:lstStyle/>
        <a:p>
          <a:endParaRPr lang="ru-UA"/>
        </a:p>
      </dgm:t>
    </dgm:pt>
    <dgm:pt modelId="{0254D8BA-18DD-4B07-A4C9-0D9056DAC21E}">
      <dgm:prSet/>
      <dgm:spPr/>
      <dgm:t>
        <a:bodyPr/>
        <a:lstStyle/>
        <a:p>
          <a:r>
            <a:rPr lang="ru-RU" b="0" i="0"/>
            <a:t>МСФЗ</a:t>
          </a:r>
          <a:r>
            <a:rPr lang="en-US" b="0" i="0"/>
            <a:t> 41 «</a:t>
          </a:r>
          <a:r>
            <a:rPr lang="ru-RU" b="0" i="0"/>
            <a:t>Сільське господарство</a:t>
          </a:r>
          <a:r>
            <a:rPr lang="en-US" b="0" i="0"/>
            <a:t>» (IAS 41 «Agriculture»).</a:t>
          </a:r>
          <a:endParaRPr lang="ru-UA"/>
        </a:p>
      </dgm:t>
    </dgm:pt>
    <dgm:pt modelId="{2F954ED3-4F6D-4BC6-BA24-3507A6BA7E7D}" type="parTrans" cxnId="{7A132545-702A-476A-94A5-3C1DC6FBEEAC}">
      <dgm:prSet/>
      <dgm:spPr/>
      <dgm:t>
        <a:bodyPr/>
        <a:lstStyle/>
        <a:p>
          <a:endParaRPr lang="ru-UA"/>
        </a:p>
      </dgm:t>
    </dgm:pt>
    <dgm:pt modelId="{0DAEE83B-9620-4975-9D90-7CA452455160}" type="sibTrans" cxnId="{7A132545-702A-476A-94A5-3C1DC6FBEEAC}">
      <dgm:prSet/>
      <dgm:spPr/>
      <dgm:t>
        <a:bodyPr/>
        <a:lstStyle/>
        <a:p>
          <a:endParaRPr lang="ru-UA"/>
        </a:p>
      </dgm:t>
    </dgm:pt>
    <dgm:pt modelId="{B470E15F-9698-46CC-B9FF-87EF168A0EB3}" type="pres">
      <dgm:prSet presAssocID="{CCD0F011-29A3-4B36-9749-776D81FA3D7A}" presName="hierChild1" presStyleCnt="0">
        <dgm:presLayoutVars>
          <dgm:orgChart val="1"/>
          <dgm:chPref val="1"/>
          <dgm:dir/>
          <dgm:animOne val="branch"/>
          <dgm:animLvl val="lvl"/>
          <dgm:resizeHandles/>
        </dgm:presLayoutVars>
      </dgm:prSet>
      <dgm:spPr/>
      <dgm:t>
        <a:bodyPr/>
        <a:lstStyle/>
        <a:p>
          <a:endParaRPr lang="ru-RU"/>
        </a:p>
      </dgm:t>
    </dgm:pt>
    <dgm:pt modelId="{6CD54EE4-7D9B-40AE-B3D5-399F1253D83B}" type="pres">
      <dgm:prSet presAssocID="{65257B24-EF75-4473-8334-2AB3F8A6086F}" presName="hierRoot1" presStyleCnt="0">
        <dgm:presLayoutVars>
          <dgm:hierBranch val="init"/>
        </dgm:presLayoutVars>
      </dgm:prSet>
      <dgm:spPr/>
    </dgm:pt>
    <dgm:pt modelId="{75D0AF3A-6CE5-4293-AE6C-641CE7F22873}" type="pres">
      <dgm:prSet presAssocID="{65257B24-EF75-4473-8334-2AB3F8A6086F}" presName="rootComposite1" presStyleCnt="0"/>
      <dgm:spPr/>
    </dgm:pt>
    <dgm:pt modelId="{1919ECB4-37B7-44F7-B805-F64759607C60}" type="pres">
      <dgm:prSet presAssocID="{65257B24-EF75-4473-8334-2AB3F8A6086F}" presName="rootText1" presStyleLbl="node0" presStyleIdx="0" presStyleCnt="4" custScaleY="358705" custLinFactNeighborX="291" custLinFactNeighborY="-5830">
        <dgm:presLayoutVars>
          <dgm:chPref val="3"/>
        </dgm:presLayoutVars>
      </dgm:prSet>
      <dgm:spPr/>
      <dgm:t>
        <a:bodyPr/>
        <a:lstStyle/>
        <a:p>
          <a:endParaRPr lang="ru-RU"/>
        </a:p>
      </dgm:t>
    </dgm:pt>
    <dgm:pt modelId="{4CA3A8B7-D071-4F75-B79E-10ECF8F135D3}" type="pres">
      <dgm:prSet presAssocID="{65257B24-EF75-4473-8334-2AB3F8A6086F}" presName="rootConnector1" presStyleLbl="node1" presStyleIdx="0" presStyleCnt="0"/>
      <dgm:spPr/>
      <dgm:t>
        <a:bodyPr/>
        <a:lstStyle/>
        <a:p>
          <a:endParaRPr lang="ru-RU"/>
        </a:p>
      </dgm:t>
    </dgm:pt>
    <dgm:pt modelId="{1254CB85-3F0D-4947-A4C6-4F71908F350C}" type="pres">
      <dgm:prSet presAssocID="{65257B24-EF75-4473-8334-2AB3F8A6086F}" presName="hierChild2" presStyleCnt="0"/>
      <dgm:spPr/>
    </dgm:pt>
    <dgm:pt modelId="{2A986238-97DB-4869-AF29-5A56C7F79ED6}" type="pres">
      <dgm:prSet presAssocID="{65257B24-EF75-4473-8334-2AB3F8A6086F}" presName="hierChild3" presStyleCnt="0"/>
      <dgm:spPr/>
    </dgm:pt>
    <dgm:pt modelId="{6AFC16E6-692F-4FBE-9A48-98F64F691561}" type="pres">
      <dgm:prSet presAssocID="{BE11B517-CC3A-4DF7-AD7E-2ADCC3FE8734}" presName="hierRoot1" presStyleCnt="0">
        <dgm:presLayoutVars>
          <dgm:hierBranch val="init"/>
        </dgm:presLayoutVars>
      </dgm:prSet>
      <dgm:spPr/>
    </dgm:pt>
    <dgm:pt modelId="{905A45A8-992D-48DF-81DA-2947A853526B}" type="pres">
      <dgm:prSet presAssocID="{BE11B517-CC3A-4DF7-AD7E-2ADCC3FE8734}" presName="rootComposite1" presStyleCnt="0"/>
      <dgm:spPr/>
    </dgm:pt>
    <dgm:pt modelId="{069A5D6E-3F7E-4384-8E8A-B6F6572BDE6E}" type="pres">
      <dgm:prSet presAssocID="{BE11B517-CC3A-4DF7-AD7E-2ADCC3FE8734}" presName="rootText1" presStyleLbl="node0" presStyleIdx="1" presStyleCnt="4" custScaleY="358705" custLinFactNeighborX="291" custLinFactNeighborY="-5830">
        <dgm:presLayoutVars>
          <dgm:chPref val="3"/>
        </dgm:presLayoutVars>
      </dgm:prSet>
      <dgm:spPr/>
      <dgm:t>
        <a:bodyPr/>
        <a:lstStyle/>
        <a:p>
          <a:endParaRPr lang="ru-RU"/>
        </a:p>
      </dgm:t>
    </dgm:pt>
    <dgm:pt modelId="{B9BE38CA-8A77-4ACC-B639-0549497620FA}" type="pres">
      <dgm:prSet presAssocID="{BE11B517-CC3A-4DF7-AD7E-2ADCC3FE8734}" presName="rootConnector1" presStyleLbl="node1" presStyleIdx="0" presStyleCnt="0"/>
      <dgm:spPr/>
      <dgm:t>
        <a:bodyPr/>
        <a:lstStyle/>
        <a:p>
          <a:endParaRPr lang="ru-RU"/>
        </a:p>
      </dgm:t>
    </dgm:pt>
    <dgm:pt modelId="{1840F86D-813B-4212-9508-382935373D31}" type="pres">
      <dgm:prSet presAssocID="{BE11B517-CC3A-4DF7-AD7E-2ADCC3FE8734}" presName="hierChild2" presStyleCnt="0"/>
      <dgm:spPr/>
    </dgm:pt>
    <dgm:pt modelId="{ABA1D060-B36C-4053-91AF-71E1F8200673}" type="pres">
      <dgm:prSet presAssocID="{BE11B517-CC3A-4DF7-AD7E-2ADCC3FE8734}" presName="hierChild3" presStyleCnt="0"/>
      <dgm:spPr/>
    </dgm:pt>
    <dgm:pt modelId="{850D1A18-5FBE-4B25-9329-F0466F8A928D}" type="pres">
      <dgm:prSet presAssocID="{A4BBA706-CF44-426D-917F-E3FB7D6B9E89}" presName="hierRoot1" presStyleCnt="0">
        <dgm:presLayoutVars>
          <dgm:hierBranch val="init"/>
        </dgm:presLayoutVars>
      </dgm:prSet>
      <dgm:spPr/>
    </dgm:pt>
    <dgm:pt modelId="{9CDFA4D2-9867-466F-A9B7-72E5EEEF0C77}" type="pres">
      <dgm:prSet presAssocID="{A4BBA706-CF44-426D-917F-E3FB7D6B9E89}" presName="rootComposite1" presStyleCnt="0"/>
      <dgm:spPr/>
    </dgm:pt>
    <dgm:pt modelId="{7A0622CC-172D-4344-8333-4D7CAA3E0022}" type="pres">
      <dgm:prSet presAssocID="{A4BBA706-CF44-426D-917F-E3FB7D6B9E89}" presName="rootText1" presStyleLbl="node0" presStyleIdx="2" presStyleCnt="4" custScaleY="358705" custLinFactNeighborX="291" custLinFactNeighborY="-5830">
        <dgm:presLayoutVars>
          <dgm:chPref val="3"/>
        </dgm:presLayoutVars>
      </dgm:prSet>
      <dgm:spPr/>
      <dgm:t>
        <a:bodyPr/>
        <a:lstStyle/>
        <a:p>
          <a:endParaRPr lang="ru-RU"/>
        </a:p>
      </dgm:t>
    </dgm:pt>
    <dgm:pt modelId="{D8B16AEB-9724-4CFA-82B4-7B7FFE5BF92A}" type="pres">
      <dgm:prSet presAssocID="{A4BBA706-CF44-426D-917F-E3FB7D6B9E89}" presName="rootConnector1" presStyleLbl="node1" presStyleIdx="0" presStyleCnt="0"/>
      <dgm:spPr/>
      <dgm:t>
        <a:bodyPr/>
        <a:lstStyle/>
        <a:p>
          <a:endParaRPr lang="ru-RU"/>
        </a:p>
      </dgm:t>
    </dgm:pt>
    <dgm:pt modelId="{21CCEFC9-ED5A-4032-B0CD-26922AD28946}" type="pres">
      <dgm:prSet presAssocID="{A4BBA706-CF44-426D-917F-E3FB7D6B9E89}" presName="hierChild2" presStyleCnt="0"/>
      <dgm:spPr/>
    </dgm:pt>
    <dgm:pt modelId="{5AD1531D-6406-49D6-9FF3-39ABF76F1637}" type="pres">
      <dgm:prSet presAssocID="{A4BBA706-CF44-426D-917F-E3FB7D6B9E89}" presName="hierChild3" presStyleCnt="0"/>
      <dgm:spPr/>
    </dgm:pt>
    <dgm:pt modelId="{DDFCF152-A508-464B-A417-725941EA5553}" type="pres">
      <dgm:prSet presAssocID="{0254D8BA-18DD-4B07-A4C9-0D9056DAC21E}" presName="hierRoot1" presStyleCnt="0">
        <dgm:presLayoutVars>
          <dgm:hierBranch val="init"/>
        </dgm:presLayoutVars>
      </dgm:prSet>
      <dgm:spPr/>
    </dgm:pt>
    <dgm:pt modelId="{51BE7496-37FD-4BF9-A538-196D631FA014}" type="pres">
      <dgm:prSet presAssocID="{0254D8BA-18DD-4B07-A4C9-0D9056DAC21E}" presName="rootComposite1" presStyleCnt="0"/>
      <dgm:spPr/>
    </dgm:pt>
    <dgm:pt modelId="{870405CC-4933-4454-B21E-A20D24B2E193}" type="pres">
      <dgm:prSet presAssocID="{0254D8BA-18DD-4B07-A4C9-0D9056DAC21E}" presName="rootText1" presStyleLbl="node0" presStyleIdx="3" presStyleCnt="4" custScaleY="358705" custLinFactNeighborX="291" custLinFactNeighborY="-5830">
        <dgm:presLayoutVars>
          <dgm:chPref val="3"/>
        </dgm:presLayoutVars>
      </dgm:prSet>
      <dgm:spPr/>
      <dgm:t>
        <a:bodyPr/>
        <a:lstStyle/>
        <a:p>
          <a:endParaRPr lang="ru-RU"/>
        </a:p>
      </dgm:t>
    </dgm:pt>
    <dgm:pt modelId="{E963CC00-CF9C-416A-B979-3F480779C1AE}" type="pres">
      <dgm:prSet presAssocID="{0254D8BA-18DD-4B07-A4C9-0D9056DAC21E}" presName="rootConnector1" presStyleLbl="node1" presStyleIdx="0" presStyleCnt="0"/>
      <dgm:spPr/>
      <dgm:t>
        <a:bodyPr/>
        <a:lstStyle/>
        <a:p>
          <a:endParaRPr lang="ru-RU"/>
        </a:p>
      </dgm:t>
    </dgm:pt>
    <dgm:pt modelId="{E716D61E-0F1C-438E-8810-72FF657A087A}" type="pres">
      <dgm:prSet presAssocID="{0254D8BA-18DD-4B07-A4C9-0D9056DAC21E}" presName="hierChild2" presStyleCnt="0"/>
      <dgm:spPr/>
    </dgm:pt>
    <dgm:pt modelId="{2B192F3A-EBDE-4CB9-BD87-502523844B0E}" type="pres">
      <dgm:prSet presAssocID="{0254D8BA-18DD-4B07-A4C9-0D9056DAC21E}" presName="hierChild3" presStyleCnt="0"/>
      <dgm:spPr/>
    </dgm:pt>
  </dgm:ptLst>
  <dgm:cxnLst>
    <dgm:cxn modelId="{2ACB1907-B1F4-4033-8843-8869E7DE9385}" srcId="{CCD0F011-29A3-4B36-9749-776D81FA3D7A}" destId="{65257B24-EF75-4473-8334-2AB3F8A6086F}" srcOrd="0" destOrd="0" parTransId="{7E3CFC19-B1AD-4C46-8FF0-BB6FF9FE4051}" sibTransId="{9C614726-4530-4D0C-B634-780D0136E495}"/>
    <dgm:cxn modelId="{250D62EA-901D-4775-BD22-50C73DFD70F4}" type="presOf" srcId="{0254D8BA-18DD-4B07-A4C9-0D9056DAC21E}" destId="{870405CC-4933-4454-B21E-A20D24B2E193}" srcOrd="0" destOrd="0" presId="urn:microsoft.com/office/officeart/2005/8/layout/orgChart1"/>
    <dgm:cxn modelId="{4EE274DF-9671-418E-A88B-188DD98F49A5}" type="presOf" srcId="{BE11B517-CC3A-4DF7-AD7E-2ADCC3FE8734}" destId="{069A5D6E-3F7E-4384-8E8A-B6F6572BDE6E}" srcOrd="0" destOrd="0" presId="urn:microsoft.com/office/officeart/2005/8/layout/orgChart1"/>
    <dgm:cxn modelId="{40931211-BC75-4F85-932B-3526FA0F602E}" type="presOf" srcId="{BE11B517-CC3A-4DF7-AD7E-2ADCC3FE8734}" destId="{B9BE38CA-8A77-4ACC-B639-0549497620FA}" srcOrd="1" destOrd="0" presId="urn:microsoft.com/office/officeart/2005/8/layout/orgChart1"/>
    <dgm:cxn modelId="{9B149159-F73B-4AFC-9740-478036EEF87C}" type="presOf" srcId="{65257B24-EF75-4473-8334-2AB3F8A6086F}" destId="{1919ECB4-37B7-44F7-B805-F64759607C60}" srcOrd="0" destOrd="0" presId="urn:microsoft.com/office/officeart/2005/8/layout/orgChart1"/>
    <dgm:cxn modelId="{6B02BDDA-D78D-4646-BC88-A83E8A218810}" type="presOf" srcId="{A4BBA706-CF44-426D-917F-E3FB7D6B9E89}" destId="{D8B16AEB-9724-4CFA-82B4-7B7FFE5BF92A}" srcOrd="1" destOrd="0" presId="urn:microsoft.com/office/officeart/2005/8/layout/orgChart1"/>
    <dgm:cxn modelId="{823B214D-CAD0-4322-B14F-F47354EE6C8A}" type="presOf" srcId="{A4BBA706-CF44-426D-917F-E3FB7D6B9E89}" destId="{7A0622CC-172D-4344-8333-4D7CAA3E0022}" srcOrd="0" destOrd="0" presId="urn:microsoft.com/office/officeart/2005/8/layout/orgChart1"/>
    <dgm:cxn modelId="{187040C9-97F8-47EE-AB09-5D0E37DCAAA8}" type="presOf" srcId="{CCD0F011-29A3-4B36-9749-776D81FA3D7A}" destId="{B470E15F-9698-46CC-B9FF-87EF168A0EB3}" srcOrd="0" destOrd="0" presId="urn:microsoft.com/office/officeart/2005/8/layout/orgChart1"/>
    <dgm:cxn modelId="{1AF64046-59B0-4708-94F9-8D31BA99C9BD}" type="presOf" srcId="{65257B24-EF75-4473-8334-2AB3F8A6086F}" destId="{4CA3A8B7-D071-4F75-B79E-10ECF8F135D3}" srcOrd="1" destOrd="0" presId="urn:microsoft.com/office/officeart/2005/8/layout/orgChart1"/>
    <dgm:cxn modelId="{3C2C335F-D81F-4834-ABA8-346280F46BFC}" srcId="{CCD0F011-29A3-4B36-9749-776D81FA3D7A}" destId="{BE11B517-CC3A-4DF7-AD7E-2ADCC3FE8734}" srcOrd="1" destOrd="0" parTransId="{5CC88889-B15E-4FF6-B566-172F88805054}" sibTransId="{B0AA6DBC-C858-4773-BDC8-3272BC3CE898}"/>
    <dgm:cxn modelId="{B9AE1BE3-59E9-4883-BBBE-4398AB09B332}" type="presOf" srcId="{0254D8BA-18DD-4B07-A4C9-0D9056DAC21E}" destId="{E963CC00-CF9C-416A-B979-3F480779C1AE}" srcOrd="1" destOrd="0" presId="urn:microsoft.com/office/officeart/2005/8/layout/orgChart1"/>
    <dgm:cxn modelId="{8F1845BD-BE27-41CB-B569-3F190342535A}" srcId="{CCD0F011-29A3-4B36-9749-776D81FA3D7A}" destId="{A4BBA706-CF44-426D-917F-E3FB7D6B9E89}" srcOrd="2" destOrd="0" parTransId="{BD4E43E4-EED6-45E4-B9B0-636F1561DB86}" sibTransId="{FDC3F853-D86C-4CB6-973C-11B5001FC95A}"/>
    <dgm:cxn modelId="{7A132545-702A-476A-94A5-3C1DC6FBEEAC}" srcId="{CCD0F011-29A3-4B36-9749-776D81FA3D7A}" destId="{0254D8BA-18DD-4B07-A4C9-0D9056DAC21E}" srcOrd="3" destOrd="0" parTransId="{2F954ED3-4F6D-4BC6-BA24-3507A6BA7E7D}" sibTransId="{0DAEE83B-9620-4975-9D90-7CA452455160}"/>
    <dgm:cxn modelId="{1E9B3DF3-B8BA-48EB-A342-8A8ACE6D2476}" type="presParOf" srcId="{B470E15F-9698-46CC-B9FF-87EF168A0EB3}" destId="{6CD54EE4-7D9B-40AE-B3D5-399F1253D83B}" srcOrd="0" destOrd="0" presId="urn:microsoft.com/office/officeart/2005/8/layout/orgChart1"/>
    <dgm:cxn modelId="{DD62E669-3DB6-4F77-A6F1-43E43A93AE21}" type="presParOf" srcId="{6CD54EE4-7D9B-40AE-B3D5-399F1253D83B}" destId="{75D0AF3A-6CE5-4293-AE6C-641CE7F22873}" srcOrd="0" destOrd="0" presId="urn:microsoft.com/office/officeart/2005/8/layout/orgChart1"/>
    <dgm:cxn modelId="{11F17121-1F6C-4FBB-944B-AC6E15CA6C95}" type="presParOf" srcId="{75D0AF3A-6CE5-4293-AE6C-641CE7F22873}" destId="{1919ECB4-37B7-44F7-B805-F64759607C60}" srcOrd="0" destOrd="0" presId="urn:microsoft.com/office/officeart/2005/8/layout/orgChart1"/>
    <dgm:cxn modelId="{F650AEEE-7C68-4551-A3D6-B655D41DEC9F}" type="presParOf" srcId="{75D0AF3A-6CE5-4293-AE6C-641CE7F22873}" destId="{4CA3A8B7-D071-4F75-B79E-10ECF8F135D3}" srcOrd="1" destOrd="0" presId="urn:microsoft.com/office/officeart/2005/8/layout/orgChart1"/>
    <dgm:cxn modelId="{AE851471-9915-4B9F-A9BF-8663AC7CF7D1}" type="presParOf" srcId="{6CD54EE4-7D9B-40AE-B3D5-399F1253D83B}" destId="{1254CB85-3F0D-4947-A4C6-4F71908F350C}" srcOrd="1" destOrd="0" presId="urn:microsoft.com/office/officeart/2005/8/layout/orgChart1"/>
    <dgm:cxn modelId="{370AF622-3405-4BFF-9A68-8867D13D3651}" type="presParOf" srcId="{6CD54EE4-7D9B-40AE-B3D5-399F1253D83B}" destId="{2A986238-97DB-4869-AF29-5A56C7F79ED6}" srcOrd="2" destOrd="0" presId="urn:microsoft.com/office/officeart/2005/8/layout/orgChart1"/>
    <dgm:cxn modelId="{B2DCF886-4726-4D7E-B084-947986B0C69F}" type="presParOf" srcId="{B470E15F-9698-46CC-B9FF-87EF168A0EB3}" destId="{6AFC16E6-692F-4FBE-9A48-98F64F691561}" srcOrd="1" destOrd="0" presId="urn:microsoft.com/office/officeart/2005/8/layout/orgChart1"/>
    <dgm:cxn modelId="{4896E3C8-C790-4CD9-9906-EBEC4643F21B}" type="presParOf" srcId="{6AFC16E6-692F-4FBE-9A48-98F64F691561}" destId="{905A45A8-992D-48DF-81DA-2947A853526B}" srcOrd="0" destOrd="0" presId="urn:microsoft.com/office/officeart/2005/8/layout/orgChart1"/>
    <dgm:cxn modelId="{8806CD68-1F02-4805-B83C-1A287916D545}" type="presParOf" srcId="{905A45A8-992D-48DF-81DA-2947A853526B}" destId="{069A5D6E-3F7E-4384-8E8A-B6F6572BDE6E}" srcOrd="0" destOrd="0" presId="urn:microsoft.com/office/officeart/2005/8/layout/orgChart1"/>
    <dgm:cxn modelId="{357E2903-8EAE-41AD-8D15-9139ED957E49}" type="presParOf" srcId="{905A45A8-992D-48DF-81DA-2947A853526B}" destId="{B9BE38CA-8A77-4ACC-B639-0549497620FA}" srcOrd="1" destOrd="0" presId="urn:microsoft.com/office/officeart/2005/8/layout/orgChart1"/>
    <dgm:cxn modelId="{85F04363-0299-4653-830C-39B8FD806C3F}" type="presParOf" srcId="{6AFC16E6-692F-4FBE-9A48-98F64F691561}" destId="{1840F86D-813B-4212-9508-382935373D31}" srcOrd="1" destOrd="0" presId="urn:microsoft.com/office/officeart/2005/8/layout/orgChart1"/>
    <dgm:cxn modelId="{AA056573-440A-40E0-99F0-480EA0406B14}" type="presParOf" srcId="{6AFC16E6-692F-4FBE-9A48-98F64F691561}" destId="{ABA1D060-B36C-4053-91AF-71E1F8200673}" srcOrd="2" destOrd="0" presId="urn:microsoft.com/office/officeart/2005/8/layout/orgChart1"/>
    <dgm:cxn modelId="{19E68F49-A255-4A37-A7AA-105CD3C3C0E5}" type="presParOf" srcId="{B470E15F-9698-46CC-B9FF-87EF168A0EB3}" destId="{850D1A18-5FBE-4B25-9329-F0466F8A928D}" srcOrd="2" destOrd="0" presId="urn:microsoft.com/office/officeart/2005/8/layout/orgChart1"/>
    <dgm:cxn modelId="{921B1FC2-1627-47B7-92A0-9D18FCAE1DEB}" type="presParOf" srcId="{850D1A18-5FBE-4B25-9329-F0466F8A928D}" destId="{9CDFA4D2-9867-466F-A9B7-72E5EEEF0C77}" srcOrd="0" destOrd="0" presId="urn:microsoft.com/office/officeart/2005/8/layout/orgChart1"/>
    <dgm:cxn modelId="{F7143A54-482F-4342-8F5B-80B224AD87F1}" type="presParOf" srcId="{9CDFA4D2-9867-466F-A9B7-72E5EEEF0C77}" destId="{7A0622CC-172D-4344-8333-4D7CAA3E0022}" srcOrd="0" destOrd="0" presId="urn:microsoft.com/office/officeart/2005/8/layout/orgChart1"/>
    <dgm:cxn modelId="{A9CA17C3-E795-4E6D-98E2-83CAD2308760}" type="presParOf" srcId="{9CDFA4D2-9867-466F-A9B7-72E5EEEF0C77}" destId="{D8B16AEB-9724-4CFA-82B4-7B7FFE5BF92A}" srcOrd="1" destOrd="0" presId="urn:microsoft.com/office/officeart/2005/8/layout/orgChart1"/>
    <dgm:cxn modelId="{8D7AC88E-9F54-475D-AF62-BA170F8ACFC4}" type="presParOf" srcId="{850D1A18-5FBE-4B25-9329-F0466F8A928D}" destId="{21CCEFC9-ED5A-4032-B0CD-26922AD28946}" srcOrd="1" destOrd="0" presId="urn:microsoft.com/office/officeart/2005/8/layout/orgChart1"/>
    <dgm:cxn modelId="{25E9D664-7811-4CD8-A01F-6900B3D2DBDF}" type="presParOf" srcId="{850D1A18-5FBE-4B25-9329-F0466F8A928D}" destId="{5AD1531D-6406-49D6-9FF3-39ABF76F1637}" srcOrd="2" destOrd="0" presId="urn:microsoft.com/office/officeart/2005/8/layout/orgChart1"/>
    <dgm:cxn modelId="{93583466-905D-4440-B8A9-DA98B73C7CCA}" type="presParOf" srcId="{B470E15F-9698-46CC-B9FF-87EF168A0EB3}" destId="{DDFCF152-A508-464B-A417-725941EA5553}" srcOrd="3" destOrd="0" presId="urn:microsoft.com/office/officeart/2005/8/layout/orgChart1"/>
    <dgm:cxn modelId="{1BB6EF4D-4C3A-44AB-BF00-5677AB94C044}" type="presParOf" srcId="{DDFCF152-A508-464B-A417-725941EA5553}" destId="{51BE7496-37FD-4BF9-A538-196D631FA014}" srcOrd="0" destOrd="0" presId="urn:microsoft.com/office/officeart/2005/8/layout/orgChart1"/>
    <dgm:cxn modelId="{26242C97-4837-409C-B74C-C5DB11383E57}" type="presParOf" srcId="{51BE7496-37FD-4BF9-A538-196D631FA014}" destId="{870405CC-4933-4454-B21E-A20D24B2E193}" srcOrd="0" destOrd="0" presId="urn:microsoft.com/office/officeart/2005/8/layout/orgChart1"/>
    <dgm:cxn modelId="{D8CDB56E-CDBB-47C9-BF19-E84C3C7C8DF4}" type="presParOf" srcId="{51BE7496-37FD-4BF9-A538-196D631FA014}" destId="{E963CC00-CF9C-416A-B979-3F480779C1AE}" srcOrd="1" destOrd="0" presId="urn:microsoft.com/office/officeart/2005/8/layout/orgChart1"/>
    <dgm:cxn modelId="{6BCE6EDD-4E33-4CA5-BE95-97CFC89BD03D}" type="presParOf" srcId="{DDFCF152-A508-464B-A417-725941EA5553}" destId="{E716D61E-0F1C-438E-8810-72FF657A087A}" srcOrd="1" destOrd="0" presId="urn:microsoft.com/office/officeart/2005/8/layout/orgChart1"/>
    <dgm:cxn modelId="{39A84C48-18DB-4D71-BDB1-53F0632D1721}" type="presParOf" srcId="{DDFCF152-A508-464B-A417-725941EA5553}" destId="{2B192F3A-EBDE-4CB9-BD87-502523844B0E}"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187018-B75A-4B9E-BB40-04F0C312082F}"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ru-UA"/>
        </a:p>
      </dgm:t>
    </dgm:pt>
    <dgm:pt modelId="{F31B6B08-8687-446A-AE18-FC5D6E8E9D0A}">
      <dgm:prSet/>
      <dgm:spPr/>
      <dgm:t>
        <a:bodyPr/>
        <a:lstStyle/>
        <a:p>
          <a:r>
            <a:rPr lang="uk-UA" b="0" i="0" dirty="0"/>
            <a:t>До специфічних особливостей аграрного сектору економіки, що потребують розробки окремих облікових технологій, зокрема, але не виключно, відносяться: </a:t>
          </a:r>
          <a:endParaRPr lang="ru-UA" dirty="0"/>
        </a:p>
      </dgm:t>
    </dgm:pt>
    <dgm:pt modelId="{13B86423-4C2A-41EA-AE72-2999D1531D76}" type="parTrans" cxnId="{150A5EB6-F387-4870-89E4-F4F726FB3F39}">
      <dgm:prSet/>
      <dgm:spPr/>
      <dgm:t>
        <a:bodyPr/>
        <a:lstStyle/>
        <a:p>
          <a:endParaRPr lang="ru-UA"/>
        </a:p>
      </dgm:t>
    </dgm:pt>
    <dgm:pt modelId="{D2C1EEDF-2B95-4008-94AB-CA6512958EA8}" type="sibTrans" cxnId="{150A5EB6-F387-4870-89E4-F4F726FB3F39}">
      <dgm:prSet/>
      <dgm:spPr/>
      <dgm:t>
        <a:bodyPr/>
        <a:lstStyle/>
        <a:p>
          <a:endParaRPr lang="ru-UA"/>
        </a:p>
      </dgm:t>
    </dgm:pt>
    <dgm:pt modelId="{F0F6671C-01C5-4861-816F-1C2F47BDEFBA}">
      <dgm:prSet/>
      <dgm:spPr/>
      <dgm:t>
        <a:bodyPr/>
        <a:lstStyle/>
        <a:p>
          <a:r>
            <a:rPr lang="uk-UA" b="0" i="0" dirty="0"/>
            <a:t>біологічна складова економічного процесу, відповідно до якої саме родючий ґрунт, рослина і тварина, біологічні закони, за якими вони існують, визначають технологію побудови бухгалтерського обліку. Це зумовлено насамперед використанням природного феномену, яким є придатні для здійснення сільськогосподарської діяльності землі – унікальний, відтворюваний, обмежений в просторі засіб виробництва і предмет праці; </a:t>
          </a:r>
          <a:endParaRPr lang="ru-UA" dirty="0"/>
        </a:p>
      </dgm:t>
    </dgm:pt>
    <dgm:pt modelId="{C460CA5B-40B6-470C-ACBD-14E16D96FF3E}" type="parTrans" cxnId="{7D296051-3E35-46FB-BAC0-9A8F88963967}">
      <dgm:prSet/>
      <dgm:spPr/>
      <dgm:t>
        <a:bodyPr/>
        <a:lstStyle/>
        <a:p>
          <a:endParaRPr lang="ru-UA"/>
        </a:p>
      </dgm:t>
    </dgm:pt>
    <dgm:pt modelId="{543F908F-947E-4BA7-B4F9-7F3E1835BF7A}" type="sibTrans" cxnId="{7D296051-3E35-46FB-BAC0-9A8F88963967}">
      <dgm:prSet/>
      <dgm:spPr/>
      <dgm:t>
        <a:bodyPr/>
        <a:lstStyle/>
        <a:p>
          <a:endParaRPr lang="ru-UA"/>
        </a:p>
      </dgm:t>
    </dgm:pt>
    <dgm:pt modelId="{E7C06DF9-4966-495A-9B1F-95C48AA9F15E}">
      <dgm:prSet/>
      <dgm:spPr/>
      <dgm:t>
        <a:bodyPr/>
        <a:lstStyle/>
        <a:p>
          <a:r>
            <a:rPr lang="uk-UA" b="0" i="0" dirty="0"/>
            <a:t>соціальна складова і неоціненна суспільна значимість сільськогосподарської продукції, що апріорі передбачає орієнтацію аграрного бізнесу не стільки на отримання максимального прибутку, скільки на провадження соціально орієнтованого підприємництва в громадянському суспільстві, в основі якого в першу чергу лежить задоволення життєвих потреб суспільства, забезпечення соціальної стабільності і сталого розвитку сільських громад та підвідомчих їм територій; </a:t>
          </a:r>
          <a:endParaRPr lang="ru-UA" dirty="0"/>
        </a:p>
      </dgm:t>
    </dgm:pt>
    <dgm:pt modelId="{938E1DF1-30F8-4D68-B536-910D2347A975}" type="parTrans" cxnId="{09D260F4-6064-468B-A44F-10A562CFC58D}">
      <dgm:prSet/>
      <dgm:spPr/>
      <dgm:t>
        <a:bodyPr/>
        <a:lstStyle/>
        <a:p>
          <a:endParaRPr lang="ru-UA"/>
        </a:p>
      </dgm:t>
    </dgm:pt>
    <dgm:pt modelId="{CC506406-124A-4A5C-9F76-FB5FFDB26F50}" type="sibTrans" cxnId="{09D260F4-6064-468B-A44F-10A562CFC58D}">
      <dgm:prSet/>
      <dgm:spPr/>
      <dgm:t>
        <a:bodyPr/>
        <a:lstStyle/>
        <a:p>
          <a:endParaRPr lang="ru-UA"/>
        </a:p>
      </dgm:t>
    </dgm:pt>
    <dgm:pt modelId="{03DCFCA3-CE20-42CC-9463-D2B186CB49DC}">
      <dgm:prSet/>
      <dgm:spPr/>
      <dgm:t>
        <a:bodyPr/>
        <a:lstStyle/>
        <a:p>
          <a:r>
            <a:rPr lang="uk-UA" b="0" i="0"/>
            <a:t>місія забезпечення продовольчої, екологічної та енергетичної безпеки світу в умовах участі України в Світовій організації торгівлі (далі – СОТ), що вимагає здійснення активної інформаційної політики, спрямованої на підвищення ефективності і конкурентоспроможності виробництва та реалізацію Україною свого значного аграрного експортного потенціалу.</a:t>
          </a:r>
          <a:endParaRPr lang="ru-UA" dirty="0"/>
        </a:p>
      </dgm:t>
    </dgm:pt>
    <dgm:pt modelId="{5F017734-B49F-45B4-9C01-DAFF553060F4}" type="parTrans" cxnId="{FDB1D1C8-DC1F-42F4-B7F8-E65B0792FEB4}">
      <dgm:prSet/>
      <dgm:spPr/>
      <dgm:t>
        <a:bodyPr/>
        <a:lstStyle/>
        <a:p>
          <a:endParaRPr lang="ru-UA"/>
        </a:p>
      </dgm:t>
    </dgm:pt>
    <dgm:pt modelId="{603F15E9-61D9-4E61-9F8D-91309F70FE9D}" type="sibTrans" cxnId="{FDB1D1C8-DC1F-42F4-B7F8-E65B0792FEB4}">
      <dgm:prSet/>
      <dgm:spPr/>
      <dgm:t>
        <a:bodyPr/>
        <a:lstStyle/>
        <a:p>
          <a:endParaRPr lang="ru-UA"/>
        </a:p>
      </dgm:t>
    </dgm:pt>
    <dgm:pt modelId="{40934BF5-6E30-4B0D-9B0D-609842984B0A}" type="pres">
      <dgm:prSet presAssocID="{40187018-B75A-4B9E-BB40-04F0C312082F}" presName="diagram" presStyleCnt="0">
        <dgm:presLayoutVars>
          <dgm:chPref val="1"/>
          <dgm:dir/>
          <dgm:animOne val="branch"/>
          <dgm:animLvl val="lvl"/>
          <dgm:resizeHandles/>
        </dgm:presLayoutVars>
      </dgm:prSet>
      <dgm:spPr/>
      <dgm:t>
        <a:bodyPr/>
        <a:lstStyle/>
        <a:p>
          <a:endParaRPr lang="ru-RU"/>
        </a:p>
      </dgm:t>
    </dgm:pt>
    <dgm:pt modelId="{546117EF-328D-4E8F-B42F-BA3C31E34761}" type="pres">
      <dgm:prSet presAssocID="{F31B6B08-8687-446A-AE18-FC5D6E8E9D0A}" presName="root" presStyleCnt="0"/>
      <dgm:spPr/>
    </dgm:pt>
    <dgm:pt modelId="{6A3FDA73-5AAC-4A9C-BF96-586737C6B49C}" type="pres">
      <dgm:prSet presAssocID="{F31B6B08-8687-446A-AE18-FC5D6E8E9D0A}" presName="rootComposite" presStyleCnt="0"/>
      <dgm:spPr/>
    </dgm:pt>
    <dgm:pt modelId="{BCB2BFBF-3018-4458-9F20-718859BF4F5F}" type="pres">
      <dgm:prSet presAssocID="{F31B6B08-8687-446A-AE18-FC5D6E8E9D0A}" presName="rootText" presStyleLbl="node1" presStyleIdx="0" presStyleCnt="1" custScaleX="506931"/>
      <dgm:spPr/>
      <dgm:t>
        <a:bodyPr/>
        <a:lstStyle/>
        <a:p>
          <a:endParaRPr lang="ru-RU"/>
        </a:p>
      </dgm:t>
    </dgm:pt>
    <dgm:pt modelId="{2365B750-839E-4B4D-8C67-132DDCDF3F8B}" type="pres">
      <dgm:prSet presAssocID="{F31B6B08-8687-446A-AE18-FC5D6E8E9D0A}" presName="rootConnector" presStyleLbl="node1" presStyleIdx="0" presStyleCnt="1"/>
      <dgm:spPr/>
      <dgm:t>
        <a:bodyPr/>
        <a:lstStyle/>
        <a:p>
          <a:endParaRPr lang="ru-RU"/>
        </a:p>
      </dgm:t>
    </dgm:pt>
    <dgm:pt modelId="{BBF8E155-A99F-479A-A6D5-E6F21FBE0872}" type="pres">
      <dgm:prSet presAssocID="{F31B6B08-8687-446A-AE18-FC5D6E8E9D0A}" presName="childShape" presStyleCnt="0"/>
      <dgm:spPr/>
    </dgm:pt>
    <dgm:pt modelId="{1ABA2120-D088-46B6-AEA3-61C3EFCCF161}" type="pres">
      <dgm:prSet presAssocID="{C460CA5B-40B6-470C-ACBD-14E16D96FF3E}" presName="Name13" presStyleLbl="parChTrans1D2" presStyleIdx="0" presStyleCnt="3"/>
      <dgm:spPr/>
      <dgm:t>
        <a:bodyPr/>
        <a:lstStyle/>
        <a:p>
          <a:endParaRPr lang="ru-RU"/>
        </a:p>
      </dgm:t>
    </dgm:pt>
    <dgm:pt modelId="{343E49CD-193F-4411-8624-038FC8BF0527}" type="pres">
      <dgm:prSet presAssocID="{F0F6671C-01C5-4861-816F-1C2F47BDEFBA}" presName="childText" presStyleLbl="bgAcc1" presStyleIdx="0" presStyleCnt="3" custScaleX="508831">
        <dgm:presLayoutVars>
          <dgm:bulletEnabled val="1"/>
        </dgm:presLayoutVars>
      </dgm:prSet>
      <dgm:spPr/>
      <dgm:t>
        <a:bodyPr/>
        <a:lstStyle/>
        <a:p>
          <a:endParaRPr lang="ru-RU"/>
        </a:p>
      </dgm:t>
    </dgm:pt>
    <dgm:pt modelId="{283DC50D-CDFE-45F1-9098-B81BDF7A4000}" type="pres">
      <dgm:prSet presAssocID="{938E1DF1-30F8-4D68-B536-910D2347A975}" presName="Name13" presStyleLbl="parChTrans1D2" presStyleIdx="1" presStyleCnt="3"/>
      <dgm:spPr/>
      <dgm:t>
        <a:bodyPr/>
        <a:lstStyle/>
        <a:p>
          <a:endParaRPr lang="ru-RU"/>
        </a:p>
      </dgm:t>
    </dgm:pt>
    <dgm:pt modelId="{7D78425B-E037-4BFD-9330-44EB4919FFC4}" type="pres">
      <dgm:prSet presAssocID="{E7C06DF9-4966-495A-9B1F-95C48AA9F15E}" presName="childText" presStyleLbl="bgAcc1" presStyleIdx="1" presStyleCnt="3" custScaleX="508831">
        <dgm:presLayoutVars>
          <dgm:bulletEnabled val="1"/>
        </dgm:presLayoutVars>
      </dgm:prSet>
      <dgm:spPr/>
      <dgm:t>
        <a:bodyPr/>
        <a:lstStyle/>
        <a:p>
          <a:endParaRPr lang="ru-RU"/>
        </a:p>
      </dgm:t>
    </dgm:pt>
    <dgm:pt modelId="{79E3A3CC-A576-4739-AD74-B6BC93CA751D}" type="pres">
      <dgm:prSet presAssocID="{5F017734-B49F-45B4-9C01-DAFF553060F4}" presName="Name13" presStyleLbl="parChTrans1D2" presStyleIdx="2" presStyleCnt="3"/>
      <dgm:spPr/>
      <dgm:t>
        <a:bodyPr/>
        <a:lstStyle/>
        <a:p>
          <a:endParaRPr lang="ru-RU"/>
        </a:p>
      </dgm:t>
    </dgm:pt>
    <dgm:pt modelId="{7E3E374C-79A7-4DEC-9F6A-1C75AD1CB861}" type="pres">
      <dgm:prSet presAssocID="{03DCFCA3-CE20-42CC-9463-D2B186CB49DC}" presName="childText" presStyleLbl="bgAcc1" presStyleIdx="2" presStyleCnt="3" custScaleX="508831">
        <dgm:presLayoutVars>
          <dgm:bulletEnabled val="1"/>
        </dgm:presLayoutVars>
      </dgm:prSet>
      <dgm:spPr/>
      <dgm:t>
        <a:bodyPr/>
        <a:lstStyle/>
        <a:p>
          <a:endParaRPr lang="ru-RU"/>
        </a:p>
      </dgm:t>
    </dgm:pt>
  </dgm:ptLst>
  <dgm:cxnLst>
    <dgm:cxn modelId="{A6D05FAB-9D7F-42C8-A869-F184FB9DE47D}" type="presOf" srcId="{40187018-B75A-4B9E-BB40-04F0C312082F}" destId="{40934BF5-6E30-4B0D-9B0D-609842984B0A}" srcOrd="0" destOrd="0" presId="urn:microsoft.com/office/officeart/2005/8/layout/hierarchy3"/>
    <dgm:cxn modelId="{09D260F4-6064-468B-A44F-10A562CFC58D}" srcId="{F31B6B08-8687-446A-AE18-FC5D6E8E9D0A}" destId="{E7C06DF9-4966-495A-9B1F-95C48AA9F15E}" srcOrd="1" destOrd="0" parTransId="{938E1DF1-30F8-4D68-B536-910D2347A975}" sibTransId="{CC506406-124A-4A5C-9F76-FB5FFDB26F50}"/>
    <dgm:cxn modelId="{015F32A3-9ACC-4C14-82B7-01F08E8A6AAE}" type="presOf" srcId="{E7C06DF9-4966-495A-9B1F-95C48AA9F15E}" destId="{7D78425B-E037-4BFD-9330-44EB4919FFC4}" srcOrd="0" destOrd="0" presId="urn:microsoft.com/office/officeart/2005/8/layout/hierarchy3"/>
    <dgm:cxn modelId="{003EAA90-1944-4DDC-B092-B012657D1CB2}" type="presOf" srcId="{938E1DF1-30F8-4D68-B536-910D2347A975}" destId="{283DC50D-CDFE-45F1-9098-B81BDF7A4000}" srcOrd="0" destOrd="0" presId="urn:microsoft.com/office/officeart/2005/8/layout/hierarchy3"/>
    <dgm:cxn modelId="{FDB1D1C8-DC1F-42F4-B7F8-E65B0792FEB4}" srcId="{F31B6B08-8687-446A-AE18-FC5D6E8E9D0A}" destId="{03DCFCA3-CE20-42CC-9463-D2B186CB49DC}" srcOrd="2" destOrd="0" parTransId="{5F017734-B49F-45B4-9C01-DAFF553060F4}" sibTransId="{603F15E9-61D9-4E61-9F8D-91309F70FE9D}"/>
    <dgm:cxn modelId="{DC7252F7-204F-482E-A33B-C051830F83C0}" type="presOf" srcId="{F0F6671C-01C5-4861-816F-1C2F47BDEFBA}" destId="{343E49CD-193F-4411-8624-038FC8BF0527}" srcOrd="0" destOrd="0" presId="urn:microsoft.com/office/officeart/2005/8/layout/hierarchy3"/>
    <dgm:cxn modelId="{45949D81-580C-4675-A4CF-5EC3D8CEFD56}" type="presOf" srcId="{F31B6B08-8687-446A-AE18-FC5D6E8E9D0A}" destId="{2365B750-839E-4B4D-8C67-132DDCDF3F8B}" srcOrd="1" destOrd="0" presId="urn:microsoft.com/office/officeart/2005/8/layout/hierarchy3"/>
    <dgm:cxn modelId="{9EDDD4EA-F8D3-494C-99E0-727B17B12EE7}" type="presOf" srcId="{C460CA5B-40B6-470C-ACBD-14E16D96FF3E}" destId="{1ABA2120-D088-46B6-AEA3-61C3EFCCF161}" srcOrd="0" destOrd="0" presId="urn:microsoft.com/office/officeart/2005/8/layout/hierarchy3"/>
    <dgm:cxn modelId="{923C1F25-4F6F-4AF7-885F-696C63FE7C90}" type="presOf" srcId="{03DCFCA3-CE20-42CC-9463-D2B186CB49DC}" destId="{7E3E374C-79A7-4DEC-9F6A-1C75AD1CB861}" srcOrd="0" destOrd="0" presId="urn:microsoft.com/office/officeart/2005/8/layout/hierarchy3"/>
    <dgm:cxn modelId="{150A5EB6-F387-4870-89E4-F4F726FB3F39}" srcId="{40187018-B75A-4B9E-BB40-04F0C312082F}" destId="{F31B6B08-8687-446A-AE18-FC5D6E8E9D0A}" srcOrd="0" destOrd="0" parTransId="{13B86423-4C2A-41EA-AE72-2999D1531D76}" sibTransId="{D2C1EEDF-2B95-4008-94AB-CA6512958EA8}"/>
    <dgm:cxn modelId="{6EA96BF1-0279-484B-A10B-01C3C67C012E}" type="presOf" srcId="{F31B6B08-8687-446A-AE18-FC5D6E8E9D0A}" destId="{BCB2BFBF-3018-4458-9F20-718859BF4F5F}" srcOrd="0" destOrd="0" presId="urn:microsoft.com/office/officeart/2005/8/layout/hierarchy3"/>
    <dgm:cxn modelId="{4A5AB018-9DF7-4D4C-A25A-D9215955B65D}" type="presOf" srcId="{5F017734-B49F-45B4-9C01-DAFF553060F4}" destId="{79E3A3CC-A576-4739-AD74-B6BC93CA751D}" srcOrd="0" destOrd="0" presId="urn:microsoft.com/office/officeart/2005/8/layout/hierarchy3"/>
    <dgm:cxn modelId="{7D296051-3E35-46FB-BAC0-9A8F88963967}" srcId="{F31B6B08-8687-446A-AE18-FC5D6E8E9D0A}" destId="{F0F6671C-01C5-4861-816F-1C2F47BDEFBA}" srcOrd="0" destOrd="0" parTransId="{C460CA5B-40B6-470C-ACBD-14E16D96FF3E}" sibTransId="{543F908F-947E-4BA7-B4F9-7F3E1835BF7A}"/>
    <dgm:cxn modelId="{32DDC537-E712-4778-BF0C-703240158ABD}" type="presParOf" srcId="{40934BF5-6E30-4B0D-9B0D-609842984B0A}" destId="{546117EF-328D-4E8F-B42F-BA3C31E34761}" srcOrd="0" destOrd="0" presId="urn:microsoft.com/office/officeart/2005/8/layout/hierarchy3"/>
    <dgm:cxn modelId="{9B46DFEF-5F64-48F2-A20D-4FE719A25344}" type="presParOf" srcId="{546117EF-328D-4E8F-B42F-BA3C31E34761}" destId="{6A3FDA73-5AAC-4A9C-BF96-586737C6B49C}" srcOrd="0" destOrd="0" presId="urn:microsoft.com/office/officeart/2005/8/layout/hierarchy3"/>
    <dgm:cxn modelId="{71290D15-7E1C-4E4D-B439-463A036EBB6B}" type="presParOf" srcId="{6A3FDA73-5AAC-4A9C-BF96-586737C6B49C}" destId="{BCB2BFBF-3018-4458-9F20-718859BF4F5F}" srcOrd="0" destOrd="0" presId="urn:microsoft.com/office/officeart/2005/8/layout/hierarchy3"/>
    <dgm:cxn modelId="{D434A62A-FBE0-493B-AB28-87D72BCEE0BA}" type="presParOf" srcId="{6A3FDA73-5AAC-4A9C-BF96-586737C6B49C}" destId="{2365B750-839E-4B4D-8C67-132DDCDF3F8B}" srcOrd="1" destOrd="0" presId="urn:microsoft.com/office/officeart/2005/8/layout/hierarchy3"/>
    <dgm:cxn modelId="{CC93CFBD-A424-4C8A-B17A-C3B73EABBA78}" type="presParOf" srcId="{546117EF-328D-4E8F-B42F-BA3C31E34761}" destId="{BBF8E155-A99F-479A-A6D5-E6F21FBE0872}" srcOrd="1" destOrd="0" presId="urn:microsoft.com/office/officeart/2005/8/layout/hierarchy3"/>
    <dgm:cxn modelId="{DDC30632-D5E2-4997-8011-D652C7895553}" type="presParOf" srcId="{BBF8E155-A99F-479A-A6D5-E6F21FBE0872}" destId="{1ABA2120-D088-46B6-AEA3-61C3EFCCF161}" srcOrd="0" destOrd="0" presId="urn:microsoft.com/office/officeart/2005/8/layout/hierarchy3"/>
    <dgm:cxn modelId="{7D9797FC-E6A1-4BA7-8AC7-546B02FF5BE8}" type="presParOf" srcId="{BBF8E155-A99F-479A-A6D5-E6F21FBE0872}" destId="{343E49CD-193F-4411-8624-038FC8BF0527}" srcOrd="1" destOrd="0" presId="urn:microsoft.com/office/officeart/2005/8/layout/hierarchy3"/>
    <dgm:cxn modelId="{070F87DA-C7E8-4AF5-BE36-13265D7E21DF}" type="presParOf" srcId="{BBF8E155-A99F-479A-A6D5-E6F21FBE0872}" destId="{283DC50D-CDFE-45F1-9098-B81BDF7A4000}" srcOrd="2" destOrd="0" presId="urn:microsoft.com/office/officeart/2005/8/layout/hierarchy3"/>
    <dgm:cxn modelId="{EFB640B2-6A90-4E63-99EA-3A127CC24550}" type="presParOf" srcId="{BBF8E155-A99F-479A-A6D5-E6F21FBE0872}" destId="{7D78425B-E037-4BFD-9330-44EB4919FFC4}" srcOrd="3" destOrd="0" presId="urn:microsoft.com/office/officeart/2005/8/layout/hierarchy3"/>
    <dgm:cxn modelId="{C735B978-62E6-4AB5-BE73-CA5C67C8533B}" type="presParOf" srcId="{BBF8E155-A99F-479A-A6D5-E6F21FBE0872}" destId="{79E3A3CC-A576-4739-AD74-B6BC93CA751D}" srcOrd="4" destOrd="0" presId="urn:microsoft.com/office/officeart/2005/8/layout/hierarchy3"/>
    <dgm:cxn modelId="{09F3D099-DA78-4E75-9CEA-26C716133B71}" type="presParOf" srcId="{BBF8E155-A99F-479A-A6D5-E6F21FBE0872}" destId="{7E3E374C-79A7-4DEC-9F6A-1C75AD1CB86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D2CD9B-AA36-457F-9146-C52E26ABB2D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UA"/>
        </a:p>
      </dgm:t>
    </dgm:pt>
    <dgm:pt modelId="{29BCA5BA-BD0F-4AF0-B503-EF752E68F8B7}">
      <dgm:prSet/>
      <dgm:spPr/>
      <dgm:t>
        <a:bodyPr/>
        <a:lstStyle/>
        <a:p>
          <a:r>
            <a:rPr lang="uk-UA" b="0" i="0"/>
            <a:t>Оскільки аграрна система бухгалтерського обліку базується на його загальній теоретичній основі, тому, на думку академіка Жука В.М., доцільно виокремити аграрну підсистему бухгалтерського обліку та доповнити аграрну складову облікової теорії. </a:t>
          </a:r>
          <a:r>
            <a:rPr lang="ru-RU" b="0" i="0"/>
            <a:t>Як видно з табл. </a:t>
          </a:r>
          <a:r>
            <a:rPr lang="uk-UA" b="0" i="0"/>
            <a:t>7.2</a:t>
          </a:r>
          <a:r>
            <a:rPr lang="ru-RU" b="0" i="0"/>
            <a:t> за змістом обсяг доповнюючої складової є досить значним.</a:t>
          </a:r>
          <a:endParaRPr lang="ru-UA"/>
        </a:p>
      </dgm:t>
    </dgm:pt>
    <dgm:pt modelId="{5DB20838-186E-4CE8-B69E-8A6DAE434461}" type="parTrans" cxnId="{9365CB7D-C57F-4826-9C8A-5D8341200A8E}">
      <dgm:prSet/>
      <dgm:spPr/>
      <dgm:t>
        <a:bodyPr/>
        <a:lstStyle/>
        <a:p>
          <a:endParaRPr lang="ru-UA"/>
        </a:p>
      </dgm:t>
    </dgm:pt>
    <dgm:pt modelId="{50B90240-7598-462D-B0C1-7EBBAC733FC7}" type="sibTrans" cxnId="{9365CB7D-C57F-4826-9C8A-5D8341200A8E}">
      <dgm:prSet/>
      <dgm:spPr/>
      <dgm:t>
        <a:bodyPr/>
        <a:lstStyle/>
        <a:p>
          <a:endParaRPr lang="ru-UA"/>
        </a:p>
      </dgm:t>
    </dgm:pt>
    <dgm:pt modelId="{DD31D2FB-7341-4315-B15B-7504FD298D85}" type="pres">
      <dgm:prSet presAssocID="{28D2CD9B-AA36-457F-9146-C52E26ABB2D1}" presName="Name0" presStyleCnt="0">
        <dgm:presLayoutVars>
          <dgm:chPref val="3"/>
          <dgm:dir/>
          <dgm:animLvl val="lvl"/>
          <dgm:resizeHandles/>
        </dgm:presLayoutVars>
      </dgm:prSet>
      <dgm:spPr/>
      <dgm:t>
        <a:bodyPr/>
        <a:lstStyle/>
        <a:p>
          <a:endParaRPr lang="ru-RU"/>
        </a:p>
      </dgm:t>
    </dgm:pt>
    <dgm:pt modelId="{07C1290F-A474-4AA4-B201-303CB227B011}" type="pres">
      <dgm:prSet presAssocID="{29BCA5BA-BD0F-4AF0-B503-EF752E68F8B7}" presName="horFlow" presStyleCnt="0"/>
      <dgm:spPr/>
    </dgm:pt>
    <dgm:pt modelId="{B6907302-3AC0-4169-BF5C-718B46483DE7}" type="pres">
      <dgm:prSet presAssocID="{29BCA5BA-BD0F-4AF0-B503-EF752E68F8B7}" presName="bigChev" presStyleLbl="node1" presStyleIdx="0" presStyleCnt="1" custScaleX="268766" custLinFactNeighborX="-7638" custLinFactNeighborY="-9527"/>
      <dgm:spPr/>
      <dgm:t>
        <a:bodyPr/>
        <a:lstStyle/>
        <a:p>
          <a:endParaRPr lang="ru-RU"/>
        </a:p>
      </dgm:t>
    </dgm:pt>
  </dgm:ptLst>
  <dgm:cxnLst>
    <dgm:cxn modelId="{FA35D625-5C4E-4E5C-A7A6-D70C0AB546A3}" type="presOf" srcId="{29BCA5BA-BD0F-4AF0-B503-EF752E68F8B7}" destId="{B6907302-3AC0-4169-BF5C-718B46483DE7}" srcOrd="0" destOrd="0" presId="urn:microsoft.com/office/officeart/2005/8/layout/lProcess3"/>
    <dgm:cxn modelId="{9365CB7D-C57F-4826-9C8A-5D8341200A8E}" srcId="{28D2CD9B-AA36-457F-9146-C52E26ABB2D1}" destId="{29BCA5BA-BD0F-4AF0-B503-EF752E68F8B7}" srcOrd="0" destOrd="0" parTransId="{5DB20838-186E-4CE8-B69E-8A6DAE434461}" sibTransId="{50B90240-7598-462D-B0C1-7EBBAC733FC7}"/>
    <dgm:cxn modelId="{4E572E81-6674-4D2E-BE88-F4C3E7019715}" type="presOf" srcId="{28D2CD9B-AA36-457F-9146-C52E26ABB2D1}" destId="{DD31D2FB-7341-4315-B15B-7504FD298D85}" srcOrd="0" destOrd="0" presId="urn:microsoft.com/office/officeart/2005/8/layout/lProcess3"/>
    <dgm:cxn modelId="{64270552-6C19-4993-916B-9373BBF16214}" type="presParOf" srcId="{DD31D2FB-7341-4315-B15B-7504FD298D85}" destId="{07C1290F-A474-4AA4-B201-303CB227B011}" srcOrd="0" destOrd="0" presId="urn:microsoft.com/office/officeart/2005/8/layout/lProcess3"/>
    <dgm:cxn modelId="{F960EC17-C578-4C4F-9AE3-BF4E82F70BE8}" type="presParOf" srcId="{07C1290F-A474-4AA4-B201-303CB227B011}" destId="{B6907302-3AC0-4169-BF5C-718B46483DE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BF9BC4-EAEB-4FDF-9B9D-88BD67A4A6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UA"/>
        </a:p>
      </dgm:t>
    </dgm:pt>
    <dgm:pt modelId="{99A83CA9-C700-474F-A7FD-4AA23D347883}">
      <dgm:prSet/>
      <dgm:spPr/>
      <dgm:t>
        <a:bodyPr/>
        <a:lstStyle/>
        <a:p>
          <a:r>
            <a:rPr lang="uk-UA" b="0" i="0" dirty="0"/>
            <a:t>Різноманітність об’єктів обліку біологічних активів, за вимогами П(С)БО 30 «Біологічні активи», подвоюється у зв’язку з методологічною недосконалістю застосування оцінки таких активів як за справедливою вартістю, так і за первісною вартістю. Крім того, в обліку малих та середніх сільськогосподарських підприємств (які не поділяють облік на фінансовий та управлінський) при запровадженні П(С)БО 30 виникає необхідність збереження існуючої до цього системи виробничого обліку також в розрізі різноманітних об’єктів обліку сільськогосподарського виробництва з метою забезпечення запитів управління та державної звітності. Варто зазначити також, що виробництво сільськогосподарської продукції здійснюється за відмінними від інших галузей технологіями та має природно-просторовий та сезонний характер, що також має специфічне відображення у предметі та об’єктах.</a:t>
          </a:r>
          <a:endParaRPr lang="ru-UA" dirty="0"/>
        </a:p>
      </dgm:t>
    </dgm:pt>
    <dgm:pt modelId="{CCD4E06E-1518-4877-B590-E62E893C78A1}" type="parTrans" cxnId="{858CE41A-B8AC-4C49-AD48-F4926D6F401E}">
      <dgm:prSet/>
      <dgm:spPr/>
      <dgm:t>
        <a:bodyPr/>
        <a:lstStyle/>
        <a:p>
          <a:endParaRPr lang="ru-UA"/>
        </a:p>
      </dgm:t>
    </dgm:pt>
    <dgm:pt modelId="{A36AC432-5852-4FCB-A15D-EC408D7E5EFB}" type="sibTrans" cxnId="{858CE41A-B8AC-4C49-AD48-F4926D6F401E}">
      <dgm:prSet/>
      <dgm:spPr/>
      <dgm:t>
        <a:bodyPr/>
        <a:lstStyle/>
        <a:p>
          <a:endParaRPr lang="ru-UA"/>
        </a:p>
      </dgm:t>
    </dgm:pt>
    <dgm:pt modelId="{CF35FCFE-C26F-4A98-A860-37BE56C6EA2E}">
      <dgm:prSet/>
      <dgm:spPr/>
      <dgm:t>
        <a:bodyPr/>
        <a:lstStyle/>
        <a:p>
          <a:r>
            <a:rPr lang="uk-UA" b="0" i="0"/>
            <a:t>До об’єктів обліку «живої» (аграрної) економіки також відносяться і сільськогосподарська продукція та додаткові біологічні активи, які являють собою живу, енергетичну цінність за ознаками теорії фізичної економії.</a:t>
          </a:r>
          <a:endParaRPr lang="ru-UA"/>
        </a:p>
      </dgm:t>
    </dgm:pt>
    <dgm:pt modelId="{A7FE826F-D1C9-4491-BE5A-EA8022A79E84}" type="parTrans" cxnId="{8A71A4A2-0A4C-4CF5-B31D-AFC6C0F81ADF}">
      <dgm:prSet/>
      <dgm:spPr/>
      <dgm:t>
        <a:bodyPr/>
        <a:lstStyle/>
        <a:p>
          <a:endParaRPr lang="ru-UA"/>
        </a:p>
      </dgm:t>
    </dgm:pt>
    <dgm:pt modelId="{9D709397-FD46-4832-898A-E5300058F5D3}" type="sibTrans" cxnId="{8A71A4A2-0A4C-4CF5-B31D-AFC6C0F81ADF}">
      <dgm:prSet/>
      <dgm:spPr/>
      <dgm:t>
        <a:bodyPr/>
        <a:lstStyle/>
        <a:p>
          <a:endParaRPr lang="ru-UA"/>
        </a:p>
      </dgm:t>
    </dgm:pt>
    <dgm:pt modelId="{A2150552-42B3-498D-B07B-3D766F8DE54F}">
      <dgm:prSet/>
      <dgm:spPr/>
      <dgm:t>
        <a:bodyPr/>
        <a:lstStyle/>
        <a:p>
          <a:r>
            <a:rPr lang="uk-UA" b="0" i="0"/>
            <a:t>Аналогічне облікове забезпечення зорганізовується і по обліку продукції тваринництва. Лише, в цій підгалузі аграрної економіки важливе значення має і виробництво, а відтак і облікове забезпечення виробництва – гною, як основи органічних добрив та альтернативного органічного землеробства й органічної енергетики.</a:t>
          </a:r>
          <a:endParaRPr lang="ru-UA"/>
        </a:p>
      </dgm:t>
    </dgm:pt>
    <dgm:pt modelId="{27EC32F1-0168-4C87-BDF8-B5F812750D2F}" type="parTrans" cxnId="{6E29D975-4D34-4712-A205-55F1A0739F61}">
      <dgm:prSet/>
      <dgm:spPr/>
      <dgm:t>
        <a:bodyPr/>
        <a:lstStyle/>
        <a:p>
          <a:endParaRPr lang="ru-UA"/>
        </a:p>
      </dgm:t>
    </dgm:pt>
    <dgm:pt modelId="{7DDB4647-1003-4684-BB16-79A334E18592}" type="sibTrans" cxnId="{6E29D975-4D34-4712-A205-55F1A0739F61}">
      <dgm:prSet/>
      <dgm:spPr/>
      <dgm:t>
        <a:bodyPr/>
        <a:lstStyle/>
        <a:p>
          <a:endParaRPr lang="ru-UA"/>
        </a:p>
      </dgm:t>
    </dgm:pt>
    <dgm:pt modelId="{31AEAEF2-483D-4094-B3F2-B19F26EB5D03}">
      <dgm:prSet/>
      <dgm:spPr/>
      <dgm:t>
        <a:bodyPr/>
        <a:lstStyle/>
        <a:p>
          <a:r>
            <a:rPr lang="uk-UA" b="0" i="0"/>
            <a:t>Звідси висновок: теоретико-методологічне вдосконалення змісту предмету та об’єктів обліку сільськогосподарської діяльності слід вибудовувати з позицій теорії фізичної економії, враховуючи її антиентропійну сутність та, звідси, значимість для інституцій економіки й суспільства.</a:t>
          </a:r>
          <a:endParaRPr lang="ru-UA"/>
        </a:p>
      </dgm:t>
    </dgm:pt>
    <dgm:pt modelId="{1648F82F-8C76-4EEB-891D-FEC38C32BB5B}" type="parTrans" cxnId="{FC62EDF7-40D0-4998-AE78-0E04C5A585FD}">
      <dgm:prSet/>
      <dgm:spPr/>
      <dgm:t>
        <a:bodyPr/>
        <a:lstStyle/>
        <a:p>
          <a:endParaRPr lang="ru-UA"/>
        </a:p>
      </dgm:t>
    </dgm:pt>
    <dgm:pt modelId="{C2D3291F-0187-4DBC-931E-070788E00BD7}" type="sibTrans" cxnId="{FC62EDF7-40D0-4998-AE78-0E04C5A585FD}">
      <dgm:prSet/>
      <dgm:spPr/>
      <dgm:t>
        <a:bodyPr/>
        <a:lstStyle/>
        <a:p>
          <a:endParaRPr lang="ru-UA"/>
        </a:p>
      </dgm:t>
    </dgm:pt>
    <dgm:pt modelId="{943098CE-5D58-42EC-8EF5-DFE45753F57A}" type="pres">
      <dgm:prSet presAssocID="{9DBF9BC4-EAEB-4FDF-9B9D-88BD67A4A69C}" presName="Name0" presStyleCnt="0">
        <dgm:presLayoutVars>
          <dgm:chMax val="7"/>
          <dgm:chPref val="7"/>
          <dgm:dir/>
        </dgm:presLayoutVars>
      </dgm:prSet>
      <dgm:spPr/>
      <dgm:t>
        <a:bodyPr/>
        <a:lstStyle/>
        <a:p>
          <a:endParaRPr lang="ru-RU"/>
        </a:p>
      </dgm:t>
    </dgm:pt>
    <dgm:pt modelId="{5390BAA0-CA4D-4135-8E2C-9847E729E5BA}" type="pres">
      <dgm:prSet presAssocID="{9DBF9BC4-EAEB-4FDF-9B9D-88BD67A4A69C}" presName="Name1" presStyleCnt="0"/>
      <dgm:spPr/>
    </dgm:pt>
    <dgm:pt modelId="{93AC2202-E99F-4F58-81F4-E3BD72160A01}" type="pres">
      <dgm:prSet presAssocID="{9DBF9BC4-EAEB-4FDF-9B9D-88BD67A4A69C}" presName="cycle" presStyleCnt="0"/>
      <dgm:spPr/>
    </dgm:pt>
    <dgm:pt modelId="{90192F1B-2BE5-4E22-B589-A5D55E3903E6}" type="pres">
      <dgm:prSet presAssocID="{9DBF9BC4-EAEB-4FDF-9B9D-88BD67A4A69C}" presName="srcNode" presStyleLbl="node1" presStyleIdx="0" presStyleCnt="4"/>
      <dgm:spPr/>
    </dgm:pt>
    <dgm:pt modelId="{C1DF4838-7AE8-4E0E-A4D5-24BE76798663}" type="pres">
      <dgm:prSet presAssocID="{9DBF9BC4-EAEB-4FDF-9B9D-88BD67A4A69C}" presName="conn" presStyleLbl="parChTrans1D2" presStyleIdx="0" presStyleCnt="1"/>
      <dgm:spPr/>
      <dgm:t>
        <a:bodyPr/>
        <a:lstStyle/>
        <a:p>
          <a:endParaRPr lang="ru-RU"/>
        </a:p>
      </dgm:t>
    </dgm:pt>
    <dgm:pt modelId="{E4B79C63-B1E0-4D76-A8EB-00A7A4492F0B}" type="pres">
      <dgm:prSet presAssocID="{9DBF9BC4-EAEB-4FDF-9B9D-88BD67A4A69C}" presName="extraNode" presStyleLbl="node1" presStyleIdx="0" presStyleCnt="4"/>
      <dgm:spPr/>
    </dgm:pt>
    <dgm:pt modelId="{572C8736-D26B-4F2F-9F37-31FA21482C8C}" type="pres">
      <dgm:prSet presAssocID="{9DBF9BC4-EAEB-4FDF-9B9D-88BD67A4A69C}" presName="dstNode" presStyleLbl="node1" presStyleIdx="0" presStyleCnt="4"/>
      <dgm:spPr/>
    </dgm:pt>
    <dgm:pt modelId="{4C137201-4B74-46BD-8AB0-C6417168150E}" type="pres">
      <dgm:prSet presAssocID="{99A83CA9-C700-474F-A7FD-4AA23D347883}" presName="text_1" presStyleLbl="node1" presStyleIdx="0" presStyleCnt="4" custScaleY="178991">
        <dgm:presLayoutVars>
          <dgm:bulletEnabled val="1"/>
        </dgm:presLayoutVars>
      </dgm:prSet>
      <dgm:spPr/>
      <dgm:t>
        <a:bodyPr/>
        <a:lstStyle/>
        <a:p>
          <a:endParaRPr lang="ru-RU"/>
        </a:p>
      </dgm:t>
    </dgm:pt>
    <dgm:pt modelId="{9566CC7E-709A-4B53-B28C-5B2A4BB04A02}" type="pres">
      <dgm:prSet presAssocID="{99A83CA9-C700-474F-A7FD-4AA23D347883}" presName="accent_1" presStyleCnt="0"/>
      <dgm:spPr/>
    </dgm:pt>
    <dgm:pt modelId="{4ECCB568-EF57-424E-B160-021B64B02AE4}" type="pres">
      <dgm:prSet presAssocID="{99A83CA9-C700-474F-A7FD-4AA23D347883}" presName="accentRepeatNode" presStyleLbl="solidFgAcc1" presStyleIdx="0" presStyleCnt="4"/>
      <dgm:spPr/>
    </dgm:pt>
    <dgm:pt modelId="{77E80EC1-901B-4571-9021-879C738C6754}" type="pres">
      <dgm:prSet presAssocID="{CF35FCFE-C26F-4A98-A860-37BE56C6EA2E}" presName="text_2" presStyleLbl="node1" presStyleIdx="1" presStyleCnt="4">
        <dgm:presLayoutVars>
          <dgm:bulletEnabled val="1"/>
        </dgm:presLayoutVars>
      </dgm:prSet>
      <dgm:spPr/>
      <dgm:t>
        <a:bodyPr/>
        <a:lstStyle/>
        <a:p>
          <a:endParaRPr lang="ru-RU"/>
        </a:p>
      </dgm:t>
    </dgm:pt>
    <dgm:pt modelId="{0EAB9FAA-F547-4DE7-B8B2-6435ECA57E75}" type="pres">
      <dgm:prSet presAssocID="{CF35FCFE-C26F-4A98-A860-37BE56C6EA2E}" presName="accent_2" presStyleCnt="0"/>
      <dgm:spPr/>
    </dgm:pt>
    <dgm:pt modelId="{99E94995-B192-4B23-8D07-346910DAB1F2}" type="pres">
      <dgm:prSet presAssocID="{CF35FCFE-C26F-4A98-A860-37BE56C6EA2E}" presName="accentRepeatNode" presStyleLbl="solidFgAcc1" presStyleIdx="1" presStyleCnt="4"/>
      <dgm:spPr/>
    </dgm:pt>
    <dgm:pt modelId="{D8BF68B4-DCCC-4374-9F59-41BD86749E94}" type="pres">
      <dgm:prSet presAssocID="{A2150552-42B3-498D-B07B-3D766F8DE54F}" presName="text_3" presStyleLbl="node1" presStyleIdx="2" presStyleCnt="4">
        <dgm:presLayoutVars>
          <dgm:bulletEnabled val="1"/>
        </dgm:presLayoutVars>
      </dgm:prSet>
      <dgm:spPr/>
      <dgm:t>
        <a:bodyPr/>
        <a:lstStyle/>
        <a:p>
          <a:endParaRPr lang="ru-RU"/>
        </a:p>
      </dgm:t>
    </dgm:pt>
    <dgm:pt modelId="{CC195503-D529-4EC4-8820-EEF7AC9F348D}" type="pres">
      <dgm:prSet presAssocID="{A2150552-42B3-498D-B07B-3D766F8DE54F}" presName="accent_3" presStyleCnt="0"/>
      <dgm:spPr/>
    </dgm:pt>
    <dgm:pt modelId="{B64E37EE-BEB6-43FE-AA86-F24D987FEB66}" type="pres">
      <dgm:prSet presAssocID="{A2150552-42B3-498D-B07B-3D766F8DE54F}" presName="accentRepeatNode" presStyleLbl="solidFgAcc1" presStyleIdx="2" presStyleCnt="4"/>
      <dgm:spPr/>
    </dgm:pt>
    <dgm:pt modelId="{3E896996-3BD8-45E6-BB25-CAF5E9E7D5D3}" type="pres">
      <dgm:prSet presAssocID="{31AEAEF2-483D-4094-B3F2-B19F26EB5D03}" presName="text_4" presStyleLbl="node1" presStyleIdx="3" presStyleCnt="4">
        <dgm:presLayoutVars>
          <dgm:bulletEnabled val="1"/>
        </dgm:presLayoutVars>
      </dgm:prSet>
      <dgm:spPr/>
      <dgm:t>
        <a:bodyPr/>
        <a:lstStyle/>
        <a:p>
          <a:endParaRPr lang="ru-RU"/>
        </a:p>
      </dgm:t>
    </dgm:pt>
    <dgm:pt modelId="{018EAC98-CED5-4E73-A8C1-8D662F00CB81}" type="pres">
      <dgm:prSet presAssocID="{31AEAEF2-483D-4094-B3F2-B19F26EB5D03}" presName="accent_4" presStyleCnt="0"/>
      <dgm:spPr/>
    </dgm:pt>
    <dgm:pt modelId="{06676AD3-4578-4D8B-BBD3-F1D46935FCA0}" type="pres">
      <dgm:prSet presAssocID="{31AEAEF2-483D-4094-B3F2-B19F26EB5D03}" presName="accentRepeatNode" presStyleLbl="solidFgAcc1" presStyleIdx="3" presStyleCnt="4"/>
      <dgm:spPr/>
    </dgm:pt>
  </dgm:ptLst>
  <dgm:cxnLst>
    <dgm:cxn modelId="{5D1399CD-94DB-414E-A910-3569187A90ED}" type="presOf" srcId="{A2150552-42B3-498D-B07B-3D766F8DE54F}" destId="{D8BF68B4-DCCC-4374-9F59-41BD86749E94}" srcOrd="0" destOrd="0" presId="urn:microsoft.com/office/officeart/2008/layout/VerticalCurvedList"/>
    <dgm:cxn modelId="{0293EB20-07D4-4C3B-90A7-7E93C9C7EFDC}" type="presOf" srcId="{9DBF9BC4-EAEB-4FDF-9B9D-88BD67A4A69C}" destId="{943098CE-5D58-42EC-8EF5-DFE45753F57A}" srcOrd="0" destOrd="0" presId="urn:microsoft.com/office/officeart/2008/layout/VerticalCurvedList"/>
    <dgm:cxn modelId="{51F9EBD8-855A-4DFF-9983-8D0ED7DD9C5A}" type="presOf" srcId="{A36AC432-5852-4FCB-A15D-EC408D7E5EFB}" destId="{C1DF4838-7AE8-4E0E-A4D5-24BE76798663}" srcOrd="0" destOrd="0" presId="urn:microsoft.com/office/officeart/2008/layout/VerticalCurvedList"/>
    <dgm:cxn modelId="{858CE41A-B8AC-4C49-AD48-F4926D6F401E}" srcId="{9DBF9BC4-EAEB-4FDF-9B9D-88BD67A4A69C}" destId="{99A83CA9-C700-474F-A7FD-4AA23D347883}" srcOrd="0" destOrd="0" parTransId="{CCD4E06E-1518-4877-B590-E62E893C78A1}" sibTransId="{A36AC432-5852-4FCB-A15D-EC408D7E5EFB}"/>
    <dgm:cxn modelId="{E10AB59E-22E0-44A7-B7A3-0CD8372660A0}" type="presOf" srcId="{99A83CA9-C700-474F-A7FD-4AA23D347883}" destId="{4C137201-4B74-46BD-8AB0-C6417168150E}" srcOrd="0" destOrd="0" presId="urn:microsoft.com/office/officeart/2008/layout/VerticalCurvedList"/>
    <dgm:cxn modelId="{D8A2C31B-7B85-4F42-A9FE-88FE5F1590F9}" type="presOf" srcId="{CF35FCFE-C26F-4A98-A860-37BE56C6EA2E}" destId="{77E80EC1-901B-4571-9021-879C738C6754}" srcOrd="0" destOrd="0" presId="urn:microsoft.com/office/officeart/2008/layout/VerticalCurvedList"/>
    <dgm:cxn modelId="{FC62EDF7-40D0-4998-AE78-0E04C5A585FD}" srcId="{9DBF9BC4-EAEB-4FDF-9B9D-88BD67A4A69C}" destId="{31AEAEF2-483D-4094-B3F2-B19F26EB5D03}" srcOrd="3" destOrd="0" parTransId="{1648F82F-8C76-4EEB-891D-FEC38C32BB5B}" sibTransId="{C2D3291F-0187-4DBC-931E-070788E00BD7}"/>
    <dgm:cxn modelId="{8572E954-67DA-4689-852E-E920E1252B46}" type="presOf" srcId="{31AEAEF2-483D-4094-B3F2-B19F26EB5D03}" destId="{3E896996-3BD8-45E6-BB25-CAF5E9E7D5D3}" srcOrd="0" destOrd="0" presId="urn:microsoft.com/office/officeart/2008/layout/VerticalCurvedList"/>
    <dgm:cxn modelId="{8A71A4A2-0A4C-4CF5-B31D-AFC6C0F81ADF}" srcId="{9DBF9BC4-EAEB-4FDF-9B9D-88BD67A4A69C}" destId="{CF35FCFE-C26F-4A98-A860-37BE56C6EA2E}" srcOrd="1" destOrd="0" parTransId="{A7FE826F-D1C9-4491-BE5A-EA8022A79E84}" sibTransId="{9D709397-FD46-4832-898A-E5300058F5D3}"/>
    <dgm:cxn modelId="{6E29D975-4D34-4712-A205-55F1A0739F61}" srcId="{9DBF9BC4-EAEB-4FDF-9B9D-88BD67A4A69C}" destId="{A2150552-42B3-498D-B07B-3D766F8DE54F}" srcOrd="2" destOrd="0" parTransId="{27EC32F1-0168-4C87-BDF8-B5F812750D2F}" sibTransId="{7DDB4647-1003-4684-BB16-79A334E18592}"/>
    <dgm:cxn modelId="{DFD35714-0DE4-4871-826F-10DFBEA847CF}" type="presParOf" srcId="{943098CE-5D58-42EC-8EF5-DFE45753F57A}" destId="{5390BAA0-CA4D-4135-8E2C-9847E729E5BA}" srcOrd="0" destOrd="0" presId="urn:microsoft.com/office/officeart/2008/layout/VerticalCurvedList"/>
    <dgm:cxn modelId="{439CC313-C97E-4B13-8D18-4184D466087E}" type="presParOf" srcId="{5390BAA0-CA4D-4135-8E2C-9847E729E5BA}" destId="{93AC2202-E99F-4F58-81F4-E3BD72160A01}" srcOrd="0" destOrd="0" presId="urn:microsoft.com/office/officeart/2008/layout/VerticalCurvedList"/>
    <dgm:cxn modelId="{C59EB676-EEFB-4EB5-AE96-F3B5DF6CCCC0}" type="presParOf" srcId="{93AC2202-E99F-4F58-81F4-E3BD72160A01}" destId="{90192F1B-2BE5-4E22-B589-A5D55E3903E6}" srcOrd="0" destOrd="0" presId="urn:microsoft.com/office/officeart/2008/layout/VerticalCurvedList"/>
    <dgm:cxn modelId="{1DA9FCAA-F63C-4266-9EE8-3CB42E272CBE}" type="presParOf" srcId="{93AC2202-E99F-4F58-81F4-E3BD72160A01}" destId="{C1DF4838-7AE8-4E0E-A4D5-24BE76798663}" srcOrd="1" destOrd="0" presId="urn:microsoft.com/office/officeart/2008/layout/VerticalCurvedList"/>
    <dgm:cxn modelId="{32B662AC-B2AC-440F-A8F3-A2020D06000E}" type="presParOf" srcId="{93AC2202-E99F-4F58-81F4-E3BD72160A01}" destId="{E4B79C63-B1E0-4D76-A8EB-00A7A4492F0B}" srcOrd="2" destOrd="0" presId="urn:microsoft.com/office/officeart/2008/layout/VerticalCurvedList"/>
    <dgm:cxn modelId="{0B3AE9E2-8409-4722-9E97-C7BA337A3CF6}" type="presParOf" srcId="{93AC2202-E99F-4F58-81F4-E3BD72160A01}" destId="{572C8736-D26B-4F2F-9F37-31FA21482C8C}" srcOrd="3" destOrd="0" presId="urn:microsoft.com/office/officeart/2008/layout/VerticalCurvedList"/>
    <dgm:cxn modelId="{7503B89C-9A39-419C-AE03-1B9F5302D3C3}" type="presParOf" srcId="{5390BAA0-CA4D-4135-8E2C-9847E729E5BA}" destId="{4C137201-4B74-46BD-8AB0-C6417168150E}" srcOrd="1" destOrd="0" presId="urn:microsoft.com/office/officeart/2008/layout/VerticalCurvedList"/>
    <dgm:cxn modelId="{ED11B5B6-FA63-4F94-BBB2-CCB163AED1BA}" type="presParOf" srcId="{5390BAA0-CA4D-4135-8E2C-9847E729E5BA}" destId="{9566CC7E-709A-4B53-B28C-5B2A4BB04A02}" srcOrd="2" destOrd="0" presId="urn:microsoft.com/office/officeart/2008/layout/VerticalCurvedList"/>
    <dgm:cxn modelId="{964F0013-4F83-4D0E-96FC-13ACEB76CBE2}" type="presParOf" srcId="{9566CC7E-709A-4B53-B28C-5B2A4BB04A02}" destId="{4ECCB568-EF57-424E-B160-021B64B02AE4}" srcOrd="0" destOrd="0" presId="urn:microsoft.com/office/officeart/2008/layout/VerticalCurvedList"/>
    <dgm:cxn modelId="{806B4890-0E75-4195-A353-8AF9AF2221FB}" type="presParOf" srcId="{5390BAA0-CA4D-4135-8E2C-9847E729E5BA}" destId="{77E80EC1-901B-4571-9021-879C738C6754}" srcOrd="3" destOrd="0" presId="urn:microsoft.com/office/officeart/2008/layout/VerticalCurvedList"/>
    <dgm:cxn modelId="{918AB6CA-1D0F-4AE2-A54B-9EA0EC57634B}" type="presParOf" srcId="{5390BAA0-CA4D-4135-8E2C-9847E729E5BA}" destId="{0EAB9FAA-F547-4DE7-B8B2-6435ECA57E75}" srcOrd="4" destOrd="0" presId="urn:microsoft.com/office/officeart/2008/layout/VerticalCurvedList"/>
    <dgm:cxn modelId="{26198470-D338-4B1D-8DB8-1EA34DFB10FE}" type="presParOf" srcId="{0EAB9FAA-F547-4DE7-B8B2-6435ECA57E75}" destId="{99E94995-B192-4B23-8D07-346910DAB1F2}" srcOrd="0" destOrd="0" presId="urn:microsoft.com/office/officeart/2008/layout/VerticalCurvedList"/>
    <dgm:cxn modelId="{DB87117A-26EA-4283-BB1F-5DF909FEEAAB}" type="presParOf" srcId="{5390BAA0-CA4D-4135-8E2C-9847E729E5BA}" destId="{D8BF68B4-DCCC-4374-9F59-41BD86749E94}" srcOrd="5" destOrd="0" presId="urn:microsoft.com/office/officeart/2008/layout/VerticalCurvedList"/>
    <dgm:cxn modelId="{F4B10D0D-639A-4366-B2BA-D6CE4250BCF5}" type="presParOf" srcId="{5390BAA0-CA4D-4135-8E2C-9847E729E5BA}" destId="{CC195503-D529-4EC4-8820-EEF7AC9F348D}" srcOrd="6" destOrd="0" presId="urn:microsoft.com/office/officeart/2008/layout/VerticalCurvedList"/>
    <dgm:cxn modelId="{F6F1CF1D-F7B5-49E4-A5D3-0A150A62731D}" type="presParOf" srcId="{CC195503-D529-4EC4-8820-EEF7AC9F348D}" destId="{B64E37EE-BEB6-43FE-AA86-F24D987FEB66}" srcOrd="0" destOrd="0" presId="urn:microsoft.com/office/officeart/2008/layout/VerticalCurvedList"/>
    <dgm:cxn modelId="{A10110B8-B15F-46EB-AD48-5DDD9559DCC8}" type="presParOf" srcId="{5390BAA0-CA4D-4135-8E2C-9847E729E5BA}" destId="{3E896996-3BD8-45E6-BB25-CAF5E9E7D5D3}" srcOrd="7" destOrd="0" presId="urn:microsoft.com/office/officeart/2008/layout/VerticalCurvedList"/>
    <dgm:cxn modelId="{94D8C624-E065-4D69-A5BA-DC57499A2BFE}" type="presParOf" srcId="{5390BAA0-CA4D-4135-8E2C-9847E729E5BA}" destId="{018EAC98-CED5-4E73-A8C1-8D662F00CB81}" srcOrd="8" destOrd="0" presId="urn:microsoft.com/office/officeart/2008/layout/VerticalCurvedList"/>
    <dgm:cxn modelId="{CEFFCFDE-4105-4339-A26B-6E4EB60ED2CA}" type="presParOf" srcId="{018EAC98-CED5-4E73-A8C1-8D662F00CB81}" destId="{06676AD3-4578-4D8B-BBD3-F1D46935FCA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F28C16-511F-4D34-9AEF-812CD491E09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UA"/>
        </a:p>
      </dgm:t>
    </dgm:pt>
    <dgm:pt modelId="{7B4C0161-CAF2-4368-9779-DA3A13DCCF00}">
      <dgm:prSet/>
      <dgm:spPr/>
      <dgm:t>
        <a:bodyPr/>
        <a:lstStyle/>
        <a:p>
          <a:r>
            <a:rPr lang="uk-UA" b="1" i="0"/>
            <a:t>7.2. Методологічне забезпечення формування галузевих стандартів бухгалтерського обліку</a:t>
          </a:r>
          <a:endParaRPr lang="ru-UA"/>
        </a:p>
      </dgm:t>
    </dgm:pt>
    <dgm:pt modelId="{E0009DC3-686A-4E19-9E8B-28451AFC1B0C}" type="parTrans" cxnId="{1FC19D96-FCA3-459B-BF25-CD0189DC8E5D}">
      <dgm:prSet/>
      <dgm:spPr/>
      <dgm:t>
        <a:bodyPr/>
        <a:lstStyle/>
        <a:p>
          <a:endParaRPr lang="ru-UA"/>
        </a:p>
      </dgm:t>
    </dgm:pt>
    <dgm:pt modelId="{450A3459-6D0B-4CF9-A617-75DD84258DC1}" type="sibTrans" cxnId="{1FC19D96-FCA3-459B-BF25-CD0189DC8E5D}">
      <dgm:prSet/>
      <dgm:spPr/>
      <dgm:t>
        <a:bodyPr/>
        <a:lstStyle/>
        <a:p>
          <a:endParaRPr lang="ru-UA"/>
        </a:p>
      </dgm:t>
    </dgm:pt>
    <dgm:pt modelId="{F9E2614D-CF8D-48D6-8953-05F2C8431B96}" type="pres">
      <dgm:prSet presAssocID="{48F28C16-511F-4D34-9AEF-812CD491E096}" presName="linear" presStyleCnt="0">
        <dgm:presLayoutVars>
          <dgm:animLvl val="lvl"/>
          <dgm:resizeHandles val="exact"/>
        </dgm:presLayoutVars>
      </dgm:prSet>
      <dgm:spPr/>
      <dgm:t>
        <a:bodyPr/>
        <a:lstStyle/>
        <a:p>
          <a:endParaRPr lang="ru-RU"/>
        </a:p>
      </dgm:t>
    </dgm:pt>
    <dgm:pt modelId="{1C4F62D3-D2D6-46FA-9304-AC33D337C1C2}" type="pres">
      <dgm:prSet presAssocID="{7B4C0161-CAF2-4368-9779-DA3A13DCCF00}" presName="parentText" presStyleLbl="node1" presStyleIdx="0" presStyleCnt="1">
        <dgm:presLayoutVars>
          <dgm:chMax val="0"/>
          <dgm:bulletEnabled val="1"/>
        </dgm:presLayoutVars>
      </dgm:prSet>
      <dgm:spPr/>
      <dgm:t>
        <a:bodyPr/>
        <a:lstStyle/>
        <a:p>
          <a:endParaRPr lang="ru-RU"/>
        </a:p>
      </dgm:t>
    </dgm:pt>
  </dgm:ptLst>
  <dgm:cxnLst>
    <dgm:cxn modelId="{820A38BD-8528-43EE-AAF7-EB5887DC9988}" type="presOf" srcId="{7B4C0161-CAF2-4368-9779-DA3A13DCCF00}" destId="{1C4F62D3-D2D6-46FA-9304-AC33D337C1C2}" srcOrd="0" destOrd="0" presId="urn:microsoft.com/office/officeart/2005/8/layout/vList2"/>
    <dgm:cxn modelId="{7B2BC1E3-39EA-4EB2-A832-07D090DD0AFC}" type="presOf" srcId="{48F28C16-511F-4D34-9AEF-812CD491E096}" destId="{F9E2614D-CF8D-48D6-8953-05F2C8431B96}" srcOrd="0" destOrd="0" presId="urn:microsoft.com/office/officeart/2005/8/layout/vList2"/>
    <dgm:cxn modelId="{1FC19D96-FCA3-459B-BF25-CD0189DC8E5D}" srcId="{48F28C16-511F-4D34-9AEF-812CD491E096}" destId="{7B4C0161-CAF2-4368-9779-DA3A13DCCF00}" srcOrd="0" destOrd="0" parTransId="{E0009DC3-686A-4E19-9E8B-28451AFC1B0C}" sibTransId="{450A3459-6D0B-4CF9-A617-75DD84258DC1}"/>
    <dgm:cxn modelId="{9404FEE8-085F-4ACE-8FDA-F697B6829B39}" type="presParOf" srcId="{F9E2614D-CF8D-48D6-8953-05F2C8431B96}" destId="{1C4F62D3-D2D6-46FA-9304-AC33D337C1C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917413-B401-4B33-8573-1AD4814E660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UA"/>
        </a:p>
      </dgm:t>
    </dgm:pt>
    <dgm:pt modelId="{04230AC4-879F-4086-A531-0CBC210332D8}">
      <dgm:prSet custT="1"/>
      <dgm:spPr/>
      <dgm:t>
        <a:bodyPr/>
        <a:lstStyle/>
        <a:p>
          <a:r>
            <a:rPr lang="uk-UA" sz="1600" b="1" i="0" dirty="0">
              <a:solidFill>
                <a:schemeClr val="bg1"/>
              </a:solidFill>
            </a:rPr>
            <a:t>Методологія (</a:t>
          </a:r>
          <a:r>
            <a:rPr lang="uk-UA" sz="1600" b="1" i="0" dirty="0" err="1">
              <a:solidFill>
                <a:schemeClr val="bg1"/>
              </a:solidFill>
            </a:rPr>
            <a:t>грец</a:t>
          </a:r>
          <a:r>
            <a:rPr lang="uk-UA" sz="1600" b="1" i="0" dirty="0">
              <a:solidFill>
                <a:schemeClr val="bg1"/>
              </a:solidFill>
            </a:rPr>
            <a:t>. – вчення про метод)– це сукупність прийомів дослідження, що застосовуються в науці; вчення про методи пізнання та перетворення дійсності. Основу методології складає </a:t>
          </a:r>
          <a:r>
            <a:rPr lang="uk-UA" sz="1600" b="1" i="0" dirty="0" err="1">
              <a:solidFill>
                <a:schemeClr val="bg1"/>
              </a:solidFill>
            </a:rPr>
            <a:t>мислинне</a:t>
          </a:r>
          <a:r>
            <a:rPr lang="uk-UA" sz="1600" b="1" i="0" dirty="0">
              <a:solidFill>
                <a:schemeClr val="bg1"/>
              </a:solidFill>
            </a:rPr>
            <a:t> та світогляд, як операційне середовище самодисципліни та роботи з інформацією, моделями, алгоритмами.</a:t>
          </a:r>
          <a:endParaRPr lang="ru-UA" sz="1600" b="1" dirty="0">
            <a:solidFill>
              <a:schemeClr val="bg1"/>
            </a:solidFill>
          </a:endParaRPr>
        </a:p>
      </dgm:t>
    </dgm:pt>
    <dgm:pt modelId="{C48360C9-3620-4122-A7B6-9187E839A617}" type="parTrans" cxnId="{55051441-1D10-4A45-88B0-F80BF486146C}">
      <dgm:prSet/>
      <dgm:spPr/>
      <dgm:t>
        <a:bodyPr/>
        <a:lstStyle/>
        <a:p>
          <a:endParaRPr lang="ru-UA"/>
        </a:p>
      </dgm:t>
    </dgm:pt>
    <dgm:pt modelId="{DD1BC598-AC31-4973-BBE1-FB25955FF31F}" type="sibTrans" cxnId="{55051441-1D10-4A45-88B0-F80BF486146C}">
      <dgm:prSet/>
      <dgm:spPr/>
      <dgm:t>
        <a:bodyPr/>
        <a:lstStyle/>
        <a:p>
          <a:endParaRPr lang="ru-UA"/>
        </a:p>
      </dgm:t>
    </dgm:pt>
    <dgm:pt modelId="{90467859-7780-466D-AF6C-C015FCE26A74}">
      <dgm:prSet custT="1"/>
      <dgm:spPr/>
      <dgm:t>
        <a:bodyPr/>
        <a:lstStyle/>
        <a:p>
          <a:r>
            <a:rPr lang="uk-UA" sz="1600" b="1" i="0">
              <a:solidFill>
                <a:schemeClr val="bg1"/>
              </a:solidFill>
            </a:rPr>
            <a:t>Методологія являє собою філософське вчення про метод пізнання і перетворення дійсності; використання принципів світогляду до процесу пізнання. Поняття «методологія» має два основні значення: система визначених способів та прийомів, які застосовуються в тій чи іншій сфері діяльності, вчення про цю систему, загальна теорія методу, теорія в дії. </a:t>
          </a:r>
          <a:endParaRPr lang="ru-UA" sz="1600" b="1">
            <a:solidFill>
              <a:schemeClr val="bg1"/>
            </a:solidFill>
          </a:endParaRPr>
        </a:p>
      </dgm:t>
    </dgm:pt>
    <dgm:pt modelId="{A544CEEA-2191-41A5-BFDE-E4A1FA269EBA}" type="parTrans" cxnId="{AAD25DB1-840F-4D81-BA61-D0ED17287BAE}">
      <dgm:prSet/>
      <dgm:spPr/>
      <dgm:t>
        <a:bodyPr/>
        <a:lstStyle/>
        <a:p>
          <a:endParaRPr lang="ru-UA"/>
        </a:p>
      </dgm:t>
    </dgm:pt>
    <dgm:pt modelId="{8C59EF6E-B022-418E-9CB5-0C471CE614B4}" type="sibTrans" cxnId="{AAD25DB1-840F-4D81-BA61-D0ED17287BAE}">
      <dgm:prSet/>
      <dgm:spPr/>
      <dgm:t>
        <a:bodyPr/>
        <a:lstStyle/>
        <a:p>
          <a:endParaRPr lang="ru-UA"/>
        </a:p>
      </dgm:t>
    </dgm:pt>
    <dgm:pt modelId="{0DC30CE7-3E68-460C-ADEB-E2BBDA09DEBC}">
      <dgm:prSet custT="1"/>
      <dgm:spPr/>
      <dgm:t>
        <a:bodyPr/>
        <a:lstStyle/>
        <a:p>
          <a:r>
            <a:rPr lang="uk-UA" sz="1600" b="1" i="0">
              <a:solidFill>
                <a:schemeClr val="bg1"/>
              </a:solidFill>
            </a:rPr>
            <a:t>Методологічне забезпечення стандартів бухгалтерського обліку не можливе без дотримання методології бухгалтерського обліку. Тому перш за все зупинимось на її розгляді.</a:t>
          </a:r>
          <a:endParaRPr lang="ru-UA" sz="1600" b="1">
            <a:solidFill>
              <a:schemeClr val="bg1"/>
            </a:solidFill>
          </a:endParaRPr>
        </a:p>
      </dgm:t>
    </dgm:pt>
    <dgm:pt modelId="{CB227F75-2511-48C0-82D3-7438CC5FE959}" type="parTrans" cxnId="{DA2EE912-D8D3-4B41-BE69-03C9DAA25966}">
      <dgm:prSet/>
      <dgm:spPr/>
      <dgm:t>
        <a:bodyPr/>
        <a:lstStyle/>
        <a:p>
          <a:endParaRPr lang="ru-UA"/>
        </a:p>
      </dgm:t>
    </dgm:pt>
    <dgm:pt modelId="{F1A27376-432E-405C-881D-E2E1F4E1A328}" type="sibTrans" cxnId="{DA2EE912-D8D3-4B41-BE69-03C9DAA25966}">
      <dgm:prSet/>
      <dgm:spPr/>
      <dgm:t>
        <a:bodyPr/>
        <a:lstStyle/>
        <a:p>
          <a:endParaRPr lang="ru-UA"/>
        </a:p>
      </dgm:t>
    </dgm:pt>
    <dgm:pt modelId="{DB705DD8-73E7-4388-B12B-39C4CEC9999D}" type="pres">
      <dgm:prSet presAssocID="{EF917413-B401-4B33-8573-1AD4814E660C}" presName="CompostProcess" presStyleCnt="0">
        <dgm:presLayoutVars>
          <dgm:dir/>
          <dgm:resizeHandles val="exact"/>
        </dgm:presLayoutVars>
      </dgm:prSet>
      <dgm:spPr/>
      <dgm:t>
        <a:bodyPr/>
        <a:lstStyle/>
        <a:p>
          <a:endParaRPr lang="ru-RU"/>
        </a:p>
      </dgm:t>
    </dgm:pt>
    <dgm:pt modelId="{BE29BB50-BBBD-42BA-BA40-ABE153FDE460}" type="pres">
      <dgm:prSet presAssocID="{EF917413-B401-4B33-8573-1AD4814E660C}" presName="arrow" presStyleLbl="bgShp" presStyleIdx="0" presStyleCnt="1"/>
      <dgm:spPr/>
    </dgm:pt>
    <dgm:pt modelId="{D3906D26-C2B3-459D-A1EC-266756BFCBDB}" type="pres">
      <dgm:prSet presAssocID="{EF917413-B401-4B33-8573-1AD4814E660C}" presName="linearProcess" presStyleCnt="0"/>
      <dgm:spPr/>
    </dgm:pt>
    <dgm:pt modelId="{481F37E5-AB4D-455C-8798-8875E99443FE}" type="pres">
      <dgm:prSet presAssocID="{04230AC4-879F-4086-A531-0CBC210332D8}" presName="textNode" presStyleLbl="node1" presStyleIdx="0" presStyleCnt="3" custScaleY="199019">
        <dgm:presLayoutVars>
          <dgm:bulletEnabled val="1"/>
        </dgm:presLayoutVars>
      </dgm:prSet>
      <dgm:spPr/>
      <dgm:t>
        <a:bodyPr/>
        <a:lstStyle/>
        <a:p>
          <a:endParaRPr lang="ru-RU"/>
        </a:p>
      </dgm:t>
    </dgm:pt>
    <dgm:pt modelId="{FD6D95B9-AF06-4AE2-AF4A-1D8AA074C77D}" type="pres">
      <dgm:prSet presAssocID="{DD1BC598-AC31-4973-BBE1-FB25955FF31F}" presName="sibTrans" presStyleCnt="0"/>
      <dgm:spPr/>
    </dgm:pt>
    <dgm:pt modelId="{6EF4E21B-D2C5-456F-9F51-30E65AB7F766}" type="pres">
      <dgm:prSet presAssocID="{90467859-7780-466D-AF6C-C015FCE26A74}" presName="textNode" presStyleLbl="node1" presStyleIdx="1" presStyleCnt="3" custScaleY="199019">
        <dgm:presLayoutVars>
          <dgm:bulletEnabled val="1"/>
        </dgm:presLayoutVars>
      </dgm:prSet>
      <dgm:spPr/>
      <dgm:t>
        <a:bodyPr/>
        <a:lstStyle/>
        <a:p>
          <a:endParaRPr lang="ru-RU"/>
        </a:p>
      </dgm:t>
    </dgm:pt>
    <dgm:pt modelId="{FF33A0E5-D874-463C-B701-A1B7F3DE2B77}" type="pres">
      <dgm:prSet presAssocID="{8C59EF6E-B022-418E-9CB5-0C471CE614B4}" presName="sibTrans" presStyleCnt="0"/>
      <dgm:spPr/>
    </dgm:pt>
    <dgm:pt modelId="{EB6D2BB1-D8D4-4FB4-8EE3-8CF409B966C6}" type="pres">
      <dgm:prSet presAssocID="{0DC30CE7-3E68-460C-ADEB-E2BBDA09DEBC}" presName="textNode" presStyleLbl="node1" presStyleIdx="2" presStyleCnt="3" custScaleY="199019">
        <dgm:presLayoutVars>
          <dgm:bulletEnabled val="1"/>
        </dgm:presLayoutVars>
      </dgm:prSet>
      <dgm:spPr/>
      <dgm:t>
        <a:bodyPr/>
        <a:lstStyle/>
        <a:p>
          <a:endParaRPr lang="ru-RU"/>
        </a:p>
      </dgm:t>
    </dgm:pt>
  </dgm:ptLst>
  <dgm:cxnLst>
    <dgm:cxn modelId="{0BC1201A-CB3F-4ADB-9146-9B94068D5DAD}" type="presOf" srcId="{EF917413-B401-4B33-8573-1AD4814E660C}" destId="{DB705DD8-73E7-4388-B12B-39C4CEC9999D}" srcOrd="0" destOrd="0" presId="urn:microsoft.com/office/officeart/2005/8/layout/hProcess9"/>
    <dgm:cxn modelId="{AAD25DB1-840F-4D81-BA61-D0ED17287BAE}" srcId="{EF917413-B401-4B33-8573-1AD4814E660C}" destId="{90467859-7780-466D-AF6C-C015FCE26A74}" srcOrd="1" destOrd="0" parTransId="{A544CEEA-2191-41A5-BFDE-E4A1FA269EBA}" sibTransId="{8C59EF6E-B022-418E-9CB5-0C471CE614B4}"/>
    <dgm:cxn modelId="{5BFE3FF6-498B-4077-B3DC-E45042DDB1F5}" type="presOf" srcId="{04230AC4-879F-4086-A531-0CBC210332D8}" destId="{481F37E5-AB4D-455C-8798-8875E99443FE}" srcOrd="0" destOrd="0" presId="urn:microsoft.com/office/officeart/2005/8/layout/hProcess9"/>
    <dgm:cxn modelId="{DA2EE912-D8D3-4B41-BE69-03C9DAA25966}" srcId="{EF917413-B401-4B33-8573-1AD4814E660C}" destId="{0DC30CE7-3E68-460C-ADEB-E2BBDA09DEBC}" srcOrd="2" destOrd="0" parTransId="{CB227F75-2511-48C0-82D3-7438CC5FE959}" sibTransId="{F1A27376-432E-405C-881D-E2E1F4E1A328}"/>
    <dgm:cxn modelId="{213FD14A-0B74-48C4-AB83-D8279A395075}" type="presOf" srcId="{0DC30CE7-3E68-460C-ADEB-E2BBDA09DEBC}" destId="{EB6D2BB1-D8D4-4FB4-8EE3-8CF409B966C6}" srcOrd="0" destOrd="0" presId="urn:microsoft.com/office/officeart/2005/8/layout/hProcess9"/>
    <dgm:cxn modelId="{55051441-1D10-4A45-88B0-F80BF486146C}" srcId="{EF917413-B401-4B33-8573-1AD4814E660C}" destId="{04230AC4-879F-4086-A531-0CBC210332D8}" srcOrd="0" destOrd="0" parTransId="{C48360C9-3620-4122-A7B6-9187E839A617}" sibTransId="{DD1BC598-AC31-4973-BBE1-FB25955FF31F}"/>
    <dgm:cxn modelId="{FD360FD5-BF21-4C0E-B33D-40DDB2395337}" type="presOf" srcId="{90467859-7780-466D-AF6C-C015FCE26A74}" destId="{6EF4E21B-D2C5-456F-9F51-30E65AB7F766}" srcOrd="0" destOrd="0" presId="urn:microsoft.com/office/officeart/2005/8/layout/hProcess9"/>
    <dgm:cxn modelId="{30201099-9F86-4D07-8714-247BB122A260}" type="presParOf" srcId="{DB705DD8-73E7-4388-B12B-39C4CEC9999D}" destId="{BE29BB50-BBBD-42BA-BA40-ABE153FDE460}" srcOrd="0" destOrd="0" presId="urn:microsoft.com/office/officeart/2005/8/layout/hProcess9"/>
    <dgm:cxn modelId="{04CDE164-4FAB-4799-9E3B-8EB8364742B3}" type="presParOf" srcId="{DB705DD8-73E7-4388-B12B-39C4CEC9999D}" destId="{D3906D26-C2B3-459D-A1EC-266756BFCBDB}" srcOrd="1" destOrd="0" presId="urn:microsoft.com/office/officeart/2005/8/layout/hProcess9"/>
    <dgm:cxn modelId="{BF7DCF40-BC6D-4D1B-BAB3-AC80CED13DB5}" type="presParOf" srcId="{D3906D26-C2B3-459D-A1EC-266756BFCBDB}" destId="{481F37E5-AB4D-455C-8798-8875E99443FE}" srcOrd="0" destOrd="0" presId="urn:microsoft.com/office/officeart/2005/8/layout/hProcess9"/>
    <dgm:cxn modelId="{ACFD76E8-7D3C-40F8-A13A-45A637F6DCCC}" type="presParOf" srcId="{D3906D26-C2B3-459D-A1EC-266756BFCBDB}" destId="{FD6D95B9-AF06-4AE2-AF4A-1D8AA074C77D}" srcOrd="1" destOrd="0" presId="urn:microsoft.com/office/officeart/2005/8/layout/hProcess9"/>
    <dgm:cxn modelId="{D5BB51FF-36FA-40AF-9014-0448E85CC0A8}" type="presParOf" srcId="{D3906D26-C2B3-459D-A1EC-266756BFCBDB}" destId="{6EF4E21B-D2C5-456F-9F51-30E65AB7F766}" srcOrd="2" destOrd="0" presId="urn:microsoft.com/office/officeart/2005/8/layout/hProcess9"/>
    <dgm:cxn modelId="{4D71B46D-FC0A-497B-A7B6-6E090502F275}" type="presParOf" srcId="{D3906D26-C2B3-459D-A1EC-266756BFCBDB}" destId="{FF33A0E5-D874-463C-B701-A1B7F3DE2B77}" srcOrd="3" destOrd="0" presId="urn:microsoft.com/office/officeart/2005/8/layout/hProcess9"/>
    <dgm:cxn modelId="{A7880E14-438B-4AF5-9BF2-FF5FB9A13B33}" type="presParOf" srcId="{D3906D26-C2B3-459D-A1EC-266756BFCBDB}" destId="{EB6D2BB1-D8D4-4FB4-8EE3-8CF409B966C6}"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70B5E-F198-46F2-B0B2-002C168724C9}">
      <dsp:nvSpPr>
        <dsp:cNvPr id="0" name=""/>
        <dsp:cNvSpPr/>
      </dsp:nvSpPr>
      <dsp:spPr>
        <a:xfrm>
          <a:off x="6" y="56"/>
          <a:ext cx="8946527" cy="1279075"/>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uk-UA" sz="2000" b="0" i="0" kern="1200" dirty="0"/>
            <a:t>7.1. Теоретичні засади побудови бухгалтерського обліку в аграрній галузі економіки. Галузеві аспекти поглиблення предмету та об’єктів бухгалтерського обліку.</a:t>
          </a:r>
          <a:endParaRPr lang="ru-UA" sz="2000" kern="1200" dirty="0"/>
        </a:p>
      </dsp:txBody>
      <dsp:txXfrm>
        <a:off x="639544" y="56"/>
        <a:ext cx="7667452" cy="1279075"/>
      </dsp:txXfrm>
    </dsp:sp>
    <dsp:sp modelId="{91EAF5DC-D6AA-4772-ABB9-2A476956C287}">
      <dsp:nvSpPr>
        <dsp:cNvPr id="0" name=""/>
        <dsp:cNvSpPr/>
      </dsp:nvSpPr>
      <dsp:spPr>
        <a:xfrm>
          <a:off x="6" y="1458202"/>
          <a:ext cx="8946527" cy="1279075"/>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uk-UA" sz="2000" b="0" i="0" kern="1200" dirty="0"/>
            <a:t>7.2. Методологічне забезпечення формування галузевих стандартів бухгалтерського обліку</a:t>
          </a:r>
          <a:endParaRPr lang="ru-UA" sz="2000" kern="1200" dirty="0"/>
        </a:p>
      </dsp:txBody>
      <dsp:txXfrm>
        <a:off x="639544" y="1458202"/>
        <a:ext cx="7667452" cy="1279075"/>
      </dsp:txXfrm>
    </dsp:sp>
    <dsp:sp modelId="{D7339A04-BD72-45E7-AE05-DA22102E6867}">
      <dsp:nvSpPr>
        <dsp:cNvPr id="0" name=""/>
        <dsp:cNvSpPr/>
      </dsp:nvSpPr>
      <dsp:spPr>
        <a:xfrm>
          <a:off x="6" y="2916349"/>
          <a:ext cx="8946527" cy="1279075"/>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uk-UA" sz="2000" b="0" i="0" kern="1200" dirty="0"/>
            <a:t>7.3. Електронний бізнес та його вплив на систему бухгалтерського обліку. Трансформація системи бухгалтерського обліку на підприємствах е-бізнесу.</a:t>
          </a:r>
          <a:endParaRPr lang="ru-UA" sz="2000" kern="1200" dirty="0"/>
        </a:p>
      </dsp:txBody>
      <dsp:txXfrm>
        <a:off x="639544" y="2916349"/>
        <a:ext cx="7667452" cy="12790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DF05A-1067-4774-830A-5DC9EC10A91E}">
      <dsp:nvSpPr>
        <dsp:cNvPr id="0" name=""/>
        <dsp:cNvSpPr/>
      </dsp:nvSpPr>
      <dsp:spPr>
        <a:xfrm>
          <a:off x="978" y="0"/>
          <a:ext cx="9402766" cy="14005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uk-UA" sz="1600" b="0" i="0" kern="1200" dirty="0"/>
            <a:t>Будь-яка діяльність людини – духовна чи практична, пізнавальна або перетворювальна, індивідуальна чи колективна, тобто освоєння світу людиною, </a:t>
          </a:r>
          <a:r>
            <a:rPr lang="uk-UA" sz="1600" b="0" i="0" kern="1200" dirty="0" err="1"/>
            <a:t>зажди</a:t>
          </a:r>
          <a:r>
            <a:rPr lang="uk-UA" sz="1600" b="0" i="0" kern="1200" dirty="0"/>
            <a:t> супроводжується використанням певних методів. На думку Камінської Т.Г. методологічна функція належить до основних функцій філософської теорії. Наукове розуміння окремих вчених щодо методології бухгалтерського обліку наведемо в таблиці 7.3. </a:t>
          </a:r>
          <a:endParaRPr lang="ru-UA" sz="1600" kern="1200" dirty="0"/>
        </a:p>
      </dsp:txBody>
      <dsp:txXfrm>
        <a:off x="69346" y="68368"/>
        <a:ext cx="9266030" cy="12637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94F38-FD1F-469B-B021-AF19AA042524}">
      <dsp:nvSpPr>
        <dsp:cNvPr id="0" name=""/>
        <dsp:cNvSpPr/>
      </dsp:nvSpPr>
      <dsp:spPr>
        <a:xfrm>
          <a:off x="0" y="1341"/>
          <a:ext cx="11141610" cy="1223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uk-UA" sz="1200" b="0" i="0" kern="1200" dirty="0">
              <a:solidFill>
                <a:schemeClr val="bg1"/>
              </a:solidFill>
            </a:rPr>
            <a:t>Засновником </a:t>
          </a:r>
          <a:r>
            <a:rPr lang="uk-UA" sz="1200" b="0" i="1" kern="1200" dirty="0">
              <a:solidFill>
                <a:schemeClr val="bg1"/>
              </a:solidFill>
            </a:rPr>
            <a:t>процедурного підходу</a:t>
          </a:r>
          <a:r>
            <a:rPr lang="uk-UA" sz="1200" b="0" i="0" kern="1200" dirty="0">
              <a:solidFill>
                <a:schemeClr val="bg1"/>
              </a:solidFill>
            </a:rPr>
            <a:t> до побудови методології бухгалтерського обліку у вітчизняній теорії обліку є О.П. </a:t>
          </a:r>
          <a:r>
            <a:rPr lang="uk-UA" sz="1200" b="0" i="0" kern="1200" dirty="0" err="1">
              <a:solidFill>
                <a:schemeClr val="bg1"/>
              </a:solidFill>
            </a:rPr>
            <a:t>Рудановський</a:t>
          </a:r>
          <a:r>
            <a:rPr lang="uk-UA" sz="1200" b="0" i="0" kern="1200" dirty="0">
              <a:solidFill>
                <a:schemeClr val="bg1"/>
              </a:solidFill>
            </a:rPr>
            <a:t>. Вчений виділяв в якості основних методологічних процедур реєстрацію, систематизацію, координацію (1925 р.) та оцінку (1928 р.). Ідеї О.П. </a:t>
          </a:r>
          <a:r>
            <a:rPr lang="uk-UA" sz="1200" b="0" i="0" kern="1200" dirty="0" err="1">
              <a:solidFill>
                <a:schemeClr val="bg1"/>
              </a:solidFill>
            </a:rPr>
            <a:t>Рудановського</a:t>
          </a:r>
          <a:r>
            <a:rPr lang="uk-UA" sz="1200" b="0" i="0" kern="1200" dirty="0">
              <a:solidFill>
                <a:schemeClr val="bg1"/>
              </a:solidFill>
            </a:rPr>
            <a:t> в подальшому розвивалися О.М. Галаганом, який виокремлював в сукупності методів бухгалтерського обліку спостереження, класифікацію, індукцію і дедукцію, синтез та аналіз. Разом з тим зазначений підхід не знайшов широкого використання і підтримки серед науковців того часу. Підвищений інтерес дослідників до процедурного підходу почав спостерігатися з 1999 р. ХХ ст. після реформування вітчизняної системи бухгалтерського обліку.</a:t>
          </a:r>
          <a:endParaRPr lang="ru-UA" sz="1200" kern="1200" dirty="0">
            <a:solidFill>
              <a:schemeClr val="bg1"/>
            </a:solidFill>
          </a:endParaRPr>
        </a:p>
      </dsp:txBody>
      <dsp:txXfrm>
        <a:off x="59714" y="61055"/>
        <a:ext cx="11022182" cy="1103816"/>
      </dsp:txXfrm>
    </dsp:sp>
    <dsp:sp modelId="{3562FD46-06A9-4627-9F78-4DCB883232CC}">
      <dsp:nvSpPr>
        <dsp:cNvPr id="0" name=""/>
        <dsp:cNvSpPr/>
      </dsp:nvSpPr>
      <dsp:spPr>
        <a:xfrm>
          <a:off x="0" y="1238788"/>
          <a:ext cx="11141610" cy="1223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uk-UA" sz="1200" b="0" i="0" kern="1200">
              <a:solidFill>
                <a:schemeClr val="bg1"/>
              </a:solidFill>
            </a:rPr>
            <a:t>За </a:t>
          </a:r>
          <a:r>
            <a:rPr lang="uk-UA" sz="1200" b="0" i="1" kern="1200">
              <a:solidFill>
                <a:schemeClr val="bg1"/>
              </a:solidFill>
            </a:rPr>
            <a:t>адативног</a:t>
          </a:r>
          <a:r>
            <a:rPr lang="uk-UA" sz="1200" b="0" i="0" kern="1200">
              <a:solidFill>
                <a:schemeClr val="bg1"/>
              </a:solidFill>
            </a:rPr>
            <a:t>о </a:t>
          </a:r>
          <a:r>
            <a:rPr lang="uk-UA" sz="1200" b="0" i="1" kern="1200">
              <a:solidFill>
                <a:schemeClr val="bg1"/>
              </a:solidFill>
            </a:rPr>
            <a:t>підходу</a:t>
          </a:r>
          <a:r>
            <a:rPr lang="uk-UA" sz="1200" b="0" i="0" kern="1200">
              <a:solidFill>
                <a:schemeClr val="bg1"/>
              </a:solidFill>
            </a:rPr>
            <a:t>, який отримав більшого поширення,  методологію бухгалтерського обліку розглядають як сукупність способів (прийомів). Побудова методології обліку за адитивним підходом на основі восьми елементів методу бухгалтерського обліку  панувала у наукових колах починаючи з 50-х років ХХ століття і продовжує існувати дотепер. </a:t>
          </a:r>
          <a:endParaRPr lang="ru-UA" sz="1200" kern="1200">
            <a:solidFill>
              <a:schemeClr val="bg1"/>
            </a:solidFill>
          </a:endParaRPr>
        </a:p>
      </dsp:txBody>
      <dsp:txXfrm>
        <a:off x="59714" y="1298502"/>
        <a:ext cx="11022182" cy="1103816"/>
      </dsp:txXfrm>
    </dsp:sp>
    <dsp:sp modelId="{58051075-C812-446C-94E5-556F288122DC}">
      <dsp:nvSpPr>
        <dsp:cNvPr id="0" name=""/>
        <dsp:cNvSpPr/>
      </dsp:nvSpPr>
      <dsp:spPr>
        <a:xfrm>
          <a:off x="0" y="2476235"/>
          <a:ext cx="11141610" cy="1223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uk-UA" sz="1200" b="0" i="0" kern="1200">
              <a:solidFill>
                <a:schemeClr val="bg1"/>
              </a:solidFill>
            </a:rPr>
            <a:t>У ряді сучасних методологічних досліджень адитивний підхід до побудови методології обліку поєднується з процесним. Відповідно, в наукових працях спостереження як процес включає в себе прийоми документування та інвентаризації, вартісне вимірювання — оцінку та калькулювання, групування (систематизація) — рахунки і подвійний запис, підсумкове узагальнення — баланс та звітність.</a:t>
          </a:r>
          <a:endParaRPr lang="ru-UA" sz="1200" kern="1200">
            <a:solidFill>
              <a:schemeClr val="bg1"/>
            </a:solidFill>
          </a:endParaRPr>
        </a:p>
      </dsp:txBody>
      <dsp:txXfrm>
        <a:off x="59714" y="2535949"/>
        <a:ext cx="11022182" cy="1103816"/>
      </dsp:txXfrm>
    </dsp:sp>
    <dsp:sp modelId="{E6DDB3D8-F72F-4AEE-A4D8-7956A938725C}">
      <dsp:nvSpPr>
        <dsp:cNvPr id="0" name=""/>
        <dsp:cNvSpPr/>
      </dsp:nvSpPr>
      <dsp:spPr>
        <a:xfrm>
          <a:off x="0" y="3713683"/>
          <a:ext cx="11141610" cy="1223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uk-UA" sz="1200" b="0" i="0" kern="1200">
              <a:solidFill>
                <a:schemeClr val="bg1"/>
              </a:solidFill>
            </a:rPr>
            <a:t>Таке взаємодоповнення підходів підтримує М.С. Пушкар, на думку якого процедурний підхід не означає відміни адитивного, він може інтегруватися з ним, вказуючи на послідовність процедур та перелік інструментів, завдяки яким можна виконати ці процедури.</a:t>
          </a:r>
          <a:endParaRPr lang="ru-UA" sz="1200" kern="1200">
            <a:solidFill>
              <a:schemeClr val="bg1"/>
            </a:solidFill>
          </a:endParaRPr>
        </a:p>
      </dsp:txBody>
      <dsp:txXfrm>
        <a:off x="59714" y="3773397"/>
        <a:ext cx="11022182" cy="1103816"/>
      </dsp:txXfrm>
    </dsp:sp>
    <dsp:sp modelId="{A45D219D-CE38-4966-AA75-BADA27B40A00}">
      <dsp:nvSpPr>
        <dsp:cNvPr id="0" name=""/>
        <dsp:cNvSpPr/>
      </dsp:nvSpPr>
      <dsp:spPr>
        <a:xfrm>
          <a:off x="0" y="4951130"/>
          <a:ext cx="11141610" cy="1223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uk-UA" sz="1200" b="0" i="0" kern="1200">
              <a:solidFill>
                <a:schemeClr val="bg1"/>
              </a:solidFill>
            </a:rPr>
            <a:t>На думку М.В. Корягіна, у нових економічних умовах формуються якісно різні інформаційні запити користувачів, які з використанням усталеного набору методів бухгалтерського обліку не можуть бути забезпечені у повній мірі. Відповідно, облікова методологія потребує грунтовної перебудови з урахуванням появи нових об'єктів обліку та інвестиційно-орієнтованих економічних рішень.</a:t>
          </a:r>
          <a:endParaRPr lang="ru-UA" sz="1200" kern="1200">
            <a:solidFill>
              <a:schemeClr val="bg1"/>
            </a:solidFill>
          </a:endParaRPr>
        </a:p>
      </dsp:txBody>
      <dsp:txXfrm>
        <a:off x="59714" y="5010844"/>
        <a:ext cx="11022182" cy="11038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C8537-F5AC-4A63-9C8B-EC3565FB3F55}">
      <dsp:nvSpPr>
        <dsp:cNvPr id="0" name=""/>
        <dsp:cNvSpPr/>
      </dsp:nvSpPr>
      <dsp:spPr>
        <a:xfrm>
          <a:off x="0" y="7625"/>
          <a:ext cx="9404723" cy="1385279"/>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b="0" i="0" kern="1200" dirty="0"/>
            <a:t>Впровадження в Україні системи принципів обліку та звітності було обумовлене реформуванням облікової системи. Відповідно до Закону України «Про бухгалтерський облік  фінансову звітність в Україні», а також НП(С)БО 1 «Загальні вимоги до фінансової звітності» бухгалтерський облік і фінансова звітність формується з дотриманням таких принципів:</a:t>
          </a:r>
          <a:endParaRPr lang="ru-UA" sz="1600" kern="1200" dirty="0"/>
        </a:p>
      </dsp:txBody>
      <dsp:txXfrm>
        <a:off x="67624" y="75249"/>
        <a:ext cx="9269475" cy="12500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EDE79-A3B1-40B1-B10C-5B6C4D4BEC63}">
      <dsp:nvSpPr>
        <dsp:cNvPr id="0" name=""/>
        <dsp:cNvSpPr/>
      </dsp:nvSpPr>
      <dsp:spPr>
        <a:xfrm>
          <a:off x="10562871" y="1510"/>
          <a:ext cx="996009" cy="536488"/>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64C79D-8C4F-41DE-AEAD-B38527434185}">
      <dsp:nvSpPr>
        <dsp:cNvPr id="0" name=""/>
        <dsp:cNvSpPr/>
      </dsp:nvSpPr>
      <dsp:spPr>
        <a:xfrm>
          <a:off x="4762" y="1510"/>
          <a:ext cx="10558108" cy="5364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ru-RU" sz="1050" b="0" i="0" kern="1200">
              <a:solidFill>
                <a:schemeClr val="bg1"/>
              </a:solidFill>
            </a:rPr>
            <a:t>повне висвітлення - фінансова звітність повинна містити всю інформацію про фактичні та потенційні наслідки господарських операцій та подій, здатних вплинути на рішення, що приймаються на її основі;</a:t>
          </a:r>
          <a:endParaRPr lang="ru-UA" sz="1050" kern="1200">
            <a:solidFill>
              <a:schemeClr val="bg1"/>
            </a:solidFill>
          </a:endParaRPr>
        </a:p>
      </dsp:txBody>
      <dsp:txXfrm>
        <a:off x="30951" y="27699"/>
        <a:ext cx="10505730" cy="484110"/>
      </dsp:txXfrm>
    </dsp:sp>
    <dsp:sp modelId="{C188D24E-3EC5-41C3-ACDF-6E177EA0B82B}">
      <dsp:nvSpPr>
        <dsp:cNvPr id="0" name=""/>
        <dsp:cNvSpPr/>
      </dsp:nvSpPr>
      <dsp:spPr>
        <a:xfrm>
          <a:off x="10562871" y="591648"/>
          <a:ext cx="996009" cy="536488"/>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7FFBEA-B090-4AAD-B331-61156F10F9FD}">
      <dsp:nvSpPr>
        <dsp:cNvPr id="0" name=""/>
        <dsp:cNvSpPr/>
      </dsp:nvSpPr>
      <dsp:spPr>
        <a:xfrm>
          <a:off x="4762" y="591648"/>
          <a:ext cx="10558108" cy="5364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ru-RU" sz="1050" b="0" i="0" kern="1200">
              <a:solidFill>
                <a:schemeClr val="bg1"/>
              </a:solidFill>
            </a:rPr>
            <a:t>автономність - кожне підприємство розглядається як юридична особа, відокремлена від її власників, у зв’язку з чим особисте майно та зобов’язання власників не повинні відображатися у фінансовій звітності підприємства;</a:t>
          </a:r>
          <a:endParaRPr lang="ru-UA" sz="1050" kern="1200">
            <a:solidFill>
              <a:schemeClr val="bg1"/>
            </a:solidFill>
          </a:endParaRPr>
        </a:p>
      </dsp:txBody>
      <dsp:txXfrm>
        <a:off x="30951" y="617837"/>
        <a:ext cx="10505730" cy="484110"/>
      </dsp:txXfrm>
    </dsp:sp>
    <dsp:sp modelId="{91DDDE91-D597-441A-891E-326B74A79E60}">
      <dsp:nvSpPr>
        <dsp:cNvPr id="0" name=""/>
        <dsp:cNvSpPr/>
      </dsp:nvSpPr>
      <dsp:spPr>
        <a:xfrm>
          <a:off x="10562871" y="1181785"/>
          <a:ext cx="996009" cy="536488"/>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33F9B3-7106-49DF-8493-A9E55CC084C5}">
      <dsp:nvSpPr>
        <dsp:cNvPr id="0" name=""/>
        <dsp:cNvSpPr/>
      </dsp:nvSpPr>
      <dsp:spPr>
        <a:xfrm>
          <a:off x="4762" y="1181785"/>
          <a:ext cx="10558108" cy="5364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ru-RU" sz="1050" b="0" i="0" kern="1200">
              <a:solidFill>
                <a:schemeClr val="bg1"/>
              </a:solidFill>
            </a:rPr>
            <a:t>послідовність - постійне (з року в рік) застосування підприємством обраної облікової політики. Зміна облікової політики можлива лише у випадках, передбачених національними положеннями (стандартами) бухгалтерського обліку, міжнародними стандартами фінансової звітності та національними положеннями (стандартами) бухгалтерського обліку у державному секторі, і повинна бути обґрунтована та розкрита у фінансовій звітності;</a:t>
          </a:r>
          <a:endParaRPr lang="ru-UA" sz="1050" kern="1200">
            <a:solidFill>
              <a:schemeClr val="bg1"/>
            </a:solidFill>
          </a:endParaRPr>
        </a:p>
      </dsp:txBody>
      <dsp:txXfrm>
        <a:off x="30951" y="1207974"/>
        <a:ext cx="10505730" cy="484110"/>
      </dsp:txXfrm>
    </dsp:sp>
    <dsp:sp modelId="{B2CFEBE4-E82C-4691-A780-D15F432880D4}">
      <dsp:nvSpPr>
        <dsp:cNvPr id="0" name=""/>
        <dsp:cNvSpPr/>
      </dsp:nvSpPr>
      <dsp:spPr>
        <a:xfrm>
          <a:off x="10562871" y="1771923"/>
          <a:ext cx="996009" cy="536488"/>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ABE01-3C0D-44F6-A6E0-A65D029E2197}">
      <dsp:nvSpPr>
        <dsp:cNvPr id="0" name=""/>
        <dsp:cNvSpPr/>
      </dsp:nvSpPr>
      <dsp:spPr>
        <a:xfrm>
          <a:off x="4762" y="1771923"/>
          <a:ext cx="10558108" cy="5364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ru-RU" sz="1050" b="0" i="0" kern="1200">
              <a:solidFill>
                <a:schemeClr val="bg1"/>
              </a:solidFill>
            </a:rPr>
            <a:t>безперервність - оцінка активів та зобов’язань підприємства здійснюється виходячи з припущення, що його діяльність буде тривати й надалі;</a:t>
          </a:r>
          <a:endParaRPr lang="ru-UA" sz="1050" kern="1200">
            <a:solidFill>
              <a:schemeClr val="bg1"/>
            </a:solidFill>
          </a:endParaRPr>
        </a:p>
      </dsp:txBody>
      <dsp:txXfrm>
        <a:off x="30951" y="1798112"/>
        <a:ext cx="10505730" cy="484110"/>
      </dsp:txXfrm>
    </dsp:sp>
    <dsp:sp modelId="{35FF7A5C-1C9C-4DAD-9D82-DBA1CC3C903C}">
      <dsp:nvSpPr>
        <dsp:cNvPr id="0" name=""/>
        <dsp:cNvSpPr/>
      </dsp:nvSpPr>
      <dsp:spPr>
        <a:xfrm>
          <a:off x="10562871" y="2362060"/>
          <a:ext cx="996009" cy="536488"/>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F1ECE3-EC02-45C9-BFB4-1F4C7BD71099}">
      <dsp:nvSpPr>
        <dsp:cNvPr id="0" name=""/>
        <dsp:cNvSpPr/>
      </dsp:nvSpPr>
      <dsp:spPr>
        <a:xfrm>
          <a:off x="4762" y="2362060"/>
          <a:ext cx="10558108" cy="5364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ru-RU" sz="1050" b="0" i="0" kern="1200">
              <a:solidFill>
                <a:schemeClr val="bg1"/>
              </a:solidFill>
            </a:rPr>
            <a:t>нарахування - доходи і витрати відображаються в бухгалтерському обліку та фінансовій звітності в момент їх виникнення, незалежно від дати надходження або сплати грошових коштів;</a:t>
          </a:r>
          <a:endParaRPr lang="ru-UA" sz="1050" kern="1200">
            <a:solidFill>
              <a:schemeClr val="bg1"/>
            </a:solidFill>
          </a:endParaRPr>
        </a:p>
      </dsp:txBody>
      <dsp:txXfrm>
        <a:off x="30951" y="2388249"/>
        <a:ext cx="10505730" cy="484110"/>
      </dsp:txXfrm>
    </dsp:sp>
    <dsp:sp modelId="{89779152-8395-4355-93E5-901C244522F4}">
      <dsp:nvSpPr>
        <dsp:cNvPr id="0" name=""/>
        <dsp:cNvSpPr/>
      </dsp:nvSpPr>
      <dsp:spPr>
        <a:xfrm>
          <a:off x="10562871" y="2952198"/>
          <a:ext cx="996009" cy="536488"/>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5078AA-0102-420E-AB0C-64CA4ECEB160}">
      <dsp:nvSpPr>
        <dsp:cNvPr id="0" name=""/>
        <dsp:cNvSpPr/>
      </dsp:nvSpPr>
      <dsp:spPr>
        <a:xfrm>
          <a:off x="4762" y="2952198"/>
          <a:ext cx="10558108" cy="5364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ru-RU" sz="1050" b="0" i="0" kern="1200">
              <a:solidFill>
                <a:schemeClr val="bg1"/>
              </a:solidFill>
            </a:rPr>
            <a:t>превалювання сутності над формою - операції обліковуються відповідно до їх сутності, а не лише виходячи з юридичної форми;</a:t>
          </a:r>
          <a:endParaRPr lang="ru-UA" sz="1050" kern="1200">
            <a:solidFill>
              <a:schemeClr val="bg1"/>
            </a:solidFill>
          </a:endParaRPr>
        </a:p>
      </dsp:txBody>
      <dsp:txXfrm>
        <a:off x="30951" y="2978387"/>
        <a:ext cx="10505730" cy="484110"/>
      </dsp:txXfrm>
    </dsp:sp>
    <dsp:sp modelId="{1741502A-50DC-4FAE-9BA7-3A96149FB581}">
      <dsp:nvSpPr>
        <dsp:cNvPr id="0" name=""/>
        <dsp:cNvSpPr/>
      </dsp:nvSpPr>
      <dsp:spPr>
        <a:xfrm>
          <a:off x="10562871" y="3542335"/>
          <a:ext cx="996009" cy="536488"/>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C98513-FBFC-400E-91F1-2DD7E21A3127}">
      <dsp:nvSpPr>
        <dsp:cNvPr id="0" name=""/>
        <dsp:cNvSpPr/>
      </dsp:nvSpPr>
      <dsp:spPr>
        <a:xfrm>
          <a:off x="4762" y="3542335"/>
          <a:ext cx="10558108" cy="5364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ru-RU" sz="1050" b="0" i="0" kern="1200">
              <a:solidFill>
                <a:schemeClr val="bg1"/>
              </a:solidFill>
            </a:rPr>
            <a:t>єдиний грошовий вимірник - вимірювання та узагальнення всіх господарських операцій підприємства у його фінансовій звітності здійснюються в єдиній грошовій одиниці;</a:t>
          </a:r>
          <a:endParaRPr lang="ru-UA" sz="1050" kern="1200">
            <a:solidFill>
              <a:schemeClr val="bg1"/>
            </a:solidFill>
          </a:endParaRPr>
        </a:p>
      </dsp:txBody>
      <dsp:txXfrm>
        <a:off x="30951" y="3568524"/>
        <a:ext cx="10505730" cy="484110"/>
      </dsp:txXfrm>
    </dsp:sp>
    <dsp:sp modelId="{974E53FE-E545-46F8-9BCC-5B7EA8F053B3}">
      <dsp:nvSpPr>
        <dsp:cNvPr id="0" name=""/>
        <dsp:cNvSpPr/>
      </dsp:nvSpPr>
      <dsp:spPr>
        <a:xfrm>
          <a:off x="10562871" y="4132473"/>
          <a:ext cx="996009" cy="536488"/>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DFBE7A-FE01-4C87-87F6-4764B28337DE}">
      <dsp:nvSpPr>
        <dsp:cNvPr id="0" name=""/>
        <dsp:cNvSpPr/>
      </dsp:nvSpPr>
      <dsp:spPr>
        <a:xfrm>
          <a:off x="4762" y="4132473"/>
          <a:ext cx="10558108" cy="5364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66725">
            <a:lnSpc>
              <a:spcPct val="90000"/>
            </a:lnSpc>
            <a:spcBef>
              <a:spcPct val="0"/>
            </a:spcBef>
            <a:spcAft>
              <a:spcPct val="35000"/>
            </a:spcAft>
          </a:pPr>
          <a:r>
            <a:rPr lang="ru-RU" sz="1050" b="0" i="0" kern="1200">
              <a:solidFill>
                <a:schemeClr val="bg1"/>
              </a:solidFill>
            </a:rPr>
            <a:t>інших принципах, визначених міжнародними стандартами або національними положеннями (стандартами) бухгалтерського обліку, або національними положеннями (стандартами) бухгалтерського обліку в державному секторі залежно від того, які з наведених стандартів застосовуються підприємством.</a:t>
          </a:r>
          <a:endParaRPr lang="ru-UA" sz="1050" kern="1200">
            <a:solidFill>
              <a:schemeClr val="bg1"/>
            </a:solidFill>
          </a:endParaRPr>
        </a:p>
      </dsp:txBody>
      <dsp:txXfrm>
        <a:off x="30951" y="4158662"/>
        <a:ext cx="10505730" cy="4841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A632F-0BCE-4E85-9D0E-56EBEA67DBC5}">
      <dsp:nvSpPr>
        <dsp:cNvPr id="0" name=""/>
        <dsp:cNvSpPr/>
      </dsp:nvSpPr>
      <dsp:spPr>
        <a:xfrm>
          <a:off x="8" y="122453"/>
          <a:ext cx="11507354" cy="1645194"/>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uk-UA" sz="1600" b="0" i="0" kern="1200" dirty="0"/>
            <a:t>    Порівняння вітчизняного переліку принципів бухгалтерського обліку з світовими </a:t>
          </a:r>
          <a:r>
            <a:rPr lang="uk-UA" sz="1600" b="0" i="0" kern="1200" dirty="0" err="1"/>
            <a:t>обліковоми</a:t>
          </a:r>
          <a:r>
            <a:rPr lang="uk-UA" sz="1600" b="0" i="0" kern="1200" dirty="0"/>
            <a:t> принципами, свідчить про неврахування вітчизняним законодавством таких, як: надійність і точність представлення інформації, </a:t>
          </a:r>
          <a:r>
            <a:rPr lang="uk-UA" sz="1600" b="0" i="0" kern="1200" dirty="0" err="1"/>
            <a:t>обєднання</a:t>
          </a:r>
          <a:r>
            <a:rPr lang="uk-UA" sz="1600" b="0" i="0" kern="1200" dirty="0"/>
            <a:t> в групи, окрема оцінка та неприпустимість згортання, непорушність початкового балансу, </a:t>
          </a:r>
          <a:r>
            <a:rPr lang="uk-UA" sz="1600" b="0" i="0" kern="1200" dirty="0" err="1"/>
            <a:t>імпаритет</a:t>
          </a:r>
          <a:r>
            <a:rPr lang="uk-UA" sz="1600" b="0" i="0" kern="1200" dirty="0"/>
            <a:t>, ясність і зрозумілість, упорядкованість обліку, суттєвість, консерватизм професійного судження бухгалтера, унікальність, розмежування капіталу та прибутку.</a:t>
          </a:r>
          <a:endParaRPr lang="ru-UA" sz="1600" kern="1200" dirty="0"/>
        </a:p>
      </dsp:txBody>
      <dsp:txXfrm>
        <a:off x="822605" y="122453"/>
        <a:ext cx="9862160" cy="1645194"/>
      </dsp:txXfrm>
    </dsp:sp>
    <dsp:sp modelId="{08EB38B8-C75B-4413-8BD4-795FAD734B3B}">
      <dsp:nvSpPr>
        <dsp:cNvPr id="0" name=""/>
        <dsp:cNvSpPr/>
      </dsp:nvSpPr>
      <dsp:spPr>
        <a:xfrm>
          <a:off x="8" y="1997975"/>
          <a:ext cx="11507354" cy="1645194"/>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uk-UA" sz="1600" b="0" i="0" kern="1200" dirty="0"/>
            <a:t>Ознайомлення із змістом МСФЗ дає підстави дійти висновків щодо неузгодженості вимог та якісних характеристик фінансової звітності. Крім того, визначені у Концептуальній основі якісні характеристики фінансової звітності більшою мірою відображають вимоги користувачів до фінансової звітності, ніж властивості інформації.</a:t>
          </a:r>
          <a:endParaRPr lang="ru-UA" sz="1600" kern="1200" dirty="0"/>
        </a:p>
      </dsp:txBody>
      <dsp:txXfrm>
        <a:off x="822605" y="1997975"/>
        <a:ext cx="9862160" cy="1645194"/>
      </dsp:txXfrm>
    </dsp:sp>
    <dsp:sp modelId="{EB409971-43FB-4BE9-8BCA-32C5C9891C8F}">
      <dsp:nvSpPr>
        <dsp:cNvPr id="0" name=""/>
        <dsp:cNvSpPr/>
      </dsp:nvSpPr>
      <dsp:spPr>
        <a:xfrm>
          <a:off x="8" y="3873497"/>
          <a:ext cx="11507354" cy="1645194"/>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uk-UA" sz="1600" b="0" i="0" kern="1200"/>
            <a:t>У вітчизняній методології бухгалтерського обліку основим її інструментом є нормативні документи, в яких закріплюються базові вимоги щодо ведення обліку та складання звітності. Якісні характеристики фінансової звітності також закріплені у П(С)БО. Розробка Національних положень (стандартів) бухгалтерського обліку покликана забезпечити наближення вітчизняної облікової методології до міжнародних вимог, проте склад і зміст якісних характеристик фінансової звітності залишається незмінним із прийняттям НП(С)БО 1 «Загальні вимоги до фінансової звітності».</a:t>
          </a:r>
          <a:endParaRPr lang="ru-UA" sz="1600" kern="1200"/>
        </a:p>
      </dsp:txBody>
      <dsp:txXfrm>
        <a:off x="822605" y="3873497"/>
        <a:ext cx="9862160" cy="16451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223EA-4B2F-4EEA-B1C6-993B6C54C9CA}">
      <dsp:nvSpPr>
        <dsp:cNvPr id="0" name=""/>
        <dsp:cNvSpPr/>
      </dsp:nvSpPr>
      <dsp:spPr>
        <a:xfrm>
          <a:off x="1091" y="896331"/>
          <a:ext cx="11378580" cy="1412176"/>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uk-UA" sz="1400" b="0" i="0" kern="1200" dirty="0"/>
            <a:t>Методологія побудови аналітичного обліку сільськогосподарської діяльності є визначальною. Від правильного вибору об’єктів обліку, формування аналітичних рахунків залежить здатність бухгалтерських служб складати привабливу фінансову звітність, оптимізувати сплату податків, задовольняти інформацією зовнішню та внутрішню систему управління. Разом з тим, розвиток методології побудови аналітичного обліку заданий запитами: зовнішніми – від П(С)БО, податкового законодавства тощо та внутрішніми – від управління.</a:t>
          </a:r>
          <a:endParaRPr lang="ru-UA" sz="1400" kern="1200" dirty="0"/>
        </a:p>
      </dsp:txBody>
      <dsp:txXfrm>
        <a:off x="707179" y="896331"/>
        <a:ext cx="9966404" cy="1412176"/>
      </dsp:txXfrm>
    </dsp:sp>
    <dsp:sp modelId="{AAB1A488-3C3B-447F-8EB9-C0B6A9205496}">
      <dsp:nvSpPr>
        <dsp:cNvPr id="0" name=""/>
        <dsp:cNvSpPr/>
      </dsp:nvSpPr>
      <dsp:spPr>
        <a:xfrm>
          <a:off x="1091" y="2616589"/>
          <a:ext cx="11378580" cy="1026943"/>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uk-UA" sz="1400" b="0" i="0" kern="1200"/>
            <a:t>Біляр А.І. обґрунтовує фактори впливу на змістове наповнення Концептуальних засад розбудови облікового сегменту стратегічного управління власністю на підприємствах аграрного сектору.</a:t>
          </a:r>
          <a:endParaRPr lang="ru-UA" sz="1400" kern="1200"/>
        </a:p>
      </dsp:txBody>
      <dsp:txXfrm>
        <a:off x="514563" y="2616589"/>
        <a:ext cx="10351637" cy="1026943"/>
      </dsp:txXfrm>
    </dsp:sp>
    <dsp:sp modelId="{1CF5EDFE-0E18-4EA5-83F0-7B487ABD839E}">
      <dsp:nvSpPr>
        <dsp:cNvPr id="0" name=""/>
        <dsp:cNvSpPr/>
      </dsp:nvSpPr>
      <dsp:spPr>
        <a:xfrm>
          <a:off x="1091" y="3951613"/>
          <a:ext cx="11378580" cy="1412176"/>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uk-UA" sz="1400" b="0" i="0" kern="1200"/>
            <a:t>Останнім із стандартів, затверджених Радою з Міжнародних стандартів бухгалтерського обліку, є МСФЗ 13 «Оцінка справедливої вартості». Пункт 4 цього стандарту чітко формулює засіб конкурентної боротьби в контрактній економіці, регламентуючи норму про те, що головним предметом облікової оцінки є </a:t>
          </a:r>
          <a:r>
            <a:rPr lang="uk-UA" sz="1400" b="1" i="1" u="sng" kern="1200"/>
            <a:t>визначення справедливої вартості, зосереджене на активах та зобов’язаннях. </a:t>
          </a:r>
          <a:r>
            <a:rPr lang="uk-UA" sz="1400" b="0" i="0" kern="1200"/>
            <a:t>Саме цю ідею доцільно визнати базовою для формування Концептуальних засад розбудови облікового сегменту стратегічного управління власністю і реалізації стратегії інвестиційної привабливості за допомогою обліково-оціночного інструментарію.</a:t>
          </a:r>
          <a:endParaRPr lang="ru-UA" sz="1400" kern="1200" dirty="0"/>
        </a:p>
      </dsp:txBody>
      <dsp:txXfrm>
        <a:off x="707179" y="3951613"/>
        <a:ext cx="9966404" cy="14121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75419-07DF-4FBD-8F1A-EB1CAA03EEDD}">
      <dsp:nvSpPr>
        <dsp:cNvPr id="0" name=""/>
        <dsp:cNvSpPr/>
      </dsp:nvSpPr>
      <dsp:spPr>
        <a:xfrm>
          <a:off x="7" y="384107"/>
          <a:ext cx="10066420" cy="1439185"/>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uk-UA" sz="1400" b="0" i="0" kern="1200" dirty="0"/>
            <a:t>Другим фактором, який визначає змістове наповнення Концептуальних засад розбудови облікового сегменту стратегічного управління власністю, як вважає </a:t>
          </a:r>
          <a:r>
            <a:rPr lang="uk-UA" sz="1400" b="0" i="0" kern="1200" dirty="0" err="1"/>
            <a:t>Біляр</a:t>
          </a:r>
          <a:r>
            <a:rPr lang="uk-UA" sz="1400" b="0" i="0" kern="1200" dirty="0"/>
            <a:t> А.І. є </a:t>
          </a:r>
          <a:r>
            <a:rPr lang="uk-UA" sz="1400" b="0" i="1" kern="1200" dirty="0"/>
            <a:t>зростання цінності «живої економіки»</a:t>
          </a:r>
          <a:r>
            <a:rPr lang="uk-UA" sz="1400" b="0" i="0" kern="1200" dirty="0"/>
            <a:t> (землі, біологічних активів і сільськогосподарської продукції) на принципах сталого розвитку, про що неодноразово наголошував Г.Г. </a:t>
          </a:r>
          <a:r>
            <a:rPr lang="uk-UA" sz="1400" b="0" i="0" kern="1200" dirty="0" err="1"/>
            <a:t>Кірейцев</a:t>
          </a:r>
          <a:r>
            <a:rPr lang="uk-UA" sz="1400" b="0" i="0" kern="1200" dirty="0"/>
            <a:t>. Не можна не погодитись з думкою автора про те, що «землі сільськогосподарського призначення – це основний біологічний актив в системі аграрної економіки, можливості котрого використано в Україні недостатньо».</a:t>
          </a:r>
          <a:endParaRPr lang="ru-UA" sz="1400" kern="1200" dirty="0"/>
        </a:p>
      </dsp:txBody>
      <dsp:txXfrm>
        <a:off x="719600" y="384107"/>
        <a:ext cx="8627235" cy="1439185"/>
      </dsp:txXfrm>
    </dsp:sp>
    <dsp:sp modelId="{0B071103-A3D5-4A57-BD75-43C27C1A8856}">
      <dsp:nvSpPr>
        <dsp:cNvPr id="0" name=""/>
        <dsp:cNvSpPr/>
      </dsp:nvSpPr>
      <dsp:spPr>
        <a:xfrm>
          <a:off x="7" y="2024779"/>
          <a:ext cx="10066420" cy="1439185"/>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uk-UA" sz="1400" b="0" i="0" kern="1200"/>
            <a:t>Третя складова науково-теоретичної платформи розробки Концептуальних засад розбудови облікового сегменту стратегічного управління власністю сформульована нами як потреба в </a:t>
          </a:r>
          <a:r>
            <a:rPr lang="uk-UA" sz="1400" b="0" i="1" kern="1200"/>
            <a:t>посиленні методологічного та методичного забезпечення бухгалтерського обліку специфічних об’єктів сільськогосподарського виробництва</a:t>
          </a:r>
          <a:r>
            <a:rPr lang="uk-UA" sz="1400" b="0" i="0" kern="1200"/>
            <a:t>.</a:t>
          </a:r>
          <a:endParaRPr lang="ru-UA" sz="1400" kern="1200"/>
        </a:p>
      </dsp:txBody>
      <dsp:txXfrm>
        <a:off x="719600" y="2024779"/>
        <a:ext cx="8627235" cy="1439185"/>
      </dsp:txXfrm>
    </dsp:sp>
    <dsp:sp modelId="{0F24D019-1A7B-4E69-A437-EC287E154892}">
      <dsp:nvSpPr>
        <dsp:cNvPr id="0" name=""/>
        <dsp:cNvSpPr/>
      </dsp:nvSpPr>
      <dsp:spPr>
        <a:xfrm>
          <a:off x="7" y="3665450"/>
          <a:ext cx="10066420" cy="1439185"/>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uk-UA" sz="1400" b="0" i="0" kern="1200"/>
            <a:t>Пріоритетність </a:t>
          </a:r>
          <a:r>
            <a:rPr lang="uk-UA" sz="1400" b="0" i="1" kern="1200"/>
            <a:t>розробки уніфікованої галузевої облікової політики</a:t>
          </a:r>
          <a:r>
            <a:rPr lang="uk-UA" sz="1400" b="0" i="0" kern="1200"/>
            <a:t> для ефективного державного управління галузями аграрного сектору економіки – четверта складова науково-теоретичної платформи розробки Концептуальних засад розбудови облікового сегменту стратегічного управління власністю.</a:t>
          </a:r>
          <a:endParaRPr lang="ru-UA" sz="1400" kern="1200"/>
        </a:p>
      </dsp:txBody>
      <dsp:txXfrm>
        <a:off x="719600" y="3665450"/>
        <a:ext cx="8627235" cy="143918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EFDC6-92FF-4084-A5F0-70CDAFBCF043}">
      <dsp:nvSpPr>
        <dsp:cNvPr id="0" name=""/>
        <dsp:cNvSpPr/>
      </dsp:nvSpPr>
      <dsp:spPr>
        <a:xfrm>
          <a:off x="329075" y="2238"/>
          <a:ext cx="9194754" cy="1397256"/>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uk-UA" sz="1200" b="0" i="0" kern="1200"/>
            <a:t>Зростання </a:t>
          </a:r>
          <a:r>
            <a:rPr lang="uk-UA" sz="1200" b="0" i="1" kern="1200"/>
            <a:t>потреби в інформаційно-методичному супроводі роботи економічних служб різних форм господарювання</a:t>
          </a:r>
          <a:r>
            <a:rPr lang="uk-UA" sz="1200" b="0" i="0" kern="1200"/>
            <a:t> на селі нами означена як п’ята і остання складова науково-теоретичної платформи розробки Концептуальних засад розбудови облікового сегменту стратегічного управління власністю. Мова йде про необхідність забезпечення відкритого доступу бухгалтерів сільськогосподарських підприємств до тих методичних рекомендацій, які будуть напрацьовані за результатами послідовної реалізації кожного з трьох напрямів Концептуальних засад: теоретико-прикладного, організаційно-методологічного та звітно-інформаційного.</a:t>
          </a:r>
          <a:endParaRPr lang="ru-UA" sz="1200" kern="1200"/>
        </a:p>
      </dsp:txBody>
      <dsp:txXfrm>
        <a:off x="1027703" y="2238"/>
        <a:ext cx="7797498" cy="1397256"/>
      </dsp:txXfrm>
    </dsp:sp>
    <dsp:sp modelId="{16DDF862-92BD-469A-A7A7-DA535FE70B87}">
      <dsp:nvSpPr>
        <dsp:cNvPr id="0" name=""/>
        <dsp:cNvSpPr/>
      </dsp:nvSpPr>
      <dsp:spPr>
        <a:xfrm>
          <a:off x="329075" y="1556833"/>
          <a:ext cx="9194754" cy="1397256"/>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uk-UA" sz="1200" b="0" i="1" kern="1200"/>
            <a:t>Теоретико-прикладний напрям</a:t>
          </a:r>
          <a:r>
            <a:rPr lang="uk-UA" sz="1200" b="0" i="0" kern="1200"/>
            <a:t> реалізації Концептуальних засад розбудови облікового сегменту стратегічного управління власністю передбачає розробку вартісно-орієнтованої Моделі облікового забезпечення стратегічного управління власністю. Мета Моделі полягає у посиленні інвестиційної привабливості сільськогосподарських підприємств, підвищенні їх фінансової стійкості, збільшення можливостей залучення фінансових ресурсів на фондових ринках.</a:t>
          </a:r>
          <a:endParaRPr lang="ru-UA" sz="1200" kern="1200"/>
        </a:p>
      </dsp:txBody>
      <dsp:txXfrm>
        <a:off x="1027703" y="1556833"/>
        <a:ext cx="7797498" cy="1397256"/>
      </dsp:txXfrm>
    </dsp:sp>
    <dsp:sp modelId="{B97967CD-95C4-4C99-97FA-61B5DD4A1BAA}">
      <dsp:nvSpPr>
        <dsp:cNvPr id="0" name=""/>
        <dsp:cNvSpPr/>
      </dsp:nvSpPr>
      <dsp:spPr>
        <a:xfrm>
          <a:off x="329075" y="3111428"/>
          <a:ext cx="9194754" cy="1397256"/>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uk-UA" sz="1200" b="0" i="1" kern="1200"/>
            <a:t>Організаційно-методологічний напрям</a:t>
          </a:r>
          <a:r>
            <a:rPr lang="uk-UA" sz="1200" b="0" i="0" kern="1200"/>
            <a:t> реалізації Концептуальних засад розбудови облікового сегменту стратегічного управління власністю полягає в удосконаленні порядків ідентифікації, оцінки, відображення в обліку та звітності балансоутворюючих капіталізованих активів (землі сільськогосподарського призначення, основні засоби, інтелектуальна власність, біологічні активи та сільськогосподарська продукція).</a:t>
          </a:r>
          <a:endParaRPr lang="ru-UA" sz="1200" kern="1200"/>
        </a:p>
      </dsp:txBody>
      <dsp:txXfrm>
        <a:off x="1027703" y="3111428"/>
        <a:ext cx="7797498" cy="1397256"/>
      </dsp:txXfrm>
    </dsp:sp>
    <dsp:sp modelId="{10EEDC67-5FD8-46DA-9FFE-3B8B72E48CE7}">
      <dsp:nvSpPr>
        <dsp:cNvPr id="0" name=""/>
        <dsp:cNvSpPr/>
      </dsp:nvSpPr>
      <dsp:spPr>
        <a:xfrm>
          <a:off x="329075" y="4666023"/>
          <a:ext cx="9194754" cy="1397256"/>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uk-UA" sz="1200" b="0" i="0" kern="1200"/>
            <a:t>Нарешті, </a:t>
          </a:r>
          <a:r>
            <a:rPr lang="uk-UA" sz="1200" b="0" i="1" kern="1200"/>
            <a:t>звітно-інформаційний напрям</a:t>
          </a:r>
          <a:r>
            <a:rPr lang="uk-UA" sz="1200" b="0" i="0" kern="1200"/>
            <a:t> реалізації Концептуальних засад розбудови облікового сегменту стратегічного управління спрямований на удосконалення організаційно-методичних підходів до розкриття інформації про капіталізовану власність у Інформаційно-інвестиційному проспекті.</a:t>
          </a:r>
          <a:endParaRPr lang="ru-UA" sz="1200" kern="1200"/>
        </a:p>
      </dsp:txBody>
      <dsp:txXfrm>
        <a:off x="1027703" y="4666023"/>
        <a:ext cx="7797498" cy="139725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8EB1C-9782-48D8-A435-A06D258DD1CB}">
      <dsp:nvSpPr>
        <dsp:cNvPr id="0" name=""/>
        <dsp:cNvSpPr/>
      </dsp:nvSpPr>
      <dsp:spPr>
        <a:xfrm>
          <a:off x="867273" y="0"/>
          <a:ext cx="9829096" cy="480077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FF9D5-976A-441B-BDA6-7034D57D87FD}">
      <dsp:nvSpPr>
        <dsp:cNvPr id="0" name=""/>
        <dsp:cNvSpPr/>
      </dsp:nvSpPr>
      <dsp:spPr>
        <a:xfrm>
          <a:off x="187826" y="397580"/>
          <a:ext cx="3416147" cy="40056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0" kern="1200">
              <a:solidFill>
                <a:schemeClr val="bg1"/>
              </a:solidFill>
            </a:rPr>
            <a:t></a:t>
          </a:r>
          <a:r>
            <a:rPr lang="uk-UA" sz="1600" b="1" i="0" kern="1200">
              <a:solidFill>
                <a:schemeClr val="bg1"/>
              </a:solidFill>
            </a:rPr>
            <a:t>незацікавленість менеджменту, власників, бухгалтерів, непрозорість бізнесу вимагає додаткових грошей та часу на підготовку спеціалістів або використання праці іноземних фахівців, розробку ліцензованих бухгалтерських програм, формування нової облікової політики та налагодження нової схеми «оптимізації» оподаткування;</a:t>
          </a:r>
          <a:endParaRPr lang="ru-UA" sz="1600" b="1" kern="1200">
            <a:solidFill>
              <a:schemeClr val="bg1"/>
            </a:solidFill>
          </a:endParaRPr>
        </a:p>
      </dsp:txBody>
      <dsp:txXfrm>
        <a:off x="354589" y="564343"/>
        <a:ext cx="3082621" cy="3672082"/>
      </dsp:txXfrm>
    </dsp:sp>
    <dsp:sp modelId="{1634EE18-DB4F-4D0A-B552-D1C7EFC07EF3}">
      <dsp:nvSpPr>
        <dsp:cNvPr id="0" name=""/>
        <dsp:cNvSpPr/>
      </dsp:nvSpPr>
      <dsp:spPr>
        <a:xfrm>
          <a:off x="4073747" y="397580"/>
          <a:ext cx="3416147" cy="40056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0" kern="1200" dirty="0">
              <a:solidFill>
                <a:schemeClr val="bg1"/>
              </a:solidFill>
            </a:rPr>
            <a:t></a:t>
          </a:r>
          <a:r>
            <a:rPr lang="uk-UA" sz="1600" b="1" i="0" kern="1200" dirty="0">
              <a:solidFill>
                <a:schemeClr val="bg1"/>
              </a:solidFill>
            </a:rPr>
            <a:t>гостра потреба у спеціалістах, тому необхідно вводити нові бухгалтерські спеціальності з обов’язковим вивченням міжнародних бухгалтерських документів, що зумовлює потребу в коригуванні навчальних планів ВНЗ у студентів економічного напряму навчання;</a:t>
          </a:r>
          <a:endParaRPr lang="ru-UA" sz="1600" b="1" kern="1200" dirty="0">
            <a:solidFill>
              <a:schemeClr val="bg1"/>
            </a:solidFill>
          </a:endParaRPr>
        </a:p>
      </dsp:txBody>
      <dsp:txXfrm>
        <a:off x="4240510" y="564343"/>
        <a:ext cx="3082621" cy="3672082"/>
      </dsp:txXfrm>
    </dsp:sp>
    <dsp:sp modelId="{12BB171C-59CD-4315-81EF-2840B77D9BF4}">
      <dsp:nvSpPr>
        <dsp:cNvPr id="0" name=""/>
        <dsp:cNvSpPr/>
      </dsp:nvSpPr>
      <dsp:spPr>
        <a:xfrm>
          <a:off x="7959668" y="397580"/>
          <a:ext cx="3416147" cy="400560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0" kern="1200">
              <a:solidFill>
                <a:schemeClr val="bg1"/>
              </a:solidFill>
            </a:rPr>
            <a:t></a:t>
          </a:r>
          <a:r>
            <a:rPr lang="uk-UA" sz="1600" b="1" i="0" kern="1200">
              <a:solidFill>
                <a:schemeClr val="bg1"/>
              </a:solidFill>
            </a:rPr>
            <a:t>необхідність розробки механізму дотримання МСФЗ платниками податків та розмежування на законодавчому рівні методів податкової оптимізації та ухилення від сплати податків.</a:t>
          </a:r>
          <a:endParaRPr lang="ru-UA" sz="1600" b="1" kern="1200">
            <a:solidFill>
              <a:schemeClr val="bg1"/>
            </a:solidFill>
          </a:endParaRPr>
        </a:p>
      </dsp:txBody>
      <dsp:txXfrm>
        <a:off x="8126431" y="564343"/>
        <a:ext cx="3082621" cy="367208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87171-F3AE-44DE-B0EF-418B3448ABB6}">
      <dsp:nvSpPr>
        <dsp:cNvPr id="0" name=""/>
        <dsp:cNvSpPr/>
      </dsp:nvSpPr>
      <dsp:spPr>
        <a:xfrm>
          <a:off x="442591" y="0"/>
          <a:ext cx="8519539" cy="14005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uk-UA" sz="3300" b="1" i="0" kern="1200"/>
            <a:t>7.3.</a:t>
          </a:r>
          <a:r>
            <a:rPr lang="uk-UA" sz="3300" b="0" i="0" kern="1200"/>
            <a:t> </a:t>
          </a:r>
          <a:r>
            <a:rPr lang="uk-UA" sz="3300" b="1" i="0" kern="1200"/>
            <a:t>Електронний бізнес та його вплив на систему бухгалтерського обліку.</a:t>
          </a:r>
          <a:endParaRPr lang="ru-UA" sz="3300" kern="1200"/>
        </a:p>
      </dsp:txBody>
      <dsp:txXfrm>
        <a:off x="510959" y="68368"/>
        <a:ext cx="8382803" cy="1263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53238-1CF8-46F1-8003-821A0FA73138}">
      <dsp:nvSpPr>
        <dsp:cNvPr id="0" name=""/>
        <dsp:cNvSpPr/>
      </dsp:nvSpPr>
      <dsp:spPr>
        <a:xfrm>
          <a:off x="675025" y="0"/>
          <a:ext cx="6457070" cy="6457070"/>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F4B9F-F9A8-4EA6-8EA9-7C81C8D58F52}">
      <dsp:nvSpPr>
        <dsp:cNvPr id="0" name=""/>
        <dsp:cNvSpPr/>
      </dsp:nvSpPr>
      <dsp:spPr>
        <a:xfrm>
          <a:off x="1159101" y="646337"/>
          <a:ext cx="9902585" cy="1147643"/>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0" i="0" kern="1200" dirty="0"/>
            <a:t>Підхід до сутності облікового предмета та об’єктів посилює теоретико-практичну основу розвитку бухгалтерського обліку, в </a:t>
          </a:r>
          <a:r>
            <a:rPr lang="uk-UA" sz="1600" b="0" i="0" kern="1200" dirty="0" err="1"/>
            <a:t>т.ч</a:t>
          </a:r>
          <a:r>
            <a:rPr lang="uk-UA" sz="1600" b="0" i="0" kern="1200" dirty="0"/>
            <a:t>. і через запровадження галузевих стандартів та галузевої підсистеми бухгалтерського обліку.</a:t>
          </a:r>
          <a:endParaRPr lang="ru-UA" sz="1600" kern="1200" dirty="0"/>
        </a:p>
      </dsp:txBody>
      <dsp:txXfrm>
        <a:off x="1215124" y="702360"/>
        <a:ext cx="9790539" cy="1035597"/>
      </dsp:txXfrm>
    </dsp:sp>
    <dsp:sp modelId="{7AD90484-66C7-47AB-B2E9-9F82B0AD4F4B}">
      <dsp:nvSpPr>
        <dsp:cNvPr id="0" name=""/>
        <dsp:cNvSpPr/>
      </dsp:nvSpPr>
      <dsp:spPr>
        <a:xfrm>
          <a:off x="1159101" y="1937436"/>
          <a:ext cx="9902585" cy="1147643"/>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0" i="0" kern="1200"/>
            <a:t>Для України, котра позиціонує себе лідером світової аграрної економіки важливими є теоретична база та концептуальні основи побудови саме галузевого бухгалтерського обліку.</a:t>
          </a:r>
          <a:endParaRPr lang="ru-UA" sz="1600" kern="1200"/>
        </a:p>
      </dsp:txBody>
      <dsp:txXfrm>
        <a:off x="1215124" y="1993459"/>
        <a:ext cx="9790539" cy="1035597"/>
      </dsp:txXfrm>
    </dsp:sp>
    <dsp:sp modelId="{E785FA8C-5E98-4726-B431-83EEF8BE0511}">
      <dsp:nvSpPr>
        <dsp:cNvPr id="0" name=""/>
        <dsp:cNvSpPr/>
      </dsp:nvSpPr>
      <dsp:spPr>
        <a:xfrm>
          <a:off x="1159101" y="3228535"/>
          <a:ext cx="9902585" cy="1147643"/>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0" i="0" kern="1200"/>
            <a:t>У теорії бухгалтерського обліку розглядаються питання про предмет, метод, організацію і техніку бухгалтерського обліку, вивчаються загальні його принципи, властиві обліку у всіх галузях і господарських одиницях. Галузевий облік відображає специфіку обліку у відповідних галузях. Розвиток бухгалтерської науки та відображення галузевої специфіки в обліку сприймається не всіма вітчизняними вченими.</a:t>
          </a:r>
          <a:endParaRPr lang="ru-UA" sz="1600" kern="1200"/>
        </a:p>
      </dsp:txBody>
      <dsp:txXfrm>
        <a:off x="1215124" y="3284558"/>
        <a:ext cx="9790539" cy="1035597"/>
      </dsp:txXfrm>
    </dsp:sp>
    <dsp:sp modelId="{C020F959-36AC-41DC-9543-CE8B25D4EA32}">
      <dsp:nvSpPr>
        <dsp:cNvPr id="0" name=""/>
        <dsp:cNvSpPr/>
      </dsp:nvSpPr>
      <dsp:spPr>
        <a:xfrm>
          <a:off x="1159101" y="4519633"/>
          <a:ext cx="9902585" cy="1147643"/>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0" i="0" kern="1200"/>
            <a:t>Такий підхід прослідковується у побудові обліку розвинутих країн. Так, у США про врахування галузевої специфіки обліку в сільському господарстві при застосуванні загальноприйнятих там принципів бухгалтерського обліку (GAAP US) та аудиту.</a:t>
          </a:r>
          <a:endParaRPr lang="ru-UA" sz="1400" kern="1200"/>
        </a:p>
      </dsp:txBody>
      <dsp:txXfrm>
        <a:off x="1215124" y="4575656"/>
        <a:ext cx="9790539" cy="103559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61653-E880-4A48-BADF-22CDB3C2914C}">
      <dsp:nvSpPr>
        <dsp:cNvPr id="0" name=""/>
        <dsp:cNvSpPr/>
      </dsp:nvSpPr>
      <dsp:spPr>
        <a:xfrm>
          <a:off x="0" y="3410544"/>
          <a:ext cx="10726635" cy="11194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b="0" i="0" kern="1200"/>
            <a:t>Інформаційне суспільство та електронний бізнес є результатом взаємодії людини та інформаційно-комунікаційних технологій. Такий симбіоз став можливим завдяки новому науковому підході, який прогресує на інформаційному фундаменті, створеному індустрією суперкомп’ютерів – електронній теорії наукового пізнання</a:t>
          </a:r>
          <a:r>
            <a:rPr lang="uk-UA" sz="1400" b="1" i="0" kern="1200"/>
            <a:t>.</a:t>
          </a:r>
          <a:r>
            <a:rPr lang="uk-UA" sz="1400" b="0" i="0" kern="1200"/>
            <a:t> </a:t>
          </a:r>
          <a:endParaRPr lang="ru-UA" sz="1400" kern="1200"/>
        </a:p>
      </dsp:txBody>
      <dsp:txXfrm>
        <a:off x="0" y="3410544"/>
        <a:ext cx="10726635" cy="1119416"/>
      </dsp:txXfrm>
    </dsp:sp>
    <dsp:sp modelId="{0C7E65C6-60CC-40C7-86B3-B62AB6F28EF7}">
      <dsp:nvSpPr>
        <dsp:cNvPr id="0" name=""/>
        <dsp:cNvSpPr/>
      </dsp:nvSpPr>
      <dsp:spPr>
        <a:xfrm rot="10800000">
          <a:off x="0" y="1705672"/>
          <a:ext cx="10726635" cy="1721663"/>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uk-UA" sz="1100" b="1" i="1" u="sng" kern="1200" dirty="0">
              <a:effectLst>
                <a:outerShdw blurRad="38100" dist="38100" dir="2700000" algn="tl">
                  <a:srgbClr val="000000">
                    <a:alpha val="43137"/>
                  </a:srgbClr>
                </a:outerShdw>
              </a:effectLst>
            </a:rPr>
            <a:t>Електронний бізнес, </a:t>
          </a:r>
          <a:r>
            <a:rPr lang="uk-UA" sz="1050" b="0" i="0" kern="1200" dirty="0"/>
            <a:t>який наразі розвивається на межі онлайн та </a:t>
          </a:r>
          <a:r>
            <a:rPr lang="uk-UA" sz="1050" b="0" i="0" kern="1200" dirty="0" err="1"/>
            <a:t>офлайн</a:t>
          </a:r>
          <a:r>
            <a:rPr lang="uk-UA" sz="1050" b="0" i="0" kern="1200" dirty="0"/>
            <a:t> середовища вимагає перегляду мети бухгалтерського обліку, елементів його методу, традиційних підходів до організації та методики обліку господарських операцій. Указана проблема виникла на початку ХХІ сторіччя через новий етап розвитку економіки – інформаційний та кардинальну зміну світоглядної концепції – заміну еволюційного підходу до розвитку суспільства на підхід, пов'язаний із </a:t>
          </a:r>
          <a:r>
            <a:rPr lang="uk-UA" sz="1050" b="0" i="0" kern="1200" dirty="0" err="1"/>
            <a:t>самоорганізованою</a:t>
          </a:r>
          <a:r>
            <a:rPr lang="uk-UA" sz="1050" b="0" i="0" kern="1200" dirty="0"/>
            <a:t> критичністю. Зміна філософської концепції, повсюдне розповсюдження технологій та глобалізація економіки, зумовлюють необхідність оновлення теорії бухгалтерського обліку, виходячи із викликів сучасності. </a:t>
          </a:r>
          <a:endParaRPr lang="ru-UA" sz="1050" kern="1200" dirty="0"/>
        </a:p>
      </dsp:txBody>
      <dsp:txXfrm rot="10800000">
        <a:off x="0" y="1705672"/>
        <a:ext cx="10726635" cy="1118685"/>
      </dsp:txXfrm>
    </dsp:sp>
    <dsp:sp modelId="{A41FD723-71E2-47C7-88D5-CD8A7503F3B9}">
      <dsp:nvSpPr>
        <dsp:cNvPr id="0" name=""/>
        <dsp:cNvSpPr/>
      </dsp:nvSpPr>
      <dsp:spPr>
        <a:xfrm rot="10800000">
          <a:off x="0" y="800"/>
          <a:ext cx="10726635" cy="1721663"/>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b="0" i="0" kern="1200"/>
            <a:t>Бухгалтерський облік як інформаційна система управління ефективно функціонує впродовж декількох століть, у той же час невпинні зміни у економічному житті зумовлюють його постійні трансформації. Електронний бізнес, який стрімко розвивається в умовах інформаційної економіки потребує нових підходів до визначення місця, значення та функцій бухгалтерського обліку як важливої підсистеми управління. </a:t>
          </a:r>
          <a:endParaRPr lang="ru-UA" sz="1400" kern="1200"/>
        </a:p>
      </dsp:txBody>
      <dsp:txXfrm rot="10800000">
        <a:off x="0" y="800"/>
        <a:ext cx="10726635" cy="111868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46E61-3CDA-4418-A6B8-4A4DEB361CB9}">
      <dsp:nvSpPr>
        <dsp:cNvPr id="0" name=""/>
        <dsp:cNvSpPr/>
      </dsp:nvSpPr>
      <dsp:spPr>
        <a:xfrm>
          <a:off x="5565531" y="1982654"/>
          <a:ext cx="2396296" cy="831772"/>
        </a:xfrm>
        <a:custGeom>
          <a:avLst/>
          <a:gdLst/>
          <a:ahLst/>
          <a:cxnLst/>
          <a:rect l="0" t="0" r="0" b="0"/>
          <a:pathLst>
            <a:path>
              <a:moveTo>
                <a:pt x="0" y="0"/>
              </a:moveTo>
              <a:lnTo>
                <a:pt x="0" y="415886"/>
              </a:lnTo>
              <a:lnTo>
                <a:pt x="2396296" y="415886"/>
              </a:lnTo>
              <a:lnTo>
                <a:pt x="2396296" y="83177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B5D64-2AB6-46C6-8AFD-6E5251451571}">
      <dsp:nvSpPr>
        <dsp:cNvPr id="0" name=""/>
        <dsp:cNvSpPr/>
      </dsp:nvSpPr>
      <dsp:spPr>
        <a:xfrm>
          <a:off x="3169234" y="1982654"/>
          <a:ext cx="2396296" cy="831772"/>
        </a:xfrm>
        <a:custGeom>
          <a:avLst/>
          <a:gdLst/>
          <a:ahLst/>
          <a:cxnLst/>
          <a:rect l="0" t="0" r="0" b="0"/>
          <a:pathLst>
            <a:path>
              <a:moveTo>
                <a:pt x="2396296" y="0"/>
              </a:moveTo>
              <a:lnTo>
                <a:pt x="2396296" y="415886"/>
              </a:lnTo>
              <a:lnTo>
                <a:pt x="0" y="415886"/>
              </a:lnTo>
              <a:lnTo>
                <a:pt x="0" y="83177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85A79E-BF12-44D3-8D70-3BDF6EA66AC0}">
      <dsp:nvSpPr>
        <dsp:cNvPr id="0" name=""/>
        <dsp:cNvSpPr/>
      </dsp:nvSpPr>
      <dsp:spPr>
        <a:xfrm>
          <a:off x="3585120" y="2244"/>
          <a:ext cx="3960821" cy="1980410"/>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uk-UA" sz="2300" b="0" i="0" kern="1200"/>
            <a:t>Електронну економічну діяльність умовно можна поділити на два види:</a:t>
          </a:r>
          <a:endParaRPr lang="ru-UA" sz="2300" kern="1200"/>
        </a:p>
      </dsp:txBody>
      <dsp:txXfrm>
        <a:off x="3585120" y="2244"/>
        <a:ext cx="3960821" cy="1980410"/>
      </dsp:txXfrm>
    </dsp:sp>
    <dsp:sp modelId="{29BFDAF3-39E0-4B8A-AEC7-DBE5F4C5D9ED}">
      <dsp:nvSpPr>
        <dsp:cNvPr id="0" name=""/>
        <dsp:cNvSpPr/>
      </dsp:nvSpPr>
      <dsp:spPr>
        <a:xfrm>
          <a:off x="1188823" y="2814427"/>
          <a:ext cx="3960821" cy="1980410"/>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uk-UA" sz="2300" b="0" i="0" kern="1200" dirty="0"/>
            <a:t>1) електронна економічна діяльність підприємств реального сектора економіки, що перенесли частину своєї діяльності в електронне середовище;</a:t>
          </a:r>
          <a:endParaRPr lang="ru-UA" sz="2300" kern="1200" dirty="0"/>
        </a:p>
      </dsp:txBody>
      <dsp:txXfrm>
        <a:off x="1188823" y="2814427"/>
        <a:ext cx="3960821" cy="1980410"/>
      </dsp:txXfrm>
    </dsp:sp>
    <dsp:sp modelId="{F2BF85F1-8215-4E80-9278-BBB0153517BF}">
      <dsp:nvSpPr>
        <dsp:cNvPr id="0" name=""/>
        <dsp:cNvSpPr/>
      </dsp:nvSpPr>
      <dsp:spPr>
        <a:xfrm>
          <a:off x="5981417" y="2814427"/>
          <a:ext cx="3960821" cy="1980410"/>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uk-UA" sz="2300" b="0" i="0" kern="1200" dirty="0"/>
            <a:t>2) електронна економічна діяльність підприємств, що функціонують виключно в межах електронного середовища (е-комерція та е-бізнес).</a:t>
          </a:r>
          <a:endParaRPr lang="ru-UA" sz="2300" kern="1200" dirty="0"/>
        </a:p>
      </dsp:txBody>
      <dsp:txXfrm>
        <a:off x="5981417" y="2814427"/>
        <a:ext cx="3960821" cy="19804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FC5B5-609C-48C6-8021-2BE547B8F9F9}">
      <dsp:nvSpPr>
        <dsp:cNvPr id="0" name=""/>
        <dsp:cNvSpPr/>
      </dsp:nvSpPr>
      <dsp:spPr>
        <a:xfrm>
          <a:off x="4811147" y="2074651"/>
          <a:ext cx="2236769" cy="159240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Форми господарської діяльності </a:t>
          </a:r>
          <a:endParaRPr lang="ru-UA" sz="1800" b="1" kern="1200" dirty="0">
            <a:solidFill>
              <a:schemeClr val="bg1"/>
            </a:solidFill>
          </a:endParaRPr>
        </a:p>
      </dsp:txBody>
      <dsp:txXfrm>
        <a:off x="5138714" y="2307853"/>
        <a:ext cx="1581635" cy="1125999"/>
      </dsp:txXfrm>
    </dsp:sp>
    <dsp:sp modelId="{A95A2086-E007-4E41-AEA6-8EA823A69311}">
      <dsp:nvSpPr>
        <dsp:cNvPr id="0" name=""/>
        <dsp:cNvSpPr/>
      </dsp:nvSpPr>
      <dsp:spPr>
        <a:xfrm rot="16200000">
          <a:off x="5760170" y="1493980"/>
          <a:ext cx="338722" cy="5414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UA" sz="1100" b="1" kern="1200">
            <a:solidFill>
              <a:schemeClr val="bg1"/>
            </a:solidFill>
          </a:endParaRPr>
        </a:p>
      </dsp:txBody>
      <dsp:txXfrm>
        <a:off x="5810979" y="1653072"/>
        <a:ext cx="237105" cy="324851"/>
      </dsp:txXfrm>
    </dsp:sp>
    <dsp:sp modelId="{32202D04-7C19-4674-BD4B-5F0BD5A91E4E}">
      <dsp:nvSpPr>
        <dsp:cNvPr id="0" name=""/>
        <dsp:cNvSpPr/>
      </dsp:nvSpPr>
      <dsp:spPr>
        <a:xfrm>
          <a:off x="5212950" y="2389"/>
          <a:ext cx="1433163" cy="143316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Font typeface="Symbol" panose="05050102010706020507" pitchFamily="18" charset="2"/>
            <a:buChar char=""/>
          </a:pPr>
          <a:r>
            <a:rPr lang="uk-UA" sz="1100" b="1" kern="1200" dirty="0">
              <a:solidFill>
                <a:schemeClr val="bg1"/>
              </a:solidFill>
            </a:rPr>
            <a:t>електронний обмін інформацією (</a:t>
          </a:r>
          <a:r>
            <a:rPr lang="uk-UA" sz="1100" b="1" kern="1200" dirty="0" err="1">
              <a:solidFill>
                <a:schemeClr val="bg1"/>
              </a:solidFill>
            </a:rPr>
            <a:t>Electroniс</a:t>
          </a:r>
          <a:r>
            <a:rPr lang="uk-UA" sz="1100" b="1" kern="1200" dirty="0">
              <a:solidFill>
                <a:schemeClr val="bg1"/>
              </a:solidFill>
            </a:rPr>
            <a:t> </a:t>
          </a:r>
          <a:r>
            <a:rPr lang="uk-UA" sz="1100" b="1" kern="1200" dirty="0" err="1">
              <a:solidFill>
                <a:schemeClr val="bg1"/>
              </a:solidFill>
            </a:rPr>
            <a:t>Data</a:t>
          </a:r>
          <a:r>
            <a:rPr lang="uk-UA" sz="1100" b="1" kern="1200" dirty="0">
              <a:solidFill>
                <a:schemeClr val="bg1"/>
              </a:solidFill>
            </a:rPr>
            <a:t> </a:t>
          </a:r>
          <a:r>
            <a:rPr lang="uk-UA" sz="1100" b="1" kern="1200" dirty="0" err="1">
              <a:solidFill>
                <a:schemeClr val="bg1"/>
              </a:solidFill>
            </a:rPr>
            <a:t>Interchange</a:t>
          </a:r>
          <a:r>
            <a:rPr lang="uk-UA" sz="1100" b="1" kern="1200" dirty="0">
              <a:solidFill>
                <a:schemeClr val="bg1"/>
              </a:solidFill>
            </a:rPr>
            <a:t>, EDI); </a:t>
          </a:r>
          <a:endParaRPr lang="ru-UA" sz="1100" b="1" kern="1200" dirty="0">
            <a:solidFill>
              <a:schemeClr val="bg1"/>
            </a:solidFill>
          </a:endParaRPr>
        </a:p>
      </dsp:txBody>
      <dsp:txXfrm>
        <a:off x="5422832" y="212271"/>
        <a:ext cx="1013399" cy="1013399"/>
      </dsp:txXfrm>
    </dsp:sp>
    <dsp:sp modelId="{9CE43BCB-715C-4AC5-BF8D-5E5D04B89C79}">
      <dsp:nvSpPr>
        <dsp:cNvPr id="0" name=""/>
        <dsp:cNvSpPr/>
      </dsp:nvSpPr>
      <dsp:spPr>
        <a:xfrm rot="19404206">
          <a:off x="6768197" y="1875038"/>
          <a:ext cx="275624" cy="5414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UA" sz="1100" b="1" kern="1200">
            <a:solidFill>
              <a:schemeClr val="bg1"/>
            </a:solidFill>
          </a:endParaRPr>
        </a:p>
      </dsp:txBody>
      <dsp:txXfrm>
        <a:off x="6776348" y="2007969"/>
        <a:ext cx="192937" cy="324851"/>
      </dsp:txXfrm>
    </dsp:sp>
    <dsp:sp modelId="{9EFC1C5B-B3C4-42C6-B896-D5C1FDECD3E4}">
      <dsp:nvSpPr>
        <dsp:cNvPr id="0" name=""/>
        <dsp:cNvSpPr/>
      </dsp:nvSpPr>
      <dsp:spPr>
        <a:xfrm>
          <a:off x="6979761" y="842286"/>
          <a:ext cx="1433163" cy="143316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Font typeface="Symbol" panose="05050102010706020507" pitchFamily="18" charset="2"/>
            <a:buChar char=""/>
          </a:pPr>
          <a:r>
            <a:rPr lang="uk-UA" sz="1100" b="1" kern="1200">
              <a:solidFill>
                <a:schemeClr val="bg1"/>
              </a:solidFill>
            </a:rPr>
            <a:t>електронний рух капіталу (Electronic Funds Transfer, EFT); </a:t>
          </a:r>
          <a:endParaRPr lang="ru-UA" sz="1100" b="1" kern="1200">
            <a:solidFill>
              <a:schemeClr val="bg1"/>
            </a:solidFill>
          </a:endParaRPr>
        </a:p>
      </dsp:txBody>
      <dsp:txXfrm>
        <a:off x="7189643" y="1052168"/>
        <a:ext cx="1013399" cy="1013399"/>
      </dsp:txXfrm>
    </dsp:sp>
    <dsp:sp modelId="{F15611A4-E009-472B-B2FB-2B7E95992CA4}">
      <dsp:nvSpPr>
        <dsp:cNvPr id="0" name=""/>
        <dsp:cNvSpPr/>
      </dsp:nvSpPr>
      <dsp:spPr>
        <a:xfrm rot="787027">
          <a:off x="7082176" y="2895464"/>
          <a:ext cx="229407" cy="5414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UA" sz="1100" b="1" kern="1200">
            <a:solidFill>
              <a:schemeClr val="bg1"/>
            </a:solidFill>
          </a:endParaRPr>
        </a:p>
      </dsp:txBody>
      <dsp:txXfrm>
        <a:off x="7083074" y="2995938"/>
        <a:ext cx="160585" cy="324851"/>
      </dsp:txXfrm>
    </dsp:sp>
    <dsp:sp modelId="{C6FF463E-A5B3-4A2F-BBD5-37F460A5E28C}">
      <dsp:nvSpPr>
        <dsp:cNvPr id="0" name=""/>
        <dsp:cNvSpPr/>
      </dsp:nvSpPr>
      <dsp:spPr>
        <a:xfrm>
          <a:off x="7395281" y="2662803"/>
          <a:ext cx="1433163" cy="143316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Font typeface="Symbol" panose="05050102010706020507" pitchFamily="18" charset="2"/>
            <a:buChar char=""/>
          </a:pPr>
          <a:r>
            <a:rPr lang="uk-UA" sz="1100" b="1" kern="1200">
              <a:solidFill>
                <a:schemeClr val="bg1"/>
              </a:solidFill>
            </a:rPr>
            <a:t>електронну торгівлю (e-trade); </a:t>
          </a:r>
          <a:endParaRPr lang="ru-UA" sz="1100" b="1" kern="1200">
            <a:solidFill>
              <a:schemeClr val="bg1"/>
            </a:solidFill>
          </a:endParaRPr>
        </a:p>
      </dsp:txBody>
      <dsp:txXfrm>
        <a:off x="7605163" y="2872685"/>
        <a:ext cx="1013399" cy="1013399"/>
      </dsp:txXfrm>
    </dsp:sp>
    <dsp:sp modelId="{972F1272-4F54-4571-886D-EED117AC60F3}">
      <dsp:nvSpPr>
        <dsp:cNvPr id="0" name=""/>
        <dsp:cNvSpPr/>
      </dsp:nvSpPr>
      <dsp:spPr>
        <a:xfrm rot="3857143">
          <a:off x="6259533" y="3615208"/>
          <a:ext cx="317654" cy="5414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UA" sz="1100" b="1" kern="1200">
            <a:solidFill>
              <a:schemeClr val="bg1"/>
            </a:solidFill>
          </a:endParaRPr>
        </a:p>
      </dsp:txBody>
      <dsp:txXfrm>
        <a:off x="6286507" y="3680562"/>
        <a:ext cx="222358" cy="324851"/>
      </dsp:txXfrm>
    </dsp:sp>
    <dsp:sp modelId="{81006C8E-57A3-4ED4-9E76-A88E2B6C14EB}">
      <dsp:nvSpPr>
        <dsp:cNvPr id="0" name=""/>
        <dsp:cNvSpPr/>
      </dsp:nvSpPr>
      <dsp:spPr>
        <a:xfrm>
          <a:off x="6146616" y="4093049"/>
          <a:ext cx="1433163" cy="143316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Font typeface="Symbol" panose="05050102010706020507" pitchFamily="18" charset="2"/>
            <a:buChar char=""/>
          </a:pPr>
          <a:r>
            <a:rPr lang="uk-UA" sz="1100" b="1" kern="1200">
              <a:solidFill>
                <a:schemeClr val="bg1"/>
              </a:solidFill>
            </a:rPr>
            <a:t>електронні гроші (e-cash); </a:t>
          </a:r>
          <a:endParaRPr lang="ru-UA" sz="1100" b="1" kern="1200">
            <a:solidFill>
              <a:schemeClr val="bg1"/>
            </a:solidFill>
          </a:endParaRPr>
        </a:p>
      </dsp:txBody>
      <dsp:txXfrm>
        <a:off x="6356498" y="4302931"/>
        <a:ext cx="1013399" cy="1013399"/>
      </dsp:txXfrm>
    </dsp:sp>
    <dsp:sp modelId="{D0B8E131-C397-411C-AC38-DA4D2B565E76}">
      <dsp:nvSpPr>
        <dsp:cNvPr id="0" name=""/>
        <dsp:cNvSpPr/>
      </dsp:nvSpPr>
      <dsp:spPr>
        <a:xfrm rot="6942857">
          <a:off x="5281875" y="3615208"/>
          <a:ext cx="317654" cy="5414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UA" sz="1100" b="1" kern="1200">
            <a:solidFill>
              <a:schemeClr val="bg1"/>
            </a:solidFill>
          </a:endParaRPr>
        </a:p>
      </dsp:txBody>
      <dsp:txXfrm rot="10800000">
        <a:off x="5350197" y="3680562"/>
        <a:ext cx="222358" cy="324851"/>
      </dsp:txXfrm>
    </dsp:sp>
    <dsp:sp modelId="{C954DAF7-6072-4BCB-8FD8-9CD85F86FB19}">
      <dsp:nvSpPr>
        <dsp:cNvPr id="0" name=""/>
        <dsp:cNvSpPr/>
      </dsp:nvSpPr>
      <dsp:spPr>
        <a:xfrm>
          <a:off x="4279283" y="4093049"/>
          <a:ext cx="1433163" cy="143316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Font typeface="Symbol" panose="05050102010706020507" pitchFamily="18" charset="2"/>
            <a:buChar char=""/>
          </a:pPr>
          <a:r>
            <a:rPr lang="uk-UA" sz="1100" b="1" kern="1200">
              <a:solidFill>
                <a:schemeClr val="bg1"/>
              </a:solidFill>
            </a:rPr>
            <a:t>електронний маркетинг (e-marketing); </a:t>
          </a:r>
          <a:endParaRPr lang="ru-UA" sz="1100" b="1" kern="1200">
            <a:solidFill>
              <a:schemeClr val="bg1"/>
            </a:solidFill>
          </a:endParaRPr>
        </a:p>
      </dsp:txBody>
      <dsp:txXfrm>
        <a:off x="4489165" y="4302931"/>
        <a:ext cx="1013399" cy="1013399"/>
      </dsp:txXfrm>
    </dsp:sp>
    <dsp:sp modelId="{E85D0357-69A8-43D2-B30F-67A0D18AF74A}">
      <dsp:nvSpPr>
        <dsp:cNvPr id="0" name=""/>
        <dsp:cNvSpPr/>
      </dsp:nvSpPr>
      <dsp:spPr>
        <a:xfrm rot="10017849">
          <a:off x="4536878" y="2895203"/>
          <a:ext cx="236504" cy="5414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UA" sz="1100" b="1" kern="1200">
            <a:solidFill>
              <a:schemeClr val="bg1"/>
            </a:solidFill>
          </a:endParaRPr>
        </a:p>
      </dsp:txBody>
      <dsp:txXfrm rot="10800000">
        <a:off x="4606915" y="2995484"/>
        <a:ext cx="165553" cy="324851"/>
      </dsp:txXfrm>
    </dsp:sp>
    <dsp:sp modelId="{74B29DC7-CF11-47B0-81EE-31E710559592}">
      <dsp:nvSpPr>
        <dsp:cNvPr id="0" name=""/>
        <dsp:cNvSpPr/>
      </dsp:nvSpPr>
      <dsp:spPr>
        <a:xfrm>
          <a:off x="3016546" y="2662799"/>
          <a:ext cx="1433163" cy="143316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Font typeface="Symbol" panose="05050102010706020507" pitchFamily="18" charset="2"/>
            <a:buChar char=""/>
          </a:pPr>
          <a:r>
            <a:rPr lang="uk-UA" sz="1100" b="1" kern="1200" dirty="0">
              <a:solidFill>
                <a:schemeClr val="bg1"/>
              </a:solidFill>
            </a:rPr>
            <a:t>електронний банкінг (e-</a:t>
          </a:r>
          <a:r>
            <a:rPr lang="uk-UA" sz="1100" b="1" kern="1200" dirty="0" err="1">
              <a:solidFill>
                <a:schemeClr val="bg1"/>
              </a:solidFill>
            </a:rPr>
            <a:t>banking</a:t>
          </a:r>
          <a:r>
            <a:rPr lang="uk-UA" sz="1100" b="1" kern="1200" dirty="0">
              <a:solidFill>
                <a:schemeClr val="bg1"/>
              </a:solidFill>
            </a:rPr>
            <a:t>); </a:t>
          </a:r>
          <a:endParaRPr lang="ru-UA" sz="1100" b="1" kern="1200" dirty="0">
            <a:solidFill>
              <a:schemeClr val="bg1"/>
            </a:solidFill>
          </a:endParaRPr>
        </a:p>
      </dsp:txBody>
      <dsp:txXfrm>
        <a:off x="3226428" y="2872681"/>
        <a:ext cx="1013399" cy="1013399"/>
      </dsp:txXfrm>
    </dsp:sp>
    <dsp:sp modelId="{25074ED5-2A01-4336-A5D2-70756A001CFD}">
      <dsp:nvSpPr>
        <dsp:cNvPr id="0" name=""/>
        <dsp:cNvSpPr/>
      </dsp:nvSpPr>
      <dsp:spPr>
        <a:xfrm rot="12982757">
          <a:off x="4804890" y="1875104"/>
          <a:ext cx="280952" cy="5414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UA" sz="1100" b="1" kern="1200">
            <a:solidFill>
              <a:schemeClr val="bg1"/>
            </a:solidFill>
          </a:endParaRPr>
        </a:p>
      </dsp:txBody>
      <dsp:txXfrm rot="10800000">
        <a:off x="4880963" y="2008383"/>
        <a:ext cx="196666" cy="324851"/>
      </dsp:txXfrm>
    </dsp:sp>
    <dsp:sp modelId="{53A9686B-1829-4F58-AC04-69B7FBD65133}">
      <dsp:nvSpPr>
        <dsp:cNvPr id="0" name=""/>
        <dsp:cNvSpPr/>
      </dsp:nvSpPr>
      <dsp:spPr>
        <a:xfrm>
          <a:off x="3432063" y="842282"/>
          <a:ext cx="1433163" cy="143316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Font typeface="Symbol" panose="05050102010706020507" pitchFamily="18" charset="2"/>
            <a:buChar char=""/>
          </a:pPr>
          <a:r>
            <a:rPr lang="uk-UA" sz="1100" b="1" kern="1200">
              <a:solidFill>
                <a:schemeClr val="bg1"/>
              </a:solidFill>
            </a:rPr>
            <a:t>електронні страхові послуги (e-insurance). </a:t>
          </a:r>
          <a:endParaRPr lang="ru-UA" sz="1100" b="1" kern="1200">
            <a:solidFill>
              <a:schemeClr val="bg1"/>
            </a:solidFill>
          </a:endParaRPr>
        </a:p>
      </dsp:txBody>
      <dsp:txXfrm>
        <a:off x="3641945" y="1052164"/>
        <a:ext cx="1013399" cy="101339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EE5D7-73E5-4262-B01A-F45B030EC16D}">
      <dsp:nvSpPr>
        <dsp:cNvPr id="0" name=""/>
        <dsp:cNvSpPr/>
      </dsp:nvSpPr>
      <dsp:spPr>
        <a:xfrm>
          <a:off x="0" y="184"/>
          <a:ext cx="9404723" cy="14001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b="0" i="0" kern="1200">
              <a:solidFill>
                <a:schemeClr val="bg1"/>
              </a:solidFill>
            </a:rPr>
            <a:t>Лідерами ринку електронної торгівлі є країни: Китай, США, Велика Британія, Японія, Німеччина, Франція, Канада, Росія, Південна Корея, Австралія. Обсяг роздрібних продаж на світовому ринку електронної комерції у 2017 р. — $2,3 трлн.(10,2%). Темпи зростання інтернет-користувачів — 7-8% на рік. Крім того варто зазначити, що спостерігається стабільна тенденція до зростання світового ринку e – commerce до 17,5% у 2021 р., особливо у секторі е-банкінгу та е-торгівлі цифровими та фізичними товарами (послугами) (рис.7.3.).</a:t>
          </a:r>
          <a:r>
            <a:rPr lang="ru-UA" sz="1400" b="0" i="0" kern="1200">
              <a:solidFill>
                <a:schemeClr val="bg1"/>
              </a:solidFill>
            </a:rPr>
            <a:t/>
          </a:r>
          <a:br>
            <a:rPr lang="ru-UA" sz="1400" b="0" i="0" kern="1200">
              <a:solidFill>
                <a:schemeClr val="bg1"/>
              </a:solidFill>
            </a:rPr>
          </a:br>
          <a:endParaRPr lang="ru-UA" sz="1400" kern="1200">
            <a:solidFill>
              <a:schemeClr val="bg1"/>
            </a:solidFill>
          </a:endParaRPr>
        </a:p>
      </dsp:txBody>
      <dsp:txXfrm>
        <a:off x="68350" y="68534"/>
        <a:ext cx="9268023" cy="12634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433F4-1EF5-49C3-8604-C2EA499D33CD}">
      <dsp:nvSpPr>
        <dsp:cNvPr id="0" name=""/>
        <dsp:cNvSpPr/>
      </dsp:nvSpPr>
      <dsp:spPr>
        <a:xfrm>
          <a:off x="0" y="0"/>
          <a:ext cx="5122606" cy="1790099"/>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b="0" i="0" kern="1200"/>
            <a:t>До лідерів сайтів електронної торгівлі у світі входять: </a:t>
          </a:r>
          <a:r>
            <a:rPr lang="ru-RU" sz="1500" b="0" i="0" kern="1200"/>
            <a:t>Amazon</a:t>
          </a:r>
          <a:r>
            <a:rPr lang="uk-UA" sz="1500" b="0" i="0" kern="1200"/>
            <a:t>, </a:t>
          </a:r>
          <a:r>
            <a:rPr lang="ru-RU" sz="1500" b="0" i="0" kern="1200"/>
            <a:t>Taob</a:t>
          </a:r>
          <a:r>
            <a:rPr lang="uk-UA" sz="1500" b="0" i="0" kern="1200"/>
            <a:t>а</a:t>
          </a:r>
          <a:r>
            <a:rPr lang="ru-RU" sz="1500" b="0" i="0" kern="1200"/>
            <a:t>o</a:t>
          </a:r>
          <a:r>
            <a:rPr lang="uk-UA" sz="1500" b="0" i="0" kern="1200"/>
            <a:t>, </a:t>
          </a:r>
          <a:r>
            <a:rPr lang="ru-RU" sz="1500" b="0" i="0" kern="1200"/>
            <a:t>Tmall</a:t>
          </a:r>
          <a:r>
            <a:rPr lang="uk-UA" sz="1500" b="0" i="0" kern="1200"/>
            <a:t>, </a:t>
          </a:r>
          <a:r>
            <a:rPr lang="ru-RU" sz="1500" b="0" i="0" kern="1200"/>
            <a:t>Alibaba</a:t>
          </a:r>
          <a:r>
            <a:rPr lang="uk-UA" sz="1500" b="0" i="0" kern="1200"/>
            <a:t>, </a:t>
          </a:r>
          <a:r>
            <a:rPr lang="ru-RU" sz="1500" b="0" i="0" kern="1200"/>
            <a:t>Flipkart</a:t>
          </a:r>
          <a:r>
            <a:rPr lang="uk-UA" sz="1500" b="0" i="0" kern="1200"/>
            <a:t>, </a:t>
          </a:r>
          <a:r>
            <a:rPr lang="ru-RU" sz="1500" b="0" i="0" kern="1200"/>
            <a:t>Snapdeal</a:t>
          </a:r>
          <a:r>
            <a:rPr lang="uk-UA" sz="1500" b="0" i="0" kern="1200"/>
            <a:t>. </a:t>
          </a:r>
          <a:endParaRPr lang="ru-UA" sz="1500" kern="1200"/>
        </a:p>
      </dsp:txBody>
      <dsp:txXfrm>
        <a:off x="87385" y="87385"/>
        <a:ext cx="4947836" cy="1615329"/>
      </dsp:txXfrm>
    </dsp:sp>
    <dsp:sp modelId="{6E1F22AB-A793-4627-A40D-97D03C95D8DC}">
      <dsp:nvSpPr>
        <dsp:cNvPr id="0" name=""/>
        <dsp:cNvSpPr/>
      </dsp:nvSpPr>
      <dsp:spPr>
        <a:xfrm>
          <a:off x="0" y="1850944"/>
          <a:ext cx="5122606" cy="1790099"/>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b="0" i="0" kern="1200"/>
            <a:t>Стосовно найбільших компаній українського ринку, варто розглядати </a:t>
          </a:r>
          <a:r>
            <a:rPr lang="en-US" sz="1500" b="0" i="0" kern="1200"/>
            <a:t>Prom</a:t>
          </a:r>
          <a:r>
            <a:rPr lang="uk-UA" sz="1500" b="0" i="0" kern="1200"/>
            <a:t>.</a:t>
          </a:r>
          <a:r>
            <a:rPr lang="en-US" sz="1500" b="0" i="0" kern="1200"/>
            <a:t>ua</a:t>
          </a:r>
          <a:r>
            <a:rPr lang="uk-UA" sz="1500" b="0" i="0" kern="1200"/>
            <a:t> (29,8%), </a:t>
          </a:r>
          <a:r>
            <a:rPr lang="ru-RU" sz="1500" b="0" i="0" kern="1200"/>
            <a:t>Rozetka</a:t>
          </a:r>
          <a:r>
            <a:rPr lang="uk-UA" sz="1500" b="0" i="0" kern="1200"/>
            <a:t> (38,06%) та </a:t>
          </a:r>
          <a:r>
            <a:rPr lang="ru-RU" sz="1500" b="0" i="0" kern="1200"/>
            <a:t>OLX</a:t>
          </a:r>
          <a:r>
            <a:rPr lang="uk-UA" sz="1500" b="0" i="0" kern="1200"/>
            <a:t> (46,44%). Розглядаючи конкуренцію між даними гравцями, варто відмітити, що перші два портали – це маркетплейс, де здійснюють свою діяльність малі підприємства, а </a:t>
          </a:r>
          <a:r>
            <a:rPr lang="ru-RU" sz="1500" b="0" i="0" kern="1200"/>
            <a:t>OLX</a:t>
          </a:r>
          <a:r>
            <a:rPr lang="uk-UA" sz="1500" b="0" i="0" kern="1200"/>
            <a:t> – це дошка оголошень для приватних осіб (рис.7.4.). </a:t>
          </a:r>
          <a:endParaRPr lang="ru-UA" sz="1500" kern="1200"/>
        </a:p>
      </dsp:txBody>
      <dsp:txXfrm>
        <a:off x="87385" y="1938329"/>
        <a:ext cx="4947836" cy="161532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D0882-9BDE-4A76-B5E6-E8BFA421EDFB}">
      <dsp:nvSpPr>
        <dsp:cNvPr id="0" name=""/>
        <dsp:cNvSpPr/>
      </dsp:nvSpPr>
      <dsp:spPr>
        <a:xfrm>
          <a:off x="217510" y="0"/>
          <a:ext cx="8969701" cy="9432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uk-UA" sz="2600" b="0" i="0" kern="1200"/>
            <a:t>Інфраструктура електронної торгівлі включає наступні елементи (рис.7.5).</a:t>
          </a:r>
          <a:endParaRPr lang="ru-UA" sz="2600" kern="1200"/>
        </a:p>
      </dsp:txBody>
      <dsp:txXfrm>
        <a:off x="263556" y="46046"/>
        <a:ext cx="8877609" cy="85116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FBF22-10A7-40A8-AF19-3A639F10C2DE}">
      <dsp:nvSpPr>
        <dsp:cNvPr id="0" name=""/>
        <dsp:cNvSpPr/>
      </dsp:nvSpPr>
      <dsp:spPr>
        <a:xfrm>
          <a:off x="1003907" y="0"/>
          <a:ext cx="6428935" cy="6428935"/>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442068-4362-4502-8AB8-B79FC018FFFF}">
      <dsp:nvSpPr>
        <dsp:cNvPr id="0" name=""/>
        <dsp:cNvSpPr/>
      </dsp:nvSpPr>
      <dsp:spPr>
        <a:xfrm>
          <a:off x="1661926" y="646346"/>
          <a:ext cx="9291704" cy="152184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uk-UA" sz="1200" b="0" i="0" kern="1200"/>
            <a:t>Е-бізнес – це популярний вид господарської діяльності, який має швидкі темпи розвитку у всьому світі. Е-бізнес є одним із найбільш перспективних напрямів розвитку підприємницької діяльності, оскільки має значні переваги щодо продажу товарів і послуг для потенційних споживачів у порівнянні з іншими видами господарської діяльності. </a:t>
          </a:r>
          <a:endParaRPr lang="ru-UA" sz="1200" kern="1200"/>
        </a:p>
      </dsp:txBody>
      <dsp:txXfrm>
        <a:off x="1736217" y="720637"/>
        <a:ext cx="9143122" cy="1373267"/>
      </dsp:txXfrm>
    </dsp:sp>
    <dsp:sp modelId="{62A8987E-A359-4A89-A649-5620BB38E7C0}">
      <dsp:nvSpPr>
        <dsp:cNvPr id="0" name=""/>
        <dsp:cNvSpPr/>
      </dsp:nvSpPr>
      <dsp:spPr>
        <a:xfrm>
          <a:off x="1661926" y="2358427"/>
          <a:ext cx="9291704" cy="152184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uk-UA" sz="1050" b="0" i="0" kern="1200"/>
            <a:t>Е-бізнес відіграє важливу роль у міжнародному бізнесі та впливає на усі без винятку світові ринки. Відповідно до останніх досліджень, розвиток е-бізнесу зумовить значне зростання якості життя людей у першому десятилітті ХХІ ст. порівняно із попередніми ста роками, що припадають на ХХ ст. Такі складові інформаційної економіки як е-уряд і е-банкінг відкривають нові можливості для підприємств е-бізнесу та значно покращують добробут громадян</a:t>
          </a:r>
          <a:r>
            <a:rPr lang="uk-UA" sz="1050" b="1" i="0" kern="1200"/>
            <a:t>.</a:t>
          </a:r>
          <a:endParaRPr lang="ru-UA" sz="1050" kern="1200"/>
        </a:p>
      </dsp:txBody>
      <dsp:txXfrm>
        <a:off x="1736217" y="2432718"/>
        <a:ext cx="9143122" cy="1373267"/>
      </dsp:txXfrm>
    </dsp:sp>
    <dsp:sp modelId="{D575142A-DD66-4C6D-9B50-94827F57ECD1}">
      <dsp:nvSpPr>
        <dsp:cNvPr id="0" name=""/>
        <dsp:cNvSpPr/>
      </dsp:nvSpPr>
      <dsp:spPr>
        <a:xfrm>
          <a:off x="1661926" y="4070507"/>
          <a:ext cx="9291704" cy="1521849"/>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uk-UA" sz="1050" b="0" i="0" kern="1200"/>
            <a:t>Основною ознакою е-бізнесу фахівці вважають використання інформаційно-комунікаційних і мережних технологій не лише для ведення бізнесу, а, й для управління ним. Проте часто автори наукових і науково-практичних публікацій ототожнюють поняття «е-комерція» та «е-бізнес» або використовують їх як різні поняття. Наприклад: 1) підприємствами е-бізнесу у чистому вигляді вважаються Amazon.com і eВay.com, але якщо підприємство разом із сайтом має фізичні магазини, у яких продає свій товар (наприклад, nalli.com), то ці підприємства належать до е-комерції; 2) до е-бізнесу належать підприємства, що використовують мережні технології для удосконалення процесу управління або навчання співробітників, але якщо підприємства використовують мережні технології для взаємодії із постачальниками та споживачами – це е-комерція</a:t>
          </a:r>
          <a:r>
            <a:rPr lang="uk-UA" sz="1050" b="1" i="0" kern="1200"/>
            <a:t>.</a:t>
          </a:r>
          <a:endParaRPr lang="ru-UA" sz="1050" kern="1200"/>
        </a:p>
      </dsp:txBody>
      <dsp:txXfrm>
        <a:off x="1736217" y="4144798"/>
        <a:ext cx="9143122" cy="137326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E535B-8606-4D6B-9FDC-4C9EEF32E2BF}">
      <dsp:nvSpPr>
        <dsp:cNvPr id="0" name=""/>
        <dsp:cNvSpPr/>
      </dsp:nvSpPr>
      <dsp:spPr>
        <a:xfrm rot="5400000">
          <a:off x="276014" y="1748523"/>
          <a:ext cx="2737908" cy="32994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6B8268-C13F-4A39-82AF-78CA6BD8D58B}">
      <dsp:nvSpPr>
        <dsp:cNvPr id="0" name=""/>
        <dsp:cNvSpPr/>
      </dsp:nvSpPr>
      <dsp:spPr>
        <a:xfrm>
          <a:off x="434668" y="1307"/>
          <a:ext cx="4608596" cy="21996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i="0" kern="1200"/>
            <a:t>1) підвищити купівельну спроможність населення; </a:t>
          </a:r>
          <a:endParaRPr lang="ru-UA" sz="1400" b="1" kern="1200"/>
        </a:p>
      </dsp:txBody>
      <dsp:txXfrm>
        <a:off x="499094" y="65733"/>
        <a:ext cx="4479744" cy="2070798"/>
      </dsp:txXfrm>
    </dsp:sp>
    <dsp:sp modelId="{919A02CB-7A0E-41B9-889B-090D24077B59}">
      <dsp:nvSpPr>
        <dsp:cNvPr id="0" name=""/>
        <dsp:cNvSpPr/>
      </dsp:nvSpPr>
      <dsp:spPr>
        <a:xfrm>
          <a:off x="1652293" y="3123305"/>
          <a:ext cx="5803753" cy="32994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1D5BB4-C389-4685-81D5-B9181A4CD823}">
      <dsp:nvSpPr>
        <dsp:cNvPr id="0" name=""/>
        <dsp:cNvSpPr/>
      </dsp:nvSpPr>
      <dsp:spPr>
        <a:xfrm>
          <a:off x="434668" y="2750869"/>
          <a:ext cx="4608596" cy="21996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i="0" kern="1200"/>
            <a:t>2) забезпечити доступ до у якомога більшій частині населення; </a:t>
          </a:r>
          <a:endParaRPr lang="ru-UA" sz="1400" b="1" kern="1200"/>
        </a:p>
      </dsp:txBody>
      <dsp:txXfrm>
        <a:off x="499094" y="2815295"/>
        <a:ext cx="4479744" cy="2070798"/>
      </dsp:txXfrm>
    </dsp:sp>
    <dsp:sp modelId="{C65736DA-719F-4D79-9BEF-3EF9F7BB01EA}">
      <dsp:nvSpPr>
        <dsp:cNvPr id="0" name=""/>
        <dsp:cNvSpPr/>
      </dsp:nvSpPr>
      <dsp:spPr>
        <a:xfrm rot="16200000">
          <a:off x="6094418" y="1748523"/>
          <a:ext cx="2737908" cy="32994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337AAD-CBA8-4E09-81CA-AA85745C882E}">
      <dsp:nvSpPr>
        <dsp:cNvPr id="0" name=""/>
        <dsp:cNvSpPr/>
      </dsp:nvSpPr>
      <dsp:spPr>
        <a:xfrm>
          <a:off x="6253072" y="2750869"/>
          <a:ext cx="4608596" cy="21996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i="0" kern="1200"/>
            <a:t>3) розбудовати інфраструктуру країни (канали зв’язку, дороги); </a:t>
          </a:r>
          <a:endParaRPr lang="ru-UA" sz="1400" b="1" kern="1200"/>
        </a:p>
      </dsp:txBody>
      <dsp:txXfrm>
        <a:off x="6317498" y="2815295"/>
        <a:ext cx="4479744" cy="2070798"/>
      </dsp:txXfrm>
    </dsp:sp>
    <dsp:sp modelId="{54E54F2D-28FE-449D-862C-E5257EB15F9D}">
      <dsp:nvSpPr>
        <dsp:cNvPr id="0" name=""/>
        <dsp:cNvSpPr/>
      </dsp:nvSpPr>
      <dsp:spPr>
        <a:xfrm>
          <a:off x="6253072" y="1307"/>
          <a:ext cx="4608596" cy="21996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i="0" kern="1200"/>
            <a:t>4) удосконалити чинне законодавство, спрямоване на підтримку розвитку вітчизняного е-бізнесу (наприклад, щодо застосування електронних грошей, використання підприємствами е-бізнесу реєстраторів розрахункових операцій, надання онлайн-покупцям потенційної можливості розраховуватися кредитними коштами тощо).</a:t>
          </a:r>
          <a:endParaRPr lang="ru-UA" sz="1400" b="1" kern="1200"/>
        </a:p>
      </dsp:txBody>
      <dsp:txXfrm>
        <a:off x="6317498" y="65733"/>
        <a:ext cx="4479744" cy="207079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1ED3A-D35B-4947-8A82-AA374DFD130D}">
      <dsp:nvSpPr>
        <dsp:cNvPr id="0" name=""/>
        <dsp:cNvSpPr/>
      </dsp:nvSpPr>
      <dsp:spPr>
        <a:xfrm>
          <a:off x="-5773882" y="-883730"/>
          <a:ext cx="6874032" cy="6874032"/>
        </a:xfrm>
        <a:prstGeom prst="blockArc">
          <a:avLst>
            <a:gd name="adj1" fmla="val 18900000"/>
            <a:gd name="adj2" fmla="val 2700000"/>
            <a:gd name="adj3" fmla="val 522"/>
          </a:avLst>
        </a:prstGeom>
        <a:solidFill>
          <a:sysClr val="window" lastClr="FFFFFF"/>
        </a:solidFill>
        <a:ln w="127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sp>
    <dsp:sp modelId="{D1A4655B-6DFF-4FF2-A2BA-A907C6FC5294}">
      <dsp:nvSpPr>
        <dsp:cNvPr id="0" name=""/>
        <dsp:cNvSpPr/>
      </dsp:nvSpPr>
      <dsp:spPr>
        <a:xfrm>
          <a:off x="409896" y="268912"/>
          <a:ext cx="10323440" cy="537619"/>
        </a:xfrm>
        <a:prstGeom prst="rect">
          <a:avLst/>
        </a:prstGeom>
        <a:solidFill>
          <a:sysClr val="window" lastClr="FFFFFF"/>
        </a:solidFill>
        <a:ln w="127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6736" tIns="45720" rIns="45720" bIns="45720" numCol="1" spcCol="1270" anchor="ctr" anchorCtr="0">
          <a:noAutofit/>
        </a:bodyPr>
        <a:lstStyle/>
        <a:p>
          <a:pPr lvl="0" algn="just" defTabSz="800100">
            <a:lnSpc>
              <a:spcPct val="90000"/>
            </a:lnSpc>
            <a:spcBef>
              <a:spcPct val="0"/>
            </a:spcBef>
            <a:spcAft>
              <a:spcPct val="35000"/>
            </a:spcAft>
          </a:pPr>
          <a:r>
            <a:rPr lang="ru-RU" sz="1800" i="0" kern="1200">
              <a:solidFill>
                <a:sysClr val="windowText" lastClr="000000"/>
              </a:solidFill>
              <a:latin typeface="Times New Roman" panose="02020603050405020304" pitchFamily="18" charset="0"/>
              <a:ea typeface="+mn-ea"/>
              <a:cs typeface="Times New Roman" panose="02020603050405020304" pitchFamily="18" charset="0"/>
            </a:rPr>
            <a:t>угоди в електронній комерції укладаються в електронному форматі, що виключає фізичний контакт сторін</a:t>
          </a:r>
          <a:endParaRPr lang="ru-RU" sz="1800" kern="1200">
            <a:solidFill>
              <a:sysClr val="windowText" lastClr="000000"/>
            </a:solidFill>
            <a:latin typeface="Times New Roman" panose="02020603050405020304" pitchFamily="18" charset="0"/>
            <a:ea typeface="+mn-ea"/>
            <a:cs typeface="Times New Roman" panose="02020603050405020304" pitchFamily="18" charset="0"/>
          </a:endParaRPr>
        </a:p>
      </dsp:txBody>
      <dsp:txXfrm>
        <a:off x="409896" y="268912"/>
        <a:ext cx="10323440" cy="537619"/>
      </dsp:txXfrm>
    </dsp:sp>
    <dsp:sp modelId="{9203504C-5369-4356-85BE-7BD3AD896B21}">
      <dsp:nvSpPr>
        <dsp:cNvPr id="0" name=""/>
        <dsp:cNvSpPr/>
      </dsp:nvSpPr>
      <dsp:spPr>
        <a:xfrm>
          <a:off x="73884" y="201709"/>
          <a:ext cx="672024" cy="672024"/>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35C85A74-FE9E-4515-9CF4-54AC5F2D749D}">
      <dsp:nvSpPr>
        <dsp:cNvPr id="0" name=""/>
        <dsp:cNvSpPr/>
      </dsp:nvSpPr>
      <dsp:spPr>
        <a:xfrm>
          <a:off x="852125" y="947770"/>
          <a:ext cx="9881211" cy="792559"/>
        </a:xfrm>
        <a:prstGeom prst="rect">
          <a:avLst/>
        </a:prstGeom>
        <a:solidFill>
          <a:sysClr val="window" lastClr="FFFFFF"/>
        </a:solidFill>
        <a:ln w="127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6736" tIns="45720" rIns="45720" bIns="45720" numCol="1" spcCol="1270" anchor="ctr" anchorCtr="0">
          <a:noAutofit/>
        </a:bodyPr>
        <a:lstStyle/>
        <a:p>
          <a:pPr lvl="0" algn="just" defTabSz="800100">
            <a:lnSpc>
              <a:spcPct val="90000"/>
            </a:lnSpc>
            <a:spcBef>
              <a:spcPct val="0"/>
            </a:spcBef>
            <a:spcAft>
              <a:spcPct val="35000"/>
            </a:spcAft>
          </a:pPr>
          <a:r>
            <a:rPr lang="ru-RU" sz="1800" i="0" kern="1200">
              <a:solidFill>
                <a:sysClr val="windowText" lastClr="000000"/>
              </a:solidFill>
              <a:latin typeface="Times New Roman" panose="02020603050405020304" pitchFamily="18" charset="0"/>
              <a:ea typeface="+mn-ea"/>
              <a:cs typeface="Times New Roman" panose="02020603050405020304" pitchFamily="18" charset="0"/>
            </a:rPr>
            <a:t>окремі частини або повний цикл товарних операцій виконуються в електронному форматі, що унеможливлює документування таких операцій з використанням традиційних форм первинних документів</a:t>
          </a:r>
          <a:endParaRPr lang="ru-RU" sz="1800" kern="1200">
            <a:solidFill>
              <a:sysClr val="windowText" lastClr="000000"/>
            </a:solidFill>
            <a:latin typeface="Times New Roman" panose="02020603050405020304" pitchFamily="18" charset="0"/>
            <a:ea typeface="+mn-ea"/>
            <a:cs typeface="Times New Roman" panose="02020603050405020304" pitchFamily="18" charset="0"/>
          </a:endParaRPr>
        </a:p>
      </dsp:txBody>
      <dsp:txXfrm>
        <a:off x="852125" y="947770"/>
        <a:ext cx="9881211" cy="792559"/>
      </dsp:txXfrm>
    </dsp:sp>
    <dsp:sp modelId="{F9D4B36B-51F9-4C7D-A030-9B8525AF4913}">
      <dsp:nvSpPr>
        <dsp:cNvPr id="0" name=""/>
        <dsp:cNvSpPr/>
      </dsp:nvSpPr>
      <dsp:spPr>
        <a:xfrm>
          <a:off x="516113" y="1008037"/>
          <a:ext cx="672024" cy="672024"/>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AB5A026D-886A-48FA-ACCA-282C6CFF6452}">
      <dsp:nvSpPr>
        <dsp:cNvPr id="0" name=""/>
        <dsp:cNvSpPr/>
      </dsp:nvSpPr>
      <dsp:spPr>
        <a:xfrm>
          <a:off x="1054346" y="1881567"/>
          <a:ext cx="9678990" cy="537619"/>
        </a:xfrm>
        <a:prstGeom prst="rect">
          <a:avLst/>
        </a:prstGeom>
        <a:solidFill>
          <a:sysClr val="window" lastClr="FFFFFF"/>
        </a:solidFill>
        <a:ln w="127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6736" tIns="45720" rIns="45720" bIns="45720" numCol="1" spcCol="1270" anchor="ctr" anchorCtr="0">
          <a:noAutofit/>
        </a:bodyPr>
        <a:lstStyle/>
        <a:p>
          <a:pPr lvl="0" algn="just" defTabSz="800100">
            <a:lnSpc>
              <a:spcPct val="90000"/>
            </a:lnSpc>
            <a:spcBef>
              <a:spcPct val="0"/>
            </a:spcBef>
            <a:spcAft>
              <a:spcPct val="35000"/>
            </a:spcAft>
          </a:pPr>
          <a:r>
            <a:rPr lang="ru-RU" sz="1800" i="0" kern="1200">
              <a:solidFill>
                <a:sysClr val="windowText" lastClr="000000"/>
              </a:solidFill>
              <a:latin typeface="Times New Roman" panose="02020603050405020304" pitchFamily="18" charset="0"/>
              <a:ea typeface="+mn-ea"/>
              <a:cs typeface="Times New Roman" panose="02020603050405020304" pitchFamily="18" charset="0"/>
            </a:rPr>
            <a:t>практика ведення складського господарства є недоречною стосовно товарів електронного формату </a:t>
          </a:r>
          <a:endParaRPr lang="ru-RU" sz="1800" kern="1200">
            <a:solidFill>
              <a:sysClr val="windowText" lastClr="000000"/>
            </a:solidFill>
            <a:latin typeface="Times New Roman" panose="02020603050405020304" pitchFamily="18" charset="0"/>
            <a:ea typeface="+mn-ea"/>
            <a:cs typeface="Times New Roman" panose="02020603050405020304" pitchFamily="18" charset="0"/>
          </a:endParaRPr>
        </a:p>
      </dsp:txBody>
      <dsp:txXfrm>
        <a:off x="1054346" y="1881567"/>
        <a:ext cx="9678990" cy="537619"/>
      </dsp:txXfrm>
    </dsp:sp>
    <dsp:sp modelId="{54C38640-023E-41D5-B2FD-4E2DEEC7E599}">
      <dsp:nvSpPr>
        <dsp:cNvPr id="0" name=""/>
        <dsp:cNvSpPr/>
      </dsp:nvSpPr>
      <dsp:spPr>
        <a:xfrm>
          <a:off x="718333" y="1814365"/>
          <a:ext cx="672024" cy="672024"/>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46C3D32D-2BC7-42F1-B16C-2DF22AB8A76F}">
      <dsp:nvSpPr>
        <dsp:cNvPr id="0" name=""/>
        <dsp:cNvSpPr/>
      </dsp:nvSpPr>
      <dsp:spPr>
        <a:xfrm>
          <a:off x="1054346" y="2687384"/>
          <a:ext cx="9678990" cy="537619"/>
        </a:xfrm>
        <a:prstGeom prst="rect">
          <a:avLst/>
        </a:prstGeom>
        <a:solidFill>
          <a:sysClr val="window" lastClr="FFFFFF"/>
        </a:solidFill>
        <a:ln w="127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6736" tIns="45720" rIns="45720" bIns="45720" numCol="1" spcCol="1270" anchor="ctr" anchorCtr="0">
          <a:noAutofit/>
        </a:bodyPr>
        <a:lstStyle/>
        <a:p>
          <a:pPr lvl="0" algn="just" defTabSz="800100">
            <a:lnSpc>
              <a:spcPct val="90000"/>
            </a:lnSpc>
            <a:spcBef>
              <a:spcPct val="0"/>
            </a:spcBef>
            <a:spcAft>
              <a:spcPct val="35000"/>
            </a:spcAft>
          </a:pPr>
          <a:r>
            <a:rPr lang="ru-RU" sz="1800" i="0" kern="1200">
              <a:solidFill>
                <a:sysClr val="windowText" lastClr="000000"/>
              </a:solidFill>
              <a:latin typeface="Times New Roman" panose="02020603050405020304" pitchFamily="18" charset="0"/>
              <a:ea typeface="+mn-ea"/>
              <a:cs typeface="Times New Roman" panose="02020603050405020304" pitchFamily="18" charset="0"/>
            </a:rPr>
            <a:t>доставка товарів цифрового формату відбувається одразу ж після їх оплати через Інтернет</a:t>
          </a:r>
          <a:endParaRPr lang="ru-RU" sz="1800" kern="1200">
            <a:solidFill>
              <a:sysClr val="windowText" lastClr="000000"/>
            </a:solidFill>
            <a:latin typeface="Times New Roman" panose="02020603050405020304" pitchFamily="18" charset="0"/>
            <a:ea typeface="+mn-ea"/>
            <a:cs typeface="Times New Roman" panose="02020603050405020304" pitchFamily="18" charset="0"/>
          </a:endParaRPr>
        </a:p>
      </dsp:txBody>
      <dsp:txXfrm>
        <a:off x="1054346" y="2687384"/>
        <a:ext cx="9678990" cy="537619"/>
      </dsp:txXfrm>
    </dsp:sp>
    <dsp:sp modelId="{F106074B-4F12-4450-8703-E34DF40E3BDA}">
      <dsp:nvSpPr>
        <dsp:cNvPr id="0" name=""/>
        <dsp:cNvSpPr/>
      </dsp:nvSpPr>
      <dsp:spPr>
        <a:xfrm>
          <a:off x="718333" y="2620182"/>
          <a:ext cx="672024" cy="672024"/>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5DDF8BD2-5633-44F7-81FE-0410CE947998}">
      <dsp:nvSpPr>
        <dsp:cNvPr id="0" name=""/>
        <dsp:cNvSpPr/>
      </dsp:nvSpPr>
      <dsp:spPr>
        <a:xfrm>
          <a:off x="852125" y="3493712"/>
          <a:ext cx="9881211" cy="537619"/>
        </a:xfrm>
        <a:prstGeom prst="rect">
          <a:avLst/>
        </a:prstGeom>
        <a:solidFill>
          <a:sysClr val="window" lastClr="FFFFFF"/>
        </a:solidFill>
        <a:ln w="127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6736" tIns="45720" rIns="45720" bIns="45720" numCol="1" spcCol="1270" anchor="ctr" anchorCtr="0">
          <a:noAutofit/>
        </a:bodyPr>
        <a:lstStyle/>
        <a:p>
          <a:pPr lvl="0" algn="just" defTabSz="800100">
            <a:lnSpc>
              <a:spcPct val="90000"/>
            </a:lnSpc>
            <a:spcBef>
              <a:spcPct val="0"/>
            </a:spcBef>
            <a:spcAft>
              <a:spcPct val="35000"/>
            </a:spcAft>
          </a:pPr>
          <a:r>
            <a:rPr lang="ru-RU" sz="1800" i="0" kern="1200">
              <a:solidFill>
                <a:sysClr val="windowText" lastClr="000000"/>
              </a:solidFill>
              <a:latin typeface="Times New Roman" panose="02020603050405020304" pitchFamily="18" charset="0"/>
              <a:ea typeface="+mn-ea"/>
              <a:cs typeface="Times New Roman" panose="02020603050405020304" pitchFamily="18" charset="0"/>
            </a:rPr>
            <a:t>доставка товарів у матеріальній формі навіть у споживчому секторі електронної комерції відбувається через певний проміжок часу</a:t>
          </a:r>
          <a:endParaRPr lang="ru-RU" sz="1800" kern="1200">
            <a:solidFill>
              <a:sysClr val="windowText" lastClr="000000"/>
            </a:solidFill>
            <a:latin typeface="Times New Roman" panose="02020603050405020304" pitchFamily="18" charset="0"/>
            <a:ea typeface="+mn-ea"/>
            <a:cs typeface="Times New Roman" panose="02020603050405020304" pitchFamily="18" charset="0"/>
          </a:endParaRPr>
        </a:p>
      </dsp:txBody>
      <dsp:txXfrm>
        <a:off x="852125" y="3493712"/>
        <a:ext cx="9881211" cy="537619"/>
      </dsp:txXfrm>
    </dsp:sp>
    <dsp:sp modelId="{D05C6458-E08C-4394-A3B9-267E9E697F50}">
      <dsp:nvSpPr>
        <dsp:cNvPr id="0" name=""/>
        <dsp:cNvSpPr/>
      </dsp:nvSpPr>
      <dsp:spPr>
        <a:xfrm>
          <a:off x="516113" y="3426509"/>
          <a:ext cx="672024" cy="672024"/>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77E6F59A-E7A8-47A1-94D4-94F19247B3D4}">
      <dsp:nvSpPr>
        <dsp:cNvPr id="0" name=""/>
        <dsp:cNvSpPr/>
      </dsp:nvSpPr>
      <dsp:spPr>
        <a:xfrm>
          <a:off x="409896" y="4300040"/>
          <a:ext cx="10323440" cy="537619"/>
        </a:xfrm>
        <a:prstGeom prst="rect">
          <a:avLst/>
        </a:prstGeom>
        <a:solidFill>
          <a:sysClr val="window" lastClr="FFFFFF"/>
        </a:solidFill>
        <a:ln w="127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6736" tIns="45720" rIns="45720" bIns="45720" numCol="1" spcCol="1270" anchor="ctr" anchorCtr="0">
          <a:noAutofit/>
        </a:bodyPr>
        <a:lstStyle/>
        <a:p>
          <a:pPr lvl="0" algn="just" defTabSz="800100">
            <a:lnSpc>
              <a:spcPct val="90000"/>
            </a:lnSpc>
            <a:spcBef>
              <a:spcPct val="0"/>
            </a:spcBef>
            <a:spcAft>
              <a:spcPct val="35000"/>
            </a:spcAft>
          </a:pPr>
          <a:r>
            <a:rPr lang="ru-RU" sz="1800" i="0" kern="1200">
              <a:solidFill>
                <a:sysClr val="windowText" lastClr="000000"/>
              </a:solidFill>
              <a:latin typeface="Times New Roman" panose="02020603050405020304" pitchFamily="18" charset="0"/>
              <a:ea typeface="+mn-ea"/>
              <a:cs typeface="Times New Roman" panose="02020603050405020304" pitchFamily="18" charset="0"/>
            </a:rPr>
            <a:t>для розрахунку за деякими операціями можуть виступати нетрадиційні негрошові засоби (наприклад, поінти або преміальні бали) </a:t>
          </a:r>
          <a:endParaRPr lang="ru-RU" sz="1800" kern="1200">
            <a:solidFill>
              <a:sysClr val="windowText" lastClr="000000"/>
            </a:solidFill>
            <a:latin typeface="Times New Roman" panose="02020603050405020304" pitchFamily="18" charset="0"/>
            <a:ea typeface="+mn-ea"/>
            <a:cs typeface="Times New Roman" panose="02020603050405020304" pitchFamily="18" charset="0"/>
          </a:endParaRPr>
        </a:p>
      </dsp:txBody>
      <dsp:txXfrm>
        <a:off x="409896" y="4300040"/>
        <a:ext cx="10323440" cy="537619"/>
      </dsp:txXfrm>
    </dsp:sp>
    <dsp:sp modelId="{D60BD400-E160-4340-BB86-B2FF9CE642CB}">
      <dsp:nvSpPr>
        <dsp:cNvPr id="0" name=""/>
        <dsp:cNvSpPr/>
      </dsp:nvSpPr>
      <dsp:spPr>
        <a:xfrm>
          <a:off x="73884" y="4232837"/>
          <a:ext cx="672024" cy="672024"/>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B7041-6030-40BE-9887-84E3ACFD3227}">
      <dsp:nvSpPr>
        <dsp:cNvPr id="0" name=""/>
        <dsp:cNvSpPr/>
      </dsp:nvSpPr>
      <dsp:spPr>
        <a:xfrm>
          <a:off x="4368" y="0"/>
          <a:ext cx="8937804" cy="419548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60" tIns="365760" rIns="365760" bIns="365760" numCol="1" spcCol="1270" anchor="ctr" anchorCtr="0">
          <a:noAutofit/>
        </a:bodyPr>
        <a:lstStyle/>
        <a:p>
          <a:pPr lvl="0" algn="ctr" defTabSz="4267200">
            <a:lnSpc>
              <a:spcPct val="90000"/>
            </a:lnSpc>
            <a:spcBef>
              <a:spcPct val="0"/>
            </a:spcBef>
            <a:spcAft>
              <a:spcPct val="35000"/>
            </a:spcAft>
          </a:pPr>
          <a:r>
            <a:rPr lang="uk-UA" sz="9600" b="1" i="0" kern="1200"/>
            <a:t>Дякую за увагу!!!</a:t>
          </a:r>
          <a:endParaRPr lang="ru-UA" sz="9600" b="1" kern="1200"/>
        </a:p>
      </dsp:txBody>
      <dsp:txXfrm>
        <a:off x="127249" y="122881"/>
        <a:ext cx="8692042" cy="3949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03660-5A8B-4A9C-A8F2-51D1C4C96409}">
      <dsp:nvSpPr>
        <dsp:cNvPr id="0" name=""/>
        <dsp:cNvSpPr/>
      </dsp:nvSpPr>
      <dsp:spPr>
        <a:xfrm>
          <a:off x="9179" y="0"/>
          <a:ext cx="9386363" cy="14005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i="0" kern="1200" dirty="0"/>
            <a:t>Окрім вищеозначеної моделі </a:t>
          </a:r>
          <a:r>
            <a:rPr lang="uk-UA" sz="1800" b="1" i="0" kern="1200" dirty="0" err="1"/>
            <a:t>трирівневої</a:t>
          </a:r>
          <a:r>
            <a:rPr lang="uk-UA" sz="1800" b="1" i="0" kern="1200" dirty="0"/>
            <a:t> корпоративної звітності, ознаки галузевої облікової підсистеми спостерігаються і в структурі та змісті МСФЗ. Нині в системі міжнародних стандартів фінансової звітності діють кілька вузькоспеціалізованих стандартів, які в окремих професійних виданнях озвучені як галузеві . Зокрема, такими стандартами визнаються:</a:t>
          </a:r>
          <a:endParaRPr lang="ru-UA" sz="1800" b="1" kern="1200" dirty="0"/>
        </a:p>
      </dsp:txBody>
      <dsp:txXfrm>
        <a:off x="50199" y="41020"/>
        <a:ext cx="9304323" cy="1318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9ECB4-37B7-44F7-B805-F64759607C60}">
      <dsp:nvSpPr>
        <dsp:cNvPr id="0" name=""/>
        <dsp:cNvSpPr/>
      </dsp:nvSpPr>
      <dsp:spPr>
        <a:xfrm>
          <a:off x="12413" y="0"/>
          <a:ext cx="2338864" cy="41948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b="0" i="0" kern="1200"/>
            <a:t>МСФЗ</a:t>
          </a:r>
          <a:r>
            <a:rPr lang="en-US" sz="2200" b="0" i="0" kern="1200"/>
            <a:t> 4 «</a:t>
          </a:r>
          <a:r>
            <a:rPr lang="ru-RU" sz="2200" b="0" i="0" kern="1200"/>
            <a:t>Договори страхування</a:t>
          </a:r>
          <a:r>
            <a:rPr lang="en-US" sz="2200" b="0" i="0" kern="1200"/>
            <a:t>» (IFRS 4 «Insurance Contracts»);</a:t>
          </a:r>
          <a:endParaRPr lang="ru-UA" sz="2200" kern="1200"/>
        </a:p>
      </dsp:txBody>
      <dsp:txXfrm>
        <a:off x="12413" y="0"/>
        <a:ext cx="2338864" cy="4194812"/>
      </dsp:txXfrm>
    </dsp:sp>
    <dsp:sp modelId="{069A5D6E-3F7E-4384-8E8A-B6F6572BDE6E}">
      <dsp:nvSpPr>
        <dsp:cNvPr id="0" name=""/>
        <dsp:cNvSpPr/>
      </dsp:nvSpPr>
      <dsp:spPr>
        <a:xfrm>
          <a:off x="2842439" y="0"/>
          <a:ext cx="2338864" cy="41948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b="0" i="0" kern="1200"/>
            <a:t>МСФЗ</a:t>
          </a:r>
          <a:r>
            <a:rPr lang="en-US" sz="2200" b="0" i="0" kern="1200"/>
            <a:t> 11 «</a:t>
          </a:r>
          <a:r>
            <a:rPr lang="ru-RU" sz="2200" b="0" i="0" kern="1200"/>
            <a:t>Договори будівельного підряду</a:t>
          </a:r>
          <a:r>
            <a:rPr lang="en-US" sz="2200" b="0" i="0" kern="1200"/>
            <a:t>» (IAS 11 «Construction Contracts») ;</a:t>
          </a:r>
          <a:endParaRPr lang="ru-UA" sz="2200" kern="1200"/>
        </a:p>
      </dsp:txBody>
      <dsp:txXfrm>
        <a:off x="2842439" y="0"/>
        <a:ext cx="2338864" cy="4194812"/>
      </dsp:txXfrm>
    </dsp:sp>
    <dsp:sp modelId="{7A0622CC-172D-4344-8333-4D7CAA3E0022}">
      <dsp:nvSpPr>
        <dsp:cNvPr id="0" name=""/>
        <dsp:cNvSpPr/>
      </dsp:nvSpPr>
      <dsp:spPr>
        <a:xfrm>
          <a:off x="5672466" y="0"/>
          <a:ext cx="2338864" cy="41948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b="0" i="0" kern="1200"/>
            <a:t>МСФЗ</a:t>
          </a:r>
          <a:r>
            <a:rPr lang="en-US" sz="2200" b="0" i="0" kern="1200"/>
            <a:t> 30 «</a:t>
          </a:r>
          <a:r>
            <a:rPr lang="ru-RU" sz="2200" b="0" i="0" kern="1200"/>
            <a:t>Розкриття інформації банками і фінансовими установами</a:t>
          </a:r>
          <a:r>
            <a:rPr lang="en-US" sz="2200" b="0" i="0" kern="1200"/>
            <a:t>» (IAS 30 «Disc.losures in the Financial Statements of Banks and Similar Financial Institutions»);</a:t>
          </a:r>
          <a:endParaRPr lang="ru-UA" sz="2200" kern="1200"/>
        </a:p>
      </dsp:txBody>
      <dsp:txXfrm>
        <a:off x="5672466" y="0"/>
        <a:ext cx="2338864" cy="4194812"/>
      </dsp:txXfrm>
    </dsp:sp>
    <dsp:sp modelId="{870405CC-4933-4454-B21E-A20D24B2E193}">
      <dsp:nvSpPr>
        <dsp:cNvPr id="0" name=""/>
        <dsp:cNvSpPr/>
      </dsp:nvSpPr>
      <dsp:spPr>
        <a:xfrm>
          <a:off x="8501294" y="0"/>
          <a:ext cx="2338864" cy="41948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b="0" i="0" kern="1200"/>
            <a:t>МСФЗ</a:t>
          </a:r>
          <a:r>
            <a:rPr lang="en-US" sz="2200" b="0" i="0" kern="1200"/>
            <a:t> 41 «</a:t>
          </a:r>
          <a:r>
            <a:rPr lang="ru-RU" sz="2200" b="0" i="0" kern="1200"/>
            <a:t>Сільське господарство</a:t>
          </a:r>
          <a:r>
            <a:rPr lang="en-US" sz="2200" b="0" i="0" kern="1200"/>
            <a:t>» (IAS 41 «Agriculture»).</a:t>
          </a:r>
          <a:endParaRPr lang="ru-UA" sz="2200" kern="1200"/>
        </a:p>
      </dsp:txBody>
      <dsp:txXfrm>
        <a:off x="8501294" y="0"/>
        <a:ext cx="2338864" cy="41948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2BFBF-3018-4458-9F20-718859BF4F5F}">
      <dsp:nvSpPr>
        <dsp:cNvPr id="0" name=""/>
        <dsp:cNvSpPr/>
      </dsp:nvSpPr>
      <dsp:spPr>
        <a:xfrm>
          <a:off x="4150" y="225450"/>
          <a:ext cx="11408592" cy="1125260"/>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uk-UA" sz="2300" b="0" i="0" kern="1200" dirty="0"/>
            <a:t>До специфічних особливостей аграрного сектору економіки, що потребують розробки окремих облікових технологій, зокрема, але не виключно, відносяться: </a:t>
          </a:r>
          <a:endParaRPr lang="ru-UA" sz="2300" kern="1200" dirty="0"/>
        </a:p>
      </dsp:txBody>
      <dsp:txXfrm>
        <a:off x="37108" y="258408"/>
        <a:ext cx="11342676" cy="1059344"/>
      </dsp:txXfrm>
    </dsp:sp>
    <dsp:sp modelId="{1ABA2120-D088-46B6-AEA3-61C3EFCCF161}">
      <dsp:nvSpPr>
        <dsp:cNvPr id="0" name=""/>
        <dsp:cNvSpPr/>
      </dsp:nvSpPr>
      <dsp:spPr>
        <a:xfrm>
          <a:off x="1145010" y="1350711"/>
          <a:ext cx="1140859" cy="843945"/>
        </a:xfrm>
        <a:custGeom>
          <a:avLst/>
          <a:gdLst/>
          <a:ahLst/>
          <a:cxnLst/>
          <a:rect l="0" t="0" r="0" b="0"/>
          <a:pathLst>
            <a:path>
              <a:moveTo>
                <a:pt x="0" y="0"/>
              </a:moveTo>
              <a:lnTo>
                <a:pt x="0" y="843945"/>
              </a:lnTo>
              <a:lnTo>
                <a:pt x="1140859" y="84394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E49CD-193F-4411-8624-038FC8BF0527}">
      <dsp:nvSpPr>
        <dsp:cNvPr id="0" name=""/>
        <dsp:cNvSpPr/>
      </dsp:nvSpPr>
      <dsp:spPr>
        <a:xfrm>
          <a:off x="2285869" y="1632026"/>
          <a:ext cx="9161081" cy="112526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uk-UA" sz="1400" b="0" i="0" kern="1200" dirty="0"/>
            <a:t>біологічна складова економічного процесу, відповідно до якої саме родючий ґрунт, рослина і тварина, біологічні закони, за якими вони існують, визначають технологію побудови бухгалтерського обліку. Це зумовлено насамперед використанням природного феномену, яким є придатні для здійснення сільськогосподарської діяльності землі – унікальний, відтворюваний, обмежений в просторі засіб виробництва і предмет праці; </a:t>
          </a:r>
          <a:endParaRPr lang="ru-UA" sz="1400" kern="1200" dirty="0"/>
        </a:p>
      </dsp:txBody>
      <dsp:txXfrm>
        <a:off x="2318827" y="1664984"/>
        <a:ext cx="9095165" cy="1059344"/>
      </dsp:txXfrm>
    </dsp:sp>
    <dsp:sp modelId="{283DC50D-CDFE-45F1-9098-B81BDF7A4000}">
      <dsp:nvSpPr>
        <dsp:cNvPr id="0" name=""/>
        <dsp:cNvSpPr/>
      </dsp:nvSpPr>
      <dsp:spPr>
        <a:xfrm>
          <a:off x="1145010" y="1350711"/>
          <a:ext cx="1140859" cy="2250521"/>
        </a:xfrm>
        <a:custGeom>
          <a:avLst/>
          <a:gdLst/>
          <a:ahLst/>
          <a:cxnLst/>
          <a:rect l="0" t="0" r="0" b="0"/>
          <a:pathLst>
            <a:path>
              <a:moveTo>
                <a:pt x="0" y="0"/>
              </a:moveTo>
              <a:lnTo>
                <a:pt x="0" y="2250521"/>
              </a:lnTo>
              <a:lnTo>
                <a:pt x="1140859" y="225052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78425B-E037-4BFD-9330-44EB4919FFC4}">
      <dsp:nvSpPr>
        <dsp:cNvPr id="0" name=""/>
        <dsp:cNvSpPr/>
      </dsp:nvSpPr>
      <dsp:spPr>
        <a:xfrm>
          <a:off x="2285869" y="3038602"/>
          <a:ext cx="9161081" cy="112526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uk-UA" sz="1400" b="0" i="0" kern="1200" dirty="0"/>
            <a:t>соціальна складова і неоціненна суспільна значимість сільськогосподарської продукції, що апріорі передбачає орієнтацію аграрного бізнесу не стільки на отримання максимального прибутку, скільки на провадження соціально орієнтованого підприємництва в громадянському суспільстві, в основі якого в першу чергу лежить задоволення життєвих потреб суспільства, забезпечення соціальної стабільності і сталого розвитку сільських громад та підвідомчих їм територій; </a:t>
          </a:r>
          <a:endParaRPr lang="ru-UA" sz="1400" kern="1200" dirty="0"/>
        </a:p>
      </dsp:txBody>
      <dsp:txXfrm>
        <a:off x="2318827" y="3071560"/>
        <a:ext cx="9095165" cy="1059344"/>
      </dsp:txXfrm>
    </dsp:sp>
    <dsp:sp modelId="{79E3A3CC-A576-4739-AD74-B6BC93CA751D}">
      <dsp:nvSpPr>
        <dsp:cNvPr id="0" name=""/>
        <dsp:cNvSpPr/>
      </dsp:nvSpPr>
      <dsp:spPr>
        <a:xfrm>
          <a:off x="1145010" y="1350711"/>
          <a:ext cx="1140859" cy="3657097"/>
        </a:xfrm>
        <a:custGeom>
          <a:avLst/>
          <a:gdLst/>
          <a:ahLst/>
          <a:cxnLst/>
          <a:rect l="0" t="0" r="0" b="0"/>
          <a:pathLst>
            <a:path>
              <a:moveTo>
                <a:pt x="0" y="0"/>
              </a:moveTo>
              <a:lnTo>
                <a:pt x="0" y="3657097"/>
              </a:lnTo>
              <a:lnTo>
                <a:pt x="1140859" y="36570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3E374C-79A7-4DEC-9F6A-1C75AD1CB861}">
      <dsp:nvSpPr>
        <dsp:cNvPr id="0" name=""/>
        <dsp:cNvSpPr/>
      </dsp:nvSpPr>
      <dsp:spPr>
        <a:xfrm>
          <a:off x="2285869" y="4445178"/>
          <a:ext cx="9161081" cy="112526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uk-UA" sz="1400" b="0" i="0" kern="1200"/>
            <a:t>місія забезпечення продовольчої, екологічної та енергетичної безпеки світу в умовах участі України в Світовій організації торгівлі (далі – СОТ), що вимагає здійснення активної інформаційної політики, спрямованої на підвищення ефективності і конкурентоспроможності виробництва та реалізацію Україною свого значного аграрного експортного потенціалу.</a:t>
          </a:r>
          <a:endParaRPr lang="ru-UA" sz="1400" kern="1200" dirty="0"/>
        </a:p>
      </dsp:txBody>
      <dsp:txXfrm>
        <a:off x="2318827" y="4478136"/>
        <a:ext cx="9095165" cy="10593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07302-3AC0-4169-BF5C-718B46483DE7}">
      <dsp:nvSpPr>
        <dsp:cNvPr id="0" name=""/>
        <dsp:cNvSpPr/>
      </dsp:nvSpPr>
      <dsp:spPr>
        <a:xfrm>
          <a:off x="0" y="0"/>
          <a:ext cx="9404708" cy="1399687"/>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uk-UA" sz="1800" b="0" i="0" kern="1200"/>
            <a:t>Оскільки аграрна система бухгалтерського обліку базується на його загальній теоретичній основі, тому, на думку академіка Жука В.М., доцільно виокремити аграрну підсистему бухгалтерського обліку та доповнити аграрну складову облікової теорії. </a:t>
          </a:r>
          <a:r>
            <a:rPr lang="ru-RU" sz="1800" b="0" i="0" kern="1200"/>
            <a:t>Як видно з табл. </a:t>
          </a:r>
          <a:r>
            <a:rPr lang="uk-UA" sz="1800" b="0" i="0" kern="1200"/>
            <a:t>7.2</a:t>
          </a:r>
          <a:r>
            <a:rPr lang="ru-RU" sz="1800" b="0" i="0" kern="1200"/>
            <a:t> за змістом обсяг доповнюючої складової є досить значним.</a:t>
          </a:r>
          <a:endParaRPr lang="ru-UA" sz="1800" kern="1200"/>
        </a:p>
      </dsp:txBody>
      <dsp:txXfrm>
        <a:off x="699844" y="0"/>
        <a:ext cx="8005021" cy="13996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F4838-7AE8-4E0E-A4D5-24BE76798663}">
      <dsp:nvSpPr>
        <dsp:cNvPr id="0" name=""/>
        <dsp:cNvSpPr/>
      </dsp:nvSpPr>
      <dsp:spPr>
        <a:xfrm>
          <a:off x="-7094905" y="-1066255"/>
          <a:ext cx="8443312" cy="8443312"/>
        </a:xfrm>
        <a:prstGeom prst="blockArc">
          <a:avLst>
            <a:gd name="adj1" fmla="val 18900000"/>
            <a:gd name="adj2" fmla="val 2700000"/>
            <a:gd name="adj3" fmla="val 25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137201-4B74-46BD-8AB0-C6417168150E}">
      <dsp:nvSpPr>
        <dsp:cNvPr id="0" name=""/>
        <dsp:cNvSpPr/>
      </dsp:nvSpPr>
      <dsp:spPr>
        <a:xfrm>
          <a:off x="705473" y="119446"/>
          <a:ext cx="10922820" cy="17276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145" tIns="33020" rIns="33020" bIns="33020" numCol="1" spcCol="1270" anchor="ctr" anchorCtr="0">
          <a:noAutofit/>
        </a:bodyPr>
        <a:lstStyle/>
        <a:p>
          <a:pPr lvl="0" algn="l" defTabSz="577850">
            <a:lnSpc>
              <a:spcPct val="90000"/>
            </a:lnSpc>
            <a:spcBef>
              <a:spcPct val="0"/>
            </a:spcBef>
            <a:spcAft>
              <a:spcPct val="35000"/>
            </a:spcAft>
          </a:pPr>
          <a:r>
            <a:rPr lang="uk-UA" sz="1300" b="0" i="0" kern="1200" dirty="0"/>
            <a:t>Різноманітність об’єктів обліку біологічних активів, за вимогами П(С)БО 30 «Біологічні активи», подвоюється у зв’язку з методологічною недосконалістю застосування оцінки таких активів як за справедливою вартістю, так і за первісною вартістю. Крім того, в обліку малих та середніх сільськогосподарських підприємств (які не поділяють облік на фінансовий та управлінський) при запровадженні П(С)БО 30 виникає необхідність збереження існуючої до цього системи виробничого обліку також в розрізі різноманітних об’єктів обліку сільськогосподарського виробництва з метою забезпечення запитів управління та державної звітності. Варто зазначити також, що виробництво сільськогосподарської продукції здійснюється за відмінними від інших галузей технологіями та має природно-просторовий та сезонний характер, що також має специфічне відображення у предметі та об’єктах.</a:t>
          </a:r>
          <a:endParaRPr lang="ru-UA" sz="1300" kern="1200" dirty="0"/>
        </a:p>
      </dsp:txBody>
      <dsp:txXfrm>
        <a:off x="705473" y="119446"/>
        <a:ext cx="10922820" cy="1727659"/>
      </dsp:txXfrm>
    </dsp:sp>
    <dsp:sp modelId="{4ECCB568-EF57-424E-B160-021B64B02AE4}">
      <dsp:nvSpPr>
        <dsp:cNvPr id="0" name=""/>
        <dsp:cNvSpPr/>
      </dsp:nvSpPr>
      <dsp:spPr>
        <a:xfrm>
          <a:off x="102209" y="380012"/>
          <a:ext cx="1206526" cy="120652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E80EC1-901B-4571-9021-879C738C6754}">
      <dsp:nvSpPr>
        <dsp:cNvPr id="0" name=""/>
        <dsp:cNvSpPr/>
      </dsp:nvSpPr>
      <dsp:spPr>
        <a:xfrm>
          <a:off x="1258856" y="1948748"/>
          <a:ext cx="10369436" cy="96522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145" tIns="33020" rIns="33020" bIns="33020" numCol="1" spcCol="1270" anchor="ctr" anchorCtr="0">
          <a:noAutofit/>
        </a:bodyPr>
        <a:lstStyle/>
        <a:p>
          <a:pPr lvl="0" algn="l" defTabSz="577850">
            <a:lnSpc>
              <a:spcPct val="90000"/>
            </a:lnSpc>
            <a:spcBef>
              <a:spcPct val="0"/>
            </a:spcBef>
            <a:spcAft>
              <a:spcPct val="35000"/>
            </a:spcAft>
          </a:pPr>
          <a:r>
            <a:rPr lang="uk-UA" sz="1300" b="0" i="0" kern="1200"/>
            <a:t>До об’єктів обліку «живої» (аграрної) економіки також відносяться і сільськогосподарська продукція та додаткові біологічні активи, які являють собою живу, енергетичну цінність за ознаками теорії фізичної економії.</a:t>
          </a:r>
          <a:endParaRPr lang="ru-UA" sz="1300" kern="1200"/>
        </a:p>
      </dsp:txBody>
      <dsp:txXfrm>
        <a:off x="1258856" y="1948748"/>
        <a:ext cx="10369436" cy="965221"/>
      </dsp:txXfrm>
    </dsp:sp>
    <dsp:sp modelId="{99E94995-B192-4B23-8D07-346910DAB1F2}">
      <dsp:nvSpPr>
        <dsp:cNvPr id="0" name=""/>
        <dsp:cNvSpPr/>
      </dsp:nvSpPr>
      <dsp:spPr>
        <a:xfrm>
          <a:off x="655593" y="1828096"/>
          <a:ext cx="1206526" cy="120652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BF68B4-DCCC-4374-9F59-41BD86749E94}">
      <dsp:nvSpPr>
        <dsp:cNvPr id="0" name=""/>
        <dsp:cNvSpPr/>
      </dsp:nvSpPr>
      <dsp:spPr>
        <a:xfrm>
          <a:off x="1258856" y="3396832"/>
          <a:ext cx="10369436" cy="96522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145" tIns="33020" rIns="33020" bIns="33020" numCol="1" spcCol="1270" anchor="ctr" anchorCtr="0">
          <a:noAutofit/>
        </a:bodyPr>
        <a:lstStyle/>
        <a:p>
          <a:pPr lvl="0" algn="l" defTabSz="577850">
            <a:lnSpc>
              <a:spcPct val="90000"/>
            </a:lnSpc>
            <a:spcBef>
              <a:spcPct val="0"/>
            </a:spcBef>
            <a:spcAft>
              <a:spcPct val="35000"/>
            </a:spcAft>
          </a:pPr>
          <a:r>
            <a:rPr lang="uk-UA" sz="1300" b="0" i="0" kern="1200"/>
            <a:t>Аналогічне облікове забезпечення зорганізовується і по обліку продукції тваринництва. Лише, в цій підгалузі аграрної економіки важливе значення має і виробництво, а відтак і облікове забезпечення виробництва – гною, як основи органічних добрив та альтернативного органічного землеробства й органічної енергетики.</a:t>
          </a:r>
          <a:endParaRPr lang="ru-UA" sz="1300" kern="1200"/>
        </a:p>
      </dsp:txBody>
      <dsp:txXfrm>
        <a:off x="1258856" y="3396832"/>
        <a:ext cx="10369436" cy="965221"/>
      </dsp:txXfrm>
    </dsp:sp>
    <dsp:sp modelId="{B64E37EE-BEB6-43FE-AA86-F24D987FEB66}">
      <dsp:nvSpPr>
        <dsp:cNvPr id="0" name=""/>
        <dsp:cNvSpPr/>
      </dsp:nvSpPr>
      <dsp:spPr>
        <a:xfrm>
          <a:off x="655593" y="3276179"/>
          <a:ext cx="1206526" cy="120652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896996-3BD8-45E6-BB25-CAF5E9E7D5D3}">
      <dsp:nvSpPr>
        <dsp:cNvPr id="0" name=""/>
        <dsp:cNvSpPr/>
      </dsp:nvSpPr>
      <dsp:spPr>
        <a:xfrm>
          <a:off x="705473" y="4844915"/>
          <a:ext cx="10922820" cy="96522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145" tIns="33020" rIns="33020" bIns="33020" numCol="1" spcCol="1270" anchor="ctr" anchorCtr="0">
          <a:noAutofit/>
        </a:bodyPr>
        <a:lstStyle/>
        <a:p>
          <a:pPr lvl="0" algn="l" defTabSz="577850">
            <a:lnSpc>
              <a:spcPct val="90000"/>
            </a:lnSpc>
            <a:spcBef>
              <a:spcPct val="0"/>
            </a:spcBef>
            <a:spcAft>
              <a:spcPct val="35000"/>
            </a:spcAft>
          </a:pPr>
          <a:r>
            <a:rPr lang="uk-UA" sz="1300" b="0" i="0" kern="1200"/>
            <a:t>Звідси висновок: теоретико-методологічне вдосконалення змісту предмету та об’єктів обліку сільськогосподарської діяльності слід вибудовувати з позицій теорії фізичної економії, враховуючи її антиентропійну сутність та, звідси, значимість для інституцій економіки й суспільства.</a:t>
          </a:r>
          <a:endParaRPr lang="ru-UA" sz="1300" kern="1200"/>
        </a:p>
      </dsp:txBody>
      <dsp:txXfrm>
        <a:off x="705473" y="4844915"/>
        <a:ext cx="10922820" cy="965221"/>
      </dsp:txXfrm>
    </dsp:sp>
    <dsp:sp modelId="{06676AD3-4578-4D8B-BBD3-F1D46935FCA0}">
      <dsp:nvSpPr>
        <dsp:cNvPr id="0" name=""/>
        <dsp:cNvSpPr/>
      </dsp:nvSpPr>
      <dsp:spPr>
        <a:xfrm>
          <a:off x="102209" y="4724262"/>
          <a:ext cx="1206526" cy="120652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F62D3-D2D6-46FA-9304-AC33D337C1C2}">
      <dsp:nvSpPr>
        <dsp:cNvPr id="0" name=""/>
        <dsp:cNvSpPr/>
      </dsp:nvSpPr>
      <dsp:spPr>
        <a:xfrm>
          <a:off x="0" y="123454"/>
          <a:ext cx="9404723" cy="11536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uk-UA" sz="2900" b="1" i="0" kern="1200"/>
            <a:t>7.2. Методологічне забезпечення формування галузевих стандартів бухгалтерського обліку</a:t>
          </a:r>
          <a:endParaRPr lang="ru-UA" sz="2900" kern="1200"/>
        </a:p>
      </dsp:txBody>
      <dsp:txXfrm>
        <a:off x="56315" y="179769"/>
        <a:ext cx="9292093" cy="10409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9BB50-BBBD-42BA-BA40-ABE153FDE460}">
      <dsp:nvSpPr>
        <dsp:cNvPr id="0" name=""/>
        <dsp:cNvSpPr/>
      </dsp:nvSpPr>
      <dsp:spPr>
        <a:xfrm>
          <a:off x="889429" y="0"/>
          <a:ext cx="10080205" cy="482890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F37E5-AB4D-455C-8798-8875E99443FE}">
      <dsp:nvSpPr>
        <dsp:cNvPr id="0" name=""/>
        <dsp:cNvSpPr/>
      </dsp:nvSpPr>
      <dsp:spPr>
        <a:xfrm>
          <a:off x="192625" y="492364"/>
          <a:ext cx="3503421" cy="38441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i="0" kern="1200" dirty="0">
              <a:solidFill>
                <a:schemeClr val="bg1"/>
              </a:solidFill>
            </a:rPr>
            <a:t>Методологія (</a:t>
          </a:r>
          <a:r>
            <a:rPr lang="uk-UA" sz="1600" b="1" i="0" kern="1200" dirty="0" err="1">
              <a:solidFill>
                <a:schemeClr val="bg1"/>
              </a:solidFill>
            </a:rPr>
            <a:t>грец</a:t>
          </a:r>
          <a:r>
            <a:rPr lang="uk-UA" sz="1600" b="1" i="0" kern="1200" dirty="0">
              <a:solidFill>
                <a:schemeClr val="bg1"/>
              </a:solidFill>
            </a:rPr>
            <a:t>. – вчення про метод)– це сукупність прийомів дослідження, що застосовуються в науці; вчення про методи пізнання та перетворення дійсності. Основу методології складає </a:t>
          </a:r>
          <a:r>
            <a:rPr lang="uk-UA" sz="1600" b="1" i="0" kern="1200" dirty="0" err="1">
              <a:solidFill>
                <a:schemeClr val="bg1"/>
              </a:solidFill>
            </a:rPr>
            <a:t>мислинне</a:t>
          </a:r>
          <a:r>
            <a:rPr lang="uk-UA" sz="1600" b="1" i="0" kern="1200" dirty="0">
              <a:solidFill>
                <a:schemeClr val="bg1"/>
              </a:solidFill>
            </a:rPr>
            <a:t> та світогляд, як операційне середовище самодисципліни та роботи з інформацією, моделями, алгоритмами.</a:t>
          </a:r>
          <a:endParaRPr lang="ru-UA" sz="1600" b="1" kern="1200" dirty="0">
            <a:solidFill>
              <a:schemeClr val="bg1"/>
            </a:solidFill>
          </a:endParaRPr>
        </a:p>
      </dsp:txBody>
      <dsp:txXfrm>
        <a:off x="363648" y="663387"/>
        <a:ext cx="3161375" cy="3502130"/>
      </dsp:txXfrm>
    </dsp:sp>
    <dsp:sp modelId="{6EF4E21B-D2C5-456F-9F51-30E65AB7F766}">
      <dsp:nvSpPr>
        <dsp:cNvPr id="0" name=""/>
        <dsp:cNvSpPr/>
      </dsp:nvSpPr>
      <dsp:spPr>
        <a:xfrm>
          <a:off x="4177821" y="492364"/>
          <a:ext cx="3503421" cy="38441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i="0" kern="1200">
              <a:solidFill>
                <a:schemeClr val="bg1"/>
              </a:solidFill>
            </a:rPr>
            <a:t>Методологія являє собою філософське вчення про метод пізнання і перетворення дійсності; використання принципів світогляду до процесу пізнання. Поняття «методологія» має два основні значення: система визначених способів та прийомів, які застосовуються в тій чи іншій сфері діяльності, вчення про цю систему, загальна теорія методу, теорія в дії. </a:t>
          </a:r>
          <a:endParaRPr lang="ru-UA" sz="1600" b="1" kern="1200">
            <a:solidFill>
              <a:schemeClr val="bg1"/>
            </a:solidFill>
          </a:endParaRPr>
        </a:p>
      </dsp:txBody>
      <dsp:txXfrm>
        <a:off x="4348844" y="663387"/>
        <a:ext cx="3161375" cy="3502130"/>
      </dsp:txXfrm>
    </dsp:sp>
    <dsp:sp modelId="{EB6D2BB1-D8D4-4FB4-8EE3-8CF409B966C6}">
      <dsp:nvSpPr>
        <dsp:cNvPr id="0" name=""/>
        <dsp:cNvSpPr/>
      </dsp:nvSpPr>
      <dsp:spPr>
        <a:xfrm>
          <a:off x="8163017" y="492364"/>
          <a:ext cx="3503421" cy="384417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i="0" kern="1200">
              <a:solidFill>
                <a:schemeClr val="bg1"/>
              </a:solidFill>
            </a:rPr>
            <a:t>Методологічне забезпечення стандартів бухгалтерського обліку не можливе без дотримання методології бухгалтерського обліку. Тому перш за все зупинимось на її розгляді.</a:t>
          </a:r>
          <a:endParaRPr lang="ru-UA" sz="1600" b="1" kern="1200">
            <a:solidFill>
              <a:schemeClr val="bg1"/>
            </a:solidFill>
          </a:endParaRPr>
        </a:p>
      </dsp:txBody>
      <dsp:txXfrm>
        <a:off x="8334040" y="663387"/>
        <a:ext cx="3161375" cy="350213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1CE17E6-2EFA-4F79-8D8D-6DF04C90B7E8}" type="datetimeFigureOut">
              <a:rPr lang="ru-UA" smtClean="0"/>
              <a:t>01/25/2021</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354396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1CE17E6-2EFA-4F79-8D8D-6DF04C90B7E8}" type="datetimeFigureOut">
              <a:rPr lang="ru-UA" smtClean="0"/>
              <a:t>01/25/2021</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1548772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11CE17E6-2EFA-4F79-8D8D-6DF04C90B7E8}" type="datetimeFigureOut">
              <a:rPr lang="ru-UA" smtClean="0"/>
              <a:t>01/25/2021</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130064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11CE17E6-2EFA-4F79-8D8D-6DF04C90B7E8}" type="datetimeFigureOut">
              <a:rPr lang="ru-UA" smtClean="0"/>
              <a:t>01/25/2021</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344E1E-9390-4C78-BA48-45C4F36F8E55}" type="slidenum">
              <a:rPr lang="ru-UA" smtClean="0"/>
              <a:t>‹#›</a:t>
            </a:fld>
            <a:endParaRPr lang="ru-U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23815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1CE17E6-2EFA-4F79-8D8D-6DF04C90B7E8}" type="datetimeFigureOut">
              <a:rPr lang="ru-UA" smtClean="0"/>
              <a:t>01/25/2021</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25405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CE17E6-2EFA-4F79-8D8D-6DF04C90B7E8}" type="datetimeFigureOut">
              <a:rPr lang="ru-UA" smtClean="0"/>
              <a:t>01/25/2021</a:t>
            </a:fld>
            <a:endParaRPr lang="ru-UA"/>
          </a:p>
        </p:txBody>
      </p:sp>
      <p:sp>
        <p:nvSpPr>
          <p:cNvPr id="4"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1938555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CE17E6-2EFA-4F79-8D8D-6DF04C90B7E8}" type="datetimeFigureOut">
              <a:rPr lang="ru-UA" smtClean="0"/>
              <a:t>01/25/2021</a:t>
            </a:fld>
            <a:endParaRPr lang="ru-UA"/>
          </a:p>
        </p:txBody>
      </p:sp>
      <p:sp>
        <p:nvSpPr>
          <p:cNvPr id="4"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1994885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1CE17E6-2EFA-4F79-8D8D-6DF04C90B7E8}" type="datetimeFigureOut">
              <a:rPr lang="ru-UA" smtClean="0"/>
              <a:t>01/25/2021</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251972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1CE17E6-2EFA-4F79-8D8D-6DF04C90B7E8}" type="datetimeFigureOut">
              <a:rPr lang="ru-UA" smtClean="0"/>
              <a:t>01/25/2021</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316561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11CE17E6-2EFA-4F79-8D8D-6DF04C90B7E8}" type="datetimeFigureOut">
              <a:rPr lang="ru-UA" smtClean="0"/>
              <a:t>01/25/2021</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149745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1CE17E6-2EFA-4F79-8D8D-6DF04C90B7E8}" type="datetimeFigureOut">
              <a:rPr lang="ru-UA" smtClean="0"/>
              <a:t>01/25/2021</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160330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1CE17E6-2EFA-4F79-8D8D-6DF04C90B7E8}" type="datetimeFigureOut">
              <a:rPr lang="ru-UA" smtClean="0"/>
              <a:t>01/25/2021</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79857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1CE17E6-2EFA-4F79-8D8D-6DF04C90B7E8}" type="datetimeFigureOut">
              <a:rPr lang="ru-UA" smtClean="0"/>
              <a:t>01/25/2021</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346645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11CE17E6-2EFA-4F79-8D8D-6DF04C90B7E8}" type="datetimeFigureOut">
              <a:rPr lang="ru-UA" smtClean="0"/>
              <a:t>01/25/2021</a:t>
            </a:fld>
            <a:endParaRPr lang="ru-UA"/>
          </a:p>
        </p:txBody>
      </p:sp>
      <p:sp>
        <p:nvSpPr>
          <p:cNvPr id="5" name="Footer Placeholder 3"/>
          <p:cNvSpPr>
            <a:spLocks noGrp="1"/>
          </p:cNvSpPr>
          <p:nvPr>
            <p:ph type="ftr" sz="quarter" idx="11"/>
          </p:nvPr>
        </p:nvSpPr>
        <p:spPr/>
        <p:txBody>
          <a:bodyPr/>
          <a:lstStyle/>
          <a:p>
            <a:endParaRPr lang="ru-UA"/>
          </a:p>
        </p:txBody>
      </p:sp>
      <p:sp>
        <p:nvSpPr>
          <p:cNvPr id="6" name="Slide Number Placeholder 4"/>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124365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1CE17E6-2EFA-4F79-8D8D-6DF04C90B7E8}" type="datetimeFigureOut">
              <a:rPr lang="ru-UA" smtClean="0"/>
              <a:t>01/25/2021</a:t>
            </a:fld>
            <a:endParaRPr lang="ru-UA"/>
          </a:p>
        </p:txBody>
      </p:sp>
      <p:sp>
        <p:nvSpPr>
          <p:cNvPr id="5" name="Footer Placeholder 2"/>
          <p:cNvSpPr>
            <a:spLocks noGrp="1"/>
          </p:cNvSpPr>
          <p:nvPr>
            <p:ph type="ftr" sz="quarter" idx="11"/>
          </p:nvPr>
        </p:nvSpPr>
        <p:spPr/>
        <p:txBody>
          <a:bodyPr/>
          <a:lstStyle/>
          <a:p>
            <a:endParaRPr lang="ru-UA"/>
          </a:p>
        </p:txBody>
      </p:sp>
      <p:sp>
        <p:nvSpPr>
          <p:cNvPr id="6" name="Slide Number Placeholder 3"/>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255282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11CE17E6-2EFA-4F79-8D8D-6DF04C90B7E8}" type="datetimeFigureOut">
              <a:rPr lang="ru-UA" smtClean="0"/>
              <a:t>01/25/2021</a:t>
            </a:fld>
            <a:endParaRPr lang="ru-UA"/>
          </a:p>
        </p:txBody>
      </p:sp>
      <p:sp>
        <p:nvSpPr>
          <p:cNvPr id="5" name="Footer Placeholder 5"/>
          <p:cNvSpPr>
            <a:spLocks noGrp="1"/>
          </p:cNvSpPr>
          <p:nvPr>
            <p:ph type="ftr" sz="quarter" idx="11"/>
          </p:nvPr>
        </p:nvSpPr>
        <p:spPr/>
        <p:txBody>
          <a:bodyPr/>
          <a:lstStyle/>
          <a:p>
            <a:endParaRPr lang="ru-UA"/>
          </a:p>
        </p:txBody>
      </p:sp>
      <p:sp>
        <p:nvSpPr>
          <p:cNvPr id="6" name="Slide Number Placeholder 6"/>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184142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1CE17E6-2EFA-4F79-8D8D-6DF04C90B7E8}" type="datetimeFigureOut">
              <a:rPr lang="ru-UA" smtClean="0"/>
              <a:t>01/25/2021</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58344E1E-9390-4C78-BA48-45C4F36F8E55}" type="slidenum">
              <a:rPr lang="ru-UA" smtClean="0"/>
              <a:t>‹#›</a:t>
            </a:fld>
            <a:endParaRPr lang="ru-UA"/>
          </a:p>
        </p:txBody>
      </p:sp>
    </p:spTree>
    <p:extLst>
      <p:ext uri="{BB962C8B-B14F-4D97-AF65-F5344CB8AC3E}">
        <p14:creationId xmlns:p14="http://schemas.microsoft.com/office/powerpoint/2010/main" val="264748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1CE17E6-2EFA-4F79-8D8D-6DF04C90B7E8}" type="datetimeFigureOut">
              <a:rPr lang="ru-UA" smtClean="0"/>
              <a:t>01/25/2021</a:t>
            </a:fld>
            <a:endParaRPr lang="ru-U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U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8344E1E-9390-4C78-BA48-45C4F36F8E55}" type="slidenum">
              <a:rPr lang="ru-UA" smtClean="0"/>
              <a:t>‹#›</a:t>
            </a:fld>
            <a:endParaRPr lang="ru-UA"/>
          </a:p>
        </p:txBody>
      </p:sp>
    </p:spTree>
    <p:extLst>
      <p:ext uri="{BB962C8B-B14F-4D97-AF65-F5344CB8AC3E}">
        <p14:creationId xmlns:p14="http://schemas.microsoft.com/office/powerpoint/2010/main" val="2716308823"/>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8.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27238C-8EAF-4098-86E6-7723B7DAE6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2" name="Freeform: Shape 11">
            <a:extLst>
              <a:ext uri="{FF2B5EF4-FFF2-40B4-BE49-F238E27FC236}">
                <a16:creationId xmlns:a16="http://schemas.microsoft.com/office/drawing/2014/main" id="{78C6C821-FEE1-4EB6-9590-C021440C77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Подзаголовок 2">
            <a:extLst>
              <a:ext uri="{FF2B5EF4-FFF2-40B4-BE49-F238E27FC236}">
                <a16:creationId xmlns:a16="http://schemas.microsoft.com/office/drawing/2014/main" id="{D39AE1D4-6D94-42CB-ACCE-E8DD80E01C9D}"/>
              </a:ext>
            </a:extLst>
          </p:cNvPr>
          <p:cNvSpPr>
            <a:spLocks noGrp="1"/>
          </p:cNvSpPr>
          <p:nvPr>
            <p:ph type="subTitle" idx="1"/>
          </p:nvPr>
        </p:nvSpPr>
        <p:spPr>
          <a:xfrm>
            <a:off x="1154955" y="4777380"/>
            <a:ext cx="6974911" cy="861420"/>
          </a:xfrm>
        </p:spPr>
        <p:txBody>
          <a:bodyPr>
            <a:normAutofit/>
          </a:bodyPr>
          <a:lstStyle/>
          <a:p>
            <a:pPr>
              <a:lnSpc>
                <a:spcPct val="90000"/>
              </a:lnSpc>
            </a:pPr>
            <a:r>
              <a:rPr lang="uk-UA" sz="1100">
                <a:solidFill>
                  <a:schemeClr val="tx1">
                    <a:lumMod val="85000"/>
                    <a:lumOff val="15000"/>
                  </a:schemeClr>
                </a:solidFill>
              </a:rPr>
              <a:t>Викладач: д.е.н., професор</a:t>
            </a:r>
          </a:p>
          <a:p>
            <a:pPr>
              <a:lnSpc>
                <a:spcPct val="90000"/>
              </a:lnSpc>
            </a:pPr>
            <a:r>
              <a:rPr lang="uk-UA" sz="1100">
                <a:solidFill>
                  <a:schemeClr val="tx1">
                    <a:lumMod val="85000"/>
                    <a:lumOff val="15000"/>
                  </a:schemeClr>
                </a:solidFill>
              </a:rPr>
              <a:t>кафедри обліку та оподаткування</a:t>
            </a:r>
          </a:p>
          <a:p>
            <a:pPr>
              <a:lnSpc>
                <a:spcPct val="90000"/>
              </a:lnSpc>
            </a:pPr>
            <a:r>
              <a:rPr lang="uk-UA" sz="1100">
                <a:solidFill>
                  <a:schemeClr val="tx1">
                    <a:lumMod val="85000"/>
                    <a:lumOff val="15000"/>
                  </a:schemeClr>
                </a:solidFill>
              </a:rPr>
              <a:t>Гуцаленко Л. В.</a:t>
            </a:r>
            <a:endParaRPr lang="ru-UA" sz="1100">
              <a:solidFill>
                <a:schemeClr val="tx1">
                  <a:lumMod val="85000"/>
                  <a:lumOff val="15000"/>
                </a:schemeClr>
              </a:solidFill>
            </a:endParaRPr>
          </a:p>
        </p:txBody>
      </p:sp>
      <p:sp>
        <p:nvSpPr>
          <p:cNvPr id="2" name="Заголовок 1">
            <a:extLst>
              <a:ext uri="{FF2B5EF4-FFF2-40B4-BE49-F238E27FC236}">
                <a16:creationId xmlns:a16="http://schemas.microsoft.com/office/drawing/2014/main" id="{0312C72B-72B8-4131-83E3-AFD2EE7C795A}"/>
              </a:ext>
            </a:extLst>
          </p:cNvPr>
          <p:cNvSpPr>
            <a:spLocks noGrp="1"/>
          </p:cNvSpPr>
          <p:nvPr>
            <p:ph type="ctrTitle"/>
          </p:nvPr>
        </p:nvSpPr>
        <p:spPr>
          <a:xfrm>
            <a:off x="1154955" y="1447800"/>
            <a:ext cx="6974915" cy="3329581"/>
          </a:xfrm>
        </p:spPr>
        <p:txBody>
          <a:bodyPr>
            <a:normAutofit/>
          </a:bodyPr>
          <a:lstStyle/>
          <a:p>
            <a:pPr>
              <a:lnSpc>
                <a:spcPct val="90000"/>
              </a:lnSpc>
              <a:spcAft>
                <a:spcPts val="1000"/>
              </a:spcAft>
            </a:pPr>
            <a:r>
              <a:rPr lang="uk-UA" sz="4500" b="1">
                <a:effectLst/>
                <a:latin typeface="Times New Roman" panose="02020603050405020304" pitchFamily="18" charset="0"/>
                <a:ea typeface="Times New Roman" panose="02020603050405020304" pitchFamily="18" charset="0"/>
                <a:cs typeface="Times New Roman" panose="02020603050405020304" pitchFamily="18" charset="0"/>
              </a:rPr>
              <a:t>Тема 7</a:t>
            </a:r>
            <a:r>
              <a:rPr lang="ru-RU" sz="4500" b="1">
                <a:latin typeface="Times New Roman" panose="02020603050405020304" pitchFamily="18" charset="0"/>
                <a:ea typeface="Times New Roman" panose="02020603050405020304" pitchFamily="18" charset="0"/>
                <a:cs typeface="Times New Roman" panose="02020603050405020304" pitchFamily="18" charset="0"/>
              </a:rPr>
              <a:t/>
            </a:r>
            <a:br>
              <a:rPr lang="ru-RU" sz="4500" b="1">
                <a:latin typeface="Times New Roman" panose="02020603050405020304" pitchFamily="18" charset="0"/>
                <a:ea typeface="Times New Roman" panose="02020603050405020304" pitchFamily="18" charset="0"/>
                <a:cs typeface="Times New Roman" panose="02020603050405020304" pitchFamily="18" charset="0"/>
              </a:rPr>
            </a:br>
            <a:r>
              <a:rPr lang="uk-UA" sz="4500" b="1">
                <a:effectLst/>
                <a:latin typeface="Times New Roman" panose="02020603050405020304" pitchFamily="18" charset="0"/>
                <a:ea typeface="Times New Roman" panose="02020603050405020304" pitchFamily="18" charset="0"/>
                <a:cs typeface="Times New Roman" panose="02020603050405020304" pitchFamily="18" charset="0"/>
              </a:rPr>
              <a:t>Т</a:t>
            </a:r>
            <a:r>
              <a:rPr lang="ru-RU" sz="4500" b="1" err="1">
                <a:effectLst/>
                <a:latin typeface="Times New Roman" panose="02020603050405020304" pitchFamily="18" charset="0"/>
                <a:ea typeface="Times New Roman" panose="02020603050405020304" pitchFamily="18" charset="0"/>
                <a:cs typeface="Times New Roman" panose="02020603050405020304" pitchFamily="18" charset="0"/>
              </a:rPr>
              <a:t>еоретичні</a:t>
            </a:r>
            <a:r>
              <a:rPr lang="ru-RU" sz="45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500" b="1" err="1">
                <a:effectLst/>
                <a:latin typeface="Times New Roman" panose="02020603050405020304" pitchFamily="18" charset="0"/>
                <a:ea typeface="Times New Roman" panose="02020603050405020304" pitchFamily="18" charset="0"/>
                <a:cs typeface="Times New Roman" panose="02020603050405020304" pitchFamily="18" charset="0"/>
              </a:rPr>
              <a:t>аспекти</a:t>
            </a:r>
            <a:r>
              <a:rPr lang="ru-RU" sz="45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500" b="1" err="1">
                <a:effectLst/>
                <a:latin typeface="Times New Roman" panose="02020603050405020304" pitchFamily="18" charset="0"/>
                <a:ea typeface="Times New Roman" panose="02020603050405020304" pitchFamily="18" charset="0"/>
                <a:cs typeface="Times New Roman" panose="02020603050405020304" pitchFamily="18" charset="0"/>
              </a:rPr>
              <a:t>побудови</a:t>
            </a:r>
            <a:r>
              <a:rPr lang="ru-RU" sz="4500" b="1">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4500" b="1" err="1">
                <a:effectLst/>
                <a:latin typeface="Times New Roman" panose="02020603050405020304" pitchFamily="18" charset="0"/>
                <a:ea typeface="Times New Roman" panose="02020603050405020304" pitchFamily="18" charset="0"/>
                <a:cs typeface="Times New Roman" panose="02020603050405020304" pitchFamily="18" charset="0"/>
              </a:rPr>
              <a:t>розвитку</a:t>
            </a:r>
            <a:r>
              <a:rPr lang="ru-RU" sz="45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500" b="1" err="1">
                <a:effectLst/>
                <a:latin typeface="Times New Roman" panose="02020603050405020304" pitchFamily="18" charset="0"/>
                <a:ea typeface="Times New Roman" panose="02020603050405020304" pitchFamily="18" charset="0"/>
                <a:cs typeface="Times New Roman" panose="02020603050405020304" pitchFamily="18" charset="0"/>
              </a:rPr>
              <a:t>бухгалтерського</a:t>
            </a:r>
            <a:r>
              <a:rPr lang="ru-RU" sz="45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500" b="1" err="1">
                <a:effectLst/>
                <a:latin typeface="Times New Roman" panose="02020603050405020304" pitchFamily="18" charset="0"/>
                <a:ea typeface="Times New Roman" panose="02020603050405020304" pitchFamily="18" charset="0"/>
                <a:cs typeface="Times New Roman" panose="02020603050405020304" pitchFamily="18" charset="0"/>
              </a:rPr>
              <a:t>обліку</a:t>
            </a:r>
            <a:r>
              <a:rPr lang="ru-RU" sz="4500" b="1">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4500" b="1" err="1">
                <a:effectLst/>
                <a:latin typeface="Times New Roman" panose="02020603050405020304" pitchFamily="18" charset="0"/>
                <a:ea typeface="Times New Roman" panose="02020603050405020304" pitchFamily="18" charset="0"/>
                <a:cs typeface="Times New Roman" panose="02020603050405020304" pitchFamily="18" charset="0"/>
              </a:rPr>
              <a:t>галуз</a:t>
            </a:r>
            <a:r>
              <a:rPr lang="uk-UA" sz="4500" b="1" err="1">
                <a:effectLst/>
                <a:latin typeface="Times New Roman" panose="02020603050405020304" pitchFamily="18" charset="0"/>
                <a:ea typeface="Times New Roman" panose="02020603050405020304" pitchFamily="18" charset="0"/>
                <a:cs typeface="Times New Roman" panose="02020603050405020304" pitchFamily="18" charset="0"/>
              </a:rPr>
              <a:t>ях</a:t>
            </a:r>
            <a:r>
              <a:rPr lang="uk-UA" sz="4500" b="1">
                <a:effectLst/>
                <a:latin typeface="Times New Roman" panose="02020603050405020304" pitchFamily="18" charset="0"/>
                <a:ea typeface="Times New Roman" panose="02020603050405020304" pitchFamily="18" charset="0"/>
                <a:cs typeface="Times New Roman" panose="02020603050405020304" pitchFamily="18" charset="0"/>
              </a:rPr>
              <a:t> економіки</a:t>
            </a:r>
            <a:endParaRPr lang="ru-UA" sz="45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B61A74B3-E247-44D4-8C48-FAE8E20564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0105200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a:extLst>
              <a:ext uri="{FF2B5EF4-FFF2-40B4-BE49-F238E27FC236}">
                <a16:creationId xmlns:a16="http://schemas.microsoft.com/office/drawing/2014/main" id="{5777927E-D5A5-42C6-BA18-C80A0E8CCBC4}"/>
              </a:ext>
            </a:extLst>
          </p:cNvPr>
          <p:cNvGraphicFramePr/>
          <p:nvPr>
            <p:extLst>
              <p:ext uri="{D42A27DB-BD31-4B8C-83A1-F6EECF244321}">
                <p14:modId xmlns:p14="http://schemas.microsoft.com/office/powerpoint/2010/main" val="1423596711"/>
              </p:ext>
            </p:extLst>
          </p:nvPr>
        </p:nvGraphicFramePr>
        <p:xfrm>
          <a:off x="646111" y="452718"/>
          <a:ext cx="9404723"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Объект 6">
            <a:extLst>
              <a:ext uri="{FF2B5EF4-FFF2-40B4-BE49-F238E27FC236}">
                <a16:creationId xmlns:a16="http://schemas.microsoft.com/office/drawing/2014/main" id="{3F6F5848-B3D3-4BB4-A82D-6C3BECE32939}"/>
              </a:ext>
            </a:extLst>
          </p:cNvPr>
          <p:cNvGraphicFramePr>
            <a:graphicFrameLocks noGrp="1"/>
          </p:cNvGraphicFramePr>
          <p:nvPr>
            <p:ph idx="1"/>
            <p:extLst>
              <p:ext uri="{D42A27DB-BD31-4B8C-83A1-F6EECF244321}">
                <p14:modId xmlns:p14="http://schemas.microsoft.com/office/powerpoint/2010/main" val="651287666"/>
              </p:ext>
            </p:extLst>
          </p:nvPr>
        </p:nvGraphicFramePr>
        <p:xfrm>
          <a:off x="305976" y="2459999"/>
          <a:ext cx="11672155" cy="4145280"/>
        </p:xfrm>
        <a:graphic>
          <a:graphicData uri="http://schemas.openxmlformats.org/drawingml/2006/table">
            <a:tbl>
              <a:tblPr firstRow="1" firstCol="1" bandRow="1">
                <a:tableStyleId>{5C22544A-7EE6-4342-B048-85BDC9FD1C3A}</a:tableStyleId>
              </a:tblPr>
              <a:tblGrid>
                <a:gridCol w="3065415">
                  <a:extLst>
                    <a:ext uri="{9D8B030D-6E8A-4147-A177-3AD203B41FA5}">
                      <a16:colId xmlns:a16="http://schemas.microsoft.com/office/drawing/2014/main" val="82825830"/>
                    </a:ext>
                  </a:extLst>
                </a:gridCol>
                <a:gridCol w="8606740">
                  <a:extLst>
                    <a:ext uri="{9D8B030D-6E8A-4147-A177-3AD203B41FA5}">
                      <a16:colId xmlns:a16="http://schemas.microsoft.com/office/drawing/2014/main" val="1166015569"/>
                    </a:ext>
                  </a:extLst>
                </a:gridCol>
              </a:tblGrid>
              <a:tr h="79173">
                <a:tc>
                  <a:txBody>
                    <a:bodyPr/>
                    <a:lstStyle/>
                    <a:p>
                      <a:pPr algn="just">
                        <a:lnSpc>
                          <a:spcPct val="100000"/>
                        </a:lnSpc>
                        <a:spcAft>
                          <a:spcPts val="0"/>
                        </a:spcAft>
                      </a:pPr>
                      <a:r>
                        <a:rPr lang="uk-UA" sz="1600">
                          <a:effectLst/>
                        </a:rPr>
                        <a:t>Предмет</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59237" marR="59237" marT="0" marB="0"/>
                </a:tc>
                <a:tc>
                  <a:txBody>
                    <a:bodyPr/>
                    <a:lstStyle/>
                    <a:p>
                      <a:pPr algn="just">
                        <a:lnSpc>
                          <a:spcPct val="100000"/>
                        </a:lnSpc>
                        <a:spcAft>
                          <a:spcPts val="0"/>
                        </a:spcAft>
                      </a:pPr>
                      <a:r>
                        <a:rPr lang="uk-UA" sz="1600">
                          <a:effectLst/>
                        </a:rPr>
                        <a:t>Об’єкти</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59237" marR="59237" marT="0" marB="0"/>
                </a:tc>
                <a:extLst>
                  <a:ext uri="{0D108BD9-81ED-4DB2-BD59-A6C34878D82A}">
                    <a16:rowId xmlns:a16="http://schemas.microsoft.com/office/drawing/2014/main" val="2517805272"/>
                  </a:ext>
                </a:extLst>
              </a:tr>
              <a:tr h="737537">
                <a:tc>
                  <a:txBody>
                    <a:bodyPr/>
                    <a:lstStyle/>
                    <a:p>
                      <a:pPr algn="just">
                        <a:lnSpc>
                          <a:spcPct val="100000"/>
                        </a:lnSpc>
                        <a:spcAft>
                          <a:spcPts val="0"/>
                        </a:spcAft>
                      </a:pPr>
                      <a:r>
                        <a:rPr lang="uk-UA" sz="1600">
                          <a:effectLst/>
                        </a:rPr>
                        <a:t>Процеси, пов’язані з біологічними перетвореннями та примноженням фізичного капіталу та біологічних активів («жива» економіка)</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59237" marR="59237" marT="0" marB="0" anchor="ctr"/>
                </a:tc>
                <a:tc>
                  <a:txBody>
                    <a:bodyPr/>
                    <a:lstStyle/>
                    <a:p>
                      <a:pPr algn="just">
                        <a:lnSpc>
                          <a:spcPct val="100000"/>
                        </a:lnSpc>
                        <a:spcAft>
                          <a:spcPts val="0"/>
                        </a:spcAft>
                      </a:pPr>
                      <a:r>
                        <a:rPr lang="uk-UA" sz="1600">
                          <a:effectLst/>
                        </a:rPr>
                        <a:t>Використання та примноження:</a:t>
                      </a:r>
                      <a:endParaRPr lang="ru-UA" sz="1200">
                        <a:effectLst/>
                      </a:endParaRPr>
                    </a:p>
                    <a:p>
                      <a:pPr marL="45720" algn="just">
                        <a:lnSpc>
                          <a:spcPct val="100000"/>
                        </a:lnSpc>
                        <a:spcAft>
                          <a:spcPts val="0"/>
                        </a:spcAft>
                      </a:pPr>
                      <a:r>
                        <a:rPr lang="uk-UA" sz="1600">
                          <a:effectLst/>
                        </a:rPr>
                        <a:t>-земельного капіталу</a:t>
                      </a:r>
                      <a:endParaRPr lang="ru-UA" sz="1200">
                        <a:effectLst/>
                      </a:endParaRPr>
                    </a:p>
                    <a:p>
                      <a:pPr marL="45720" algn="just">
                        <a:lnSpc>
                          <a:spcPct val="100000"/>
                        </a:lnSpc>
                        <a:spcAft>
                          <a:spcPts val="0"/>
                        </a:spcAft>
                      </a:pPr>
                      <a:r>
                        <a:rPr lang="uk-UA" sz="1600">
                          <a:effectLst/>
                        </a:rPr>
                        <a:t>-еколого-природоохоронного капіталу</a:t>
                      </a:r>
                      <a:endParaRPr lang="ru-UA" sz="1200">
                        <a:effectLst/>
                      </a:endParaRPr>
                    </a:p>
                    <a:p>
                      <a:pPr marL="45720" algn="just">
                        <a:lnSpc>
                          <a:spcPct val="100000"/>
                        </a:lnSpc>
                        <a:spcAft>
                          <a:spcPts val="0"/>
                        </a:spcAft>
                      </a:pPr>
                      <a:r>
                        <a:rPr lang="uk-UA" sz="1600">
                          <a:effectLst/>
                        </a:rPr>
                        <a:t>-біологічних активів</a:t>
                      </a:r>
                      <a:endParaRPr lang="ru-UA" sz="1200">
                        <a:effectLst/>
                      </a:endParaRPr>
                    </a:p>
                    <a:p>
                      <a:pPr marL="45720" algn="just">
                        <a:lnSpc>
                          <a:spcPct val="100000"/>
                        </a:lnSpc>
                        <a:spcAft>
                          <a:spcPts val="0"/>
                        </a:spcAft>
                      </a:pPr>
                      <a:r>
                        <a:rPr lang="uk-UA" sz="1600">
                          <a:effectLst/>
                        </a:rPr>
                        <a:t>-енергетичних активів (в т.ч. сільськогосподарської продукції)</a:t>
                      </a:r>
                      <a:endParaRPr lang="ru-UA" sz="1200">
                        <a:effectLst/>
                      </a:endParaRPr>
                    </a:p>
                    <a:p>
                      <a:pPr marL="45720" algn="just">
                        <a:lnSpc>
                          <a:spcPct val="100000"/>
                        </a:lnSpc>
                        <a:spcAft>
                          <a:spcPts val="0"/>
                        </a:spcAft>
                      </a:pPr>
                      <a:r>
                        <a:rPr lang="uk-UA" sz="1600">
                          <a:effectLst/>
                        </a:rPr>
                        <a:t>Виробництво сільськогосподарської (біологічні перетворення) та харчової продукції</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59237" marR="59237" marT="0" marB="0"/>
                </a:tc>
                <a:extLst>
                  <a:ext uri="{0D108BD9-81ED-4DB2-BD59-A6C34878D82A}">
                    <a16:rowId xmlns:a16="http://schemas.microsoft.com/office/drawing/2014/main" val="103711784"/>
                  </a:ext>
                </a:extLst>
              </a:tr>
              <a:tr h="558737">
                <a:tc>
                  <a:txBody>
                    <a:bodyPr/>
                    <a:lstStyle/>
                    <a:p>
                      <a:pPr algn="just">
                        <a:lnSpc>
                          <a:spcPct val="100000"/>
                        </a:lnSpc>
                        <a:spcAft>
                          <a:spcPts val="0"/>
                        </a:spcAft>
                      </a:pPr>
                      <a:r>
                        <a:rPr lang="uk-UA" sz="1600">
                          <a:effectLst/>
                        </a:rPr>
                        <a:t>Специфічні господарські процеси</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59237" marR="59237" marT="0" marB="0" anchor="ctr"/>
                </a:tc>
                <a:tc>
                  <a:txBody>
                    <a:bodyPr/>
                    <a:lstStyle/>
                    <a:p>
                      <a:pPr marL="228600" indent="-228600" algn="just">
                        <a:lnSpc>
                          <a:spcPct val="100000"/>
                        </a:lnSpc>
                        <a:spcAft>
                          <a:spcPts val="0"/>
                        </a:spcAft>
                      </a:pPr>
                      <a:r>
                        <a:rPr lang="uk-UA" sz="1600">
                          <a:effectLst/>
                        </a:rPr>
                        <a:t>•Відносини власності, в т.ч.: майнові, земельні.</a:t>
                      </a:r>
                      <a:endParaRPr lang="ru-UA" sz="1200">
                        <a:effectLst/>
                      </a:endParaRPr>
                    </a:p>
                    <a:p>
                      <a:pPr marL="228600" indent="-228600" algn="just">
                        <a:lnSpc>
                          <a:spcPct val="100000"/>
                        </a:lnSpc>
                        <a:spcAft>
                          <a:spcPts val="0"/>
                        </a:spcAft>
                      </a:pPr>
                      <a:r>
                        <a:rPr lang="uk-UA" sz="1600">
                          <a:effectLst/>
                        </a:rPr>
                        <a:t>•Спеціальні режими оподаткування: ФСП; ПДВ; земельний податок тощо.</a:t>
                      </a:r>
                      <a:endParaRPr lang="ru-UA" sz="1200">
                        <a:effectLst/>
                      </a:endParaRPr>
                    </a:p>
                    <a:p>
                      <a:pPr marL="228600" indent="-228600" algn="just">
                        <a:lnSpc>
                          <a:spcPct val="100000"/>
                        </a:lnSpc>
                        <a:spcAft>
                          <a:spcPts val="0"/>
                        </a:spcAft>
                      </a:pPr>
                      <a:r>
                        <a:rPr lang="uk-UA" sz="1600">
                          <a:effectLst/>
                        </a:rPr>
                        <a:t>•Державна (бюджетна) підтримка за програмами</a:t>
                      </a:r>
                      <a:endParaRPr lang="ru-UA" sz="1200">
                        <a:effectLst/>
                      </a:endParaRPr>
                    </a:p>
                    <a:p>
                      <a:pPr marL="228600" indent="-228600" algn="just">
                        <a:lnSpc>
                          <a:spcPct val="100000"/>
                        </a:lnSpc>
                        <a:spcAft>
                          <a:spcPts val="0"/>
                        </a:spcAft>
                      </a:pPr>
                      <a:r>
                        <a:rPr lang="uk-UA" sz="1600">
                          <a:effectLst/>
                        </a:rPr>
                        <a:t>•Особливості організації різноманітних форм господарювання, формування соціальної, природоохоронної та екологічної інфраструктури</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59237" marR="59237" marT="0" marB="0"/>
                </a:tc>
                <a:extLst>
                  <a:ext uri="{0D108BD9-81ED-4DB2-BD59-A6C34878D82A}">
                    <a16:rowId xmlns:a16="http://schemas.microsoft.com/office/drawing/2014/main" val="4057737259"/>
                  </a:ext>
                </a:extLst>
              </a:tr>
              <a:tr h="427064">
                <a:tc>
                  <a:txBody>
                    <a:bodyPr/>
                    <a:lstStyle/>
                    <a:p>
                      <a:pPr algn="just">
                        <a:lnSpc>
                          <a:spcPct val="100000"/>
                        </a:lnSpc>
                        <a:spcAft>
                          <a:spcPts val="0"/>
                        </a:spcAft>
                      </a:pPr>
                      <a:r>
                        <a:rPr lang="uk-UA" sz="1600">
                          <a:effectLst/>
                        </a:rPr>
                        <a:t>Процеси зміни активів, формування фінансових результатів діяльності</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59237" marR="59237" marT="0" marB="0" anchor="ctr"/>
                </a:tc>
                <a:tc>
                  <a:txBody>
                    <a:bodyPr/>
                    <a:lstStyle/>
                    <a:p>
                      <a:pPr marL="228600" indent="-228600" algn="just">
                        <a:lnSpc>
                          <a:spcPct val="100000"/>
                        </a:lnSpc>
                        <a:spcAft>
                          <a:spcPts val="0"/>
                        </a:spcAft>
                      </a:pPr>
                      <a:r>
                        <a:rPr lang="uk-UA" sz="1600" dirty="0">
                          <a:effectLst/>
                        </a:rPr>
                        <a:t>•Формування та використання галузевих нематеріальних активів (порід тварин, сортів рослин тощо).</a:t>
                      </a:r>
                      <a:endParaRPr lang="ru-UA" sz="1200" dirty="0">
                        <a:effectLst/>
                      </a:endParaRPr>
                    </a:p>
                    <a:p>
                      <a:pPr marL="228600" indent="-228600" algn="just">
                        <a:lnSpc>
                          <a:spcPct val="100000"/>
                        </a:lnSpc>
                        <a:spcAft>
                          <a:spcPts val="0"/>
                        </a:spcAft>
                      </a:pPr>
                      <a:r>
                        <a:rPr lang="uk-UA" sz="1600" dirty="0">
                          <a:effectLst/>
                        </a:rPr>
                        <a:t>•Зміна вартості біологічних активів.</a:t>
                      </a:r>
                      <a:endParaRPr lang="ru-UA" sz="1200" dirty="0">
                        <a:effectLst/>
                      </a:endParaRPr>
                    </a:p>
                    <a:p>
                      <a:pPr marL="228600" indent="-228600" algn="just">
                        <a:lnSpc>
                          <a:spcPct val="100000"/>
                        </a:lnSpc>
                        <a:spcAft>
                          <a:spcPts val="0"/>
                        </a:spcAft>
                      </a:pPr>
                      <a:r>
                        <a:rPr lang="uk-UA" sz="1600" dirty="0">
                          <a:effectLst/>
                        </a:rPr>
                        <a:t>•Формування та розподіл результатів сільськогосподарської діяльності.</a:t>
                      </a:r>
                      <a:endParaRPr lang="ru-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237" marR="59237" marT="0" marB="0"/>
                </a:tc>
                <a:extLst>
                  <a:ext uri="{0D108BD9-81ED-4DB2-BD59-A6C34878D82A}">
                    <a16:rowId xmlns:a16="http://schemas.microsoft.com/office/drawing/2014/main" val="48189757"/>
                  </a:ext>
                </a:extLst>
              </a:tr>
            </a:tbl>
          </a:graphicData>
        </a:graphic>
      </p:graphicFrame>
      <p:sp>
        <p:nvSpPr>
          <p:cNvPr id="5" name="TextBox 4">
            <a:extLst>
              <a:ext uri="{FF2B5EF4-FFF2-40B4-BE49-F238E27FC236}">
                <a16:creationId xmlns:a16="http://schemas.microsoft.com/office/drawing/2014/main" id="{17DEAFAD-268F-4997-BBAF-31C596C47766}"/>
              </a:ext>
            </a:extLst>
          </p:cNvPr>
          <p:cNvSpPr txBox="1"/>
          <p:nvPr/>
        </p:nvSpPr>
        <p:spPr>
          <a:xfrm>
            <a:off x="-140677" y="1386036"/>
            <a:ext cx="11672155" cy="934423"/>
          </a:xfrm>
          <a:prstGeom prst="rect">
            <a:avLst/>
          </a:prstGeom>
          <a:noFill/>
        </p:spPr>
        <p:txBody>
          <a:bodyPr wrap="square">
            <a:spAutoFit/>
          </a:bodyPr>
          <a:lstStyle/>
          <a:p>
            <a:pPr indent="457200" algn="r">
              <a:lnSpc>
                <a:spcPct val="150000"/>
              </a:lnSpc>
              <a:spcAft>
                <a:spcPts val="1000"/>
              </a:spcAft>
            </a:pPr>
            <a:r>
              <a:rPr lang="ru-RU" sz="1800" i="1" dirty="0" err="1">
                <a:effectLst/>
                <a:latin typeface="Times New Roman" panose="02020603050405020304" pitchFamily="18" charset="0"/>
                <a:ea typeface="Times New Roman" panose="02020603050405020304" pitchFamily="18" charset="0"/>
                <a:cs typeface="Times New Roman" panose="02020603050405020304" pitchFamily="18" charset="0"/>
              </a:rPr>
              <a:t>Таблиця</a:t>
            </a: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i="1" dirty="0">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115000"/>
              </a:lnSpc>
              <a:spcAft>
                <a:spcPts val="1000"/>
              </a:spcAft>
            </a:pP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Визначена</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специфіка</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предмета та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об’єктів</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обліку</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підсистемі</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аграрного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бухгалтерського</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обліку</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492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05ABA535-39CA-44FC-B8C4-968A76862855}"/>
              </a:ext>
            </a:extLst>
          </p:cNvPr>
          <p:cNvGraphicFramePr>
            <a:graphicFrameLocks noGrp="1"/>
          </p:cNvGraphicFramePr>
          <p:nvPr>
            <p:ph idx="1"/>
            <p:extLst>
              <p:ext uri="{D42A27DB-BD31-4B8C-83A1-F6EECF244321}">
                <p14:modId xmlns:p14="http://schemas.microsoft.com/office/powerpoint/2010/main" val="226370902"/>
              </p:ext>
            </p:extLst>
          </p:nvPr>
        </p:nvGraphicFramePr>
        <p:xfrm>
          <a:off x="182880" y="323557"/>
          <a:ext cx="11718388" cy="6274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011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AECAEE98-34F4-4D39-8BC6-B823CCBFC47B}"/>
              </a:ext>
            </a:extLst>
          </p:cNvPr>
          <p:cNvGraphicFramePr/>
          <p:nvPr/>
        </p:nvGraphicFramePr>
        <p:xfrm>
          <a:off x="646111" y="452718"/>
          <a:ext cx="9404723"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4">
            <a:extLst>
              <a:ext uri="{FF2B5EF4-FFF2-40B4-BE49-F238E27FC236}">
                <a16:creationId xmlns:a16="http://schemas.microsoft.com/office/drawing/2014/main" id="{981D787B-F077-4357-AA71-F9F429413310}"/>
              </a:ext>
            </a:extLst>
          </p:cNvPr>
          <p:cNvGraphicFramePr>
            <a:graphicFrameLocks noGrp="1"/>
          </p:cNvGraphicFramePr>
          <p:nvPr>
            <p:ph idx="1"/>
            <p:extLst>
              <p:ext uri="{D42A27DB-BD31-4B8C-83A1-F6EECF244321}">
                <p14:modId xmlns:p14="http://schemas.microsoft.com/office/powerpoint/2010/main" val="3864411892"/>
              </p:ext>
            </p:extLst>
          </p:nvPr>
        </p:nvGraphicFramePr>
        <p:xfrm>
          <a:off x="140677" y="1853248"/>
          <a:ext cx="11859065" cy="48289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65227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34A2AB57-5103-4E5E-ACED-16343B62603F}"/>
              </a:ext>
            </a:extLst>
          </p:cNvPr>
          <p:cNvGraphicFramePr/>
          <p:nvPr>
            <p:extLst>
              <p:ext uri="{D42A27DB-BD31-4B8C-83A1-F6EECF244321}">
                <p14:modId xmlns:p14="http://schemas.microsoft.com/office/powerpoint/2010/main" val="1845589495"/>
              </p:ext>
            </p:extLst>
          </p:nvPr>
        </p:nvGraphicFramePr>
        <p:xfrm>
          <a:off x="322554" y="182109"/>
          <a:ext cx="9404723"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Объект 6">
            <a:extLst>
              <a:ext uri="{FF2B5EF4-FFF2-40B4-BE49-F238E27FC236}">
                <a16:creationId xmlns:a16="http://schemas.microsoft.com/office/drawing/2014/main" id="{2A69F21F-F367-43E5-95F8-04E2F34EF7B5}"/>
              </a:ext>
            </a:extLst>
          </p:cNvPr>
          <p:cNvGraphicFramePr>
            <a:graphicFrameLocks noGrp="1"/>
          </p:cNvGraphicFramePr>
          <p:nvPr>
            <p:ph idx="1"/>
            <p:extLst>
              <p:ext uri="{D42A27DB-BD31-4B8C-83A1-F6EECF244321}">
                <p14:modId xmlns:p14="http://schemas.microsoft.com/office/powerpoint/2010/main" val="667963339"/>
              </p:ext>
            </p:extLst>
          </p:nvPr>
        </p:nvGraphicFramePr>
        <p:xfrm>
          <a:off x="173501" y="2404428"/>
          <a:ext cx="11844997" cy="4105277"/>
        </p:xfrm>
        <a:graphic>
          <a:graphicData uri="http://schemas.openxmlformats.org/drawingml/2006/table">
            <a:tbl>
              <a:tblPr firstRow="1" firstCol="1" bandRow="1">
                <a:tableStyleId>{5C22544A-7EE6-4342-B048-85BDC9FD1C3A}</a:tableStyleId>
              </a:tblPr>
              <a:tblGrid>
                <a:gridCol w="1012874">
                  <a:extLst>
                    <a:ext uri="{9D8B030D-6E8A-4147-A177-3AD203B41FA5}">
                      <a16:colId xmlns:a16="http://schemas.microsoft.com/office/drawing/2014/main" val="424845497"/>
                    </a:ext>
                  </a:extLst>
                </a:gridCol>
                <a:gridCol w="10832123">
                  <a:extLst>
                    <a:ext uri="{9D8B030D-6E8A-4147-A177-3AD203B41FA5}">
                      <a16:colId xmlns:a16="http://schemas.microsoft.com/office/drawing/2014/main" val="2615383981"/>
                    </a:ext>
                  </a:extLst>
                </a:gridCol>
              </a:tblGrid>
              <a:tr h="0">
                <a:tc>
                  <a:txBody>
                    <a:bodyPr/>
                    <a:lstStyle/>
                    <a:p>
                      <a:pPr algn="ctr">
                        <a:lnSpc>
                          <a:spcPct val="150000"/>
                        </a:lnSpc>
                        <a:spcAft>
                          <a:spcPts val="1000"/>
                        </a:spcAft>
                      </a:pPr>
                      <a:r>
                        <a:rPr lang="uk-UA" sz="1150" dirty="0">
                          <a:solidFill>
                            <a:schemeClr val="bg1"/>
                          </a:solidFill>
                          <a:effectLst/>
                        </a:rPr>
                        <a:t>Автор</a:t>
                      </a:r>
                      <a:endParaRPr lang="ru-UA"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43" marR="35043" marT="0" marB="0"/>
                </a:tc>
                <a:tc>
                  <a:txBody>
                    <a:bodyPr/>
                    <a:lstStyle/>
                    <a:p>
                      <a:pPr algn="ctr">
                        <a:lnSpc>
                          <a:spcPct val="150000"/>
                        </a:lnSpc>
                        <a:spcAft>
                          <a:spcPts val="1000"/>
                        </a:spcAft>
                      </a:pPr>
                      <a:r>
                        <a:rPr lang="uk-UA" sz="1150" dirty="0">
                          <a:solidFill>
                            <a:schemeClr val="bg1"/>
                          </a:solidFill>
                          <a:effectLst/>
                        </a:rPr>
                        <a:t>Дефініція</a:t>
                      </a:r>
                      <a:endParaRPr lang="ru-UA"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43" marR="35043" marT="0" marB="0"/>
                </a:tc>
                <a:extLst>
                  <a:ext uri="{0D108BD9-81ED-4DB2-BD59-A6C34878D82A}">
                    <a16:rowId xmlns:a16="http://schemas.microsoft.com/office/drawing/2014/main" val="3525506133"/>
                  </a:ext>
                </a:extLst>
              </a:tr>
              <a:tr h="48173">
                <a:tc>
                  <a:txBody>
                    <a:bodyPr/>
                    <a:lstStyle/>
                    <a:p>
                      <a:pPr algn="ctr">
                        <a:lnSpc>
                          <a:spcPct val="115000"/>
                        </a:lnSpc>
                        <a:spcAft>
                          <a:spcPts val="1000"/>
                        </a:spcAft>
                      </a:pPr>
                      <a:r>
                        <a:rPr lang="uk-UA" sz="1150" dirty="0">
                          <a:solidFill>
                            <a:schemeClr val="bg1"/>
                          </a:solidFill>
                          <a:effectLst/>
                        </a:rPr>
                        <a:t>Л.М. </a:t>
                      </a:r>
                      <a:r>
                        <a:rPr lang="uk-UA" sz="1150" dirty="0" err="1">
                          <a:solidFill>
                            <a:schemeClr val="bg1"/>
                          </a:solidFill>
                          <a:effectLst/>
                        </a:rPr>
                        <a:t>Кіндрацька</a:t>
                      </a:r>
                      <a:endParaRPr lang="ru-UA"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43" marR="35043" marT="0" marB="0"/>
                </a:tc>
                <a:tc>
                  <a:txBody>
                    <a:bodyPr/>
                    <a:lstStyle/>
                    <a:p>
                      <a:pPr algn="just">
                        <a:lnSpc>
                          <a:spcPct val="115000"/>
                        </a:lnSpc>
                        <a:spcAft>
                          <a:spcPts val="1000"/>
                        </a:spcAft>
                      </a:pPr>
                      <a:r>
                        <a:rPr lang="uk-UA" sz="1150">
                          <a:effectLst/>
                        </a:rPr>
                        <a:t>«методологію фінансового обліку можна розглядати як сукупність принципів побудови конкретних методик обліку ...і формування узагальнених показників фінансової звітності. Методологію слід розуміти також як опис логічної системи взаємопов’язаних цілей та понять, що створюють підсистему фінансового обліку та звітності». </a:t>
                      </a:r>
                      <a:endParaRPr lang="ru-UA" sz="1150">
                        <a:effectLst/>
                        <a:latin typeface="Calibri" panose="020F0502020204030204" pitchFamily="34" charset="0"/>
                        <a:ea typeface="Calibri" panose="020F0502020204030204" pitchFamily="34" charset="0"/>
                        <a:cs typeface="Times New Roman" panose="02020603050405020304" pitchFamily="18" charset="0"/>
                      </a:endParaRPr>
                    </a:p>
                  </a:txBody>
                  <a:tcPr marL="35043" marR="35043" marT="0" marB="0"/>
                </a:tc>
                <a:extLst>
                  <a:ext uri="{0D108BD9-81ED-4DB2-BD59-A6C34878D82A}">
                    <a16:rowId xmlns:a16="http://schemas.microsoft.com/office/drawing/2014/main" val="130161395"/>
                  </a:ext>
                </a:extLst>
              </a:tr>
              <a:tr h="96961">
                <a:tc>
                  <a:txBody>
                    <a:bodyPr/>
                    <a:lstStyle/>
                    <a:p>
                      <a:pPr algn="ctr">
                        <a:lnSpc>
                          <a:spcPct val="115000"/>
                        </a:lnSpc>
                        <a:spcAft>
                          <a:spcPts val="1000"/>
                        </a:spcAft>
                      </a:pPr>
                      <a:r>
                        <a:rPr lang="uk-UA" sz="1150" dirty="0">
                          <a:solidFill>
                            <a:schemeClr val="bg1"/>
                          </a:solidFill>
                          <a:effectLst/>
                        </a:rPr>
                        <a:t>М.С. Пушкар</a:t>
                      </a:r>
                      <a:endParaRPr lang="ru-UA"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43" marR="35043" marT="0" marB="0"/>
                </a:tc>
                <a:tc>
                  <a:txBody>
                    <a:bodyPr/>
                    <a:lstStyle/>
                    <a:p>
                      <a:pPr algn="just">
                        <a:lnSpc>
                          <a:spcPct val="115000"/>
                        </a:lnSpc>
                        <a:spcAft>
                          <a:spcPts val="1000"/>
                        </a:spcAft>
                      </a:pPr>
                      <a:r>
                        <a:rPr lang="uk-UA" sz="1150">
                          <a:effectLst/>
                        </a:rPr>
                        <a:t>«методологія обліку складається з принципів та правил отримання, обробки, фіксації та передавання інформації, правил оцінки, ведення рахунків, критеріїв розмежування основних засобів та малоцінних і швидкозношуваних предметів, порядку нарахування амортизації і зносу, порядку обліку ремонтів, оцінки запасів та готової продукції, списання витрат майбутніх періодів, порядку визначення обсягу реалізації продукції, порядку обліку та розподілу комплексних витрат і включення їх у собівартість, порядку утворення статутного фонду, фондів спеціального призначення та інших питань»</a:t>
                      </a:r>
                      <a:endParaRPr lang="ru-UA" sz="1150">
                        <a:effectLst/>
                        <a:latin typeface="Calibri" panose="020F0502020204030204" pitchFamily="34" charset="0"/>
                        <a:ea typeface="Calibri" panose="020F0502020204030204" pitchFamily="34" charset="0"/>
                        <a:cs typeface="Times New Roman" panose="02020603050405020304" pitchFamily="18" charset="0"/>
                      </a:endParaRPr>
                    </a:p>
                  </a:txBody>
                  <a:tcPr marL="35043" marR="35043" marT="0" marB="0"/>
                </a:tc>
                <a:extLst>
                  <a:ext uri="{0D108BD9-81ED-4DB2-BD59-A6C34878D82A}">
                    <a16:rowId xmlns:a16="http://schemas.microsoft.com/office/drawing/2014/main" val="747436533"/>
                  </a:ext>
                </a:extLst>
              </a:tr>
              <a:tr h="48173">
                <a:tc>
                  <a:txBody>
                    <a:bodyPr/>
                    <a:lstStyle/>
                    <a:p>
                      <a:pPr algn="ctr">
                        <a:lnSpc>
                          <a:spcPct val="150000"/>
                        </a:lnSpc>
                        <a:spcAft>
                          <a:spcPts val="1000"/>
                        </a:spcAft>
                      </a:pPr>
                      <a:r>
                        <a:rPr lang="uk-UA" sz="1150">
                          <a:solidFill>
                            <a:schemeClr val="bg1"/>
                          </a:solidFill>
                          <a:effectLst/>
                        </a:rPr>
                        <a:t>Т.А. Бутинець</a:t>
                      </a:r>
                      <a:endParaRPr lang="ru-UA" sz="115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43" marR="35043" marT="0" marB="0"/>
                </a:tc>
                <a:tc>
                  <a:txBody>
                    <a:bodyPr/>
                    <a:lstStyle/>
                    <a:p>
                      <a:pPr algn="just">
                        <a:lnSpc>
                          <a:spcPct val="115000"/>
                        </a:lnSpc>
                        <a:spcAft>
                          <a:spcPts val="1000"/>
                        </a:spcAft>
                      </a:pPr>
                      <a:r>
                        <a:rPr lang="uk-UA" sz="1150">
                          <a:effectLst/>
                        </a:rPr>
                        <a:t>«під методологією бухгалтерського обліку слід розуміти науку про методи наукового дослідження, тобто знання всієї сукупності прийомів і засобів теоретичного пізнання господарських явищ – об’єктів бухгалтерського обліку з точки зору їх законності, доцільності і достовірності»</a:t>
                      </a:r>
                      <a:endParaRPr lang="ru-UA" sz="1150">
                        <a:effectLst/>
                        <a:latin typeface="Calibri" panose="020F0502020204030204" pitchFamily="34" charset="0"/>
                        <a:ea typeface="Calibri" panose="020F0502020204030204" pitchFamily="34" charset="0"/>
                        <a:cs typeface="Times New Roman" panose="02020603050405020304" pitchFamily="18" charset="0"/>
                      </a:endParaRPr>
                    </a:p>
                  </a:txBody>
                  <a:tcPr marL="35043" marR="35043" marT="0" marB="0"/>
                </a:tc>
                <a:extLst>
                  <a:ext uri="{0D108BD9-81ED-4DB2-BD59-A6C34878D82A}">
                    <a16:rowId xmlns:a16="http://schemas.microsoft.com/office/drawing/2014/main" val="2668410364"/>
                  </a:ext>
                </a:extLst>
              </a:tr>
              <a:tr h="135992">
                <a:tc>
                  <a:txBody>
                    <a:bodyPr/>
                    <a:lstStyle/>
                    <a:p>
                      <a:pPr algn="ctr">
                        <a:lnSpc>
                          <a:spcPct val="115000"/>
                        </a:lnSpc>
                        <a:spcAft>
                          <a:spcPts val="1000"/>
                        </a:spcAft>
                      </a:pPr>
                      <a:r>
                        <a:rPr lang="uk-UA" sz="1150" dirty="0">
                          <a:solidFill>
                            <a:schemeClr val="bg1"/>
                          </a:solidFill>
                          <a:effectLst/>
                        </a:rPr>
                        <a:t>Н.М. </a:t>
                      </a:r>
                      <a:r>
                        <a:rPr lang="uk-UA" sz="1150" dirty="0" err="1">
                          <a:solidFill>
                            <a:schemeClr val="bg1"/>
                          </a:solidFill>
                          <a:effectLst/>
                        </a:rPr>
                        <a:t>Малюга</a:t>
                      </a:r>
                      <a:endParaRPr lang="ru-UA"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43" marR="35043" marT="0" marB="0"/>
                </a:tc>
                <a:tc>
                  <a:txBody>
                    <a:bodyPr/>
                    <a:lstStyle/>
                    <a:p>
                      <a:pPr algn="just">
                        <a:lnSpc>
                          <a:spcPct val="115000"/>
                        </a:lnSpc>
                        <a:spcAft>
                          <a:spcPts val="1000"/>
                        </a:spcAft>
                      </a:pPr>
                      <a:r>
                        <a:rPr lang="uk-UA" sz="1150" dirty="0">
                          <a:effectLst/>
                        </a:rPr>
                        <a:t>«методологія бухгалтерського обліку є системою знань про основи та структуру бухгалтерської теорії, про підходи до спостереження та реєстрації економічних явищ, узагальнення інформації про них, способи отримання знань, </a:t>
                      </a:r>
                      <a:r>
                        <a:rPr lang="uk-UA" sz="1150" dirty="0" err="1">
                          <a:effectLst/>
                        </a:rPr>
                        <a:t>якіі</a:t>
                      </a:r>
                      <a:r>
                        <a:rPr lang="uk-UA" sz="1150" dirty="0">
                          <a:effectLst/>
                        </a:rPr>
                        <a:t> об’єктивно </a:t>
                      </a:r>
                      <a:r>
                        <a:rPr lang="uk-UA" sz="1150" dirty="0" err="1">
                          <a:effectLst/>
                        </a:rPr>
                        <a:t>відбражають</a:t>
                      </a:r>
                      <a:r>
                        <a:rPr lang="uk-UA" sz="1150" dirty="0">
                          <a:effectLst/>
                        </a:rPr>
                        <a:t> дійсність, що постійно змінюється з розвитком суспільства. Методологія дозволяє осмислити предмет полягає в її двоїстому характері: з одного боку, ми розглядаємо методологію, яка спрямована на дослідження предмета бухгалтерського обліку; з іншого боку, бухгалтерський облік як наука використовує загальну методологію науки, що досліджується, відновити історію та логіку його розвитку. Вона конкретизується до певної методики (порядку використання методів) і техніки дій (прийомів). Методологія бухгалтерського обліку є важливим інструментом регулювання економіки на всіх рівнях»</a:t>
                      </a:r>
                      <a:endParaRPr lang="ru-UA"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35043" marR="35043" marT="0" marB="0"/>
                </a:tc>
                <a:extLst>
                  <a:ext uri="{0D108BD9-81ED-4DB2-BD59-A6C34878D82A}">
                    <a16:rowId xmlns:a16="http://schemas.microsoft.com/office/drawing/2014/main" val="2655332168"/>
                  </a:ext>
                </a:extLst>
              </a:tr>
              <a:tr h="38415">
                <a:tc>
                  <a:txBody>
                    <a:bodyPr/>
                    <a:lstStyle/>
                    <a:p>
                      <a:pPr algn="ctr">
                        <a:lnSpc>
                          <a:spcPct val="115000"/>
                        </a:lnSpc>
                        <a:spcAft>
                          <a:spcPts val="1000"/>
                        </a:spcAft>
                      </a:pPr>
                      <a:r>
                        <a:rPr lang="uk-UA" sz="1150" dirty="0">
                          <a:solidFill>
                            <a:schemeClr val="bg1"/>
                          </a:solidFill>
                          <a:effectLst/>
                        </a:rPr>
                        <a:t>Л.В. Чижевська</a:t>
                      </a:r>
                      <a:endParaRPr lang="ru-UA"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43" marR="35043" marT="0" marB="0"/>
                </a:tc>
                <a:tc>
                  <a:txBody>
                    <a:bodyPr/>
                    <a:lstStyle/>
                    <a:p>
                      <a:pPr algn="just">
                        <a:lnSpc>
                          <a:spcPct val="115000"/>
                        </a:lnSpc>
                        <a:spcAft>
                          <a:spcPts val="1000"/>
                        </a:spcAft>
                      </a:pPr>
                      <a:r>
                        <a:rPr lang="uk-UA" sz="1150" dirty="0">
                          <a:effectLst/>
                        </a:rPr>
                        <a:t>«методологія бухгалтерського обліку включає...дослідження системи бухгалтерського обліку і утворення моделей бухгалтерського обліку...специфічність методології бухгалтерського обліку»</a:t>
                      </a:r>
                      <a:endParaRPr lang="ru-UA"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35043" marR="35043" marT="0" marB="0"/>
                </a:tc>
                <a:extLst>
                  <a:ext uri="{0D108BD9-81ED-4DB2-BD59-A6C34878D82A}">
                    <a16:rowId xmlns:a16="http://schemas.microsoft.com/office/drawing/2014/main" val="1620710149"/>
                  </a:ext>
                </a:extLst>
              </a:tr>
            </a:tbl>
          </a:graphicData>
        </a:graphic>
      </p:graphicFrame>
      <p:sp>
        <p:nvSpPr>
          <p:cNvPr id="6" name="TextBox 5">
            <a:extLst>
              <a:ext uri="{FF2B5EF4-FFF2-40B4-BE49-F238E27FC236}">
                <a16:creationId xmlns:a16="http://schemas.microsoft.com/office/drawing/2014/main" id="{909AD188-BE43-4C8A-B8BB-56E5A0819AEC}"/>
              </a:ext>
            </a:extLst>
          </p:cNvPr>
          <p:cNvSpPr txBox="1"/>
          <p:nvPr/>
        </p:nvSpPr>
        <p:spPr>
          <a:xfrm>
            <a:off x="994818" y="1582639"/>
            <a:ext cx="9404723" cy="646331"/>
          </a:xfrm>
          <a:prstGeom prst="rect">
            <a:avLst/>
          </a:prstGeom>
          <a:noFill/>
        </p:spPr>
        <p:txBody>
          <a:bodyPr wrap="square">
            <a:spAutoFit/>
          </a:bodyPr>
          <a:lstStyle/>
          <a:p>
            <a:pPr indent="449580" algn="r"/>
            <a:r>
              <a:rPr lang="uk-UA" sz="1800" b="1" i="1" dirty="0">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Таблиця 7.3. </a:t>
            </a:r>
            <a:endParaRPr lang="ru-UA" sz="1400" b="1" i="1"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ctr">
              <a:spcAft>
                <a:spcPts val="1000"/>
              </a:spcAft>
            </a:pPr>
            <a:r>
              <a:rPr lang="uk-UA" sz="1800" b="1" dirty="0">
                <a:solidFill>
                  <a:schemeClr val="accent4">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Дефініції поняття «методологія бухгалтерського обліку»</a:t>
            </a:r>
            <a:endParaRPr lang="ru-UA" sz="1400" b="1"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516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FA69C7-F05A-4284-A05C-9105B3B44CF2}"/>
              </a:ext>
            </a:extLst>
          </p:cNvPr>
          <p:cNvSpPr>
            <a:spLocks noGrp="1"/>
          </p:cNvSpPr>
          <p:nvPr>
            <p:ph type="title"/>
          </p:nvPr>
        </p:nvSpPr>
        <p:spPr>
          <a:xfrm>
            <a:off x="0" y="0"/>
            <a:ext cx="10467366" cy="1400530"/>
          </a:xfrm>
        </p:spPr>
        <p:txBody>
          <a:bodyPr/>
          <a:lstStyle/>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У наукових працях спостерігається виділення різних підходів до побудови методології бухгалтерського обліку, що пов'язане з вибором характеру розкриття структури облікової методології та визначення її складових.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Автори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як правило,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поділяють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підходів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побудови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методології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бухгалтерського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обліку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процедурний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адитивний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Кожен</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них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власну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специфіку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визначення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методологічних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складових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і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розкриття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їх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змісту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UA" sz="1800" dirty="0">
                <a:effectLst/>
                <a:latin typeface="Calibri" panose="020F0502020204030204" pitchFamily="34" charset="0"/>
                <a:ea typeface="Calibri" panose="020F0502020204030204" pitchFamily="34" charset="0"/>
                <a:cs typeface="Times New Roman" panose="02020603050405020304" pitchFamily="18" charset="0"/>
              </a:rPr>
              <a:t/>
            </a:r>
            <a:br>
              <a:rPr lang="ru-UA" sz="1800" dirty="0">
                <a:effectLst/>
                <a:latin typeface="Calibri" panose="020F0502020204030204" pitchFamily="34" charset="0"/>
                <a:ea typeface="Calibri" panose="020F0502020204030204" pitchFamily="34" charset="0"/>
                <a:cs typeface="Times New Roman" panose="02020603050405020304" pitchFamily="18" charset="0"/>
              </a:rPr>
            </a:b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Розглянемо вчених - прихильників до різних підходів методології бухгалтерського обліку (таблиця 7.4)</a:t>
            </a:r>
            <a:r>
              <a:rPr lang="ru-UA" sz="1800" dirty="0">
                <a:effectLst/>
                <a:latin typeface="Calibri" panose="020F0502020204030204" pitchFamily="34" charset="0"/>
                <a:ea typeface="Calibri" panose="020F0502020204030204" pitchFamily="34" charset="0"/>
                <a:cs typeface="Times New Roman" panose="02020603050405020304" pitchFamily="18" charset="0"/>
              </a:rPr>
              <a:t/>
            </a:r>
            <a:br>
              <a:rPr lang="ru-UA" sz="1800" dirty="0">
                <a:effectLst/>
                <a:latin typeface="Calibri" panose="020F0502020204030204" pitchFamily="34" charset="0"/>
                <a:ea typeface="Calibri" panose="020F0502020204030204" pitchFamily="34" charset="0"/>
                <a:cs typeface="Times New Roman" panose="02020603050405020304" pitchFamily="18" charset="0"/>
              </a:rPr>
            </a:br>
            <a:endParaRPr lang="ru-UA" dirty="0"/>
          </a:p>
        </p:txBody>
      </p:sp>
      <p:graphicFrame>
        <p:nvGraphicFramePr>
          <p:cNvPr id="6" name="Объект 5">
            <a:extLst>
              <a:ext uri="{FF2B5EF4-FFF2-40B4-BE49-F238E27FC236}">
                <a16:creationId xmlns:a16="http://schemas.microsoft.com/office/drawing/2014/main" id="{173E2A6F-655E-40AC-A6AF-AA4BBB5C15A8}"/>
              </a:ext>
            </a:extLst>
          </p:cNvPr>
          <p:cNvGraphicFramePr>
            <a:graphicFrameLocks noGrp="1"/>
          </p:cNvGraphicFramePr>
          <p:nvPr>
            <p:ph idx="1"/>
            <p:extLst>
              <p:ext uri="{D42A27DB-BD31-4B8C-83A1-F6EECF244321}">
                <p14:modId xmlns:p14="http://schemas.microsoft.com/office/powerpoint/2010/main" val="4170177213"/>
              </p:ext>
            </p:extLst>
          </p:nvPr>
        </p:nvGraphicFramePr>
        <p:xfrm>
          <a:off x="0" y="2290566"/>
          <a:ext cx="12192000" cy="4419600"/>
        </p:xfrm>
        <a:graphic>
          <a:graphicData uri="http://schemas.openxmlformats.org/drawingml/2006/table">
            <a:tbl>
              <a:tblPr firstRow="1" firstCol="1" bandRow="1">
                <a:tableStyleId>{5C22544A-7EE6-4342-B048-85BDC9FD1C3A}</a:tableStyleId>
              </a:tblPr>
              <a:tblGrid>
                <a:gridCol w="7652825">
                  <a:extLst>
                    <a:ext uri="{9D8B030D-6E8A-4147-A177-3AD203B41FA5}">
                      <a16:colId xmlns:a16="http://schemas.microsoft.com/office/drawing/2014/main" val="1426217751"/>
                    </a:ext>
                  </a:extLst>
                </a:gridCol>
                <a:gridCol w="1069144">
                  <a:extLst>
                    <a:ext uri="{9D8B030D-6E8A-4147-A177-3AD203B41FA5}">
                      <a16:colId xmlns:a16="http://schemas.microsoft.com/office/drawing/2014/main" val="3160675092"/>
                    </a:ext>
                  </a:extLst>
                </a:gridCol>
                <a:gridCol w="787791">
                  <a:extLst>
                    <a:ext uri="{9D8B030D-6E8A-4147-A177-3AD203B41FA5}">
                      <a16:colId xmlns:a16="http://schemas.microsoft.com/office/drawing/2014/main" val="2523438363"/>
                    </a:ext>
                  </a:extLst>
                </a:gridCol>
                <a:gridCol w="1617785">
                  <a:extLst>
                    <a:ext uri="{9D8B030D-6E8A-4147-A177-3AD203B41FA5}">
                      <a16:colId xmlns:a16="http://schemas.microsoft.com/office/drawing/2014/main" val="1072448054"/>
                    </a:ext>
                  </a:extLst>
                </a:gridCol>
                <a:gridCol w="1064455">
                  <a:extLst>
                    <a:ext uri="{9D8B030D-6E8A-4147-A177-3AD203B41FA5}">
                      <a16:colId xmlns:a16="http://schemas.microsoft.com/office/drawing/2014/main" val="659689480"/>
                    </a:ext>
                  </a:extLst>
                </a:gridCol>
              </a:tblGrid>
              <a:tr h="162767">
                <a:tc>
                  <a:txBody>
                    <a:bodyPr/>
                    <a:lstStyle/>
                    <a:p>
                      <a:pPr algn="ctr">
                        <a:lnSpc>
                          <a:spcPct val="100000"/>
                        </a:lnSpc>
                        <a:spcAft>
                          <a:spcPts val="0"/>
                        </a:spcAft>
                      </a:pPr>
                      <a:r>
                        <a:rPr lang="uk-UA" sz="1000" dirty="0" err="1">
                          <a:solidFill>
                            <a:schemeClr val="bg1"/>
                          </a:solidFill>
                          <a:effectLst/>
                        </a:rPr>
                        <a:t>ПіП</a:t>
                      </a:r>
                      <a:r>
                        <a:rPr lang="uk-UA" sz="1000" dirty="0">
                          <a:solidFill>
                            <a:schemeClr val="bg1"/>
                          </a:solidFill>
                          <a:effectLst/>
                        </a:rPr>
                        <a:t> вченого</a:t>
                      </a:r>
                      <a:endParaRPr lang="ru-UA"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процедурний</a:t>
                      </a:r>
                      <a:endParaRPr lang="ru-UA" sz="1000">
                        <a:solidFill>
                          <a:schemeClr val="bg1"/>
                        </a:solidFill>
                        <a:effectLst/>
                      </a:endParaRPr>
                    </a:p>
                    <a:p>
                      <a:pPr algn="ctr">
                        <a:lnSpc>
                          <a:spcPct val="100000"/>
                        </a:lnSpc>
                        <a:spcAft>
                          <a:spcPts val="0"/>
                        </a:spcAft>
                      </a:pPr>
                      <a:r>
                        <a:rPr lang="uk-UA" sz="1000">
                          <a:solidFill>
                            <a:schemeClr val="bg1"/>
                          </a:solidFill>
                          <a:effectLst/>
                        </a:rPr>
                        <a:t>підхід</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dirty="0">
                          <a:solidFill>
                            <a:schemeClr val="bg1"/>
                          </a:solidFill>
                          <a:effectLst/>
                        </a:rPr>
                        <a:t>адитивний</a:t>
                      </a:r>
                      <a:endParaRPr lang="ru-UA" sz="1000" dirty="0">
                        <a:solidFill>
                          <a:schemeClr val="bg1"/>
                        </a:solidFill>
                        <a:effectLst/>
                      </a:endParaRPr>
                    </a:p>
                    <a:p>
                      <a:pPr algn="ctr">
                        <a:lnSpc>
                          <a:spcPct val="100000"/>
                        </a:lnSpc>
                        <a:spcAft>
                          <a:spcPts val="0"/>
                        </a:spcAft>
                      </a:pPr>
                      <a:r>
                        <a:rPr lang="uk-UA" sz="1000" dirty="0">
                          <a:solidFill>
                            <a:schemeClr val="bg1"/>
                          </a:solidFill>
                          <a:effectLst/>
                        </a:rPr>
                        <a:t>підхід</a:t>
                      </a:r>
                      <a:endParaRPr lang="ru-UA"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dirty="0">
                          <a:solidFill>
                            <a:schemeClr val="bg1"/>
                          </a:solidFill>
                          <a:effectLst/>
                        </a:rPr>
                        <a:t>дослідження окремих методів обліку</a:t>
                      </a:r>
                      <a:endParaRPr lang="ru-UA"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dirty="0">
                          <a:solidFill>
                            <a:schemeClr val="bg1"/>
                          </a:solidFill>
                          <a:effectLst/>
                        </a:rPr>
                        <a:t>системний</a:t>
                      </a:r>
                      <a:endParaRPr lang="ru-UA" sz="1000" dirty="0">
                        <a:solidFill>
                          <a:schemeClr val="bg1"/>
                        </a:solidFill>
                        <a:effectLst/>
                      </a:endParaRPr>
                    </a:p>
                    <a:p>
                      <a:pPr algn="ctr">
                        <a:lnSpc>
                          <a:spcPct val="100000"/>
                        </a:lnSpc>
                        <a:spcAft>
                          <a:spcPts val="0"/>
                        </a:spcAft>
                      </a:pPr>
                      <a:r>
                        <a:rPr lang="uk-UA" sz="1000" dirty="0">
                          <a:solidFill>
                            <a:schemeClr val="bg1"/>
                          </a:solidFill>
                          <a:effectLst/>
                        </a:rPr>
                        <a:t>підхід</a:t>
                      </a:r>
                      <a:endParaRPr lang="ru-UA"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3560069567"/>
                  </a:ext>
                </a:extLst>
              </a:tr>
              <a:tr h="44971">
                <a:tc>
                  <a:txBody>
                    <a:bodyPr/>
                    <a:lstStyle/>
                    <a:p>
                      <a:pPr>
                        <a:lnSpc>
                          <a:spcPct val="100000"/>
                        </a:lnSpc>
                        <a:spcAft>
                          <a:spcPts val="0"/>
                        </a:spcAft>
                      </a:pPr>
                      <a:r>
                        <a:rPr lang="uk-UA" sz="1000">
                          <a:solidFill>
                            <a:schemeClr val="bg1"/>
                          </a:solidFill>
                          <a:effectLst/>
                        </a:rPr>
                        <a:t>Рудановський О.П.</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1172668343"/>
                  </a:ext>
                </a:extLst>
              </a:tr>
              <a:tr h="44971">
                <a:tc>
                  <a:txBody>
                    <a:bodyPr/>
                    <a:lstStyle/>
                    <a:p>
                      <a:pPr>
                        <a:lnSpc>
                          <a:spcPct val="100000"/>
                        </a:lnSpc>
                        <a:spcAft>
                          <a:spcPts val="0"/>
                        </a:spcAft>
                      </a:pPr>
                      <a:r>
                        <a:rPr lang="uk-UA" sz="1000">
                          <a:solidFill>
                            <a:schemeClr val="bg1"/>
                          </a:solidFill>
                          <a:effectLst/>
                        </a:rPr>
                        <a:t>О.М. Галаган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437223587"/>
                  </a:ext>
                </a:extLst>
              </a:tr>
              <a:tr h="44971">
                <a:tc>
                  <a:txBody>
                    <a:bodyPr/>
                    <a:lstStyle/>
                    <a:p>
                      <a:pPr>
                        <a:lnSpc>
                          <a:spcPct val="100000"/>
                        </a:lnSpc>
                        <a:spcAft>
                          <a:spcPts val="0"/>
                        </a:spcAft>
                      </a:pPr>
                      <a:r>
                        <a:rPr lang="uk-UA" sz="1000">
                          <a:solidFill>
                            <a:schemeClr val="bg1"/>
                          </a:solidFill>
                          <a:effectLst/>
                        </a:rPr>
                        <a:t>М.С. Пушкар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2416362279"/>
                  </a:ext>
                </a:extLst>
              </a:tr>
              <a:tr h="44971">
                <a:tc>
                  <a:txBody>
                    <a:bodyPr/>
                    <a:lstStyle/>
                    <a:p>
                      <a:pPr>
                        <a:lnSpc>
                          <a:spcPct val="100000"/>
                        </a:lnSpc>
                        <a:spcAft>
                          <a:spcPts val="0"/>
                        </a:spcAft>
                      </a:pPr>
                      <a:r>
                        <a:rPr lang="uk-UA" sz="1000">
                          <a:solidFill>
                            <a:schemeClr val="bg1"/>
                          </a:solidFill>
                          <a:effectLst/>
                        </a:rPr>
                        <a:t>М.І. Кутер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430189056"/>
                  </a:ext>
                </a:extLst>
              </a:tr>
              <a:tr h="44971">
                <a:tc>
                  <a:txBody>
                    <a:bodyPr/>
                    <a:lstStyle/>
                    <a:p>
                      <a:pPr>
                        <a:lnSpc>
                          <a:spcPct val="100000"/>
                        </a:lnSpc>
                        <a:spcAft>
                          <a:spcPts val="0"/>
                        </a:spcAft>
                      </a:pPr>
                      <a:r>
                        <a:rPr lang="uk-UA" sz="1000">
                          <a:solidFill>
                            <a:schemeClr val="bg1"/>
                          </a:solidFill>
                          <a:effectLst/>
                        </a:rPr>
                        <a:t>В.Ф. Палій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235208903"/>
                  </a:ext>
                </a:extLst>
              </a:tr>
              <a:tr h="44971">
                <a:tc>
                  <a:txBody>
                    <a:bodyPr/>
                    <a:lstStyle/>
                    <a:p>
                      <a:pPr>
                        <a:lnSpc>
                          <a:spcPct val="100000"/>
                        </a:lnSpc>
                        <a:spcAft>
                          <a:spcPts val="0"/>
                        </a:spcAft>
                      </a:pPr>
                      <a:r>
                        <a:rPr lang="uk-UA" sz="1000">
                          <a:solidFill>
                            <a:schemeClr val="bg1"/>
                          </a:solidFill>
                          <a:effectLst/>
                        </a:rPr>
                        <a:t>Я.В. Соколов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2832442813"/>
                  </a:ext>
                </a:extLst>
              </a:tr>
              <a:tr h="44971">
                <a:tc>
                  <a:txBody>
                    <a:bodyPr/>
                    <a:lstStyle/>
                    <a:p>
                      <a:pPr>
                        <a:lnSpc>
                          <a:spcPct val="100000"/>
                        </a:lnSpc>
                        <a:spcAft>
                          <a:spcPts val="0"/>
                        </a:spcAft>
                      </a:pPr>
                      <a:r>
                        <a:rPr lang="uk-UA" sz="1000">
                          <a:solidFill>
                            <a:schemeClr val="bg1"/>
                          </a:solidFill>
                          <a:effectLst/>
                        </a:rPr>
                        <a:t>Є.В.. Мних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3675874630"/>
                  </a:ext>
                </a:extLst>
              </a:tr>
              <a:tr h="44971">
                <a:tc>
                  <a:txBody>
                    <a:bodyPr/>
                    <a:lstStyle/>
                    <a:p>
                      <a:pPr>
                        <a:lnSpc>
                          <a:spcPct val="100000"/>
                        </a:lnSpc>
                        <a:spcAft>
                          <a:spcPts val="0"/>
                        </a:spcAft>
                      </a:pPr>
                      <a:r>
                        <a:rPr lang="ru-RU" sz="1000">
                          <a:solidFill>
                            <a:schemeClr val="bg1"/>
                          </a:solidFill>
                          <a:effectLst/>
                        </a:rPr>
                        <a:t>О.Б. Абдалова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336022981"/>
                  </a:ext>
                </a:extLst>
              </a:tr>
              <a:tr h="46134">
                <a:tc>
                  <a:txBody>
                    <a:bodyPr/>
                    <a:lstStyle/>
                    <a:p>
                      <a:pPr>
                        <a:lnSpc>
                          <a:spcPct val="100000"/>
                        </a:lnSpc>
                        <a:spcAft>
                          <a:spcPts val="0"/>
                        </a:spcAft>
                      </a:pPr>
                      <a:r>
                        <a:rPr lang="uk-UA" sz="1000">
                          <a:solidFill>
                            <a:schemeClr val="bg1"/>
                          </a:solidFill>
                          <a:effectLst/>
                        </a:rPr>
                        <a:t>А.М</a:t>
                      </a:r>
                      <a:r>
                        <a:rPr lang="ru-RU" sz="1000">
                          <a:solidFill>
                            <a:schemeClr val="bg1"/>
                          </a:solidFill>
                          <a:effectLst/>
                        </a:rPr>
                        <a:t> Лозинськи</a:t>
                      </a:r>
                      <a:r>
                        <a:rPr lang="uk-UA" sz="1000">
                          <a:solidFill>
                            <a:schemeClr val="bg1"/>
                          </a:solidFill>
                          <a:effectLst/>
                        </a:rPr>
                        <a:t>й (1938 р)(подвійний запис)</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17353839"/>
                  </a:ext>
                </a:extLst>
              </a:tr>
              <a:tr h="162767">
                <a:tc>
                  <a:txBody>
                    <a:bodyPr/>
                    <a:lstStyle/>
                    <a:p>
                      <a:pPr>
                        <a:lnSpc>
                          <a:spcPct val="100000"/>
                        </a:lnSpc>
                        <a:spcAft>
                          <a:spcPts val="0"/>
                        </a:spcAft>
                      </a:pPr>
                      <a:r>
                        <a:rPr lang="ru-RU" sz="1000">
                          <a:solidFill>
                            <a:schemeClr val="bg1"/>
                          </a:solidFill>
                          <a:effectLst/>
                        </a:rPr>
                        <a:t>П.Н. Василенко</a:t>
                      </a:r>
                      <a:r>
                        <a:rPr lang="uk-UA" sz="1000">
                          <a:solidFill>
                            <a:schemeClr val="bg1"/>
                          </a:solidFill>
                          <a:effectLst/>
                        </a:rPr>
                        <a:t> (1942 р) (</a:t>
                      </a:r>
                      <a:r>
                        <a:rPr lang="ru-RU" sz="1000">
                          <a:solidFill>
                            <a:schemeClr val="bg1"/>
                          </a:solidFill>
                          <a:effectLst/>
                        </a:rPr>
                        <a:t>документування, рахун-</a:t>
                      </a:r>
                      <a:endParaRPr lang="ru-UA" sz="1000">
                        <a:solidFill>
                          <a:schemeClr val="bg1"/>
                        </a:solidFill>
                        <a:effectLst/>
                      </a:endParaRPr>
                    </a:p>
                    <a:p>
                      <a:pPr>
                        <a:lnSpc>
                          <a:spcPct val="100000"/>
                        </a:lnSpc>
                        <a:spcAft>
                          <a:spcPts val="0"/>
                        </a:spcAft>
                      </a:pPr>
                      <a:r>
                        <a:rPr lang="ru-RU" sz="1000">
                          <a:solidFill>
                            <a:schemeClr val="bg1"/>
                          </a:solidFill>
                          <a:effectLst/>
                        </a:rPr>
                        <a:t>ки, подвійний запис та баланс</a:t>
                      </a: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dirty="0">
                          <a:solidFill>
                            <a:schemeClr val="bg1"/>
                          </a:solidFill>
                          <a:effectLst/>
                        </a:rPr>
                        <a:t> </a:t>
                      </a:r>
                      <a:endParaRPr lang="ru-UA"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2851048100"/>
                  </a:ext>
                </a:extLst>
              </a:tr>
              <a:tr h="162767">
                <a:tc>
                  <a:txBody>
                    <a:bodyPr/>
                    <a:lstStyle/>
                    <a:p>
                      <a:pPr>
                        <a:lnSpc>
                          <a:spcPct val="100000"/>
                        </a:lnSpc>
                        <a:spcAft>
                          <a:spcPts val="0"/>
                        </a:spcAft>
                      </a:pPr>
                      <a:r>
                        <a:rPr lang="ru-RU" sz="1000">
                          <a:solidFill>
                            <a:schemeClr val="bg1"/>
                          </a:solidFill>
                          <a:effectLst/>
                        </a:rPr>
                        <a:t>А.А. Афанасьєв</a:t>
                      </a:r>
                      <a:r>
                        <a:rPr lang="uk-UA" sz="1000">
                          <a:solidFill>
                            <a:schemeClr val="bg1"/>
                          </a:solidFill>
                          <a:effectLst/>
                        </a:rPr>
                        <a:t> (1952 р) (</a:t>
                      </a:r>
                      <a:r>
                        <a:rPr lang="ru-RU" sz="1000">
                          <a:solidFill>
                            <a:schemeClr val="bg1"/>
                          </a:solidFill>
                          <a:effectLst/>
                        </a:rPr>
                        <a:t>документування, оцінка, калькулювання, рахун-</a:t>
                      </a:r>
                      <a:endParaRPr lang="ru-UA" sz="1000">
                        <a:solidFill>
                          <a:schemeClr val="bg1"/>
                        </a:solidFill>
                        <a:effectLst/>
                      </a:endParaRPr>
                    </a:p>
                    <a:p>
                      <a:pPr>
                        <a:lnSpc>
                          <a:spcPct val="100000"/>
                        </a:lnSpc>
                        <a:spcAft>
                          <a:spcPts val="0"/>
                        </a:spcAft>
                      </a:pPr>
                      <a:r>
                        <a:rPr lang="ru-RU" sz="1000">
                          <a:solidFill>
                            <a:schemeClr val="bg1"/>
                          </a:solidFill>
                          <a:effectLst/>
                        </a:rPr>
                        <a:t>ки, подвійний запис та баланс</a:t>
                      </a: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1632488058"/>
                  </a:ext>
                </a:extLst>
              </a:tr>
              <a:tr h="69953">
                <a:tc>
                  <a:txBody>
                    <a:bodyPr/>
                    <a:lstStyle/>
                    <a:p>
                      <a:pPr>
                        <a:lnSpc>
                          <a:spcPct val="100000"/>
                        </a:lnSpc>
                        <a:spcAft>
                          <a:spcPts val="0"/>
                        </a:spcAft>
                      </a:pPr>
                      <a:r>
                        <a:rPr lang="uk-UA" sz="1000">
                          <a:solidFill>
                            <a:schemeClr val="bg1"/>
                          </a:solidFill>
                          <a:effectLst/>
                        </a:rPr>
                        <a:t>Н.В. Дембінський (1957 р)(доповнює методи – інвентаризацією)</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2025898136"/>
                  </a:ext>
                </a:extLst>
              </a:tr>
              <a:tr h="280599">
                <a:tc>
                  <a:txBody>
                    <a:bodyPr/>
                    <a:lstStyle/>
                    <a:p>
                      <a:pPr>
                        <a:lnSpc>
                          <a:spcPct val="100000"/>
                        </a:lnSpc>
                        <a:spcAft>
                          <a:spcPts val="0"/>
                        </a:spcAft>
                      </a:pPr>
                      <a:r>
                        <a:rPr lang="ru-RU" sz="1000">
                          <a:solidFill>
                            <a:schemeClr val="bg1"/>
                          </a:solidFill>
                          <a:effectLst/>
                        </a:rPr>
                        <a:t>П.Н. Василенко</a:t>
                      </a:r>
                      <a:r>
                        <a:rPr lang="uk-UA" sz="1000">
                          <a:solidFill>
                            <a:schemeClr val="bg1"/>
                          </a:solidFill>
                          <a:effectLst/>
                        </a:rPr>
                        <a:t> (1959 р.)(вперше 8 елементів - </a:t>
                      </a:r>
                      <a:r>
                        <a:rPr lang="ru-RU" sz="1000">
                          <a:solidFill>
                            <a:schemeClr val="bg1"/>
                          </a:solidFill>
                          <a:effectLst/>
                        </a:rPr>
                        <a:t>доку-</a:t>
                      </a:r>
                      <a:endParaRPr lang="ru-UA" sz="1000">
                        <a:solidFill>
                          <a:schemeClr val="bg1"/>
                        </a:solidFill>
                        <a:effectLst/>
                      </a:endParaRPr>
                    </a:p>
                    <a:p>
                      <a:pPr>
                        <a:lnSpc>
                          <a:spcPct val="100000"/>
                        </a:lnSpc>
                        <a:spcAft>
                          <a:spcPts val="0"/>
                        </a:spcAft>
                      </a:pPr>
                      <a:r>
                        <a:rPr lang="ru-RU" sz="1000">
                          <a:solidFill>
                            <a:schemeClr val="bg1"/>
                          </a:solidFill>
                          <a:effectLst/>
                        </a:rPr>
                        <a:t>ментування, рахунки, подвійний запис, баланс, інвента-</a:t>
                      </a:r>
                      <a:endParaRPr lang="ru-UA" sz="1000">
                        <a:solidFill>
                          <a:schemeClr val="bg1"/>
                        </a:solidFill>
                        <a:effectLst/>
                      </a:endParaRPr>
                    </a:p>
                    <a:p>
                      <a:pPr>
                        <a:lnSpc>
                          <a:spcPct val="100000"/>
                        </a:lnSpc>
                        <a:spcAft>
                          <a:spcPts val="0"/>
                        </a:spcAft>
                      </a:pPr>
                      <a:r>
                        <a:rPr lang="ru-RU" sz="1000">
                          <a:solidFill>
                            <a:schemeClr val="bg1"/>
                          </a:solidFill>
                          <a:effectLst/>
                        </a:rPr>
                        <a:t>ризацію, оцінку, калькулювання та звітність</a:t>
                      </a: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3095703866"/>
                  </a:ext>
                </a:extLst>
              </a:tr>
              <a:tr h="44971">
                <a:tc>
                  <a:txBody>
                    <a:bodyPr/>
                    <a:lstStyle/>
                    <a:p>
                      <a:pPr>
                        <a:lnSpc>
                          <a:spcPct val="100000"/>
                        </a:lnSpc>
                        <a:spcAft>
                          <a:spcPts val="0"/>
                        </a:spcAft>
                      </a:pPr>
                      <a:r>
                        <a:rPr lang="ru-RU" sz="1000">
                          <a:solidFill>
                            <a:schemeClr val="bg1"/>
                          </a:solidFill>
                          <a:effectLst/>
                        </a:rPr>
                        <a:t>А.Л. Бикова</a:t>
                      </a:r>
                      <a:r>
                        <a:rPr lang="uk-UA" sz="1000">
                          <a:solidFill>
                            <a:schemeClr val="bg1"/>
                          </a:solidFill>
                          <a:effectLst/>
                        </a:rPr>
                        <a:t> (1959 р)</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232641097"/>
                  </a:ext>
                </a:extLst>
              </a:tr>
              <a:tr h="44971">
                <a:tc>
                  <a:txBody>
                    <a:bodyPr/>
                    <a:lstStyle/>
                    <a:p>
                      <a:pPr>
                        <a:lnSpc>
                          <a:spcPct val="100000"/>
                        </a:lnSpc>
                        <a:spcAft>
                          <a:spcPts val="0"/>
                        </a:spcAft>
                      </a:pPr>
                      <a:r>
                        <a:rPr lang="ru-RU" sz="1000">
                          <a:solidFill>
                            <a:schemeClr val="bg1"/>
                          </a:solidFill>
                          <a:effectLst/>
                        </a:rPr>
                        <a:t>Н.А. Канцедал</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1581839055"/>
                  </a:ext>
                </a:extLst>
              </a:tr>
              <a:tr h="44971">
                <a:tc>
                  <a:txBody>
                    <a:bodyPr/>
                    <a:lstStyle/>
                    <a:p>
                      <a:pPr>
                        <a:lnSpc>
                          <a:spcPct val="100000"/>
                        </a:lnSpc>
                        <a:spcAft>
                          <a:spcPts val="0"/>
                        </a:spcAft>
                      </a:pPr>
                      <a:r>
                        <a:rPr lang="ru-RU" sz="1000">
                          <a:solidFill>
                            <a:schemeClr val="bg1"/>
                          </a:solidFill>
                          <a:effectLst/>
                        </a:rPr>
                        <a:t>Л. Кондратюк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2510603572"/>
                  </a:ext>
                </a:extLst>
              </a:tr>
              <a:tr h="44971">
                <a:tc>
                  <a:txBody>
                    <a:bodyPr/>
                    <a:lstStyle/>
                    <a:p>
                      <a:pPr>
                        <a:lnSpc>
                          <a:spcPct val="100000"/>
                        </a:lnSpc>
                        <a:spcAft>
                          <a:spcPts val="0"/>
                        </a:spcAft>
                      </a:pPr>
                      <a:r>
                        <a:rPr lang="ru-RU" sz="1000">
                          <a:solidFill>
                            <a:schemeClr val="bg1"/>
                          </a:solidFill>
                          <a:effectLst/>
                        </a:rPr>
                        <a:t>Т. Гоголь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3259642505"/>
                  </a:ext>
                </a:extLst>
              </a:tr>
              <a:tr h="46134">
                <a:tc>
                  <a:txBody>
                    <a:bodyPr/>
                    <a:lstStyle/>
                    <a:p>
                      <a:pPr>
                        <a:lnSpc>
                          <a:spcPct val="100000"/>
                        </a:lnSpc>
                        <a:spcAft>
                          <a:spcPts val="0"/>
                        </a:spcAft>
                      </a:pPr>
                      <a:r>
                        <a:rPr lang="uk-UA" sz="1000">
                          <a:solidFill>
                            <a:schemeClr val="bg1"/>
                          </a:solidFill>
                          <a:effectLst/>
                        </a:rPr>
                        <a:t>М.Ю. Мєдвєдєв (50-ті роки)</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3501404854"/>
                  </a:ext>
                </a:extLst>
              </a:tr>
              <a:tr h="44971">
                <a:tc>
                  <a:txBody>
                    <a:bodyPr/>
                    <a:lstStyle/>
                    <a:p>
                      <a:pPr>
                        <a:lnSpc>
                          <a:spcPct val="100000"/>
                        </a:lnSpc>
                        <a:spcAft>
                          <a:spcPts val="0"/>
                        </a:spcAft>
                      </a:pPr>
                      <a:r>
                        <a:rPr lang="ru-RU" sz="1000">
                          <a:solidFill>
                            <a:schemeClr val="bg1"/>
                          </a:solidFill>
                          <a:effectLst/>
                        </a:rPr>
                        <a:t>Л.О. Чайковська</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4266355546"/>
                  </a:ext>
                </a:extLst>
              </a:tr>
              <a:tr h="44971">
                <a:tc>
                  <a:txBody>
                    <a:bodyPr/>
                    <a:lstStyle/>
                    <a:p>
                      <a:pPr>
                        <a:lnSpc>
                          <a:spcPct val="100000"/>
                        </a:lnSpc>
                        <a:spcAft>
                          <a:spcPts val="0"/>
                        </a:spcAft>
                      </a:pPr>
                      <a:r>
                        <a:rPr lang="ru-RU" sz="1000">
                          <a:solidFill>
                            <a:schemeClr val="bg1"/>
                          </a:solidFill>
                          <a:effectLst/>
                        </a:rPr>
                        <a:t>Д. І. Пільменштейн</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1650478971"/>
                  </a:ext>
                </a:extLst>
              </a:tr>
              <a:tr h="44971">
                <a:tc>
                  <a:txBody>
                    <a:bodyPr/>
                    <a:lstStyle/>
                    <a:p>
                      <a:pPr>
                        <a:lnSpc>
                          <a:spcPct val="100000"/>
                        </a:lnSpc>
                        <a:spcAft>
                          <a:spcPts val="0"/>
                        </a:spcAft>
                      </a:pPr>
                      <a:r>
                        <a:rPr lang="ru-RU" sz="1000">
                          <a:solidFill>
                            <a:schemeClr val="bg1"/>
                          </a:solidFill>
                          <a:effectLst/>
                        </a:rPr>
                        <a:t>О.М. Петрук</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1285101012"/>
                  </a:ext>
                </a:extLst>
              </a:tr>
              <a:tr h="44971">
                <a:tc>
                  <a:txBody>
                    <a:bodyPr/>
                    <a:lstStyle/>
                    <a:p>
                      <a:pPr>
                        <a:lnSpc>
                          <a:spcPct val="100000"/>
                        </a:lnSpc>
                        <a:spcAft>
                          <a:spcPts val="0"/>
                        </a:spcAft>
                      </a:pPr>
                      <a:r>
                        <a:rPr lang="uk-UA" sz="1000">
                          <a:solidFill>
                            <a:schemeClr val="bg1"/>
                          </a:solidFill>
                          <a:effectLst/>
                        </a:rPr>
                        <a:t>М.В. Корягін</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1630477546"/>
                  </a:ext>
                </a:extLst>
              </a:tr>
              <a:tr h="44971">
                <a:tc>
                  <a:txBody>
                    <a:bodyPr/>
                    <a:lstStyle/>
                    <a:p>
                      <a:pPr>
                        <a:lnSpc>
                          <a:spcPct val="100000"/>
                        </a:lnSpc>
                        <a:spcAft>
                          <a:spcPts val="0"/>
                        </a:spcAft>
                      </a:pPr>
                      <a:r>
                        <a:rPr lang="uk-UA" sz="1000" dirty="0">
                          <a:solidFill>
                            <a:schemeClr val="bg1"/>
                          </a:solidFill>
                          <a:effectLst/>
                        </a:rPr>
                        <a:t>Л.В. </a:t>
                      </a:r>
                      <a:r>
                        <a:rPr lang="uk-UA" sz="1000" dirty="0" err="1">
                          <a:solidFill>
                            <a:schemeClr val="bg1"/>
                          </a:solidFill>
                          <a:effectLst/>
                        </a:rPr>
                        <a:t>Гуцаленко</a:t>
                      </a:r>
                      <a:endParaRPr lang="ru-UA"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a:solidFill>
                            <a:schemeClr val="bg1"/>
                          </a:solidFill>
                          <a:effectLst/>
                        </a:rPr>
                        <a:t>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tc>
                  <a:txBody>
                    <a:bodyPr/>
                    <a:lstStyle/>
                    <a:p>
                      <a:pPr algn="ctr">
                        <a:lnSpc>
                          <a:spcPct val="100000"/>
                        </a:lnSpc>
                        <a:spcAft>
                          <a:spcPts val="0"/>
                        </a:spcAft>
                      </a:pPr>
                      <a:r>
                        <a:rPr lang="uk-UA" sz="1000" dirty="0">
                          <a:solidFill>
                            <a:schemeClr val="bg1"/>
                          </a:solidFill>
                          <a:effectLst/>
                        </a:rPr>
                        <a:t>+</a:t>
                      </a:r>
                      <a:endParaRPr lang="ru-UA"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72" marR="29172" marT="0" marB="0"/>
                </a:tc>
                <a:extLst>
                  <a:ext uri="{0D108BD9-81ED-4DB2-BD59-A6C34878D82A}">
                    <a16:rowId xmlns:a16="http://schemas.microsoft.com/office/drawing/2014/main" val="2469940510"/>
                  </a:ext>
                </a:extLst>
              </a:tr>
            </a:tbl>
          </a:graphicData>
        </a:graphic>
      </p:graphicFrame>
      <p:sp>
        <p:nvSpPr>
          <p:cNvPr id="5" name="TextBox 4">
            <a:extLst>
              <a:ext uri="{FF2B5EF4-FFF2-40B4-BE49-F238E27FC236}">
                <a16:creationId xmlns:a16="http://schemas.microsoft.com/office/drawing/2014/main" id="{1B0A0EC2-7442-4E86-9435-722DCA1CCE79}"/>
              </a:ext>
            </a:extLst>
          </p:cNvPr>
          <p:cNvSpPr txBox="1"/>
          <p:nvPr/>
        </p:nvSpPr>
        <p:spPr>
          <a:xfrm>
            <a:off x="-155748" y="1644235"/>
            <a:ext cx="11423969" cy="646331"/>
          </a:xfrm>
          <a:prstGeom prst="rect">
            <a:avLst/>
          </a:prstGeom>
          <a:noFill/>
        </p:spPr>
        <p:txBody>
          <a:bodyPr wrap="square">
            <a:spAutoFit/>
          </a:bodyPr>
          <a:lstStyle/>
          <a:p>
            <a:pPr algn="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Таблиця 7.4.</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Підходи до побудови </a:t>
            </a:r>
            <a:r>
              <a:rPr lang="uk-UA" sz="1800" b="1" dirty="0" err="1">
                <a:effectLst/>
                <a:latin typeface="Times New Roman" panose="02020603050405020304" pitchFamily="18" charset="0"/>
                <a:ea typeface="Calibri" panose="020F0502020204030204" pitchFamily="34" charset="0"/>
                <a:cs typeface="Times New Roman" panose="02020603050405020304" pitchFamily="18" charset="0"/>
              </a:rPr>
              <a:t>метології</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бухгалтерського обліку</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753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0C2AE017-6711-4FE4-B49F-E296F7635722}"/>
              </a:ext>
            </a:extLst>
          </p:cNvPr>
          <p:cNvGraphicFramePr>
            <a:graphicFrameLocks noGrp="1"/>
          </p:cNvGraphicFramePr>
          <p:nvPr>
            <p:ph idx="1"/>
            <p:extLst>
              <p:ext uri="{D42A27DB-BD31-4B8C-83A1-F6EECF244321}">
                <p14:modId xmlns:p14="http://schemas.microsoft.com/office/powerpoint/2010/main" val="2787485426"/>
              </p:ext>
            </p:extLst>
          </p:nvPr>
        </p:nvGraphicFramePr>
        <p:xfrm>
          <a:off x="239151" y="337626"/>
          <a:ext cx="11141611" cy="6175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452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40121B-D08D-4351-AAEB-2F99D02445D8}"/>
              </a:ext>
            </a:extLst>
          </p:cNvPr>
          <p:cNvSpPr>
            <a:spLocks noGrp="1"/>
          </p:cNvSpPr>
          <p:nvPr>
            <p:ph type="title"/>
          </p:nvPr>
        </p:nvSpPr>
        <p:spPr/>
        <p:txBody>
          <a:bodyPr/>
          <a:lstStyle/>
          <a:p>
            <a:pPr algn="just"/>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Корягін</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М.В та Куцик О.П. узагальнили принципи та методи бухгалтерського обліку, що визначені в різних країнах, на основі яких сформували зведену концепцію методології бухгалтерського обліку країн світу (рис. 7.2), яка розкриває взаємозв’язок облікових принципів та методів. </a:t>
            </a:r>
            <a:endParaRPr lang="ru-UA" dirty="0"/>
          </a:p>
        </p:txBody>
      </p:sp>
      <p:pic>
        <p:nvPicPr>
          <p:cNvPr id="4" name="Рисунок 3">
            <a:extLst>
              <a:ext uri="{FF2B5EF4-FFF2-40B4-BE49-F238E27FC236}">
                <a16:creationId xmlns:a16="http://schemas.microsoft.com/office/drawing/2014/main" id="{DB1B39F1-045B-4E12-AC7E-0790A237F80E}"/>
              </a:ext>
            </a:extLst>
          </p:cNvPr>
          <p:cNvPicPr/>
          <p:nvPr/>
        </p:nvPicPr>
        <p:blipFill rotWithShape="1">
          <a:blip r:embed="rId2"/>
          <a:srcRect r="10250"/>
          <a:stretch/>
        </p:blipFill>
        <p:spPr>
          <a:xfrm rot="5400000">
            <a:off x="3627621" y="-1686279"/>
            <a:ext cx="4557934" cy="11278605"/>
          </a:xfrm>
          <a:prstGeom prst="rect">
            <a:avLst/>
          </a:prstGeom>
        </p:spPr>
      </p:pic>
      <p:sp>
        <p:nvSpPr>
          <p:cNvPr id="6" name="TextBox 5">
            <a:extLst>
              <a:ext uri="{FF2B5EF4-FFF2-40B4-BE49-F238E27FC236}">
                <a16:creationId xmlns:a16="http://schemas.microsoft.com/office/drawing/2014/main" id="{5B9EE2BA-4D5E-4F46-A3AA-2CF997BFCE48}"/>
              </a:ext>
            </a:extLst>
          </p:cNvPr>
          <p:cNvSpPr txBox="1"/>
          <p:nvPr/>
        </p:nvSpPr>
        <p:spPr>
          <a:xfrm>
            <a:off x="1994094" y="6231991"/>
            <a:ext cx="9404723" cy="369332"/>
          </a:xfrm>
          <a:prstGeom prst="rect">
            <a:avLst/>
          </a:prstGeom>
          <a:noFill/>
        </p:spPr>
        <p:txBody>
          <a:bodyPr wrap="square">
            <a:spAutoFit/>
          </a:bodyPr>
          <a:lstStyle/>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Рис. 7.2. Узагальнений підхід до методології бухгалтерського обліку країн світу</a:t>
            </a:r>
            <a:endParaRPr lang="ru-UA" dirty="0"/>
          </a:p>
        </p:txBody>
      </p:sp>
    </p:spTree>
    <p:extLst>
      <p:ext uri="{BB962C8B-B14F-4D97-AF65-F5344CB8AC3E}">
        <p14:creationId xmlns:p14="http://schemas.microsoft.com/office/powerpoint/2010/main" val="1912842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09E199F5-5ADC-49C9-BE0F-B94829160D5E}"/>
              </a:ext>
            </a:extLst>
          </p:cNvPr>
          <p:cNvGraphicFramePr/>
          <p:nvPr>
            <p:extLst>
              <p:ext uri="{D42A27DB-BD31-4B8C-83A1-F6EECF244321}">
                <p14:modId xmlns:p14="http://schemas.microsoft.com/office/powerpoint/2010/main" val="1209346140"/>
              </p:ext>
            </p:extLst>
          </p:nvPr>
        </p:nvGraphicFramePr>
        <p:xfrm>
          <a:off x="646111" y="452718"/>
          <a:ext cx="9404723"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4">
            <a:extLst>
              <a:ext uri="{FF2B5EF4-FFF2-40B4-BE49-F238E27FC236}">
                <a16:creationId xmlns:a16="http://schemas.microsoft.com/office/drawing/2014/main" id="{ED7D90DD-A460-4236-897C-394848263972}"/>
              </a:ext>
            </a:extLst>
          </p:cNvPr>
          <p:cNvGraphicFramePr>
            <a:graphicFrameLocks noGrp="1"/>
          </p:cNvGraphicFramePr>
          <p:nvPr>
            <p:ph idx="1"/>
            <p:extLst>
              <p:ext uri="{D42A27DB-BD31-4B8C-83A1-F6EECF244321}">
                <p14:modId xmlns:p14="http://schemas.microsoft.com/office/powerpoint/2010/main" val="3652205734"/>
              </p:ext>
            </p:extLst>
          </p:nvPr>
        </p:nvGraphicFramePr>
        <p:xfrm>
          <a:off x="436098" y="1983545"/>
          <a:ext cx="11563644" cy="46704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88177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711C0BF0-45D2-4491-AB40-C8594ADA1166}"/>
              </a:ext>
            </a:extLst>
          </p:cNvPr>
          <p:cNvGraphicFramePr>
            <a:graphicFrameLocks noGrp="1"/>
          </p:cNvGraphicFramePr>
          <p:nvPr>
            <p:ph idx="1"/>
            <p:extLst>
              <p:ext uri="{D42A27DB-BD31-4B8C-83A1-F6EECF244321}">
                <p14:modId xmlns:p14="http://schemas.microsoft.com/office/powerpoint/2010/main" val="3930040052"/>
              </p:ext>
            </p:extLst>
          </p:nvPr>
        </p:nvGraphicFramePr>
        <p:xfrm>
          <a:off x="281354" y="914400"/>
          <a:ext cx="11507372" cy="564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810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7A1E7D9F-DF9F-499A-8C39-FE51E89D355E}"/>
              </a:ext>
            </a:extLst>
          </p:cNvPr>
          <p:cNvGraphicFramePr>
            <a:graphicFrameLocks noGrp="1"/>
          </p:cNvGraphicFramePr>
          <p:nvPr>
            <p:ph idx="1"/>
            <p:extLst>
              <p:ext uri="{D42A27DB-BD31-4B8C-83A1-F6EECF244321}">
                <p14:modId xmlns:p14="http://schemas.microsoft.com/office/powerpoint/2010/main" val="2271011855"/>
              </p:ext>
            </p:extLst>
          </p:nvPr>
        </p:nvGraphicFramePr>
        <p:xfrm>
          <a:off x="436098" y="337626"/>
          <a:ext cx="11380764" cy="6260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73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CC63BC-23C7-4BB3-BEBA-3C96067EB8E9}"/>
              </a:ext>
            </a:extLst>
          </p:cNvPr>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uk-UA" sz="4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План лекції</a:t>
            </a:r>
            <a:endParaRPr lang="ru-UA" dirty="0"/>
          </a:p>
        </p:txBody>
      </p:sp>
      <p:graphicFrame>
        <p:nvGraphicFramePr>
          <p:cNvPr id="4" name="Объект 3">
            <a:extLst>
              <a:ext uri="{FF2B5EF4-FFF2-40B4-BE49-F238E27FC236}">
                <a16:creationId xmlns:a16="http://schemas.microsoft.com/office/drawing/2014/main" id="{D72ED4D9-968A-4E42-89F7-217FCE5C0C3C}"/>
              </a:ext>
            </a:extLst>
          </p:cNvPr>
          <p:cNvGraphicFramePr>
            <a:graphicFrameLocks noGrp="1"/>
          </p:cNvGraphicFramePr>
          <p:nvPr>
            <p:ph idx="1"/>
            <p:extLst>
              <p:ext uri="{D42A27DB-BD31-4B8C-83A1-F6EECF244321}">
                <p14:modId xmlns:p14="http://schemas.microsoft.com/office/powerpoint/2010/main" val="3825335105"/>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5897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2314A2C1-A922-482A-96F8-77C4013768CE}"/>
              </a:ext>
            </a:extLst>
          </p:cNvPr>
          <p:cNvGraphicFramePr>
            <a:graphicFrameLocks noGrp="1"/>
          </p:cNvGraphicFramePr>
          <p:nvPr>
            <p:ph idx="1"/>
            <p:extLst>
              <p:ext uri="{D42A27DB-BD31-4B8C-83A1-F6EECF244321}">
                <p14:modId xmlns:p14="http://schemas.microsoft.com/office/powerpoint/2010/main" val="3602541532"/>
              </p:ext>
            </p:extLst>
          </p:nvPr>
        </p:nvGraphicFramePr>
        <p:xfrm>
          <a:off x="1103312" y="759656"/>
          <a:ext cx="10066436" cy="5488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903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12961CAF-C400-410F-BEDE-3D7D371E9FAB}"/>
              </a:ext>
            </a:extLst>
          </p:cNvPr>
          <p:cNvGraphicFramePr>
            <a:graphicFrameLocks noGrp="1"/>
          </p:cNvGraphicFramePr>
          <p:nvPr>
            <p:ph idx="1"/>
            <p:extLst>
              <p:ext uri="{D42A27DB-BD31-4B8C-83A1-F6EECF244321}">
                <p14:modId xmlns:p14="http://schemas.microsoft.com/office/powerpoint/2010/main" val="2863661281"/>
              </p:ext>
            </p:extLst>
          </p:nvPr>
        </p:nvGraphicFramePr>
        <p:xfrm>
          <a:off x="576776" y="396240"/>
          <a:ext cx="9852905" cy="6065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402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3AD577-41EE-4EFA-8F10-27FF680BCB43}"/>
              </a:ext>
            </a:extLst>
          </p:cNvPr>
          <p:cNvSpPr>
            <a:spLocks noGrp="1"/>
          </p:cNvSpPr>
          <p:nvPr>
            <p:ph type="title"/>
          </p:nvPr>
        </p:nvSpPr>
        <p:spPr/>
        <p:txBody>
          <a:bodyPr/>
          <a:lstStyle/>
          <a:p>
            <a:r>
              <a:rPr lang="uk-UA" sz="2000" dirty="0">
                <a:latin typeface="Times New Roman" panose="02020603050405020304" pitchFamily="18" charset="0"/>
                <a:ea typeface="Calibri" panose="020F0502020204030204" pitchFamily="34" charset="0"/>
                <a:cs typeface="Times New Roman" panose="02020603050405020304" pitchFamily="18" charset="0"/>
              </a:rPr>
              <a:t>Оскільки МСБО стають більш досконалими та завершеними, їх застосовують глобальні компанії при складанні фінансових звітів, а також ринки цінних паперів багатьох країн світу. Тому необхідно виділити проблемні питання у процесі запровадження МСФЗ:</a:t>
            </a:r>
            <a:br>
              <a:rPr lang="uk-UA" sz="2000" dirty="0">
                <a:latin typeface="Times New Roman" panose="02020603050405020304" pitchFamily="18" charset="0"/>
                <a:ea typeface="Calibri" panose="020F0502020204030204" pitchFamily="34" charset="0"/>
                <a:cs typeface="Times New Roman" panose="02020603050405020304" pitchFamily="18" charset="0"/>
              </a:rPr>
            </a:br>
            <a:r>
              <a:rPr lang="uk-UA" sz="2000" dirty="0">
                <a:latin typeface="Times New Roman" panose="02020603050405020304" pitchFamily="18" charset="0"/>
                <a:ea typeface="Calibri" panose="020F0502020204030204" pitchFamily="34" charset="0"/>
                <a:cs typeface="Times New Roman" panose="02020603050405020304" pitchFamily="18" charset="0"/>
              </a:rPr>
              <a:t/>
            </a:r>
            <a:br>
              <a:rPr lang="uk-UA" sz="2000" dirty="0">
                <a:latin typeface="Times New Roman" panose="02020603050405020304" pitchFamily="18" charset="0"/>
                <a:ea typeface="Calibri" panose="020F0502020204030204" pitchFamily="34" charset="0"/>
                <a:cs typeface="Times New Roman" panose="02020603050405020304" pitchFamily="18" charset="0"/>
              </a:rPr>
            </a:br>
            <a:r>
              <a:rPr lang="ru-UA" sz="2000" dirty="0">
                <a:latin typeface="Calibri" panose="020F0502020204030204" pitchFamily="34" charset="0"/>
                <a:ea typeface="Calibri" panose="020F0502020204030204" pitchFamily="34" charset="0"/>
                <a:cs typeface="Times New Roman" panose="02020603050405020304" pitchFamily="18" charset="0"/>
              </a:rPr>
              <a:t/>
            </a:r>
            <a:br>
              <a:rPr lang="ru-UA" sz="2000" dirty="0">
                <a:latin typeface="Calibri" panose="020F0502020204030204" pitchFamily="34" charset="0"/>
                <a:ea typeface="Calibri" panose="020F0502020204030204" pitchFamily="34" charset="0"/>
                <a:cs typeface="Times New Roman" panose="02020603050405020304" pitchFamily="18" charset="0"/>
              </a:rPr>
            </a:br>
            <a:endParaRPr lang="ru-UA" dirty="0"/>
          </a:p>
        </p:txBody>
      </p:sp>
      <p:graphicFrame>
        <p:nvGraphicFramePr>
          <p:cNvPr id="4" name="Объект 3">
            <a:extLst>
              <a:ext uri="{FF2B5EF4-FFF2-40B4-BE49-F238E27FC236}">
                <a16:creationId xmlns:a16="http://schemas.microsoft.com/office/drawing/2014/main" id="{F03095F1-3645-48D7-B84D-461402FD35F7}"/>
              </a:ext>
            </a:extLst>
          </p:cNvPr>
          <p:cNvGraphicFramePr>
            <a:graphicFrameLocks noGrp="1"/>
          </p:cNvGraphicFramePr>
          <p:nvPr>
            <p:ph idx="1"/>
            <p:extLst>
              <p:ext uri="{D42A27DB-BD31-4B8C-83A1-F6EECF244321}">
                <p14:modId xmlns:p14="http://schemas.microsoft.com/office/powerpoint/2010/main" val="3127907397"/>
              </p:ext>
            </p:extLst>
          </p:nvPr>
        </p:nvGraphicFramePr>
        <p:xfrm>
          <a:off x="211015" y="1853248"/>
          <a:ext cx="11563643" cy="4800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591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455E0CC0-AE68-4C54-AE6F-96A7B0E61F80}"/>
              </a:ext>
            </a:extLst>
          </p:cNvPr>
          <p:cNvGraphicFramePr/>
          <p:nvPr>
            <p:extLst>
              <p:ext uri="{D42A27DB-BD31-4B8C-83A1-F6EECF244321}">
                <p14:modId xmlns:p14="http://schemas.microsoft.com/office/powerpoint/2010/main" val="2141725032"/>
              </p:ext>
            </p:extLst>
          </p:nvPr>
        </p:nvGraphicFramePr>
        <p:xfrm>
          <a:off x="646111" y="452718"/>
          <a:ext cx="9404723"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4">
            <a:extLst>
              <a:ext uri="{FF2B5EF4-FFF2-40B4-BE49-F238E27FC236}">
                <a16:creationId xmlns:a16="http://schemas.microsoft.com/office/drawing/2014/main" id="{34688A7F-8D33-4AE6-8764-456652869F93}"/>
              </a:ext>
            </a:extLst>
          </p:cNvPr>
          <p:cNvGraphicFramePr>
            <a:graphicFrameLocks noGrp="1"/>
          </p:cNvGraphicFramePr>
          <p:nvPr>
            <p:ph idx="1"/>
            <p:extLst>
              <p:ext uri="{D42A27DB-BD31-4B8C-83A1-F6EECF244321}">
                <p14:modId xmlns:p14="http://schemas.microsoft.com/office/powerpoint/2010/main" val="1649559631"/>
              </p:ext>
            </p:extLst>
          </p:nvPr>
        </p:nvGraphicFramePr>
        <p:xfrm>
          <a:off x="1104293" y="2038850"/>
          <a:ext cx="10726636" cy="45307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382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0EE5B425-E43F-48E7-887E-35E7467C12C2}"/>
              </a:ext>
            </a:extLst>
          </p:cNvPr>
          <p:cNvGraphicFramePr>
            <a:graphicFrameLocks noGrp="1"/>
          </p:cNvGraphicFramePr>
          <p:nvPr>
            <p:ph idx="1"/>
            <p:extLst>
              <p:ext uri="{D42A27DB-BD31-4B8C-83A1-F6EECF244321}">
                <p14:modId xmlns:p14="http://schemas.microsoft.com/office/powerpoint/2010/main" val="313815118"/>
              </p:ext>
            </p:extLst>
          </p:nvPr>
        </p:nvGraphicFramePr>
        <p:xfrm>
          <a:off x="393895" y="745589"/>
          <a:ext cx="11131063" cy="4797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7FA04CD-0DDC-492E-98CF-2513751E5D3A}"/>
              </a:ext>
            </a:extLst>
          </p:cNvPr>
          <p:cNvSpPr txBox="1"/>
          <p:nvPr/>
        </p:nvSpPr>
        <p:spPr>
          <a:xfrm>
            <a:off x="0" y="5672963"/>
            <a:ext cx="11524959" cy="878895"/>
          </a:xfrm>
          <a:prstGeom prst="rect">
            <a:avLst/>
          </a:prstGeom>
          <a:noFill/>
        </p:spPr>
        <p:txBody>
          <a:bodyPr wrap="square">
            <a:spAutoFit/>
          </a:bodyPr>
          <a:lstStyle/>
          <a:p>
            <a:pPr indent="450215" algn="just">
              <a:lnSpc>
                <a:spcPct val="150000"/>
              </a:lnSpc>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В широкому розумінні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e</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commerce</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включає всю ділова активність, що відбувається через електронні мережі, включаючи продаж товарів і послуг, переказ коштів, діяльність з маркетингу онлайн. </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8306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a16="http://schemas.microsoft.com/office/drawing/2014/main" id="{66F2F7FE-7819-4BD4-85B0-AC15D9C99648}"/>
              </a:ext>
            </a:extLst>
          </p:cNvPr>
          <p:cNvGraphicFramePr>
            <a:graphicFrameLocks noGrp="1"/>
          </p:cNvGraphicFramePr>
          <p:nvPr>
            <p:ph idx="1"/>
            <p:extLst>
              <p:ext uri="{D42A27DB-BD31-4B8C-83A1-F6EECF244321}">
                <p14:modId xmlns:p14="http://schemas.microsoft.com/office/powerpoint/2010/main" val="2910767439"/>
              </p:ext>
            </p:extLst>
          </p:nvPr>
        </p:nvGraphicFramePr>
        <p:xfrm>
          <a:off x="98474" y="1153550"/>
          <a:ext cx="11859064" cy="5528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BFA3AACC-5E43-4E90-B3F5-B92D10290B21}"/>
              </a:ext>
            </a:extLst>
          </p:cNvPr>
          <p:cNvSpPr txBox="1"/>
          <p:nvPr/>
        </p:nvSpPr>
        <p:spPr>
          <a:xfrm>
            <a:off x="234461" y="175847"/>
            <a:ext cx="9880209" cy="878895"/>
          </a:xfrm>
          <a:prstGeom prst="rect">
            <a:avLst/>
          </a:prstGeom>
          <a:noFill/>
        </p:spPr>
        <p:txBody>
          <a:bodyPr wrap="square">
            <a:spAutoFit/>
          </a:bodyPr>
          <a:lstStyle/>
          <a:p>
            <a:pPr indent="450215" algn="just">
              <a:lnSpc>
                <a:spcPct val="150000"/>
              </a:lnSpc>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Відповідно із загальноприйнятим трактуванням ЮНСІТРАЛ нині до електронної комерції відносять такі форми господарської діяльності </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5995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AFAE870C-CDFE-45BD-AAC9-B40ADBAA034B}"/>
              </a:ext>
            </a:extLst>
          </p:cNvPr>
          <p:cNvGraphicFramePr/>
          <p:nvPr>
            <p:extLst>
              <p:ext uri="{D42A27DB-BD31-4B8C-83A1-F6EECF244321}">
                <p14:modId xmlns:p14="http://schemas.microsoft.com/office/powerpoint/2010/main" val="1400128194"/>
              </p:ext>
            </p:extLst>
          </p:nvPr>
        </p:nvGraphicFramePr>
        <p:xfrm>
          <a:off x="645130" y="340177"/>
          <a:ext cx="9404723"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Объект 4" descr="1,1">
            <a:extLst>
              <a:ext uri="{FF2B5EF4-FFF2-40B4-BE49-F238E27FC236}">
                <a16:creationId xmlns:a16="http://schemas.microsoft.com/office/drawing/2014/main" id="{EC0DB5BF-6247-4718-88C5-3AFD6E244511}"/>
              </a:ext>
            </a:extLst>
          </p:cNvPr>
          <p:cNvPicPr>
            <a:picLocks noGrp="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2010139" y="2052638"/>
            <a:ext cx="7133498" cy="4195762"/>
          </a:xfrm>
          <a:prstGeom prst="rect">
            <a:avLst/>
          </a:prstGeom>
          <a:noFill/>
          <a:ln>
            <a:noFill/>
          </a:ln>
        </p:spPr>
      </p:pic>
      <p:sp>
        <p:nvSpPr>
          <p:cNvPr id="7" name="TextBox 6">
            <a:extLst>
              <a:ext uri="{FF2B5EF4-FFF2-40B4-BE49-F238E27FC236}">
                <a16:creationId xmlns:a16="http://schemas.microsoft.com/office/drawing/2014/main" id="{D7182DD3-4B85-45E0-B34C-239CC05B5B88}"/>
              </a:ext>
            </a:extLst>
          </p:cNvPr>
          <p:cNvSpPr txBox="1"/>
          <p:nvPr/>
        </p:nvSpPr>
        <p:spPr>
          <a:xfrm>
            <a:off x="826476" y="6248400"/>
            <a:ext cx="10596490" cy="390684"/>
          </a:xfrm>
          <a:prstGeom prst="rect">
            <a:avLst/>
          </a:prstGeom>
          <a:noFill/>
        </p:spPr>
        <p:txBody>
          <a:bodyPr wrap="square">
            <a:spAutoFit/>
          </a:bodyPr>
          <a:lstStyle/>
          <a:p>
            <a:pPr indent="450215" algn="just">
              <a:lnSpc>
                <a:spcPct val="115000"/>
              </a:lnSpc>
              <a:spcAft>
                <a:spcPts val="1000"/>
              </a:spcAf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Рис.7.3 Обсяг продажів е-</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commerce</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у світі та частка е-</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commerce</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в роздрібній торгівлі</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8988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5" name="Рисунок 4" descr="1,2">
            <a:extLst>
              <a:ext uri="{FF2B5EF4-FFF2-40B4-BE49-F238E27FC236}">
                <a16:creationId xmlns:a16="http://schemas.microsoft.com/office/drawing/2014/main" id="{D9E7919A-A3DE-4F33-A4DA-1F8AF212BF1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687592" y="1406397"/>
            <a:ext cx="6152255" cy="3462563"/>
          </a:xfrm>
          <a:prstGeom prst="rect">
            <a:avLst/>
          </a:prstGeom>
          <a:noFill/>
          <a:effectLst/>
        </p:spPr>
      </p:pic>
      <p:graphicFrame>
        <p:nvGraphicFramePr>
          <p:cNvPr id="4" name="Объект 3">
            <a:extLst>
              <a:ext uri="{FF2B5EF4-FFF2-40B4-BE49-F238E27FC236}">
                <a16:creationId xmlns:a16="http://schemas.microsoft.com/office/drawing/2014/main" id="{05C0933C-6027-4A15-B8C0-65410B09EDD8}"/>
              </a:ext>
            </a:extLst>
          </p:cNvPr>
          <p:cNvGraphicFramePr>
            <a:graphicFrameLocks noGrp="1"/>
          </p:cNvGraphicFramePr>
          <p:nvPr>
            <p:ph idx="1"/>
            <p:extLst>
              <p:ext uri="{D42A27DB-BD31-4B8C-83A1-F6EECF244321}">
                <p14:modId xmlns:p14="http://schemas.microsoft.com/office/powerpoint/2010/main" val="1020283947"/>
              </p:ext>
            </p:extLst>
          </p:nvPr>
        </p:nvGraphicFramePr>
        <p:xfrm>
          <a:off x="212833" y="1460230"/>
          <a:ext cx="5122606" cy="3658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B41CB704-EAC5-4D9D-A862-EE5B0C179A48}"/>
              </a:ext>
            </a:extLst>
          </p:cNvPr>
          <p:cNvSpPr txBox="1"/>
          <p:nvPr/>
        </p:nvSpPr>
        <p:spPr>
          <a:xfrm>
            <a:off x="5670767" y="5224630"/>
            <a:ext cx="6098344" cy="709233"/>
          </a:xfrm>
          <a:prstGeom prst="rect">
            <a:avLst/>
          </a:prstGeom>
          <a:noFill/>
        </p:spPr>
        <p:txBody>
          <a:bodyPr wrap="square">
            <a:spAutoFit/>
          </a:bodyPr>
          <a:lstStyle/>
          <a:p>
            <a:pPr indent="450215" algn="ctr">
              <a:lnSpc>
                <a:spcPct val="115000"/>
              </a:lnSpc>
              <a:spcAft>
                <a:spcPts val="1000"/>
              </a:spcAft>
            </a:pPr>
            <a:r>
              <a:rPr lang="uk-UA" sz="18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Рис.7.4. Долі компаній на українському ринку електронної торгівлі</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301596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Схема 20">
            <a:extLst>
              <a:ext uri="{FF2B5EF4-FFF2-40B4-BE49-F238E27FC236}">
                <a16:creationId xmlns:a16="http://schemas.microsoft.com/office/drawing/2014/main" id="{9C59C9B0-C457-4570-AB0A-687ABB0FE5A4}"/>
              </a:ext>
            </a:extLst>
          </p:cNvPr>
          <p:cNvGraphicFramePr/>
          <p:nvPr>
            <p:extLst>
              <p:ext uri="{D42A27DB-BD31-4B8C-83A1-F6EECF244321}">
                <p14:modId xmlns:p14="http://schemas.microsoft.com/office/powerpoint/2010/main" val="828185143"/>
              </p:ext>
            </p:extLst>
          </p:nvPr>
        </p:nvGraphicFramePr>
        <p:xfrm>
          <a:off x="654255" y="276385"/>
          <a:ext cx="9404723" cy="943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Группа 3">
            <a:extLst>
              <a:ext uri="{FF2B5EF4-FFF2-40B4-BE49-F238E27FC236}">
                <a16:creationId xmlns:a16="http://schemas.microsoft.com/office/drawing/2014/main" id="{09E60AFE-E16A-4458-98E0-FC64A4483AD6}"/>
              </a:ext>
            </a:extLst>
          </p:cNvPr>
          <p:cNvGrpSpPr/>
          <p:nvPr/>
        </p:nvGrpSpPr>
        <p:grpSpPr>
          <a:xfrm>
            <a:off x="492370" y="1294227"/>
            <a:ext cx="11310424" cy="4979964"/>
            <a:chOff x="0" y="74911"/>
            <a:chExt cx="5704114" cy="4504000"/>
          </a:xfrm>
        </p:grpSpPr>
        <p:cxnSp>
          <p:nvCxnSpPr>
            <p:cNvPr id="5" name="Прямая соединительная линия 4">
              <a:extLst>
                <a:ext uri="{FF2B5EF4-FFF2-40B4-BE49-F238E27FC236}">
                  <a16:creationId xmlns:a16="http://schemas.microsoft.com/office/drawing/2014/main" id="{F16F1290-00C6-4F05-9E26-B1AA4259C3ED}"/>
                </a:ext>
              </a:extLst>
            </p:cNvPr>
            <p:cNvCxnSpPr/>
            <p:nvPr/>
          </p:nvCxnSpPr>
          <p:spPr>
            <a:xfrm>
              <a:off x="0" y="402771"/>
              <a:ext cx="0" cy="3440067"/>
            </a:xfrm>
            <a:prstGeom prst="line">
              <a:avLst/>
            </a:prstGeom>
            <a:noFill/>
            <a:ln w="6350" cap="flat" cmpd="sng" algn="ctr">
              <a:solidFill>
                <a:sysClr val="windowText" lastClr="000000"/>
              </a:solidFill>
              <a:prstDash val="solid"/>
              <a:miter lim="800000"/>
            </a:ln>
            <a:effectLst/>
          </p:spPr>
        </p:cxnSp>
        <p:grpSp>
          <p:nvGrpSpPr>
            <p:cNvPr id="6" name="Группа 5">
              <a:extLst>
                <a:ext uri="{FF2B5EF4-FFF2-40B4-BE49-F238E27FC236}">
                  <a16:creationId xmlns:a16="http://schemas.microsoft.com/office/drawing/2014/main" id="{EF740F68-5DAF-4A3C-9640-8D992EF33F09}"/>
                </a:ext>
              </a:extLst>
            </p:cNvPr>
            <p:cNvGrpSpPr/>
            <p:nvPr/>
          </p:nvGrpSpPr>
          <p:grpSpPr>
            <a:xfrm>
              <a:off x="0" y="74911"/>
              <a:ext cx="5704114" cy="4504000"/>
              <a:chOff x="0" y="74911"/>
              <a:chExt cx="5704114" cy="4504000"/>
            </a:xfrm>
          </p:grpSpPr>
          <p:grpSp>
            <p:nvGrpSpPr>
              <p:cNvPr id="7" name="Группа 6">
                <a:extLst>
                  <a:ext uri="{FF2B5EF4-FFF2-40B4-BE49-F238E27FC236}">
                    <a16:creationId xmlns:a16="http://schemas.microsoft.com/office/drawing/2014/main" id="{C5208308-74D2-4467-BA5B-A1EABBF42A3F}"/>
                  </a:ext>
                </a:extLst>
              </p:cNvPr>
              <p:cNvGrpSpPr/>
              <p:nvPr/>
            </p:nvGrpSpPr>
            <p:grpSpPr>
              <a:xfrm>
                <a:off x="0" y="74911"/>
                <a:ext cx="5704114" cy="4504000"/>
                <a:chOff x="0" y="74911"/>
                <a:chExt cx="5704114" cy="4504000"/>
              </a:xfrm>
            </p:grpSpPr>
            <p:sp>
              <p:nvSpPr>
                <p:cNvPr id="13" name="Скругленный прямоугольник 7">
                  <a:extLst>
                    <a:ext uri="{FF2B5EF4-FFF2-40B4-BE49-F238E27FC236}">
                      <a16:creationId xmlns:a16="http://schemas.microsoft.com/office/drawing/2014/main" id="{EFEEC54D-D9FE-4E93-AE75-B4F27BE85876}"/>
                    </a:ext>
                  </a:extLst>
                </p:cNvPr>
                <p:cNvSpPr/>
                <p:nvPr/>
              </p:nvSpPr>
              <p:spPr>
                <a:xfrm>
                  <a:off x="0" y="74911"/>
                  <a:ext cx="5704114" cy="327828"/>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uk-UA" sz="1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Структурні елементи електронної торгівлі</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Скругленный прямоугольник 8">
                  <a:extLst>
                    <a:ext uri="{FF2B5EF4-FFF2-40B4-BE49-F238E27FC236}">
                      <a16:creationId xmlns:a16="http://schemas.microsoft.com/office/drawing/2014/main" id="{891E2AAD-5887-4E82-AD93-EDC3E79A42BB}"/>
                    </a:ext>
                  </a:extLst>
                </p:cNvPr>
                <p:cNvSpPr/>
                <p:nvPr/>
              </p:nvSpPr>
              <p:spPr>
                <a:xfrm>
                  <a:off x="163285" y="555171"/>
                  <a:ext cx="1501775" cy="358775"/>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uk-UA"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Учасники</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Скругленный прямоугольник 9">
                  <a:extLst>
                    <a:ext uri="{FF2B5EF4-FFF2-40B4-BE49-F238E27FC236}">
                      <a16:creationId xmlns:a16="http://schemas.microsoft.com/office/drawing/2014/main" id="{24F522F7-FC5B-4012-A78B-EB03D1C2DB0A}"/>
                    </a:ext>
                  </a:extLst>
                </p:cNvPr>
                <p:cNvSpPr/>
                <p:nvPr/>
              </p:nvSpPr>
              <p:spPr>
                <a:xfrm>
                  <a:off x="163285" y="1752600"/>
                  <a:ext cx="1502228" cy="598170"/>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uk-UA"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Електронні бізнес-процеси</a:t>
                  </a:r>
                  <a:endParaRPr lang="ru-U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Скругленный прямоугольник 10">
                  <a:extLst>
                    <a:ext uri="{FF2B5EF4-FFF2-40B4-BE49-F238E27FC236}">
                      <a16:creationId xmlns:a16="http://schemas.microsoft.com/office/drawing/2014/main" id="{28BFBC68-34A8-4AE6-B13E-C3F5B9752576}"/>
                    </a:ext>
                  </a:extLst>
                </p:cNvPr>
                <p:cNvSpPr/>
                <p:nvPr/>
              </p:nvSpPr>
              <p:spPr>
                <a:xfrm>
                  <a:off x="250371" y="3712028"/>
                  <a:ext cx="1414689" cy="359229"/>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uk-UA"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Мережі</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Прямоугольник 16">
                  <a:extLst>
                    <a:ext uri="{FF2B5EF4-FFF2-40B4-BE49-F238E27FC236}">
                      <a16:creationId xmlns:a16="http://schemas.microsoft.com/office/drawing/2014/main" id="{2C50E279-08E2-4991-9574-3E5F68C718EC}"/>
                    </a:ext>
                  </a:extLst>
                </p:cNvPr>
                <p:cNvSpPr/>
                <p:nvPr/>
              </p:nvSpPr>
              <p:spPr>
                <a:xfrm>
                  <a:off x="1796142" y="522514"/>
                  <a:ext cx="3906973" cy="1001395"/>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uk-UA" sz="1400" b="1"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У</a:t>
                  </a:r>
                  <a:r>
                    <a:rPr lang="ru-RU" sz="1400" b="1"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ряд, виробники, постачальники, ріелтори, продавці, покупці (споживачі</a:t>
                  </a:r>
                  <a:r>
                    <a:rPr lang="uk-UA" sz="1400" b="1"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нормативно-правове забезпечення;</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банківська система;</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електронні платіжні системи.</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8B28ED88-69E5-4F5E-9265-BDC57FE69D80}"/>
                    </a:ext>
                  </a:extLst>
                </p:cNvPr>
                <p:cNvSpPr/>
                <p:nvPr/>
              </p:nvSpPr>
              <p:spPr>
                <a:xfrm>
                  <a:off x="1796142" y="1600200"/>
                  <a:ext cx="3906520" cy="1926771"/>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uk-UA" sz="1400" b="1"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Маркетинг, </a:t>
                  </a:r>
                  <a:r>
                    <a:rPr lang="ru-RU" sz="1400" b="1"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продаж, оплата, підтримка, виконання замовлення, логістика</a:t>
                  </a:r>
                  <a:r>
                    <a:rPr lang="uk-UA" sz="1400" b="1"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телекомунікації та зв’язок; система безпеки купівлі-продажу товарів, послуг і робіт;</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електронна логістика та система доставки товарів і надання послуг;</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фінансові інститути (брокерські компанії);</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система</a:t>
                  </a:r>
                  <a:r>
                    <a:rPr lang="uk-UA"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обліку та</a:t>
                  </a:r>
                  <a:r>
                    <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оподаткування в мережі інтернет;</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електронне ціноутворення на </a:t>
                  </a:r>
                  <a:r>
                    <a:rPr lang="uk-UA"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a:t>
                  </a:r>
                  <a:r>
                    <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ринках;</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uk-UA"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a:t>
                  </a:r>
                  <a:r>
                    <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маркетинг (банерна реклама).</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Прямоугольник 18">
                  <a:extLst>
                    <a:ext uri="{FF2B5EF4-FFF2-40B4-BE49-F238E27FC236}">
                      <a16:creationId xmlns:a16="http://schemas.microsoft.com/office/drawing/2014/main" id="{BA9D0B74-F10F-454B-8A7F-184B6106BF19}"/>
                    </a:ext>
                  </a:extLst>
                </p:cNvPr>
                <p:cNvSpPr/>
                <p:nvPr/>
              </p:nvSpPr>
              <p:spPr>
                <a:xfrm>
                  <a:off x="1795800" y="3580930"/>
                  <a:ext cx="3906520" cy="997981"/>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uk-UA" sz="1400" b="1"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К</a:t>
                  </a:r>
                  <a:r>
                    <a:rPr lang="ru-RU" sz="1400" b="1"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орпоративні, інтернет, екстранет, інтранет тощо</a:t>
                  </a:r>
                  <a:r>
                    <a:rPr lang="uk-UA" sz="1400" b="1"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спеціалізоване прикладне програмне забезпечення;</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система керування базами даних і застосунків;</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1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веб-сервіси</a:t>
                  </a:r>
                  <a:endParaRPr lang="ru-UA"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Прямая со стрелкой 19">
                  <a:extLst>
                    <a:ext uri="{FF2B5EF4-FFF2-40B4-BE49-F238E27FC236}">
                      <a16:creationId xmlns:a16="http://schemas.microsoft.com/office/drawing/2014/main" id="{CAFD6DA9-BC9D-4B9A-8624-EF896DBC1741}"/>
                    </a:ext>
                  </a:extLst>
                </p:cNvPr>
                <p:cNvCxnSpPr/>
                <p:nvPr/>
              </p:nvCxnSpPr>
              <p:spPr>
                <a:xfrm>
                  <a:off x="0" y="685800"/>
                  <a:ext cx="163285" cy="10885"/>
                </a:xfrm>
                <a:prstGeom prst="straightConnector1">
                  <a:avLst/>
                </a:prstGeom>
                <a:noFill/>
                <a:ln w="6350" cap="flat" cmpd="sng" algn="ctr">
                  <a:solidFill>
                    <a:sysClr val="windowText" lastClr="000000"/>
                  </a:solidFill>
                  <a:prstDash val="solid"/>
                  <a:miter lim="800000"/>
                  <a:tailEnd type="triangle"/>
                </a:ln>
                <a:effectLst/>
              </p:spPr>
            </p:cxnSp>
          </p:grpSp>
          <p:cxnSp>
            <p:nvCxnSpPr>
              <p:cNvPr id="8" name="Прямая со стрелкой 7">
                <a:extLst>
                  <a:ext uri="{FF2B5EF4-FFF2-40B4-BE49-F238E27FC236}">
                    <a16:creationId xmlns:a16="http://schemas.microsoft.com/office/drawing/2014/main" id="{924C8763-FF33-4F2A-B1A5-50430F025FBA}"/>
                  </a:ext>
                </a:extLst>
              </p:cNvPr>
              <p:cNvCxnSpPr/>
              <p:nvPr/>
            </p:nvCxnSpPr>
            <p:spPr>
              <a:xfrm>
                <a:off x="0" y="2024743"/>
                <a:ext cx="163285" cy="0"/>
              </a:xfrm>
              <a:prstGeom prst="straightConnector1">
                <a:avLst/>
              </a:prstGeom>
              <a:noFill/>
              <a:ln w="6350" cap="flat" cmpd="sng" algn="ctr">
                <a:solidFill>
                  <a:sysClr val="windowText" lastClr="000000"/>
                </a:solidFill>
                <a:prstDash val="solid"/>
                <a:miter lim="800000"/>
                <a:tailEnd type="triangle"/>
              </a:ln>
              <a:effectLst/>
            </p:spPr>
          </p:cxnSp>
          <p:cxnSp>
            <p:nvCxnSpPr>
              <p:cNvPr id="9" name="Прямая со стрелкой 8">
                <a:extLst>
                  <a:ext uri="{FF2B5EF4-FFF2-40B4-BE49-F238E27FC236}">
                    <a16:creationId xmlns:a16="http://schemas.microsoft.com/office/drawing/2014/main" id="{730447C6-C48A-4674-B9B0-34F1B9A04D90}"/>
                  </a:ext>
                </a:extLst>
              </p:cNvPr>
              <p:cNvCxnSpPr/>
              <p:nvPr/>
            </p:nvCxnSpPr>
            <p:spPr>
              <a:xfrm>
                <a:off x="0" y="3842657"/>
                <a:ext cx="250371" cy="0"/>
              </a:xfrm>
              <a:prstGeom prst="straightConnector1">
                <a:avLst/>
              </a:prstGeom>
              <a:noFill/>
              <a:ln w="6350" cap="flat" cmpd="sng" algn="ctr">
                <a:solidFill>
                  <a:sysClr val="windowText" lastClr="000000"/>
                </a:solidFill>
                <a:prstDash val="solid"/>
                <a:miter lim="800000"/>
                <a:tailEnd type="triangle"/>
              </a:ln>
              <a:effectLst/>
            </p:spPr>
          </p:cxnSp>
          <p:cxnSp>
            <p:nvCxnSpPr>
              <p:cNvPr id="10" name="Прямая соединительная линия 9">
                <a:extLst>
                  <a:ext uri="{FF2B5EF4-FFF2-40B4-BE49-F238E27FC236}">
                    <a16:creationId xmlns:a16="http://schemas.microsoft.com/office/drawing/2014/main" id="{BCE0FEBB-B161-4718-B5FC-9930F5FF6404}"/>
                  </a:ext>
                </a:extLst>
              </p:cNvPr>
              <p:cNvCxnSpPr/>
              <p:nvPr/>
            </p:nvCxnSpPr>
            <p:spPr>
              <a:xfrm>
                <a:off x="1665514" y="696685"/>
                <a:ext cx="131082" cy="0"/>
              </a:xfrm>
              <a:prstGeom prst="line">
                <a:avLst/>
              </a:prstGeom>
              <a:noFill/>
              <a:ln w="6350" cap="flat" cmpd="sng" algn="ctr">
                <a:solidFill>
                  <a:sysClr val="windowText" lastClr="000000"/>
                </a:solidFill>
                <a:prstDash val="solid"/>
                <a:miter lim="800000"/>
              </a:ln>
              <a:effectLst/>
            </p:spPr>
          </p:cxnSp>
          <p:cxnSp>
            <p:nvCxnSpPr>
              <p:cNvPr id="11" name="Прямая соединительная линия 10">
                <a:extLst>
                  <a:ext uri="{FF2B5EF4-FFF2-40B4-BE49-F238E27FC236}">
                    <a16:creationId xmlns:a16="http://schemas.microsoft.com/office/drawing/2014/main" id="{3264A8C7-36A3-457E-8693-33E894CE1BA7}"/>
                  </a:ext>
                </a:extLst>
              </p:cNvPr>
              <p:cNvCxnSpPr/>
              <p:nvPr/>
            </p:nvCxnSpPr>
            <p:spPr>
              <a:xfrm>
                <a:off x="1665514" y="2024743"/>
                <a:ext cx="130628" cy="0"/>
              </a:xfrm>
              <a:prstGeom prst="line">
                <a:avLst/>
              </a:prstGeom>
              <a:noFill/>
              <a:ln w="6350" cap="flat" cmpd="sng" algn="ctr">
                <a:solidFill>
                  <a:sysClr val="windowText" lastClr="000000"/>
                </a:solidFill>
                <a:prstDash val="solid"/>
                <a:miter lim="800000"/>
              </a:ln>
              <a:effectLst/>
            </p:spPr>
          </p:cxnSp>
          <p:cxnSp>
            <p:nvCxnSpPr>
              <p:cNvPr id="12" name="Прямая соединительная линия 11">
                <a:extLst>
                  <a:ext uri="{FF2B5EF4-FFF2-40B4-BE49-F238E27FC236}">
                    <a16:creationId xmlns:a16="http://schemas.microsoft.com/office/drawing/2014/main" id="{B3621A59-F644-419C-84B7-3AD64C05F8B6}"/>
                  </a:ext>
                </a:extLst>
              </p:cNvPr>
              <p:cNvCxnSpPr/>
              <p:nvPr/>
            </p:nvCxnSpPr>
            <p:spPr>
              <a:xfrm>
                <a:off x="1665514" y="3907971"/>
                <a:ext cx="130175" cy="0"/>
              </a:xfrm>
              <a:prstGeom prst="line">
                <a:avLst/>
              </a:prstGeom>
              <a:noFill/>
              <a:ln w="6350" cap="flat" cmpd="sng" algn="ctr">
                <a:solidFill>
                  <a:sysClr val="windowText" lastClr="000000"/>
                </a:solidFill>
                <a:prstDash val="solid"/>
                <a:miter lim="800000"/>
              </a:ln>
              <a:effectLst/>
            </p:spPr>
          </p:cxnSp>
        </p:grpSp>
      </p:grpSp>
      <p:sp>
        <p:nvSpPr>
          <p:cNvPr id="23" name="TextBox 22">
            <a:extLst>
              <a:ext uri="{FF2B5EF4-FFF2-40B4-BE49-F238E27FC236}">
                <a16:creationId xmlns:a16="http://schemas.microsoft.com/office/drawing/2014/main" id="{03CFA458-300C-4607-BE64-C3A5B0569E35}"/>
              </a:ext>
            </a:extLst>
          </p:cNvPr>
          <p:cNvSpPr txBox="1"/>
          <p:nvPr/>
        </p:nvSpPr>
        <p:spPr>
          <a:xfrm>
            <a:off x="2307444" y="6274191"/>
            <a:ext cx="6098344" cy="463397"/>
          </a:xfrm>
          <a:prstGeom prst="rect">
            <a:avLst/>
          </a:prstGeom>
          <a:noFill/>
        </p:spPr>
        <p:txBody>
          <a:bodyPr wrap="square">
            <a:spAutoFit/>
          </a:bodyPr>
          <a:lstStyle/>
          <a:p>
            <a:pPr indent="450215" algn="just">
              <a:lnSpc>
                <a:spcPct val="150000"/>
              </a:lnSpc>
              <a:spcAft>
                <a:spcPts val="1000"/>
              </a:spcAf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Рис. 7.5. Структурні елементи електронної торгівлі</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8339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Заголовок 1">
            <a:extLst>
              <a:ext uri="{FF2B5EF4-FFF2-40B4-BE49-F238E27FC236}">
                <a16:creationId xmlns:a16="http://schemas.microsoft.com/office/drawing/2014/main" id="{278EB1E4-C330-4D9D-8EF4-12A55E362377}"/>
              </a:ext>
            </a:extLst>
          </p:cNvPr>
          <p:cNvSpPr>
            <a:spLocks noGrp="1"/>
          </p:cNvSpPr>
          <p:nvPr>
            <p:ph type="title"/>
          </p:nvPr>
        </p:nvSpPr>
        <p:spPr>
          <a:xfrm>
            <a:off x="648930" y="629267"/>
            <a:ext cx="9252154" cy="1016654"/>
          </a:xfrm>
        </p:spPr>
        <p:txBody>
          <a:bodyPr>
            <a:normAutofit/>
          </a:bodyPr>
          <a:lstStyle/>
          <a:p>
            <a:pPr>
              <a:lnSpc>
                <a:spcPct val="90000"/>
              </a:lnSpc>
            </a:pPr>
            <a:r>
              <a:rPr lang="uk-UA" sz="2000">
                <a:solidFill>
                  <a:srgbClr val="EBEBEB"/>
                </a:solidFill>
                <a:effectLst/>
                <a:latin typeface="Times New Roman" panose="02020603050405020304" pitchFamily="18" charset="0"/>
                <a:ea typeface="Calibri" panose="020F0502020204030204" pitchFamily="34" charset="0"/>
              </a:rPr>
              <a:t>Інформація, відображена на рис. 7.6 наочно демонструє різкий спад обсягу ринку е-бізнесу, що пояснюється тим, що з ІІ кварталу 2014 року статистичні дані по Україні враховуються без АР Крим та окупованих територій України.</a:t>
            </a:r>
            <a:endParaRPr lang="ru-UA" sz="2000">
              <a:solidFill>
                <a:srgbClr val="EBEBEB"/>
              </a:solidFill>
            </a:endParaRP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 name="Объект 3">
            <a:extLst>
              <a:ext uri="{FF2B5EF4-FFF2-40B4-BE49-F238E27FC236}">
                <a16:creationId xmlns:a16="http://schemas.microsoft.com/office/drawing/2014/main" id="{142A6ED4-0A72-4564-B292-0C0C0D32EE02}"/>
              </a:ext>
            </a:extLst>
          </p:cNvPr>
          <p:cNvGraphicFramePr>
            <a:graphicFrameLocks noGrp="1"/>
          </p:cNvGraphicFramePr>
          <p:nvPr>
            <p:ph idx="1"/>
            <p:extLst>
              <p:ext uri="{D42A27DB-BD31-4B8C-83A1-F6EECF244321}">
                <p14:modId xmlns:p14="http://schemas.microsoft.com/office/powerpoint/2010/main" val="1086883771"/>
              </p:ext>
            </p:extLst>
          </p:nvPr>
        </p:nvGraphicFramePr>
        <p:xfrm>
          <a:off x="648930" y="2810256"/>
          <a:ext cx="10895370" cy="340427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8791A13-C37D-49CF-9505-093F20EA4963}"/>
              </a:ext>
            </a:extLst>
          </p:cNvPr>
          <p:cNvSpPr txBox="1"/>
          <p:nvPr/>
        </p:nvSpPr>
        <p:spPr>
          <a:xfrm>
            <a:off x="3499339" y="6228733"/>
            <a:ext cx="6098344" cy="463397"/>
          </a:xfrm>
          <a:prstGeom prst="rect">
            <a:avLst/>
          </a:prstGeom>
          <a:noFill/>
        </p:spPr>
        <p:txBody>
          <a:bodyPr wrap="square">
            <a:spAutoFit/>
          </a:bodyPr>
          <a:lstStyle/>
          <a:p>
            <a:pPr algn="ctr">
              <a:lnSpc>
                <a:spcPct val="150000"/>
              </a:lnSpc>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Рис. 7.6. Обсяг ринку е-бізнесу в Україні за 2007–2016 рр.</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535170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7214E6-0955-40A4-B673-AD434647F66D}"/>
              </a:ext>
            </a:extLst>
          </p:cNvPr>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just"/>
            <a:r>
              <a:rPr lang="uk-UA"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7.1. Теоретичні засади побудови бухгалтерського обліку в аграрній галузі економіки. Галузеві аспекти поглиблення предмету та об’єктів бухгалтерського обліку.</a:t>
            </a:r>
            <a:endParaRPr lang="ru-UA" sz="4800" dirty="0"/>
          </a:p>
        </p:txBody>
      </p:sp>
      <p:sp>
        <p:nvSpPr>
          <p:cNvPr id="3" name="Объект 2">
            <a:extLst>
              <a:ext uri="{FF2B5EF4-FFF2-40B4-BE49-F238E27FC236}">
                <a16:creationId xmlns:a16="http://schemas.microsoft.com/office/drawing/2014/main" id="{520600E6-8736-4695-ACF0-0FE507C250D2}"/>
              </a:ext>
            </a:extLst>
          </p:cNvPr>
          <p:cNvSpPr>
            <a:spLocks noGrp="1"/>
          </p:cNvSpPr>
          <p:nvPr>
            <p:ph idx="1"/>
          </p:nvPr>
        </p:nvSpPr>
        <p:spPr/>
        <p:txBody>
          <a:bodyPr>
            <a:normAutofit fontScale="92500"/>
          </a:bodyPr>
          <a:lstStyle/>
          <a:p>
            <a:pPr algn="just"/>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Прийнято вважати, що теорія бухгалтерського обліку є універсальною та не потребує розвитку через галузеві аспекти. На практиці ця проблема проявляється єдиними для всіх та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малозатребуваними</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формами фінансової звітності, відстороненням галузевого управління від методологічного впливу на розвиток ключової функції управління – яким є бухгалтерський облік, другорядністю цієї інформаційної системи в економічній роботі. Проте, нездатність традиційних підходів реагувати та запобігати кризовим явищам, змінюватись в період глобальних викликів, вимагає перегляду теоретичних доктрин. Діловий світ вимагає від бухгалтерського обліку повнішої інформації, розвиток, конкуренція в глобальній економіці проходить в галузевій площині.</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344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96436D0A-A327-4530-8111-E5ED658602B0}"/>
              </a:ext>
            </a:extLst>
          </p:cNvPr>
          <p:cNvGraphicFramePr>
            <a:graphicFrameLocks noGrp="1"/>
          </p:cNvGraphicFramePr>
          <p:nvPr>
            <p:ph idx="1"/>
            <p:extLst>
              <p:ext uri="{D42A27DB-BD31-4B8C-83A1-F6EECF244321}">
                <p14:modId xmlns:p14="http://schemas.microsoft.com/office/powerpoint/2010/main" val="3025068186"/>
              </p:ext>
            </p:extLst>
          </p:nvPr>
        </p:nvGraphicFramePr>
        <p:xfrm>
          <a:off x="0" y="182880"/>
          <a:ext cx="11957538" cy="6428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179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7BE5C2-CB5F-462D-97C1-8FEEA527E610}"/>
              </a:ext>
            </a:extLst>
          </p:cNvPr>
          <p:cNvSpPr>
            <a:spLocks noGrp="1"/>
          </p:cNvSpPr>
          <p:nvPr>
            <p:ph type="title"/>
          </p:nvPr>
        </p:nvSpPr>
        <p:spPr/>
        <p:txBody>
          <a:bodyPr/>
          <a:lstStyle/>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Умовно підприємства, що належать до е-бізнесу, можна поділити на чотири групи (табл. 7.5).</a:t>
            </a:r>
            <a:endParaRPr lang="ru-UA" dirty="0"/>
          </a:p>
        </p:txBody>
      </p:sp>
      <p:graphicFrame>
        <p:nvGraphicFramePr>
          <p:cNvPr id="6" name="Объект 5">
            <a:extLst>
              <a:ext uri="{FF2B5EF4-FFF2-40B4-BE49-F238E27FC236}">
                <a16:creationId xmlns:a16="http://schemas.microsoft.com/office/drawing/2014/main" id="{92803F70-3642-4E6C-A2CF-ECC8FCDA41C8}"/>
              </a:ext>
            </a:extLst>
          </p:cNvPr>
          <p:cNvGraphicFramePr>
            <a:graphicFrameLocks noGrp="1"/>
          </p:cNvGraphicFramePr>
          <p:nvPr>
            <p:ph idx="1"/>
            <p:extLst>
              <p:ext uri="{D42A27DB-BD31-4B8C-83A1-F6EECF244321}">
                <p14:modId xmlns:p14="http://schemas.microsoft.com/office/powerpoint/2010/main" val="2342190398"/>
              </p:ext>
            </p:extLst>
          </p:nvPr>
        </p:nvGraphicFramePr>
        <p:xfrm>
          <a:off x="340949" y="1853248"/>
          <a:ext cx="11510101" cy="4937760"/>
        </p:xfrm>
        <a:graphic>
          <a:graphicData uri="http://schemas.openxmlformats.org/drawingml/2006/table">
            <a:tbl>
              <a:tblPr firstRow="1" firstCol="1" bandRow="1">
                <a:tableStyleId>{5C22544A-7EE6-4342-B048-85BDC9FD1C3A}</a:tableStyleId>
              </a:tblPr>
              <a:tblGrid>
                <a:gridCol w="3583937">
                  <a:extLst>
                    <a:ext uri="{9D8B030D-6E8A-4147-A177-3AD203B41FA5}">
                      <a16:colId xmlns:a16="http://schemas.microsoft.com/office/drawing/2014/main" val="4248121369"/>
                    </a:ext>
                  </a:extLst>
                </a:gridCol>
                <a:gridCol w="4659730">
                  <a:extLst>
                    <a:ext uri="{9D8B030D-6E8A-4147-A177-3AD203B41FA5}">
                      <a16:colId xmlns:a16="http://schemas.microsoft.com/office/drawing/2014/main" val="243918484"/>
                    </a:ext>
                  </a:extLst>
                </a:gridCol>
                <a:gridCol w="3266434">
                  <a:extLst>
                    <a:ext uri="{9D8B030D-6E8A-4147-A177-3AD203B41FA5}">
                      <a16:colId xmlns:a16="http://schemas.microsoft.com/office/drawing/2014/main" val="770731398"/>
                    </a:ext>
                  </a:extLst>
                </a:gridCol>
              </a:tblGrid>
              <a:tr h="0">
                <a:tc>
                  <a:txBody>
                    <a:bodyPr/>
                    <a:lstStyle/>
                    <a:p>
                      <a:pPr algn="ctr">
                        <a:lnSpc>
                          <a:spcPct val="100000"/>
                        </a:lnSpc>
                        <a:spcAft>
                          <a:spcPts val="0"/>
                        </a:spcAft>
                      </a:pPr>
                      <a:r>
                        <a:rPr lang="uk-UA" sz="1200" spc="25">
                          <a:solidFill>
                            <a:schemeClr val="bg1"/>
                          </a:solidFill>
                          <a:effectLst/>
                        </a:rPr>
                        <a:t>Група підприємств</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91" marR="33691" marT="0" marB="0" anchor="ctr"/>
                </a:tc>
                <a:tc>
                  <a:txBody>
                    <a:bodyPr/>
                    <a:lstStyle/>
                    <a:p>
                      <a:pPr algn="ctr">
                        <a:lnSpc>
                          <a:spcPct val="100000"/>
                        </a:lnSpc>
                        <a:spcAft>
                          <a:spcPts val="0"/>
                        </a:spcAft>
                      </a:pPr>
                      <a:r>
                        <a:rPr lang="uk-UA" sz="1200" spc="25">
                          <a:solidFill>
                            <a:schemeClr val="bg1"/>
                          </a:solidFill>
                          <a:effectLst/>
                        </a:rPr>
                        <a:t>Вид діяльності підприємств</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91" marR="33691" marT="0" marB="0" anchor="ctr"/>
                </a:tc>
                <a:tc>
                  <a:txBody>
                    <a:bodyPr/>
                    <a:lstStyle/>
                    <a:p>
                      <a:pPr algn="ctr">
                        <a:lnSpc>
                          <a:spcPct val="100000"/>
                        </a:lnSpc>
                        <a:spcAft>
                          <a:spcPts val="0"/>
                        </a:spcAft>
                      </a:pPr>
                      <a:r>
                        <a:rPr lang="uk-UA" sz="1200" spc="25">
                          <a:solidFill>
                            <a:schemeClr val="bg1"/>
                          </a:solidFill>
                          <a:effectLst/>
                        </a:rPr>
                        <a:t>Приклади компаній</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91" marR="33691" marT="0" marB="0" anchor="ctr"/>
                </a:tc>
                <a:extLst>
                  <a:ext uri="{0D108BD9-81ED-4DB2-BD59-A6C34878D82A}">
                    <a16:rowId xmlns:a16="http://schemas.microsoft.com/office/drawing/2014/main" val="3484428773"/>
                  </a:ext>
                </a:extLst>
              </a:tr>
              <a:tr h="144776">
                <a:tc>
                  <a:txBody>
                    <a:bodyPr/>
                    <a:lstStyle/>
                    <a:p>
                      <a:pPr algn="just">
                        <a:lnSpc>
                          <a:spcPct val="100000"/>
                        </a:lnSpc>
                        <a:spcAft>
                          <a:spcPts val="0"/>
                        </a:spcAft>
                      </a:pPr>
                      <a:r>
                        <a:rPr lang="uk-UA" sz="1200" spc="25">
                          <a:solidFill>
                            <a:schemeClr val="bg1"/>
                          </a:solidFill>
                          <a:effectLst/>
                        </a:rPr>
                        <a:t>Інтернет-інфраструктура:</a:t>
                      </a:r>
                      <a:endParaRPr lang="ru-UA" sz="1100">
                        <a:solidFill>
                          <a:schemeClr val="bg1"/>
                        </a:solidFill>
                        <a:effectLst/>
                      </a:endParaRPr>
                    </a:p>
                    <a:p>
                      <a:pPr algn="just">
                        <a:lnSpc>
                          <a:spcPct val="100000"/>
                        </a:lnSpc>
                        <a:spcAft>
                          <a:spcPts val="0"/>
                        </a:spcAft>
                      </a:pPr>
                      <a:r>
                        <a:rPr lang="uk-UA" sz="1200" spc="25">
                          <a:solidFill>
                            <a:schemeClr val="bg1"/>
                          </a:solidFill>
                          <a:effectLst/>
                        </a:rPr>
                        <a:t>1) компанії, які забезпечують виробництво обладнання та підключення до мережі Інтернет;</a:t>
                      </a:r>
                      <a:endParaRPr lang="ru-UA" sz="1100">
                        <a:solidFill>
                          <a:schemeClr val="bg1"/>
                        </a:solidFill>
                        <a:effectLst/>
                      </a:endParaRPr>
                    </a:p>
                    <a:p>
                      <a:pPr algn="just">
                        <a:lnSpc>
                          <a:spcPct val="100000"/>
                        </a:lnSpc>
                        <a:spcAft>
                          <a:spcPts val="0"/>
                        </a:spcAft>
                      </a:pPr>
                      <a:r>
                        <a:rPr lang="uk-UA" sz="1200" spc="25">
                          <a:solidFill>
                            <a:schemeClr val="bg1"/>
                          </a:solidFill>
                          <a:effectLst/>
                        </a:rPr>
                        <a:t>2) компанії, що займаються розробкою програмного забезпечення для функціонування обладнання, підключеного до мережі Інтернет</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91" marR="33691" marT="0" marB="0" anchor="ctr"/>
                </a:tc>
                <a:tc>
                  <a:txBody>
                    <a:bodyPr/>
                    <a:lstStyle/>
                    <a:p>
                      <a:pPr algn="just">
                        <a:lnSpc>
                          <a:spcPct val="100000"/>
                        </a:lnSpc>
                        <a:spcAft>
                          <a:spcPts val="0"/>
                        </a:spcAft>
                      </a:pPr>
                      <a:r>
                        <a:rPr lang="uk-UA" sz="1200" spc="25">
                          <a:solidFill>
                            <a:schemeClr val="bg1"/>
                          </a:solidFill>
                          <a:effectLst/>
                        </a:rPr>
                        <a:t>Виготовлення та встановлення мережного обладнання;</a:t>
                      </a:r>
                      <a:endParaRPr lang="ru-UA" sz="1100">
                        <a:solidFill>
                          <a:schemeClr val="bg1"/>
                        </a:solidFill>
                        <a:effectLst/>
                      </a:endParaRPr>
                    </a:p>
                    <a:p>
                      <a:pPr algn="just">
                        <a:lnSpc>
                          <a:spcPct val="100000"/>
                        </a:lnSpc>
                        <a:spcAft>
                          <a:spcPts val="0"/>
                        </a:spcAft>
                      </a:pPr>
                      <a:r>
                        <a:rPr lang="uk-UA" sz="1200" spc="25">
                          <a:solidFill>
                            <a:schemeClr val="bg1"/>
                          </a:solidFill>
                          <a:effectLst/>
                        </a:rPr>
                        <a:t>Виготовлення обладнання для роботи у мережі Інтернет і його програмного забезпечення (наприклад, виробництво персональних комп’ютерів, серверів);</a:t>
                      </a:r>
                      <a:endParaRPr lang="ru-UA" sz="1100">
                        <a:solidFill>
                          <a:schemeClr val="bg1"/>
                        </a:solidFill>
                        <a:effectLst/>
                      </a:endParaRPr>
                    </a:p>
                    <a:p>
                      <a:pPr algn="just">
                        <a:lnSpc>
                          <a:spcPct val="100000"/>
                        </a:lnSpc>
                        <a:spcAft>
                          <a:spcPts val="0"/>
                        </a:spcAft>
                      </a:pPr>
                      <a:r>
                        <a:rPr lang="uk-UA" sz="1200" spc="25">
                          <a:solidFill>
                            <a:schemeClr val="bg1"/>
                          </a:solidFill>
                          <a:effectLst/>
                        </a:rPr>
                        <a:t>Виробництво Інтернет-магістралей;</a:t>
                      </a:r>
                      <a:endParaRPr lang="ru-UA" sz="1100">
                        <a:solidFill>
                          <a:schemeClr val="bg1"/>
                        </a:solidFill>
                        <a:effectLst/>
                      </a:endParaRPr>
                    </a:p>
                    <a:p>
                      <a:pPr algn="just">
                        <a:lnSpc>
                          <a:spcPct val="100000"/>
                        </a:lnSpc>
                        <a:spcAft>
                          <a:spcPts val="0"/>
                        </a:spcAft>
                      </a:pPr>
                      <a:r>
                        <a:rPr lang="uk-UA" sz="1200" spc="25">
                          <a:solidFill>
                            <a:schemeClr val="bg1"/>
                          </a:solidFill>
                          <a:effectLst/>
                        </a:rPr>
                        <a:t>Провайдерська діяльність;</a:t>
                      </a:r>
                      <a:endParaRPr lang="ru-UA" sz="1100">
                        <a:solidFill>
                          <a:schemeClr val="bg1"/>
                        </a:solidFill>
                        <a:effectLst/>
                      </a:endParaRPr>
                    </a:p>
                    <a:p>
                      <a:pPr algn="just">
                        <a:lnSpc>
                          <a:spcPct val="100000"/>
                        </a:lnSpc>
                        <a:spcAft>
                          <a:spcPts val="0"/>
                        </a:spcAft>
                      </a:pPr>
                      <a:r>
                        <a:rPr lang="uk-UA" sz="1200" spc="25">
                          <a:solidFill>
                            <a:schemeClr val="bg1"/>
                          </a:solidFill>
                          <a:effectLst/>
                        </a:rPr>
                        <a:t>Постачання систем безпеки;</a:t>
                      </a:r>
                      <a:endParaRPr lang="ru-UA" sz="1100">
                        <a:solidFill>
                          <a:schemeClr val="bg1"/>
                        </a:solidFill>
                        <a:effectLst/>
                      </a:endParaRPr>
                    </a:p>
                    <a:p>
                      <a:pPr algn="just">
                        <a:lnSpc>
                          <a:spcPct val="100000"/>
                        </a:lnSpc>
                        <a:spcAft>
                          <a:spcPts val="0"/>
                        </a:spcAft>
                      </a:pPr>
                      <a:r>
                        <a:rPr lang="uk-UA" sz="1200" spc="25">
                          <a:solidFill>
                            <a:schemeClr val="bg1"/>
                          </a:solidFill>
                          <a:effectLst/>
                        </a:rPr>
                        <a:t>Виробництво волоконної оптики</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91" marR="33691" marT="0" marB="0" anchor="ctr"/>
                </a:tc>
                <a:tc>
                  <a:txBody>
                    <a:bodyPr/>
                    <a:lstStyle/>
                    <a:p>
                      <a:pPr algn="just">
                        <a:lnSpc>
                          <a:spcPct val="100000"/>
                        </a:lnSpc>
                        <a:spcAft>
                          <a:spcPts val="0"/>
                        </a:spcAft>
                      </a:pPr>
                      <a:r>
                        <a:rPr lang="uk-UA" sz="1200" spc="25">
                          <a:solidFill>
                            <a:schemeClr val="bg1"/>
                          </a:solidFill>
                          <a:effectLst/>
                        </a:rPr>
                        <a:t>Cisco, AOL, AT&amp;T, Qwest, MCI, TCS</a:t>
                      </a:r>
                      <a:endParaRPr lang="ru-UA" sz="1100">
                        <a:solidFill>
                          <a:schemeClr val="bg1"/>
                        </a:solidFill>
                        <a:effectLst/>
                      </a:endParaRPr>
                    </a:p>
                    <a:p>
                      <a:pPr algn="just">
                        <a:lnSpc>
                          <a:spcPct val="100000"/>
                        </a:lnSpc>
                        <a:spcAft>
                          <a:spcPts val="0"/>
                        </a:spcAft>
                      </a:pPr>
                      <a:r>
                        <a:rPr lang="uk-UA" sz="1200" spc="25">
                          <a:solidFill>
                            <a:schemeClr val="bg1"/>
                          </a:solidFill>
                          <a:effectLst/>
                        </a:rPr>
                        <a:t> </a:t>
                      </a:r>
                      <a:endParaRPr lang="ru-UA" sz="1100">
                        <a:solidFill>
                          <a:schemeClr val="bg1"/>
                        </a:solidFill>
                        <a:effectLst/>
                      </a:endParaRPr>
                    </a:p>
                    <a:p>
                      <a:pPr algn="just">
                        <a:lnSpc>
                          <a:spcPct val="100000"/>
                        </a:lnSpc>
                        <a:spcAft>
                          <a:spcPts val="0"/>
                        </a:spcAft>
                      </a:pPr>
                      <a:r>
                        <a:rPr lang="uk-UA" sz="1200" spc="25">
                          <a:solidFill>
                            <a:schemeClr val="bg1"/>
                          </a:solidFill>
                          <a:effectLst/>
                        </a:rPr>
                        <a:t>В Україні:</a:t>
                      </a:r>
                      <a:endParaRPr lang="ru-UA" sz="1100">
                        <a:solidFill>
                          <a:schemeClr val="bg1"/>
                        </a:solidFill>
                        <a:effectLst/>
                      </a:endParaRPr>
                    </a:p>
                    <a:p>
                      <a:pPr algn="just">
                        <a:lnSpc>
                          <a:spcPct val="100000"/>
                        </a:lnSpc>
                        <a:spcAft>
                          <a:spcPts val="0"/>
                        </a:spcAft>
                      </a:pPr>
                      <a:r>
                        <a:rPr lang="uk-UA" sz="1200" spc="25">
                          <a:solidFill>
                            <a:schemeClr val="bg1"/>
                          </a:solidFill>
                          <a:effectLst/>
                        </a:rPr>
                        <a:t>Укртелеком, Київстар, Воля, Тріолан, </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91" marR="33691" marT="0" marB="0" anchor="ctr"/>
                </a:tc>
                <a:extLst>
                  <a:ext uri="{0D108BD9-81ED-4DB2-BD59-A6C34878D82A}">
                    <a16:rowId xmlns:a16="http://schemas.microsoft.com/office/drawing/2014/main" val="1066606166"/>
                  </a:ext>
                </a:extLst>
              </a:tr>
              <a:tr h="91612">
                <a:tc>
                  <a:txBody>
                    <a:bodyPr/>
                    <a:lstStyle/>
                    <a:p>
                      <a:pPr algn="just">
                        <a:lnSpc>
                          <a:spcPct val="100000"/>
                        </a:lnSpc>
                        <a:spcAft>
                          <a:spcPts val="0"/>
                        </a:spcAft>
                      </a:pPr>
                      <a:r>
                        <a:rPr lang="uk-UA" sz="1200" spc="25">
                          <a:solidFill>
                            <a:schemeClr val="bg1"/>
                          </a:solidFill>
                          <a:effectLst/>
                        </a:rPr>
                        <a:t>Інфраструктура інтернет-додатків:</a:t>
                      </a:r>
                      <a:endParaRPr lang="ru-UA" sz="1100">
                        <a:solidFill>
                          <a:schemeClr val="bg1"/>
                        </a:solidFill>
                        <a:effectLst/>
                      </a:endParaRPr>
                    </a:p>
                    <a:p>
                      <a:pPr algn="just">
                        <a:lnSpc>
                          <a:spcPct val="100000"/>
                        </a:lnSpc>
                        <a:spcAft>
                          <a:spcPts val="0"/>
                        </a:spcAft>
                      </a:pPr>
                      <a:r>
                        <a:rPr lang="uk-UA" sz="1200" spc="25">
                          <a:solidFill>
                            <a:schemeClr val="bg1"/>
                          </a:solidFill>
                          <a:effectLst/>
                        </a:rPr>
                        <a:t>1) компанії, що займаються розробкою програмних продуктів для користувачів, проводять навчання, забезпечують технічну підтримку користувачам, надають консультаційні послуги</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91" marR="33691" marT="0" marB="0" anchor="ctr"/>
                </a:tc>
                <a:tc>
                  <a:txBody>
                    <a:bodyPr/>
                    <a:lstStyle/>
                    <a:p>
                      <a:pPr algn="just">
                        <a:lnSpc>
                          <a:spcPct val="100000"/>
                        </a:lnSpc>
                        <a:spcAft>
                          <a:spcPts val="0"/>
                        </a:spcAft>
                      </a:pPr>
                      <a:r>
                        <a:rPr lang="uk-UA" sz="1200" spc="25">
                          <a:solidFill>
                            <a:schemeClr val="bg1"/>
                          </a:solidFill>
                          <a:effectLst/>
                        </a:rPr>
                        <a:t>Розробка програмного забезпечення, додатків, драйверів;</a:t>
                      </a:r>
                      <a:endParaRPr lang="ru-UA" sz="1100">
                        <a:solidFill>
                          <a:schemeClr val="bg1"/>
                        </a:solidFill>
                        <a:effectLst/>
                      </a:endParaRPr>
                    </a:p>
                    <a:p>
                      <a:pPr algn="just">
                        <a:lnSpc>
                          <a:spcPct val="100000"/>
                        </a:lnSpc>
                        <a:spcAft>
                          <a:spcPts val="0"/>
                        </a:spcAft>
                      </a:pPr>
                      <a:r>
                        <a:rPr lang="uk-UA" sz="1200" spc="25">
                          <a:solidFill>
                            <a:schemeClr val="bg1"/>
                          </a:solidFill>
                          <a:effectLst/>
                        </a:rPr>
                        <a:t>Виробництво мультимедійного й іншого контенту;</a:t>
                      </a:r>
                      <a:endParaRPr lang="ru-UA" sz="1100">
                        <a:solidFill>
                          <a:schemeClr val="bg1"/>
                        </a:solidFill>
                        <a:effectLst/>
                      </a:endParaRPr>
                    </a:p>
                    <a:p>
                      <a:pPr algn="just">
                        <a:lnSpc>
                          <a:spcPct val="100000"/>
                        </a:lnSpc>
                        <a:spcAft>
                          <a:spcPts val="0"/>
                        </a:spcAft>
                      </a:pPr>
                      <a:r>
                        <a:rPr lang="uk-UA" sz="1200" spc="25">
                          <a:solidFill>
                            <a:schemeClr val="bg1"/>
                          </a:solidFill>
                          <a:effectLst/>
                        </a:rPr>
                        <a:t>Онлайн-навчання у сфері мережних технологій, використання окремих програмних продуктів, баз даних тощо</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91" marR="33691" marT="0" marB="0" anchor="ctr"/>
                </a:tc>
                <a:tc>
                  <a:txBody>
                    <a:bodyPr/>
                    <a:lstStyle/>
                    <a:p>
                      <a:pPr>
                        <a:lnSpc>
                          <a:spcPct val="100000"/>
                        </a:lnSpc>
                        <a:spcAft>
                          <a:spcPts val="0"/>
                        </a:spcAft>
                      </a:pPr>
                      <a:r>
                        <a:rPr lang="uk-UA" sz="1200" spc="25">
                          <a:solidFill>
                            <a:schemeClr val="bg1"/>
                          </a:solidFill>
                          <a:effectLst/>
                        </a:rPr>
                        <a:t>Adobe, Microsoft, IBM, Oracle, NETSCAPE</a:t>
                      </a:r>
                      <a:endParaRPr lang="ru-UA" sz="1100">
                        <a:solidFill>
                          <a:schemeClr val="bg1"/>
                        </a:solidFill>
                        <a:effectLst/>
                      </a:endParaRPr>
                    </a:p>
                    <a:p>
                      <a:pPr algn="just">
                        <a:lnSpc>
                          <a:spcPct val="100000"/>
                        </a:lnSpc>
                        <a:spcAft>
                          <a:spcPts val="0"/>
                        </a:spcAft>
                      </a:pPr>
                      <a:r>
                        <a:rPr lang="uk-UA" sz="1200" spc="25">
                          <a:solidFill>
                            <a:schemeClr val="bg1"/>
                          </a:solidFill>
                          <a:effectLst/>
                        </a:rPr>
                        <a:t> </a:t>
                      </a:r>
                      <a:endParaRPr lang="ru-UA" sz="1100">
                        <a:solidFill>
                          <a:schemeClr val="bg1"/>
                        </a:solidFill>
                        <a:effectLst/>
                      </a:endParaRPr>
                    </a:p>
                    <a:p>
                      <a:pPr algn="just">
                        <a:lnSpc>
                          <a:spcPct val="100000"/>
                        </a:lnSpc>
                        <a:spcAft>
                          <a:spcPts val="0"/>
                        </a:spcAft>
                      </a:pPr>
                      <a:r>
                        <a:rPr lang="uk-UA" sz="1200" spc="25">
                          <a:solidFill>
                            <a:schemeClr val="bg1"/>
                          </a:solidFill>
                          <a:effectLst/>
                        </a:rPr>
                        <a:t>В Україні:</a:t>
                      </a:r>
                      <a:endParaRPr lang="ru-UA" sz="1100">
                        <a:solidFill>
                          <a:schemeClr val="bg1"/>
                        </a:solidFill>
                        <a:effectLst/>
                      </a:endParaRPr>
                    </a:p>
                    <a:p>
                      <a:pPr>
                        <a:lnSpc>
                          <a:spcPct val="100000"/>
                        </a:lnSpc>
                        <a:spcAft>
                          <a:spcPts val="0"/>
                        </a:spcAft>
                      </a:pPr>
                      <a:r>
                        <a:rPr lang="uk-UA" sz="1200" spc="25">
                          <a:solidFill>
                            <a:schemeClr val="bg1"/>
                          </a:solidFill>
                          <a:effectLst/>
                        </a:rPr>
                        <a:t>Дебет Плюс, Байт</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91" marR="33691" marT="0" marB="0" anchor="ctr"/>
                </a:tc>
                <a:extLst>
                  <a:ext uri="{0D108BD9-81ED-4DB2-BD59-A6C34878D82A}">
                    <a16:rowId xmlns:a16="http://schemas.microsoft.com/office/drawing/2014/main" val="2946655207"/>
                  </a:ext>
                </a:extLst>
              </a:tr>
              <a:tr h="92919">
                <a:tc>
                  <a:txBody>
                    <a:bodyPr/>
                    <a:lstStyle/>
                    <a:p>
                      <a:pPr algn="just">
                        <a:lnSpc>
                          <a:spcPct val="100000"/>
                        </a:lnSpc>
                        <a:spcAft>
                          <a:spcPts val="0"/>
                        </a:spcAft>
                      </a:pPr>
                      <a:r>
                        <a:rPr lang="uk-UA" sz="1200" spc="25">
                          <a:solidFill>
                            <a:schemeClr val="bg1"/>
                          </a:solidFill>
                          <a:effectLst/>
                        </a:rPr>
                        <a:t>Інтернет-посередники:</a:t>
                      </a:r>
                      <a:endParaRPr lang="ru-UA" sz="1100">
                        <a:solidFill>
                          <a:schemeClr val="bg1"/>
                        </a:solidFill>
                        <a:effectLst/>
                      </a:endParaRPr>
                    </a:p>
                    <a:p>
                      <a:pPr algn="just">
                        <a:lnSpc>
                          <a:spcPct val="100000"/>
                        </a:lnSpc>
                        <a:spcAft>
                          <a:spcPts val="0"/>
                        </a:spcAft>
                      </a:pPr>
                      <a:r>
                        <a:rPr lang="uk-UA" sz="1200" spc="25">
                          <a:solidFill>
                            <a:schemeClr val="bg1"/>
                          </a:solidFill>
                          <a:effectLst/>
                        </a:rPr>
                        <a:t>1) компанії, що пов’язують потенційних покупців і продавців у мережі Інтернет (компанії, що акумулюють необхідний веб-контент для розвитку е-бізнесу, рекламодавці,  фінансові посередники, туристичні агентства)</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91" marR="33691" marT="0" marB="0" anchor="ctr"/>
                </a:tc>
                <a:tc>
                  <a:txBody>
                    <a:bodyPr/>
                    <a:lstStyle/>
                    <a:p>
                      <a:pPr algn="just">
                        <a:lnSpc>
                          <a:spcPct val="100000"/>
                        </a:lnSpc>
                        <a:spcAft>
                          <a:spcPts val="0"/>
                        </a:spcAft>
                      </a:pPr>
                      <a:r>
                        <a:rPr lang="uk-UA" sz="1200" spc="25">
                          <a:solidFill>
                            <a:schemeClr val="bg1"/>
                          </a:solidFill>
                          <a:effectLst/>
                        </a:rPr>
                        <a:t>Організація маркетплейсів;</a:t>
                      </a:r>
                      <a:endParaRPr lang="ru-UA" sz="1100">
                        <a:solidFill>
                          <a:schemeClr val="bg1"/>
                        </a:solidFill>
                        <a:effectLst/>
                      </a:endParaRPr>
                    </a:p>
                    <a:p>
                      <a:pPr algn="just">
                        <a:lnSpc>
                          <a:spcPct val="100000"/>
                        </a:lnSpc>
                        <a:spcAft>
                          <a:spcPts val="0"/>
                        </a:spcAft>
                      </a:pPr>
                      <a:r>
                        <a:rPr lang="uk-UA" sz="1200" spc="25">
                          <a:solidFill>
                            <a:schemeClr val="bg1"/>
                          </a:solidFill>
                          <a:effectLst/>
                        </a:rPr>
                        <a:t>Проведення онлайн-аукціонів;</a:t>
                      </a:r>
                      <a:endParaRPr lang="ru-UA" sz="1100">
                        <a:solidFill>
                          <a:schemeClr val="bg1"/>
                        </a:solidFill>
                        <a:effectLst/>
                      </a:endParaRPr>
                    </a:p>
                    <a:p>
                      <a:pPr algn="just">
                        <a:lnSpc>
                          <a:spcPct val="100000"/>
                        </a:lnSpc>
                        <a:spcAft>
                          <a:spcPts val="0"/>
                        </a:spcAft>
                      </a:pPr>
                      <a:r>
                        <a:rPr lang="uk-UA" sz="1200" spc="25">
                          <a:solidFill>
                            <a:schemeClr val="bg1"/>
                          </a:solidFill>
                          <a:effectLst/>
                        </a:rPr>
                        <a:t>Туристичні послуги;</a:t>
                      </a:r>
                      <a:endParaRPr lang="ru-UA" sz="1100">
                        <a:solidFill>
                          <a:schemeClr val="bg1"/>
                        </a:solidFill>
                        <a:effectLst/>
                      </a:endParaRPr>
                    </a:p>
                    <a:p>
                      <a:pPr algn="just">
                        <a:lnSpc>
                          <a:spcPct val="100000"/>
                        </a:lnSpc>
                        <a:spcAft>
                          <a:spcPts val="0"/>
                        </a:spcAft>
                      </a:pPr>
                      <a:r>
                        <a:rPr lang="uk-UA" sz="1200" spc="25">
                          <a:solidFill>
                            <a:schemeClr val="bg1"/>
                          </a:solidFill>
                          <a:effectLst/>
                        </a:rPr>
                        <a:t>Рекламні послуги в Інтернеті;</a:t>
                      </a:r>
                      <a:endParaRPr lang="ru-UA" sz="1100">
                        <a:solidFill>
                          <a:schemeClr val="bg1"/>
                        </a:solidFill>
                        <a:effectLst/>
                      </a:endParaRPr>
                    </a:p>
                    <a:p>
                      <a:pPr algn="just">
                        <a:lnSpc>
                          <a:spcPct val="100000"/>
                        </a:lnSpc>
                        <a:spcAft>
                          <a:spcPts val="0"/>
                        </a:spcAft>
                      </a:pPr>
                      <a:r>
                        <a:rPr lang="uk-UA" sz="1200" spc="25">
                          <a:solidFill>
                            <a:schemeClr val="bg1"/>
                          </a:solidFill>
                          <a:effectLst/>
                        </a:rPr>
                        <a:t>Фінансова діяльність підприємств, що займаються доставкою товарів</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91" marR="33691" marT="0" marB="0" anchor="ctr"/>
                </a:tc>
                <a:tc>
                  <a:txBody>
                    <a:bodyPr/>
                    <a:lstStyle/>
                    <a:p>
                      <a:pPr>
                        <a:lnSpc>
                          <a:spcPct val="100000"/>
                        </a:lnSpc>
                        <a:spcAft>
                          <a:spcPts val="0"/>
                        </a:spcAft>
                      </a:pPr>
                      <a:r>
                        <a:rPr lang="uk-UA" sz="1200" spc="25">
                          <a:solidFill>
                            <a:schemeClr val="bg1"/>
                          </a:solidFill>
                          <a:effectLst/>
                        </a:rPr>
                        <a:t>e-STEEL, Travelocity, e-Trade, Yahoo!, ZDNet, e-Bay</a:t>
                      </a:r>
                      <a:endParaRPr lang="ru-UA" sz="1100">
                        <a:solidFill>
                          <a:schemeClr val="bg1"/>
                        </a:solidFill>
                        <a:effectLst/>
                      </a:endParaRPr>
                    </a:p>
                    <a:p>
                      <a:pPr algn="just">
                        <a:lnSpc>
                          <a:spcPct val="100000"/>
                        </a:lnSpc>
                        <a:spcAft>
                          <a:spcPts val="0"/>
                        </a:spcAft>
                      </a:pPr>
                      <a:r>
                        <a:rPr lang="uk-UA" sz="1200" spc="25">
                          <a:solidFill>
                            <a:schemeClr val="bg1"/>
                          </a:solidFill>
                          <a:effectLst/>
                        </a:rPr>
                        <a:t> </a:t>
                      </a:r>
                      <a:endParaRPr lang="ru-UA" sz="1100">
                        <a:solidFill>
                          <a:schemeClr val="bg1"/>
                        </a:solidFill>
                        <a:effectLst/>
                      </a:endParaRPr>
                    </a:p>
                    <a:p>
                      <a:pPr algn="just">
                        <a:lnSpc>
                          <a:spcPct val="100000"/>
                        </a:lnSpc>
                        <a:spcAft>
                          <a:spcPts val="0"/>
                        </a:spcAft>
                      </a:pPr>
                      <a:r>
                        <a:rPr lang="uk-UA" sz="1200" spc="25">
                          <a:solidFill>
                            <a:schemeClr val="bg1"/>
                          </a:solidFill>
                          <a:effectLst/>
                        </a:rPr>
                        <a:t>В Україні:</a:t>
                      </a:r>
                      <a:endParaRPr lang="ru-UA" sz="1100">
                        <a:solidFill>
                          <a:schemeClr val="bg1"/>
                        </a:solidFill>
                        <a:effectLst/>
                      </a:endParaRPr>
                    </a:p>
                    <a:p>
                      <a:pPr>
                        <a:lnSpc>
                          <a:spcPct val="100000"/>
                        </a:lnSpc>
                        <a:spcAft>
                          <a:spcPts val="0"/>
                        </a:spcAft>
                      </a:pPr>
                      <a:r>
                        <a:rPr lang="uk-UA" sz="1200" spc="25">
                          <a:solidFill>
                            <a:schemeClr val="bg1"/>
                          </a:solidFill>
                          <a:effectLst/>
                        </a:rPr>
                        <a:t>Нова пошта, OLX</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91" marR="33691" marT="0" marB="0" anchor="ctr"/>
                </a:tc>
                <a:extLst>
                  <a:ext uri="{0D108BD9-81ED-4DB2-BD59-A6C34878D82A}">
                    <a16:rowId xmlns:a16="http://schemas.microsoft.com/office/drawing/2014/main" val="3238091396"/>
                  </a:ext>
                </a:extLst>
              </a:tr>
              <a:tr h="86576">
                <a:tc>
                  <a:txBody>
                    <a:bodyPr/>
                    <a:lstStyle/>
                    <a:p>
                      <a:pPr algn="just">
                        <a:lnSpc>
                          <a:spcPct val="100000"/>
                        </a:lnSpc>
                        <a:spcAft>
                          <a:spcPts val="0"/>
                        </a:spcAft>
                      </a:pPr>
                      <a:r>
                        <a:rPr lang="uk-UA" sz="1200" spc="25">
                          <a:solidFill>
                            <a:schemeClr val="bg1"/>
                          </a:solidFill>
                          <a:effectLst/>
                        </a:rPr>
                        <a:t>Е-комерція:</a:t>
                      </a:r>
                      <a:endParaRPr lang="ru-UA" sz="1100">
                        <a:solidFill>
                          <a:schemeClr val="bg1"/>
                        </a:solidFill>
                        <a:effectLst/>
                      </a:endParaRPr>
                    </a:p>
                    <a:p>
                      <a:pPr algn="just">
                        <a:lnSpc>
                          <a:spcPct val="100000"/>
                        </a:lnSpc>
                        <a:spcAft>
                          <a:spcPts val="0"/>
                        </a:spcAft>
                      </a:pPr>
                      <a:r>
                        <a:rPr lang="uk-UA" sz="1200" spc="25">
                          <a:solidFill>
                            <a:schemeClr val="bg1"/>
                          </a:solidFill>
                          <a:effectLst/>
                        </a:rPr>
                        <a:t>1) підприємства, що продають товари чи надають послуги кінцевим споживачам у мережі Інтернет</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91" marR="33691" marT="0" marB="0" anchor="ctr"/>
                </a:tc>
                <a:tc>
                  <a:txBody>
                    <a:bodyPr/>
                    <a:lstStyle/>
                    <a:p>
                      <a:pPr algn="just">
                        <a:lnSpc>
                          <a:spcPct val="100000"/>
                        </a:lnSpc>
                        <a:spcAft>
                          <a:spcPts val="0"/>
                        </a:spcAft>
                      </a:pPr>
                      <a:r>
                        <a:rPr lang="uk-UA" sz="1200" spc="25">
                          <a:solidFill>
                            <a:schemeClr val="bg1"/>
                          </a:solidFill>
                          <a:effectLst/>
                        </a:rPr>
                        <a:t>Онлайн-магазини; </a:t>
                      </a:r>
                      <a:endParaRPr lang="ru-UA" sz="1100">
                        <a:solidFill>
                          <a:schemeClr val="bg1"/>
                        </a:solidFill>
                        <a:effectLst/>
                      </a:endParaRPr>
                    </a:p>
                    <a:p>
                      <a:pPr algn="just">
                        <a:lnSpc>
                          <a:spcPct val="100000"/>
                        </a:lnSpc>
                        <a:spcAft>
                          <a:spcPts val="0"/>
                        </a:spcAft>
                      </a:pPr>
                      <a:r>
                        <a:rPr lang="uk-UA" sz="1200" spc="25">
                          <a:solidFill>
                            <a:schemeClr val="bg1"/>
                          </a:solidFill>
                          <a:effectLst/>
                        </a:rPr>
                        <a:t>Онлайн-продаж професійних послуг, онлайн-ігор, квитків від авіакомпаній та інших транспортних компаній, власних послуг на умовах передплати або післяоплати;</a:t>
                      </a:r>
                      <a:endParaRPr lang="ru-UA" sz="1100">
                        <a:solidFill>
                          <a:schemeClr val="bg1"/>
                        </a:solidFill>
                        <a:effectLst/>
                      </a:endParaRPr>
                    </a:p>
                    <a:p>
                      <a:pPr algn="just">
                        <a:lnSpc>
                          <a:spcPct val="100000"/>
                        </a:lnSpc>
                        <a:spcAft>
                          <a:spcPts val="0"/>
                        </a:spcAft>
                      </a:pPr>
                      <a:r>
                        <a:rPr lang="uk-UA" sz="1200" spc="25">
                          <a:solidFill>
                            <a:schemeClr val="bg1"/>
                          </a:solidFill>
                          <a:effectLst/>
                        </a:rPr>
                        <a:t>Продаж послуг туроператорів</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91" marR="33691" marT="0" marB="0" anchor="ctr"/>
                </a:tc>
                <a:tc>
                  <a:txBody>
                    <a:bodyPr/>
                    <a:lstStyle/>
                    <a:p>
                      <a:pPr>
                        <a:lnSpc>
                          <a:spcPct val="100000"/>
                        </a:lnSpc>
                        <a:spcAft>
                          <a:spcPts val="0"/>
                        </a:spcAft>
                      </a:pPr>
                      <a:r>
                        <a:rPr lang="uk-UA" sz="1200" spc="25" dirty="0">
                          <a:solidFill>
                            <a:schemeClr val="bg1"/>
                          </a:solidFill>
                          <a:effectLst/>
                        </a:rPr>
                        <a:t>Amazon.com, FLIPKART</a:t>
                      </a:r>
                      <a:endParaRPr lang="ru-UA" sz="1100" dirty="0">
                        <a:solidFill>
                          <a:schemeClr val="bg1"/>
                        </a:solidFill>
                        <a:effectLst/>
                      </a:endParaRPr>
                    </a:p>
                    <a:p>
                      <a:pPr algn="just">
                        <a:lnSpc>
                          <a:spcPct val="100000"/>
                        </a:lnSpc>
                        <a:spcAft>
                          <a:spcPts val="0"/>
                        </a:spcAft>
                      </a:pPr>
                      <a:r>
                        <a:rPr lang="uk-UA" sz="1200" spc="25" dirty="0">
                          <a:solidFill>
                            <a:schemeClr val="bg1"/>
                          </a:solidFill>
                          <a:effectLst/>
                        </a:rPr>
                        <a:t> </a:t>
                      </a:r>
                      <a:endParaRPr lang="ru-UA" sz="1100" dirty="0">
                        <a:solidFill>
                          <a:schemeClr val="bg1"/>
                        </a:solidFill>
                        <a:effectLst/>
                      </a:endParaRPr>
                    </a:p>
                    <a:p>
                      <a:pPr algn="just">
                        <a:lnSpc>
                          <a:spcPct val="100000"/>
                        </a:lnSpc>
                        <a:spcAft>
                          <a:spcPts val="0"/>
                        </a:spcAft>
                      </a:pPr>
                      <a:r>
                        <a:rPr lang="uk-UA" sz="1200" spc="25" dirty="0">
                          <a:solidFill>
                            <a:schemeClr val="bg1"/>
                          </a:solidFill>
                          <a:effectLst/>
                        </a:rPr>
                        <a:t>В Україні:</a:t>
                      </a:r>
                      <a:endParaRPr lang="ru-UA" sz="1100" dirty="0">
                        <a:solidFill>
                          <a:schemeClr val="bg1"/>
                        </a:solidFill>
                        <a:effectLst/>
                      </a:endParaRPr>
                    </a:p>
                    <a:p>
                      <a:pPr>
                        <a:lnSpc>
                          <a:spcPct val="100000"/>
                        </a:lnSpc>
                        <a:spcAft>
                          <a:spcPts val="0"/>
                        </a:spcAft>
                      </a:pPr>
                      <a:r>
                        <a:rPr lang="uk-UA" sz="1200" spc="25" dirty="0" err="1">
                          <a:solidFill>
                            <a:schemeClr val="bg1"/>
                          </a:solidFill>
                          <a:effectLst/>
                        </a:rPr>
                        <a:t>ModnaKasta</a:t>
                      </a:r>
                      <a:r>
                        <a:rPr lang="uk-UA" sz="1200" spc="25" dirty="0">
                          <a:solidFill>
                            <a:schemeClr val="bg1"/>
                          </a:solidFill>
                          <a:effectLst/>
                        </a:rPr>
                        <a:t>, </a:t>
                      </a:r>
                      <a:r>
                        <a:rPr lang="uk-UA" sz="1200" spc="25" dirty="0" err="1">
                          <a:solidFill>
                            <a:schemeClr val="bg1"/>
                          </a:solidFill>
                          <a:effectLst/>
                        </a:rPr>
                        <a:t>Le</a:t>
                      </a:r>
                      <a:r>
                        <a:rPr lang="uk-UA" sz="1200" spc="25" dirty="0">
                          <a:solidFill>
                            <a:schemeClr val="bg1"/>
                          </a:solidFill>
                          <a:effectLst/>
                        </a:rPr>
                        <a:t> </a:t>
                      </a:r>
                      <a:r>
                        <a:rPr lang="uk-UA" sz="1200" spc="25" dirty="0" err="1">
                          <a:solidFill>
                            <a:schemeClr val="bg1"/>
                          </a:solidFill>
                          <a:effectLst/>
                        </a:rPr>
                        <a:t>Boutique</a:t>
                      </a:r>
                      <a:r>
                        <a:rPr lang="uk-UA" sz="1200" spc="25" dirty="0">
                          <a:solidFill>
                            <a:schemeClr val="bg1"/>
                          </a:solidFill>
                          <a:effectLst/>
                        </a:rPr>
                        <a:t>, </a:t>
                      </a:r>
                      <a:r>
                        <a:rPr lang="uk-UA" sz="1200" spc="25" dirty="0" err="1">
                          <a:solidFill>
                            <a:schemeClr val="bg1"/>
                          </a:solidFill>
                          <a:effectLst/>
                        </a:rPr>
                        <a:t>Інтайм</a:t>
                      </a:r>
                      <a:endParaRPr lang="ru-U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691" marR="33691" marT="0" marB="0" anchor="ctr"/>
                </a:tc>
                <a:extLst>
                  <a:ext uri="{0D108BD9-81ED-4DB2-BD59-A6C34878D82A}">
                    <a16:rowId xmlns:a16="http://schemas.microsoft.com/office/drawing/2014/main" val="528803075"/>
                  </a:ext>
                </a:extLst>
              </a:tr>
            </a:tbl>
          </a:graphicData>
        </a:graphic>
      </p:graphicFrame>
      <p:sp>
        <p:nvSpPr>
          <p:cNvPr id="5" name="TextBox 4">
            <a:extLst>
              <a:ext uri="{FF2B5EF4-FFF2-40B4-BE49-F238E27FC236}">
                <a16:creationId xmlns:a16="http://schemas.microsoft.com/office/drawing/2014/main" id="{BF729216-C9A4-4573-A232-EFE31E696948}"/>
              </a:ext>
            </a:extLst>
          </p:cNvPr>
          <p:cNvSpPr txBox="1"/>
          <p:nvPr/>
        </p:nvSpPr>
        <p:spPr>
          <a:xfrm>
            <a:off x="2527410" y="846113"/>
            <a:ext cx="6098344" cy="1007135"/>
          </a:xfrm>
          <a:prstGeom prst="rect">
            <a:avLst/>
          </a:prstGeom>
          <a:noFill/>
        </p:spPr>
        <p:txBody>
          <a:bodyPr wrap="square">
            <a:spAutoFit/>
          </a:bodyPr>
          <a:lstStyle/>
          <a:p>
            <a:pPr indent="450215" algn="r">
              <a:lnSpc>
                <a:spcPct val="150000"/>
              </a:lnSpc>
              <a:spcAft>
                <a:spcPts val="1000"/>
              </a:spcAft>
            </a:pPr>
            <a:r>
              <a:rPr lang="uk-UA" sz="1800" i="1" spc="25" dirty="0">
                <a:effectLst/>
                <a:latin typeface="Times New Roman" panose="02020603050405020304" pitchFamily="18" charset="0"/>
                <a:ea typeface="Calibri" panose="020F0502020204030204" pitchFamily="34" charset="0"/>
                <a:cs typeface="Times New Roman" panose="02020603050405020304" pitchFamily="18" charset="0"/>
              </a:rPr>
              <a:t>Таблиця 7.5</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1000"/>
              </a:spcAft>
            </a:pPr>
            <a:r>
              <a:rPr lang="uk-UA" sz="1800" spc="25" dirty="0">
                <a:effectLst/>
                <a:latin typeface="Times New Roman" panose="02020603050405020304" pitchFamily="18" charset="0"/>
                <a:ea typeface="Calibri" panose="020F0502020204030204" pitchFamily="34" charset="0"/>
                <a:cs typeface="Times New Roman" panose="02020603050405020304" pitchFamily="18" charset="0"/>
              </a:rPr>
              <a:t>Групи підприємств, що належать до е-бізнесу</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6398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E716114-321D-4F14-8554-DC486D149CCD}"/>
              </a:ext>
            </a:extLst>
          </p:cNvPr>
          <p:cNvSpPr>
            <a:spLocks noGrp="1"/>
          </p:cNvSpPr>
          <p:nvPr>
            <p:ph idx="1"/>
          </p:nvPr>
        </p:nvSpPr>
        <p:spPr>
          <a:xfrm>
            <a:off x="329589" y="266322"/>
            <a:ext cx="10038300" cy="1449936"/>
          </a:xfrm>
        </p:spPr>
        <p:txBody>
          <a:bodyPr>
            <a:normAutofit/>
          </a:bodyPr>
          <a:lstStyle/>
          <a:p>
            <a:pPr marL="0" indent="0" algn="just">
              <a:spcBef>
                <a:spcPts val="0"/>
              </a:spcBef>
              <a:buNone/>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Основні переваги е-бізнесу полягають у такому: </a:t>
            </a:r>
          </a:p>
          <a:p>
            <a:pPr marL="0" indent="0" algn="just">
              <a:spcBef>
                <a:spcPts val="0"/>
              </a:spcBef>
              <a:buNone/>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1) е-бізнес дозволяє потенційним споживачам обирати і порівнювати товари та послуги самостійно, найзручнішим способом і у будь-який час; </a:t>
            </a:r>
          </a:p>
          <a:p>
            <a:pPr marL="0" indent="0" algn="just">
              <a:spcBef>
                <a:spcPts val="0"/>
              </a:spcBef>
              <a:buNone/>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2) можливості е-бізнесу дозволяють пропонувати клієнтам найширший перелік товарів і послуг із усіх можливих; </a:t>
            </a:r>
          </a:p>
          <a:p>
            <a:pPr marL="0" indent="0" algn="just">
              <a:spcBef>
                <a:spcPts val="0"/>
              </a:spcBef>
              <a:buNone/>
            </a:pPr>
            <a:r>
              <a:rPr lang="uk-UA" sz="1400" dirty="0">
                <a:effectLst/>
                <a:latin typeface="Times New Roman" panose="02020603050405020304" pitchFamily="18" charset="0"/>
                <a:ea typeface="Times New Roman" panose="02020603050405020304" pitchFamily="18" charset="0"/>
                <a:cs typeface="Times New Roman" panose="02020603050405020304" pitchFamily="18" charset="0"/>
              </a:rPr>
              <a:t>3) організаційні особливості функціонування підприємств е-бізнесу дозволяють оптимізувати процес ціноутворення.</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Проте, підприємства е-бізнесу мають не тільки сильні сторони діяльності, а й слабкі (табл. 7.6).</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ru-UA" sz="1600" dirty="0"/>
          </a:p>
        </p:txBody>
      </p:sp>
      <p:sp>
        <p:nvSpPr>
          <p:cNvPr id="5" name="TextBox 4">
            <a:extLst>
              <a:ext uri="{FF2B5EF4-FFF2-40B4-BE49-F238E27FC236}">
                <a16:creationId xmlns:a16="http://schemas.microsoft.com/office/drawing/2014/main" id="{DBAE1073-19EA-467D-ADC9-87E6AD65A028}"/>
              </a:ext>
            </a:extLst>
          </p:cNvPr>
          <p:cNvSpPr txBox="1"/>
          <p:nvPr/>
        </p:nvSpPr>
        <p:spPr>
          <a:xfrm>
            <a:off x="2711548" y="1645405"/>
            <a:ext cx="6098344" cy="584775"/>
          </a:xfrm>
          <a:prstGeom prst="rect">
            <a:avLst/>
          </a:prstGeom>
          <a:noFill/>
        </p:spPr>
        <p:txBody>
          <a:bodyPr wrap="square">
            <a:spAutoFit/>
          </a:bodyPr>
          <a:lstStyle/>
          <a:p>
            <a:pPr algn="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Таблиця 7.6</a:t>
            </a:r>
            <a:endParaRPr lang="ru-U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Сильні та слабкі сторони е-бізнесу </a:t>
            </a:r>
            <a:endParaRPr lang="ru-UA"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DB8A35B4-8D78-421A-A8A9-AB0BF7C9EF59}"/>
              </a:ext>
            </a:extLst>
          </p:cNvPr>
          <p:cNvGraphicFramePr>
            <a:graphicFrameLocks noGrp="1"/>
          </p:cNvGraphicFramePr>
          <p:nvPr>
            <p:extLst>
              <p:ext uri="{D42A27DB-BD31-4B8C-83A1-F6EECF244321}">
                <p14:modId xmlns:p14="http://schemas.microsoft.com/office/powerpoint/2010/main" val="1395706540"/>
              </p:ext>
            </p:extLst>
          </p:nvPr>
        </p:nvGraphicFramePr>
        <p:xfrm>
          <a:off x="159433" y="2230180"/>
          <a:ext cx="11873133" cy="4479549"/>
        </p:xfrm>
        <a:graphic>
          <a:graphicData uri="http://schemas.openxmlformats.org/drawingml/2006/table">
            <a:tbl>
              <a:tblPr firstRow="1" firstCol="1" bandRow="1">
                <a:tableStyleId>{5C22544A-7EE6-4342-B048-85BDC9FD1C3A}</a:tableStyleId>
              </a:tblPr>
              <a:tblGrid>
                <a:gridCol w="5247250">
                  <a:extLst>
                    <a:ext uri="{9D8B030D-6E8A-4147-A177-3AD203B41FA5}">
                      <a16:colId xmlns:a16="http://schemas.microsoft.com/office/drawing/2014/main" val="3800915702"/>
                    </a:ext>
                  </a:extLst>
                </a:gridCol>
                <a:gridCol w="6625883">
                  <a:extLst>
                    <a:ext uri="{9D8B030D-6E8A-4147-A177-3AD203B41FA5}">
                      <a16:colId xmlns:a16="http://schemas.microsoft.com/office/drawing/2014/main" val="3706760761"/>
                    </a:ext>
                  </a:extLst>
                </a:gridCol>
              </a:tblGrid>
              <a:tr h="80805">
                <a:tc>
                  <a:txBody>
                    <a:bodyPr/>
                    <a:lstStyle/>
                    <a:p>
                      <a:pPr algn="ctr">
                        <a:lnSpc>
                          <a:spcPct val="115000"/>
                        </a:lnSpc>
                        <a:spcAft>
                          <a:spcPts val="1000"/>
                        </a:spcAft>
                      </a:pPr>
                      <a:r>
                        <a:rPr lang="uk-UA" sz="1050" spc="25">
                          <a:solidFill>
                            <a:schemeClr val="bg1"/>
                          </a:solidFill>
                          <a:effectLst/>
                        </a:rPr>
                        <a:t>Сильні сторони</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tc>
                  <a:txBody>
                    <a:bodyPr/>
                    <a:lstStyle/>
                    <a:p>
                      <a:pPr algn="ctr">
                        <a:lnSpc>
                          <a:spcPct val="115000"/>
                        </a:lnSpc>
                        <a:spcAft>
                          <a:spcPts val="1000"/>
                        </a:spcAft>
                      </a:pPr>
                      <a:r>
                        <a:rPr lang="uk-UA" sz="1050" spc="25">
                          <a:solidFill>
                            <a:schemeClr val="bg1"/>
                          </a:solidFill>
                          <a:effectLst/>
                        </a:rPr>
                        <a:t>Слабкі сторони</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extLst>
                  <a:ext uri="{0D108BD9-81ED-4DB2-BD59-A6C34878D82A}">
                    <a16:rowId xmlns:a16="http://schemas.microsoft.com/office/drawing/2014/main" val="62472179"/>
                  </a:ext>
                </a:extLst>
              </a:tr>
              <a:tr h="339570">
                <a:tc>
                  <a:txBody>
                    <a:bodyPr/>
                    <a:lstStyle/>
                    <a:p>
                      <a:pPr algn="just">
                        <a:lnSpc>
                          <a:spcPct val="115000"/>
                        </a:lnSpc>
                        <a:spcAft>
                          <a:spcPts val="1000"/>
                        </a:spcAft>
                      </a:pPr>
                      <a:r>
                        <a:rPr lang="uk-UA" sz="1050" spc="25" dirty="0">
                          <a:solidFill>
                            <a:schemeClr val="bg1"/>
                          </a:solidFill>
                          <a:effectLst/>
                        </a:rPr>
                        <a:t>В е-бізнесі можна використовувати доступ на глобальні ринки, що дає змогу компанії розширити свою базу клієнтів, а також асортимент товарів</a:t>
                      </a:r>
                      <a:endParaRPr lang="ru-UA"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tc>
                  <a:txBody>
                    <a:bodyPr/>
                    <a:lstStyle/>
                    <a:p>
                      <a:pPr algn="just">
                        <a:lnSpc>
                          <a:spcPct val="115000"/>
                        </a:lnSpc>
                        <a:spcAft>
                          <a:spcPts val="1000"/>
                        </a:spcAft>
                      </a:pPr>
                      <a:r>
                        <a:rPr lang="uk-UA" sz="1050" spc="25">
                          <a:solidFill>
                            <a:schemeClr val="bg1"/>
                          </a:solidFill>
                          <a:effectLst/>
                        </a:rPr>
                        <a:t>Правова невизначеність: для е-бізнесу поки що не розроблена правова база, яка б діяла у планетарному масштабі. Особливо актуальною є проблема захисту авторських прав</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extLst>
                  <a:ext uri="{0D108BD9-81ED-4DB2-BD59-A6C34878D82A}">
                    <a16:rowId xmlns:a16="http://schemas.microsoft.com/office/drawing/2014/main" val="299755181"/>
                  </a:ext>
                </a:extLst>
              </a:tr>
              <a:tr h="253315">
                <a:tc>
                  <a:txBody>
                    <a:bodyPr/>
                    <a:lstStyle/>
                    <a:p>
                      <a:pPr algn="just">
                        <a:lnSpc>
                          <a:spcPct val="115000"/>
                        </a:lnSpc>
                        <a:spcAft>
                          <a:spcPts val="1000"/>
                        </a:spcAft>
                      </a:pPr>
                      <a:r>
                        <a:rPr lang="uk-UA" sz="1050" spc="25">
                          <a:solidFill>
                            <a:schemeClr val="bg1"/>
                          </a:solidFill>
                          <a:effectLst/>
                        </a:rPr>
                        <a:t>Надає можливості розширити бізнес-контакти. Продавці товарів промислового призначення можуть налагоджувати більш тісні зв'язки з покупцями </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tc>
                  <a:txBody>
                    <a:bodyPr/>
                    <a:lstStyle/>
                    <a:p>
                      <a:pPr algn="just">
                        <a:lnSpc>
                          <a:spcPct val="115000"/>
                        </a:lnSpc>
                        <a:spcAft>
                          <a:spcPts val="1000"/>
                        </a:spcAft>
                      </a:pPr>
                      <a:r>
                        <a:rPr lang="uk-UA" sz="1050" spc="25">
                          <a:solidFill>
                            <a:schemeClr val="bg1"/>
                          </a:solidFill>
                          <a:effectLst/>
                        </a:rPr>
                        <a:t>Конкуренція для підприємств е-бізнесу переходить із глобального рівня у локальний</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extLst>
                  <a:ext uri="{0D108BD9-81ED-4DB2-BD59-A6C34878D82A}">
                    <a16:rowId xmlns:a16="http://schemas.microsoft.com/office/drawing/2014/main" val="3851566522"/>
                  </a:ext>
                </a:extLst>
              </a:tr>
              <a:tr h="253315">
                <a:tc>
                  <a:txBody>
                    <a:bodyPr/>
                    <a:lstStyle/>
                    <a:p>
                      <a:pPr algn="just">
                        <a:lnSpc>
                          <a:spcPct val="115000"/>
                        </a:lnSpc>
                        <a:spcAft>
                          <a:spcPts val="1000"/>
                        </a:spcAft>
                      </a:pPr>
                      <a:r>
                        <a:rPr lang="uk-UA" sz="1050" spc="25">
                          <a:solidFill>
                            <a:schemeClr val="bg1"/>
                          </a:solidFill>
                          <a:effectLst/>
                        </a:rPr>
                        <a:t>Доступність інформації про товари та послуги в онлайн-магазинах у режимі реального часу дозволяє покупцям швидко, просто і безкоштовно отримати інформацію про товари</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tc>
                  <a:txBody>
                    <a:bodyPr/>
                    <a:lstStyle/>
                    <a:p>
                      <a:pPr algn="just">
                        <a:lnSpc>
                          <a:spcPct val="115000"/>
                        </a:lnSpc>
                        <a:spcAft>
                          <a:spcPts val="1000"/>
                        </a:spcAft>
                      </a:pPr>
                      <a:r>
                        <a:rPr lang="uk-UA" sz="1050" spc="25">
                          <a:solidFill>
                            <a:schemeClr val="bg1"/>
                          </a:solidFill>
                          <a:effectLst/>
                        </a:rPr>
                        <a:t>Оскільки в Інтернеті відсутній персональний контакт, рівень прихильності клієнтів не  стабільний</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extLst>
                  <a:ext uri="{0D108BD9-81ED-4DB2-BD59-A6C34878D82A}">
                    <a16:rowId xmlns:a16="http://schemas.microsoft.com/office/drawing/2014/main" val="3429291390"/>
                  </a:ext>
                </a:extLst>
              </a:tr>
              <a:tr h="339570">
                <a:tc>
                  <a:txBody>
                    <a:bodyPr/>
                    <a:lstStyle/>
                    <a:p>
                      <a:pPr algn="just">
                        <a:lnSpc>
                          <a:spcPct val="115000"/>
                        </a:lnSpc>
                        <a:spcAft>
                          <a:spcPts val="1000"/>
                        </a:spcAft>
                      </a:pPr>
                      <a:r>
                        <a:rPr lang="uk-UA" sz="1050" spc="25">
                          <a:solidFill>
                            <a:schemeClr val="bg1"/>
                          </a:solidFill>
                          <a:effectLst/>
                        </a:rPr>
                        <a:t>Укладення угоди в електронному режимі знижує операційні витрати підприємства, що, у свою чергу, дозволяє знизити ціну товарів</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tc>
                  <a:txBody>
                    <a:bodyPr/>
                    <a:lstStyle/>
                    <a:p>
                      <a:pPr algn="just">
                        <a:lnSpc>
                          <a:spcPct val="115000"/>
                        </a:lnSpc>
                        <a:spcAft>
                          <a:spcPts val="1000"/>
                        </a:spcAft>
                      </a:pPr>
                      <a:r>
                        <a:rPr lang="uk-UA" sz="1050" spc="25">
                          <a:solidFill>
                            <a:schemeClr val="bg1"/>
                          </a:solidFill>
                          <a:effectLst/>
                        </a:rPr>
                        <a:t>Інтернет дає можливість легко порівнювати ціни, тому вони будуть знижуватися, що зумовить негативні економічні наслідки для багатьох підприємств е-бізнесу</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extLst>
                  <a:ext uri="{0D108BD9-81ED-4DB2-BD59-A6C34878D82A}">
                    <a16:rowId xmlns:a16="http://schemas.microsoft.com/office/drawing/2014/main" val="2036387180"/>
                  </a:ext>
                </a:extLst>
              </a:tr>
              <a:tr h="339570">
                <a:tc>
                  <a:txBody>
                    <a:bodyPr/>
                    <a:lstStyle/>
                    <a:p>
                      <a:pPr algn="just">
                        <a:lnSpc>
                          <a:spcPct val="115000"/>
                        </a:lnSpc>
                        <a:spcAft>
                          <a:spcPts val="1000"/>
                        </a:spcAft>
                      </a:pPr>
                      <a:r>
                        <a:rPr lang="uk-UA" sz="1050" spc="25">
                          <a:solidFill>
                            <a:schemeClr val="bg1"/>
                          </a:solidFill>
                          <a:effectLst/>
                        </a:rPr>
                        <a:t>Е-бізнес дозволяє постачальникам підвищувати конкурентоспроможність, стаючи ближче до замовника та використовуючи різні способи отримання та узагальнення інформації про потенційних споживачів</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tc>
                  <a:txBody>
                    <a:bodyPr/>
                    <a:lstStyle/>
                    <a:p>
                      <a:pPr algn="just">
                        <a:lnSpc>
                          <a:spcPct val="115000"/>
                        </a:lnSpc>
                        <a:spcAft>
                          <a:spcPts val="1000"/>
                        </a:spcAft>
                      </a:pPr>
                      <a:r>
                        <a:rPr lang="uk-UA" sz="1050" spc="25">
                          <a:solidFill>
                            <a:schemeClr val="bg1"/>
                          </a:solidFill>
                          <a:effectLst/>
                        </a:rPr>
                        <a:t>Існує багато нерозв’язаних проблем захисту даних (інформаційна безпека)</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extLst>
                  <a:ext uri="{0D108BD9-81ED-4DB2-BD59-A6C34878D82A}">
                    <a16:rowId xmlns:a16="http://schemas.microsoft.com/office/drawing/2014/main" val="3953064501"/>
                  </a:ext>
                </a:extLst>
              </a:tr>
              <a:tr h="339570">
                <a:tc>
                  <a:txBody>
                    <a:bodyPr/>
                    <a:lstStyle/>
                    <a:p>
                      <a:pPr algn="just">
                        <a:lnSpc>
                          <a:spcPct val="115000"/>
                        </a:lnSpc>
                        <a:spcAft>
                          <a:spcPts val="1000"/>
                        </a:spcAft>
                      </a:pPr>
                      <a:r>
                        <a:rPr lang="uk-UA" sz="1050" spc="25">
                          <a:solidFill>
                            <a:schemeClr val="bg1"/>
                          </a:solidFill>
                          <a:effectLst/>
                        </a:rPr>
                        <a:t>Технології е-бізнесу скорочують час виходу товару на ринок і процес адаптації компанії до змін ринку</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tc>
                  <a:txBody>
                    <a:bodyPr/>
                    <a:lstStyle/>
                    <a:p>
                      <a:pPr algn="just">
                        <a:lnSpc>
                          <a:spcPct val="115000"/>
                        </a:lnSpc>
                        <a:spcAft>
                          <a:spcPts val="1000"/>
                        </a:spcAft>
                      </a:pPr>
                      <a:r>
                        <a:rPr lang="uk-UA" sz="1050" spc="25">
                          <a:solidFill>
                            <a:schemeClr val="bg1"/>
                          </a:solidFill>
                          <a:effectLst/>
                        </a:rPr>
                        <a:t>Засобами ідентифікації особи-користувача можна контролювати людей, перевіряти їх діяльність (унікальний ідентифікаційний код особи може стати об'єктом загрози для людини)</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extLst>
                  <a:ext uri="{0D108BD9-81ED-4DB2-BD59-A6C34878D82A}">
                    <a16:rowId xmlns:a16="http://schemas.microsoft.com/office/drawing/2014/main" val="3039242372"/>
                  </a:ext>
                </a:extLst>
              </a:tr>
              <a:tr h="167060">
                <a:tc>
                  <a:txBody>
                    <a:bodyPr/>
                    <a:lstStyle/>
                    <a:p>
                      <a:pPr algn="just">
                        <a:lnSpc>
                          <a:spcPct val="115000"/>
                        </a:lnSpc>
                        <a:spcAft>
                          <a:spcPts val="1000"/>
                        </a:spcAft>
                      </a:pPr>
                      <a:r>
                        <a:rPr lang="uk-UA" sz="1050" spc="25">
                          <a:solidFill>
                            <a:schemeClr val="bg1"/>
                          </a:solidFill>
                          <a:effectLst/>
                        </a:rPr>
                        <a:t>Забезпечує появу нових бізнес-моделей у вигляді віртуальних підприємств, віртуальних агентів тощо</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tc>
                  <a:txBody>
                    <a:bodyPr/>
                    <a:lstStyle/>
                    <a:p>
                      <a:pPr algn="just">
                        <a:lnSpc>
                          <a:spcPct val="115000"/>
                        </a:lnSpc>
                        <a:spcAft>
                          <a:spcPts val="1000"/>
                        </a:spcAft>
                      </a:pPr>
                      <a:r>
                        <a:rPr lang="uk-UA" sz="1050" spc="25">
                          <a:solidFill>
                            <a:schemeClr val="bg1"/>
                          </a:solidFill>
                          <a:effectLst/>
                        </a:rPr>
                        <a:t>Неохопленим залишається деякий сегмент населення, що не має доступу до Інтернету</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extLst>
                  <a:ext uri="{0D108BD9-81ED-4DB2-BD59-A6C34878D82A}">
                    <a16:rowId xmlns:a16="http://schemas.microsoft.com/office/drawing/2014/main" val="553750070"/>
                  </a:ext>
                </a:extLst>
              </a:tr>
              <a:tr h="167060">
                <a:tc>
                  <a:txBody>
                    <a:bodyPr/>
                    <a:lstStyle/>
                    <a:p>
                      <a:pPr algn="just">
                        <a:lnSpc>
                          <a:spcPct val="115000"/>
                        </a:lnSpc>
                        <a:spcAft>
                          <a:spcPts val="1000"/>
                        </a:spcAft>
                      </a:pPr>
                      <a:r>
                        <a:rPr lang="uk-UA" sz="1050" spc="25">
                          <a:solidFill>
                            <a:schemeClr val="bg1"/>
                          </a:solidFill>
                          <a:effectLst/>
                        </a:rPr>
                        <a:t>Е-бізнес відкриває можливість появи абсолютно нових продуктів і послуг</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tc>
                  <a:txBody>
                    <a:bodyPr/>
                    <a:lstStyle/>
                    <a:p>
                      <a:pPr algn="ctr">
                        <a:lnSpc>
                          <a:spcPct val="115000"/>
                        </a:lnSpc>
                        <a:spcAft>
                          <a:spcPts val="1000"/>
                        </a:spcAft>
                      </a:pPr>
                      <a:r>
                        <a:rPr lang="uk-UA" sz="1050" spc="25">
                          <a:solidFill>
                            <a:schemeClr val="bg1"/>
                          </a:solidFill>
                          <a:effectLst/>
                        </a:rPr>
                        <a:t>–</a:t>
                      </a:r>
                      <a:endParaRPr lang="ru-UA"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extLst>
                  <a:ext uri="{0D108BD9-81ED-4DB2-BD59-A6C34878D82A}">
                    <a16:rowId xmlns:a16="http://schemas.microsoft.com/office/drawing/2014/main" val="1382394949"/>
                  </a:ext>
                </a:extLst>
              </a:tr>
              <a:tr h="253315">
                <a:tc>
                  <a:txBody>
                    <a:bodyPr/>
                    <a:lstStyle/>
                    <a:p>
                      <a:pPr algn="just">
                        <a:lnSpc>
                          <a:spcPct val="115000"/>
                        </a:lnSpc>
                        <a:spcAft>
                          <a:spcPts val="1000"/>
                        </a:spcAft>
                      </a:pPr>
                      <a:r>
                        <a:rPr lang="uk-UA" sz="1050" spc="25" dirty="0">
                          <a:solidFill>
                            <a:schemeClr val="bg1"/>
                          </a:solidFill>
                          <a:effectLst/>
                        </a:rPr>
                        <a:t>Якість обслуговування в Інтернеті постійно поліпшується, оскільки споживач може отримати нову інформацію про компанію та товари в будь-який зручний для себе час</a:t>
                      </a:r>
                      <a:endParaRPr lang="ru-UA"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tc>
                  <a:txBody>
                    <a:bodyPr/>
                    <a:lstStyle/>
                    <a:p>
                      <a:pPr algn="ctr">
                        <a:lnSpc>
                          <a:spcPct val="115000"/>
                        </a:lnSpc>
                        <a:spcAft>
                          <a:spcPts val="1000"/>
                        </a:spcAft>
                      </a:pPr>
                      <a:r>
                        <a:rPr lang="uk-UA" sz="1050" spc="25" dirty="0">
                          <a:solidFill>
                            <a:schemeClr val="bg1"/>
                          </a:solidFill>
                          <a:effectLst/>
                        </a:rPr>
                        <a:t>–</a:t>
                      </a:r>
                      <a:endParaRPr lang="ru-UA"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24" marR="44724" marT="0" marB="0" anchor="ctr"/>
                </a:tc>
                <a:extLst>
                  <a:ext uri="{0D108BD9-81ED-4DB2-BD59-A6C34878D82A}">
                    <a16:rowId xmlns:a16="http://schemas.microsoft.com/office/drawing/2014/main" val="2192798331"/>
                  </a:ext>
                </a:extLst>
              </a:tr>
            </a:tbl>
          </a:graphicData>
        </a:graphic>
      </p:graphicFrame>
    </p:spTree>
    <p:extLst>
      <p:ext uri="{BB962C8B-B14F-4D97-AF65-F5344CB8AC3E}">
        <p14:creationId xmlns:p14="http://schemas.microsoft.com/office/powerpoint/2010/main" val="3042880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1A759B-C854-4544-98E3-0C800DAC55D7}"/>
              </a:ext>
            </a:extLst>
          </p:cNvPr>
          <p:cNvSpPr>
            <a:spLocks noGrp="1"/>
          </p:cNvSpPr>
          <p:nvPr>
            <p:ph type="title"/>
          </p:nvPr>
        </p:nvSpPr>
        <p:spPr/>
        <p:txBody>
          <a:bodyPr/>
          <a:lstStyle/>
          <a:p>
            <a:r>
              <a:rPr lang="uk-UA" sz="1800" dirty="0">
                <a:latin typeface="Times New Roman" panose="02020603050405020304" pitchFamily="18" charset="0"/>
                <a:cs typeface="Times New Roman" panose="02020603050405020304" pitchFamily="18" charset="0"/>
              </a:rPr>
              <a:t>Наведемо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позитивні та негативні зрушення в економіці України під впливом е-бізнесу.</a:t>
            </a:r>
            <a:endParaRPr lang="ru-UA" dirty="0"/>
          </a:p>
        </p:txBody>
      </p:sp>
      <p:grpSp>
        <p:nvGrpSpPr>
          <p:cNvPr id="18" name="Группа 17">
            <a:extLst>
              <a:ext uri="{FF2B5EF4-FFF2-40B4-BE49-F238E27FC236}">
                <a16:creationId xmlns:a16="http://schemas.microsoft.com/office/drawing/2014/main" id="{ABCE9BAD-CA3B-44C3-9D3D-2E64B75FF2B7}"/>
              </a:ext>
            </a:extLst>
          </p:cNvPr>
          <p:cNvGrpSpPr>
            <a:grpSpLocks/>
          </p:cNvGrpSpPr>
          <p:nvPr/>
        </p:nvGrpSpPr>
        <p:grpSpPr bwMode="auto">
          <a:xfrm>
            <a:off x="1137388" y="937774"/>
            <a:ext cx="9917223" cy="5364554"/>
            <a:chOff x="1700" y="1745"/>
            <a:chExt cx="9280" cy="9575"/>
          </a:xfrm>
        </p:grpSpPr>
        <p:cxnSp>
          <p:nvCxnSpPr>
            <p:cNvPr id="19" name="AutoShape 262">
              <a:extLst>
                <a:ext uri="{FF2B5EF4-FFF2-40B4-BE49-F238E27FC236}">
                  <a16:creationId xmlns:a16="http://schemas.microsoft.com/office/drawing/2014/main" id="{416F7156-B001-4A97-9557-FEACA010CB87}"/>
                </a:ext>
              </a:extLst>
            </p:cNvPr>
            <p:cNvCxnSpPr>
              <a:cxnSpLocks noChangeShapeType="1"/>
            </p:cNvCxnSpPr>
            <p:nvPr/>
          </p:nvCxnSpPr>
          <p:spPr bwMode="auto">
            <a:xfrm>
              <a:off x="4360" y="2485"/>
              <a:ext cx="0" cy="64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AutoShape 263">
              <a:extLst>
                <a:ext uri="{FF2B5EF4-FFF2-40B4-BE49-F238E27FC236}">
                  <a16:creationId xmlns:a16="http://schemas.microsoft.com/office/drawing/2014/main" id="{04BB9DA1-D4DC-485B-8854-65608DEE793F}"/>
                </a:ext>
              </a:extLst>
            </p:cNvPr>
            <p:cNvCxnSpPr>
              <a:cxnSpLocks noChangeShapeType="1"/>
            </p:cNvCxnSpPr>
            <p:nvPr/>
          </p:nvCxnSpPr>
          <p:spPr bwMode="auto">
            <a:xfrm>
              <a:off x="3220" y="2485"/>
              <a:ext cx="0" cy="21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Rectangle 264">
              <a:extLst>
                <a:ext uri="{FF2B5EF4-FFF2-40B4-BE49-F238E27FC236}">
                  <a16:creationId xmlns:a16="http://schemas.microsoft.com/office/drawing/2014/main" id="{5565BA8E-45AC-4FBF-8E2D-9A9E5E67DCB8}"/>
                </a:ext>
              </a:extLst>
            </p:cNvPr>
            <p:cNvSpPr>
              <a:spLocks noChangeArrowheads="1"/>
            </p:cNvSpPr>
            <p:nvPr/>
          </p:nvSpPr>
          <p:spPr bwMode="auto">
            <a:xfrm>
              <a:off x="1700" y="1745"/>
              <a:ext cx="9280" cy="7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ru-RU">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Е-бізнес в Україні</a:t>
              </a:r>
              <a:endParaRPr lang="ru-U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65">
              <a:extLst>
                <a:ext uri="{FF2B5EF4-FFF2-40B4-BE49-F238E27FC236}">
                  <a16:creationId xmlns:a16="http://schemas.microsoft.com/office/drawing/2014/main" id="{536FA2FB-CF0A-49EC-8B6E-A7621A670FFE}"/>
                </a:ext>
              </a:extLst>
            </p:cNvPr>
            <p:cNvSpPr>
              <a:spLocks noChangeArrowheads="1"/>
            </p:cNvSpPr>
            <p:nvPr/>
          </p:nvSpPr>
          <p:spPr bwMode="auto">
            <a:xfrm>
              <a:off x="1700" y="2785"/>
              <a:ext cx="2960" cy="9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ru-RU"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Висвітлює низку економічних проблем</a:t>
              </a:r>
              <a:endParaRPr lang="ru-U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66">
              <a:extLst>
                <a:ext uri="{FF2B5EF4-FFF2-40B4-BE49-F238E27FC236}">
                  <a16:creationId xmlns:a16="http://schemas.microsoft.com/office/drawing/2014/main" id="{E22BE8AD-A618-4F9A-8573-1DA31B2C0435}"/>
                </a:ext>
              </a:extLst>
            </p:cNvPr>
            <p:cNvSpPr>
              <a:spLocks noChangeArrowheads="1"/>
            </p:cNvSpPr>
            <p:nvPr/>
          </p:nvSpPr>
          <p:spPr bwMode="auto">
            <a:xfrm>
              <a:off x="4900" y="2785"/>
              <a:ext cx="6080" cy="16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ru-RU"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Зубожіння населення; </a:t>
              </a:r>
              <a:endParaRPr lang="ru-U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низький рівень інтернет-покриття та розвитку інфраструктури, особливо у районних центрах і селах; </a:t>
              </a:r>
              <a:endParaRPr lang="ru-U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комп’ютерна безграмотність значної частини населення України та відсутність елементарних знань англійської мови, необхідних для придбання товарів і послуг у зарубіжних онлайн-магазинах</a:t>
              </a:r>
              <a:endParaRPr lang="ru-U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67">
              <a:extLst>
                <a:ext uri="{FF2B5EF4-FFF2-40B4-BE49-F238E27FC236}">
                  <a16:creationId xmlns:a16="http://schemas.microsoft.com/office/drawing/2014/main" id="{C984802C-0092-4822-8D52-E5161E78FEB1}"/>
                </a:ext>
              </a:extLst>
            </p:cNvPr>
            <p:cNvSpPr>
              <a:spLocks noChangeArrowheads="1"/>
            </p:cNvSpPr>
            <p:nvPr/>
          </p:nvSpPr>
          <p:spPr bwMode="auto">
            <a:xfrm>
              <a:off x="1700" y="4620"/>
              <a:ext cx="2960" cy="107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ru-RU"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Сприяє позитивним зрушенням в економіці</a:t>
              </a:r>
              <a:endParaRPr lang="ru-U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68">
              <a:extLst>
                <a:ext uri="{FF2B5EF4-FFF2-40B4-BE49-F238E27FC236}">
                  <a16:creationId xmlns:a16="http://schemas.microsoft.com/office/drawing/2014/main" id="{38276088-D74A-4B95-82A6-BA65F2814324}"/>
                </a:ext>
              </a:extLst>
            </p:cNvPr>
            <p:cNvSpPr>
              <a:spLocks noChangeArrowheads="1"/>
            </p:cNvSpPr>
            <p:nvPr/>
          </p:nvSpPr>
          <p:spPr bwMode="auto">
            <a:xfrm>
              <a:off x="1940" y="8900"/>
              <a:ext cx="2620" cy="10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ru-RU"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Поглиблює негативні тенденції в економіці</a:t>
              </a:r>
              <a:endParaRPr lang="ru-U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69">
              <a:extLst>
                <a:ext uri="{FF2B5EF4-FFF2-40B4-BE49-F238E27FC236}">
                  <a16:creationId xmlns:a16="http://schemas.microsoft.com/office/drawing/2014/main" id="{74006A78-FA25-4DA2-830A-14C0030A7C8C}"/>
                </a:ext>
              </a:extLst>
            </p:cNvPr>
            <p:cNvSpPr>
              <a:spLocks noChangeArrowheads="1"/>
            </p:cNvSpPr>
            <p:nvPr/>
          </p:nvSpPr>
          <p:spPr bwMode="auto">
            <a:xfrm>
              <a:off x="4900" y="8900"/>
              <a:ext cx="6080" cy="24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ru-RU"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Розвиток е-бізнесу у міжнародному масштабі значно посилює конкуренцію у вітчизняному бізнес-середовищі, зменшує шанси вітчизняних підприємств на ведення прибуткової господарської діяльності у зазначеній галузі;</a:t>
              </a:r>
              <a:endParaRPr lang="ru-U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на державному рівні потребують детальної законодавчої регламентації питання, що регулюють особливості ведення господарської діяльності в електронному середовищі, проблеми передачі та захисту конфіденційної інформації, розрахунків різними видами коштів; оподаткування</a:t>
              </a:r>
              <a:endParaRPr lang="ru-U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70">
              <a:extLst>
                <a:ext uri="{FF2B5EF4-FFF2-40B4-BE49-F238E27FC236}">
                  <a16:creationId xmlns:a16="http://schemas.microsoft.com/office/drawing/2014/main" id="{52CC238E-18CD-46C8-83C8-A8369D5F6C56}"/>
                </a:ext>
              </a:extLst>
            </p:cNvPr>
            <p:cNvSpPr>
              <a:spLocks noChangeArrowheads="1"/>
            </p:cNvSpPr>
            <p:nvPr/>
          </p:nvSpPr>
          <p:spPr bwMode="auto">
            <a:xfrm>
              <a:off x="4900" y="4620"/>
              <a:ext cx="6080" cy="40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r>
                <a:rPr lang="ru-RU"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Для населення: потенційна можливість більш повного задоволення потреб у товарах та послугах, що виробляються та надаються як вітчизняними, так і закордонними підприємствами; більш швидкий розвиток інфраструктури (дороги, служби доставки, інтернет-провайдери, диверсифікація засобів платежу); </a:t>
              </a:r>
              <a:endParaRPr lang="ru-U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для бізнесу: нові способи ведення бізнесу, що дозволяють значно мінімізувати витрати на здійснення господарської діяльності; можливість використання зарубіжного досвіду ведення бізнесу; можливість виходу на зарубіжні ринки; можливість виступати посередниками між іноземними виробниками та вітчизняними споживачами; зростання попиту на супутні щодо основаного виду діяльності товари та послуги; </a:t>
              </a:r>
              <a:endParaRPr lang="ru-U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для держави: надходження до бюджету у вигляді податкових платежів; нові робочі місця; вищий рівень задоволення потреб населення у товарах народного вжитку, а отже, більше задоволення життям у країні загалом та владою у ній, зокрема</a:t>
              </a:r>
              <a:endParaRPr lang="ru-U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AutoShape 271">
              <a:extLst>
                <a:ext uri="{FF2B5EF4-FFF2-40B4-BE49-F238E27FC236}">
                  <a16:creationId xmlns:a16="http://schemas.microsoft.com/office/drawing/2014/main" id="{AFCD21F6-F906-434C-9C8C-DDBF4D0D2503}"/>
                </a:ext>
              </a:extLst>
            </p:cNvPr>
            <p:cNvCxnSpPr>
              <a:cxnSpLocks noChangeShapeType="1"/>
            </p:cNvCxnSpPr>
            <p:nvPr/>
          </p:nvCxnSpPr>
          <p:spPr bwMode="auto">
            <a:xfrm>
              <a:off x="4660" y="3220"/>
              <a:ext cx="24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 name="AutoShape 272">
              <a:extLst>
                <a:ext uri="{FF2B5EF4-FFF2-40B4-BE49-F238E27FC236}">
                  <a16:creationId xmlns:a16="http://schemas.microsoft.com/office/drawing/2014/main" id="{B78D12CD-120B-4D3C-8CD7-33B1A96C58CC}"/>
                </a:ext>
              </a:extLst>
            </p:cNvPr>
            <p:cNvCxnSpPr>
              <a:cxnSpLocks noChangeShapeType="1"/>
            </p:cNvCxnSpPr>
            <p:nvPr/>
          </p:nvCxnSpPr>
          <p:spPr bwMode="auto">
            <a:xfrm>
              <a:off x="4660" y="5040"/>
              <a:ext cx="24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 name="AutoShape 273">
              <a:extLst>
                <a:ext uri="{FF2B5EF4-FFF2-40B4-BE49-F238E27FC236}">
                  <a16:creationId xmlns:a16="http://schemas.microsoft.com/office/drawing/2014/main" id="{BB591B5B-3C71-4F8B-BADA-89B752BCE8A8}"/>
                </a:ext>
              </a:extLst>
            </p:cNvPr>
            <p:cNvCxnSpPr>
              <a:cxnSpLocks noChangeShapeType="1"/>
            </p:cNvCxnSpPr>
            <p:nvPr/>
          </p:nvCxnSpPr>
          <p:spPr bwMode="auto">
            <a:xfrm>
              <a:off x="4660" y="9260"/>
              <a:ext cx="24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1" name="AutoShape 274">
              <a:extLst>
                <a:ext uri="{FF2B5EF4-FFF2-40B4-BE49-F238E27FC236}">
                  <a16:creationId xmlns:a16="http://schemas.microsoft.com/office/drawing/2014/main" id="{ADA07876-8532-4A1E-A62E-AC7E40F1610E}"/>
                </a:ext>
              </a:extLst>
            </p:cNvPr>
            <p:cNvCxnSpPr>
              <a:cxnSpLocks noChangeShapeType="1"/>
            </p:cNvCxnSpPr>
            <p:nvPr/>
          </p:nvCxnSpPr>
          <p:spPr bwMode="auto">
            <a:xfrm>
              <a:off x="2160" y="2485"/>
              <a:ext cx="0" cy="3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33" name="TextBox 32">
            <a:extLst>
              <a:ext uri="{FF2B5EF4-FFF2-40B4-BE49-F238E27FC236}">
                <a16:creationId xmlns:a16="http://schemas.microsoft.com/office/drawing/2014/main" id="{5AAEF21C-7F96-41CF-AEA6-54C95F73D82B}"/>
              </a:ext>
            </a:extLst>
          </p:cNvPr>
          <p:cNvSpPr txBox="1"/>
          <p:nvPr/>
        </p:nvSpPr>
        <p:spPr>
          <a:xfrm>
            <a:off x="704070" y="6263565"/>
            <a:ext cx="10381944" cy="463397"/>
          </a:xfrm>
          <a:prstGeom prst="rect">
            <a:avLst/>
          </a:prstGeom>
          <a:noFill/>
        </p:spPr>
        <p:txBody>
          <a:bodyPr wrap="square">
            <a:spAutoFit/>
          </a:bodyPr>
          <a:lstStyle/>
          <a:p>
            <a:pPr algn="ctr">
              <a:lnSpc>
                <a:spcPct val="150000"/>
              </a:lnSpc>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Рис. 7.7. Позитивні та негативні зрушення в економіці України під впливом е-бізнесу</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0169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C44C88-1DD4-4816-A299-0C24BC2520CE}"/>
              </a:ext>
            </a:extLst>
          </p:cNvPr>
          <p:cNvSpPr>
            <a:spLocks noGrp="1"/>
          </p:cNvSpPr>
          <p:nvPr>
            <p:ph type="title"/>
          </p:nvPr>
        </p:nvSpPr>
        <p:spPr/>
        <p:txBody>
          <a:bodyPr/>
          <a:lstStyle/>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Основні етапи розвитку е-бізнесу та його функції в економіці наведено на рис. 7.8.</a:t>
            </a:r>
            <a:r>
              <a:rPr lang="ru-UA" sz="1800" dirty="0">
                <a:effectLst/>
                <a:latin typeface="Calibri" panose="020F0502020204030204" pitchFamily="34" charset="0"/>
                <a:ea typeface="Calibri" panose="020F0502020204030204" pitchFamily="34" charset="0"/>
                <a:cs typeface="Times New Roman" panose="02020603050405020304" pitchFamily="18" charset="0"/>
              </a:rPr>
              <a:t/>
            </a:r>
            <a:br>
              <a:rPr lang="ru-UA" sz="1800" dirty="0">
                <a:effectLst/>
                <a:latin typeface="Calibri" panose="020F0502020204030204" pitchFamily="34" charset="0"/>
                <a:ea typeface="Calibri" panose="020F0502020204030204" pitchFamily="34" charset="0"/>
                <a:cs typeface="Times New Roman" panose="02020603050405020304" pitchFamily="18" charset="0"/>
              </a:rPr>
            </a:br>
            <a:endParaRPr lang="ru-UA" dirty="0"/>
          </a:p>
        </p:txBody>
      </p:sp>
      <p:grpSp>
        <p:nvGrpSpPr>
          <p:cNvPr id="4" name="Группа 3">
            <a:extLst>
              <a:ext uri="{FF2B5EF4-FFF2-40B4-BE49-F238E27FC236}">
                <a16:creationId xmlns:a16="http://schemas.microsoft.com/office/drawing/2014/main" id="{AB43A84E-0A7A-4E23-ACC3-B0B7C73EDDFD}"/>
              </a:ext>
            </a:extLst>
          </p:cNvPr>
          <p:cNvGrpSpPr/>
          <p:nvPr/>
        </p:nvGrpSpPr>
        <p:grpSpPr>
          <a:xfrm>
            <a:off x="365759" y="880891"/>
            <a:ext cx="10916529" cy="5196352"/>
            <a:chOff x="0" y="416487"/>
            <a:chExt cx="8924924" cy="5247713"/>
          </a:xfrm>
        </p:grpSpPr>
        <p:grpSp>
          <p:nvGrpSpPr>
            <p:cNvPr id="5" name="Группа 4">
              <a:extLst>
                <a:ext uri="{FF2B5EF4-FFF2-40B4-BE49-F238E27FC236}">
                  <a16:creationId xmlns:a16="http://schemas.microsoft.com/office/drawing/2014/main" id="{21F586F2-66B2-4A6E-AE08-7CCD75B54CA3}"/>
                </a:ext>
              </a:extLst>
            </p:cNvPr>
            <p:cNvGrpSpPr/>
            <p:nvPr/>
          </p:nvGrpSpPr>
          <p:grpSpPr>
            <a:xfrm>
              <a:off x="0" y="416487"/>
              <a:ext cx="8924924" cy="5247713"/>
              <a:chOff x="0" y="416487"/>
              <a:chExt cx="8924924" cy="5247713"/>
            </a:xfrm>
          </p:grpSpPr>
          <p:grpSp>
            <p:nvGrpSpPr>
              <p:cNvPr id="9" name="Группа 8">
                <a:extLst>
                  <a:ext uri="{FF2B5EF4-FFF2-40B4-BE49-F238E27FC236}">
                    <a16:creationId xmlns:a16="http://schemas.microsoft.com/office/drawing/2014/main" id="{FA53679D-16DC-4CF9-AD43-C7A263CE5E8C}"/>
                  </a:ext>
                </a:extLst>
              </p:cNvPr>
              <p:cNvGrpSpPr/>
              <p:nvPr/>
            </p:nvGrpSpPr>
            <p:grpSpPr>
              <a:xfrm>
                <a:off x="0" y="416487"/>
                <a:ext cx="8924924" cy="5247713"/>
                <a:chOff x="0" y="416487"/>
                <a:chExt cx="8924924" cy="5247713"/>
              </a:xfrm>
            </p:grpSpPr>
            <p:grpSp>
              <p:nvGrpSpPr>
                <p:cNvPr id="14" name="Группа 13">
                  <a:extLst>
                    <a:ext uri="{FF2B5EF4-FFF2-40B4-BE49-F238E27FC236}">
                      <a16:creationId xmlns:a16="http://schemas.microsoft.com/office/drawing/2014/main" id="{86E4E98A-F091-43B6-94BB-C5DF8AF25BC8}"/>
                    </a:ext>
                  </a:extLst>
                </p:cNvPr>
                <p:cNvGrpSpPr/>
                <p:nvPr/>
              </p:nvGrpSpPr>
              <p:grpSpPr>
                <a:xfrm>
                  <a:off x="0" y="416487"/>
                  <a:ext cx="8914133" cy="4317438"/>
                  <a:chOff x="0" y="416487"/>
                  <a:chExt cx="8914133" cy="4317438"/>
                </a:xfrm>
              </p:grpSpPr>
              <p:grpSp>
                <p:nvGrpSpPr>
                  <p:cNvPr id="22" name="Группа 21">
                    <a:extLst>
                      <a:ext uri="{FF2B5EF4-FFF2-40B4-BE49-F238E27FC236}">
                        <a16:creationId xmlns:a16="http://schemas.microsoft.com/office/drawing/2014/main" id="{2BEB9671-DDF6-40EA-87B4-D1642A656EE2}"/>
                      </a:ext>
                    </a:extLst>
                  </p:cNvPr>
                  <p:cNvGrpSpPr/>
                  <p:nvPr/>
                </p:nvGrpSpPr>
                <p:grpSpPr>
                  <a:xfrm>
                    <a:off x="0" y="416487"/>
                    <a:ext cx="8914133" cy="4317438"/>
                    <a:chOff x="0" y="416487"/>
                    <a:chExt cx="8914133" cy="4317438"/>
                  </a:xfrm>
                </p:grpSpPr>
                <p:sp>
                  <p:nvSpPr>
                    <p:cNvPr id="26" name="Прямоугольник 25">
                      <a:extLst>
                        <a:ext uri="{FF2B5EF4-FFF2-40B4-BE49-F238E27FC236}">
                          <a16:creationId xmlns:a16="http://schemas.microsoft.com/office/drawing/2014/main" id="{BC7808AC-5ED3-4869-BA72-E4D828F0745B}"/>
                        </a:ext>
                      </a:extLst>
                    </p:cNvPr>
                    <p:cNvSpPr/>
                    <p:nvPr/>
                  </p:nvSpPr>
                  <p:spPr>
                    <a:xfrm>
                      <a:off x="0" y="416487"/>
                      <a:ext cx="8870950" cy="358468"/>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Е-бізнес</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Пятиугольник 202">
                      <a:extLst>
                        <a:ext uri="{FF2B5EF4-FFF2-40B4-BE49-F238E27FC236}">
                          <a16:creationId xmlns:a16="http://schemas.microsoft.com/office/drawing/2014/main" id="{DC279621-EB08-4AD3-B050-7ED559ACDB5A}"/>
                        </a:ext>
                      </a:extLst>
                    </p:cNvPr>
                    <p:cNvSpPr/>
                    <p:nvPr/>
                  </p:nvSpPr>
                  <p:spPr>
                    <a:xfrm>
                      <a:off x="12700" y="1017536"/>
                      <a:ext cx="2832100" cy="341293"/>
                    </a:xfrm>
                    <a:prstGeom prst="homePlate">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Визначальні риси е-бізнесу</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8" name="Группа 27">
                      <a:extLst>
                        <a:ext uri="{FF2B5EF4-FFF2-40B4-BE49-F238E27FC236}">
                          <a16:creationId xmlns:a16="http://schemas.microsoft.com/office/drawing/2014/main" id="{127303E6-E228-48D8-B893-729FEFFE7A0B}"/>
                        </a:ext>
                      </a:extLst>
                    </p:cNvPr>
                    <p:cNvGrpSpPr/>
                    <p:nvPr/>
                  </p:nvGrpSpPr>
                  <p:grpSpPr>
                    <a:xfrm>
                      <a:off x="6108700" y="1017587"/>
                      <a:ext cx="2805433" cy="3649663"/>
                      <a:chOff x="0" y="153987"/>
                      <a:chExt cx="2805433" cy="3649663"/>
                    </a:xfrm>
                  </p:grpSpPr>
                  <p:sp>
                    <p:nvSpPr>
                      <p:cNvPr id="52" name="Rectangle 309">
                        <a:extLst>
                          <a:ext uri="{FF2B5EF4-FFF2-40B4-BE49-F238E27FC236}">
                            <a16:creationId xmlns:a16="http://schemas.microsoft.com/office/drawing/2014/main" id="{C4C29F32-E4F7-4F24-A1AE-AA128FB21174}"/>
                          </a:ext>
                        </a:extLst>
                      </p:cNvPr>
                      <p:cNvSpPr>
                        <a:spLocks noChangeArrowheads="1"/>
                      </p:cNvSpPr>
                      <p:nvPr/>
                    </p:nvSpPr>
                    <p:spPr bwMode="auto">
                      <a:xfrm>
                        <a:off x="63063" y="800100"/>
                        <a:ext cx="1162488" cy="5207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1000"/>
                          </a:spcAft>
                        </a:pPr>
                        <a:r>
                          <a:rPr lang="ru-RU"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Етап 1. </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ru-RU"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Е-комерція</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311">
                        <a:extLst>
                          <a:ext uri="{FF2B5EF4-FFF2-40B4-BE49-F238E27FC236}">
                            <a16:creationId xmlns:a16="http://schemas.microsoft.com/office/drawing/2014/main" id="{90EB960F-F18E-44DC-B761-42231367AF38}"/>
                          </a:ext>
                        </a:extLst>
                      </p:cNvPr>
                      <p:cNvSpPr>
                        <a:spLocks noChangeArrowheads="1"/>
                      </p:cNvSpPr>
                      <p:nvPr/>
                    </p:nvSpPr>
                    <p:spPr bwMode="auto">
                      <a:xfrm>
                        <a:off x="62625" y="1587499"/>
                        <a:ext cx="1161967" cy="7969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1000"/>
                          </a:spcAft>
                        </a:pPr>
                        <a:r>
                          <a:rPr lang="ru-RU"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Етап 2.</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ru-RU"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Е-бізнес (у тому числі е-комерція)</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Прямоугольник 53">
                        <a:extLst>
                          <a:ext uri="{FF2B5EF4-FFF2-40B4-BE49-F238E27FC236}">
                            <a16:creationId xmlns:a16="http://schemas.microsoft.com/office/drawing/2014/main" id="{20E3BEED-E77B-445A-A141-1C748D80EF1C}"/>
                          </a:ext>
                        </a:extLst>
                      </p:cNvPr>
                      <p:cNvSpPr/>
                      <p:nvPr/>
                    </p:nvSpPr>
                    <p:spPr>
                      <a:xfrm>
                        <a:off x="0" y="153987"/>
                        <a:ext cx="2762250" cy="366640"/>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Етапи еволюції е-бізнесу</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311">
                        <a:extLst>
                          <a:ext uri="{FF2B5EF4-FFF2-40B4-BE49-F238E27FC236}">
                            <a16:creationId xmlns:a16="http://schemas.microsoft.com/office/drawing/2014/main" id="{08967D21-59AE-434D-97B2-AD9D5AC89D69}"/>
                          </a:ext>
                        </a:extLst>
                      </p:cNvPr>
                      <p:cNvSpPr>
                        <a:spLocks noChangeArrowheads="1"/>
                      </p:cNvSpPr>
                      <p:nvPr/>
                    </p:nvSpPr>
                    <p:spPr bwMode="auto">
                      <a:xfrm>
                        <a:off x="62187" y="2651125"/>
                        <a:ext cx="1161967" cy="9905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ru-RU" sz="1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Етап</a:t>
                        </a:r>
                        <a:r>
                          <a:rPr lang="ru-RU"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3.</a:t>
                        </a:r>
                        <a:endParaRPr lang="ru-U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a:t>
                        </a:r>
                        <a:r>
                          <a:rPr lang="ru-RU" sz="1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бізнес</a:t>
                        </a:r>
                        <a:r>
                          <a:rPr lang="ru-RU"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(у тому </a:t>
                        </a:r>
                        <a:r>
                          <a:rPr lang="ru-RU" sz="1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числі</a:t>
                        </a:r>
                        <a:r>
                          <a:rPr lang="ru-RU"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U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a:t>
                        </a:r>
                        <a:r>
                          <a:rPr lang="ru-RU" sz="1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комерція</a:t>
                        </a:r>
                        <a:r>
                          <a:rPr lang="ru-RU"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U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a:t>
                        </a:r>
                        <a:r>
                          <a:rPr lang="ru-RU" sz="1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комерція</a:t>
                        </a:r>
                        <a:r>
                          <a:rPr lang="ru-RU"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U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6" name="Прямая со стрелкой 55">
                        <a:extLst>
                          <a:ext uri="{FF2B5EF4-FFF2-40B4-BE49-F238E27FC236}">
                            <a16:creationId xmlns:a16="http://schemas.microsoft.com/office/drawing/2014/main" id="{990A7E0E-25FA-452C-B364-9A526CB28AE1}"/>
                          </a:ext>
                        </a:extLst>
                      </p:cNvPr>
                      <p:cNvCxnSpPr/>
                      <p:nvPr/>
                    </p:nvCxnSpPr>
                    <p:spPr>
                      <a:xfrm>
                        <a:off x="647715" y="1320882"/>
                        <a:ext cx="0" cy="266700"/>
                      </a:xfrm>
                      <a:prstGeom prst="straightConnector1">
                        <a:avLst/>
                      </a:prstGeom>
                      <a:noFill/>
                      <a:ln w="6350" cap="flat" cmpd="sng" algn="ctr">
                        <a:solidFill>
                          <a:srgbClr val="4472C4"/>
                        </a:solidFill>
                        <a:prstDash val="solid"/>
                        <a:miter lim="800000"/>
                        <a:tailEnd type="triangle"/>
                      </a:ln>
                      <a:effectLst/>
                    </p:spPr>
                  </p:cxnSp>
                  <p:cxnSp>
                    <p:nvCxnSpPr>
                      <p:cNvPr id="57" name="Прямая со стрелкой 56">
                        <a:extLst>
                          <a:ext uri="{FF2B5EF4-FFF2-40B4-BE49-F238E27FC236}">
                            <a16:creationId xmlns:a16="http://schemas.microsoft.com/office/drawing/2014/main" id="{84D65C06-0406-4B89-B3F4-DBA5B81BA73A}"/>
                          </a:ext>
                        </a:extLst>
                      </p:cNvPr>
                      <p:cNvCxnSpPr/>
                      <p:nvPr/>
                    </p:nvCxnSpPr>
                    <p:spPr>
                      <a:xfrm>
                        <a:off x="673100" y="2384424"/>
                        <a:ext cx="0" cy="279400"/>
                      </a:xfrm>
                      <a:prstGeom prst="straightConnector1">
                        <a:avLst/>
                      </a:prstGeom>
                      <a:noFill/>
                      <a:ln w="6350" cap="flat" cmpd="sng" algn="ctr">
                        <a:solidFill>
                          <a:srgbClr val="4472C4"/>
                        </a:solidFill>
                        <a:prstDash val="solid"/>
                        <a:miter lim="800000"/>
                        <a:tailEnd type="triangle"/>
                      </a:ln>
                      <a:effectLst/>
                    </p:spPr>
                  </p:cxnSp>
                  <p:cxnSp>
                    <p:nvCxnSpPr>
                      <p:cNvPr id="58" name="Прямая со стрелкой 57">
                        <a:extLst>
                          <a:ext uri="{FF2B5EF4-FFF2-40B4-BE49-F238E27FC236}">
                            <a16:creationId xmlns:a16="http://schemas.microsoft.com/office/drawing/2014/main" id="{8DC7AB14-3923-479D-8AA9-A7F509CD4187}"/>
                          </a:ext>
                        </a:extLst>
                      </p:cNvPr>
                      <p:cNvCxnSpPr/>
                      <p:nvPr/>
                    </p:nvCxnSpPr>
                    <p:spPr>
                      <a:xfrm>
                        <a:off x="615950" y="514350"/>
                        <a:ext cx="0" cy="279400"/>
                      </a:xfrm>
                      <a:prstGeom prst="straightConnector1">
                        <a:avLst/>
                      </a:prstGeom>
                      <a:noFill/>
                      <a:ln w="6350" cap="flat" cmpd="sng" algn="ctr">
                        <a:solidFill>
                          <a:srgbClr val="4472C4"/>
                        </a:solidFill>
                        <a:prstDash val="solid"/>
                        <a:miter lim="800000"/>
                        <a:tailEnd type="triangle"/>
                      </a:ln>
                      <a:effectLst/>
                    </p:spPr>
                  </p:cxnSp>
                  <p:sp>
                    <p:nvSpPr>
                      <p:cNvPr id="59" name="Rectangle 309">
                        <a:extLst>
                          <a:ext uri="{FF2B5EF4-FFF2-40B4-BE49-F238E27FC236}">
                            <a16:creationId xmlns:a16="http://schemas.microsoft.com/office/drawing/2014/main" id="{14C414D8-0C36-483C-A046-F04A221C3330}"/>
                          </a:ext>
                        </a:extLst>
                      </p:cNvPr>
                      <p:cNvSpPr>
                        <a:spLocks noChangeArrowheads="1"/>
                      </p:cNvSpPr>
                      <p:nvPr/>
                    </p:nvSpPr>
                    <p:spPr bwMode="auto">
                      <a:xfrm>
                        <a:off x="1368425" y="647618"/>
                        <a:ext cx="1399544" cy="6732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1000"/>
                          </a:spcAft>
                        </a:pPr>
                        <a:r>
                          <a:rPr lang="ru-RU" sz="9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Використання ІКТ для комунікації між підприємством та споживачем</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Rectangle 309">
                        <a:extLst>
                          <a:ext uri="{FF2B5EF4-FFF2-40B4-BE49-F238E27FC236}">
                            <a16:creationId xmlns:a16="http://schemas.microsoft.com/office/drawing/2014/main" id="{082A4DAE-D09A-4B46-95B6-D946EE167BC5}"/>
                          </a:ext>
                        </a:extLst>
                      </p:cNvPr>
                      <p:cNvSpPr>
                        <a:spLocks noChangeArrowheads="1"/>
                      </p:cNvSpPr>
                      <p:nvPr/>
                    </p:nvSpPr>
                    <p:spPr bwMode="auto">
                      <a:xfrm>
                        <a:off x="1367894" y="1504949"/>
                        <a:ext cx="1419124" cy="6413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1000"/>
                          </a:spcAft>
                        </a:pPr>
                        <a:r>
                          <a:rPr lang="ru-RU" sz="9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Використання ІКТ для управління бізнес-процесами всередині підприємства</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Rectangle 309">
                        <a:extLst>
                          <a:ext uri="{FF2B5EF4-FFF2-40B4-BE49-F238E27FC236}">
                            <a16:creationId xmlns:a16="http://schemas.microsoft.com/office/drawing/2014/main" id="{4A0726F7-8341-4157-BC84-22B8E3BEEE1B}"/>
                          </a:ext>
                        </a:extLst>
                      </p:cNvPr>
                      <p:cNvSpPr>
                        <a:spLocks noChangeArrowheads="1"/>
                      </p:cNvSpPr>
                      <p:nvPr/>
                    </p:nvSpPr>
                    <p:spPr bwMode="auto">
                      <a:xfrm>
                        <a:off x="1382713" y="2266628"/>
                        <a:ext cx="1422720" cy="153702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1000"/>
                          </a:spcAft>
                        </a:pPr>
                        <a:r>
                          <a:rPr lang="ru-RU" sz="9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Управління підприємством та продаж товарів здійснюється за допомогою ІКТ через мобільних пристроїв, найчастіше шляхом використання соціальних мереж </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9" name="Группа 28">
                      <a:extLst>
                        <a:ext uri="{FF2B5EF4-FFF2-40B4-BE49-F238E27FC236}">
                          <a16:creationId xmlns:a16="http://schemas.microsoft.com/office/drawing/2014/main" id="{DFE8C13F-7596-4206-A0A5-A37309F4FE3B}"/>
                        </a:ext>
                      </a:extLst>
                    </p:cNvPr>
                    <p:cNvGrpSpPr/>
                    <p:nvPr/>
                  </p:nvGrpSpPr>
                  <p:grpSpPr>
                    <a:xfrm>
                      <a:off x="3073400" y="1017638"/>
                      <a:ext cx="2882900" cy="1992262"/>
                      <a:chOff x="0" y="204838"/>
                      <a:chExt cx="2882900" cy="1992262"/>
                    </a:xfrm>
                  </p:grpSpPr>
                  <p:grpSp>
                    <p:nvGrpSpPr>
                      <p:cNvPr id="40" name="Группа 39">
                        <a:extLst>
                          <a:ext uri="{FF2B5EF4-FFF2-40B4-BE49-F238E27FC236}">
                            <a16:creationId xmlns:a16="http://schemas.microsoft.com/office/drawing/2014/main" id="{31881BA1-8BE8-4856-9B9E-1120F9755557}"/>
                          </a:ext>
                        </a:extLst>
                      </p:cNvPr>
                      <p:cNvGrpSpPr/>
                      <p:nvPr/>
                    </p:nvGrpSpPr>
                    <p:grpSpPr>
                      <a:xfrm>
                        <a:off x="685800" y="571500"/>
                        <a:ext cx="1402715" cy="1282700"/>
                        <a:chOff x="0" y="0"/>
                        <a:chExt cx="1402715" cy="1282700"/>
                      </a:xfrm>
                    </p:grpSpPr>
                    <p:cxnSp>
                      <p:nvCxnSpPr>
                        <p:cNvPr id="47" name="Прямая со стрелкой 46">
                          <a:extLst>
                            <a:ext uri="{FF2B5EF4-FFF2-40B4-BE49-F238E27FC236}">
                              <a16:creationId xmlns:a16="http://schemas.microsoft.com/office/drawing/2014/main" id="{8B6D12D1-877A-4C4C-AA76-4AF9C88A7CB3}"/>
                            </a:ext>
                          </a:extLst>
                        </p:cNvPr>
                        <p:cNvCxnSpPr/>
                        <p:nvPr/>
                      </p:nvCxnSpPr>
                      <p:spPr>
                        <a:xfrm flipH="1">
                          <a:off x="0" y="0"/>
                          <a:ext cx="692785" cy="266700"/>
                        </a:xfrm>
                        <a:prstGeom prst="straightConnector1">
                          <a:avLst/>
                        </a:prstGeom>
                        <a:noFill/>
                        <a:ln w="6350" cap="flat" cmpd="sng" algn="ctr">
                          <a:solidFill>
                            <a:srgbClr val="4472C4"/>
                          </a:solidFill>
                          <a:prstDash val="solid"/>
                          <a:miter lim="800000"/>
                          <a:tailEnd type="triangle"/>
                        </a:ln>
                        <a:effectLst/>
                      </p:spPr>
                    </p:cxnSp>
                    <p:cxnSp>
                      <p:nvCxnSpPr>
                        <p:cNvPr id="48" name="Прямая со стрелкой 47">
                          <a:extLst>
                            <a:ext uri="{FF2B5EF4-FFF2-40B4-BE49-F238E27FC236}">
                              <a16:creationId xmlns:a16="http://schemas.microsoft.com/office/drawing/2014/main" id="{B844D0CD-0DDE-4427-846E-B28D2732E6AC}"/>
                            </a:ext>
                          </a:extLst>
                        </p:cNvPr>
                        <p:cNvCxnSpPr/>
                        <p:nvPr/>
                      </p:nvCxnSpPr>
                      <p:spPr>
                        <a:xfrm>
                          <a:off x="698500" y="0"/>
                          <a:ext cx="704215" cy="266700"/>
                        </a:xfrm>
                        <a:prstGeom prst="straightConnector1">
                          <a:avLst/>
                        </a:prstGeom>
                        <a:noFill/>
                        <a:ln w="6350" cap="flat" cmpd="sng" algn="ctr">
                          <a:solidFill>
                            <a:srgbClr val="4472C4"/>
                          </a:solidFill>
                          <a:prstDash val="solid"/>
                          <a:miter lim="800000"/>
                          <a:tailEnd type="triangle"/>
                        </a:ln>
                        <a:effectLst/>
                      </p:spPr>
                    </p:cxnSp>
                    <p:cxnSp>
                      <p:nvCxnSpPr>
                        <p:cNvPr id="49" name="Прямая со стрелкой 48">
                          <a:extLst>
                            <a:ext uri="{FF2B5EF4-FFF2-40B4-BE49-F238E27FC236}">
                              <a16:creationId xmlns:a16="http://schemas.microsoft.com/office/drawing/2014/main" id="{542BBB1E-86CD-4ADB-8A8E-3380C9B20895}"/>
                            </a:ext>
                          </a:extLst>
                        </p:cNvPr>
                        <p:cNvCxnSpPr/>
                        <p:nvPr/>
                      </p:nvCxnSpPr>
                      <p:spPr>
                        <a:xfrm flipH="1">
                          <a:off x="63500" y="0"/>
                          <a:ext cx="635000" cy="774700"/>
                        </a:xfrm>
                        <a:prstGeom prst="straightConnector1">
                          <a:avLst/>
                        </a:prstGeom>
                        <a:noFill/>
                        <a:ln w="6350" cap="flat" cmpd="sng" algn="ctr">
                          <a:solidFill>
                            <a:srgbClr val="4472C4"/>
                          </a:solidFill>
                          <a:prstDash val="solid"/>
                          <a:miter lim="800000"/>
                          <a:tailEnd type="triangle"/>
                        </a:ln>
                        <a:effectLst/>
                      </p:spPr>
                    </p:cxnSp>
                    <p:cxnSp>
                      <p:nvCxnSpPr>
                        <p:cNvPr id="50" name="Прямая со стрелкой 49">
                          <a:extLst>
                            <a:ext uri="{FF2B5EF4-FFF2-40B4-BE49-F238E27FC236}">
                              <a16:creationId xmlns:a16="http://schemas.microsoft.com/office/drawing/2014/main" id="{95BBF73A-A473-4507-A811-029E99B0A174}"/>
                            </a:ext>
                          </a:extLst>
                        </p:cNvPr>
                        <p:cNvCxnSpPr/>
                        <p:nvPr/>
                      </p:nvCxnSpPr>
                      <p:spPr>
                        <a:xfrm>
                          <a:off x="698500" y="0"/>
                          <a:ext cx="704215" cy="774700"/>
                        </a:xfrm>
                        <a:prstGeom prst="straightConnector1">
                          <a:avLst/>
                        </a:prstGeom>
                        <a:noFill/>
                        <a:ln w="6350" cap="flat" cmpd="sng" algn="ctr">
                          <a:solidFill>
                            <a:srgbClr val="4472C4"/>
                          </a:solidFill>
                          <a:prstDash val="solid"/>
                          <a:miter lim="800000"/>
                          <a:tailEnd type="triangle"/>
                        </a:ln>
                        <a:effectLst/>
                      </p:spPr>
                    </p:cxnSp>
                    <p:cxnSp>
                      <p:nvCxnSpPr>
                        <p:cNvPr id="51" name="Прямая со стрелкой 50">
                          <a:extLst>
                            <a:ext uri="{FF2B5EF4-FFF2-40B4-BE49-F238E27FC236}">
                              <a16:creationId xmlns:a16="http://schemas.microsoft.com/office/drawing/2014/main" id="{ECEE4A3B-BA05-401E-AA99-C4DA28CB578E}"/>
                            </a:ext>
                          </a:extLst>
                        </p:cNvPr>
                        <p:cNvCxnSpPr/>
                        <p:nvPr/>
                      </p:nvCxnSpPr>
                      <p:spPr>
                        <a:xfrm>
                          <a:off x="698500" y="0"/>
                          <a:ext cx="0" cy="1282700"/>
                        </a:xfrm>
                        <a:prstGeom prst="straightConnector1">
                          <a:avLst/>
                        </a:prstGeom>
                        <a:noFill/>
                        <a:ln w="6350" cap="flat" cmpd="sng" algn="ctr">
                          <a:solidFill>
                            <a:srgbClr val="4472C4"/>
                          </a:solidFill>
                          <a:prstDash val="solid"/>
                          <a:miter lim="800000"/>
                          <a:tailEnd type="triangle"/>
                        </a:ln>
                        <a:effectLst/>
                      </p:spPr>
                    </p:cxnSp>
                  </p:grpSp>
                  <p:sp>
                    <p:nvSpPr>
                      <p:cNvPr id="41" name="Rectangle 320">
                        <a:extLst>
                          <a:ext uri="{FF2B5EF4-FFF2-40B4-BE49-F238E27FC236}">
                            <a16:creationId xmlns:a16="http://schemas.microsoft.com/office/drawing/2014/main" id="{CE350E6D-0A24-443F-AE57-03817F1D79E2}"/>
                          </a:ext>
                        </a:extLst>
                      </p:cNvPr>
                      <p:cNvSpPr>
                        <a:spLocks noChangeArrowheads="1"/>
                      </p:cNvSpPr>
                      <p:nvPr/>
                    </p:nvSpPr>
                    <p:spPr bwMode="auto">
                      <a:xfrm>
                        <a:off x="0" y="838200"/>
                        <a:ext cx="1231900" cy="342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Економічна</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Пятиугольник 234">
                        <a:extLst>
                          <a:ext uri="{FF2B5EF4-FFF2-40B4-BE49-F238E27FC236}">
                            <a16:creationId xmlns:a16="http://schemas.microsoft.com/office/drawing/2014/main" id="{73633684-0AD5-4AB8-9732-8396B4108277}"/>
                          </a:ext>
                        </a:extLst>
                      </p:cNvPr>
                      <p:cNvSpPr/>
                      <p:nvPr/>
                    </p:nvSpPr>
                    <p:spPr>
                      <a:xfrm>
                        <a:off x="50800" y="204838"/>
                        <a:ext cx="2832100" cy="353817"/>
                      </a:xfrm>
                      <a:prstGeom prst="homePlate">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Функції  е-бізнесу</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Rectangle 320">
                        <a:extLst>
                          <a:ext uri="{FF2B5EF4-FFF2-40B4-BE49-F238E27FC236}">
                            <a16:creationId xmlns:a16="http://schemas.microsoft.com/office/drawing/2014/main" id="{1CF63970-1297-4992-80EF-E594DA82EB4E}"/>
                          </a:ext>
                        </a:extLst>
                      </p:cNvPr>
                      <p:cNvSpPr>
                        <a:spLocks noChangeArrowheads="1"/>
                      </p:cNvSpPr>
                      <p:nvPr/>
                    </p:nvSpPr>
                    <p:spPr bwMode="auto">
                      <a:xfrm>
                        <a:off x="1447800" y="850900"/>
                        <a:ext cx="1231900" cy="342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Соціальна</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320">
                        <a:extLst>
                          <a:ext uri="{FF2B5EF4-FFF2-40B4-BE49-F238E27FC236}">
                            <a16:creationId xmlns:a16="http://schemas.microsoft.com/office/drawing/2014/main" id="{D0598685-5A1A-44CF-9D87-D47E6F3BA870}"/>
                          </a:ext>
                        </a:extLst>
                      </p:cNvPr>
                      <p:cNvSpPr>
                        <a:spLocks noChangeArrowheads="1"/>
                      </p:cNvSpPr>
                      <p:nvPr/>
                    </p:nvSpPr>
                    <p:spPr bwMode="auto">
                      <a:xfrm>
                        <a:off x="0" y="1346200"/>
                        <a:ext cx="1231900" cy="342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Інноваційна</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320">
                        <a:extLst>
                          <a:ext uri="{FF2B5EF4-FFF2-40B4-BE49-F238E27FC236}">
                            <a16:creationId xmlns:a16="http://schemas.microsoft.com/office/drawing/2014/main" id="{5F318E73-6C67-4D88-A533-C581BC7D7096}"/>
                          </a:ext>
                        </a:extLst>
                      </p:cNvPr>
                      <p:cNvSpPr>
                        <a:spLocks noChangeArrowheads="1"/>
                      </p:cNvSpPr>
                      <p:nvPr/>
                    </p:nvSpPr>
                    <p:spPr bwMode="auto">
                      <a:xfrm>
                        <a:off x="1498600" y="1371600"/>
                        <a:ext cx="1231900" cy="342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Глобалізаційна</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Rectangle 320">
                        <a:extLst>
                          <a:ext uri="{FF2B5EF4-FFF2-40B4-BE49-F238E27FC236}">
                            <a16:creationId xmlns:a16="http://schemas.microsoft.com/office/drawing/2014/main" id="{D782D781-C3BD-4874-89A7-E42CC9571828}"/>
                          </a:ext>
                        </a:extLst>
                      </p:cNvPr>
                      <p:cNvSpPr>
                        <a:spLocks noChangeArrowheads="1"/>
                      </p:cNvSpPr>
                      <p:nvPr/>
                    </p:nvSpPr>
                    <p:spPr bwMode="auto">
                      <a:xfrm>
                        <a:off x="749300" y="1854200"/>
                        <a:ext cx="1231900" cy="342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Екологічна</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0" name="Группа 29">
                      <a:extLst>
                        <a:ext uri="{FF2B5EF4-FFF2-40B4-BE49-F238E27FC236}">
                          <a16:creationId xmlns:a16="http://schemas.microsoft.com/office/drawing/2014/main" id="{751D3027-5A5B-4F30-AA09-E7A317EDDAD5}"/>
                        </a:ext>
                      </a:extLst>
                    </p:cNvPr>
                    <p:cNvGrpSpPr/>
                    <p:nvPr/>
                  </p:nvGrpSpPr>
                  <p:grpSpPr>
                    <a:xfrm>
                      <a:off x="140970" y="1371600"/>
                      <a:ext cx="2716479" cy="3362325"/>
                      <a:chOff x="-11430" y="0"/>
                      <a:chExt cx="2716479" cy="3362325"/>
                    </a:xfrm>
                  </p:grpSpPr>
                  <p:sp>
                    <p:nvSpPr>
                      <p:cNvPr id="31" name="Rectangle 278">
                        <a:extLst>
                          <a:ext uri="{FF2B5EF4-FFF2-40B4-BE49-F238E27FC236}">
                            <a16:creationId xmlns:a16="http://schemas.microsoft.com/office/drawing/2014/main" id="{3B3E1E80-D8F9-43C2-B2AD-CEE0C02BA834}"/>
                          </a:ext>
                        </a:extLst>
                      </p:cNvPr>
                      <p:cNvSpPr>
                        <a:spLocks noChangeArrowheads="1"/>
                      </p:cNvSpPr>
                      <p:nvPr/>
                    </p:nvSpPr>
                    <p:spPr bwMode="auto">
                      <a:xfrm>
                        <a:off x="542875" y="53974"/>
                        <a:ext cx="2149476" cy="5810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1000"/>
                          </a:spcAft>
                        </a:pPr>
                        <a:r>
                          <a:rPr lang="ru-RU"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Інформація є основним, а не додатковим ресурсом господарської діяльності</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280">
                        <a:extLst>
                          <a:ext uri="{FF2B5EF4-FFF2-40B4-BE49-F238E27FC236}">
                            <a16:creationId xmlns:a16="http://schemas.microsoft.com/office/drawing/2014/main" id="{EDDB595E-C0CE-44B4-BD4B-C4E90C4E705B}"/>
                          </a:ext>
                        </a:extLst>
                      </p:cNvPr>
                      <p:cNvSpPr>
                        <a:spLocks noChangeArrowheads="1"/>
                      </p:cNvSpPr>
                      <p:nvPr/>
                    </p:nvSpPr>
                    <p:spPr bwMode="auto">
                      <a:xfrm>
                        <a:off x="555575" y="1638300"/>
                        <a:ext cx="2130426" cy="628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1000"/>
                          </a:spcAft>
                        </a:pPr>
                        <a:r>
                          <a:rPr lang="ru-RU"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Ведення е-бізнесу можливе лише за умови використання інформаційно-комунікаційних технологій</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282">
                        <a:extLst>
                          <a:ext uri="{FF2B5EF4-FFF2-40B4-BE49-F238E27FC236}">
                            <a16:creationId xmlns:a16="http://schemas.microsoft.com/office/drawing/2014/main" id="{7D49803B-BEFF-4BD7-BC12-079DB1C5BB0C}"/>
                          </a:ext>
                        </a:extLst>
                      </p:cNvPr>
                      <p:cNvSpPr>
                        <a:spLocks noChangeArrowheads="1"/>
                      </p:cNvSpPr>
                      <p:nvPr/>
                    </p:nvSpPr>
                    <p:spPr bwMode="auto">
                      <a:xfrm>
                        <a:off x="533399" y="2311399"/>
                        <a:ext cx="2143125" cy="10509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1000"/>
                          </a:spcAft>
                        </a:pPr>
                        <a:r>
                          <a:rPr lang="ru-RU"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Географічне розташування підприємства, місцезнаходження його управлінського апарату, працівників, виробничих і складських потужностей суттєво відрізняється</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284">
                        <a:extLst>
                          <a:ext uri="{FF2B5EF4-FFF2-40B4-BE49-F238E27FC236}">
                            <a16:creationId xmlns:a16="http://schemas.microsoft.com/office/drawing/2014/main" id="{A3AD6553-AFE4-46B7-B553-907586A6DB46}"/>
                          </a:ext>
                        </a:extLst>
                      </p:cNvPr>
                      <p:cNvSpPr>
                        <a:spLocks noChangeArrowheads="1"/>
                      </p:cNvSpPr>
                      <p:nvPr/>
                    </p:nvSpPr>
                    <p:spPr bwMode="auto">
                      <a:xfrm>
                        <a:off x="555573" y="676273"/>
                        <a:ext cx="2149476" cy="9048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1000"/>
                          </a:spcAft>
                        </a:pPr>
                        <a:r>
                          <a:rPr lang="ru-RU"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Предметом купівлі-продажу все більше стають нематеріальні товари та послуги, на відміну від продажу товарів, що мають матеріальну форму </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5" name="Прямая соединительная линия 34">
                        <a:extLst>
                          <a:ext uri="{FF2B5EF4-FFF2-40B4-BE49-F238E27FC236}">
                            <a16:creationId xmlns:a16="http://schemas.microsoft.com/office/drawing/2014/main" id="{F1B447F4-0ED1-4FD0-81AA-2E1FA5DBF69D}"/>
                          </a:ext>
                        </a:extLst>
                      </p:cNvPr>
                      <p:cNvCxnSpPr/>
                      <p:nvPr/>
                    </p:nvCxnSpPr>
                    <p:spPr>
                      <a:xfrm flipH="1">
                        <a:off x="-11430" y="0"/>
                        <a:ext cx="11430" cy="2828925"/>
                      </a:xfrm>
                      <a:prstGeom prst="line">
                        <a:avLst/>
                      </a:prstGeom>
                      <a:noFill/>
                      <a:ln w="6350" cap="flat" cmpd="sng" algn="ctr">
                        <a:solidFill>
                          <a:srgbClr val="4472C4"/>
                        </a:solidFill>
                        <a:prstDash val="solid"/>
                        <a:miter lim="800000"/>
                      </a:ln>
                      <a:effectLst/>
                    </p:spPr>
                  </p:cxnSp>
                  <p:cxnSp>
                    <p:nvCxnSpPr>
                      <p:cNvPr id="36" name="Прямая со стрелкой 35">
                        <a:extLst>
                          <a:ext uri="{FF2B5EF4-FFF2-40B4-BE49-F238E27FC236}">
                            <a16:creationId xmlns:a16="http://schemas.microsoft.com/office/drawing/2014/main" id="{EB0961A0-400E-4F10-AB6E-F855BA0FDBFC}"/>
                          </a:ext>
                        </a:extLst>
                      </p:cNvPr>
                      <p:cNvCxnSpPr/>
                      <p:nvPr/>
                    </p:nvCxnSpPr>
                    <p:spPr>
                      <a:xfrm>
                        <a:off x="9525" y="1063625"/>
                        <a:ext cx="533400" cy="0"/>
                      </a:xfrm>
                      <a:prstGeom prst="straightConnector1">
                        <a:avLst/>
                      </a:prstGeom>
                      <a:noFill/>
                      <a:ln w="6350" cap="flat" cmpd="sng" algn="ctr">
                        <a:solidFill>
                          <a:srgbClr val="4472C4"/>
                        </a:solidFill>
                        <a:prstDash val="solid"/>
                        <a:miter lim="800000"/>
                        <a:tailEnd type="triangle"/>
                      </a:ln>
                      <a:effectLst/>
                    </p:spPr>
                  </p:cxnSp>
                  <p:cxnSp>
                    <p:nvCxnSpPr>
                      <p:cNvPr id="37" name="Прямая со стрелкой 36">
                        <a:extLst>
                          <a:ext uri="{FF2B5EF4-FFF2-40B4-BE49-F238E27FC236}">
                            <a16:creationId xmlns:a16="http://schemas.microsoft.com/office/drawing/2014/main" id="{07B8EAB6-48C6-4450-8CD6-9DEA2FF7E490}"/>
                          </a:ext>
                        </a:extLst>
                      </p:cNvPr>
                      <p:cNvCxnSpPr/>
                      <p:nvPr/>
                    </p:nvCxnSpPr>
                    <p:spPr>
                      <a:xfrm>
                        <a:off x="0" y="304800"/>
                        <a:ext cx="533400" cy="0"/>
                      </a:xfrm>
                      <a:prstGeom prst="straightConnector1">
                        <a:avLst/>
                      </a:prstGeom>
                      <a:noFill/>
                      <a:ln w="6350" cap="flat" cmpd="sng" algn="ctr">
                        <a:solidFill>
                          <a:srgbClr val="4472C4"/>
                        </a:solidFill>
                        <a:prstDash val="solid"/>
                        <a:miter lim="800000"/>
                        <a:tailEnd type="triangle"/>
                      </a:ln>
                      <a:effectLst/>
                    </p:spPr>
                  </p:cxnSp>
                  <p:cxnSp>
                    <p:nvCxnSpPr>
                      <p:cNvPr id="38" name="Прямая со стрелкой 37">
                        <a:extLst>
                          <a:ext uri="{FF2B5EF4-FFF2-40B4-BE49-F238E27FC236}">
                            <a16:creationId xmlns:a16="http://schemas.microsoft.com/office/drawing/2014/main" id="{7F34929B-CEB9-4112-8EA8-6EA3AB14324E}"/>
                          </a:ext>
                        </a:extLst>
                      </p:cNvPr>
                      <p:cNvCxnSpPr/>
                      <p:nvPr/>
                    </p:nvCxnSpPr>
                    <p:spPr>
                      <a:xfrm>
                        <a:off x="0" y="1930400"/>
                        <a:ext cx="533400" cy="0"/>
                      </a:xfrm>
                      <a:prstGeom prst="straightConnector1">
                        <a:avLst/>
                      </a:prstGeom>
                      <a:noFill/>
                      <a:ln w="6350" cap="flat" cmpd="sng" algn="ctr">
                        <a:solidFill>
                          <a:srgbClr val="4472C4"/>
                        </a:solidFill>
                        <a:prstDash val="solid"/>
                        <a:miter lim="800000"/>
                        <a:tailEnd type="triangle"/>
                      </a:ln>
                      <a:effectLst/>
                    </p:spPr>
                  </p:cxnSp>
                  <p:cxnSp>
                    <p:nvCxnSpPr>
                      <p:cNvPr id="39" name="Прямая со стрелкой 38">
                        <a:extLst>
                          <a:ext uri="{FF2B5EF4-FFF2-40B4-BE49-F238E27FC236}">
                            <a16:creationId xmlns:a16="http://schemas.microsoft.com/office/drawing/2014/main" id="{59084FB3-9505-4F04-B471-941AF987C064}"/>
                          </a:ext>
                        </a:extLst>
                      </p:cNvPr>
                      <p:cNvCxnSpPr/>
                      <p:nvPr/>
                    </p:nvCxnSpPr>
                    <p:spPr>
                      <a:xfrm>
                        <a:off x="-11430" y="2813050"/>
                        <a:ext cx="533400" cy="0"/>
                      </a:xfrm>
                      <a:prstGeom prst="straightConnector1">
                        <a:avLst/>
                      </a:prstGeom>
                      <a:noFill/>
                      <a:ln w="6350" cap="flat" cmpd="sng" algn="ctr">
                        <a:solidFill>
                          <a:srgbClr val="4472C4"/>
                        </a:solidFill>
                        <a:prstDash val="solid"/>
                        <a:miter lim="800000"/>
                        <a:tailEnd type="triangle"/>
                      </a:ln>
                      <a:effectLst/>
                    </p:spPr>
                  </p:cxnSp>
                </p:grpSp>
              </p:grpSp>
              <p:cxnSp>
                <p:nvCxnSpPr>
                  <p:cNvPr id="23" name="Прямая со стрелкой 22">
                    <a:extLst>
                      <a:ext uri="{FF2B5EF4-FFF2-40B4-BE49-F238E27FC236}">
                        <a16:creationId xmlns:a16="http://schemas.microsoft.com/office/drawing/2014/main" id="{7C3B1B05-6A65-440B-8326-E4BDB2E65F12}"/>
                      </a:ext>
                    </a:extLst>
                  </p:cNvPr>
                  <p:cNvCxnSpPr/>
                  <p:nvPr/>
                </p:nvCxnSpPr>
                <p:spPr>
                  <a:xfrm flipH="1">
                    <a:off x="1244599" y="800021"/>
                    <a:ext cx="3060700" cy="203241"/>
                  </a:xfrm>
                  <a:prstGeom prst="straightConnector1">
                    <a:avLst/>
                  </a:prstGeom>
                  <a:noFill/>
                  <a:ln w="6350" cap="flat" cmpd="sng" algn="ctr">
                    <a:solidFill>
                      <a:srgbClr val="4472C4"/>
                    </a:solidFill>
                    <a:prstDash val="solid"/>
                    <a:miter lim="800000"/>
                    <a:tailEnd type="triangle"/>
                  </a:ln>
                  <a:effectLst/>
                </p:spPr>
              </p:cxnSp>
              <p:cxnSp>
                <p:nvCxnSpPr>
                  <p:cNvPr id="24" name="Прямая со стрелкой 23">
                    <a:extLst>
                      <a:ext uri="{FF2B5EF4-FFF2-40B4-BE49-F238E27FC236}">
                        <a16:creationId xmlns:a16="http://schemas.microsoft.com/office/drawing/2014/main" id="{161499AA-D0E3-4F86-8C36-079C92B90D93}"/>
                      </a:ext>
                    </a:extLst>
                  </p:cNvPr>
                  <p:cNvCxnSpPr/>
                  <p:nvPr/>
                </p:nvCxnSpPr>
                <p:spPr>
                  <a:xfrm>
                    <a:off x="4305300" y="799983"/>
                    <a:ext cx="3141015" cy="203217"/>
                  </a:xfrm>
                  <a:prstGeom prst="straightConnector1">
                    <a:avLst/>
                  </a:prstGeom>
                  <a:noFill/>
                  <a:ln w="6350" cap="flat" cmpd="sng" algn="ctr">
                    <a:solidFill>
                      <a:srgbClr val="4472C4"/>
                    </a:solidFill>
                    <a:prstDash val="solid"/>
                    <a:miter lim="800000"/>
                    <a:tailEnd type="triangle"/>
                  </a:ln>
                  <a:effectLst/>
                </p:spPr>
              </p:cxnSp>
              <p:cxnSp>
                <p:nvCxnSpPr>
                  <p:cNvPr id="25" name="Прямая со стрелкой 24">
                    <a:extLst>
                      <a:ext uri="{FF2B5EF4-FFF2-40B4-BE49-F238E27FC236}">
                        <a16:creationId xmlns:a16="http://schemas.microsoft.com/office/drawing/2014/main" id="{FC33C675-ADD0-4031-8CB0-4A9B576FB38D}"/>
                      </a:ext>
                    </a:extLst>
                  </p:cNvPr>
                  <p:cNvCxnSpPr/>
                  <p:nvPr/>
                </p:nvCxnSpPr>
                <p:spPr>
                  <a:xfrm>
                    <a:off x="4305300" y="800004"/>
                    <a:ext cx="0" cy="279338"/>
                  </a:xfrm>
                  <a:prstGeom prst="straightConnector1">
                    <a:avLst/>
                  </a:prstGeom>
                  <a:noFill/>
                  <a:ln w="6350" cap="flat" cmpd="sng" algn="ctr">
                    <a:solidFill>
                      <a:srgbClr val="4472C4"/>
                    </a:solidFill>
                    <a:prstDash val="solid"/>
                    <a:miter lim="800000"/>
                    <a:tailEnd type="triangle"/>
                  </a:ln>
                  <a:effectLst/>
                </p:spPr>
              </p:cxnSp>
            </p:grpSp>
            <p:sp>
              <p:nvSpPr>
                <p:cNvPr id="15" name="Левая фигурная скобка 14">
                  <a:extLst>
                    <a:ext uri="{FF2B5EF4-FFF2-40B4-BE49-F238E27FC236}">
                      <a16:creationId xmlns:a16="http://schemas.microsoft.com/office/drawing/2014/main" id="{80BFDDDC-0723-4CF4-97B6-57399E978029}"/>
                    </a:ext>
                  </a:extLst>
                </p:cNvPr>
                <p:cNvSpPr/>
                <p:nvPr/>
              </p:nvSpPr>
              <p:spPr>
                <a:xfrm rot="16200000">
                  <a:off x="4349750" y="539750"/>
                  <a:ext cx="297815" cy="8715375"/>
                </a:xfrm>
                <a:prstGeom prst="leftBrace">
                  <a:avLst>
                    <a:gd name="adj1" fmla="val 8333"/>
                    <a:gd name="adj2" fmla="val 8033"/>
                  </a:avLst>
                </a:prstGeom>
                <a:noFill/>
                <a:ln w="63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UA">
                    <a:solidFill>
                      <a:schemeClr val="bg1"/>
                    </a:solidFill>
                  </a:endParaRPr>
                </a:p>
              </p:txBody>
            </p:sp>
            <p:grpSp>
              <p:nvGrpSpPr>
                <p:cNvPr id="16" name="Группа 15">
                  <a:extLst>
                    <a:ext uri="{FF2B5EF4-FFF2-40B4-BE49-F238E27FC236}">
                      <a16:creationId xmlns:a16="http://schemas.microsoft.com/office/drawing/2014/main" id="{B4311562-C43F-4A52-A93C-FC6DBCDE5007}"/>
                    </a:ext>
                  </a:extLst>
                </p:cNvPr>
                <p:cNvGrpSpPr/>
                <p:nvPr/>
              </p:nvGrpSpPr>
              <p:grpSpPr>
                <a:xfrm>
                  <a:off x="12700" y="5003520"/>
                  <a:ext cx="8912224" cy="660680"/>
                  <a:chOff x="0" y="-280"/>
                  <a:chExt cx="8912224" cy="660680"/>
                </a:xfrm>
              </p:grpSpPr>
              <p:sp>
                <p:nvSpPr>
                  <p:cNvPr id="17" name="Rectangle 317">
                    <a:extLst>
                      <a:ext uri="{FF2B5EF4-FFF2-40B4-BE49-F238E27FC236}">
                        <a16:creationId xmlns:a16="http://schemas.microsoft.com/office/drawing/2014/main" id="{017CBC2B-69EB-4835-94DC-FA1EDE49812D}"/>
                      </a:ext>
                    </a:extLst>
                  </p:cNvPr>
                  <p:cNvSpPr>
                    <a:spLocks noChangeArrowheads="1"/>
                  </p:cNvSpPr>
                  <p:nvPr/>
                </p:nvSpPr>
                <p:spPr bwMode="auto">
                  <a:xfrm>
                    <a:off x="6819899" y="-280"/>
                    <a:ext cx="2092325" cy="6603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1000"/>
                      </a:spcAft>
                    </a:pPr>
                    <a:r>
                      <a:rPr lang="ru-RU"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 Використання інформаційно-комунікаційних, мережевих і «хмарних» технологій</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317">
                    <a:extLst>
                      <a:ext uri="{FF2B5EF4-FFF2-40B4-BE49-F238E27FC236}">
                        <a16:creationId xmlns:a16="http://schemas.microsoft.com/office/drawing/2014/main" id="{FD6206B8-25EE-44D7-B411-BA9D3620A725}"/>
                      </a:ext>
                    </a:extLst>
                  </p:cNvPr>
                  <p:cNvSpPr>
                    <a:spLocks noChangeArrowheads="1"/>
                  </p:cNvSpPr>
                  <p:nvPr/>
                </p:nvSpPr>
                <p:spPr bwMode="auto">
                  <a:xfrm>
                    <a:off x="5003800" y="37818"/>
                    <a:ext cx="1739900" cy="6222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1000"/>
                      </a:spcAft>
                    </a:pPr>
                    <a:r>
                      <a:rPr lang="ru-RU"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Мультиканальність діяльності підприємств е-бізнесу</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Пятиугольник 760">
                    <a:extLst>
                      <a:ext uri="{FF2B5EF4-FFF2-40B4-BE49-F238E27FC236}">
                        <a16:creationId xmlns:a16="http://schemas.microsoft.com/office/drawing/2014/main" id="{B3A7FF24-652D-4137-A99C-F9BD61885EA3}"/>
                      </a:ext>
                    </a:extLst>
                  </p:cNvPr>
                  <p:cNvSpPr/>
                  <p:nvPr/>
                </p:nvSpPr>
                <p:spPr>
                  <a:xfrm>
                    <a:off x="0" y="165100"/>
                    <a:ext cx="1752600" cy="495300"/>
                  </a:xfrm>
                  <a:prstGeom prst="homePlate">
                    <a:avLst>
                      <a:gd name="adj" fmla="val 73077"/>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Ознаки е-бізнесу</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317">
                    <a:extLst>
                      <a:ext uri="{FF2B5EF4-FFF2-40B4-BE49-F238E27FC236}">
                        <a16:creationId xmlns:a16="http://schemas.microsoft.com/office/drawing/2014/main" id="{4D77682B-EDD4-4A66-967E-916D9283B307}"/>
                      </a:ext>
                    </a:extLst>
                  </p:cNvPr>
                  <p:cNvSpPr>
                    <a:spLocks noChangeArrowheads="1"/>
                  </p:cNvSpPr>
                  <p:nvPr/>
                </p:nvSpPr>
                <p:spPr bwMode="auto">
                  <a:xfrm>
                    <a:off x="3213100" y="37818"/>
                    <a:ext cx="1714500" cy="6222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1000"/>
                      </a:spcAft>
                    </a:pPr>
                    <a:r>
                      <a:rPr lang="ru-RU" sz="1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Е-бізнес не обмежений кордонами окремих держав або їх об’єднань</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317">
                    <a:extLst>
                      <a:ext uri="{FF2B5EF4-FFF2-40B4-BE49-F238E27FC236}">
                        <a16:creationId xmlns:a16="http://schemas.microsoft.com/office/drawing/2014/main" id="{9D3F6ACF-61AC-4065-8915-A569BCD5DD3E}"/>
                      </a:ext>
                    </a:extLst>
                  </p:cNvPr>
                  <p:cNvSpPr>
                    <a:spLocks noChangeArrowheads="1"/>
                  </p:cNvSpPr>
                  <p:nvPr/>
                </p:nvSpPr>
                <p:spPr bwMode="auto">
                  <a:xfrm>
                    <a:off x="1816099" y="36971"/>
                    <a:ext cx="1371600" cy="6227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1000"/>
                      </a:spcAft>
                    </a:pPr>
                    <a:r>
                      <a:rPr lang="ru-RU" sz="1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Розширений перелік користувачів інформації</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10" name="Группа 9">
                <a:extLst>
                  <a:ext uri="{FF2B5EF4-FFF2-40B4-BE49-F238E27FC236}">
                    <a16:creationId xmlns:a16="http://schemas.microsoft.com/office/drawing/2014/main" id="{CFE909F5-8BFB-49D2-B714-D049D7629FA4}"/>
                  </a:ext>
                </a:extLst>
              </p:cNvPr>
              <p:cNvGrpSpPr/>
              <p:nvPr/>
            </p:nvGrpSpPr>
            <p:grpSpPr>
              <a:xfrm>
                <a:off x="2844799" y="1476375"/>
                <a:ext cx="3289301" cy="3138170"/>
                <a:chOff x="228599" y="-9525"/>
                <a:chExt cx="3289301" cy="3138170"/>
              </a:xfrm>
            </p:grpSpPr>
            <p:sp>
              <p:nvSpPr>
                <p:cNvPr id="11" name="Правая фигурная скобка 10">
                  <a:extLst>
                    <a:ext uri="{FF2B5EF4-FFF2-40B4-BE49-F238E27FC236}">
                      <a16:creationId xmlns:a16="http://schemas.microsoft.com/office/drawing/2014/main" id="{5C1516E9-ECB2-46CD-891C-1A9CFF02D408}"/>
                    </a:ext>
                  </a:extLst>
                </p:cNvPr>
                <p:cNvSpPr/>
                <p:nvPr/>
              </p:nvSpPr>
              <p:spPr>
                <a:xfrm>
                  <a:off x="228599" y="-9525"/>
                  <a:ext cx="263525" cy="3128645"/>
                </a:xfrm>
                <a:prstGeom prst="rightBrace">
                  <a:avLst>
                    <a:gd name="adj1" fmla="val 8333"/>
                    <a:gd name="adj2" fmla="val 73949"/>
                  </a:avLst>
                </a:prstGeom>
                <a:noFill/>
                <a:ln w="63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UA">
                    <a:solidFill>
                      <a:schemeClr val="bg1"/>
                    </a:solidFill>
                  </a:endParaRPr>
                </a:p>
              </p:txBody>
            </p:sp>
            <p:sp>
              <p:nvSpPr>
                <p:cNvPr id="12" name="Правая фигурная скобка 11">
                  <a:extLst>
                    <a:ext uri="{FF2B5EF4-FFF2-40B4-BE49-F238E27FC236}">
                      <a16:creationId xmlns:a16="http://schemas.microsoft.com/office/drawing/2014/main" id="{F796165D-51DB-4CB8-9DDD-6CA44313EC22}"/>
                    </a:ext>
                  </a:extLst>
                </p:cNvPr>
                <p:cNvSpPr/>
                <p:nvPr/>
              </p:nvSpPr>
              <p:spPr>
                <a:xfrm flipH="1">
                  <a:off x="3149600" y="0"/>
                  <a:ext cx="368300" cy="3128645"/>
                </a:xfrm>
                <a:prstGeom prst="rightBrace">
                  <a:avLst>
                    <a:gd name="adj1" fmla="val 8333"/>
                    <a:gd name="adj2" fmla="val 73543"/>
                  </a:avLst>
                </a:prstGeom>
                <a:noFill/>
                <a:ln w="63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UA">
                    <a:solidFill>
                      <a:schemeClr val="bg1"/>
                    </a:solidFill>
                  </a:endParaRPr>
                </a:p>
              </p:txBody>
            </p:sp>
            <p:sp>
              <p:nvSpPr>
                <p:cNvPr id="13" name="Пятиугольник 896">
                  <a:extLst>
                    <a:ext uri="{FF2B5EF4-FFF2-40B4-BE49-F238E27FC236}">
                      <a16:creationId xmlns:a16="http://schemas.microsoft.com/office/drawing/2014/main" id="{D1B43D85-EB83-4F69-BA45-C23EE7E678AE}"/>
                    </a:ext>
                  </a:extLst>
                </p:cNvPr>
                <p:cNvSpPr/>
                <p:nvPr/>
              </p:nvSpPr>
              <p:spPr>
                <a:xfrm>
                  <a:off x="584200" y="1790700"/>
                  <a:ext cx="2451100" cy="1079500"/>
                </a:xfrm>
                <a:prstGeom prst="homePlate">
                  <a:avLst>
                    <a:gd name="adj" fmla="val 33544"/>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1000"/>
                    </a:spcAft>
                  </a:pPr>
                  <a:r>
                    <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Визначальні риси е-бізнесу та взаємозв’язки між ними дозволяють визначити основні   етапи еволюції е-бізнесу</a:t>
                  </a:r>
                  <a:endParaRPr lang="ru-U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6" name="Прямая со стрелкой 5">
              <a:extLst>
                <a:ext uri="{FF2B5EF4-FFF2-40B4-BE49-F238E27FC236}">
                  <a16:creationId xmlns:a16="http://schemas.microsoft.com/office/drawing/2014/main" id="{71BDB80B-1909-42D4-8E09-4D927D20B67A}"/>
                </a:ext>
              </a:extLst>
            </p:cNvPr>
            <p:cNvCxnSpPr/>
            <p:nvPr/>
          </p:nvCxnSpPr>
          <p:spPr>
            <a:xfrm>
              <a:off x="7343775" y="1885950"/>
              <a:ext cx="137581" cy="0"/>
            </a:xfrm>
            <a:prstGeom prst="straightConnector1">
              <a:avLst/>
            </a:prstGeom>
            <a:noFill/>
            <a:ln w="6350" cap="flat" cmpd="sng" algn="ctr">
              <a:solidFill>
                <a:srgbClr val="4472C4"/>
              </a:solidFill>
              <a:prstDash val="solid"/>
              <a:miter lim="800000"/>
              <a:tailEnd type="triangle"/>
            </a:ln>
            <a:effectLst/>
          </p:spPr>
        </p:cxnSp>
        <p:cxnSp>
          <p:nvCxnSpPr>
            <p:cNvPr id="7" name="Прямая со стрелкой 6">
              <a:extLst>
                <a:ext uri="{FF2B5EF4-FFF2-40B4-BE49-F238E27FC236}">
                  <a16:creationId xmlns:a16="http://schemas.microsoft.com/office/drawing/2014/main" id="{EAED58F1-8C24-413C-A711-B38B276371CA}"/>
                </a:ext>
              </a:extLst>
            </p:cNvPr>
            <p:cNvCxnSpPr/>
            <p:nvPr/>
          </p:nvCxnSpPr>
          <p:spPr>
            <a:xfrm>
              <a:off x="7343775" y="2809875"/>
              <a:ext cx="137581" cy="0"/>
            </a:xfrm>
            <a:prstGeom prst="straightConnector1">
              <a:avLst/>
            </a:prstGeom>
            <a:noFill/>
            <a:ln w="6350" cap="flat" cmpd="sng" algn="ctr">
              <a:solidFill>
                <a:srgbClr val="4472C4"/>
              </a:solidFill>
              <a:prstDash val="solid"/>
              <a:miter lim="800000"/>
              <a:tailEnd type="triangle"/>
            </a:ln>
            <a:effectLst/>
          </p:spPr>
        </p:cxnSp>
        <p:cxnSp>
          <p:nvCxnSpPr>
            <p:cNvPr id="8" name="Прямая со стрелкой 7">
              <a:extLst>
                <a:ext uri="{FF2B5EF4-FFF2-40B4-BE49-F238E27FC236}">
                  <a16:creationId xmlns:a16="http://schemas.microsoft.com/office/drawing/2014/main" id="{6538CA3B-1319-48DD-A742-114E175AF4B1}"/>
                </a:ext>
              </a:extLst>
            </p:cNvPr>
            <p:cNvCxnSpPr/>
            <p:nvPr/>
          </p:nvCxnSpPr>
          <p:spPr>
            <a:xfrm>
              <a:off x="7334250" y="3962400"/>
              <a:ext cx="137581" cy="0"/>
            </a:xfrm>
            <a:prstGeom prst="straightConnector1">
              <a:avLst/>
            </a:prstGeom>
            <a:noFill/>
            <a:ln w="6350" cap="flat" cmpd="sng" algn="ctr">
              <a:solidFill>
                <a:srgbClr val="4472C4"/>
              </a:solidFill>
              <a:prstDash val="solid"/>
              <a:miter lim="800000"/>
              <a:tailEnd type="triangle"/>
            </a:ln>
            <a:effectLst/>
          </p:spPr>
        </p:cxnSp>
      </p:grpSp>
      <p:sp>
        <p:nvSpPr>
          <p:cNvPr id="63" name="TextBox 62">
            <a:extLst>
              <a:ext uri="{FF2B5EF4-FFF2-40B4-BE49-F238E27FC236}">
                <a16:creationId xmlns:a16="http://schemas.microsoft.com/office/drawing/2014/main" id="{51ED65AC-50CF-4661-86A1-A60AB082D4B3}"/>
              </a:ext>
            </a:extLst>
          </p:cNvPr>
          <p:cNvSpPr txBox="1"/>
          <p:nvPr/>
        </p:nvSpPr>
        <p:spPr>
          <a:xfrm>
            <a:off x="3046828" y="6228491"/>
            <a:ext cx="6098344" cy="374077"/>
          </a:xfrm>
          <a:prstGeom prst="rect">
            <a:avLst/>
          </a:prstGeom>
          <a:noFill/>
        </p:spPr>
        <p:txBody>
          <a:bodyPr wrap="square">
            <a:spAutoFit/>
          </a:bodyPr>
          <a:lstStyle/>
          <a:p>
            <a:pPr algn="ctr">
              <a:lnSpc>
                <a:spcPct val="107000"/>
              </a:lnSpc>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Рис. 7.8. Характеристика е-бізнесу</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6369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4E85626-862E-47AB-A07C-712512011073}"/>
              </a:ext>
            </a:extLst>
          </p:cNvPr>
          <p:cNvSpPr>
            <a:spLocks noGrp="1"/>
          </p:cNvSpPr>
          <p:nvPr>
            <p:ph idx="1"/>
          </p:nvPr>
        </p:nvSpPr>
        <p:spPr>
          <a:xfrm>
            <a:off x="520506" y="548640"/>
            <a:ext cx="9973992" cy="5908431"/>
          </a:xfrm>
        </p:spPr>
        <p:txBody>
          <a:bodyPr>
            <a:normAutofit fontScale="92500" lnSpcReduction="20000"/>
          </a:bodyPr>
          <a:lstStyle/>
          <a:p>
            <a:pPr marL="0" indent="360000" algn="just">
              <a:lnSpc>
                <a:spcPct val="120000"/>
              </a:lnSpc>
              <a:spcBef>
                <a:spcPts val="0"/>
              </a:spcBef>
              <a:buNone/>
            </a:pPr>
            <a:r>
              <a:rPr lang="uk-UA" sz="1900" b="1" i="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Для кожного із наведених етапів розвитку е-бізнесу характерним є набуття визначальних рис: </a:t>
            </a:r>
          </a:p>
          <a:p>
            <a:pPr marL="0" indent="360000" algn="just">
              <a:lnSpc>
                <a:spcPct val="120000"/>
              </a:lnSpc>
              <a:spcBef>
                <a:spcPts val="0"/>
              </a:spcBef>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1) використання інформаційно-комунікаційних, мережних і «хмарних» технологій; </a:t>
            </a:r>
          </a:p>
          <a:p>
            <a:pPr marL="0" indent="360000" algn="just">
              <a:lnSpc>
                <a:spcPct val="120000"/>
              </a:lnSpc>
              <a:spcBef>
                <a:spcPts val="0"/>
              </a:spcBef>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2) необмеженість е-бізнесу кордонами окремих держав або їх об’єднань; </a:t>
            </a:r>
          </a:p>
          <a:p>
            <a:pPr marL="0" indent="360000" algn="just">
              <a:lnSpc>
                <a:spcPct val="120000"/>
              </a:lnSpc>
              <a:spcBef>
                <a:spcPts val="0"/>
              </a:spcBef>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3)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мультиканальність</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діяльності підприємств е-бізнесу; </a:t>
            </a:r>
          </a:p>
          <a:p>
            <a:pPr marL="0" indent="360000" algn="just">
              <a:lnSpc>
                <a:spcPct val="120000"/>
              </a:lnSpc>
              <a:spcBef>
                <a:spcPts val="0"/>
              </a:spcBef>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4) приділення значної уваги е-бізнесу багатьох користувачів інформації, враховуючи його функції.</a:t>
            </a:r>
            <a:endParaRPr lang="uk-UA" sz="1800" dirty="0">
              <a:latin typeface="Calibri" panose="020F0502020204030204" pitchFamily="34" charset="0"/>
              <a:ea typeface="Calibri" panose="020F0502020204030204" pitchFamily="34" charset="0"/>
              <a:cs typeface="Times New Roman" panose="02020603050405020304" pitchFamily="18" charset="0"/>
            </a:endParaRPr>
          </a:p>
          <a:p>
            <a:pPr marL="0" indent="360000" algn="just">
              <a:lnSpc>
                <a:spcPct val="120000"/>
              </a:lnSpc>
              <a:spcBef>
                <a:spcPts val="0"/>
              </a:spcBef>
              <a:buNone/>
            </a:pPr>
            <a:r>
              <a:rPr lang="uk-UA" sz="1900" b="1" i="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Підприємства е-бізнесу у світовій економіці та економіках окремих держав виконують такі функції:</a:t>
            </a:r>
            <a:endParaRPr lang="ru-UA" sz="1900" b="1" i="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indent="360000" algn="just">
              <a:lnSpc>
                <a:spcPct val="120000"/>
              </a:lnSpc>
              <a:spcBef>
                <a:spcPts val="0"/>
              </a:spcBef>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1) економічну:</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360000" algn="just">
              <a:lnSpc>
                <a:spcPct val="120000"/>
              </a:lnSpc>
              <a:spcBef>
                <a:spcPts val="0"/>
              </a:spcBef>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1.1) отримання, акумулювання та розподіл прибутку;</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360000" algn="just">
              <a:lnSpc>
                <a:spcPct val="120000"/>
              </a:lnSpc>
              <a:spcBef>
                <a:spcPts val="0"/>
              </a:spcBef>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1.2) задоволення потреб споживачів (як підприємств, так і окремих фізичних осіб) у певних видах товарів або послуг;</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360000" algn="just">
              <a:lnSpc>
                <a:spcPct val="120000"/>
              </a:lnSpc>
              <a:spcBef>
                <a:spcPts val="0"/>
              </a:spcBef>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2) соціальну:</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360000" algn="just">
              <a:lnSpc>
                <a:spcPct val="120000"/>
              </a:lnSpc>
              <a:spcBef>
                <a:spcPts val="0"/>
              </a:spcBef>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2.1) збільшують кількість зайнятих осіб, у тому числі,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самозайнятих</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та тих, що працюють за системою фріланс;</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360000" algn="just">
              <a:lnSpc>
                <a:spcPct val="120000"/>
              </a:lnSpc>
              <a:spcBef>
                <a:spcPts val="0"/>
              </a:spcBef>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2.2) значна частина підприємств е-бізнесу фінансує соціальні проекти;</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360000" algn="just">
              <a:lnSpc>
                <a:spcPct val="120000"/>
              </a:lnSpc>
              <a:spcBef>
                <a:spcPts val="0"/>
              </a:spcBef>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3) інноваційну – стимулюють впровадження новітніх інформаційно-комунікаційних технологій в економіку та повсякденне життя;</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360000" algn="just">
              <a:lnSpc>
                <a:spcPct val="120000"/>
              </a:lnSpc>
              <a:spcBef>
                <a:spcPts val="0"/>
              </a:spcBef>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4) глобалізаційну – сприяють розвитку міжнародного співробітництва;</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360000" algn="just">
              <a:lnSpc>
                <a:spcPct val="120000"/>
              </a:lnSpc>
              <a:spcBef>
                <a:spcPts val="0"/>
              </a:spcBef>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5) екологічну – зазначена бізнес модель направлена на оптимізацію використання ресурсів: окремі підприємства е-бізнесу працюють за системою виробництво «під замовлення».</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360000">
              <a:lnSpc>
                <a:spcPct val="120000"/>
              </a:lnSpc>
              <a:spcBef>
                <a:spcPts val="0"/>
              </a:spcBef>
              <a:buNone/>
            </a:pPr>
            <a:endParaRPr lang="ru-UA" dirty="0"/>
          </a:p>
        </p:txBody>
      </p:sp>
    </p:spTree>
    <p:extLst>
      <p:ext uri="{BB962C8B-B14F-4D97-AF65-F5344CB8AC3E}">
        <p14:creationId xmlns:p14="http://schemas.microsoft.com/office/powerpoint/2010/main" val="257656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0BB3F4-4D71-433B-9801-CCFFA4AC8B72}"/>
              </a:ext>
            </a:extLst>
          </p:cNvPr>
          <p:cNvSpPr>
            <a:spLocks noGrp="1"/>
          </p:cNvSpPr>
          <p:nvPr>
            <p:ph type="title"/>
          </p:nvPr>
        </p:nvSpPr>
        <p:spPr/>
        <p:txBody>
          <a:bodyPr/>
          <a:lstStyle/>
          <a:p>
            <a:r>
              <a:rPr lang="uk-UA" sz="2000" dirty="0">
                <a:latin typeface="Times New Roman" panose="02020603050405020304" pitchFamily="18" charset="0"/>
                <a:ea typeface="Calibri" panose="020F0502020204030204" pitchFamily="34" charset="0"/>
                <a:cs typeface="Times New Roman" panose="02020603050405020304" pitchFamily="18" charset="0"/>
              </a:rPr>
              <a:t>Безсумнівно, е-бізнес в Україні розвивається швидкими темпами, і в майбутньому, зі значною вірогідністю, досягне середньосвітових показників. У межах цього дослідження визначено, що для подальшого розвитку е-бізнесу в Україні необхідно: </a:t>
            </a:r>
            <a:r>
              <a:rPr lang="ru-UA" sz="2000" dirty="0">
                <a:latin typeface="Calibri" panose="020F0502020204030204" pitchFamily="34" charset="0"/>
                <a:ea typeface="Calibri" panose="020F0502020204030204" pitchFamily="34" charset="0"/>
                <a:cs typeface="Times New Roman" panose="02020603050405020304" pitchFamily="18" charset="0"/>
              </a:rPr>
              <a:t/>
            </a:r>
            <a:br>
              <a:rPr lang="ru-UA" sz="2000" dirty="0">
                <a:latin typeface="Calibri" panose="020F0502020204030204" pitchFamily="34" charset="0"/>
                <a:ea typeface="Calibri" panose="020F0502020204030204" pitchFamily="34" charset="0"/>
                <a:cs typeface="Times New Roman" panose="02020603050405020304" pitchFamily="18" charset="0"/>
              </a:rPr>
            </a:br>
            <a:endParaRPr lang="ru-UA" dirty="0"/>
          </a:p>
        </p:txBody>
      </p:sp>
      <p:graphicFrame>
        <p:nvGraphicFramePr>
          <p:cNvPr id="4" name="Объект 3">
            <a:extLst>
              <a:ext uri="{FF2B5EF4-FFF2-40B4-BE49-F238E27FC236}">
                <a16:creationId xmlns:a16="http://schemas.microsoft.com/office/drawing/2014/main" id="{34313479-F40A-48D2-8DB6-39260F8B3262}"/>
              </a:ext>
            </a:extLst>
          </p:cNvPr>
          <p:cNvGraphicFramePr>
            <a:graphicFrameLocks noGrp="1"/>
          </p:cNvGraphicFramePr>
          <p:nvPr>
            <p:ph idx="1"/>
            <p:extLst>
              <p:ext uri="{D42A27DB-BD31-4B8C-83A1-F6EECF244321}">
                <p14:modId xmlns:p14="http://schemas.microsoft.com/office/powerpoint/2010/main" val="317719642"/>
              </p:ext>
            </p:extLst>
          </p:nvPr>
        </p:nvGraphicFramePr>
        <p:xfrm>
          <a:off x="436098" y="1659988"/>
          <a:ext cx="11324493" cy="4951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8222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DE2BDC-0FA2-478D-BAB3-76E49F02914E}"/>
              </a:ext>
            </a:extLst>
          </p:cNvPr>
          <p:cNvSpPr>
            <a:spLocks noGrp="1"/>
          </p:cNvSpPr>
          <p:nvPr>
            <p:ph type="title"/>
          </p:nvPr>
        </p:nvSpPr>
        <p:spPr/>
        <p:txBody>
          <a:bodyPr/>
          <a:lstStyle/>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Отже, поряд із урахуванням національних особливостей ведення е-бізнесу важливо також брати до уваги світові тенденції розвитку цієї галузі. У розвитку е-бізнесу є привабливими всесвітні тенденції, характерні для таких країн як Китай, Сполучені Штати Америки, Велика Британія. У найближчій перспективі вітчизняним підприємствам і органам державної влади, зацікавленим у розвитку е-бізнесу, варто звернути увагу на: </a:t>
            </a:r>
            <a:r>
              <a:rPr lang="ru-UA" sz="1800" dirty="0">
                <a:effectLst/>
                <a:latin typeface="Calibri" panose="020F0502020204030204" pitchFamily="34" charset="0"/>
                <a:ea typeface="Calibri" panose="020F0502020204030204" pitchFamily="34" charset="0"/>
                <a:cs typeface="Times New Roman" panose="02020603050405020304" pitchFamily="18" charset="0"/>
              </a:rPr>
              <a:t/>
            </a:r>
            <a:br>
              <a:rPr lang="ru-UA" sz="1800" dirty="0">
                <a:effectLst/>
                <a:latin typeface="Calibri" panose="020F0502020204030204" pitchFamily="34" charset="0"/>
                <a:ea typeface="Calibri" panose="020F0502020204030204" pitchFamily="34" charset="0"/>
                <a:cs typeface="Times New Roman" panose="02020603050405020304" pitchFamily="18" charset="0"/>
              </a:rPr>
            </a:br>
            <a:endParaRPr lang="ru-UA" dirty="0"/>
          </a:p>
        </p:txBody>
      </p:sp>
      <p:sp>
        <p:nvSpPr>
          <p:cNvPr id="3" name="Объект 2">
            <a:extLst>
              <a:ext uri="{FF2B5EF4-FFF2-40B4-BE49-F238E27FC236}">
                <a16:creationId xmlns:a16="http://schemas.microsoft.com/office/drawing/2014/main" id="{B05CDDA6-6FB4-4AF7-B588-801D4B8FE5A6}"/>
              </a:ext>
            </a:extLst>
          </p:cNvPr>
          <p:cNvSpPr>
            <a:spLocks noGrp="1"/>
          </p:cNvSpPr>
          <p:nvPr>
            <p:ph idx="1"/>
          </p:nvPr>
        </p:nvSpPr>
        <p:spPr/>
        <p:txBody>
          <a:bodyPr>
            <a:normAutofit fontScale="92500" lnSpcReduction="10000"/>
          </a:bodyPr>
          <a:lstStyle/>
          <a:p>
            <a:pPr marL="0" indent="450215" algn="just">
              <a:lnSpc>
                <a:spcPct val="120000"/>
              </a:lnSpc>
              <a:spcBef>
                <a:spcPts val="0"/>
              </a:spcBef>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1) розробку мобільних версій сайтів е-комерції та надання покупцям можливості купувати товари за допомогою мобільних телефонів; </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450215" algn="just">
              <a:lnSpc>
                <a:spcPct val="120000"/>
              </a:lnSpc>
              <a:spcBef>
                <a:spcPts val="0"/>
              </a:spcBef>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2) розробку швидких і надійних систем мобільних платежів; </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450215" algn="just">
              <a:lnSpc>
                <a:spcPct val="120000"/>
              </a:lnSpc>
              <a:spcBef>
                <a:spcPts val="0"/>
              </a:spcBef>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3) безперервний розвиток багатоканального маркетингу; </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450215" algn="just">
              <a:lnSpc>
                <a:spcPct val="120000"/>
              </a:lnSpc>
              <a:spcBef>
                <a:spcPts val="0"/>
              </a:spcBef>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4) розширення кількості та видів торговельних майданчиків; </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450215" algn="just">
              <a:lnSpc>
                <a:spcPct val="120000"/>
              </a:lnSpc>
              <a:spcBef>
                <a:spcPts val="0"/>
              </a:spcBef>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5) автоматизацію маркетингових процесів (наприклад, автоматизований аналіз сторінок та публікацій); </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450215" algn="just">
              <a:lnSpc>
                <a:spcPct val="120000"/>
              </a:lnSpc>
              <a:spcBef>
                <a:spcPts val="0"/>
              </a:spcBef>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6) розробку маркетингового контенту (статті, пости в блогах); </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450215" algn="just">
              <a:lnSpc>
                <a:spcPct val="120000"/>
              </a:lnSpc>
              <a:spcBef>
                <a:spcPts val="0"/>
              </a:spcBef>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7) підвищення рівня персоналізації при взаємодії із клієнтами, у тому числі персоналізації інтерфейсу при використанні великої кількості даних; </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uk-UA" sz="1800" dirty="0">
                <a:effectLst/>
                <a:latin typeface="Times New Roman" panose="02020603050405020304" pitchFamily="18" charset="0"/>
                <a:ea typeface="Calibri" panose="020F0502020204030204" pitchFamily="34" charset="0"/>
              </a:rPr>
              <a:t>8) створення та розширення мережі демонстраційних залів тощо.</a:t>
            </a:r>
            <a:endParaRPr lang="ru-UA" dirty="0"/>
          </a:p>
        </p:txBody>
      </p:sp>
    </p:spTree>
    <p:extLst>
      <p:ext uri="{BB962C8B-B14F-4D97-AF65-F5344CB8AC3E}">
        <p14:creationId xmlns:p14="http://schemas.microsoft.com/office/powerpoint/2010/main" val="1739635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97209D-EA17-4366-8E6A-68A7CD33C836}"/>
              </a:ext>
            </a:extLst>
          </p:cNvPr>
          <p:cNvSpPr>
            <a:spLocks noGrp="1"/>
          </p:cNvSpPr>
          <p:nvPr>
            <p:ph type="title"/>
          </p:nvPr>
        </p:nvSpPr>
        <p:spPr/>
        <p:txBody>
          <a:bodyPr/>
          <a:lstStyle/>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фінансово-господарська діяльність та операції, що пов’язані з електронною торгівлею мають ряд особливостей, що відображаються також і в бухгалтерському обліку (Рис. 7.9). </a:t>
            </a:r>
            <a:r>
              <a:rPr lang="ru-UA" sz="1800" dirty="0">
                <a:effectLst/>
                <a:latin typeface="Calibri" panose="020F0502020204030204" pitchFamily="34" charset="0"/>
                <a:ea typeface="Calibri" panose="020F0502020204030204" pitchFamily="34" charset="0"/>
                <a:cs typeface="Times New Roman" panose="02020603050405020304" pitchFamily="18" charset="0"/>
              </a:rPr>
              <a:t/>
            </a:r>
            <a:br>
              <a:rPr lang="ru-UA" sz="1800" dirty="0">
                <a:effectLst/>
                <a:latin typeface="Calibri" panose="020F0502020204030204" pitchFamily="34" charset="0"/>
                <a:ea typeface="Calibri" panose="020F0502020204030204" pitchFamily="34" charset="0"/>
                <a:cs typeface="Times New Roman" panose="02020603050405020304" pitchFamily="18" charset="0"/>
              </a:rPr>
            </a:br>
            <a:endParaRPr lang="ru-UA" dirty="0"/>
          </a:p>
        </p:txBody>
      </p:sp>
      <p:graphicFrame>
        <p:nvGraphicFramePr>
          <p:cNvPr id="4" name="Схема 3">
            <a:extLst>
              <a:ext uri="{FF2B5EF4-FFF2-40B4-BE49-F238E27FC236}">
                <a16:creationId xmlns:a16="http://schemas.microsoft.com/office/drawing/2014/main" id="{2F35F3F7-932B-45EB-8EFD-D4A67E7C7886}"/>
              </a:ext>
            </a:extLst>
          </p:cNvPr>
          <p:cNvGraphicFramePr/>
          <p:nvPr>
            <p:extLst>
              <p:ext uri="{D42A27DB-BD31-4B8C-83A1-F6EECF244321}">
                <p14:modId xmlns:p14="http://schemas.microsoft.com/office/powerpoint/2010/main" val="2984670627"/>
              </p:ext>
            </p:extLst>
          </p:nvPr>
        </p:nvGraphicFramePr>
        <p:xfrm>
          <a:off x="646112" y="1406770"/>
          <a:ext cx="10804990" cy="5106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B50D9A5-6864-4333-8183-2E8806C50884}"/>
              </a:ext>
            </a:extLst>
          </p:cNvPr>
          <p:cNvSpPr txBox="1"/>
          <p:nvPr/>
        </p:nvSpPr>
        <p:spPr>
          <a:xfrm>
            <a:off x="868680" y="6281643"/>
            <a:ext cx="10047850" cy="463397"/>
          </a:xfrm>
          <a:prstGeom prst="rect">
            <a:avLst/>
          </a:prstGeom>
          <a:noFill/>
        </p:spPr>
        <p:txBody>
          <a:bodyPr wrap="square">
            <a:spAutoFit/>
          </a:bodyPr>
          <a:lstStyle/>
          <a:p>
            <a:pPr indent="450215" algn="just">
              <a:lnSpc>
                <a:spcPct val="150000"/>
              </a:lnSpc>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Рис. 7.9. Особливості бухгалтерського обліку в електронній торгівлі</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164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944C1FF7-CD3B-40BE-8C05-64C012F3B309}"/>
              </a:ext>
            </a:extLst>
          </p:cNvPr>
          <p:cNvGraphicFramePr>
            <a:graphicFrameLocks noGrp="1"/>
          </p:cNvGraphicFramePr>
          <p:nvPr>
            <p:ph idx="1"/>
            <p:extLst>
              <p:ext uri="{D42A27DB-BD31-4B8C-83A1-F6EECF244321}">
                <p14:modId xmlns:p14="http://schemas.microsoft.com/office/powerpoint/2010/main" val="3128473885"/>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645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92A8C7-2807-420B-AB40-7A5C93025D33}"/>
              </a:ext>
            </a:extLst>
          </p:cNvPr>
          <p:cNvSpPr>
            <a:spLocks noGrp="1"/>
          </p:cNvSpPr>
          <p:nvPr>
            <p:ph type="title"/>
          </p:nvPr>
        </p:nvSpPr>
        <p:spPr/>
        <p:txBody>
          <a:bodyPr/>
          <a:lstStyle/>
          <a:p>
            <a:r>
              <a:rPr lang="uk-UA" sz="1800">
                <a:effectLst/>
                <a:latin typeface="Times New Roman" panose="02020603050405020304" pitchFamily="18" charset="0"/>
                <a:ea typeface="Calibri" panose="020F0502020204030204" pitchFamily="34" charset="0"/>
                <a:cs typeface="Times New Roman" panose="02020603050405020304" pitchFamily="18" charset="0"/>
              </a:rPr>
              <a:t>Визначення предмета і об’єкта бухгалтерського обліку є фундаментом його теорії. В сучасній Україні дослідженню цих категорій присвячені роботи практично всіх провідних вчених з бухгалтерського обліку (таблиця 7.1</a:t>
            </a:r>
            <a:r>
              <a:rPr lang="uk-UA" sz="1800">
                <a:latin typeface="Calibri" panose="020F0502020204030204" pitchFamily="34" charset="0"/>
                <a:ea typeface="Calibri" panose="020F0502020204030204" pitchFamily="34" charset="0"/>
                <a:cs typeface="Times New Roman" panose="02020603050405020304" pitchFamily="18" charset="0"/>
              </a:rPr>
              <a:t>)</a:t>
            </a:r>
            <a:endParaRPr lang="ru-UA" dirty="0"/>
          </a:p>
        </p:txBody>
      </p:sp>
      <p:graphicFrame>
        <p:nvGraphicFramePr>
          <p:cNvPr id="6" name="Объект 5">
            <a:extLst>
              <a:ext uri="{FF2B5EF4-FFF2-40B4-BE49-F238E27FC236}">
                <a16:creationId xmlns:a16="http://schemas.microsoft.com/office/drawing/2014/main" id="{6E033A30-4C97-42BF-B896-29728EF135D6}"/>
              </a:ext>
            </a:extLst>
          </p:cNvPr>
          <p:cNvGraphicFramePr>
            <a:graphicFrameLocks noGrp="1"/>
          </p:cNvGraphicFramePr>
          <p:nvPr>
            <p:ph idx="1"/>
            <p:extLst>
              <p:ext uri="{D42A27DB-BD31-4B8C-83A1-F6EECF244321}">
                <p14:modId xmlns:p14="http://schemas.microsoft.com/office/powerpoint/2010/main" val="1344907586"/>
              </p:ext>
            </p:extLst>
          </p:nvPr>
        </p:nvGraphicFramePr>
        <p:xfrm>
          <a:off x="98475" y="1900078"/>
          <a:ext cx="11830928" cy="4541204"/>
        </p:xfrm>
        <a:graphic>
          <a:graphicData uri="http://schemas.openxmlformats.org/drawingml/2006/table">
            <a:tbl>
              <a:tblPr firstRow="1" firstCol="1" bandRow="1">
                <a:tableStyleId>{D113A9D2-9D6B-4929-AA2D-F23B5EE8CBE7}</a:tableStyleId>
              </a:tblPr>
              <a:tblGrid>
                <a:gridCol w="4234374">
                  <a:extLst>
                    <a:ext uri="{9D8B030D-6E8A-4147-A177-3AD203B41FA5}">
                      <a16:colId xmlns:a16="http://schemas.microsoft.com/office/drawing/2014/main" val="124862781"/>
                    </a:ext>
                  </a:extLst>
                </a:gridCol>
                <a:gridCol w="7596554">
                  <a:extLst>
                    <a:ext uri="{9D8B030D-6E8A-4147-A177-3AD203B41FA5}">
                      <a16:colId xmlns:a16="http://schemas.microsoft.com/office/drawing/2014/main" val="4109298449"/>
                    </a:ext>
                  </a:extLst>
                </a:gridCol>
              </a:tblGrid>
              <a:tr h="25571">
                <a:tc>
                  <a:txBody>
                    <a:bodyPr/>
                    <a:lstStyle/>
                    <a:p>
                      <a:pPr algn="ctr">
                        <a:lnSpc>
                          <a:spcPct val="150000"/>
                        </a:lnSpc>
                        <a:spcAft>
                          <a:spcPts val="1000"/>
                        </a:spcAft>
                      </a:pPr>
                      <a:r>
                        <a:rPr lang="uk-UA" sz="1150">
                          <a:solidFill>
                            <a:schemeClr val="bg1"/>
                          </a:solidFill>
                          <a:effectLst/>
                        </a:rPr>
                        <a:t>ПіП вченого/джерело</a:t>
                      </a:r>
                      <a:endParaRPr lang="ru-UA" sz="115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0" marR="25530" marT="0" marB="0"/>
                </a:tc>
                <a:tc>
                  <a:txBody>
                    <a:bodyPr/>
                    <a:lstStyle/>
                    <a:p>
                      <a:pPr algn="ctr">
                        <a:lnSpc>
                          <a:spcPct val="150000"/>
                        </a:lnSpc>
                        <a:spcAft>
                          <a:spcPts val="1000"/>
                        </a:spcAft>
                      </a:pPr>
                      <a:r>
                        <a:rPr lang="uk-UA" sz="1150">
                          <a:solidFill>
                            <a:schemeClr val="bg1"/>
                          </a:solidFill>
                          <a:effectLst/>
                        </a:rPr>
                        <a:t>трактування сутності</a:t>
                      </a:r>
                      <a:endParaRPr lang="ru-UA" sz="115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0" marR="25530" marT="0" marB="0"/>
                </a:tc>
                <a:extLst>
                  <a:ext uri="{0D108BD9-81ED-4DB2-BD59-A6C34878D82A}">
                    <a16:rowId xmlns:a16="http://schemas.microsoft.com/office/drawing/2014/main" val="29697783"/>
                  </a:ext>
                </a:extLst>
              </a:tr>
              <a:tr h="126411">
                <a:tc>
                  <a:txBody>
                    <a:bodyPr/>
                    <a:lstStyle/>
                    <a:p>
                      <a:pPr algn="just">
                        <a:lnSpc>
                          <a:spcPct val="115000"/>
                        </a:lnSpc>
                        <a:spcAft>
                          <a:spcPts val="1000"/>
                        </a:spcAft>
                      </a:pPr>
                      <a:r>
                        <a:rPr lang="uk-UA" sz="1150">
                          <a:solidFill>
                            <a:schemeClr val="bg1"/>
                          </a:solidFill>
                          <a:effectLst/>
                        </a:rPr>
                        <a:t>Швець, В.Г. Теорія бухгалтерського обліку [Текст]: навч. посібник / В.Г. Швець. – К.: Знання–Прес, 2003. – 444 с.</a:t>
                      </a:r>
                      <a:endParaRPr lang="ru-UA" sz="115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0" marR="25530" marT="0" marB="0"/>
                </a:tc>
                <a:tc>
                  <a:txBody>
                    <a:bodyPr/>
                    <a:lstStyle/>
                    <a:p>
                      <a:pPr algn="just">
                        <a:lnSpc>
                          <a:spcPct val="115000"/>
                        </a:lnSpc>
                        <a:spcAft>
                          <a:spcPts val="1000"/>
                        </a:spcAft>
                      </a:pPr>
                      <a:r>
                        <a:rPr lang="uk-UA" sz="1150" dirty="0">
                          <a:solidFill>
                            <a:schemeClr val="bg1"/>
                          </a:solidFill>
                          <a:effectLst/>
                        </a:rPr>
                        <a:t>предметом бухгалтерського обліку є господарські засоби за їх складом і використанням, джерела формування та їх цільове призначення, господарські процеси, що відбуваються на підприємстві</a:t>
                      </a:r>
                      <a:endParaRPr lang="ru-UA"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0" marR="25530" marT="0" marB="0"/>
                </a:tc>
                <a:extLst>
                  <a:ext uri="{0D108BD9-81ED-4DB2-BD59-A6C34878D82A}">
                    <a16:rowId xmlns:a16="http://schemas.microsoft.com/office/drawing/2014/main" val="2542649891"/>
                  </a:ext>
                </a:extLst>
              </a:tr>
              <a:tr h="351219">
                <a:tc>
                  <a:txBody>
                    <a:bodyPr/>
                    <a:lstStyle/>
                    <a:p>
                      <a:pPr algn="just">
                        <a:lnSpc>
                          <a:spcPct val="115000"/>
                        </a:lnSpc>
                        <a:spcAft>
                          <a:spcPts val="1000"/>
                        </a:spcAft>
                      </a:pPr>
                      <a:r>
                        <a:rPr lang="uk-UA" sz="1150">
                          <a:solidFill>
                            <a:schemeClr val="bg1"/>
                          </a:solidFill>
                          <a:effectLst/>
                        </a:rPr>
                        <a:t>Малюга, Н.М. Концепція розвитку бухгалтерського обліку в Україні: теоретико–методологічні основи [Текст]: наукова доповідь за дисертацією на здобуття наукового ступеня доктора економічних наук: 08.06.04 / Малюга Наталя Михайлівна; Житомирський держ.технолог.ун–тет. – Житомир. – 2006. – 84 с</a:t>
                      </a:r>
                      <a:endParaRPr lang="ru-UA" sz="115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0" marR="25530" marT="0" marB="0"/>
                </a:tc>
                <a:tc>
                  <a:txBody>
                    <a:bodyPr/>
                    <a:lstStyle/>
                    <a:p>
                      <a:pPr algn="just">
                        <a:lnSpc>
                          <a:spcPct val="115000"/>
                        </a:lnSpc>
                        <a:spcAft>
                          <a:spcPts val="1000"/>
                        </a:spcAft>
                      </a:pPr>
                      <a:r>
                        <a:rPr lang="uk-UA" sz="1150" dirty="0">
                          <a:solidFill>
                            <a:schemeClr val="bg1"/>
                          </a:solidFill>
                          <a:effectLst/>
                        </a:rPr>
                        <a:t>предметом бухгалтерського обліку є відносини власності, зумовлені фактами господарського життя, у результаті яких відбувається зміна стану майна, зобов’язань, капіталу та фінансових результатів підприємства, тобто вивчення того, що підлягає відображенню в бухгалтерському обліку.</a:t>
                      </a:r>
                      <a:endParaRPr lang="ru-UA" sz="1150" dirty="0">
                        <a:solidFill>
                          <a:schemeClr val="bg1"/>
                        </a:solidFill>
                        <a:effectLst/>
                      </a:endParaRPr>
                    </a:p>
                    <a:p>
                      <a:pPr algn="just">
                        <a:lnSpc>
                          <a:spcPct val="115000"/>
                        </a:lnSpc>
                        <a:spcAft>
                          <a:spcPts val="1000"/>
                        </a:spcAft>
                      </a:pPr>
                      <a:r>
                        <a:rPr lang="uk-UA" sz="1150" dirty="0">
                          <a:solidFill>
                            <a:schemeClr val="bg1"/>
                          </a:solidFill>
                          <a:effectLst/>
                        </a:rPr>
                        <a:t>Об’єктами бухгалтерського обліку є явища та процеси, які пов’язані з діяльністю підприємства, виражені за допомогою грошового вимірника та зафіксовані в первинних документах. Це засоби підприємства та джерела їх утворення, господарські процеси та їх результати.</a:t>
                      </a:r>
                      <a:endParaRPr lang="ru-UA"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0" marR="25530" marT="0" marB="0"/>
                </a:tc>
                <a:extLst>
                  <a:ext uri="{0D108BD9-81ED-4DB2-BD59-A6C34878D82A}">
                    <a16:rowId xmlns:a16="http://schemas.microsoft.com/office/drawing/2014/main" val="366558278"/>
                  </a:ext>
                </a:extLst>
              </a:tr>
              <a:tr h="190292">
                <a:tc>
                  <a:txBody>
                    <a:bodyPr/>
                    <a:lstStyle/>
                    <a:p>
                      <a:pPr algn="just">
                        <a:lnSpc>
                          <a:spcPct val="115000"/>
                        </a:lnSpc>
                        <a:spcAft>
                          <a:spcPts val="1000"/>
                        </a:spcAft>
                      </a:pPr>
                      <a:r>
                        <a:rPr lang="uk-UA" sz="1150">
                          <a:solidFill>
                            <a:schemeClr val="bg1"/>
                          </a:solidFill>
                          <a:effectLst/>
                        </a:rPr>
                        <a:t>Бутинець, Ф.Ф. Організація бухгалтерського обліку [Текст]: підручник для студентів спеціальності 7.050106 «Облік і аудит» вищих навчальних закладів; вид. 4–е, доп. і перероб. / Ф.Ф. Бутинець, О.П. Войналович, І.Л. Томашевська; Житомирський держ.технолог. ун– тет. – Житомир: Рута, 2005. – 528 с.</a:t>
                      </a:r>
                      <a:endParaRPr lang="ru-UA" sz="115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0" marR="25530" marT="0" marB="0"/>
                </a:tc>
                <a:tc>
                  <a:txBody>
                    <a:bodyPr/>
                    <a:lstStyle/>
                    <a:p>
                      <a:pPr algn="just">
                        <a:lnSpc>
                          <a:spcPct val="115000"/>
                        </a:lnSpc>
                        <a:spcAft>
                          <a:spcPts val="1000"/>
                        </a:spcAft>
                      </a:pPr>
                      <a:r>
                        <a:rPr lang="uk-UA" sz="1150">
                          <a:solidFill>
                            <a:schemeClr val="bg1"/>
                          </a:solidFill>
                          <a:effectLst/>
                        </a:rPr>
                        <a:t>Предмет бухгалтерського обліку  визначається діяльністю підприємства</a:t>
                      </a:r>
                      <a:endParaRPr lang="ru-UA" sz="115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0" marR="25530" marT="0" marB="0"/>
                </a:tc>
                <a:extLst>
                  <a:ext uri="{0D108BD9-81ED-4DB2-BD59-A6C34878D82A}">
                    <a16:rowId xmlns:a16="http://schemas.microsoft.com/office/drawing/2014/main" val="2066807786"/>
                  </a:ext>
                </a:extLst>
              </a:tr>
              <a:tr h="360644">
                <a:tc>
                  <a:txBody>
                    <a:bodyPr/>
                    <a:lstStyle/>
                    <a:p>
                      <a:pPr algn="just">
                        <a:lnSpc>
                          <a:spcPct val="115000"/>
                        </a:lnSpc>
                        <a:spcAft>
                          <a:spcPts val="1000"/>
                        </a:spcAft>
                      </a:pPr>
                      <a:r>
                        <a:rPr lang="uk-UA" sz="1150">
                          <a:solidFill>
                            <a:schemeClr val="bg1"/>
                          </a:solidFill>
                          <a:effectLst/>
                        </a:rPr>
                        <a:t>Гринман Г.И. Бухгалтерский учет в сельском хозяйстве: [3–е изд., перераб. и доп.] / Г.И. Гринман. – М.: Агропромиздат, 1989. – 495 с.</a:t>
                      </a:r>
                      <a:endParaRPr lang="ru-UA" sz="115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0" marR="25530" marT="0" marB="0"/>
                </a:tc>
                <a:tc>
                  <a:txBody>
                    <a:bodyPr/>
                    <a:lstStyle/>
                    <a:p>
                      <a:pPr algn="just">
                        <a:lnSpc>
                          <a:spcPct val="115000"/>
                        </a:lnSpc>
                        <a:spcAft>
                          <a:spcPts val="1000"/>
                        </a:spcAft>
                      </a:pPr>
                      <a:r>
                        <a:rPr lang="uk-UA" sz="1150" dirty="0">
                          <a:solidFill>
                            <a:schemeClr val="bg1"/>
                          </a:solidFill>
                          <a:effectLst/>
                        </a:rPr>
                        <a:t>Предметом обліку є «господарські засоби, джерела їх формування та кругообіг засобів в процесі виконання планів підприємства, організації і їх об’єднаннями. … Але бухгалтерський облік відображає лише ті сторони господарської діяльності підприємства, які мають вартісну форму. Це і визначає об’єкти бухгалтерського обліку». Об’єкти бухгалтерського обліку залежать від галузевих особливостей господарства. Розглядаючи об’єкти бухгалтерського обліку, автор наводить їх класифікацію для сільськогосподарських підприємств у розрізі господарських засобів та джерел їх утворення.</a:t>
                      </a:r>
                      <a:endParaRPr lang="ru-UA" sz="11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530" marR="25530" marT="0" marB="0"/>
                </a:tc>
                <a:extLst>
                  <a:ext uri="{0D108BD9-81ED-4DB2-BD59-A6C34878D82A}">
                    <a16:rowId xmlns:a16="http://schemas.microsoft.com/office/drawing/2014/main" val="771483386"/>
                  </a:ext>
                </a:extLst>
              </a:tr>
            </a:tbl>
          </a:graphicData>
        </a:graphic>
      </p:graphicFrame>
      <p:sp>
        <p:nvSpPr>
          <p:cNvPr id="5" name="TextBox 4">
            <a:extLst>
              <a:ext uri="{FF2B5EF4-FFF2-40B4-BE49-F238E27FC236}">
                <a16:creationId xmlns:a16="http://schemas.microsoft.com/office/drawing/2014/main" id="{9C019D1E-5052-45C4-9191-DAF2A96B5F2E}"/>
              </a:ext>
            </a:extLst>
          </p:cNvPr>
          <p:cNvSpPr txBox="1"/>
          <p:nvPr/>
        </p:nvSpPr>
        <p:spPr>
          <a:xfrm>
            <a:off x="1103312" y="1178512"/>
            <a:ext cx="9142828" cy="774571"/>
          </a:xfrm>
          <a:prstGeom prst="rect">
            <a:avLst/>
          </a:prstGeom>
          <a:noFill/>
        </p:spPr>
        <p:txBody>
          <a:bodyPr wrap="square">
            <a:spAutoFit/>
          </a:bodyPr>
          <a:lstStyle/>
          <a:p>
            <a:pPr indent="449580" algn="r">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Таблиця 7.1.</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ctr">
              <a:spcAft>
                <a:spcPts val="1000"/>
              </a:spcAf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Підходи вчених до визначення предмету та об’єкта  бухгалтерського обліку</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490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B852BF-A9CD-4806-B68F-67065615C9E1}"/>
              </a:ext>
            </a:extLst>
          </p:cNvPr>
          <p:cNvSpPr>
            <a:spLocks noGrp="1"/>
          </p:cNvSpPr>
          <p:nvPr>
            <p:ph type="title"/>
          </p:nvPr>
        </p:nvSpPr>
        <p:spPr>
          <a:xfrm>
            <a:off x="913397" y="147919"/>
            <a:ext cx="9404723" cy="461682"/>
          </a:xfrm>
        </p:spPr>
        <p:txBody>
          <a:bodyPr/>
          <a:lstStyle/>
          <a:p>
            <a:pPr algn="r"/>
            <a:r>
              <a:rPr lang="uk-UA" sz="2400" b="1" i="1" dirty="0"/>
              <a:t>Продовження таблиці 7.1</a:t>
            </a:r>
            <a:endParaRPr lang="ru-UA" sz="2400" b="1" i="1" dirty="0"/>
          </a:p>
        </p:txBody>
      </p:sp>
      <p:graphicFrame>
        <p:nvGraphicFramePr>
          <p:cNvPr id="4" name="Объект 3">
            <a:extLst>
              <a:ext uri="{FF2B5EF4-FFF2-40B4-BE49-F238E27FC236}">
                <a16:creationId xmlns:a16="http://schemas.microsoft.com/office/drawing/2014/main" id="{4F4B2AA0-811A-49BC-A911-423AD453A4F1}"/>
              </a:ext>
            </a:extLst>
          </p:cNvPr>
          <p:cNvGraphicFramePr>
            <a:graphicFrameLocks noGrp="1"/>
          </p:cNvGraphicFramePr>
          <p:nvPr>
            <p:ph idx="1"/>
            <p:extLst>
              <p:ext uri="{D42A27DB-BD31-4B8C-83A1-F6EECF244321}">
                <p14:modId xmlns:p14="http://schemas.microsoft.com/office/powerpoint/2010/main" val="3925465795"/>
              </p:ext>
            </p:extLst>
          </p:nvPr>
        </p:nvGraphicFramePr>
        <p:xfrm>
          <a:off x="166468" y="1139483"/>
          <a:ext cx="11859064" cy="5026726"/>
        </p:xfrm>
        <a:graphic>
          <a:graphicData uri="http://schemas.openxmlformats.org/drawingml/2006/table">
            <a:tbl>
              <a:tblPr firstRow="1" firstCol="1" bandRow="1">
                <a:tableStyleId>{5C22544A-7EE6-4342-B048-85BDC9FD1C3A}</a:tableStyleId>
              </a:tblPr>
              <a:tblGrid>
                <a:gridCol w="3432517">
                  <a:extLst>
                    <a:ext uri="{9D8B030D-6E8A-4147-A177-3AD203B41FA5}">
                      <a16:colId xmlns:a16="http://schemas.microsoft.com/office/drawing/2014/main" val="3189284434"/>
                    </a:ext>
                  </a:extLst>
                </a:gridCol>
                <a:gridCol w="8426547">
                  <a:extLst>
                    <a:ext uri="{9D8B030D-6E8A-4147-A177-3AD203B41FA5}">
                      <a16:colId xmlns:a16="http://schemas.microsoft.com/office/drawing/2014/main" val="2188333096"/>
                    </a:ext>
                  </a:extLst>
                </a:gridCol>
              </a:tblGrid>
              <a:tr h="0">
                <a:tc>
                  <a:txBody>
                    <a:bodyPr/>
                    <a:lstStyle/>
                    <a:p>
                      <a:pPr algn="ctr">
                        <a:lnSpc>
                          <a:spcPct val="150000"/>
                        </a:lnSpc>
                        <a:spcAft>
                          <a:spcPts val="1000"/>
                        </a:spcAft>
                      </a:pPr>
                      <a:r>
                        <a:rPr lang="uk-UA" sz="1200">
                          <a:effectLst/>
                        </a:rPr>
                        <a:t>ПіП вченого/джерело</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26173" marR="26173" marT="0" marB="0"/>
                </a:tc>
                <a:tc>
                  <a:txBody>
                    <a:bodyPr/>
                    <a:lstStyle/>
                    <a:p>
                      <a:pPr algn="ctr">
                        <a:lnSpc>
                          <a:spcPct val="150000"/>
                        </a:lnSpc>
                        <a:spcAft>
                          <a:spcPts val="1000"/>
                        </a:spcAft>
                      </a:pPr>
                      <a:r>
                        <a:rPr lang="uk-UA" sz="1200">
                          <a:effectLst/>
                        </a:rPr>
                        <a:t>трактування сутності</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26173" marR="26173" marT="0" marB="0"/>
                </a:tc>
                <a:extLst>
                  <a:ext uri="{0D108BD9-81ED-4DB2-BD59-A6C34878D82A}">
                    <a16:rowId xmlns:a16="http://schemas.microsoft.com/office/drawing/2014/main" val="860559803"/>
                  </a:ext>
                </a:extLst>
              </a:tr>
              <a:tr h="102911">
                <a:tc>
                  <a:txBody>
                    <a:bodyPr/>
                    <a:lstStyle/>
                    <a:p>
                      <a:pPr algn="ctr">
                        <a:lnSpc>
                          <a:spcPct val="115000"/>
                        </a:lnSpc>
                        <a:spcAft>
                          <a:spcPts val="1000"/>
                        </a:spcAft>
                      </a:pPr>
                      <a:r>
                        <a:rPr lang="ru-RU" sz="1200">
                          <a:effectLst/>
                        </a:rPr>
                        <a:t>Новий тлумачний словник української мови у чотирьох томах [Текст]: Т.2. – Т.4. – К.: Діамант. – 2000. – 942 с.</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26173" marR="26173" marT="0" marB="0"/>
                </a:tc>
                <a:tc>
                  <a:txBody>
                    <a:bodyPr/>
                    <a:lstStyle/>
                    <a:p>
                      <a:pPr algn="just">
                        <a:lnSpc>
                          <a:spcPct val="115000"/>
                        </a:lnSpc>
                        <a:spcAft>
                          <a:spcPts val="1000"/>
                        </a:spcAft>
                      </a:pPr>
                      <a:r>
                        <a:rPr lang="uk-UA" sz="1200">
                          <a:effectLst/>
                        </a:rPr>
                        <a:t>Предмет – це будь-яке конкретне матеріальне явище, що сприймається органами чуття; річ; те, на що спрямована пізнавальна, творча, практична діяльність, об’єкт; логічне поняття, що становить зміст думки, пізнання. Об’єкт же трактується як матеріальний предмет пізнання та практичного впливу з боку людини (суб’єкта); будь-який предмет думки, дослідження, художнього віддзеркалення</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26173" marR="26173" marT="0" marB="0"/>
                </a:tc>
                <a:extLst>
                  <a:ext uri="{0D108BD9-81ED-4DB2-BD59-A6C34878D82A}">
                    <a16:rowId xmlns:a16="http://schemas.microsoft.com/office/drawing/2014/main" val="2771197560"/>
                  </a:ext>
                </a:extLst>
              </a:tr>
              <a:tr h="94955">
                <a:tc>
                  <a:txBody>
                    <a:bodyPr/>
                    <a:lstStyle/>
                    <a:p>
                      <a:pPr algn="just">
                        <a:lnSpc>
                          <a:spcPct val="115000"/>
                        </a:lnSpc>
                        <a:spcAft>
                          <a:spcPts val="1000"/>
                        </a:spcAft>
                      </a:pPr>
                      <a:r>
                        <a:rPr lang="ru-RU" sz="1200">
                          <a:effectLst/>
                        </a:rPr>
                        <a:t>Голов С.Ф. Бухгалтерський облік в Україні: аналіз стану та перспективи розвитку: [монографія] / С.Ф. Голов. – К.: МІМ; Центр учбової літератури, 2007. – 522 с.</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26173" marR="26173" marT="0" marB="0"/>
                </a:tc>
                <a:tc>
                  <a:txBody>
                    <a:bodyPr/>
                    <a:lstStyle/>
                    <a:p>
                      <a:pPr algn="just">
                        <a:lnSpc>
                          <a:spcPct val="115000"/>
                        </a:lnSpc>
                        <a:spcAft>
                          <a:spcPts val="1000"/>
                        </a:spcAft>
                      </a:pPr>
                      <a:r>
                        <a:rPr lang="uk-UA" sz="1200">
                          <a:effectLst/>
                        </a:rPr>
                        <a:t> «В сучасних умовах предметом бухгалтерського обліку як практичної діяльності є ретроспективні та перспективні параметри господарської діяльності підприємства та його середовища, визначені органами, що регулюють бухгалтерський облік та власником підприємства або уповноваженим ним органом (посадовою особою» </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26173" marR="26173" marT="0" marB="0"/>
                </a:tc>
                <a:extLst>
                  <a:ext uri="{0D108BD9-81ED-4DB2-BD59-A6C34878D82A}">
                    <a16:rowId xmlns:a16="http://schemas.microsoft.com/office/drawing/2014/main" val="2397616672"/>
                  </a:ext>
                </a:extLst>
              </a:tr>
              <a:tr h="39262">
                <a:tc>
                  <a:txBody>
                    <a:bodyPr/>
                    <a:lstStyle/>
                    <a:p>
                      <a:pPr algn="just">
                        <a:lnSpc>
                          <a:spcPct val="115000"/>
                        </a:lnSpc>
                        <a:spcAft>
                          <a:spcPts val="1000"/>
                        </a:spcAft>
                      </a:pPr>
                      <a:r>
                        <a:rPr lang="ru-RU" sz="1200">
                          <a:effectLst/>
                        </a:rPr>
                        <a:t>Соколов Я.В. Основы теории бухгалтерского учета / Я.В. Соколов. – М.: Финансы и статистика, 2000. – 496 с.</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26173" marR="26173" marT="0" marB="0"/>
                </a:tc>
                <a:tc>
                  <a:txBody>
                    <a:bodyPr/>
                    <a:lstStyle/>
                    <a:p>
                      <a:pPr algn="just">
                        <a:lnSpc>
                          <a:spcPct val="115000"/>
                        </a:lnSpc>
                        <a:spcAft>
                          <a:spcPts val="1000"/>
                        </a:spcAft>
                      </a:pPr>
                      <a:r>
                        <a:rPr lang="ru-RU" sz="1200">
                          <a:effectLst/>
                        </a:rPr>
                        <a:t>« Предмет бухгалтерского учета не «дан», а «задан» ему интересами лиц, участвующих в хозяйственных процессах» [7, с. 41].</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26173" marR="26173" marT="0" marB="0"/>
                </a:tc>
                <a:extLst>
                  <a:ext uri="{0D108BD9-81ED-4DB2-BD59-A6C34878D82A}">
                    <a16:rowId xmlns:a16="http://schemas.microsoft.com/office/drawing/2014/main" val="2897314655"/>
                  </a:ext>
                </a:extLst>
              </a:tr>
              <a:tr h="215306">
                <a:tc>
                  <a:txBody>
                    <a:bodyPr/>
                    <a:lstStyle/>
                    <a:p>
                      <a:pPr algn="just">
                        <a:lnSpc>
                          <a:spcPct val="115000"/>
                        </a:lnSpc>
                        <a:spcAft>
                          <a:spcPts val="1000"/>
                        </a:spcAft>
                      </a:pPr>
                      <a:r>
                        <a:rPr lang="uk-UA" sz="1200">
                          <a:effectLst/>
                        </a:rPr>
                        <a:t>Жук В.М. Предмет та об'єкти бухгалтерського обліку сільськогосподарської діяльності / В.М. Жук // Проблеми теорії та методології бухгалтерського обліку, контролю і аналізу. Міжнародний збірник наукових праць. - Серія: Бухгалтерський облік, контроль і аналіз. - Випуск 2 (17) / Відповідальний редактор д.е.н., проф. Ф.Ф. Бутинець. - Житомир: ЖДТУ, 2010. - 448 с. - С.100-105.</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26173" marR="26173" marT="0" marB="0"/>
                </a:tc>
                <a:tc>
                  <a:txBody>
                    <a:bodyPr/>
                    <a:lstStyle/>
                    <a:p>
                      <a:pPr indent="457200" algn="just">
                        <a:lnSpc>
                          <a:spcPct val="115000"/>
                        </a:lnSpc>
                        <a:spcAft>
                          <a:spcPts val="1000"/>
                        </a:spcAft>
                      </a:pPr>
                      <a:r>
                        <a:rPr lang="uk-UA" sz="1200" dirty="0">
                          <a:effectLst/>
                        </a:rPr>
                        <a:t>Предметом бухгалтерського обліку є реальні, визначені соціально-правовими відносинами, господарські процеси та явища, які в обліку відображаються та контролюються запитами інституцій. Зазначимо, запитами не тільки тих інституцій, які його регулюють та </a:t>
                      </a:r>
                      <a:r>
                        <a:rPr lang="uk-UA" sz="1200" dirty="0" err="1">
                          <a:effectLst/>
                        </a:rPr>
                        <a:t>зорганізовують</a:t>
                      </a:r>
                      <a:r>
                        <a:rPr lang="uk-UA" sz="1200" dirty="0">
                          <a:effectLst/>
                        </a:rPr>
                        <a:t>, а й тих, що використовують його інформацію для прийняття управлінських чи інших рішень.</a:t>
                      </a:r>
                      <a:endParaRPr lang="ru-UA" sz="1200" dirty="0">
                        <a:effectLst/>
                      </a:endParaRPr>
                    </a:p>
                    <a:p>
                      <a:pPr indent="457200" algn="just">
                        <a:lnSpc>
                          <a:spcPct val="115000"/>
                        </a:lnSpc>
                        <a:spcAft>
                          <a:spcPts val="1000"/>
                        </a:spcAft>
                      </a:pPr>
                      <a:r>
                        <a:rPr lang="uk-UA" sz="1200" dirty="0">
                          <a:effectLst/>
                        </a:rPr>
                        <a:t>Об’єктами бухгалтерського обліку є складові його предмета, які знаходять, окреме як об’єкти, відображення в системі бухгалтерського обліку та представляють інформаційну цінність загалом для всіх користувачів (інституцій), чи вибірково для їх груп чи індивідуумів.</a:t>
                      </a:r>
                      <a:endParaRPr lang="ru-UA" sz="1200" dirty="0">
                        <a:effectLst/>
                      </a:endParaRPr>
                    </a:p>
                    <a:p>
                      <a:pPr algn="just">
                        <a:lnSpc>
                          <a:spcPct val="150000"/>
                        </a:lnSpc>
                        <a:spcAft>
                          <a:spcPts val="1000"/>
                        </a:spcAft>
                      </a:pPr>
                      <a:r>
                        <a:rPr lang="uk-UA" sz="1200" dirty="0">
                          <a:effectLst/>
                        </a:rPr>
                        <a:t> </a:t>
                      </a:r>
                      <a:endParaRPr lang="ru-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173" marR="26173" marT="0" marB="0"/>
                </a:tc>
                <a:extLst>
                  <a:ext uri="{0D108BD9-81ED-4DB2-BD59-A6C34878D82A}">
                    <a16:rowId xmlns:a16="http://schemas.microsoft.com/office/drawing/2014/main" val="3947744574"/>
                  </a:ext>
                </a:extLst>
              </a:tr>
            </a:tbl>
          </a:graphicData>
        </a:graphic>
      </p:graphicFrame>
    </p:spTree>
    <p:extLst>
      <p:ext uri="{BB962C8B-B14F-4D97-AF65-F5344CB8AC3E}">
        <p14:creationId xmlns:p14="http://schemas.microsoft.com/office/powerpoint/2010/main" val="241166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7922691E-E621-4DEE-B99D-93ACF7FE54B4}"/>
              </a:ext>
            </a:extLst>
          </p:cNvPr>
          <p:cNvGraphicFramePr>
            <a:graphicFrameLocks noGrp="1"/>
          </p:cNvGraphicFramePr>
          <p:nvPr>
            <p:ph idx="1"/>
            <p:extLst>
              <p:ext uri="{D42A27DB-BD31-4B8C-83A1-F6EECF244321}">
                <p14:modId xmlns:p14="http://schemas.microsoft.com/office/powerpoint/2010/main" val="3856475835"/>
              </p:ext>
            </p:extLst>
          </p:nvPr>
        </p:nvGraphicFramePr>
        <p:xfrm>
          <a:off x="168812" y="211016"/>
          <a:ext cx="11844997" cy="6457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444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0E57F7F-9682-487F-B100-0AAE442686A6}"/>
              </a:ext>
            </a:extLst>
          </p:cNvPr>
          <p:cNvSpPr>
            <a:spLocks noGrp="1"/>
          </p:cNvSpPr>
          <p:nvPr>
            <p:ph idx="1"/>
          </p:nvPr>
        </p:nvSpPr>
        <p:spPr>
          <a:xfrm>
            <a:off x="273318" y="238186"/>
            <a:ext cx="10150842" cy="4195481"/>
          </a:xfrm>
        </p:spPr>
        <p:txBody>
          <a:bodyPr/>
          <a:lstStyle/>
          <a:p>
            <a:pPr algn="just"/>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Певним підтвердженням необхідності нового теоретичного сприйняття змісту та місії облікової системи є розробка моделі забезпечення прозорості компанії </a:t>
            </a:r>
            <a:r>
              <a:rPr lang="uk-UA" sz="1800" b="1" dirty="0" err="1">
                <a:effectLst/>
                <a:latin typeface="Times New Roman" panose="02020603050405020304" pitchFamily="18" charset="0"/>
                <a:ea typeface="Calibri" panose="020F0502020204030204" pitchFamily="34" charset="0"/>
                <a:cs typeface="Times New Roman" panose="02020603050405020304" pitchFamily="18" charset="0"/>
              </a:rPr>
              <a:t>Р.Дж</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dirty="0" err="1">
                <a:effectLst/>
                <a:latin typeface="Times New Roman" panose="02020603050405020304" pitchFamily="18" charset="0"/>
                <a:ea typeface="Calibri" panose="020F0502020204030204" pitchFamily="34" charset="0"/>
                <a:cs typeface="Times New Roman" panose="02020603050405020304" pitchFamily="18" charset="0"/>
              </a:rPr>
              <a:t>Екклза</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та С.А. </a:t>
            </a:r>
            <a:r>
              <a:rPr lang="uk-UA" sz="1800" b="1" dirty="0" err="1">
                <a:effectLst/>
                <a:latin typeface="Times New Roman" panose="02020603050405020304" pitchFamily="18" charset="0"/>
                <a:ea typeface="Calibri" panose="020F0502020204030204" pitchFamily="34" charset="0"/>
                <a:cs typeface="Times New Roman" panose="02020603050405020304" pitchFamily="18" charset="0"/>
              </a:rPr>
              <a:t>Діпіази</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яка передбачає необхідність запровадження нових Всесвітніх стандартів фінансової звітності з розширенням їх бази – галузевими стандартами, які і мають вирішити більшість проблем МСФЗ. </a:t>
            </a:r>
            <a:endParaRPr lang="ru-UA"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ru-UA" b="1" dirty="0"/>
          </a:p>
        </p:txBody>
      </p:sp>
      <p:sp>
        <p:nvSpPr>
          <p:cNvPr id="4" name="Rectangle 2">
            <a:extLst>
              <a:ext uri="{FF2B5EF4-FFF2-40B4-BE49-F238E27FC236}">
                <a16:creationId xmlns:a16="http://schemas.microsoft.com/office/drawing/2014/main" id="{75CD93A5-105B-437A-A6B5-D04A72CEE968}"/>
              </a:ext>
            </a:extLst>
          </p:cNvPr>
          <p:cNvSpPr>
            <a:spLocks noChangeArrowheads="1"/>
          </p:cNvSpPr>
          <p:nvPr/>
        </p:nvSpPr>
        <p:spPr bwMode="auto">
          <a:xfrm>
            <a:off x="548640" y="142083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UA"/>
          </a:p>
        </p:txBody>
      </p:sp>
      <p:pic>
        <p:nvPicPr>
          <p:cNvPr id="3073" name="Рисунок 1">
            <a:extLst>
              <a:ext uri="{FF2B5EF4-FFF2-40B4-BE49-F238E27FC236}">
                <a16:creationId xmlns:a16="http://schemas.microsoft.com/office/drawing/2014/main" id="{2E9F11B9-047B-427F-8128-0AE028CF9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813" t="27367" r="36057" b="29875"/>
          <a:stretch>
            <a:fillRect/>
          </a:stretch>
        </p:blipFill>
        <p:spPr bwMode="auto">
          <a:xfrm>
            <a:off x="3322320" y="1878037"/>
            <a:ext cx="5547360" cy="41536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5655260-4125-40B5-97D1-60984EC9444E}"/>
              </a:ext>
            </a:extLst>
          </p:cNvPr>
          <p:cNvSpPr>
            <a:spLocks noChangeArrowheads="1"/>
          </p:cNvSpPr>
          <p:nvPr/>
        </p:nvSpPr>
        <p:spPr bwMode="auto">
          <a:xfrm>
            <a:off x="407963" y="6181148"/>
            <a:ext cx="11376074"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ru-RU" altLang="ru-UA"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Рис. </a:t>
            </a:r>
            <a:r>
              <a:rPr kumimoji="0" lang="uk-UA" altLang="ru-UA"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r>
              <a:rPr kumimoji="0" lang="ru-RU" altLang="ru-UA"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a:t>
            </a:r>
            <a:r>
              <a:rPr kumimoji="0" lang="ru-RU" altLang="ru-UA" sz="14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Трирівнева</a:t>
            </a:r>
            <a:r>
              <a:rPr kumimoji="0" lang="ru-RU" altLang="ru-UA"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модель </a:t>
            </a:r>
            <a:r>
              <a:rPr kumimoji="0" lang="ru-RU" altLang="ru-UA" sz="14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забезпечення</a:t>
            </a:r>
            <a:r>
              <a:rPr kumimoji="0" lang="ru-RU" altLang="ru-UA"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UA" sz="14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прозорості</a:t>
            </a:r>
            <a:r>
              <a:rPr kumimoji="0" lang="ru-RU" altLang="ru-UA"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UA" sz="14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компанії</a:t>
            </a:r>
            <a:r>
              <a:rPr kumimoji="0" lang="ru-RU" altLang="ru-UA"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за </a:t>
            </a:r>
            <a:r>
              <a:rPr kumimoji="0" lang="ru-RU" altLang="ru-UA" sz="14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Р.Дж</a:t>
            </a:r>
            <a:r>
              <a:rPr kumimoji="0" lang="ru-RU" altLang="ru-UA"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UA" sz="14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Екклзом</a:t>
            </a:r>
            <a:r>
              <a:rPr kumimoji="0" lang="ru-RU" altLang="ru-UA"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і С. А. </a:t>
            </a:r>
            <a:r>
              <a:rPr kumimoji="0" lang="ru-RU" altLang="ru-UA" sz="14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Діпіазою</a:t>
            </a:r>
            <a:endParaRPr kumimoji="0" lang="ru-RU" altLang="ru-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241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7E2E4F04-1A94-45C0-AC70-7B821CAAC107}"/>
              </a:ext>
            </a:extLst>
          </p:cNvPr>
          <p:cNvGraphicFramePr/>
          <p:nvPr>
            <p:extLst>
              <p:ext uri="{D42A27DB-BD31-4B8C-83A1-F6EECF244321}">
                <p14:modId xmlns:p14="http://schemas.microsoft.com/office/powerpoint/2010/main" val="2273205926"/>
              </p:ext>
            </p:extLst>
          </p:nvPr>
        </p:nvGraphicFramePr>
        <p:xfrm>
          <a:off x="646111" y="452718"/>
          <a:ext cx="9404723"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4">
            <a:extLst>
              <a:ext uri="{FF2B5EF4-FFF2-40B4-BE49-F238E27FC236}">
                <a16:creationId xmlns:a16="http://schemas.microsoft.com/office/drawing/2014/main" id="{43B60DE3-5CAB-425D-9C17-166D2DD3D4D9}"/>
              </a:ext>
            </a:extLst>
          </p:cNvPr>
          <p:cNvGraphicFramePr>
            <a:graphicFrameLocks noGrp="1"/>
          </p:cNvGraphicFramePr>
          <p:nvPr>
            <p:ph idx="1"/>
            <p:extLst>
              <p:ext uri="{D42A27DB-BD31-4B8C-83A1-F6EECF244321}">
                <p14:modId xmlns:p14="http://schemas.microsoft.com/office/powerpoint/2010/main" val="3258551626"/>
              </p:ext>
            </p:extLst>
          </p:nvPr>
        </p:nvGraphicFramePr>
        <p:xfrm>
          <a:off x="675920" y="2320204"/>
          <a:ext cx="10840159" cy="41954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8693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47B40827-1007-4FE7-8DC3-8686253107A9}"/>
              </a:ext>
            </a:extLst>
          </p:cNvPr>
          <p:cNvGraphicFramePr>
            <a:graphicFrameLocks noGrp="1"/>
          </p:cNvGraphicFramePr>
          <p:nvPr>
            <p:ph idx="1"/>
            <p:extLst>
              <p:ext uri="{D42A27DB-BD31-4B8C-83A1-F6EECF244321}">
                <p14:modId xmlns:p14="http://schemas.microsoft.com/office/powerpoint/2010/main" val="3079871922"/>
              </p:ext>
            </p:extLst>
          </p:nvPr>
        </p:nvGraphicFramePr>
        <p:xfrm>
          <a:off x="407964" y="717452"/>
          <a:ext cx="11451102" cy="5795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876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TotalTime>
  <Words>6065</Words>
  <Application>Microsoft Office PowerPoint</Application>
  <PresentationFormat>Широкоэкранный</PresentationFormat>
  <Paragraphs>468</Paragraphs>
  <Slides>39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39</vt:i4>
      </vt:variant>
    </vt:vector>
  </HeadingPairs>
  <TitlesOfParts>
    <vt:vector size="46" baseType="lpstr">
      <vt:lpstr>Arial</vt:lpstr>
      <vt:lpstr>Calibri</vt:lpstr>
      <vt:lpstr>Century Gothic</vt:lpstr>
      <vt:lpstr>Symbol</vt:lpstr>
      <vt:lpstr>Times New Roman</vt:lpstr>
      <vt:lpstr>Wingdings 3</vt:lpstr>
      <vt:lpstr>Ион</vt:lpstr>
      <vt:lpstr>Тема 7 Теоретичні аспекти побудови та розвитку бухгалтерського обліку в галузях економіки</vt:lpstr>
      <vt:lpstr>План лекції</vt:lpstr>
      <vt:lpstr>7.1. Теоретичні засади побудови бухгалтерського обліку в аграрній галузі економіки. Галузеві аспекти поглиблення предмету та об’єктів бухгалтерського обліку.</vt:lpstr>
      <vt:lpstr>Визначення предмета і об’єкта бухгалтерського обліку є фундаментом його теорії. В сучасній Україні дослідженню цих категорій присвячені роботи практично всіх провідних вчених з бухгалтерського обліку (таблиця 7.1)</vt:lpstr>
      <vt:lpstr>Продовження таблиці 7.1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 наукових працях спостерігається виділення різних підходів до побудови методології бухгалтерського обліку, що пов'язане з вибором характеру розкриття структури облікової методології та визначення її складових. Автори, як правило, поділяють підходів до побудови методології бухгалтерського обліку на процедурний та адитивний. Кожен з них має власну специфіку визначення методологічних складових і розкриття їх змісту. Розглянемо вчених - прихильників до різних підходів методології бухгалтерського обліку (таблиця 7.4) </vt:lpstr>
      <vt:lpstr>Презентация PowerPoint</vt:lpstr>
      <vt:lpstr>Корягін М.В та Куцик О.П. узагальнили принципи та методи бухгалтерського обліку, що визначені в різних країнах, на основі яких сформували зведену концепцію методології бухгалтерського обліку країн світу (рис. 7.2), яка розкриває взаємозв’язок облікових принципів та методів. </vt:lpstr>
      <vt:lpstr>Презентация PowerPoint</vt:lpstr>
      <vt:lpstr>Презентация PowerPoint</vt:lpstr>
      <vt:lpstr>Презентация PowerPoint</vt:lpstr>
      <vt:lpstr>Презентация PowerPoint</vt:lpstr>
      <vt:lpstr>Презентация PowerPoint</vt:lpstr>
      <vt:lpstr>Оскільки МСБО стають більш досконалими та завершеними, їх застосовують глобальні компанії при складанні фінансових звітів, а також ринки цінних паперів багатьох країн світу. Тому необхідно виділити проблемні питання у процесі запровадження МСФЗ: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Інформація, відображена на рис. 7.6 наочно демонструє різкий спад обсягу ринку е-бізнесу, що пояснюється тим, що з ІІ кварталу 2014 року статистичні дані по Україні враховуються без АР Крим та окупованих територій України.</vt:lpstr>
      <vt:lpstr>Презентация PowerPoint</vt:lpstr>
      <vt:lpstr>Умовно підприємства, що належать до е-бізнесу, можна поділити на чотири групи (табл. 7.5).</vt:lpstr>
      <vt:lpstr>Презентация PowerPoint</vt:lpstr>
      <vt:lpstr>Наведемо позитивні та негативні зрушення в економіці України під впливом е-бізнесу.</vt:lpstr>
      <vt:lpstr>Основні етапи розвитку е-бізнесу та його функції в економіці наведено на рис. 7.8. </vt:lpstr>
      <vt:lpstr>Презентация PowerPoint</vt:lpstr>
      <vt:lpstr>Безсумнівно, е-бізнес в Україні розвивається швидкими темпами, і в майбутньому, зі значною вірогідністю, досягне середньосвітових показників. У межах цього дослідження визначено, що для подальшого розвитку е-бізнесу в Україні необхідно:  </vt:lpstr>
      <vt:lpstr>Отже, поряд із урахуванням національних особливостей ведення е-бізнесу важливо також брати до уваги світові тенденції розвитку цієї галузі. У розвитку е-бізнесу є привабливими всесвітні тенденції, характерні для таких країн як Китай, Сполучені Штати Америки, Велика Британія. У найближчій перспективі вітчизняним підприємствам і органам державної влади, зацікавленим у розвитку е-бізнесу, варто звернути увагу на:  </vt:lpstr>
      <vt:lpstr>фінансово-господарська діяльність та операції, що пов’язані з електронною торгівлею мають ряд особливостей, що відображаються також і в бухгалтерському обліку (Рис. 7.9).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7 Теоретичні аспекти побудови та розвитку бухгалтерського обліку в галузях економіки</dc:title>
  <dc:creator>Бельдій Альона Михайлівна</dc:creator>
  <cp:lastModifiedBy>User</cp:lastModifiedBy>
  <cp:revision>5</cp:revision>
  <dcterms:created xsi:type="dcterms:W3CDTF">2021-01-24T15:13:27Z</dcterms:created>
  <dcterms:modified xsi:type="dcterms:W3CDTF">2021-01-25T16:06:59Z</dcterms:modified>
</cp:coreProperties>
</file>