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0" r:id="rId1"/>
  </p:sldMasterIdLst>
  <p:notesMasterIdLst>
    <p:notesMasterId r:id="rId22"/>
  </p:notesMasterIdLst>
  <p:sldIdLst>
    <p:sldId id="256" r:id="rId2"/>
    <p:sldId id="266" r:id="rId3"/>
    <p:sldId id="257" r:id="rId4"/>
    <p:sldId id="267" r:id="rId5"/>
    <p:sldId id="269" r:id="rId6"/>
    <p:sldId id="270" r:id="rId7"/>
    <p:sldId id="258" r:id="rId8"/>
    <p:sldId id="268" r:id="rId9"/>
    <p:sldId id="27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13" autoAdjust="0"/>
  </p:normalViewPr>
  <p:slideViewPr>
    <p:cSldViewPr snapToGrid="0">
      <p:cViewPr varScale="1">
        <p:scale>
          <a:sx n="77" d="100"/>
          <a:sy n="77" d="100"/>
        </p:scale>
        <p:origin x="88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C3484-9141-4635-A55C-8AA7B4C46B2F}" type="datetimeFigureOut">
              <a:rPr lang="ru-UA" smtClean="0"/>
              <a:t>01/02/2024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B3F6B-36DB-4205-9F6E-83B2236874D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447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B3F6B-36DB-4205-9F6E-83B2236874D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14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B3F6B-36DB-4205-9F6E-83B2236874D3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68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B3F6B-36DB-4205-9F6E-83B2236874D3}" type="slidenum">
              <a:rPr lang="ru-UA" smtClean="0"/>
              <a:t>18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896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8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04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0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68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9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3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4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D41BCC-AD73-4203-A5A6-E62EB28B0FE6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37F8FC-4B86-4690-8888-22AB2F781B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52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  <p:sldLayoutId id="2147484434" r:id="rId14"/>
    <p:sldLayoutId id="2147484435" r:id="rId15"/>
    <p:sldLayoutId id="2147484436" r:id="rId16"/>
    <p:sldLayoutId id="21474844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Цветные шаблоны на небо">
            <a:extLst>
              <a:ext uri="{FF2B5EF4-FFF2-40B4-BE49-F238E27FC236}">
                <a16:creationId xmlns:a16="http://schemas.microsoft.com/office/drawing/2014/main" id="{1F6FA3CB-0BD6-F460-CBC3-24CCA0B71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B3047-2D0D-E397-BB55-8CBA696A1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295" y="282103"/>
            <a:ext cx="10904706" cy="1429965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Національний університет біоресурсів і природокористування України</a:t>
            </a:r>
            <a:b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UA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CF4BE-B04E-8F7C-85F1-9311D774E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013" y="1643975"/>
            <a:ext cx="11634263" cy="4727642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  </a:t>
            </a: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будівництва</a:t>
            </a:r>
          </a:p>
          <a:p>
            <a:pPr algn="ctr"/>
            <a:r>
              <a:rPr lang="uk-UA" alt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uk-UA" alt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теми 3</a:t>
            </a:r>
            <a:endParaRPr lang="uk-UA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«ТРАНСПОРТНІ РОБОТИ  В БУДІВНИЦТВІ»</a:t>
            </a:r>
          </a:p>
          <a:p>
            <a:endParaRPr lang="uk-UA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uk-UA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Лектор: Валентина Михайлівна </a:t>
            </a:r>
            <a:r>
              <a:rPr lang="uk-U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Бакуліна</a:t>
            </a:r>
            <a:endParaRPr lang="uk-UA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4767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17D00-662C-979E-AF02-28C8F3D2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43191"/>
            <a:ext cx="10782300" cy="12354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 вибору транспортного засобу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B3422-F999-0B22-764A-8A162D0BBD5E}"/>
              </a:ext>
            </a:extLst>
          </p:cNvPr>
          <p:cNvSpPr txBox="1"/>
          <p:nvPr/>
        </p:nvSpPr>
        <p:spPr>
          <a:xfrm>
            <a:off x="704850" y="1803764"/>
            <a:ext cx="102140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en-US" dirty="0"/>
              <a:t>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транспортних засобів залежить від багатьох факторів: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 вантажу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перевозиться – штучні, сипкі чи рідкі матеріали;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 і маси конструкцій і деталей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довгомірні, плоскі, тонкостінні елементи;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 транспортування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горизонтальному, вертикальному чи похилому положенні;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габаритів просторових елементів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дальності та допустимої швидкості транспортування вантажу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 розвантаження привезеного вантажу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 дороги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її стану й величини повздовжнього ухилу,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 перевезеного матеріалу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зовнішнього повітря; </a:t>
            </a:r>
            <a:r>
              <a:rPr lang="uk-UA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 транспортування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відкритим чи закритим способом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9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025E7-FFE6-BBC8-5F48-C69A5754972C}"/>
              </a:ext>
            </a:extLst>
          </p:cNvPr>
          <p:cNvSpPr txBox="1"/>
          <p:nvPr/>
        </p:nvSpPr>
        <p:spPr>
          <a:xfrm>
            <a:off x="3589506" y="199576"/>
            <a:ext cx="6108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Безрейковий транспорт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47B12-86FF-2066-CAC9-ABCA6EF6004F}"/>
              </a:ext>
            </a:extLst>
          </p:cNvPr>
          <p:cNvSpPr txBox="1"/>
          <p:nvPr/>
        </p:nvSpPr>
        <p:spPr>
          <a:xfrm>
            <a:off x="437744" y="971811"/>
            <a:ext cx="565825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Різновидами безрейкового транспорту є автомобільний і тракторний.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uk-UA" alt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два </a:t>
            </a:r>
            <a:r>
              <a:rPr lang="uk-UA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різвиди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автомобільного транспорту: двигун і бункер переміщення вантажу – кузов поєднані, двигун і кузов розділені – тягачі з причепами та напівпричепами.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 бортові або загального призначення: будівельних вантажів – цегли, збірних залізобетонних конструкцій, </a:t>
            </a:r>
            <a:r>
              <a:rPr lang="uk-UA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пакетованих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матеріалів, продукції деревообробних підприємств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Транспортировка контейнеров, т.е. каким парком могут пользоваться  перевозчики [ОБЗОР] | trans.info">
            <a:extLst>
              <a:ext uri="{FF2B5EF4-FFF2-40B4-BE49-F238E27FC236}">
                <a16:creationId xmlns:a16="http://schemas.microsoft.com/office/drawing/2014/main" id="{30C532F5-382C-7BAA-42A5-E39DB2911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350" y="1274322"/>
            <a:ext cx="5265906" cy="17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ова продукція в асортименті МПП &quot;Модус&quot; - німецькі автобетонозмішувачі  Liebherr | Блог | «Модус»">
            <a:extLst>
              <a:ext uri="{FF2B5EF4-FFF2-40B4-BE49-F238E27FC236}">
                <a16:creationId xmlns:a16="http://schemas.microsoft.com/office/drawing/2014/main" id="{50992D68-C999-FB5D-7989-3C2B84ED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544" y="3711975"/>
            <a:ext cx="4533089" cy="21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E27E8-5AC0-87B5-891E-A3C687B3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93813"/>
            <a:ext cx="10782300" cy="8054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РЕЙКОВИЙ ТРАНСПОРТ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97A9-4360-5462-7EC6-939046A98779}"/>
              </a:ext>
            </a:extLst>
          </p:cNvPr>
          <p:cNvSpPr txBox="1"/>
          <p:nvPr/>
        </p:nvSpPr>
        <p:spPr>
          <a:xfrm>
            <a:off x="704850" y="1099227"/>
            <a:ext cx="10782299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типи бункерів для переміщення вантажів:</a:t>
            </a:r>
          </a:p>
          <a:p>
            <a:r>
              <a:rPr lang="uk-UA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криті вагони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випускають з бічними люками, дверними отворами і розсувним дахом, що ґарантує перевезення різноманітних будівельних вантажів;</a:t>
            </a:r>
          </a:p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піввагон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и: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перевозять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сипкі, довгомірні та інші будівельні вантажі; можуть мати люки в підлозі, бічних і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торчакових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стінках, одно- або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двосхильну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підлогу; </a:t>
            </a:r>
          </a:p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платформи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перевозять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залізобетоні вироби, лісоматеріали, устаткування;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криті вагони-хопери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транспортують цемент, вапно та інші порошкоподібні вантажі, що потребують захисту від атмосферних опадів. </a:t>
            </a:r>
          </a:p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цистерни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перевозять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цемент та інші сипкі й наливні вантажі. Кузов становить собою ємність циліндричної форми, обладнану верхнім (завантажувальним) і нижнім (розвантажувальним) зливами;</a:t>
            </a:r>
          </a:p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вагони-самоскиди (думпкари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транспортують щебінь, гравій, пісок, глину, інші сипкі вантажі і породи. Вони можуть розвантажуватися на бік за допомогою повздовжніх бортів, які піднімаються й відкидаються, або шляхом перекидання самого вагона;</a:t>
            </a:r>
          </a:p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вагони спеціалізованого призначення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перевозять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певні вантажі за складних умов. Їхні ходові частини посилюють, оскільки навантаження на них збільшуються. </a:t>
            </a:r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19028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антажні вагони «Укрзалізниці» можна буде замовити лише через ProZorro -  AgroTimes">
            <a:extLst>
              <a:ext uri="{FF2B5EF4-FFF2-40B4-BE49-F238E27FC236}">
                <a16:creationId xmlns:a16="http://schemas.microsoft.com/office/drawing/2014/main" id="{703160A4-D924-2F2A-35FD-9E3D3E73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86" y="1071461"/>
            <a:ext cx="4520119" cy="23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Типи та опис залізничних вагонів">
            <a:extLst>
              <a:ext uri="{FF2B5EF4-FFF2-40B4-BE49-F238E27FC236}">
                <a16:creationId xmlns:a16="http://schemas.microsoft.com/office/drawing/2014/main" id="{148E5D81-61AB-0D3F-3F01-BAA599D7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222" y="1143810"/>
            <a:ext cx="4229607" cy="25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иробництво вантажних вагонів у першому кварталі впало на 65% — Новини —  GMK Center">
            <a:extLst>
              <a:ext uri="{FF2B5EF4-FFF2-40B4-BE49-F238E27FC236}">
                <a16:creationId xmlns:a16="http://schemas.microsoft.com/office/drawing/2014/main" id="{B36AE86C-081D-B861-12E2-17E83F34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86" y="3680602"/>
            <a:ext cx="5482195" cy="28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B представили модульний вантажний вагон - Railway Supply">
            <a:extLst>
              <a:ext uri="{FF2B5EF4-FFF2-40B4-BE49-F238E27FC236}">
                <a16:creationId xmlns:a16="http://schemas.microsoft.com/office/drawing/2014/main" id="{4F5D5478-E1CE-2CBC-5822-FF205289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436" y="3988341"/>
            <a:ext cx="4902740" cy="26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Аграрії закликають збільшити термін експлуатації харчових вагонів">
            <a:extLst>
              <a:ext uri="{FF2B5EF4-FFF2-40B4-BE49-F238E27FC236}">
                <a16:creationId xmlns:a16="http://schemas.microsoft.com/office/drawing/2014/main" id="{55099D37-F757-791E-3BB6-466FF42D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332" y="252920"/>
            <a:ext cx="4102337" cy="27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Антонов» до кінця року відновить будівництво літаків «Руслан» - Главком">
            <a:extLst>
              <a:ext uri="{FF2B5EF4-FFF2-40B4-BE49-F238E27FC236}">
                <a16:creationId xmlns:a16="http://schemas.microsoft.com/office/drawing/2014/main" id="{B69ED4BC-459B-4B8C-DC3A-9EF7EF36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970" y="1188413"/>
            <a:ext cx="4112570" cy="19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17FC-E4C9-717A-ED3D-68347FC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46" y="231929"/>
            <a:ext cx="11192079" cy="692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ТРАКТОРИ, ВОДНИЙ І ПОВІТРЯНИЙ ТРАНСПОРТ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півпричіп тракторний самоскидний">
            <a:extLst>
              <a:ext uri="{FF2B5EF4-FFF2-40B4-BE49-F238E27FC236}">
                <a16:creationId xmlns:a16="http://schemas.microsoft.com/office/drawing/2014/main" id="{D5E759E9-F8A4-FE45-D6BC-4436E52E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87" y="1678020"/>
            <a:ext cx="3493040" cy="20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ільськогосподарські трактори гусеничні | Порівняти ціни та купити на  Prom.ua">
            <a:extLst>
              <a:ext uri="{FF2B5EF4-FFF2-40B4-BE49-F238E27FC236}">
                <a16:creationId xmlns:a16="http://schemas.microsoft.com/office/drawing/2014/main" id="{25BD54B7-D3DE-6F52-4B85-5FC78E58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36" y="4134257"/>
            <a:ext cx="3493040" cy="23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ічковий транспорт України: вийдемо на воду чи сядемо на мілину? - ZN.ua">
            <a:extLst>
              <a:ext uri="{FF2B5EF4-FFF2-40B4-BE49-F238E27FC236}">
                <a16:creationId xmlns:a16="http://schemas.microsoft.com/office/drawing/2014/main" id="{10C07426-E9E2-FF0D-01E3-2A0EAA41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566" y="1171728"/>
            <a:ext cx="4112570" cy="21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Транспорт до Європи: які новації прописані у галузевій стратегії |  Європейська правда">
            <a:extLst>
              <a:ext uri="{FF2B5EF4-FFF2-40B4-BE49-F238E27FC236}">
                <a16:creationId xmlns:a16="http://schemas.microsoft.com/office/drawing/2014/main" id="{3B0F771F-3D43-39FD-94F6-A8F6966A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500" y="3565898"/>
            <a:ext cx="4112570" cy="25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Вантажна">
            <a:extLst>
              <a:ext uri="{FF2B5EF4-FFF2-40B4-BE49-F238E27FC236}">
                <a16:creationId xmlns:a16="http://schemas.microsoft.com/office/drawing/2014/main" id="{4A5B9443-E722-F5FB-AACB-69208A37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675" y="2775637"/>
            <a:ext cx="2558375" cy="18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Вантажні перевезення літаком - переваги">
            <a:extLst>
              <a:ext uri="{FF2B5EF4-FFF2-40B4-BE49-F238E27FC236}">
                <a16:creationId xmlns:a16="http://schemas.microsoft.com/office/drawing/2014/main" id="{F535A0C3-4F87-E740-E6F1-76AB1EAD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6383" y="4674948"/>
            <a:ext cx="3724402" cy="16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0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EC3E9-2F42-0DF2-C4BD-8F5FBFC97629}"/>
              </a:ext>
            </a:extLst>
          </p:cNvPr>
          <p:cNvSpPr txBox="1"/>
          <p:nvPr/>
        </p:nvSpPr>
        <p:spPr>
          <a:xfrm>
            <a:off x="690663" y="326036"/>
            <a:ext cx="11011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різновиди горизонтального транспорту 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B1734-24D4-BF6F-7CB0-C3B7BE1F4608}"/>
              </a:ext>
            </a:extLst>
          </p:cNvPr>
          <p:cNvSpPr txBox="1"/>
          <p:nvPr/>
        </p:nvSpPr>
        <p:spPr>
          <a:xfrm>
            <a:off x="836578" y="1324600"/>
            <a:ext cx="108657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Горизонтальним транспортом вважають як спеціалізований автомобільний і залізничний транспорт, так і той, що використовують в особливих умовах будівництва – під час транспортування матеріалів через яри, річки, крутими схилами гір. </a:t>
            </a:r>
          </a:p>
          <a:p>
            <a:pPr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Автобетонозмішувачі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призначені для транспортування і доставляння споживачеві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віддозованих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компонентів і готової бетонної суміші, приготування бетонної суміші (рухомої й малорухомої) під час перевезення або після прибуття на будівельний майданчик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4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F8710-CC68-D243-901B-D78FC337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54902"/>
            <a:ext cx="10782300" cy="10194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Навантаження-розвантаження будівельних вантажів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6531-884C-6E00-4DCE-99D734A066E8}"/>
              </a:ext>
            </a:extLst>
          </p:cNvPr>
          <p:cNvSpPr txBox="1"/>
          <p:nvPr/>
        </p:nvSpPr>
        <p:spPr>
          <a:xfrm>
            <a:off x="916021" y="1727785"/>
            <a:ext cx="103599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 будівельних вантажів передбачає навантаження на місці відправлення і розвантаження на місці прибуття.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uk-UA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навантаження - розвантаження на сьогодні повністю механізовані.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використовують машини й механізми загального та спеціального призначення.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принципом роботи всі механізми для </a:t>
            </a:r>
            <a:r>
              <a:rPr lang="uk-UA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навантажувальнорозвантажувальних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робіт поділяють на дві групи: які працюють самостійно і які є частиною конструкції транспортних засобів.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першої групи механізмів належать усі типи кранів, навантажувачі циклічної та безперервної дії, механічні лопати, пересувні стрічкові конвеєри, пневматичні розвантажувачі тощо.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другої групи – автомобілі-самоскиди, транспортні засоби з саморозвантажувальними платформами, автономні засоби для </a:t>
            </a:r>
            <a:r>
              <a:rPr lang="uk-UA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саморозвантаження</a:t>
            </a:r>
            <a:r>
              <a:rPr lang="uk-UA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навантаження тощо.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21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Оренда Навантажувача Київ Ціна Послуги (688 грн за годину) + Україна">
            <a:extLst>
              <a:ext uri="{FF2B5EF4-FFF2-40B4-BE49-F238E27FC236}">
                <a16:creationId xmlns:a16="http://schemas.microsoft.com/office/drawing/2014/main" id="{60534EBD-D78B-E98E-8D93-AF66ACFC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0013" y="2404534"/>
            <a:ext cx="3927136" cy="27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Навантажувач SEM 656 – RGM Group">
            <a:extLst>
              <a:ext uri="{FF2B5EF4-FFF2-40B4-BE49-F238E27FC236}">
                <a16:creationId xmlns:a16="http://schemas.microsoft.com/office/drawing/2014/main" id="{85DCCE90-A5CB-E866-93BA-3EA6037B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87" y="378468"/>
            <a:ext cx="4138714" cy="29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ехніка для будівельних робіт – Свої.City">
            <a:extLst>
              <a:ext uri="{FF2B5EF4-FFF2-40B4-BE49-F238E27FC236}">
                <a16:creationId xmlns:a16="http://schemas.microsoft.com/office/drawing/2014/main" id="{0A79C724-F507-0593-FB71-9DC7E10C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405" y="162990"/>
            <a:ext cx="478600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Складська техніка для ефективної роботи складу | Львів">
            <a:extLst>
              <a:ext uri="{FF2B5EF4-FFF2-40B4-BE49-F238E27FC236}">
                <a16:creationId xmlns:a16="http://schemas.microsoft.com/office/drawing/2014/main" id="{AE5D534E-9777-7D94-BE0C-24999D0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68" y="4289898"/>
            <a:ext cx="4529847" cy="208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Лесопогрузчик с манипулятором - 2640Z series - Hiab - на грузовике">
            <a:extLst>
              <a:ext uri="{FF2B5EF4-FFF2-40B4-BE49-F238E27FC236}">
                <a16:creationId xmlns:a16="http://schemas.microsoft.com/office/drawing/2014/main" id="{D006486D-F561-C57C-EA2A-0F266E85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851" y="4519611"/>
            <a:ext cx="3696511" cy="23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Види вантажопідйомних захоплювачів: що і чим треба піднімати? (частина 1)">
            <a:extLst>
              <a:ext uri="{FF2B5EF4-FFF2-40B4-BE49-F238E27FC236}">
                <a16:creationId xmlns:a16="http://schemas.microsoft.com/office/drawing/2014/main" id="{2FA24B0B-19E5-8AB5-A4EA-7C7FF6BE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198" y="2484878"/>
            <a:ext cx="3696511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Вуслуги крана за навантаженням/розвантаженням 20/40-футових контейнерів  (ID#173309582), цена: 2700 ₴, купить на Prom.ua">
            <a:extLst>
              <a:ext uri="{FF2B5EF4-FFF2-40B4-BE49-F238E27FC236}">
                <a16:creationId xmlns:a16="http://schemas.microsoft.com/office/drawing/2014/main" id="{BB4D23A2-AB18-DA62-FA2A-319E7B87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457" y="395545"/>
            <a:ext cx="3521820" cy="208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9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669CC322-C8D5-D15F-C466-91D9F1E0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30" y="295275"/>
            <a:ext cx="10953344" cy="940138"/>
          </a:xfrm>
        </p:spPr>
        <p:txBody>
          <a:bodyPr>
            <a:noAutofit/>
          </a:bodyPr>
          <a:lstStyle/>
          <a:p>
            <a:r>
              <a:rPr lang="uk-U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КОНТЕЙНЕРИЗАЦІЯ ТА Пакетування вантажів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E3C10-49DA-8E14-7009-D937F4D4FD00}"/>
              </a:ext>
            </a:extLst>
          </p:cNvPr>
          <p:cNvSpPr txBox="1"/>
          <p:nvPr/>
        </p:nvSpPr>
        <p:spPr>
          <a:xfrm>
            <a:off x="749029" y="1369687"/>
            <a:ext cx="47276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Контейнер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це інвентарний багаторазового використання пристрій або об’ємна місткість, яка дає змогу транспортувати багажі без допоміжної тари та виконувати вантажні процеси механізованим способом</a:t>
            </a:r>
            <a:endParaRPr lang="ru-UA" sz="2000" dirty="0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CD6241B7-54D7-9771-118B-7B7CE070BDB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1705" y="2301074"/>
            <a:ext cx="3878330" cy="4422426"/>
          </a:xfrm>
          <a:prstGeom prst="rect">
            <a:avLst/>
          </a:prstGeom>
        </p:spPr>
      </p:pic>
      <p:pic>
        <p:nvPicPr>
          <p:cNvPr id="8194" name="Picture 2" descr="Контейнери б/в і нові в Україні✔️: купити / продаж | Контейнери України">
            <a:extLst>
              <a:ext uri="{FF2B5EF4-FFF2-40B4-BE49-F238E27FC236}">
                <a16:creationId xmlns:a16="http://schemas.microsoft.com/office/drawing/2014/main" id="{FAAD5A3A-1C36-1E51-E14B-A050003ED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424" y="1369687"/>
            <a:ext cx="2952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SL">
            <a:extLst>
              <a:ext uri="{FF2B5EF4-FFF2-40B4-BE49-F238E27FC236}">
                <a16:creationId xmlns:a16="http://schemas.microsoft.com/office/drawing/2014/main" id="{FFFB4DEC-3802-E06F-46C7-E37E6A66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21" y="3631873"/>
            <a:ext cx="5829613" cy="29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0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9C09-6E06-619C-E430-E0578146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8" y="106251"/>
            <a:ext cx="11404879" cy="1507067"/>
          </a:xfrm>
        </p:spPr>
        <p:txBody>
          <a:bodyPr>
            <a:normAutofit/>
          </a:bodyPr>
          <a:lstStyle/>
          <a:p>
            <a:pPr algn="ctr"/>
            <a:r>
              <a:rPr lang="uk-UA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 БУДІВЕЛЬНИХ МАТЕРІАЛІВ І КОНСТРУКЦІЙ 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A14D9-B065-313B-7949-A0214D7FB1EA}"/>
              </a:ext>
            </a:extLst>
          </p:cNvPr>
          <p:cNvSpPr txBox="1"/>
          <p:nvPr/>
        </p:nvSpPr>
        <p:spPr>
          <a:xfrm>
            <a:off x="401934" y="1628507"/>
            <a:ext cx="1160584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перевезення будівельних вантажів класифікуються за: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галузевою ознакою: розрізняють перевезення, пов’язані з </a:t>
            </a:r>
          </a:p>
          <a:p>
            <a:pPr algn="just"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обслуговуванням підприємств будівельної індустрії, та перевезення,</a:t>
            </a:r>
          </a:p>
          <a:p>
            <a:pPr algn="just"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пов’язані із забезпеченням матеріалами і конструкціями будівельних</a:t>
            </a:r>
          </a:p>
          <a:p>
            <a:pPr algn="just"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майданчиків;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взаємозв’язками з основним виробництвом – зовнішні і внутрішні;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призначенням – загальні і технологічні.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9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EAB11-BE5C-B3F2-9BAB-34CA4386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b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</a:t>
            </a:r>
            <a:b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br>
              <a:rPr lang="uk-UA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UA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Класифікація будівельних вантажів, різновиди транспорту 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2.  Обґрунтування вибору транспортного засобу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3.  Безрейковий транспорт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4.  Рейковий транспорт 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5.  Тракторний, водний і повітряний транспорт 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6.   Спеціальні різновиди горизонтального транспорту 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7.   Навантаження-розвантаження будівельних вантажів 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8.   Контейнеризація  та пакетування  вантажів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9.  </a:t>
            </a: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Транспортування будівельних матеріалів і конструкцій   </a:t>
            </a: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10.  </a:t>
            </a:r>
            <a: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Комплексна механізація вантажно – розвантажувальних робіт  </a:t>
            </a:r>
            <a:br>
              <a:rPr lang="ru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i="1" dirty="0">
                <a:solidFill>
                  <a:srgbClr val="C00000"/>
                </a:solidFill>
              </a:rPr>
            </a:br>
            <a:endParaRPr lang="en-US" sz="3600" b="1" i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65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6667-8ADE-F9AF-4C33-9EEAB5E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60772"/>
            <a:ext cx="11054080" cy="1507067"/>
          </a:xfrm>
          <a:noFill/>
        </p:spPr>
        <p:txBody>
          <a:bodyPr>
            <a:normAutofit/>
          </a:bodyPr>
          <a:lstStyle/>
          <a:p>
            <a:pPr algn="ctr"/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МЕХАНІЗАЦІЯ ВАНТАЖНО-РОЗВАНТАЖУВАЛЬНИХ РОБІТ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7A152-23E7-E47A-8822-3C2A6AD1A506}"/>
              </a:ext>
            </a:extLst>
          </p:cNvPr>
          <p:cNvSpPr txBox="1"/>
          <p:nvPr/>
        </p:nvSpPr>
        <p:spPr>
          <a:xfrm>
            <a:off x="721360" y="1997839"/>
            <a:ext cx="10891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механізація вантажно-розвантажувальних робіт передбачає організацію роботи, при якій усі основні процеси та операції завантаження і розвантаження транспортних засобів виконуються комплексом спеціальних машин. Завантаження і розвантаження транспортних засобів у будівництві переважно здійснюється за допомогою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самохідних кранів різних типів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роботи зі штучними і сипкими вантажами використовуються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навантажувачі</a:t>
            </a:r>
            <a:endParaRPr lang="ru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3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99D93-3EB0-7467-243B-6DC5E845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096"/>
            <a:ext cx="12192000" cy="5836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будівельних вантажів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5A2DB6-AB4B-C013-64FC-62C3FFCBE069}"/>
              </a:ext>
            </a:extLst>
          </p:cNvPr>
          <p:cNvSpPr/>
          <p:nvPr/>
        </p:nvSpPr>
        <p:spPr>
          <a:xfrm>
            <a:off x="223736" y="651754"/>
            <a:ext cx="8356061" cy="583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 вантаж -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е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лементи, що </a:t>
            </a:r>
            <a:r>
              <a:rPr lang="uk-UA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перевозять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зведення споруди</a:t>
            </a:r>
            <a:endParaRPr lang="ru-UA" sz="20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FCE127A-18FA-CA9C-E4BC-2334858FFD8A}"/>
              </a:ext>
            </a:extLst>
          </p:cNvPr>
          <p:cNvSpPr/>
          <p:nvPr/>
        </p:nvSpPr>
        <p:spPr>
          <a:xfrm>
            <a:off x="0" y="1235412"/>
            <a:ext cx="9610928" cy="55544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Класифікація будівельних вантажів</a:t>
            </a:r>
          </a:p>
          <a:p>
            <a:pPr algn="ctr"/>
            <a:endParaRPr lang="uk-UA" sz="2000" dirty="0">
              <a:solidFill>
                <a:srgbClr val="00206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сипкі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пісок, щебінь, гравій, ґрунти, будівельне сміття;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порошкоподібні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цемент, вапно, гіпс, крейда;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тістоподібні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бетонна суміш, розчин, вапняне тісто;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дрібноштучні</a:t>
            </a:r>
            <a:r>
              <a:rPr lang="uk-UA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цегла, дрібні блоки, бутовий камінь, асфальт в плитках, бідони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фарбою, вантажі в ящиках і мішках;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штучні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віконні та дверні блоки, залізобетонні панелі й плити;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довгомірні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залізобетонні й сталеві колони, ферми, труби;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великооб’ємні</a:t>
            </a:r>
            <a:r>
              <a:rPr lang="uk-UA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санітарно-технічні кабіни, блок-кімнати, блоки ліфтових шахт,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великогабаритні контейнери;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рідкі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бензин, гас, мастильні матеріали;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– </a:t>
            </a:r>
            <a:r>
              <a:rPr lang="uk-UA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великовагові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залізобетонні елементи значної маси, технологічне обладнання,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будівельні машини,</a:t>
            </a:r>
            <a:endParaRPr lang="ru-UA" sz="20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076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🔵Вапно порошкоподібне фасоване по 35 кг. на піддонах I сорту купити в  Тернополі.">
            <a:extLst>
              <a:ext uri="{FF2B5EF4-FFF2-40B4-BE49-F238E27FC236}">
                <a16:creationId xmlns:a16="http://schemas.microsoft.com/office/drawing/2014/main" id="{D966762C-01B8-0633-F5F8-4C01C1C2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463" y="48398"/>
            <a:ext cx="2687597" cy="31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іпс будівельний | | Ferozit">
            <a:extLst>
              <a:ext uri="{FF2B5EF4-FFF2-40B4-BE49-F238E27FC236}">
                <a16:creationId xmlns:a16="http://schemas.microsoft.com/office/drawing/2014/main" id="{949DABA7-3E9A-26EB-3B63-7277E9FC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5240" y="-242263"/>
            <a:ext cx="3885206" cy="33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19FD06-4202-88AA-2396-F3B59A290A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2672">
            <a:off x="158250" y="2963500"/>
            <a:ext cx="1811724" cy="18117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BE610-F94E-CBD4-1A4A-679F3F50ED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7558">
            <a:off x="1918353" y="3230961"/>
            <a:ext cx="3213373" cy="18119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527A8-26A7-246D-D923-FCC1160D29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89" y="4615522"/>
            <a:ext cx="1811986" cy="1811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A6027-65EA-FCF1-27DB-E0FF98CC74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350" y="4728395"/>
            <a:ext cx="3064255" cy="1778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5D7F5-FA7A-D4A8-C950-E1C2186605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91" y="22704"/>
            <a:ext cx="2258971" cy="19897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E7CAF3-FD12-BB24-1B49-A92C379BA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942" y="1023309"/>
            <a:ext cx="3569508" cy="20542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9E0CA5-2B15-87FF-0325-0D3DE31C0D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992" y="4419058"/>
            <a:ext cx="4349417" cy="2247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55F720-C4B1-6AB1-DCCD-2F00C6C33523}"/>
              </a:ext>
            </a:extLst>
          </p:cNvPr>
          <p:cNvSpPr txBox="1"/>
          <p:nvPr/>
        </p:nvSpPr>
        <p:spPr>
          <a:xfrm>
            <a:off x="7782128" y="3986088"/>
            <a:ext cx="266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ТІСТОПОДІБНІ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7A3FC8-59BB-767E-A383-6A1E5D320BAC}"/>
              </a:ext>
            </a:extLst>
          </p:cNvPr>
          <p:cNvSpPr txBox="1"/>
          <p:nvPr/>
        </p:nvSpPr>
        <p:spPr>
          <a:xfrm>
            <a:off x="6223761" y="297770"/>
            <a:ext cx="266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ПОРОШКОПОДІБН</a:t>
            </a:r>
            <a:r>
              <a:rPr lang="uk-UA" dirty="0"/>
              <a:t>І</a:t>
            </a:r>
            <a:endParaRPr lang="ru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EE398C-C8AE-6A6C-6622-B1B544BDC328}"/>
              </a:ext>
            </a:extLst>
          </p:cNvPr>
          <p:cNvSpPr txBox="1"/>
          <p:nvPr/>
        </p:nvSpPr>
        <p:spPr>
          <a:xfrm>
            <a:off x="1474741" y="2467685"/>
            <a:ext cx="22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СИПК</a:t>
            </a:r>
            <a:r>
              <a:rPr lang="uk-UA" dirty="0"/>
              <a:t>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3868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Залізобетонні вироби &quot;BM Beton&quot; | Pavlohrad">
            <a:extLst>
              <a:ext uri="{FF2B5EF4-FFF2-40B4-BE49-F238E27FC236}">
                <a16:creationId xmlns:a16="http://schemas.microsoft.com/office/drawing/2014/main" id="{E59E9CC6-F4B4-63C0-CBBC-1473FEA9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34" y="3449068"/>
            <a:ext cx="3658417" cy="28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газин &quot;Вікна двері від Павла&quot; пропонує вікна, двері з відшкодуванням 35%  - Золочів.нет">
            <a:extLst>
              <a:ext uri="{FF2B5EF4-FFF2-40B4-BE49-F238E27FC236}">
                <a16:creationId xmlns:a16="http://schemas.microsoft.com/office/drawing/2014/main" id="{68438304-B524-AB1A-408D-3D98FEC9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791" y="2914362"/>
            <a:ext cx="3602866" cy="28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22E815-BC65-4C94-59B1-2F00C07748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414429"/>
            <a:ext cx="3683111" cy="20507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D24082-96A7-3345-EDE3-D6AFF09701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2470" y="568904"/>
            <a:ext cx="4140312" cy="29793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96A132-75C8-A12C-8592-527F3561FA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3007" y="4029073"/>
            <a:ext cx="3994436" cy="2260022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91A240A9-9557-5BAB-84AB-F008E571435A}"/>
              </a:ext>
            </a:extLst>
          </p:cNvPr>
          <p:cNvSpPr/>
          <p:nvPr/>
        </p:nvSpPr>
        <p:spPr>
          <a:xfrm>
            <a:off x="9017540" y="3336082"/>
            <a:ext cx="2480553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ДОВГОМІРНІ</a:t>
            </a:r>
            <a:endPara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B9FF781-4D7C-33CE-1BA8-5964F492F438}"/>
              </a:ext>
            </a:extLst>
          </p:cNvPr>
          <p:cNvSpPr/>
          <p:nvPr/>
        </p:nvSpPr>
        <p:spPr>
          <a:xfrm>
            <a:off x="2821022" y="5440595"/>
            <a:ext cx="2830748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ШТУЧНІ</a:t>
            </a:r>
            <a:endParaRPr lang="ru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41B9B-0214-F7B1-B78A-D85CA873ED21}"/>
              </a:ext>
            </a:extLst>
          </p:cNvPr>
          <p:cNvSpPr txBox="1"/>
          <p:nvPr/>
        </p:nvSpPr>
        <p:spPr>
          <a:xfrm>
            <a:off x="565177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FAF22-9309-72CA-A010-18F1C262E876}"/>
              </a:ext>
            </a:extLst>
          </p:cNvPr>
          <p:cNvSpPr txBox="1"/>
          <p:nvPr/>
        </p:nvSpPr>
        <p:spPr>
          <a:xfrm>
            <a:off x="3560323" y="4378096"/>
            <a:ext cx="187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</a:t>
            </a:r>
            <a:endParaRPr lang="ru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94A70-57D0-3A9C-72D8-CD5484E28CCA}"/>
              </a:ext>
            </a:extLst>
          </p:cNvPr>
          <p:cNvSpPr txBox="1"/>
          <p:nvPr/>
        </p:nvSpPr>
        <p:spPr>
          <a:xfrm>
            <a:off x="3513349" y="5712105"/>
            <a:ext cx="135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ШТУЧНІ</a:t>
            </a:r>
            <a:endPara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Цегла керамічна М100 (Лубни)">
            <a:extLst>
              <a:ext uri="{FF2B5EF4-FFF2-40B4-BE49-F238E27FC236}">
                <a16:creationId xmlns:a16="http://schemas.microsoft.com/office/drawing/2014/main" id="{9960C079-9B81-06E4-099C-6026DF0C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725" y="322088"/>
            <a:ext cx="2636871" cy="24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16EFEF54-3343-118D-6EA9-015B655521D6}"/>
              </a:ext>
            </a:extLst>
          </p:cNvPr>
          <p:cNvSpPr/>
          <p:nvPr/>
        </p:nvSpPr>
        <p:spPr>
          <a:xfrm>
            <a:off x="2872513" y="1113617"/>
            <a:ext cx="2873987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ДРІБНОШТУЧНІ</a:t>
            </a:r>
            <a:endParaRPr lang="ru-UA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55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перевезення спецтехніки">
            <a:extLst>
              <a:ext uri="{FF2B5EF4-FFF2-40B4-BE49-F238E27FC236}">
                <a16:creationId xmlns:a16="http://schemas.microsoft.com/office/drawing/2014/main" id="{36EB704D-2B7E-C78B-456A-6B594C5D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139" y="120380"/>
            <a:ext cx="4539657" cy="29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AD188D-6CB3-B172-0462-3A015727AC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" b="498"/>
          <a:stretch/>
        </p:blipFill>
        <p:spPr>
          <a:xfrm>
            <a:off x="6861714" y="2845745"/>
            <a:ext cx="2967882" cy="2051725"/>
          </a:xfrm>
          <a:prstGeom prst="rect">
            <a:avLst/>
          </a:prstGeom>
        </p:spPr>
      </p:pic>
      <p:pic>
        <p:nvPicPr>
          <p:cNvPr id="2050" name="Picture 2" descr="Блок - кімната 6 х 3 м купити в Харків">
            <a:extLst>
              <a:ext uri="{FF2B5EF4-FFF2-40B4-BE49-F238E27FC236}">
                <a16:creationId xmlns:a16="http://schemas.microsoft.com/office/drawing/2014/main" id="{83CD4E90-ABCC-D978-911C-430F539D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75" y="3821349"/>
            <a:ext cx="245194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лок-контейнери — Силамет">
            <a:extLst>
              <a:ext uri="{FF2B5EF4-FFF2-40B4-BE49-F238E27FC236}">
                <a16:creationId xmlns:a16="http://schemas.microsoft.com/office/drawing/2014/main" id="{834DBA7E-9879-6B3B-3F64-B7316B5B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118" y="4027251"/>
            <a:ext cx="2967882" cy="22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ензин в Украине подорожает? | Новости Одессы">
            <a:extLst>
              <a:ext uri="{FF2B5EF4-FFF2-40B4-BE49-F238E27FC236}">
                <a16:creationId xmlns:a16="http://schemas.microsoft.com/office/drawing/2014/main" id="{0D145651-E8C3-B49D-7B91-002014E8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6" y="500164"/>
            <a:ext cx="3733596" cy="18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ідкі мастильні матеріали — Wiki ТНТУ">
            <a:extLst>
              <a:ext uri="{FF2B5EF4-FFF2-40B4-BE49-F238E27FC236}">
                <a16:creationId xmlns:a16="http://schemas.microsoft.com/office/drawing/2014/main" id="{F6B38D4E-F543-176E-5249-FFEE2FD22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072" y="253628"/>
            <a:ext cx="2308698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ác hại của việc lựa chọn sai dầu nhớt bôi trơn – AmericanLube">
            <a:extLst>
              <a:ext uri="{FF2B5EF4-FFF2-40B4-BE49-F238E27FC236}">
                <a16:creationId xmlns:a16="http://schemas.microsoft.com/office/drawing/2014/main" id="{DDA4B6C3-FCD5-8061-A76C-7D6F0693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072" y="1589662"/>
            <a:ext cx="2594988" cy="15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рогони залізобетонні ПРГ">
            <a:extLst>
              <a:ext uri="{FF2B5EF4-FFF2-40B4-BE49-F238E27FC236}">
                <a16:creationId xmlns:a16="http://schemas.microsoft.com/office/drawing/2014/main" id="{18318815-B4CB-1EB2-AD51-8FDF510C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7718" y="4422031"/>
            <a:ext cx="3183242" cy="20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9D596D-F738-744A-BE87-41A9448BBC1A}"/>
              </a:ext>
            </a:extLst>
          </p:cNvPr>
          <p:cNvSpPr txBox="1"/>
          <p:nvPr/>
        </p:nvSpPr>
        <p:spPr>
          <a:xfrm>
            <a:off x="3024154" y="2315183"/>
            <a:ext cx="183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РІДКІ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6C1A-6137-742C-6072-67A6D3439763}"/>
              </a:ext>
            </a:extLst>
          </p:cNvPr>
          <p:cNvSpPr txBox="1"/>
          <p:nvPr/>
        </p:nvSpPr>
        <p:spPr>
          <a:xfrm>
            <a:off x="1877979" y="3406820"/>
            <a:ext cx="250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ВЕЛИКООБ´ЄМНІ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71099-83C7-3DF8-3F39-20D3BC321967}"/>
              </a:ext>
            </a:extLst>
          </p:cNvPr>
          <p:cNvSpPr txBox="1"/>
          <p:nvPr/>
        </p:nvSpPr>
        <p:spPr>
          <a:xfrm>
            <a:off x="9469628" y="3670859"/>
            <a:ext cx="225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ВЕЛИКОВАГОВІ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2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4C825-2CC1-BE31-C7FA-3065B078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0"/>
            <a:ext cx="10782300" cy="47665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Технічні засоби будівельного транспорту розрізняють: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3D4309-9AD6-8F54-C0E5-5F894529EAFA}"/>
              </a:ext>
            </a:extLst>
          </p:cNvPr>
          <p:cNvSpPr/>
          <p:nvPr/>
        </p:nvSpPr>
        <p:spPr>
          <a:xfrm>
            <a:off x="854110" y="476655"/>
            <a:ext cx="11180626" cy="6284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за відстанню дії.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будівельні - баштові крани, навантажувачі, конвеєри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загального призначення-автомобілі, залізничні вагони, самохідні крани</a:t>
            </a:r>
          </a:p>
          <a:p>
            <a:r>
              <a:rPr lang="uk-U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за характером дії</a:t>
            </a:r>
          </a:p>
          <a:p>
            <a:pPr marL="342900" indent="-342900"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иклічні - автомобілі, навантажувачі, крани </a:t>
            </a: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безперервні - стрічкові транспортери, шнеки, спеціальні насоси </a:t>
            </a:r>
          </a:p>
          <a:p>
            <a:r>
              <a:rPr lang="uk-U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за видом шляху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безрейкові, рейкові, водні, повітряні, трубопровідні засоби;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за видом тяги </a:t>
            </a:r>
            <a:endParaRPr lang="uk-UA" sz="2000" b="1" u="sng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автономними двигунами</a:t>
            </a: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 двигунами, які працюють від зовнішніх енергетичних джерел;</a:t>
            </a:r>
          </a:p>
          <a:p>
            <a:pPr marL="342900" indent="-342900"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ричіпні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гравітаційні (спускові лотоки, бункери); </a:t>
            </a:r>
          </a:p>
          <a:p>
            <a:r>
              <a:rPr lang="uk-U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за напрямком руху </a:t>
            </a: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горизонтального переміщення (автомобілі, залізничні вагони тощо),</a:t>
            </a: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вертикального (підйомники, спускні лотоки)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вертикально-горизонтального переміщення (баштові крани,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бетононасоси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вантажів; </a:t>
            </a:r>
          </a:p>
          <a:p>
            <a:r>
              <a:rPr lang="uk-UA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за спеціалізацією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цементовози, гудронатори, панелевози,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фермовози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колоновози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за суміщенням </a:t>
            </a: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засоби, призначені тільки для перевезення вантажів </a:t>
            </a:r>
          </a:p>
          <a:p>
            <a:pPr marL="342900" indent="-342900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засоби, які разом з переміщенням здійснюють і технологічні операції</a:t>
            </a:r>
            <a:endParaRPr lang="uk-UA" sz="1800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1990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159C38-6044-209B-02C2-21F98CF40F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59" y="241493"/>
            <a:ext cx="3633477" cy="24215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1E1EBE-D06E-5F1D-6A5E-96439D34CF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024" y="329042"/>
            <a:ext cx="3632289" cy="2421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477E5F-E74E-4BF6-E1DB-25CD18F9D1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776" y="329042"/>
            <a:ext cx="3874442" cy="24215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4018D0-CEE1-AF84-1595-757EFA4DAE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80" y="2726249"/>
            <a:ext cx="3722156" cy="2229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6DAE32-0B3B-7BC4-659C-107035BFA7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346" y="2471484"/>
            <a:ext cx="4075891" cy="23515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F40427-26E2-1B62-6FDE-23BA48312E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166" y="4571339"/>
            <a:ext cx="3768477" cy="20282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90937-B250-107E-EDCC-16EB31AD07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35" y="4470465"/>
            <a:ext cx="4020821" cy="2229992"/>
          </a:xfrm>
          <a:prstGeom prst="rect">
            <a:avLst/>
          </a:prstGeom>
        </p:spPr>
      </p:pic>
      <p:pic>
        <p:nvPicPr>
          <p:cNvPr id="4098" name="Picture 2" descr="НОВИЙ РІВЕНЬ АВТОМАТИЗАЦІЇ АВТОПАРКУ ПБГ «КОВАЛЬСЬКА» - UMT">
            <a:extLst>
              <a:ext uri="{FF2B5EF4-FFF2-40B4-BE49-F238E27FC236}">
                <a16:creationId xmlns:a16="http://schemas.microsoft.com/office/drawing/2014/main" id="{DE4301FC-C10F-2446-B8B1-940550CA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26" y="5019472"/>
            <a:ext cx="3943519" cy="16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Лекція №2">
            <a:extLst>
              <a:ext uri="{FF2B5EF4-FFF2-40B4-BE49-F238E27FC236}">
                <a16:creationId xmlns:a16="http://schemas.microsoft.com/office/drawing/2014/main" id="{040FBF03-3C64-17ED-A099-EA8B8219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251" y="2750567"/>
            <a:ext cx="3318392" cy="182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3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8D6C9A-9CD0-F962-B75A-DF518C3B9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60" y="162196"/>
            <a:ext cx="6338897" cy="3553691"/>
          </a:xfrm>
          <a:prstGeom prst="rect">
            <a:avLst/>
          </a:prstGeom>
        </p:spPr>
      </p:pic>
      <p:pic>
        <p:nvPicPr>
          <p:cNvPr id="3076" name="Picture 4" descr="Грузовые морские корабли">
            <a:extLst>
              <a:ext uri="{FF2B5EF4-FFF2-40B4-BE49-F238E27FC236}">
                <a16:creationId xmlns:a16="http://schemas.microsoft.com/office/drawing/2014/main" id="{1B9235D3-3EBF-526C-7EAC-F2458601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945" y="236700"/>
            <a:ext cx="395976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рузовые морские корабли">
            <a:extLst>
              <a:ext uri="{FF2B5EF4-FFF2-40B4-BE49-F238E27FC236}">
                <a16:creationId xmlns:a16="http://schemas.microsoft.com/office/drawing/2014/main" id="{72064B1C-978F-E6C6-098E-20748E42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384" y="1476535"/>
            <a:ext cx="2871279" cy="18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орские контейнеровозы (часть 1) - транспортная компания «Логиноф» в Москве">
            <a:extLst>
              <a:ext uri="{FF2B5EF4-FFF2-40B4-BE49-F238E27FC236}">
                <a16:creationId xmlns:a16="http://schemas.microsoft.com/office/drawing/2014/main" id="{DD2D04B4-5333-6DF2-C37B-A2E85AD4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641" y="2163530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SL">
            <a:extLst>
              <a:ext uri="{FF2B5EF4-FFF2-40B4-BE49-F238E27FC236}">
                <a16:creationId xmlns:a16="http://schemas.microsoft.com/office/drawing/2014/main" id="{EDE5C36A-6F22-0A81-BA38-656E9FD0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60" y="3968884"/>
            <a:ext cx="5356404" cy="25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Чи поремонтують український літак &quot;Мрія&quot; : 15:02:2023 - vsim.ua">
            <a:extLst>
              <a:ext uri="{FF2B5EF4-FFF2-40B4-BE49-F238E27FC236}">
                <a16:creationId xmlns:a16="http://schemas.microsoft.com/office/drawing/2014/main" id="{39E8678C-C728-9F4D-FF10-EB549223B9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057AC5-2043-611E-3573-3BE40B21E7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451" y="4021123"/>
            <a:ext cx="6057089" cy="25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63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518</TotalTime>
  <Words>1116</Words>
  <Application>Microsoft Office PowerPoint</Application>
  <PresentationFormat>Широкий екран</PresentationFormat>
  <Paragraphs>114</Paragraphs>
  <Slides>20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Algerian</vt:lpstr>
      <vt:lpstr>Arial</vt:lpstr>
      <vt:lpstr>Calibri</vt:lpstr>
      <vt:lpstr>Century Gothic</vt:lpstr>
      <vt:lpstr>Times New Roman</vt:lpstr>
      <vt:lpstr>Wingdings 3</vt:lpstr>
      <vt:lpstr>Сектор</vt:lpstr>
      <vt:lpstr>Національний університет біоресурсів і природокористування України </vt:lpstr>
      <vt:lpstr>                                                                                                                                                                                                                                                      Зміст                       1.  Класифікація будівельних вантажів, різновиди транспорту                       2.  Обґрунтування вибору транспортного засобу                      3.  Безрейковий транспорт                      4.  Рейковий транспорт                       5.  Тракторний, водний і повітряний транспорт                       6.   Спеціальні різновиди горизонтального транспорту                      7.   Навантаження-розвантаження будівельних вантажів                       8.   Контейнеризація  та пакетування  вантажів                       9.  Транспортування будівельних матеріалів і конструкцій                        10.  Комплексна механізація вантажно – розвантажувальних робіт      </vt:lpstr>
      <vt:lpstr>Класифікація будівельних вантажів</vt:lpstr>
      <vt:lpstr>Презентація PowerPoint</vt:lpstr>
      <vt:lpstr>Презентація PowerPoint</vt:lpstr>
      <vt:lpstr>Презентація PowerPoint</vt:lpstr>
      <vt:lpstr>Технічні засоби будівельного транспорту розрізняють:</vt:lpstr>
      <vt:lpstr>Презентація PowerPoint</vt:lpstr>
      <vt:lpstr>Презентація PowerPoint</vt:lpstr>
      <vt:lpstr>Обґрунтування вибору транспортного засобу</vt:lpstr>
      <vt:lpstr>Презентація PowerPoint</vt:lpstr>
      <vt:lpstr>РЕЙКОВИЙ ТРАНСПОРТ</vt:lpstr>
      <vt:lpstr>Презентація PowerPoint</vt:lpstr>
      <vt:lpstr>ТРАКТОРИ, ВОДНИЙ І ПОВІТРЯНИЙ ТРАНСПОРТ</vt:lpstr>
      <vt:lpstr>Презентація PowerPoint</vt:lpstr>
      <vt:lpstr>Навантаження-розвантаження будівельних вантажів </vt:lpstr>
      <vt:lpstr>Презентація PowerPoint</vt:lpstr>
      <vt:lpstr>КОНТЕЙНЕРИЗАЦІЯ ТА Пакетування вантажів</vt:lpstr>
      <vt:lpstr>ТРАНСПОРТУВАННЯ БУДІВЕЛЬНИХ МАТЕРІАЛІВ І КОНСТРУКЦІЙ </vt:lpstr>
      <vt:lpstr>КОМПЛЕКСНА МЕХАНІЗАЦІЯ ВАНТАЖНО-РОЗВАНТАЖУВАЛЬНИХ РОБІТ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біоресурсів і природокористування України </dc:title>
  <dc:creator>Александр Матюхин</dc:creator>
  <cp:lastModifiedBy>Макс Майстренко</cp:lastModifiedBy>
  <cp:revision>8</cp:revision>
  <dcterms:created xsi:type="dcterms:W3CDTF">2023-11-06T18:29:10Z</dcterms:created>
  <dcterms:modified xsi:type="dcterms:W3CDTF">2024-01-01T23:04:04Z</dcterms:modified>
</cp:coreProperties>
</file>