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65" r:id="rId3"/>
  </p:sldMasterIdLst>
  <p:notesMasterIdLst>
    <p:notesMasterId r:id="rId21"/>
  </p:notesMasterIdLst>
  <p:sldIdLst>
    <p:sldId id="351" r:id="rId4"/>
    <p:sldId id="399" r:id="rId5"/>
    <p:sldId id="480" r:id="rId6"/>
    <p:sldId id="472" r:id="rId7"/>
    <p:sldId id="473" r:id="rId8"/>
    <p:sldId id="474" r:id="rId9"/>
    <p:sldId id="475" r:id="rId10"/>
    <p:sldId id="476" r:id="rId11"/>
    <p:sldId id="477" r:id="rId12"/>
    <p:sldId id="478" r:id="rId13"/>
    <p:sldId id="479" r:id="rId14"/>
    <p:sldId id="400" r:id="rId15"/>
    <p:sldId id="459" r:id="rId16"/>
    <p:sldId id="458" r:id="rId17"/>
    <p:sldId id="457" r:id="rId18"/>
    <p:sldId id="481" r:id="rId19"/>
    <p:sldId id="455" r:id="rId2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239">
          <p15:clr>
            <a:srgbClr val="A4A3A4"/>
          </p15:clr>
        </p15:guide>
        <p15:guide id="2" pos="375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3264"/>
    <a:srgbClr val="6D83C8"/>
    <a:srgbClr val="6A82CD"/>
    <a:srgbClr val="4E5763"/>
    <a:srgbClr val="6B8D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7" autoAdjust="0"/>
    <p:restoredTop sz="94660"/>
  </p:normalViewPr>
  <p:slideViewPr>
    <p:cSldViewPr snapToGrid="0">
      <p:cViewPr>
        <p:scale>
          <a:sx n="60" d="100"/>
          <a:sy n="60" d="100"/>
        </p:scale>
        <p:origin x="-966" y="-300"/>
      </p:cViewPr>
      <p:guideLst>
        <p:guide orient="horz" pos="2239"/>
        <p:guide pos="375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思源黑体 CN Medium" panose="020B0600000000000000" pitchFamily="34" charset="-122"/>
                <a:ea typeface="思源黑体 CN Medium" panose="020B0600000000000000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思源黑体 CN Medium" panose="020B0600000000000000" pitchFamily="34" charset="-122"/>
                <a:ea typeface="思源黑体 CN Medium" panose="020B0600000000000000" pitchFamily="34" charset="-122"/>
              </a:defRPr>
            </a:lvl1pPr>
          </a:lstStyle>
          <a:p>
            <a:fld id="{76168039-F460-4AE7-9028-03D010B09397}" type="datetimeFigureOut">
              <a:rPr lang="zh-CN" altLang="en-US" smtClean="0"/>
              <a:t>2022/10/23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思源黑体 CN Medium" panose="020B0600000000000000" pitchFamily="34" charset="-122"/>
                <a:ea typeface="思源黑体 CN Medium" panose="020B0600000000000000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思源黑体 CN Medium" panose="020B0600000000000000" pitchFamily="34" charset="-122"/>
                <a:ea typeface="思源黑体 CN Medium" panose="020B0600000000000000" pitchFamily="34" charset="-122"/>
              </a:defRPr>
            </a:lvl1pPr>
          </a:lstStyle>
          <a:p>
            <a:fld id="{3279D522-68CB-45BA-86FC-709B234D8D9D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076900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思源黑体 CN Medium" panose="020B0600000000000000" pitchFamily="34" charset="-122"/>
        <a:ea typeface="思源黑体 CN Medium" panose="020B0600000000000000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思源黑体 CN Medium" panose="020B0600000000000000" pitchFamily="34" charset="-122"/>
        <a:ea typeface="思源黑体 CN Medium" panose="020B0600000000000000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思源黑体 CN Medium" panose="020B0600000000000000" pitchFamily="34" charset="-122"/>
        <a:ea typeface="思源黑体 CN Medium" panose="020B0600000000000000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思源黑体 CN Medium" panose="020B0600000000000000" pitchFamily="34" charset="-122"/>
        <a:ea typeface="思源黑体 CN Medium" panose="020B0600000000000000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思源黑体 CN Medium" panose="020B0600000000000000" pitchFamily="34" charset="-122"/>
        <a:ea typeface="思源黑体 CN Medium" panose="020B0600000000000000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4A8A51-5F27-4207-B187-C2A5A1C7F03A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4A8A51-5F27-4207-B187-C2A5A1C7F03A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4179229" y="4495800"/>
            <a:ext cx="7805724" cy="1037493"/>
          </a:xfrm>
        </p:spPr>
        <p:txBody>
          <a:bodyPr anchor="t">
            <a:normAutofit/>
          </a:bodyPr>
          <a:lstStyle>
            <a:lvl1pPr algn="l">
              <a:defRPr sz="6000" b="1">
                <a:solidFill>
                  <a:schemeClr val="tx2"/>
                </a:solidFill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fld id="{4593DFB7-2051-4E67-B6EC-E121F56A7FF3}" type="datetimeFigureOut">
              <a:rPr lang="zh-CN" altLang="en-US" smtClean="0"/>
              <a:t>2022/10/23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B0A4BCCD-B18B-4920-B1C4-9CDDC1D965FE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3"/>
          </p:nvPr>
        </p:nvSpPr>
        <p:spPr>
          <a:xfrm>
            <a:off x="4179228" y="5546725"/>
            <a:ext cx="7805725" cy="51117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-1" y="6634000"/>
            <a:ext cx="11079201" cy="224000"/>
          </a:xfrm>
          <a:prstGeom prst="rect">
            <a:avLst/>
          </a:prstGeom>
          <a:solidFill>
            <a:schemeClr val="accent4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11828444" y="6634000"/>
            <a:ext cx="363555" cy="22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1029325" y="6600051"/>
            <a:ext cx="848995" cy="2755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200" dirty="0">
                <a:solidFill>
                  <a:prstClr val="black">
                    <a:lumMod val="85000"/>
                    <a:lumOff val="15000"/>
                  </a:prstClr>
                </a:solidFill>
              </a:rPr>
              <a:t>PAGE: 08</a:t>
            </a:r>
            <a:endParaRPr lang="zh-CN" altLang="en-US" sz="1200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-1" y="0"/>
            <a:ext cx="247651" cy="10382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2022/10/23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8" grpId="0" bldLvl="0" animBg="1"/>
      <p:bldP spid="9" grpId="0"/>
      <p:bldP spid="10" grpId="0" bldLvl="0" animBg="1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3DFB7-2051-4E67-B6EC-E121F56A7FF3}" type="datetimeFigureOut">
              <a:rPr lang="zh-CN" altLang="en-US" smtClean="0"/>
              <a:t>2022/10/23</a:t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4BCCD-B18B-4920-B1C4-9CDDC1D965FE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 cstate="screen">
              <a:alphaModFix amt="1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14="http://schemas.microsoft.com/office/drawing/2010/main"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2CC75-8280-4D50-8556-C2874ADEF926}" type="datetimeFigureOut">
              <a:rPr lang="zh-CN" altLang="en-US" smtClean="0"/>
              <a:t>2022/10/23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90E77-D57C-49F8-ADC2-FB99C50EBC2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2022/10/23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0780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2022/10/23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74082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76079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DE0AA-C038-4931-9D3E-D90736C5669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BF55D-5BDB-46A2-BBF1-71B392BFDE2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37458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DE0AA-C038-4931-9D3E-D90736C5669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BF55D-5BDB-46A2-BBF1-71B392BFDE2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07887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DE0AA-C038-4931-9D3E-D90736C5669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BF55D-5BDB-46A2-BBF1-71B392BFDE2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51540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DE0AA-C038-4931-9D3E-D90736C5669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BF55D-5BDB-46A2-BBF1-71B392BFDE2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784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-1" y="6634000"/>
            <a:ext cx="11079201" cy="224000"/>
          </a:xfrm>
          <a:prstGeom prst="rect">
            <a:avLst/>
          </a:prstGeom>
          <a:solidFill>
            <a:schemeClr val="accent4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11828444" y="6634000"/>
            <a:ext cx="363555" cy="22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1029325" y="6600051"/>
            <a:ext cx="848995" cy="2755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200" dirty="0">
                <a:solidFill>
                  <a:prstClr val="black">
                    <a:lumMod val="85000"/>
                    <a:lumOff val="15000"/>
                  </a:prstClr>
                </a:solidFill>
              </a:rPr>
              <a:t>PAGE: 08</a:t>
            </a:r>
            <a:endParaRPr lang="zh-CN" altLang="en-US" sz="1200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-1" y="0"/>
            <a:ext cx="247651" cy="10382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3DFB7-2051-4E67-B6EC-E121F56A7FF3}" type="datetimeFigureOut">
              <a:rPr lang="zh-CN" altLang="en-US" smtClean="0"/>
              <a:t>2022/10/23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4BCCD-B18B-4920-B1C4-9CDDC1D965F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 bldLvl="0" animBg="1"/>
      <p:bldP spid="9" grpId="0"/>
      <p:bldP spid="10" grpId="0" bldLvl="0" animBg="1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DE0AA-C038-4931-9D3E-D90736C5669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BF55D-5BDB-46A2-BBF1-71B392BFDE2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5662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DE0AA-C038-4931-9D3E-D90736C5669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BF55D-5BDB-46A2-BBF1-71B392BFDE2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49144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DE0AA-C038-4931-9D3E-D90736C5669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BF55D-5BDB-46A2-BBF1-71B392BFDE2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94725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DE0AA-C038-4931-9D3E-D90736C5669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BF55D-5BDB-46A2-BBF1-71B392BFDE2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66913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DE0AA-C038-4931-9D3E-D90736C5669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BF55D-5BDB-46A2-BBF1-71B392BFDE2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69938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DE0AA-C038-4931-9D3E-D90736C5669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BF55D-5BDB-46A2-BBF1-71B392BFDE2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253743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DE0AA-C038-4931-9D3E-D90736C5669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BF55D-5BDB-46A2-BBF1-71B392BFDE2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18694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 cstate="screen">
              <a:alphaModFix amt="1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2754086" y="1898302"/>
            <a:ext cx="1861457" cy="0"/>
          </a:xfrm>
          <a:prstGeom prst="line">
            <a:avLst/>
          </a:prstGeom>
          <a:ln w="88900" cap="sq">
            <a:solidFill>
              <a:schemeClr val="accent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2754086" y="4793343"/>
            <a:ext cx="6683828" cy="0"/>
          </a:xfrm>
          <a:prstGeom prst="line">
            <a:avLst/>
          </a:prstGeom>
          <a:ln w="111125" cap="sq">
            <a:solidFill>
              <a:schemeClr val="accent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2754086" y="1915886"/>
            <a:ext cx="0" cy="2877456"/>
          </a:xfrm>
          <a:prstGeom prst="line">
            <a:avLst/>
          </a:prstGeom>
          <a:ln w="111125" cap="sq">
            <a:solidFill>
              <a:schemeClr val="accent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9437914" y="1915886"/>
            <a:ext cx="0" cy="2877456"/>
          </a:xfrm>
          <a:prstGeom prst="line">
            <a:avLst/>
          </a:prstGeom>
          <a:ln w="111125" cap="sq">
            <a:solidFill>
              <a:schemeClr val="accent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7589435" y="1915885"/>
            <a:ext cx="1839687" cy="0"/>
          </a:xfrm>
          <a:prstGeom prst="line">
            <a:avLst/>
          </a:prstGeom>
          <a:ln w="111125" cap="sq">
            <a:solidFill>
              <a:schemeClr val="accent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115128" y="2410788"/>
            <a:ext cx="5961744" cy="923331"/>
          </a:xfrm>
        </p:spPr>
        <p:txBody>
          <a:bodyPr anchor="t">
            <a:normAutofit/>
          </a:bodyPr>
          <a:lstStyle>
            <a:lvl1pPr algn="ctr">
              <a:defRPr sz="5400" b="1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3115128" y="3434509"/>
            <a:ext cx="5961744" cy="1184551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3DFB7-2051-4E67-B6EC-E121F56A7FF3}" type="datetimeFigureOut">
              <a:rPr lang="zh-CN" altLang="en-US" smtClean="0"/>
              <a:t>2022/10/23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4BCCD-B18B-4920-B1C4-9CDDC1D965F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14="http://schemas.microsoft.com/office/drawing/2010/main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-1" y="6634000"/>
            <a:ext cx="11079201" cy="224000"/>
          </a:xfrm>
          <a:prstGeom prst="rect">
            <a:avLst/>
          </a:prstGeom>
          <a:solidFill>
            <a:schemeClr val="accent4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11828444" y="6634000"/>
            <a:ext cx="363555" cy="22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1029325" y="6600051"/>
            <a:ext cx="848995" cy="2755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200" dirty="0">
                <a:solidFill>
                  <a:prstClr val="black">
                    <a:lumMod val="85000"/>
                    <a:lumOff val="15000"/>
                  </a:prstClr>
                </a:solidFill>
              </a:rPr>
              <a:t>PAGE: 08</a:t>
            </a:r>
            <a:endParaRPr lang="zh-CN" altLang="en-US" sz="1200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-1" y="0"/>
            <a:ext cx="247651" cy="10382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3DFB7-2051-4E67-B6EC-E121F56A7FF3}" type="datetimeFigureOut">
              <a:rPr lang="zh-CN" altLang="en-US" smtClean="0"/>
              <a:t>2022/10/23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4BCCD-B18B-4920-B1C4-9CDDC1D965F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9" grpId="0" bldLvl="0" animBg="1"/>
      <p:bldP spid="10" grpId="0"/>
      <p:bldP spid="11" grpId="0" bldLvl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 userDrawn="1"/>
        </p:nvSpPr>
        <p:spPr>
          <a:xfrm>
            <a:off x="1254562" y="6746000"/>
            <a:ext cx="1800200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模板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http://www.1ppt.com/moban/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-1" y="6634000"/>
            <a:ext cx="11079201" cy="224000"/>
          </a:xfrm>
          <a:prstGeom prst="rect">
            <a:avLst/>
          </a:prstGeom>
          <a:solidFill>
            <a:schemeClr val="accent4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1828444" y="6634000"/>
            <a:ext cx="363555" cy="22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1029325" y="6600051"/>
            <a:ext cx="848995" cy="2755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200" dirty="0">
                <a:solidFill>
                  <a:prstClr val="black">
                    <a:lumMod val="85000"/>
                    <a:lumOff val="15000"/>
                  </a:prstClr>
                </a:solidFill>
              </a:rPr>
              <a:t>PAGE: 08</a:t>
            </a:r>
            <a:endParaRPr lang="zh-CN" altLang="en-US" sz="1200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-1" y="0"/>
            <a:ext cx="247651" cy="10382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241300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7163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7163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3DFB7-2051-4E67-B6EC-E121F56A7FF3}" type="datetimeFigureOut">
              <a:rPr lang="zh-CN" altLang="en-US" smtClean="0"/>
              <a:t>2022/10/23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4BCCD-B18B-4920-B1C4-9CDDC1D965F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11" grpId="0" bldLvl="0" animBg="1"/>
      <p:bldP spid="12" grpId="0"/>
      <p:bldP spid="13" grpId="0" bldLvl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5842927" y="4504229"/>
            <a:ext cx="6142025" cy="978729"/>
          </a:xfrm>
        </p:spPr>
        <p:txBody>
          <a:bodyPr anchor="b">
            <a:normAutofit/>
          </a:bodyPr>
          <a:lstStyle>
            <a:lvl1pPr>
              <a:defRPr sz="4800" b="1">
                <a:solidFill>
                  <a:schemeClr val="tx2"/>
                </a:solidFill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fld id="{4593DFB7-2051-4E67-B6EC-E121F56A7FF3}" type="datetimeFigureOut">
              <a:rPr lang="zh-CN" altLang="en-US" smtClean="0"/>
              <a:t>2022/10/23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B0A4BCCD-B18B-4920-B1C4-9CDDC1D965FE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5842926" y="5495925"/>
            <a:ext cx="6142027" cy="523875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-1" y="6634000"/>
            <a:ext cx="11079201" cy="224000"/>
          </a:xfrm>
          <a:prstGeom prst="rect">
            <a:avLst/>
          </a:prstGeom>
          <a:solidFill>
            <a:schemeClr val="accent4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11828444" y="6634000"/>
            <a:ext cx="363555" cy="22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1029325" y="6600051"/>
            <a:ext cx="848995" cy="2755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200" dirty="0">
                <a:solidFill>
                  <a:prstClr val="black">
                    <a:lumMod val="85000"/>
                    <a:lumOff val="15000"/>
                  </a:prstClr>
                </a:solidFill>
              </a:rPr>
              <a:t>PAGE: 08</a:t>
            </a:r>
            <a:endParaRPr lang="zh-CN" altLang="en-US" sz="1200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-1" y="0"/>
            <a:ext cx="247651" cy="10382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7" y="457200"/>
            <a:ext cx="4165200" cy="1600200"/>
          </a:xfrm>
        </p:spPr>
        <p:txBody>
          <a:bodyPr anchor="t" anchorCtr="0"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184000" y="457200"/>
            <a:ext cx="6170400" cy="540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7" y="2057400"/>
            <a:ext cx="4165200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2022/10/23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9" grpId="0" bldLvl="0" animBg="1"/>
      <p:bldP spid="10" grpId="0"/>
      <p:bldP spid="11" grpId="0" bldLvl="0" animBg="1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-1" y="6634000"/>
            <a:ext cx="11079201" cy="224000"/>
          </a:xfrm>
          <a:prstGeom prst="rect">
            <a:avLst/>
          </a:prstGeom>
          <a:solidFill>
            <a:schemeClr val="accent4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11828444" y="6634000"/>
            <a:ext cx="363555" cy="22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1029325" y="6600051"/>
            <a:ext cx="848995" cy="2755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200" dirty="0">
                <a:solidFill>
                  <a:prstClr val="black">
                    <a:lumMod val="85000"/>
                    <a:lumOff val="15000"/>
                  </a:prstClr>
                </a:solidFill>
              </a:rPr>
              <a:t>PAGE: 08</a:t>
            </a:r>
            <a:endParaRPr lang="zh-CN" altLang="en-US" sz="1200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-1" y="0"/>
            <a:ext cx="247651" cy="10382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0572750" y="365125"/>
            <a:ext cx="781050" cy="5811838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9639300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3DFB7-2051-4E67-B6EC-E121F56A7FF3}" type="datetimeFigureOut">
              <a:rPr lang="zh-CN" altLang="en-US" smtClean="0"/>
              <a:t>2022/10/23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0A4BCCD-B18B-4920-B1C4-9CDDC1D965F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 bldLvl="0" animBg="1"/>
      <p:bldP spid="9" grpId="0"/>
      <p:bldP spid="10" grpId="0" bldLvl="0" animBg="1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3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2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4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5"/>
            </p:custDataLst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lnSpc>
                <a:spcPct val="120000"/>
              </a:lnSpc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593DFB7-2051-4E67-B6EC-E121F56A7FF3}" type="datetimeFigureOut">
              <a:rPr lang="zh-CN" altLang="en-US" smtClean="0"/>
              <a:t>2022/10/23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lnSpc>
                <a:spcPct val="120000"/>
              </a:lnSpc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lnSpc>
                <a:spcPct val="120000"/>
              </a:lnSpc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0A4BCCD-B18B-4920-B1C4-9CDDC1D965FE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KSO_TEMPLATE" hidden="1"/>
          <p:cNvSpPr/>
          <p:nvPr>
            <p:custDataLst>
              <p:tags r:id="rId16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12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90204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9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1403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40000"/>
                <a:lumOff val="6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CDE0AA-C038-4931-9D3E-D90736C5669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FBF55D-5BDB-46A2-BBF1-71B392BFDE2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5517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683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94945" y="-5715"/>
            <a:ext cx="12406630" cy="687324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-194945" y="-19050"/>
            <a:ext cx="12386310" cy="6886575"/>
          </a:xfrm>
          <a:prstGeom prst="rect">
            <a:avLst/>
          </a:prstGeom>
          <a:solidFill>
            <a:schemeClr val="accent1">
              <a:lumMod val="75000"/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" name="直角三角形 1"/>
          <p:cNvSpPr/>
          <p:nvPr/>
        </p:nvSpPr>
        <p:spPr>
          <a:xfrm flipH="1">
            <a:off x="5280025" y="81280"/>
            <a:ext cx="6931660" cy="6786245"/>
          </a:xfrm>
          <a:prstGeom prst="rtTriangle">
            <a:avLst/>
          </a:prstGeom>
          <a:solidFill>
            <a:schemeClr val="accent1">
              <a:lumMod val="40000"/>
              <a:lumOff val="6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561437" y="5715377"/>
            <a:ext cx="5650247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altLang="zh-CN" dirty="0">
                <a:solidFill>
                  <a:schemeClr val="bg1"/>
                </a:solidFill>
                <a:cs typeface="+mn-ea"/>
                <a:sym typeface="+mn-lt"/>
              </a:rPr>
              <a:t>Лектор: </a:t>
            </a:r>
            <a:r>
              <a:rPr lang="ru-RU" altLang="zh-CN" dirty="0" err="1" smtClean="0">
                <a:solidFill>
                  <a:schemeClr val="bg1"/>
                </a:solidFill>
                <a:cs typeface="+mn-ea"/>
                <a:sym typeface="+mn-lt"/>
              </a:rPr>
              <a:t>к.е.н</a:t>
            </a:r>
            <a:r>
              <a:rPr lang="ru-RU" altLang="zh-CN" dirty="0">
                <a:solidFill>
                  <a:schemeClr val="bg1"/>
                </a:solidFill>
                <a:cs typeface="+mn-ea"/>
                <a:sym typeface="+mn-lt"/>
              </a:rPr>
              <a:t>., </a:t>
            </a:r>
            <a:r>
              <a:rPr lang="ru-RU" altLang="zh-CN" dirty="0" smtClean="0">
                <a:solidFill>
                  <a:schemeClr val="bg1"/>
                </a:solidFill>
                <a:cs typeface="+mn-ea"/>
                <a:sym typeface="+mn-lt"/>
              </a:rPr>
              <a:t>доцент, </a:t>
            </a:r>
            <a:endParaRPr lang="ru-RU" altLang="zh-CN" dirty="0">
              <a:solidFill>
                <a:schemeClr val="bg1"/>
              </a:solidFill>
              <a:cs typeface="+mn-ea"/>
              <a:sym typeface="+mn-lt"/>
            </a:endParaRPr>
          </a:p>
          <a:p>
            <a:pPr>
              <a:lnSpc>
                <a:spcPct val="120000"/>
              </a:lnSpc>
            </a:pPr>
            <a:r>
              <a:rPr lang="ru-RU" altLang="zh-CN" dirty="0" smtClean="0">
                <a:solidFill>
                  <a:schemeClr val="bg1"/>
                </a:solidFill>
                <a:cs typeface="+mn-ea"/>
                <a:sym typeface="+mn-lt"/>
              </a:rPr>
              <a:t>доцент готельно-</a:t>
            </a:r>
            <a:r>
              <a:rPr lang="ru-RU" altLang="zh-CN" dirty="0" err="1" smtClean="0">
                <a:solidFill>
                  <a:schemeClr val="bg1"/>
                </a:solidFill>
                <a:cs typeface="+mn-ea"/>
                <a:sym typeface="+mn-lt"/>
              </a:rPr>
              <a:t>ресторанної</a:t>
            </a:r>
            <a:r>
              <a:rPr lang="ru-RU" altLang="zh-CN" dirty="0" smtClean="0">
                <a:solidFill>
                  <a:schemeClr val="bg1"/>
                </a:solidFill>
                <a:cs typeface="+mn-ea"/>
                <a:sym typeface="+mn-lt"/>
              </a:rPr>
              <a:t> </a:t>
            </a:r>
            <a:r>
              <a:rPr lang="ru-RU" altLang="zh-CN" dirty="0" err="1">
                <a:solidFill>
                  <a:schemeClr val="bg1"/>
                </a:solidFill>
                <a:cs typeface="+mn-ea"/>
                <a:sym typeface="+mn-lt"/>
              </a:rPr>
              <a:t>справи</a:t>
            </a:r>
            <a:r>
              <a:rPr lang="ru-RU" altLang="zh-CN" dirty="0">
                <a:solidFill>
                  <a:schemeClr val="bg1"/>
                </a:solidFill>
                <a:cs typeface="+mn-ea"/>
                <a:sym typeface="+mn-lt"/>
              </a:rPr>
              <a:t> та туризму </a:t>
            </a:r>
            <a:r>
              <a:rPr lang="ru-RU" altLang="zh-CN" dirty="0" smtClean="0">
                <a:solidFill>
                  <a:schemeClr val="bg1"/>
                </a:solidFill>
                <a:cs typeface="+mn-ea"/>
                <a:sym typeface="+mn-lt"/>
              </a:rPr>
              <a:t>  Москвічова О.С.</a:t>
            </a:r>
            <a:endParaRPr lang="ru-RU" altLang="zh-CN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40385" y="637248"/>
            <a:ext cx="9093381" cy="12241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ru-RU" altLang="zh-CN" sz="3200" b="1" dirty="0" smtClean="0">
                <a:solidFill>
                  <a:schemeClr val="bg1"/>
                </a:solidFill>
                <a:cs typeface="+mn-ea"/>
                <a:sym typeface="+mn-lt"/>
              </a:rPr>
              <a:t>Дизайн </a:t>
            </a:r>
            <a:r>
              <a:rPr lang="ru-RU" altLang="zh-CN" sz="3200" b="1" dirty="0" err="1" smtClean="0">
                <a:solidFill>
                  <a:schemeClr val="bg1"/>
                </a:solidFill>
                <a:cs typeface="+mn-ea"/>
                <a:sym typeface="+mn-lt"/>
              </a:rPr>
              <a:t>інтерєру</a:t>
            </a:r>
            <a:r>
              <a:rPr lang="ru-RU" altLang="zh-CN" sz="3200" b="1" dirty="0" smtClean="0">
                <a:solidFill>
                  <a:schemeClr val="bg1"/>
                </a:solidFill>
                <a:cs typeface="+mn-ea"/>
                <a:sym typeface="+mn-lt"/>
              </a:rPr>
              <a:t> </a:t>
            </a:r>
            <a:r>
              <a:rPr lang="ru-RU" altLang="zh-CN" sz="3200" b="1" dirty="0" err="1">
                <a:solidFill>
                  <a:schemeClr val="bg1"/>
                </a:solidFill>
                <a:cs typeface="+mn-ea"/>
                <a:sym typeface="+mn-lt"/>
              </a:rPr>
              <a:t>приймально-допоміжної</a:t>
            </a:r>
            <a:r>
              <a:rPr lang="ru-RU" altLang="zh-CN" sz="3200" b="1" dirty="0">
                <a:solidFill>
                  <a:schemeClr val="bg1"/>
                </a:solidFill>
                <a:cs typeface="+mn-ea"/>
                <a:sym typeface="+mn-lt"/>
              </a:rPr>
              <a:t> </a:t>
            </a:r>
            <a:r>
              <a:rPr lang="ru-RU" altLang="zh-CN" sz="3200" b="1" dirty="0" err="1">
                <a:solidFill>
                  <a:schemeClr val="bg1"/>
                </a:solidFill>
                <a:cs typeface="+mn-ea"/>
                <a:sym typeface="+mn-lt"/>
              </a:rPr>
              <a:t>групи</a:t>
            </a:r>
            <a:r>
              <a:rPr lang="ru-RU" altLang="zh-CN" sz="3200" b="1" dirty="0">
                <a:solidFill>
                  <a:schemeClr val="bg1"/>
                </a:solidFill>
                <a:cs typeface="+mn-ea"/>
                <a:sym typeface="+mn-lt"/>
              </a:rPr>
              <a:t> </a:t>
            </a:r>
            <a:r>
              <a:rPr lang="ru-RU" altLang="zh-CN" sz="3200" b="1" dirty="0" err="1">
                <a:solidFill>
                  <a:schemeClr val="bg1"/>
                </a:solidFill>
                <a:cs typeface="+mn-ea"/>
                <a:sym typeface="+mn-lt"/>
              </a:rPr>
              <a:t>приміщень</a:t>
            </a:r>
            <a:r>
              <a:rPr lang="ru-RU" altLang="zh-CN" sz="3200" b="1" dirty="0">
                <a:solidFill>
                  <a:schemeClr val="bg1"/>
                </a:solidFill>
                <a:cs typeface="+mn-ea"/>
                <a:sym typeface="+mn-lt"/>
              </a:rPr>
              <a:t> </a:t>
            </a:r>
            <a:r>
              <a:rPr lang="ru-RU" altLang="zh-CN" sz="3200" b="1" dirty="0" err="1">
                <a:solidFill>
                  <a:schemeClr val="bg1"/>
                </a:solidFill>
                <a:cs typeface="+mn-ea"/>
                <a:sym typeface="+mn-lt"/>
              </a:rPr>
              <a:t>готелів</a:t>
            </a:r>
            <a:endParaRPr lang="zh-CN" altLang="en-US" sz="32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:a14="http://schemas.microsoft.com/office/drawing/2010/main" xmlns="">
      <p:transition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2" grpId="0" bldLvl="0" animBg="1"/>
      <p:bldP spid="9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58266" y="538545"/>
            <a:ext cx="385010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>
                <a:solidFill>
                  <a:prstClr val="black"/>
                </a:solidFill>
                <a:latin typeface="Book Antiqua" panose="02040602050305030304" pitchFamily="18" charset="0"/>
              </a:rPr>
              <a:t>Верхній</a:t>
            </a:r>
            <a:r>
              <a:rPr lang="ru-RU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 ярус </a:t>
            </a:r>
            <a:r>
              <a:rPr lang="ru-RU" dirty="0" err="1" smtClean="0">
                <a:solidFill>
                  <a:prstClr val="black"/>
                </a:solidFill>
                <a:latin typeface="Book Antiqua" panose="02040602050305030304" pitchFamily="18" charset="0"/>
              </a:rPr>
              <a:t>стійки</a:t>
            </a:r>
            <a:r>
              <a:rPr lang="ru-RU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 — </a:t>
            </a:r>
            <a:r>
              <a:rPr lang="ru-RU" dirty="0" err="1" smtClean="0">
                <a:solidFill>
                  <a:prstClr val="black"/>
                </a:solidFill>
                <a:latin typeface="Book Antiqua" panose="02040602050305030304" pitchFamily="18" charset="0"/>
              </a:rPr>
              <a:t>представницький</a:t>
            </a:r>
            <a:r>
              <a:rPr lang="ru-RU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. </a:t>
            </a:r>
            <a:r>
              <a:rPr lang="ru-RU" dirty="0" err="1" smtClean="0">
                <a:solidFill>
                  <a:prstClr val="black"/>
                </a:solidFill>
                <a:latin typeface="Book Antiqua" panose="02040602050305030304" pitchFamily="18" charset="0"/>
              </a:rPr>
              <a:t>Його</a:t>
            </a:r>
            <a:r>
              <a:rPr lang="ru-RU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 smtClean="0">
                <a:solidFill>
                  <a:prstClr val="black"/>
                </a:solidFill>
                <a:latin typeface="Book Antiqua" panose="02040602050305030304" pitchFamily="18" charset="0"/>
              </a:rPr>
              <a:t>використовують</a:t>
            </a:r>
            <a:r>
              <a:rPr lang="ru-RU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 smtClean="0">
                <a:solidFill>
                  <a:prstClr val="black"/>
                </a:solidFill>
                <a:latin typeface="Book Antiqua" panose="02040602050305030304" pitchFamily="18" charset="0"/>
              </a:rPr>
              <a:t>сумісно</a:t>
            </a:r>
            <a:r>
              <a:rPr lang="ru-RU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 smtClean="0">
                <a:solidFill>
                  <a:prstClr val="black"/>
                </a:solidFill>
                <a:latin typeface="Book Antiqua" panose="02040602050305030304" pitchFamily="18" charset="0"/>
              </a:rPr>
              <a:t>клієнти</a:t>
            </a:r>
            <a:r>
              <a:rPr lang="ru-RU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 й </a:t>
            </a:r>
            <a:r>
              <a:rPr lang="ru-RU" dirty="0" err="1" smtClean="0">
                <a:solidFill>
                  <a:prstClr val="black"/>
                </a:solidFill>
                <a:latin typeface="Book Antiqua" panose="02040602050305030304" pitchFamily="18" charset="0"/>
              </a:rPr>
              <a:t>обслуговуючий</a:t>
            </a:r>
            <a:r>
              <a:rPr lang="ru-RU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 персонал, а </a:t>
            </a:r>
            <a:r>
              <a:rPr lang="ru-RU" dirty="0" err="1" smtClean="0">
                <a:solidFill>
                  <a:prstClr val="black"/>
                </a:solidFill>
                <a:latin typeface="Book Antiqua" panose="02040602050305030304" pitchFamily="18" charset="0"/>
              </a:rPr>
              <a:t>нижній</a:t>
            </a:r>
            <a:r>
              <a:rPr lang="ru-RU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 ярус — </a:t>
            </a:r>
            <a:r>
              <a:rPr lang="ru-RU" dirty="0" err="1" smtClean="0">
                <a:solidFill>
                  <a:prstClr val="black"/>
                </a:solidFill>
                <a:latin typeface="Book Antiqua" panose="02040602050305030304" pitchFamily="18" charset="0"/>
              </a:rPr>
              <a:t>робочий</a:t>
            </a:r>
            <a:r>
              <a:rPr lang="ru-RU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 — </a:t>
            </a:r>
            <a:r>
              <a:rPr lang="ru-RU" dirty="0" err="1" smtClean="0">
                <a:solidFill>
                  <a:prstClr val="black"/>
                </a:solidFill>
                <a:latin typeface="Book Antiqua" panose="02040602050305030304" pitchFamily="18" charset="0"/>
              </a:rPr>
              <a:t>лише</a:t>
            </a:r>
            <a:r>
              <a:rPr lang="ru-RU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 smtClean="0">
                <a:solidFill>
                  <a:prstClr val="black"/>
                </a:solidFill>
                <a:latin typeface="Book Antiqua" panose="02040602050305030304" pitchFamily="18" charset="0"/>
              </a:rPr>
              <a:t>обслуговуючий</a:t>
            </a:r>
            <a:r>
              <a:rPr lang="ru-RU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 персонал у </a:t>
            </a:r>
            <a:r>
              <a:rPr lang="ru-RU" dirty="0" err="1" smtClean="0">
                <a:solidFill>
                  <a:prstClr val="black"/>
                </a:solidFill>
                <a:latin typeface="Book Antiqua" panose="02040602050305030304" pitchFamily="18" charset="0"/>
              </a:rPr>
              <a:t>технологічному</a:t>
            </a:r>
            <a:r>
              <a:rPr lang="ru-RU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 smtClean="0">
                <a:solidFill>
                  <a:prstClr val="black"/>
                </a:solidFill>
                <a:latin typeface="Book Antiqua" panose="02040602050305030304" pitchFamily="18" charset="0"/>
              </a:rPr>
              <a:t>процесі</a:t>
            </a:r>
            <a:r>
              <a:rPr lang="ru-RU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 smtClean="0">
                <a:solidFill>
                  <a:prstClr val="black"/>
                </a:solidFill>
                <a:latin typeface="Book Antiqua" panose="02040602050305030304" pitchFamily="18" charset="0"/>
              </a:rPr>
              <a:t>обслуговування</a:t>
            </a:r>
            <a:r>
              <a:rPr lang="ru-RU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. </a:t>
            </a:r>
            <a:r>
              <a:rPr lang="ru-RU" dirty="0" err="1" smtClean="0">
                <a:solidFill>
                  <a:prstClr val="black"/>
                </a:solidFill>
                <a:latin typeface="Book Antiqua" panose="02040602050305030304" pitchFamily="18" charset="0"/>
              </a:rPr>
              <a:t>Нижній</a:t>
            </a:r>
            <a:r>
              <a:rPr lang="ru-RU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 ярус є </a:t>
            </a:r>
            <a:r>
              <a:rPr lang="ru-RU" dirty="0" err="1" smtClean="0">
                <a:solidFill>
                  <a:prstClr val="black"/>
                </a:solidFill>
                <a:latin typeface="Book Antiqua" panose="02040602050305030304" pitchFamily="18" charset="0"/>
              </a:rPr>
              <a:t>місцем</a:t>
            </a:r>
            <a:r>
              <a:rPr lang="ru-RU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 smtClean="0">
                <a:solidFill>
                  <a:prstClr val="black"/>
                </a:solidFill>
                <a:latin typeface="Book Antiqua" panose="02040602050305030304" pitchFamily="18" charset="0"/>
              </a:rPr>
              <a:t>оформлення</a:t>
            </a:r>
            <a:r>
              <a:rPr lang="ru-RU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 smtClean="0">
                <a:solidFill>
                  <a:prstClr val="black"/>
                </a:solidFill>
                <a:latin typeface="Book Antiqua" panose="02040602050305030304" pitchFamily="18" charset="0"/>
              </a:rPr>
              <a:t>поселення</a:t>
            </a:r>
            <a:r>
              <a:rPr lang="ru-RU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 гостей, </a:t>
            </a:r>
            <a:r>
              <a:rPr lang="ru-RU" dirty="0" err="1" smtClean="0">
                <a:solidFill>
                  <a:prstClr val="black"/>
                </a:solidFill>
                <a:latin typeface="Book Antiqua" panose="02040602050305030304" pitchFamily="18" charset="0"/>
              </a:rPr>
              <a:t>він</a:t>
            </a:r>
            <a:r>
              <a:rPr lang="ru-RU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 smtClean="0">
                <a:solidFill>
                  <a:prstClr val="black"/>
                </a:solidFill>
                <a:latin typeface="Book Antiqua" panose="02040602050305030304" pitchFamily="18" charset="0"/>
              </a:rPr>
              <a:t>обладнаний</a:t>
            </a:r>
            <a:r>
              <a:rPr lang="ru-RU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 smtClean="0">
                <a:solidFill>
                  <a:prstClr val="black"/>
                </a:solidFill>
                <a:latin typeface="Book Antiqua" panose="02040602050305030304" pitchFamily="18" charset="0"/>
              </a:rPr>
              <a:t>спеціальним</a:t>
            </a:r>
            <a:r>
              <a:rPr lang="ru-RU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 smtClean="0">
                <a:solidFill>
                  <a:prstClr val="black"/>
                </a:solidFill>
                <a:latin typeface="Book Antiqua" panose="02040602050305030304" pitchFamily="18" charset="0"/>
              </a:rPr>
              <a:t>відділенням</a:t>
            </a:r>
            <a:r>
              <a:rPr lang="ru-RU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 для </a:t>
            </a:r>
            <a:r>
              <a:rPr lang="ru-RU" dirty="0" err="1" smtClean="0">
                <a:solidFill>
                  <a:prstClr val="black"/>
                </a:solidFill>
                <a:latin typeface="Book Antiqua" panose="02040602050305030304" pitchFamily="18" charset="0"/>
              </a:rPr>
              <a:t>зберігання</a:t>
            </a:r>
            <a:r>
              <a:rPr lang="ru-RU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 smtClean="0">
                <a:solidFill>
                  <a:prstClr val="black"/>
                </a:solidFill>
                <a:latin typeface="Book Antiqua" panose="02040602050305030304" pitchFamily="18" charset="0"/>
              </a:rPr>
              <a:t>ключів</a:t>
            </a:r>
            <a:r>
              <a:rPr lang="ru-RU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 smtClean="0">
                <a:solidFill>
                  <a:prstClr val="black"/>
                </a:solidFill>
                <a:latin typeface="Book Antiqua" panose="02040602050305030304" pitchFamily="18" charset="0"/>
              </a:rPr>
              <a:t>від</a:t>
            </a:r>
            <a:r>
              <a:rPr lang="ru-RU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 smtClean="0">
                <a:solidFill>
                  <a:prstClr val="black"/>
                </a:solidFill>
                <a:latin typeface="Book Antiqua" panose="02040602050305030304" pitchFamily="18" charset="0"/>
              </a:rPr>
              <a:t>номерів</a:t>
            </a:r>
            <a:r>
              <a:rPr lang="ru-RU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 і </a:t>
            </a:r>
            <a:r>
              <a:rPr lang="ru-RU" dirty="0" err="1" smtClean="0">
                <a:solidFill>
                  <a:prstClr val="black"/>
                </a:solidFill>
                <a:latin typeface="Book Antiqua" panose="02040602050305030304" pitchFamily="18" charset="0"/>
              </a:rPr>
              <a:t>службових</a:t>
            </a:r>
            <a:r>
              <a:rPr lang="ru-RU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 smtClean="0">
                <a:solidFill>
                  <a:prstClr val="black"/>
                </a:solidFill>
                <a:latin typeface="Book Antiqua" panose="02040602050305030304" pitchFamily="18" charset="0"/>
              </a:rPr>
              <a:t>приміщень</a:t>
            </a:r>
            <a:r>
              <a:rPr lang="ru-RU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, </a:t>
            </a:r>
            <a:r>
              <a:rPr lang="ru-RU" dirty="0" err="1" smtClean="0">
                <a:solidFill>
                  <a:prstClr val="black"/>
                </a:solidFill>
                <a:latin typeface="Book Antiqua" panose="02040602050305030304" pitchFamily="18" charset="0"/>
              </a:rPr>
              <a:t>кореспонденції</a:t>
            </a:r>
            <a:r>
              <a:rPr lang="ru-RU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, яка </a:t>
            </a:r>
            <a:r>
              <a:rPr lang="ru-RU" dirty="0" err="1" smtClean="0">
                <a:solidFill>
                  <a:prstClr val="black"/>
                </a:solidFill>
                <a:latin typeface="Book Antiqua" panose="02040602050305030304" pitchFamily="18" charset="0"/>
              </a:rPr>
              <a:t>надходить</a:t>
            </a:r>
            <a:r>
              <a:rPr lang="ru-RU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 для гостей, картотеки, тут є </a:t>
            </a:r>
            <a:r>
              <a:rPr lang="ru-RU" dirty="0" err="1" smtClean="0">
                <a:solidFill>
                  <a:prstClr val="black"/>
                </a:solidFill>
                <a:latin typeface="Book Antiqua" panose="02040602050305030304" pitchFamily="18" charset="0"/>
              </a:rPr>
              <a:t>технічні</a:t>
            </a:r>
            <a:r>
              <a:rPr lang="ru-RU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 smtClean="0">
                <a:solidFill>
                  <a:prstClr val="black"/>
                </a:solidFill>
                <a:latin typeface="Book Antiqua" panose="02040602050305030304" pitchFamily="18" charset="0"/>
              </a:rPr>
              <a:t>засоби</a:t>
            </a:r>
            <a:r>
              <a:rPr lang="ru-RU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 — телефон, </a:t>
            </a:r>
            <a:r>
              <a:rPr lang="ru-RU" dirty="0" err="1" smtClean="0">
                <a:solidFill>
                  <a:prstClr val="black"/>
                </a:solidFill>
                <a:latin typeface="Book Antiqua" panose="02040602050305030304" pitchFamily="18" charset="0"/>
              </a:rPr>
              <a:t>комп'ютер</a:t>
            </a:r>
            <a:r>
              <a:rPr lang="ru-RU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, факс та </a:t>
            </a:r>
            <a:r>
              <a:rPr lang="ru-RU" dirty="0" err="1" smtClean="0">
                <a:solidFill>
                  <a:prstClr val="black"/>
                </a:solidFill>
                <a:latin typeface="Book Antiqua" panose="02040602050305030304" pitchFamily="18" charset="0"/>
              </a:rPr>
              <a:t>ін</a:t>
            </a:r>
            <a:r>
              <a:rPr lang="ru-RU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.</a:t>
            </a:r>
            <a:endParaRPr lang="ru-RU" dirty="0">
              <a:solidFill>
                <a:prstClr val="black"/>
              </a:solidFill>
              <a:latin typeface="Book Antiqua" panose="0204060205030503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8870" y="957476"/>
            <a:ext cx="7069699" cy="4711803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6" name="Овал 5"/>
          <p:cNvSpPr/>
          <p:nvPr/>
        </p:nvSpPr>
        <p:spPr>
          <a:xfrm>
            <a:off x="6583680" y="2666198"/>
            <a:ext cx="1482291" cy="103952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2188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3755" y="1713864"/>
            <a:ext cx="6563595" cy="437573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35805" y="1944870"/>
            <a:ext cx="3660809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Камера </a:t>
            </a:r>
            <a:r>
              <a:rPr lang="ru-RU" dirty="0" err="1" smtClean="0">
                <a:solidFill>
                  <a:prstClr val="black"/>
                </a:solidFill>
                <a:latin typeface="Book Antiqua" panose="02040602050305030304" pitchFamily="18" charset="0"/>
              </a:rPr>
              <a:t>схову</a:t>
            </a:r>
            <a:r>
              <a:rPr lang="ru-RU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 багажу </a:t>
            </a:r>
            <a:r>
              <a:rPr lang="ru-RU" dirty="0" err="1" smtClean="0">
                <a:solidFill>
                  <a:prstClr val="black"/>
                </a:solidFill>
                <a:latin typeface="Book Antiqua" panose="02040602050305030304" pitchFamily="18" charset="0"/>
              </a:rPr>
              <a:t>розташована</a:t>
            </a:r>
            <a:r>
              <a:rPr lang="ru-RU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 smtClean="0">
                <a:solidFill>
                  <a:prstClr val="black"/>
                </a:solidFill>
                <a:latin typeface="Book Antiqua" panose="02040602050305030304" pitchFamily="18" charset="0"/>
              </a:rPr>
              <a:t>поблизу</a:t>
            </a:r>
            <a:r>
              <a:rPr lang="ru-RU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 smtClean="0">
                <a:solidFill>
                  <a:prstClr val="black"/>
                </a:solidFill>
                <a:latin typeface="Book Antiqua" panose="02040602050305030304" pitchFamily="18" charset="0"/>
              </a:rPr>
              <a:t>рецепції</a:t>
            </a:r>
            <a:r>
              <a:rPr lang="ru-RU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, </a:t>
            </a:r>
            <a:r>
              <a:rPr lang="ru-RU" dirty="0" err="1" smtClean="0">
                <a:solidFill>
                  <a:prstClr val="black"/>
                </a:solidFill>
                <a:latin typeface="Book Antiqua" panose="02040602050305030304" pitchFamily="18" charset="0"/>
              </a:rPr>
              <a:t>біля</a:t>
            </a:r>
            <a:r>
              <a:rPr lang="ru-RU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 входу, в </a:t>
            </a:r>
            <a:r>
              <a:rPr lang="ru-RU" dirty="0" err="1" smtClean="0">
                <a:solidFill>
                  <a:prstClr val="black"/>
                </a:solidFill>
                <a:latin typeface="Book Antiqua" panose="02040602050305030304" pitchFamily="18" charset="0"/>
              </a:rPr>
              <a:t>окремому</a:t>
            </a:r>
            <a:r>
              <a:rPr lang="ru-RU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 smtClean="0">
                <a:solidFill>
                  <a:prstClr val="black"/>
                </a:solidFill>
                <a:latin typeface="Book Antiqua" panose="02040602050305030304" pitchFamily="18" charset="0"/>
              </a:rPr>
              <a:t>приміщенні</a:t>
            </a:r>
            <a:r>
              <a:rPr lang="ru-RU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. Вона </a:t>
            </a:r>
            <a:r>
              <a:rPr lang="ru-RU" dirty="0" err="1" smtClean="0">
                <a:solidFill>
                  <a:prstClr val="black"/>
                </a:solidFill>
                <a:latin typeface="Book Antiqua" panose="02040602050305030304" pitchFamily="18" charset="0"/>
              </a:rPr>
              <a:t>обладнана</a:t>
            </a:r>
            <a:r>
              <a:rPr lang="ru-RU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 smtClean="0">
                <a:solidFill>
                  <a:prstClr val="black"/>
                </a:solidFill>
                <a:latin typeface="Book Antiqua" panose="02040602050305030304" pitchFamily="18" charset="0"/>
              </a:rPr>
              <a:t>вікном</a:t>
            </a:r>
            <a:r>
              <a:rPr lang="ru-RU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 для </a:t>
            </a:r>
            <a:r>
              <a:rPr lang="ru-RU" dirty="0" err="1" smtClean="0">
                <a:solidFill>
                  <a:prstClr val="black"/>
                </a:solidFill>
                <a:latin typeface="Book Antiqua" panose="02040602050305030304" pitchFamily="18" charset="0"/>
              </a:rPr>
              <a:t>прийому</a:t>
            </a:r>
            <a:r>
              <a:rPr lang="ru-RU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 та </a:t>
            </a:r>
            <a:r>
              <a:rPr lang="ru-RU" dirty="0" err="1" smtClean="0">
                <a:solidFill>
                  <a:prstClr val="black"/>
                </a:solidFill>
                <a:latin typeface="Book Antiqua" panose="02040602050305030304" pitchFamily="18" charset="0"/>
              </a:rPr>
              <a:t>видачі</a:t>
            </a:r>
            <a:r>
              <a:rPr lang="ru-RU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 ручного багажу і </a:t>
            </a:r>
            <a:r>
              <a:rPr lang="ru-RU" dirty="0" err="1" smtClean="0">
                <a:solidFill>
                  <a:prstClr val="black"/>
                </a:solidFill>
                <a:latin typeface="Book Antiqua" panose="02040602050305030304" pitchFamily="18" charset="0"/>
              </a:rPr>
              <a:t>стелажами</a:t>
            </a:r>
            <a:r>
              <a:rPr lang="ru-RU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 у </a:t>
            </a:r>
            <a:r>
              <a:rPr lang="ru-RU" dirty="0" err="1" smtClean="0">
                <a:solidFill>
                  <a:prstClr val="black"/>
                </a:solidFill>
                <a:latin typeface="Book Antiqua" panose="02040602050305030304" pitchFamily="18" charset="0"/>
              </a:rPr>
              <a:t>внутрішній</a:t>
            </a:r>
            <a:r>
              <a:rPr lang="ru-RU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 smtClean="0">
                <a:solidFill>
                  <a:prstClr val="black"/>
                </a:solidFill>
                <a:latin typeface="Book Antiqua" panose="02040602050305030304" pitchFamily="18" charset="0"/>
              </a:rPr>
              <a:t>частині</a:t>
            </a:r>
            <a:r>
              <a:rPr lang="ru-RU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 для </a:t>
            </a:r>
            <a:r>
              <a:rPr lang="ru-RU" dirty="0" err="1" smtClean="0">
                <a:solidFill>
                  <a:prstClr val="black"/>
                </a:solidFill>
                <a:latin typeface="Book Antiqua" panose="02040602050305030304" pitchFamily="18" charset="0"/>
              </a:rPr>
              <a:t>його</a:t>
            </a:r>
            <a:r>
              <a:rPr lang="ru-RU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 smtClean="0">
                <a:solidFill>
                  <a:prstClr val="black"/>
                </a:solidFill>
                <a:latin typeface="Book Antiqua" panose="02040602050305030304" pitchFamily="18" charset="0"/>
              </a:rPr>
              <a:t>зберігання</a:t>
            </a:r>
            <a:r>
              <a:rPr lang="ru-RU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. Камеру </a:t>
            </a:r>
            <a:r>
              <a:rPr lang="ru-RU" dirty="0" err="1" smtClean="0">
                <a:solidFill>
                  <a:prstClr val="black"/>
                </a:solidFill>
                <a:latin typeface="Book Antiqua" panose="02040602050305030304" pitchFamily="18" charset="0"/>
              </a:rPr>
              <a:t>схову</a:t>
            </a:r>
            <a:r>
              <a:rPr lang="ru-RU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 smtClean="0">
                <a:solidFill>
                  <a:prstClr val="black"/>
                </a:solidFill>
                <a:latin typeface="Book Antiqua" panose="02040602050305030304" pitchFamily="18" charset="0"/>
              </a:rPr>
              <a:t>використовують</a:t>
            </a:r>
            <a:r>
              <a:rPr lang="ru-RU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 smtClean="0">
                <a:solidFill>
                  <a:prstClr val="black"/>
                </a:solidFill>
                <a:latin typeface="Book Antiqua" panose="02040602050305030304" pitchFamily="18" charset="0"/>
              </a:rPr>
              <a:t>головно</a:t>
            </a:r>
            <a:r>
              <a:rPr lang="ru-RU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 smtClean="0">
                <a:solidFill>
                  <a:prstClr val="black"/>
                </a:solidFill>
                <a:latin typeface="Book Antiqua" panose="02040602050305030304" pitchFamily="18" charset="0"/>
              </a:rPr>
              <a:t>відвідувачі</a:t>
            </a:r>
            <a:r>
              <a:rPr lang="ru-RU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 smtClean="0">
                <a:solidFill>
                  <a:prstClr val="black"/>
                </a:solidFill>
                <a:latin typeface="Book Antiqua" panose="02040602050305030304" pitchFamily="18" charset="0"/>
              </a:rPr>
              <a:t>готелю</a:t>
            </a:r>
            <a:r>
              <a:rPr lang="ru-RU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, а </a:t>
            </a:r>
            <a:r>
              <a:rPr lang="ru-RU" dirty="0" err="1" smtClean="0">
                <a:solidFill>
                  <a:prstClr val="black"/>
                </a:solidFill>
                <a:latin typeface="Book Antiqua" panose="02040602050305030304" pitchFamily="18" charset="0"/>
              </a:rPr>
              <a:t>також</a:t>
            </a:r>
            <a:r>
              <a:rPr lang="ru-RU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 smtClean="0">
                <a:solidFill>
                  <a:prstClr val="black"/>
                </a:solidFill>
                <a:latin typeface="Book Antiqua" panose="02040602050305030304" pitchFamily="18" charset="0"/>
              </a:rPr>
              <a:t>гості</a:t>
            </a:r>
            <a:r>
              <a:rPr lang="ru-RU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, </a:t>
            </a:r>
            <a:r>
              <a:rPr lang="ru-RU" dirty="0" err="1" smtClean="0">
                <a:solidFill>
                  <a:prstClr val="black"/>
                </a:solidFill>
                <a:latin typeface="Book Antiqua" panose="02040602050305030304" pitchFamily="18" charset="0"/>
              </a:rPr>
              <a:t>котрі</a:t>
            </a:r>
            <a:r>
              <a:rPr lang="ru-RU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 smtClean="0">
                <a:solidFill>
                  <a:prstClr val="black"/>
                </a:solidFill>
                <a:latin typeface="Book Antiqua" panose="02040602050305030304" pitchFamily="18" charset="0"/>
              </a:rPr>
              <a:t>звільняють</a:t>
            </a:r>
            <a:r>
              <a:rPr lang="ru-RU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 номер, але не </a:t>
            </a:r>
            <a:r>
              <a:rPr lang="ru-RU" dirty="0" err="1" smtClean="0">
                <a:solidFill>
                  <a:prstClr val="black"/>
                </a:solidFill>
                <a:latin typeface="Book Antiqua" panose="02040602050305030304" pitchFamily="18" charset="0"/>
              </a:rPr>
              <a:t>від'їжджають</a:t>
            </a:r>
            <a:r>
              <a:rPr lang="ru-RU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, і </a:t>
            </a:r>
            <a:r>
              <a:rPr lang="ru-RU" dirty="0" err="1" smtClean="0">
                <a:solidFill>
                  <a:prstClr val="black"/>
                </a:solidFill>
                <a:latin typeface="Book Antiqua" panose="02040602050305030304" pitchFamily="18" charset="0"/>
              </a:rPr>
              <a:t>гості</a:t>
            </a:r>
            <a:r>
              <a:rPr lang="ru-RU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, </a:t>
            </a:r>
            <a:r>
              <a:rPr lang="ru-RU" dirty="0" err="1" smtClean="0">
                <a:solidFill>
                  <a:prstClr val="black"/>
                </a:solidFill>
                <a:latin typeface="Book Antiqua" panose="02040602050305030304" pitchFamily="18" charset="0"/>
              </a:rPr>
              <a:t>які</a:t>
            </a:r>
            <a:r>
              <a:rPr lang="ru-RU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 smtClean="0">
                <a:solidFill>
                  <a:prstClr val="black"/>
                </a:solidFill>
                <a:latin typeface="Book Antiqua" panose="02040602050305030304" pitchFamily="18" charset="0"/>
              </a:rPr>
              <a:t>прибули</a:t>
            </a:r>
            <a:r>
              <a:rPr lang="ru-RU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, але в момент </a:t>
            </a:r>
            <a:r>
              <a:rPr lang="ru-RU" dirty="0" err="1" smtClean="0">
                <a:solidFill>
                  <a:prstClr val="black"/>
                </a:solidFill>
                <a:latin typeface="Book Antiqua" panose="02040602050305030304" pitchFamily="18" charset="0"/>
              </a:rPr>
              <a:t>прибуття</a:t>
            </a:r>
            <a:r>
              <a:rPr lang="ru-RU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 smtClean="0">
                <a:solidFill>
                  <a:prstClr val="black"/>
                </a:solidFill>
                <a:latin typeface="Book Antiqua" panose="02040602050305030304" pitchFamily="18" charset="0"/>
              </a:rPr>
              <a:t>немає</a:t>
            </a:r>
            <a:r>
              <a:rPr lang="ru-RU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 smtClean="0">
                <a:solidFill>
                  <a:prstClr val="black"/>
                </a:solidFill>
                <a:latin typeface="Book Antiqua" panose="02040602050305030304" pitchFamily="18" charset="0"/>
              </a:rPr>
              <a:t>вільного</a:t>
            </a:r>
            <a:r>
              <a:rPr lang="ru-RU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 номера.</a:t>
            </a:r>
            <a:endParaRPr lang="ru-RU" dirty="0">
              <a:solidFill>
                <a:prstClr val="black"/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484344" y="417410"/>
            <a:ext cx="682431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У великих </a:t>
            </a:r>
            <a:r>
              <a:rPr lang="ru-RU" dirty="0" err="1" smtClean="0">
                <a:solidFill>
                  <a:prstClr val="black"/>
                </a:solidFill>
                <a:latin typeface="Book Antiqua" panose="02040602050305030304" pitchFamily="18" charset="0"/>
              </a:rPr>
              <a:t>готельних</a:t>
            </a:r>
            <a:r>
              <a:rPr lang="ru-RU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 комплексах </a:t>
            </a:r>
            <a:r>
              <a:rPr lang="ru-RU" dirty="0" err="1" smtClean="0">
                <a:solidFill>
                  <a:prstClr val="black"/>
                </a:solidFill>
                <a:latin typeface="Book Antiqua" panose="02040602050305030304" pitchFamily="18" charset="0"/>
              </a:rPr>
              <a:t>передбачені</a:t>
            </a:r>
            <a:r>
              <a:rPr lang="ru-RU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 smtClean="0">
                <a:solidFill>
                  <a:prstClr val="black"/>
                </a:solidFill>
                <a:latin typeface="Book Antiqua" panose="02040602050305030304" pitchFamily="18" charset="0"/>
              </a:rPr>
              <a:t>окремі</a:t>
            </a:r>
            <a:r>
              <a:rPr lang="ru-RU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 входи для </a:t>
            </a:r>
            <a:r>
              <a:rPr lang="ru-RU" dirty="0" err="1" smtClean="0">
                <a:solidFill>
                  <a:prstClr val="black"/>
                </a:solidFill>
                <a:latin typeface="Book Antiqua" panose="02040602050305030304" pitchFamily="18" charset="0"/>
              </a:rPr>
              <a:t>прийому</a:t>
            </a:r>
            <a:r>
              <a:rPr lang="ru-RU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 та доставки багажу </a:t>
            </a:r>
            <a:r>
              <a:rPr lang="ru-RU" dirty="0" err="1" smtClean="0">
                <a:solidFill>
                  <a:prstClr val="black"/>
                </a:solidFill>
                <a:latin typeface="Book Antiqua" panose="02040602050305030304" pitchFamily="18" charset="0"/>
              </a:rPr>
              <a:t>вантажними</a:t>
            </a:r>
            <a:r>
              <a:rPr lang="ru-RU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 smtClean="0">
                <a:solidFill>
                  <a:prstClr val="black"/>
                </a:solidFill>
                <a:latin typeface="Book Antiqua" panose="02040602050305030304" pitchFamily="18" charset="0"/>
              </a:rPr>
              <a:t>ліфтами</a:t>
            </a:r>
            <a:r>
              <a:rPr lang="ru-RU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 у </a:t>
            </a:r>
            <a:r>
              <a:rPr lang="ru-RU" dirty="0" err="1" smtClean="0">
                <a:solidFill>
                  <a:prstClr val="black"/>
                </a:solidFill>
                <a:latin typeface="Book Antiqua" panose="02040602050305030304" pitchFamily="18" charset="0"/>
              </a:rPr>
              <a:t>певні</a:t>
            </a:r>
            <a:r>
              <a:rPr lang="ru-RU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 smtClean="0">
                <a:solidFill>
                  <a:prstClr val="black"/>
                </a:solidFill>
                <a:latin typeface="Book Antiqua" panose="02040602050305030304" pitchFamily="18" charset="0"/>
              </a:rPr>
              <a:t>номери</a:t>
            </a:r>
            <a:r>
              <a:rPr lang="ru-RU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.</a:t>
            </a:r>
            <a:endParaRPr lang="ru-RU" dirty="0">
              <a:solidFill>
                <a:prstClr val="black"/>
              </a:solidFill>
              <a:latin typeface="Book Antiqua" panose="0204060205030503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101776" y="6204955"/>
            <a:ext cx="171072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err="1" smtClean="0">
                <a:solidFill>
                  <a:prstClr val="black"/>
                </a:solidFill>
                <a:latin typeface="Book Antiqua" panose="02040602050305030304" pitchFamily="18" charset="0"/>
              </a:rPr>
              <a:t>Дякую</a:t>
            </a:r>
            <a:r>
              <a:rPr lang="ru-RU" sz="1600" b="1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 за </a:t>
            </a:r>
            <a:r>
              <a:rPr lang="ru-RU" sz="1600" b="1" dirty="0" err="1" smtClean="0">
                <a:solidFill>
                  <a:prstClr val="black"/>
                </a:solidFill>
                <a:latin typeface="Book Antiqua" panose="02040602050305030304" pitchFamily="18" charset="0"/>
              </a:rPr>
              <a:t>увагу</a:t>
            </a:r>
            <a:endParaRPr lang="ru-RU" sz="16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1003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0660" y="127857"/>
            <a:ext cx="119613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rgbClr val="203264"/>
                </a:solidFill>
              </a:rPr>
              <a:t>2. </a:t>
            </a:r>
            <a:r>
              <a:rPr lang="ru-RU" sz="3200" dirty="0" err="1">
                <a:solidFill>
                  <a:srgbClr val="203264"/>
                </a:solidFill>
              </a:rPr>
              <a:t>Зонування</a:t>
            </a:r>
            <a:r>
              <a:rPr lang="ru-RU" sz="3200" dirty="0">
                <a:solidFill>
                  <a:srgbClr val="203264"/>
                </a:solidFill>
              </a:rPr>
              <a:t> вестибюлю </a:t>
            </a:r>
            <a:r>
              <a:rPr lang="ru-RU" sz="3200" dirty="0" err="1">
                <a:solidFill>
                  <a:srgbClr val="203264"/>
                </a:solidFill>
              </a:rPr>
              <a:t>готелю</a:t>
            </a:r>
            <a:endParaRPr lang="ru-RU" sz="3200" dirty="0">
              <a:solidFill>
                <a:srgbClr val="203264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375" y="944563"/>
            <a:ext cx="7456488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1527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8677" y="169788"/>
            <a:ext cx="117400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У  вестибюлях  </a:t>
            </a:r>
            <a:r>
              <a:rPr lang="ru-RU" dirty="0" err="1"/>
              <a:t>передбачаються</a:t>
            </a:r>
            <a:r>
              <a:rPr lang="ru-RU" dirty="0"/>
              <a:t>  </a:t>
            </a:r>
            <a:r>
              <a:rPr lang="ru-RU" dirty="0" err="1"/>
              <a:t>наступні</a:t>
            </a:r>
            <a:r>
              <a:rPr lang="ru-RU" dirty="0"/>
              <a:t>  </a:t>
            </a:r>
            <a:r>
              <a:rPr lang="ru-RU" dirty="0" err="1"/>
              <a:t>основні</a:t>
            </a:r>
            <a:r>
              <a:rPr lang="ru-RU" dirty="0"/>
              <a:t>  </a:t>
            </a:r>
            <a:r>
              <a:rPr lang="ru-RU" dirty="0" err="1"/>
              <a:t>зони</a:t>
            </a:r>
            <a:r>
              <a:rPr lang="ru-RU" dirty="0"/>
              <a:t>: </a:t>
            </a:r>
            <a:endParaRPr lang="uk-UA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093078" y="826485"/>
            <a:ext cx="233461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dirty="0" err="1">
                <a:solidFill>
                  <a:srgbClr val="000000"/>
                </a:solidFill>
              </a:rPr>
              <a:t>інтенсивного</a:t>
            </a:r>
            <a:r>
              <a:rPr lang="ru-RU" dirty="0">
                <a:solidFill>
                  <a:srgbClr val="000000"/>
                </a:solidFill>
              </a:rPr>
              <a:t> </a:t>
            </a:r>
          </a:p>
          <a:p>
            <a:pPr lvl="0"/>
            <a:r>
              <a:rPr lang="ru-RU" dirty="0" err="1">
                <a:solidFill>
                  <a:srgbClr val="000000"/>
                </a:solidFill>
              </a:rPr>
              <a:t>пішохідного</a:t>
            </a:r>
            <a:r>
              <a:rPr lang="ru-RU" dirty="0">
                <a:solidFill>
                  <a:srgbClr val="000000"/>
                </a:solidFill>
              </a:rPr>
              <a:t> </a:t>
            </a:r>
            <a:r>
              <a:rPr lang="ru-RU" dirty="0" err="1">
                <a:solidFill>
                  <a:srgbClr val="000000"/>
                </a:solidFill>
              </a:rPr>
              <a:t>руху</a:t>
            </a:r>
            <a:endParaRPr lang="uk-UA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466693" y="826486"/>
            <a:ext cx="2328042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err="1">
                <a:solidFill>
                  <a:srgbClr val="000000"/>
                </a:solidFill>
              </a:rPr>
              <a:t>екстенсивного</a:t>
            </a:r>
            <a:r>
              <a:rPr lang="ru-RU" dirty="0">
                <a:solidFill>
                  <a:srgbClr val="000000"/>
                </a:solidFill>
              </a:rPr>
              <a:t> </a:t>
            </a:r>
            <a:r>
              <a:rPr lang="ru-RU" dirty="0" err="1">
                <a:solidFill>
                  <a:srgbClr val="000000"/>
                </a:solidFill>
              </a:rPr>
              <a:t>пішохідного</a:t>
            </a:r>
            <a:r>
              <a:rPr lang="ru-RU" dirty="0">
                <a:solidFill>
                  <a:srgbClr val="000000"/>
                </a:solidFill>
              </a:rPr>
              <a:t> </a:t>
            </a:r>
            <a:r>
              <a:rPr lang="ru-RU" dirty="0" err="1">
                <a:solidFill>
                  <a:srgbClr val="000000"/>
                </a:solidFill>
              </a:rPr>
              <a:t>руху</a:t>
            </a:r>
            <a:endParaRPr lang="uk-UA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9679863" y="826486"/>
            <a:ext cx="1928812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err="1">
                <a:solidFill>
                  <a:srgbClr val="000000"/>
                </a:solidFill>
              </a:rPr>
              <a:t>рекреаційна</a:t>
            </a:r>
            <a:r>
              <a:rPr lang="ru-RU" dirty="0">
                <a:solidFill>
                  <a:srgbClr val="000000"/>
                </a:solidFill>
              </a:rPr>
              <a:t> і </a:t>
            </a:r>
            <a:r>
              <a:rPr lang="ru-RU" dirty="0" err="1">
                <a:solidFill>
                  <a:srgbClr val="000000"/>
                </a:solidFill>
              </a:rPr>
              <a:t>допоміжна</a:t>
            </a:r>
            <a:endParaRPr lang="uk-UA" dirty="0"/>
          </a:p>
        </p:txBody>
      </p:sp>
      <p:cxnSp>
        <p:nvCxnSpPr>
          <p:cNvPr id="8" name="Прямая со стрелкой 7"/>
          <p:cNvCxnSpPr>
            <a:stCxn id="4" idx="2"/>
            <a:endCxn id="5" idx="0"/>
          </p:cNvCxnSpPr>
          <p:nvPr/>
        </p:nvCxnSpPr>
        <p:spPr>
          <a:xfrm flipH="1">
            <a:off x="2260383" y="539120"/>
            <a:ext cx="3788321" cy="28736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>
            <a:stCxn id="4" idx="2"/>
            <a:endCxn id="7" idx="0"/>
          </p:cNvCxnSpPr>
          <p:nvPr/>
        </p:nvCxnSpPr>
        <p:spPr>
          <a:xfrm>
            <a:off x="6048704" y="539120"/>
            <a:ext cx="4595565" cy="2873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stCxn id="4" idx="2"/>
            <a:endCxn id="6" idx="0"/>
          </p:cNvCxnSpPr>
          <p:nvPr/>
        </p:nvCxnSpPr>
        <p:spPr>
          <a:xfrm>
            <a:off x="6048704" y="539120"/>
            <a:ext cx="582010" cy="2873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57806" y="1472816"/>
            <a:ext cx="517634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Зона </a:t>
            </a:r>
            <a:r>
              <a:rPr lang="ru-RU" dirty="0" err="1"/>
              <a:t>інтенсивного</a:t>
            </a:r>
            <a:r>
              <a:rPr lang="ru-RU" dirty="0"/>
              <a:t> </a:t>
            </a:r>
            <a:r>
              <a:rPr lang="ru-RU" dirty="0" err="1"/>
              <a:t>пішохідного</a:t>
            </a:r>
            <a:r>
              <a:rPr lang="ru-RU" dirty="0"/>
              <a:t> </a:t>
            </a:r>
            <a:r>
              <a:rPr lang="ru-RU" dirty="0" err="1"/>
              <a:t>руху</a:t>
            </a:r>
            <a:r>
              <a:rPr lang="ru-RU" dirty="0"/>
              <a:t> </a:t>
            </a:r>
            <a:r>
              <a:rPr lang="ru-RU" dirty="0" err="1"/>
              <a:t>включає</a:t>
            </a:r>
            <a:r>
              <a:rPr lang="ru-RU" dirty="0"/>
              <a:t> маршрут транзитного </a:t>
            </a:r>
            <a:r>
              <a:rPr lang="ru-RU" dirty="0" err="1"/>
              <a:t>руху</a:t>
            </a:r>
            <a:r>
              <a:rPr lang="ru-RU" dirty="0"/>
              <a:t> </a:t>
            </a:r>
          </a:p>
          <a:p>
            <a:pPr algn="ctr"/>
            <a:r>
              <a:rPr lang="ru-RU" dirty="0"/>
              <a:t>до </a:t>
            </a:r>
            <a:r>
              <a:rPr lang="ru-RU" dirty="0" err="1"/>
              <a:t>ліфтів</a:t>
            </a:r>
            <a:r>
              <a:rPr lang="ru-RU" dirty="0"/>
              <a:t> і </a:t>
            </a:r>
            <a:r>
              <a:rPr lang="ru-RU" dirty="0" err="1"/>
              <a:t>сходів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5234151" y="1480736"/>
            <a:ext cx="324244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/>
              <a:t>Зона  екстенсивного  </a:t>
            </a:r>
            <a:r>
              <a:rPr lang="uk-UA" dirty="0" smtClean="0"/>
              <a:t>пішохідного  </a:t>
            </a:r>
            <a:r>
              <a:rPr lang="uk-UA" dirty="0"/>
              <a:t>руху  включає  пішохідні  підходи  до </a:t>
            </a:r>
            <a:r>
              <a:rPr lang="uk-UA" dirty="0" smtClean="0"/>
              <a:t>допоміжних </a:t>
            </a:r>
            <a:r>
              <a:rPr lang="uk-UA" dirty="0"/>
              <a:t>приміщень гардероба, торговельних кіосків, телефонів-автоматів і </a:t>
            </a:r>
          </a:p>
          <a:p>
            <a:pPr algn="ctr"/>
            <a:r>
              <a:rPr lang="uk-UA" dirty="0"/>
              <a:t>групи прийому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8150609" y="1472817"/>
            <a:ext cx="4041391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>
                <a:solidFill>
                  <a:srgbClr val="203264"/>
                </a:solidFill>
              </a:rPr>
              <a:t>Допоміжна  зона  </a:t>
            </a:r>
            <a:r>
              <a:rPr lang="uk-UA" dirty="0"/>
              <a:t>включає  такі  приміщення:  відділення  зв'язку,  ощадну </a:t>
            </a:r>
            <a:r>
              <a:rPr lang="uk-UA" dirty="0" smtClean="0"/>
              <a:t>касу</a:t>
            </a:r>
            <a:r>
              <a:rPr lang="uk-UA" dirty="0"/>
              <a:t>,  транспортне  агентство,  перукарню,  пункти  прийому  речей  у  ремонт, </a:t>
            </a:r>
            <a:r>
              <a:rPr lang="uk-UA" dirty="0" smtClean="0"/>
              <a:t>хімчистку </a:t>
            </a:r>
            <a:r>
              <a:rPr lang="uk-UA" dirty="0"/>
              <a:t>і пральню, камеру зберігання.</a:t>
            </a:r>
          </a:p>
          <a:p>
            <a:pPr algn="ctr"/>
            <a:r>
              <a:rPr lang="uk-UA" b="1" dirty="0">
                <a:solidFill>
                  <a:srgbClr val="203264"/>
                </a:solidFill>
              </a:rPr>
              <a:t>Рекреаційна  зона  </a:t>
            </a:r>
            <a:r>
              <a:rPr lang="uk-UA" dirty="0"/>
              <a:t>забезпечує  короткочасний  відпочинок  від'їжджаючих  і </a:t>
            </a:r>
            <a:r>
              <a:rPr lang="uk-UA" dirty="0" smtClean="0"/>
              <a:t>прибуваючих </a:t>
            </a:r>
            <a:r>
              <a:rPr lang="uk-UA" dirty="0"/>
              <a:t>гостей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04" t="34649" r="26813" b="6250"/>
          <a:stretch/>
        </p:blipFill>
        <p:spPr bwMode="auto">
          <a:xfrm>
            <a:off x="0" y="2450461"/>
            <a:ext cx="5423338" cy="432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4899" y="4612138"/>
            <a:ext cx="3963386" cy="2161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495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4566061"/>
              </p:ext>
            </p:extLst>
          </p:nvPr>
        </p:nvGraphicFramePr>
        <p:xfrm>
          <a:off x="292336" y="1523692"/>
          <a:ext cx="11656540" cy="51943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2899"/>
                <a:gridCol w="1813034"/>
                <a:gridCol w="3011214"/>
                <a:gridCol w="2333296"/>
                <a:gridCol w="1876097"/>
              </a:tblGrid>
              <a:tr h="370840">
                <a:tc>
                  <a:txBody>
                    <a:bodyPr/>
                    <a:lstStyle/>
                    <a:p>
                      <a:pPr marL="75565" marR="66675" algn="ctr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/>
                          <a:ea typeface="Times New Roman"/>
                        </a:rPr>
                        <a:t>Найменування</a:t>
                      </a:r>
                    </a:p>
                    <a:p>
                      <a:pPr marL="73025" marR="66675" algn="ctr">
                        <a:lnSpc>
                          <a:spcPts val="154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/>
                          <a:ea typeface="Times New Roman"/>
                        </a:rPr>
                        <a:t>зони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9220">
                        <a:lnSpc>
                          <a:spcPts val="1505"/>
                        </a:lnSpc>
                        <a:spcBef>
                          <a:spcPts val="765"/>
                        </a:spcBef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/>
                          <a:ea typeface="Times New Roman"/>
                        </a:rPr>
                        <a:t>Состав</a:t>
                      </a:r>
                      <a:r>
                        <a:rPr lang="uk-UA" sz="1400" spc="-15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uk-UA" sz="1400" dirty="0">
                          <a:effectLst/>
                          <a:latin typeface="Times New Roman"/>
                          <a:ea typeface="Times New Roman"/>
                        </a:rPr>
                        <a:t>зони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2720" marR="165100" algn="ctr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Times New Roman"/>
                        </a:rPr>
                        <a:t>Функція</a:t>
                      </a:r>
                    </a:p>
                    <a:p>
                      <a:pPr marL="172720" marR="165100" algn="ctr">
                        <a:lnSpc>
                          <a:spcPts val="154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Times New Roman"/>
                        </a:rPr>
                        <a:t>зони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4775" marR="97155" algn="ctr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Times New Roman"/>
                        </a:rPr>
                        <a:t>Меблі</a:t>
                      </a:r>
                      <a:r>
                        <a:rPr lang="uk-UA" sz="1400" spc="-5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uk-UA" sz="1400">
                          <a:effectLst/>
                          <a:latin typeface="Times New Roman"/>
                          <a:ea typeface="Times New Roman"/>
                        </a:rPr>
                        <a:t>та</a:t>
                      </a:r>
                    </a:p>
                    <a:p>
                      <a:pPr marL="106045" marR="97155" algn="ctr">
                        <a:lnSpc>
                          <a:spcPts val="154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Times New Roman"/>
                        </a:rPr>
                        <a:t>обладнання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6200" marR="73025" algn="ctr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Times New Roman"/>
                        </a:rPr>
                        <a:t>Розміри</a:t>
                      </a:r>
                    </a:p>
                    <a:p>
                      <a:pPr marL="79375" marR="73025" algn="ctr">
                        <a:lnSpc>
                          <a:spcPts val="154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Times New Roman"/>
                        </a:rPr>
                        <a:t>меблів,</a:t>
                      </a:r>
                      <a:r>
                        <a:rPr lang="uk-UA" sz="1400" spc="-1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uk-UA" sz="1400">
                          <a:effectLst/>
                          <a:latin typeface="Times New Roman"/>
                          <a:ea typeface="Times New Roman"/>
                        </a:rPr>
                        <a:t>мм</a:t>
                      </a:r>
                    </a:p>
                  </a:txBody>
                  <a:tcPr marL="0" marR="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73025" marR="66040" indent="2540" algn="ctr">
                        <a:lnSpc>
                          <a:spcPts val="1505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/>
                          <a:ea typeface="Times New Roman"/>
                        </a:rPr>
                        <a:t>Зона</a:t>
                      </a:r>
                      <a:r>
                        <a:rPr lang="uk-UA" sz="1400" spc="5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uk-UA" sz="1400" dirty="0">
                          <a:effectLst/>
                          <a:latin typeface="Times New Roman"/>
                          <a:ea typeface="Times New Roman"/>
                        </a:rPr>
                        <a:t>інтенсивного й</a:t>
                      </a:r>
                      <a:r>
                        <a:rPr lang="uk-UA" sz="1400" spc="-335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uk-UA" sz="1400" dirty="0">
                          <a:effectLst/>
                          <a:latin typeface="Times New Roman"/>
                          <a:ea typeface="Times New Roman"/>
                        </a:rPr>
                        <a:t>екстенсивного</a:t>
                      </a:r>
                      <a:r>
                        <a:rPr lang="uk-UA" sz="1400" spc="-335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uk-UA" sz="1400" dirty="0">
                          <a:effectLst/>
                          <a:latin typeface="Times New Roman"/>
                          <a:ea typeface="Times New Roman"/>
                        </a:rPr>
                        <a:t>пішохідного</a:t>
                      </a:r>
                      <a:r>
                        <a:rPr lang="uk-UA" sz="1400" spc="5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uk-UA" sz="1400" dirty="0">
                          <a:effectLst/>
                          <a:latin typeface="Times New Roman"/>
                          <a:ea typeface="Times New Roman"/>
                        </a:rPr>
                        <a:t>руху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9220" marR="97155" indent="-3175" algn="ctr">
                        <a:lnSpc>
                          <a:spcPts val="1505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/>
                          <a:ea typeface="Times New Roman"/>
                        </a:rPr>
                        <a:t>Вхід для</a:t>
                      </a:r>
                      <a:r>
                        <a:rPr lang="uk-UA" sz="1400" spc="5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uk-UA" sz="1400" dirty="0">
                          <a:effectLst/>
                          <a:latin typeface="Times New Roman"/>
                          <a:ea typeface="Times New Roman"/>
                        </a:rPr>
                        <a:t>відвідувачів</a:t>
                      </a:r>
                    </a:p>
                    <a:p>
                      <a:pPr marL="67945" algn="ctr">
                        <a:lnSpc>
                          <a:spcPts val="1505"/>
                        </a:lnSpc>
                        <a:spcBef>
                          <a:spcPts val="25"/>
                        </a:spcBef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r>
                        <a:rPr lang="uk-UA" sz="1400" dirty="0" smtClean="0">
                          <a:effectLst/>
                          <a:latin typeface="Times New Roman"/>
                          <a:ea typeface="Times New Roman"/>
                        </a:rPr>
                        <a:t>Спеціальний</a:t>
                      </a:r>
                      <a:r>
                        <a:rPr lang="uk-UA" sz="1400" spc="-335" dirty="0" smtClean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uk-UA" sz="1400" dirty="0">
                          <a:effectLst/>
                          <a:latin typeface="Times New Roman"/>
                          <a:ea typeface="Times New Roman"/>
                        </a:rPr>
                        <a:t>вхід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1275" marR="34290" indent="3810" algn="ctr">
                        <a:lnSpc>
                          <a:spcPts val="1505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/>
                          <a:ea typeface="Times New Roman"/>
                        </a:rPr>
                        <a:t>Розподіл</a:t>
                      </a:r>
                      <a:r>
                        <a:rPr lang="uk-UA" sz="1400" spc="5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uk-UA" sz="1400" dirty="0">
                          <a:effectLst/>
                          <a:latin typeface="Times New Roman"/>
                          <a:ea typeface="Times New Roman"/>
                        </a:rPr>
                        <a:t>людських</a:t>
                      </a:r>
                      <a:r>
                        <a:rPr lang="uk-UA" sz="1400" spc="5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uk-UA" sz="1400" dirty="0">
                          <a:effectLst/>
                          <a:latin typeface="Times New Roman"/>
                          <a:ea typeface="Times New Roman"/>
                        </a:rPr>
                        <a:t>потоків</a:t>
                      </a:r>
                      <a:r>
                        <a:rPr lang="uk-UA" sz="1400" spc="-45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uk-UA" sz="1400" dirty="0">
                          <a:effectLst/>
                          <a:latin typeface="Times New Roman"/>
                          <a:ea typeface="Times New Roman"/>
                        </a:rPr>
                        <a:t>і</a:t>
                      </a:r>
                      <a:r>
                        <a:rPr lang="uk-UA" sz="1400" spc="-45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uk-UA" sz="1400" dirty="0">
                          <a:effectLst/>
                          <a:latin typeface="Times New Roman"/>
                          <a:ea typeface="Times New Roman"/>
                        </a:rPr>
                        <a:t>багажу.</a:t>
                      </a:r>
                    </a:p>
                    <a:p>
                      <a:pPr marL="174625" marR="165100" algn="ctr"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/>
                          <a:ea typeface="Times New Roman"/>
                        </a:rPr>
                        <a:t>Доставка та</a:t>
                      </a:r>
                      <a:r>
                        <a:rPr lang="uk-UA" sz="1400" spc="-335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uk-UA" sz="1400" dirty="0">
                          <a:effectLst/>
                          <a:latin typeface="Times New Roman"/>
                          <a:ea typeface="Times New Roman"/>
                        </a:rPr>
                        <a:t>зберігання</a:t>
                      </a:r>
                      <a:r>
                        <a:rPr lang="uk-UA" sz="1400" spc="5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uk-UA" sz="1400" dirty="0">
                          <a:effectLst/>
                          <a:latin typeface="Times New Roman"/>
                          <a:ea typeface="Times New Roman"/>
                        </a:rPr>
                        <a:t>багажу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32435" algn="r">
                        <a:lnSpc>
                          <a:spcPts val="1585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/>
                          <a:ea typeface="Times New Roman"/>
                        </a:rPr>
                        <a:t>Стелажі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80645" marR="73025" algn="ctr">
                        <a:lnSpc>
                          <a:spcPts val="1505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/>
                          <a:ea typeface="Times New Roman"/>
                        </a:rPr>
                        <a:t>700 мм або</a:t>
                      </a:r>
                      <a:r>
                        <a:rPr lang="uk-UA" sz="1400" spc="-335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uk-UA" sz="1400" dirty="0">
                          <a:effectLst/>
                          <a:latin typeface="Times New Roman"/>
                          <a:ea typeface="Times New Roman"/>
                        </a:rPr>
                        <a:t>на ширину</a:t>
                      </a:r>
                      <a:r>
                        <a:rPr lang="uk-UA" sz="1400" spc="-335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uk-UA" sz="1400" dirty="0">
                          <a:effectLst/>
                          <a:latin typeface="Times New Roman"/>
                          <a:ea typeface="Times New Roman"/>
                        </a:rPr>
                        <a:t>камери</a:t>
                      </a:r>
                      <a:r>
                        <a:rPr lang="uk-UA" sz="1400" spc="5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uk-UA" sz="1400" dirty="0">
                          <a:effectLst/>
                          <a:latin typeface="Times New Roman"/>
                          <a:ea typeface="Times New Roman"/>
                        </a:rPr>
                        <a:t>схову</a:t>
                      </a:r>
                    </a:p>
                  </a:txBody>
                  <a:tcPr marL="0" marR="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113665" algn="ctr">
                        <a:lnSpc>
                          <a:spcPts val="1585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/>
                          <a:ea typeface="Times New Roman"/>
                        </a:rPr>
                        <a:t>Зона</a:t>
                      </a:r>
                      <a:r>
                        <a:rPr lang="uk-UA" sz="1400" spc="-15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uk-UA" sz="1400" dirty="0">
                          <a:effectLst/>
                          <a:latin typeface="Times New Roman"/>
                          <a:ea typeface="Times New Roman"/>
                        </a:rPr>
                        <a:t>прийому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1120" marR="63500" algn="ctr">
                        <a:lnSpc>
                          <a:spcPts val="1505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/>
                          <a:ea typeface="Times New Roman"/>
                        </a:rPr>
                        <a:t>Приміщення</a:t>
                      </a:r>
                      <a:r>
                        <a:rPr lang="uk-UA" sz="1400" spc="-335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uk-UA" sz="1400" dirty="0">
                          <a:effectLst/>
                          <a:latin typeface="Times New Roman"/>
                          <a:ea typeface="Times New Roman"/>
                        </a:rPr>
                        <a:t>гардеробу</a:t>
                      </a:r>
                    </a:p>
                    <a:p>
                      <a:pPr marL="67945" algn="ctr">
                        <a:lnSpc>
                          <a:spcPts val="1505"/>
                        </a:lnSpc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  <a:p>
                      <a:pPr marL="71120" marR="63500" algn="ctr">
                        <a:lnSpc>
                          <a:spcPts val="1505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/>
                          <a:ea typeface="Times New Roman"/>
                        </a:rPr>
                        <a:t>Робоче місце</a:t>
                      </a:r>
                      <a:r>
                        <a:rPr lang="uk-UA" sz="1400" spc="-335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uk-UA" sz="1400" dirty="0">
                          <a:effectLst/>
                          <a:latin typeface="Times New Roman"/>
                          <a:ea typeface="Times New Roman"/>
                        </a:rPr>
                        <a:t>портьє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7305" marR="19050" indent="-1270" algn="ctr">
                        <a:lnSpc>
                          <a:spcPts val="1505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/>
                          <a:ea typeface="Times New Roman"/>
                        </a:rPr>
                        <a:t>Тимчасове</a:t>
                      </a:r>
                      <a:r>
                        <a:rPr lang="uk-UA" sz="1400" spc="5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uk-UA" sz="1400" dirty="0">
                          <a:effectLst/>
                          <a:latin typeface="Times New Roman"/>
                          <a:ea typeface="Times New Roman"/>
                        </a:rPr>
                        <a:t>зберігання</a:t>
                      </a:r>
                      <a:r>
                        <a:rPr lang="uk-UA" sz="1400" spc="-7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uk-UA" sz="1400" dirty="0">
                          <a:effectLst/>
                          <a:latin typeface="Times New Roman"/>
                          <a:ea typeface="Times New Roman"/>
                        </a:rPr>
                        <a:t>одягу.</a:t>
                      </a:r>
                    </a:p>
                    <a:p>
                      <a:pPr marL="67945" algn="ctr">
                        <a:lnSpc>
                          <a:spcPts val="1505"/>
                        </a:lnSpc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  <a:p>
                      <a:pPr marL="175260" marR="165100" algn="ctr">
                        <a:lnSpc>
                          <a:spcPts val="1505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/>
                          <a:ea typeface="Times New Roman"/>
                        </a:rPr>
                        <a:t>Оформлення,</a:t>
                      </a:r>
                      <a:r>
                        <a:rPr lang="uk-UA" sz="1400" spc="-335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uk-UA" sz="1400" dirty="0">
                          <a:effectLst/>
                          <a:latin typeface="Times New Roman"/>
                          <a:ea typeface="Times New Roman"/>
                        </a:rPr>
                        <a:t>реєстрація,</a:t>
                      </a:r>
                      <a:r>
                        <a:rPr lang="uk-UA" sz="1400" spc="5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uk-UA" sz="1400" dirty="0">
                          <a:effectLst/>
                          <a:latin typeface="Times New Roman"/>
                          <a:ea typeface="Times New Roman"/>
                        </a:rPr>
                        <a:t>розрахунок</a:t>
                      </a:r>
                    </a:p>
                    <a:p>
                      <a:pPr marL="67945" algn="ctr">
                        <a:lnSpc>
                          <a:spcPts val="1505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  <a:p>
                      <a:pPr marL="67945" algn="ctr">
                        <a:lnSpc>
                          <a:spcPts val="1505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  <a:p>
                      <a:pPr marL="67945" algn="ctr">
                        <a:lnSpc>
                          <a:spcPts val="1505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  <a:p>
                      <a:pPr marL="80645" marR="74295" indent="3175" algn="ctr">
                        <a:lnSpc>
                          <a:spcPts val="1505"/>
                        </a:lnSpc>
                        <a:spcBef>
                          <a:spcPts val="1260"/>
                        </a:spcBef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/>
                          <a:ea typeface="Times New Roman"/>
                        </a:rPr>
                        <a:t>Видача ключів.</a:t>
                      </a:r>
                      <a:r>
                        <a:rPr lang="uk-UA" sz="1400" spc="-335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uk-UA" sz="1400" dirty="0">
                          <a:effectLst/>
                          <a:latin typeface="Times New Roman"/>
                          <a:ea typeface="Times New Roman"/>
                        </a:rPr>
                        <a:t>Надання</a:t>
                      </a:r>
                      <a:r>
                        <a:rPr lang="uk-UA" sz="1400" spc="-8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uk-UA" sz="1400" dirty="0">
                          <a:effectLst/>
                          <a:latin typeface="Times New Roman"/>
                          <a:ea typeface="Times New Roman"/>
                        </a:rPr>
                        <a:t>послуг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60350" marR="250190" indent="-2540" algn="r">
                        <a:lnSpc>
                          <a:spcPts val="1505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/>
                          <a:ea typeface="Times New Roman"/>
                        </a:rPr>
                        <a:t>Бар'єр</a:t>
                      </a:r>
                      <a:r>
                        <a:rPr lang="uk-UA" sz="1400" spc="5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uk-UA" sz="1400" dirty="0" smtClean="0">
                          <a:effectLst/>
                          <a:latin typeface="Times New Roman"/>
                          <a:ea typeface="Times New Roman"/>
                        </a:rPr>
                        <a:t>гардеробний</a:t>
                      </a:r>
                      <a:r>
                        <a:rPr lang="uk-UA" sz="14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  <a:p>
                      <a:pPr marL="116840" marR="106680" indent="-2540" algn="r">
                        <a:lnSpc>
                          <a:spcPts val="1505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/>
                          <a:ea typeface="Times New Roman"/>
                        </a:rPr>
                        <a:t>Стіл робочий</a:t>
                      </a:r>
                      <a:r>
                        <a:rPr lang="uk-UA" sz="1400" spc="5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endParaRPr lang="uk-UA" sz="1400" spc="5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116840" marR="106680" indent="-2540" algn="r">
                        <a:lnSpc>
                          <a:spcPts val="1505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effectLst/>
                          <a:latin typeface="Times New Roman"/>
                          <a:ea typeface="Times New Roman"/>
                        </a:rPr>
                        <a:t>Стійка-блок</a:t>
                      </a:r>
                    </a:p>
                    <a:p>
                      <a:pPr marL="116840" marR="106680" indent="-2540" algn="r">
                        <a:lnSpc>
                          <a:spcPts val="1505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uk-UA" sz="1400" spc="5" dirty="0" smtClean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uk-UA" sz="1400" dirty="0">
                          <a:effectLst/>
                          <a:latin typeface="Times New Roman"/>
                          <a:ea typeface="Times New Roman"/>
                        </a:rPr>
                        <a:t>Крісло робоче</a:t>
                      </a:r>
                      <a:r>
                        <a:rPr lang="uk-UA" sz="1400" spc="5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endParaRPr lang="uk-UA" sz="1400" spc="5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116840" marR="106680" indent="-2540" algn="r">
                        <a:lnSpc>
                          <a:spcPts val="1505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effectLst/>
                          <a:latin typeface="Times New Roman"/>
                          <a:ea typeface="Times New Roman"/>
                        </a:rPr>
                        <a:t>Тумба </a:t>
                      </a:r>
                      <a:r>
                        <a:rPr lang="uk-UA" sz="1400" dirty="0">
                          <a:effectLst/>
                          <a:latin typeface="Times New Roman"/>
                          <a:ea typeface="Times New Roman"/>
                        </a:rPr>
                        <a:t>для</a:t>
                      </a:r>
                      <a:r>
                        <a:rPr lang="uk-UA" sz="1400" spc="5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uk-UA" sz="1400" dirty="0">
                          <a:effectLst/>
                          <a:latin typeface="Times New Roman"/>
                          <a:ea typeface="Times New Roman"/>
                        </a:rPr>
                        <a:t>картотеки</a:t>
                      </a:r>
                      <a:r>
                        <a:rPr lang="uk-UA" sz="1400" spc="5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endParaRPr lang="uk-UA" sz="1400" spc="5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116840" marR="106680" indent="-2540" algn="r">
                        <a:lnSpc>
                          <a:spcPts val="1505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effectLst/>
                          <a:latin typeface="Times New Roman"/>
                          <a:ea typeface="Times New Roman"/>
                        </a:rPr>
                        <a:t>Шафа </a:t>
                      </a:r>
                      <a:r>
                        <a:rPr lang="uk-UA" sz="1400" dirty="0">
                          <a:effectLst/>
                          <a:latin typeface="Times New Roman"/>
                          <a:ea typeface="Times New Roman"/>
                        </a:rPr>
                        <a:t>для </a:t>
                      </a:r>
                      <a:r>
                        <a:rPr lang="uk-UA" sz="1400" dirty="0" smtClean="0">
                          <a:effectLst/>
                          <a:latin typeface="Times New Roman"/>
                          <a:ea typeface="Times New Roman"/>
                        </a:rPr>
                        <a:t>сейфа</a:t>
                      </a:r>
                    </a:p>
                    <a:p>
                      <a:pPr marL="116840" marR="106680" indent="-2540" algn="r">
                        <a:lnSpc>
                          <a:spcPts val="1505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uk-UA" sz="1400" spc="-335" dirty="0" smtClean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uk-UA" sz="1400" dirty="0">
                          <a:effectLst/>
                          <a:latin typeface="Times New Roman"/>
                          <a:ea typeface="Times New Roman"/>
                        </a:rPr>
                        <a:t>Стіл-приставка</a:t>
                      </a:r>
                    </a:p>
                    <a:p>
                      <a:pPr marL="300990" marR="59690" indent="-229870" algn="r">
                        <a:lnSpc>
                          <a:spcPts val="1505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/>
                          <a:ea typeface="Times New Roman"/>
                        </a:rPr>
                        <a:t>Стенд для ключів</a:t>
                      </a:r>
                      <a:r>
                        <a:rPr lang="uk-UA" sz="1400" spc="-335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endParaRPr lang="uk-UA" sz="1400" spc="-335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300990" marR="59690" indent="-229870" algn="r">
                        <a:lnSpc>
                          <a:spcPts val="1505"/>
                        </a:lnSpc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effectLst/>
                          <a:latin typeface="Times New Roman"/>
                          <a:ea typeface="Times New Roman"/>
                        </a:rPr>
                        <a:t>Стенд </a:t>
                      </a:r>
                      <a:r>
                        <a:rPr lang="uk-UA" sz="1400" dirty="0">
                          <a:effectLst/>
                          <a:latin typeface="Times New Roman"/>
                          <a:ea typeface="Times New Roman"/>
                        </a:rPr>
                        <a:t>для</a:t>
                      </a:r>
                      <a:r>
                        <a:rPr lang="uk-UA" sz="1400" spc="5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uk-UA" sz="1400" dirty="0">
                          <a:effectLst/>
                          <a:latin typeface="Times New Roman"/>
                          <a:ea typeface="Times New Roman"/>
                        </a:rPr>
                        <a:t>інформації</a:t>
                      </a:r>
                      <a:r>
                        <a:rPr lang="uk-UA" sz="1400" spc="5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uk-UA" sz="1400" dirty="0" smtClean="0">
                          <a:effectLst/>
                          <a:latin typeface="Times New Roman"/>
                          <a:ea typeface="Times New Roman"/>
                        </a:rPr>
                        <a:t>Бар'єр-блок «</a:t>
                      </a:r>
                      <a:r>
                        <a:rPr lang="uk-UA" sz="1400" dirty="0">
                          <a:effectLst/>
                          <a:latin typeface="Times New Roman"/>
                          <a:ea typeface="Times New Roman"/>
                        </a:rPr>
                        <a:t>банк-каса»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80645" marR="73025" algn="l">
                        <a:lnSpc>
                          <a:spcPts val="158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/>
                          <a:ea typeface="Times New Roman"/>
                        </a:rPr>
                        <a:t>450×800</a:t>
                      </a:r>
                    </a:p>
                    <a:p>
                      <a:pPr marL="81280" marR="73025" algn="l">
                        <a:lnSpc>
                          <a:spcPts val="1505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/>
                          <a:ea typeface="Times New Roman"/>
                        </a:rPr>
                        <a:t>(450×1200)</a:t>
                      </a:r>
                    </a:p>
                    <a:p>
                      <a:pPr marL="67945" algn="l">
                        <a:lnSpc>
                          <a:spcPts val="1505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r>
                        <a:rPr lang="uk-UA" sz="1400" dirty="0" smtClean="0">
                          <a:effectLst/>
                          <a:latin typeface="Times New Roman"/>
                          <a:ea typeface="Times New Roman"/>
                        </a:rPr>
                        <a:t>600×1500</a:t>
                      </a:r>
                      <a:endParaRPr lang="uk-UA" sz="14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152400" algn="l"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/>
                          <a:ea typeface="Times New Roman"/>
                        </a:rPr>
                        <a:t>450×1540</a:t>
                      </a:r>
                    </a:p>
                    <a:p>
                      <a:pPr marL="196215" algn="l"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/>
                          <a:ea typeface="Times New Roman"/>
                        </a:rPr>
                        <a:t>450×450</a:t>
                      </a:r>
                    </a:p>
                    <a:p>
                      <a:pPr marL="196215" algn="l">
                        <a:lnSpc>
                          <a:spcPts val="1505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/>
                          <a:ea typeface="Times New Roman"/>
                        </a:rPr>
                        <a:t>400×800</a:t>
                      </a:r>
                    </a:p>
                    <a:p>
                      <a:pPr marL="67945" algn="l">
                        <a:lnSpc>
                          <a:spcPts val="1505"/>
                        </a:lnSpc>
                        <a:spcBef>
                          <a:spcPts val="55"/>
                        </a:spcBef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r>
                        <a:rPr lang="uk-UA" sz="1400" dirty="0" smtClean="0">
                          <a:effectLst/>
                          <a:latin typeface="Times New Roman"/>
                          <a:ea typeface="Times New Roman"/>
                        </a:rPr>
                        <a:t>500×700</a:t>
                      </a:r>
                      <a:endParaRPr lang="uk-UA" sz="14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152400" algn="l"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/>
                          <a:ea typeface="Times New Roman"/>
                        </a:rPr>
                        <a:t>420×1100</a:t>
                      </a:r>
                    </a:p>
                    <a:p>
                      <a:pPr marL="196215" algn="l"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/>
                          <a:ea typeface="Times New Roman"/>
                        </a:rPr>
                        <a:t>800×100</a:t>
                      </a:r>
                    </a:p>
                    <a:p>
                      <a:pPr marL="196215" algn="l"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/>
                          <a:ea typeface="Times New Roman"/>
                        </a:rPr>
                        <a:t>800×100</a:t>
                      </a:r>
                    </a:p>
                    <a:p>
                      <a:pPr marL="67945" algn="l">
                        <a:lnSpc>
                          <a:spcPts val="1505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r>
                        <a:rPr lang="uk-UA" sz="1400" dirty="0" smtClean="0">
                          <a:effectLst/>
                          <a:latin typeface="Times New Roman"/>
                          <a:ea typeface="Times New Roman"/>
                        </a:rPr>
                        <a:t>1540×1570</a:t>
                      </a:r>
                      <a:endParaRPr lang="uk-UA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476885" marR="147320" indent="-311150" algn="ctr">
                        <a:lnSpc>
                          <a:spcPts val="1505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/>
                          <a:ea typeface="Times New Roman"/>
                        </a:rPr>
                        <a:t>Торговельна</a:t>
                      </a:r>
                      <a:r>
                        <a:rPr lang="uk-UA" sz="1400" spc="-335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uk-UA" sz="1400" dirty="0">
                          <a:effectLst/>
                          <a:latin typeface="Times New Roman"/>
                          <a:ea typeface="Times New Roman"/>
                        </a:rPr>
                        <a:t>зона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7950" marR="97790" indent="-4445" algn="ctr">
                        <a:lnSpc>
                          <a:spcPts val="1505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Times New Roman"/>
                        </a:rPr>
                        <a:t>Кіоски</a:t>
                      </a:r>
                      <a:r>
                        <a:rPr lang="uk-UA" sz="1400" spc="5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uk-UA" sz="1400">
                          <a:effectLst/>
                          <a:latin typeface="Times New Roman"/>
                          <a:ea typeface="Times New Roman"/>
                        </a:rPr>
                        <a:t>періодичної</a:t>
                      </a:r>
                      <a:r>
                        <a:rPr lang="uk-UA" sz="1400" spc="-335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uk-UA" sz="1400">
                          <a:effectLst/>
                          <a:latin typeface="Times New Roman"/>
                          <a:ea typeface="Times New Roman"/>
                        </a:rPr>
                        <a:t>преси,</a:t>
                      </a:r>
                      <a:r>
                        <a:rPr lang="uk-UA" sz="1400" spc="5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uk-UA" sz="1400">
                          <a:effectLst/>
                          <a:latin typeface="Times New Roman"/>
                          <a:ea typeface="Times New Roman"/>
                        </a:rPr>
                        <a:t>сувенірний,</a:t>
                      </a:r>
                      <a:r>
                        <a:rPr lang="uk-UA" sz="1400" spc="-335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uk-UA" sz="1400">
                          <a:effectLst/>
                          <a:latin typeface="Times New Roman"/>
                          <a:ea typeface="Times New Roman"/>
                        </a:rPr>
                        <a:t>тютюновий,</a:t>
                      </a:r>
                      <a:r>
                        <a:rPr lang="uk-UA" sz="1400" spc="-335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uk-UA" sz="1400">
                          <a:effectLst/>
                          <a:latin typeface="Times New Roman"/>
                          <a:ea typeface="Times New Roman"/>
                        </a:rPr>
                        <a:t>парфумів,</a:t>
                      </a:r>
                      <a:r>
                        <a:rPr lang="uk-UA" sz="1400" spc="5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uk-UA" sz="1400">
                          <a:effectLst/>
                          <a:latin typeface="Times New Roman"/>
                          <a:ea typeface="Times New Roman"/>
                        </a:rPr>
                        <a:t>аптечний.</a:t>
                      </a:r>
                    </a:p>
                    <a:p>
                      <a:pPr marL="71120" marR="62230" algn="ctr">
                        <a:lnSpc>
                          <a:spcPts val="162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Times New Roman"/>
                        </a:rPr>
                        <a:t>Відділення</a:t>
                      </a:r>
                      <a:r>
                        <a:rPr lang="uk-UA" sz="1400" spc="-335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uk-UA" sz="1400">
                          <a:effectLst/>
                          <a:latin typeface="Times New Roman"/>
                          <a:ea typeface="Times New Roman"/>
                        </a:rPr>
                        <a:t>зв'язку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6360" algn="ctr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/>
                          <a:ea typeface="Times New Roman"/>
                        </a:rPr>
                        <a:t>Продаж товарів</a:t>
                      </a:r>
                    </a:p>
                    <a:p>
                      <a:pPr marL="67945" algn="ctr">
                        <a:lnSpc>
                          <a:spcPts val="1505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  <a:p>
                      <a:pPr marL="67945" algn="ctr">
                        <a:lnSpc>
                          <a:spcPts val="1505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  <a:p>
                      <a:pPr marL="67945" algn="ctr">
                        <a:lnSpc>
                          <a:spcPts val="1505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  <a:p>
                      <a:pPr marL="67945" algn="ctr">
                        <a:lnSpc>
                          <a:spcPts val="1505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r>
                        <a:rPr lang="uk-UA" sz="1400" dirty="0" smtClean="0">
                          <a:effectLst/>
                          <a:latin typeface="Times New Roman"/>
                          <a:ea typeface="Times New Roman"/>
                        </a:rPr>
                        <a:t>Поштові</a:t>
                      </a:r>
                      <a:r>
                        <a:rPr lang="uk-UA" sz="1400" spc="-25" dirty="0" smtClean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uk-UA" sz="1400" dirty="0">
                          <a:effectLst/>
                          <a:latin typeface="Times New Roman"/>
                          <a:ea typeface="Times New Roman"/>
                        </a:rPr>
                        <a:t>операції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6045" marR="96520" algn="r">
                        <a:lnSpc>
                          <a:spcPts val="1505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/>
                          <a:ea typeface="Times New Roman"/>
                        </a:rPr>
                        <a:t>Прилавок</a:t>
                      </a:r>
                      <a:r>
                        <a:rPr lang="uk-UA" sz="1400" spc="5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endParaRPr lang="uk-UA" sz="1400" spc="5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106045" marR="96520" algn="r">
                        <a:lnSpc>
                          <a:spcPts val="1505"/>
                        </a:lnSpc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effectLst/>
                          <a:latin typeface="Times New Roman"/>
                          <a:ea typeface="Times New Roman"/>
                        </a:rPr>
                        <a:t>Вітринна</a:t>
                      </a:r>
                      <a:r>
                        <a:rPr lang="uk-UA" sz="1400" spc="-60" dirty="0" smtClean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uk-UA" sz="1400" dirty="0">
                          <a:effectLst/>
                          <a:latin typeface="Times New Roman"/>
                          <a:ea typeface="Times New Roman"/>
                        </a:rPr>
                        <a:t>шафа</a:t>
                      </a:r>
                    </a:p>
                    <a:p>
                      <a:pPr marL="67945" algn="r">
                        <a:lnSpc>
                          <a:spcPts val="1505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r>
                        <a:rPr lang="uk-UA" sz="1400" dirty="0" smtClean="0">
                          <a:effectLst/>
                          <a:latin typeface="Times New Roman"/>
                          <a:ea typeface="Times New Roman"/>
                        </a:rPr>
                        <a:t>Бар'єр-блок</a:t>
                      </a:r>
                      <a:r>
                        <a:rPr lang="uk-UA" sz="1400" spc="5" dirty="0" smtClean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</a:p>
                    <a:p>
                      <a:pPr marL="211455" marR="201295" indent="635" algn="r">
                        <a:lnSpc>
                          <a:spcPts val="1505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effectLst/>
                          <a:latin typeface="Times New Roman"/>
                          <a:ea typeface="Times New Roman"/>
                        </a:rPr>
                        <a:t>Робоче </a:t>
                      </a:r>
                      <a:r>
                        <a:rPr lang="uk-UA" sz="1400" dirty="0">
                          <a:effectLst/>
                          <a:latin typeface="Times New Roman"/>
                          <a:ea typeface="Times New Roman"/>
                        </a:rPr>
                        <a:t>крісло</a:t>
                      </a:r>
                      <a:r>
                        <a:rPr lang="uk-UA" sz="1400" spc="-335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endParaRPr lang="uk-UA" sz="1400" spc="-335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211455" marR="201295" indent="635" algn="r">
                        <a:lnSpc>
                          <a:spcPts val="1505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effectLst/>
                          <a:latin typeface="Times New Roman"/>
                          <a:ea typeface="Times New Roman"/>
                        </a:rPr>
                        <a:t>Тумба </a:t>
                      </a:r>
                      <a:r>
                        <a:rPr lang="uk-UA" sz="1400" dirty="0">
                          <a:effectLst/>
                          <a:latin typeface="Times New Roman"/>
                          <a:ea typeface="Times New Roman"/>
                        </a:rPr>
                        <a:t>для</a:t>
                      </a:r>
                      <a:r>
                        <a:rPr lang="uk-UA" sz="1400" spc="5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uk-UA" sz="1400" dirty="0">
                          <a:effectLst/>
                          <a:latin typeface="Times New Roman"/>
                          <a:ea typeface="Times New Roman"/>
                        </a:rPr>
                        <a:t>документів</a:t>
                      </a:r>
                    </a:p>
                    <a:p>
                      <a:pPr marL="106045" marR="97155" algn="r">
                        <a:lnSpc>
                          <a:spcPts val="154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/>
                          <a:ea typeface="Times New Roman"/>
                        </a:rPr>
                        <a:t>Шафа</a:t>
                      </a:r>
                      <a:r>
                        <a:rPr lang="uk-UA" sz="1400" spc="-15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uk-UA" sz="1400" dirty="0">
                          <a:effectLst/>
                          <a:latin typeface="Times New Roman"/>
                          <a:ea typeface="Times New Roman"/>
                        </a:rPr>
                        <a:t>для</a:t>
                      </a:r>
                      <a:r>
                        <a:rPr lang="uk-UA" sz="1400" spc="-5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uk-UA" sz="1400" dirty="0">
                          <a:effectLst/>
                          <a:latin typeface="Times New Roman"/>
                          <a:ea typeface="Times New Roman"/>
                        </a:rPr>
                        <a:t>сейфа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96215">
                        <a:lnSpc>
                          <a:spcPts val="157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/>
                          <a:ea typeface="Times New Roman"/>
                        </a:rPr>
                        <a:t>900×900</a:t>
                      </a:r>
                    </a:p>
                    <a:p>
                      <a:pPr marL="196215">
                        <a:lnSpc>
                          <a:spcPts val="1505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/>
                          <a:ea typeface="Times New Roman"/>
                        </a:rPr>
                        <a:t>300×900</a:t>
                      </a:r>
                    </a:p>
                    <a:p>
                      <a:pPr marL="106680">
                        <a:lnSpc>
                          <a:spcPts val="161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/>
                          <a:ea typeface="Times New Roman"/>
                        </a:rPr>
                        <a:t>1850×1540</a:t>
                      </a:r>
                    </a:p>
                    <a:p>
                      <a:pPr marL="196215"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/>
                          <a:ea typeface="Times New Roman"/>
                        </a:rPr>
                        <a:t>450×450</a:t>
                      </a:r>
                    </a:p>
                    <a:p>
                      <a:pPr marL="196215"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/>
                          <a:ea typeface="Times New Roman"/>
                        </a:rPr>
                        <a:t>400×800</a:t>
                      </a:r>
                    </a:p>
                    <a:p>
                      <a:pPr marL="67945">
                        <a:lnSpc>
                          <a:spcPts val="1505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r>
                        <a:rPr lang="uk-UA" sz="1400" dirty="0" smtClean="0">
                          <a:effectLst/>
                          <a:latin typeface="Times New Roman"/>
                          <a:ea typeface="Times New Roman"/>
                        </a:rPr>
                        <a:t>500×700</a:t>
                      </a:r>
                      <a:endParaRPr lang="uk-UA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476885" marR="162560" indent="-295910" algn="ctr">
                        <a:lnSpc>
                          <a:spcPts val="1505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/>
                          <a:ea typeface="Times New Roman"/>
                        </a:rPr>
                        <a:t>Рекреаційна</a:t>
                      </a:r>
                      <a:r>
                        <a:rPr lang="uk-UA" sz="1400" spc="-335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uk-UA" sz="1400" dirty="0">
                          <a:effectLst/>
                          <a:latin typeface="Times New Roman"/>
                          <a:ea typeface="Times New Roman"/>
                        </a:rPr>
                        <a:t>зона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8430" marR="119380" indent="199390" algn="ctr">
                        <a:lnSpc>
                          <a:spcPts val="1505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Times New Roman"/>
                        </a:rPr>
                        <a:t>Місця</a:t>
                      </a:r>
                      <a:r>
                        <a:rPr lang="uk-UA" sz="1400" spc="5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uk-UA" sz="1400">
                          <a:effectLst/>
                          <a:latin typeface="Times New Roman"/>
                          <a:ea typeface="Times New Roman"/>
                        </a:rPr>
                        <a:t>відпочинку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64795" marR="194310" indent="-52070" algn="ctr">
                        <a:lnSpc>
                          <a:spcPts val="1505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/>
                          <a:ea typeface="Times New Roman"/>
                        </a:rPr>
                        <a:t>Відпочинок,</a:t>
                      </a:r>
                      <a:r>
                        <a:rPr lang="uk-UA" sz="1400" spc="-335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uk-UA" sz="1400" dirty="0">
                          <a:effectLst/>
                          <a:latin typeface="Times New Roman"/>
                          <a:ea typeface="Times New Roman"/>
                        </a:rPr>
                        <a:t>очікування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57175" marR="250190" algn="r">
                        <a:lnSpc>
                          <a:spcPts val="1505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/>
                          <a:ea typeface="Times New Roman"/>
                        </a:rPr>
                        <a:t>Диван</a:t>
                      </a:r>
                      <a:r>
                        <a:rPr lang="uk-UA" sz="1400" spc="5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endParaRPr lang="uk-UA" sz="1400" spc="5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257175" marR="250190" algn="r">
                        <a:lnSpc>
                          <a:spcPts val="1505"/>
                        </a:lnSpc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effectLst/>
                          <a:latin typeface="Times New Roman"/>
                          <a:ea typeface="Times New Roman"/>
                        </a:rPr>
                        <a:t>Крісло</a:t>
                      </a:r>
                    </a:p>
                    <a:p>
                      <a:pPr marL="257175" marR="250190" algn="r">
                        <a:lnSpc>
                          <a:spcPts val="1505"/>
                        </a:lnSpc>
                        <a:spcAft>
                          <a:spcPts val="0"/>
                        </a:spcAft>
                      </a:pPr>
                      <a:r>
                        <a:rPr lang="uk-UA" sz="1400" spc="5" dirty="0" smtClean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uk-UA" sz="1400" dirty="0" err="1">
                          <a:effectLst/>
                          <a:latin typeface="Times New Roman"/>
                          <a:ea typeface="Times New Roman"/>
                        </a:rPr>
                        <a:t>Банкетка</a:t>
                      </a:r>
                      <a:r>
                        <a:rPr lang="uk-UA" sz="1400" spc="5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endParaRPr lang="uk-UA" sz="1400" spc="5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257175" marR="250190" algn="r">
                        <a:lnSpc>
                          <a:spcPts val="1505"/>
                        </a:lnSpc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effectLst/>
                          <a:latin typeface="Times New Roman"/>
                          <a:ea typeface="Times New Roman"/>
                        </a:rPr>
                        <a:t>Журнальний</a:t>
                      </a:r>
                      <a:r>
                        <a:rPr lang="uk-UA" sz="1400" spc="-335" dirty="0" smtClean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uk-UA" sz="1400" dirty="0">
                          <a:effectLst/>
                          <a:latin typeface="Times New Roman"/>
                          <a:ea typeface="Times New Roman"/>
                        </a:rPr>
                        <a:t>столик</a:t>
                      </a:r>
                    </a:p>
                    <a:p>
                      <a:pPr marL="106045" marR="97155" algn="r"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/>
                          <a:ea typeface="Times New Roman"/>
                        </a:rPr>
                        <a:t>Підставка для</a:t>
                      </a:r>
                      <a:r>
                        <a:rPr lang="uk-UA" sz="1400" spc="-335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uk-UA" sz="1400" dirty="0">
                          <a:effectLst/>
                          <a:latin typeface="Times New Roman"/>
                          <a:ea typeface="Times New Roman"/>
                        </a:rPr>
                        <a:t>квітів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52400">
                        <a:lnSpc>
                          <a:spcPts val="1555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/>
                          <a:ea typeface="Times New Roman"/>
                        </a:rPr>
                        <a:t>660×1980</a:t>
                      </a:r>
                    </a:p>
                    <a:p>
                      <a:pPr marL="196215"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/>
                          <a:ea typeface="Times New Roman"/>
                        </a:rPr>
                        <a:t>750×750</a:t>
                      </a:r>
                    </a:p>
                    <a:p>
                      <a:pPr marL="196215"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/>
                          <a:ea typeface="Times New Roman"/>
                        </a:rPr>
                        <a:t>660×630</a:t>
                      </a:r>
                    </a:p>
                    <a:p>
                      <a:pPr marL="152400"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/>
                          <a:ea typeface="Times New Roman"/>
                        </a:rPr>
                        <a:t>600×1200</a:t>
                      </a:r>
                    </a:p>
                    <a:p>
                      <a:pPr marL="67945">
                        <a:lnSpc>
                          <a:spcPts val="1505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r>
                        <a:rPr lang="uk-UA" sz="1400" dirty="0" smtClean="0">
                          <a:effectLst/>
                          <a:latin typeface="Times New Roman"/>
                          <a:ea typeface="Times New Roman"/>
                        </a:rPr>
                        <a:t>630×680</a:t>
                      </a:r>
                      <a:endParaRPr lang="uk-UA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30660" y="127857"/>
            <a:ext cx="1196134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203264"/>
                </a:solidFill>
              </a:rPr>
              <a:t>3</a:t>
            </a:r>
            <a:r>
              <a:rPr lang="ru-RU" sz="3200" dirty="0">
                <a:solidFill>
                  <a:srgbClr val="203264"/>
                </a:solidFill>
              </a:rPr>
              <a:t>. Номенклатура </a:t>
            </a:r>
            <a:r>
              <a:rPr lang="ru-RU" sz="3200" dirty="0" err="1">
                <a:solidFill>
                  <a:srgbClr val="203264"/>
                </a:solidFill>
              </a:rPr>
              <a:t>меблів</a:t>
            </a:r>
            <a:r>
              <a:rPr lang="ru-RU" sz="3200" dirty="0">
                <a:solidFill>
                  <a:srgbClr val="203264"/>
                </a:solidFill>
              </a:rPr>
              <a:t> та </a:t>
            </a:r>
            <a:r>
              <a:rPr lang="ru-RU" sz="3200" dirty="0" err="1">
                <a:solidFill>
                  <a:srgbClr val="203264"/>
                </a:solidFill>
              </a:rPr>
              <a:t>обладнання</a:t>
            </a:r>
            <a:r>
              <a:rPr lang="ru-RU" sz="3200" dirty="0">
                <a:solidFill>
                  <a:srgbClr val="203264"/>
                </a:solidFill>
              </a:rPr>
              <a:t> для </a:t>
            </a:r>
            <a:r>
              <a:rPr lang="ru-RU" sz="3200" dirty="0" err="1">
                <a:solidFill>
                  <a:srgbClr val="203264"/>
                </a:solidFill>
              </a:rPr>
              <a:t>зони</a:t>
            </a:r>
            <a:r>
              <a:rPr lang="ru-RU" sz="3200" dirty="0">
                <a:solidFill>
                  <a:srgbClr val="203264"/>
                </a:solidFill>
              </a:rPr>
              <a:t> </a:t>
            </a:r>
            <a:r>
              <a:rPr lang="ru-RU" sz="3200" dirty="0" err="1">
                <a:solidFill>
                  <a:srgbClr val="203264"/>
                </a:solidFill>
              </a:rPr>
              <a:t>прийому</a:t>
            </a:r>
            <a:r>
              <a:rPr lang="ru-RU" sz="3200" dirty="0">
                <a:solidFill>
                  <a:srgbClr val="203264"/>
                </a:solidFill>
              </a:rPr>
              <a:t> </a:t>
            </a:r>
            <a:r>
              <a:rPr lang="ru-RU" sz="3200" dirty="0" err="1">
                <a:solidFill>
                  <a:srgbClr val="203264"/>
                </a:solidFill>
              </a:rPr>
              <a:t>готелю</a:t>
            </a:r>
            <a:endParaRPr lang="ru-RU" sz="3200" dirty="0">
              <a:solidFill>
                <a:srgbClr val="2032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9502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55" y="16967"/>
            <a:ext cx="1596393" cy="18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6071" y="16967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4796" y="0"/>
            <a:ext cx="2581275" cy="177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5948" y="32239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027346" y="771498"/>
            <a:ext cx="30043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>
                <a:solidFill>
                  <a:srgbClr val="000000"/>
                </a:solidFill>
              </a:rPr>
              <a:t>Крісла і дивани для холу</a:t>
            </a:r>
            <a:endParaRPr lang="uk-UA" dirty="0">
              <a:solidFill>
                <a:srgbClr val="000000"/>
              </a:solidFill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20" y="2160092"/>
            <a:ext cx="1924050" cy="238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3223" y="2025480"/>
            <a:ext cx="2066925" cy="221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4752" y="2025480"/>
            <a:ext cx="2057400" cy="221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65" t="35023" r="61834" b="6141"/>
          <a:stretch/>
        </p:blipFill>
        <p:spPr bwMode="auto">
          <a:xfrm>
            <a:off x="4390147" y="2025479"/>
            <a:ext cx="1664605" cy="2219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027346" y="2765810"/>
            <a:ext cx="2997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>
                <a:solidFill>
                  <a:srgbClr val="000000"/>
                </a:solidFill>
              </a:rPr>
              <a:t>Кріслі для персоналу</a:t>
            </a:r>
            <a:endParaRPr lang="uk-UA" dirty="0">
              <a:solidFill>
                <a:srgbClr val="000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4038" y="4071384"/>
            <a:ext cx="4017962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449" y="4727351"/>
            <a:ext cx="2620962" cy="173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3223" y="4746997"/>
            <a:ext cx="2706688" cy="168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382918" y="5411047"/>
            <a:ext cx="1233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err="1" smtClean="0"/>
              <a:t>Банкетки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98885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30660" y="127857"/>
            <a:ext cx="119613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err="1">
                <a:solidFill>
                  <a:srgbClr val="203264"/>
                </a:solidFill>
              </a:rPr>
              <a:t>Підсумкова</a:t>
            </a:r>
            <a:r>
              <a:rPr lang="ru-RU" sz="3200" dirty="0">
                <a:solidFill>
                  <a:srgbClr val="203264"/>
                </a:solidFill>
              </a:rPr>
              <a:t> </a:t>
            </a:r>
            <a:r>
              <a:rPr lang="ru-RU" sz="3200" dirty="0" err="1">
                <a:solidFill>
                  <a:srgbClr val="203264"/>
                </a:solidFill>
              </a:rPr>
              <a:t>частина</a:t>
            </a:r>
            <a:r>
              <a:rPr lang="ru-RU" sz="3200" dirty="0">
                <a:solidFill>
                  <a:srgbClr val="203264"/>
                </a:solidFill>
              </a:rPr>
              <a:t> </a:t>
            </a:r>
            <a:r>
              <a:rPr lang="ru-RU" sz="3200" dirty="0" err="1">
                <a:solidFill>
                  <a:srgbClr val="203264"/>
                </a:solidFill>
              </a:rPr>
              <a:t>лекції</a:t>
            </a:r>
            <a:endParaRPr lang="ru-RU" sz="3200" dirty="0">
              <a:solidFill>
                <a:srgbClr val="203264"/>
              </a:solidFill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230660" y="731025"/>
            <a:ext cx="8229600" cy="437356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90204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altLang="uk-UA" dirty="0" err="1" smtClean="0"/>
              <a:t>Що</a:t>
            </a:r>
            <a:r>
              <a:rPr lang="ru-RU" altLang="uk-UA" dirty="0" smtClean="0"/>
              <a:t> </a:t>
            </a:r>
            <a:r>
              <a:rPr lang="ru-RU" altLang="uk-UA" dirty="0" err="1" smtClean="0"/>
              <a:t>корисного</a:t>
            </a:r>
            <a:r>
              <a:rPr lang="ru-RU" altLang="uk-UA" dirty="0" smtClean="0"/>
              <a:t> Ви </a:t>
            </a:r>
            <a:r>
              <a:rPr lang="ru-RU" altLang="uk-UA" dirty="0" err="1" smtClean="0"/>
              <a:t>здобули</a:t>
            </a:r>
            <a:r>
              <a:rPr lang="ru-RU" altLang="uk-UA" dirty="0" smtClean="0"/>
              <a:t> </a:t>
            </a:r>
            <a:r>
              <a:rPr lang="ru-RU" altLang="uk-UA" dirty="0" err="1" smtClean="0"/>
              <a:t>під</a:t>
            </a:r>
            <a:r>
              <a:rPr lang="ru-RU" altLang="uk-UA" dirty="0" smtClean="0"/>
              <a:t> час </a:t>
            </a:r>
            <a:r>
              <a:rPr lang="ru-RU" altLang="uk-UA" dirty="0" err="1" smtClean="0"/>
              <a:t>лекції</a:t>
            </a:r>
            <a:r>
              <a:rPr lang="ru-RU" altLang="uk-UA" dirty="0" smtClean="0"/>
              <a:t>?</a:t>
            </a:r>
          </a:p>
          <a:p>
            <a:r>
              <a:rPr lang="ru-RU" altLang="uk-UA" dirty="0" err="1" smtClean="0"/>
              <a:t>Які</a:t>
            </a:r>
            <a:r>
              <a:rPr lang="ru-RU" altLang="uk-UA" dirty="0" smtClean="0"/>
              <a:t> </a:t>
            </a:r>
            <a:r>
              <a:rPr lang="ru-RU" altLang="uk-UA" dirty="0" err="1" smtClean="0"/>
              <a:t>нові</a:t>
            </a:r>
            <a:r>
              <a:rPr lang="ru-RU" altLang="uk-UA" dirty="0" smtClean="0"/>
              <a:t> </a:t>
            </a:r>
            <a:r>
              <a:rPr lang="ru-RU" altLang="uk-UA" dirty="0" err="1" smtClean="0"/>
              <a:t>ідеї</a:t>
            </a:r>
            <a:r>
              <a:rPr lang="ru-RU" altLang="uk-UA" dirty="0" smtClean="0"/>
              <a:t> </a:t>
            </a:r>
            <a:r>
              <a:rPr lang="ru-RU" altLang="uk-UA" dirty="0" err="1" smtClean="0"/>
              <a:t>отримали</a:t>
            </a:r>
            <a:r>
              <a:rPr lang="ru-RU" altLang="uk-UA" dirty="0" smtClean="0"/>
              <a:t>? </a:t>
            </a:r>
          </a:p>
          <a:p>
            <a:r>
              <a:rPr lang="ru-RU" altLang="uk-UA" dirty="0" err="1" smtClean="0"/>
              <a:t>Які</a:t>
            </a:r>
            <a:r>
              <a:rPr lang="ru-RU" altLang="uk-UA" dirty="0" smtClean="0"/>
              <a:t> </a:t>
            </a:r>
            <a:r>
              <a:rPr lang="ru-RU" altLang="uk-UA" dirty="0" err="1" smtClean="0"/>
              <a:t>поради</a:t>
            </a:r>
            <a:r>
              <a:rPr lang="ru-RU" altLang="uk-UA" dirty="0" smtClean="0"/>
              <a:t>/</a:t>
            </a:r>
            <a:r>
              <a:rPr lang="ru-RU" altLang="uk-UA" dirty="0" err="1" smtClean="0"/>
              <a:t>рекомендації</a:t>
            </a:r>
            <a:r>
              <a:rPr lang="ru-RU" altLang="uk-UA" dirty="0" smtClean="0"/>
              <a:t> </a:t>
            </a:r>
            <a:r>
              <a:rPr lang="ru-RU" altLang="uk-UA" dirty="0" err="1" smtClean="0"/>
              <a:t>отримали</a:t>
            </a:r>
            <a:r>
              <a:rPr lang="ru-RU" altLang="uk-UA" dirty="0" smtClean="0"/>
              <a:t> для себе на </a:t>
            </a:r>
            <a:r>
              <a:rPr lang="ru-RU" altLang="uk-UA" dirty="0" err="1" smtClean="0"/>
              <a:t>майбутнє</a:t>
            </a:r>
            <a:r>
              <a:rPr lang="ru-RU" altLang="uk-UA" dirty="0" smtClean="0"/>
              <a:t>? </a:t>
            </a:r>
          </a:p>
          <a:p>
            <a:endParaRPr lang="uk-UA" altLang="uk-UA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5715537" y="2818777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altLang="uk-UA" sz="3200" dirty="0">
                <a:solidFill>
                  <a:srgbClr val="203264"/>
                </a:solidFill>
              </a:rPr>
              <a:t>Відповіді на запитання</a:t>
            </a:r>
            <a:endParaRPr lang="uk-UA" sz="3200" dirty="0">
              <a:solidFill>
                <a:srgbClr val="203264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1465" y="3664588"/>
            <a:ext cx="3544250" cy="28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8941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30660" y="2634575"/>
            <a:ext cx="1196134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err="1" smtClean="0">
                <a:solidFill>
                  <a:srgbClr val="203264"/>
                </a:solidFill>
              </a:rPr>
              <a:t>Дякую</a:t>
            </a:r>
            <a:r>
              <a:rPr lang="ru-RU" sz="3200" dirty="0" smtClean="0">
                <a:solidFill>
                  <a:srgbClr val="203264"/>
                </a:solidFill>
              </a:rPr>
              <a:t> за </a:t>
            </a:r>
            <a:r>
              <a:rPr lang="ru-RU" sz="3200" dirty="0" err="1" smtClean="0">
                <a:solidFill>
                  <a:srgbClr val="203264"/>
                </a:solidFill>
              </a:rPr>
              <a:t>увагу</a:t>
            </a:r>
            <a:r>
              <a:rPr lang="ru-RU" sz="3200" dirty="0" smtClean="0">
                <a:solidFill>
                  <a:srgbClr val="203264"/>
                </a:solidFill>
              </a:rPr>
              <a:t>! </a:t>
            </a:r>
          </a:p>
          <a:p>
            <a:pPr algn="ctr"/>
            <a:endParaRPr lang="uk-UA" sz="3200" dirty="0">
              <a:solidFill>
                <a:srgbClr val="2032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1543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组合 25"/>
          <p:cNvGrpSpPr/>
          <p:nvPr/>
        </p:nvGrpSpPr>
        <p:grpSpPr>
          <a:xfrm>
            <a:off x="706656" y="2624287"/>
            <a:ext cx="2188883" cy="1800000"/>
            <a:chOff x="1258510" y="2039006"/>
            <a:chExt cx="2188883" cy="1800000"/>
          </a:xfrm>
        </p:grpSpPr>
        <p:grpSp>
          <p:nvGrpSpPr>
            <p:cNvPr id="2" name="组合 1"/>
            <p:cNvGrpSpPr/>
            <p:nvPr/>
          </p:nvGrpSpPr>
          <p:grpSpPr>
            <a:xfrm>
              <a:off x="1258510" y="2039006"/>
              <a:ext cx="2188883" cy="1800000"/>
              <a:chOff x="1279530" y="2081048"/>
              <a:chExt cx="2188883" cy="1800000"/>
            </a:xfrm>
          </p:grpSpPr>
          <p:sp>
            <p:nvSpPr>
              <p:cNvPr id="3" name="矩形 2"/>
              <p:cNvSpPr/>
              <p:nvPr/>
            </p:nvSpPr>
            <p:spPr>
              <a:xfrm rot="2700000">
                <a:off x="1279530" y="2081048"/>
                <a:ext cx="1800000" cy="1800000"/>
              </a:xfrm>
              <a:prstGeom prst="rect">
                <a:avLst/>
              </a:prstGeom>
              <a:noFill/>
              <a:ln>
                <a:solidFill>
                  <a:srgbClr val="6D83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" name="矩形 3"/>
              <p:cNvSpPr/>
              <p:nvPr/>
            </p:nvSpPr>
            <p:spPr>
              <a:xfrm rot="2700000">
                <a:off x="1668413" y="2081048"/>
                <a:ext cx="1800000" cy="1800000"/>
              </a:xfrm>
              <a:prstGeom prst="rect">
                <a:avLst/>
              </a:prstGeom>
              <a:solidFill>
                <a:srgbClr val="6D83C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</p:grpSp>
        <p:sp>
          <p:nvSpPr>
            <p:cNvPr id="20" name="stats-on-laptop-screen_51875"/>
            <p:cNvSpPr>
              <a:spLocks noChangeAspect="1"/>
            </p:cNvSpPr>
            <p:nvPr/>
          </p:nvSpPr>
          <p:spPr bwMode="auto">
            <a:xfrm>
              <a:off x="2101768" y="2576851"/>
              <a:ext cx="891250" cy="724309"/>
            </a:xfrm>
            <a:custGeom>
              <a:avLst/>
              <a:gdLst>
                <a:gd name="connsiteX0" fmla="*/ 0 w 601409"/>
                <a:gd name="connsiteY0" fmla="*/ 418641 h 488759"/>
                <a:gd name="connsiteX1" fmla="*/ 229655 w 601409"/>
                <a:gd name="connsiteY1" fmla="*/ 418641 h 488759"/>
                <a:gd name="connsiteX2" fmla="*/ 229655 w 601409"/>
                <a:gd name="connsiteY2" fmla="*/ 454415 h 488759"/>
                <a:gd name="connsiteX3" fmla="*/ 371754 w 601409"/>
                <a:gd name="connsiteY3" fmla="*/ 454415 h 488759"/>
                <a:gd name="connsiteX4" fmla="*/ 371754 w 601409"/>
                <a:gd name="connsiteY4" fmla="*/ 418641 h 488759"/>
                <a:gd name="connsiteX5" fmla="*/ 601409 w 601409"/>
                <a:gd name="connsiteY5" fmla="*/ 418641 h 488759"/>
                <a:gd name="connsiteX6" fmla="*/ 601409 w 601409"/>
                <a:gd name="connsiteY6" fmla="*/ 488759 h 488759"/>
                <a:gd name="connsiteX7" fmla="*/ 0 w 601409"/>
                <a:gd name="connsiteY7" fmla="*/ 488759 h 488759"/>
                <a:gd name="connsiteX8" fmla="*/ 439198 w 601409"/>
                <a:gd name="connsiteY8" fmla="*/ 97476 h 488759"/>
                <a:gd name="connsiteX9" fmla="*/ 472207 w 601409"/>
                <a:gd name="connsiteY9" fmla="*/ 130443 h 488759"/>
                <a:gd name="connsiteX10" fmla="*/ 439198 w 601409"/>
                <a:gd name="connsiteY10" fmla="*/ 163411 h 488759"/>
                <a:gd name="connsiteX11" fmla="*/ 436328 w 601409"/>
                <a:gd name="connsiteY11" fmla="*/ 163411 h 488759"/>
                <a:gd name="connsiteX12" fmla="*/ 366005 w 601409"/>
                <a:gd name="connsiteY12" fmla="*/ 246546 h 488759"/>
                <a:gd name="connsiteX13" fmla="*/ 366005 w 601409"/>
                <a:gd name="connsiteY13" fmla="*/ 253713 h 488759"/>
                <a:gd name="connsiteX14" fmla="*/ 332996 w 601409"/>
                <a:gd name="connsiteY14" fmla="*/ 286680 h 488759"/>
                <a:gd name="connsiteX15" fmla="*/ 299987 w 601409"/>
                <a:gd name="connsiteY15" fmla="*/ 253713 h 488759"/>
                <a:gd name="connsiteX16" fmla="*/ 299987 w 601409"/>
                <a:gd name="connsiteY16" fmla="*/ 250846 h 488759"/>
                <a:gd name="connsiteX17" fmla="*/ 248321 w 601409"/>
                <a:gd name="connsiteY17" fmla="*/ 210712 h 488759"/>
                <a:gd name="connsiteX18" fmla="*/ 235404 w 601409"/>
                <a:gd name="connsiteY18" fmla="*/ 213578 h 488759"/>
                <a:gd name="connsiteX19" fmla="*/ 226793 w 601409"/>
                <a:gd name="connsiteY19" fmla="*/ 212145 h 488759"/>
                <a:gd name="connsiteX20" fmla="*/ 195220 w 601409"/>
                <a:gd name="connsiteY20" fmla="*/ 240812 h 488759"/>
                <a:gd name="connsiteX21" fmla="*/ 195220 w 601409"/>
                <a:gd name="connsiteY21" fmla="*/ 246546 h 488759"/>
                <a:gd name="connsiteX22" fmla="*/ 162211 w 601409"/>
                <a:gd name="connsiteY22" fmla="*/ 279513 h 488759"/>
                <a:gd name="connsiteX23" fmla="*/ 129202 w 601409"/>
                <a:gd name="connsiteY23" fmla="*/ 246546 h 488759"/>
                <a:gd name="connsiteX24" fmla="*/ 162211 w 601409"/>
                <a:gd name="connsiteY24" fmla="*/ 213578 h 488759"/>
                <a:gd name="connsiteX25" fmla="*/ 167952 w 601409"/>
                <a:gd name="connsiteY25" fmla="*/ 213578 h 488759"/>
                <a:gd name="connsiteX26" fmla="*/ 202396 w 601409"/>
                <a:gd name="connsiteY26" fmla="*/ 180611 h 488759"/>
                <a:gd name="connsiteX27" fmla="*/ 202396 w 601409"/>
                <a:gd name="connsiteY27" fmla="*/ 179178 h 488759"/>
                <a:gd name="connsiteX28" fmla="*/ 235404 w 601409"/>
                <a:gd name="connsiteY28" fmla="*/ 146210 h 488759"/>
                <a:gd name="connsiteX29" fmla="*/ 268413 w 601409"/>
                <a:gd name="connsiteY29" fmla="*/ 176311 h 488759"/>
                <a:gd name="connsiteX30" fmla="*/ 324385 w 601409"/>
                <a:gd name="connsiteY30" fmla="*/ 222179 h 488759"/>
                <a:gd name="connsiteX31" fmla="*/ 332996 w 601409"/>
                <a:gd name="connsiteY31" fmla="*/ 220745 h 488759"/>
                <a:gd name="connsiteX32" fmla="*/ 335866 w 601409"/>
                <a:gd name="connsiteY32" fmla="*/ 220745 h 488759"/>
                <a:gd name="connsiteX33" fmla="*/ 407624 w 601409"/>
                <a:gd name="connsiteY33" fmla="*/ 137610 h 488759"/>
                <a:gd name="connsiteX34" fmla="*/ 406189 w 601409"/>
                <a:gd name="connsiteY34" fmla="*/ 130443 h 488759"/>
                <a:gd name="connsiteX35" fmla="*/ 439198 w 601409"/>
                <a:gd name="connsiteY35" fmla="*/ 97476 h 488759"/>
                <a:gd name="connsiteX36" fmla="*/ 100420 w 601409"/>
                <a:gd name="connsiteY36" fmla="*/ 57337 h 488759"/>
                <a:gd name="connsiteX37" fmla="*/ 100420 w 601409"/>
                <a:gd name="connsiteY37" fmla="*/ 326819 h 488759"/>
                <a:gd name="connsiteX38" fmla="*/ 500990 w 601409"/>
                <a:gd name="connsiteY38" fmla="*/ 326819 h 488759"/>
                <a:gd name="connsiteX39" fmla="*/ 500990 w 601409"/>
                <a:gd name="connsiteY39" fmla="*/ 57337 h 488759"/>
                <a:gd name="connsiteX40" fmla="*/ 42991 w 601409"/>
                <a:gd name="connsiteY40" fmla="*/ 0 h 488759"/>
                <a:gd name="connsiteX41" fmla="*/ 558419 w 601409"/>
                <a:gd name="connsiteY41" fmla="*/ 0 h 488759"/>
                <a:gd name="connsiteX42" fmla="*/ 558419 w 601409"/>
                <a:gd name="connsiteY42" fmla="*/ 384156 h 488759"/>
                <a:gd name="connsiteX43" fmla="*/ 42991 w 601409"/>
                <a:gd name="connsiteY43" fmla="*/ 384156 h 488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601409" h="488759">
                  <a:moveTo>
                    <a:pt x="0" y="418641"/>
                  </a:moveTo>
                  <a:lnTo>
                    <a:pt x="229655" y="418641"/>
                  </a:lnTo>
                  <a:lnTo>
                    <a:pt x="229655" y="454415"/>
                  </a:lnTo>
                  <a:lnTo>
                    <a:pt x="371754" y="454415"/>
                  </a:lnTo>
                  <a:lnTo>
                    <a:pt x="371754" y="418641"/>
                  </a:lnTo>
                  <a:lnTo>
                    <a:pt x="601409" y="418641"/>
                  </a:lnTo>
                  <a:lnTo>
                    <a:pt x="601409" y="488759"/>
                  </a:lnTo>
                  <a:lnTo>
                    <a:pt x="0" y="488759"/>
                  </a:lnTo>
                  <a:close/>
                  <a:moveTo>
                    <a:pt x="439198" y="97476"/>
                  </a:moveTo>
                  <a:cubicBezTo>
                    <a:pt x="457855" y="97476"/>
                    <a:pt x="472207" y="111810"/>
                    <a:pt x="472207" y="130443"/>
                  </a:cubicBezTo>
                  <a:cubicBezTo>
                    <a:pt x="472207" y="149077"/>
                    <a:pt x="457855" y="163411"/>
                    <a:pt x="439198" y="163411"/>
                  </a:cubicBezTo>
                  <a:cubicBezTo>
                    <a:pt x="437763" y="163411"/>
                    <a:pt x="436328" y="163411"/>
                    <a:pt x="436328" y="163411"/>
                  </a:cubicBezTo>
                  <a:lnTo>
                    <a:pt x="366005" y="246546"/>
                  </a:lnTo>
                  <a:cubicBezTo>
                    <a:pt x="366005" y="249413"/>
                    <a:pt x="366005" y="250846"/>
                    <a:pt x="366005" y="253713"/>
                  </a:cubicBezTo>
                  <a:cubicBezTo>
                    <a:pt x="366005" y="272346"/>
                    <a:pt x="351653" y="286680"/>
                    <a:pt x="332996" y="286680"/>
                  </a:cubicBezTo>
                  <a:cubicBezTo>
                    <a:pt x="314339" y="286680"/>
                    <a:pt x="299987" y="272346"/>
                    <a:pt x="299987" y="253713"/>
                  </a:cubicBezTo>
                  <a:cubicBezTo>
                    <a:pt x="299987" y="253713"/>
                    <a:pt x="299987" y="252279"/>
                    <a:pt x="299987" y="250846"/>
                  </a:cubicBezTo>
                  <a:lnTo>
                    <a:pt x="248321" y="210712"/>
                  </a:lnTo>
                  <a:cubicBezTo>
                    <a:pt x="244015" y="212145"/>
                    <a:pt x="239710" y="213578"/>
                    <a:pt x="235404" y="213578"/>
                  </a:cubicBezTo>
                  <a:cubicBezTo>
                    <a:pt x="232534" y="213578"/>
                    <a:pt x="229664" y="212145"/>
                    <a:pt x="226793" y="212145"/>
                  </a:cubicBezTo>
                  <a:lnTo>
                    <a:pt x="195220" y="240812"/>
                  </a:lnTo>
                  <a:cubicBezTo>
                    <a:pt x="195220" y="243679"/>
                    <a:pt x="195220" y="245112"/>
                    <a:pt x="195220" y="246546"/>
                  </a:cubicBezTo>
                  <a:cubicBezTo>
                    <a:pt x="195220" y="265180"/>
                    <a:pt x="180868" y="279513"/>
                    <a:pt x="162211" y="279513"/>
                  </a:cubicBezTo>
                  <a:cubicBezTo>
                    <a:pt x="143554" y="279513"/>
                    <a:pt x="129202" y="265180"/>
                    <a:pt x="129202" y="246546"/>
                  </a:cubicBezTo>
                  <a:cubicBezTo>
                    <a:pt x="129202" y="227912"/>
                    <a:pt x="143554" y="213578"/>
                    <a:pt x="162211" y="213578"/>
                  </a:cubicBezTo>
                  <a:cubicBezTo>
                    <a:pt x="163646" y="213578"/>
                    <a:pt x="166516" y="213578"/>
                    <a:pt x="167952" y="213578"/>
                  </a:cubicBezTo>
                  <a:lnTo>
                    <a:pt x="202396" y="180611"/>
                  </a:lnTo>
                  <a:cubicBezTo>
                    <a:pt x="202396" y="180611"/>
                    <a:pt x="202396" y="180611"/>
                    <a:pt x="202396" y="179178"/>
                  </a:cubicBezTo>
                  <a:cubicBezTo>
                    <a:pt x="202396" y="161977"/>
                    <a:pt x="216747" y="146210"/>
                    <a:pt x="235404" y="146210"/>
                  </a:cubicBezTo>
                  <a:cubicBezTo>
                    <a:pt x="252626" y="146210"/>
                    <a:pt x="266978" y="159111"/>
                    <a:pt x="268413" y="176311"/>
                  </a:cubicBezTo>
                  <a:lnTo>
                    <a:pt x="324385" y="222179"/>
                  </a:lnTo>
                  <a:cubicBezTo>
                    <a:pt x="327255" y="220745"/>
                    <a:pt x="330125" y="220745"/>
                    <a:pt x="332996" y="220745"/>
                  </a:cubicBezTo>
                  <a:cubicBezTo>
                    <a:pt x="334431" y="220745"/>
                    <a:pt x="335866" y="220745"/>
                    <a:pt x="335866" y="220745"/>
                  </a:cubicBezTo>
                  <a:lnTo>
                    <a:pt x="407624" y="137610"/>
                  </a:lnTo>
                  <a:cubicBezTo>
                    <a:pt x="406189" y="134743"/>
                    <a:pt x="406189" y="131877"/>
                    <a:pt x="406189" y="130443"/>
                  </a:cubicBezTo>
                  <a:cubicBezTo>
                    <a:pt x="406189" y="111810"/>
                    <a:pt x="421976" y="97476"/>
                    <a:pt x="439198" y="97476"/>
                  </a:cubicBezTo>
                  <a:close/>
                  <a:moveTo>
                    <a:pt x="100420" y="57337"/>
                  </a:moveTo>
                  <a:lnTo>
                    <a:pt x="100420" y="326819"/>
                  </a:lnTo>
                  <a:lnTo>
                    <a:pt x="500990" y="326819"/>
                  </a:lnTo>
                  <a:lnTo>
                    <a:pt x="500990" y="57337"/>
                  </a:lnTo>
                  <a:close/>
                  <a:moveTo>
                    <a:pt x="42991" y="0"/>
                  </a:moveTo>
                  <a:lnTo>
                    <a:pt x="558419" y="0"/>
                  </a:lnTo>
                  <a:lnTo>
                    <a:pt x="558419" y="384156"/>
                  </a:lnTo>
                  <a:lnTo>
                    <a:pt x="42991" y="38415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9226102" y="2262132"/>
            <a:ext cx="2188883" cy="1800000"/>
            <a:chOff x="4993513" y="2039006"/>
            <a:chExt cx="2188883" cy="1800000"/>
          </a:xfrm>
        </p:grpSpPr>
        <p:grpSp>
          <p:nvGrpSpPr>
            <p:cNvPr id="5" name="组合 4"/>
            <p:cNvGrpSpPr/>
            <p:nvPr/>
          </p:nvGrpSpPr>
          <p:grpSpPr>
            <a:xfrm>
              <a:off x="4993513" y="2039006"/>
              <a:ext cx="2188883" cy="1800000"/>
              <a:chOff x="1279530" y="2081048"/>
              <a:chExt cx="2188883" cy="1800000"/>
            </a:xfrm>
          </p:grpSpPr>
          <p:sp>
            <p:nvSpPr>
              <p:cNvPr id="6" name="矩形 5"/>
              <p:cNvSpPr/>
              <p:nvPr/>
            </p:nvSpPr>
            <p:spPr>
              <a:xfrm rot="2700000">
                <a:off x="1279530" y="2081048"/>
                <a:ext cx="1800000" cy="1800000"/>
              </a:xfrm>
              <a:prstGeom prst="rect">
                <a:avLst/>
              </a:prstGeom>
              <a:noFill/>
              <a:ln>
                <a:solidFill>
                  <a:srgbClr val="6D83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" name="矩形 6"/>
              <p:cNvSpPr/>
              <p:nvPr/>
            </p:nvSpPr>
            <p:spPr>
              <a:xfrm rot="2700000">
                <a:off x="1668413" y="2081048"/>
                <a:ext cx="1800000" cy="1800000"/>
              </a:xfrm>
              <a:prstGeom prst="rect">
                <a:avLst/>
              </a:prstGeom>
              <a:solidFill>
                <a:srgbClr val="6D83C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</p:grpSp>
        <p:sp>
          <p:nvSpPr>
            <p:cNvPr id="21" name="stats-on-laptop-screen_51875"/>
            <p:cNvSpPr>
              <a:spLocks noChangeAspect="1"/>
            </p:cNvSpPr>
            <p:nvPr/>
          </p:nvSpPr>
          <p:spPr bwMode="auto">
            <a:xfrm>
              <a:off x="5836771" y="2572400"/>
              <a:ext cx="891250" cy="724309"/>
            </a:xfrm>
            <a:custGeom>
              <a:avLst/>
              <a:gdLst>
                <a:gd name="connsiteX0" fmla="*/ 0 w 601409"/>
                <a:gd name="connsiteY0" fmla="*/ 418641 h 488759"/>
                <a:gd name="connsiteX1" fmla="*/ 229655 w 601409"/>
                <a:gd name="connsiteY1" fmla="*/ 418641 h 488759"/>
                <a:gd name="connsiteX2" fmla="*/ 229655 w 601409"/>
                <a:gd name="connsiteY2" fmla="*/ 454415 h 488759"/>
                <a:gd name="connsiteX3" fmla="*/ 371754 w 601409"/>
                <a:gd name="connsiteY3" fmla="*/ 454415 h 488759"/>
                <a:gd name="connsiteX4" fmla="*/ 371754 w 601409"/>
                <a:gd name="connsiteY4" fmla="*/ 418641 h 488759"/>
                <a:gd name="connsiteX5" fmla="*/ 601409 w 601409"/>
                <a:gd name="connsiteY5" fmla="*/ 418641 h 488759"/>
                <a:gd name="connsiteX6" fmla="*/ 601409 w 601409"/>
                <a:gd name="connsiteY6" fmla="*/ 488759 h 488759"/>
                <a:gd name="connsiteX7" fmla="*/ 0 w 601409"/>
                <a:gd name="connsiteY7" fmla="*/ 488759 h 488759"/>
                <a:gd name="connsiteX8" fmla="*/ 439198 w 601409"/>
                <a:gd name="connsiteY8" fmla="*/ 97476 h 488759"/>
                <a:gd name="connsiteX9" fmla="*/ 472207 w 601409"/>
                <a:gd name="connsiteY9" fmla="*/ 130443 h 488759"/>
                <a:gd name="connsiteX10" fmla="*/ 439198 w 601409"/>
                <a:gd name="connsiteY10" fmla="*/ 163411 h 488759"/>
                <a:gd name="connsiteX11" fmla="*/ 436328 w 601409"/>
                <a:gd name="connsiteY11" fmla="*/ 163411 h 488759"/>
                <a:gd name="connsiteX12" fmla="*/ 366005 w 601409"/>
                <a:gd name="connsiteY12" fmla="*/ 246546 h 488759"/>
                <a:gd name="connsiteX13" fmla="*/ 366005 w 601409"/>
                <a:gd name="connsiteY13" fmla="*/ 253713 h 488759"/>
                <a:gd name="connsiteX14" fmla="*/ 332996 w 601409"/>
                <a:gd name="connsiteY14" fmla="*/ 286680 h 488759"/>
                <a:gd name="connsiteX15" fmla="*/ 299987 w 601409"/>
                <a:gd name="connsiteY15" fmla="*/ 253713 h 488759"/>
                <a:gd name="connsiteX16" fmla="*/ 299987 w 601409"/>
                <a:gd name="connsiteY16" fmla="*/ 250846 h 488759"/>
                <a:gd name="connsiteX17" fmla="*/ 248321 w 601409"/>
                <a:gd name="connsiteY17" fmla="*/ 210712 h 488759"/>
                <a:gd name="connsiteX18" fmla="*/ 235404 w 601409"/>
                <a:gd name="connsiteY18" fmla="*/ 213578 h 488759"/>
                <a:gd name="connsiteX19" fmla="*/ 226793 w 601409"/>
                <a:gd name="connsiteY19" fmla="*/ 212145 h 488759"/>
                <a:gd name="connsiteX20" fmla="*/ 195220 w 601409"/>
                <a:gd name="connsiteY20" fmla="*/ 240812 h 488759"/>
                <a:gd name="connsiteX21" fmla="*/ 195220 w 601409"/>
                <a:gd name="connsiteY21" fmla="*/ 246546 h 488759"/>
                <a:gd name="connsiteX22" fmla="*/ 162211 w 601409"/>
                <a:gd name="connsiteY22" fmla="*/ 279513 h 488759"/>
                <a:gd name="connsiteX23" fmla="*/ 129202 w 601409"/>
                <a:gd name="connsiteY23" fmla="*/ 246546 h 488759"/>
                <a:gd name="connsiteX24" fmla="*/ 162211 w 601409"/>
                <a:gd name="connsiteY24" fmla="*/ 213578 h 488759"/>
                <a:gd name="connsiteX25" fmla="*/ 167952 w 601409"/>
                <a:gd name="connsiteY25" fmla="*/ 213578 h 488759"/>
                <a:gd name="connsiteX26" fmla="*/ 202396 w 601409"/>
                <a:gd name="connsiteY26" fmla="*/ 180611 h 488759"/>
                <a:gd name="connsiteX27" fmla="*/ 202396 w 601409"/>
                <a:gd name="connsiteY27" fmla="*/ 179178 h 488759"/>
                <a:gd name="connsiteX28" fmla="*/ 235404 w 601409"/>
                <a:gd name="connsiteY28" fmla="*/ 146210 h 488759"/>
                <a:gd name="connsiteX29" fmla="*/ 268413 w 601409"/>
                <a:gd name="connsiteY29" fmla="*/ 176311 h 488759"/>
                <a:gd name="connsiteX30" fmla="*/ 324385 w 601409"/>
                <a:gd name="connsiteY30" fmla="*/ 222179 h 488759"/>
                <a:gd name="connsiteX31" fmla="*/ 332996 w 601409"/>
                <a:gd name="connsiteY31" fmla="*/ 220745 h 488759"/>
                <a:gd name="connsiteX32" fmla="*/ 335866 w 601409"/>
                <a:gd name="connsiteY32" fmla="*/ 220745 h 488759"/>
                <a:gd name="connsiteX33" fmla="*/ 407624 w 601409"/>
                <a:gd name="connsiteY33" fmla="*/ 137610 h 488759"/>
                <a:gd name="connsiteX34" fmla="*/ 406189 w 601409"/>
                <a:gd name="connsiteY34" fmla="*/ 130443 h 488759"/>
                <a:gd name="connsiteX35" fmla="*/ 439198 w 601409"/>
                <a:gd name="connsiteY35" fmla="*/ 97476 h 488759"/>
                <a:gd name="connsiteX36" fmla="*/ 100420 w 601409"/>
                <a:gd name="connsiteY36" fmla="*/ 57337 h 488759"/>
                <a:gd name="connsiteX37" fmla="*/ 100420 w 601409"/>
                <a:gd name="connsiteY37" fmla="*/ 326819 h 488759"/>
                <a:gd name="connsiteX38" fmla="*/ 500990 w 601409"/>
                <a:gd name="connsiteY38" fmla="*/ 326819 h 488759"/>
                <a:gd name="connsiteX39" fmla="*/ 500990 w 601409"/>
                <a:gd name="connsiteY39" fmla="*/ 57337 h 488759"/>
                <a:gd name="connsiteX40" fmla="*/ 42991 w 601409"/>
                <a:gd name="connsiteY40" fmla="*/ 0 h 488759"/>
                <a:gd name="connsiteX41" fmla="*/ 558419 w 601409"/>
                <a:gd name="connsiteY41" fmla="*/ 0 h 488759"/>
                <a:gd name="connsiteX42" fmla="*/ 558419 w 601409"/>
                <a:gd name="connsiteY42" fmla="*/ 384156 h 488759"/>
                <a:gd name="connsiteX43" fmla="*/ 42991 w 601409"/>
                <a:gd name="connsiteY43" fmla="*/ 384156 h 488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601409" h="488759">
                  <a:moveTo>
                    <a:pt x="0" y="418641"/>
                  </a:moveTo>
                  <a:lnTo>
                    <a:pt x="229655" y="418641"/>
                  </a:lnTo>
                  <a:lnTo>
                    <a:pt x="229655" y="454415"/>
                  </a:lnTo>
                  <a:lnTo>
                    <a:pt x="371754" y="454415"/>
                  </a:lnTo>
                  <a:lnTo>
                    <a:pt x="371754" y="418641"/>
                  </a:lnTo>
                  <a:lnTo>
                    <a:pt x="601409" y="418641"/>
                  </a:lnTo>
                  <a:lnTo>
                    <a:pt x="601409" y="488759"/>
                  </a:lnTo>
                  <a:lnTo>
                    <a:pt x="0" y="488759"/>
                  </a:lnTo>
                  <a:close/>
                  <a:moveTo>
                    <a:pt x="439198" y="97476"/>
                  </a:moveTo>
                  <a:cubicBezTo>
                    <a:pt x="457855" y="97476"/>
                    <a:pt x="472207" y="111810"/>
                    <a:pt x="472207" y="130443"/>
                  </a:cubicBezTo>
                  <a:cubicBezTo>
                    <a:pt x="472207" y="149077"/>
                    <a:pt x="457855" y="163411"/>
                    <a:pt x="439198" y="163411"/>
                  </a:cubicBezTo>
                  <a:cubicBezTo>
                    <a:pt x="437763" y="163411"/>
                    <a:pt x="436328" y="163411"/>
                    <a:pt x="436328" y="163411"/>
                  </a:cubicBezTo>
                  <a:lnTo>
                    <a:pt x="366005" y="246546"/>
                  </a:lnTo>
                  <a:cubicBezTo>
                    <a:pt x="366005" y="249413"/>
                    <a:pt x="366005" y="250846"/>
                    <a:pt x="366005" y="253713"/>
                  </a:cubicBezTo>
                  <a:cubicBezTo>
                    <a:pt x="366005" y="272346"/>
                    <a:pt x="351653" y="286680"/>
                    <a:pt x="332996" y="286680"/>
                  </a:cubicBezTo>
                  <a:cubicBezTo>
                    <a:pt x="314339" y="286680"/>
                    <a:pt x="299987" y="272346"/>
                    <a:pt x="299987" y="253713"/>
                  </a:cubicBezTo>
                  <a:cubicBezTo>
                    <a:pt x="299987" y="253713"/>
                    <a:pt x="299987" y="252279"/>
                    <a:pt x="299987" y="250846"/>
                  </a:cubicBezTo>
                  <a:lnTo>
                    <a:pt x="248321" y="210712"/>
                  </a:lnTo>
                  <a:cubicBezTo>
                    <a:pt x="244015" y="212145"/>
                    <a:pt x="239710" y="213578"/>
                    <a:pt x="235404" y="213578"/>
                  </a:cubicBezTo>
                  <a:cubicBezTo>
                    <a:pt x="232534" y="213578"/>
                    <a:pt x="229664" y="212145"/>
                    <a:pt x="226793" y="212145"/>
                  </a:cubicBezTo>
                  <a:lnTo>
                    <a:pt x="195220" y="240812"/>
                  </a:lnTo>
                  <a:cubicBezTo>
                    <a:pt x="195220" y="243679"/>
                    <a:pt x="195220" y="245112"/>
                    <a:pt x="195220" y="246546"/>
                  </a:cubicBezTo>
                  <a:cubicBezTo>
                    <a:pt x="195220" y="265180"/>
                    <a:pt x="180868" y="279513"/>
                    <a:pt x="162211" y="279513"/>
                  </a:cubicBezTo>
                  <a:cubicBezTo>
                    <a:pt x="143554" y="279513"/>
                    <a:pt x="129202" y="265180"/>
                    <a:pt x="129202" y="246546"/>
                  </a:cubicBezTo>
                  <a:cubicBezTo>
                    <a:pt x="129202" y="227912"/>
                    <a:pt x="143554" y="213578"/>
                    <a:pt x="162211" y="213578"/>
                  </a:cubicBezTo>
                  <a:cubicBezTo>
                    <a:pt x="163646" y="213578"/>
                    <a:pt x="166516" y="213578"/>
                    <a:pt x="167952" y="213578"/>
                  </a:cubicBezTo>
                  <a:lnTo>
                    <a:pt x="202396" y="180611"/>
                  </a:lnTo>
                  <a:cubicBezTo>
                    <a:pt x="202396" y="180611"/>
                    <a:pt x="202396" y="180611"/>
                    <a:pt x="202396" y="179178"/>
                  </a:cubicBezTo>
                  <a:cubicBezTo>
                    <a:pt x="202396" y="161977"/>
                    <a:pt x="216747" y="146210"/>
                    <a:pt x="235404" y="146210"/>
                  </a:cubicBezTo>
                  <a:cubicBezTo>
                    <a:pt x="252626" y="146210"/>
                    <a:pt x="266978" y="159111"/>
                    <a:pt x="268413" y="176311"/>
                  </a:cubicBezTo>
                  <a:lnTo>
                    <a:pt x="324385" y="222179"/>
                  </a:lnTo>
                  <a:cubicBezTo>
                    <a:pt x="327255" y="220745"/>
                    <a:pt x="330125" y="220745"/>
                    <a:pt x="332996" y="220745"/>
                  </a:cubicBezTo>
                  <a:cubicBezTo>
                    <a:pt x="334431" y="220745"/>
                    <a:pt x="335866" y="220745"/>
                    <a:pt x="335866" y="220745"/>
                  </a:cubicBezTo>
                  <a:lnTo>
                    <a:pt x="407624" y="137610"/>
                  </a:lnTo>
                  <a:cubicBezTo>
                    <a:pt x="406189" y="134743"/>
                    <a:pt x="406189" y="131877"/>
                    <a:pt x="406189" y="130443"/>
                  </a:cubicBezTo>
                  <a:cubicBezTo>
                    <a:pt x="406189" y="111810"/>
                    <a:pt x="421976" y="97476"/>
                    <a:pt x="439198" y="97476"/>
                  </a:cubicBezTo>
                  <a:close/>
                  <a:moveTo>
                    <a:pt x="100420" y="57337"/>
                  </a:moveTo>
                  <a:lnTo>
                    <a:pt x="100420" y="326819"/>
                  </a:lnTo>
                  <a:lnTo>
                    <a:pt x="500990" y="326819"/>
                  </a:lnTo>
                  <a:lnTo>
                    <a:pt x="500990" y="57337"/>
                  </a:lnTo>
                  <a:close/>
                  <a:moveTo>
                    <a:pt x="42991" y="0"/>
                  </a:moveTo>
                  <a:lnTo>
                    <a:pt x="558419" y="0"/>
                  </a:lnTo>
                  <a:lnTo>
                    <a:pt x="558419" y="384156"/>
                  </a:lnTo>
                  <a:lnTo>
                    <a:pt x="42991" y="38415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205105" y="273050"/>
            <a:ext cx="3389630" cy="546735"/>
            <a:chOff x="204951" y="273270"/>
            <a:chExt cx="3389630" cy="546735"/>
          </a:xfrm>
        </p:grpSpPr>
        <p:sp>
          <p:nvSpPr>
            <p:cNvPr id="30" name="矩形 29"/>
            <p:cNvSpPr/>
            <p:nvPr/>
          </p:nvSpPr>
          <p:spPr>
            <a:xfrm>
              <a:off x="204951" y="273270"/>
              <a:ext cx="220717" cy="536028"/>
            </a:xfrm>
            <a:prstGeom prst="rect">
              <a:avLst/>
            </a:prstGeom>
            <a:solidFill>
              <a:srgbClr val="6D83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493241" y="298035"/>
              <a:ext cx="3101340" cy="5219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altLang="zh-CN" sz="2800" dirty="0" smtClean="0">
                  <a:solidFill>
                    <a:srgbClr val="394B6E"/>
                  </a:solidFill>
                  <a:cs typeface="+mn-ea"/>
                  <a:sym typeface="+mn-lt"/>
                </a:rPr>
                <a:t>План</a:t>
              </a:r>
              <a:endParaRPr lang="zh-CN" altLang="en-US" sz="2800" dirty="0">
                <a:solidFill>
                  <a:srgbClr val="394B6E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3" name="文本框 32"/>
          <p:cNvSpPr txBox="1"/>
          <p:nvPr/>
        </p:nvSpPr>
        <p:spPr>
          <a:xfrm>
            <a:off x="-344798" y="5141824"/>
            <a:ext cx="39029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zh-CN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2</a:t>
            </a:r>
            <a:r>
              <a:rPr lang="ru-RU" altLang="zh-CN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. </a:t>
            </a:r>
            <a:r>
              <a:rPr lang="ru-RU" altLang="zh-CN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Зонування</a:t>
            </a:r>
            <a:r>
              <a:rPr lang="ru-RU" altLang="zh-CN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 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</a:rPr>
              <a:t>вестибюлю </a:t>
            </a:r>
            <a:r>
              <a:rPr lang="ru-RU" b="1" dirty="0" err="1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</a:rPr>
              <a:t>готелю</a:t>
            </a:r>
            <a:endParaRPr lang="zh-CN" altLang="en-US" b="1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1" name="文本框 32"/>
          <p:cNvSpPr txBox="1"/>
          <p:nvPr/>
        </p:nvSpPr>
        <p:spPr>
          <a:xfrm>
            <a:off x="8079313" y="4681259"/>
            <a:ext cx="39029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>
              <a:buSzPts val="1400"/>
              <a:tabLst>
                <a:tab pos="1978025" algn="l"/>
              </a:tabLst>
            </a:pPr>
            <a:r>
              <a:rPr lang="uk-UA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</a:rPr>
              <a:t>3</a:t>
            </a:r>
            <a:r>
              <a:rPr lang="uk-UA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</a:rPr>
              <a:t>. Номенклатура меблів та обладнання для зони прийому готелю</a:t>
            </a:r>
            <a:endParaRPr lang="uk-UA" b="1" dirty="0">
              <a:solidFill>
                <a:schemeClr val="tx1">
                  <a:lumMod val="95000"/>
                  <a:lumOff val="5000"/>
                </a:schemeClr>
              </a:solidFill>
              <a:cs typeface="+mn-ea"/>
            </a:endParaRPr>
          </a:p>
        </p:txBody>
      </p:sp>
      <p:grpSp>
        <p:nvGrpSpPr>
          <p:cNvPr id="23" name="组合 25"/>
          <p:cNvGrpSpPr/>
          <p:nvPr/>
        </p:nvGrpSpPr>
        <p:grpSpPr>
          <a:xfrm>
            <a:off x="4996367" y="511503"/>
            <a:ext cx="2188883" cy="1800000"/>
            <a:chOff x="1258510" y="2039006"/>
            <a:chExt cx="2188883" cy="1800000"/>
          </a:xfrm>
        </p:grpSpPr>
        <p:grpSp>
          <p:nvGrpSpPr>
            <p:cNvPr id="24" name="组合 1"/>
            <p:cNvGrpSpPr/>
            <p:nvPr/>
          </p:nvGrpSpPr>
          <p:grpSpPr>
            <a:xfrm>
              <a:off x="1258510" y="2039006"/>
              <a:ext cx="2188883" cy="1800000"/>
              <a:chOff x="1279530" y="2081048"/>
              <a:chExt cx="2188883" cy="1800000"/>
            </a:xfrm>
          </p:grpSpPr>
          <p:sp>
            <p:nvSpPr>
              <p:cNvPr id="32" name="矩形 2"/>
              <p:cNvSpPr/>
              <p:nvPr/>
            </p:nvSpPr>
            <p:spPr>
              <a:xfrm rot="2700000">
                <a:off x="1279530" y="2081048"/>
                <a:ext cx="1800000" cy="1800000"/>
              </a:xfrm>
              <a:prstGeom prst="rect">
                <a:avLst/>
              </a:prstGeom>
              <a:noFill/>
              <a:ln>
                <a:solidFill>
                  <a:srgbClr val="6D83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5" name="矩形 3"/>
              <p:cNvSpPr/>
              <p:nvPr/>
            </p:nvSpPr>
            <p:spPr>
              <a:xfrm rot="2700000">
                <a:off x="1668413" y="2081048"/>
                <a:ext cx="1800000" cy="1800000"/>
              </a:xfrm>
              <a:prstGeom prst="rect">
                <a:avLst/>
              </a:prstGeom>
              <a:solidFill>
                <a:srgbClr val="6D83C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</p:grpSp>
        <p:sp>
          <p:nvSpPr>
            <p:cNvPr id="25" name="stats-on-laptop-screen_51875"/>
            <p:cNvSpPr>
              <a:spLocks noChangeAspect="1"/>
            </p:cNvSpPr>
            <p:nvPr/>
          </p:nvSpPr>
          <p:spPr bwMode="auto">
            <a:xfrm>
              <a:off x="2101768" y="2576851"/>
              <a:ext cx="891250" cy="724309"/>
            </a:xfrm>
            <a:custGeom>
              <a:avLst/>
              <a:gdLst>
                <a:gd name="connsiteX0" fmla="*/ 0 w 601409"/>
                <a:gd name="connsiteY0" fmla="*/ 418641 h 488759"/>
                <a:gd name="connsiteX1" fmla="*/ 229655 w 601409"/>
                <a:gd name="connsiteY1" fmla="*/ 418641 h 488759"/>
                <a:gd name="connsiteX2" fmla="*/ 229655 w 601409"/>
                <a:gd name="connsiteY2" fmla="*/ 454415 h 488759"/>
                <a:gd name="connsiteX3" fmla="*/ 371754 w 601409"/>
                <a:gd name="connsiteY3" fmla="*/ 454415 h 488759"/>
                <a:gd name="connsiteX4" fmla="*/ 371754 w 601409"/>
                <a:gd name="connsiteY4" fmla="*/ 418641 h 488759"/>
                <a:gd name="connsiteX5" fmla="*/ 601409 w 601409"/>
                <a:gd name="connsiteY5" fmla="*/ 418641 h 488759"/>
                <a:gd name="connsiteX6" fmla="*/ 601409 w 601409"/>
                <a:gd name="connsiteY6" fmla="*/ 488759 h 488759"/>
                <a:gd name="connsiteX7" fmla="*/ 0 w 601409"/>
                <a:gd name="connsiteY7" fmla="*/ 488759 h 488759"/>
                <a:gd name="connsiteX8" fmla="*/ 439198 w 601409"/>
                <a:gd name="connsiteY8" fmla="*/ 97476 h 488759"/>
                <a:gd name="connsiteX9" fmla="*/ 472207 w 601409"/>
                <a:gd name="connsiteY9" fmla="*/ 130443 h 488759"/>
                <a:gd name="connsiteX10" fmla="*/ 439198 w 601409"/>
                <a:gd name="connsiteY10" fmla="*/ 163411 h 488759"/>
                <a:gd name="connsiteX11" fmla="*/ 436328 w 601409"/>
                <a:gd name="connsiteY11" fmla="*/ 163411 h 488759"/>
                <a:gd name="connsiteX12" fmla="*/ 366005 w 601409"/>
                <a:gd name="connsiteY12" fmla="*/ 246546 h 488759"/>
                <a:gd name="connsiteX13" fmla="*/ 366005 w 601409"/>
                <a:gd name="connsiteY13" fmla="*/ 253713 h 488759"/>
                <a:gd name="connsiteX14" fmla="*/ 332996 w 601409"/>
                <a:gd name="connsiteY14" fmla="*/ 286680 h 488759"/>
                <a:gd name="connsiteX15" fmla="*/ 299987 w 601409"/>
                <a:gd name="connsiteY15" fmla="*/ 253713 h 488759"/>
                <a:gd name="connsiteX16" fmla="*/ 299987 w 601409"/>
                <a:gd name="connsiteY16" fmla="*/ 250846 h 488759"/>
                <a:gd name="connsiteX17" fmla="*/ 248321 w 601409"/>
                <a:gd name="connsiteY17" fmla="*/ 210712 h 488759"/>
                <a:gd name="connsiteX18" fmla="*/ 235404 w 601409"/>
                <a:gd name="connsiteY18" fmla="*/ 213578 h 488759"/>
                <a:gd name="connsiteX19" fmla="*/ 226793 w 601409"/>
                <a:gd name="connsiteY19" fmla="*/ 212145 h 488759"/>
                <a:gd name="connsiteX20" fmla="*/ 195220 w 601409"/>
                <a:gd name="connsiteY20" fmla="*/ 240812 h 488759"/>
                <a:gd name="connsiteX21" fmla="*/ 195220 w 601409"/>
                <a:gd name="connsiteY21" fmla="*/ 246546 h 488759"/>
                <a:gd name="connsiteX22" fmla="*/ 162211 w 601409"/>
                <a:gd name="connsiteY22" fmla="*/ 279513 h 488759"/>
                <a:gd name="connsiteX23" fmla="*/ 129202 w 601409"/>
                <a:gd name="connsiteY23" fmla="*/ 246546 h 488759"/>
                <a:gd name="connsiteX24" fmla="*/ 162211 w 601409"/>
                <a:gd name="connsiteY24" fmla="*/ 213578 h 488759"/>
                <a:gd name="connsiteX25" fmla="*/ 167952 w 601409"/>
                <a:gd name="connsiteY25" fmla="*/ 213578 h 488759"/>
                <a:gd name="connsiteX26" fmla="*/ 202396 w 601409"/>
                <a:gd name="connsiteY26" fmla="*/ 180611 h 488759"/>
                <a:gd name="connsiteX27" fmla="*/ 202396 w 601409"/>
                <a:gd name="connsiteY27" fmla="*/ 179178 h 488759"/>
                <a:gd name="connsiteX28" fmla="*/ 235404 w 601409"/>
                <a:gd name="connsiteY28" fmla="*/ 146210 h 488759"/>
                <a:gd name="connsiteX29" fmla="*/ 268413 w 601409"/>
                <a:gd name="connsiteY29" fmla="*/ 176311 h 488759"/>
                <a:gd name="connsiteX30" fmla="*/ 324385 w 601409"/>
                <a:gd name="connsiteY30" fmla="*/ 222179 h 488759"/>
                <a:gd name="connsiteX31" fmla="*/ 332996 w 601409"/>
                <a:gd name="connsiteY31" fmla="*/ 220745 h 488759"/>
                <a:gd name="connsiteX32" fmla="*/ 335866 w 601409"/>
                <a:gd name="connsiteY32" fmla="*/ 220745 h 488759"/>
                <a:gd name="connsiteX33" fmla="*/ 407624 w 601409"/>
                <a:gd name="connsiteY33" fmla="*/ 137610 h 488759"/>
                <a:gd name="connsiteX34" fmla="*/ 406189 w 601409"/>
                <a:gd name="connsiteY34" fmla="*/ 130443 h 488759"/>
                <a:gd name="connsiteX35" fmla="*/ 439198 w 601409"/>
                <a:gd name="connsiteY35" fmla="*/ 97476 h 488759"/>
                <a:gd name="connsiteX36" fmla="*/ 100420 w 601409"/>
                <a:gd name="connsiteY36" fmla="*/ 57337 h 488759"/>
                <a:gd name="connsiteX37" fmla="*/ 100420 w 601409"/>
                <a:gd name="connsiteY37" fmla="*/ 326819 h 488759"/>
                <a:gd name="connsiteX38" fmla="*/ 500990 w 601409"/>
                <a:gd name="connsiteY38" fmla="*/ 326819 h 488759"/>
                <a:gd name="connsiteX39" fmla="*/ 500990 w 601409"/>
                <a:gd name="connsiteY39" fmla="*/ 57337 h 488759"/>
                <a:gd name="connsiteX40" fmla="*/ 42991 w 601409"/>
                <a:gd name="connsiteY40" fmla="*/ 0 h 488759"/>
                <a:gd name="connsiteX41" fmla="*/ 558419 w 601409"/>
                <a:gd name="connsiteY41" fmla="*/ 0 h 488759"/>
                <a:gd name="connsiteX42" fmla="*/ 558419 w 601409"/>
                <a:gd name="connsiteY42" fmla="*/ 384156 h 488759"/>
                <a:gd name="connsiteX43" fmla="*/ 42991 w 601409"/>
                <a:gd name="connsiteY43" fmla="*/ 384156 h 488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601409" h="488759">
                  <a:moveTo>
                    <a:pt x="0" y="418641"/>
                  </a:moveTo>
                  <a:lnTo>
                    <a:pt x="229655" y="418641"/>
                  </a:lnTo>
                  <a:lnTo>
                    <a:pt x="229655" y="454415"/>
                  </a:lnTo>
                  <a:lnTo>
                    <a:pt x="371754" y="454415"/>
                  </a:lnTo>
                  <a:lnTo>
                    <a:pt x="371754" y="418641"/>
                  </a:lnTo>
                  <a:lnTo>
                    <a:pt x="601409" y="418641"/>
                  </a:lnTo>
                  <a:lnTo>
                    <a:pt x="601409" y="488759"/>
                  </a:lnTo>
                  <a:lnTo>
                    <a:pt x="0" y="488759"/>
                  </a:lnTo>
                  <a:close/>
                  <a:moveTo>
                    <a:pt x="439198" y="97476"/>
                  </a:moveTo>
                  <a:cubicBezTo>
                    <a:pt x="457855" y="97476"/>
                    <a:pt x="472207" y="111810"/>
                    <a:pt x="472207" y="130443"/>
                  </a:cubicBezTo>
                  <a:cubicBezTo>
                    <a:pt x="472207" y="149077"/>
                    <a:pt x="457855" y="163411"/>
                    <a:pt x="439198" y="163411"/>
                  </a:cubicBezTo>
                  <a:cubicBezTo>
                    <a:pt x="437763" y="163411"/>
                    <a:pt x="436328" y="163411"/>
                    <a:pt x="436328" y="163411"/>
                  </a:cubicBezTo>
                  <a:lnTo>
                    <a:pt x="366005" y="246546"/>
                  </a:lnTo>
                  <a:cubicBezTo>
                    <a:pt x="366005" y="249413"/>
                    <a:pt x="366005" y="250846"/>
                    <a:pt x="366005" y="253713"/>
                  </a:cubicBezTo>
                  <a:cubicBezTo>
                    <a:pt x="366005" y="272346"/>
                    <a:pt x="351653" y="286680"/>
                    <a:pt x="332996" y="286680"/>
                  </a:cubicBezTo>
                  <a:cubicBezTo>
                    <a:pt x="314339" y="286680"/>
                    <a:pt x="299987" y="272346"/>
                    <a:pt x="299987" y="253713"/>
                  </a:cubicBezTo>
                  <a:cubicBezTo>
                    <a:pt x="299987" y="253713"/>
                    <a:pt x="299987" y="252279"/>
                    <a:pt x="299987" y="250846"/>
                  </a:cubicBezTo>
                  <a:lnTo>
                    <a:pt x="248321" y="210712"/>
                  </a:lnTo>
                  <a:cubicBezTo>
                    <a:pt x="244015" y="212145"/>
                    <a:pt x="239710" y="213578"/>
                    <a:pt x="235404" y="213578"/>
                  </a:cubicBezTo>
                  <a:cubicBezTo>
                    <a:pt x="232534" y="213578"/>
                    <a:pt x="229664" y="212145"/>
                    <a:pt x="226793" y="212145"/>
                  </a:cubicBezTo>
                  <a:lnTo>
                    <a:pt x="195220" y="240812"/>
                  </a:lnTo>
                  <a:cubicBezTo>
                    <a:pt x="195220" y="243679"/>
                    <a:pt x="195220" y="245112"/>
                    <a:pt x="195220" y="246546"/>
                  </a:cubicBezTo>
                  <a:cubicBezTo>
                    <a:pt x="195220" y="265180"/>
                    <a:pt x="180868" y="279513"/>
                    <a:pt x="162211" y="279513"/>
                  </a:cubicBezTo>
                  <a:cubicBezTo>
                    <a:pt x="143554" y="279513"/>
                    <a:pt x="129202" y="265180"/>
                    <a:pt x="129202" y="246546"/>
                  </a:cubicBezTo>
                  <a:cubicBezTo>
                    <a:pt x="129202" y="227912"/>
                    <a:pt x="143554" y="213578"/>
                    <a:pt x="162211" y="213578"/>
                  </a:cubicBezTo>
                  <a:cubicBezTo>
                    <a:pt x="163646" y="213578"/>
                    <a:pt x="166516" y="213578"/>
                    <a:pt x="167952" y="213578"/>
                  </a:cubicBezTo>
                  <a:lnTo>
                    <a:pt x="202396" y="180611"/>
                  </a:lnTo>
                  <a:cubicBezTo>
                    <a:pt x="202396" y="180611"/>
                    <a:pt x="202396" y="180611"/>
                    <a:pt x="202396" y="179178"/>
                  </a:cubicBezTo>
                  <a:cubicBezTo>
                    <a:pt x="202396" y="161977"/>
                    <a:pt x="216747" y="146210"/>
                    <a:pt x="235404" y="146210"/>
                  </a:cubicBezTo>
                  <a:cubicBezTo>
                    <a:pt x="252626" y="146210"/>
                    <a:pt x="266978" y="159111"/>
                    <a:pt x="268413" y="176311"/>
                  </a:cubicBezTo>
                  <a:lnTo>
                    <a:pt x="324385" y="222179"/>
                  </a:lnTo>
                  <a:cubicBezTo>
                    <a:pt x="327255" y="220745"/>
                    <a:pt x="330125" y="220745"/>
                    <a:pt x="332996" y="220745"/>
                  </a:cubicBezTo>
                  <a:cubicBezTo>
                    <a:pt x="334431" y="220745"/>
                    <a:pt x="335866" y="220745"/>
                    <a:pt x="335866" y="220745"/>
                  </a:cubicBezTo>
                  <a:lnTo>
                    <a:pt x="407624" y="137610"/>
                  </a:lnTo>
                  <a:cubicBezTo>
                    <a:pt x="406189" y="134743"/>
                    <a:pt x="406189" y="131877"/>
                    <a:pt x="406189" y="130443"/>
                  </a:cubicBezTo>
                  <a:cubicBezTo>
                    <a:pt x="406189" y="111810"/>
                    <a:pt x="421976" y="97476"/>
                    <a:pt x="439198" y="97476"/>
                  </a:cubicBezTo>
                  <a:close/>
                  <a:moveTo>
                    <a:pt x="100420" y="57337"/>
                  </a:moveTo>
                  <a:lnTo>
                    <a:pt x="100420" y="326819"/>
                  </a:lnTo>
                  <a:lnTo>
                    <a:pt x="500990" y="326819"/>
                  </a:lnTo>
                  <a:lnTo>
                    <a:pt x="500990" y="57337"/>
                  </a:lnTo>
                  <a:close/>
                  <a:moveTo>
                    <a:pt x="42991" y="0"/>
                  </a:moveTo>
                  <a:lnTo>
                    <a:pt x="558419" y="0"/>
                  </a:lnTo>
                  <a:lnTo>
                    <a:pt x="558419" y="384156"/>
                  </a:lnTo>
                  <a:lnTo>
                    <a:pt x="42991" y="38415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</p:grpSp>
      <p:sp>
        <p:nvSpPr>
          <p:cNvPr id="36" name="文本框 32"/>
          <p:cNvSpPr txBox="1"/>
          <p:nvPr/>
        </p:nvSpPr>
        <p:spPr>
          <a:xfrm>
            <a:off x="4333796" y="2906442"/>
            <a:ext cx="39029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zh-CN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1</a:t>
            </a:r>
            <a:r>
              <a:rPr lang="ru-RU" altLang="zh-CN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. </a:t>
            </a:r>
            <a:r>
              <a:rPr lang="ru-RU" altLang="zh-CN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Загальна</a:t>
            </a:r>
            <a:r>
              <a:rPr lang="ru-RU" altLang="zh-CN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 </a:t>
            </a:r>
            <a:r>
              <a:rPr lang="ru-RU" altLang="zh-CN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характеристика </a:t>
            </a:r>
            <a:r>
              <a:rPr lang="ru-RU" altLang="zh-CN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приймально-допоміжної</a:t>
            </a:r>
            <a:r>
              <a:rPr lang="ru-RU" altLang="zh-CN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 </a:t>
            </a:r>
            <a:r>
              <a:rPr lang="ru-RU" altLang="zh-CN" b="1" dirty="0" err="1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групи</a:t>
            </a:r>
            <a:r>
              <a:rPr lang="ru-RU" altLang="zh-CN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 </a:t>
            </a:r>
            <a:r>
              <a:rPr lang="ru-RU" altLang="zh-CN" b="1" dirty="0" err="1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приміщень</a:t>
            </a:r>
            <a:r>
              <a:rPr lang="ru-RU" altLang="zh-CN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 </a:t>
            </a:r>
            <a:r>
              <a:rPr lang="ru-RU" altLang="zh-CN" b="1" dirty="0" err="1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готелів</a:t>
            </a:r>
            <a:endParaRPr lang="zh-CN" altLang="en-US" b="1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 spd="slow" advClick="0" advTm="3000">
    <p:cover/>
  </p:transition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8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2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3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" presetClass="entr" presetSubtype="8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7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8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Горизонтальный свиток 9"/>
          <p:cNvSpPr/>
          <p:nvPr/>
        </p:nvSpPr>
        <p:spPr>
          <a:xfrm>
            <a:off x="230659" y="1205075"/>
            <a:ext cx="6784995" cy="366647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rgbClr val="FFFFFF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30660" y="127857"/>
            <a:ext cx="1196134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203264"/>
                </a:solidFill>
              </a:rPr>
              <a:t>1. </a:t>
            </a:r>
            <a:r>
              <a:rPr lang="ru-RU" sz="3200" dirty="0" smtClean="0">
                <a:solidFill>
                  <a:srgbClr val="203264"/>
                </a:solidFill>
              </a:rPr>
              <a:t> </a:t>
            </a:r>
            <a:r>
              <a:rPr lang="ru-RU" sz="3200" dirty="0" err="1">
                <a:solidFill>
                  <a:srgbClr val="203264"/>
                </a:solidFill>
              </a:rPr>
              <a:t>Загальна</a:t>
            </a:r>
            <a:r>
              <a:rPr lang="ru-RU" sz="3200" dirty="0">
                <a:solidFill>
                  <a:srgbClr val="203264"/>
                </a:solidFill>
              </a:rPr>
              <a:t> характеристика </a:t>
            </a:r>
            <a:r>
              <a:rPr lang="ru-RU" sz="3200" dirty="0" err="1">
                <a:solidFill>
                  <a:srgbClr val="203264"/>
                </a:solidFill>
              </a:rPr>
              <a:t>приймально-допоміжної</a:t>
            </a:r>
            <a:r>
              <a:rPr lang="ru-RU" sz="3200" dirty="0">
                <a:solidFill>
                  <a:srgbClr val="203264"/>
                </a:solidFill>
              </a:rPr>
              <a:t> </a:t>
            </a:r>
            <a:r>
              <a:rPr lang="ru-RU" sz="3200" dirty="0" err="1">
                <a:solidFill>
                  <a:srgbClr val="203264"/>
                </a:solidFill>
              </a:rPr>
              <a:t>групи</a:t>
            </a:r>
            <a:r>
              <a:rPr lang="ru-RU" sz="3200" dirty="0">
                <a:solidFill>
                  <a:srgbClr val="203264"/>
                </a:solidFill>
              </a:rPr>
              <a:t> </a:t>
            </a:r>
            <a:r>
              <a:rPr lang="ru-RU" sz="3200" dirty="0" err="1">
                <a:solidFill>
                  <a:srgbClr val="203264"/>
                </a:solidFill>
              </a:rPr>
              <a:t>приміщень</a:t>
            </a:r>
            <a:r>
              <a:rPr lang="ru-RU" sz="3200" dirty="0">
                <a:solidFill>
                  <a:srgbClr val="203264"/>
                </a:solidFill>
              </a:rPr>
              <a:t> </a:t>
            </a:r>
            <a:r>
              <a:rPr lang="ru-RU" sz="3200" dirty="0" err="1">
                <a:solidFill>
                  <a:srgbClr val="203264"/>
                </a:solidFill>
              </a:rPr>
              <a:t>готелів</a:t>
            </a:r>
            <a:endParaRPr lang="ru-RU" sz="3200" dirty="0" smtClean="0">
              <a:solidFill>
                <a:srgbClr val="203264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30469" y="1983898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b="1" dirty="0">
                <a:solidFill>
                  <a:srgbClr val="FFFFFF"/>
                </a:solidFill>
              </a:rPr>
              <a:t>Вестибюль  </a:t>
            </a:r>
            <a:r>
              <a:rPr lang="uk-UA" dirty="0">
                <a:solidFill>
                  <a:srgbClr val="FFFFFF"/>
                </a:solidFill>
              </a:rPr>
              <a:t>–  перехідне  приміщення  в  будівлях  між  вулицею  і  саме </a:t>
            </a:r>
            <a:r>
              <a:rPr lang="uk-UA" dirty="0" smtClean="0">
                <a:solidFill>
                  <a:srgbClr val="FFFFFF"/>
                </a:solidFill>
              </a:rPr>
              <a:t>оселею</a:t>
            </a:r>
            <a:r>
              <a:rPr lang="uk-UA" dirty="0">
                <a:solidFill>
                  <a:srgbClr val="FFFFFF"/>
                </a:solidFill>
              </a:rPr>
              <a:t>. Зазвичай це холодне приміщення у холодну пору року, але у вестибюлі </a:t>
            </a:r>
            <a:r>
              <a:rPr lang="uk-UA" dirty="0" smtClean="0">
                <a:solidFill>
                  <a:srgbClr val="FFFFFF"/>
                </a:solidFill>
              </a:rPr>
              <a:t>не </a:t>
            </a:r>
            <a:r>
              <a:rPr lang="uk-UA" dirty="0">
                <a:solidFill>
                  <a:srgbClr val="FFFFFF"/>
                </a:solidFill>
              </a:rPr>
              <a:t>так холодно, як на вулиці. Вестибюль слугує буферною зоною як перехід в </a:t>
            </a:r>
            <a:r>
              <a:rPr lang="uk-UA" dirty="0" smtClean="0">
                <a:solidFill>
                  <a:srgbClr val="FFFFFF"/>
                </a:solidFill>
              </a:rPr>
              <a:t>теплі </a:t>
            </a:r>
            <a:r>
              <a:rPr lang="uk-UA" dirty="0">
                <a:solidFill>
                  <a:srgbClr val="FFFFFF"/>
                </a:solidFill>
              </a:rPr>
              <a:t>внутрішні приміщення.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230658" y="5048384"/>
            <a:ext cx="67849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0000"/>
                </a:solidFill>
              </a:rPr>
              <a:t>Нормативна  </a:t>
            </a:r>
            <a:r>
              <a:rPr lang="ru-RU" dirty="0" err="1">
                <a:solidFill>
                  <a:srgbClr val="000000"/>
                </a:solidFill>
              </a:rPr>
              <a:t>площа</a:t>
            </a:r>
            <a:r>
              <a:rPr lang="ru-RU" dirty="0">
                <a:solidFill>
                  <a:srgbClr val="000000"/>
                </a:solidFill>
              </a:rPr>
              <a:t>  вестибюля  з  </a:t>
            </a:r>
            <a:r>
              <a:rPr lang="ru-RU" dirty="0" smtClean="0">
                <a:solidFill>
                  <a:srgbClr val="000000"/>
                </a:solidFill>
              </a:rPr>
              <a:t>гардеробом  </a:t>
            </a:r>
            <a:r>
              <a:rPr lang="ru-RU" dirty="0" err="1">
                <a:solidFill>
                  <a:srgbClr val="000000"/>
                </a:solidFill>
              </a:rPr>
              <a:t>приймається</a:t>
            </a:r>
            <a:r>
              <a:rPr lang="ru-RU" dirty="0">
                <a:solidFill>
                  <a:srgbClr val="000000"/>
                </a:solidFill>
              </a:rPr>
              <a:t>  0,74  м²  на  1 </a:t>
            </a:r>
            <a:r>
              <a:rPr lang="ru-RU" dirty="0" err="1" smtClean="0">
                <a:solidFill>
                  <a:srgbClr val="000000"/>
                </a:solidFill>
              </a:rPr>
              <a:t>місце</a:t>
            </a:r>
            <a:r>
              <a:rPr lang="ru-RU" dirty="0">
                <a:solidFill>
                  <a:srgbClr val="000000"/>
                </a:solidFill>
              </a:rPr>
              <a:t>.</a:t>
            </a:r>
            <a:endParaRPr lang="uk-UA" dirty="0">
              <a:solidFill>
                <a:srgbClr val="000000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7194330" y="1170399"/>
            <a:ext cx="4997669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1400" dirty="0">
                <a:solidFill>
                  <a:srgbClr val="000000"/>
                </a:solidFill>
              </a:rPr>
              <a:t>Вестибюлі, як і більшість архітектурних приміщень, несуть ознаки стилю, </a:t>
            </a:r>
            <a:r>
              <a:rPr lang="uk-UA" sz="1400" dirty="0" smtClean="0">
                <a:solidFill>
                  <a:srgbClr val="000000"/>
                </a:solidFill>
              </a:rPr>
              <a:t>що  </a:t>
            </a:r>
            <a:r>
              <a:rPr lang="uk-UA" sz="1400" dirty="0">
                <a:solidFill>
                  <a:srgbClr val="000000"/>
                </a:solidFill>
              </a:rPr>
              <a:t>домінує  в  ту  чи  іншу  добу  (бароко,  рококо,  класицизм,  модерн, </a:t>
            </a:r>
            <a:r>
              <a:rPr lang="uk-UA" sz="1400" dirty="0" smtClean="0">
                <a:solidFill>
                  <a:srgbClr val="000000"/>
                </a:solidFill>
              </a:rPr>
              <a:t>функціоналізм </a:t>
            </a:r>
            <a:r>
              <a:rPr lang="uk-UA" sz="1400" dirty="0">
                <a:solidFill>
                  <a:srgbClr val="000000"/>
                </a:solidFill>
              </a:rPr>
              <a:t>тощо).</a:t>
            </a:r>
          </a:p>
          <a:p>
            <a:pPr algn="just"/>
            <a:r>
              <a:rPr lang="uk-UA" sz="1400" dirty="0">
                <a:solidFill>
                  <a:srgbClr val="000000"/>
                </a:solidFill>
              </a:rPr>
              <a:t>Блок  приймально-допоміжних  приміщень  з  вестибюлем  є  основною </a:t>
            </a:r>
            <a:r>
              <a:rPr lang="uk-UA" sz="1400" dirty="0" smtClean="0">
                <a:solidFill>
                  <a:srgbClr val="000000"/>
                </a:solidFill>
              </a:rPr>
              <a:t>сполучною </a:t>
            </a:r>
            <a:r>
              <a:rPr lang="uk-UA" sz="1400" dirty="0">
                <a:solidFill>
                  <a:srgbClr val="000000"/>
                </a:solidFill>
              </a:rPr>
              <a:t>ланкою всіх груп приміщень готелю. Він створює перше враження </a:t>
            </a:r>
            <a:r>
              <a:rPr lang="uk-UA" sz="1400" dirty="0" smtClean="0">
                <a:solidFill>
                  <a:srgbClr val="000000"/>
                </a:solidFill>
              </a:rPr>
              <a:t>про </a:t>
            </a:r>
            <a:r>
              <a:rPr lang="uk-UA" sz="1400" dirty="0">
                <a:solidFill>
                  <a:srgbClr val="000000"/>
                </a:solidFill>
              </a:rPr>
              <a:t>готель. У цьому блоці </a:t>
            </a:r>
            <a:r>
              <a:rPr lang="uk-UA" sz="1400" dirty="0" smtClean="0">
                <a:solidFill>
                  <a:srgbClr val="000000"/>
                </a:solidFill>
              </a:rPr>
              <a:t>здійснюються</a:t>
            </a:r>
            <a:r>
              <a:rPr lang="uk-UA" sz="1400" dirty="0">
                <a:solidFill>
                  <a:srgbClr val="000000"/>
                </a:solidFill>
              </a:rPr>
              <a:t>: прийом, оформлення та розміщення </a:t>
            </a:r>
          </a:p>
          <a:p>
            <a:pPr algn="just"/>
            <a:r>
              <a:rPr lang="uk-UA" sz="1400" dirty="0">
                <a:solidFill>
                  <a:srgbClr val="000000"/>
                </a:solidFill>
              </a:rPr>
              <a:t>приїжджаючих,  розрахунки  з  ними,  видача  різних  довідок  по  готелю, </a:t>
            </a:r>
            <a:r>
              <a:rPr lang="uk-UA" sz="1400" dirty="0" smtClean="0">
                <a:solidFill>
                  <a:srgbClr val="000000"/>
                </a:solidFill>
              </a:rPr>
              <a:t>зберігання </a:t>
            </a:r>
            <a:r>
              <a:rPr lang="uk-UA" sz="1400" dirty="0">
                <a:solidFill>
                  <a:srgbClr val="000000"/>
                </a:solidFill>
              </a:rPr>
              <a:t>та транспортування багажу та ін.</a:t>
            </a:r>
          </a:p>
          <a:p>
            <a:pPr algn="just"/>
            <a:r>
              <a:rPr lang="uk-UA" sz="1400" dirty="0">
                <a:solidFill>
                  <a:srgbClr val="000000"/>
                </a:solidFill>
              </a:rPr>
              <a:t>Функціональна  організація  приміщень  вестибюльної  групи  повинна </a:t>
            </a:r>
            <a:r>
              <a:rPr lang="uk-UA" sz="1400" dirty="0" smtClean="0">
                <a:solidFill>
                  <a:srgbClr val="000000"/>
                </a:solidFill>
              </a:rPr>
              <a:t>забезпечити  </a:t>
            </a:r>
            <a:r>
              <a:rPr lang="uk-UA" sz="1400" dirty="0">
                <a:solidFill>
                  <a:srgbClr val="000000"/>
                </a:solidFill>
              </a:rPr>
              <a:t>раціональне  взаємне  розташування  вертикальних  комунікацій  і </a:t>
            </a:r>
            <a:r>
              <a:rPr lang="uk-UA" sz="1400" dirty="0" smtClean="0">
                <a:solidFill>
                  <a:srgbClr val="000000"/>
                </a:solidFill>
              </a:rPr>
              <a:t>входів </a:t>
            </a:r>
            <a:r>
              <a:rPr lang="uk-UA" sz="1400" dirty="0">
                <a:solidFill>
                  <a:srgbClr val="000000"/>
                </a:solidFill>
              </a:rPr>
              <a:t>для того, щоб рух основного людського потоку був найбільш коротким. </a:t>
            </a:r>
          </a:p>
          <a:p>
            <a:pPr algn="just"/>
            <a:r>
              <a:rPr lang="uk-UA" sz="1400" dirty="0">
                <a:solidFill>
                  <a:srgbClr val="000000"/>
                </a:solidFill>
              </a:rPr>
              <a:t>Функціональний  зв'язок  між  зонами  і  приміщеннями  вестибюльної  групи </a:t>
            </a:r>
            <a:r>
              <a:rPr lang="uk-UA" sz="1400" dirty="0" smtClean="0">
                <a:solidFill>
                  <a:srgbClr val="000000"/>
                </a:solidFill>
              </a:rPr>
              <a:t>повинен </a:t>
            </a:r>
            <a:r>
              <a:rPr lang="uk-UA" sz="1400" dirty="0">
                <a:solidFill>
                  <a:srgbClr val="000000"/>
                </a:solidFill>
              </a:rPr>
              <a:t>виключити перетин людських потоків.</a:t>
            </a:r>
          </a:p>
          <a:p>
            <a:pPr algn="just"/>
            <a:r>
              <a:rPr lang="uk-UA" sz="1400" dirty="0">
                <a:solidFill>
                  <a:srgbClr val="000000"/>
                </a:solidFill>
              </a:rPr>
              <a:t>У вестибюлі необхідно дотримуватися чіткого зонування, яке зводить до </a:t>
            </a:r>
            <a:r>
              <a:rPr lang="uk-UA" sz="1400" dirty="0" smtClean="0">
                <a:solidFill>
                  <a:srgbClr val="000000"/>
                </a:solidFill>
              </a:rPr>
              <a:t>мінімуму </a:t>
            </a:r>
            <a:r>
              <a:rPr lang="uk-UA" sz="1400" dirty="0">
                <a:solidFill>
                  <a:srgbClr val="000000"/>
                </a:solidFill>
              </a:rPr>
              <a:t>перетин потоків проживаючих, виїжджаючих і приїжджаючих гостей, </a:t>
            </a:r>
          </a:p>
          <a:p>
            <a:pPr algn="just"/>
            <a:r>
              <a:rPr lang="uk-UA" sz="1400" dirty="0">
                <a:solidFill>
                  <a:srgbClr val="000000"/>
                </a:solidFill>
              </a:rPr>
              <a:t>персоналу, епізодичних відвідувачів та шляхів доставки багажу в номери і до </a:t>
            </a:r>
            <a:r>
              <a:rPr lang="uk-UA" sz="1400" dirty="0" smtClean="0">
                <a:solidFill>
                  <a:srgbClr val="000000"/>
                </a:solidFill>
              </a:rPr>
              <a:t>транспортних </a:t>
            </a:r>
            <a:r>
              <a:rPr lang="uk-UA" sz="1400" dirty="0">
                <a:solidFill>
                  <a:srgbClr val="000000"/>
                </a:solidFill>
              </a:rPr>
              <a:t>засобів</a:t>
            </a:r>
          </a:p>
        </p:txBody>
      </p:sp>
    </p:spTree>
    <p:extLst>
      <p:ext uri="{BB962C8B-B14F-4D97-AF65-F5344CB8AC3E}">
        <p14:creationId xmlns:p14="http://schemas.microsoft.com/office/powerpoint/2010/main" val="2015278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1207" y="616464"/>
            <a:ext cx="4498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altLang="zh-CN" sz="24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1. </a:t>
            </a:r>
            <a:r>
              <a:rPr lang="ru-RU" altLang="zh-CN" sz="2400" b="1" dirty="0" err="1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Зонування</a:t>
            </a:r>
            <a:r>
              <a:rPr lang="ru-RU" altLang="zh-CN" sz="24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 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</a:rPr>
              <a:t>вестибюлю </a:t>
            </a:r>
            <a:r>
              <a:rPr lang="ru-RU" sz="2400" b="1" dirty="0" err="1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</a:rPr>
              <a:t>готелю</a:t>
            </a:r>
            <a:endParaRPr lang="zh-CN" altLang="en-US" sz="2400" b="1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1026" name="Picture 2" descr="Картинки по запросу Приміщення вестибюльної групи в готелях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8039" y="1433934"/>
            <a:ext cx="7455330" cy="496525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2536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06905" y="413417"/>
            <a:ext cx="1052041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У </a:t>
            </a:r>
            <a:r>
              <a:rPr lang="ru-RU" dirty="0" err="1" smtClean="0">
                <a:solidFill>
                  <a:prstClr val="black"/>
                </a:solidFill>
                <a:latin typeface="Book Antiqua" panose="02040602050305030304" pitchFamily="18" charset="0"/>
              </a:rPr>
              <a:t>планувальній</a:t>
            </a:r>
            <a:r>
              <a:rPr lang="ru-RU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 та </a:t>
            </a:r>
            <a:r>
              <a:rPr lang="ru-RU" dirty="0" err="1" smtClean="0">
                <a:solidFill>
                  <a:prstClr val="black"/>
                </a:solidFill>
                <a:latin typeface="Book Antiqua" panose="02040602050305030304" pitchFamily="18" charset="0"/>
              </a:rPr>
              <a:t>функціональній</a:t>
            </a:r>
            <a:r>
              <a:rPr lang="ru-RU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 smtClean="0">
                <a:solidFill>
                  <a:prstClr val="black"/>
                </a:solidFill>
                <a:latin typeface="Book Antiqua" panose="02040602050305030304" pitchFamily="18" charset="0"/>
              </a:rPr>
              <a:t>організації</a:t>
            </a:r>
            <a:r>
              <a:rPr lang="ru-RU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 smtClean="0">
                <a:solidFill>
                  <a:prstClr val="black"/>
                </a:solidFill>
                <a:latin typeface="Book Antiqua" panose="02040602050305030304" pitchFamily="18" charset="0"/>
              </a:rPr>
              <a:t>готелю</a:t>
            </a:r>
            <a:r>
              <a:rPr lang="ru-RU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 smtClean="0">
                <a:solidFill>
                  <a:prstClr val="black"/>
                </a:solidFill>
                <a:latin typeface="Book Antiqua" panose="02040602050305030304" pitchFamily="18" charset="0"/>
              </a:rPr>
              <a:t>приміщення</a:t>
            </a:r>
            <a:r>
              <a:rPr lang="ru-RU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 smtClean="0">
                <a:solidFill>
                  <a:prstClr val="black"/>
                </a:solidFill>
                <a:latin typeface="Book Antiqua" panose="02040602050305030304" pitchFamily="18" charset="0"/>
              </a:rPr>
              <a:t>вестибюльної</a:t>
            </a:r>
            <a:r>
              <a:rPr lang="ru-RU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 smtClean="0">
                <a:solidFill>
                  <a:prstClr val="black"/>
                </a:solidFill>
                <a:latin typeface="Book Antiqua" panose="02040602050305030304" pitchFamily="18" charset="0"/>
              </a:rPr>
              <a:t>групи</a:t>
            </a:r>
            <a:r>
              <a:rPr lang="ru-RU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 smtClean="0">
                <a:solidFill>
                  <a:prstClr val="black"/>
                </a:solidFill>
                <a:latin typeface="Book Antiqua" panose="02040602050305030304" pitchFamily="18" charset="0"/>
              </a:rPr>
              <a:t>розташовані</a:t>
            </a:r>
            <a:r>
              <a:rPr lang="ru-RU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 на </a:t>
            </a:r>
            <a:r>
              <a:rPr lang="ru-RU" dirty="0" err="1" smtClean="0">
                <a:solidFill>
                  <a:prstClr val="black"/>
                </a:solidFill>
                <a:latin typeface="Book Antiqua" panose="02040602050305030304" pitchFamily="18" charset="0"/>
              </a:rPr>
              <a:t>першому</a:t>
            </a:r>
            <a:r>
              <a:rPr lang="ru-RU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 smtClean="0">
                <a:solidFill>
                  <a:prstClr val="black"/>
                </a:solidFill>
                <a:latin typeface="Book Antiqua" panose="02040602050305030304" pitchFamily="18" charset="0"/>
              </a:rPr>
              <a:t>поверсі</a:t>
            </a:r>
            <a:r>
              <a:rPr lang="ru-RU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 й </a:t>
            </a:r>
            <a:r>
              <a:rPr lang="ru-RU" dirty="0" err="1" smtClean="0">
                <a:solidFill>
                  <a:prstClr val="black"/>
                </a:solidFill>
                <a:latin typeface="Book Antiqua" panose="02040602050305030304" pitchFamily="18" charset="0"/>
              </a:rPr>
              <a:t>прилягають</a:t>
            </a:r>
            <a:r>
              <a:rPr lang="ru-RU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 smtClean="0">
                <a:solidFill>
                  <a:prstClr val="black"/>
                </a:solidFill>
                <a:latin typeface="Book Antiqua" panose="02040602050305030304" pitchFamily="18" charset="0"/>
              </a:rPr>
              <a:t>безпосередньо</a:t>
            </a:r>
            <a:r>
              <a:rPr lang="ru-RU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 до головного входу. </a:t>
            </a:r>
            <a:r>
              <a:rPr lang="ru-RU" dirty="0" err="1" smtClean="0">
                <a:solidFill>
                  <a:prstClr val="black"/>
                </a:solidFill>
                <a:latin typeface="Book Antiqua" panose="02040602050305030304" pitchFamily="18" charset="0"/>
              </a:rPr>
              <a:t>Ці</a:t>
            </a:r>
            <a:r>
              <a:rPr lang="ru-RU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 smtClean="0">
                <a:solidFill>
                  <a:prstClr val="black"/>
                </a:solidFill>
                <a:latin typeface="Book Antiqua" panose="02040602050305030304" pitchFamily="18" charset="0"/>
              </a:rPr>
              <a:t>приміщення</a:t>
            </a:r>
            <a:r>
              <a:rPr lang="ru-RU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 — </a:t>
            </a:r>
            <a:r>
              <a:rPr lang="ru-RU" dirty="0" err="1" smtClean="0">
                <a:solidFill>
                  <a:prstClr val="black"/>
                </a:solidFill>
                <a:latin typeface="Book Antiqua" panose="02040602050305030304" pitchFamily="18" charset="0"/>
              </a:rPr>
              <a:t>основні</a:t>
            </a:r>
            <a:r>
              <a:rPr lang="ru-RU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 в </a:t>
            </a:r>
            <a:r>
              <a:rPr lang="ru-RU" dirty="0" err="1" smtClean="0">
                <a:solidFill>
                  <a:prstClr val="black"/>
                </a:solidFill>
                <a:latin typeface="Book Antiqua" panose="02040602050305030304" pitchFamily="18" charset="0"/>
              </a:rPr>
              <a:t>організації</a:t>
            </a:r>
            <a:r>
              <a:rPr lang="ru-RU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 smtClean="0">
                <a:solidFill>
                  <a:prstClr val="black"/>
                </a:solidFill>
                <a:latin typeface="Book Antiqua" panose="02040602050305030304" pitchFamily="18" charset="0"/>
              </a:rPr>
              <a:t>готелю</a:t>
            </a:r>
            <a:r>
              <a:rPr lang="ru-RU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, </a:t>
            </a:r>
            <a:r>
              <a:rPr lang="ru-RU" dirty="0" err="1" smtClean="0">
                <a:solidFill>
                  <a:prstClr val="black"/>
                </a:solidFill>
                <a:latin typeface="Book Antiqua" panose="02040602050305030304" pitchFamily="18" charset="0"/>
              </a:rPr>
              <a:t>презентують</a:t>
            </a:r>
            <a:r>
              <a:rPr lang="ru-RU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 smtClean="0">
                <a:solidFill>
                  <a:prstClr val="black"/>
                </a:solidFill>
                <a:latin typeface="Book Antiqua" panose="02040602050305030304" pitchFamily="18" charset="0"/>
              </a:rPr>
              <a:t>його</a:t>
            </a:r>
            <a:r>
              <a:rPr lang="ru-RU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, </a:t>
            </a:r>
            <a:r>
              <a:rPr lang="ru-RU" dirty="0" err="1" smtClean="0">
                <a:solidFill>
                  <a:prstClr val="black"/>
                </a:solidFill>
                <a:latin typeface="Book Antiqua" panose="02040602050305030304" pitchFamily="18" charset="0"/>
              </a:rPr>
              <a:t>формують</a:t>
            </a:r>
            <a:r>
              <a:rPr lang="ru-RU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 smtClean="0">
                <a:solidFill>
                  <a:prstClr val="black"/>
                </a:solidFill>
                <a:latin typeface="Book Antiqua" panose="02040602050305030304" pitchFamily="18" charset="0"/>
              </a:rPr>
              <a:t>перші</a:t>
            </a:r>
            <a:r>
              <a:rPr lang="ru-RU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 smtClean="0">
                <a:solidFill>
                  <a:prstClr val="black"/>
                </a:solidFill>
                <a:latin typeface="Book Antiqua" panose="02040602050305030304" pitchFamily="18" charset="0"/>
              </a:rPr>
              <a:t>візуальні</a:t>
            </a:r>
            <a:r>
              <a:rPr lang="ru-RU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 smtClean="0">
                <a:solidFill>
                  <a:prstClr val="black"/>
                </a:solidFill>
                <a:latin typeface="Book Antiqua" panose="02040602050305030304" pitchFamily="18" charset="0"/>
              </a:rPr>
              <a:t>враження</a:t>
            </a:r>
            <a:r>
              <a:rPr lang="ru-RU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 smtClean="0">
                <a:solidFill>
                  <a:prstClr val="black"/>
                </a:solidFill>
                <a:latin typeface="Book Antiqua" panose="02040602050305030304" pitchFamily="18" charset="0"/>
              </a:rPr>
              <a:t>клієнтів</a:t>
            </a:r>
            <a:r>
              <a:rPr lang="ru-RU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 про заклад </a:t>
            </a:r>
            <a:r>
              <a:rPr lang="ru-RU" dirty="0" err="1" smtClean="0">
                <a:solidFill>
                  <a:prstClr val="black"/>
                </a:solidFill>
                <a:latin typeface="Book Antiqua" panose="02040602050305030304" pitchFamily="18" charset="0"/>
              </a:rPr>
              <a:t>розміщення</a:t>
            </a:r>
            <a:r>
              <a:rPr lang="ru-RU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. Тому </a:t>
            </a:r>
            <a:r>
              <a:rPr lang="ru-RU" dirty="0" err="1" smtClean="0">
                <a:solidFill>
                  <a:prstClr val="black"/>
                </a:solidFill>
                <a:latin typeface="Book Antiqua" panose="02040602050305030304" pitchFamily="18" charset="0"/>
              </a:rPr>
              <a:t>під</a:t>
            </a:r>
            <a:r>
              <a:rPr lang="ru-RU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 час </a:t>
            </a:r>
            <a:r>
              <a:rPr lang="ru-RU" dirty="0" err="1" smtClean="0">
                <a:solidFill>
                  <a:prstClr val="black"/>
                </a:solidFill>
                <a:latin typeface="Book Antiqua" panose="02040602050305030304" pitchFamily="18" charset="0"/>
              </a:rPr>
              <a:t>проектування</a:t>
            </a:r>
            <a:r>
              <a:rPr lang="ru-RU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 smtClean="0">
                <a:solidFill>
                  <a:prstClr val="black"/>
                </a:solidFill>
                <a:latin typeface="Book Antiqua" panose="02040602050305030304" pitchFamily="18" charset="0"/>
              </a:rPr>
              <a:t>готелів</a:t>
            </a:r>
            <a:r>
              <a:rPr lang="ru-RU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 smtClean="0">
                <a:solidFill>
                  <a:prstClr val="black"/>
                </a:solidFill>
                <a:latin typeface="Book Antiqua" panose="02040602050305030304" pitchFamily="18" charset="0"/>
              </a:rPr>
              <a:t>плануванню</a:t>
            </a:r>
            <a:r>
              <a:rPr lang="ru-RU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 вестибюля, </a:t>
            </a:r>
            <a:r>
              <a:rPr lang="ru-RU" dirty="0" err="1" smtClean="0">
                <a:solidFill>
                  <a:prstClr val="black"/>
                </a:solidFill>
                <a:latin typeface="Book Antiqua" panose="02040602050305030304" pitchFamily="18" charset="0"/>
              </a:rPr>
              <a:t>розміщенню</a:t>
            </a:r>
            <a:r>
              <a:rPr lang="ru-RU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 в </a:t>
            </a:r>
            <a:r>
              <a:rPr lang="ru-RU" dirty="0" err="1" smtClean="0">
                <a:solidFill>
                  <a:prstClr val="black"/>
                </a:solidFill>
                <a:latin typeface="Book Antiqua" panose="02040602050305030304" pitchFamily="18" charset="0"/>
              </a:rPr>
              <a:t>ньому</a:t>
            </a:r>
            <a:r>
              <a:rPr lang="ru-RU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 smtClean="0">
                <a:solidFill>
                  <a:prstClr val="black"/>
                </a:solidFill>
                <a:latin typeface="Book Antiqua" panose="02040602050305030304" pitchFamily="18" charset="0"/>
              </a:rPr>
              <a:t>обладнання</a:t>
            </a:r>
            <a:r>
              <a:rPr lang="ru-RU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 й </a:t>
            </a:r>
            <a:r>
              <a:rPr lang="ru-RU" dirty="0" err="1" smtClean="0">
                <a:solidFill>
                  <a:prstClr val="black"/>
                </a:solidFill>
                <a:latin typeface="Book Antiqua" panose="02040602050305030304" pitchFamily="18" charset="0"/>
              </a:rPr>
              <a:t>організації</a:t>
            </a:r>
            <a:r>
              <a:rPr lang="ru-RU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 служб, </a:t>
            </a:r>
            <a:r>
              <a:rPr lang="ru-RU" dirty="0" err="1" smtClean="0">
                <a:solidFill>
                  <a:prstClr val="black"/>
                </a:solidFill>
                <a:latin typeface="Book Antiqua" panose="02040602050305030304" pitchFamily="18" charset="0"/>
              </a:rPr>
              <a:t>художньо-естетичному</a:t>
            </a:r>
            <a:r>
              <a:rPr lang="ru-RU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 smtClean="0">
                <a:solidFill>
                  <a:prstClr val="black"/>
                </a:solidFill>
                <a:latin typeface="Book Antiqua" panose="02040602050305030304" pitchFamily="18" charset="0"/>
              </a:rPr>
              <a:t>оформленню</a:t>
            </a:r>
            <a:r>
              <a:rPr lang="ru-RU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 smtClean="0">
                <a:solidFill>
                  <a:prstClr val="black"/>
                </a:solidFill>
                <a:latin typeface="Book Antiqua" panose="02040602050305030304" pitchFamily="18" charset="0"/>
              </a:rPr>
              <a:t>необхідно</a:t>
            </a:r>
            <a:r>
              <a:rPr lang="ru-RU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 smtClean="0">
                <a:solidFill>
                  <a:prstClr val="black"/>
                </a:solidFill>
                <a:latin typeface="Book Antiqua" panose="02040602050305030304" pitchFamily="18" charset="0"/>
              </a:rPr>
              <a:t>надавати</a:t>
            </a:r>
            <a:r>
              <a:rPr lang="ru-RU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 smtClean="0">
                <a:solidFill>
                  <a:prstClr val="black"/>
                </a:solidFill>
                <a:latin typeface="Book Antiqua" panose="02040602050305030304" pitchFamily="18" charset="0"/>
              </a:rPr>
              <a:t>особливої</a:t>
            </a:r>
            <a:r>
              <a:rPr lang="ru-RU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 smtClean="0">
                <a:solidFill>
                  <a:prstClr val="black"/>
                </a:solidFill>
                <a:latin typeface="Book Antiqua" panose="02040602050305030304" pitchFamily="18" charset="0"/>
              </a:rPr>
              <a:t>уваги</a:t>
            </a:r>
            <a:r>
              <a:rPr lang="ru-RU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.</a:t>
            </a:r>
            <a:endParaRPr lang="ru-RU" dirty="0">
              <a:solidFill>
                <a:prstClr val="black"/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40581" y="2523483"/>
            <a:ext cx="1075141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>
                <a:solidFill>
                  <a:prstClr val="black"/>
                </a:solidFill>
                <a:latin typeface="Book Antiqua" panose="02040602050305030304" pitchFamily="18" charset="0"/>
              </a:rPr>
              <a:t>Розміщення</a:t>
            </a:r>
            <a:r>
              <a:rPr lang="ru-RU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 та </a:t>
            </a:r>
            <a:r>
              <a:rPr lang="ru-RU" dirty="0" err="1" smtClean="0">
                <a:solidFill>
                  <a:prstClr val="black"/>
                </a:solidFill>
                <a:latin typeface="Book Antiqua" panose="02040602050305030304" pitchFamily="18" charset="0"/>
              </a:rPr>
              <a:t>взаємозв'язок</a:t>
            </a:r>
            <a:r>
              <a:rPr lang="ru-RU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 smtClean="0">
                <a:solidFill>
                  <a:prstClr val="black"/>
                </a:solidFill>
                <a:latin typeface="Book Antiqua" panose="02040602050305030304" pitchFamily="18" charset="0"/>
              </a:rPr>
              <a:t>функціональних</a:t>
            </a:r>
            <a:r>
              <a:rPr lang="ru-RU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 зон вестибюля </a:t>
            </a:r>
            <a:r>
              <a:rPr lang="ru-RU" dirty="0" err="1" smtClean="0">
                <a:solidFill>
                  <a:prstClr val="black"/>
                </a:solidFill>
                <a:latin typeface="Book Antiqua" panose="02040602050305030304" pitchFamily="18" charset="0"/>
              </a:rPr>
              <a:t>вимагає</a:t>
            </a:r>
            <a:r>
              <a:rPr lang="ru-RU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 smtClean="0">
                <a:solidFill>
                  <a:prstClr val="black"/>
                </a:solidFill>
                <a:latin typeface="Book Antiqua" panose="02040602050305030304" pitchFamily="18" charset="0"/>
              </a:rPr>
              <a:t>різних</a:t>
            </a:r>
            <a:r>
              <a:rPr lang="ru-RU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 smtClean="0">
                <a:solidFill>
                  <a:prstClr val="black"/>
                </a:solidFill>
                <a:latin typeface="Book Antiqua" panose="02040602050305030304" pitchFamily="18" charset="0"/>
              </a:rPr>
              <a:t>типів</a:t>
            </a:r>
            <a:r>
              <a:rPr lang="ru-RU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 smtClean="0">
                <a:solidFill>
                  <a:prstClr val="black"/>
                </a:solidFill>
                <a:latin typeface="Book Antiqua" panose="02040602050305030304" pitchFamily="18" charset="0"/>
              </a:rPr>
              <a:t>планування</a:t>
            </a:r>
            <a:r>
              <a:rPr lang="ru-RU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 smtClean="0">
                <a:solidFill>
                  <a:prstClr val="black"/>
                </a:solidFill>
                <a:latin typeface="Book Antiqua" panose="02040602050305030304" pitchFamily="18" charset="0"/>
              </a:rPr>
              <a:t>приміщень</a:t>
            </a:r>
            <a:r>
              <a:rPr lang="ru-RU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. Структуру та </a:t>
            </a:r>
            <a:r>
              <a:rPr lang="ru-RU" dirty="0" err="1" smtClean="0">
                <a:solidFill>
                  <a:prstClr val="black"/>
                </a:solidFill>
                <a:latin typeface="Book Antiqua" panose="02040602050305030304" pitchFamily="18" charset="0"/>
              </a:rPr>
              <a:t>розміри</a:t>
            </a:r>
            <a:r>
              <a:rPr lang="ru-RU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 smtClean="0">
                <a:solidFill>
                  <a:prstClr val="black"/>
                </a:solidFill>
                <a:latin typeface="Book Antiqua" panose="02040602050305030304" pitchFamily="18" charset="0"/>
              </a:rPr>
              <a:t>функціональних</a:t>
            </a:r>
            <a:r>
              <a:rPr lang="ru-RU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 зон </a:t>
            </a:r>
            <a:r>
              <a:rPr lang="ru-RU" dirty="0" err="1" smtClean="0">
                <a:solidFill>
                  <a:prstClr val="black"/>
                </a:solidFill>
                <a:latin typeface="Book Antiqua" panose="02040602050305030304" pitchFamily="18" charset="0"/>
              </a:rPr>
              <a:t>визначають</a:t>
            </a:r>
            <a:r>
              <a:rPr lang="ru-RU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 smtClean="0">
                <a:solidFill>
                  <a:prstClr val="black"/>
                </a:solidFill>
                <a:latin typeface="Book Antiqua" panose="02040602050305030304" pitchFamily="18" charset="0"/>
              </a:rPr>
              <a:t>рівнем</a:t>
            </a:r>
            <a:r>
              <a:rPr lang="ru-RU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 комфорту, </a:t>
            </a:r>
            <a:r>
              <a:rPr lang="ru-RU" dirty="0" err="1" smtClean="0">
                <a:solidFill>
                  <a:prstClr val="black"/>
                </a:solidFill>
                <a:latin typeface="Book Antiqua" panose="02040602050305030304" pitchFamily="18" charset="0"/>
              </a:rPr>
              <a:t>місткості</a:t>
            </a:r>
            <a:r>
              <a:rPr lang="ru-RU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, </a:t>
            </a:r>
            <a:r>
              <a:rPr lang="ru-RU" dirty="0" err="1" smtClean="0">
                <a:solidFill>
                  <a:prstClr val="black"/>
                </a:solidFill>
                <a:latin typeface="Book Antiqua" panose="02040602050305030304" pitchFamily="18" charset="0"/>
              </a:rPr>
              <a:t>спеціалізації</a:t>
            </a:r>
            <a:r>
              <a:rPr lang="ru-RU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 закладу </a:t>
            </a:r>
            <a:r>
              <a:rPr lang="ru-RU" dirty="0" err="1" smtClean="0">
                <a:solidFill>
                  <a:prstClr val="black"/>
                </a:solidFill>
                <a:latin typeface="Book Antiqua" panose="02040602050305030304" pitchFamily="18" charset="0"/>
              </a:rPr>
              <a:t>розміщення</a:t>
            </a:r>
            <a:r>
              <a:rPr lang="ru-RU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. За </a:t>
            </a:r>
            <a:r>
              <a:rPr lang="ru-RU" dirty="0" err="1" smtClean="0">
                <a:solidFill>
                  <a:prstClr val="black"/>
                </a:solidFill>
                <a:latin typeface="Book Antiqua" panose="02040602050305030304" pitchFamily="18" charset="0"/>
              </a:rPr>
              <a:t>сучасними</a:t>
            </a:r>
            <a:r>
              <a:rPr lang="ru-RU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 нормами, в </a:t>
            </a:r>
            <a:r>
              <a:rPr lang="ru-RU" dirty="0" err="1" smtClean="0">
                <a:solidFill>
                  <a:prstClr val="black"/>
                </a:solidFill>
                <a:latin typeface="Book Antiqua" panose="02040602050305030304" pitchFamily="18" charset="0"/>
              </a:rPr>
              <a:t>структурі</a:t>
            </a:r>
            <a:r>
              <a:rPr lang="ru-RU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 smtClean="0">
                <a:solidFill>
                  <a:prstClr val="black"/>
                </a:solidFill>
                <a:latin typeface="Book Antiqua" panose="02040602050305030304" pitchFamily="18" charset="0"/>
              </a:rPr>
              <a:t>приміщень</a:t>
            </a:r>
            <a:r>
              <a:rPr lang="ru-RU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 smtClean="0">
                <a:solidFill>
                  <a:prstClr val="black"/>
                </a:solidFill>
                <a:latin typeface="Book Antiqua" panose="02040602050305030304" pitchFamily="18" charset="0"/>
              </a:rPr>
              <a:t>приймально-вестибюльної</a:t>
            </a:r>
            <a:r>
              <a:rPr lang="ru-RU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 smtClean="0">
                <a:solidFill>
                  <a:prstClr val="black"/>
                </a:solidFill>
                <a:latin typeface="Book Antiqua" panose="02040602050305030304" pitchFamily="18" charset="0"/>
              </a:rPr>
              <a:t>групи</a:t>
            </a:r>
            <a:r>
              <a:rPr lang="ru-RU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 smtClean="0">
                <a:solidFill>
                  <a:prstClr val="black"/>
                </a:solidFill>
                <a:latin typeface="Book Antiqua" panose="02040602050305030304" pitchFamily="18" charset="0"/>
              </a:rPr>
              <a:t>необхідно</a:t>
            </a:r>
            <a:r>
              <a:rPr lang="ru-RU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 smtClean="0">
                <a:solidFill>
                  <a:prstClr val="black"/>
                </a:solidFill>
                <a:latin typeface="Book Antiqua" panose="02040602050305030304" pitchFamily="18" charset="0"/>
              </a:rPr>
              <a:t>передбачити</a:t>
            </a:r>
            <a:r>
              <a:rPr lang="ru-RU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 медпункт та </a:t>
            </a:r>
            <a:r>
              <a:rPr lang="ru-RU" dirty="0" err="1" smtClean="0">
                <a:solidFill>
                  <a:prstClr val="black"/>
                </a:solidFill>
                <a:latin typeface="Book Antiqua" panose="02040602050305030304" pitchFamily="18" charset="0"/>
              </a:rPr>
              <a:t>ізолятор</a:t>
            </a:r>
            <a:r>
              <a:rPr lang="ru-RU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. </a:t>
            </a:r>
            <a:r>
              <a:rPr lang="ru-RU" dirty="0" err="1" smtClean="0">
                <a:solidFill>
                  <a:prstClr val="black"/>
                </a:solidFill>
                <a:latin typeface="Book Antiqua" panose="02040602050305030304" pitchFamily="18" charset="0"/>
              </a:rPr>
              <a:t>Площа</a:t>
            </a:r>
            <a:r>
              <a:rPr lang="ru-RU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 вестибюля, </a:t>
            </a:r>
            <a:r>
              <a:rPr lang="ru-RU" dirty="0" err="1" smtClean="0">
                <a:solidFill>
                  <a:prstClr val="black"/>
                </a:solidFill>
                <a:latin typeface="Book Antiqua" panose="02040602050305030304" pitchFamily="18" charset="0"/>
              </a:rPr>
              <a:t>згідно</a:t>
            </a:r>
            <a:r>
              <a:rPr lang="ru-RU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 smtClean="0">
                <a:solidFill>
                  <a:prstClr val="black"/>
                </a:solidFill>
                <a:latin typeface="Book Antiqua" panose="02040602050305030304" pitchFamily="18" charset="0"/>
              </a:rPr>
              <a:t>зі</a:t>
            </a:r>
            <a:r>
              <a:rPr lang="ru-RU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 smtClean="0">
                <a:solidFill>
                  <a:prstClr val="black"/>
                </a:solidFill>
                <a:latin typeface="Book Antiqua" panose="02040602050305030304" pitchFamily="18" charset="0"/>
              </a:rPr>
              <a:t>сучасними</a:t>
            </a:r>
            <a:r>
              <a:rPr lang="ru-RU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 стандартами, </a:t>
            </a:r>
            <a:r>
              <a:rPr lang="ru-RU" dirty="0" err="1" smtClean="0">
                <a:solidFill>
                  <a:prstClr val="black"/>
                </a:solidFill>
                <a:latin typeface="Book Antiqua" panose="02040602050305030304" pitchFamily="18" charset="0"/>
              </a:rPr>
              <a:t>наприклад</a:t>
            </a:r>
            <a:r>
              <a:rPr lang="ru-RU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, у </a:t>
            </a:r>
            <a:r>
              <a:rPr lang="ru-RU" dirty="0" err="1" smtClean="0">
                <a:solidFill>
                  <a:prstClr val="black"/>
                </a:solidFill>
                <a:latin typeface="Book Antiqua" panose="02040602050305030304" pitchFamily="18" charset="0"/>
              </a:rPr>
              <a:t>туристичних</a:t>
            </a:r>
            <a:r>
              <a:rPr lang="ru-RU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 smtClean="0">
                <a:solidFill>
                  <a:prstClr val="black"/>
                </a:solidFill>
                <a:latin typeface="Book Antiqua" panose="02040602050305030304" pitchFamily="18" charset="0"/>
              </a:rPr>
              <a:t>готелях</a:t>
            </a:r>
            <a:r>
              <a:rPr lang="ru-RU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, повинна </a:t>
            </a:r>
            <a:r>
              <a:rPr lang="ru-RU" dirty="0" err="1" smtClean="0">
                <a:solidFill>
                  <a:prstClr val="black"/>
                </a:solidFill>
                <a:latin typeface="Book Antiqua" panose="02040602050305030304" pitchFamily="18" charset="0"/>
              </a:rPr>
              <a:t>становити</a:t>
            </a:r>
            <a:r>
              <a:rPr lang="ru-RU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 0,8—0,9 м2 на </a:t>
            </a:r>
            <a:r>
              <a:rPr lang="ru-RU" dirty="0" err="1" smtClean="0">
                <a:solidFill>
                  <a:prstClr val="black"/>
                </a:solidFill>
                <a:latin typeface="Book Antiqua" panose="02040602050305030304" pitchFamily="18" charset="0"/>
              </a:rPr>
              <a:t>місце</a:t>
            </a:r>
            <a:r>
              <a:rPr lang="ru-RU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, </a:t>
            </a:r>
            <a:r>
              <a:rPr lang="ru-RU" dirty="0" err="1" smtClean="0">
                <a:solidFill>
                  <a:prstClr val="black"/>
                </a:solidFill>
                <a:latin typeface="Book Antiqua" panose="02040602050305030304" pitchFamily="18" charset="0"/>
              </a:rPr>
              <a:t>площа</a:t>
            </a:r>
            <a:r>
              <a:rPr lang="ru-RU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 smtClean="0">
                <a:solidFill>
                  <a:prstClr val="black"/>
                </a:solidFill>
                <a:latin typeface="Book Antiqua" panose="02040602050305030304" pitchFamily="18" charset="0"/>
              </a:rPr>
              <a:t>приміщень</a:t>
            </a:r>
            <a:r>
              <a:rPr lang="ru-RU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 smtClean="0">
                <a:solidFill>
                  <a:prstClr val="black"/>
                </a:solidFill>
                <a:latin typeface="Book Antiqua" panose="02040602050305030304" pitchFamily="18" charset="0"/>
              </a:rPr>
              <a:t>прийому</a:t>
            </a:r>
            <a:r>
              <a:rPr lang="ru-RU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 гостей у </a:t>
            </a:r>
            <a:r>
              <a:rPr lang="ru-RU" dirty="0" err="1" smtClean="0">
                <a:solidFill>
                  <a:prstClr val="black"/>
                </a:solidFill>
                <a:latin typeface="Book Antiqua" panose="02040602050305030304" pitchFamily="18" charset="0"/>
              </a:rPr>
              <a:t>готелях</a:t>
            </a:r>
            <a:r>
              <a:rPr lang="ru-RU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 smtClean="0">
                <a:solidFill>
                  <a:prstClr val="black"/>
                </a:solidFill>
                <a:latin typeface="Book Antiqua" panose="02040602050305030304" pitchFamily="18" charset="0"/>
              </a:rPr>
              <a:t>високого</a:t>
            </a:r>
            <a:r>
              <a:rPr lang="ru-RU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 smtClean="0">
                <a:solidFill>
                  <a:prstClr val="black"/>
                </a:solidFill>
                <a:latin typeface="Book Antiqua" panose="02040602050305030304" pitchFamily="18" charset="0"/>
              </a:rPr>
              <a:t>рівня</a:t>
            </a:r>
            <a:r>
              <a:rPr lang="ru-RU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 комфорту — 55—70 м2.</a:t>
            </a:r>
            <a:endParaRPr lang="ru-RU" dirty="0">
              <a:solidFill>
                <a:prstClr val="black"/>
              </a:solidFill>
              <a:latin typeface="Book Antiqua" panose="0204060205030503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43300" y="4383291"/>
            <a:ext cx="1157919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>
                <a:solidFill>
                  <a:prstClr val="black"/>
                </a:solidFill>
                <a:latin typeface="Book Antiqua" panose="02040602050305030304" pitchFamily="18" charset="0"/>
              </a:rPr>
              <a:t>Існує</a:t>
            </a:r>
            <a:r>
              <a:rPr lang="ru-RU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 smtClean="0">
                <a:solidFill>
                  <a:prstClr val="black"/>
                </a:solidFill>
                <a:latin typeface="Book Antiqua" panose="02040602050305030304" pitchFamily="18" charset="0"/>
              </a:rPr>
              <a:t>централізоване</a:t>
            </a:r>
            <a:r>
              <a:rPr lang="ru-RU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 smtClean="0">
                <a:solidFill>
                  <a:prstClr val="black"/>
                </a:solidFill>
                <a:latin typeface="Book Antiqua" panose="02040602050305030304" pitchFamily="18" charset="0"/>
              </a:rPr>
              <a:t>розташування</a:t>
            </a:r>
            <a:r>
              <a:rPr lang="ru-RU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 smtClean="0">
                <a:solidFill>
                  <a:prstClr val="black"/>
                </a:solidFill>
                <a:latin typeface="Book Antiqua" panose="02040602050305030304" pitchFamily="18" charset="0"/>
              </a:rPr>
              <a:t>приміщень</a:t>
            </a:r>
            <a:r>
              <a:rPr lang="ru-RU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 smtClean="0">
                <a:solidFill>
                  <a:prstClr val="black"/>
                </a:solidFill>
                <a:latin typeface="Book Antiqua" panose="02040602050305030304" pitchFamily="18" charset="0"/>
              </a:rPr>
              <a:t>вестибюльної</a:t>
            </a:r>
            <a:r>
              <a:rPr lang="ru-RU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 smtClean="0">
                <a:solidFill>
                  <a:prstClr val="black"/>
                </a:solidFill>
                <a:latin typeface="Book Antiqua" panose="02040602050305030304" pitchFamily="18" charset="0"/>
              </a:rPr>
              <a:t>групи</a:t>
            </a:r>
            <a:r>
              <a:rPr lang="ru-RU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 — у </a:t>
            </a:r>
            <a:r>
              <a:rPr lang="ru-RU" dirty="0" err="1" smtClean="0">
                <a:solidFill>
                  <a:prstClr val="black"/>
                </a:solidFill>
                <a:latin typeface="Book Antiqua" panose="02040602050305030304" pitchFamily="18" charset="0"/>
              </a:rPr>
              <a:t>споруді</a:t>
            </a:r>
            <a:r>
              <a:rPr lang="ru-RU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 закладу (</a:t>
            </a:r>
            <a:r>
              <a:rPr lang="ru-RU" dirty="0" err="1" smtClean="0">
                <a:solidFill>
                  <a:prstClr val="black"/>
                </a:solidFill>
                <a:latin typeface="Book Antiqua" panose="02040602050305030304" pitchFamily="18" charset="0"/>
              </a:rPr>
              <a:t>таке</a:t>
            </a:r>
            <a:r>
              <a:rPr lang="ru-RU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 smtClean="0">
                <a:solidFill>
                  <a:prstClr val="black"/>
                </a:solidFill>
                <a:latin typeface="Book Antiqua" panose="02040602050305030304" pitchFamily="18" charset="0"/>
              </a:rPr>
              <a:t>планування</a:t>
            </a:r>
            <a:r>
              <a:rPr lang="ru-RU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 smtClean="0">
                <a:solidFill>
                  <a:prstClr val="black"/>
                </a:solidFill>
                <a:latin typeface="Book Antiqua" panose="02040602050305030304" pitchFamily="18" charset="0"/>
              </a:rPr>
              <a:t>типове</a:t>
            </a:r>
            <a:r>
              <a:rPr lang="ru-RU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 для </a:t>
            </a:r>
            <a:r>
              <a:rPr lang="ru-RU" dirty="0" err="1" smtClean="0">
                <a:solidFill>
                  <a:prstClr val="black"/>
                </a:solidFill>
                <a:latin typeface="Book Antiqua" panose="02040602050305030304" pitchFamily="18" charset="0"/>
              </a:rPr>
              <a:t>більшості</a:t>
            </a:r>
            <a:r>
              <a:rPr lang="ru-RU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 smtClean="0">
                <a:solidFill>
                  <a:prstClr val="black"/>
                </a:solidFill>
                <a:latin typeface="Book Antiqua" panose="02040602050305030304" pitchFamily="18" charset="0"/>
              </a:rPr>
              <a:t>готельних</a:t>
            </a:r>
            <a:r>
              <a:rPr lang="ru-RU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 smtClean="0">
                <a:solidFill>
                  <a:prstClr val="black"/>
                </a:solidFill>
                <a:latin typeface="Book Antiqua" panose="02040602050305030304" pitchFamily="18" charset="0"/>
              </a:rPr>
              <a:t>підприємств</a:t>
            </a:r>
            <a:r>
              <a:rPr lang="ru-RU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), а </a:t>
            </a:r>
            <a:r>
              <a:rPr lang="ru-RU" dirty="0" err="1" smtClean="0">
                <a:solidFill>
                  <a:prstClr val="black"/>
                </a:solidFill>
                <a:latin typeface="Book Antiqua" panose="02040602050305030304" pitchFamily="18" charset="0"/>
              </a:rPr>
              <a:t>також</a:t>
            </a:r>
            <a:r>
              <a:rPr lang="ru-RU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 smtClean="0">
                <a:solidFill>
                  <a:prstClr val="black"/>
                </a:solidFill>
                <a:latin typeface="Book Antiqua" panose="02040602050305030304" pitchFamily="18" charset="0"/>
              </a:rPr>
              <a:t>осібне</a:t>
            </a:r>
            <a:r>
              <a:rPr lang="ru-RU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 (</a:t>
            </a:r>
            <a:r>
              <a:rPr lang="ru-RU" dirty="0" err="1" smtClean="0">
                <a:solidFill>
                  <a:prstClr val="black"/>
                </a:solidFill>
                <a:latin typeface="Book Antiqua" panose="02040602050305030304" pitchFamily="18" charset="0"/>
              </a:rPr>
              <a:t>його</a:t>
            </a:r>
            <a:r>
              <a:rPr lang="ru-RU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 smtClean="0">
                <a:solidFill>
                  <a:prstClr val="black"/>
                </a:solidFill>
                <a:latin typeface="Book Antiqua" panose="02040602050305030304" pitchFamily="18" charset="0"/>
              </a:rPr>
              <a:t>насамперед</a:t>
            </a:r>
            <a:r>
              <a:rPr lang="ru-RU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 smtClean="0">
                <a:solidFill>
                  <a:prstClr val="black"/>
                </a:solidFill>
                <a:latin typeface="Book Antiqua" panose="02040602050305030304" pitchFamily="18" charset="0"/>
              </a:rPr>
              <a:t>використовують</a:t>
            </a:r>
            <a:r>
              <a:rPr lang="ru-RU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 у закладах санаторно-курортного </a:t>
            </a:r>
            <a:r>
              <a:rPr lang="ru-RU" dirty="0" err="1" smtClean="0">
                <a:solidFill>
                  <a:prstClr val="black"/>
                </a:solidFill>
                <a:latin typeface="Book Antiqua" panose="02040602050305030304" pitchFamily="18" charset="0"/>
              </a:rPr>
              <a:t>профілю</a:t>
            </a:r>
            <a:r>
              <a:rPr lang="ru-RU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, </a:t>
            </a:r>
            <a:r>
              <a:rPr lang="ru-RU" dirty="0" err="1" smtClean="0">
                <a:solidFill>
                  <a:prstClr val="black"/>
                </a:solidFill>
                <a:latin typeface="Book Antiqua" panose="02040602050305030304" pitchFamily="18" charset="0"/>
              </a:rPr>
              <a:t>менше</a:t>
            </a:r>
            <a:r>
              <a:rPr lang="ru-RU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 — в </a:t>
            </a:r>
            <a:r>
              <a:rPr lang="ru-RU" dirty="0" err="1" smtClean="0">
                <a:solidFill>
                  <a:prstClr val="black"/>
                </a:solidFill>
                <a:latin typeface="Book Antiqua" panose="02040602050305030304" pitchFamily="18" charset="0"/>
              </a:rPr>
              <a:t>інших</a:t>
            </a:r>
            <a:r>
              <a:rPr lang="ru-RU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 закладах </a:t>
            </a:r>
            <a:r>
              <a:rPr lang="ru-RU" dirty="0" err="1" smtClean="0">
                <a:solidFill>
                  <a:prstClr val="black"/>
                </a:solidFill>
                <a:latin typeface="Book Antiqua" panose="02040602050305030304" pitchFamily="18" charset="0"/>
              </a:rPr>
              <a:t>розміщення</a:t>
            </a:r>
            <a:r>
              <a:rPr lang="ru-RU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 smtClean="0">
                <a:solidFill>
                  <a:prstClr val="black"/>
                </a:solidFill>
                <a:latin typeface="Book Antiqua" panose="02040602050305030304" pitchFamily="18" charset="0"/>
              </a:rPr>
              <a:t>павільйонної</a:t>
            </a:r>
            <a:r>
              <a:rPr lang="ru-RU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 smtClean="0">
                <a:solidFill>
                  <a:prstClr val="black"/>
                </a:solidFill>
                <a:latin typeface="Book Antiqua" panose="02040602050305030304" pitchFamily="18" charset="0"/>
              </a:rPr>
              <a:t>забудови</a:t>
            </a:r>
            <a:r>
              <a:rPr lang="ru-RU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). </a:t>
            </a:r>
            <a:r>
              <a:rPr lang="ru-RU" dirty="0" err="1" smtClean="0">
                <a:solidFill>
                  <a:prstClr val="black"/>
                </a:solidFill>
                <a:latin typeface="Book Antiqua" panose="02040602050305030304" pitchFamily="18" charset="0"/>
              </a:rPr>
              <a:t>Вхід</a:t>
            </a:r>
            <a:r>
              <a:rPr lang="ru-RU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 у вестибюль </a:t>
            </a:r>
            <a:r>
              <a:rPr lang="ru-RU" dirty="0" err="1" smtClean="0">
                <a:solidFill>
                  <a:prstClr val="black"/>
                </a:solidFill>
                <a:latin typeface="Book Antiqua" panose="02040602050305030304" pitchFamily="18" charset="0"/>
              </a:rPr>
              <a:t>проектують</a:t>
            </a:r>
            <a:r>
              <a:rPr lang="ru-RU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 у </a:t>
            </a:r>
            <a:r>
              <a:rPr lang="ru-RU" dirty="0" err="1" smtClean="0">
                <a:solidFill>
                  <a:prstClr val="black"/>
                </a:solidFill>
                <a:latin typeface="Book Antiqua" panose="02040602050305030304" pitchFamily="18" charset="0"/>
              </a:rPr>
              <a:t>центральній</a:t>
            </a:r>
            <a:r>
              <a:rPr lang="ru-RU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 smtClean="0">
                <a:solidFill>
                  <a:prstClr val="black"/>
                </a:solidFill>
                <a:latin typeface="Book Antiqua" panose="02040602050305030304" pitchFamily="18" charset="0"/>
              </a:rPr>
              <a:t>частині</a:t>
            </a:r>
            <a:r>
              <a:rPr lang="ru-RU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 за периметром вестибюля. У такому </a:t>
            </a:r>
            <a:r>
              <a:rPr lang="ru-RU" dirty="0" err="1" smtClean="0">
                <a:solidFill>
                  <a:prstClr val="black"/>
                </a:solidFill>
                <a:latin typeface="Book Antiqua" panose="02040602050305030304" pitchFamily="18" charset="0"/>
              </a:rPr>
              <a:t>плануванні</a:t>
            </a:r>
            <a:r>
              <a:rPr lang="ru-RU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 вестибюль </a:t>
            </a:r>
            <a:r>
              <a:rPr lang="ru-RU" dirty="0" err="1" smtClean="0">
                <a:solidFill>
                  <a:prstClr val="black"/>
                </a:solidFill>
                <a:latin typeface="Book Antiqua" panose="02040602050305030304" pitchFamily="18" charset="0"/>
              </a:rPr>
              <a:t>візуально</a:t>
            </a:r>
            <a:r>
              <a:rPr lang="ru-RU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 smtClean="0">
                <a:solidFill>
                  <a:prstClr val="black"/>
                </a:solidFill>
                <a:latin typeface="Book Antiqua" panose="02040602050305030304" pitchFamily="18" charset="0"/>
              </a:rPr>
              <a:t>сприймається</a:t>
            </a:r>
            <a:r>
              <a:rPr lang="ru-RU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 в </a:t>
            </a:r>
            <a:r>
              <a:rPr lang="ru-RU" dirty="0" err="1" smtClean="0">
                <a:solidFill>
                  <a:prstClr val="black"/>
                </a:solidFill>
                <a:latin typeface="Book Antiqua" panose="02040602050305030304" pitchFamily="18" charset="0"/>
              </a:rPr>
              <a:t>реальних</a:t>
            </a:r>
            <a:r>
              <a:rPr lang="ru-RU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 smtClean="0">
                <a:solidFill>
                  <a:prstClr val="black"/>
                </a:solidFill>
                <a:latin typeface="Book Antiqua" panose="02040602050305030304" pitchFamily="18" charset="0"/>
              </a:rPr>
              <a:t>розмірах</a:t>
            </a:r>
            <a:r>
              <a:rPr lang="ru-RU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 і </a:t>
            </a:r>
            <a:r>
              <a:rPr lang="ru-RU" dirty="0" err="1" smtClean="0">
                <a:solidFill>
                  <a:prstClr val="black"/>
                </a:solidFill>
                <a:latin typeface="Book Antiqua" panose="02040602050305030304" pitchFamily="18" charset="0"/>
              </a:rPr>
              <a:t>сприяє</a:t>
            </a:r>
            <a:r>
              <a:rPr lang="ru-RU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 smtClean="0">
                <a:solidFill>
                  <a:prstClr val="black"/>
                </a:solidFill>
                <a:latin typeface="Book Antiqua" panose="02040602050305030304" pitchFamily="18" charset="0"/>
              </a:rPr>
              <a:t>швидкій</a:t>
            </a:r>
            <a:r>
              <a:rPr lang="ru-RU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 smtClean="0">
                <a:solidFill>
                  <a:prstClr val="black"/>
                </a:solidFill>
                <a:latin typeface="Book Antiqua" panose="02040602050305030304" pitchFamily="18" charset="0"/>
              </a:rPr>
              <a:t>орієнтації</a:t>
            </a:r>
            <a:r>
              <a:rPr lang="ru-RU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 в </a:t>
            </a:r>
            <a:r>
              <a:rPr lang="ru-RU" dirty="0" err="1" smtClean="0">
                <a:solidFill>
                  <a:prstClr val="black"/>
                </a:solidFill>
                <a:latin typeface="Book Antiqua" panose="02040602050305030304" pitchFamily="18" charset="0"/>
              </a:rPr>
              <a:t>його</a:t>
            </a:r>
            <a:r>
              <a:rPr lang="ru-RU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 smtClean="0">
                <a:solidFill>
                  <a:prstClr val="black"/>
                </a:solidFill>
                <a:latin typeface="Book Antiqua" panose="02040602050305030304" pitchFamily="18" charset="0"/>
              </a:rPr>
              <a:t>структурі</a:t>
            </a:r>
            <a:r>
              <a:rPr lang="ru-RU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. </a:t>
            </a:r>
            <a:r>
              <a:rPr lang="ru-RU" dirty="0" err="1" smtClean="0">
                <a:solidFill>
                  <a:prstClr val="black"/>
                </a:solidFill>
                <a:latin typeface="Book Antiqua" panose="02040602050305030304" pitchFamily="18" charset="0"/>
              </a:rPr>
              <a:t>Найбільша</a:t>
            </a:r>
            <a:r>
              <a:rPr lang="ru-RU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 smtClean="0">
                <a:solidFill>
                  <a:prstClr val="black"/>
                </a:solidFill>
                <a:latin typeface="Book Antiqua" panose="02040602050305030304" pitchFamily="18" charset="0"/>
              </a:rPr>
              <a:t>площа</a:t>
            </a:r>
            <a:r>
              <a:rPr lang="ru-RU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 у </a:t>
            </a:r>
            <a:r>
              <a:rPr lang="ru-RU" dirty="0" err="1" smtClean="0">
                <a:solidFill>
                  <a:prstClr val="black"/>
                </a:solidFill>
                <a:latin typeface="Book Antiqua" panose="02040602050305030304" pitchFamily="18" charset="0"/>
              </a:rPr>
              <a:t>вестибюлі</a:t>
            </a:r>
            <a:r>
              <a:rPr lang="ru-RU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 smtClean="0">
                <a:solidFill>
                  <a:prstClr val="black"/>
                </a:solidFill>
                <a:latin typeface="Book Antiqua" panose="02040602050305030304" pitchFamily="18" charset="0"/>
              </a:rPr>
              <a:t>належить</a:t>
            </a:r>
            <a:r>
              <a:rPr lang="ru-RU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 smtClean="0">
                <a:solidFill>
                  <a:prstClr val="black"/>
                </a:solidFill>
                <a:latin typeface="Book Antiqua" panose="02040602050305030304" pitchFamily="18" charset="0"/>
              </a:rPr>
              <a:t>відкритій</a:t>
            </a:r>
            <a:r>
              <a:rPr lang="ru-RU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 smtClean="0">
                <a:solidFill>
                  <a:prstClr val="black"/>
                </a:solidFill>
                <a:latin typeface="Book Antiqua" panose="02040602050305030304" pitchFamily="18" charset="0"/>
              </a:rPr>
              <a:t>зоні</a:t>
            </a:r>
            <a:r>
              <a:rPr lang="ru-RU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 активного </a:t>
            </a:r>
            <a:r>
              <a:rPr lang="ru-RU" dirty="0" err="1" smtClean="0">
                <a:solidFill>
                  <a:prstClr val="black"/>
                </a:solidFill>
                <a:latin typeface="Book Antiqua" panose="02040602050305030304" pitchFamily="18" charset="0"/>
              </a:rPr>
              <a:t>пересування</a:t>
            </a:r>
            <a:r>
              <a:rPr lang="ru-RU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 та </a:t>
            </a:r>
            <a:r>
              <a:rPr lang="ru-RU" dirty="0" err="1" smtClean="0">
                <a:solidFill>
                  <a:prstClr val="black"/>
                </a:solidFill>
                <a:latin typeface="Book Antiqua" panose="02040602050305030304" pitchFamily="18" charset="0"/>
              </a:rPr>
              <a:t>відпочинку</a:t>
            </a:r>
            <a:r>
              <a:rPr lang="ru-RU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 гостей, яка повинна </a:t>
            </a:r>
            <a:r>
              <a:rPr lang="ru-RU" dirty="0" err="1" smtClean="0">
                <a:solidFill>
                  <a:prstClr val="black"/>
                </a:solidFill>
                <a:latin typeface="Book Antiqua" panose="02040602050305030304" pitchFamily="18" charset="0"/>
              </a:rPr>
              <a:t>забезпечувати</a:t>
            </a:r>
            <a:r>
              <a:rPr lang="ru-RU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 smtClean="0">
                <a:solidFill>
                  <a:prstClr val="black"/>
                </a:solidFill>
                <a:latin typeface="Book Antiqua" panose="02040602050305030304" pitchFamily="18" charset="0"/>
              </a:rPr>
              <a:t>безперешкодне</a:t>
            </a:r>
            <a:r>
              <a:rPr lang="ru-RU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 smtClean="0">
                <a:solidFill>
                  <a:prstClr val="black"/>
                </a:solidFill>
                <a:latin typeface="Book Antiqua" panose="02040602050305030304" pitchFamily="18" charset="0"/>
              </a:rPr>
              <a:t>переміщення</a:t>
            </a:r>
            <a:r>
              <a:rPr lang="ru-RU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 та </a:t>
            </a:r>
            <a:r>
              <a:rPr lang="ru-RU" dirty="0" err="1" smtClean="0">
                <a:solidFill>
                  <a:prstClr val="black"/>
                </a:solidFill>
                <a:latin typeface="Book Antiqua" panose="02040602050305030304" pitchFamily="18" charset="0"/>
              </a:rPr>
              <a:t>вільний</a:t>
            </a:r>
            <a:r>
              <a:rPr lang="ru-RU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 доступ до </a:t>
            </a:r>
            <a:r>
              <a:rPr lang="ru-RU" dirty="0" err="1" smtClean="0">
                <a:solidFill>
                  <a:prstClr val="black"/>
                </a:solidFill>
                <a:latin typeface="Book Antiqua" panose="02040602050305030304" pitchFamily="18" charset="0"/>
              </a:rPr>
              <a:t>інших</a:t>
            </a:r>
            <a:r>
              <a:rPr lang="ru-RU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 smtClean="0">
                <a:solidFill>
                  <a:prstClr val="black"/>
                </a:solidFill>
                <a:latin typeface="Book Antiqua" panose="02040602050305030304" pitchFamily="18" charset="0"/>
              </a:rPr>
              <a:t>кімнат</a:t>
            </a:r>
            <a:r>
              <a:rPr lang="ru-RU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 smtClean="0">
                <a:solidFill>
                  <a:prstClr val="black"/>
                </a:solidFill>
                <a:latin typeface="Book Antiqua" panose="02040602050305030304" pitchFamily="18" charset="0"/>
              </a:rPr>
              <a:t>своєї</a:t>
            </a:r>
            <a:r>
              <a:rPr lang="ru-RU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 smtClean="0">
                <a:solidFill>
                  <a:prstClr val="black"/>
                </a:solidFill>
                <a:latin typeface="Book Antiqua" panose="02040602050305030304" pitchFamily="18" charset="0"/>
              </a:rPr>
              <a:t>групи</a:t>
            </a:r>
            <a:r>
              <a:rPr lang="ru-RU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.</a:t>
            </a:r>
            <a:endParaRPr lang="ru-RU" dirty="0">
              <a:solidFill>
                <a:prstClr val="black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27750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33652" y="584538"/>
            <a:ext cx="1111717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У </a:t>
            </a:r>
            <a:r>
              <a:rPr lang="ru-RU" dirty="0" err="1" smtClean="0">
                <a:solidFill>
                  <a:prstClr val="black"/>
                </a:solidFill>
                <a:latin typeface="Book Antiqua" panose="02040602050305030304" pitchFamily="18" charset="0"/>
              </a:rPr>
              <a:t>вестибюлі</a:t>
            </a:r>
            <a:r>
              <a:rPr lang="ru-RU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 є </a:t>
            </a:r>
            <a:r>
              <a:rPr lang="ru-RU" dirty="0" err="1" smtClean="0">
                <a:solidFill>
                  <a:prstClr val="black"/>
                </a:solidFill>
                <a:latin typeface="Book Antiqua" panose="02040602050305030304" pitchFamily="18" charset="0"/>
              </a:rPr>
              <a:t>основні</a:t>
            </a:r>
            <a:r>
              <a:rPr lang="ru-RU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 smtClean="0">
                <a:solidFill>
                  <a:prstClr val="black"/>
                </a:solidFill>
                <a:latin typeface="Book Antiqua" panose="02040602050305030304" pitchFamily="18" charset="0"/>
              </a:rPr>
              <a:t>приміщення</a:t>
            </a:r>
            <a:r>
              <a:rPr lang="ru-RU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, </a:t>
            </a:r>
            <a:r>
              <a:rPr lang="ru-RU" dirty="0" err="1" smtClean="0">
                <a:solidFill>
                  <a:prstClr val="black"/>
                </a:solidFill>
                <a:latin typeface="Book Antiqua" panose="02040602050305030304" pitchFamily="18" charset="0"/>
              </a:rPr>
              <a:t>призначені</a:t>
            </a:r>
            <a:r>
              <a:rPr lang="ru-RU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 для </a:t>
            </a:r>
            <a:r>
              <a:rPr lang="ru-RU" dirty="0" err="1" smtClean="0">
                <a:solidFill>
                  <a:prstClr val="black"/>
                </a:solidFill>
                <a:latin typeface="Book Antiqua" panose="02040602050305030304" pitchFamily="18" charset="0"/>
              </a:rPr>
              <a:t>обслуговування</a:t>
            </a:r>
            <a:r>
              <a:rPr lang="ru-RU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 гостей. Тут </a:t>
            </a:r>
            <a:r>
              <a:rPr lang="ru-RU" dirty="0" err="1" smtClean="0">
                <a:solidFill>
                  <a:prstClr val="black"/>
                </a:solidFill>
                <a:latin typeface="Book Antiqua" panose="02040602050305030304" pitchFamily="18" charset="0"/>
              </a:rPr>
              <a:t>відбувається</a:t>
            </a:r>
            <a:r>
              <a:rPr lang="ru-RU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 smtClean="0">
                <a:solidFill>
                  <a:prstClr val="black"/>
                </a:solidFill>
                <a:latin typeface="Book Antiqua" panose="02040602050305030304" pitchFamily="18" charset="0"/>
              </a:rPr>
              <a:t>організація</a:t>
            </a:r>
            <a:r>
              <a:rPr lang="ru-RU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 основного </a:t>
            </a:r>
            <a:r>
              <a:rPr lang="ru-RU" dirty="0" err="1" smtClean="0">
                <a:solidFill>
                  <a:prstClr val="black"/>
                </a:solidFill>
                <a:latin typeface="Book Antiqua" panose="02040602050305030304" pitchFamily="18" charset="0"/>
              </a:rPr>
              <a:t>технологічного</a:t>
            </a:r>
            <a:r>
              <a:rPr lang="ru-RU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 smtClean="0">
                <a:solidFill>
                  <a:prstClr val="black"/>
                </a:solidFill>
                <a:latin typeface="Book Antiqua" panose="02040602050305030304" pitchFamily="18" charset="0"/>
              </a:rPr>
              <a:t>процесу</a:t>
            </a:r>
            <a:r>
              <a:rPr lang="ru-RU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 — </a:t>
            </a:r>
            <a:r>
              <a:rPr lang="ru-RU" dirty="0" err="1" smtClean="0">
                <a:solidFill>
                  <a:prstClr val="black"/>
                </a:solidFill>
                <a:latin typeface="Book Antiqua" panose="02040602050305030304" pitchFamily="18" charset="0"/>
              </a:rPr>
              <a:t>переміщення</a:t>
            </a:r>
            <a:r>
              <a:rPr lang="ru-RU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 гостей, </a:t>
            </a:r>
            <a:r>
              <a:rPr lang="ru-RU" dirty="0" err="1" smtClean="0">
                <a:solidFill>
                  <a:prstClr val="black"/>
                </a:solidFill>
                <a:latin typeface="Book Antiqua" panose="02040602050305030304" pitchFamily="18" charset="0"/>
              </a:rPr>
              <a:t>відвідувачів</a:t>
            </a:r>
            <a:r>
              <a:rPr lang="ru-RU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, багажу й </a:t>
            </a:r>
            <a:r>
              <a:rPr lang="ru-RU" dirty="0" err="1" smtClean="0">
                <a:solidFill>
                  <a:prstClr val="black"/>
                </a:solidFill>
                <a:latin typeface="Book Antiqua" panose="02040602050305030304" pitchFamily="18" charset="0"/>
              </a:rPr>
              <a:t>організація</a:t>
            </a:r>
            <a:r>
              <a:rPr lang="ru-RU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 smtClean="0">
                <a:solidFill>
                  <a:prstClr val="black"/>
                </a:solidFill>
                <a:latin typeface="Book Antiqua" panose="02040602050305030304" pitchFamily="18" charset="0"/>
              </a:rPr>
              <a:t>прийому</a:t>
            </a:r>
            <a:r>
              <a:rPr lang="ru-RU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, </a:t>
            </a:r>
            <a:r>
              <a:rPr lang="ru-RU" dirty="0" err="1" smtClean="0">
                <a:solidFill>
                  <a:prstClr val="black"/>
                </a:solidFill>
                <a:latin typeface="Book Antiqua" panose="02040602050305030304" pitchFamily="18" charset="0"/>
              </a:rPr>
              <a:t>торгове</a:t>
            </a:r>
            <a:r>
              <a:rPr lang="ru-RU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, </a:t>
            </a:r>
            <a:r>
              <a:rPr lang="ru-RU" dirty="0" err="1" smtClean="0">
                <a:solidFill>
                  <a:prstClr val="black"/>
                </a:solidFill>
                <a:latin typeface="Book Antiqua" panose="02040602050305030304" pitchFamily="18" charset="0"/>
              </a:rPr>
              <a:t>побутове</a:t>
            </a:r>
            <a:r>
              <a:rPr lang="ru-RU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, </a:t>
            </a:r>
            <a:r>
              <a:rPr lang="ru-RU" dirty="0" err="1" smtClean="0">
                <a:solidFill>
                  <a:prstClr val="black"/>
                </a:solidFill>
                <a:latin typeface="Book Antiqua" panose="02040602050305030304" pitchFamily="18" charset="0"/>
              </a:rPr>
              <a:t>екскурсійне</a:t>
            </a:r>
            <a:r>
              <a:rPr lang="ru-RU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 smtClean="0">
                <a:solidFill>
                  <a:prstClr val="black"/>
                </a:solidFill>
                <a:latin typeface="Book Antiqua" panose="02040602050305030304" pitchFamily="18" charset="0"/>
              </a:rPr>
              <a:t>обслуговування</a:t>
            </a:r>
            <a:r>
              <a:rPr lang="ru-RU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, </a:t>
            </a:r>
            <a:r>
              <a:rPr lang="ru-RU" dirty="0" err="1" smtClean="0">
                <a:solidFill>
                  <a:prstClr val="black"/>
                </a:solidFill>
                <a:latin typeface="Book Antiqua" panose="02040602050305030304" pitchFamily="18" charset="0"/>
              </a:rPr>
              <a:t>надання</a:t>
            </a:r>
            <a:r>
              <a:rPr lang="ru-RU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 smtClean="0">
                <a:solidFill>
                  <a:prstClr val="black"/>
                </a:solidFill>
                <a:latin typeface="Book Antiqua" panose="02040602050305030304" pitchFamily="18" charset="0"/>
              </a:rPr>
              <a:t>банківських</a:t>
            </a:r>
            <a:r>
              <a:rPr lang="ru-RU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 smtClean="0">
                <a:solidFill>
                  <a:prstClr val="black"/>
                </a:solidFill>
                <a:latin typeface="Book Antiqua" panose="02040602050305030304" pitchFamily="18" charset="0"/>
              </a:rPr>
              <a:t>послуг</a:t>
            </a:r>
            <a:r>
              <a:rPr lang="ru-RU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, </a:t>
            </a:r>
            <a:r>
              <a:rPr lang="ru-RU" dirty="0" err="1" smtClean="0">
                <a:solidFill>
                  <a:prstClr val="black"/>
                </a:solidFill>
                <a:latin typeface="Book Antiqua" panose="02040602050305030304" pitchFamily="18" charset="0"/>
              </a:rPr>
              <a:t>поштового</a:t>
            </a:r>
            <a:r>
              <a:rPr lang="ru-RU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, телефонного </a:t>
            </a:r>
            <a:r>
              <a:rPr lang="ru-RU" dirty="0" err="1" smtClean="0">
                <a:solidFill>
                  <a:prstClr val="black"/>
                </a:solidFill>
                <a:latin typeface="Book Antiqua" panose="02040602050305030304" pitchFamily="18" charset="0"/>
              </a:rPr>
              <a:t>зв'язку</a:t>
            </a:r>
            <a:r>
              <a:rPr lang="ru-RU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, </a:t>
            </a:r>
            <a:r>
              <a:rPr lang="ru-RU" dirty="0" err="1" smtClean="0">
                <a:solidFill>
                  <a:prstClr val="black"/>
                </a:solidFill>
                <a:latin typeface="Book Antiqua" panose="02040602050305030304" pitchFamily="18" charset="0"/>
              </a:rPr>
              <a:t>відпочинок</a:t>
            </a:r>
            <a:r>
              <a:rPr lang="ru-RU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, </a:t>
            </a:r>
            <a:r>
              <a:rPr lang="ru-RU" dirty="0" err="1" smtClean="0">
                <a:solidFill>
                  <a:prstClr val="black"/>
                </a:solidFill>
                <a:latin typeface="Book Antiqua" panose="02040602050305030304" pitchFamily="18" charset="0"/>
              </a:rPr>
              <a:t>очікування</a:t>
            </a:r>
            <a:r>
              <a:rPr lang="ru-RU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 smtClean="0">
                <a:solidFill>
                  <a:prstClr val="black"/>
                </a:solidFill>
                <a:latin typeface="Book Antiqua" panose="02040602050305030304" pitchFamily="18" charset="0"/>
              </a:rPr>
              <a:t>під</a:t>
            </a:r>
            <a:r>
              <a:rPr lang="ru-RU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 час </a:t>
            </a:r>
            <a:r>
              <a:rPr lang="ru-RU" dirty="0" err="1" smtClean="0">
                <a:solidFill>
                  <a:prstClr val="black"/>
                </a:solidFill>
                <a:latin typeface="Book Antiqua" panose="02040602050305030304" pitchFamily="18" charset="0"/>
              </a:rPr>
              <a:t>оформлення</a:t>
            </a:r>
            <a:r>
              <a:rPr lang="ru-RU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 smtClean="0">
                <a:solidFill>
                  <a:prstClr val="black"/>
                </a:solidFill>
                <a:latin typeface="Book Antiqua" panose="02040602050305030304" pitchFamily="18" charset="0"/>
              </a:rPr>
              <a:t>документів</a:t>
            </a:r>
            <a:r>
              <a:rPr lang="ru-RU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 smtClean="0">
                <a:solidFill>
                  <a:prstClr val="black"/>
                </a:solidFill>
                <a:latin typeface="Book Antiqua" panose="02040602050305030304" pitchFamily="18" charset="0"/>
              </a:rPr>
              <a:t>тощо</a:t>
            </a:r>
            <a:r>
              <a:rPr lang="ru-RU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.</a:t>
            </a:r>
            <a:endParaRPr lang="ru-RU" dirty="0">
              <a:solidFill>
                <a:prstClr val="black"/>
              </a:solidFill>
              <a:latin typeface="Book Antiqua" panose="02040602050305030304" pitchFamily="18" charset="0"/>
            </a:endParaRPr>
          </a:p>
        </p:txBody>
      </p:sp>
      <p:pic>
        <p:nvPicPr>
          <p:cNvPr id="2050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696" y="2184379"/>
            <a:ext cx="7368106" cy="4173341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53269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3676" y="265291"/>
            <a:ext cx="460408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>
                <a:solidFill>
                  <a:prstClr val="black"/>
                </a:solidFill>
                <a:latin typeface="Book Antiqua" panose="02040602050305030304" pitchFamily="18" charset="0"/>
              </a:rPr>
              <a:t>Найінтенсивніший</a:t>
            </a:r>
            <a:r>
              <a:rPr lang="ru-RU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 smtClean="0">
                <a:solidFill>
                  <a:prstClr val="black"/>
                </a:solidFill>
                <a:latin typeface="Book Antiqua" panose="02040602050305030304" pitchFamily="18" charset="0"/>
              </a:rPr>
              <a:t>рух</a:t>
            </a:r>
            <a:r>
              <a:rPr lang="ru-RU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 гостей у </a:t>
            </a:r>
            <a:r>
              <a:rPr lang="ru-RU" dirty="0" err="1" smtClean="0">
                <a:solidFill>
                  <a:prstClr val="black"/>
                </a:solidFill>
                <a:latin typeface="Book Antiqua" panose="02040602050305030304" pitchFamily="18" charset="0"/>
              </a:rPr>
              <a:t>відкритій</a:t>
            </a:r>
            <a:r>
              <a:rPr lang="ru-RU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 smtClean="0">
                <a:solidFill>
                  <a:prstClr val="black"/>
                </a:solidFill>
                <a:latin typeface="Book Antiqua" panose="02040602050305030304" pitchFamily="18" charset="0"/>
              </a:rPr>
              <a:t>зоні</a:t>
            </a:r>
            <a:r>
              <a:rPr lang="ru-RU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 вестибюля </a:t>
            </a:r>
            <a:r>
              <a:rPr lang="ru-RU" dirty="0" err="1" smtClean="0">
                <a:solidFill>
                  <a:prstClr val="black"/>
                </a:solidFill>
                <a:latin typeface="Book Antiqua" panose="02040602050305030304" pitchFamily="18" charset="0"/>
              </a:rPr>
              <a:t>здійснюють</a:t>
            </a:r>
            <a:r>
              <a:rPr lang="ru-RU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 через </a:t>
            </a:r>
            <a:r>
              <a:rPr lang="ru-RU" dirty="0" err="1" smtClean="0">
                <a:solidFill>
                  <a:prstClr val="black"/>
                </a:solidFill>
                <a:latin typeface="Book Antiqua" panose="02040602050305030304" pitchFamily="18" charset="0"/>
              </a:rPr>
              <a:t>її</a:t>
            </a:r>
            <a:r>
              <a:rPr lang="ru-RU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 smtClean="0">
                <a:solidFill>
                  <a:prstClr val="black"/>
                </a:solidFill>
                <a:latin typeface="Book Antiqua" panose="02040602050305030304" pitchFamily="18" charset="0"/>
              </a:rPr>
              <a:t>центральну</a:t>
            </a:r>
            <a:r>
              <a:rPr lang="ru-RU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 smtClean="0">
                <a:solidFill>
                  <a:prstClr val="black"/>
                </a:solidFill>
                <a:latin typeface="Book Antiqua" panose="02040602050305030304" pitchFamily="18" charset="0"/>
              </a:rPr>
              <a:t>частину</a:t>
            </a:r>
            <a:r>
              <a:rPr lang="ru-RU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 smtClean="0">
                <a:solidFill>
                  <a:prstClr val="black"/>
                </a:solidFill>
                <a:latin typeface="Book Antiqua" panose="02040602050305030304" pitchFamily="18" charset="0"/>
              </a:rPr>
              <a:t>між</a:t>
            </a:r>
            <a:r>
              <a:rPr lang="ru-RU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 зонами входу (</a:t>
            </a:r>
            <a:r>
              <a:rPr lang="ru-RU" dirty="0" err="1" smtClean="0">
                <a:solidFill>
                  <a:prstClr val="black"/>
                </a:solidFill>
                <a:latin typeface="Book Antiqua" panose="02040602050305030304" pitchFamily="18" charset="0"/>
              </a:rPr>
              <a:t>виходу</a:t>
            </a:r>
            <a:r>
              <a:rPr lang="ru-RU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) в </a:t>
            </a:r>
            <a:r>
              <a:rPr lang="ru-RU" dirty="0" err="1" smtClean="0">
                <a:solidFill>
                  <a:prstClr val="black"/>
                </a:solidFill>
                <a:latin typeface="Book Antiqua" panose="02040602050305030304" pitchFamily="18" charset="0"/>
              </a:rPr>
              <a:t>готель</a:t>
            </a:r>
            <a:r>
              <a:rPr lang="ru-RU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 і зоною </a:t>
            </a:r>
            <a:r>
              <a:rPr lang="ru-RU" dirty="0" err="1" smtClean="0">
                <a:solidFill>
                  <a:prstClr val="black"/>
                </a:solidFill>
                <a:latin typeface="Book Antiqua" panose="02040602050305030304" pitchFamily="18" charset="0"/>
              </a:rPr>
              <a:t>вертикальних</a:t>
            </a:r>
            <a:r>
              <a:rPr lang="ru-RU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 smtClean="0">
                <a:solidFill>
                  <a:prstClr val="black"/>
                </a:solidFill>
                <a:latin typeface="Book Antiqua" panose="02040602050305030304" pitchFamily="18" charset="0"/>
              </a:rPr>
              <a:t>комунікацій</a:t>
            </a:r>
            <a:r>
              <a:rPr lang="ru-RU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 (</a:t>
            </a:r>
            <a:r>
              <a:rPr lang="ru-RU" dirty="0" err="1" smtClean="0">
                <a:solidFill>
                  <a:prstClr val="black"/>
                </a:solidFill>
                <a:latin typeface="Book Antiqua" panose="02040602050305030304" pitchFamily="18" charset="0"/>
              </a:rPr>
              <a:t>хол</a:t>
            </a:r>
            <a:r>
              <a:rPr lang="ru-RU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 smtClean="0">
                <a:solidFill>
                  <a:prstClr val="black"/>
                </a:solidFill>
                <a:latin typeface="Book Antiqua" panose="02040602050305030304" pitchFamily="18" charset="0"/>
              </a:rPr>
              <a:t>сходової</a:t>
            </a:r>
            <a:r>
              <a:rPr lang="ru-RU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 та </a:t>
            </a:r>
            <a:r>
              <a:rPr lang="ru-RU" dirty="0" err="1" smtClean="0">
                <a:solidFill>
                  <a:prstClr val="black"/>
                </a:solidFill>
                <a:latin typeface="Book Antiqua" panose="02040602050305030304" pitchFamily="18" charset="0"/>
              </a:rPr>
              <a:t>ліфтової</a:t>
            </a:r>
            <a:r>
              <a:rPr lang="ru-RU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 smtClean="0">
                <a:solidFill>
                  <a:prstClr val="black"/>
                </a:solidFill>
                <a:latin typeface="Book Antiqua" panose="02040602050305030304" pitchFamily="18" charset="0"/>
              </a:rPr>
              <a:t>зони</a:t>
            </a:r>
            <a:r>
              <a:rPr lang="ru-RU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). </a:t>
            </a:r>
            <a:r>
              <a:rPr lang="ru-RU" dirty="0" err="1" smtClean="0">
                <a:solidFill>
                  <a:prstClr val="black"/>
                </a:solidFill>
                <a:latin typeface="Book Antiqua" panose="02040602050305030304" pitchFamily="18" charset="0"/>
              </a:rPr>
              <a:t>Безперешкодне</a:t>
            </a:r>
            <a:r>
              <a:rPr lang="ru-RU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 smtClean="0">
                <a:solidFill>
                  <a:prstClr val="black"/>
                </a:solidFill>
                <a:latin typeface="Book Antiqua" panose="02040602050305030304" pitchFamily="18" charset="0"/>
              </a:rPr>
              <a:t>переміщення</a:t>
            </a:r>
            <a:r>
              <a:rPr lang="ru-RU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 гостей </a:t>
            </a:r>
            <a:r>
              <a:rPr lang="ru-RU" dirty="0" err="1" smtClean="0">
                <a:solidFill>
                  <a:prstClr val="black"/>
                </a:solidFill>
                <a:latin typeface="Book Antiqua" panose="02040602050305030304" pitchFamily="18" charset="0"/>
              </a:rPr>
              <a:t>від</a:t>
            </a:r>
            <a:r>
              <a:rPr lang="ru-RU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 головного входу до </a:t>
            </a:r>
            <a:r>
              <a:rPr lang="ru-RU" dirty="0" err="1" smtClean="0">
                <a:solidFill>
                  <a:prstClr val="black"/>
                </a:solidFill>
                <a:latin typeface="Book Antiqua" panose="02040602050305030304" pitchFamily="18" charset="0"/>
              </a:rPr>
              <a:t>ліфта</a:t>
            </a:r>
            <a:r>
              <a:rPr lang="ru-RU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 і </a:t>
            </a:r>
            <a:r>
              <a:rPr lang="ru-RU" dirty="0" err="1" smtClean="0">
                <a:solidFill>
                  <a:prstClr val="black"/>
                </a:solidFill>
                <a:latin typeface="Book Antiqua" panose="02040602050305030304" pitchFamily="18" charset="0"/>
              </a:rPr>
              <a:t>сходів</a:t>
            </a:r>
            <a:r>
              <a:rPr lang="ru-RU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 smtClean="0">
                <a:solidFill>
                  <a:prstClr val="black"/>
                </a:solidFill>
                <a:latin typeface="Book Antiqua" panose="02040602050305030304" pitchFamily="18" charset="0"/>
              </a:rPr>
              <a:t>передбачає</a:t>
            </a:r>
            <a:r>
              <a:rPr lang="ru-RU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 smtClean="0">
                <a:solidFill>
                  <a:prstClr val="black"/>
                </a:solidFill>
                <a:latin typeface="Book Antiqua" panose="02040602050305030304" pitchFamily="18" charset="0"/>
              </a:rPr>
              <a:t>їхнє</a:t>
            </a:r>
            <a:r>
              <a:rPr lang="ru-RU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 smtClean="0">
                <a:solidFill>
                  <a:prstClr val="black"/>
                </a:solidFill>
                <a:latin typeface="Book Antiqua" panose="02040602050305030304" pitchFamily="18" charset="0"/>
              </a:rPr>
              <a:t>протилежне</a:t>
            </a:r>
            <a:r>
              <a:rPr lang="ru-RU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 smtClean="0">
                <a:solidFill>
                  <a:prstClr val="black"/>
                </a:solidFill>
                <a:latin typeface="Book Antiqua" panose="02040602050305030304" pitchFamily="18" charset="0"/>
              </a:rPr>
              <a:t>або</a:t>
            </a:r>
            <a:r>
              <a:rPr lang="ru-RU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 smtClean="0">
                <a:solidFill>
                  <a:prstClr val="black"/>
                </a:solidFill>
                <a:latin typeface="Book Antiqua" panose="02040602050305030304" pitchFamily="18" charset="0"/>
              </a:rPr>
              <a:t>кутове</a:t>
            </a:r>
            <a:r>
              <a:rPr lang="ru-RU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 smtClean="0">
                <a:solidFill>
                  <a:prstClr val="black"/>
                </a:solidFill>
                <a:latin typeface="Book Antiqua" panose="02040602050305030304" pitchFamily="18" charset="0"/>
              </a:rPr>
              <a:t>розміщення</a:t>
            </a:r>
            <a:r>
              <a:rPr lang="ru-RU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. </a:t>
            </a:r>
            <a:r>
              <a:rPr lang="ru-RU" dirty="0" err="1" smtClean="0">
                <a:solidFill>
                  <a:prstClr val="black"/>
                </a:solidFill>
                <a:latin typeface="Book Antiqua" panose="02040602050305030304" pitchFamily="18" charset="0"/>
              </a:rPr>
              <a:t>Наприклад</a:t>
            </a:r>
            <a:r>
              <a:rPr lang="ru-RU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, </a:t>
            </a:r>
            <a:r>
              <a:rPr lang="ru-RU" dirty="0" err="1" smtClean="0">
                <a:solidFill>
                  <a:prstClr val="black"/>
                </a:solidFill>
                <a:latin typeface="Book Antiqua" panose="02040602050305030304" pitchFamily="18" charset="0"/>
              </a:rPr>
              <a:t>протилежне</a:t>
            </a:r>
            <a:r>
              <a:rPr lang="ru-RU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 smtClean="0">
                <a:solidFill>
                  <a:prstClr val="black"/>
                </a:solidFill>
                <a:latin typeface="Book Antiqua" panose="02040602050305030304" pitchFamily="18" charset="0"/>
              </a:rPr>
              <a:t>розміщення</a:t>
            </a:r>
            <a:r>
              <a:rPr lang="ru-RU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 входу та </a:t>
            </a:r>
            <a:r>
              <a:rPr lang="ru-RU" dirty="0" err="1" smtClean="0">
                <a:solidFill>
                  <a:prstClr val="black"/>
                </a:solidFill>
                <a:latin typeface="Book Antiqua" panose="02040602050305030304" pitchFamily="18" charset="0"/>
              </a:rPr>
              <a:t>вертикальних</a:t>
            </a:r>
            <a:r>
              <a:rPr lang="ru-RU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 smtClean="0">
                <a:solidFill>
                  <a:prstClr val="black"/>
                </a:solidFill>
                <a:latin typeface="Book Antiqua" panose="02040602050305030304" pitchFamily="18" charset="0"/>
              </a:rPr>
              <a:t>комунікацій</a:t>
            </a:r>
            <a:r>
              <a:rPr lang="ru-RU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 smtClean="0">
                <a:solidFill>
                  <a:prstClr val="black"/>
                </a:solidFill>
                <a:latin typeface="Book Antiqua" panose="02040602050305030304" pitchFamily="18" charset="0"/>
              </a:rPr>
              <a:t>характерне</a:t>
            </a:r>
            <a:r>
              <a:rPr lang="ru-RU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 для </a:t>
            </a:r>
            <a:r>
              <a:rPr lang="ru-RU" dirty="0" err="1" smtClean="0">
                <a:solidFill>
                  <a:prstClr val="black"/>
                </a:solidFill>
                <a:latin typeface="Book Antiqua" panose="02040602050305030304" pitchFamily="18" charset="0"/>
              </a:rPr>
              <a:t>готелю</a:t>
            </a:r>
            <a:r>
              <a:rPr lang="ru-RU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 "</a:t>
            </a:r>
            <a:r>
              <a:rPr lang="ru-RU" dirty="0" err="1" smtClean="0">
                <a:solidFill>
                  <a:prstClr val="black"/>
                </a:solidFill>
                <a:latin typeface="Book Antiqua" panose="02040602050305030304" pitchFamily="18" charset="0"/>
              </a:rPr>
              <a:t>Либідь</a:t>
            </a:r>
            <a:r>
              <a:rPr lang="ru-RU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" (</a:t>
            </a:r>
            <a:r>
              <a:rPr lang="ru-RU" dirty="0" err="1" smtClean="0">
                <a:solidFill>
                  <a:prstClr val="black"/>
                </a:solidFill>
                <a:latin typeface="Book Antiqua" panose="02040602050305030304" pitchFamily="18" charset="0"/>
              </a:rPr>
              <a:t>Київ</a:t>
            </a:r>
            <a:r>
              <a:rPr lang="ru-RU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), "Гранд-</a:t>
            </a:r>
            <a:r>
              <a:rPr lang="ru-RU" dirty="0" err="1" smtClean="0">
                <a:solidFill>
                  <a:prstClr val="black"/>
                </a:solidFill>
                <a:latin typeface="Book Antiqua" panose="02040602050305030304" pitchFamily="18" charset="0"/>
              </a:rPr>
              <a:t>Готель</a:t>
            </a:r>
            <a:r>
              <a:rPr lang="ru-RU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" (</a:t>
            </a:r>
            <a:r>
              <a:rPr lang="ru-RU" dirty="0" err="1" smtClean="0">
                <a:solidFill>
                  <a:prstClr val="black"/>
                </a:solidFill>
                <a:latin typeface="Book Antiqua" panose="02040602050305030304" pitchFamily="18" charset="0"/>
              </a:rPr>
              <a:t>Львів</a:t>
            </a:r>
            <a:r>
              <a:rPr lang="ru-RU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); </a:t>
            </a:r>
            <a:r>
              <a:rPr lang="ru-RU" dirty="0" err="1" smtClean="0">
                <a:solidFill>
                  <a:prstClr val="black"/>
                </a:solidFill>
                <a:latin typeface="Book Antiqua" panose="02040602050305030304" pitchFamily="18" charset="0"/>
              </a:rPr>
              <a:t>ці</a:t>
            </a:r>
            <a:r>
              <a:rPr lang="ru-RU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 smtClean="0">
                <a:solidFill>
                  <a:prstClr val="black"/>
                </a:solidFill>
                <a:latin typeface="Book Antiqua" panose="02040602050305030304" pitchFamily="18" charset="0"/>
              </a:rPr>
              <a:t>зони</a:t>
            </a:r>
            <a:r>
              <a:rPr lang="ru-RU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 smtClean="0">
                <a:solidFill>
                  <a:prstClr val="black"/>
                </a:solidFill>
                <a:latin typeface="Book Antiqua" panose="02040602050305030304" pitchFamily="18" charset="0"/>
              </a:rPr>
              <a:t>розташовані</a:t>
            </a:r>
            <a:r>
              <a:rPr lang="ru-RU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 smtClean="0">
                <a:solidFill>
                  <a:prstClr val="black"/>
                </a:solidFill>
                <a:latin typeface="Book Antiqua" panose="02040602050305030304" pitchFamily="18" charset="0"/>
              </a:rPr>
              <a:t>під</a:t>
            </a:r>
            <a:r>
              <a:rPr lang="ru-RU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 кутом у </a:t>
            </a:r>
            <a:r>
              <a:rPr lang="ru-RU" dirty="0" err="1" smtClean="0">
                <a:solidFill>
                  <a:prstClr val="black"/>
                </a:solidFill>
                <a:latin typeface="Book Antiqua" panose="02040602050305030304" pitchFamily="18" charset="0"/>
              </a:rPr>
              <a:t>готелях</a:t>
            </a:r>
            <a:r>
              <a:rPr lang="ru-RU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 "</a:t>
            </a:r>
            <a:r>
              <a:rPr lang="ru-RU" dirty="0" err="1" smtClean="0">
                <a:solidFill>
                  <a:prstClr val="black"/>
                </a:solidFill>
                <a:latin typeface="Book Antiqua" panose="02040602050305030304" pitchFamily="18" charset="0"/>
              </a:rPr>
              <a:t>Дніпро</a:t>
            </a:r>
            <a:r>
              <a:rPr lang="ru-RU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" і "Русь" (</a:t>
            </a:r>
            <a:r>
              <a:rPr lang="ru-RU" dirty="0" err="1" smtClean="0">
                <a:solidFill>
                  <a:prstClr val="black"/>
                </a:solidFill>
                <a:latin typeface="Book Antiqua" panose="02040602050305030304" pitchFamily="18" charset="0"/>
              </a:rPr>
              <a:t>Київ</a:t>
            </a:r>
            <a:r>
              <a:rPr lang="ru-RU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).</a:t>
            </a:r>
            <a:endParaRPr lang="ru-RU" dirty="0">
              <a:solidFill>
                <a:prstClr val="black"/>
              </a:solidFill>
              <a:latin typeface="Book Antiqua" panose="02040602050305030304" pitchFamily="18" charset="0"/>
            </a:endParaRPr>
          </a:p>
        </p:txBody>
      </p:sp>
      <p:pic>
        <p:nvPicPr>
          <p:cNvPr id="3074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141" y="1771652"/>
            <a:ext cx="6589364" cy="4388517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21362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756935" y="596766"/>
            <a:ext cx="516876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Зона </a:t>
            </a:r>
            <a:r>
              <a:rPr lang="ru-RU" dirty="0" err="1" smtClean="0">
                <a:solidFill>
                  <a:prstClr val="black"/>
                </a:solidFill>
                <a:latin typeface="Book Antiqua" panose="02040602050305030304" pitchFamily="18" charset="0"/>
              </a:rPr>
              <a:t>рецепції</a:t>
            </a:r>
            <a:r>
              <a:rPr lang="ru-RU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 у </a:t>
            </a:r>
            <a:r>
              <a:rPr lang="ru-RU" dirty="0" err="1" smtClean="0">
                <a:solidFill>
                  <a:prstClr val="black"/>
                </a:solidFill>
                <a:latin typeface="Book Antiqua" panose="02040602050305030304" pitchFamily="18" charset="0"/>
              </a:rPr>
              <a:t>вестибюлі</a:t>
            </a:r>
            <a:r>
              <a:rPr lang="ru-RU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 smtClean="0">
                <a:solidFill>
                  <a:prstClr val="black"/>
                </a:solidFill>
                <a:latin typeface="Book Antiqua" panose="02040602050305030304" pitchFamily="18" charset="0"/>
              </a:rPr>
              <a:t>виконана</a:t>
            </a:r>
            <a:r>
              <a:rPr lang="ru-RU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 у </a:t>
            </a:r>
            <a:r>
              <a:rPr lang="ru-RU" dirty="0" err="1" smtClean="0">
                <a:solidFill>
                  <a:prstClr val="black"/>
                </a:solidFill>
                <a:latin typeface="Book Antiqua" panose="02040602050305030304" pitchFamily="18" charset="0"/>
              </a:rPr>
              <a:t>формі</a:t>
            </a:r>
            <a:r>
              <a:rPr lang="ru-RU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 smtClean="0">
                <a:solidFill>
                  <a:prstClr val="black"/>
                </a:solidFill>
                <a:latin typeface="Book Antiqua" panose="02040602050305030304" pitchFamily="18" charset="0"/>
              </a:rPr>
              <a:t>стійки</a:t>
            </a:r>
            <a:r>
              <a:rPr lang="ru-RU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, за нею — </a:t>
            </a:r>
            <a:r>
              <a:rPr lang="ru-RU" dirty="0" err="1" smtClean="0">
                <a:solidFill>
                  <a:prstClr val="black"/>
                </a:solidFill>
                <a:latin typeface="Book Antiqua" panose="02040602050305030304" pitchFamily="18" charset="0"/>
              </a:rPr>
              <a:t>робоче</a:t>
            </a:r>
            <a:r>
              <a:rPr lang="ru-RU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 smtClean="0">
                <a:solidFill>
                  <a:prstClr val="black"/>
                </a:solidFill>
                <a:latin typeface="Book Antiqua" panose="02040602050305030304" pitchFamily="18" charset="0"/>
              </a:rPr>
              <a:t>місце</a:t>
            </a:r>
            <a:r>
              <a:rPr lang="ru-RU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 smtClean="0">
                <a:solidFill>
                  <a:prstClr val="black"/>
                </a:solidFill>
                <a:latin typeface="Book Antiqua" panose="02040602050305030304" pitchFamily="18" charset="0"/>
              </a:rPr>
              <a:t>чергового</a:t>
            </a:r>
            <a:r>
              <a:rPr lang="ru-RU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 smtClean="0">
                <a:solidFill>
                  <a:prstClr val="black"/>
                </a:solidFill>
                <a:latin typeface="Book Antiqua" panose="02040602050305030304" pitchFamily="18" charset="0"/>
              </a:rPr>
              <a:t>адміністратора</a:t>
            </a:r>
            <a:r>
              <a:rPr lang="ru-RU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, </a:t>
            </a:r>
            <a:r>
              <a:rPr lang="ru-RU" dirty="0" err="1" smtClean="0">
                <a:solidFill>
                  <a:prstClr val="black"/>
                </a:solidFill>
                <a:latin typeface="Book Antiqua" panose="02040602050305030304" pitchFamily="18" charset="0"/>
              </a:rPr>
              <a:t>який</a:t>
            </a:r>
            <a:r>
              <a:rPr lang="ru-RU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 smtClean="0">
                <a:solidFill>
                  <a:prstClr val="black"/>
                </a:solidFill>
                <a:latin typeface="Book Antiqua" panose="02040602050305030304" pitchFamily="18" charset="0"/>
              </a:rPr>
              <a:t>обліковує</a:t>
            </a:r>
            <a:r>
              <a:rPr lang="ru-RU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 smtClean="0">
                <a:solidFill>
                  <a:prstClr val="black"/>
                </a:solidFill>
                <a:latin typeface="Book Antiqua" panose="02040602050305030304" pitchFamily="18" charset="0"/>
              </a:rPr>
              <a:t>зайняті</a:t>
            </a:r>
            <a:r>
              <a:rPr lang="ru-RU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 smtClean="0">
                <a:solidFill>
                  <a:prstClr val="black"/>
                </a:solidFill>
                <a:latin typeface="Book Antiqua" panose="02040602050305030304" pitchFamily="18" charset="0"/>
              </a:rPr>
              <a:t>номери</a:t>
            </a:r>
            <a:r>
              <a:rPr lang="ru-RU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, </a:t>
            </a:r>
            <a:r>
              <a:rPr lang="ru-RU" dirty="0" err="1" smtClean="0">
                <a:solidFill>
                  <a:prstClr val="black"/>
                </a:solidFill>
                <a:latin typeface="Book Antiqua" panose="02040602050305030304" pitchFamily="18" charset="0"/>
              </a:rPr>
              <a:t>попередні</a:t>
            </a:r>
            <a:r>
              <a:rPr lang="ru-RU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 smtClean="0">
                <a:solidFill>
                  <a:prstClr val="black"/>
                </a:solidFill>
                <a:latin typeface="Book Antiqua" panose="02040602050305030304" pitchFamily="18" charset="0"/>
              </a:rPr>
              <a:t>замовлення</a:t>
            </a:r>
            <a:r>
              <a:rPr lang="ru-RU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; </a:t>
            </a:r>
            <a:r>
              <a:rPr lang="ru-RU" dirty="0" err="1" smtClean="0">
                <a:solidFill>
                  <a:prstClr val="black"/>
                </a:solidFill>
                <a:latin typeface="Book Antiqua" panose="02040602050305030304" pitchFamily="18" charset="0"/>
              </a:rPr>
              <a:t>касир</a:t>
            </a:r>
            <a:r>
              <a:rPr lang="ru-RU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 — </a:t>
            </a:r>
            <a:r>
              <a:rPr lang="ru-RU" dirty="0" err="1" smtClean="0">
                <a:solidFill>
                  <a:prstClr val="black"/>
                </a:solidFill>
                <a:latin typeface="Book Antiqua" panose="02040602050305030304" pitchFamily="18" charset="0"/>
              </a:rPr>
              <a:t>забезпечує</a:t>
            </a:r>
            <a:r>
              <a:rPr lang="ru-RU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 smtClean="0">
                <a:solidFill>
                  <a:prstClr val="black"/>
                </a:solidFill>
                <a:latin typeface="Book Antiqua" panose="02040602050305030304" pitchFamily="18" charset="0"/>
              </a:rPr>
              <a:t>розрахунок</a:t>
            </a:r>
            <a:r>
              <a:rPr lang="ru-RU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 smtClean="0">
                <a:solidFill>
                  <a:prstClr val="black"/>
                </a:solidFill>
                <a:latin typeface="Book Antiqua" panose="02040602050305030304" pitchFamily="18" charset="0"/>
              </a:rPr>
              <a:t>клієнтів</a:t>
            </a:r>
            <a:r>
              <a:rPr lang="ru-RU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 за </a:t>
            </a:r>
            <a:r>
              <a:rPr lang="ru-RU" dirty="0" err="1" smtClean="0">
                <a:solidFill>
                  <a:prstClr val="black"/>
                </a:solidFill>
                <a:latin typeface="Book Antiqua" panose="02040602050305030304" pitchFamily="18" charset="0"/>
              </a:rPr>
              <a:t>послуги</a:t>
            </a:r>
            <a:r>
              <a:rPr lang="ru-RU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; </a:t>
            </a:r>
            <a:r>
              <a:rPr lang="ru-RU" dirty="0" err="1" smtClean="0">
                <a:solidFill>
                  <a:prstClr val="black"/>
                </a:solidFill>
                <a:latin typeface="Book Antiqua" panose="02040602050305030304" pitchFamily="18" charset="0"/>
              </a:rPr>
              <a:t>портьє</a:t>
            </a:r>
            <a:r>
              <a:rPr lang="ru-RU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 — </a:t>
            </a:r>
            <a:r>
              <a:rPr lang="ru-RU" dirty="0" err="1" smtClean="0">
                <a:solidFill>
                  <a:prstClr val="black"/>
                </a:solidFill>
                <a:latin typeface="Book Antiqua" panose="02040602050305030304" pitchFamily="18" charset="0"/>
              </a:rPr>
              <a:t>обліковує</a:t>
            </a:r>
            <a:r>
              <a:rPr lang="ru-RU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 smtClean="0">
                <a:solidFill>
                  <a:prstClr val="black"/>
                </a:solidFill>
                <a:latin typeface="Book Antiqua" panose="02040602050305030304" pitchFamily="18" charset="0"/>
              </a:rPr>
              <a:t>ключі</a:t>
            </a:r>
            <a:r>
              <a:rPr lang="ru-RU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, </a:t>
            </a:r>
            <a:r>
              <a:rPr lang="ru-RU" dirty="0" err="1" smtClean="0">
                <a:solidFill>
                  <a:prstClr val="black"/>
                </a:solidFill>
                <a:latin typeface="Book Antiqua" panose="02040602050305030304" pitchFamily="18" charset="0"/>
              </a:rPr>
              <a:t>видає</a:t>
            </a:r>
            <a:r>
              <a:rPr lang="ru-RU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 smtClean="0">
                <a:solidFill>
                  <a:prstClr val="black"/>
                </a:solidFill>
                <a:latin typeface="Book Antiqua" panose="02040602050305030304" pitchFamily="18" charset="0"/>
              </a:rPr>
              <a:t>кореспонденцію</a:t>
            </a:r>
            <a:r>
              <a:rPr lang="ru-RU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 та </a:t>
            </a:r>
            <a:r>
              <a:rPr lang="ru-RU" dirty="0" err="1" smtClean="0">
                <a:solidFill>
                  <a:prstClr val="black"/>
                </a:solidFill>
                <a:latin typeface="Book Antiqua" panose="02040602050305030304" pitchFamily="18" charset="0"/>
              </a:rPr>
              <a:t>ін</a:t>
            </a:r>
            <a:r>
              <a:rPr lang="ru-RU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. </a:t>
            </a:r>
            <a:r>
              <a:rPr lang="ru-RU" dirty="0" err="1" smtClean="0">
                <a:solidFill>
                  <a:prstClr val="black"/>
                </a:solidFill>
                <a:latin typeface="Book Antiqua" panose="02040602050305030304" pitchFamily="18" charset="0"/>
              </a:rPr>
              <a:t>Одночасно</a:t>
            </a:r>
            <a:r>
              <a:rPr lang="ru-RU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 персонал </a:t>
            </a:r>
            <a:r>
              <a:rPr lang="ru-RU" dirty="0" err="1" smtClean="0">
                <a:solidFill>
                  <a:prstClr val="black"/>
                </a:solidFill>
                <a:latin typeface="Book Antiqua" panose="02040602050305030304" pitchFamily="18" charset="0"/>
              </a:rPr>
              <a:t>рецепції</a:t>
            </a:r>
            <a:r>
              <a:rPr lang="ru-RU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 smtClean="0">
                <a:solidFill>
                  <a:prstClr val="black"/>
                </a:solidFill>
                <a:latin typeface="Book Antiqua" panose="02040602050305030304" pitchFamily="18" charset="0"/>
              </a:rPr>
              <a:t>контролює</a:t>
            </a:r>
            <a:r>
              <a:rPr lang="ru-RU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 smtClean="0">
                <a:solidFill>
                  <a:prstClr val="black"/>
                </a:solidFill>
                <a:latin typeface="Book Antiqua" panose="02040602050305030304" pitchFamily="18" charset="0"/>
              </a:rPr>
              <a:t>рух</a:t>
            </a:r>
            <a:r>
              <a:rPr lang="ru-RU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 гостей, </a:t>
            </a:r>
            <a:r>
              <a:rPr lang="ru-RU" dirty="0" err="1" smtClean="0">
                <a:solidFill>
                  <a:prstClr val="black"/>
                </a:solidFill>
                <a:latin typeface="Book Antiqua" panose="02040602050305030304" pitchFamily="18" charset="0"/>
              </a:rPr>
              <a:t>відвідувачів</a:t>
            </a:r>
            <a:r>
              <a:rPr lang="ru-RU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 і </a:t>
            </a:r>
            <a:r>
              <a:rPr lang="ru-RU" dirty="0" err="1" smtClean="0">
                <a:solidFill>
                  <a:prstClr val="black"/>
                </a:solidFill>
                <a:latin typeface="Book Antiqua" panose="02040602050305030304" pitchFamily="18" charset="0"/>
              </a:rPr>
              <a:t>працівників</a:t>
            </a:r>
            <a:r>
              <a:rPr lang="ru-RU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 smtClean="0">
                <a:solidFill>
                  <a:prstClr val="black"/>
                </a:solidFill>
                <a:latin typeface="Book Antiqua" panose="02040602050305030304" pitchFamily="18" charset="0"/>
              </a:rPr>
              <a:t>готелю</a:t>
            </a:r>
            <a:r>
              <a:rPr lang="ru-RU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. </a:t>
            </a:r>
            <a:r>
              <a:rPr lang="ru-RU" dirty="0" err="1" smtClean="0">
                <a:solidFill>
                  <a:prstClr val="black"/>
                </a:solidFill>
                <a:latin typeface="Book Antiqua" panose="02040602050305030304" pitchFamily="18" charset="0"/>
              </a:rPr>
              <a:t>Сучасний</a:t>
            </a:r>
            <a:r>
              <a:rPr lang="ru-RU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 smtClean="0">
                <a:solidFill>
                  <a:prstClr val="black"/>
                </a:solidFill>
                <a:latin typeface="Book Antiqua" panose="02040602050305030304" pitchFamily="18" charset="0"/>
              </a:rPr>
              <a:t>технологічний</a:t>
            </a:r>
            <a:r>
              <a:rPr lang="ru-RU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 smtClean="0">
                <a:solidFill>
                  <a:prstClr val="black"/>
                </a:solidFill>
                <a:latin typeface="Book Antiqua" panose="02040602050305030304" pitchFamily="18" charset="0"/>
              </a:rPr>
              <a:t>процес</a:t>
            </a:r>
            <a:r>
              <a:rPr lang="ru-RU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 smtClean="0">
                <a:solidFill>
                  <a:prstClr val="black"/>
                </a:solidFill>
                <a:latin typeface="Book Antiqua" panose="02040602050305030304" pitchFamily="18" charset="0"/>
              </a:rPr>
              <a:t>прийому</a:t>
            </a:r>
            <a:r>
              <a:rPr lang="ru-RU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 та </a:t>
            </a:r>
            <a:r>
              <a:rPr lang="ru-RU" dirty="0" err="1" smtClean="0">
                <a:solidFill>
                  <a:prstClr val="black"/>
                </a:solidFill>
                <a:latin typeface="Book Antiqua" panose="02040602050305030304" pitchFamily="18" charset="0"/>
              </a:rPr>
              <a:t>поселення</a:t>
            </a:r>
            <a:r>
              <a:rPr lang="ru-RU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 гостей у </a:t>
            </a:r>
            <a:r>
              <a:rPr lang="ru-RU" dirty="0" err="1" smtClean="0">
                <a:solidFill>
                  <a:prstClr val="black"/>
                </a:solidFill>
                <a:latin typeface="Book Antiqua" panose="02040602050305030304" pitchFamily="18" charset="0"/>
              </a:rPr>
              <a:t>вестибюлі</a:t>
            </a:r>
            <a:r>
              <a:rPr lang="ru-RU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 повинен бути </a:t>
            </a:r>
            <a:r>
              <a:rPr lang="ru-RU" dirty="0" err="1" smtClean="0">
                <a:solidFill>
                  <a:prstClr val="black"/>
                </a:solidFill>
                <a:latin typeface="Book Antiqua" panose="02040602050305030304" pitchFamily="18" charset="0"/>
              </a:rPr>
              <a:t>оптимальним</a:t>
            </a:r>
            <a:r>
              <a:rPr lang="ru-RU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 для </a:t>
            </a:r>
            <a:r>
              <a:rPr lang="ru-RU" dirty="0" err="1" smtClean="0">
                <a:solidFill>
                  <a:prstClr val="black"/>
                </a:solidFill>
                <a:latin typeface="Book Antiqua" panose="02040602050305030304" pitchFamily="18" charset="0"/>
              </a:rPr>
              <a:t>забезпечення</a:t>
            </a:r>
            <a:r>
              <a:rPr lang="ru-RU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 комфорту гостей, тому </a:t>
            </a:r>
            <a:r>
              <a:rPr lang="ru-RU" dirty="0" err="1" smtClean="0">
                <a:solidFill>
                  <a:prstClr val="black"/>
                </a:solidFill>
                <a:latin typeface="Book Antiqua" panose="02040602050305030304" pitchFamily="18" charset="0"/>
              </a:rPr>
              <a:t>рецепція</a:t>
            </a:r>
            <a:r>
              <a:rPr lang="ru-RU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 smtClean="0">
                <a:solidFill>
                  <a:prstClr val="black"/>
                </a:solidFill>
                <a:latin typeface="Book Antiqua" panose="02040602050305030304" pitchFamily="18" charset="0"/>
              </a:rPr>
              <a:t>розташована</a:t>
            </a:r>
            <a:r>
              <a:rPr lang="ru-RU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 в </a:t>
            </a:r>
            <a:r>
              <a:rPr lang="ru-RU" dirty="0" err="1" smtClean="0">
                <a:solidFill>
                  <a:prstClr val="black"/>
                </a:solidFill>
                <a:latin typeface="Book Antiqua" panose="02040602050305030304" pitchFamily="18" charset="0"/>
              </a:rPr>
              <a:t>проміжній</a:t>
            </a:r>
            <a:r>
              <a:rPr lang="ru-RU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 smtClean="0">
                <a:solidFill>
                  <a:prstClr val="black"/>
                </a:solidFill>
                <a:latin typeface="Book Antiqua" panose="02040602050305030304" pitchFamily="18" charset="0"/>
              </a:rPr>
              <a:t>частині</a:t>
            </a:r>
            <a:r>
              <a:rPr lang="ru-RU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, </a:t>
            </a:r>
            <a:r>
              <a:rPr lang="ru-RU" dirty="0" err="1" smtClean="0">
                <a:solidFill>
                  <a:prstClr val="black"/>
                </a:solidFill>
                <a:latin typeface="Book Antiqua" panose="02040602050305030304" pitchFamily="18" charset="0"/>
              </a:rPr>
              <a:t>гості</a:t>
            </a:r>
            <a:r>
              <a:rPr lang="ru-RU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 smtClean="0">
                <a:solidFill>
                  <a:prstClr val="black"/>
                </a:solidFill>
                <a:latin typeface="Book Antiqua" panose="02040602050305030304" pitchFamily="18" charset="0"/>
              </a:rPr>
              <a:t>рухаються</a:t>
            </a:r>
            <a:r>
              <a:rPr lang="ru-RU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 smtClean="0">
                <a:solidFill>
                  <a:prstClr val="black"/>
                </a:solidFill>
                <a:latin typeface="Book Antiqua" panose="02040602050305030304" pitchFamily="18" charset="0"/>
              </a:rPr>
              <a:t>від</a:t>
            </a:r>
            <a:r>
              <a:rPr lang="ru-RU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 головного входу до </a:t>
            </a:r>
            <a:r>
              <a:rPr lang="ru-RU" dirty="0" err="1" smtClean="0">
                <a:solidFill>
                  <a:prstClr val="black"/>
                </a:solidFill>
                <a:latin typeface="Book Antiqua" panose="02040602050305030304" pitchFamily="18" charset="0"/>
              </a:rPr>
              <a:t>рецепції</a:t>
            </a:r>
            <a:r>
              <a:rPr lang="ru-RU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 й </a:t>
            </a:r>
            <a:r>
              <a:rPr lang="ru-RU" dirty="0" err="1" smtClean="0">
                <a:solidFill>
                  <a:prstClr val="black"/>
                </a:solidFill>
                <a:latin typeface="Book Antiqua" panose="02040602050305030304" pitchFamily="18" charset="0"/>
              </a:rPr>
              <a:t>далі</a:t>
            </a:r>
            <a:r>
              <a:rPr lang="ru-RU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 — до </a:t>
            </a:r>
            <a:r>
              <a:rPr lang="ru-RU" dirty="0" err="1" smtClean="0">
                <a:solidFill>
                  <a:prstClr val="black"/>
                </a:solidFill>
                <a:latin typeface="Book Antiqua" panose="02040602050305030304" pitchFamily="18" charset="0"/>
              </a:rPr>
              <a:t>сходової</a:t>
            </a:r>
            <a:r>
              <a:rPr lang="ru-RU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 smtClean="0">
                <a:solidFill>
                  <a:prstClr val="black"/>
                </a:solidFill>
                <a:latin typeface="Book Antiqua" panose="02040602050305030304" pitchFamily="18" charset="0"/>
              </a:rPr>
              <a:t>зони</a:t>
            </a:r>
            <a:r>
              <a:rPr lang="ru-RU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 smtClean="0">
                <a:solidFill>
                  <a:prstClr val="black"/>
                </a:solidFill>
                <a:latin typeface="Book Antiqua" panose="02040602050305030304" pitchFamily="18" charset="0"/>
              </a:rPr>
              <a:t>чи</a:t>
            </a:r>
            <a:r>
              <a:rPr lang="ru-RU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 smtClean="0">
                <a:solidFill>
                  <a:prstClr val="black"/>
                </a:solidFill>
                <a:latin typeface="Book Antiqua" panose="02040602050305030304" pitchFamily="18" charset="0"/>
              </a:rPr>
              <a:t>ліфта</a:t>
            </a:r>
            <a:r>
              <a:rPr lang="ru-RU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. </a:t>
            </a:r>
            <a:r>
              <a:rPr lang="ru-RU" dirty="0" err="1" smtClean="0">
                <a:solidFill>
                  <a:prstClr val="black"/>
                </a:solidFill>
                <a:latin typeface="Book Antiqua" panose="02040602050305030304" pitchFamily="18" charset="0"/>
              </a:rPr>
              <a:t>Цей</a:t>
            </a:r>
            <a:r>
              <a:rPr lang="ru-RU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 шлях </a:t>
            </a:r>
            <a:r>
              <a:rPr lang="ru-RU" dirty="0" err="1" smtClean="0">
                <a:solidFill>
                  <a:prstClr val="black"/>
                </a:solidFill>
                <a:latin typeface="Book Antiqua" panose="02040602050305030304" pitchFamily="18" charset="0"/>
              </a:rPr>
              <a:t>має</a:t>
            </a:r>
            <a:r>
              <a:rPr lang="ru-RU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 бути </a:t>
            </a:r>
            <a:r>
              <a:rPr lang="ru-RU" dirty="0" err="1" smtClean="0">
                <a:solidFill>
                  <a:prstClr val="black"/>
                </a:solidFill>
                <a:latin typeface="Book Antiqua" panose="02040602050305030304" pitchFamily="18" charset="0"/>
              </a:rPr>
              <a:t>найкоротшим</a:t>
            </a:r>
            <a:r>
              <a:rPr lang="ru-RU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, не </a:t>
            </a:r>
            <a:r>
              <a:rPr lang="ru-RU" dirty="0" err="1" smtClean="0">
                <a:solidFill>
                  <a:prstClr val="black"/>
                </a:solidFill>
                <a:latin typeface="Book Antiqua" panose="02040602050305030304" pitchFamily="18" charset="0"/>
              </a:rPr>
              <a:t>перетинатись</a:t>
            </a:r>
            <a:r>
              <a:rPr lang="ru-RU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 і не бути </a:t>
            </a:r>
            <a:r>
              <a:rPr lang="ru-RU" dirty="0" err="1" smtClean="0">
                <a:solidFill>
                  <a:prstClr val="black"/>
                </a:solidFill>
                <a:latin typeface="Book Antiqua" panose="02040602050305030304" pitchFamily="18" charset="0"/>
              </a:rPr>
              <a:t>зворотним</a:t>
            </a:r>
            <a:r>
              <a:rPr lang="ru-RU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. </a:t>
            </a:r>
            <a:r>
              <a:rPr lang="ru-RU" dirty="0" err="1" smtClean="0">
                <a:solidFill>
                  <a:prstClr val="black"/>
                </a:solidFill>
                <a:latin typeface="Book Antiqua" panose="02040602050305030304" pitchFamily="18" charset="0"/>
              </a:rPr>
              <a:t>Рецепція</a:t>
            </a:r>
            <a:r>
              <a:rPr lang="ru-RU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 smtClean="0">
                <a:solidFill>
                  <a:prstClr val="black"/>
                </a:solidFill>
                <a:latin typeface="Book Antiqua" panose="02040602050305030304" pitchFamily="18" charset="0"/>
              </a:rPr>
              <a:t>також</a:t>
            </a:r>
            <a:r>
              <a:rPr lang="ru-RU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 smtClean="0">
                <a:solidFill>
                  <a:prstClr val="black"/>
                </a:solidFill>
                <a:latin typeface="Book Antiqua" panose="02040602050305030304" pitchFamily="18" charset="0"/>
              </a:rPr>
              <a:t>забезпечує</a:t>
            </a:r>
            <a:r>
              <a:rPr lang="ru-RU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 smtClean="0">
                <a:solidFill>
                  <a:prstClr val="black"/>
                </a:solidFill>
                <a:latin typeface="Book Antiqua" panose="02040602050305030304" pitchFamily="18" charset="0"/>
              </a:rPr>
              <a:t>високу</a:t>
            </a:r>
            <a:r>
              <a:rPr lang="ru-RU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 smtClean="0">
                <a:solidFill>
                  <a:prstClr val="black"/>
                </a:solidFill>
                <a:latin typeface="Book Antiqua" panose="02040602050305030304" pitchFamily="18" charset="0"/>
              </a:rPr>
              <a:t>візуальну</a:t>
            </a:r>
            <a:r>
              <a:rPr lang="ru-RU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 smtClean="0">
                <a:solidFill>
                  <a:prstClr val="black"/>
                </a:solidFill>
                <a:latin typeface="Book Antiqua" panose="02040602050305030304" pitchFamily="18" charset="0"/>
              </a:rPr>
              <a:t>оглядовість</a:t>
            </a:r>
            <a:r>
              <a:rPr lang="ru-RU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 входу й </a:t>
            </a:r>
            <a:r>
              <a:rPr lang="ru-RU" dirty="0" err="1" smtClean="0">
                <a:solidFill>
                  <a:prstClr val="black"/>
                </a:solidFill>
                <a:latin typeface="Book Antiqua" panose="02040602050305030304" pitchFamily="18" charset="0"/>
              </a:rPr>
              <a:t>інших</a:t>
            </a:r>
            <a:r>
              <a:rPr lang="ru-RU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 smtClean="0">
                <a:solidFill>
                  <a:prstClr val="black"/>
                </a:solidFill>
                <a:latin typeface="Book Antiqua" panose="02040602050305030304" pitchFamily="18" charset="0"/>
              </a:rPr>
              <a:t>функціональних</a:t>
            </a:r>
            <a:r>
              <a:rPr lang="ru-RU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 зон вестибюля.</a:t>
            </a:r>
            <a:endParaRPr lang="ru-RU" dirty="0">
              <a:solidFill>
                <a:prstClr val="black"/>
              </a:solidFill>
              <a:latin typeface="Book Antiqua" panose="02040602050305030304" pitchFamily="18" charset="0"/>
            </a:endParaRPr>
          </a:p>
        </p:txBody>
      </p:sp>
      <p:pic>
        <p:nvPicPr>
          <p:cNvPr id="4100" name="Picture 4" descr="Картинки по запросу стойка рецепции отель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080" y="609326"/>
            <a:ext cx="5791200" cy="5619751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51381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45432" y="5097174"/>
            <a:ext cx="1125514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>
                <a:solidFill>
                  <a:srgbClr val="000000"/>
                </a:solidFill>
                <a:latin typeface="Book Antiqua" panose="02040602050305030304" pitchFamily="18" charset="0"/>
              </a:rPr>
              <a:t>Рецепція</a:t>
            </a:r>
            <a:r>
              <a:rPr lang="ru-RU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 — </a:t>
            </a:r>
            <a:r>
              <a:rPr lang="ru-RU" dirty="0" err="1" smtClean="0">
                <a:solidFill>
                  <a:srgbClr val="000000"/>
                </a:solidFill>
                <a:latin typeface="Book Antiqua" panose="02040602050305030304" pitchFamily="18" charset="0"/>
              </a:rPr>
              <a:t>загальний</a:t>
            </a:r>
            <a:r>
              <a:rPr lang="ru-RU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 зал </a:t>
            </a:r>
            <a:r>
              <a:rPr lang="ru-RU" dirty="0" err="1" smtClean="0">
                <a:solidFill>
                  <a:srgbClr val="000000"/>
                </a:solidFill>
                <a:latin typeface="Book Antiqua" panose="02040602050305030304" pitchFamily="18" charset="0"/>
              </a:rPr>
              <a:t>або</a:t>
            </a:r>
            <a:r>
              <a:rPr lang="ru-RU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Book Antiqua" panose="02040602050305030304" pitchFamily="18" charset="0"/>
              </a:rPr>
              <a:t>окрема</a:t>
            </a:r>
            <a:r>
              <a:rPr lang="ru-RU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Book Antiqua" panose="02040602050305030304" pitchFamily="18" charset="0"/>
              </a:rPr>
              <a:t>кімната</a:t>
            </a:r>
            <a:r>
              <a:rPr lang="ru-RU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 в </a:t>
            </a:r>
            <a:r>
              <a:rPr lang="ru-RU" dirty="0" err="1" smtClean="0">
                <a:solidFill>
                  <a:srgbClr val="000000"/>
                </a:solidFill>
                <a:latin typeface="Book Antiqua" panose="02040602050305030304" pitchFamily="18" charset="0"/>
              </a:rPr>
              <a:t>глибині</a:t>
            </a:r>
            <a:r>
              <a:rPr lang="ru-RU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Book Antiqua" panose="02040602050305030304" pitchFamily="18" charset="0"/>
              </a:rPr>
              <a:t>приміщення</a:t>
            </a:r>
            <a:r>
              <a:rPr lang="ru-RU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 вестибюля, </a:t>
            </a:r>
            <a:r>
              <a:rPr lang="ru-RU" dirty="0" err="1" smtClean="0">
                <a:solidFill>
                  <a:srgbClr val="000000"/>
                </a:solidFill>
                <a:latin typeface="Book Antiqua" panose="02040602050305030304" pitchFamily="18" charset="0"/>
              </a:rPr>
              <a:t>відокремлена</a:t>
            </a:r>
            <a:r>
              <a:rPr lang="ru-RU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, як уже </a:t>
            </a:r>
            <a:r>
              <a:rPr lang="ru-RU" dirty="0" err="1" smtClean="0">
                <a:solidFill>
                  <a:srgbClr val="000000"/>
                </a:solidFill>
                <a:latin typeface="Book Antiqua" panose="02040602050305030304" pitchFamily="18" charset="0"/>
              </a:rPr>
              <a:t>згадувалося</a:t>
            </a:r>
            <a:r>
              <a:rPr lang="ru-RU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, </a:t>
            </a:r>
            <a:r>
              <a:rPr lang="ru-RU" dirty="0" err="1" smtClean="0">
                <a:solidFill>
                  <a:srgbClr val="000000"/>
                </a:solidFill>
                <a:latin typeface="Book Antiqua" panose="02040602050305030304" pitchFamily="18" charset="0"/>
              </a:rPr>
              <a:t>стійкою</a:t>
            </a:r>
            <a:r>
              <a:rPr lang="ru-RU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 і </a:t>
            </a:r>
            <a:r>
              <a:rPr lang="ru-RU" dirty="0" err="1" smtClean="0">
                <a:solidFill>
                  <a:srgbClr val="000000"/>
                </a:solidFill>
                <a:latin typeface="Book Antiqua" panose="02040602050305030304" pitchFamily="18" charset="0"/>
              </a:rPr>
              <a:t>призначена</a:t>
            </a:r>
            <a:r>
              <a:rPr lang="ru-RU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 для </a:t>
            </a:r>
            <a:r>
              <a:rPr lang="ru-RU" dirty="0" err="1" smtClean="0">
                <a:solidFill>
                  <a:srgbClr val="000000"/>
                </a:solidFill>
                <a:latin typeface="Book Antiqua" panose="02040602050305030304" pitchFamily="18" charset="0"/>
              </a:rPr>
              <a:t>прийому</a:t>
            </a:r>
            <a:r>
              <a:rPr lang="ru-RU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 й </a:t>
            </a:r>
            <a:r>
              <a:rPr lang="ru-RU" dirty="0" err="1" smtClean="0">
                <a:solidFill>
                  <a:srgbClr val="000000"/>
                </a:solidFill>
                <a:latin typeface="Book Antiqua" panose="02040602050305030304" pitchFamily="18" charset="0"/>
              </a:rPr>
              <a:t>оформлення</a:t>
            </a:r>
            <a:r>
              <a:rPr lang="ru-RU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Book Antiqua" panose="02040602050305030304" pitchFamily="18" charset="0"/>
              </a:rPr>
              <a:t>поселення</a:t>
            </a:r>
            <a:r>
              <a:rPr lang="ru-RU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 гостей, оплати </a:t>
            </a:r>
            <a:r>
              <a:rPr lang="ru-RU" dirty="0" err="1" smtClean="0">
                <a:solidFill>
                  <a:srgbClr val="000000"/>
                </a:solidFill>
                <a:latin typeface="Book Antiqua" panose="02040602050305030304" pitchFamily="18" charset="0"/>
              </a:rPr>
              <a:t>послуг</a:t>
            </a:r>
            <a:r>
              <a:rPr lang="ru-RU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, </a:t>
            </a:r>
            <a:r>
              <a:rPr lang="ru-RU" dirty="0" err="1" smtClean="0">
                <a:solidFill>
                  <a:srgbClr val="000000"/>
                </a:solidFill>
                <a:latin typeface="Book Antiqua" panose="02040602050305030304" pitchFamily="18" charset="0"/>
              </a:rPr>
              <a:t>отримання</a:t>
            </a:r>
            <a:r>
              <a:rPr lang="ru-RU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Book Antiqua" panose="02040602050305030304" pitchFamily="18" charset="0"/>
              </a:rPr>
              <a:t>інформації</a:t>
            </a:r>
            <a:r>
              <a:rPr lang="ru-RU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 про </a:t>
            </a:r>
            <a:r>
              <a:rPr lang="ru-RU" dirty="0" err="1" smtClean="0">
                <a:solidFill>
                  <a:srgbClr val="000000"/>
                </a:solidFill>
                <a:latin typeface="Book Antiqua" panose="02040602050305030304" pitchFamily="18" charset="0"/>
              </a:rPr>
              <a:t>готель</a:t>
            </a:r>
            <a:r>
              <a:rPr lang="ru-RU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. </a:t>
            </a:r>
            <a:r>
              <a:rPr lang="ru-RU" dirty="0" err="1" smtClean="0">
                <a:solidFill>
                  <a:srgbClr val="000000"/>
                </a:solidFill>
                <a:latin typeface="Book Antiqua" panose="02040602050305030304" pitchFamily="18" charset="0"/>
              </a:rPr>
              <a:t>Планувальна</a:t>
            </a:r>
            <a:r>
              <a:rPr lang="ru-RU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Book Antiqua" panose="02040602050305030304" pitchFamily="18" charset="0"/>
              </a:rPr>
              <a:t>організація</a:t>
            </a:r>
            <a:r>
              <a:rPr lang="ru-RU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Book Antiqua" panose="02040602050305030304" pitchFamily="18" charset="0"/>
              </a:rPr>
              <a:t>стійки</a:t>
            </a:r>
            <a:r>
              <a:rPr lang="ru-RU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Book Antiqua" panose="02040602050305030304" pitchFamily="18" charset="0"/>
              </a:rPr>
              <a:t>рецепції</a:t>
            </a:r>
            <a:r>
              <a:rPr lang="ru-RU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Book Antiqua" panose="02040602050305030304" pitchFamily="18" charset="0"/>
              </a:rPr>
              <a:t>пов'язана</a:t>
            </a:r>
            <a:r>
              <a:rPr lang="ru-RU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 з </a:t>
            </a:r>
            <a:r>
              <a:rPr lang="ru-RU" dirty="0" err="1" smtClean="0">
                <a:solidFill>
                  <a:srgbClr val="000000"/>
                </a:solidFill>
                <a:latin typeface="Book Antiqua" panose="02040602050305030304" pitchFamily="18" charset="0"/>
              </a:rPr>
              <a:t>двоярусним</a:t>
            </a:r>
            <a:r>
              <a:rPr lang="ru-RU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 столом — секретер-бюро. За ним, </a:t>
            </a:r>
            <a:r>
              <a:rPr lang="ru-RU" dirty="0" err="1" smtClean="0">
                <a:solidFill>
                  <a:srgbClr val="000000"/>
                </a:solidFill>
                <a:latin typeface="Book Antiqua" panose="02040602050305030304" pitchFamily="18" charset="0"/>
              </a:rPr>
              <a:t>нагадуємо</a:t>
            </a:r>
            <a:r>
              <a:rPr lang="ru-RU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, </a:t>
            </a:r>
            <a:r>
              <a:rPr lang="ru-RU" dirty="0" err="1" smtClean="0">
                <a:solidFill>
                  <a:srgbClr val="000000"/>
                </a:solidFill>
                <a:latin typeface="Book Antiqua" panose="02040602050305030304" pitchFamily="18" charset="0"/>
              </a:rPr>
              <a:t>розташоване</a:t>
            </a:r>
            <a:r>
              <a:rPr lang="ru-RU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Book Antiqua" panose="02040602050305030304" pitchFamily="18" charset="0"/>
              </a:rPr>
              <a:t>місце</a:t>
            </a:r>
            <a:r>
              <a:rPr lang="ru-RU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Book Antiqua" panose="02040602050305030304" pitchFamily="18" charset="0"/>
              </a:rPr>
              <a:t>чергового</a:t>
            </a:r>
            <a:r>
              <a:rPr lang="ru-RU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Book Antiqua" panose="02040602050305030304" pitchFamily="18" charset="0"/>
              </a:rPr>
              <a:t>адміністратора</a:t>
            </a:r>
            <a:r>
              <a:rPr lang="ru-RU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, </a:t>
            </a:r>
            <a:r>
              <a:rPr lang="ru-RU" dirty="0" err="1" smtClean="0">
                <a:solidFill>
                  <a:srgbClr val="000000"/>
                </a:solidFill>
                <a:latin typeface="Book Antiqua" panose="02040602050305030304" pitchFamily="18" charset="0"/>
              </a:rPr>
              <a:t>портьє</a:t>
            </a:r>
            <a:r>
              <a:rPr lang="ru-RU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, </a:t>
            </a:r>
            <a:r>
              <a:rPr lang="ru-RU" dirty="0" err="1" smtClean="0">
                <a:solidFill>
                  <a:srgbClr val="000000"/>
                </a:solidFill>
                <a:latin typeface="Book Antiqua" panose="02040602050305030304" pitchFamily="18" charset="0"/>
              </a:rPr>
              <a:t>касира</a:t>
            </a:r>
            <a:r>
              <a:rPr lang="ru-RU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, паспортиста та </a:t>
            </a:r>
            <a:r>
              <a:rPr lang="ru-RU" dirty="0" err="1" smtClean="0">
                <a:solidFill>
                  <a:srgbClr val="000000"/>
                </a:solidFill>
                <a:latin typeface="Book Antiqua" panose="02040602050305030304" pitchFamily="18" charset="0"/>
              </a:rPr>
              <a:t>іншого</a:t>
            </a:r>
            <a:r>
              <a:rPr lang="ru-RU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 персоналу </a:t>
            </a:r>
            <a:r>
              <a:rPr lang="ru-RU" dirty="0" err="1" smtClean="0">
                <a:solidFill>
                  <a:srgbClr val="000000"/>
                </a:solidFill>
                <a:latin typeface="Book Antiqua" panose="02040602050305030304" pitchFamily="18" charset="0"/>
              </a:rPr>
              <a:t>служби</a:t>
            </a:r>
            <a:r>
              <a:rPr lang="ru-RU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Book Antiqua" panose="02040602050305030304" pitchFamily="18" charset="0"/>
              </a:rPr>
              <a:t>прийому</a:t>
            </a:r>
            <a:r>
              <a:rPr lang="ru-RU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 і </a:t>
            </a:r>
            <a:r>
              <a:rPr lang="ru-RU" dirty="0" err="1" smtClean="0">
                <a:solidFill>
                  <a:srgbClr val="000000"/>
                </a:solidFill>
                <a:latin typeface="Book Antiqua" panose="02040602050305030304" pitchFamily="18" charset="0"/>
              </a:rPr>
              <a:t>розміщення</a:t>
            </a:r>
            <a:r>
              <a:rPr lang="ru-RU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.</a:t>
            </a:r>
            <a:endParaRPr lang="ru-RU" dirty="0">
              <a:solidFill>
                <a:prstClr val="black"/>
              </a:solidFill>
              <a:latin typeface="Book Antiqua" panose="02040602050305030304" pitchFamily="18" charset="0"/>
            </a:endParaRPr>
          </a:p>
        </p:txBody>
      </p:sp>
      <p:pic>
        <p:nvPicPr>
          <p:cNvPr id="5122" name="Picture 2" descr="Картинки по запросу рецепции отель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7300" y="335875"/>
            <a:ext cx="8354729" cy="4523874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146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2018044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2018044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COMBINE_RELATE_SLIDE_ID" val="background20177220_1"/>
  <p:tag name="KSO_WM_TEMPLATE_CATEGORY" val="custom"/>
  <p:tag name="KSO_WM_TEMPLATE_INDEX" val="20180447"/>
  <p:tag name="KSO_WM_TEMPLATE_SUBCATEGORY" val="combine"/>
  <p:tag name="KSO_WM_TEMPLATE_THUMBS_INDEX" val="1、4、5、6、11、12、15、21、25、26、30"/>
</p:tagLst>
</file>

<file path=ppt/theme/theme1.xml><?xml version="1.0" encoding="utf-8"?>
<a:theme xmlns:a="http://schemas.openxmlformats.org/drawingml/2006/main" name="www.jpppt.com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1040E2"/>
      </a:accent1>
      <a:accent2>
        <a:srgbClr val="6F8FF5"/>
      </a:accent2>
      <a:accent3>
        <a:srgbClr val="646464"/>
      </a:accent3>
      <a:accent4>
        <a:srgbClr val="828282"/>
      </a:accent4>
      <a:accent5>
        <a:srgbClr val="A5A5A5"/>
      </a:accent5>
      <a:accent6>
        <a:srgbClr val="C9C9C9"/>
      </a:accent6>
      <a:hlink>
        <a:srgbClr val="1040E2"/>
      </a:hlink>
      <a:folHlink>
        <a:srgbClr val="BFBFBF"/>
      </a:folHlink>
    </a:clrScheme>
    <a:fontScheme name="p4ykxqjv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ww.freeppt7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711</TotalTime>
  <Words>1234</Words>
  <Application>Microsoft Office PowerPoint</Application>
  <PresentationFormat>Произвольный</PresentationFormat>
  <Paragraphs>133</Paragraphs>
  <Slides>17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17</vt:i4>
      </vt:variant>
    </vt:vector>
  </HeadingPairs>
  <TitlesOfParts>
    <vt:vector size="20" baseType="lpstr">
      <vt:lpstr>www.jpppt.com</vt:lpstr>
      <vt:lpstr>www.freeppt7.com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Manager>www.jpppt.com</Manager>
  <Company>www.jpppt.com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templates</dc:title>
  <dc:creator>www.jpppt.com</dc:creator>
  <cp:keywords>www.jpppt.com</cp:keywords>
  <dc:description>www.jpppt.com</dc:description>
  <cp:lastModifiedBy>Нина</cp:lastModifiedBy>
  <cp:revision>78</cp:revision>
  <dcterms:created xsi:type="dcterms:W3CDTF">2021-01-20T02:50:23Z</dcterms:created>
  <dcterms:modified xsi:type="dcterms:W3CDTF">2022-10-23T10:58:38Z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2052-3.1.1.4956</vt:lpwstr>
  </property>
</Properties>
</file>