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66" r:id="rId14"/>
    <p:sldId id="267" r:id="rId15"/>
    <p:sldId id="274" r:id="rId16"/>
    <p:sldId id="275" r:id="rId17"/>
    <p:sldId id="276" r:id="rId18"/>
    <p:sldId id="268" r:id="rId19"/>
    <p:sldId id="269" r:id="rId20"/>
    <p:sldId id="270" r:id="rId21"/>
    <p:sldId id="277" r:id="rId22"/>
    <p:sldId id="278" r:id="rId23"/>
    <p:sldId id="279" r:id="rId24"/>
    <p:sldId id="28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Тема 7. Креативність як соціально-психологічний феномен.</a:t>
            </a:r>
            <a:endParaRPr lang="uk-UA" dirty="0"/>
          </a:p>
        </p:txBody>
      </p:sp>
      <p:sp>
        <p:nvSpPr>
          <p:cNvPr id="28674" name="AutoShape 2" descr="4 ідеї для успішного пошуку й найму людей з креативним мислен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6" name="Picture 4" descr="Креативність долає невизначеність: як побудувати процес найму  [Management.com.ua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514353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Креативні люди керують світом.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uk-UA" dirty="0" smtClean="0"/>
              <a:t> Вони здатні знаходити нові та оптимальні шляхи вирішення поставлених завдань. Вони можуть розглядати проблему під різними кутами, часом побачити її так, як не бачив раніше ніхто. Проте креативність — це не тільки новаторство і творчість, це конструктивний спосіб мислення, який приносить практичну користь в різних видах діяльності.</a:t>
            </a:r>
          </a:p>
          <a:p>
            <a:pPr algn="just" fontAlgn="base"/>
            <a:r>
              <a:rPr lang="uk-UA" dirty="0" smtClean="0"/>
              <a:t>Креативне мислення — це нестандартний, оригінальний тип мислення, здатний привести до несподіваних рішень чи нових відкриттів.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7239000" cy="2176774"/>
          </a:xfrm>
        </p:spPr>
        <p:txBody>
          <a:bodyPr/>
          <a:lstStyle/>
          <a:p>
            <a:pPr algn="just"/>
            <a:r>
              <a:rPr lang="uk-UA" dirty="0" smtClean="0"/>
              <a:t>Формувати в Україні культуру креативного мислення і тим сприяти розвитку України як інноваційної креативної країни, в якій все має бути організовано для розкриття та розвитку творчого потенціалу людини.  </a:t>
            </a:r>
          </a:p>
          <a:p>
            <a:endParaRPr lang="uk-UA" dirty="0"/>
          </a:p>
        </p:txBody>
      </p:sp>
      <p:pic>
        <p:nvPicPr>
          <p:cNvPr id="15362" name="Picture 2" descr="7 перевірених способів підвищити вашу креативність на робо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48" y="2571771"/>
            <a:ext cx="70485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2. Креативність та сучасний розвиток науки.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2483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Уперше термін «креативність» було вжито психологом Д. </a:t>
            </a:r>
            <a:r>
              <a:rPr lang="uk-UA" dirty="0" err="1" smtClean="0"/>
              <a:t>Сімпсоном</a:t>
            </a:r>
            <a:r>
              <a:rPr lang="uk-UA" dirty="0" smtClean="0"/>
              <a:t> у 1922 році. Учений вважав, що «креативність» – це здатність людини відмовитися від </a:t>
            </a:r>
            <a:r>
              <a:rPr lang="uk-UA" dirty="0" err="1" smtClean="0"/>
              <a:t>стеоретипних</a:t>
            </a:r>
            <a:r>
              <a:rPr lang="uk-UA" dirty="0" smtClean="0"/>
              <a:t> способів мислення, «здатність до руйнування загальноприйнятого, звичайного порядку походження ідей у процесі мислення» </a:t>
            </a:r>
            <a:endParaRPr lang="uk-UA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7202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714908" cy="602713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Одне з найперших визначень креативності надав американський учений, професор Стенфордського університету Джон </a:t>
            </a:r>
            <a:r>
              <a:rPr lang="uk-UA" dirty="0" err="1" smtClean="0"/>
              <a:t>Као</a:t>
            </a:r>
            <a:r>
              <a:rPr lang="uk-UA" dirty="0" smtClean="0"/>
              <a:t>: «Креативність – це цілісний процес генерації ідей, їх розвитку та перетворення на цінності. Цей процес поєднує в собі те, що люди називають новаторством». Він відзначає одночасно мистецтво породження нових ідей і науку відточування цих ідей до стадії відтворення в дійсності. </a:t>
            </a:r>
            <a:endParaRPr lang="uk-UA" dirty="0"/>
          </a:p>
        </p:txBody>
      </p:sp>
      <p:pic>
        <p:nvPicPr>
          <p:cNvPr id="13314" name="Picture 2" descr="John Kao, autoridad en innovación. BCC Conferenci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66282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643866" cy="30718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 Дж. </a:t>
            </a:r>
            <a:r>
              <a:rPr lang="uk-UA" dirty="0" err="1" smtClean="0"/>
              <a:t>Гілфорд</a:t>
            </a:r>
            <a:r>
              <a:rPr lang="uk-UA" dirty="0" smtClean="0"/>
              <a:t> вважав, що креативність – це здатність відмовлятися від стереотипних способів мислення. Саме після публікації його робіт, у яких він визначає різницю між двома типами </a:t>
            </a:r>
            <a:r>
              <a:rPr lang="uk-UA" dirty="0" err="1" smtClean="0"/>
              <a:t>мисленнєвих</a:t>
            </a:r>
            <a:r>
              <a:rPr lang="uk-UA" dirty="0" smtClean="0"/>
              <a:t> операцій – конвергенцією і дивергенцією, концепція креативності набула широкої популярності та почала активно опрацьовуватися </a:t>
            </a:r>
            <a:endParaRPr lang="uk-UA" dirty="0"/>
          </a:p>
        </p:txBody>
      </p:sp>
      <p:sp>
        <p:nvSpPr>
          <p:cNvPr id="12290" name="AutoShape 2" descr="Гилфорд, Джой По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2" name="Picture 4" descr="Гилфорд, Джой Пол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362" y="3507946"/>
            <a:ext cx="4690902" cy="300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643866" cy="40005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Дж. </a:t>
            </a:r>
            <a:r>
              <a:rPr lang="uk-UA" dirty="0" err="1" smtClean="0"/>
              <a:t>Гілфорд</a:t>
            </a:r>
            <a:r>
              <a:rPr lang="uk-UA" dirty="0" smtClean="0"/>
              <a:t> зазначав, що креативність як природний творчий потенціал людини визначена генетично. Учений виділив спочатку чотири, а згодом шість основних параметрів креативності:</a:t>
            </a:r>
          </a:p>
          <a:p>
            <a:pPr algn="just"/>
            <a:r>
              <a:rPr lang="uk-UA" dirty="0" smtClean="0"/>
              <a:t> 1) оригінальність – спроможність продукувати віддалені асоціації, незвичні відповіді, відповідати на подразники нестандартно; </a:t>
            </a:r>
          </a:p>
          <a:p>
            <a:pPr algn="just"/>
            <a:r>
              <a:rPr lang="uk-UA" dirty="0" smtClean="0"/>
              <a:t>2) семантична гнучкість – здатність виявити основну властивість об'єкта і запропонувати новий спосіб його використання; </a:t>
            </a:r>
          </a:p>
          <a:p>
            <a:pPr algn="just"/>
            <a:r>
              <a:rPr lang="uk-UA" dirty="0" smtClean="0"/>
              <a:t>3) образно-адаптивна гнучкість – спроможність змінити форму стимулу таким чином, щоб побачити в ньому нові ознаки і можливості для використання;</a:t>
            </a:r>
          </a:p>
          <a:p>
            <a:pPr algn="just"/>
            <a:r>
              <a:rPr lang="uk-UA" dirty="0" smtClean="0"/>
              <a:t> 4) семантична спонтанна гнучкість – продукування різноманітних ідей у нерегламентованій ситуації. Загальний інтелект не включається в структуру креативності. </a:t>
            </a:r>
          </a:p>
          <a:p>
            <a:pPr algn="just"/>
            <a:endParaRPr lang="uk-UA" dirty="0"/>
          </a:p>
        </p:txBody>
      </p:sp>
      <p:pic>
        <p:nvPicPr>
          <p:cNvPr id="11266" name="Picture 2" descr="Дж гилфорд определяет креативность как: Концепция креативности Дж. Гилфорда  и Э.П.Торренса — Общие дети, г. Вороне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89735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Пізніше Дж. </a:t>
            </a:r>
            <a:r>
              <a:rPr lang="uk-UA" dirty="0" err="1" smtClean="0"/>
              <a:t>Гілфорд</a:t>
            </a:r>
            <a:r>
              <a:rPr lang="uk-UA" dirty="0" smtClean="0"/>
              <a:t> виділяє шість параметрів креативності:</a:t>
            </a:r>
          </a:p>
          <a:p>
            <a:pPr algn="just"/>
            <a:r>
              <a:rPr lang="uk-UA" dirty="0" smtClean="0"/>
              <a:t> 1) здатність до виявлення і постановки проблем; </a:t>
            </a:r>
          </a:p>
          <a:p>
            <a:pPr algn="just"/>
            <a:r>
              <a:rPr lang="uk-UA" dirty="0" smtClean="0"/>
              <a:t>2) здатність до генерування великої кількості ідей; </a:t>
            </a:r>
          </a:p>
          <a:p>
            <a:pPr algn="just"/>
            <a:r>
              <a:rPr lang="uk-UA" dirty="0" smtClean="0"/>
              <a:t>3) гнучкість – продукування різноманітних ідеї; </a:t>
            </a:r>
          </a:p>
          <a:p>
            <a:pPr algn="just"/>
            <a:r>
              <a:rPr lang="uk-UA" dirty="0" smtClean="0"/>
              <a:t>4) оригінальність – спроможність продукувати віддалені асоціації, незвичні відповіді, відповідати на подразники нестандартно; </a:t>
            </a:r>
          </a:p>
          <a:p>
            <a:pPr algn="just"/>
            <a:r>
              <a:rPr lang="uk-UA" dirty="0" smtClean="0"/>
              <a:t>5) здатність удосконалити об'єкт, додаючи деталі; </a:t>
            </a:r>
          </a:p>
          <a:p>
            <a:pPr algn="just"/>
            <a:r>
              <a:rPr lang="uk-UA" dirty="0" smtClean="0"/>
              <a:t>6) уміння вирішувати проблеми, тобто здатність до аналізу і синтезу </a:t>
            </a:r>
            <a:endParaRPr lang="uk-UA" dirty="0"/>
          </a:p>
        </p:txBody>
      </p:sp>
      <p:pic>
        <p:nvPicPr>
          <p:cNvPr id="10242" name="Picture 2" descr="Поняття креативності в психології та педагогіці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714884"/>
            <a:ext cx="3786214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572428" cy="4000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Креативність як різнобічне явище інтегративного характеру не тільки визначає об’єктивні перспективи творчого розвитку, а й забезпечує функціонування актуальної зони творчої діяльності людини. </a:t>
            </a:r>
            <a:endParaRPr lang="uk-UA" dirty="0" smtClean="0"/>
          </a:p>
          <a:p>
            <a:pPr algn="just"/>
            <a:r>
              <a:rPr lang="uk-UA" dirty="0" smtClean="0"/>
              <a:t>Креативність </a:t>
            </a:r>
            <a:r>
              <a:rPr lang="uk-UA" dirty="0" smtClean="0"/>
              <a:t>може виявлятися в різних видах діяльності різною мірою; це зумовлено як відмінністю засобів реалізації, так і джерелом походження, рівнем усвідомлення та її стійкістю. </a:t>
            </a:r>
            <a:endParaRPr lang="uk-UA" dirty="0" smtClean="0"/>
          </a:p>
          <a:p>
            <a:pPr algn="just"/>
            <a:r>
              <a:rPr lang="uk-UA" dirty="0" smtClean="0"/>
              <a:t>Креативність </a:t>
            </a:r>
            <a:r>
              <a:rPr lang="uk-UA" dirty="0" smtClean="0"/>
              <a:t>є фактором її інноваційно-творчої діяльності, що надає такий стиль виконання, який можна назвати творчим </a:t>
            </a:r>
            <a:endParaRPr lang="uk-UA" dirty="0"/>
          </a:p>
        </p:txBody>
      </p:sp>
      <p:pic>
        <p:nvPicPr>
          <p:cNvPr id="9218" name="Picture 2" descr="Критика класичних тестів креативності | кОнОгО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667" y="3857628"/>
            <a:ext cx="508003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3. Креативне лідерство.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643866" cy="484632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Світ вступив  у  новий  період  свого  розвитку,  епоху  знань  і  панування  інтелекту.  Третє  тисячоліття  стане епохою інтелектуалів, митців, </a:t>
            </a:r>
            <a:r>
              <a:rPr lang="uk-UA" dirty="0" err="1" smtClean="0"/>
              <a:t>креативно</a:t>
            </a:r>
            <a:r>
              <a:rPr lang="uk-UA" dirty="0" smtClean="0"/>
              <a:t> орієнтованих висококласних фахівців. Менеджери майбутнього створюють умови, за яких відбувається ефективний обмін інформацією та відкритий обмін знаннями. </a:t>
            </a:r>
          </a:p>
          <a:p>
            <a:pPr algn="just"/>
            <a:r>
              <a:rPr lang="uk-UA" dirty="0" smtClean="0"/>
              <a:t>Лідер (від англ. </a:t>
            </a:r>
            <a:r>
              <a:rPr lang="uk-UA" dirty="0" err="1" smtClean="0"/>
              <a:t>Leader</a:t>
            </a:r>
            <a:r>
              <a:rPr lang="uk-UA" dirty="0" smtClean="0"/>
              <a:t> – той, хто веде, перший, що йде попереду) – той, хто веде; член групи, усі учасники  якої  визнають  його  керівництво,  покладаються  на  нього  в  прийнятті  серйозних  рішень  і </a:t>
            </a:r>
            <a:r>
              <a:rPr lang="uk-UA" dirty="0" err="1" smtClean="0"/>
              <a:t>розвʼязанні</a:t>
            </a:r>
            <a:r>
              <a:rPr lang="uk-UA" dirty="0" smtClean="0"/>
              <a:t>  важливих  проблем. </a:t>
            </a:r>
          </a:p>
          <a:p>
            <a:endParaRPr lang="uk-UA" dirty="0"/>
          </a:p>
        </p:txBody>
      </p:sp>
      <p:pic>
        <p:nvPicPr>
          <p:cNvPr id="8194" name="Picture 2" descr="С@моосвітній щоденник: Поняття креативно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143512"/>
            <a:ext cx="2133600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786742" cy="4000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Щоб  вважатися  лідером  за  сучасних  соціально-економічних  умов, менеджер нового формату має відповідати такими критеріям: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мати </a:t>
            </a:r>
            <a:r>
              <a:rPr lang="uk-UA" dirty="0" err="1" smtClean="0"/>
              <a:t>мультикультурні</a:t>
            </a:r>
            <a:r>
              <a:rPr lang="uk-UA" dirty="0" smtClean="0"/>
              <a:t> знання, бути здатним розуміти й спілкуватися з представниками різних культур;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мати  глобальні  технологічні  компетенції:  уміти  використовувати  технології  для  управління глобальною міжкультурною децентралізованою командною роботою й здійснення її координації;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володіти мистецтвом допомагати людям в управлінні процесами, що призводять до досягнення узгоджених цілей;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бути спроможним створювати, розвивати й підтримувати ефективні робочі команди в  умовах глобального середовища.</a:t>
            </a:r>
          </a:p>
          <a:p>
            <a:endParaRPr lang="uk-UA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5448308" cy="30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План: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9716"/>
          </a:xfrm>
        </p:spPr>
        <p:txBody>
          <a:bodyPr/>
          <a:lstStyle/>
          <a:p>
            <a:pPr lvl="0"/>
            <a:r>
              <a:rPr lang="uk-UA" dirty="0" smtClean="0"/>
              <a:t>1.Визначення креативності та її значення в сучасному світі.</a:t>
            </a:r>
          </a:p>
          <a:p>
            <a:pPr lvl="0"/>
            <a:r>
              <a:rPr lang="uk-UA" dirty="0" smtClean="0"/>
              <a:t>2. Креативність та сучасний розвиток науки.  </a:t>
            </a:r>
          </a:p>
          <a:p>
            <a:pPr lvl="0"/>
            <a:r>
              <a:rPr lang="uk-UA" dirty="0" smtClean="0"/>
              <a:t>3. Креативне лідерство. 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929618" cy="4846320"/>
          </a:xfrm>
        </p:spPr>
        <p:txBody>
          <a:bodyPr/>
          <a:lstStyle/>
          <a:p>
            <a:pPr algn="just"/>
            <a:r>
              <a:rPr lang="uk-UA" dirty="0" smtClean="0"/>
              <a:t>Виділяють  три  необхідних  елементи,  що  сприяють  розвиткові  креативності: </a:t>
            </a:r>
            <a:endParaRPr lang="uk-UA" dirty="0" smtClean="0"/>
          </a:p>
          <a:p>
            <a:pPr algn="just"/>
            <a:r>
              <a:rPr lang="uk-UA" dirty="0" smtClean="0"/>
              <a:t> </a:t>
            </a:r>
            <a:r>
              <a:rPr lang="uk-UA" dirty="0" smtClean="0"/>
              <a:t>1)  компетенцію – знання,  навички,  досвід</a:t>
            </a:r>
            <a:r>
              <a:rPr lang="uk-UA" dirty="0" smtClean="0"/>
              <a:t>;</a:t>
            </a:r>
          </a:p>
          <a:p>
            <a:pPr algn="just"/>
            <a:r>
              <a:rPr lang="uk-UA" dirty="0" smtClean="0"/>
              <a:t>  </a:t>
            </a:r>
            <a:r>
              <a:rPr lang="uk-UA" dirty="0" smtClean="0"/>
              <a:t>2)  творче  мислення,  гнучкість  і  наполегливість  під  час  пошуку  рішення; </a:t>
            </a:r>
            <a:endParaRPr lang="uk-UA" dirty="0" smtClean="0"/>
          </a:p>
          <a:p>
            <a:pPr algn="just"/>
            <a:r>
              <a:rPr lang="uk-UA" dirty="0" smtClean="0"/>
              <a:t>3</a:t>
            </a:r>
            <a:r>
              <a:rPr lang="uk-UA" dirty="0" smtClean="0"/>
              <a:t>) мотивацію  внутрішню  (особиста  зацікавленість  у  </a:t>
            </a:r>
            <a:r>
              <a:rPr lang="uk-UA" dirty="0" err="1" smtClean="0"/>
              <a:t>розвʼязанні</a:t>
            </a:r>
            <a:r>
              <a:rPr lang="uk-UA" dirty="0" smtClean="0"/>
              <a:t>  проблеми)  та  зовнішню  (матеріальне стимулювання й кар’єрне просування).</a:t>
            </a:r>
          </a:p>
          <a:p>
            <a:endParaRPr lang="uk-UA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4572032" cy="25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На розвиток креативності впливають також дві групи факторів </a:t>
            </a:r>
            <a:r>
              <a:rPr lang="uk-UA" sz="2800" dirty="0" smtClean="0"/>
              <a:t>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17690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/>
              <a:t>перші  (зовнішні)  обумовлені  впливом  на  особистість  середовища,</a:t>
            </a:r>
          </a:p>
          <a:p>
            <a:pPr algn="just"/>
            <a:r>
              <a:rPr lang="uk-UA" dirty="0" smtClean="0"/>
              <a:t>у  якому  вона  перебуває,  а також тих людей, із якими вона контактує.</a:t>
            </a:r>
          </a:p>
          <a:p>
            <a:pPr algn="just"/>
            <a:r>
              <a:rPr lang="uk-UA" dirty="0" smtClean="0"/>
              <a:t> </a:t>
            </a:r>
            <a:r>
              <a:rPr lang="uk-UA" dirty="0" smtClean="0"/>
              <a:t>другі  (внутрішні)  обумовлені  потребами,  інтересами  та  індивідуально-психологічними особливостями особистості.</a:t>
            </a:r>
          </a:p>
          <a:p>
            <a:endParaRPr lang="uk-UA" dirty="0"/>
          </a:p>
        </p:txBody>
      </p:sp>
      <p:pic>
        <p:nvPicPr>
          <p:cNvPr id="5122" name="Picture 2" descr="Креативність – головна здібність людини в 21 століт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57694"/>
            <a:ext cx="4071934" cy="232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36055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Креативність передбачає наявність трьох речей: мотивації, уміння нестандартно мислити та навички творчого  (латерального)  мислення.  Мотивація  заохочує  працівників  легше,  швидше  чи  дешевше виконувати  повсякденну  роботу.  </a:t>
            </a:r>
            <a:r>
              <a:rPr lang="uk-UA" dirty="0" err="1" smtClean="0"/>
              <a:t>Розвʼязувати</a:t>
            </a:r>
            <a:r>
              <a:rPr lang="uk-UA" dirty="0" smtClean="0"/>
              <a:t>  нові  проблеми  може  тільки  латеральне  мислення.  Це  свідома креативна техніка, якої можна навчитися.</a:t>
            </a:r>
          </a:p>
          <a:p>
            <a:endParaRPr lang="uk-UA" dirty="0"/>
          </a:p>
        </p:txBody>
      </p:sp>
      <p:sp>
        <p:nvSpPr>
          <p:cNvPr id="4098" name="AutoShape 2" descr="Креативні люди - це якісь люди? У чому проявляється креативність людини? -  культура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Креативні люди - це якісь люди? У чому проявляється креативність людини? -  культура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Що таке креативність з точки зору психології: відповідь експерта -  1NEWS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55593"/>
            <a:ext cx="4714908" cy="3130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2176774"/>
          </a:xfrm>
        </p:spPr>
        <p:txBody>
          <a:bodyPr/>
          <a:lstStyle/>
          <a:p>
            <a:pPr algn="just"/>
            <a:r>
              <a:rPr lang="uk-UA" dirty="0" smtClean="0"/>
              <a:t>Креативний  лідер – це  не  той,  у  кого  завжди  є готова стратегія,  а  той,  хто  може  розгледіти  її потенціал у поведінці іншого й ефективно адаптувати її до поточної ситуації. </a:t>
            </a:r>
          </a:p>
          <a:p>
            <a:pPr algn="just"/>
            <a:endParaRPr lang="uk-UA" dirty="0"/>
          </a:p>
        </p:txBody>
      </p:sp>
      <p:pic>
        <p:nvPicPr>
          <p:cNvPr id="3074" name="Picture 2" descr="Прокачування мозку. Що таке креативність і як її розвив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78929"/>
            <a:ext cx="5362540" cy="4021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характеристики креативного лідера є такими: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віддає  перевагу  та  вміє  визначати  цілі,  які  сприймаються  з  ентузіазмом  працівниками,  а  не наводить  сухі  формулювання  завдань,  що  стоять  перед  компанією.  Практично  це  передбачає талант балансування на межі між невизначеністю й конкретикою;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це провідник концепцій: він чутливо реагує на ідеї та вміє їх так упровадити в організації, що вони отримають підтримку й ресурси, необхідні для їх реалізації;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переконливо демонструє дієвість принципу «кожна поразка – можливість дечого навчитись» і заохочує ризиковані ініціативи;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створює команди з високим рівнем довіри один до одного;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дає  своїм  співробітникам  волю  займатись  іншими  видами  діяльності  та  сприяє  реалізації ризикованих і спірних проектів;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допомагає іншим аналізувати й розуміти зовнішнє середовище;</a:t>
            </a:r>
          </a:p>
          <a:p>
            <a:pPr algn="just"/>
            <a:r>
              <a:rPr lang="uk-UA" dirty="0" smtClean="0">
                <a:sym typeface="Symbol"/>
              </a:rPr>
              <a:t></a:t>
            </a:r>
            <a:r>
              <a:rPr lang="uk-UA" dirty="0" smtClean="0"/>
              <a:t> володіє стилем лідерства від «тренера» або «порадника» до «генератора конфліктів», «коміка» чи «героя».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3314" name="Picture 2" descr="Креативність долає невизначеність: як побудувати процес найму  [Management.com.ua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1.Визначення креативності та її значення в сучасному світі.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0540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Економічна криза, пандемія COVID19, глобалізація, безробіття, екологічна, культурна, політична, соціальна, духовна кризи — все це реалії, в яких ми з вами зараз живемо. Світ, до якого ми звикли, тріщить по швах</a:t>
            </a:r>
            <a:r>
              <a:rPr lang="uk-UA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Ми </a:t>
            </a:r>
            <a:r>
              <a:rPr lang="uk-UA" dirty="0" smtClean="0"/>
              <a:t>з вами живемо в умовах четвертої промислової революції. Це масове впровадження кібернетичних систем у виробництво і обслуговування щоденних людських потреб, зокрема побутових, праці й дозвілля.</a:t>
            </a:r>
            <a:br>
              <a:rPr lang="uk-UA" dirty="0" smtClean="0"/>
            </a:br>
            <a:r>
              <a:rPr lang="uk-UA" dirty="0" smtClean="0"/>
              <a:t>На </a:t>
            </a:r>
            <a:r>
              <a:rPr lang="uk-UA" dirty="0" smtClean="0"/>
              <a:t>думку експертів, автоматизація виробництва відбувається набагато швидше, ніж очікувалося. </a:t>
            </a:r>
            <a:endParaRPr lang="uk-UA" dirty="0"/>
          </a:p>
        </p:txBody>
      </p:sp>
      <p:sp>
        <p:nvSpPr>
          <p:cNvPr id="23554" name="AutoShape 2" descr="Креативне мислення: що це таке і як розвинути креативність? Як навчитися  творчо мислити дорослим і дітям? Вправи, ігри і методи - podarynok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6" name="Picture 4" descr="Креативне мислення: що це таке і як розвинути креативність? Як навчитися  творчо мислити дорослим і дітям? Вправи, ігри і методи - podarynok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256"/>
            <a:ext cx="4357718" cy="2450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новому складному світі: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86742" cy="31769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– </a:t>
            </a:r>
            <a:r>
              <a:rPr lang="uk-UA" dirty="0" smtClean="0"/>
              <a:t>Не буде професій, навички для яких можна отримати в юному віці і в подальшому не перенавчатися.</a:t>
            </a:r>
            <a:br>
              <a:rPr lang="uk-UA" dirty="0" smtClean="0"/>
            </a:br>
            <a:r>
              <a:rPr lang="uk-UA" dirty="0" smtClean="0"/>
              <a:t>– Не буде простої роботи, яка передбачає виконання рутинних операцій на конвеєрі.</a:t>
            </a:r>
            <a:br>
              <a:rPr lang="uk-UA" dirty="0" smtClean="0"/>
            </a:br>
            <a:r>
              <a:rPr lang="uk-UA" dirty="0" smtClean="0"/>
              <a:t>– Не буде лінійної (пірамідальної) ієрархії.</a:t>
            </a:r>
            <a:br>
              <a:rPr lang="uk-UA" dirty="0" smtClean="0"/>
            </a:br>
            <a:r>
              <a:rPr lang="uk-UA" dirty="0" smtClean="0"/>
              <a:t>– Не буде чітких меж між особистим і робочим часом.</a:t>
            </a:r>
            <a:br>
              <a:rPr lang="uk-UA" dirty="0" smtClean="0"/>
            </a:br>
            <a:r>
              <a:rPr lang="uk-UA" dirty="0" smtClean="0"/>
              <a:t>– Буде багато нових професій, для яких ще немає назви і які будуть постійно змінюватися.</a:t>
            </a:r>
            <a:br>
              <a:rPr lang="uk-UA" dirty="0" smtClean="0"/>
            </a:br>
            <a:r>
              <a:rPr lang="uk-UA" dirty="0" smtClean="0"/>
              <a:t>– Буде робота, що вимагає налаштувань і вивчення складних систем.</a:t>
            </a:r>
            <a:br>
              <a:rPr lang="uk-UA" dirty="0" smtClean="0"/>
            </a:br>
            <a:r>
              <a:rPr lang="uk-UA" dirty="0" smtClean="0"/>
              <a:t>– Будуть горизонтальні команди, що працюють на рівних над спільною метою.</a:t>
            </a:r>
            <a:br>
              <a:rPr lang="uk-UA" dirty="0" smtClean="0"/>
            </a:br>
            <a:r>
              <a:rPr lang="uk-UA" dirty="0" smtClean="0"/>
              <a:t>– Буде можливість і навіть необхідність поєднувати творчу і професійну реалізацію.</a:t>
            </a:r>
          </a:p>
          <a:p>
            <a:endParaRPr lang="uk-UA" dirty="0"/>
          </a:p>
        </p:txBody>
      </p:sp>
      <p:pic>
        <p:nvPicPr>
          <p:cNvPr id="22530" name="Picture 2" descr="Цінність креативного мислення в науці | Полтавський державний аграрний  уні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714908"/>
            <a:ext cx="407196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52532"/>
            <a:ext cx="7239000" cy="310546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Для виходу з глобальної системної кризи та переходу на новий етап розвитку людству потрібні нові цінності, новий світогляд і нові алгоритми мислення.</a:t>
            </a:r>
            <a:endParaRPr lang="uk-UA" dirty="0" smtClean="0"/>
          </a:p>
          <a:p>
            <a:pPr algn="just"/>
            <a:r>
              <a:rPr lang="uk-UA" dirty="0" smtClean="0"/>
              <a:t>Основою такого світогляду може бути любов, практичним проявом якої є креативність та розкриття творчого потенціалу людини.</a:t>
            </a:r>
          </a:p>
          <a:p>
            <a:endParaRPr lang="uk-UA" dirty="0"/>
          </a:p>
        </p:txBody>
      </p:sp>
      <p:pic>
        <p:nvPicPr>
          <p:cNvPr id="21506" name="Picture 2" descr="Креативність проти ботів: Ольга Сімсон про переваги креативності у праві |  Громадський Прості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850709" cy="33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822944"/>
          </a:xfrm>
        </p:spPr>
        <p:txBody>
          <a:bodyPr/>
          <a:lstStyle/>
          <a:p>
            <a:r>
              <a:rPr lang="uk-UA" dirty="0" smtClean="0"/>
              <a:t>Креативність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246252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 (англ. </a:t>
            </a:r>
            <a:r>
              <a:rPr lang="uk-UA" dirty="0" err="1" smtClean="0"/>
              <a:t>create</a:t>
            </a:r>
            <a:r>
              <a:rPr lang="uk-UA" dirty="0" smtClean="0"/>
              <a:t> – створювати) – це здатність людини створювати принципово нові ідеї, знаходити оригінальні рішення, відхилятися від традиційних схем мислення, здатність вирішувати проблеми, що виникають всередині статичних систем.</a:t>
            </a:r>
          </a:p>
          <a:p>
            <a:pPr algn="just"/>
            <a:endParaRPr lang="uk-UA" dirty="0"/>
          </a:p>
        </p:txBody>
      </p:sp>
      <p:pic>
        <p:nvPicPr>
          <p:cNvPr id="20482" name="Picture 2" descr="8 способів стати більш креативним протягом наступних 10 хвилин | Про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653141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5371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Також, креативність це: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346265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– </a:t>
            </a:r>
            <a:r>
              <a:rPr lang="uk-UA" dirty="0" smtClean="0"/>
              <a:t>створення нового з того, що вже є;</a:t>
            </a:r>
            <a:br>
              <a:rPr lang="uk-UA" dirty="0" smtClean="0"/>
            </a:br>
            <a:r>
              <a:rPr lang="uk-UA" dirty="0" smtClean="0"/>
              <a:t>– поєднання відомих елементів унікальним чином;</a:t>
            </a:r>
            <a:br>
              <a:rPr lang="uk-UA" dirty="0" smtClean="0"/>
            </a:br>
            <a:r>
              <a:rPr lang="uk-UA" dirty="0" smtClean="0"/>
              <a:t>– вирішення проблем абсолютно новим неординарним способом;</a:t>
            </a:r>
            <a:br>
              <a:rPr lang="uk-UA" dirty="0" smtClean="0"/>
            </a:br>
            <a:r>
              <a:rPr lang="uk-UA" dirty="0" smtClean="0"/>
              <a:t>– здатність створювати зв’язки;</a:t>
            </a:r>
            <a:br>
              <a:rPr lang="uk-UA" dirty="0" smtClean="0"/>
            </a:br>
            <a:r>
              <a:rPr lang="uk-UA" dirty="0" smtClean="0"/>
              <a:t>– відмова від шаблонного мислення;</a:t>
            </a:r>
            <a:br>
              <a:rPr lang="uk-UA" dirty="0" smtClean="0"/>
            </a:br>
            <a:r>
              <a:rPr lang="uk-UA" dirty="0" smtClean="0"/>
              <a:t>– гнучкість і оригінальність;</a:t>
            </a:r>
            <a:br>
              <a:rPr lang="uk-UA" dirty="0" smtClean="0"/>
            </a:br>
            <a:r>
              <a:rPr lang="uk-UA" dirty="0" smtClean="0"/>
              <a:t>– схильність до аналізу і синтезу;</a:t>
            </a:r>
            <a:br>
              <a:rPr lang="uk-UA" dirty="0" smtClean="0"/>
            </a:br>
            <a:r>
              <a:rPr lang="uk-UA" dirty="0" smtClean="0"/>
              <a:t>– здатність інтуїтивно відчути правильний напрямок думки;</a:t>
            </a:r>
            <a:br>
              <a:rPr lang="uk-UA" dirty="0" smtClean="0"/>
            </a:br>
            <a:r>
              <a:rPr lang="uk-UA" dirty="0" smtClean="0"/>
              <a:t>– вміння генерувати велику кількість ідей;</a:t>
            </a:r>
            <a:br>
              <a:rPr lang="uk-UA" dirty="0" smtClean="0"/>
            </a:br>
            <a:r>
              <a:rPr lang="uk-UA" dirty="0" smtClean="0"/>
              <a:t>– здатність до нового незвичного бачення проблеми або ситуації.</a:t>
            </a:r>
          </a:p>
          <a:p>
            <a:endParaRPr lang="uk-UA" dirty="0"/>
          </a:p>
        </p:txBody>
      </p:sp>
      <p:sp>
        <p:nvSpPr>
          <p:cNvPr id="19458" name="AutoShape 2" descr="4 ідеї для успішного пошуку й найму людей з креативним мислен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0" name="AutoShape 4" descr="4 ідеї для успішного пошуку й найму людей з креативним мислен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2" name="AutoShape 6" descr="4 ідеї для успішного пошуку й найму людей з креативним мисленн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4" name="Picture 8" descr="5 ідей для розвитку креативного мислення – Школа Ра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5528193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uk-UA" dirty="0" smtClean="0"/>
              <a:t>При цьому креативність: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2571768"/>
          </a:xfrm>
        </p:spPr>
        <p:txBody>
          <a:bodyPr/>
          <a:lstStyle/>
          <a:p>
            <a:r>
              <a:rPr lang="uk-UA" dirty="0" smtClean="0"/>
              <a:t>– </a:t>
            </a:r>
            <a:r>
              <a:rPr lang="uk-UA" dirty="0" smtClean="0"/>
              <a:t>дозволяє виходити з кризових ситуацій;</a:t>
            </a:r>
            <a:br>
              <a:rPr lang="uk-UA" dirty="0" smtClean="0"/>
            </a:br>
            <a:r>
              <a:rPr lang="uk-UA" dirty="0" smtClean="0"/>
              <a:t>– робить життя нескінченно різноманітним;</a:t>
            </a:r>
            <a:br>
              <a:rPr lang="uk-UA" dirty="0" smtClean="0"/>
            </a:br>
            <a:r>
              <a:rPr lang="uk-UA" dirty="0" smtClean="0"/>
              <a:t>– дозволяє реалізувати творчий задум;</a:t>
            </a:r>
            <a:br>
              <a:rPr lang="uk-UA" dirty="0" smtClean="0"/>
            </a:br>
            <a:r>
              <a:rPr lang="uk-UA" dirty="0" smtClean="0"/>
              <a:t>– допомагає знайти шляхи для самореалізації;</a:t>
            </a:r>
            <a:br>
              <a:rPr lang="uk-UA" dirty="0" smtClean="0"/>
            </a:br>
            <a:r>
              <a:rPr lang="uk-UA" dirty="0" smtClean="0"/>
              <a:t>– допомагає бути щасливими та успішними.</a:t>
            </a:r>
          </a:p>
          <a:p>
            <a:endParaRPr lang="uk-UA" dirty="0"/>
          </a:p>
        </p:txBody>
      </p:sp>
      <p:pic>
        <p:nvPicPr>
          <p:cNvPr id="18434" name="Picture 2" descr="Як розвинути креативність: сім ефективних способів - 1NEWS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5857916" cy="3449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Всі ці особливості креативності роблять її головною навичкою в 21 столітті.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91154"/>
          </a:xfrm>
        </p:spPr>
        <p:txBody>
          <a:bodyPr/>
          <a:lstStyle/>
          <a:p>
            <a:pPr algn="just"/>
            <a:r>
              <a:rPr lang="uk-UA" dirty="0" smtClean="0"/>
              <a:t>Коли </a:t>
            </a:r>
            <a:r>
              <a:rPr lang="uk-UA" dirty="0" smtClean="0"/>
              <a:t>світ знаходиться в глобальній кризі, людству потрібна глобальна зміна мислення. Культура мислення на основі креативності та любові допоможе вийти людству на новий рівень розвитку. Адже все, що нас оточує, — це результати нашого мислення.</a:t>
            </a:r>
          </a:p>
          <a:p>
            <a:endParaRPr lang="uk-UA" dirty="0"/>
          </a:p>
        </p:txBody>
      </p:sp>
      <p:pic>
        <p:nvPicPr>
          <p:cNvPr id="17410" name="Picture 2" descr="Розвиток креативності у дітей - як дитину виховати творчою людино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4715" y="4143380"/>
            <a:ext cx="3939119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1199</Words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Тема 7. Креативність як соціально-психологічний феномен.</vt:lpstr>
      <vt:lpstr>План: </vt:lpstr>
      <vt:lpstr>1.Визначення креативності та її значення в сучасному світі.</vt:lpstr>
      <vt:lpstr>В новому складному світі:</vt:lpstr>
      <vt:lpstr>Слайд 5</vt:lpstr>
      <vt:lpstr>Креативність</vt:lpstr>
      <vt:lpstr>Також, креативність це:</vt:lpstr>
      <vt:lpstr>При цьому креативність:</vt:lpstr>
      <vt:lpstr>Всі ці особливості креативності роблять її головною навичкою в 21 столітті. </vt:lpstr>
      <vt:lpstr>Креативні люди керують світом.</vt:lpstr>
      <vt:lpstr>Слайд 11</vt:lpstr>
      <vt:lpstr>2. Креативність та сучасний розвиток науки.  </vt:lpstr>
      <vt:lpstr>Слайд 13</vt:lpstr>
      <vt:lpstr>Слайд 14</vt:lpstr>
      <vt:lpstr>Слайд 15</vt:lpstr>
      <vt:lpstr>Слайд 16</vt:lpstr>
      <vt:lpstr>Слайд 17</vt:lpstr>
      <vt:lpstr>3. Креативне лідерство. </vt:lpstr>
      <vt:lpstr>Слайд 19</vt:lpstr>
      <vt:lpstr>Слайд 20</vt:lpstr>
      <vt:lpstr>На розвиток креативності впливають також дві групи факторів :</vt:lpstr>
      <vt:lpstr>Слайд 22</vt:lpstr>
      <vt:lpstr>Слайд 23</vt:lpstr>
      <vt:lpstr>Основні характеристики креативного лідера є такими: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Креативність як соціально-психологічний феномен.</dc:title>
  <dc:creator>Ira</dc:creator>
  <cp:lastModifiedBy>Ira</cp:lastModifiedBy>
  <cp:revision>5</cp:revision>
  <dcterms:created xsi:type="dcterms:W3CDTF">2022-02-02T09:44:19Z</dcterms:created>
  <dcterms:modified xsi:type="dcterms:W3CDTF">2022-02-03T16:34:35Z</dcterms:modified>
</cp:coreProperties>
</file>