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5" r:id="rId15"/>
    <p:sldId id="276" r:id="rId16"/>
    <p:sldId id="277" r:id="rId17"/>
    <p:sldId id="279" r:id="rId18"/>
    <p:sldId id="281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97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204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0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655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23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581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24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274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EF3937E-0C44-4D34-8570-D06DB6880054}" type="slidenum">
              <a:rPr lang="uk-UA" altLang="uk-UA"/>
              <a:pPr/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16133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265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361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73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699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008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20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053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763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AF9C-7B19-4146-A9FC-4E642EBBDBDB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79DDDF-A8CD-479C-A25E-3AD194A4C64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02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8445" y="533400"/>
            <a:ext cx="8637073" cy="1354062"/>
          </a:xfrm>
        </p:spPr>
        <p:txBody>
          <a:bodyPr>
            <a:normAutofit fontScale="90000"/>
          </a:bodyPr>
          <a:lstStyle/>
          <a:p>
            <a:r>
              <a:rPr lang="uk-UA" sz="4800" b="1" dirty="0"/>
              <a:t>ІНФОРМАЦІЙНА БАЗА НАУКОВОГО ДОСЛІДЖЕННЯ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0114" y="2480734"/>
            <a:ext cx="8637072" cy="3708400"/>
          </a:xfrm>
        </p:spPr>
        <p:txBody>
          <a:bodyPr>
            <a:normAutofit/>
          </a:bodyPr>
          <a:lstStyle/>
          <a:p>
            <a:r>
              <a:rPr lang="uk-UA" b="1" i="1" dirty="0"/>
              <a:t>План</a:t>
            </a:r>
            <a:endParaRPr lang="uk-UA" dirty="0"/>
          </a:p>
          <a:p>
            <a:r>
              <a:rPr lang="uk-UA" dirty="0"/>
              <a:t>1. Поняття про наукову інформацію та її роль у проведенні наукових досліджень</a:t>
            </a:r>
          </a:p>
          <a:p>
            <a:r>
              <a:rPr lang="uk-UA" dirty="0"/>
              <a:t>2. Джерела інформації та їх використання в науково-дослідницькій роботі</a:t>
            </a:r>
          </a:p>
          <a:p>
            <a:r>
              <a:rPr lang="uk-UA" dirty="0"/>
              <a:t>3. Особливості інформаційного пошуку при проведенні наукового дослідження</a:t>
            </a:r>
          </a:p>
          <a:p>
            <a:r>
              <a:rPr lang="uk-UA" dirty="0"/>
              <a:t>4. Техніка роботи зі спеціальною </a:t>
            </a:r>
            <a:r>
              <a:rPr lang="uk-UA" dirty="0" smtClean="0"/>
              <a:t>літературою</a:t>
            </a:r>
          </a:p>
          <a:p>
            <a:r>
              <a:rPr lang="ru-RU" dirty="0" smtClean="0"/>
              <a:t>5. </a:t>
            </a:r>
            <a:r>
              <a:rPr lang="ru-RU" dirty="0" err="1"/>
              <a:t>Наукометричні</a:t>
            </a:r>
            <a:r>
              <a:rPr lang="ru-RU" dirty="0"/>
              <a:t> </a:t>
            </a:r>
            <a:r>
              <a:rPr lang="ru-RU" dirty="0" err="1"/>
              <a:t>бази</a:t>
            </a:r>
            <a:endParaRPr lang="uk-UA" dirty="0"/>
          </a:p>
          <a:p>
            <a:r>
              <a:rPr lang="uk-UA" dirty="0" smtClean="0"/>
              <a:t>6. Наукові ступені і вчені звання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04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3879" y="211666"/>
            <a:ext cx="8915400" cy="6316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/>
              <a:t>Порядок систематизації поглядів </a:t>
            </a:r>
            <a:r>
              <a:rPr lang="uk-UA" b="1" dirty="0"/>
              <a:t>вчених </a:t>
            </a:r>
            <a:r>
              <a:rPr lang="uk-UA" b="1" dirty="0" smtClean="0"/>
              <a:t>:</a:t>
            </a:r>
            <a:endParaRPr lang="uk-UA" b="1" dirty="0"/>
          </a:p>
          <a:p>
            <a:r>
              <a:rPr lang="uk-UA" dirty="0"/>
              <a:t>• сутність даного явища, процесу (позиція декількох авторів збігається в такому то аспекті);</a:t>
            </a:r>
          </a:p>
          <a:p>
            <a:r>
              <a:rPr lang="uk-UA" dirty="0"/>
              <a:t>• що становить зміст даного процесу чи явища (його компоненти, ланцюги, стадії, етапи розвитку);</a:t>
            </a:r>
          </a:p>
          <a:p>
            <a:r>
              <a:rPr lang="uk-UA" dirty="0"/>
              <a:t>• погляди вчених з приводу шляхів вирішення даної проблеми на практиці (хто і що пропонує);</a:t>
            </a:r>
          </a:p>
          <a:p>
            <a:r>
              <a:rPr lang="uk-UA" dirty="0"/>
              <a:t>• які труднощі, виявлені в попередніх дослідженнях, трапляються в практиці;</a:t>
            </a:r>
          </a:p>
          <a:p>
            <a:r>
              <a:rPr lang="uk-UA" dirty="0"/>
              <a:t>• які чинники, умови ефективного розвитку процесу чи явища в даній галузі виділені вченими</a:t>
            </a:r>
            <a:r>
              <a:rPr lang="uk-UA" dirty="0" smtClean="0"/>
              <a:t>.</a:t>
            </a:r>
          </a:p>
          <a:p>
            <a:endParaRPr lang="uk-UA" sz="1050" dirty="0"/>
          </a:p>
          <a:p>
            <a:pPr marL="0" indent="0">
              <a:buNone/>
            </a:pPr>
            <a:r>
              <a:rPr lang="uk-UA" b="1" dirty="0"/>
              <a:t>Джерела можна розміщувати в списку одним із таких способів:</a:t>
            </a:r>
          </a:p>
          <a:p>
            <a:r>
              <a:rPr lang="uk-UA" dirty="0"/>
              <a:t>– у порядку назви посилань у тексті (найзручніший);</a:t>
            </a:r>
          </a:p>
          <a:p>
            <a:r>
              <a:rPr lang="uk-UA" dirty="0"/>
              <a:t>– в алфавітному порядку перших літер прізвищ авторів або назв;</a:t>
            </a:r>
          </a:p>
          <a:p>
            <a:r>
              <a:rPr lang="uk-UA" dirty="0"/>
              <a:t>– у хронологічному порядку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sz="1050" dirty="0"/>
          </a:p>
          <a:p>
            <a:pPr marL="0" indent="0">
              <a:buNone/>
            </a:pPr>
            <a:r>
              <a:rPr lang="uk-UA" dirty="0"/>
              <a:t>Наприклад, "...у працях [1–3, 7, 23] приділено особливу увагу дослідженням цього аспекту проблеми".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00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4423"/>
          </a:xfrm>
        </p:spPr>
        <p:txBody>
          <a:bodyPr/>
          <a:lstStyle/>
          <a:p>
            <a:r>
              <a:rPr lang="uk-UA" b="1" dirty="0"/>
              <a:t>5. </a:t>
            </a:r>
            <a:r>
              <a:rPr lang="uk-UA" b="1" dirty="0" err="1"/>
              <a:t>Наукометричні</a:t>
            </a:r>
            <a:r>
              <a:rPr lang="uk-UA" b="1" dirty="0"/>
              <a:t> </a:t>
            </a:r>
            <a:r>
              <a:rPr lang="uk-UA" b="1" dirty="0" smtClean="0"/>
              <a:t>бази даних (НМБД)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5001"/>
            <a:ext cx="8915400" cy="4522689"/>
          </a:xfrm>
        </p:spPr>
        <p:txBody>
          <a:bodyPr/>
          <a:lstStyle/>
          <a:p>
            <a:r>
              <a:rPr lang="uk-UA" dirty="0" err="1"/>
              <a:t>Наукометрична</a:t>
            </a:r>
            <a:r>
              <a:rPr lang="uk-UA" dirty="0"/>
              <a:t> база даних </a:t>
            </a:r>
            <a:r>
              <a:rPr lang="uk-UA" dirty="0" smtClean="0"/>
              <a:t>− </a:t>
            </a:r>
            <a:r>
              <a:rPr lang="uk-UA" dirty="0"/>
              <a:t>це бібліографічна і реферативна база даних з інструментами для відстеження </a:t>
            </a:r>
            <a:r>
              <a:rPr lang="uk-UA" dirty="0" err="1"/>
              <a:t>цитованості</a:t>
            </a:r>
            <a:r>
              <a:rPr lang="uk-UA" dirty="0"/>
              <a:t> статей, опублікованих у наукових виданнях</a:t>
            </a:r>
            <a:r>
              <a:rPr lang="uk-UA" dirty="0" smtClean="0"/>
              <a:t>.</a:t>
            </a:r>
          </a:p>
          <a:p>
            <a:r>
              <a:rPr lang="uk-UA" dirty="0"/>
              <a:t>В основі якісних оцінок лежать висновки експертів. </a:t>
            </a:r>
            <a:endParaRPr lang="uk-UA" dirty="0" smtClean="0"/>
          </a:p>
          <a:p>
            <a:r>
              <a:rPr lang="uk-UA" dirty="0"/>
              <a:t>Кількісні оцінки засновані на опублікованих даних і патентній інформації: це число публікацій, аналіз частоти їхньої </a:t>
            </a:r>
            <a:r>
              <a:rPr lang="uk-UA" dirty="0" err="1"/>
              <a:t>цитованості</a:t>
            </a:r>
            <a:r>
              <a:rPr lang="uk-UA" dirty="0"/>
              <a:t> (індекс цитування), індекс Гірша, </a:t>
            </a:r>
            <a:r>
              <a:rPr lang="uk-UA" dirty="0" err="1"/>
              <a:t>імпакт</a:t>
            </a:r>
            <a:r>
              <a:rPr lang="uk-UA" dirty="0"/>
              <a:t>-фактор наукового журналу, в якому роботи опубліковані, кількість отриманих вітчизняних та міжнародних грантів, стипендій, вітчизняних та іноземних премій, участь у міжнародному науковому співробітництві, складі редколегій наукових журналів. </a:t>
            </a:r>
          </a:p>
        </p:txBody>
      </p:sp>
    </p:spTree>
    <p:extLst>
      <p:ext uri="{BB962C8B-B14F-4D97-AF65-F5344CB8AC3E}">
        <p14:creationId xmlns:p14="http://schemas.microsoft.com/office/powerpoint/2010/main" val="20815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948267"/>
            <a:ext cx="8915400" cy="5325533"/>
          </a:xfrm>
        </p:spPr>
        <p:txBody>
          <a:bodyPr>
            <a:normAutofit/>
          </a:bodyPr>
          <a:lstStyle/>
          <a:p>
            <a:r>
              <a:rPr lang="uk-UA" sz="2000" b="1" dirty="0"/>
              <a:t>Індекс цитування </a:t>
            </a:r>
            <a:r>
              <a:rPr lang="uk-UA" sz="2000" dirty="0"/>
              <a:t>– це прийнята в науковому світі міра значущості наукової роботи якого-небудь ученого або наукового колективу. Величина індексу цитування визначається кількістю посилань на публікацію або прізвище автора в інших джерелах. Однак для точного визначення значущості наукових праць важливо не тільки кількість посилань на них, але й якість цих посилань.</a:t>
            </a:r>
          </a:p>
          <a:p>
            <a:r>
              <a:rPr lang="uk-UA" sz="2000" b="1" dirty="0"/>
              <a:t>Індекс Гірша </a:t>
            </a:r>
            <a:r>
              <a:rPr lang="uk-UA" sz="2000" dirty="0"/>
              <a:t>(h-індекс) – кількісна характеристика вченого, заснована на кількості його публікацій і кількості цитувань цих публікацій. Наприклад, учений має індекс Гірша 5, якщо 5 з його статей цитуються як мінімум 5 разів кожна.</a:t>
            </a:r>
          </a:p>
          <a:p>
            <a:r>
              <a:rPr lang="uk-UA" sz="2000" b="1" dirty="0" err="1"/>
              <a:t>Імпакт</a:t>
            </a:r>
            <a:r>
              <a:rPr lang="uk-UA" sz="2000" b="1" dirty="0"/>
              <a:t>-фактор </a:t>
            </a:r>
            <a:r>
              <a:rPr lang="uk-UA" sz="2000" dirty="0"/>
              <a:t>показує, скільки разів у середньому цитується кожна опублікована в журналі стаття протягом двох наступних років після виходу.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81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7333" y="364067"/>
            <a:ext cx="9931400" cy="6155266"/>
          </a:xfrm>
        </p:spPr>
        <p:txBody>
          <a:bodyPr>
            <a:normAutofit lnSpcReduction="10000"/>
          </a:bodyPr>
          <a:lstStyle/>
          <a:p>
            <a:r>
              <a:rPr lang="uk-UA" b="1" dirty="0" err="1"/>
              <a:t>Web</a:t>
            </a:r>
            <a:r>
              <a:rPr lang="uk-UA" b="1" dirty="0"/>
              <a:t> </a:t>
            </a:r>
            <a:r>
              <a:rPr lang="uk-UA" b="1" dirty="0" err="1"/>
              <a:t>of</a:t>
            </a:r>
            <a:r>
              <a:rPr lang="uk-UA" b="1" dirty="0"/>
              <a:t> </a:t>
            </a:r>
            <a:r>
              <a:rPr lang="uk-UA" b="1" dirty="0" err="1"/>
              <a:t>Science</a:t>
            </a:r>
            <a:r>
              <a:rPr lang="uk-UA" b="1" dirty="0"/>
              <a:t> </a:t>
            </a:r>
            <a:r>
              <a:rPr lang="uk-UA" dirty="0"/>
              <a:t>корпорації </a:t>
            </a:r>
            <a:r>
              <a:rPr lang="uk-UA" dirty="0" err="1"/>
              <a:t>Thomson</a:t>
            </a:r>
            <a:r>
              <a:rPr lang="uk-UA" dirty="0"/>
              <a:t> </a:t>
            </a:r>
            <a:r>
              <a:rPr lang="uk-UA" dirty="0" err="1"/>
              <a:t>Reuters</a:t>
            </a:r>
            <a:r>
              <a:rPr lang="uk-UA" dirty="0"/>
              <a:t>  – найавторитетніша у світі аналітична і цитатна база даних журнальних статей. Це </a:t>
            </a:r>
            <a:r>
              <a:rPr lang="uk-UA" dirty="0" err="1"/>
              <a:t>наукометрична</a:t>
            </a:r>
            <a:r>
              <a:rPr lang="uk-UA" dirty="0"/>
              <a:t> база, що дозволяє здійснювати пошук серед понад 12 000 журналів і 148 000 матеріалів конференцій у галузі природничих, громадських, гуманітарних наук і мистецтва, і дає можливість отримати найбільш релевантні дані що вас цікавлять.</a:t>
            </a:r>
          </a:p>
          <a:p>
            <a:r>
              <a:rPr lang="uk-UA" b="1" dirty="0" err="1"/>
              <a:t>Scopus</a:t>
            </a:r>
            <a:r>
              <a:rPr lang="uk-UA" b="1" dirty="0"/>
              <a:t> </a:t>
            </a:r>
            <a:r>
              <a:rPr lang="uk-UA" dirty="0"/>
              <a:t>– бібліографічна і реферативна база даних та інструмент для відстеження </a:t>
            </a:r>
            <a:r>
              <a:rPr lang="uk-UA" dirty="0" err="1"/>
              <a:t>цитованості</a:t>
            </a:r>
            <a:r>
              <a:rPr lang="uk-UA" dirty="0"/>
              <a:t> статей, опублікованих у наукових виданнях. Індексує 18 тис. назв наукових видань з технічних, медичних та гуманітарних наук 5 тис. видавців. База даних індексує наукові журнали, матеріали конференцій і серії книжкових видань. Розробником та власником </a:t>
            </a:r>
            <a:r>
              <a:rPr lang="uk-UA" dirty="0" err="1"/>
              <a:t>SciVerse</a:t>
            </a:r>
            <a:r>
              <a:rPr lang="uk-UA" dirty="0"/>
              <a:t> </a:t>
            </a:r>
            <a:r>
              <a:rPr lang="uk-UA" dirty="0" err="1"/>
              <a:t>Scopus</a:t>
            </a:r>
            <a:r>
              <a:rPr lang="uk-UA" dirty="0"/>
              <a:t> є видавнича корпорація </a:t>
            </a:r>
            <a:r>
              <a:rPr lang="uk-UA" dirty="0" err="1"/>
              <a:t>Elsevier</a:t>
            </a:r>
            <a:r>
              <a:rPr lang="uk-UA" dirty="0" smtClean="0"/>
              <a:t>.</a:t>
            </a:r>
          </a:p>
          <a:p>
            <a:r>
              <a:rPr lang="uk-UA" b="1" dirty="0"/>
              <a:t>Російський індекс наукового цитування (РІНЦ</a:t>
            </a:r>
            <a:r>
              <a:rPr lang="uk-UA" b="1" dirty="0" smtClean="0"/>
              <a:t>) </a:t>
            </a:r>
            <a:r>
              <a:rPr lang="uk-UA" dirty="0" smtClean="0"/>
              <a:t>– </a:t>
            </a:r>
            <a:r>
              <a:rPr lang="uk-UA" dirty="0"/>
              <a:t>це механізм, що дозволяє оцінити рівень наукового видання на основі формальних і об’єктивних критеріїв. Основним таким критерієм є відносний показник цитування статей, опублікованих у даному журналі, тобто, його </a:t>
            </a:r>
            <a:r>
              <a:rPr lang="uk-UA" dirty="0" err="1"/>
              <a:t>імпакт</a:t>
            </a:r>
            <a:r>
              <a:rPr lang="uk-UA" dirty="0"/>
              <a:t>-фактор. </a:t>
            </a:r>
            <a:endParaRPr lang="uk-UA" dirty="0" smtClean="0"/>
          </a:p>
          <a:p>
            <a:r>
              <a:rPr lang="uk-UA" b="1" dirty="0" err="1"/>
              <a:t>Index</a:t>
            </a:r>
            <a:r>
              <a:rPr lang="uk-UA" b="1" dirty="0"/>
              <a:t> </a:t>
            </a:r>
            <a:r>
              <a:rPr lang="uk-UA" b="1" dirty="0" err="1"/>
              <a:t>Copernicus</a:t>
            </a:r>
            <a:r>
              <a:rPr lang="uk-UA" b="1" dirty="0"/>
              <a:t> (IC) (Польща) </a:t>
            </a:r>
            <a:r>
              <a:rPr lang="uk-UA" dirty="0"/>
              <a:t>– міжнародна </a:t>
            </a:r>
            <a:r>
              <a:rPr lang="uk-UA" dirty="0" err="1"/>
              <a:t>наукометрична</a:t>
            </a:r>
            <a:r>
              <a:rPr lang="uk-UA" dirty="0"/>
              <a:t> база даних. Цей сайт включає індексування, ранжування та реферування журналів, а також є платформою для наукової співпраці та виконання спільних наукових проектів. База даних має кілька інструментів для оцінки продуктивності, що дозволяють відслідковувати вплив наукових робіт і публікацій окремих учених або наукових установ. На додаток до оцінки продуктивності, індекс </a:t>
            </a:r>
            <a:r>
              <a:rPr lang="uk-UA" dirty="0" err="1"/>
              <a:t>Копернікус</a:t>
            </a:r>
            <a:r>
              <a:rPr lang="uk-UA" dirty="0"/>
              <a:t> також пропонує традиційні реферування та індексування наукових публікацій.</a:t>
            </a:r>
          </a:p>
        </p:txBody>
      </p:sp>
    </p:spTree>
    <p:extLst>
      <p:ext uri="{BB962C8B-B14F-4D97-AF65-F5344CB8AC3E}">
        <p14:creationId xmlns:p14="http://schemas.microsoft.com/office/powerpoint/2010/main" val="9553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31295"/>
          </a:xfrm>
          <a:noFill/>
          <a:ln/>
        </p:spPr>
        <p:txBody>
          <a:bodyPr/>
          <a:lstStyle/>
          <a:p>
            <a:pPr algn="ctr"/>
            <a:r>
              <a:rPr lang="en-US" altLang="uk-UA" sz="2400" dirty="0"/>
              <a:t>h-</a:t>
            </a:r>
            <a:r>
              <a:rPr lang="uk-UA" altLang="uk-UA" sz="2400" dirty="0"/>
              <a:t>індекс</a:t>
            </a:r>
          </a:p>
        </p:txBody>
      </p:sp>
      <p:graphicFrame>
        <p:nvGraphicFramePr>
          <p:cNvPr id="5536" name="Group 4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425191"/>
              </p:ext>
            </p:extLst>
          </p:nvPr>
        </p:nvGraphicFramePr>
        <p:xfrm>
          <a:off x="1981200" y="1159932"/>
          <a:ext cx="8229600" cy="5032059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395335820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80619886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59727393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08776668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908506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65538696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24913311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880889338"/>
                    </a:ext>
                  </a:extLst>
                </a:gridCol>
              </a:tblGrid>
              <a:tr h="5216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і л ь к і с т ь   п у б л і к а ц і й</a:t>
                      </a:r>
                      <a:endParaRPr kumimoji="0" lang="uk-UA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634087"/>
                  </a:ext>
                </a:extLst>
              </a:tr>
              <a:tr h="644349">
                <a:tc rowSpan="7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118083"/>
                  </a:ext>
                </a:extLst>
              </a:tr>
              <a:tr h="6443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517786"/>
                  </a:ext>
                </a:extLst>
              </a:tr>
              <a:tr h="6443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354803"/>
                  </a:ext>
                </a:extLst>
              </a:tr>
              <a:tr h="6443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611592"/>
                  </a:ext>
                </a:extLst>
              </a:tr>
              <a:tr h="6443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765955"/>
                  </a:ext>
                </a:extLst>
              </a:tr>
              <a:tr h="6443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uk-UA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368693"/>
                  </a:ext>
                </a:extLst>
              </a:tr>
              <a:tr h="6443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1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9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8229600" cy="633413"/>
          </a:xfrm>
        </p:spPr>
        <p:txBody>
          <a:bodyPr/>
          <a:lstStyle/>
          <a:p>
            <a:r>
              <a:rPr lang="en-US" altLang="uk-UA" sz="2400" dirty="0">
                <a:solidFill>
                  <a:schemeClr val="tx1"/>
                </a:solidFill>
              </a:rPr>
              <a:t>h-</a:t>
            </a:r>
            <a:r>
              <a:rPr lang="uk-UA" altLang="uk-UA" sz="2400" dirty="0">
                <a:solidFill>
                  <a:schemeClr val="tx1"/>
                </a:solidFill>
              </a:rPr>
              <a:t>індекс автора в </a:t>
            </a:r>
            <a:r>
              <a:rPr lang="uk-UA" altLang="uk-UA" sz="2400" dirty="0" err="1">
                <a:solidFill>
                  <a:schemeClr val="tx1"/>
                </a:solidFill>
              </a:rPr>
              <a:t>наукометричній</a:t>
            </a:r>
            <a:r>
              <a:rPr lang="uk-UA" altLang="uk-UA" sz="2400" dirty="0">
                <a:solidFill>
                  <a:schemeClr val="tx1"/>
                </a:solidFill>
              </a:rPr>
              <a:t> базі даних </a:t>
            </a:r>
            <a:r>
              <a:rPr lang="en-US" altLang="uk-UA" sz="2400" dirty="0">
                <a:solidFill>
                  <a:schemeClr val="tx1"/>
                </a:solidFill>
              </a:rPr>
              <a:t>Scopus</a:t>
            </a:r>
            <a:endParaRPr lang="uk-UA" altLang="uk-UA" sz="2400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727075"/>
            <a:ext cx="4752975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420939"/>
            <a:ext cx="5040312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6124576"/>
            <a:ext cx="50419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696451" y="2924175"/>
            <a:ext cx="720725" cy="316865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151314" y="2492376"/>
            <a:ext cx="574675" cy="36036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836614"/>
            <a:ext cx="20574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7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"/>
          <a:stretch>
            <a:fillRect/>
          </a:stretch>
        </p:blipFill>
        <p:spPr bwMode="auto">
          <a:xfrm>
            <a:off x="1919289" y="981076"/>
            <a:ext cx="8353425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992313" y="260351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uk-UA" sz="2400" dirty="0">
                <a:solidFill>
                  <a:schemeClr val="tx1"/>
                </a:solidFill>
              </a:rPr>
              <a:t>h-</a:t>
            </a:r>
            <a:r>
              <a:rPr lang="uk-UA" altLang="uk-UA" sz="2400" dirty="0">
                <a:solidFill>
                  <a:schemeClr val="tx1"/>
                </a:solidFill>
              </a:rPr>
              <a:t>індекс автора в </a:t>
            </a:r>
            <a:r>
              <a:rPr lang="uk-UA" altLang="uk-UA" sz="2400" dirty="0" err="1">
                <a:solidFill>
                  <a:schemeClr val="tx1"/>
                </a:solidFill>
              </a:rPr>
              <a:t>наукометричній</a:t>
            </a:r>
            <a:r>
              <a:rPr lang="uk-UA" altLang="uk-UA" sz="2400" dirty="0">
                <a:solidFill>
                  <a:schemeClr val="tx1"/>
                </a:solidFill>
              </a:rPr>
              <a:t> базі даних </a:t>
            </a:r>
            <a:r>
              <a:rPr lang="en-US" altLang="uk-UA" sz="2400" dirty="0">
                <a:solidFill>
                  <a:schemeClr val="tx1"/>
                </a:solidFill>
              </a:rPr>
              <a:t>Scopus</a:t>
            </a:r>
            <a:endParaRPr lang="uk-UA" altLang="uk-UA" sz="2400" dirty="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919289" y="3141663"/>
            <a:ext cx="1800225" cy="208756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782888" y="3141663"/>
            <a:ext cx="0" cy="20875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672263" y="6453188"/>
            <a:ext cx="2159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5232400" y="5589588"/>
            <a:ext cx="0" cy="215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765176"/>
            <a:ext cx="20574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96975"/>
            <a:ext cx="4968875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412876"/>
            <a:ext cx="3462337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060575"/>
            <a:ext cx="356235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794126"/>
            <a:ext cx="43815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1774825" y="260351"/>
            <a:ext cx="8642350" cy="63341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uk-UA" sz="2400"/>
              <a:t>h-</a:t>
            </a:r>
            <a:r>
              <a:rPr lang="uk-UA" altLang="uk-UA" sz="2400"/>
              <a:t>індекс автора в наукометричній базі даних</a:t>
            </a:r>
            <a:r>
              <a:rPr lang="en-US" altLang="uk-UA" sz="2400"/>
              <a:t/>
            </a:r>
            <a:br>
              <a:rPr lang="en-US" altLang="uk-UA" sz="2400"/>
            </a:br>
            <a:r>
              <a:rPr lang="en-US" altLang="uk-UA" sz="2400"/>
              <a:t>Web of Science</a:t>
            </a:r>
            <a:endParaRPr lang="uk-UA" altLang="uk-UA" sz="2400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83114" y="2852738"/>
            <a:ext cx="719137" cy="6477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9551989" y="1844675"/>
            <a:ext cx="719137" cy="324008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566738"/>
            <a:ext cx="184785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1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631950" y="260351"/>
            <a:ext cx="8928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uk-UA" sz="2400">
                <a:solidFill>
                  <a:schemeClr val="tx1"/>
                </a:solidFill>
              </a:rPr>
              <a:t>h-</a:t>
            </a:r>
            <a:r>
              <a:rPr lang="uk-UA" altLang="uk-UA" sz="2400">
                <a:solidFill>
                  <a:schemeClr val="tx1"/>
                </a:solidFill>
              </a:rPr>
              <a:t>індекс та </a:t>
            </a:r>
            <a:r>
              <a:rPr lang="en-US" altLang="uk-UA" sz="2400">
                <a:solidFill>
                  <a:schemeClr val="tx1"/>
                </a:solidFill>
              </a:rPr>
              <a:t>i10-</a:t>
            </a:r>
            <a:r>
              <a:rPr lang="uk-UA" altLang="uk-UA" sz="2400">
                <a:solidFill>
                  <a:schemeClr val="tx1"/>
                </a:solidFill>
              </a:rPr>
              <a:t>індекс автора в наукометричній базі даних</a:t>
            </a:r>
            <a:br>
              <a:rPr lang="uk-UA" altLang="uk-UA" sz="2400">
                <a:solidFill>
                  <a:schemeClr val="tx1"/>
                </a:solidFill>
              </a:rPr>
            </a:br>
            <a:r>
              <a:rPr lang="en-US" altLang="uk-UA" sz="2400">
                <a:solidFill>
                  <a:schemeClr val="tx1"/>
                </a:solidFill>
              </a:rPr>
              <a:t>Google </a:t>
            </a:r>
            <a:r>
              <a:rPr lang="uk-UA" altLang="uk-UA" sz="2400">
                <a:solidFill>
                  <a:schemeClr val="tx1"/>
                </a:solidFill>
              </a:rPr>
              <a:t>Академія</a:t>
            </a:r>
          </a:p>
        </p:txBody>
      </p:sp>
      <p:pic>
        <p:nvPicPr>
          <p:cNvPr id="4103" name="Picture 7" descr="Google Академія Троханяк 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052513"/>
            <a:ext cx="7416800" cy="5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383339" y="2492376"/>
            <a:ext cx="720725" cy="36734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824789" y="2708276"/>
            <a:ext cx="1800225" cy="1444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672264" y="2781300"/>
            <a:ext cx="503237" cy="3240088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7751764" y="2852738"/>
            <a:ext cx="1944687" cy="1444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06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9023"/>
          </a:xfrm>
        </p:spPr>
        <p:txBody>
          <a:bodyPr/>
          <a:lstStyle/>
          <a:p>
            <a:r>
              <a:rPr lang="uk-UA" b="1" dirty="0"/>
              <a:t>6. Наукові ступені і вчені звання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795" y="1430867"/>
            <a:ext cx="10177153" cy="530244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 </a:t>
            </a:r>
            <a:r>
              <a:rPr lang="uk-UA" sz="1900" dirty="0"/>
              <a:t>кваліфікаційний рівень – бакалавр – це рівень фахівця, який на основі загальної середньої освіти здобув загальнокультурну підготовку, фундаментальні та </a:t>
            </a:r>
            <a:r>
              <a:rPr lang="uk-UA" sz="1900" dirty="0" err="1"/>
              <a:t>професійно</a:t>
            </a:r>
            <a:r>
              <a:rPr lang="uk-UA" sz="1900" dirty="0"/>
              <a:t>-орієнтовані знання, вміння та навички і здатний вирішувати типові фахові завдання, передбачені для відповідних посад у певній галузі господарства. </a:t>
            </a:r>
            <a:endParaRPr lang="uk-UA" sz="1900" dirty="0" smtClean="0"/>
          </a:p>
          <a:p>
            <a:r>
              <a:rPr lang="uk-UA" sz="1900" dirty="0" smtClean="0"/>
              <a:t>кваліфікаційний </a:t>
            </a:r>
            <a:r>
              <a:rPr lang="uk-UA" sz="1900" dirty="0"/>
              <a:t>рівень спеціаліст – це рівень фахівця, який можна набути маючи кваліфікацію бакалавра і набувши спеціальних знань, умінь та певного досвіду їх застосування у процесі вирішення професійних завдань, передбачених для відповідних посад у певній галузі господарства (з 2016 р. відмінено);</a:t>
            </a:r>
          </a:p>
          <a:p>
            <a:r>
              <a:rPr lang="uk-UA" sz="1900" dirty="0" smtClean="0"/>
              <a:t>кваліфікаційний </a:t>
            </a:r>
            <a:r>
              <a:rPr lang="uk-UA" sz="1900" dirty="0"/>
              <a:t>рівень магістра – це рівень фахівця, який можна набути на основі кваліфікації бакалавр або спеціаліста, здобувши поглиблену спеціальну та наукову-практичну підготовку. Лише вищі навчальні заклади IV рівня акредитації мають право реалізувати програми з підготовки </a:t>
            </a:r>
            <a:r>
              <a:rPr lang="uk-UA" sz="1900" dirty="0" smtClean="0"/>
              <a:t>магістрів</a:t>
            </a:r>
          </a:p>
          <a:p>
            <a:r>
              <a:rPr lang="uk-UA" sz="1900" dirty="0" smtClean="0"/>
              <a:t>Кваліфікація </a:t>
            </a:r>
            <a:r>
              <a:rPr lang="uk-UA" sz="1900" dirty="0"/>
              <a:t>(від лат. </a:t>
            </a:r>
            <a:r>
              <a:rPr lang="uk-UA" sz="1900" dirty="0" err="1"/>
              <a:t>quails</a:t>
            </a:r>
            <a:r>
              <a:rPr lang="uk-UA" sz="1900" dirty="0"/>
              <a:t> – який за якістю та </a:t>
            </a:r>
            <a:r>
              <a:rPr lang="uk-UA" sz="1900" dirty="0" err="1"/>
              <a:t>facio</a:t>
            </a:r>
            <a:r>
              <a:rPr lang="uk-UA" sz="1900" dirty="0"/>
              <a:t> – роблю): ступінь та вид професіональної навченості працівника, наявність у нього знань, умінь, навичок необхідних для виконання ним певної роботи.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93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0268" y="174661"/>
            <a:ext cx="9794344" cy="1068513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1. Поняття про наукову інформацію та її роль у проведенні наукових </a:t>
            </a:r>
            <a:r>
              <a:rPr lang="uk-UA" b="1" dirty="0" smtClean="0"/>
              <a:t>досліджень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983874" y="1269481"/>
            <a:ext cx="10931703" cy="8983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/>
              <a:t>Наукова інформація </a:t>
            </a:r>
            <a:r>
              <a:rPr lang="uk-UA" sz="2000" dirty="0"/>
              <a:t>– це логічна інформація, яка отримується в процесі пізнання, адекватно відображає закономірності об’єктивного світу і використовується в суспільно-історичній практиці.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2198670" y="2476073"/>
            <a:ext cx="9588480" cy="652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/>
              <a:t>Основні джерела науково-технічної інформації </a:t>
            </a:r>
            <a:r>
              <a:rPr lang="uk-UA" sz="2000" b="1" dirty="0" smtClean="0"/>
              <a:t>:</a:t>
            </a:r>
          </a:p>
          <a:p>
            <a:endParaRPr lang="uk-UA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1710268" y="3066647"/>
            <a:ext cx="4700806" cy="372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. </a:t>
            </a:r>
            <a:r>
              <a:rPr lang="uk-UA" i="1" dirty="0"/>
              <a:t>Монографія </a:t>
            </a:r>
            <a:endParaRPr lang="uk-UA" i="1" dirty="0" smtClean="0"/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. </a:t>
            </a:r>
            <a:r>
              <a:rPr lang="uk-UA" i="1" dirty="0"/>
              <a:t>Збірник </a:t>
            </a:r>
            <a:endParaRPr lang="uk-UA" i="1" dirty="0" smtClean="0"/>
          </a:p>
          <a:p>
            <a:pPr marL="0" indent="0">
              <a:buNone/>
            </a:pPr>
            <a:r>
              <a:rPr lang="uk-UA" dirty="0" smtClean="0"/>
              <a:t>3</a:t>
            </a:r>
            <a:r>
              <a:rPr lang="uk-UA" dirty="0"/>
              <a:t>. </a:t>
            </a:r>
            <a:r>
              <a:rPr lang="uk-UA" i="1" dirty="0"/>
              <a:t>Періодичні видання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4</a:t>
            </a:r>
            <a:r>
              <a:rPr lang="uk-UA" dirty="0"/>
              <a:t>. </a:t>
            </a:r>
            <a:r>
              <a:rPr lang="uk-UA" i="1" dirty="0"/>
              <a:t>Спеціальні випуски технічних </a:t>
            </a:r>
            <a:r>
              <a:rPr lang="uk-UA" i="1" dirty="0" smtClean="0"/>
              <a:t>видань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5. </a:t>
            </a:r>
            <a:r>
              <a:rPr lang="uk-UA" i="1" dirty="0"/>
              <a:t>Патентно-ліцензійні видання (патентні бюлетені</a:t>
            </a:r>
            <a:r>
              <a:rPr lang="uk-UA" i="1" dirty="0" smtClean="0"/>
              <a:t>)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6. </a:t>
            </a:r>
            <a:r>
              <a:rPr lang="uk-UA" i="1" dirty="0"/>
              <a:t>Стандарти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7</a:t>
            </a:r>
            <a:r>
              <a:rPr lang="uk-UA" dirty="0"/>
              <a:t>. </a:t>
            </a:r>
            <a:r>
              <a:rPr lang="uk-UA" i="1" dirty="0"/>
              <a:t>Навчальна література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8</a:t>
            </a:r>
            <a:r>
              <a:rPr lang="uk-UA" dirty="0"/>
              <a:t>. </a:t>
            </a:r>
            <a:r>
              <a:rPr lang="uk-UA" i="1" dirty="0"/>
              <a:t>Надруковані документи 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6585735" y="3063983"/>
            <a:ext cx="5024063" cy="37940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/>
              <a:t>9</a:t>
            </a:r>
            <a:r>
              <a:rPr lang="uk-UA" dirty="0"/>
              <a:t>. </a:t>
            </a:r>
            <a:r>
              <a:rPr lang="uk-UA" i="1" dirty="0"/>
              <a:t>Науково-інформаційна діяльність </a:t>
            </a:r>
            <a:endParaRPr lang="uk-UA" i="1" dirty="0" smtClean="0"/>
          </a:p>
          <a:p>
            <a:pPr marL="0" indent="0">
              <a:buNone/>
            </a:pPr>
            <a:r>
              <a:rPr lang="uk-UA" dirty="0" smtClean="0"/>
              <a:t>10</a:t>
            </a:r>
            <a:r>
              <a:rPr lang="uk-UA" dirty="0"/>
              <a:t>. </a:t>
            </a:r>
            <a:r>
              <a:rPr lang="uk-UA" i="1" dirty="0"/>
              <a:t>Інформаційні ресурси науково-технічної інформації </a:t>
            </a:r>
            <a:endParaRPr lang="uk-UA" i="1" dirty="0" smtClean="0"/>
          </a:p>
          <a:p>
            <a:pPr marL="0" indent="0">
              <a:buNone/>
            </a:pPr>
            <a:r>
              <a:rPr lang="uk-UA" dirty="0" smtClean="0"/>
              <a:t>11</a:t>
            </a:r>
            <a:r>
              <a:rPr lang="uk-UA" dirty="0"/>
              <a:t>. </a:t>
            </a:r>
            <a:r>
              <a:rPr lang="uk-UA" i="1" dirty="0"/>
              <a:t>Довідково-інформаційний фонд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12</a:t>
            </a:r>
            <a:r>
              <a:rPr lang="uk-UA" dirty="0"/>
              <a:t>. </a:t>
            </a:r>
            <a:r>
              <a:rPr lang="uk-UA" i="1" dirty="0"/>
              <a:t>Довідково-пошуковий апарат 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13. </a:t>
            </a:r>
            <a:r>
              <a:rPr lang="uk-UA" i="1" dirty="0"/>
              <a:t>Інформаційні ресурси спільного користування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14</a:t>
            </a:r>
            <a:r>
              <a:rPr lang="uk-UA" dirty="0"/>
              <a:t>. </a:t>
            </a:r>
            <a:r>
              <a:rPr lang="uk-UA" i="1" dirty="0"/>
              <a:t>Аналітико-статистична обробка науково-технічної та практичної </a:t>
            </a:r>
            <a:r>
              <a:rPr lang="uk-UA" i="1" dirty="0" smtClean="0"/>
              <a:t>інформації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15. </a:t>
            </a:r>
            <a:r>
              <a:rPr lang="uk-UA" i="1" dirty="0"/>
              <a:t>Інформаційний </a:t>
            </a:r>
            <a:r>
              <a:rPr lang="uk-UA" i="1" dirty="0" smtClean="0"/>
              <a:t>ринок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60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30199"/>
            <a:ext cx="8915400" cy="6231467"/>
          </a:xfrm>
        </p:spPr>
        <p:txBody>
          <a:bodyPr/>
          <a:lstStyle/>
          <a:p>
            <a:r>
              <a:rPr lang="uk-UA" sz="2000" dirty="0"/>
              <a:t>Вчені ступені та звання – це кваліфікаційна система у науці і вищій школі й, з її допомогою відбувається ранжування наукових та науково-педагогічних працівників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r>
              <a:rPr lang="uk-UA" sz="2000" b="1" dirty="0"/>
              <a:t>чим відрізняється вчений ступінь від вченого звання?</a:t>
            </a:r>
            <a:endParaRPr lang="uk-UA" sz="2000" b="1" dirty="0" smtClean="0"/>
          </a:p>
          <a:p>
            <a:r>
              <a:rPr lang="uk-UA" sz="2000" dirty="0" smtClean="0"/>
              <a:t>вчений </a:t>
            </a:r>
            <a:r>
              <a:rPr lang="uk-UA" sz="2000" dirty="0"/>
              <a:t>ступінь присуджують спеціалізовані ради за результатами захисту дисертацій, тобто пошукувач доводить перед дисертаційною комісією, що у нього є підстави на отримання вченого ступеня, тоді як вчене звання присвоюють на підставі клопотання, яке свідчить, що претендентом на вчене звання виконані всі необхідні для цього умови. Тобто вчений ступінь присуджується, а вчене звання – присвоюється.</a:t>
            </a:r>
          </a:p>
          <a:p>
            <a:r>
              <a:rPr lang="uk-UA" sz="2000" dirty="0" smtClean="0"/>
              <a:t>про </a:t>
            </a:r>
            <a:r>
              <a:rPr lang="uk-UA" sz="2000" dirty="0"/>
              <a:t>наявність вченого ступеня свідчить диплом кандидата чи доктора наук, тоді як про наявність вченого звання доцента чи професора – атестат.</a:t>
            </a:r>
          </a:p>
          <a:p>
            <a:r>
              <a:rPr lang="uk-UA" sz="2000" dirty="0" smtClean="0"/>
              <a:t>зазвичай </a:t>
            </a:r>
            <a:r>
              <a:rPr lang="uk-UA" sz="2000" dirty="0"/>
              <a:t>вчене звання доцента присвоюється на підставі вченого ступеня кандидата наук, а вчене звання професора на підставі вченого ступеня доктора наук.</a:t>
            </a:r>
          </a:p>
        </p:txBody>
      </p:sp>
    </p:spTree>
    <p:extLst>
      <p:ext uri="{BB962C8B-B14F-4D97-AF65-F5344CB8AC3E}">
        <p14:creationId xmlns:p14="http://schemas.microsoft.com/office/powerpoint/2010/main" val="4615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6790" y="2802466"/>
            <a:ext cx="8911687" cy="1151467"/>
          </a:xfrm>
        </p:spPr>
        <p:txBody>
          <a:bodyPr/>
          <a:lstStyle/>
          <a:p>
            <a:r>
              <a:rPr lang="uk-UA" b="1" dirty="0" smtClean="0"/>
              <a:t>            ДЯКУЮ ЗА УВАГУ!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143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074" y="624110"/>
            <a:ext cx="9665537" cy="128089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tx1"/>
                </a:solidFill>
              </a:rPr>
              <a:t>Галузі інформації</a:t>
            </a:r>
            <a:r>
              <a:rPr lang="uk-UA" sz="2000" dirty="0">
                <a:solidFill>
                  <a:schemeClr val="tx1"/>
                </a:solidFill>
              </a:rPr>
              <a:t> – сукупність документованих або публічно оголошених відомостей про відносно самостійні сфери життя і діяльності.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43865" y="1664413"/>
            <a:ext cx="5259211" cy="4500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 smtClean="0"/>
              <a:t>Головні </a:t>
            </a:r>
            <a:r>
              <a:rPr lang="uk-UA" sz="2000" b="1" dirty="0"/>
              <a:t>принципи інформаційних відносин:</a:t>
            </a:r>
          </a:p>
          <a:p>
            <a:r>
              <a:rPr lang="uk-UA" sz="2000" dirty="0" smtClean="0"/>
              <a:t>гарантованість </a:t>
            </a:r>
            <a:r>
              <a:rPr lang="uk-UA" sz="2000" dirty="0"/>
              <a:t>права на інформацію;</a:t>
            </a:r>
          </a:p>
          <a:p>
            <a:r>
              <a:rPr lang="uk-UA" sz="2000" dirty="0" smtClean="0"/>
              <a:t>доступність </a:t>
            </a:r>
            <a:r>
              <a:rPr lang="uk-UA" sz="2000" dirty="0"/>
              <a:t>інформації та свобода обміну нею;</a:t>
            </a:r>
          </a:p>
          <a:p>
            <a:r>
              <a:rPr lang="uk-UA" sz="2000" dirty="0" smtClean="0"/>
              <a:t>об’єктивність</a:t>
            </a:r>
            <a:r>
              <a:rPr lang="uk-UA" sz="2000" dirty="0"/>
              <a:t>, вірогідність інформації;</a:t>
            </a:r>
          </a:p>
          <a:p>
            <a:r>
              <a:rPr lang="uk-UA" sz="2000" dirty="0" smtClean="0"/>
              <a:t>повнота </a:t>
            </a:r>
            <a:r>
              <a:rPr lang="uk-UA" sz="2000" dirty="0"/>
              <a:t>і точність інформації;</a:t>
            </a:r>
          </a:p>
          <a:p>
            <a:r>
              <a:rPr lang="uk-UA" sz="2000" dirty="0" smtClean="0"/>
              <a:t>законність </a:t>
            </a:r>
            <a:r>
              <a:rPr lang="uk-UA" sz="2000" dirty="0"/>
              <a:t>отримання, використання, поширення і зберігання інформації.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06309" y="2178121"/>
            <a:ext cx="3398301" cy="4058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Види галузі </a:t>
            </a:r>
            <a:r>
              <a:rPr lang="uk-UA" b="1" dirty="0"/>
              <a:t>інформації:</a:t>
            </a:r>
          </a:p>
          <a:p>
            <a:r>
              <a:rPr lang="uk-UA" dirty="0" smtClean="0"/>
              <a:t>політична</a:t>
            </a:r>
            <a:r>
              <a:rPr lang="uk-UA" dirty="0"/>
              <a:t>;</a:t>
            </a:r>
          </a:p>
          <a:p>
            <a:r>
              <a:rPr lang="uk-UA" dirty="0" smtClean="0"/>
              <a:t>духовна</a:t>
            </a:r>
            <a:r>
              <a:rPr lang="uk-UA" dirty="0"/>
              <a:t>;</a:t>
            </a:r>
          </a:p>
          <a:p>
            <a:r>
              <a:rPr lang="uk-UA" dirty="0" smtClean="0"/>
              <a:t>науково-технічна</a:t>
            </a:r>
            <a:r>
              <a:rPr lang="uk-UA" dirty="0"/>
              <a:t>;</a:t>
            </a:r>
          </a:p>
          <a:p>
            <a:r>
              <a:rPr lang="uk-UA" dirty="0" smtClean="0"/>
              <a:t>соціальна</a:t>
            </a:r>
            <a:r>
              <a:rPr lang="uk-UA" dirty="0"/>
              <a:t>;</a:t>
            </a:r>
          </a:p>
          <a:p>
            <a:r>
              <a:rPr lang="uk-UA" dirty="0" smtClean="0"/>
              <a:t>економічна</a:t>
            </a:r>
            <a:r>
              <a:rPr lang="uk-UA" dirty="0"/>
              <a:t>;</a:t>
            </a:r>
          </a:p>
          <a:p>
            <a:r>
              <a:rPr lang="uk-UA" dirty="0" smtClean="0"/>
              <a:t>міжнародна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48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913" y="624110"/>
            <a:ext cx="9521700" cy="128089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2. Джерела інформації та їх використання у науково-дослідницькій роботі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82913" y="2133599"/>
            <a:ext cx="9811819" cy="4349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Інформацію поділяють на:</a:t>
            </a:r>
          </a:p>
          <a:p>
            <a:r>
              <a:rPr lang="uk-UA" sz="2000" dirty="0"/>
              <a:t>– оглядову (вторинну) огляд наукових матеріалів;</a:t>
            </a:r>
          </a:p>
          <a:p>
            <a:r>
              <a:rPr lang="uk-UA" sz="2000" dirty="0"/>
              <a:t>– </a:t>
            </a:r>
            <a:r>
              <a:rPr lang="uk-UA" sz="2000" dirty="0" err="1"/>
              <a:t>релеративну</a:t>
            </a:r>
            <a:r>
              <a:rPr lang="uk-UA" sz="2000" dirty="0"/>
              <a:t>, що міститься в описах прототипів наукових завдань;</a:t>
            </a:r>
          </a:p>
          <a:p>
            <a:r>
              <a:rPr lang="uk-UA" sz="2000" dirty="0"/>
              <a:t>– реферативну (вторинну), що міститься в анотаціях, резюме, рефератах;</a:t>
            </a:r>
          </a:p>
          <a:p>
            <a:r>
              <a:rPr lang="uk-UA" sz="2000" dirty="0"/>
              <a:t>– сигнальну (вторинну) – інформацію попереднього повідомлення;</a:t>
            </a:r>
          </a:p>
          <a:p>
            <a:r>
              <a:rPr lang="uk-UA" sz="2000" dirty="0"/>
              <a:t>– довідкову (вторинну) – систематизовані короткі відомості в будь-якій галузі знань.</a:t>
            </a:r>
          </a:p>
          <a:p>
            <a:r>
              <a:rPr lang="uk-UA" sz="2000" dirty="0"/>
              <a:t>Отже, при опрацюванні інформації її можна поділити на </a:t>
            </a:r>
            <a:r>
              <a:rPr lang="uk-UA" sz="2000" i="1" dirty="0"/>
              <a:t>первинну </a:t>
            </a:r>
            <a:r>
              <a:rPr lang="uk-UA" sz="2000" dirty="0"/>
              <a:t>і </a:t>
            </a:r>
            <a:r>
              <a:rPr lang="uk-UA" sz="2000" i="1" dirty="0"/>
              <a:t>вторинну</a:t>
            </a:r>
            <a:r>
              <a:rPr lang="uk-U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0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9505" y="315885"/>
            <a:ext cx="8911687" cy="464951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tx1"/>
                </a:solidFill>
              </a:rPr>
              <a:t>Алгоритм процесу збору та аналізу наукової інформації 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" b="2347"/>
          <a:stretch/>
        </p:blipFill>
        <p:spPr bwMode="auto">
          <a:xfrm>
            <a:off x="2753476" y="688369"/>
            <a:ext cx="7756989" cy="5979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8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4311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3. Особливості інформаційного пошуку при проведенні наукового дослідження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89212" y="2160981"/>
            <a:ext cx="3992732" cy="762498"/>
          </a:xfrm>
        </p:spPr>
        <p:txBody>
          <a:bodyPr/>
          <a:lstStyle/>
          <a:p>
            <a:r>
              <a:rPr lang="uk-UA" sz="2000" b="1" i="1" dirty="0"/>
              <a:t>Кодове позначення </a:t>
            </a:r>
            <a:endParaRPr lang="en-US" sz="2000" b="1" i="1" dirty="0" smtClean="0"/>
          </a:p>
          <a:p>
            <a:r>
              <a:rPr lang="uk-UA" sz="2000" b="1" i="1" dirty="0" smtClean="0"/>
              <a:t>індексу </a:t>
            </a:r>
            <a:r>
              <a:rPr lang="uk-UA" sz="2000" b="1" i="1" dirty="0"/>
              <a:t>знань </a:t>
            </a:r>
            <a:endParaRPr lang="uk-UA" sz="2000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571346" y="2799744"/>
            <a:ext cx="8068731" cy="3936501"/>
          </a:xfrm>
        </p:spPr>
        <p:txBody>
          <a:bodyPr>
            <a:normAutofit lnSpcReduction="10000"/>
          </a:bodyPr>
          <a:lstStyle/>
          <a:p>
            <a:r>
              <a:rPr lang="uk-UA" dirty="0"/>
              <a:t>0 		</a:t>
            </a:r>
            <a:r>
              <a:rPr lang="en-US" dirty="0" smtClean="0"/>
              <a:t>     </a:t>
            </a:r>
            <a:r>
              <a:rPr lang="uk-UA" dirty="0" smtClean="0"/>
              <a:t>Загальний</a:t>
            </a:r>
            <a:endParaRPr lang="uk-UA" dirty="0"/>
          </a:p>
          <a:p>
            <a:r>
              <a:rPr lang="uk-UA" dirty="0"/>
              <a:t>1 		</a:t>
            </a:r>
            <a:r>
              <a:rPr lang="en-US" dirty="0" smtClean="0"/>
              <a:t>     </a:t>
            </a:r>
            <a:r>
              <a:rPr lang="uk-UA" dirty="0" smtClean="0"/>
              <a:t>Філософія</a:t>
            </a:r>
            <a:r>
              <a:rPr lang="uk-UA" dirty="0"/>
              <a:t>, психологія</a:t>
            </a:r>
          </a:p>
          <a:p>
            <a:r>
              <a:rPr lang="uk-UA" dirty="0"/>
              <a:t>2 		</a:t>
            </a:r>
            <a:r>
              <a:rPr lang="en-US" dirty="0" smtClean="0"/>
              <a:t>     </a:t>
            </a:r>
            <a:r>
              <a:rPr lang="uk-UA" dirty="0" smtClean="0"/>
              <a:t>Релігія</a:t>
            </a:r>
            <a:endParaRPr lang="uk-UA" dirty="0"/>
          </a:p>
          <a:p>
            <a:r>
              <a:rPr lang="uk-UA" dirty="0"/>
              <a:t>3 		</a:t>
            </a:r>
            <a:r>
              <a:rPr lang="en-US" dirty="0" smtClean="0"/>
              <a:t>     </a:t>
            </a:r>
            <a:r>
              <a:rPr lang="uk-UA" dirty="0" smtClean="0"/>
              <a:t>Суспільні </a:t>
            </a:r>
            <a:r>
              <a:rPr lang="uk-UA" dirty="0"/>
              <a:t>науки, економіка туризму</a:t>
            </a:r>
          </a:p>
          <a:p>
            <a:r>
              <a:rPr lang="uk-UA" dirty="0"/>
              <a:t>4 		</a:t>
            </a:r>
            <a:r>
              <a:rPr lang="en-US" dirty="0" smtClean="0"/>
              <a:t>     </a:t>
            </a:r>
            <a:r>
              <a:rPr lang="uk-UA" dirty="0" smtClean="0"/>
              <a:t>Філософія</a:t>
            </a:r>
            <a:r>
              <a:rPr lang="uk-UA" dirty="0"/>
              <a:t>, мовознавство</a:t>
            </a:r>
          </a:p>
          <a:p>
            <a:r>
              <a:rPr lang="uk-UA" dirty="0"/>
              <a:t>5 		</a:t>
            </a:r>
            <a:r>
              <a:rPr lang="en-US" dirty="0" smtClean="0"/>
              <a:t>     </a:t>
            </a:r>
            <a:r>
              <a:rPr lang="uk-UA" dirty="0" smtClean="0"/>
              <a:t>Математика</a:t>
            </a:r>
            <a:r>
              <a:rPr lang="uk-UA" dirty="0"/>
              <a:t>, природничі науки</a:t>
            </a:r>
          </a:p>
          <a:p>
            <a:r>
              <a:rPr lang="uk-UA" dirty="0"/>
              <a:t>6 		</a:t>
            </a:r>
            <a:r>
              <a:rPr lang="en-US" dirty="0" smtClean="0"/>
              <a:t>     </a:t>
            </a:r>
            <a:r>
              <a:rPr lang="uk-UA" dirty="0" smtClean="0"/>
              <a:t>Прикладні </a:t>
            </a:r>
            <a:r>
              <a:rPr lang="uk-UA" dirty="0"/>
              <a:t>знання</a:t>
            </a:r>
          </a:p>
          <a:p>
            <a:r>
              <a:rPr lang="uk-UA" dirty="0"/>
              <a:t>7 		</a:t>
            </a:r>
            <a:r>
              <a:rPr lang="en-US" dirty="0" smtClean="0"/>
              <a:t>     </a:t>
            </a:r>
            <a:r>
              <a:rPr lang="uk-UA" dirty="0" smtClean="0"/>
              <a:t>Мистецтво</a:t>
            </a:r>
            <a:r>
              <a:rPr lang="uk-UA" dirty="0"/>
              <a:t>, прикладне мистецтво</a:t>
            </a:r>
          </a:p>
          <a:p>
            <a:r>
              <a:rPr lang="uk-UA" dirty="0"/>
              <a:t>8 		</a:t>
            </a:r>
            <a:r>
              <a:rPr lang="en-US" dirty="0" smtClean="0"/>
              <a:t>     </a:t>
            </a:r>
            <a:r>
              <a:rPr lang="uk-UA" dirty="0" smtClean="0"/>
              <a:t>Художня </a:t>
            </a:r>
            <a:r>
              <a:rPr lang="uk-UA" dirty="0"/>
              <a:t>література, літературознавство</a:t>
            </a:r>
          </a:p>
          <a:p>
            <a:r>
              <a:rPr lang="uk-UA" dirty="0"/>
              <a:t>9 		</a:t>
            </a:r>
            <a:r>
              <a:rPr lang="en-US" dirty="0" smtClean="0"/>
              <a:t>     </a:t>
            </a:r>
            <a:r>
              <a:rPr lang="uk-UA" dirty="0" smtClean="0"/>
              <a:t>Географія</a:t>
            </a:r>
            <a:r>
              <a:rPr lang="uk-UA" dirty="0"/>
              <a:t>, історія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588279" y="1462231"/>
            <a:ext cx="7621588" cy="471404"/>
          </a:xfrm>
        </p:spPr>
        <p:txBody>
          <a:bodyPr/>
          <a:lstStyle/>
          <a:p>
            <a:r>
              <a:rPr lang="uk-UA" b="1" dirty="0"/>
              <a:t>Універсальна десяткова класифікація</a:t>
            </a:r>
            <a:endParaRPr lang="uk-UA" sz="2000" dirty="0"/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5840981" y="2406169"/>
            <a:ext cx="5816030" cy="4714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i="1" dirty="0" smtClean="0"/>
              <a:t>Найменування індексу знань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18655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508000"/>
            <a:ext cx="8911687" cy="457200"/>
          </a:xfrm>
        </p:spPr>
        <p:txBody>
          <a:bodyPr>
            <a:normAutofit/>
          </a:bodyPr>
          <a:lstStyle/>
          <a:p>
            <a:r>
              <a:rPr lang="uk-UA" sz="2400" b="1" dirty="0" err="1">
                <a:solidFill>
                  <a:schemeClr val="tx1"/>
                </a:solidFill>
              </a:rPr>
              <a:t>Бібліотечно</a:t>
            </a:r>
            <a:r>
              <a:rPr lang="uk-UA" sz="2400" b="1" dirty="0">
                <a:solidFill>
                  <a:schemeClr val="tx1"/>
                </a:solidFill>
              </a:rPr>
              <a:t>-бібліографічна класифікація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6306" y="1057507"/>
            <a:ext cx="1429427" cy="389965"/>
          </a:xfrm>
        </p:spPr>
        <p:txBody>
          <a:bodyPr/>
          <a:lstStyle/>
          <a:p>
            <a:r>
              <a:rPr lang="uk-UA" sz="2000" b="1" i="1" dirty="0"/>
              <a:t>Загальна</a:t>
            </a:r>
            <a:endParaRPr lang="uk-UA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60600" y="1467337"/>
            <a:ext cx="9135533" cy="54837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1 		А 		Загальнонаукове та міждисциплінарне знання</a:t>
            </a:r>
          </a:p>
          <a:p>
            <a:pPr marL="0" indent="0">
              <a:buNone/>
            </a:pPr>
            <a:r>
              <a:rPr lang="uk-UA" dirty="0"/>
              <a:t>2 		Б 		Природничі науки</a:t>
            </a:r>
          </a:p>
          <a:p>
            <a:pPr marL="0" indent="0">
              <a:buNone/>
            </a:pPr>
            <a:r>
              <a:rPr lang="uk-UA" dirty="0"/>
              <a:t>22 		В 		Фізико-математичні науки</a:t>
            </a:r>
          </a:p>
          <a:p>
            <a:pPr marL="0" indent="0">
              <a:buNone/>
            </a:pPr>
            <a:r>
              <a:rPr lang="uk-UA" dirty="0"/>
              <a:t>24 		Г 		Хімічні науки</a:t>
            </a:r>
          </a:p>
          <a:p>
            <a:pPr marL="0" indent="0">
              <a:buNone/>
            </a:pPr>
            <a:r>
              <a:rPr lang="uk-UA" dirty="0"/>
              <a:t>26              </a:t>
            </a:r>
            <a:r>
              <a:rPr lang="uk-UA" dirty="0" smtClean="0"/>
              <a:t>Д </a:t>
            </a:r>
            <a:r>
              <a:rPr lang="uk-UA" dirty="0"/>
              <a:t>	        </a:t>
            </a:r>
            <a:r>
              <a:rPr lang="uk-UA" dirty="0" smtClean="0"/>
              <a:t>Науки </a:t>
            </a:r>
            <a:r>
              <a:rPr lang="uk-UA" dirty="0"/>
              <a:t>про Землю (геодезичні, геофізичні, геологічні та  </a:t>
            </a:r>
            <a:r>
              <a:rPr lang="uk-UA" dirty="0" smtClean="0"/>
              <a:t>географічні </a:t>
            </a:r>
            <a:r>
              <a:rPr lang="uk-UA" dirty="0"/>
              <a:t>науки)</a:t>
            </a:r>
          </a:p>
          <a:p>
            <a:pPr marL="0" indent="0">
              <a:buNone/>
            </a:pPr>
            <a:r>
              <a:rPr lang="uk-UA" dirty="0"/>
              <a:t>28 		Е 		Біологічні науки</a:t>
            </a:r>
          </a:p>
          <a:p>
            <a:pPr marL="0" indent="0">
              <a:buNone/>
            </a:pPr>
            <a:r>
              <a:rPr lang="uk-UA" dirty="0"/>
              <a:t>3 		Ж 		Техніка. Технічні науки</a:t>
            </a:r>
          </a:p>
          <a:p>
            <a:pPr marL="0" indent="0">
              <a:buNone/>
            </a:pPr>
            <a:r>
              <a:rPr lang="uk-UA" dirty="0"/>
              <a:t>31…32 	З 		Енергетика. Радіоелектроніка</a:t>
            </a:r>
          </a:p>
          <a:p>
            <a:pPr marL="0" indent="0">
              <a:buNone/>
            </a:pPr>
            <a:r>
              <a:rPr lang="uk-UA" dirty="0"/>
              <a:t>33 		И 		Гірнича справа</a:t>
            </a:r>
          </a:p>
          <a:p>
            <a:pPr marL="0" indent="0">
              <a:buNone/>
            </a:pPr>
            <a:r>
              <a:rPr lang="uk-UA" dirty="0"/>
              <a:t>34 		К 		Технологія металів. Машинобудування. Приладобудування</a:t>
            </a:r>
          </a:p>
          <a:p>
            <a:pPr marL="0" indent="0">
              <a:buNone/>
            </a:pPr>
            <a:r>
              <a:rPr lang="uk-UA" dirty="0"/>
              <a:t>35…36 	Л 		Хімічна технологія. Хімічні та харчові виробництва</a:t>
            </a:r>
          </a:p>
          <a:p>
            <a:pPr>
              <a:buAutoNum type="arabicPlain" startAt="37"/>
            </a:pPr>
            <a:r>
              <a:rPr lang="uk-UA" dirty="0" smtClean="0"/>
              <a:t>           М </a:t>
            </a:r>
            <a:r>
              <a:rPr lang="uk-UA" dirty="0"/>
              <a:t>	      </a:t>
            </a:r>
            <a:r>
              <a:rPr lang="uk-UA" dirty="0" smtClean="0"/>
              <a:t>    </a:t>
            </a:r>
            <a:r>
              <a:rPr lang="uk-UA" dirty="0"/>
              <a:t>Технологія деревини, легкої промисловості, поліграфія</a:t>
            </a:r>
            <a:r>
              <a:rPr lang="uk-UA" dirty="0" smtClean="0"/>
              <a:t>,  </a:t>
            </a:r>
          </a:p>
          <a:p>
            <a:pPr marL="0" indent="0">
              <a:buNone/>
            </a:pPr>
            <a:r>
              <a:rPr lang="uk-UA" dirty="0" smtClean="0"/>
              <a:t>                                     фотокінотехніка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38 		Н 		Будівництво</a:t>
            </a:r>
          </a:p>
          <a:p>
            <a:pPr marL="0" indent="0">
              <a:buNone/>
            </a:pPr>
            <a:r>
              <a:rPr lang="uk-UA" dirty="0"/>
              <a:t>39 		О 		Транспорт</a:t>
            </a:r>
          </a:p>
          <a:p>
            <a:pPr>
              <a:buAutoNum type="arabicPlain" startAt="4"/>
            </a:pPr>
            <a:r>
              <a:rPr lang="uk-UA" dirty="0" smtClean="0"/>
              <a:t>           П </a:t>
            </a:r>
            <a:r>
              <a:rPr lang="uk-UA" dirty="0"/>
              <a:t>		Сільське і лісове господарство. Сільськогосподарські </a:t>
            </a:r>
            <a:r>
              <a:rPr lang="uk-UA" dirty="0" smtClean="0"/>
              <a:t>та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лісогосподарські науки</a:t>
            </a:r>
            <a:endParaRPr lang="uk-UA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3115733" y="1057507"/>
            <a:ext cx="2919561" cy="389965"/>
          </a:xfrm>
        </p:spPr>
        <p:txBody>
          <a:bodyPr/>
          <a:lstStyle/>
          <a:p>
            <a:r>
              <a:rPr lang="uk-UA" sz="2000" b="1" i="1" dirty="0"/>
              <a:t>Наукова г</a:t>
            </a:r>
            <a:r>
              <a:rPr lang="uk-UA" sz="2000" b="1" i="1" dirty="0" smtClean="0"/>
              <a:t>алузь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626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508000"/>
            <a:ext cx="8911687" cy="457200"/>
          </a:xfrm>
        </p:spPr>
        <p:txBody>
          <a:bodyPr>
            <a:normAutofit fontScale="90000"/>
          </a:bodyPr>
          <a:lstStyle/>
          <a:p>
            <a:r>
              <a:rPr lang="uk-UA" sz="2400" b="1" dirty="0" err="1">
                <a:solidFill>
                  <a:schemeClr val="tx1"/>
                </a:solidFill>
              </a:rPr>
              <a:t>Бібліотечно</a:t>
            </a:r>
            <a:r>
              <a:rPr lang="uk-UA" sz="2400" b="1" dirty="0">
                <a:solidFill>
                  <a:schemeClr val="tx1"/>
                </a:solidFill>
              </a:rPr>
              <a:t>-бібліографічна </a:t>
            </a:r>
            <a:r>
              <a:rPr lang="uk-UA" sz="2400" b="1" dirty="0" smtClean="0">
                <a:solidFill>
                  <a:schemeClr val="tx1"/>
                </a:solidFill>
              </a:rPr>
              <a:t>класифікація (продовження)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6306" y="1057507"/>
            <a:ext cx="1429427" cy="389965"/>
          </a:xfrm>
        </p:spPr>
        <p:txBody>
          <a:bodyPr/>
          <a:lstStyle/>
          <a:p>
            <a:r>
              <a:rPr lang="uk-UA" sz="2000" b="1" i="1" dirty="0"/>
              <a:t>Загальна</a:t>
            </a:r>
            <a:endParaRPr lang="uk-UA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60600" y="1467337"/>
            <a:ext cx="9135533" cy="5483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5 		</a:t>
            </a:r>
            <a:r>
              <a:rPr lang="uk-UA" dirty="0" smtClean="0"/>
              <a:t>  Р </a:t>
            </a:r>
            <a:r>
              <a:rPr lang="uk-UA" dirty="0"/>
              <a:t>		Охорона здоров’я. Медичні науки</a:t>
            </a:r>
          </a:p>
          <a:p>
            <a:pPr marL="0" indent="0">
              <a:buNone/>
            </a:pPr>
            <a:r>
              <a:rPr lang="uk-UA" dirty="0"/>
              <a:t>6 		</a:t>
            </a:r>
            <a:r>
              <a:rPr lang="uk-UA" dirty="0" smtClean="0"/>
              <a:t>  С </a:t>
            </a:r>
            <a:r>
              <a:rPr lang="uk-UA" dirty="0"/>
              <a:t>		Суспільні науки в цілому</a:t>
            </a:r>
          </a:p>
          <a:p>
            <a:pPr marL="0" indent="0">
              <a:buNone/>
            </a:pPr>
            <a:r>
              <a:rPr lang="uk-UA" dirty="0"/>
              <a:t>63 		</a:t>
            </a:r>
            <a:r>
              <a:rPr lang="uk-UA" dirty="0" smtClean="0"/>
              <a:t>  Т </a:t>
            </a:r>
            <a:r>
              <a:rPr lang="uk-UA" dirty="0"/>
              <a:t>		Історія. Історичні науки</a:t>
            </a:r>
          </a:p>
          <a:p>
            <a:pPr marL="0" indent="0">
              <a:buNone/>
            </a:pPr>
            <a:r>
              <a:rPr lang="uk-UA" dirty="0"/>
              <a:t>65 		</a:t>
            </a:r>
            <a:r>
              <a:rPr lang="uk-UA" dirty="0" smtClean="0"/>
              <a:t>  У </a:t>
            </a:r>
            <a:r>
              <a:rPr lang="uk-UA" dirty="0"/>
              <a:t>		Економіка. Економічні науки</a:t>
            </a:r>
          </a:p>
          <a:p>
            <a:pPr marL="0" indent="0">
              <a:buNone/>
            </a:pPr>
            <a:r>
              <a:rPr lang="uk-UA" dirty="0"/>
              <a:t>66 		</a:t>
            </a:r>
            <a:r>
              <a:rPr lang="uk-UA" dirty="0" smtClean="0"/>
              <a:t>  Ф </a:t>
            </a:r>
            <a:r>
              <a:rPr lang="uk-UA" dirty="0"/>
              <a:t>		Політика. Політичні науки</a:t>
            </a:r>
          </a:p>
          <a:p>
            <a:pPr marL="0" indent="0">
              <a:buNone/>
            </a:pPr>
            <a:r>
              <a:rPr lang="uk-UA" dirty="0"/>
              <a:t>67 		</a:t>
            </a:r>
            <a:r>
              <a:rPr lang="uk-UA" dirty="0" smtClean="0"/>
              <a:t>  Х </a:t>
            </a:r>
            <a:r>
              <a:rPr lang="uk-UA" dirty="0"/>
              <a:t>		Держава і право. Юридичні науки</a:t>
            </a:r>
          </a:p>
          <a:p>
            <a:pPr marL="0" indent="0">
              <a:buNone/>
            </a:pPr>
            <a:r>
              <a:rPr lang="uk-UA" dirty="0"/>
              <a:t>68 		</a:t>
            </a:r>
            <a:r>
              <a:rPr lang="uk-UA" dirty="0" smtClean="0"/>
              <a:t>  Ц </a:t>
            </a:r>
            <a:r>
              <a:rPr lang="uk-UA" dirty="0"/>
              <a:t>		Військова справа. Військова наука</a:t>
            </a:r>
          </a:p>
          <a:p>
            <a:pPr marL="0" indent="0">
              <a:buNone/>
            </a:pPr>
            <a:r>
              <a:rPr lang="uk-UA" dirty="0"/>
              <a:t>70…79 	</a:t>
            </a:r>
            <a:r>
              <a:rPr lang="uk-UA" dirty="0" smtClean="0"/>
              <a:t>  Ч </a:t>
            </a:r>
            <a:r>
              <a:rPr lang="uk-UA" dirty="0"/>
              <a:t>		Культура. Наука. Освіта</a:t>
            </a:r>
          </a:p>
          <a:p>
            <a:pPr marL="0" indent="0">
              <a:buNone/>
            </a:pPr>
            <a:r>
              <a:rPr lang="uk-UA" dirty="0"/>
              <a:t>80…84 	</a:t>
            </a:r>
            <a:r>
              <a:rPr lang="uk-UA" dirty="0" smtClean="0"/>
              <a:t>  Ш </a:t>
            </a:r>
            <a:r>
              <a:rPr lang="uk-UA" dirty="0"/>
              <a:t>		Філологічні науки. Художня література</a:t>
            </a:r>
          </a:p>
          <a:p>
            <a:pPr marL="0" indent="0">
              <a:buNone/>
            </a:pPr>
            <a:r>
              <a:rPr lang="uk-UA" dirty="0"/>
              <a:t>85 		</a:t>
            </a:r>
            <a:r>
              <a:rPr lang="uk-UA" dirty="0" smtClean="0"/>
              <a:t>  Щ </a:t>
            </a:r>
            <a:r>
              <a:rPr lang="uk-UA" dirty="0"/>
              <a:t>		Мистецтво</a:t>
            </a:r>
          </a:p>
          <a:p>
            <a:pPr marL="0" indent="0">
              <a:buNone/>
            </a:pPr>
            <a:r>
              <a:rPr lang="uk-UA" dirty="0"/>
              <a:t>86 		</a:t>
            </a:r>
            <a:r>
              <a:rPr lang="uk-UA" dirty="0" smtClean="0"/>
              <a:t>  Э </a:t>
            </a:r>
            <a:r>
              <a:rPr lang="uk-UA" dirty="0"/>
              <a:t>		Релігія. Містика. Вільнодумство</a:t>
            </a:r>
          </a:p>
          <a:p>
            <a:pPr marL="0" indent="0">
              <a:buNone/>
            </a:pPr>
            <a:r>
              <a:rPr lang="uk-UA" dirty="0"/>
              <a:t>87…88 	</a:t>
            </a:r>
            <a:r>
              <a:rPr lang="uk-UA" dirty="0" smtClean="0"/>
              <a:t>  Ю </a:t>
            </a:r>
            <a:r>
              <a:rPr lang="uk-UA" dirty="0"/>
              <a:t>		Філософія. Психологія</a:t>
            </a:r>
          </a:p>
          <a:p>
            <a:pPr marL="0" indent="0">
              <a:buNone/>
            </a:pPr>
            <a:r>
              <a:rPr lang="uk-UA" dirty="0"/>
              <a:t>9 		</a:t>
            </a:r>
            <a:r>
              <a:rPr lang="uk-UA" dirty="0" smtClean="0"/>
              <a:t>  Я </a:t>
            </a:r>
            <a:r>
              <a:rPr lang="uk-UA" dirty="0"/>
              <a:t>		Література універсального змісту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3115733" y="1057507"/>
            <a:ext cx="2919561" cy="389965"/>
          </a:xfrm>
        </p:spPr>
        <p:txBody>
          <a:bodyPr/>
          <a:lstStyle/>
          <a:p>
            <a:r>
              <a:rPr lang="uk-UA" sz="2000" b="1" i="1" dirty="0"/>
              <a:t>Наукова г</a:t>
            </a:r>
            <a:r>
              <a:rPr lang="uk-UA" sz="2000" b="1" i="1" dirty="0" smtClean="0"/>
              <a:t>алузь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671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4. Техніка роботи зі спеціальною літературою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9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Етапи вивчення наукових джерел інформації можна поділити на:</a:t>
            </a:r>
          </a:p>
          <a:p>
            <a:r>
              <a:rPr lang="uk-UA" dirty="0"/>
              <a:t>– загальне ознайомлення з вирішенням наукової проблеми;</a:t>
            </a:r>
          </a:p>
          <a:p>
            <a:r>
              <a:rPr lang="uk-UA" dirty="0"/>
              <a:t>– побіжний перегляд відібраної літератури і систематизація її відповідно до змісту роботи і черговості вивчення, опрацювання;</a:t>
            </a:r>
          </a:p>
          <a:p>
            <a:r>
              <a:rPr lang="uk-UA" dirty="0"/>
              <a:t>– читання за послідовністю розміщення матеріалу;</a:t>
            </a:r>
          </a:p>
          <a:p>
            <a:r>
              <a:rPr lang="uk-UA" dirty="0"/>
              <a:t>– вибіркове читання окремих частин;</a:t>
            </a:r>
          </a:p>
          <a:p>
            <a:r>
              <a:rPr lang="uk-UA" dirty="0"/>
              <a:t>– виписування потрібного матеріалу для формування тексту науково-дослідної роботи;</a:t>
            </a:r>
          </a:p>
          <a:p>
            <a:r>
              <a:rPr lang="uk-UA" dirty="0"/>
              <a:t>– критичне оцінювання записаного, редагування і чистовий запис як фрагменту тексту наукової роботи (статті, монографії, курсової (дипломної) роботи, дисертації тощо).</a:t>
            </a:r>
          </a:p>
        </p:txBody>
      </p:sp>
    </p:spTree>
    <p:extLst>
      <p:ext uri="{BB962C8B-B14F-4D97-AF65-F5344CB8AC3E}">
        <p14:creationId xmlns:p14="http://schemas.microsoft.com/office/powerpoint/2010/main" val="38773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428</TotalTime>
  <Words>1490</Words>
  <Application>Microsoft Office PowerPoint</Application>
  <PresentationFormat>Широкий екран</PresentationFormat>
  <Paragraphs>216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Times New Roman</vt:lpstr>
      <vt:lpstr>Wingdings 3</vt:lpstr>
      <vt:lpstr>Легкий дым</vt:lpstr>
      <vt:lpstr>ІНФОРМАЦІЙНА БАЗА НАУКОВОГО ДОСЛІДЖЕННЯ</vt:lpstr>
      <vt:lpstr>1. Поняття про наукову інформацію та її роль у проведенні наукових досліджень </vt:lpstr>
      <vt:lpstr>Галузі інформації – сукупність документованих або публічно оголошених відомостей про відносно самостійні сфери життя і діяльності.</vt:lpstr>
      <vt:lpstr>2. Джерела інформації та їх використання у науково-дослідницькій роботі</vt:lpstr>
      <vt:lpstr>Алгоритм процесу збору та аналізу наукової інформації </vt:lpstr>
      <vt:lpstr>3. Особливості інформаційного пошуку при проведенні наукового дослідження</vt:lpstr>
      <vt:lpstr>Бібліотечно-бібліографічна класифікація</vt:lpstr>
      <vt:lpstr>Бібліотечно-бібліографічна класифікація (продовження)</vt:lpstr>
      <vt:lpstr>4. Техніка роботи зі спеціальною літературою</vt:lpstr>
      <vt:lpstr>Презентація PowerPoint</vt:lpstr>
      <vt:lpstr>5. Наукометричні бази даних (НМБД)</vt:lpstr>
      <vt:lpstr>Презентація PowerPoint</vt:lpstr>
      <vt:lpstr>Презентація PowerPoint</vt:lpstr>
      <vt:lpstr>h-індекс</vt:lpstr>
      <vt:lpstr>h-індекс автора в наукометричній базі даних Scopus</vt:lpstr>
      <vt:lpstr>Презентація PowerPoint</vt:lpstr>
      <vt:lpstr>h-індекс автора в наукометричній базі даних Web of Science</vt:lpstr>
      <vt:lpstr>Презентація PowerPoint</vt:lpstr>
      <vt:lpstr>6. Наукові ступені і вчені звання</vt:lpstr>
      <vt:lpstr>Презентація PowerPoint</vt:lpstr>
      <vt:lpstr>            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ІНФОРМАЦІЙНА БАЗА НАУКОВОГО ДОСЛІДЖЕННЯ</dc:title>
  <dc:creator>Пользователь Windows</dc:creator>
  <cp:lastModifiedBy>Олександра Клендій</cp:lastModifiedBy>
  <cp:revision>17</cp:revision>
  <dcterms:created xsi:type="dcterms:W3CDTF">2019-09-07T20:09:36Z</dcterms:created>
  <dcterms:modified xsi:type="dcterms:W3CDTF">2020-03-19T21:03:22Z</dcterms:modified>
</cp:coreProperties>
</file>