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sldIdLst>
    <p:sldId id="256" r:id="rId2"/>
    <p:sldId id="269" r:id="rId3"/>
    <p:sldId id="322" r:id="rId4"/>
    <p:sldId id="270" r:id="rId5"/>
    <p:sldId id="329" r:id="rId6"/>
    <p:sldId id="257" r:id="rId7"/>
    <p:sldId id="330" r:id="rId8"/>
    <p:sldId id="272" r:id="rId9"/>
    <p:sldId id="331" r:id="rId10"/>
    <p:sldId id="273" r:id="rId11"/>
    <p:sldId id="274" r:id="rId12"/>
    <p:sldId id="277" r:id="rId13"/>
    <p:sldId id="275" r:id="rId14"/>
    <p:sldId id="276" r:id="rId15"/>
    <p:sldId id="278" r:id="rId16"/>
    <p:sldId id="280" r:id="rId17"/>
    <p:sldId id="283" r:id="rId18"/>
    <p:sldId id="287" r:id="rId19"/>
    <p:sldId id="288" r:id="rId20"/>
    <p:sldId id="334" r:id="rId21"/>
    <p:sldId id="332" r:id="rId22"/>
    <p:sldId id="333" r:id="rId23"/>
    <p:sldId id="335" r:id="rId24"/>
    <p:sldId id="290" r:id="rId25"/>
    <p:sldId id="304" r:id="rId26"/>
    <p:sldId id="295" r:id="rId27"/>
    <p:sldId id="286" r:id="rId28"/>
    <p:sldId id="325" r:id="rId29"/>
    <p:sldId id="327" r:id="rId30"/>
    <p:sldId id="299" r:id="rId31"/>
    <p:sldId id="310" r:id="rId32"/>
    <p:sldId id="308" r:id="rId33"/>
    <p:sldId id="311" r:id="rId34"/>
    <p:sldId id="307" r:id="rId35"/>
    <p:sldId id="323" r:id="rId36"/>
    <p:sldId id="336" r:id="rId37"/>
    <p:sldId id="337" r:id="rId38"/>
    <p:sldId id="338" r:id="rId39"/>
    <p:sldId id="339" r:id="rId40"/>
    <p:sldId id="340" r:id="rId41"/>
    <p:sldId id="341" r:id="rId42"/>
    <p:sldId id="342" r:id="rId43"/>
    <p:sldId id="343" r:id="rId44"/>
    <p:sldId id="344" r:id="rId45"/>
    <p:sldId id="345" r:id="rId46"/>
    <p:sldId id="359" r:id="rId47"/>
    <p:sldId id="363" r:id="rId48"/>
    <p:sldId id="361" r:id="rId49"/>
    <p:sldId id="362" r:id="rId50"/>
    <p:sldId id="328" r:id="rId51"/>
    <p:sldId id="358" r:id="rId52"/>
    <p:sldId id="364" r:id="rId53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00CC"/>
    <a:srgbClr val="0000FF"/>
    <a:srgbClr val="339933"/>
    <a:srgbClr val="A50021"/>
    <a:srgbClr val="003366"/>
    <a:srgbClr val="FFFF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5893" autoAdjust="0"/>
  </p:normalViewPr>
  <p:slideViewPr>
    <p:cSldViewPr snapToGrid="0">
      <p:cViewPr varScale="1">
        <p:scale>
          <a:sx n="71" d="100"/>
          <a:sy n="71" d="100"/>
        </p:scale>
        <p:origin x="1018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5E23D5D-D4BB-4267-B304-07D4D02684C5}" type="datetimeFigureOut">
              <a:rPr lang="ru-RU"/>
              <a:pPr>
                <a:defRPr/>
              </a:pPr>
              <a:t>27.10.2021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986BE98-21AC-4414-B478-B3D51BD412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86354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711BEC-0463-41F5-A8D9-620ED5A888BA}" type="slidenum">
              <a:rPr lang="ru-RU" alt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ru-RU" altLang="ru-RU">
              <a:cs typeface="Arial" charset="0"/>
            </a:endParaRPr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r>
              <a:rPr lang="en-GB" altLang="ru-RU" sz="1400">
                <a:sym typeface="Symbol" pitchFamily="18" charset="2"/>
              </a:rPr>
              <a:t>RHS: Incentive system, calibration/scenario shifters</a:t>
            </a:r>
          </a:p>
        </p:txBody>
      </p:sp>
    </p:spTree>
    <p:extLst>
      <p:ext uri="{BB962C8B-B14F-4D97-AF65-F5344CB8AC3E}">
        <p14:creationId xmlns:p14="http://schemas.microsoft.com/office/powerpoint/2010/main" val="2931388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86BE98-21AC-4414-B478-B3D51BD412E4}" type="slidenum">
              <a:rPr lang="ru-RU" smtClean="0"/>
              <a:pPr>
                <a:defRPr/>
              </a:pPr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2630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9FC5741-34AE-4E8E-A070-CD015543605F}" type="slidenum">
              <a:rPr lang="ru-RU" smtClean="0"/>
              <a:pPr>
                <a:defRPr/>
              </a:pPr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344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7E308-32DB-414C-B898-B391A711B2C9}" type="datetimeFigureOut">
              <a:rPr lang="ru-RU"/>
              <a:pPr>
                <a:defRPr/>
              </a:pPr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C3DF5-58BF-4DB1-8140-AE3F18EEC3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FCD54-CC3B-4F4B-AF8D-A0BD05FF26A8}" type="datetimeFigureOut">
              <a:rPr lang="ru-RU"/>
              <a:pPr>
                <a:defRPr/>
              </a:pPr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F2FF84-B5B1-4A03-B883-6029E02164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AD4FA-DABA-4ADB-BA50-01E98B260ED4}" type="datetimeFigureOut">
              <a:rPr lang="ru-RU"/>
              <a:pPr>
                <a:defRPr/>
              </a:pPr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A9CA7-8145-4223-A169-5BA77A1A8D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FCCFB-821A-40FB-9A74-84A1749CEF98}" type="slidenum">
              <a:rPr lang="uk-UA" altLang="ru-RU"/>
              <a:pPr>
                <a:defRPr/>
              </a:pPr>
              <a:t>‹#›</a:t>
            </a:fld>
            <a:endParaRPr lang="uk-UA" alt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1_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10319-F6A6-4A94-A2CC-5D50C78AE84E}" type="datetimeFigureOut">
              <a:rPr lang="ru-RU"/>
              <a:pPr>
                <a:defRPr/>
              </a:pPr>
              <a:t>27.10.2021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580FB-4BFC-401B-9679-23D3BEE814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838200" y="1825625"/>
            <a:ext cx="5181600" cy="20986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6172200" y="1825625"/>
            <a:ext cx="5181600" cy="20986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838200" y="4076700"/>
            <a:ext cx="5181600" cy="21002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72200" y="4076700"/>
            <a:ext cx="5181600" cy="21002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07D3-4468-41D1-BF71-712E627CAC6B}" type="datetimeFigureOut">
              <a:rPr lang="ru-RU"/>
              <a:pPr>
                <a:defRPr/>
              </a:pPr>
              <a:t>27.10.2021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077B25-4537-4186-AA30-5CF17DF89B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EA912-7414-47AA-9471-3E3DFF8F8887}" type="datetimeFigureOut">
              <a:rPr lang="ru-RU"/>
              <a:pPr>
                <a:defRPr/>
              </a:pPr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D528F-9D7E-440B-868B-E3AB7E5FF1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9AFE2-36A8-4B22-B171-658F82E723A5}" type="datetimeFigureOut">
              <a:rPr lang="ru-RU"/>
              <a:pPr>
                <a:defRPr/>
              </a:pPr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12662-E282-4C1B-ABAC-C7F23CB748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96655-A757-4C92-9332-17C9BCE871F4}" type="datetimeFigureOut">
              <a:rPr lang="ru-RU"/>
              <a:pPr>
                <a:defRPr/>
              </a:pPr>
              <a:t>27.10.2021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40891-A48B-4CFD-8E87-B0EB0ED4AA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BE7A0-0F43-4CB0-A2B3-FA9139B792A2}" type="datetimeFigureOut">
              <a:rPr lang="ru-RU"/>
              <a:pPr>
                <a:defRPr/>
              </a:pPr>
              <a:t>27.10.2021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6CD23-C33D-46C8-AF49-469402356D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9D397-8725-433B-9561-886C79EC752B}" type="datetimeFigureOut">
              <a:rPr lang="ru-RU"/>
              <a:pPr>
                <a:defRPr/>
              </a:pPr>
              <a:t>27.10.2021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11252-C842-45A8-8429-87F9D1FAD6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7F8A4-E733-4E98-AAB9-9DEC0519A184}" type="datetimeFigureOut">
              <a:rPr lang="ru-RU"/>
              <a:pPr>
                <a:defRPr/>
              </a:pPr>
              <a:t>27.10.2021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52E4F-A9F5-43D9-B24C-7BA6B524A7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4DF45-0529-47CB-81BA-F38C69A491E6}" type="datetimeFigureOut">
              <a:rPr lang="ru-RU"/>
              <a:pPr>
                <a:defRPr/>
              </a:pPr>
              <a:t>27.10.2021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C2BD4-7447-4C08-8203-D5CA35083B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2F62E-8585-442E-BC91-9386CD2DA77D}" type="datetimeFigureOut">
              <a:rPr lang="ru-RU"/>
              <a:pPr>
                <a:defRPr/>
              </a:pPr>
              <a:t>27.10.2021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5938E-3DB9-4C19-8AC5-D52F5197A2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5120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1FE5BE-D16A-47EA-96B5-A12C12E3B837}" type="datetimeFigureOut">
              <a:rPr lang="ru-RU"/>
              <a:pPr>
                <a:defRPr/>
              </a:pPr>
              <a:t>27.10.2021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E1BB475-0B34-41BD-91C5-EDE40D5EC1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63" r:id="rId12"/>
    <p:sldLayoutId id="2147483650" r:id="rId13"/>
    <p:sldLayoutId id="2147483662" r:id="rId14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ctrTitle"/>
          </p:nvPr>
        </p:nvSpPr>
        <p:spPr>
          <a:xfrm>
            <a:off x="461963" y="550863"/>
            <a:ext cx="11545887" cy="3449637"/>
          </a:xfrm>
        </p:spPr>
        <p:txBody>
          <a:bodyPr/>
          <a:lstStyle/>
          <a:p>
            <a:pPr eaLnBrk="1" hangingPunct="1"/>
            <a:br>
              <a:rPr lang="uk-UA" sz="4000" b="1" dirty="0">
                <a:solidFill>
                  <a:srgbClr val="0033CC"/>
                </a:solidFill>
                <a:latin typeface="Arial" charset="0"/>
                <a:cs typeface="Arial" charset="0"/>
              </a:rPr>
            </a:br>
            <a:r>
              <a:rPr lang="uk-UA" sz="36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Аграрна політика окремих іноземних країн та їх блоків (США-ЄС) в умовах глобалізації економіки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8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5143500"/>
            <a:ext cx="9144000" cy="1239838"/>
          </a:xfrm>
        </p:spPr>
        <p:txBody>
          <a:bodyPr/>
          <a:lstStyle/>
          <a:p>
            <a:pPr eaLnBrk="1" hangingPunct="1"/>
            <a:r>
              <a:rPr lang="uk-UA" sz="3600" dirty="0">
                <a:latin typeface="Arial" charset="0"/>
                <a:cs typeface="Arial" charset="0"/>
              </a:rPr>
              <a:t>Лектор – професор Діброва А.Д.</a:t>
            </a:r>
          </a:p>
          <a:p>
            <a:pPr eaLnBrk="1" hangingPunct="1"/>
            <a:endParaRPr lang="ru-RU" dirty="0"/>
          </a:p>
        </p:txBody>
      </p:sp>
      <p:pic>
        <p:nvPicPr>
          <p:cNvPr id="16387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Подзаголовок 2"/>
          <p:cNvSpPr txBox="1">
            <a:spLocks/>
          </p:cNvSpPr>
          <p:nvPr/>
        </p:nvSpPr>
        <p:spPr bwMode="auto">
          <a:xfrm>
            <a:off x="1524000" y="152400"/>
            <a:ext cx="10353675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r>
              <a:rPr lang="uk-UA" sz="3600" b="1" dirty="0"/>
              <a:t>Національний університет біоресурсів і природокористування України</a:t>
            </a:r>
          </a:p>
          <a:p>
            <a:pPr algn="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uk-UA" sz="2800" dirty="0"/>
          </a:p>
          <a:p>
            <a:pPr algn="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uk-UA" sz="3600" dirty="0"/>
          </a:p>
          <a:p>
            <a:pPr algn="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ru-RU" sz="3600" dirty="0"/>
          </a:p>
          <a:p>
            <a:pPr algn="ctr"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endParaRPr lang="ru-RU" sz="24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7582" y="193675"/>
            <a:ext cx="11182332" cy="6392863"/>
          </a:xfrm>
        </p:spPr>
        <p:txBody>
          <a:bodyPr>
            <a:normAutofit/>
          </a:bodyPr>
          <a:lstStyle/>
          <a:p>
            <a:pPr marL="0" indent="0">
              <a:buFont typeface="Arial" charset="0"/>
              <a:buNone/>
            </a:pPr>
            <a:r>
              <a:rPr lang="uk-UA" dirty="0"/>
              <a:t>	</a:t>
            </a:r>
            <a:r>
              <a:rPr lang="uk-UA" sz="2500" dirty="0">
                <a:latin typeface="Arial" charset="0"/>
              </a:rPr>
              <a:t>До 1937 р економічні показники США досягли рівня 1929 р Проведення «Нового курсу» супроводжувалося величезними видатками державного бюджету. </a:t>
            </a:r>
            <a:r>
              <a:rPr lang="uk-UA" sz="2500" dirty="0">
                <a:solidFill>
                  <a:srgbClr val="0033CC"/>
                </a:solidFill>
                <a:latin typeface="Arial" charset="0"/>
              </a:rPr>
              <a:t>За п'ять років витрати на сільське господарство зросли майже в 5 разів, а на підтримку зайнятості - в 7 разів. Всього з 1933 р. по 1937 р. витрати федерального бюджету збільшилися в 2,2 рази.</a:t>
            </a:r>
          </a:p>
          <a:p>
            <a:pPr marL="0" indent="0">
              <a:buFont typeface="Arial" charset="0"/>
              <a:buNone/>
            </a:pPr>
            <a:r>
              <a:rPr lang="uk-UA" sz="2500" dirty="0">
                <a:latin typeface="Arial" charset="0"/>
              </a:rPr>
              <a:t>	Найважливішим результатом антикризових заходів, можна вважати набуття досвіду державного регулювання ринкових механізмів. </a:t>
            </a:r>
          </a:p>
          <a:p>
            <a:pPr marL="0" indent="0">
              <a:buFont typeface="Arial" charset="0"/>
              <a:buNone/>
            </a:pPr>
            <a:r>
              <a:rPr lang="uk-UA" dirty="0">
                <a:latin typeface="Arial" charset="0"/>
              </a:rPr>
              <a:t>Ф. Рузвельт відзначав: </a:t>
            </a:r>
            <a:r>
              <a:rPr lang="uk-UA" dirty="0">
                <a:solidFill>
                  <a:srgbClr val="FF0000"/>
                </a:solidFill>
                <a:latin typeface="Arial" charset="0"/>
              </a:rPr>
              <a:t>«Абсолютно неправильно називати прийняті нами заходи урядовим контролем над фермерським господарством, промисловістю або транспортом. Це, скоріше, - партнерство між урядом і фермерами, між урядом і промисловістю, між урядом і транспортом. Партнерство не в сенсі участі в прибутках, оскільки прибутки будуть як і раніше діставатися приватним громадянам, а в сенсі спільного планування та проведення планів у життя»</a:t>
            </a:r>
          </a:p>
        </p:txBody>
      </p:sp>
      <p:pic>
        <p:nvPicPr>
          <p:cNvPr id="25602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Объект 2"/>
          <p:cNvSpPr>
            <a:spLocks noGrp="1"/>
          </p:cNvSpPr>
          <p:nvPr>
            <p:ph idx="1"/>
          </p:nvPr>
        </p:nvSpPr>
        <p:spPr>
          <a:xfrm>
            <a:off x="1084263" y="193675"/>
            <a:ext cx="10648950" cy="6303963"/>
          </a:xfrm>
        </p:spPr>
        <p:txBody>
          <a:bodyPr/>
          <a:lstStyle/>
          <a:p>
            <a:pPr marL="0" indent="0" algn="just" eaLnBrk="1" hangingPunct="1">
              <a:buFont typeface="Arial" charset="0"/>
              <a:buNone/>
            </a:pPr>
            <a:r>
              <a:rPr lang="uk-UA"/>
              <a:t>	</a:t>
            </a:r>
            <a:r>
              <a:rPr lang="uk-UA">
                <a:latin typeface="Arial" charset="0"/>
              </a:rPr>
              <a:t>Після Другої світової війни відбулися глибокі перетворення у сільському господарстві США. </a:t>
            </a:r>
            <a:r>
              <a:rPr lang="uk-UA">
                <a:solidFill>
                  <a:srgbClr val="0033CC"/>
                </a:solidFill>
                <a:latin typeface="Arial" charset="0"/>
              </a:rPr>
              <a:t>Завдяки урядовій підтримці цін і урядовим кредитам зросли і стали більш стабільними доходи фермерів.</a:t>
            </a:r>
            <a:r>
              <a:rPr lang="uk-UA">
                <a:latin typeface="Arial" charset="0"/>
              </a:rPr>
              <a:t> Сільське господарство ставало дедалі більш технічно оснащеним, що дозволяло фермерам обробляти більше землі. 	Істотно скоротились витрати праці в сільському господарстві. Гібриди в рослинництві, добрива й хімікати підвищили врожайність сільськогосподарських культур. </a:t>
            </a:r>
            <a:r>
              <a:rPr lang="uk-UA">
                <a:solidFill>
                  <a:srgbClr val="0033CC"/>
                </a:solidFill>
                <a:latin typeface="Arial" charset="0"/>
              </a:rPr>
              <a:t>Через збільшення обсягів виробництва сільськогосподарської продукції, відповідно знизились  ціни, що й викликало посилення урядової підтримки цін.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uk-UA">
                <a:latin typeface="Arial" charset="0"/>
              </a:rPr>
              <a:t>	У 1954 р. для зменшення пропозиції продовольства Конгрес США затвердив </a:t>
            </a:r>
            <a:r>
              <a:rPr lang="uk-UA">
                <a:solidFill>
                  <a:srgbClr val="0033CC"/>
                </a:solidFill>
                <a:latin typeface="Arial" charset="0"/>
              </a:rPr>
              <a:t>програму «Продовольство для миру»,</a:t>
            </a:r>
            <a:r>
              <a:rPr lang="uk-UA">
                <a:latin typeface="Arial" charset="0"/>
              </a:rPr>
              <a:t> яка передбачала значні обсяги експорту сільськогосподарської продукції у бідні країни.</a:t>
            </a:r>
            <a:endParaRPr lang="ru-RU">
              <a:latin typeface="Arial" charset="0"/>
            </a:endParaRPr>
          </a:p>
        </p:txBody>
      </p:sp>
      <p:pic>
        <p:nvPicPr>
          <p:cNvPr id="26626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Объект 2"/>
          <p:cNvSpPr>
            <a:spLocks noGrp="1"/>
          </p:cNvSpPr>
          <p:nvPr>
            <p:ph idx="1"/>
          </p:nvPr>
        </p:nvSpPr>
        <p:spPr>
          <a:xfrm>
            <a:off x="355600" y="201613"/>
            <a:ext cx="11249025" cy="6580187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uk-UA"/>
          </a:p>
          <a:p>
            <a:pPr marL="0" indent="0" eaLnBrk="1" hangingPunct="1">
              <a:buFont typeface="Arial" charset="0"/>
              <a:buNone/>
            </a:pPr>
            <a:r>
              <a:rPr lang="uk-UA"/>
              <a:t>	</a:t>
            </a:r>
            <a:r>
              <a:rPr lang="uk-UA" sz="3200">
                <a:latin typeface="Arial" charset="0"/>
              </a:rPr>
              <a:t>З метою стимулювання внутрішнього попиту у 60–тих роках XX ст. уряд США вирішив направити лишки продовольства для підтримки найбільш вразливих верст населення. Для цього була започаткована федеральна програма </a:t>
            </a:r>
            <a:r>
              <a:rPr lang="uk-UA" sz="3200">
                <a:solidFill>
                  <a:srgbClr val="A50021"/>
                </a:solidFill>
                <a:latin typeface="Arial" charset="0"/>
              </a:rPr>
              <a:t>«Продовольчі талони».</a:t>
            </a:r>
            <a:r>
              <a:rPr lang="uk-UA" sz="3200">
                <a:latin typeface="Arial" charset="0"/>
              </a:rPr>
              <a:t> </a:t>
            </a:r>
          </a:p>
          <a:p>
            <a:pPr marL="0" indent="0" eaLnBrk="1" hangingPunct="1">
              <a:buFont typeface="Arial" charset="0"/>
              <a:buNone/>
            </a:pPr>
            <a:r>
              <a:rPr lang="uk-UA" sz="3200">
                <a:latin typeface="Arial" charset="0"/>
              </a:rPr>
              <a:t>	На даний час в США діє близько 15 програм продовольчої допомоги населенню, серед яких найголовніші: </a:t>
            </a:r>
            <a:r>
              <a:rPr lang="uk-UA" sz="3200">
                <a:solidFill>
                  <a:srgbClr val="0033CC"/>
                </a:solidFill>
                <a:latin typeface="Arial" charset="0"/>
              </a:rPr>
              <a:t>програма продовольчих талонів; програма шкільних обідів; програма шкільних сніданків; програма WIC (жінки, немовлята, діти); програма піклування про дітей та людей похилого віку; програма харчування влітку. </a:t>
            </a:r>
            <a:endParaRPr lang="ru-RU" sz="3200">
              <a:solidFill>
                <a:srgbClr val="0033CC"/>
              </a:solidFill>
              <a:latin typeface="Arial" charset="0"/>
            </a:endParaRPr>
          </a:p>
        </p:txBody>
      </p:sp>
      <p:pic>
        <p:nvPicPr>
          <p:cNvPr id="29698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6875" y="430213"/>
            <a:ext cx="11441113" cy="6043612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lnSpc>
                <a:spcPct val="80000"/>
              </a:lnSpc>
            </a:pPr>
            <a:endParaRPr lang="ru-RU" dirty="0">
              <a:latin typeface="Arial" charset="0"/>
              <a:cs typeface="Arial" charset="0"/>
            </a:endParaRPr>
          </a:p>
          <a:p>
            <a:pPr eaLnBrk="1" hangingPunct="1">
              <a:lnSpc>
                <a:spcPct val="150000"/>
              </a:lnSpc>
              <a:buFont typeface="Arial" charset="0"/>
              <a:buNone/>
            </a:pPr>
            <a:r>
              <a:rPr lang="uk-UA" dirty="0"/>
              <a:t>		</a:t>
            </a:r>
            <a:r>
              <a:rPr lang="uk-UA" sz="3200" dirty="0">
                <a:latin typeface="Arial" charset="0"/>
              </a:rPr>
              <a:t>Характерною особливістю аграрної політики США в XX ст. є виваженість та послідовність при прийнятті рішень. Адже кожний наступний сільськогосподарський закон враховував минулий досвід і ставав продовженням попереднього, творчим його розвитком, враховуючи поточні реалії на ринку сільськогосподарської продукції. 	Саме тому у </a:t>
            </a:r>
            <a:r>
              <a:rPr lang="uk-UA" sz="3200" dirty="0">
                <a:solidFill>
                  <a:srgbClr val="0033CC"/>
                </a:solidFill>
                <a:latin typeface="Arial" charset="0"/>
              </a:rPr>
              <a:t>відповідний закон від 1965 р.,</a:t>
            </a:r>
            <a:r>
              <a:rPr lang="uk-UA" sz="3200" dirty="0">
                <a:latin typeface="Arial" charset="0"/>
              </a:rPr>
              <a:t> окрім уже традиційних заходів, було </a:t>
            </a:r>
            <a:r>
              <a:rPr lang="uk-UA" sz="3200" dirty="0" err="1">
                <a:latin typeface="Arial" charset="0"/>
              </a:rPr>
              <a:t>внесено</a:t>
            </a:r>
            <a:r>
              <a:rPr lang="uk-UA" sz="3200" dirty="0">
                <a:latin typeface="Arial" charset="0"/>
              </a:rPr>
              <a:t> елементи лібералізації, а головне – </a:t>
            </a:r>
            <a:r>
              <a:rPr lang="uk-UA" sz="3200" dirty="0">
                <a:solidFill>
                  <a:srgbClr val="0033CC"/>
                </a:solidFill>
                <a:latin typeface="Arial" charset="0"/>
              </a:rPr>
              <a:t>прив’язано цінову підтримку більшості сільськогосподарських продуктів з рівнем цін на світовому ринку</a:t>
            </a:r>
            <a:r>
              <a:rPr lang="uk-UA" dirty="0">
                <a:solidFill>
                  <a:srgbClr val="0033CC"/>
                </a:solidFill>
              </a:rPr>
              <a:t> </a:t>
            </a:r>
            <a:endParaRPr lang="ru-RU" dirty="0">
              <a:solidFill>
                <a:srgbClr val="0033CC"/>
              </a:solidFill>
            </a:endParaRPr>
          </a:p>
        </p:txBody>
      </p:sp>
      <p:pic>
        <p:nvPicPr>
          <p:cNvPr id="27651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963" y="219075"/>
            <a:ext cx="11744325" cy="6099175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Font typeface="Arial" charset="0"/>
              <a:buNone/>
            </a:pPr>
            <a:endParaRPr lang="uk-UA" dirty="0">
              <a:latin typeface="Arial" charset="0"/>
              <a:cs typeface="Arial" charset="0"/>
            </a:endParaRPr>
          </a:p>
          <a:p>
            <a:pPr marL="0" indent="0" algn="just" eaLnBrk="1" hangingPunct="1">
              <a:buFont typeface="Arial" charset="0"/>
              <a:buNone/>
            </a:pPr>
            <a:r>
              <a:rPr lang="uk-UA" dirty="0">
                <a:latin typeface="Arial" charset="0"/>
                <a:cs typeface="Arial" charset="0"/>
              </a:rPr>
              <a:t>	</a:t>
            </a:r>
            <a:r>
              <a:rPr lang="uk-UA" sz="3200" dirty="0">
                <a:latin typeface="Arial" charset="0"/>
              </a:rPr>
              <a:t>До початку 1970-х рр. знову назрівала криза перевиробництва в сільському господарстві. Проте, внаслідок значних обсягів закупівлі зерна СРСР відбулися зміни і в аграрній політиці США. </a:t>
            </a:r>
            <a:r>
              <a:rPr lang="uk-UA" sz="3200" dirty="0">
                <a:solidFill>
                  <a:srgbClr val="0033CC"/>
                </a:solidFill>
                <a:latin typeface="Arial" charset="0"/>
              </a:rPr>
              <a:t>Сільськогосподарський акт 1973 р. був першим з 1933 р. актом такого значення, який відображав не надлишок пропозиції, а надлишок попиту.</a:t>
            </a:r>
            <a:r>
              <a:rPr lang="uk-UA" sz="3200" dirty="0"/>
              <a:t> 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uk-UA" sz="3200" dirty="0"/>
              <a:t>	</a:t>
            </a:r>
            <a:r>
              <a:rPr lang="uk-UA" sz="3200" dirty="0">
                <a:latin typeface="Arial" charset="0"/>
              </a:rPr>
              <a:t>Починаючи з 80–х років XX ст., коли ситуація на світових ринках стабілізувалася, у США знову виникли труднощі зі збутом зерна. </a:t>
            </a:r>
            <a:r>
              <a:rPr lang="uk-UA" sz="3200" dirty="0">
                <a:solidFill>
                  <a:srgbClr val="0033CC"/>
                </a:solidFill>
                <a:latin typeface="Arial" charset="0"/>
              </a:rPr>
              <a:t>В 1981 р. був прийнятий закон в якому, серед інших заходів, були введені мінімальні орієнтовані ціни на зерно</a:t>
            </a:r>
            <a:r>
              <a:rPr lang="uk-UA" sz="3200" dirty="0">
                <a:latin typeface="Arial" charset="0"/>
              </a:rPr>
              <a:t>, що дозволили за рахунок щорічної індексації (відповідно до рівня інфляції) підтримати доходи фермерських господарств. </a:t>
            </a:r>
            <a:endParaRPr lang="ru-RU" sz="3200" dirty="0">
              <a:latin typeface="Arial" charset="0"/>
            </a:endParaRPr>
          </a:p>
        </p:txBody>
      </p:sp>
      <p:pic>
        <p:nvPicPr>
          <p:cNvPr id="28674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ъект 2"/>
          <p:cNvSpPr>
            <a:spLocks noGrp="1"/>
          </p:cNvSpPr>
          <p:nvPr>
            <p:ph idx="1"/>
          </p:nvPr>
        </p:nvSpPr>
        <p:spPr>
          <a:xfrm>
            <a:off x="565150" y="395288"/>
            <a:ext cx="11412538" cy="5886450"/>
          </a:xfrm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uk-UA" dirty="0"/>
              <a:t>		</a:t>
            </a:r>
            <a:r>
              <a:rPr lang="uk-UA" sz="3200" dirty="0">
                <a:latin typeface="Arial" charset="0"/>
              </a:rPr>
              <a:t>Зокрема, </a:t>
            </a:r>
            <a:r>
              <a:rPr lang="uk-UA" sz="3200" dirty="0">
                <a:solidFill>
                  <a:srgbClr val="0033CC"/>
                </a:solidFill>
                <a:latin typeface="Arial" charset="0"/>
              </a:rPr>
              <a:t>до фермерів, які брали участь в державних програмах застосовувались заходи, що мали обмежувальний характер</a:t>
            </a:r>
            <a:r>
              <a:rPr lang="uk-UA" sz="3200" dirty="0">
                <a:latin typeface="Arial" charset="0"/>
              </a:rPr>
              <a:t>. Наприклад, відповідно до вимог програм консервації земель жорстко регламентувалися перелік культур і масштаби їх виробництва. </a:t>
            </a:r>
            <a:r>
              <a:rPr lang="uk-UA" sz="3200" dirty="0">
                <a:solidFill>
                  <a:srgbClr val="0033CC"/>
                </a:solidFill>
                <a:latin typeface="Arial" charset="0"/>
              </a:rPr>
              <a:t>Це викликало невдоволення виробників, дезорієнтацію їх і споживачів, негативно впливало на функціонування аграрного ринку</a:t>
            </a:r>
            <a:r>
              <a:rPr lang="uk-UA" sz="3200" dirty="0">
                <a:latin typeface="Arial" charset="0"/>
              </a:rPr>
              <a:t>. Як наслідок, серед фермерів, особливо крупних виробників, зростало невдоволення втручанням держави в сільське господарство. </a:t>
            </a:r>
            <a:r>
              <a:rPr lang="uk-UA" sz="3200" dirty="0">
                <a:solidFill>
                  <a:srgbClr val="0033CC"/>
                </a:solidFill>
                <a:latin typeface="Arial" charset="0"/>
              </a:rPr>
              <a:t>Тому на початку 80–х років виникла необхідність докорінних змін в аграрній політиці держави з метою надання їй ринкового характеру.</a:t>
            </a:r>
            <a:r>
              <a:rPr lang="uk-UA" sz="3200" dirty="0">
                <a:latin typeface="Arial" charset="0"/>
              </a:rPr>
              <a:t> </a:t>
            </a:r>
            <a:endParaRPr lang="ru-RU" sz="3200" dirty="0">
              <a:latin typeface="Arial" charset="0"/>
            </a:endParaRPr>
          </a:p>
        </p:txBody>
      </p:sp>
      <p:pic>
        <p:nvPicPr>
          <p:cNvPr id="30723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2"/>
          <p:cNvSpPr>
            <a:spLocks noGrp="1"/>
          </p:cNvSpPr>
          <p:nvPr>
            <p:ph idx="1"/>
          </p:nvPr>
        </p:nvSpPr>
        <p:spPr>
          <a:xfrm>
            <a:off x="392113" y="976313"/>
            <a:ext cx="11598275" cy="5745162"/>
          </a:xfrm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uk-UA" sz="3200" dirty="0">
                <a:latin typeface="Arial" charset="0"/>
              </a:rPr>
              <a:t>		</a:t>
            </a:r>
            <a:r>
              <a:rPr lang="uk-UA" sz="3000" dirty="0">
                <a:latin typeface="Arial" charset="0"/>
              </a:rPr>
              <a:t>Був покликаний зменшити залежність фермерів від державної допомоги і підвищити конкурентоспроможність американської сільськогосподарської продукції на світовому ринку. 	Відтепер </a:t>
            </a:r>
            <a:r>
              <a:rPr lang="uk-UA" sz="3000" dirty="0">
                <a:solidFill>
                  <a:srgbClr val="A50021"/>
                </a:solidFill>
                <a:latin typeface="Arial" charset="0"/>
              </a:rPr>
              <a:t>надання товарних кредитів фермерам стало залежати від цінових показників продукції за минулий рік, а розмір програм щодо обмеження посівних площ став залежати від обсягу товарних запасів відповідної продукції</a:t>
            </a:r>
            <a:r>
              <a:rPr lang="uk-UA" sz="3000" dirty="0">
                <a:latin typeface="Arial" charset="0"/>
              </a:rPr>
              <a:t>. </a:t>
            </a:r>
            <a:r>
              <a:rPr lang="uk-UA" sz="3000" dirty="0">
                <a:solidFill>
                  <a:srgbClr val="0033CC"/>
                </a:solidFill>
                <a:latin typeface="Arial" charset="0"/>
              </a:rPr>
              <a:t>Найважливішим принципом нової аграрної політики цього періоду стала експортна орієнтація. </a:t>
            </a:r>
            <a:r>
              <a:rPr lang="uk-UA" sz="3000" dirty="0">
                <a:latin typeface="Arial" charset="0"/>
              </a:rPr>
              <a:t>Передбачав значне зростання обсягів субсидій, спрямованих на розширення експорту сільськогосподарської продукції. Передбачалось також виведення з використання від 16 до 18 мільйонів гектарів ріллі на термін від 10 до 15 років.</a:t>
            </a:r>
            <a:r>
              <a:rPr lang="uk-UA" sz="3200" dirty="0">
                <a:latin typeface="Arial" charset="0"/>
              </a:rPr>
              <a:t> </a:t>
            </a:r>
            <a:endParaRPr lang="ru-RU" sz="3200" dirty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ru-RU" sz="3200" dirty="0">
              <a:solidFill>
                <a:srgbClr val="0033CC"/>
              </a:solidFill>
              <a:latin typeface="Arial" charset="0"/>
            </a:endParaRPr>
          </a:p>
          <a:p>
            <a:pPr eaLnBrk="1" hangingPunct="1"/>
            <a:endParaRPr lang="ru-RU" sz="3200" dirty="0">
              <a:solidFill>
                <a:srgbClr val="0033CC"/>
              </a:solidFill>
              <a:latin typeface="Arial" charset="0"/>
            </a:endParaRPr>
          </a:p>
        </p:txBody>
      </p:sp>
      <p:pic>
        <p:nvPicPr>
          <p:cNvPr id="31747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9" name="Rectangle 2"/>
          <p:cNvSpPr>
            <a:spLocks noChangeArrowheads="1"/>
          </p:cNvSpPr>
          <p:nvPr/>
        </p:nvSpPr>
        <p:spPr bwMode="auto">
          <a:xfrm>
            <a:off x="1087438" y="176213"/>
            <a:ext cx="109601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uk-UA" sz="3600" b="1">
                <a:solidFill>
                  <a:srgbClr val="0033CC"/>
                </a:solidFill>
              </a:rPr>
              <a:t>Закон про сільське господарство США, 1985 р.</a:t>
            </a:r>
            <a:r>
              <a:rPr lang="uk-UA" sz="3600"/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Объект 2"/>
          <p:cNvSpPr>
            <a:spLocks noGrp="1"/>
          </p:cNvSpPr>
          <p:nvPr>
            <p:ph idx="1"/>
          </p:nvPr>
        </p:nvSpPr>
        <p:spPr>
          <a:xfrm>
            <a:off x="339725" y="842963"/>
            <a:ext cx="11604625" cy="5743575"/>
          </a:xfrm>
        </p:spPr>
        <p:txBody>
          <a:bodyPr/>
          <a:lstStyle/>
          <a:p>
            <a:pPr marL="0" indent="0" algn="just" eaLnBrk="1" hangingPunct="1">
              <a:buFont typeface="Arial" charset="0"/>
              <a:buNone/>
            </a:pPr>
            <a:r>
              <a:rPr lang="uk-UA" sz="3200" dirty="0">
                <a:latin typeface="Arial" charset="0"/>
              </a:rPr>
              <a:t>	Відбулась </a:t>
            </a:r>
            <a:r>
              <a:rPr lang="uk-UA" sz="3200" dirty="0">
                <a:solidFill>
                  <a:srgbClr val="0033CC"/>
                </a:solidFill>
                <a:latin typeface="Arial" charset="0"/>
              </a:rPr>
              <a:t>переорієнтація аграрної політики на користь лібералізації аграрного ринку</a:t>
            </a:r>
            <a:r>
              <a:rPr lang="uk-UA" sz="3200" dirty="0">
                <a:latin typeface="Arial" charset="0"/>
              </a:rPr>
              <a:t>. Зокрема, у цьому законі та інших нормативно-правових актах 1990–1995 рр. передбачалося деяке пом'якшення обмежень, пов'язаних з підтримкою цін на сільськогосподарську продукцію. 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uk-UA" sz="3200" dirty="0">
                <a:latin typeface="Arial" charset="0"/>
              </a:rPr>
              <a:t>	</a:t>
            </a:r>
            <a:r>
              <a:rPr lang="uk-UA" sz="3200" dirty="0">
                <a:solidFill>
                  <a:srgbClr val="0033CC"/>
                </a:solidFill>
                <a:latin typeface="Arial" charset="0"/>
              </a:rPr>
              <a:t>Закон надав можливість фермерам більш </a:t>
            </a:r>
            <a:r>
              <a:rPr lang="uk-UA" sz="3200" dirty="0" err="1">
                <a:solidFill>
                  <a:srgbClr val="0033CC"/>
                </a:solidFill>
                <a:latin typeface="Arial" charset="0"/>
              </a:rPr>
              <a:t>гнучко</a:t>
            </a:r>
            <a:r>
              <a:rPr lang="uk-UA" sz="3200" dirty="0">
                <a:solidFill>
                  <a:srgbClr val="0033CC"/>
                </a:solidFill>
                <a:latin typeface="Arial" charset="0"/>
              </a:rPr>
              <a:t> реагувати на зміни ринкових умов, змінюючи структуру посівів.</a:t>
            </a:r>
            <a:r>
              <a:rPr lang="uk-UA" sz="3200" dirty="0">
                <a:latin typeface="Arial" charset="0"/>
              </a:rPr>
              <a:t> А розмір посівних площ, що підлягають скороченню, став змінюватись не тільки в залежності від обсягу товарних запасів, але і від кількості, яку можна було використовувати в найближчій перспективі.</a:t>
            </a:r>
            <a:endParaRPr lang="ru-RU" sz="3200" dirty="0">
              <a:latin typeface="Arial" charset="0"/>
            </a:endParaRPr>
          </a:p>
        </p:txBody>
      </p:sp>
      <p:pic>
        <p:nvPicPr>
          <p:cNvPr id="35842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5" name="Rectangle 2"/>
          <p:cNvSpPr>
            <a:spLocks noChangeArrowheads="1"/>
          </p:cNvSpPr>
          <p:nvPr/>
        </p:nvSpPr>
        <p:spPr bwMode="auto">
          <a:xfrm>
            <a:off x="1087438" y="176213"/>
            <a:ext cx="109601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uk-UA" sz="3600" b="1">
                <a:solidFill>
                  <a:srgbClr val="0033CC"/>
                </a:solidFill>
              </a:rPr>
              <a:t>Закон про сільське господарство США, 1990 р.</a:t>
            </a:r>
            <a:r>
              <a:rPr lang="uk-UA" sz="3600"/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7175" y="1028700"/>
            <a:ext cx="11811000" cy="5610225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uk-UA" altLang="ru-RU" dirty="0"/>
              <a:t>	</a:t>
            </a:r>
            <a:r>
              <a:rPr lang="uk-UA" altLang="ru-RU" sz="3200" dirty="0">
                <a:solidFill>
                  <a:srgbClr val="0033CC"/>
                </a:solidFill>
                <a:latin typeface="Arial" charset="0"/>
              </a:rPr>
              <a:t>Головною особливістю закону </a:t>
            </a:r>
            <a:r>
              <a:rPr lang="uk-UA" altLang="ru-RU" sz="3200" dirty="0">
                <a:latin typeface="Arial" charset="0"/>
              </a:rPr>
              <a:t>стало </a:t>
            </a:r>
            <a:r>
              <a:rPr lang="uk-UA" altLang="ru-RU" sz="3200" dirty="0">
                <a:solidFill>
                  <a:srgbClr val="A50021"/>
                </a:solidFill>
                <a:latin typeface="Arial" charset="0"/>
              </a:rPr>
              <a:t>скорочення державних витрат на аграрні програми при одночасному стимулюванні державою експорту сільськогосподарської продукції</a:t>
            </a:r>
            <a:r>
              <a:rPr lang="uk-UA" altLang="ru-RU" sz="3200" dirty="0">
                <a:latin typeface="Arial" charset="0"/>
              </a:rPr>
              <a:t>. Передбачена законом 1985 р. програма стимулювання експорту в законі 1990 р. була посилена програмою сприяння збутові продукції. </a:t>
            </a:r>
          </a:p>
          <a:p>
            <a:pPr marL="0" indent="0" algn="just" eaLnBrk="1" hangingPunct="1">
              <a:lnSpc>
                <a:spcPct val="80000"/>
              </a:lnSpc>
              <a:buFont typeface="Arial" charset="0"/>
              <a:buNone/>
            </a:pPr>
            <a:r>
              <a:rPr lang="ru-RU" altLang="ru-RU" dirty="0">
                <a:latin typeface="Arial" charset="0"/>
              </a:rPr>
              <a:t>	</a:t>
            </a:r>
            <a:r>
              <a:rPr lang="ru-RU" altLang="ru-RU" sz="3200" dirty="0">
                <a:latin typeface="Arial" charset="0"/>
              </a:rPr>
              <a:t>О</a:t>
            </a:r>
            <a:r>
              <a:rPr lang="uk-UA" altLang="ru-RU" sz="3200" dirty="0">
                <a:latin typeface="Arial" charset="0"/>
              </a:rPr>
              <a:t>б</a:t>
            </a:r>
            <a:r>
              <a:rPr lang="en-US" altLang="ru-RU" sz="3200" dirty="0">
                <a:latin typeface="Arial" charset="0"/>
              </a:rPr>
              <a:t>’</a:t>
            </a:r>
            <a:r>
              <a:rPr lang="uk-UA" altLang="ru-RU" sz="3200" dirty="0">
                <a:latin typeface="Arial" charset="0"/>
              </a:rPr>
              <a:t>єднав зусилля фермерів і суспільства для вирішення важливих завдань у сільському господарстві. Подальший розвиток отримали програми регулювання обсягів виробництва сільськогосподарських культур. Витрати на сільське господарство почали розглядатися як довгострокові інвестиції для стабільного розвитку сільського господарства США.</a:t>
            </a:r>
          </a:p>
        </p:txBody>
      </p:sp>
      <p:pic>
        <p:nvPicPr>
          <p:cNvPr id="36867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9" name="Rectangle 2"/>
          <p:cNvSpPr>
            <a:spLocks noChangeArrowheads="1"/>
          </p:cNvSpPr>
          <p:nvPr/>
        </p:nvSpPr>
        <p:spPr bwMode="auto">
          <a:xfrm>
            <a:off x="1087438" y="176213"/>
            <a:ext cx="109601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uk-UA" sz="3600" b="1">
                <a:solidFill>
                  <a:srgbClr val="0033CC"/>
                </a:solidFill>
              </a:rPr>
              <a:t>Закон про сільське господарство США, 1990 р.</a:t>
            </a:r>
            <a:r>
              <a:rPr lang="uk-UA" sz="3600"/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1288" y="898525"/>
            <a:ext cx="11912600" cy="595947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uk-UA" dirty="0"/>
              <a:t>	</a:t>
            </a:r>
            <a:r>
              <a:rPr lang="uk-UA" sz="2600" dirty="0">
                <a:solidFill>
                  <a:srgbClr val="0033CC"/>
                </a:solidFill>
                <a:latin typeface="Arial" charset="0"/>
              </a:rPr>
              <a:t>В Законі декларувалася зміна відносин американської держави до сільськогосподарських виробників, яким відтепер ставилося в обов'язок бути більш ефективними і конкурентоспроможними на внутрішньому і світовому ринку.</a:t>
            </a:r>
            <a:r>
              <a:rPr lang="uk-UA" sz="2600" dirty="0">
                <a:latin typeface="Arial" charset="0"/>
              </a:rPr>
              <a:t> Причому, не стільки за рахунок держави, скільки за рахунок використання традиційних ринкових механізмів. </a:t>
            </a:r>
          </a:p>
          <a:p>
            <a:pPr marL="0" indent="0" eaLnBrk="1" hangingPunct="1">
              <a:buFont typeface="Arial" charset="0"/>
              <a:buNone/>
            </a:pPr>
            <a:r>
              <a:rPr lang="uk-UA" sz="2600" dirty="0">
                <a:solidFill>
                  <a:srgbClr val="0033CC"/>
                </a:solidFill>
                <a:latin typeface="Arial" charset="0"/>
              </a:rPr>
              <a:t>	Закон надав  фермерам більшої свободи в плануванні обсягів сільськогосподарського виробництва</a:t>
            </a:r>
            <a:r>
              <a:rPr lang="uk-UA" sz="2600" dirty="0">
                <a:latin typeface="Arial" charset="0"/>
              </a:rPr>
              <a:t>. Започатковано нову програма підтримки аграрного ринку «продовольство для світу» та субсидіювання виробництва основної с.-г. продукції, яка спрямована на надання підтримки уряду і неурядовим організаціям країн (СНД, Східної та Центральної Європи).</a:t>
            </a:r>
          </a:p>
          <a:p>
            <a:pPr marL="0" indent="0" eaLnBrk="1" hangingPunct="1">
              <a:buFont typeface="Arial" charset="0"/>
              <a:buNone/>
            </a:pPr>
            <a:r>
              <a:rPr lang="uk-UA" sz="2600" dirty="0">
                <a:latin typeface="Arial" charset="0"/>
              </a:rPr>
              <a:t>	</a:t>
            </a:r>
            <a:r>
              <a:rPr lang="uk-UA" sz="2600" dirty="0">
                <a:solidFill>
                  <a:srgbClr val="A50021"/>
                </a:solidFill>
                <a:latin typeface="Arial" charset="0"/>
              </a:rPr>
              <a:t>Передбачав:</a:t>
            </a:r>
          </a:p>
          <a:p>
            <a:pPr marL="0" indent="0" eaLnBrk="1" hangingPunct="1"/>
            <a:r>
              <a:rPr lang="uk-UA" altLang="ru-RU" sz="2600" dirty="0">
                <a:latin typeface="Arial" charset="0"/>
              </a:rPr>
              <a:t>припинення практики цільових цін; доплат, проведених при низьких ринкових цінах, і консервації земель</a:t>
            </a:r>
            <a:r>
              <a:rPr lang="ru-RU" altLang="ru-RU" sz="2600" dirty="0">
                <a:latin typeface="Arial" charset="0"/>
              </a:rPr>
              <a:t>;</a:t>
            </a:r>
          </a:p>
          <a:p>
            <a:pPr marL="0" indent="0" eaLnBrk="1" hangingPunct="1"/>
            <a:r>
              <a:rPr lang="uk-UA" altLang="ru-RU" sz="2600" dirty="0">
                <a:latin typeface="Arial" charset="0"/>
              </a:rPr>
              <a:t>перехід на безумовні виплати за досягнутими результатами</a:t>
            </a:r>
          </a:p>
          <a:p>
            <a:pPr marL="0" indent="0" eaLnBrk="1" hangingPunct="1">
              <a:buFont typeface="Arial" charset="0"/>
              <a:buNone/>
            </a:pPr>
            <a:endParaRPr lang="uk-UA" altLang="ru-RU" sz="2600" dirty="0">
              <a:latin typeface="Arial" charset="0"/>
            </a:endParaRPr>
          </a:p>
        </p:txBody>
      </p:sp>
      <p:pic>
        <p:nvPicPr>
          <p:cNvPr id="37890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2" name="Rectangle 2"/>
          <p:cNvSpPr>
            <a:spLocks noChangeArrowheads="1"/>
          </p:cNvSpPr>
          <p:nvPr/>
        </p:nvSpPr>
        <p:spPr bwMode="auto">
          <a:xfrm>
            <a:off x="1087438" y="176213"/>
            <a:ext cx="109601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uk-UA" sz="3600" b="1">
                <a:solidFill>
                  <a:srgbClr val="0033CC"/>
                </a:solidFill>
              </a:rPr>
              <a:t>Закон про сільське господарство США, 1996 р.</a:t>
            </a:r>
            <a:r>
              <a:rPr lang="uk-UA" sz="360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b="1" dirty="0">
                <a:solidFill>
                  <a:srgbClr val="003399"/>
                </a:solidFill>
                <a:latin typeface="Arial" charset="0"/>
                <a:cs typeface="Arial" charset="0"/>
              </a:rPr>
              <a:t>ЗМІСТ</a:t>
            </a:r>
            <a:endParaRPr lang="ru-RU" b="1" dirty="0">
              <a:solidFill>
                <a:srgbClr val="003399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2704" y="1690688"/>
            <a:ext cx="11618913" cy="5075237"/>
          </a:xfrm>
        </p:spPr>
        <p:txBody>
          <a:bodyPr>
            <a:normAutofit/>
          </a:bodyPr>
          <a:lstStyle/>
          <a:p>
            <a:pPr marL="533400" indent="-533400" eaLnBrk="1" hangingPunct="1">
              <a:lnSpc>
                <a:spcPct val="80000"/>
              </a:lnSpc>
              <a:buFont typeface="Calibri Light"/>
              <a:buAutoNum type="arabicPeriod"/>
            </a:pPr>
            <a:r>
              <a:rPr lang="uk-UA" sz="3600" dirty="0">
                <a:latin typeface="Arial" panose="020B0604020202020204" pitchFamily="34" charset="0"/>
                <a:cs typeface="Arial" panose="020B0604020202020204" pitchFamily="34" charset="0"/>
              </a:rPr>
              <a:t>Еволюція аграрної політики США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533400" eaLnBrk="1" hangingPunct="1">
              <a:lnSpc>
                <a:spcPct val="80000"/>
              </a:lnSpc>
              <a:buFont typeface="Calibri Light"/>
              <a:buAutoNum type="arabicPeriod"/>
            </a:pPr>
            <a:r>
              <a:rPr lang="uk-UA" sz="3600" dirty="0">
                <a:latin typeface="Arial" panose="020B0604020202020204" pitchFamily="34" charset="0"/>
                <a:cs typeface="Arial" panose="020B0604020202020204" pitchFamily="34" charset="0"/>
              </a:rPr>
              <a:t>Сучасна аграрна політика США та її вплив на світовий аграрний ринок.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3400" indent="-533400" eaLnBrk="1" hangingPunct="1">
              <a:lnSpc>
                <a:spcPct val="80000"/>
              </a:lnSpc>
              <a:buFont typeface="Calibri Light"/>
              <a:buAutoNum type="arabicPeriod"/>
            </a:pPr>
            <a:r>
              <a:rPr lang="uk-UA" sz="3600" dirty="0">
                <a:latin typeface="Arial" panose="020B0604020202020204" pitchFamily="34" charset="0"/>
                <a:cs typeface="Arial" panose="020B0604020202020204" pitchFamily="34" charset="0"/>
              </a:rPr>
              <a:t>Історія виникнення та основні етапи реформування Спільної аграрної політики (САП) Європейського Союзу</a:t>
            </a:r>
          </a:p>
          <a:p>
            <a:pPr marL="533400" indent="-533400" eaLnBrk="1" hangingPunct="1">
              <a:lnSpc>
                <a:spcPct val="80000"/>
              </a:lnSpc>
              <a:buFont typeface="Calibri Light"/>
              <a:buAutoNum type="arabicPeriod"/>
            </a:pPr>
            <a:r>
              <a:rPr lang="uk-UA" sz="3600" dirty="0">
                <a:latin typeface="Arial" panose="020B0604020202020204" pitchFamily="34" charset="0"/>
                <a:cs typeface="Arial" panose="020B0604020202020204" pitchFamily="34" charset="0"/>
              </a:rPr>
              <a:t>Перспективи розвитку САП ЄС </a:t>
            </a:r>
          </a:p>
          <a:p>
            <a:pPr marL="533400" indent="-533400" eaLnBrk="1" hangingPunct="1">
              <a:lnSpc>
                <a:spcPct val="80000"/>
              </a:lnSpc>
              <a:buFont typeface="Arial" charset="0"/>
              <a:buNone/>
            </a:pPr>
            <a:endParaRPr lang="ru-RU" dirty="0">
              <a:latin typeface="Arial" charset="0"/>
              <a:cs typeface="Arial" charset="0"/>
            </a:endParaRPr>
          </a:p>
        </p:txBody>
      </p:sp>
      <p:pic>
        <p:nvPicPr>
          <p:cNvPr id="17411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049338"/>
            <a:ext cx="11811000" cy="5468937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uk-UA"/>
              <a:t>	Н</a:t>
            </a:r>
            <a:r>
              <a:rPr lang="uk-UA">
                <a:latin typeface="Arial" charset="0"/>
              </a:rPr>
              <a:t>азваний </a:t>
            </a:r>
            <a:r>
              <a:rPr lang="uk-UA">
                <a:solidFill>
                  <a:srgbClr val="0033CC"/>
                </a:solidFill>
                <a:latin typeface="Arial" charset="0"/>
              </a:rPr>
              <a:t>"Законом про безпеку сільського господарства та інвестиції в сільську місцевість"</a:t>
            </a:r>
            <a:r>
              <a:rPr lang="uk-UA">
                <a:latin typeface="Arial" charset="0"/>
              </a:rPr>
              <a:t> і характеризувався зміщенням акцентів на охорону довкілля.</a:t>
            </a:r>
          </a:p>
          <a:p>
            <a:pPr marL="0" indent="0" eaLnBrk="1" hangingPunct="1">
              <a:buFont typeface="Arial" charset="0"/>
              <a:buNone/>
            </a:pPr>
            <a:r>
              <a:rPr lang="uk-UA"/>
              <a:t>	П</a:t>
            </a:r>
            <a:r>
              <a:rPr lang="uk-UA">
                <a:latin typeface="Arial" charset="0"/>
              </a:rPr>
              <a:t>ередбачав збільшення субсидій американським виробникам. Д</a:t>
            </a:r>
            <a:r>
              <a:rPr lang="uk-UA" altLang="ru-RU">
                <a:latin typeface="Arial" charset="0"/>
              </a:rPr>
              <a:t>ію деяких заходів підтримки поширюється на більш широку групу товарів, а також збільшується обсяг підтримки, спрямованої на розширення виробництва і деякий тиск на світові ціни у бік їх зниження.</a:t>
            </a:r>
          </a:p>
          <a:p>
            <a:pPr marL="0" indent="0" eaLnBrk="1" hangingPunct="1">
              <a:buFont typeface="Arial" charset="0"/>
              <a:buNone/>
            </a:pPr>
            <a:r>
              <a:rPr lang="uk-UA" altLang="ru-RU">
                <a:latin typeface="Arial" charset="0"/>
              </a:rPr>
              <a:t>	</a:t>
            </a:r>
            <a:r>
              <a:rPr lang="uk-UA" altLang="ru-RU">
                <a:solidFill>
                  <a:srgbClr val="A50021"/>
                </a:solidFill>
                <a:latin typeface="Arial" charset="0"/>
              </a:rPr>
              <a:t>Передбачено:</a:t>
            </a:r>
          </a:p>
          <a:p>
            <a:pPr marL="0" indent="0" eaLnBrk="1" hangingPunct="1"/>
            <a:r>
              <a:rPr lang="uk-UA" altLang="ru-RU"/>
              <a:t>заходи щодо пом'якшення наслідків циклічності і з вирівнювання доходів від продажів молока в поточних цінах;</a:t>
            </a:r>
          </a:p>
          <a:p>
            <a:pPr marL="0" indent="0" eaLnBrk="1" hangingPunct="1"/>
            <a:r>
              <a:rPr lang="ru-RU" altLang="ru-RU"/>
              <a:t>регулювання біопаливної галузі в період з 2005 р</a:t>
            </a:r>
            <a:endParaRPr lang="uk-UA" altLang="ru-RU"/>
          </a:p>
        </p:txBody>
      </p:sp>
      <p:pic>
        <p:nvPicPr>
          <p:cNvPr id="84995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996" name="Rectangle 2"/>
          <p:cNvSpPr>
            <a:spLocks noChangeArrowheads="1"/>
          </p:cNvSpPr>
          <p:nvPr/>
        </p:nvSpPr>
        <p:spPr bwMode="auto">
          <a:xfrm>
            <a:off x="1087438" y="176213"/>
            <a:ext cx="109601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uk-UA" sz="3600" b="1">
                <a:solidFill>
                  <a:srgbClr val="0033CC"/>
                </a:solidFill>
              </a:rPr>
              <a:t>Закон про сільське господарство США, 2002 р.</a:t>
            </a:r>
            <a:r>
              <a:rPr lang="uk-UA" sz="3600"/>
              <a:t>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0525" y="958850"/>
            <a:ext cx="11563350" cy="5514975"/>
          </a:xfrm>
        </p:spPr>
        <p:txBody>
          <a:bodyPr/>
          <a:lstStyle/>
          <a:p>
            <a:pPr marL="0" indent="0" algn="just" eaLnBrk="1" hangingPunct="1">
              <a:buFont typeface="Arial" charset="0"/>
              <a:buNone/>
            </a:pPr>
            <a:r>
              <a:rPr lang="uk-UA" altLang="ru-RU" sz="3200" dirty="0">
                <a:latin typeface="Arial" charset="0"/>
              </a:rPr>
              <a:t>	</a:t>
            </a:r>
            <a:r>
              <a:rPr lang="uk-UA" altLang="ru-RU" dirty="0">
                <a:solidFill>
                  <a:srgbClr val="0033CC"/>
                </a:solidFill>
                <a:latin typeface="Arial" charset="0"/>
              </a:rPr>
              <a:t>«Прямі виплати".</a:t>
            </a:r>
            <a:r>
              <a:rPr lang="uk-UA" altLang="ru-RU" dirty="0">
                <a:latin typeface="Arial" charset="0"/>
              </a:rPr>
              <a:t> Власники землі або фермери отримують державні кошти, навіть якщо ціни на продовольство або прибуток господарств знаходяться на рекордно високому рівні, що особливо було характерно протягом останніх кількох років, або в деяких випадках, навіть якщо одержувачі взагалі нічого не вирощують. З 2005 р. прямі виплати складають у рік близько $ 5 млрд.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uk-UA" altLang="ru-RU" dirty="0">
                <a:solidFill>
                  <a:srgbClr val="0033CC"/>
                </a:solidFill>
                <a:latin typeface="Arial" charset="0"/>
              </a:rPr>
              <a:t>«</a:t>
            </a:r>
            <a:r>
              <a:rPr lang="ru-RU" altLang="ru-RU" dirty="0">
                <a:solidFill>
                  <a:srgbClr val="0033CC"/>
                </a:solidFill>
                <a:latin typeface="Arial" charset="0"/>
              </a:rPr>
              <a:t>К</a:t>
            </a:r>
            <a:r>
              <a:rPr lang="uk-UA" altLang="ru-RU" dirty="0" err="1">
                <a:solidFill>
                  <a:srgbClr val="0033CC"/>
                </a:solidFill>
                <a:latin typeface="Arial" charset="0"/>
              </a:rPr>
              <a:t>онтр</a:t>
            </a:r>
            <a:r>
              <a:rPr lang="uk-UA" altLang="ru-RU" dirty="0">
                <a:solidFill>
                  <a:srgbClr val="0033CC"/>
                </a:solidFill>
                <a:latin typeface="Arial" charset="0"/>
              </a:rPr>
              <a:t>-циклічні виплати"</a:t>
            </a:r>
            <a:r>
              <a:rPr lang="uk-UA" altLang="ru-RU" dirty="0">
                <a:latin typeface="Arial" charset="0"/>
              </a:rPr>
              <a:t> - це виплати, що здійснюються, коли ціни на аграрну продукцію знижуються нижче рівня, встановленого в законі. Іншими словами, </a:t>
            </a:r>
            <a:r>
              <a:rPr lang="uk-UA" altLang="ru-RU" dirty="0">
                <a:solidFill>
                  <a:srgbClr val="0033CC"/>
                </a:solidFill>
                <a:latin typeface="Arial" charset="0"/>
              </a:rPr>
              <a:t>виплати проводяться, щоб у важкі часи фермери не несли збитки</a:t>
            </a:r>
            <a:r>
              <a:rPr lang="uk-UA" altLang="ru-RU" dirty="0">
                <a:latin typeface="Arial" charset="0"/>
              </a:rPr>
              <a:t>. У 2005 р. видатки держави за статтею склали $ 4 млрд, в 2009 - 1,2 млрд. Зниження відбулося, тому що в цей період ціни були в середньому вище, ніж зазвичай.</a:t>
            </a:r>
          </a:p>
        </p:txBody>
      </p:sp>
      <p:pic>
        <p:nvPicPr>
          <p:cNvPr id="82947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948" name="Rectangle 2"/>
          <p:cNvSpPr>
            <a:spLocks noChangeArrowheads="1"/>
          </p:cNvSpPr>
          <p:nvPr/>
        </p:nvSpPr>
        <p:spPr bwMode="auto">
          <a:xfrm>
            <a:off x="1087438" y="176213"/>
            <a:ext cx="109601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uk-UA" sz="3600" b="1">
                <a:solidFill>
                  <a:srgbClr val="0033CC"/>
                </a:solidFill>
              </a:rPr>
              <a:t>Закон про сільське господарство США, 2008 р.</a:t>
            </a:r>
            <a:r>
              <a:rPr lang="uk-UA" sz="3600"/>
              <a:t>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41364" y="722876"/>
            <a:ext cx="11620500" cy="5514975"/>
          </a:xfrm>
        </p:spPr>
        <p:txBody>
          <a:bodyPr/>
          <a:lstStyle/>
          <a:p>
            <a:pPr marL="0" indent="0" algn="just" eaLnBrk="1" hangingPunct="1">
              <a:buFont typeface="Arial" charset="0"/>
              <a:buNone/>
            </a:pPr>
            <a:r>
              <a:rPr lang="uk-UA" altLang="ru-RU" dirty="0">
                <a:latin typeface="Arial" charset="0"/>
              </a:rPr>
              <a:t>	 </a:t>
            </a:r>
            <a:r>
              <a:rPr lang="uk-UA" altLang="ru-RU" b="1" dirty="0">
                <a:solidFill>
                  <a:srgbClr val="0033CC"/>
                </a:solidFill>
                <a:latin typeface="Arial" charset="0"/>
              </a:rPr>
              <a:t>«</a:t>
            </a:r>
            <a:r>
              <a:rPr lang="ru-RU" altLang="ru-RU" b="1" dirty="0">
                <a:solidFill>
                  <a:srgbClr val="0033CC"/>
                </a:solidFill>
                <a:latin typeface="Arial" charset="0"/>
              </a:rPr>
              <a:t>З</a:t>
            </a:r>
            <a:r>
              <a:rPr lang="uk-UA" altLang="ru-RU" b="1" dirty="0">
                <a:solidFill>
                  <a:srgbClr val="0033CC"/>
                </a:solidFill>
                <a:latin typeface="Arial" charset="0"/>
              </a:rPr>
              <a:t>а втрату ринків".</a:t>
            </a:r>
            <a:r>
              <a:rPr lang="uk-UA" altLang="ru-RU" b="1" dirty="0">
                <a:latin typeface="Arial" charset="0"/>
              </a:rPr>
              <a:t> </a:t>
            </a:r>
            <a:r>
              <a:rPr lang="uk-UA" altLang="ru-RU" dirty="0">
                <a:latin typeface="Arial" charset="0"/>
              </a:rPr>
              <a:t>Виплати можуть знижуватись і стати незначними. Це відбувається, коли ціни на продукцію дуже високі. Але виплати можуть досягати мільярдів доларів, коли ціни падають. Востаннє, коли це сталося, виплати за </a:t>
            </a:r>
            <a:r>
              <a:rPr lang="ru-RU" altLang="ru-RU" dirty="0">
                <a:latin typeface="Arial" charset="0"/>
              </a:rPr>
              <a:t>ц</a:t>
            </a:r>
            <a:r>
              <a:rPr lang="uk-UA" altLang="ru-RU" dirty="0" err="1">
                <a:latin typeface="Arial" charset="0"/>
              </a:rPr>
              <a:t>ією</a:t>
            </a:r>
            <a:r>
              <a:rPr lang="uk-UA" altLang="ru-RU" dirty="0">
                <a:latin typeface="Arial" charset="0"/>
              </a:rPr>
              <a:t> статтею в одному тільки році досягли $ 20 млрд.</a:t>
            </a:r>
          </a:p>
          <a:p>
            <a:pPr marL="0" indent="0" algn="just" eaLnBrk="1" hangingPunct="1">
              <a:buFont typeface="Arial" charset="0"/>
              <a:buNone/>
            </a:pPr>
            <a:r>
              <a:rPr lang="uk-UA" altLang="ru-RU" dirty="0">
                <a:latin typeface="Arial" charset="0"/>
              </a:rPr>
              <a:t>	</a:t>
            </a:r>
            <a:r>
              <a:rPr lang="ru-RU" altLang="ru-RU" sz="2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uk-UA" altLang="ru-RU" sz="2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истема</a:t>
            </a:r>
            <a:r>
              <a:rPr lang="uk-UA" altLang="ru-RU" sz="2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федерального страхування фермерів</a:t>
            </a:r>
            <a:r>
              <a:rPr lang="uk-UA" altLang="ru-RU" sz="2600" dirty="0"/>
              <a:t>. </a:t>
            </a:r>
            <a:r>
              <a:rPr lang="uk-UA" alt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Надання фінансової допомоги фермерам при укладенні страхових угод. У 2005 р. на це пішло $ 2,7 млрд., а в 2009 - $ 7,3 млрд. </a:t>
            </a:r>
            <a:endParaRPr lang="en-US" alt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uk-UA" altLang="ru-RU" sz="2600" dirty="0">
                <a:latin typeface="Arial" panose="020B0604020202020204" pitchFamily="34" charset="0"/>
                <a:cs typeface="Arial" panose="020B0604020202020204" pitchFamily="34" charset="0"/>
              </a:rPr>
              <a:t>Це цілком зрозуміло: коли ціни високі, страхування також дорожчає: зростають субсидії на сплату страховок, бо страхові поліси стають дорожчими, зростають адміністративні витрати страхових компаній. Тому вартість цих послуг безпосередньо пов'язана з цінами на продукцію фермерських господарств. У підсумку у міру зростання цін на продукцію сільського господарства зростають витрати держави (і платників податків), якщо відбувається втрата врожаю.</a:t>
            </a:r>
          </a:p>
        </p:txBody>
      </p:sp>
      <p:pic>
        <p:nvPicPr>
          <p:cNvPr id="83971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3972" name="Rectangle 2"/>
          <p:cNvSpPr>
            <a:spLocks noChangeArrowheads="1"/>
          </p:cNvSpPr>
          <p:nvPr/>
        </p:nvSpPr>
        <p:spPr bwMode="auto">
          <a:xfrm>
            <a:off x="1087438" y="176213"/>
            <a:ext cx="109601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uk-UA" sz="3600" b="1">
                <a:solidFill>
                  <a:srgbClr val="0033CC"/>
                </a:solidFill>
              </a:rPr>
              <a:t>Закон про сільське господарство США, 2008 р.</a:t>
            </a:r>
            <a:r>
              <a:rPr lang="uk-UA" sz="3600"/>
              <a:t>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0525" y="958850"/>
            <a:ext cx="11620500" cy="5514975"/>
          </a:xfrm>
        </p:spPr>
        <p:txBody>
          <a:bodyPr/>
          <a:lstStyle/>
          <a:p>
            <a:pPr marL="0" indent="0" algn="just"/>
            <a:r>
              <a:rPr lang="uk-UA" altLang="ru-RU" dirty="0">
                <a:latin typeface="Arial" charset="0"/>
              </a:rPr>
              <a:t>	</a:t>
            </a:r>
            <a:r>
              <a:rPr lang="uk-UA" altLang="ru-RU" sz="3200" dirty="0">
                <a:latin typeface="Arial" charset="0"/>
              </a:rPr>
              <a:t>програма щодо забезпечення прибутковості висаджених культур</a:t>
            </a:r>
          </a:p>
          <a:p>
            <a:pPr marL="0" indent="0" algn="just"/>
            <a:r>
              <a:rPr lang="uk-UA" altLang="ru-RU" sz="3200" dirty="0">
                <a:latin typeface="Arial" charset="0"/>
              </a:rPr>
              <a:t> довготривала програма захисту рослинництва і тваринництва від наслідків лих</a:t>
            </a:r>
          </a:p>
          <a:p>
            <a:pPr marL="0" indent="0" algn="just"/>
            <a:r>
              <a:rPr lang="uk-UA" altLang="ru-RU" sz="3200" dirty="0">
                <a:latin typeface="Arial" charset="0"/>
              </a:rPr>
              <a:t> згортання заходів з розвитку експорту та деяких видів експортного кредитування</a:t>
            </a:r>
          </a:p>
        </p:txBody>
      </p:sp>
      <p:pic>
        <p:nvPicPr>
          <p:cNvPr id="86019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6020" name="Rectangle 2"/>
          <p:cNvSpPr>
            <a:spLocks noChangeArrowheads="1"/>
          </p:cNvSpPr>
          <p:nvPr/>
        </p:nvSpPr>
        <p:spPr bwMode="auto">
          <a:xfrm>
            <a:off x="1087438" y="176213"/>
            <a:ext cx="109601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uk-UA" sz="3600" b="1">
                <a:solidFill>
                  <a:srgbClr val="0033CC"/>
                </a:solidFill>
              </a:rPr>
              <a:t>Закон про сільське господарство США, 2008 р.</a:t>
            </a:r>
            <a:r>
              <a:rPr lang="uk-UA" sz="3600"/>
              <a:t>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7850" y="777875"/>
            <a:ext cx="11036300" cy="5675313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uk-UA" altLang="ru-RU" dirty="0">
                <a:latin typeface="Arial" charset="0"/>
              </a:rPr>
              <a:t>		Закон скасовує порядок прямого субсидування фермерів. Відтепер фермерам, яким загрожує сильна посуха, повінь і непередбачувана ситуація на ринку, надаватиметься менш витратне часткове страхування врожаю.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uk-UA" altLang="ru-RU" sz="2400" dirty="0"/>
              <a:t>		</a:t>
            </a:r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Передбачено виділення 956,4 млрд. доларів, також </a:t>
            </a:r>
            <a:r>
              <a:rPr lang="uk-UA" alt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започатковується низка програм, у тому числі в галузі торгівлі, сільськогосподарських досліджень, відновлюваної енергії та продовольчої допомоги.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uk-UA" altLang="ru-RU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 зобов'язує відслідковувати, щоб при продажі свинини, курятини та яловичини в США повідомлялася інформація про місце народження та забою тварини, а також про місце переробки м'яса. </a:t>
            </a:r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Закон про сільське господарство 2014 р. передбачає найбільше скорочення витрат на сільське господарство в історії країни.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uk-UA" altLang="ru-RU" dirty="0">
              <a:latin typeface="Arial" charset="0"/>
            </a:endParaRPr>
          </a:p>
        </p:txBody>
      </p:sp>
      <p:pic>
        <p:nvPicPr>
          <p:cNvPr id="39939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1" name="Rectangle 2"/>
          <p:cNvSpPr>
            <a:spLocks noChangeArrowheads="1"/>
          </p:cNvSpPr>
          <p:nvPr/>
        </p:nvSpPr>
        <p:spPr bwMode="auto">
          <a:xfrm>
            <a:off x="1087438" y="176213"/>
            <a:ext cx="109601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uk-UA" sz="3600" b="1">
                <a:solidFill>
                  <a:srgbClr val="0033CC"/>
                </a:solidFill>
              </a:rPr>
              <a:t>Закон про сільське господарство США, 2014 р.</a:t>
            </a:r>
            <a:r>
              <a:rPr lang="uk-UA" sz="3600"/>
              <a:t>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88913"/>
            <a:ext cx="10763250" cy="830262"/>
          </a:xfrm>
        </p:spPr>
        <p:txBody>
          <a:bodyPr/>
          <a:lstStyle/>
          <a:p>
            <a:pPr algn="ctr" eaLnBrk="1" hangingPunct="1"/>
            <a:r>
              <a:rPr lang="uk-UA" altLang="ru-RU" b="1">
                <a:solidFill>
                  <a:srgbClr val="0033CC"/>
                </a:solidFill>
                <a:latin typeface="Arial" charset="0"/>
                <a:cs typeface="Arial" charset="0"/>
              </a:rPr>
              <a:t>Сільське господарство США</a:t>
            </a:r>
            <a:endParaRPr lang="en-GB" altLang="ru-RU" b="1">
              <a:solidFill>
                <a:srgbClr val="0033CC"/>
              </a:solidFill>
              <a:latin typeface="Times New Roman" pitchFamily="18" charset="0"/>
            </a:endParaRPr>
          </a:p>
        </p:txBody>
      </p:sp>
      <p:sp>
        <p:nvSpPr>
          <p:cNvPr id="9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2250" y="989013"/>
            <a:ext cx="11752263" cy="5729421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uk-UA" altLang="ru-RU" sz="3200" dirty="0">
                <a:latin typeface="Arial" charset="0"/>
                <a:sym typeface="Symbol" pitchFamily="18" charset="2"/>
              </a:rPr>
              <a:t>		</a:t>
            </a:r>
            <a:r>
              <a:rPr lang="uk-UA" altLang="ru-RU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На даний час безпосередньо в с.-г. виробництві США зайнято менш трьох відсотків 265–мільйонного населення країни (2,1 млн. ферм). Але за рахунок цього забезпечені роботою більш ніж 20 мільйонів американців, а вся країна – дешевими продуктами.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altLang="ru-RU" dirty="0">
                <a:latin typeface="Arial" charset="0"/>
                <a:sym typeface="Symbol" pitchFamily="18" charset="2"/>
              </a:rPr>
              <a:t>		</a:t>
            </a:r>
            <a:r>
              <a:rPr lang="uk-UA" altLang="ru-RU" dirty="0">
                <a:solidFill>
                  <a:srgbClr val="0000FF"/>
                </a:solidFill>
                <a:latin typeface="Arial" charset="0"/>
                <a:sym typeface="Symbol" pitchFamily="18" charset="2"/>
              </a:rPr>
              <a:t>На США припадає 70% світової торгівлі кукурудзою, 52% – торгівлі зерном і більш 30% – текстильною бавовною. </a:t>
            </a:r>
            <a:r>
              <a:rPr lang="uk-UA" altLang="ru-RU" dirty="0">
                <a:latin typeface="Arial" charset="0"/>
                <a:sym typeface="Symbol" pitchFamily="18" charset="2"/>
              </a:rPr>
              <a:t>У 2008 р. за рахунок експорту продовольства отримано 115,5 млрд </a:t>
            </a:r>
            <a:r>
              <a:rPr lang="uk-UA" altLang="ru-RU" dirty="0" err="1">
                <a:latin typeface="Arial" charset="0"/>
                <a:sym typeface="Symbol" pitchFamily="18" charset="2"/>
              </a:rPr>
              <a:t>дол</a:t>
            </a:r>
            <a:r>
              <a:rPr lang="uk-UA" altLang="ru-RU" dirty="0">
                <a:latin typeface="Arial" charset="0"/>
                <a:sym typeface="Symbol" pitchFamily="18" charset="2"/>
              </a:rPr>
              <a:t>. таким чином за рахунок зовнішніх ринків забезпечено 23,8% усіх фінансових надходжень фермерів. </a:t>
            </a:r>
            <a:r>
              <a:rPr lang="uk-UA" altLang="ru-RU" dirty="0">
                <a:solidFill>
                  <a:srgbClr val="FF0000"/>
                </a:solidFill>
                <a:latin typeface="Arial" charset="0"/>
                <a:sym typeface="Symbol" pitchFamily="18" charset="2"/>
              </a:rPr>
              <a:t>Один працівник, зайнятий у сільському господарстві, може прогодувати 80 чоловік і обробити 50-60 га</a:t>
            </a:r>
            <a:r>
              <a:rPr lang="uk-UA" altLang="ru-RU" dirty="0">
                <a:latin typeface="Arial" charset="0"/>
                <a:sym typeface="Symbol" pitchFamily="18" charset="2"/>
              </a:rPr>
              <a:t>. Основним підприємством сільського господарства США є капіталістична ферма. Їх доповнюють майже два десятки мільйонів тих, хто обслуговує сільське господарство, переробляє і реалізує його продукцію.</a:t>
            </a:r>
            <a:endParaRPr lang="en-GB" altLang="ru-RU" dirty="0">
              <a:latin typeface="Arial" charset="0"/>
              <a:sym typeface="Symbol" pitchFamily="18" charset="2"/>
            </a:endParaRPr>
          </a:p>
        </p:txBody>
      </p:sp>
      <p:sp>
        <p:nvSpPr>
          <p:cNvPr id="9284" name="Text Box 5"/>
          <p:cNvSpPr txBox="1">
            <a:spLocks noChangeArrowheads="1"/>
          </p:cNvSpPr>
          <p:nvPr/>
        </p:nvSpPr>
        <p:spPr bwMode="auto">
          <a:xfrm>
            <a:off x="2574925" y="4376738"/>
            <a:ext cx="3238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FontTx/>
              <a:buChar char="–"/>
            </a:pPr>
            <a:endParaRPr lang="de-DE" altLang="ru-RU" sz="2800">
              <a:solidFill>
                <a:srgbClr val="FFFF99"/>
              </a:solidFill>
              <a:latin typeface="Haettenschweiler" pitchFamily="34" charset="0"/>
            </a:endParaRPr>
          </a:p>
        </p:txBody>
      </p:sp>
      <p:sp>
        <p:nvSpPr>
          <p:cNvPr id="9285" name="Line 6"/>
          <p:cNvSpPr>
            <a:spLocks noChangeShapeType="1"/>
          </p:cNvSpPr>
          <p:nvPr/>
        </p:nvSpPr>
        <p:spPr bwMode="auto">
          <a:xfrm flipV="1">
            <a:off x="3048000" y="3581400"/>
            <a:ext cx="381000" cy="685800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9287" name="Line 12"/>
          <p:cNvSpPr>
            <a:spLocks noChangeShapeType="1"/>
          </p:cNvSpPr>
          <p:nvPr/>
        </p:nvSpPr>
        <p:spPr bwMode="auto">
          <a:xfrm flipH="1" flipV="1">
            <a:off x="9231313" y="4508500"/>
            <a:ext cx="244475" cy="76993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uk-UA"/>
          </a:p>
        </p:txBody>
      </p:sp>
      <p:sp>
        <p:nvSpPr>
          <p:cNvPr id="9292" name="Line 21"/>
          <p:cNvSpPr>
            <a:spLocks noChangeShapeType="1"/>
          </p:cNvSpPr>
          <p:nvPr/>
        </p:nvSpPr>
        <p:spPr bwMode="auto">
          <a:xfrm flipV="1">
            <a:off x="7391400" y="3357563"/>
            <a:ext cx="504825" cy="1150937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pic>
        <p:nvPicPr>
          <p:cNvPr id="9295" name="Picture 15" descr="logo - E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Заголовок 1"/>
          <p:cNvSpPr>
            <a:spLocks noGrp="1"/>
          </p:cNvSpPr>
          <p:nvPr>
            <p:ph type="title"/>
          </p:nvPr>
        </p:nvSpPr>
        <p:spPr>
          <a:xfrm>
            <a:off x="174625" y="203200"/>
            <a:ext cx="11858625" cy="1325563"/>
          </a:xfrm>
        </p:spPr>
        <p:txBody>
          <a:bodyPr/>
          <a:lstStyle/>
          <a:p>
            <a:pPr algn="ctr" eaLnBrk="1" hangingPunct="1"/>
            <a:r>
              <a:rPr lang="uk-UA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Проекти нової програми підтримки сільського господарства США</a:t>
            </a:r>
          </a:p>
        </p:txBody>
      </p:sp>
      <p:sp>
        <p:nvSpPr>
          <p:cNvPr id="60418" name="Объект 2"/>
          <p:cNvSpPr>
            <a:spLocks noGrp="1"/>
          </p:cNvSpPr>
          <p:nvPr>
            <p:ph idx="1"/>
          </p:nvPr>
        </p:nvSpPr>
        <p:spPr>
          <a:xfrm>
            <a:off x="371475" y="1528763"/>
            <a:ext cx="11572875" cy="5176837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uk-UA" sz="3200" b="1" dirty="0">
                <a:solidFill>
                  <a:srgbClr val="A50021"/>
                </a:solidFill>
                <a:latin typeface="Arial" charset="0"/>
              </a:rPr>
              <a:t>Кожен з них включає: </a:t>
            </a:r>
          </a:p>
          <a:p>
            <a:pPr marL="0" indent="0" eaLnBrk="1" hangingPunct="1"/>
            <a:r>
              <a:rPr lang="uk-UA" dirty="0"/>
              <a:t> </a:t>
            </a:r>
            <a:r>
              <a:rPr lang="uk-UA" sz="3200" dirty="0">
                <a:latin typeface="Arial" charset="0"/>
              </a:rPr>
              <a:t>скасування прямих і </a:t>
            </a:r>
            <a:r>
              <a:rPr lang="uk-UA" sz="3200" dirty="0" err="1">
                <a:latin typeface="Arial" charset="0"/>
              </a:rPr>
              <a:t>контрциклічних</a:t>
            </a:r>
            <a:r>
              <a:rPr lang="uk-UA" sz="3200" dirty="0">
                <a:latin typeface="Arial" charset="0"/>
              </a:rPr>
              <a:t> виплат </a:t>
            </a:r>
          </a:p>
          <a:p>
            <a:pPr marL="0" indent="0" eaLnBrk="1" hangingPunct="1"/>
            <a:r>
              <a:rPr lang="uk-UA" sz="3200" dirty="0">
                <a:latin typeface="Arial" charset="0"/>
              </a:rPr>
              <a:t> припинення підтримки цін на молочну продукцію і виплат за контрактами MILC</a:t>
            </a:r>
          </a:p>
          <a:p>
            <a:pPr marL="0" indent="0" eaLnBrk="1" hangingPunct="1">
              <a:buFont typeface="Arial" charset="0"/>
              <a:buNone/>
            </a:pPr>
            <a:r>
              <a:rPr lang="uk-UA" sz="3200" b="1" dirty="0">
                <a:solidFill>
                  <a:srgbClr val="A50021"/>
                </a:solidFill>
                <a:latin typeface="Arial" charset="0"/>
              </a:rPr>
              <a:t>і асигнування «зекономленого» на:</a:t>
            </a:r>
          </a:p>
          <a:p>
            <a:pPr marL="0" indent="0" eaLnBrk="1" hangingPunct="1"/>
            <a:r>
              <a:rPr lang="uk-UA" dirty="0">
                <a:latin typeface="Arial" charset="0"/>
              </a:rPr>
              <a:t> </a:t>
            </a:r>
            <a:r>
              <a:rPr lang="uk-UA" sz="3200" dirty="0">
                <a:latin typeface="Arial" charset="0"/>
              </a:rPr>
              <a:t>скорочення дефіциту федерального бюджету (близько ПОЛОВИНИ передбачуваної вище «економії» коштів) </a:t>
            </a:r>
          </a:p>
          <a:p>
            <a:pPr marL="0" indent="0" eaLnBrk="1" hangingPunct="1"/>
            <a:r>
              <a:rPr lang="uk-UA" sz="3200" dirty="0">
                <a:latin typeface="Arial" charset="0"/>
              </a:rPr>
              <a:t> виплати господарствам при зниженні цін або їх доходу нижче порогового критерію.</a:t>
            </a:r>
          </a:p>
        </p:txBody>
      </p:sp>
      <p:pic>
        <p:nvPicPr>
          <p:cNvPr id="4" name="Picture 15" descr="logo - EF">
            <a:extLst>
              <a:ext uri="{FF2B5EF4-FFF2-40B4-BE49-F238E27FC236}">
                <a16:creationId xmlns:a16="http://schemas.microsoft.com/office/drawing/2014/main" id="{F5530CBC-E7D4-41C1-B61B-CB8552CB6B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88913"/>
            <a:ext cx="11620500" cy="992187"/>
          </a:xfrm>
        </p:spPr>
        <p:txBody>
          <a:bodyPr/>
          <a:lstStyle/>
          <a:p>
            <a:pPr algn="ctr" eaLnBrk="1" hangingPunct="1">
              <a:lnSpc>
                <a:spcPct val="70000"/>
              </a:lnSpc>
            </a:pPr>
            <a:r>
              <a:rPr lang="uk-UA" altLang="ru-RU" sz="3600" b="1">
                <a:solidFill>
                  <a:srgbClr val="0033CC"/>
                </a:solidFill>
                <a:latin typeface="Arial" charset="0"/>
                <a:cs typeface="Arial" charset="0"/>
              </a:rPr>
              <a:t>	2. </a:t>
            </a:r>
            <a:r>
              <a:rPr lang="uk-UA" altLang="ru-RU" sz="3600" b="1">
                <a:solidFill>
                  <a:srgbClr val="0000FF"/>
                </a:solidFill>
                <a:latin typeface="Arial" charset="0"/>
              </a:rPr>
              <a:t>Еволюція Спільної аграрної політики  (САП) ЄС</a:t>
            </a:r>
          </a:p>
        </p:txBody>
      </p:sp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3363" y="1181100"/>
            <a:ext cx="11691937" cy="54165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uk-UA" altLang="ru-RU" dirty="0"/>
              <a:t>		</a:t>
            </a:r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Прийнятий в 1957 р. Римський договір щодо створення Спільного ринку заклав юридичну основу формування Спільної аграрної політики (САП) ЄС, основними цілями якої  визначено: </a:t>
            </a:r>
          </a:p>
          <a:p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зростання продуктивності сільського господарства шляхом просування технічного прогресу і забезпечення раціонального розвитку сільськогосподарського виробництва та оптимального використання факторів виробництва, зокрема праці;</a:t>
            </a:r>
          </a:p>
          <a:p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забезпечення стандартів життя сільського населення, в тому числі за рахунок підвищення доходів працівників сільського господарства;</a:t>
            </a:r>
          </a:p>
          <a:p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стабілізація ринків;</a:t>
            </a:r>
          </a:p>
          <a:p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забезпечення продовольством споживачів за прийнятними цінами </a:t>
            </a:r>
            <a:endParaRPr lang="uk-UA" altLang="ru-RU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uk-UA" altLang="ru-RU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uk-UA" altLang="ru-RU" sz="2100" dirty="0"/>
          </a:p>
          <a:p>
            <a:pPr eaLnBrk="1" hangingPunct="1"/>
            <a:endParaRPr lang="uk-UA" altLang="ru-RU" sz="1900" dirty="0"/>
          </a:p>
        </p:txBody>
      </p:sp>
      <p:pic>
        <p:nvPicPr>
          <p:cNvPr id="64515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ъект 2"/>
          <p:cNvSpPr>
            <a:spLocks noGrp="1"/>
          </p:cNvSpPr>
          <p:nvPr>
            <p:ph idx="1"/>
          </p:nvPr>
        </p:nvSpPr>
        <p:spPr>
          <a:xfrm>
            <a:off x="1073151" y="80962"/>
            <a:ext cx="11118849" cy="670083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uk-UA" dirty="0"/>
              <a:t>	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Під час підготовки Римського договору сільське господарство займало в економіці країн Західної Європи особливе місце, оскільки питома вага галузі у валовому внутрішньому продукті країн–членів знаходилась </a:t>
            </a:r>
            <a:r>
              <a:rPr lang="uk-UA" sz="2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межах від 5 до 14% а число зайнятих від загальної кількості населення – від 8 до 31%.</a:t>
            </a:r>
          </a:p>
          <a:p>
            <a:pPr marL="0" indent="0" eaLnBrk="1" hangingPunct="1">
              <a:buFont typeface="Arial" charset="0"/>
              <a:buNone/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	В 1960 р. комісія ЄС розглянула план, що передбачав основні етапи його реалізації. </a:t>
            </a:r>
            <a:r>
              <a:rPr lang="uk-UA" sz="26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ньому були передбачені наступні принципи здійснення САП: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спільна аграрна політика замість національних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спільний аграрний ринок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єдині ціни на сільськогосподарську продукцію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ефективне сільськогосподарське виробництво на основі структурної політики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спільний фонд фінансування сільського господарства</a:t>
            </a:r>
            <a:endParaRPr lang="en-US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спільна торговельна політика по відношенню до третіх країн </a:t>
            </a:r>
          </a:p>
        </p:txBody>
      </p:sp>
      <p:pic>
        <p:nvPicPr>
          <p:cNvPr id="65539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7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7589" name="Rectangle 5"/>
          <p:cNvSpPr>
            <a:spLocks noChangeArrowheads="1"/>
          </p:cNvSpPr>
          <p:nvPr/>
        </p:nvSpPr>
        <p:spPr bwMode="auto">
          <a:xfrm>
            <a:off x="1216025" y="39688"/>
            <a:ext cx="10617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uk-UA" sz="3200" b="1">
                <a:solidFill>
                  <a:srgbClr val="0000FF"/>
                </a:solidFill>
              </a:rPr>
              <a:t>Перші практичні кроки до здійснення заходів щодо реалізації САП</a:t>
            </a:r>
            <a:r>
              <a:rPr lang="uk-UA" sz="3200">
                <a:solidFill>
                  <a:srgbClr val="0000FF"/>
                </a:solidFill>
              </a:rPr>
              <a:t> </a:t>
            </a:r>
            <a:r>
              <a:rPr lang="uk-UA" sz="3200" b="1">
                <a:solidFill>
                  <a:srgbClr val="0000FF"/>
                </a:solidFill>
              </a:rPr>
              <a:t>ЄС</a:t>
            </a:r>
          </a:p>
        </p:txBody>
      </p:sp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320675" y="1062683"/>
            <a:ext cx="11620500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uk-UA" sz="2800" dirty="0"/>
          </a:p>
          <a:p>
            <a:r>
              <a:rPr lang="uk-UA" sz="3200" dirty="0"/>
              <a:t>1962 р - введення єдиних цін на основні види аграрної продукції. Сформовано ринкові комітети по зерну, свинині, птиці, яйцях, фруктам, овочам, вину. </a:t>
            </a:r>
          </a:p>
          <a:p>
            <a:r>
              <a:rPr lang="uk-UA" sz="3200" dirty="0"/>
              <a:t>1964 р. – сформовано комітети по яловичині та молочній продукції, </a:t>
            </a:r>
            <a:endParaRPr lang="en-US" sz="3200" dirty="0"/>
          </a:p>
          <a:p>
            <a:r>
              <a:rPr lang="uk-UA" sz="3200" dirty="0"/>
              <a:t>1966 р. – по жирам, </a:t>
            </a:r>
          </a:p>
          <a:p>
            <a:r>
              <a:rPr lang="uk-UA" sz="3200" dirty="0"/>
              <a:t>1967 р. – по цукру</a:t>
            </a:r>
          </a:p>
          <a:p>
            <a:r>
              <a:rPr lang="uk-UA" sz="3200" dirty="0"/>
              <a:t>1968 р. – по продуктах переробки із фруктів та овочів.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4225"/>
          </a:xfrm>
        </p:spPr>
        <p:txBody>
          <a:bodyPr/>
          <a:lstStyle/>
          <a:p>
            <a:pPr algn="ctr" eaLnBrk="1" hangingPunct="1"/>
            <a:r>
              <a:rPr lang="uk-UA" b="1" dirty="0">
                <a:solidFill>
                  <a:srgbClr val="003399"/>
                </a:solidFill>
                <a:latin typeface="Arial" charset="0"/>
                <a:cs typeface="Arial" charset="0"/>
              </a:rPr>
              <a:t>Рекомендована література:</a:t>
            </a:r>
            <a:endParaRPr lang="ru-RU" b="1" dirty="0">
              <a:solidFill>
                <a:srgbClr val="003399"/>
              </a:solidFill>
              <a:latin typeface="Arial" charset="0"/>
              <a:cs typeface="Arial" charset="0"/>
            </a:endParaRPr>
          </a:p>
        </p:txBody>
      </p:sp>
      <p:sp>
        <p:nvSpPr>
          <p:cNvPr id="18434" name="Объект 2"/>
          <p:cNvSpPr>
            <a:spLocks noGrp="1"/>
          </p:cNvSpPr>
          <p:nvPr>
            <p:ph idx="1"/>
          </p:nvPr>
        </p:nvSpPr>
        <p:spPr>
          <a:xfrm>
            <a:off x="280988" y="1346200"/>
            <a:ext cx="11657012" cy="5511800"/>
          </a:xfrm>
        </p:spPr>
        <p:txBody>
          <a:bodyPr/>
          <a:lstStyle/>
          <a:p>
            <a:pPr marL="533400" indent="-533400" eaLnBrk="1" hangingPunct="1">
              <a:lnSpc>
                <a:spcPct val="70000"/>
              </a:lnSpc>
              <a:buFont typeface="Arial" charset="0"/>
              <a:buAutoNum type="arabicPeriod"/>
            </a:pPr>
            <a:r>
              <a:rPr lang="uk-UA" sz="2400" dirty="0">
                <a:latin typeface="Arial" panose="020B0604020202020204" pitchFamily="34" charset="0"/>
                <a:cs typeface="Arial" panose="020B0604020202020204" pitchFamily="34" charset="0"/>
              </a:rPr>
              <a:t>Кваша С.М., Діброва А.Д., </a:t>
            </a:r>
            <a:r>
              <a:rPr lang="uk-UA" sz="2400" dirty="0" err="1">
                <a:latin typeface="Arial" panose="020B0604020202020204" pitchFamily="34" charset="0"/>
                <a:cs typeface="Arial" panose="020B0604020202020204" pitchFamily="34" charset="0"/>
              </a:rPr>
              <a:t>Жемойда</a:t>
            </a:r>
            <a:r>
              <a:rPr lang="uk-UA" sz="2400" dirty="0">
                <a:latin typeface="Arial" panose="020B0604020202020204" pitchFamily="34" charset="0"/>
                <a:cs typeface="Arial" panose="020B0604020202020204" pitchFamily="34" charset="0"/>
              </a:rPr>
              <a:t> О.В. Аграрна політика: навчальний посібник. – К.: Вид-во Ліра-К, 2018. – 388 с.</a:t>
            </a:r>
          </a:p>
          <a:p>
            <a:pPr marL="533400" indent="-533400" eaLnBrk="1" hangingPunct="1">
              <a:lnSpc>
                <a:spcPct val="70000"/>
              </a:lnSpc>
              <a:buFont typeface="Arial" charset="0"/>
              <a:buAutoNum type="arabicPeriod"/>
            </a:pPr>
            <a:r>
              <a:rPr lang="en-U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Johan </a:t>
            </a:r>
            <a:r>
              <a:rPr lang="en-US" sz="2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Swinnen</a:t>
            </a:r>
            <a:r>
              <a:rPr lang="en-U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The Political Economy of Agricultural and Food Policies (Palgrave Studies in Agricultural Economics and Food Policy). 2018. 276 p.</a:t>
            </a:r>
            <a:endParaRPr lang="ru-UA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 startAt="3"/>
            </a:pPr>
            <a:r>
              <a:rPr lang="en-U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John W. W. Mellor. Agricultural Development and Economic Transformation: Promoting Growth with Poverty Reduction (Palgrave Studies in Agricultural Economics and Food Policy). 2017. 280 p.</a:t>
            </a:r>
            <a:endParaRPr lang="ru-UA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 startAt="3"/>
            </a:pPr>
            <a:r>
              <a:rPr lang="en-US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Kym Anderson. Agricultural Trade, Policy Reforms, and Global Food Security (Palgrave Studies in Agricultural Economics and Food Policy),  Publisher: Palgrave Macmillan; 1st ed. 2016 edition. 370 p.</a:t>
            </a:r>
            <a:endParaRPr lang="ru-UA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 startAt="3"/>
            </a:pPr>
            <a:r>
              <a:rPr lang="en-U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Ronald Kay, William Edwards, Patricia Duffy. Loose Leaf for Farm Management 9th Edition Publisher: McGraw-Hill Education; 9 </a:t>
            </a:r>
            <a:r>
              <a:rPr lang="en-US" sz="24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editio</a:t>
            </a:r>
            <a:r>
              <a:rPr lang="en-US" sz="24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2019, 496 P.</a:t>
            </a:r>
            <a:endParaRPr lang="ru-UA" sz="2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+mj-lt"/>
              <a:buAutoNum type="arabicPeriod" startAt="3"/>
            </a:pP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Vincent H. Smith, Ed., Joseph W. Glauber, Ed., Barry K. Goodwin, Ed. Agricultural Policy in disarray. </a:t>
            </a:r>
            <a:r>
              <a:rPr lang="en-US" sz="2400" cap="all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AMERICAN ENTERPRISE INSTITUTE (AEI)/ 2018. 298 P.</a:t>
            </a:r>
            <a:endParaRPr lang="ru-UA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70000"/>
              </a:lnSpc>
              <a:buNone/>
            </a:pPr>
            <a:endParaRPr lang="uk-UA" sz="2600" dirty="0">
              <a:latin typeface="Arial" charset="0"/>
              <a:cs typeface="Arial" charset="0"/>
            </a:endParaRPr>
          </a:p>
          <a:p>
            <a:pPr marL="533400" indent="-533400" eaLnBrk="1" hangingPunct="1">
              <a:lnSpc>
                <a:spcPct val="70000"/>
              </a:lnSpc>
              <a:buFont typeface="Arial" charset="0"/>
              <a:buAutoNum type="arabicPeriod"/>
            </a:pPr>
            <a:endParaRPr lang="ru-RU" sz="2600" dirty="0">
              <a:latin typeface="Arial" charset="0"/>
            </a:endParaRPr>
          </a:p>
          <a:p>
            <a:pPr marL="533400" indent="-533400" eaLnBrk="1" hangingPunct="1">
              <a:lnSpc>
                <a:spcPct val="70000"/>
              </a:lnSpc>
              <a:buFont typeface="Arial" charset="0"/>
              <a:buNone/>
            </a:pPr>
            <a:endParaRPr lang="uk-UA" sz="2200" dirty="0"/>
          </a:p>
          <a:p>
            <a:pPr marL="533400" indent="-533400" eaLnBrk="1" hangingPunct="1">
              <a:lnSpc>
                <a:spcPct val="70000"/>
              </a:lnSpc>
            </a:pPr>
            <a:endParaRPr lang="ru-RU" sz="2200" dirty="0"/>
          </a:p>
          <a:p>
            <a:pPr marL="533400" indent="-533400" eaLnBrk="1" hangingPunct="1">
              <a:lnSpc>
                <a:spcPct val="70000"/>
              </a:lnSpc>
              <a:buFont typeface="Arial" charset="0"/>
              <a:buAutoNum type="arabicPeriod"/>
            </a:pPr>
            <a:endParaRPr lang="ru-RU" sz="2200" dirty="0">
              <a:latin typeface="Arial" charset="0"/>
              <a:cs typeface="Arial" charset="0"/>
            </a:endParaRPr>
          </a:p>
        </p:txBody>
      </p:sp>
      <p:pic>
        <p:nvPicPr>
          <p:cNvPr id="18435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09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612" name="Rectangle 4"/>
          <p:cNvSpPr>
            <a:spLocks noChangeArrowheads="1"/>
          </p:cNvSpPr>
          <p:nvPr/>
        </p:nvSpPr>
        <p:spPr bwMode="auto">
          <a:xfrm>
            <a:off x="671513" y="84961"/>
            <a:ext cx="11615737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uk-UA" sz="2800" dirty="0"/>
              <a:t>	</a:t>
            </a:r>
            <a:r>
              <a:rPr lang="uk-UA" sz="3200" dirty="0"/>
              <a:t>З 1 липня 1964 р. Європейський фонд орієнтації та гарантій сільського господарства (ФЕОГА) розпочав надавати фінансову підтримку в реалізації САП. На утримання Фонду виділялось 50% бюджетних коштів ЄС, які направлялися на пряме і непряме субсидування фермерів, на впровадження нових технологій виробництва та його реструктуризацію тощо. Кошти цього фонду формувались за рахунок країн–членів ЄС і надходжень від компенсаційних зборів на імпорт з "третіх" країн. </a:t>
            </a:r>
            <a:r>
              <a:rPr lang="uk-UA" sz="3200" dirty="0">
                <a:solidFill>
                  <a:srgbClr val="0000FF"/>
                </a:solidFill>
              </a:rPr>
              <a:t>Фінансовими інструментами САП щодо фермерів були </a:t>
            </a:r>
            <a:r>
              <a:rPr lang="uk-UA" sz="3200" dirty="0">
                <a:solidFill>
                  <a:srgbClr val="A50021"/>
                </a:solidFill>
              </a:rPr>
              <a:t>прямі виплати на підтримку ринкових цін; виплати залежно від обсягів виробленої сільськогосподарської продукції, цільового використання субсидій, посівних площ і поголів'я худоби; компенсаційні виплати</a:t>
            </a:r>
            <a:r>
              <a:rPr lang="uk-UA" sz="3200" dirty="0"/>
              <a:t>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15" descr="logo - E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9638" name="AutoShape 6"/>
          <p:cNvCxnSpPr>
            <a:cxnSpLocks noChangeShapeType="1"/>
          </p:cNvCxnSpPr>
          <p:nvPr/>
        </p:nvCxnSpPr>
        <p:spPr bwMode="auto">
          <a:xfrm flipV="1">
            <a:off x="3236913" y="874713"/>
            <a:ext cx="83121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69637" name="AutoShape 5"/>
          <p:cNvCxnSpPr>
            <a:cxnSpLocks noChangeShapeType="1"/>
          </p:cNvCxnSpPr>
          <p:nvPr/>
        </p:nvCxnSpPr>
        <p:spPr bwMode="auto">
          <a:xfrm flipV="1">
            <a:off x="6148388" y="1098550"/>
            <a:ext cx="54006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69636" name="AutoShape 4"/>
          <p:cNvCxnSpPr>
            <a:cxnSpLocks noChangeShapeType="1"/>
          </p:cNvCxnSpPr>
          <p:nvPr/>
        </p:nvCxnSpPr>
        <p:spPr bwMode="auto">
          <a:xfrm flipV="1">
            <a:off x="8202613" y="1360488"/>
            <a:ext cx="33464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69639" name="Rectangle 7"/>
          <p:cNvSpPr>
            <a:spLocks noChangeArrowheads="1"/>
          </p:cNvSpPr>
          <p:nvPr/>
        </p:nvSpPr>
        <p:spPr bwMode="auto">
          <a:xfrm>
            <a:off x="0" y="274320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uk-UA"/>
          </a:p>
        </p:txBody>
      </p:sp>
      <p:sp>
        <p:nvSpPr>
          <p:cNvPr id="69640" name="Rectangle 8"/>
          <p:cNvSpPr>
            <a:spLocks noChangeArrowheads="1"/>
          </p:cNvSpPr>
          <p:nvPr/>
        </p:nvSpPr>
        <p:spPr bwMode="auto">
          <a:xfrm>
            <a:off x="1133475" y="603250"/>
            <a:ext cx="2047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uk-UA" sz="2000" b="1">
                <a:solidFill>
                  <a:srgbClr val="A50021"/>
                </a:solidFill>
                <a:cs typeface="Times New Roman" pitchFamily="18" charset="0"/>
              </a:rPr>
              <a:t>Продуктивність</a:t>
            </a:r>
            <a:endParaRPr lang="uk-UA" sz="2000" b="1">
              <a:solidFill>
                <a:srgbClr val="A50021"/>
              </a:solidFill>
            </a:endParaRPr>
          </a:p>
        </p:txBody>
      </p:sp>
      <p:sp>
        <p:nvSpPr>
          <p:cNvPr id="69641" name="Rectangle 9"/>
          <p:cNvSpPr>
            <a:spLocks noChangeArrowheads="1"/>
          </p:cNvSpPr>
          <p:nvPr/>
        </p:nvSpPr>
        <p:spPr bwMode="auto">
          <a:xfrm>
            <a:off x="3035300" y="882650"/>
            <a:ext cx="3252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uk-UA" b="1">
                <a:solidFill>
                  <a:srgbClr val="A50021"/>
                </a:solidFill>
                <a:cs typeface="Times New Roman" pitchFamily="18" charset="0"/>
              </a:rPr>
              <a:t>Конкурентоспроможність</a:t>
            </a:r>
            <a:r>
              <a:rPr lang="uk-UA" b="1">
                <a:cs typeface="Times New Roman" pitchFamily="18" charset="0"/>
              </a:rPr>
              <a:t> </a:t>
            </a:r>
            <a:endParaRPr lang="uk-UA" b="1"/>
          </a:p>
        </p:txBody>
      </p:sp>
      <p:sp>
        <p:nvSpPr>
          <p:cNvPr id="69642" name="Rectangle 10"/>
          <p:cNvSpPr>
            <a:spLocks noChangeArrowheads="1"/>
          </p:cNvSpPr>
          <p:nvPr/>
        </p:nvSpPr>
        <p:spPr bwMode="auto">
          <a:xfrm>
            <a:off x="6096000" y="1169986"/>
            <a:ext cx="2381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uk-UA" b="1" dirty="0">
                <a:solidFill>
                  <a:srgbClr val="A50021"/>
                </a:solidFill>
                <a:cs typeface="Times New Roman" pitchFamily="18" charset="0"/>
              </a:rPr>
              <a:t>Сталий розвиток</a:t>
            </a:r>
            <a:r>
              <a:rPr lang="uk-UA" sz="1200" dirty="0">
                <a:cs typeface="Times New Roman" pitchFamily="18" charset="0"/>
              </a:rPr>
              <a:t> </a:t>
            </a:r>
            <a:endParaRPr lang="uk-UA" dirty="0"/>
          </a:p>
        </p:txBody>
      </p:sp>
      <p:graphicFrame>
        <p:nvGraphicFramePr>
          <p:cNvPr id="70010" name="Group 3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839827"/>
              </p:ext>
            </p:extLst>
          </p:nvPr>
        </p:nvGraphicFramePr>
        <p:xfrm>
          <a:off x="134938" y="1609725"/>
          <a:ext cx="11688761" cy="5261198"/>
        </p:xfrm>
        <a:graphic>
          <a:graphicData uri="http://schemas.openxmlformats.org/drawingml/2006/table">
            <a:tbl>
              <a:tblPr/>
              <a:tblGrid>
                <a:gridCol w="13158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50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08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6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27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94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4932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849321">
                  <a:extLst>
                    <a:ext uri="{9D8B030D-6E8A-4147-A177-3AD203B41FA5}">
                      <a16:colId xmlns:a16="http://schemas.microsoft.com/office/drawing/2014/main" val="3350688405"/>
                    </a:ext>
                  </a:extLst>
                </a:gridCol>
              </a:tblGrid>
              <a:tr h="11592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Ранні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роки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(з 1957 р.)</a:t>
                      </a: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Кризові роки (1970-80 рр.)</a:t>
                      </a:r>
                      <a:endParaRPr kumimoji="0" lang="uk-UA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Реформа Мак </a:t>
                      </a:r>
                      <a:r>
                        <a:rPr kumimoji="0" lang="uk-UA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Шеррі</a:t>
                      </a: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(1992 р.)</a:t>
                      </a: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Агенда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(2000 р.)</a:t>
                      </a:r>
                      <a:endParaRPr kumimoji="0" lang="uk-UA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Реформа Фішлера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(2003 р.)</a:t>
                      </a:r>
                      <a:endParaRPr kumimoji="0" lang="uk-UA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Перевірка спроможності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(2008 р.)</a:t>
                      </a:r>
                      <a:endParaRPr kumimoji="0" lang="uk-UA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САП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до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2020 р.</a:t>
                      </a:r>
                      <a:endParaRPr kumimoji="0" lang="uk-UA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САП 2020-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2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Продовольча безпека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Надвиробництво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Скорочення надлишків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Поглиблення процесу реформ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Ринкова орієнтація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Поглиблена підтримка реформи 2003 р.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Сталий розвиток 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Екологічні програми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20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Підвищення продуктивності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Збільшення видатків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Навколишнє середовище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Конкуренто-спроможність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Навколишнє середовище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Нові виклики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Навколишнє середовище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Зміна клімату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Ринкова стабілізація 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Міжнародні </a:t>
                      </a:r>
                      <a:r>
                        <a:rPr kumimoji="0" lang="uk-UA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непоро-зуміння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Стабілізація доходів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Розвиток сільських територій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Розвиток сільських територій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Ризик-менедж-мент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Розвиток сільських територій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Розвиток сільських територій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5305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Продуктова підтримка</a:t>
                      </a: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Структурні заходи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Стабілізація бюджету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Проблеми споживачів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Розвиток біорізноманіття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23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Спрощення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4853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Відповідність принципам СОТ </a:t>
                      </a:r>
                      <a:endParaRPr kumimoji="0" lang="uk-UA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0011" name="Rectangle 379"/>
          <p:cNvSpPr>
            <a:spLocks noChangeArrowheads="1"/>
          </p:cNvSpPr>
          <p:nvPr/>
        </p:nvSpPr>
        <p:spPr bwMode="auto">
          <a:xfrm>
            <a:off x="1206500" y="0"/>
            <a:ext cx="1061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uk-UA" sz="3200" b="1">
                <a:solidFill>
                  <a:srgbClr val="0000FF"/>
                </a:solidFill>
              </a:rPr>
              <a:t>Етапи розвитку САП</a:t>
            </a:r>
            <a:r>
              <a:rPr lang="uk-UA" sz="3200">
                <a:solidFill>
                  <a:srgbClr val="0000FF"/>
                </a:solidFill>
              </a:rPr>
              <a:t> </a:t>
            </a:r>
            <a:r>
              <a:rPr lang="uk-UA" sz="3200" b="1">
                <a:solidFill>
                  <a:srgbClr val="0000FF"/>
                </a:solidFill>
              </a:rPr>
              <a:t>ЄС і їх характерні риси</a:t>
            </a:r>
            <a:r>
              <a:rPr lang="uk-UA"/>
              <a:t>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8" name="Picture 15" descr="logo - E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1031875" y="128588"/>
            <a:ext cx="1077436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uk-UA" sz="2800" b="1">
                <a:solidFill>
                  <a:srgbClr val="0000FF"/>
                </a:solidFill>
              </a:rPr>
              <a:t>Послідовність заходів здійснених у рамках САП протягом 1960–х – 1980–х рр.</a:t>
            </a:r>
          </a:p>
        </p:txBody>
      </p:sp>
      <p:sp>
        <p:nvSpPr>
          <p:cNvPr id="70661" name="Rectangle 5"/>
          <p:cNvSpPr>
            <a:spLocks noChangeArrowheads="1"/>
          </p:cNvSpPr>
          <p:nvPr/>
        </p:nvSpPr>
        <p:spPr bwMode="auto">
          <a:xfrm>
            <a:off x="193675" y="1203325"/>
            <a:ext cx="11641138" cy="485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buFontTx/>
              <a:buChar char="•"/>
            </a:pPr>
            <a:r>
              <a:rPr lang="uk-UA" sz="2400"/>
              <a:t> </a:t>
            </a:r>
            <a:r>
              <a:rPr lang="uk-UA" sz="2600"/>
              <a:t>1968 р. – запровадження квотування виробництва рафінованого цукру, ліквідація митних зборів у внутрішній торгівлі країн ЄС та одночасно введення єдиного імпортного тарифу в торгівлі з третіми країнами;</a:t>
            </a:r>
          </a:p>
          <a:p>
            <a:pPr>
              <a:buFontTx/>
              <a:buChar char="•"/>
            </a:pPr>
            <a:r>
              <a:rPr lang="uk-UA" sz="2600"/>
              <a:t> 1969 р. – дії спрямовано на усунення перевиробництва пшениці шляхом запровадження програм щодо її закупівлі метою переробки та використання не на харчові цілі (зокрема, для годівлі худоби);</a:t>
            </a:r>
          </a:p>
          <a:p>
            <a:pPr>
              <a:buFontTx/>
              <a:buChar char="•"/>
            </a:pPr>
            <a:r>
              <a:rPr lang="uk-UA" sz="2600"/>
              <a:t> 1982 р. – запроваджено граничні обсяги виробництва для молока, цукру, зерна, ріпаку й помідорів як сировини для харчової промисловості; </a:t>
            </a:r>
          </a:p>
          <a:p>
            <a:pPr>
              <a:buFontTx/>
              <a:buChar char="•"/>
            </a:pPr>
            <a:r>
              <a:rPr lang="uk-UA" sz="2600"/>
              <a:t> 1984 р. – запроваджено квоту на виробництво молока.</a:t>
            </a:r>
          </a:p>
          <a:p>
            <a:pPr>
              <a:buFontTx/>
              <a:buChar char="•"/>
            </a:pPr>
            <a:r>
              <a:rPr lang="uk-UA" sz="2600"/>
              <a:t> 1986 р. – дещо зменшено квоту на молоко, але запроваджено інтервенційні закупівлі молочних продуктів і м’яса, що дозволило дещо знизити цінову підтримку на цю продукцію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282575" y="758825"/>
            <a:ext cx="11701463" cy="564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uk-UA" sz="2600"/>
              <a:t>	Починаючи з другої половини 80–х років також було прийнято додаткові заходи щодо стабілізації сільськогосподарського виробництва. </a:t>
            </a:r>
          </a:p>
          <a:p>
            <a:r>
              <a:rPr lang="uk-UA" sz="2600"/>
              <a:t>Зокрема: </a:t>
            </a:r>
          </a:p>
          <a:p>
            <a:pPr>
              <a:buFontTx/>
              <a:buChar char="•"/>
            </a:pPr>
            <a:r>
              <a:rPr lang="uk-UA" sz="2600"/>
              <a:t> прийняття рішення, що витрати на САП не повинні перевищувати 55% бюджету ЄС; </a:t>
            </a:r>
          </a:p>
          <a:p>
            <a:pPr>
              <a:buFontTx/>
              <a:buChar char="•"/>
            </a:pPr>
            <a:r>
              <a:rPr lang="uk-UA" sz="2600"/>
              <a:t> субсидування процесу виведення із обігу сільськогосподарських угідь та перетворення їх у пасовища та заліснення; </a:t>
            </a:r>
          </a:p>
          <a:p>
            <a:pPr>
              <a:buFontTx/>
              <a:buChar char="•"/>
            </a:pPr>
            <a:r>
              <a:rPr lang="uk-UA" sz="2600"/>
              <a:t> обмеження гарантованих закупівель, </a:t>
            </a:r>
          </a:p>
          <a:p>
            <a:pPr>
              <a:buFontTx/>
              <a:buChar char="•"/>
            </a:pPr>
            <a:r>
              <a:rPr lang="uk-UA" sz="2600"/>
              <a:t> зниження закупівельних цін, </a:t>
            </a:r>
          </a:p>
          <a:p>
            <a:pPr>
              <a:buFontTx/>
              <a:buChar char="•"/>
            </a:pPr>
            <a:r>
              <a:rPr lang="uk-UA" sz="2600"/>
              <a:t> скорочення посівних площ. </a:t>
            </a:r>
          </a:p>
          <a:p>
            <a:r>
              <a:rPr lang="uk-UA" sz="2600"/>
              <a:t>	Проте, незважаючи на запроваджені заходи суттєво не вдалося скоротити обсяги сільськогосподарського виробництва і бюджетні витрати, які в основному йшли на здійснення інтервенцій та експортні компенсації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78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1031875" y="312738"/>
            <a:ext cx="107743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uk-UA" sz="3200" b="1" dirty="0">
                <a:solidFill>
                  <a:srgbClr val="0000CC"/>
                </a:solidFill>
              </a:rPr>
              <a:t>Основні цілі реформи Мак </a:t>
            </a:r>
            <a:r>
              <a:rPr lang="uk-UA" sz="3200" b="1" dirty="0" err="1">
                <a:solidFill>
                  <a:srgbClr val="0000CC"/>
                </a:solidFill>
              </a:rPr>
              <a:t>Шеррі</a:t>
            </a:r>
            <a:r>
              <a:rPr lang="uk-UA" sz="3200" b="1" dirty="0">
                <a:solidFill>
                  <a:srgbClr val="0000CC"/>
                </a:solidFill>
              </a:rPr>
              <a:t>, 1992 р.</a:t>
            </a:r>
            <a:r>
              <a:rPr lang="en-US" sz="3200" b="1" dirty="0">
                <a:solidFill>
                  <a:srgbClr val="0000CC"/>
                </a:solidFill>
              </a:rPr>
              <a:t> </a:t>
            </a:r>
            <a:r>
              <a:rPr lang="uk-UA" sz="3200" dirty="0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176213" y="1266825"/>
            <a:ext cx="11710987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buFontTx/>
              <a:buChar char="•"/>
            </a:pPr>
            <a:r>
              <a:rPr lang="en-US" sz="2800" dirty="0"/>
              <a:t> </a:t>
            </a:r>
            <a:r>
              <a:rPr lang="uk-UA" sz="2800" dirty="0"/>
              <a:t>підвищити конкурентоспроможність європейських фермерів,</a:t>
            </a:r>
          </a:p>
          <a:p>
            <a:pPr algn="just">
              <a:buFontTx/>
              <a:buChar char="•"/>
            </a:pPr>
            <a:r>
              <a:rPr lang="en-US" sz="2800" dirty="0"/>
              <a:t> </a:t>
            </a:r>
            <a:r>
              <a:rPr lang="uk-UA" sz="2800" dirty="0"/>
              <a:t>збалансування попиту і пропозиції на сільськогосподарську продукцію у відповідності з вимогами ринку; </a:t>
            </a:r>
          </a:p>
          <a:p>
            <a:pPr algn="just">
              <a:buFontTx/>
              <a:buChar char="•"/>
            </a:pPr>
            <a:r>
              <a:rPr lang="en-US" sz="2800" dirty="0"/>
              <a:t> </a:t>
            </a:r>
            <a:r>
              <a:rPr lang="uk-UA" sz="2800" dirty="0"/>
              <a:t>підвищити якість довкілля. </a:t>
            </a:r>
          </a:p>
          <a:p>
            <a:pPr algn="ctr"/>
            <a:r>
              <a:rPr lang="uk-UA" sz="2800" b="1" dirty="0">
                <a:solidFill>
                  <a:srgbClr val="0000FF"/>
                </a:solidFill>
              </a:rPr>
              <a:t>Визначені цілі передбачалось досягнути за рахунок:</a:t>
            </a:r>
          </a:p>
          <a:p>
            <a:pPr algn="just">
              <a:buFontTx/>
              <a:buChar char="•"/>
            </a:pPr>
            <a:r>
              <a:rPr lang="en-US" sz="2800" dirty="0"/>
              <a:t> </a:t>
            </a:r>
            <a:r>
              <a:rPr lang="uk-UA" sz="2800" dirty="0"/>
              <a:t>зниження цін на основну сільськогосподарську продукцію</a:t>
            </a:r>
          </a:p>
          <a:p>
            <a:pPr algn="just">
              <a:buFontTx/>
              <a:buChar char="•"/>
            </a:pPr>
            <a:r>
              <a:rPr lang="en-US" sz="2800" dirty="0"/>
              <a:t> </a:t>
            </a:r>
            <a:r>
              <a:rPr lang="uk-UA" sz="2800" dirty="0"/>
              <a:t>подальше стимулювання фермерів до виведення сільськогосподарських угідь з обігу за рахунок субсидування</a:t>
            </a:r>
          </a:p>
          <a:p>
            <a:pPr algn="just">
              <a:buFontTx/>
              <a:buChar char="•"/>
            </a:pPr>
            <a:r>
              <a:rPr lang="en-US" sz="2800" dirty="0"/>
              <a:t> </a:t>
            </a:r>
            <a:r>
              <a:rPr lang="uk-UA" sz="2800" dirty="0"/>
              <a:t>перехід від системи підтримки цін до підтримки доходів фермерів</a:t>
            </a:r>
          </a:p>
          <a:p>
            <a:pPr algn="just">
              <a:buFontTx/>
              <a:buChar char="•"/>
            </a:pPr>
            <a:r>
              <a:rPr lang="en-US" sz="2800" dirty="0"/>
              <a:t> </a:t>
            </a:r>
            <a:r>
              <a:rPr lang="uk-UA" sz="2800" dirty="0"/>
              <a:t>посилення екологічної складової у сільськогосподарському виробництві.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Заголовок 1"/>
          <p:cNvSpPr>
            <a:spLocks noGrp="1"/>
          </p:cNvSpPr>
          <p:nvPr>
            <p:ph type="title"/>
          </p:nvPr>
        </p:nvSpPr>
        <p:spPr>
          <a:xfrm>
            <a:off x="960438" y="119063"/>
            <a:ext cx="10515600" cy="911225"/>
          </a:xfrm>
        </p:spPr>
        <p:txBody>
          <a:bodyPr/>
          <a:lstStyle/>
          <a:p>
            <a:pPr algn="ctr" eaLnBrk="1" hangingPunct="1"/>
            <a:r>
              <a:rPr lang="uk-UA" sz="3600" b="1">
                <a:solidFill>
                  <a:srgbClr val="0000FF"/>
                </a:solidFill>
                <a:latin typeface="Arial" charset="0"/>
              </a:rPr>
              <a:t>Реформа „Агенда – 2000”</a:t>
            </a:r>
            <a:r>
              <a:rPr lang="uk-UA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4650" y="1125538"/>
            <a:ext cx="11590338" cy="5573712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buFont typeface="Arial" charset="0"/>
              <a:buNone/>
            </a:pPr>
            <a:r>
              <a:rPr lang="uk-UA" dirty="0"/>
              <a:t>  </a:t>
            </a:r>
            <a:r>
              <a:rPr lang="uk-UA" sz="3200" dirty="0">
                <a:latin typeface="Arial" charset="0"/>
              </a:rPr>
              <a:t>повинна була поглибити і розширити попередню реформу 1992 р. </a:t>
            </a:r>
            <a:r>
              <a:rPr lang="uk-UA" sz="3200" dirty="0">
                <a:solidFill>
                  <a:srgbClr val="FF0000"/>
                </a:solidFill>
                <a:latin typeface="Arial" charset="0"/>
              </a:rPr>
              <a:t>шляхом більш поглибленої заміни цінової підтримки на користь прямих виплат для підтримки доходів та коригування політики щодо розвитку сільської місцевості. </a:t>
            </a:r>
          </a:p>
          <a:p>
            <a:pPr eaLnBrk="1" hangingPunct="1">
              <a:lnSpc>
                <a:spcPct val="100000"/>
              </a:lnSpc>
              <a:buFont typeface="Arial" charset="0"/>
              <a:buNone/>
            </a:pPr>
            <a:r>
              <a:rPr lang="uk-UA" sz="3200" dirty="0">
                <a:latin typeface="Arial" charset="0"/>
              </a:rPr>
              <a:t>		Реформа була також спрямована на підвищення рівня конкурентоспроможності європейського сільського господарства на внутрішньому і зовнішньому ринках, а також забезпечення безпеки та якості агропродовольства. </a:t>
            </a:r>
          </a:p>
        </p:txBody>
      </p:sp>
      <p:pic>
        <p:nvPicPr>
          <p:cNvPr id="76803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60438" y="119063"/>
            <a:ext cx="10515600" cy="911225"/>
          </a:xfrm>
        </p:spPr>
        <p:txBody>
          <a:bodyPr/>
          <a:lstStyle/>
          <a:p>
            <a:pPr algn="ctr" eaLnBrk="1" hangingPunct="1"/>
            <a:r>
              <a:rPr lang="uk-UA" sz="40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Основні цілі</a:t>
            </a:r>
            <a:r>
              <a:rPr lang="uk-UA" sz="4000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36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uk-UA" sz="3600" b="1" dirty="0" err="1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Агенди</a:t>
            </a:r>
            <a:r>
              <a:rPr lang="uk-UA" sz="3600" b="1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2000”</a:t>
            </a:r>
            <a:r>
              <a:rPr lang="uk-UA" dirty="0">
                <a:solidFill>
                  <a:srgbClr val="0000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4650" y="1125538"/>
            <a:ext cx="11590338" cy="5573712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uk-UA" dirty="0"/>
              <a:t>  </a:t>
            </a:r>
            <a:r>
              <a:rPr lang="uk-UA" sz="3200" dirty="0">
                <a:latin typeface="Arial" charset="0"/>
              </a:rPr>
              <a:t>забезпечення стандартів життя сільських громад;</a:t>
            </a:r>
          </a:p>
          <a:p>
            <a:pPr eaLnBrk="1" hangingPunct="1">
              <a:lnSpc>
                <a:spcPct val="100000"/>
              </a:lnSpc>
            </a:pPr>
            <a:r>
              <a:rPr lang="uk-UA" sz="3200" dirty="0">
                <a:latin typeface="Arial" charset="0"/>
              </a:rPr>
              <a:t>стабільність доходів фермерів;</a:t>
            </a:r>
          </a:p>
          <a:p>
            <a:pPr eaLnBrk="1" hangingPunct="1">
              <a:lnSpc>
                <a:spcPct val="100000"/>
              </a:lnSpc>
            </a:pPr>
            <a:r>
              <a:rPr lang="uk-UA" sz="3200" dirty="0">
                <a:latin typeface="Arial" charset="0"/>
              </a:rPr>
              <a:t>розвиток сільської місцевості. </a:t>
            </a:r>
          </a:p>
          <a:p>
            <a:pPr marL="0" indent="0" algn="just" eaLnBrk="1" hangingPunct="1">
              <a:lnSpc>
                <a:spcPct val="100000"/>
              </a:lnSpc>
              <a:buNone/>
            </a:pPr>
            <a:r>
              <a:rPr lang="uk-UA" sz="3200" dirty="0">
                <a:latin typeface="Arial" charset="0"/>
              </a:rPr>
              <a:t>	Реформування охопило також сектор зернових, зернобобових і олійних культур, свинини та яловичини, молока і молочних продуктів, вина</a:t>
            </a:r>
            <a:r>
              <a:rPr lang="uk-UA" dirty="0"/>
              <a:t> </a:t>
            </a:r>
          </a:p>
        </p:txBody>
      </p:sp>
      <p:pic>
        <p:nvPicPr>
          <p:cNvPr id="87044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60438" y="119063"/>
            <a:ext cx="10515600" cy="911225"/>
          </a:xfrm>
        </p:spPr>
        <p:txBody>
          <a:bodyPr/>
          <a:lstStyle/>
          <a:p>
            <a:pPr algn="ctr" eaLnBrk="1" hangingPunct="1"/>
            <a:r>
              <a:rPr lang="uk-UA" sz="3600" b="1" dirty="0">
                <a:solidFill>
                  <a:srgbClr val="0000CC"/>
                </a:solidFill>
                <a:latin typeface="Arial" charset="0"/>
              </a:rPr>
              <a:t>Реформа „</a:t>
            </a:r>
            <a:r>
              <a:rPr lang="uk-UA" sz="3600" b="1" dirty="0" err="1">
                <a:solidFill>
                  <a:srgbClr val="0000CC"/>
                </a:solidFill>
                <a:latin typeface="Arial" charset="0"/>
              </a:rPr>
              <a:t>Агенда</a:t>
            </a:r>
            <a:r>
              <a:rPr lang="uk-UA" sz="3600" b="1" dirty="0">
                <a:solidFill>
                  <a:srgbClr val="0000CC"/>
                </a:solidFill>
                <a:latin typeface="Arial" charset="0"/>
              </a:rPr>
              <a:t> – 2000”</a:t>
            </a:r>
            <a:r>
              <a:rPr lang="uk-UA" dirty="0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4650" y="1125538"/>
            <a:ext cx="11590338" cy="5573712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00000"/>
              </a:lnSpc>
              <a:buFont typeface="Arial" charset="0"/>
              <a:buNone/>
            </a:pPr>
            <a:r>
              <a:rPr lang="uk-UA" dirty="0"/>
              <a:t>		</a:t>
            </a:r>
            <a:r>
              <a:rPr lang="uk-UA" sz="3200" dirty="0">
                <a:latin typeface="Arial" charset="0"/>
              </a:rPr>
              <a:t>У сфері охорони довкілля були введені штрафи та інші санкції за порушення екології. В тваринництві обмежено використання хімічних добавок, гормонів тощо, в рослинництві – скорочено застосування добрив та пестицидів. </a:t>
            </a:r>
          </a:p>
          <a:p>
            <a:pPr algn="just" eaLnBrk="1" hangingPunct="1">
              <a:lnSpc>
                <a:spcPct val="100000"/>
              </a:lnSpc>
              <a:buFont typeface="Arial" charset="0"/>
              <a:buNone/>
            </a:pPr>
            <a:r>
              <a:rPr lang="uk-UA" sz="3200" dirty="0">
                <a:latin typeface="Arial" charset="0"/>
              </a:rPr>
              <a:t>		Фермери, що вивели частину земель із сільськогосподарського обігу отримали право на компенсацію за недоотриманий доход. Було також передбачено знизити внутрішні ціни до рівня світових, що давало можливість в перспективі відмовитись від застосування експортних субсидій </a:t>
            </a:r>
          </a:p>
        </p:txBody>
      </p:sp>
      <p:pic>
        <p:nvPicPr>
          <p:cNvPr id="88068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60438" y="119063"/>
            <a:ext cx="11004550" cy="911225"/>
          </a:xfrm>
        </p:spPr>
        <p:txBody>
          <a:bodyPr/>
          <a:lstStyle/>
          <a:p>
            <a:pPr algn="ctr" eaLnBrk="1" hangingPunct="1"/>
            <a:r>
              <a:rPr lang="uk-UA" sz="3600" b="1" dirty="0">
                <a:solidFill>
                  <a:srgbClr val="0000CC"/>
                </a:solidFill>
                <a:latin typeface="Arial" charset="0"/>
              </a:rPr>
              <a:t>Позитивні результати реформи </a:t>
            </a:r>
            <a:br>
              <a:rPr lang="uk-UA" sz="3600" b="1" dirty="0">
                <a:solidFill>
                  <a:srgbClr val="0000CC"/>
                </a:solidFill>
                <a:latin typeface="Arial" charset="0"/>
              </a:rPr>
            </a:br>
            <a:r>
              <a:rPr lang="uk-UA" sz="3600" b="1" dirty="0">
                <a:solidFill>
                  <a:srgbClr val="0000CC"/>
                </a:solidFill>
                <a:latin typeface="Arial" charset="0"/>
              </a:rPr>
              <a:t>„</a:t>
            </a:r>
            <a:r>
              <a:rPr lang="uk-UA" sz="3600" b="1" dirty="0" err="1">
                <a:solidFill>
                  <a:srgbClr val="0000CC"/>
                </a:solidFill>
                <a:latin typeface="Arial" charset="0"/>
              </a:rPr>
              <a:t>Агенда</a:t>
            </a:r>
            <a:r>
              <a:rPr lang="uk-UA" sz="3600" b="1" dirty="0">
                <a:solidFill>
                  <a:srgbClr val="0000CC"/>
                </a:solidFill>
                <a:latin typeface="Arial" charset="0"/>
              </a:rPr>
              <a:t> – 2000”</a:t>
            </a:r>
            <a:r>
              <a:rPr lang="uk-UA" dirty="0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4650" y="1125538"/>
            <a:ext cx="11590338" cy="5573712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buFont typeface="Arial" charset="0"/>
              <a:buNone/>
            </a:pPr>
            <a:r>
              <a:rPr lang="uk-UA" dirty="0"/>
              <a:t>		</a:t>
            </a:r>
            <a:r>
              <a:rPr lang="uk-UA" dirty="0">
                <a:solidFill>
                  <a:srgbClr val="FF0000"/>
                </a:solidFill>
                <a:latin typeface="Arial" charset="0"/>
              </a:rPr>
              <a:t>У бюджеті ЄС частка витрат на підтримку сільського господарства скоротилася з 62% у 1998 р. до 47% у 2001 р. </a:t>
            </a:r>
          </a:p>
          <a:p>
            <a:pPr algn="just" eaLnBrk="1" hangingPunct="1">
              <a:lnSpc>
                <a:spcPct val="100000"/>
              </a:lnSpc>
              <a:buFont typeface="Arial" charset="0"/>
              <a:buNone/>
            </a:pPr>
            <a:r>
              <a:rPr lang="uk-UA" dirty="0">
                <a:latin typeface="Arial" charset="0"/>
              </a:rPr>
              <a:t>		Знижено рівень гарантованих закупівельних ціни на яловичину, молочні продукти, зерно. </a:t>
            </a:r>
          </a:p>
          <a:p>
            <a:pPr algn="just" eaLnBrk="1" hangingPunct="1">
              <a:lnSpc>
                <a:spcPct val="100000"/>
              </a:lnSpc>
              <a:buFont typeface="Arial" charset="0"/>
              <a:buNone/>
            </a:pPr>
            <a:r>
              <a:rPr lang="uk-UA" dirty="0">
                <a:latin typeface="Arial" charset="0"/>
              </a:rPr>
              <a:t>		Відбулося зменшення різниці між європейськими і світовими цінами. </a:t>
            </a:r>
          </a:p>
          <a:p>
            <a:pPr algn="just" eaLnBrk="1" hangingPunct="1">
              <a:lnSpc>
                <a:spcPct val="100000"/>
              </a:lnSpc>
              <a:buFont typeface="Arial" charset="0"/>
              <a:buNone/>
            </a:pPr>
            <a:r>
              <a:rPr lang="uk-UA" dirty="0">
                <a:latin typeface="Arial" charset="0"/>
              </a:rPr>
              <a:t>		У минулому залишилася проблема перевиробництва сільськогосподарської продукції. </a:t>
            </a:r>
          </a:p>
          <a:p>
            <a:pPr algn="just" eaLnBrk="1" hangingPunct="1">
              <a:lnSpc>
                <a:spcPct val="100000"/>
              </a:lnSpc>
              <a:buFont typeface="Arial" charset="0"/>
              <a:buNone/>
            </a:pPr>
            <a:r>
              <a:rPr lang="uk-UA" dirty="0">
                <a:latin typeface="Arial" charset="0"/>
              </a:rPr>
              <a:t>		Європейський Союз став основним імпортером сільськогосподарської продукції із країн, що розвиваються, відкривши свій ринок країнам</a:t>
            </a:r>
            <a:r>
              <a:rPr lang="uk-UA" sz="3200" dirty="0">
                <a:latin typeface="Arial" charset="0"/>
              </a:rPr>
              <a:t> Азії й Африки </a:t>
            </a:r>
          </a:p>
        </p:txBody>
      </p:sp>
      <p:pic>
        <p:nvPicPr>
          <p:cNvPr id="89092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60438" y="119063"/>
            <a:ext cx="10515600" cy="911225"/>
          </a:xfrm>
        </p:spPr>
        <p:txBody>
          <a:bodyPr/>
          <a:lstStyle/>
          <a:p>
            <a:pPr algn="ctr" eaLnBrk="1" hangingPunct="1"/>
            <a:r>
              <a:rPr lang="uk-UA" sz="3200" b="1" dirty="0">
                <a:solidFill>
                  <a:srgbClr val="0000FF"/>
                </a:solidFill>
                <a:latin typeface="Arial" charset="0"/>
              </a:rPr>
              <a:t>Залишились не вирішеними декілька головних проблем</a:t>
            </a:r>
            <a:r>
              <a:rPr lang="uk-UA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4650" y="1125538"/>
            <a:ext cx="11590338" cy="5573712"/>
          </a:xfrm>
        </p:spPr>
        <p:txBody>
          <a:bodyPr>
            <a:normAutofit/>
          </a:bodyPr>
          <a:lstStyle/>
          <a:p>
            <a:r>
              <a:rPr lang="uk-UA" dirty="0">
                <a:solidFill>
                  <a:srgbClr val="C00000"/>
                </a:solidFill>
                <a:latin typeface="Arial" charset="0"/>
              </a:rPr>
              <a:t>ЄС щорічно витрачає біля 40 млрд. євро на реалізацію САП , тобто 45–47% витратної частини бюджету, в той час як внесок сільського господарства у ВВП ЄС складає лише біля 2%;</a:t>
            </a:r>
          </a:p>
          <a:p>
            <a:r>
              <a:rPr lang="uk-UA" dirty="0">
                <a:latin typeface="Arial" charset="0"/>
              </a:rPr>
              <a:t>80% витрат ЄС на проведення САП спрямовуються на дотації для підтримки цін і доходів селян, хоча їх частка складає лише 5% економічно активного населення ЄС;</a:t>
            </a:r>
          </a:p>
          <a:p>
            <a:r>
              <a:rPr lang="uk-UA" dirty="0">
                <a:latin typeface="Arial" charset="0"/>
              </a:rPr>
              <a:t>аграрний протекціонізм привів до того, що </a:t>
            </a:r>
            <a:r>
              <a:rPr lang="uk-UA" dirty="0">
                <a:solidFill>
                  <a:srgbClr val="C00000"/>
                </a:solidFill>
                <a:latin typeface="Arial" charset="0"/>
              </a:rPr>
              <a:t>ціни на сільськогосподарську продукцію в ЄС в середньому на 20% перевищують світові;</a:t>
            </a:r>
          </a:p>
          <a:p>
            <a:r>
              <a:rPr lang="uk-UA" dirty="0">
                <a:latin typeface="Arial" charset="0"/>
              </a:rPr>
              <a:t>незважаючи на всі здійснені реформи, не вдалося вирішити проблеми перевиробництва окремих видів сільськогосподарської продукції, що потребувало щорічних значних витрат на інтервенцію, її зберігання та експортні субсидії</a:t>
            </a:r>
            <a:r>
              <a:rPr lang="uk-UA" dirty="0"/>
              <a:t> </a:t>
            </a:r>
          </a:p>
        </p:txBody>
      </p:sp>
      <p:pic>
        <p:nvPicPr>
          <p:cNvPr id="90116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xfrm>
            <a:off x="231775" y="801688"/>
            <a:ext cx="11809413" cy="58197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uk-UA" dirty="0"/>
              <a:t>		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В 1862 р. Конгрес США прийняв рішення про заснування міністерства сільського господарства, а з 1889 р. – міністру сільського господарства було присвоєно статус члена кабінету міністрів. З цього часу федеральний уряд бере безпосередню участь у формуванні та реалізації аграрної політики США.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uk-UA" sz="26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1860 р. два мільйони американських фермерів повністю забезпечили внутрішній ринок продовольством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sz="26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в структурі експорту США продукція сільського господарства складала 82%.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uk-UA" sz="2600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Причини бурхливого розвитку сільського господарства США до “Великої депресії”:</a:t>
            </a:r>
          </a:p>
          <a:p>
            <a:pPr eaLnBrk="1" hangingPunct="1">
              <a:lnSpc>
                <a:spcPct val="80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високий попит на продовольство перш за все з Європи та, як наслідок, високі ціни на </a:t>
            </a:r>
            <a:r>
              <a:rPr lang="uk-UA" sz="2600" dirty="0" err="1">
                <a:latin typeface="Arial" panose="020B0604020202020204" pitchFamily="34" charset="0"/>
                <a:cs typeface="Arial" panose="020B0604020202020204" pitchFamily="34" charset="0"/>
              </a:rPr>
              <a:t>агропродовольство</a:t>
            </a: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eaLnBrk="1" hangingPunct="1">
              <a:lnSpc>
                <a:spcPct val="80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підвищення продуктивності праці через застосування нових технологій (плуг, трактор, комбайн) та успіхи в селекції та насінництві.</a:t>
            </a:r>
          </a:p>
          <a:p>
            <a:pPr eaLnBrk="1" hangingPunct="1">
              <a:lnSpc>
                <a:spcPct val="80000"/>
              </a:lnSpc>
            </a:pPr>
            <a:r>
              <a:rPr lang="uk-UA" sz="2600" dirty="0">
                <a:latin typeface="Arial" panose="020B0604020202020204" pitchFamily="34" charset="0"/>
                <a:cs typeface="Arial" panose="020B0604020202020204" pitchFamily="34" charset="0"/>
              </a:rPr>
              <a:t>наявність значних земельних ресурсів</a:t>
            </a:r>
          </a:p>
          <a:p>
            <a:pPr eaLnBrk="1" hangingPunct="1">
              <a:lnSpc>
                <a:spcPct val="80000"/>
              </a:lnSpc>
            </a:pPr>
            <a:endParaRPr lang="uk-UA" dirty="0"/>
          </a:p>
          <a:p>
            <a:pPr eaLnBrk="1" hangingPunct="1">
              <a:lnSpc>
                <a:spcPct val="80000"/>
              </a:lnSpc>
            </a:pPr>
            <a:endParaRPr lang="uk-UA" dirty="0"/>
          </a:p>
          <a:p>
            <a:pPr eaLnBrk="1" hangingPunct="1">
              <a:lnSpc>
                <a:spcPct val="80000"/>
              </a:lnSpc>
            </a:pPr>
            <a:endParaRPr lang="uk-UA" dirty="0"/>
          </a:p>
          <a:p>
            <a:pPr eaLnBrk="1" hangingPunct="1">
              <a:lnSpc>
                <a:spcPct val="80000"/>
              </a:lnSpc>
            </a:pPr>
            <a:endParaRPr lang="uk-UA" dirty="0"/>
          </a:p>
          <a:p>
            <a:pPr eaLnBrk="1" hangingPunct="1">
              <a:lnSpc>
                <a:spcPct val="80000"/>
              </a:lnSpc>
            </a:pPr>
            <a:endParaRPr lang="uk-UA" dirty="0"/>
          </a:p>
          <a:p>
            <a:pPr eaLnBrk="1" hangingPunct="1">
              <a:lnSpc>
                <a:spcPct val="80000"/>
              </a:lnSpc>
            </a:pPr>
            <a:endParaRPr lang="uk-UA" dirty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uk-UA" dirty="0"/>
              <a:t>		</a:t>
            </a:r>
            <a:endParaRPr lang="ru-RU" sz="3000" dirty="0">
              <a:latin typeface="Arial" charset="0"/>
              <a:cs typeface="Arial" charset="0"/>
            </a:endParaRPr>
          </a:p>
        </p:txBody>
      </p:sp>
      <p:pic>
        <p:nvPicPr>
          <p:cNvPr id="20483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60438" y="119063"/>
            <a:ext cx="10515600" cy="911225"/>
          </a:xfrm>
        </p:spPr>
        <p:txBody>
          <a:bodyPr/>
          <a:lstStyle/>
          <a:p>
            <a:pPr algn="ctr" eaLnBrk="1" hangingPunct="1"/>
            <a:r>
              <a:rPr lang="uk-UA" sz="3200" b="1" dirty="0">
                <a:solidFill>
                  <a:srgbClr val="0000CC"/>
                </a:solidFill>
                <a:latin typeface="Arial" charset="0"/>
              </a:rPr>
              <a:t>26 червня 2003 р. Рада міністрів ЄС у Люксембурзі прийняла проект реформи САП</a:t>
            </a:r>
            <a:r>
              <a:rPr lang="uk-UA" dirty="0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4650" y="1125538"/>
            <a:ext cx="11590338" cy="5573712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buFont typeface="Arial" charset="0"/>
              <a:buNone/>
            </a:pPr>
            <a:r>
              <a:rPr lang="uk-UA" dirty="0"/>
              <a:t>		</a:t>
            </a:r>
            <a:r>
              <a:rPr lang="uk-UA" sz="3200" dirty="0">
                <a:solidFill>
                  <a:srgbClr val="A50021"/>
                </a:solidFill>
                <a:latin typeface="Arial" charset="0"/>
              </a:rPr>
              <a:t>Інструменти регулювання агропродовольчого ринку: </a:t>
            </a:r>
          </a:p>
          <a:p>
            <a:pPr eaLnBrk="1" hangingPunct="1">
              <a:lnSpc>
                <a:spcPct val="100000"/>
              </a:lnSpc>
              <a:buFont typeface="Arial" charset="0"/>
              <a:buNone/>
            </a:pPr>
            <a:r>
              <a:rPr lang="uk-UA" sz="3200" dirty="0">
                <a:latin typeface="Arial" charset="0"/>
              </a:rPr>
              <a:t>	квоти, відсотки, суми компенсацій і субвенцій, ситуації, у яких діють ті чи інші правила, детально визначені правила одержання субсидій у залежності від використання чи ні сільськогосподарських угідь і земель, кількості телят і дійних корів.</a:t>
            </a:r>
          </a:p>
          <a:p>
            <a:pPr eaLnBrk="1" hangingPunct="1">
              <a:lnSpc>
                <a:spcPct val="100000"/>
              </a:lnSpc>
              <a:buFont typeface="Arial" charset="0"/>
              <a:buNone/>
            </a:pPr>
            <a:r>
              <a:rPr lang="uk-UA" sz="3200" dirty="0">
                <a:latin typeface="Arial" charset="0"/>
              </a:rPr>
              <a:t> 		Передбачено коефіцієнти для менш сприятливих районів. </a:t>
            </a:r>
          </a:p>
        </p:txBody>
      </p:sp>
      <p:pic>
        <p:nvPicPr>
          <p:cNvPr id="91140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60438" y="119063"/>
            <a:ext cx="10515600" cy="911225"/>
          </a:xfrm>
        </p:spPr>
        <p:txBody>
          <a:bodyPr/>
          <a:lstStyle/>
          <a:p>
            <a:pPr algn="ctr" eaLnBrk="1" hangingPunct="1"/>
            <a:r>
              <a:rPr lang="uk-UA" b="1" dirty="0">
                <a:solidFill>
                  <a:srgbClr val="0000CC"/>
                </a:solidFill>
                <a:latin typeface="Arial" charset="0"/>
              </a:rPr>
              <a:t>Основними цілями реформи САП</a:t>
            </a:r>
            <a:r>
              <a:rPr lang="uk-UA" dirty="0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4650" y="1125538"/>
            <a:ext cx="11590338" cy="5573712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uk-UA" sz="3200" dirty="0">
                <a:latin typeface="Arial" charset="0"/>
              </a:rPr>
              <a:t>підвищення конкурентоспроможності сільського господарства ЄС; </a:t>
            </a:r>
          </a:p>
          <a:p>
            <a:pPr eaLnBrk="1" hangingPunct="1">
              <a:lnSpc>
                <a:spcPct val="100000"/>
              </a:lnSpc>
            </a:pPr>
            <a:r>
              <a:rPr lang="uk-UA" sz="3200" dirty="0">
                <a:latin typeface="Arial" charset="0"/>
              </a:rPr>
              <a:t>охорона довкілля і забезпечення високої якості продукції;</a:t>
            </a:r>
          </a:p>
          <a:p>
            <a:pPr eaLnBrk="1" hangingPunct="1">
              <a:lnSpc>
                <a:spcPct val="100000"/>
              </a:lnSpc>
            </a:pPr>
            <a:r>
              <a:rPr lang="uk-UA" sz="3200" dirty="0">
                <a:latin typeface="Arial" charset="0"/>
              </a:rPr>
              <a:t>розвиток сільської місцевості; </a:t>
            </a:r>
          </a:p>
          <a:p>
            <a:pPr eaLnBrk="1" hangingPunct="1">
              <a:lnSpc>
                <a:spcPct val="100000"/>
              </a:lnSpc>
            </a:pPr>
            <a:r>
              <a:rPr lang="uk-UA" sz="3200" dirty="0">
                <a:latin typeface="Arial" charset="0"/>
              </a:rPr>
              <a:t>аграрна політика повинна бути простою і зрозумілою і фінансову відповідальність за її реалізацію повинні справедливо розподіляти між собою всі країни Союзу</a:t>
            </a:r>
            <a:r>
              <a:rPr lang="uk-UA" dirty="0"/>
              <a:t> </a:t>
            </a:r>
          </a:p>
        </p:txBody>
      </p:sp>
      <p:pic>
        <p:nvPicPr>
          <p:cNvPr id="92164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60438" y="119063"/>
            <a:ext cx="10515600" cy="911225"/>
          </a:xfrm>
        </p:spPr>
        <p:txBody>
          <a:bodyPr/>
          <a:lstStyle/>
          <a:p>
            <a:pPr algn="ctr" eaLnBrk="1" hangingPunct="1"/>
            <a:r>
              <a:rPr lang="uk-UA" sz="3600" b="1" dirty="0">
                <a:solidFill>
                  <a:srgbClr val="0000CC"/>
                </a:solidFill>
                <a:latin typeface="Arial" charset="0"/>
              </a:rPr>
              <a:t>Головними складовими  реформи визначено три елементи:</a:t>
            </a:r>
            <a:r>
              <a:rPr lang="uk-UA" dirty="0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4650" y="1125538"/>
            <a:ext cx="11590338" cy="5573712"/>
          </a:xfrm>
        </p:spPr>
        <p:txBody>
          <a:bodyPr>
            <a:normAutofit/>
          </a:bodyPr>
          <a:lstStyle/>
          <a:p>
            <a:r>
              <a:rPr lang="uk-UA" dirty="0">
                <a:latin typeface="Arial" charset="0"/>
              </a:rPr>
              <a:t>запровадження одноразових виплат фермерам незалежно від обсягів виробленої ними сільськогосподарської продукції (компенсаційні виплати і виплати на поголів'я тварин замінено на прямі виплати – на одну ферму);</a:t>
            </a:r>
          </a:p>
          <a:p>
            <a:r>
              <a:rPr lang="uk-UA" dirty="0">
                <a:latin typeface="Arial" charset="0"/>
              </a:rPr>
              <a:t>розширення програми "модуляції", започаткованої у рамках "</a:t>
            </a:r>
            <a:r>
              <a:rPr lang="uk-UA" dirty="0" err="1">
                <a:latin typeface="Arial" charset="0"/>
              </a:rPr>
              <a:t>Agenda</a:t>
            </a:r>
            <a:r>
              <a:rPr lang="uk-UA" dirty="0">
                <a:latin typeface="Arial" charset="0"/>
              </a:rPr>
              <a:t> 2000" (це дає можливість країнам ЄС зменшувати виплати великим фермам, а вивільнені кошти направляти на фінансування розвитку сільських територій; усі країни повинні здійснювати такі програми);</a:t>
            </a:r>
          </a:p>
          <a:p>
            <a:r>
              <a:rPr lang="uk-UA" dirty="0">
                <a:latin typeface="Arial" charset="0"/>
              </a:rPr>
              <a:t>надання фермерам кредитів у сумі 45 євро/</a:t>
            </a:r>
            <a:r>
              <a:rPr lang="uk-UA" dirty="0" err="1">
                <a:latin typeface="Arial" charset="0"/>
              </a:rPr>
              <a:t>гa</a:t>
            </a:r>
            <a:r>
              <a:rPr lang="uk-UA" dirty="0">
                <a:latin typeface="Arial" charset="0"/>
              </a:rPr>
              <a:t> з метою стимулювання вирощування сільськогосподарських культур для виробництва енергії (розмір таких площ обмежено 1,5 млн га);</a:t>
            </a:r>
          </a:p>
        </p:txBody>
      </p:sp>
      <p:pic>
        <p:nvPicPr>
          <p:cNvPr id="93188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60438" y="119063"/>
            <a:ext cx="10515600" cy="911225"/>
          </a:xfrm>
        </p:spPr>
        <p:txBody>
          <a:bodyPr/>
          <a:lstStyle/>
          <a:p>
            <a:pPr algn="ctr" eaLnBrk="1" hangingPunct="1"/>
            <a:r>
              <a:rPr lang="uk-UA" sz="3600" b="1" dirty="0">
                <a:solidFill>
                  <a:srgbClr val="0000CC"/>
                </a:solidFill>
                <a:latin typeface="Arial" charset="0"/>
              </a:rPr>
              <a:t>Головними складовими  реформи визначено три елементи:</a:t>
            </a:r>
            <a:r>
              <a:rPr lang="uk-UA" dirty="0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4650" y="1125538"/>
            <a:ext cx="11590338" cy="5573712"/>
          </a:xfrm>
        </p:spPr>
        <p:txBody>
          <a:bodyPr>
            <a:normAutofit/>
          </a:bodyPr>
          <a:lstStyle/>
          <a:p>
            <a:r>
              <a:rPr lang="uk-UA" dirty="0">
                <a:latin typeface="Arial" charset="0"/>
              </a:rPr>
              <a:t>зміна політики щодо забезпечення якості агропродовольчої продукції (виплати фермерам здійснюватимуться </a:t>
            </a:r>
            <a:r>
              <a:rPr lang="uk-UA" dirty="0" err="1">
                <a:latin typeface="Arial" charset="0"/>
              </a:rPr>
              <a:t>пропорційно</a:t>
            </a:r>
            <a:r>
              <a:rPr lang="uk-UA" dirty="0">
                <a:latin typeface="Arial" charset="0"/>
              </a:rPr>
              <a:t> заходам щодо дотримання різних видів стандартів–екологічних, безпеки продовольства, захисту рослин, ветеринарних, умов утримання тварин та ін.; допомога надаватиметься за так званою «Системою однакових виплат» – СОВ); </a:t>
            </a:r>
          </a:p>
          <a:p>
            <a:r>
              <a:rPr lang="uk-UA" dirty="0">
                <a:latin typeface="Arial" charset="0"/>
              </a:rPr>
              <a:t>гнучкість у виборі того, що виробляти фермерам (за винятком вилучених з переліку товарів, за які вони вже одержали виплати);</a:t>
            </a:r>
          </a:p>
          <a:p>
            <a:r>
              <a:rPr lang="uk-UA" dirty="0">
                <a:latin typeface="Arial" charset="0"/>
              </a:rPr>
              <a:t>створення механізму забезпечення фінансової дисципліни у такий спосіб, щоб не допустити перевищення бюджету, прийнятого на підтримку САП ЄС </a:t>
            </a:r>
          </a:p>
        </p:txBody>
      </p:sp>
      <p:pic>
        <p:nvPicPr>
          <p:cNvPr id="94212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60438" y="119063"/>
            <a:ext cx="10515600" cy="911225"/>
          </a:xfrm>
        </p:spPr>
        <p:txBody>
          <a:bodyPr/>
          <a:lstStyle/>
          <a:p>
            <a:pPr algn="ctr" eaLnBrk="1" hangingPunct="1"/>
            <a:r>
              <a:rPr lang="uk-UA" sz="3600" b="1" dirty="0">
                <a:solidFill>
                  <a:srgbClr val="0000CC"/>
                </a:solidFill>
                <a:latin typeface="Arial" charset="0"/>
              </a:rPr>
              <a:t>Пропозиції Франца </a:t>
            </a:r>
            <a:r>
              <a:rPr lang="uk-UA" sz="3600" b="1" dirty="0" err="1">
                <a:solidFill>
                  <a:srgbClr val="0000CC"/>
                </a:solidFill>
                <a:latin typeface="Arial" charset="0"/>
              </a:rPr>
              <a:t>Фішлера</a:t>
            </a:r>
            <a:r>
              <a:rPr lang="uk-UA" sz="3600" b="1" dirty="0">
                <a:solidFill>
                  <a:srgbClr val="0000CC"/>
                </a:solidFill>
                <a:latin typeface="Arial" charset="0"/>
              </a:rPr>
              <a:t> щодо</a:t>
            </a:r>
            <a:r>
              <a:rPr lang="uk-UA" sz="3600" dirty="0">
                <a:solidFill>
                  <a:srgbClr val="0000CC"/>
                </a:solidFill>
                <a:latin typeface="Arial" charset="0"/>
              </a:rPr>
              <a:t> </a:t>
            </a:r>
            <a:r>
              <a:rPr lang="uk-UA" sz="3600" b="1" dirty="0">
                <a:solidFill>
                  <a:srgbClr val="0000CC"/>
                </a:solidFill>
                <a:latin typeface="Arial" charset="0"/>
              </a:rPr>
              <a:t> реформи САП</a:t>
            </a:r>
            <a:r>
              <a:rPr lang="uk-UA" dirty="0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4650" y="1304925"/>
            <a:ext cx="11590338" cy="5394325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buFont typeface="Arial" charset="0"/>
              <a:buNone/>
            </a:pPr>
            <a:r>
              <a:rPr lang="uk-UA" dirty="0"/>
              <a:t>	</a:t>
            </a:r>
            <a:r>
              <a:rPr lang="uk-UA" sz="3200" dirty="0">
                <a:latin typeface="Arial" charset="0"/>
              </a:rPr>
              <a:t>ЄС відмовляється від старої системи субсидій, яка суперечить конкуренції і є об'єктом активної критики у СОТ, насамперед з боку країн, що розвиваються. </a:t>
            </a:r>
          </a:p>
          <a:p>
            <a:pPr eaLnBrk="1" hangingPunct="1">
              <a:lnSpc>
                <a:spcPct val="70000"/>
              </a:lnSpc>
              <a:buFont typeface="Arial" charset="0"/>
              <a:buNone/>
            </a:pPr>
            <a:r>
              <a:rPr lang="uk-UA" sz="3200" dirty="0">
                <a:latin typeface="Arial" charset="0"/>
              </a:rPr>
              <a:t>	</a:t>
            </a:r>
            <a:endParaRPr lang="uk-UA" dirty="0"/>
          </a:p>
        </p:txBody>
      </p:sp>
      <p:pic>
        <p:nvPicPr>
          <p:cNvPr id="95236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962025" y="69850"/>
            <a:ext cx="10793412" cy="911225"/>
          </a:xfrm>
        </p:spPr>
        <p:txBody>
          <a:bodyPr/>
          <a:lstStyle/>
          <a:p>
            <a:pPr algn="ctr" eaLnBrk="1" hangingPunct="1"/>
            <a:r>
              <a:rPr lang="uk-UA" sz="3200" b="1" dirty="0">
                <a:solidFill>
                  <a:srgbClr val="0000CC"/>
                </a:solidFill>
                <a:latin typeface="Arial" charset="0"/>
              </a:rPr>
              <a:t>З 2008 р</a:t>
            </a:r>
            <a:r>
              <a:rPr lang="en-US" sz="3200" b="1" dirty="0">
                <a:solidFill>
                  <a:srgbClr val="0000CC"/>
                </a:solidFill>
                <a:latin typeface="Arial" charset="0"/>
              </a:rPr>
              <a:t>.</a:t>
            </a:r>
            <a:r>
              <a:rPr lang="uk-UA" sz="3200" b="1" dirty="0">
                <a:solidFill>
                  <a:srgbClr val="0000CC"/>
                </a:solidFill>
                <a:latin typeface="Arial" charset="0"/>
              </a:rPr>
              <a:t> можна виділити новий етап розвитку САП</a:t>
            </a:r>
            <a:r>
              <a:rPr lang="uk-UA" dirty="0">
                <a:solidFill>
                  <a:srgbClr val="0000CC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74650" y="885825"/>
            <a:ext cx="11590338" cy="58134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00000"/>
              </a:lnSpc>
              <a:buFont typeface="Arial" charset="0"/>
              <a:buNone/>
            </a:pPr>
            <a:r>
              <a:rPr lang="uk-UA" dirty="0"/>
              <a:t>		</a:t>
            </a:r>
            <a:r>
              <a:rPr lang="uk-UA" dirty="0">
                <a:latin typeface="Arial" charset="0"/>
              </a:rPr>
              <a:t>На цьому етапі були детально враховані нові можливі виклики у сільському господарстві:</a:t>
            </a:r>
          </a:p>
          <a:p>
            <a:pPr eaLnBrk="1" hangingPunct="1">
              <a:lnSpc>
                <a:spcPct val="100000"/>
              </a:lnSpc>
            </a:pPr>
            <a:r>
              <a:rPr lang="uk-UA" dirty="0">
                <a:latin typeface="Arial" charset="0"/>
              </a:rPr>
              <a:t>	зміни клімату, </a:t>
            </a:r>
          </a:p>
          <a:p>
            <a:pPr eaLnBrk="1" hangingPunct="1">
              <a:lnSpc>
                <a:spcPct val="100000"/>
              </a:lnSpc>
            </a:pPr>
            <a:r>
              <a:rPr lang="uk-UA" dirty="0">
                <a:latin typeface="Arial" charset="0"/>
              </a:rPr>
              <a:t>управління водними ресурсами</a:t>
            </a:r>
          </a:p>
          <a:p>
            <a:pPr eaLnBrk="1" hangingPunct="1">
              <a:lnSpc>
                <a:spcPct val="100000"/>
              </a:lnSpc>
            </a:pPr>
            <a:r>
              <a:rPr lang="uk-UA" dirty="0">
                <a:latin typeface="Arial" charset="0"/>
              </a:rPr>
              <a:t>біоенергетикою.</a:t>
            </a:r>
          </a:p>
          <a:p>
            <a:pPr eaLnBrk="1" hangingPunct="1">
              <a:lnSpc>
                <a:spcPct val="100000"/>
              </a:lnSpc>
            </a:pPr>
            <a:r>
              <a:rPr lang="uk-UA" dirty="0">
                <a:latin typeface="Arial" charset="0"/>
              </a:rPr>
              <a:t> 	Скасовано обов'язкову вимогу до селян залишати 10 % орних земель під пар</a:t>
            </a:r>
          </a:p>
          <a:p>
            <a:pPr eaLnBrk="1" hangingPunct="1">
              <a:lnSpc>
                <a:spcPct val="100000"/>
              </a:lnSpc>
            </a:pPr>
            <a:r>
              <a:rPr lang="uk-UA" dirty="0">
                <a:latin typeface="Arial" charset="0"/>
              </a:rPr>
              <a:t>	Підвищено обсяг молочних квот, з подальшим наміром їх скасувати. </a:t>
            </a:r>
          </a:p>
          <a:p>
            <a:pPr eaLnBrk="1" hangingPunct="1">
              <a:lnSpc>
                <a:spcPct val="100000"/>
              </a:lnSpc>
            </a:pPr>
            <a:r>
              <a:rPr lang="uk-UA" dirty="0">
                <a:latin typeface="Arial" charset="0"/>
              </a:rPr>
              <a:t>	Обмежено безпосередні виплати селянам</a:t>
            </a:r>
          </a:p>
          <a:p>
            <a:pPr eaLnBrk="1" hangingPunct="1">
              <a:lnSpc>
                <a:spcPct val="100000"/>
              </a:lnSpc>
            </a:pPr>
            <a:r>
              <a:rPr lang="uk-UA" dirty="0">
                <a:latin typeface="Arial" charset="0"/>
              </a:rPr>
              <a:t>	Збільшено фінансування на розвиток сільських територій. </a:t>
            </a:r>
          </a:p>
          <a:p>
            <a:pPr eaLnBrk="1" hangingPunct="1">
              <a:lnSpc>
                <a:spcPct val="100000"/>
              </a:lnSpc>
              <a:buFont typeface="Arial" charset="0"/>
              <a:buNone/>
            </a:pPr>
            <a:r>
              <a:rPr lang="uk-UA" dirty="0">
                <a:latin typeface="Arial" charset="0"/>
              </a:rPr>
              <a:t>		</a:t>
            </a:r>
          </a:p>
        </p:txBody>
      </p:sp>
      <p:pic>
        <p:nvPicPr>
          <p:cNvPr id="96260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CF6A51-4B85-43FB-B708-73A776CA3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13479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Цілі САП ЄС на період 2014-2020 рр.</a:t>
            </a:r>
            <a:endParaRPr lang="ru-UA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1E06E66-A59F-41CD-BA88-50A98C29EC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Життєздатне виробництво продовольства</a:t>
            </a:r>
          </a:p>
          <a:p>
            <a:pPr marL="514350" indent="-514350">
              <a:buAutoNum type="arabicParenR"/>
            </a:pP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Стале використання природних ресурсів і пом'якшення наслідків зміни клімату</a:t>
            </a:r>
          </a:p>
          <a:p>
            <a:pPr marL="514350" indent="-514350">
              <a:buAutoNum type="arabicParenR"/>
            </a:pP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Збалансований територіальний розвиток</a:t>
            </a:r>
          </a:p>
          <a:p>
            <a:pPr marL="0" indent="0">
              <a:buNone/>
            </a:pPr>
            <a:endParaRPr lang="uk-U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uk-UA" b="0" i="0" dirty="0">
                <a:effectLst/>
                <a:latin typeface="Arial" panose="020B0604020202020204" pitchFamily="34" charset="0"/>
              </a:rPr>
              <a:t>Наступні 7 років ЄС витратить на Спільну Аграрну Політику 387 млрд. євро.</a:t>
            </a:r>
          </a:p>
          <a:p>
            <a:pPr marL="0" indent="0">
              <a:buNone/>
            </a:pPr>
            <a:endParaRPr lang="ru-U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15" descr="logo - EF">
            <a:extLst>
              <a:ext uri="{FF2B5EF4-FFF2-40B4-BE49-F238E27FC236}">
                <a16:creationId xmlns:a16="http://schemas.microsoft.com/office/drawing/2014/main" id="{F1E67F31-3F8A-4A26-A6F4-BD959E7A10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8877010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496018-864C-4F7A-A360-B0FAC0949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390"/>
            <a:ext cx="10515600" cy="617367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 САП на 2014-2020 </a:t>
            </a:r>
            <a:r>
              <a:rPr lang="ru-RU" sz="32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рр</a:t>
            </a:r>
            <a:r>
              <a:rPr lang="ru-RU" sz="32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UA" sz="3200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F4B77B5D-CAFD-4902-B312-F0F3144308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4103140"/>
              </p:ext>
            </p:extLst>
          </p:nvPr>
        </p:nvGraphicFramePr>
        <p:xfrm>
          <a:off x="68094" y="758756"/>
          <a:ext cx="12023387" cy="6099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87504">
                  <a:extLst>
                    <a:ext uri="{9D8B030D-6E8A-4147-A177-3AD203B41FA5}">
                      <a16:colId xmlns:a16="http://schemas.microsoft.com/office/drawing/2014/main" val="2909284082"/>
                    </a:ext>
                  </a:extLst>
                </a:gridCol>
                <a:gridCol w="3120497">
                  <a:extLst>
                    <a:ext uri="{9D8B030D-6E8A-4147-A177-3AD203B41FA5}">
                      <a16:colId xmlns:a16="http://schemas.microsoft.com/office/drawing/2014/main" val="3699340564"/>
                    </a:ext>
                  </a:extLst>
                </a:gridCol>
                <a:gridCol w="1515386">
                  <a:extLst>
                    <a:ext uri="{9D8B030D-6E8A-4147-A177-3AD203B41FA5}">
                      <a16:colId xmlns:a16="http://schemas.microsoft.com/office/drawing/2014/main" val="1116784202"/>
                    </a:ext>
                  </a:extLst>
                </a:gridCol>
              </a:tblGrid>
              <a:tr h="593518">
                <a:tc>
                  <a:txBody>
                    <a:bodyPr/>
                    <a:lstStyle/>
                    <a:p>
                      <a:pPr algn="ctr"/>
                      <a:r>
                        <a:rPr lang="uk-UA" sz="24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Напрям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Обсяг, млрд. євро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noProof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824379"/>
                  </a:ext>
                </a:extLst>
              </a:tr>
              <a:tr h="678551">
                <a:tc>
                  <a:txBody>
                    <a:bodyPr/>
                    <a:lstStyle/>
                    <a:p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Фінансовий блок 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–прямі виплати і маркетингові витрати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281,8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72,8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3526483"/>
                  </a:ext>
                </a:extLst>
              </a:tr>
              <a:tr h="521917">
                <a:tc>
                  <a:txBody>
                    <a:bodyPr/>
                    <a:lstStyle/>
                    <a:p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Фінансовий блок 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 – </a:t>
                      </a:r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сільський розвиток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89,9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23,2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1700229"/>
                  </a:ext>
                </a:extLst>
              </a:tr>
              <a:tr h="1040640">
                <a:tc>
                  <a:txBody>
                    <a:bodyPr/>
                    <a:lstStyle/>
                    <a:p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Наукові дослідження й інновації в забезпеченні продовольчої безпеки, біоекономіки та сталого розвитку сільського господарства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4,5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</a:t>
                      </a:r>
                    </a:p>
                    <a:p>
                      <a:pPr algn="ctr"/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271965"/>
                  </a:ext>
                </a:extLst>
              </a:tr>
              <a:tr h="725295">
                <a:tc>
                  <a:txBody>
                    <a:bodyPr/>
                    <a:lstStyle/>
                    <a:p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Формування продовольчих резервів на випадок кризи у сільськогосподарському секторі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0,9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0387055"/>
                  </a:ext>
                </a:extLst>
              </a:tr>
              <a:tr h="521917">
                <a:tc>
                  <a:txBody>
                    <a:bodyPr/>
                    <a:lstStyle/>
                    <a:p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Безпека продуктів харчування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2,2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0,6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6372920"/>
                  </a:ext>
                </a:extLst>
              </a:tr>
              <a:tr h="973573">
                <a:tc>
                  <a:txBody>
                    <a:bodyPr/>
                    <a:lstStyle/>
                    <a:p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Продовольча допомога найбіднішим верствам населення ЄС (виплати із Європейського соціального фонду)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0,65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4919145"/>
                  </a:ext>
                </a:extLst>
              </a:tr>
              <a:tr h="521917">
                <a:tc>
                  <a:txBody>
                    <a:bodyPr/>
                    <a:lstStyle/>
                    <a:p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Фонд ЄС по адаптації до глобалізації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0,65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6222395"/>
                  </a:ext>
                </a:extLst>
              </a:tr>
              <a:tr h="521917">
                <a:tc>
                  <a:txBody>
                    <a:bodyPr/>
                    <a:lstStyle/>
                    <a:p>
                      <a:r>
                        <a:rPr lang="uk-UA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Всього</a:t>
                      </a:r>
                      <a:endParaRPr lang="ru-UA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386,9</a:t>
                      </a:r>
                      <a:endParaRPr lang="ru-UA" sz="2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lang="ru-UA" sz="2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852500"/>
                  </a:ext>
                </a:extLst>
              </a:tr>
            </a:tbl>
          </a:graphicData>
        </a:graphic>
      </p:graphicFrame>
      <p:pic>
        <p:nvPicPr>
          <p:cNvPr id="5" name="Picture 15" descr="logo - EF">
            <a:extLst>
              <a:ext uri="{FF2B5EF4-FFF2-40B4-BE49-F238E27FC236}">
                <a16:creationId xmlns:a16="http://schemas.microsoft.com/office/drawing/2014/main" id="{2FFF7A38-D2B6-4E46-BB30-38B4FCB8C9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661481" cy="674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0297132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AE7C90-B10C-4EAF-9E04-B76794DD5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9395"/>
            <a:ext cx="10515600" cy="763283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Пріоритети САП на 2020-2027 рр.</a:t>
            </a:r>
            <a:endParaRPr lang="ru-UA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E3DCC1-1C61-4594-BBAE-3CF80806A1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062677"/>
            <a:ext cx="12062298" cy="5668863"/>
          </a:xfrm>
        </p:spPr>
        <p:txBody>
          <a:bodyPr/>
          <a:lstStyle/>
          <a:p>
            <a:pPr marL="0" indent="0" algn="l">
              <a:buNone/>
            </a:pP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1. 30% прямих виплат (які є основною складовою САП) мають бути зарезервовані для так званих «екологічних» регулювань. Країни на початку домовились про 20%, але Європарламент підвищив цей відсоток. Мова йде про додаткові кошти для фермерів за виконання екологічних вимог поза обов’язковими їх зобов’язаннями. Виконає фермер ці додаткові вимоги, отримає додаткові кошти.</a:t>
            </a:r>
          </a:p>
          <a:p>
            <a:pPr marL="0" indent="0" algn="l">
              <a:buNone/>
            </a:pP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2. Мінімум 35% бюджету мають бути спрямовані на розвиток сільських територій, заходи на </a:t>
            </a:r>
            <a:r>
              <a:rPr lang="uk-UA" sz="2000" dirty="0">
                <a:solidFill>
                  <a:srgbClr val="222222"/>
                </a:solidFill>
                <a:latin typeface="Arial" panose="020B0604020202020204" pitchFamily="34" charset="0"/>
              </a:rPr>
              <a:t>ц</a:t>
            </a: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их територіях щодо захисту навколишнього середовища та адаптації до змін клімату</a:t>
            </a:r>
          </a:p>
          <a:p>
            <a:pPr marL="0" indent="0" algn="l">
              <a:buNone/>
            </a:pP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3. В кожній країні-члені ЄС мають бути створені консультаційні служби для фермерів</a:t>
            </a:r>
          </a:p>
          <a:p>
            <a:pPr marL="0" indent="0" algn="l">
              <a:buNone/>
            </a:pP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4. Мінімум 30% коштів, які направляються з бюджету ЄС на підтримку фермерів, мають спрямовуватись на допомогу </a:t>
            </a:r>
            <a:r>
              <a:rPr lang="uk-UA" sz="20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агровиробникам</a:t>
            </a: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у боротьбі з наслідками зміни клімату, захист біологічного різноманіття та сталого виробництва</a:t>
            </a:r>
          </a:p>
          <a:p>
            <a:pPr marL="0" indent="0" algn="l">
              <a:buNone/>
            </a:pP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5. Прямі виплати на рік, починаючи з суми 60 </a:t>
            </a:r>
            <a:r>
              <a:rPr lang="uk-UA" sz="20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тис.євро</a:t>
            </a: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мають поступово знижуватись і обмежуватись сумою в 100 </a:t>
            </a:r>
            <a:r>
              <a:rPr lang="uk-UA" sz="20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тис.євро</a:t>
            </a: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. </a:t>
            </a:r>
          </a:p>
          <a:p>
            <a:pPr marL="0" indent="0" algn="l">
              <a:buNone/>
            </a:pP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6. Мінімум 6% національних прямих виплат (тобто на рівні окремої країни) мають йти на підтримку малих та середніх виробників. Якщо країна спрямовує 12 і більше відсотків прямих виплат на підтримку малих, то вона може добровільно регулювати/обмежувати перерозподіл цих дотацій.</a:t>
            </a:r>
          </a:p>
          <a:p>
            <a:pPr marL="0" indent="0" algn="l">
              <a:buNone/>
            </a:pP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7. Фермери мають бути заохочені, до 10% своїх </a:t>
            </a:r>
            <a:r>
              <a:rPr lang="uk-UA" sz="20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с.г.угідь</a:t>
            </a: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відводити під ландшафтні проекти, наприклад, висаджування дерев, живих огорож, озер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62257584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AE7C90-B10C-4EAF-9E04-B76794DD5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9395"/>
            <a:ext cx="10515600" cy="763283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Пріоритети САП на 2020-2027 рр.</a:t>
            </a:r>
            <a:endParaRPr lang="ru-UA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E3DCC1-1C61-4594-BBAE-3CF80806A1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915" y="1062678"/>
            <a:ext cx="11757497" cy="5495928"/>
          </a:xfrm>
        </p:spPr>
        <p:txBody>
          <a:bodyPr/>
          <a:lstStyle/>
          <a:p>
            <a:pPr marL="0" indent="0" algn="l">
              <a:buNone/>
            </a:pP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7. Фермери мають бути заохочені, до 10% своїх </a:t>
            </a:r>
            <a:r>
              <a:rPr lang="uk-UA" sz="20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с.г.угідь</a:t>
            </a: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відводити під ландшафтні проекти, наприклад, висаджування дерев, живих огорож, озер</a:t>
            </a:r>
          </a:p>
          <a:p>
            <a:pPr marL="0" indent="0" algn="l">
              <a:buNone/>
            </a:pP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8. Задля запобігання кризам, ринок ЄС має стати більш прозорим, а для боротьби з кризовими явищами в довгостроковій перспективі має бути закладений відповідний бюджет</a:t>
            </a:r>
          </a:p>
          <a:p>
            <a:pPr marL="0" indent="0" algn="l">
              <a:buNone/>
            </a:pP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9. З метою забезпечення рівних умов конкуренції на ринку ЄС та запобігання її викривленню, країни – члени ЄС не можуть самостійно встановлювати вищі національні стандарти, які стосуються, наприклад, здоров’я тварин чи захисту навколишнього середовища.</a:t>
            </a:r>
          </a:p>
          <a:p>
            <a:pPr marL="0" indent="0" algn="l">
              <a:buNone/>
            </a:pP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10. Пропозиція Європарламенту також передбачає, що 4% прямих виплат має йти на підтримку молодих фермерів</a:t>
            </a:r>
          </a:p>
          <a:p>
            <a:pPr marL="0" indent="0" algn="l">
              <a:buNone/>
            </a:pP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11. Більш суворі штрафні санкції для фермерів, які не дотримуються покладених на них зобов’язань в рамках вимог САП та отримання прямих виплат: скорочення виплат, на які претендував фермер, на 10% (раніше було 5%) *дуже страшні санкції, сказали б наші фермери...</a:t>
            </a:r>
          </a:p>
          <a:p>
            <a:pPr marL="0" indent="0" algn="l">
              <a:buNone/>
            </a:pP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12. З метою забезпечення біорізноманіття, Європарламент пропонує, що 5% площ кожного агропідприємства мають бути виведені з </a:t>
            </a:r>
            <a:r>
              <a:rPr lang="uk-UA" sz="20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с.г.обробітку</a:t>
            </a:r>
            <a:r>
              <a:rPr lang="uk-UA" sz="20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для того, щоб там знаходили собі місце дикі тварини і рослини.</a:t>
            </a:r>
            <a:endParaRPr lang="ru-UA" sz="2000" dirty="0"/>
          </a:p>
        </p:txBody>
      </p:sp>
    </p:spTree>
    <p:extLst>
      <p:ext uri="{BB962C8B-B14F-4D97-AF65-F5344CB8AC3E}">
        <p14:creationId xmlns:p14="http://schemas.microsoft.com/office/powerpoint/2010/main" val="1788854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Объект 2"/>
          <p:cNvSpPr>
            <a:spLocks noGrp="1"/>
          </p:cNvSpPr>
          <p:nvPr>
            <p:ph idx="4294967295"/>
          </p:nvPr>
        </p:nvSpPr>
        <p:spPr>
          <a:xfrm>
            <a:off x="249238" y="981075"/>
            <a:ext cx="11809412" cy="55753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uk-UA" dirty="0"/>
              <a:t>		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Національний доход США виріс з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32 млрд. в 1913 р. до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89,7 млрд. в 1927 р.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uk-UA" sz="32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1932 р. середній рівень цін на сільськогосподарську продукцію знизився </a:t>
            </a:r>
            <a:r>
              <a:rPr lang="uk-UA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третини рівня 1920 р. </a:t>
            </a:r>
            <a:r>
              <a:rPr lang="uk-UA" sz="3200" dirty="0">
                <a:latin typeface="Arial" panose="020B0604020202020204" pitchFamily="34" charset="0"/>
                <a:cs typeface="Arial" panose="020B0604020202020204" pitchFamily="34" charset="0"/>
              </a:rPr>
              <a:t>За цих умов розвинений аграрний ринок США на початку 30–х років XX століття був зруйнований, спростувавши непорушні тогочасні теоретичні установки.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uk-UA" dirty="0"/>
              <a:t>		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uk-UA" dirty="0"/>
              <a:t>		</a:t>
            </a:r>
            <a:endParaRPr lang="ru-RU" sz="3000" dirty="0">
              <a:latin typeface="Arial" charset="0"/>
              <a:cs typeface="Arial" charset="0"/>
            </a:endParaRPr>
          </a:p>
        </p:txBody>
      </p:sp>
      <p:pic>
        <p:nvPicPr>
          <p:cNvPr id="79876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AutoShape 2" descr="Результат пошуку зображень за запитом &quot;велика депресія фото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375" y="3943900"/>
            <a:ext cx="3597282" cy="26124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4816" y="3943899"/>
            <a:ext cx="3738063" cy="261247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10038" y="3943898"/>
            <a:ext cx="3425541" cy="2612475"/>
          </a:xfrm>
          <a:prstGeom prst="rect">
            <a:avLst/>
          </a:prstGeom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uk-UA" sz="6000" b="1" dirty="0">
                <a:solidFill>
                  <a:srgbClr val="003399"/>
                </a:solidFill>
                <a:latin typeface="Arial" charset="0"/>
                <a:cs typeface="Arial" charset="0"/>
              </a:rPr>
              <a:t>ДЯКУЮ ЗА УВАГУ</a:t>
            </a:r>
            <a:endParaRPr lang="ru-RU" sz="6000" b="1" dirty="0">
              <a:solidFill>
                <a:srgbClr val="003399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1311B3-FFA9-4434-A3D7-7E4D6795F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D47CD4-3874-48A8-ACA6-BC747AD7D3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19837904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415560-5E3F-4293-A290-ADB8E759E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81" y="1"/>
            <a:ext cx="11817486" cy="583660"/>
          </a:xfrm>
        </p:spPr>
        <p:txBody>
          <a:bodyPr/>
          <a:lstStyle/>
          <a:p>
            <a:pPr algn="ctr"/>
            <a:r>
              <a:rPr lang="uk-UA" sz="2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основної схеми прямих платежів (ПП) на 2014-2020 рр.</a:t>
            </a:r>
            <a:endParaRPr lang="ru-UA" sz="2800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01D679D9-52AE-419B-B52E-315867866E4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904" y="583661"/>
          <a:ext cx="11935839" cy="61186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8611">
                  <a:extLst>
                    <a:ext uri="{9D8B030D-6E8A-4147-A177-3AD203B41FA5}">
                      <a16:colId xmlns:a16="http://schemas.microsoft.com/office/drawing/2014/main" val="1298622658"/>
                    </a:ext>
                  </a:extLst>
                </a:gridCol>
                <a:gridCol w="5301574">
                  <a:extLst>
                    <a:ext uri="{9D8B030D-6E8A-4147-A177-3AD203B41FA5}">
                      <a16:colId xmlns:a16="http://schemas.microsoft.com/office/drawing/2014/main" val="2281072977"/>
                    </a:ext>
                  </a:extLst>
                </a:gridCol>
                <a:gridCol w="1328701">
                  <a:extLst>
                    <a:ext uri="{9D8B030D-6E8A-4147-A177-3AD203B41FA5}">
                      <a16:colId xmlns:a16="http://schemas.microsoft.com/office/drawing/2014/main" val="993351917"/>
                    </a:ext>
                  </a:extLst>
                </a:gridCol>
                <a:gridCol w="3856953">
                  <a:extLst>
                    <a:ext uri="{9D8B030D-6E8A-4147-A177-3AD203B41FA5}">
                      <a16:colId xmlns:a16="http://schemas.microsoft.com/office/drawing/2014/main" val="1942649321"/>
                    </a:ext>
                  </a:extLst>
                </a:gridCol>
              </a:tblGrid>
              <a:tr h="384421"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Обов'язкові схеми</a:t>
                      </a:r>
                      <a:endParaRPr lang="ru-UA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Добровільні схеми</a:t>
                      </a:r>
                      <a:endParaRPr lang="ru-UA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UA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791380"/>
                  </a:ext>
                </a:extLst>
              </a:tr>
              <a:tr h="1729893">
                <a:tc>
                  <a:txBody>
                    <a:bodyPr/>
                    <a:lstStyle/>
                    <a:p>
                      <a:r>
                        <a:rPr lang="uk-UA" sz="1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Схема базових платежів</a:t>
                      </a:r>
                      <a:endParaRPr lang="ru-UA" sz="1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Національні (чи регіональні) фіксовані виплати на гектар землі, відповідно до встановлених вимог.</a:t>
                      </a:r>
                    </a:p>
                    <a:p>
                      <a:r>
                        <a:rPr lang="uk-UA" sz="1700" b="1" i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Бюджет:</a:t>
                      </a:r>
                      <a:r>
                        <a:rPr lang="uk-UA" sz="17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залежить від наявності добровільних схем</a:t>
                      </a:r>
                      <a:endParaRPr lang="ru-UA" sz="17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Схема платежів для несприятливих територій</a:t>
                      </a:r>
                      <a:endParaRPr lang="ru-UA" sz="1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Виплати, що сприяють збереженню сільського господарства у районах з певними природними обмеженнями.</a:t>
                      </a:r>
                    </a:p>
                    <a:p>
                      <a:r>
                        <a:rPr lang="uk-UA" sz="17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Бюджет: до 5% національного річного бюджету ПП</a:t>
                      </a:r>
                      <a:endParaRPr lang="ru-UA" sz="17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9283595"/>
                  </a:ext>
                </a:extLst>
              </a:tr>
              <a:tr h="2002191">
                <a:tc>
                  <a:txBody>
                    <a:bodyPr/>
                    <a:lstStyle/>
                    <a:p>
                      <a:r>
                        <a:rPr lang="uk-UA" sz="1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Схема екологічно сприятливих платежів/ «зелені платежі» (з 2015 р.)</a:t>
                      </a:r>
                      <a:endParaRPr lang="ru-UA" sz="1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Виплати за виконання умов, що сприяють оптимальному використанню природних ресурсів (диверсифікацію культур, утримання постійних пасовищ, екологічні зони)</a:t>
                      </a:r>
                    </a:p>
                    <a:p>
                      <a:r>
                        <a:rPr lang="uk-UA" sz="1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Бюджет: 30% національного річного бюджету ПП</a:t>
                      </a:r>
                      <a:endParaRPr lang="ru-UA" sz="1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uk-UA" sz="1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Схема платежів, зв'язаних з виробництвом </a:t>
                      </a:r>
                      <a:endParaRPr lang="ru-UA" sz="1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uk-UA" sz="1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Виплати, передбачені для конкретних типів господарств, які зазнають труднощів, однак збереження необхідного чи підтримка наявного обсягу виробництва є для країни важливим економічним аспектом. </a:t>
                      </a:r>
                    </a:p>
                    <a:p>
                      <a:r>
                        <a:rPr lang="uk-UA" sz="17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Бюджет: до 5% чи 10% національного річного бюджету ПП</a:t>
                      </a:r>
                      <a:endParaRPr lang="ru-UA" sz="17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4025261"/>
                  </a:ext>
                </a:extLst>
              </a:tr>
              <a:tr h="2002191">
                <a:tc>
                  <a:txBody>
                    <a:bodyPr/>
                    <a:lstStyle/>
                    <a:p>
                      <a:r>
                        <a:rPr lang="uk-UA" sz="1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Схема для молодих фермерів</a:t>
                      </a:r>
                      <a:endParaRPr lang="ru-UA" sz="1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Виплати фермерам-початківцям (до 40 років), на які можна претендувати протягом перших 5 років роботи створеного </a:t>
                      </a:r>
                      <a:r>
                        <a:rPr lang="uk-UA" sz="17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сільгосппідприєсмтва</a:t>
                      </a:r>
                      <a:r>
                        <a:rPr lang="uk-UA" sz="17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Розмір виплат на 25% перевищує середній погектарний рівень, але обмежується площею 25 га.</a:t>
                      </a:r>
                    </a:p>
                    <a:p>
                      <a:r>
                        <a:rPr lang="uk-UA" sz="1700" b="1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Бюджет: до 2% національного річного бюджету ПП</a:t>
                      </a:r>
                      <a:endParaRPr lang="ru-UA" sz="17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UA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UA" sz="1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48153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4143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xfrm>
            <a:off x="962025" y="143361"/>
            <a:ext cx="10820400" cy="1325563"/>
          </a:xfrm>
        </p:spPr>
        <p:txBody>
          <a:bodyPr/>
          <a:lstStyle/>
          <a:p>
            <a:pPr algn="ctr" eaLnBrk="1" hangingPunct="1"/>
            <a:r>
              <a:rPr lang="uk-UA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Масштаб кризи 1929</a:t>
            </a:r>
            <a:r>
              <a:rPr lang="ru-RU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-1933 </a:t>
            </a:r>
            <a:r>
              <a:rPr lang="ru-RU" altLang="ru-RU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рр</a:t>
            </a:r>
            <a:r>
              <a:rPr lang="ru-RU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економі</a:t>
            </a:r>
            <a:r>
              <a:rPr lang="ru-RU" altLang="ru-RU" sz="36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</a:t>
            </a:r>
            <a:r>
              <a:rPr lang="ru-RU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США</a:t>
            </a:r>
            <a:r>
              <a:rPr lang="uk-UA" altLang="ru-RU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1138" y="1366838"/>
            <a:ext cx="11571287" cy="5230812"/>
          </a:xfrm>
        </p:spPr>
        <p:txBody>
          <a:bodyPr/>
          <a:lstStyle/>
          <a:p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зниження промислового виробництва на 46%;</a:t>
            </a:r>
          </a:p>
          <a:p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кількість безробітних 17 млн. людей (25% всього працездатного населення;</a:t>
            </a:r>
          </a:p>
          <a:p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майже половина мешканців США залишилась без засобів на існування;</a:t>
            </a:r>
          </a:p>
          <a:p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2,5 млн людей залишились без житла;</a:t>
            </a:r>
          </a:p>
          <a:p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розпочались масові банкрутства компаній і приватних осіб (збанкротувало 1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 000 компаній, 5770 банків, доходи корпорацій знизились на 60%);</a:t>
            </a:r>
          </a:p>
          <a:p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за принципом доміно криза охопила банки;</a:t>
            </a:r>
          </a:p>
          <a:p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зниження виробництва автомобілів - 74,4%, залізничного складу — локомотивів і вагонів —100% .</a:t>
            </a:r>
          </a:p>
        </p:txBody>
      </p:sp>
      <p:pic>
        <p:nvPicPr>
          <p:cNvPr id="21507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62013" y="0"/>
            <a:ext cx="11053762" cy="1325563"/>
          </a:xfrm>
        </p:spPr>
        <p:txBody>
          <a:bodyPr/>
          <a:lstStyle/>
          <a:p>
            <a:pPr algn="ctr" eaLnBrk="1" hangingPunct="1"/>
            <a:r>
              <a:rPr lang="uk-UA" altLang="ru-RU" sz="36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Масштаб кризи 1929-1933 рр. для сільського господарства США</a:t>
            </a:r>
            <a:r>
              <a:rPr lang="uk-UA" altLang="ru-RU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1138" y="1126206"/>
            <a:ext cx="11571287" cy="5592228"/>
          </a:xfrm>
        </p:spPr>
        <p:txBody>
          <a:bodyPr/>
          <a:lstStyle/>
          <a:p>
            <a:pPr algn="just"/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ціна нерухомості фермерів знизилась більш ніж в 10 разів (наприклад, ферма в 1929 р. яка коштувала 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100 тис., в 1933 р. Була продана за борги за </a:t>
            </a:r>
            <a:r>
              <a:rPr lang="uk-UA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5 тис.</a:t>
            </a:r>
          </a:p>
          <a:p>
            <a:pPr algn="just"/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в 1932 р. ціни на с.-г. продукцію складали менше 33% від рівня 1920 р. 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lang="uk-UA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іни</a:t>
            </a:r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 на пшеницю і кукурудзу знизились в 2,7 рази, на бавовна - в 3 рази. </a:t>
            </a:r>
          </a:p>
          <a:p>
            <a:pPr algn="just"/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за 5 років кризи валові збори кукурудзи знизились на 45%, пшениці – на 36%.</a:t>
            </a:r>
          </a:p>
          <a:p>
            <a:pPr algn="just"/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валові доходи фермерських господарств знизились більше ніж вдвічі. В кінці 1933 р. </a:t>
            </a:r>
            <a:r>
              <a:rPr lang="uk-UA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збанкрутіло</a:t>
            </a:r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 майже 15% (або 898 000) фермерських господарств). </a:t>
            </a:r>
            <a:endParaRPr lang="ru-RU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uk-UA" altLang="ru-RU" dirty="0">
                <a:latin typeface="Arial" panose="020B0604020202020204" pitchFamily="34" charset="0"/>
                <a:cs typeface="Arial" panose="020B0604020202020204" pitchFamily="34" charset="0"/>
              </a:rPr>
              <a:t>за роки кризи обсяг зовнішньої торгівлі скоротився втричі, майже повністю був припинений вивіз капіталу</a:t>
            </a:r>
          </a:p>
        </p:txBody>
      </p:sp>
      <p:pic>
        <p:nvPicPr>
          <p:cNvPr id="80900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9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17581" cy="833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326836" y="833771"/>
            <a:ext cx="11538327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algn="ctr"/>
            <a:r>
              <a:rPr lang="uk-UA" sz="2800" dirty="0"/>
              <a:t>	</a:t>
            </a:r>
            <a:r>
              <a:rPr lang="uk-UA" sz="3200" b="1" dirty="0">
                <a:solidFill>
                  <a:srgbClr val="003399"/>
                </a:solidFill>
              </a:rPr>
              <a:t>У травні 1933 р були прийняті 2 найважливіші державних акти:</a:t>
            </a:r>
          </a:p>
          <a:p>
            <a:pPr marL="342900" indent="-342900">
              <a:buFontTx/>
              <a:buAutoNum type="arabicParenR"/>
            </a:pPr>
            <a:r>
              <a:rPr lang="uk-UA" sz="2800" dirty="0"/>
              <a:t> Закон про рефінансування фермерської заборгованості</a:t>
            </a:r>
          </a:p>
          <a:p>
            <a:pPr marL="342900" indent="-342900" algn="just">
              <a:buFontTx/>
              <a:buAutoNum type="arabicParenR"/>
            </a:pPr>
            <a:r>
              <a:rPr lang="uk-UA" sz="2800" dirty="0"/>
              <a:t> </a:t>
            </a:r>
            <a:r>
              <a:rPr lang="uk-UA" sz="2800" dirty="0">
                <a:solidFill>
                  <a:srgbClr val="FF0000"/>
                </a:solidFill>
              </a:rPr>
              <a:t>Закон</a:t>
            </a:r>
            <a:r>
              <a:rPr lang="uk-UA" dirty="0">
                <a:solidFill>
                  <a:srgbClr val="FF0000"/>
                </a:solidFill>
              </a:rPr>
              <a:t> </a:t>
            </a:r>
            <a:r>
              <a:rPr lang="uk-UA" sz="2800" dirty="0">
                <a:solidFill>
                  <a:srgbClr val="FF0000"/>
                </a:solidFill>
              </a:rPr>
              <a:t>про відновлення сільського господарства</a:t>
            </a:r>
            <a:r>
              <a:rPr lang="uk-UA" sz="2800" dirty="0"/>
              <a:t>. Відповідно до нього фермерам були запропоновані урядові виплати в обмін на скорочення виробництва сільськогосподарської продукції, по якій спостерігалось перевиробництво. Така політика забезпечувала підтримку цін за допомогою </a:t>
            </a:r>
            <a:r>
              <a:rPr lang="uk-UA" sz="2800" dirty="0" err="1"/>
              <a:t>антициклічних</a:t>
            </a:r>
            <a:r>
              <a:rPr lang="uk-UA" sz="2800" dirty="0"/>
              <a:t> виплат у періоди низьких цін </a:t>
            </a:r>
          </a:p>
          <a:p>
            <a:pPr marL="342900" indent="-342900" algn="just"/>
            <a:r>
              <a:rPr lang="uk-UA" sz="2800" dirty="0"/>
              <a:t>		Фермерська іпотечна заборгованість скорочувалася - знижувалися відсотки по кредитах, подовжувалися терміни погашення боргів. Фермерам видавалися додаткові кредити на вигідних умовах.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2" name="Picture 15" descr="logo - E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620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211138" y="903288"/>
            <a:ext cx="11676062" cy="478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uk-UA" sz="2800" dirty="0"/>
              <a:t>	Необхідно було стримати зниження цін і скоротити пропозицію с.-г. продукцію на ринку. На фоні масового зубожіння – знищували </a:t>
            </a:r>
            <a:r>
              <a:rPr lang="uk-UA" sz="2800" dirty="0" err="1"/>
              <a:t>агропродовольство</a:t>
            </a:r>
            <a:r>
              <a:rPr lang="uk-UA" sz="2800" dirty="0"/>
              <a:t>. Було </a:t>
            </a:r>
            <a:r>
              <a:rPr lang="uk-UA" sz="2800" dirty="0" err="1"/>
              <a:t>переорано</a:t>
            </a:r>
            <a:r>
              <a:rPr lang="uk-UA" sz="2800" dirty="0"/>
              <a:t> 25% посівів під зерновими, 4,3 млн. га – бавовни, закуплено і знищено 6,5 млн свиней при цьому загальний обсяг виплат за скорочення посівних площ склав біля $ 977 млн.</a:t>
            </a:r>
          </a:p>
          <a:p>
            <a:r>
              <a:rPr lang="uk-UA" sz="2800" dirty="0"/>
              <a:t>	На початок 1936-1937 доходи фермерів значно зросли. </a:t>
            </a:r>
            <a:r>
              <a:rPr lang="uk-UA" sz="2800" dirty="0">
                <a:solidFill>
                  <a:srgbClr val="003399"/>
                </a:solidFill>
              </a:rPr>
              <a:t>На початок 1940 р. 1,6% ферм володіли 34% с.-г. земель. При цьому 38% ферм використовували тільки 5% площ, і урядові субсидії їм не надавались.</a:t>
            </a:r>
          </a:p>
          <a:p>
            <a:endParaRPr lang="uk-UA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2377</TotalTime>
  <Words>5196</Words>
  <Application>Microsoft Office PowerPoint</Application>
  <PresentationFormat>Широкоэкранный</PresentationFormat>
  <Paragraphs>335</Paragraphs>
  <Slides>52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52</vt:i4>
      </vt:variant>
    </vt:vector>
  </HeadingPairs>
  <TitlesOfParts>
    <vt:vector size="59" baseType="lpstr">
      <vt:lpstr>Arial</vt:lpstr>
      <vt:lpstr>Calibri</vt:lpstr>
      <vt:lpstr>Calibri Light</vt:lpstr>
      <vt:lpstr>Haettenschweiler</vt:lpstr>
      <vt:lpstr>Times New Roman</vt:lpstr>
      <vt:lpstr>Wingdings</vt:lpstr>
      <vt:lpstr>Тема Office</vt:lpstr>
      <vt:lpstr> Аграрна політика окремих іноземних країн та їх блоків (США-ЄС) в умовах глобалізації економіки</vt:lpstr>
      <vt:lpstr>ЗМІСТ</vt:lpstr>
      <vt:lpstr>Рекомендована література:</vt:lpstr>
      <vt:lpstr>Презентация PowerPoint</vt:lpstr>
      <vt:lpstr>Презентация PowerPoint</vt:lpstr>
      <vt:lpstr>Масштаб кризи 1929-1933 рр. для економіки США </vt:lpstr>
      <vt:lpstr>Масштаб кризи 1929-1933 рр. для сільського господарства США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Сільське господарство США</vt:lpstr>
      <vt:lpstr>Проекти нової програми підтримки сільського господарства США</vt:lpstr>
      <vt:lpstr> 2. Еволюція Спільної аграрної політики  (САП) ЄС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Реформа „Агенда – 2000” </vt:lpstr>
      <vt:lpstr>Основні цілі „Агенди – 2000” </vt:lpstr>
      <vt:lpstr>Реформа „Агенда – 2000” </vt:lpstr>
      <vt:lpstr>Позитивні результати реформи  „Агенда – 2000” </vt:lpstr>
      <vt:lpstr>Залишились не вирішеними декілька головних проблем </vt:lpstr>
      <vt:lpstr>26 червня 2003 р. Рада міністрів ЄС у Люксембурзі прийняла проект реформи САП </vt:lpstr>
      <vt:lpstr>Основними цілями реформи САП </vt:lpstr>
      <vt:lpstr>Головними складовими  реформи визначено три елементи: </vt:lpstr>
      <vt:lpstr>Головними складовими  реформи визначено три елементи: </vt:lpstr>
      <vt:lpstr>Пропозиції Франца Фішлера щодо  реформи САП </vt:lpstr>
      <vt:lpstr>З 2008 р. можна виділити новий етап розвитку САП </vt:lpstr>
      <vt:lpstr>Цілі САП ЄС на період 2014-2020 рр.</vt:lpstr>
      <vt:lpstr>Бюджет САП на 2014-2020 рр.</vt:lpstr>
      <vt:lpstr>Пріоритети САП на 2020-2027 рр.</vt:lpstr>
      <vt:lpstr>Пріоритети САП на 2020-2027 рр.</vt:lpstr>
      <vt:lpstr>Презентация PowerPoint</vt:lpstr>
      <vt:lpstr>Презентация PowerPoint</vt:lpstr>
      <vt:lpstr>Структура основної схеми прямих платежів (ПП) на 2014-2020 рр.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bogdan32d pro dibrova</cp:lastModifiedBy>
  <cp:revision>210</cp:revision>
  <dcterms:created xsi:type="dcterms:W3CDTF">2015-09-08T08:42:51Z</dcterms:created>
  <dcterms:modified xsi:type="dcterms:W3CDTF">2021-10-27T08:57:22Z</dcterms:modified>
</cp:coreProperties>
</file>