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8"/>
  </p:notesMasterIdLst>
  <p:sldIdLst>
    <p:sldId id="256" r:id="rId2"/>
    <p:sldId id="257" r:id="rId3"/>
    <p:sldId id="274" r:id="rId4"/>
    <p:sldId id="334" r:id="rId5"/>
    <p:sldId id="335" r:id="rId6"/>
    <p:sldId id="320" r:id="rId7"/>
    <p:sldId id="321" r:id="rId8"/>
    <p:sldId id="322" r:id="rId9"/>
    <p:sldId id="323" r:id="rId10"/>
    <p:sldId id="324" r:id="rId11"/>
    <p:sldId id="315" r:id="rId12"/>
    <p:sldId id="314" r:id="rId13"/>
    <p:sldId id="282" r:id="rId14"/>
    <p:sldId id="283" r:id="rId15"/>
    <p:sldId id="297" r:id="rId16"/>
    <p:sldId id="325" r:id="rId17"/>
    <p:sldId id="298" r:id="rId18"/>
    <p:sldId id="299" r:id="rId19"/>
    <p:sldId id="300" r:id="rId20"/>
    <p:sldId id="301" r:id="rId21"/>
    <p:sldId id="326" r:id="rId22"/>
    <p:sldId id="302" r:id="rId23"/>
    <p:sldId id="328" r:id="rId24"/>
    <p:sldId id="303" r:id="rId25"/>
    <p:sldId id="327" r:id="rId26"/>
    <p:sldId id="330" r:id="rId27"/>
    <p:sldId id="304" r:id="rId28"/>
    <p:sldId id="305" r:id="rId29"/>
    <p:sldId id="331" r:id="rId30"/>
    <p:sldId id="307" r:id="rId31"/>
    <p:sldId id="333" r:id="rId32"/>
    <p:sldId id="308" r:id="rId33"/>
    <p:sldId id="332" r:id="rId34"/>
    <p:sldId id="317" r:id="rId35"/>
    <p:sldId id="318" r:id="rId36"/>
    <p:sldId id="319" r:id="rId3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atolii Dibrova" initials="AD" lastIdx="1" clrIdx="0">
    <p:extLst>
      <p:ext uri="{19B8F6BF-5375-455C-9EA6-DF929625EA0E}">
        <p15:presenceInfo xmlns:p15="http://schemas.microsoft.com/office/powerpoint/2012/main" userId="3a573ba86deaa65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4" d="100"/>
          <a:sy n="84" d="100"/>
        </p:scale>
        <p:origin x="53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0CAAE7-0F26-410E-860B-A455A33D0BDD}" type="datetimeFigureOut">
              <a:rPr lang="ru-RU" smtClean="0"/>
              <a:t>04.06.2025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8FEC4A-7D1D-48CB-A60A-ABF1DDCD172A}" type="slidenum">
              <a:rPr lang="ru-RU" smtClean="0"/>
              <a:t>‹#›</a:t>
            </a:fld>
            <a:endParaRPr lang="ru-RU"/>
          </a:p>
        </p:txBody>
      </p:sp>
    </p:spTree>
    <p:extLst>
      <p:ext uri="{BB962C8B-B14F-4D97-AF65-F5344CB8AC3E}">
        <p14:creationId xmlns:p14="http://schemas.microsoft.com/office/powerpoint/2010/main" val="1300365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C48A4E1D-89F8-4391-B658-24261D634637}" type="datetimeFigureOut">
              <a:rPr lang="ru-RU" smtClean="0"/>
              <a:t>04.06.2025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996927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48A4E1D-89F8-4391-B658-24261D634637}" type="datetimeFigureOut">
              <a:rPr lang="ru-RU" smtClean="0"/>
              <a:t>04.06.2025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2134604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48A4E1D-89F8-4391-B658-24261D634637}" type="datetimeFigureOut">
              <a:rPr lang="ru-RU" smtClean="0"/>
              <a:t>04.06.2025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39421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48A4E1D-89F8-4391-B658-24261D634637}" type="datetimeFigureOut">
              <a:rPr lang="ru-RU" smtClean="0"/>
              <a:t>04.06.2025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175533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C48A4E1D-89F8-4391-B658-24261D634637}" type="datetimeFigureOut">
              <a:rPr lang="ru-RU" smtClean="0"/>
              <a:t>04.06.2025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2612343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C48A4E1D-89F8-4391-B658-24261D634637}" type="datetimeFigureOut">
              <a:rPr lang="ru-RU" smtClean="0"/>
              <a:t>04.06.2025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809633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C48A4E1D-89F8-4391-B658-24261D634637}" type="datetimeFigureOut">
              <a:rPr lang="ru-RU" smtClean="0"/>
              <a:t>04.06.2025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80712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C48A4E1D-89F8-4391-B658-24261D634637}" type="datetimeFigureOut">
              <a:rPr lang="ru-RU" smtClean="0"/>
              <a:t>04.06.2025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2207069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48A4E1D-89F8-4391-B658-24261D634637}" type="datetimeFigureOut">
              <a:rPr lang="ru-RU" smtClean="0"/>
              <a:t>04.06.2025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4119657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C48A4E1D-89F8-4391-B658-24261D634637}" type="datetimeFigureOut">
              <a:rPr lang="ru-RU" smtClean="0"/>
              <a:t>04.06.2025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3001379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C48A4E1D-89F8-4391-B658-24261D634637}" type="datetimeFigureOut">
              <a:rPr lang="ru-RU" smtClean="0"/>
              <a:t>04.06.2025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2672779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8A4E1D-89F8-4391-B658-24261D634637}" type="datetimeFigureOut">
              <a:rPr lang="ru-RU" smtClean="0"/>
              <a:t>04.06.2025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B32035-2D95-4C47-8233-384CE49E9FB0}" type="slidenum">
              <a:rPr lang="ru-RU" smtClean="0"/>
              <a:t>‹#›</a:t>
            </a:fld>
            <a:endParaRPr lang="ru-RU"/>
          </a:p>
        </p:txBody>
      </p:sp>
    </p:spTree>
    <p:extLst>
      <p:ext uri="{BB962C8B-B14F-4D97-AF65-F5344CB8AC3E}">
        <p14:creationId xmlns:p14="http://schemas.microsoft.com/office/powerpoint/2010/main" val="1383129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foodsecurityindex.eiu.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04920" y="1033108"/>
            <a:ext cx="9144000" cy="4393975"/>
          </a:xfrm>
        </p:spPr>
        <p:txBody>
          <a:bodyPr>
            <a:normAutofit/>
          </a:bodyPr>
          <a:lstStyle/>
          <a:p>
            <a:r>
              <a:rPr lang="uk-UA" sz="3200" dirty="0">
                <a:latin typeface="Arial" panose="020B0604020202020204" pitchFamily="34" charset="0"/>
                <a:cs typeface="Arial" panose="020B0604020202020204" pitchFamily="34" charset="0"/>
              </a:rPr>
              <a:t>Лекція 2.</a:t>
            </a:r>
            <a:br>
              <a:rPr lang="uk-UA" sz="4800" dirty="0">
                <a:latin typeface="Arial" panose="020B0604020202020204" pitchFamily="34" charset="0"/>
                <a:cs typeface="Arial" panose="020B0604020202020204" pitchFamily="34" charset="0"/>
              </a:rPr>
            </a:br>
            <a:br>
              <a:rPr lang="uk-UA" sz="4800" dirty="0">
                <a:latin typeface="Arial" panose="020B0604020202020204" pitchFamily="34" charset="0"/>
                <a:cs typeface="Arial" panose="020B0604020202020204" pitchFamily="34" charset="0"/>
              </a:rPr>
            </a:br>
            <a:r>
              <a:rPr lang="uk-UA" sz="4800" b="1" noProof="0" dirty="0">
                <a:solidFill>
                  <a:srgbClr val="002060"/>
                </a:solidFill>
                <a:latin typeface="Arial" panose="020B0604020202020204" pitchFamily="34" charset="0"/>
                <a:cs typeface="Arial" panose="020B0604020202020204" pitchFamily="34" charset="0"/>
              </a:rPr>
              <a:t>Продовольча безпека та оцінка результативності </a:t>
            </a:r>
            <a:r>
              <a:rPr lang="uk-UA" sz="4800" b="1" noProof="0">
                <a:solidFill>
                  <a:srgbClr val="002060"/>
                </a:solidFill>
                <a:latin typeface="Arial" panose="020B0604020202020204" pitchFamily="34" charset="0"/>
                <a:cs typeface="Arial" panose="020B0604020202020204" pitchFamily="34" charset="0"/>
              </a:rPr>
              <a:t>аграрної політики</a:t>
            </a:r>
            <a:endParaRPr lang="ru-RU" sz="4800" b="1" dirty="0">
              <a:solidFill>
                <a:srgbClr val="002060"/>
              </a:solidFill>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1604920" y="5494789"/>
            <a:ext cx="9144000" cy="952540"/>
          </a:xfrm>
        </p:spPr>
        <p:txBody>
          <a:bodyPr>
            <a:normAutofit lnSpcReduction="10000"/>
          </a:bodyPr>
          <a:lstStyle/>
          <a:p>
            <a:endParaRPr lang="uk-UA" dirty="0"/>
          </a:p>
          <a:p>
            <a:r>
              <a:rPr lang="uk-UA" sz="3600" dirty="0">
                <a:latin typeface="Arial" panose="020B0604020202020204" pitchFamily="34" charset="0"/>
                <a:cs typeface="Arial" panose="020B0604020202020204" pitchFamily="34" charset="0"/>
              </a:rPr>
              <a:t>Лектор – професор Діброва А.Д.</a:t>
            </a:r>
            <a:endParaRPr lang="ru-RU" sz="3600" dirty="0">
              <a:latin typeface="Arial" panose="020B0604020202020204" pitchFamily="34" charset="0"/>
              <a:cs typeface="Arial" panose="020B0604020202020204" pitchFamily="34" charset="0"/>
            </a:endParaRPr>
          </a:p>
        </p:txBody>
      </p:sp>
      <p:sp>
        <p:nvSpPr>
          <p:cNvPr id="4" name="Подзаголовок 2"/>
          <p:cNvSpPr txBox="1">
            <a:spLocks/>
          </p:cNvSpPr>
          <p:nvPr/>
        </p:nvSpPr>
        <p:spPr>
          <a:xfrm>
            <a:off x="429237" y="117336"/>
            <a:ext cx="11333526" cy="704675"/>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uk-UA" dirty="0"/>
          </a:p>
          <a:p>
            <a:r>
              <a:rPr lang="uk-UA" sz="2800" b="1" dirty="0">
                <a:solidFill>
                  <a:schemeClr val="accent6">
                    <a:lumMod val="50000"/>
                  </a:schemeClr>
                </a:solidFill>
                <a:latin typeface="Arial" panose="020B0604020202020204" pitchFamily="34" charset="0"/>
                <a:cs typeface="Arial" panose="020B0604020202020204" pitchFamily="34" charset="0"/>
              </a:rPr>
              <a:t>Національний університет біоресурсів і природокористування України</a:t>
            </a:r>
            <a:endParaRPr lang="ru-RU" sz="2800" b="1" dirty="0">
              <a:solidFill>
                <a:schemeClr val="accent6">
                  <a:lumMod val="50000"/>
                </a:schemeClr>
              </a:solidFill>
              <a:latin typeface="Arial" panose="020B0604020202020204" pitchFamily="34" charset="0"/>
              <a:cs typeface="Arial" panose="020B0604020202020204" pitchFamily="34" charset="0"/>
            </a:endParaRPr>
          </a:p>
        </p:txBody>
      </p:sp>
      <p:sp>
        <p:nvSpPr>
          <p:cNvPr id="6" name="Подзаголовок 2"/>
          <p:cNvSpPr txBox="1">
            <a:spLocks/>
          </p:cNvSpPr>
          <p:nvPr/>
        </p:nvSpPr>
        <p:spPr>
          <a:xfrm>
            <a:off x="429237" y="822011"/>
            <a:ext cx="11333526" cy="647423"/>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uk-UA" dirty="0"/>
          </a:p>
          <a:p>
            <a:r>
              <a:rPr lang="uk-UA" sz="2800" b="1" dirty="0">
                <a:latin typeface="Arial" panose="020B0604020202020204" pitchFamily="34" charset="0"/>
                <a:cs typeface="Arial" panose="020B0604020202020204" pitchFamily="34" charset="0"/>
              </a:rPr>
              <a:t>Економічний факультет</a:t>
            </a:r>
            <a:endParaRPr lang="ru-RU" sz="2800" b="1" dirty="0">
              <a:latin typeface="Arial" panose="020B0604020202020204" pitchFamily="34" charset="0"/>
              <a:cs typeface="Arial" panose="020B0604020202020204" pitchFamily="34" charset="0"/>
            </a:endParaRPr>
          </a:p>
        </p:txBody>
      </p:sp>
      <p:pic>
        <p:nvPicPr>
          <p:cNvPr id="7" name="Picture 15" descr="logo - EF"/>
          <p:cNvPicPr>
            <a:picLocks noChangeAspect="1" noChangeArrowheads="1"/>
          </p:cNvPicPr>
          <p:nvPr/>
        </p:nvPicPr>
        <p:blipFill>
          <a:blip r:embed="rId2"/>
          <a:srcRect/>
          <a:stretch>
            <a:fillRect/>
          </a:stretch>
        </p:blipFill>
        <p:spPr bwMode="auto">
          <a:xfrm>
            <a:off x="1443080" y="965402"/>
            <a:ext cx="748575" cy="763398"/>
          </a:xfrm>
          <a:prstGeom prst="rect">
            <a:avLst/>
          </a:prstGeom>
          <a:noFill/>
          <a:ln w="9525">
            <a:noFill/>
            <a:miter lim="800000"/>
            <a:headEnd/>
            <a:tailEnd/>
          </a:ln>
        </p:spPr>
      </p:pic>
    </p:spTree>
    <p:extLst>
      <p:ext uri="{BB962C8B-B14F-4D97-AF65-F5344CB8AC3E}">
        <p14:creationId xmlns:p14="http://schemas.microsoft.com/office/powerpoint/2010/main" val="1450657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491" y="17998"/>
            <a:ext cx="10515600" cy="1164257"/>
          </a:xfrm>
        </p:spPr>
        <p:txBody>
          <a:bodyPr>
            <a:noAutofit/>
          </a:bodyPr>
          <a:lstStyle/>
          <a:p>
            <a:pPr algn="ctr"/>
            <a:r>
              <a:rPr lang="uk-UA" sz="2800" b="1" dirty="0">
                <a:latin typeface="Arial" panose="020B0604020202020204" pitchFamily="34" charset="0"/>
                <a:ea typeface="Calibri" panose="020F0502020204030204" pitchFamily="34" charset="0"/>
                <a:cs typeface="Arial" panose="020B0604020202020204" pitchFamily="34" charset="0"/>
              </a:rPr>
              <a:t>Індикатори оцінки продовольчої безпеки в рамках Продовольчої та сільськогосподарської організації ООН (</a:t>
            </a:r>
            <a:r>
              <a:rPr lang="en-US" sz="2800" b="1" dirty="0">
                <a:latin typeface="Arial" panose="020B0604020202020204" pitchFamily="34" charset="0"/>
                <a:ea typeface="Calibri" panose="020F0502020204030204" pitchFamily="34" charset="0"/>
                <a:cs typeface="Arial" panose="020B0604020202020204" pitchFamily="34" charset="0"/>
              </a:rPr>
              <a:t>FAO</a:t>
            </a:r>
            <a:r>
              <a:rPr lang="uk-UA" sz="2800" b="1" dirty="0">
                <a:latin typeface="Arial" panose="020B0604020202020204" pitchFamily="34" charset="0"/>
                <a:ea typeface="Calibri" panose="020F0502020204030204" pitchFamily="34" charset="0"/>
                <a:cs typeface="Arial" panose="020B0604020202020204" pitchFamily="34" charset="0"/>
              </a:rPr>
              <a:t>)</a:t>
            </a:r>
            <a:r>
              <a:rPr lang="uk-UA" sz="2800" b="1" dirty="0">
                <a:effectLst/>
                <a:latin typeface="Arial" panose="020B0604020202020204" pitchFamily="34" charset="0"/>
                <a:ea typeface="Calibri" panose="020F0502020204030204" pitchFamily="34" charset="0"/>
                <a:cs typeface="Arial" panose="020B0604020202020204" pitchFamily="34" charset="0"/>
              </a:rPr>
              <a:t>:</a:t>
            </a:r>
            <a:r>
              <a:rPr lang="uk-UA" sz="2800" dirty="0">
                <a:effectLst/>
                <a:latin typeface="Arial" panose="020B0604020202020204" pitchFamily="34" charset="0"/>
                <a:ea typeface="Calibri" panose="020F0502020204030204" pitchFamily="34" charset="0"/>
                <a:cs typeface="Arial" panose="020B0604020202020204" pitchFamily="34" charset="0"/>
              </a:rPr>
              <a:t> </a:t>
            </a:r>
            <a:endParaRPr lang="ru-RU" sz="2800" b="1" dirty="0">
              <a:latin typeface="Arial" panose="020B0604020202020204" pitchFamily="34" charset="0"/>
              <a:cs typeface="Arial" panose="020B0604020202020204" pitchFamily="34" charset="0"/>
            </a:endParaRP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
        <p:nvSpPr>
          <p:cNvPr id="7" name="Объект 2"/>
          <p:cNvSpPr txBox="1">
            <a:spLocks/>
          </p:cNvSpPr>
          <p:nvPr/>
        </p:nvSpPr>
        <p:spPr>
          <a:xfrm>
            <a:off x="320717" y="1033753"/>
            <a:ext cx="11538066" cy="50125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uk-UA" dirty="0"/>
              <a:t>	</a:t>
            </a:r>
          </a:p>
          <a:p>
            <a:pPr marL="0" indent="0">
              <a:buFont typeface="Arial" panose="020B0604020202020204" pitchFamily="34" charset="0"/>
              <a:buNone/>
            </a:pPr>
            <a:endParaRPr lang="uk-UA" dirty="0"/>
          </a:p>
          <a:p>
            <a:pPr marL="0" indent="0" algn="just">
              <a:buFont typeface="Arial" panose="020B0604020202020204" pitchFamily="34" charset="0"/>
              <a:buNone/>
            </a:pPr>
            <a:r>
              <a:rPr lang="uk-UA" dirty="0"/>
              <a:t>	</a:t>
            </a:r>
            <a:endParaRPr lang="ru-RU" dirty="0"/>
          </a:p>
        </p:txBody>
      </p:sp>
      <p:sp>
        <p:nvSpPr>
          <p:cNvPr id="9" name="Rectangle 4"/>
          <p:cNvSpPr>
            <a:spLocks noChangeArrowheads="1"/>
          </p:cNvSpPr>
          <p:nvPr/>
        </p:nvSpPr>
        <p:spPr bwMode="auto">
          <a:xfrm>
            <a:off x="237688" y="1653318"/>
            <a:ext cx="11633595" cy="447526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450850"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indent="457200" algn="just"/>
            <a:r>
              <a:rPr lang="uk-UA" sz="2400" b="1" dirty="0">
                <a:solidFill>
                  <a:srgbClr val="000000"/>
                </a:solidFill>
                <a:effectLst/>
                <a:latin typeface="Times New Roman" panose="02020603050405020304" pitchFamily="18" charset="0"/>
                <a:ea typeface="Calibri" panose="020F0502020204030204" pitchFamily="34" charset="0"/>
              </a:rPr>
              <a:t>- забезпеченість</a:t>
            </a:r>
            <a:r>
              <a:rPr lang="uk-UA" sz="2400" dirty="0">
                <a:solidFill>
                  <a:srgbClr val="000000"/>
                </a:solidFill>
                <a:effectLst/>
                <a:latin typeface="Times New Roman" panose="02020603050405020304" pitchFamily="18" charset="0"/>
                <a:ea typeface="Calibri" panose="020F0502020204030204" pitchFamily="34" charset="0"/>
              </a:rPr>
              <a:t> </a:t>
            </a:r>
            <a:r>
              <a:rPr lang="uk-UA" sz="2400" b="1" dirty="0">
                <a:solidFill>
                  <a:srgbClr val="000000"/>
                </a:solidFill>
                <a:effectLst/>
                <a:latin typeface="Times New Roman" panose="02020603050405020304" pitchFamily="18" charset="0"/>
                <a:ea typeface="Calibri" panose="020F0502020204030204" pitchFamily="34" charset="0"/>
              </a:rPr>
              <a:t>продовольством</a:t>
            </a:r>
            <a:r>
              <a:rPr lang="uk-UA" sz="2400" dirty="0">
                <a:solidFill>
                  <a:srgbClr val="000000"/>
                </a:solidFill>
                <a:effectLst/>
                <a:latin typeface="Times New Roman" panose="02020603050405020304" pitchFamily="18" charset="0"/>
                <a:ea typeface="Calibri" panose="020F0502020204030204" pitchFamily="34" charset="0"/>
              </a:rPr>
              <a:t>, як «кількість їжі, яка присутня в країні або області через всі форми внутрішнього виробництва, імпорту, запасів продовольства та продовольчої допомоги» </a:t>
            </a:r>
            <a:endParaRPr lang="ru-UA" sz="2400" dirty="0">
              <a:solidFill>
                <a:srgbClr val="000000"/>
              </a:solidFill>
              <a:effectLst/>
              <a:latin typeface="Times New Roman" panose="02020603050405020304" pitchFamily="18" charset="0"/>
              <a:ea typeface="Calibri" panose="020F0502020204030204" pitchFamily="34" charset="0"/>
            </a:endParaRPr>
          </a:p>
          <a:p>
            <a:pPr indent="457200" algn="just"/>
            <a:r>
              <a:rPr lang="uk-UA" sz="2400" b="1" dirty="0">
                <a:solidFill>
                  <a:srgbClr val="000000"/>
                </a:solidFill>
                <a:effectLst/>
                <a:latin typeface="Times New Roman" panose="02020603050405020304" pitchFamily="18" charset="0"/>
                <a:ea typeface="Calibri" panose="020F0502020204030204" pitchFamily="34" charset="0"/>
              </a:rPr>
              <a:t>доступність</a:t>
            </a:r>
            <a:r>
              <a:rPr lang="uk-UA" sz="2400" dirty="0">
                <a:solidFill>
                  <a:srgbClr val="000000"/>
                </a:solidFill>
                <a:effectLst/>
                <a:latin typeface="Times New Roman" panose="02020603050405020304" pitchFamily="18" charset="0"/>
                <a:ea typeface="Calibri" panose="020F0502020204030204" pitchFamily="34" charset="0"/>
              </a:rPr>
              <a:t> -  «можливість домогосподарств регулярно отримувати достатню кількість їжі через комбінацію </a:t>
            </a:r>
            <a:r>
              <a:rPr lang="uk-UA" sz="2400" dirty="0" err="1">
                <a:solidFill>
                  <a:srgbClr val="000000"/>
                </a:solidFill>
                <a:effectLst/>
                <a:latin typeface="Times New Roman" panose="02020603050405020304" pitchFamily="18" charset="0"/>
                <a:ea typeface="Calibri" panose="020F0502020204030204" pitchFamily="34" charset="0"/>
              </a:rPr>
              <a:t>закупівель</a:t>
            </a:r>
            <a:r>
              <a:rPr lang="uk-UA" sz="2400" dirty="0">
                <a:solidFill>
                  <a:srgbClr val="000000"/>
                </a:solidFill>
                <a:effectLst/>
                <a:latin typeface="Times New Roman" panose="02020603050405020304" pitchFamily="18" charset="0"/>
                <a:ea typeface="Calibri" panose="020F0502020204030204" pitchFamily="34" charset="0"/>
              </a:rPr>
              <a:t>, бартеру, запозичень, продовольчої допомоги або подарунків» </a:t>
            </a:r>
            <a:endParaRPr lang="ru-UA" sz="2400" dirty="0">
              <a:solidFill>
                <a:srgbClr val="000000"/>
              </a:solidFill>
              <a:effectLst/>
              <a:latin typeface="Times New Roman" panose="02020603050405020304" pitchFamily="18" charset="0"/>
              <a:ea typeface="Calibri" panose="020F0502020204030204" pitchFamily="34" charset="0"/>
            </a:endParaRPr>
          </a:p>
          <a:p>
            <a:pPr indent="457200" algn="just"/>
            <a:r>
              <a:rPr lang="uk-UA" sz="2400" b="1" dirty="0">
                <a:solidFill>
                  <a:srgbClr val="000000"/>
                </a:solidFill>
                <a:effectLst/>
                <a:latin typeface="Times New Roman" panose="02020603050405020304" pitchFamily="18" charset="0"/>
                <a:ea typeface="Calibri" panose="020F0502020204030204" pitchFamily="34" charset="0"/>
              </a:rPr>
              <a:t>стабільність - </a:t>
            </a:r>
            <a:r>
              <a:rPr lang="uk-UA" sz="2400" dirty="0">
                <a:solidFill>
                  <a:srgbClr val="000000"/>
                </a:solidFill>
                <a:effectLst/>
                <a:latin typeface="Times New Roman" panose="02020603050405020304" pitchFamily="18" charset="0"/>
                <a:ea typeface="Calibri" panose="020F0502020204030204" pitchFamily="34" charset="0"/>
              </a:rPr>
              <a:t>що повинна бути забезпечена «завжди», з точки зору наявності, доступу та використання продуктів харчування для продовольчої безпеки </a:t>
            </a:r>
            <a:endParaRPr lang="ru-UA" sz="2400" dirty="0">
              <a:solidFill>
                <a:srgbClr val="000000"/>
              </a:solidFill>
              <a:effectLst/>
              <a:latin typeface="Times New Roman" panose="02020603050405020304" pitchFamily="18" charset="0"/>
              <a:ea typeface="Calibri" panose="020F0502020204030204" pitchFamily="34" charset="0"/>
            </a:endParaRPr>
          </a:p>
          <a:p>
            <a:pPr indent="457200" algn="just"/>
            <a:r>
              <a:rPr lang="uk-UA" sz="2400" b="1" dirty="0">
                <a:solidFill>
                  <a:srgbClr val="000000"/>
                </a:solidFill>
                <a:effectLst/>
                <a:latin typeface="Times New Roman" panose="02020603050405020304" pitchFamily="18" charset="0"/>
                <a:ea typeface="Calibri" panose="020F0502020204030204" pitchFamily="34" charset="0"/>
              </a:rPr>
              <a:t>використання -</a:t>
            </a:r>
            <a:r>
              <a:rPr lang="uk-UA" sz="2400" dirty="0">
                <a:solidFill>
                  <a:srgbClr val="000000"/>
                </a:solidFill>
                <a:effectLst/>
                <a:latin typeface="Times New Roman" panose="02020603050405020304" pitchFamily="18" charset="0"/>
                <a:ea typeface="Calibri" panose="020F0502020204030204" pitchFamily="34" charset="0"/>
              </a:rPr>
              <a:t> «безпечно ї та поживно їжі, яка відповідає дієтичним потребам». Ця категорія також включає наявність безпечної питної води та належних санітарно-гігієнічних умов; </a:t>
            </a:r>
            <a:endParaRPr lang="ru-UA" sz="2400" dirty="0">
              <a:solidFill>
                <a:srgbClr val="000000"/>
              </a:solidFill>
              <a:effectLst/>
              <a:latin typeface="Times New Roman" panose="02020603050405020304" pitchFamily="18" charset="0"/>
              <a:ea typeface="Calibri" panose="020F0502020204030204" pitchFamily="34" charset="0"/>
            </a:endParaRPr>
          </a:p>
          <a:p>
            <a:pPr marL="342900" lvl="0" indent="-342900" algn="just">
              <a:lnSpc>
                <a:spcPct val="107000"/>
              </a:lnSpc>
              <a:spcAft>
                <a:spcPts val="800"/>
              </a:spcAft>
              <a:buFont typeface="Symbol" panose="05050102010706020507" pitchFamily="18" charset="2"/>
              <a:buChar char=""/>
            </a:pPr>
            <a:endParaRPr lang="ru-UA" sz="24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05074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1"/>
          <p:cNvSpPr txBox="1">
            <a:spLocks noChangeArrowheads="1"/>
          </p:cNvSpPr>
          <p:nvPr/>
        </p:nvSpPr>
        <p:spPr bwMode="auto">
          <a:xfrm>
            <a:off x="59218" y="1141558"/>
            <a:ext cx="11745000" cy="5421933"/>
          </a:xfrm>
          <a:prstGeom prst="rect">
            <a:avLst/>
          </a:prstGeom>
          <a:noFill/>
          <a:ln w="9525">
            <a:noFill/>
            <a:miter lim="800000"/>
            <a:headEnd/>
            <a:tailEnd/>
          </a:ln>
        </p:spPr>
        <p:txBody>
          <a:bodyPr wrap="square">
            <a:spAutoFit/>
          </a:bodyPr>
          <a:lstStyle/>
          <a:p>
            <a:pPr marL="342900" lvl="0" indent="-342900" algn="just">
              <a:lnSpc>
                <a:spcPct val="150000"/>
              </a:lnSpc>
              <a:spcAft>
                <a:spcPts val="0"/>
              </a:spcAft>
              <a:buFont typeface="Symbol" panose="05050102010706020507" pitchFamily="18" charset="2"/>
              <a:buChar char=""/>
              <a:tabLst>
                <a:tab pos="228600" algn="l"/>
              </a:tabLst>
            </a:pPr>
            <a:r>
              <a:rPr lang="uk-UA" sz="2600" dirty="0">
                <a:latin typeface="Times New Roman" panose="02020603050405020304" pitchFamily="18" charset="0"/>
                <a:ea typeface="Times New Roman" panose="02020603050405020304" pitchFamily="18" charset="0"/>
              </a:rPr>
              <a:t>практично будь–яке державне управлінське рішення прямо чи опосередковано стосується розвитку сільського господарства. Причому вплив цей може бути як: позитивним чи негативним; очікуваним чи фактичним; попереднім чи підсумковим; прямим чи опосередкованим;</a:t>
            </a:r>
            <a:endParaRPr lang="ru-RU" sz="2600" dirty="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28600" algn="l"/>
              </a:tabLst>
            </a:pPr>
            <a:r>
              <a:rPr lang="uk-UA" sz="2600" dirty="0">
                <a:latin typeface="Times New Roman" panose="02020603050405020304" pitchFamily="18" charset="0"/>
                <a:ea typeface="Times New Roman" panose="02020603050405020304" pitchFamily="18" charset="0"/>
              </a:rPr>
              <a:t>результати впливу аграрної політики не завжди вдається виділити в чистому вигляді, вони можуть бути наслідком спільної дії і взаємодії (синергічний ефект) різних напрямів політики, тому при оцінці ефективності необхідно враховувати їх взаємодію та комплексний вплив на об’єкти державного регулювання;</a:t>
            </a:r>
            <a:endParaRPr lang="ru-RU" sz="2600" dirty="0">
              <a:latin typeface="Times New Roman" panose="02020603050405020304" pitchFamily="18" charset="0"/>
              <a:ea typeface="Times New Roman" panose="02020603050405020304" pitchFamily="18" charset="0"/>
            </a:endParaRPr>
          </a:p>
        </p:txBody>
      </p:sp>
      <p:sp>
        <p:nvSpPr>
          <p:cNvPr id="22530" name="TextBox 2"/>
          <p:cNvSpPr txBox="1">
            <a:spLocks noChangeArrowheads="1"/>
          </p:cNvSpPr>
          <p:nvPr/>
        </p:nvSpPr>
        <p:spPr bwMode="auto">
          <a:xfrm>
            <a:off x="344450" y="-145656"/>
            <a:ext cx="11670766" cy="1923604"/>
          </a:xfrm>
          <a:prstGeom prst="rect">
            <a:avLst/>
          </a:prstGeom>
          <a:noFill/>
          <a:ln w="9525">
            <a:noFill/>
            <a:miter lim="800000"/>
            <a:headEnd/>
            <a:tailEnd/>
          </a:ln>
        </p:spPr>
        <p:txBody>
          <a:bodyPr wrap="square">
            <a:spAutoFit/>
          </a:bodyPr>
          <a:lstStyle/>
          <a:p>
            <a:pPr indent="450215" algn="just">
              <a:lnSpc>
                <a:spcPct val="150000"/>
              </a:lnSpc>
              <a:spcAft>
                <a:spcPts val="0"/>
              </a:spcAft>
            </a:pPr>
            <a:r>
              <a:rPr lang="uk-UA" sz="2800" b="1" dirty="0">
                <a:solidFill>
                  <a:srgbClr val="002060"/>
                </a:solidFill>
                <a:latin typeface="Arial" panose="020B0604020202020204" pitchFamily="34" charset="0"/>
                <a:ea typeface="Times New Roman" panose="02020603050405020304" pitchFamily="18" charset="0"/>
                <a:cs typeface="Arial" panose="020B0604020202020204" pitchFamily="34" charset="0"/>
              </a:rPr>
              <a:t>2. Складність формування </a:t>
            </a:r>
            <a:r>
              <a:rPr lang="uk-UA" sz="2800" b="1" dirty="0" err="1">
                <a:solidFill>
                  <a:srgbClr val="002060"/>
                </a:solidFill>
                <a:latin typeface="Arial" panose="020B0604020202020204" pitchFamily="34" charset="0"/>
                <a:ea typeface="Times New Roman" panose="02020603050405020304" pitchFamily="18" charset="0"/>
                <a:cs typeface="Arial" panose="020B0604020202020204" pitchFamily="34" charset="0"/>
              </a:rPr>
              <a:t>критеріальної</a:t>
            </a:r>
            <a:r>
              <a:rPr lang="uk-UA" sz="2800" b="1" dirty="0">
                <a:solidFill>
                  <a:srgbClr val="002060"/>
                </a:solidFill>
                <a:latin typeface="Arial" panose="020B0604020202020204" pitchFamily="34" charset="0"/>
                <a:ea typeface="Times New Roman" panose="02020603050405020304" pitchFamily="18" charset="0"/>
                <a:cs typeface="Arial" panose="020B0604020202020204" pitchFamily="34" charset="0"/>
              </a:rPr>
              <a:t> бази оцінки ефективності державного регулювання аграрного сектору</a:t>
            </a:r>
            <a:endParaRPr lang="ru-RU" sz="2800" b="1"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lgn="ctr"/>
            <a:endParaRPr lang="uk-UA" sz="1100" b="1" dirty="0">
              <a:solidFill>
                <a:srgbClr val="0070C0"/>
              </a:solidFill>
            </a:endParaRPr>
          </a:p>
          <a:p>
            <a:pPr algn="ctr"/>
            <a:r>
              <a:rPr lang="uk-UA" sz="2400" b="1" dirty="0">
                <a:solidFill>
                  <a:srgbClr val="0070C0"/>
                </a:solidFill>
              </a:rPr>
              <a:t> </a:t>
            </a:r>
            <a:endParaRPr lang="ru-RU" sz="2400" dirty="0">
              <a:solidFill>
                <a:srgbClr val="FF3300"/>
              </a:solidFill>
            </a:endParaRP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29571215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8511" y="1206151"/>
            <a:ext cx="11466414" cy="5170646"/>
          </a:xfrm>
          <a:prstGeom prst="rect">
            <a:avLst/>
          </a:prstGeom>
        </p:spPr>
        <p:txBody>
          <a:bodyPr wrap="square">
            <a:spAutoFit/>
          </a:bodyPr>
          <a:lstStyle/>
          <a:p>
            <a:pPr marL="342900" lvl="0" indent="-342900" algn="just">
              <a:lnSpc>
                <a:spcPct val="150000"/>
              </a:lnSpc>
              <a:spcAft>
                <a:spcPts val="0"/>
              </a:spcAft>
              <a:buFont typeface="Symbol" panose="05050102010706020507" pitchFamily="18" charset="2"/>
              <a:buChar char=""/>
              <a:tabLst>
                <a:tab pos="228600" algn="l"/>
              </a:tabLst>
            </a:pPr>
            <a:r>
              <a:rPr lang="uk-UA" sz="2000" dirty="0">
                <a:latin typeface="Arial" panose="020B0604020202020204" pitchFamily="34" charset="0"/>
                <a:ea typeface="Times New Roman" panose="02020603050405020304" pitchFamily="18" charset="0"/>
                <a:cs typeface="Arial" panose="020B0604020202020204" pitchFamily="34" charset="0"/>
              </a:rPr>
              <a:t>складна система об’єктів державного регулювання аграрного сектору економіки (їх умовно можна класифікувати за галузями, сільськогосподарськими товаровиробниками тощо);</a:t>
            </a:r>
            <a:endParaRPr lang="ru-RU"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Aft>
                <a:spcPts val="0"/>
              </a:spcAft>
              <a:buFont typeface="Symbol" panose="05050102010706020507" pitchFamily="18" charset="2"/>
              <a:buChar char=""/>
              <a:tabLst>
                <a:tab pos="228600" algn="l"/>
              </a:tabLst>
            </a:pPr>
            <a:r>
              <a:rPr lang="uk-UA" sz="2000" dirty="0" err="1">
                <a:latin typeface="Arial" panose="020B0604020202020204" pitchFamily="34" charset="0"/>
                <a:ea typeface="Times New Roman" panose="02020603050405020304" pitchFamily="18" charset="0"/>
                <a:cs typeface="Arial" panose="020B0604020202020204" pitchFamily="34" charset="0"/>
              </a:rPr>
              <a:t>різновекторність</a:t>
            </a:r>
            <a:r>
              <a:rPr lang="uk-UA" sz="2000" dirty="0">
                <a:latin typeface="Arial" panose="020B0604020202020204" pitchFamily="34" charset="0"/>
                <a:ea typeface="Times New Roman" panose="02020603050405020304" pitchFamily="18" charset="0"/>
                <a:cs typeface="Arial" panose="020B0604020202020204" pitchFamily="34" charset="0"/>
              </a:rPr>
              <a:t> інтересів суб’єктів ринкових відносин (товаровиробники, споживачі, держава; експортери та імпортери);</a:t>
            </a:r>
            <a:endParaRPr lang="ru-RU"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Aft>
                <a:spcPts val="0"/>
              </a:spcAft>
              <a:buFont typeface="Symbol" panose="05050102010706020507" pitchFamily="18" charset="2"/>
              <a:buChar char=""/>
              <a:tabLst>
                <a:tab pos="228600" algn="l"/>
              </a:tabLst>
            </a:pPr>
            <a:r>
              <a:rPr lang="uk-UA" sz="2000" dirty="0">
                <a:latin typeface="Arial" panose="020B0604020202020204" pitchFamily="34" charset="0"/>
                <a:ea typeface="Times New Roman" panose="02020603050405020304" pitchFamily="18" charset="0"/>
                <a:cs typeface="Arial" panose="020B0604020202020204" pitchFamily="34" charset="0"/>
              </a:rPr>
              <a:t>повинні відображати усі складові суб’єктно–об’єктних відносин: економічну ефективність сільськогосподарських товаровиробників; економічну ефективність аграрного сектора економіки у системі макроекономічних показників; соціально-економічну збалансованість і справедливість міжгалузевих </a:t>
            </a:r>
            <a:r>
              <a:rPr lang="uk-UA" sz="2000" dirty="0" err="1">
                <a:latin typeface="Arial" panose="020B0604020202020204" pitchFamily="34" charset="0"/>
                <a:ea typeface="Times New Roman" panose="02020603050405020304" pitchFamily="18" charset="0"/>
                <a:cs typeface="Arial" panose="020B0604020202020204" pitchFamily="34" charset="0"/>
              </a:rPr>
              <a:t>зв’язків</a:t>
            </a:r>
            <a:r>
              <a:rPr lang="uk-UA" sz="2000" dirty="0">
                <a:latin typeface="Arial" panose="020B0604020202020204" pitchFamily="34" charset="0"/>
                <a:ea typeface="Times New Roman" panose="02020603050405020304" pitchFamily="18" charset="0"/>
                <a:cs typeface="Arial" panose="020B0604020202020204" pitchFamily="34" charset="0"/>
              </a:rPr>
              <a:t>; показники відтворення і постійного удосконалення людського капіталу на селі; оптимальність функціонування державного регулювання як цілісного організаційно-економічного механізму, спрямованого на забезпечення ефективно діючої моделі ринкового саморегулювання.</a:t>
            </a:r>
            <a:endParaRPr lang="ru-RU" sz="2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p:cNvSpPr txBox="1">
            <a:spLocks noChangeArrowheads="1"/>
          </p:cNvSpPr>
          <p:nvPr/>
        </p:nvSpPr>
        <p:spPr bwMode="auto">
          <a:xfrm>
            <a:off x="344450" y="-145656"/>
            <a:ext cx="11174537" cy="1831271"/>
          </a:xfrm>
          <a:prstGeom prst="rect">
            <a:avLst/>
          </a:prstGeom>
          <a:noFill/>
          <a:ln w="9525">
            <a:noFill/>
            <a:miter lim="800000"/>
            <a:headEnd/>
            <a:tailEnd/>
          </a:ln>
        </p:spPr>
        <p:txBody>
          <a:bodyPr wrap="square">
            <a:spAutoFit/>
          </a:bodyPr>
          <a:lstStyle/>
          <a:p>
            <a:pPr indent="450215" algn="just">
              <a:lnSpc>
                <a:spcPct val="150000"/>
              </a:lnSpc>
              <a:spcAft>
                <a:spcPts val="0"/>
              </a:spcAft>
            </a:pPr>
            <a:r>
              <a:rPr lang="uk-UA" sz="2600" b="1" dirty="0">
                <a:solidFill>
                  <a:srgbClr val="002060"/>
                </a:solidFill>
                <a:latin typeface="Arial" panose="020B0604020202020204" pitchFamily="34" charset="0"/>
                <a:ea typeface="Times New Roman" panose="02020603050405020304" pitchFamily="18" charset="0"/>
                <a:cs typeface="Arial" panose="020B0604020202020204" pitchFamily="34" charset="0"/>
              </a:rPr>
              <a:t>Складність формування </a:t>
            </a:r>
            <a:r>
              <a:rPr lang="uk-UA" sz="2600" b="1" dirty="0" err="1">
                <a:solidFill>
                  <a:srgbClr val="002060"/>
                </a:solidFill>
                <a:latin typeface="Arial" panose="020B0604020202020204" pitchFamily="34" charset="0"/>
                <a:ea typeface="Times New Roman" panose="02020603050405020304" pitchFamily="18" charset="0"/>
                <a:cs typeface="Arial" panose="020B0604020202020204" pitchFamily="34" charset="0"/>
              </a:rPr>
              <a:t>критеріальної</a:t>
            </a:r>
            <a:r>
              <a:rPr lang="uk-UA" sz="2600" b="1" dirty="0">
                <a:solidFill>
                  <a:srgbClr val="002060"/>
                </a:solidFill>
                <a:latin typeface="Arial" panose="020B0604020202020204" pitchFamily="34" charset="0"/>
                <a:ea typeface="Times New Roman" panose="02020603050405020304" pitchFamily="18" charset="0"/>
                <a:cs typeface="Arial" panose="020B0604020202020204" pitchFamily="34" charset="0"/>
              </a:rPr>
              <a:t> бази оцінки ефективності державного регулювання аграрного сектору</a:t>
            </a:r>
            <a:endParaRPr lang="ru-RU" sz="2600" b="1"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lgn="ctr"/>
            <a:endParaRPr lang="uk-UA" sz="1100" b="1" dirty="0">
              <a:solidFill>
                <a:srgbClr val="0070C0"/>
              </a:solidFill>
            </a:endParaRPr>
          </a:p>
          <a:p>
            <a:pPr algn="ctr"/>
            <a:r>
              <a:rPr lang="uk-UA" sz="2400" b="1" dirty="0">
                <a:solidFill>
                  <a:srgbClr val="0070C0"/>
                </a:solidFill>
              </a:rPr>
              <a:t> </a:t>
            </a:r>
            <a:endParaRPr lang="ru-RU" sz="2400" dirty="0">
              <a:solidFill>
                <a:srgbClr val="FF3300"/>
              </a:solidFill>
            </a:endParaRP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845312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2279651" y="260350"/>
            <a:ext cx="1655763" cy="6477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a:latin typeface="Times New Roman" panose="02020603050405020304" pitchFamily="18" charset="0"/>
                <a:cs typeface="Times New Roman" panose="02020603050405020304" pitchFamily="18" charset="0"/>
              </a:rPr>
              <a:t>Принципи ДР</a:t>
            </a:r>
            <a:endParaRPr lang="uk-UA" altLang="ru-RU">
              <a:latin typeface="Times New Roman" panose="02020603050405020304" pitchFamily="18" charset="0"/>
            </a:endParaRPr>
          </a:p>
        </p:txBody>
      </p:sp>
      <p:sp>
        <p:nvSpPr>
          <p:cNvPr id="19459" name="Rectangle 3"/>
          <p:cNvSpPr>
            <a:spLocks noChangeArrowheads="1"/>
          </p:cNvSpPr>
          <p:nvPr/>
        </p:nvSpPr>
        <p:spPr bwMode="auto">
          <a:xfrm>
            <a:off x="1458913" y="6852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9460" name="Rectangle 4"/>
          <p:cNvSpPr>
            <a:spLocks noChangeArrowheads="1"/>
          </p:cNvSpPr>
          <p:nvPr/>
        </p:nvSpPr>
        <p:spPr bwMode="auto">
          <a:xfrm>
            <a:off x="1674814" y="9011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9461" name="Text Box 5"/>
          <p:cNvSpPr txBox="1">
            <a:spLocks noChangeArrowheads="1"/>
          </p:cNvSpPr>
          <p:nvPr/>
        </p:nvSpPr>
        <p:spPr bwMode="auto">
          <a:xfrm>
            <a:off x="4727575" y="260350"/>
            <a:ext cx="5689600" cy="6477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b="1" dirty="0">
                <a:latin typeface="Times New Roman" panose="02020603050405020304" pitchFamily="18" charset="0"/>
                <a:cs typeface="Times New Roman" panose="02020603050405020304" pitchFamily="18" charset="0"/>
              </a:rPr>
              <a:t>Система критеріїв ефективності державного регулювання сільського господарства</a:t>
            </a:r>
            <a:endParaRPr lang="uk-UA" altLang="ru-RU" b="1" dirty="0">
              <a:latin typeface="Times New Roman" panose="02020603050405020304" pitchFamily="18" charset="0"/>
            </a:endParaRPr>
          </a:p>
        </p:txBody>
      </p:sp>
      <p:sp>
        <p:nvSpPr>
          <p:cNvPr id="19462" name="Line 6"/>
          <p:cNvSpPr>
            <a:spLocks noChangeShapeType="1"/>
          </p:cNvSpPr>
          <p:nvPr/>
        </p:nvSpPr>
        <p:spPr bwMode="auto">
          <a:xfrm>
            <a:off x="3935413" y="549275"/>
            <a:ext cx="7921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63" name="Text Box 7"/>
          <p:cNvSpPr txBox="1">
            <a:spLocks noChangeArrowheads="1"/>
          </p:cNvSpPr>
          <p:nvPr/>
        </p:nvSpPr>
        <p:spPr bwMode="auto">
          <a:xfrm>
            <a:off x="1847850" y="1125539"/>
            <a:ext cx="4000500" cy="9366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a:latin typeface="Times New Roman" panose="02020603050405020304" pitchFamily="18" charset="0"/>
                <a:cs typeface="Times New Roman" panose="02020603050405020304" pitchFamily="18" charset="0"/>
              </a:rPr>
              <a:t>Держава – як виразник національних інтересів (суб’єкт регулювання)</a:t>
            </a:r>
            <a:endParaRPr lang="uk-UA" altLang="ru-RU">
              <a:latin typeface="Times New Roman" panose="02020603050405020304" pitchFamily="18" charset="0"/>
            </a:endParaRPr>
          </a:p>
        </p:txBody>
      </p:sp>
      <p:sp>
        <p:nvSpPr>
          <p:cNvPr id="19464" name="Text Box 8"/>
          <p:cNvSpPr txBox="1">
            <a:spLocks noChangeArrowheads="1"/>
          </p:cNvSpPr>
          <p:nvPr/>
        </p:nvSpPr>
        <p:spPr bwMode="auto">
          <a:xfrm>
            <a:off x="5951539" y="1125539"/>
            <a:ext cx="2376487" cy="9350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a:latin typeface="Times New Roman" panose="02020603050405020304" pitchFamily="18" charset="0"/>
                <a:cs typeface="Times New Roman" panose="02020603050405020304" pitchFamily="18" charset="0"/>
              </a:rPr>
              <a:t>Держава – як суб’єкт господарювання</a:t>
            </a:r>
            <a:endParaRPr lang="uk-UA" altLang="ru-RU">
              <a:latin typeface="Times New Roman" panose="02020603050405020304" pitchFamily="18" charset="0"/>
            </a:endParaRPr>
          </a:p>
        </p:txBody>
      </p:sp>
      <p:sp>
        <p:nvSpPr>
          <p:cNvPr id="19465" name="Text Box 9"/>
          <p:cNvSpPr txBox="1">
            <a:spLocks noChangeArrowheads="1"/>
          </p:cNvSpPr>
          <p:nvPr/>
        </p:nvSpPr>
        <p:spPr bwMode="auto">
          <a:xfrm>
            <a:off x="8472489" y="1125539"/>
            <a:ext cx="2016125" cy="9350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a:latin typeface="Times New Roman" panose="02020603050405020304" pitchFamily="18" charset="0"/>
                <a:cs typeface="Times New Roman" panose="02020603050405020304" pitchFamily="18" charset="0"/>
              </a:rPr>
              <a:t>Прибуток чи до-сягнення соціаль-ного ефекту</a:t>
            </a:r>
            <a:endParaRPr lang="uk-UA" altLang="ru-RU">
              <a:latin typeface="Times New Roman" panose="02020603050405020304" pitchFamily="18" charset="0"/>
            </a:endParaRPr>
          </a:p>
        </p:txBody>
      </p:sp>
      <p:sp>
        <p:nvSpPr>
          <p:cNvPr id="19466" name="Line 10"/>
          <p:cNvSpPr>
            <a:spLocks noChangeShapeType="1"/>
          </p:cNvSpPr>
          <p:nvPr/>
        </p:nvSpPr>
        <p:spPr bwMode="auto">
          <a:xfrm flipH="1">
            <a:off x="4079876" y="908050"/>
            <a:ext cx="3095625" cy="2174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67" name="Line 11"/>
          <p:cNvSpPr>
            <a:spLocks noChangeShapeType="1"/>
          </p:cNvSpPr>
          <p:nvPr/>
        </p:nvSpPr>
        <p:spPr bwMode="auto">
          <a:xfrm>
            <a:off x="7175500" y="908050"/>
            <a:ext cx="0" cy="2174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68" name="Line 12"/>
          <p:cNvSpPr>
            <a:spLocks noChangeShapeType="1"/>
          </p:cNvSpPr>
          <p:nvPr/>
        </p:nvSpPr>
        <p:spPr bwMode="auto">
          <a:xfrm>
            <a:off x="8328026" y="1700213"/>
            <a:ext cx="1444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69" name="Text Box 13"/>
          <p:cNvSpPr txBox="1">
            <a:spLocks noChangeArrowheads="1"/>
          </p:cNvSpPr>
          <p:nvPr/>
        </p:nvSpPr>
        <p:spPr bwMode="auto">
          <a:xfrm>
            <a:off x="1847851" y="2276476"/>
            <a:ext cx="8569325" cy="720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dirty="0">
                <a:latin typeface="Times New Roman" panose="02020603050405020304" pitchFamily="18" charset="0"/>
                <a:cs typeface="Times New Roman" panose="02020603050405020304" pitchFamily="18" charset="0"/>
              </a:rPr>
              <a:t>Критерії ефективності державного регулювання сільського господарства</a:t>
            </a:r>
          </a:p>
        </p:txBody>
      </p:sp>
      <p:sp>
        <p:nvSpPr>
          <p:cNvPr id="19470" name="Line 14"/>
          <p:cNvSpPr>
            <a:spLocks noChangeShapeType="1"/>
          </p:cNvSpPr>
          <p:nvPr/>
        </p:nvSpPr>
        <p:spPr bwMode="auto">
          <a:xfrm>
            <a:off x="4727575" y="206057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71" name="Text Box 15"/>
          <p:cNvSpPr txBox="1">
            <a:spLocks noChangeArrowheads="1"/>
          </p:cNvSpPr>
          <p:nvPr/>
        </p:nvSpPr>
        <p:spPr bwMode="auto">
          <a:xfrm>
            <a:off x="1847850" y="3213100"/>
            <a:ext cx="4464050" cy="431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a:latin typeface="Times New Roman" panose="02020603050405020304" pitchFamily="18" charset="0"/>
                <a:cs typeface="Times New Roman" panose="02020603050405020304" pitchFamily="18" charset="0"/>
              </a:rPr>
              <a:t>В залежності від рівнів регулювання</a:t>
            </a:r>
          </a:p>
        </p:txBody>
      </p:sp>
      <p:sp>
        <p:nvSpPr>
          <p:cNvPr id="19472" name="Text Box 16"/>
          <p:cNvSpPr txBox="1">
            <a:spLocks noChangeArrowheads="1"/>
          </p:cNvSpPr>
          <p:nvPr/>
        </p:nvSpPr>
        <p:spPr bwMode="auto">
          <a:xfrm>
            <a:off x="6527800" y="3213100"/>
            <a:ext cx="3856038" cy="431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a:latin typeface="Times New Roman" panose="02020603050405020304" pitchFamily="18" charset="0"/>
                <a:cs typeface="Times New Roman" panose="02020603050405020304" pitchFamily="18" charset="0"/>
              </a:rPr>
              <a:t>В залежності від видів ефективності</a:t>
            </a:r>
          </a:p>
        </p:txBody>
      </p:sp>
      <p:sp>
        <p:nvSpPr>
          <p:cNvPr id="19473" name="Line 17"/>
          <p:cNvSpPr>
            <a:spLocks noChangeShapeType="1"/>
          </p:cNvSpPr>
          <p:nvPr/>
        </p:nvSpPr>
        <p:spPr bwMode="auto">
          <a:xfrm>
            <a:off x="3863975" y="29972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74" name="Line 18"/>
          <p:cNvSpPr>
            <a:spLocks noChangeShapeType="1"/>
          </p:cNvSpPr>
          <p:nvPr/>
        </p:nvSpPr>
        <p:spPr bwMode="auto">
          <a:xfrm>
            <a:off x="8183563" y="29972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75" name="Text Box 19"/>
          <p:cNvSpPr txBox="1">
            <a:spLocks noChangeArrowheads="1"/>
          </p:cNvSpPr>
          <p:nvPr/>
        </p:nvSpPr>
        <p:spPr bwMode="auto">
          <a:xfrm>
            <a:off x="2135189" y="3860800"/>
            <a:ext cx="2160587"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Загальнодержавний</a:t>
            </a:r>
            <a:endParaRPr lang="ru-RU" altLang="ru-RU">
              <a:latin typeface="Times New Roman" panose="02020603050405020304" pitchFamily="18" charset="0"/>
              <a:cs typeface="Times New Roman" panose="02020603050405020304" pitchFamily="18" charset="0"/>
            </a:endParaRPr>
          </a:p>
        </p:txBody>
      </p:sp>
      <p:sp>
        <p:nvSpPr>
          <p:cNvPr id="19476" name="Text Box 20"/>
          <p:cNvSpPr txBox="1">
            <a:spLocks noChangeArrowheads="1"/>
          </p:cNvSpPr>
          <p:nvPr/>
        </p:nvSpPr>
        <p:spPr bwMode="auto">
          <a:xfrm>
            <a:off x="2135189" y="4437064"/>
            <a:ext cx="2160587"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Регіональний</a:t>
            </a:r>
            <a:endParaRPr lang="ru-RU" altLang="ru-RU">
              <a:latin typeface="Times New Roman" panose="02020603050405020304" pitchFamily="18" charset="0"/>
              <a:cs typeface="Times New Roman" panose="02020603050405020304" pitchFamily="18" charset="0"/>
            </a:endParaRPr>
          </a:p>
        </p:txBody>
      </p:sp>
      <p:sp>
        <p:nvSpPr>
          <p:cNvPr id="19477" name="Text Box 21"/>
          <p:cNvSpPr txBox="1">
            <a:spLocks noChangeArrowheads="1"/>
          </p:cNvSpPr>
          <p:nvPr/>
        </p:nvSpPr>
        <p:spPr bwMode="auto">
          <a:xfrm>
            <a:off x="2135189" y="5084764"/>
            <a:ext cx="2160587"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Галузевий</a:t>
            </a:r>
            <a:endParaRPr lang="ru-RU" altLang="ru-RU">
              <a:latin typeface="Times New Roman" panose="02020603050405020304" pitchFamily="18" charset="0"/>
              <a:cs typeface="Times New Roman" panose="02020603050405020304" pitchFamily="18" charset="0"/>
            </a:endParaRPr>
          </a:p>
        </p:txBody>
      </p:sp>
      <p:sp>
        <p:nvSpPr>
          <p:cNvPr id="19478" name="Text Box 22"/>
          <p:cNvSpPr txBox="1">
            <a:spLocks noChangeArrowheads="1"/>
          </p:cNvSpPr>
          <p:nvPr/>
        </p:nvSpPr>
        <p:spPr bwMode="auto">
          <a:xfrm>
            <a:off x="4511676" y="3860800"/>
            <a:ext cx="1800225" cy="14747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Рівень досягнення цілей державної аграрної політики</a:t>
            </a:r>
            <a:endParaRPr lang="ru-RU" altLang="ru-RU">
              <a:latin typeface="Times New Roman" panose="02020603050405020304" pitchFamily="18" charset="0"/>
              <a:cs typeface="Times New Roman" panose="02020603050405020304" pitchFamily="18" charset="0"/>
            </a:endParaRPr>
          </a:p>
        </p:txBody>
      </p:sp>
      <p:sp>
        <p:nvSpPr>
          <p:cNvPr id="19479" name="Line 23"/>
          <p:cNvSpPr>
            <a:spLocks noChangeShapeType="1"/>
          </p:cNvSpPr>
          <p:nvPr/>
        </p:nvSpPr>
        <p:spPr bwMode="auto">
          <a:xfrm>
            <a:off x="4295775" y="4076700"/>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0" name="Line 24"/>
          <p:cNvSpPr>
            <a:spLocks noChangeShapeType="1"/>
          </p:cNvSpPr>
          <p:nvPr/>
        </p:nvSpPr>
        <p:spPr bwMode="auto">
          <a:xfrm>
            <a:off x="4295775" y="45815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1" name="Line 25"/>
          <p:cNvSpPr>
            <a:spLocks noChangeShapeType="1"/>
          </p:cNvSpPr>
          <p:nvPr/>
        </p:nvSpPr>
        <p:spPr bwMode="auto">
          <a:xfrm>
            <a:off x="4295775" y="52292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2" name="Line 26"/>
          <p:cNvSpPr>
            <a:spLocks noChangeShapeType="1"/>
          </p:cNvSpPr>
          <p:nvPr/>
        </p:nvSpPr>
        <p:spPr bwMode="auto">
          <a:xfrm>
            <a:off x="1919288" y="3644901"/>
            <a:ext cx="0" cy="2232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3" name="Line 27"/>
          <p:cNvSpPr>
            <a:spLocks noChangeShapeType="1"/>
          </p:cNvSpPr>
          <p:nvPr/>
        </p:nvSpPr>
        <p:spPr bwMode="auto">
          <a:xfrm>
            <a:off x="1919288" y="4076700"/>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4" name="Line 28"/>
          <p:cNvSpPr>
            <a:spLocks noChangeShapeType="1"/>
          </p:cNvSpPr>
          <p:nvPr/>
        </p:nvSpPr>
        <p:spPr bwMode="auto">
          <a:xfrm flipV="1">
            <a:off x="1919288" y="45815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5" name="Line 29"/>
          <p:cNvSpPr>
            <a:spLocks noChangeShapeType="1"/>
          </p:cNvSpPr>
          <p:nvPr/>
        </p:nvSpPr>
        <p:spPr bwMode="auto">
          <a:xfrm flipV="1">
            <a:off x="1919288" y="5300663"/>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6" name="Text Box 30"/>
          <p:cNvSpPr txBox="1">
            <a:spLocks noChangeArrowheads="1"/>
          </p:cNvSpPr>
          <p:nvPr/>
        </p:nvSpPr>
        <p:spPr bwMode="auto">
          <a:xfrm>
            <a:off x="2135189" y="5734050"/>
            <a:ext cx="2160587"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Корпоративний</a:t>
            </a:r>
            <a:endParaRPr lang="ru-RU" altLang="ru-RU">
              <a:latin typeface="Times New Roman" panose="02020603050405020304" pitchFamily="18" charset="0"/>
              <a:cs typeface="Times New Roman" panose="02020603050405020304" pitchFamily="18" charset="0"/>
            </a:endParaRPr>
          </a:p>
        </p:txBody>
      </p:sp>
      <p:sp>
        <p:nvSpPr>
          <p:cNvPr id="19487" name="Line 31"/>
          <p:cNvSpPr>
            <a:spLocks noChangeShapeType="1"/>
          </p:cNvSpPr>
          <p:nvPr/>
        </p:nvSpPr>
        <p:spPr bwMode="auto">
          <a:xfrm flipV="1">
            <a:off x="1919288" y="58769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8" name="Text Box 32"/>
          <p:cNvSpPr txBox="1">
            <a:spLocks noChangeArrowheads="1"/>
          </p:cNvSpPr>
          <p:nvPr/>
        </p:nvSpPr>
        <p:spPr bwMode="auto">
          <a:xfrm>
            <a:off x="4511675" y="5734050"/>
            <a:ext cx="1728788"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Прибуток</a:t>
            </a:r>
            <a:endParaRPr lang="ru-RU" altLang="ru-RU">
              <a:latin typeface="Times New Roman" panose="02020603050405020304" pitchFamily="18" charset="0"/>
              <a:cs typeface="Times New Roman" panose="02020603050405020304" pitchFamily="18" charset="0"/>
            </a:endParaRPr>
          </a:p>
        </p:txBody>
      </p:sp>
      <p:sp>
        <p:nvSpPr>
          <p:cNvPr id="19489" name="Line 33"/>
          <p:cNvSpPr>
            <a:spLocks noChangeShapeType="1"/>
          </p:cNvSpPr>
          <p:nvPr/>
        </p:nvSpPr>
        <p:spPr bwMode="auto">
          <a:xfrm>
            <a:off x="4295775" y="58769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90" name="Text Box 34"/>
          <p:cNvSpPr txBox="1">
            <a:spLocks noChangeArrowheads="1"/>
          </p:cNvSpPr>
          <p:nvPr/>
        </p:nvSpPr>
        <p:spPr bwMode="auto">
          <a:xfrm>
            <a:off x="7535864" y="3933825"/>
            <a:ext cx="2808287"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Економічна</a:t>
            </a:r>
            <a:endParaRPr lang="ru-RU" altLang="ru-RU">
              <a:latin typeface="Times New Roman" panose="02020603050405020304" pitchFamily="18" charset="0"/>
              <a:cs typeface="Times New Roman" panose="02020603050405020304" pitchFamily="18" charset="0"/>
            </a:endParaRPr>
          </a:p>
        </p:txBody>
      </p:sp>
      <p:sp>
        <p:nvSpPr>
          <p:cNvPr id="19491" name="Text Box 35"/>
          <p:cNvSpPr txBox="1">
            <a:spLocks noChangeArrowheads="1"/>
          </p:cNvSpPr>
          <p:nvPr/>
        </p:nvSpPr>
        <p:spPr bwMode="auto">
          <a:xfrm>
            <a:off x="7535864" y="4508500"/>
            <a:ext cx="2808287"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Соціальна</a:t>
            </a:r>
            <a:endParaRPr lang="ru-RU" altLang="ru-RU">
              <a:latin typeface="Times New Roman" panose="02020603050405020304" pitchFamily="18" charset="0"/>
              <a:cs typeface="Times New Roman" panose="02020603050405020304" pitchFamily="18" charset="0"/>
            </a:endParaRPr>
          </a:p>
        </p:txBody>
      </p:sp>
      <p:sp>
        <p:nvSpPr>
          <p:cNvPr id="19492" name="Text Box 36"/>
          <p:cNvSpPr txBox="1">
            <a:spLocks noChangeArrowheads="1"/>
          </p:cNvSpPr>
          <p:nvPr/>
        </p:nvSpPr>
        <p:spPr bwMode="auto">
          <a:xfrm>
            <a:off x="7535864" y="5084764"/>
            <a:ext cx="2808287"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Екологічна</a:t>
            </a:r>
            <a:endParaRPr lang="ru-RU" altLang="ru-RU">
              <a:latin typeface="Times New Roman" panose="02020603050405020304" pitchFamily="18" charset="0"/>
              <a:cs typeface="Times New Roman" panose="02020603050405020304" pitchFamily="18" charset="0"/>
            </a:endParaRPr>
          </a:p>
        </p:txBody>
      </p:sp>
      <p:sp>
        <p:nvSpPr>
          <p:cNvPr id="19493" name="Text Box 37"/>
          <p:cNvSpPr txBox="1">
            <a:spLocks noChangeArrowheads="1"/>
          </p:cNvSpPr>
          <p:nvPr/>
        </p:nvSpPr>
        <p:spPr bwMode="auto">
          <a:xfrm>
            <a:off x="7535864" y="5661025"/>
            <a:ext cx="2808287"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Інституційна</a:t>
            </a:r>
            <a:endParaRPr lang="ru-RU" altLang="ru-RU">
              <a:latin typeface="Times New Roman" panose="02020603050405020304" pitchFamily="18" charset="0"/>
              <a:cs typeface="Times New Roman" panose="02020603050405020304" pitchFamily="18" charset="0"/>
            </a:endParaRPr>
          </a:p>
        </p:txBody>
      </p:sp>
      <p:sp>
        <p:nvSpPr>
          <p:cNvPr id="19494" name="Line 38"/>
          <p:cNvSpPr>
            <a:spLocks noChangeShapeType="1"/>
          </p:cNvSpPr>
          <p:nvPr/>
        </p:nvSpPr>
        <p:spPr bwMode="auto">
          <a:xfrm>
            <a:off x="6816725" y="3644900"/>
            <a:ext cx="0" cy="2305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95" name="Line 39"/>
          <p:cNvSpPr>
            <a:spLocks noChangeShapeType="1"/>
          </p:cNvSpPr>
          <p:nvPr/>
        </p:nvSpPr>
        <p:spPr bwMode="auto">
          <a:xfrm>
            <a:off x="6816725" y="4149725"/>
            <a:ext cx="7191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96" name="Line 40"/>
          <p:cNvSpPr>
            <a:spLocks noChangeShapeType="1"/>
          </p:cNvSpPr>
          <p:nvPr/>
        </p:nvSpPr>
        <p:spPr bwMode="auto">
          <a:xfrm>
            <a:off x="6816725" y="4724400"/>
            <a:ext cx="7191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97" name="Line 41"/>
          <p:cNvSpPr>
            <a:spLocks noChangeShapeType="1"/>
          </p:cNvSpPr>
          <p:nvPr/>
        </p:nvSpPr>
        <p:spPr bwMode="auto">
          <a:xfrm>
            <a:off x="6816725" y="5229225"/>
            <a:ext cx="7191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98" name="Line 42"/>
          <p:cNvSpPr>
            <a:spLocks noChangeShapeType="1"/>
          </p:cNvSpPr>
          <p:nvPr/>
        </p:nvSpPr>
        <p:spPr bwMode="auto">
          <a:xfrm>
            <a:off x="6816725" y="5949950"/>
            <a:ext cx="7191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99" name="Text Box 43"/>
          <p:cNvSpPr txBox="1">
            <a:spLocks noChangeArrowheads="1"/>
          </p:cNvSpPr>
          <p:nvPr/>
        </p:nvSpPr>
        <p:spPr bwMode="auto">
          <a:xfrm>
            <a:off x="1774826" y="6237289"/>
            <a:ext cx="889317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dirty="0">
                <a:solidFill>
                  <a:srgbClr val="002060"/>
                </a:solidFill>
                <a:latin typeface="Times New Roman" panose="02020603050405020304" pitchFamily="18" charset="0"/>
                <a:cs typeface="Times New Roman" panose="02020603050405020304" pitchFamily="18" charset="0"/>
              </a:rPr>
              <a:t>Система критеріїв ефективності державного регулювання сільського господарства</a:t>
            </a:r>
            <a:endParaRPr lang="ru-RU" altLang="ru-RU" sz="2000" b="1" dirty="0">
              <a:solidFill>
                <a:srgbClr val="002060"/>
              </a:solidFill>
              <a:latin typeface="Times New Roman" panose="02020603050405020304" pitchFamily="18" charset="0"/>
              <a:cs typeface="Times New Roman" panose="02020603050405020304" pitchFamily="18" charset="0"/>
            </a:endParaRPr>
          </a:p>
        </p:txBody>
      </p:sp>
      <p:pic>
        <p:nvPicPr>
          <p:cNvPr id="4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304805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2192107" y="5945699"/>
            <a:ext cx="849788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400" b="1" dirty="0">
                <a:solidFill>
                  <a:srgbClr val="002060"/>
                </a:solidFill>
                <a:latin typeface="Times New Roman" panose="02020603050405020304" pitchFamily="18" charset="0"/>
                <a:cs typeface="Times New Roman" panose="02020603050405020304" pitchFamily="18" charset="0"/>
              </a:rPr>
              <a:t>Показники ефективності державного регулювання сільського господарства за рівнем оцінки</a:t>
            </a:r>
            <a:endParaRPr lang="ru-RU" altLang="ru-RU" sz="2400" b="1" dirty="0">
              <a:solidFill>
                <a:srgbClr val="002060"/>
              </a:solidFill>
              <a:latin typeface="Times New Roman" panose="02020603050405020304" pitchFamily="18" charset="0"/>
              <a:cs typeface="Times New Roman" panose="02020603050405020304" pitchFamily="18" charset="0"/>
            </a:endParaRPr>
          </a:p>
        </p:txBody>
      </p:sp>
      <p:sp>
        <p:nvSpPr>
          <p:cNvPr id="20483" name="Text Box 3"/>
          <p:cNvSpPr txBox="1">
            <a:spLocks noChangeArrowheads="1"/>
          </p:cNvSpPr>
          <p:nvPr/>
        </p:nvSpPr>
        <p:spPr bwMode="auto">
          <a:xfrm>
            <a:off x="137565" y="660184"/>
            <a:ext cx="1910873" cy="110799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uk-UA" altLang="ru-RU" sz="2200" dirty="0">
                <a:latin typeface="Times New Roman" panose="02020603050405020304" pitchFamily="18" charset="0"/>
              </a:rPr>
              <a:t>На загально-державному рівні</a:t>
            </a:r>
            <a:endParaRPr lang="ru-RU" altLang="ru-RU" sz="2200" dirty="0">
              <a:latin typeface="Times New Roman" panose="02020603050405020304" pitchFamily="18" charset="0"/>
            </a:endParaRPr>
          </a:p>
        </p:txBody>
      </p:sp>
      <p:sp>
        <p:nvSpPr>
          <p:cNvPr id="20484" name="Text Box 4"/>
          <p:cNvSpPr txBox="1">
            <a:spLocks noChangeArrowheads="1"/>
          </p:cNvSpPr>
          <p:nvPr/>
        </p:nvSpPr>
        <p:spPr bwMode="auto">
          <a:xfrm>
            <a:off x="137565" y="2446119"/>
            <a:ext cx="1914077" cy="76944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uk-UA" altLang="ru-RU" sz="2200" dirty="0">
                <a:latin typeface="Times New Roman" panose="02020603050405020304" pitchFamily="18" charset="0"/>
              </a:rPr>
              <a:t>На галузевому рівні</a:t>
            </a:r>
            <a:endParaRPr lang="ru-RU" altLang="ru-RU" sz="2200" dirty="0">
              <a:latin typeface="Times New Roman" panose="02020603050405020304" pitchFamily="18" charset="0"/>
            </a:endParaRPr>
          </a:p>
        </p:txBody>
      </p:sp>
      <p:sp>
        <p:nvSpPr>
          <p:cNvPr id="20485" name="Text Box 5"/>
          <p:cNvSpPr txBox="1">
            <a:spLocks noChangeArrowheads="1"/>
          </p:cNvSpPr>
          <p:nvPr/>
        </p:nvSpPr>
        <p:spPr bwMode="auto">
          <a:xfrm>
            <a:off x="137565" y="4006793"/>
            <a:ext cx="1910873" cy="76944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uk-UA" altLang="ru-RU" sz="2200" dirty="0">
                <a:latin typeface="Times New Roman" panose="02020603050405020304" pitchFamily="18" charset="0"/>
              </a:rPr>
              <a:t>На </a:t>
            </a:r>
            <a:r>
              <a:rPr lang="uk-UA" altLang="ru-RU" sz="2200" dirty="0" err="1">
                <a:latin typeface="Times New Roman" panose="02020603050405020304" pitchFamily="18" charset="0"/>
              </a:rPr>
              <a:t>регіона-льному</a:t>
            </a:r>
            <a:r>
              <a:rPr lang="uk-UA" altLang="ru-RU" sz="2200" dirty="0">
                <a:latin typeface="Times New Roman" panose="02020603050405020304" pitchFamily="18" charset="0"/>
              </a:rPr>
              <a:t> рівні</a:t>
            </a:r>
            <a:endParaRPr lang="ru-RU" altLang="ru-RU" sz="2200" dirty="0">
              <a:latin typeface="Times New Roman" panose="02020603050405020304" pitchFamily="18" charset="0"/>
            </a:endParaRPr>
          </a:p>
        </p:txBody>
      </p:sp>
      <p:sp>
        <p:nvSpPr>
          <p:cNvPr id="20486" name="Text Box 6"/>
          <p:cNvSpPr txBox="1">
            <a:spLocks noChangeArrowheads="1"/>
          </p:cNvSpPr>
          <p:nvPr/>
        </p:nvSpPr>
        <p:spPr bwMode="auto">
          <a:xfrm>
            <a:off x="2653850" y="107978"/>
            <a:ext cx="9120062" cy="224676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buFontTx/>
              <a:buAutoNum type="arabicPeriod"/>
            </a:pPr>
            <a:r>
              <a:rPr lang="uk-UA" altLang="ru-RU" sz="2000" dirty="0">
                <a:latin typeface="Times New Roman" panose="02020603050405020304" pitchFamily="18" charset="0"/>
                <a:cs typeface="Times New Roman" panose="02020603050405020304" pitchFamily="18" charset="0"/>
              </a:rPr>
              <a:t>Індикатори продовольчої безпеки</a:t>
            </a:r>
          </a:p>
          <a:p>
            <a:pPr>
              <a:buFontTx/>
              <a:buAutoNum type="arabicPeriod"/>
            </a:pPr>
            <a:r>
              <a:rPr lang="uk-UA" altLang="ru-RU" sz="2000" dirty="0">
                <a:latin typeface="Times New Roman" panose="02020603050405020304" pitchFamily="18" charset="0"/>
                <a:cs typeface="Times New Roman" panose="02020603050405020304" pitchFamily="18" charset="0"/>
              </a:rPr>
              <a:t>Питома вага витрат на продовольство у загальних витратах домогосподарств;</a:t>
            </a:r>
          </a:p>
          <a:p>
            <a:pPr>
              <a:buFontTx/>
              <a:buAutoNum type="arabicPeriod"/>
            </a:pPr>
            <a:r>
              <a:rPr lang="uk-UA" altLang="ru-RU" sz="2000" dirty="0">
                <a:latin typeface="Times New Roman" panose="02020603050405020304" pitchFamily="18" charset="0"/>
                <a:cs typeface="Times New Roman" panose="02020603050405020304" pitchFamily="18" charset="0"/>
              </a:rPr>
              <a:t>Якість та безпечність </a:t>
            </a:r>
            <a:r>
              <a:rPr lang="uk-UA" altLang="ru-RU" sz="2000" dirty="0" err="1">
                <a:latin typeface="Times New Roman" panose="02020603050405020304" pitchFamily="18" charset="0"/>
                <a:cs typeface="Times New Roman" panose="02020603050405020304" pitchFamily="18" charset="0"/>
              </a:rPr>
              <a:t>агропродовольства</a:t>
            </a:r>
            <a:r>
              <a:rPr lang="uk-UA" altLang="ru-RU" sz="2000" dirty="0">
                <a:latin typeface="Times New Roman" panose="02020603050405020304" pitchFamily="18" charset="0"/>
                <a:cs typeface="Times New Roman" panose="02020603050405020304" pitchFamily="18" charset="0"/>
              </a:rPr>
              <a:t> </a:t>
            </a:r>
          </a:p>
          <a:p>
            <a:pPr>
              <a:buFontTx/>
              <a:buAutoNum type="arabicPeriod"/>
            </a:pPr>
            <a:r>
              <a:rPr lang="uk-UA" altLang="ru-RU" sz="2000" dirty="0">
                <a:latin typeface="Times New Roman" panose="02020603050405020304" pitchFamily="18" charset="0"/>
                <a:cs typeface="Times New Roman" panose="02020603050405020304" pitchFamily="18" charset="0"/>
              </a:rPr>
              <a:t>Сальдо торговельного балансу </a:t>
            </a:r>
            <a:r>
              <a:rPr lang="uk-UA" altLang="ru-RU" sz="2000" dirty="0" err="1">
                <a:latin typeface="Times New Roman" panose="02020603050405020304" pitchFamily="18" charset="0"/>
                <a:cs typeface="Times New Roman" panose="02020603050405020304" pitchFamily="18" charset="0"/>
              </a:rPr>
              <a:t>агропродовольчою</a:t>
            </a:r>
            <a:r>
              <a:rPr lang="uk-UA" altLang="ru-RU" sz="2000" dirty="0">
                <a:latin typeface="Times New Roman" panose="02020603050405020304" pitchFamily="18" charset="0"/>
                <a:cs typeface="Times New Roman" panose="02020603050405020304" pitchFamily="18" charset="0"/>
              </a:rPr>
              <a:t> продукцією</a:t>
            </a:r>
          </a:p>
          <a:p>
            <a:pPr>
              <a:buFontTx/>
              <a:buAutoNum type="arabicPeriod"/>
            </a:pPr>
            <a:r>
              <a:rPr lang="uk-UA" altLang="ru-RU" sz="2000" dirty="0">
                <a:latin typeface="Times New Roman" panose="02020603050405020304" pitchFamily="18" charset="0"/>
                <a:cs typeface="Times New Roman" panose="02020603050405020304" pitchFamily="18" charset="0"/>
              </a:rPr>
              <a:t>Темпи приросту середньої заробітної плати та середнього сукупного доходу селян</a:t>
            </a:r>
          </a:p>
          <a:p>
            <a:pPr>
              <a:buFontTx/>
              <a:buAutoNum type="arabicPeriod"/>
            </a:pPr>
            <a:r>
              <a:rPr lang="uk-UA" altLang="ru-RU" sz="2000" dirty="0">
                <a:latin typeface="Times New Roman" panose="02020603050405020304" pitchFamily="18" charset="0"/>
                <a:cs typeface="Times New Roman" panose="02020603050405020304" pitchFamily="18" charset="0"/>
              </a:rPr>
              <a:t>Темпи приросту інвестицій у сільське господарство</a:t>
            </a:r>
            <a:endParaRPr lang="ru-RU" altLang="ru-RU" sz="2000" dirty="0">
              <a:latin typeface="Times New Roman" panose="02020603050405020304" pitchFamily="18" charset="0"/>
              <a:cs typeface="Times New Roman" panose="02020603050405020304" pitchFamily="18" charset="0"/>
            </a:endParaRPr>
          </a:p>
        </p:txBody>
      </p:sp>
      <p:sp>
        <p:nvSpPr>
          <p:cNvPr id="20487" name="Text Box 7"/>
          <p:cNvSpPr txBox="1">
            <a:spLocks noChangeArrowheads="1"/>
          </p:cNvSpPr>
          <p:nvPr/>
        </p:nvSpPr>
        <p:spPr bwMode="auto">
          <a:xfrm>
            <a:off x="2648582" y="2464476"/>
            <a:ext cx="9125330" cy="132343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buFontTx/>
              <a:buAutoNum type="arabicPeriod"/>
            </a:pPr>
            <a:r>
              <a:rPr lang="uk-UA" altLang="ru-RU" dirty="0">
                <a:latin typeface="Times New Roman" panose="02020603050405020304" pitchFamily="18" charset="0"/>
              </a:rPr>
              <a:t> </a:t>
            </a:r>
            <a:r>
              <a:rPr lang="uk-UA" altLang="ru-RU" sz="2000" dirty="0">
                <a:latin typeface="Times New Roman" panose="02020603050405020304" pitchFamily="18" charset="0"/>
                <a:cs typeface="Times New Roman" panose="02020603050405020304" pitchFamily="18" charset="0"/>
              </a:rPr>
              <a:t>Темпи приросту валової продукції сільського господарства </a:t>
            </a:r>
          </a:p>
          <a:p>
            <a:pPr>
              <a:buFontTx/>
              <a:buAutoNum type="arabicPeriod"/>
            </a:pPr>
            <a:r>
              <a:rPr lang="uk-UA" altLang="ru-RU" sz="2000" dirty="0">
                <a:latin typeface="Times New Roman" panose="02020603050405020304" pitchFamily="18" charset="0"/>
                <a:cs typeface="Times New Roman" panose="02020603050405020304" pitchFamily="18" charset="0"/>
              </a:rPr>
              <a:t> Частка сільського господарства в загальнодержавному обсязі експорту та імпорту</a:t>
            </a:r>
          </a:p>
          <a:p>
            <a:pPr>
              <a:buFontTx/>
              <a:buAutoNum type="arabicPeriod"/>
            </a:pPr>
            <a:r>
              <a:rPr lang="uk-UA" altLang="ru-RU" sz="2000" dirty="0">
                <a:latin typeface="Times New Roman" panose="02020603050405020304" pitchFamily="18" charset="0"/>
                <a:cs typeface="Times New Roman" panose="02020603050405020304" pitchFamily="18" charset="0"/>
              </a:rPr>
              <a:t> Питома вага збиткових сільськогосподарських підприємств</a:t>
            </a:r>
            <a:endParaRPr lang="ru-RU" altLang="ru-RU" sz="2000" dirty="0">
              <a:latin typeface="Times New Roman" panose="02020603050405020304" pitchFamily="18" charset="0"/>
              <a:cs typeface="Times New Roman" panose="02020603050405020304" pitchFamily="18" charset="0"/>
            </a:endParaRPr>
          </a:p>
        </p:txBody>
      </p:sp>
      <p:sp>
        <p:nvSpPr>
          <p:cNvPr id="20488" name="Text Box 8"/>
          <p:cNvSpPr txBox="1">
            <a:spLocks noChangeArrowheads="1"/>
          </p:cNvSpPr>
          <p:nvPr/>
        </p:nvSpPr>
        <p:spPr bwMode="auto">
          <a:xfrm>
            <a:off x="2648582" y="3892163"/>
            <a:ext cx="9125330" cy="10156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buFontTx/>
              <a:buAutoNum type="arabicPeriod"/>
            </a:pPr>
            <a:r>
              <a:rPr lang="uk-UA" altLang="ru-RU" sz="2000" dirty="0">
                <a:latin typeface="Times New Roman" panose="02020603050405020304" pitchFamily="18" charset="0"/>
                <a:cs typeface="Times New Roman" panose="02020603050405020304" pitchFamily="18" charset="0"/>
              </a:rPr>
              <a:t>Рівень використання ресурсного потенціалу АПК регіону</a:t>
            </a:r>
          </a:p>
          <a:p>
            <a:pPr algn="just">
              <a:buFontTx/>
              <a:buAutoNum type="arabicPeriod"/>
            </a:pPr>
            <a:r>
              <a:rPr lang="uk-UA" altLang="ru-RU" sz="2000" dirty="0">
                <a:latin typeface="Times New Roman" panose="02020603050405020304" pitchFamily="18" charset="0"/>
                <a:cs typeface="Times New Roman" panose="02020603050405020304" pitchFamily="18" charset="0"/>
              </a:rPr>
              <a:t>Рівень безробіття та кількість нових робочих місць в сільській місцевості</a:t>
            </a:r>
          </a:p>
          <a:p>
            <a:pPr algn="just">
              <a:buFontTx/>
              <a:buAutoNum type="arabicPeriod"/>
            </a:pPr>
            <a:r>
              <a:rPr lang="uk-UA" altLang="ru-RU" sz="2000" dirty="0">
                <a:latin typeface="Times New Roman" panose="02020603050405020304" pitchFamily="18" charset="0"/>
                <a:cs typeface="Times New Roman" panose="02020603050405020304" pitchFamily="18" charset="0"/>
              </a:rPr>
              <a:t>Показники розвитку сільських територій</a:t>
            </a:r>
            <a:endParaRPr lang="ru-RU" altLang="ru-RU" sz="2000" dirty="0">
              <a:latin typeface="Times New Roman" panose="02020603050405020304" pitchFamily="18" charset="0"/>
              <a:cs typeface="Times New Roman" panose="02020603050405020304" pitchFamily="18" charset="0"/>
            </a:endParaRPr>
          </a:p>
        </p:txBody>
      </p:sp>
      <p:sp>
        <p:nvSpPr>
          <p:cNvPr id="20489" name="Line 9"/>
          <p:cNvSpPr>
            <a:spLocks noChangeShapeType="1"/>
          </p:cNvSpPr>
          <p:nvPr/>
        </p:nvSpPr>
        <p:spPr bwMode="auto">
          <a:xfrm>
            <a:off x="2361244" y="1052513"/>
            <a:ext cx="0" cy="4464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0" name="Line 10"/>
          <p:cNvSpPr>
            <a:spLocks noChangeShapeType="1"/>
          </p:cNvSpPr>
          <p:nvPr/>
        </p:nvSpPr>
        <p:spPr bwMode="auto">
          <a:xfrm>
            <a:off x="2361244" y="106115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1" name="Line 11"/>
          <p:cNvSpPr>
            <a:spLocks noChangeShapeType="1"/>
          </p:cNvSpPr>
          <p:nvPr/>
        </p:nvSpPr>
        <p:spPr bwMode="auto">
          <a:xfrm>
            <a:off x="2361244" y="3094207"/>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2" name="Line 12"/>
          <p:cNvSpPr>
            <a:spLocks noChangeShapeType="1"/>
          </p:cNvSpPr>
          <p:nvPr/>
        </p:nvSpPr>
        <p:spPr bwMode="auto">
          <a:xfrm>
            <a:off x="2361244" y="455983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3" name="Text Box 13"/>
          <p:cNvSpPr txBox="1">
            <a:spLocks noChangeArrowheads="1"/>
          </p:cNvSpPr>
          <p:nvPr/>
        </p:nvSpPr>
        <p:spPr bwMode="auto">
          <a:xfrm>
            <a:off x="137565" y="4917417"/>
            <a:ext cx="1910873" cy="1200174"/>
          </a:xfrm>
          <a:prstGeom prst="rect">
            <a:avLst/>
          </a:prstGeom>
          <a:solidFill>
            <a:srgbClr val="FFFFFF"/>
          </a:solidFill>
          <a:ln w="9525">
            <a:solidFill>
              <a:srgbClr val="000000"/>
            </a:solidFill>
            <a:miter lim="800000"/>
            <a:headEnd/>
            <a:tailEnd/>
          </a:ln>
        </p:spPr>
        <p:txBody>
          <a:bodyPr/>
          <a:lstStyle/>
          <a:p>
            <a:pPr algn="ctr"/>
            <a:r>
              <a:rPr lang="uk-UA" altLang="zh-CN" sz="2200" dirty="0">
                <a:latin typeface="Times New Roman" panose="02020603050405020304" pitchFamily="18" charset="0"/>
                <a:cs typeface="Times New Roman" panose="02020603050405020304" pitchFamily="18" charset="0"/>
              </a:rPr>
              <a:t>На </a:t>
            </a:r>
            <a:r>
              <a:rPr lang="uk-UA" altLang="zh-CN" sz="2200" dirty="0" err="1">
                <a:latin typeface="Times New Roman" panose="02020603050405020304" pitchFamily="18" charset="0"/>
                <a:cs typeface="Times New Roman" panose="02020603050405020304" pitchFamily="18" charset="0"/>
              </a:rPr>
              <a:t>корпоратив-ному</a:t>
            </a:r>
            <a:r>
              <a:rPr lang="uk-UA" altLang="zh-CN" sz="2200" dirty="0">
                <a:latin typeface="Times New Roman" panose="02020603050405020304" pitchFamily="18" charset="0"/>
                <a:cs typeface="Times New Roman" panose="02020603050405020304" pitchFamily="18" charset="0"/>
              </a:rPr>
              <a:t> рівні</a:t>
            </a:r>
            <a:endParaRPr lang="uk-UA" altLang="ru-RU" sz="2200" dirty="0">
              <a:latin typeface="Times New Roman" panose="02020603050405020304" pitchFamily="18" charset="0"/>
              <a:cs typeface="Times New Roman" panose="02020603050405020304" pitchFamily="18" charset="0"/>
            </a:endParaRPr>
          </a:p>
        </p:txBody>
      </p:sp>
      <p:sp>
        <p:nvSpPr>
          <p:cNvPr id="20494" name="Text Box 14"/>
          <p:cNvSpPr txBox="1">
            <a:spLocks noChangeArrowheads="1"/>
          </p:cNvSpPr>
          <p:nvPr/>
        </p:nvSpPr>
        <p:spPr bwMode="auto">
          <a:xfrm>
            <a:off x="2645378" y="5434457"/>
            <a:ext cx="9128534" cy="40011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r>
              <a:rPr lang="uk-UA" altLang="ru-RU" sz="2000" dirty="0">
                <a:latin typeface="Times New Roman" panose="02020603050405020304" pitchFamily="18" charset="0"/>
                <a:cs typeface="Times New Roman" panose="02020603050405020304" pitchFamily="18" charset="0"/>
              </a:rPr>
              <a:t>Показники ефективності сільського господарства</a:t>
            </a:r>
            <a:endParaRPr lang="ru-RU" altLang="ru-RU" sz="2000" dirty="0">
              <a:latin typeface="Times New Roman" panose="02020603050405020304" pitchFamily="18" charset="0"/>
              <a:cs typeface="Times New Roman" panose="02020603050405020304" pitchFamily="18" charset="0"/>
            </a:endParaRPr>
          </a:p>
        </p:txBody>
      </p:sp>
      <p:sp>
        <p:nvSpPr>
          <p:cNvPr id="20495" name="Line 15"/>
          <p:cNvSpPr>
            <a:spLocks noChangeShapeType="1"/>
          </p:cNvSpPr>
          <p:nvPr/>
        </p:nvSpPr>
        <p:spPr bwMode="auto">
          <a:xfrm>
            <a:off x="2361245" y="551656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 name="Line 11"/>
          <p:cNvSpPr>
            <a:spLocks noChangeShapeType="1"/>
          </p:cNvSpPr>
          <p:nvPr/>
        </p:nvSpPr>
        <p:spPr bwMode="auto">
          <a:xfrm>
            <a:off x="2061424" y="106115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7" name="Line 11"/>
          <p:cNvSpPr>
            <a:spLocks noChangeShapeType="1"/>
          </p:cNvSpPr>
          <p:nvPr/>
        </p:nvSpPr>
        <p:spPr bwMode="auto">
          <a:xfrm>
            <a:off x="2048438" y="3094207"/>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8" name="Line 11"/>
          <p:cNvSpPr>
            <a:spLocks noChangeShapeType="1"/>
          </p:cNvSpPr>
          <p:nvPr/>
        </p:nvSpPr>
        <p:spPr bwMode="auto">
          <a:xfrm>
            <a:off x="2060516" y="455983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 name="Line 11"/>
          <p:cNvSpPr>
            <a:spLocks noChangeShapeType="1"/>
          </p:cNvSpPr>
          <p:nvPr/>
        </p:nvSpPr>
        <p:spPr bwMode="auto">
          <a:xfrm>
            <a:off x="2048438" y="551656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pic>
        <p:nvPicPr>
          <p:cNvPr id="20"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190255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1167872" cy="808827"/>
          </a:xfrm>
        </p:spPr>
        <p:txBody>
          <a:bodyPr>
            <a:noAutofit/>
          </a:bodyPr>
          <a:lstStyle/>
          <a:p>
            <a:r>
              <a:rPr lang="uk-UA" sz="2800" b="1" dirty="0">
                <a:solidFill>
                  <a:srgbClr val="002060"/>
                </a:solidFill>
                <a:latin typeface="Arial" panose="020B0604020202020204" pitchFamily="34" charset="0"/>
                <a:cs typeface="Arial" panose="020B0604020202020204" pitchFamily="34" charset="0"/>
              </a:rPr>
              <a:t>3. Концепція витрат та концепція корисності у прикладній економічні науці про добробут (</a:t>
            </a:r>
            <a:r>
              <a:rPr lang="uk-UA" sz="2800" b="1" dirty="0" err="1">
                <a:solidFill>
                  <a:srgbClr val="002060"/>
                </a:solidFill>
                <a:latin typeface="Arial" panose="020B0604020202020204" pitchFamily="34" charset="0"/>
                <a:cs typeface="Arial" panose="020B0604020202020204" pitchFamily="34" charset="0"/>
              </a:rPr>
              <a:t>applied</a:t>
            </a:r>
            <a:r>
              <a:rPr lang="uk-UA" sz="2800" b="1" dirty="0">
                <a:solidFill>
                  <a:srgbClr val="002060"/>
                </a:solidFill>
                <a:latin typeface="Arial" panose="020B0604020202020204" pitchFamily="34" charset="0"/>
                <a:cs typeface="Arial" panose="020B0604020202020204" pitchFamily="34" charset="0"/>
              </a:rPr>
              <a:t> </a:t>
            </a:r>
            <a:r>
              <a:rPr lang="uk-UA" sz="2800" b="1" dirty="0" err="1">
                <a:solidFill>
                  <a:srgbClr val="002060"/>
                </a:solidFill>
                <a:latin typeface="Arial" panose="020B0604020202020204" pitchFamily="34" charset="0"/>
                <a:cs typeface="Arial" panose="020B0604020202020204" pitchFamily="34" charset="0"/>
              </a:rPr>
              <a:t>welfare</a:t>
            </a:r>
            <a:r>
              <a:rPr lang="uk-UA" sz="2800" b="1" dirty="0">
                <a:solidFill>
                  <a:srgbClr val="002060"/>
                </a:solidFill>
                <a:latin typeface="Arial" panose="020B0604020202020204" pitchFamily="34" charset="0"/>
                <a:cs typeface="Arial" panose="020B0604020202020204" pitchFamily="34" charset="0"/>
              </a:rPr>
              <a:t> </a:t>
            </a:r>
            <a:r>
              <a:rPr lang="uk-UA" sz="2800" b="1" dirty="0" err="1">
                <a:solidFill>
                  <a:srgbClr val="002060"/>
                </a:solidFill>
                <a:latin typeface="Arial" panose="020B0604020202020204" pitchFamily="34" charset="0"/>
                <a:cs typeface="Arial" panose="020B0604020202020204" pitchFamily="34" charset="0"/>
              </a:rPr>
              <a:t>economics</a:t>
            </a:r>
            <a:r>
              <a:rPr lang="uk-UA" sz="2800" b="1" dirty="0">
                <a:solidFill>
                  <a:srgbClr val="002060"/>
                </a:solidFill>
                <a:latin typeface="Arial" panose="020B0604020202020204" pitchFamily="34" charset="0"/>
                <a:cs typeface="Arial" panose="020B0604020202020204" pitchFamily="34" charset="0"/>
              </a:rPr>
              <a:t>)</a:t>
            </a:r>
            <a:endParaRPr lang="ru-RU" sz="2800" dirty="0">
              <a:solidFill>
                <a:srgbClr val="002060"/>
              </a:solidFill>
            </a:endParaRPr>
          </a:p>
        </p:txBody>
      </p:sp>
      <p:sp>
        <p:nvSpPr>
          <p:cNvPr id="3" name="Объект 2"/>
          <p:cNvSpPr>
            <a:spLocks noGrp="1"/>
          </p:cNvSpPr>
          <p:nvPr>
            <p:ph idx="1"/>
          </p:nvPr>
        </p:nvSpPr>
        <p:spPr>
          <a:xfrm>
            <a:off x="100584" y="1005839"/>
            <a:ext cx="11905488" cy="5728299"/>
          </a:xfrm>
        </p:spPr>
        <p:txBody>
          <a:bodyPr>
            <a:normAutofit fontScale="92500" lnSpcReduction="20000"/>
          </a:bodyPr>
          <a:lstStyle/>
          <a:p>
            <a:pPr marL="0" indent="0">
              <a:buNone/>
            </a:pPr>
            <a:r>
              <a:rPr lang="uk-UA" dirty="0">
                <a:latin typeface="Arial" panose="020B0604020202020204" pitchFamily="34" charset="0"/>
                <a:cs typeface="Arial" panose="020B0604020202020204" pitchFamily="34" charset="0"/>
              </a:rPr>
              <a:t>	</a:t>
            </a:r>
            <a:r>
              <a:rPr lang="uk-UA" sz="2400" b="1" dirty="0">
                <a:solidFill>
                  <a:srgbClr val="FF0000"/>
                </a:solidFill>
                <a:latin typeface="Arial" panose="020B0604020202020204" pitchFamily="34" charset="0"/>
                <a:cs typeface="Arial" panose="020B0604020202020204" pitchFamily="34" charset="0"/>
              </a:rPr>
              <a:t>Концепція витрат</a:t>
            </a:r>
            <a:r>
              <a:rPr lang="uk-UA" sz="2400" dirty="0">
                <a:solidFill>
                  <a:srgbClr val="FF0000"/>
                </a:solidFill>
                <a:latin typeface="Arial" panose="020B0604020202020204" pitchFamily="34" charset="0"/>
                <a:cs typeface="Arial" panose="020B0604020202020204" pitchFamily="34" charset="0"/>
              </a:rPr>
              <a:t> </a:t>
            </a:r>
            <a:r>
              <a:rPr lang="uk-UA" sz="2400" dirty="0">
                <a:latin typeface="Arial" panose="020B0604020202020204" pitchFamily="34" charset="0"/>
                <a:cs typeface="Arial" panose="020B0604020202020204" pitchFamily="34" charset="0"/>
              </a:rPr>
              <a:t>(</a:t>
            </a:r>
            <a:r>
              <a:rPr lang="uk-UA" sz="2400" dirty="0" err="1">
                <a:latin typeface="Arial" panose="020B0604020202020204" pitchFamily="34" charset="0"/>
                <a:cs typeface="Arial" panose="020B0604020202020204" pitchFamily="34" charset="0"/>
              </a:rPr>
              <a:t>Cost</a:t>
            </a:r>
            <a:r>
              <a:rPr lang="uk-UA" sz="2400" dirty="0">
                <a:latin typeface="Arial" panose="020B0604020202020204" pitchFamily="34" charset="0"/>
                <a:cs typeface="Arial" panose="020B0604020202020204" pitchFamily="34" charset="0"/>
              </a:rPr>
              <a:t> </a:t>
            </a:r>
            <a:r>
              <a:rPr lang="uk-UA" sz="2400" dirty="0" err="1">
                <a:latin typeface="Arial" panose="020B0604020202020204" pitchFamily="34" charset="0"/>
                <a:cs typeface="Arial" panose="020B0604020202020204" pitchFamily="34" charset="0"/>
              </a:rPr>
              <a:t>Concept</a:t>
            </a:r>
            <a:r>
              <a:rPr lang="uk-UA" sz="2400" dirty="0">
                <a:latin typeface="Arial" panose="020B0604020202020204" pitchFamily="34" charset="0"/>
                <a:cs typeface="Arial" panose="020B0604020202020204" pitchFamily="34" charset="0"/>
              </a:rPr>
              <a:t>) є фундаментальним елементом прикладної економіки добробуту, яка займається оцінкою економічних рішень та їх впливу на загальний добробут суспільства. :</a:t>
            </a:r>
          </a:p>
          <a:p>
            <a:pPr>
              <a:buFont typeface="+mj-lt"/>
              <a:buAutoNum type="arabicPeriod"/>
            </a:pPr>
            <a:r>
              <a:rPr lang="uk-UA" sz="2400" b="1" dirty="0">
                <a:solidFill>
                  <a:srgbClr val="FF0000"/>
                </a:solidFill>
                <a:latin typeface="Arial" panose="020B0604020202020204" pitchFamily="34" charset="0"/>
                <a:cs typeface="Arial" panose="020B0604020202020204" pitchFamily="34" charset="0"/>
              </a:rPr>
              <a:t>Альтернативні витрати (</a:t>
            </a:r>
            <a:r>
              <a:rPr lang="uk-UA" sz="2400" b="1" dirty="0" err="1">
                <a:solidFill>
                  <a:srgbClr val="FF0000"/>
                </a:solidFill>
                <a:latin typeface="Arial" panose="020B0604020202020204" pitchFamily="34" charset="0"/>
                <a:cs typeface="Arial" panose="020B0604020202020204" pitchFamily="34" charset="0"/>
              </a:rPr>
              <a:t>opportunity</a:t>
            </a:r>
            <a:r>
              <a:rPr lang="uk-UA" sz="2400" b="1" dirty="0">
                <a:solidFill>
                  <a:srgbClr val="FF0000"/>
                </a:solidFill>
                <a:latin typeface="Arial" panose="020B0604020202020204" pitchFamily="34" charset="0"/>
                <a:cs typeface="Arial" panose="020B0604020202020204" pitchFamily="34" charset="0"/>
              </a:rPr>
              <a:t> </a:t>
            </a:r>
            <a:r>
              <a:rPr lang="uk-UA" sz="2400" b="1" dirty="0" err="1">
                <a:solidFill>
                  <a:srgbClr val="FF0000"/>
                </a:solidFill>
                <a:latin typeface="Arial" panose="020B0604020202020204" pitchFamily="34" charset="0"/>
                <a:cs typeface="Arial" panose="020B0604020202020204" pitchFamily="34" charset="0"/>
              </a:rPr>
              <a:t>costs</a:t>
            </a:r>
            <a:r>
              <a:rPr lang="uk-UA" sz="2400" b="1" dirty="0">
                <a:solidFill>
                  <a:srgbClr val="FF0000"/>
                </a:solidFill>
                <a:latin typeface="Arial" panose="020B0604020202020204" pitchFamily="34" charset="0"/>
                <a:cs typeface="Arial" panose="020B0604020202020204" pitchFamily="34" charset="0"/>
              </a:rPr>
              <a:t>) </a:t>
            </a:r>
            <a:r>
              <a:rPr lang="uk-UA" sz="2400" dirty="0">
                <a:latin typeface="Arial" panose="020B0604020202020204" pitchFamily="34" charset="0"/>
                <a:cs typeface="Arial" panose="020B0604020202020204" pitchFamily="34" charset="0"/>
              </a:rPr>
              <a:t>— </a:t>
            </a:r>
            <a:r>
              <a:rPr lang="uk-UA" sz="2400" b="1" dirty="0">
                <a:solidFill>
                  <a:srgbClr val="FF0000"/>
                </a:solidFill>
                <a:latin typeface="Arial" panose="020B0604020202020204" pitchFamily="34" charset="0"/>
                <a:cs typeface="Arial" panose="020B0604020202020204" pitchFamily="34" charset="0"/>
              </a:rPr>
              <a:t>це концепція в економіці, яка визначає вартість вибору між альтернативними варіантами використання ресурсів</a:t>
            </a:r>
            <a:r>
              <a:rPr lang="uk-UA" sz="2400" dirty="0">
                <a:latin typeface="Arial" panose="020B0604020202020204" pitchFamily="34" charset="0"/>
                <a:cs typeface="Arial" panose="020B0604020202020204" pitchFamily="34" charset="0"/>
              </a:rPr>
              <a:t>. </a:t>
            </a:r>
            <a:r>
              <a:rPr lang="uk-UA" sz="2400" dirty="0">
                <a:solidFill>
                  <a:schemeClr val="accent6">
                    <a:lumMod val="50000"/>
                  </a:schemeClr>
                </a:solidFill>
                <a:latin typeface="Arial" panose="020B0604020202020204" pitchFamily="34" charset="0"/>
                <a:cs typeface="Arial" panose="020B0604020202020204" pitchFamily="34" charset="0"/>
              </a:rPr>
              <a:t>Наприклад, якщо ви вирішили витратити 1000 доларів на навчання, альтернативні витрати можуть включати доходи</a:t>
            </a:r>
            <a:r>
              <a:rPr lang="ru-RU" sz="2400" dirty="0">
                <a:solidFill>
                  <a:schemeClr val="accent6">
                    <a:lumMod val="50000"/>
                  </a:schemeClr>
                </a:solidFill>
                <a:latin typeface="Arial" panose="020B0604020202020204" pitchFamily="34" charset="0"/>
                <a:cs typeface="Arial" panose="020B0604020202020204" pitchFamily="34" charset="0"/>
              </a:rPr>
              <a:t>, </a:t>
            </a:r>
            <a:r>
              <a:rPr lang="ru-RU" sz="2400" dirty="0" err="1">
                <a:solidFill>
                  <a:schemeClr val="accent6">
                    <a:lumMod val="50000"/>
                  </a:schemeClr>
                </a:solidFill>
                <a:latin typeface="Arial" panose="020B0604020202020204" pitchFamily="34" charset="0"/>
                <a:cs typeface="Arial" panose="020B0604020202020204" pitchFamily="34" charset="0"/>
              </a:rPr>
              <a:t>які</a:t>
            </a:r>
            <a:r>
              <a:rPr lang="ru-RU" sz="2400" dirty="0">
                <a:solidFill>
                  <a:schemeClr val="accent6">
                    <a:lumMod val="50000"/>
                  </a:schemeClr>
                </a:solidFill>
                <a:latin typeface="Arial" panose="020B0604020202020204" pitchFamily="34" charset="0"/>
                <a:cs typeface="Arial" panose="020B0604020202020204" pitchFamily="34" charset="0"/>
              </a:rPr>
              <a:t> </a:t>
            </a:r>
            <a:r>
              <a:rPr lang="ru-RU" sz="2400" dirty="0" err="1">
                <a:solidFill>
                  <a:schemeClr val="accent6">
                    <a:lumMod val="50000"/>
                  </a:schemeClr>
                </a:solidFill>
                <a:latin typeface="Arial" panose="020B0604020202020204" pitchFamily="34" charset="0"/>
                <a:cs typeface="Arial" panose="020B0604020202020204" pitchFamily="34" charset="0"/>
              </a:rPr>
              <a:t>ви</a:t>
            </a:r>
            <a:r>
              <a:rPr lang="ru-RU" sz="2400" dirty="0">
                <a:solidFill>
                  <a:schemeClr val="accent6">
                    <a:lumMod val="50000"/>
                  </a:schemeClr>
                </a:solidFill>
                <a:latin typeface="Arial" panose="020B0604020202020204" pitchFamily="34" charset="0"/>
                <a:cs typeface="Arial" panose="020B0604020202020204" pitchFamily="34" charset="0"/>
              </a:rPr>
              <a:t> могли б </a:t>
            </a:r>
            <a:r>
              <a:rPr lang="ru-RU" sz="2400" dirty="0" err="1">
                <a:solidFill>
                  <a:schemeClr val="accent6">
                    <a:lumMod val="50000"/>
                  </a:schemeClr>
                </a:solidFill>
                <a:latin typeface="Arial" panose="020B0604020202020204" pitchFamily="34" charset="0"/>
                <a:cs typeface="Arial" panose="020B0604020202020204" pitchFamily="34" charset="0"/>
              </a:rPr>
              <a:t>отримати</a:t>
            </a:r>
            <a:r>
              <a:rPr lang="ru-RU" sz="2400" dirty="0">
                <a:solidFill>
                  <a:schemeClr val="accent6">
                    <a:lumMod val="50000"/>
                  </a:schemeClr>
                </a:solidFill>
                <a:latin typeface="Arial" panose="020B0604020202020204" pitchFamily="34" charset="0"/>
                <a:cs typeface="Arial" panose="020B0604020202020204" pitchFamily="34" charset="0"/>
              </a:rPr>
              <a:t>, </a:t>
            </a:r>
            <a:r>
              <a:rPr lang="ru-RU" sz="2400" dirty="0" err="1">
                <a:solidFill>
                  <a:schemeClr val="accent6">
                    <a:lumMod val="50000"/>
                  </a:schemeClr>
                </a:solidFill>
                <a:latin typeface="Arial" panose="020B0604020202020204" pitchFamily="34" charset="0"/>
                <a:cs typeface="Arial" panose="020B0604020202020204" pitchFamily="34" charset="0"/>
              </a:rPr>
              <a:t>інвестувавши</a:t>
            </a:r>
            <a:r>
              <a:rPr lang="ru-RU" sz="2400" dirty="0">
                <a:solidFill>
                  <a:schemeClr val="accent6">
                    <a:lumMod val="50000"/>
                  </a:schemeClr>
                </a:solidFill>
                <a:latin typeface="Arial" panose="020B0604020202020204" pitchFamily="34" charset="0"/>
                <a:cs typeface="Arial" panose="020B0604020202020204" pitchFamily="34" charset="0"/>
              </a:rPr>
              <a:t> </a:t>
            </a:r>
            <a:r>
              <a:rPr lang="ru-RU" sz="2400" dirty="0" err="1">
                <a:solidFill>
                  <a:schemeClr val="accent6">
                    <a:lumMod val="50000"/>
                  </a:schemeClr>
                </a:solidFill>
                <a:latin typeface="Arial" panose="020B0604020202020204" pitchFamily="34" charset="0"/>
                <a:cs typeface="Arial" panose="020B0604020202020204" pitchFamily="34" charset="0"/>
              </a:rPr>
              <a:t>ці</a:t>
            </a:r>
            <a:r>
              <a:rPr lang="ru-RU" sz="2400" dirty="0">
                <a:solidFill>
                  <a:schemeClr val="accent6">
                    <a:lumMod val="50000"/>
                  </a:schemeClr>
                </a:solidFill>
                <a:latin typeface="Arial" panose="020B0604020202020204" pitchFamily="34" charset="0"/>
                <a:cs typeface="Arial" panose="020B0604020202020204" pitchFamily="34" charset="0"/>
              </a:rPr>
              <a:t> </a:t>
            </a:r>
            <a:r>
              <a:rPr lang="ru-RU" sz="2400" dirty="0" err="1">
                <a:solidFill>
                  <a:schemeClr val="accent6">
                    <a:lumMod val="50000"/>
                  </a:schemeClr>
                </a:solidFill>
                <a:latin typeface="Arial" panose="020B0604020202020204" pitchFamily="34" charset="0"/>
                <a:cs typeface="Arial" panose="020B0604020202020204" pitchFamily="34" charset="0"/>
              </a:rPr>
              <a:t>гроші</a:t>
            </a:r>
            <a:r>
              <a:rPr lang="ru-RU" sz="2400" dirty="0">
                <a:solidFill>
                  <a:schemeClr val="accent6">
                    <a:lumMod val="50000"/>
                  </a:schemeClr>
                </a:solidFill>
                <a:latin typeface="Arial" panose="020B0604020202020204" pitchFamily="34" charset="0"/>
                <a:cs typeface="Arial" panose="020B0604020202020204" pitchFamily="34" charset="0"/>
              </a:rPr>
              <a:t> </a:t>
            </a:r>
            <a:r>
              <a:rPr lang="ru-RU" sz="2400" dirty="0" err="1">
                <a:solidFill>
                  <a:schemeClr val="accent6">
                    <a:lumMod val="50000"/>
                  </a:schemeClr>
                </a:solidFill>
                <a:latin typeface="Arial" panose="020B0604020202020204" pitchFamily="34" charset="0"/>
                <a:cs typeface="Arial" panose="020B0604020202020204" pitchFamily="34" charset="0"/>
              </a:rPr>
              <a:t>або</a:t>
            </a:r>
            <a:r>
              <a:rPr lang="ru-RU" sz="2400" dirty="0">
                <a:solidFill>
                  <a:schemeClr val="accent6">
                    <a:lumMod val="50000"/>
                  </a:schemeClr>
                </a:solidFill>
                <a:latin typeface="Arial" panose="020B0604020202020204" pitchFamily="34" charset="0"/>
                <a:cs typeface="Arial" panose="020B0604020202020204" pitchFamily="34" charset="0"/>
              </a:rPr>
              <a:t> </a:t>
            </a:r>
            <a:r>
              <a:rPr lang="ru-RU" sz="2400" dirty="0" err="1">
                <a:solidFill>
                  <a:schemeClr val="accent6">
                    <a:lumMod val="50000"/>
                  </a:schemeClr>
                </a:solidFill>
                <a:latin typeface="Arial" panose="020B0604020202020204" pitchFamily="34" charset="0"/>
                <a:cs typeface="Arial" panose="020B0604020202020204" pitchFamily="34" charset="0"/>
              </a:rPr>
              <a:t>витративши</a:t>
            </a:r>
            <a:r>
              <a:rPr lang="ru-RU" sz="2400" dirty="0">
                <a:solidFill>
                  <a:schemeClr val="accent6">
                    <a:lumMod val="50000"/>
                  </a:schemeClr>
                </a:solidFill>
                <a:latin typeface="Arial" panose="020B0604020202020204" pitchFamily="34" charset="0"/>
                <a:cs typeface="Arial" panose="020B0604020202020204" pitchFamily="34" charset="0"/>
              </a:rPr>
              <a:t> </a:t>
            </a:r>
            <a:r>
              <a:rPr lang="ru-RU" sz="2400" dirty="0" err="1">
                <a:solidFill>
                  <a:schemeClr val="accent6">
                    <a:lumMod val="50000"/>
                  </a:schemeClr>
                </a:solidFill>
                <a:latin typeface="Arial" panose="020B0604020202020204" pitchFamily="34" charset="0"/>
                <a:cs typeface="Arial" panose="020B0604020202020204" pitchFamily="34" charset="0"/>
              </a:rPr>
              <a:t>їх</a:t>
            </a:r>
            <a:r>
              <a:rPr lang="ru-RU" sz="2400" dirty="0">
                <a:solidFill>
                  <a:schemeClr val="accent6">
                    <a:lumMod val="50000"/>
                  </a:schemeClr>
                </a:solidFill>
                <a:latin typeface="Arial" panose="020B0604020202020204" pitchFamily="34" charset="0"/>
                <a:cs typeface="Arial" panose="020B0604020202020204" pitchFamily="34" charset="0"/>
              </a:rPr>
              <a:t> на </a:t>
            </a:r>
            <a:r>
              <a:rPr lang="ru-RU" sz="2400" dirty="0" err="1">
                <a:solidFill>
                  <a:schemeClr val="accent6">
                    <a:lumMod val="50000"/>
                  </a:schemeClr>
                </a:solidFill>
                <a:latin typeface="Arial" panose="020B0604020202020204" pitchFamily="34" charset="0"/>
                <a:cs typeface="Arial" panose="020B0604020202020204" pitchFamily="34" charset="0"/>
              </a:rPr>
              <a:t>інші</a:t>
            </a:r>
            <a:r>
              <a:rPr lang="ru-RU" sz="2400" dirty="0">
                <a:solidFill>
                  <a:schemeClr val="accent6">
                    <a:lumMod val="50000"/>
                  </a:schemeClr>
                </a:solidFill>
                <a:latin typeface="Arial" panose="020B0604020202020204" pitchFamily="34" charset="0"/>
                <a:cs typeface="Arial" panose="020B0604020202020204" pitchFamily="34" charset="0"/>
              </a:rPr>
              <a:t> потреби</a:t>
            </a:r>
            <a:r>
              <a:rPr lang="ru-RU" sz="2400" dirty="0">
                <a:latin typeface="Arial" panose="020B0604020202020204" pitchFamily="34" charset="0"/>
                <a:cs typeface="Arial" panose="020B0604020202020204" pitchFamily="34" charset="0"/>
              </a:rPr>
              <a:t>.</a:t>
            </a:r>
            <a:endParaRPr lang="uk-UA" sz="2400" dirty="0">
              <a:latin typeface="Arial" panose="020B0604020202020204" pitchFamily="34" charset="0"/>
              <a:cs typeface="Arial" panose="020B0604020202020204" pitchFamily="34" charset="0"/>
            </a:endParaRPr>
          </a:p>
          <a:p>
            <a:pPr>
              <a:buFont typeface="+mj-lt"/>
              <a:buAutoNum type="arabicPeriod"/>
            </a:pPr>
            <a:r>
              <a:rPr lang="uk-UA" sz="2400" b="1" dirty="0">
                <a:solidFill>
                  <a:srgbClr val="FF0000"/>
                </a:solidFill>
                <a:latin typeface="Arial" panose="020B0604020202020204" pitchFamily="34" charset="0"/>
                <a:cs typeface="Arial" panose="020B0604020202020204" pitchFamily="34" charset="0"/>
              </a:rPr>
              <a:t>Зовнішні витрати (</a:t>
            </a:r>
            <a:r>
              <a:rPr lang="uk-UA" sz="2400" b="1" dirty="0" err="1">
                <a:solidFill>
                  <a:srgbClr val="FF0000"/>
                </a:solidFill>
                <a:latin typeface="Arial" panose="020B0604020202020204" pitchFamily="34" charset="0"/>
                <a:cs typeface="Arial" panose="020B0604020202020204" pitchFamily="34" charset="0"/>
              </a:rPr>
              <a:t>external</a:t>
            </a:r>
            <a:r>
              <a:rPr lang="uk-UA" sz="2400" b="1" dirty="0">
                <a:solidFill>
                  <a:srgbClr val="FF0000"/>
                </a:solidFill>
                <a:latin typeface="Arial" panose="020B0604020202020204" pitchFamily="34" charset="0"/>
                <a:cs typeface="Arial" panose="020B0604020202020204" pitchFamily="34" charset="0"/>
              </a:rPr>
              <a:t> </a:t>
            </a:r>
            <a:r>
              <a:rPr lang="uk-UA" sz="2400" b="1" dirty="0" err="1">
                <a:solidFill>
                  <a:srgbClr val="FF0000"/>
                </a:solidFill>
                <a:latin typeface="Arial" panose="020B0604020202020204" pitchFamily="34" charset="0"/>
                <a:cs typeface="Arial" panose="020B0604020202020204" pitchFamily="34" charset="0"/>
              </a:rPr>
              <a:t>costs</a:t>
            </a:r>
            <a:r>
              <a:rPr lang="uk-UA" sz="2400" b="1" dirty="0">
                <a:solidFill>
                  <a:srgbClr val="FF0000"/>
                </a:solidFill>
                <a:latin typeface="Arial" panose="020B0604020202020204" pitchFamily="34" charset="0"/>
                <a:cs typeface="Arial" panose="020B0604020202020204" pitchFamily="34" charset="0"/>
              </a:rPr>
              <a:t>) — це витрати, які виникають унаслідок економічної діяльності, але не відображаються у витратах виробника чи споживача цього продукту або послуги.</a:t>
            </a:r>
            <a:r>
              <a:rPr lang="uk-UA" sz="2400" dirty="0">
                <a:latin typeface="Arial" panose="020B0604020202020204" pitchFamily="34" charset="0"/>
                <a:cs typeface="Arial" panose="020B0604020202020204" pitchFamily="34" charset="0"/>
              </a:rPr>
              <a:t> Замість цього, ці витрати перекладаються на третіх осіб або на суспільство в цілому. </a:t>
            </a:r>
            <a:r>
              <a:rPr lang="uk-UA" sz="2400" b="1" dirty="0">
                <a:solidFill>
                  <a:schemeClr val="accent6">
                    <a:lumMod val="50000"/>
                  </a:schemeClr>
                </a:solidFill>
                <a:latin typeface="Arial" panose="020B0604020202020204" pitchFamily="34" charset="0"/>
                <a:cs typeface="Arial" panose="020B0604020202020204" pitchFamily="34" charset="0"/>
              </a:rPr>
              <a:t>Наприклад, викиди вуглекислого газу, що сприяють глобальному потеплінню, або скидання відходів у річки, що забруднюють воду.</a:t>
            </a:r>
          </a:p>
          <a:p>
            <a:pPr>
              <a:buFont typeface="+mj-lt"/>
              <a:buAutoNum type="arabicPeriod"/>
            </a:pPr>
            <a:r>
              <a:rPr lang="uk-UA" sz="2400" b="1" dirty="0">
                <a:solidFill>
                  <a:srgbClr val="FF0000"/>
                </a:solidFill>
                <a:latin typeface="Arial" panose="020B0604020202020204" pitchFamily="34" charset="0"/>
                <a:cs typeface="Arial" panose="020B0604020202020204" pitchFamily="34" charset="0"/>
              </a:rPr>
              <a:t>Суспільні витрати</a:t>
            </a:r>
            <a:r>
              <a:rPr lang="uk-UA" sz="2400" b="1" dirty="0">
                <a:latin typeface="Arial" panose="020B0604020202020204" pitchFamily="34" charset="0"/>
                <a:cs typeface="Arial" panose="020B0604020202020204" pitchFamily="34" charset="0"/>
              </a:rPr>
              <a:t> </a:t>
            </a:r>
            <a:r>
              <a:rPr lang="uk-UA" sz="2400" b="1" dirty="0">
                <a:solidFill>
                  <a:srgbClr val="FF0000"/>
                </a:solidFill>
                <a:latin typeface="Arial" panose="020B0604020202020204" pitchFamily="34" charset="0"/>
                <a:cs typeface="Arial" panose="020B0604020202020204" pitchFamily="34" charset="0"/>
              </a:rPr>
              <a:t>(</a:t>
            </a:r>
            <a:r>
              <a:rPr lang="uk-UA" sz="2400" b="1" dirty="0" err="1">
                <a:solidFill>
                  <a:srgbClr val="FF0000"/>
                </a:solidFill>
                <a:latin typeface="Arial" panose="020B0604020202020204" pitchFamily="34" charset="0"/>
                <a:cs typeface="Arial" panose="020B0604020202020204" pitchFamily="34" charset="0"/>
              </a:rPr>
              <a:t>social</a:t>
            </a:r>
            <a:r>
              <a:rPr lang="uk-UA" sz="2400" b="1" dirty="0">
                <a:solidFill>
                  <a:srgbClr val="FF0000"/>
                </a:solidFill>
                <a:latin typeface="Arial" panose="020B0604020202020204" pitchFamily="34" charset="0"/>
                <a:cs typeface="Arial" panose="020B0604020202020204" pitchFamily="34" charset="0"/>
              </a:rPr>
              <a:t> </a:t>
            </a:r>
            <a:r>
              <a:rPr lang="uk-UA" sz="2400" b="1" dirty="0" err="1">
                <a:solidFill>
                  <a:srgbClr val="FF0000"/>
                </a:solidFill>
                <a:latin typeface="Arial" panose="020B0604020202020204" pitchFamily="34" charset="0"/>
                <a:cs typeface="Arial" panose="020B0604020202020204" pitchFamily="34" charset="0"/>
              </a:rPr>
              <a:t>costs</a:t>
            </a:r>
            <a:r>
              <a:rPr lang="uk-UA" sz="2400" b="1" dirty="0">
                <a:solidFill>
                  <a:srgbClr val="FF0000"/>
                </a:solidFill>
                <a:latin typeface="Arial" panose="020B0604020202020204" pitchFamily="34" charset="0"/>
                <a:cs typeface="Arial" panose="020B0604020202020204" pitchFamily="34" charset="0"/>
              </a:rPr>
              <a:t>) — це загальні витрати на виробництво товару або послуги, які включають як приватні витрати (що їх несе виробник або споживач), так і зовнішні витрати, які виникають через негативний вплив на третіх осіб або суспільство в цілому. </a:t>
            </a:r>
            <a:r>
              <a:rPr lang="uk-UA" sz="2400" b="1" dirty="0">
                <a:solidFill>
                  <a:schemeClr val="accent6">
                    <a:lumMod val="50000"/>
                  </a:schemeClr>
                </a:solidFill>
                <a:latin typeface="Arial" panose="020B0604020202020204" pitchFamily="34" charset="0"/>
                <a:cs typeface="Arial" panose="020B0604020202020204" pitchFamily="34" charset="0"/>
              </a:rPr>
              <a:t>Наприклад, виробництво, що викликає забруднення повітря, води або землі, створює зовнішні витрати, які можуть перевищувати приватні витрати виробника, якщо не враховувати наслідки для здоров'я населення і довкілля.</a:t>
            </a: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828350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2604" y="68241"/>
            <a:ext cx="11094720" cy="654136"/>
          </a:xfrm>
        </p:spPr>
        <p:txBody>
          <a:bodyPr>
            <a:normAutofit fontScale="90000"/>
          </a:bodyPr>
          <a:lstStyle/>
          <a:p>
            <a:r>
              <a:rPr lang="uk-UA" sz="3100" b="1" dirty="0">
                <a:solidFill>
                  <a:srgbClr val="002060"/>
                </a:solidFill>
                <a:latin typeface="Arial" panose="020B0604020202020204" pitchFamily="34" charset="0"/>
                <a:cs typeface="Arial" panose="020B0604020202020204" pitchFamily="34" charset="0"/>
              </a:rPr>
              <a:t>3. Концепція витрат та концепція корисності у прикладній економічні науці про добробут (</a:t>
            </a:r>
            <a:r>
              <a:rPr lang="uk-UA" sz="3100" b="1" dirty="0" err="1">
                <a:solidFill>
                  <a:srgbClr val="002060"/>
                </a:solidFill>
                <a:latin typeface="Arial" panose="020B0604020202020204" pitchFamily="34" charset="0"/>
                <a:cs typeface="Arial" panose="020B0604020202020204" pitchFamily="34" charset="0"/>
              </a:rPr>
              <a:t>applied</a:t>
            </a:r>
            <a:r>
              <a:rPr lang="uk-UA" sz="3100" b="1" dirty="0">
                <a:solidFill>
                  <a:srgbClr val="002060"/>
                </a:solidFill>
                <a:latin typeface="Arial" panose="020B0604020202020204" pitchFamily="34" charset="0"/>
                <a:cs typeface="Arial" panose="020B0604020202020204" pitchFamily="34" charset="0"/>
              </a:rPr>
              <a:t> </a:t>
            </a:r>
            <a:r>
              <a:rPr lang="uk-UA" sz="3100" b="1" dirty="0" err="1">
                <a:solidFill>
                  <a:srgbClr val="002060"/>
                </a:solidFill>
                <a:latin typeface="Arial" panose="020B0604020202020204" pitchFamily="34" charset="0"/>
                <a:cs typeface="Arial" panose="020B0604020202020204" pitchFamily="34" charset="0"/>
              </a:rPr>
              <a:t>welfare</a:t>
            </a:r>
            <a:r>
              <a:rPr lang="uk-UA" sz="3100" b="1" dirty="0">
                <a:solidFill>
                  <a:srgbClr val="002060"/>
                </a:solidFill>
                <a:latin typeface="Arial" panose="020B0604020202020204" pitchFamily="34" charset="0"/>
                <a:cs typeface="Arial" panose="020B0604020202020204" pitchFamily="34" charset="0"/>
              </a:rPr>
              <a:t> </a:t>
            </a:r>
            <a:r>
              <a:rPr lang="uk-UA" sz="3100" b="1" dirty="0" err="1">
                <a:solidFill>
                  <a:srgbClr val="002060"/>
                </a:solidFill>
                <a:latin typeface="Arial" panose="020B0604020202020204" pitchFamily="34" charset="0"/>
                <a:cs typeface="Arial" panose="020B0604020202020204" pitchFamily="34" charset="0"/>
              </a:rPr>
              <a:t>economics</a:t>
            </a:r>
            <a:r>
              <a:rPr lang="uk-UA" sz="3100" b="1" dirty="0">
                <a:solidFill>
                  <a:srgbClr val="002060"/>
                </a:solidFill>
                <a:latin typeface="Arial" panose="020B0604020202020204" pitchFamily="34" charset="0"/>
                <a:cs typeface="Arial" panose="020B0604020202020204" pitchFamily="34" charset="0"/>
              </a:rPr>
              <a:t>)</a:t>
            </a:r>
            <a:endParaRPr lang="ru-RU" dirty="0">
              <a:solidFill>
                <a:srgbClr val="002060"/>
              </a:solidFill>
            </a:endParaRPr>
          </a:p>
        </p:txBody>
      </p:sp>
      <p:sp>
        <p:nvSpPr>
          <p:cNvPr id="3" name="Объект 2"/>
          <p:cNvSpPr>
            <a:spLocks noGrp="1"/>
          </p:cNvSpPr>
          <p:nvPr>
            <p:ph idx="1"/>
          </p:nvPr>
        </p:nvSpPr>
        <p:spPr>
          <a:xfrm>
            <a:off x="299258" y="850391"/>
            <a:ext cx="11538066" cy="5939367"/>
          </a:xfrm>
        </p:spPr>
        <p:txBody>
          <a:bodyPr>
            <a:normAutofit fontScale="77500" lnSpcReduction="20000"/>
          </a:bodyPr>
          <a:lstStyle/>
          <a:p>
            <a:pPr marL="0" indent="0">
              <a:buNone/>
            </a:pPr>
            <a:r>
              <a:rPr lang="uk-UA" dirty="0">
                <a:latin typeface="Arial" panose="020B0604020202020204" pitchFamily="34" charset="0"/>
                <a:cs typeface="Arial" panose="020B0604020202020204" pitchFamily="34" charset="0"/>
              </a:rPr>
              <a:t>	</a:t>
            </a:r>
            <a:r>
              <a:rPr lang="ru-RU" b="1" dirty="0">
                <a:latin typeface="Arial" panose="020B0604020202020204" pitchFamily="34" charset="0"/>
                <a:cs typeface="Arial" panose="020B0604020202020204" pitchFamily="34" charset="0"/>
              </a:rPr>
              <a:t> </a:t>
            </a:r>
            <a:r>
              <a:rPr lang="uk-UA" b="1" dirty="0">
                <a:solidFill>
                  <a:srgbClr val="FF0000"/>
                </a:solidFill>
                <a:latin typeface="Arial" panose="020B0604020202020204" pitchFamily="34" charset="0"/>
                <a:cs typeface="Arial" panose="020B0604020202020204" pitchFamily="34" charset="0"/>
              </a:rPr>
              <a:t>Концепція корисності</a:t>
            </a:r>
            <a:r>
              <a:rPr lang="uk-UA" dirty="0">
                <a:solidFill>
                  <a:srgbClr val="FF0000"/>
                </a:solidFill>
                <a:latin typeface="Arial" panose="020B0604020202020204" pitchFamily="34" charset="0"/>
                <a:cs typeface="Arial" panose="020B0604020202020204" pitchFamily="34" charset="0"/>
              </a:rPr>
              <a:t> </a:t>
            </a:r>
            <a:r>
              <a:rPr lang="uk-UA" dirty="0">
                <a:latin typeface="Arial" panose="020B0604020202020204" pitchFamily="34" charset="0"/>
                <a:cs typeface="Arial" panose="020B0604020202020204" pitchFamily="34" charset="0"/>
              </a:rPr>
              <a:t>(</a:t>
            </a:r>
            <a:r>
              <a:rPr lang="uk-UA" dirty="0" err="1">
                <a:latin typeface="Arial" panose="020B0604020202020204" pitchFamily="34" charset="0"/>
                <a:cs typeface="Arial" panose="020B0604020202020204" pitchFamily="34" charset="0"/>
              </a:rPr>
              <a:t>Utility</a:t>
            </a:r>
            <a:r>
              <a:rPr lang="uk-UA" dirty="0">
                <a:latin typeface="Arial" panose="020B0604020202020204" pitchFamily="34" charset="0"/>
                <a:cs typeface="Arial" panose="020B0604020202020204" pitchFamily="34" charset="0"/>
              </a:rPr>
              <a:t> </a:t>
            </a:r>
            <a:r>
              <a:rPr lang="uk-UA" dirty="0" err="1">
                <a:latin typeface="Arial" panose="020B0604020202020204" pitchFamily="34" charset="0"/>
                <a:cs typeface="Arial" panose="020B0604020202020204" pitchFamily="34" charset="0"/>
              </a:rPr>
              <a:t>Concept</a:t>
            </a:r>
            <a:r>
              <a:rPr lang="uk-UA" dirty="0">
                <a:latin typeface="Arial" panose="020B0604020202020204" pitchFamily="34" charset="0"/>
                <a:cs typeface="Arial" panose="020B0604020202020204" pitchFamily="34" charset="0"/>
              </a:rPr>
              <a:t>) є центральною в прикладній економіці добробуту, оскільки вона відображає ступінь задоволення або щастя, яке отримують індивіди від споживання товарів і послуг:</a:t>
            </a:r>
          </a:p>
          <a:p>
            <a:pPr marL="0" indent="0">
              <a:buNone/>
            </a:pPr>
            <a:r>
              <a:rPr lang="ru-RU" b="1" dirty="0">
                <a:latin typeface="Arial" panose="020B0604020202020204" pitchFamily="34" charset="0"/>
                <a:cs typeface="Arial" panose="020B0604020202020204" pitchFamily="34" charset="0"/>
              </a:rPr>
              <a:t>1. </a:t>
            </a:r>
            <a:r>
              <a:rPr lang="uk-UA" b="1" dirty="0">
                <a:solidFill>
                  <a:srgbClr val="FF0000"/>
                </a:solidFill>
                <a:latin typeface="Arial" panose="020B0604020202020204" pitchFamily="34" charset="0"/>
                <a:cs typeface="Arial" panose="020B0604020202020204" pitchFamily="34" charset="0"/>
              </a:rPr>
              <a:t>Гранична корисність</a:t>
            </a:r>
            <a:r>
              <a:rPr lang="uk-UA" dirty="0">
                <a:solidFill>
                  <a:srgbClr val="FF0000"/>
                </a:solidFill>
                <a:latin typeface="Arial" panose="020B0604020202020204" pitchFamily="34" charset="0"/>
                <a:cs typeface="Arial" panose="020B0604020202020204" pitchFamily="34" charset="0"/>
              </a:rPr>
              <a:t> (</a:t>
            </a:r>
            <a:r>
              <a:rPr lang="uk-UA" dirty="0" err="1">
                <a:solidFill>
                  <a:srgbClr val="FF0000"/>
                </a:solidFill>
                <a:latin typeface="Arial" panose="020B0604020202020204" pitchFamily="34" charset="0"/>
                <a:cs typeface="Arial" panose="020B0604020202020204" pitchFamily="34" charset="0"/>
              </a:rPr>
              <a:t>marginal</a:t>
            </a:r>
            <a:r>
              <a:rPr lang="uk-UA" dirty="0">
                <a:solidFill>
                  <a:srgbClr val="FF0000"/>
                </a:solidFill>
                <a:latin typeface="Arial" panose="020B0604020202020204" pitchFamily="34" charset="0"/>
                <a:cs typeface="Arial" panose="020B0604020202020204" pitchFamily="34" charset="0"/>
              </a:rPr>
              <a:t> </a:t>
            </a:r>
            <a:r>
              <a:rPr lang="uk-UA" dirty="0" err="1">
                <a:solidFill>
                  <a:srgbClr val="FF0000"/>
                </a:solidFill>
                <a:latin typeface="Arial" panose="020B0604020202020204" pitchFamily="34" charset="0"/>
                <a:cs typeface="Arial" panose="020B0604020202020204" pitchFamily="34" charset="0"/>
              </a:rPr>
              <a:t>utility</a:t>
            </a:r>
            <a:r>
              <a:rPr lang="uk-UA" dirty="0">
                <a:solidFill>
                  <a:srgbClr val="FF0000"/>
                </a:solidFill>
                <a:latin typeface="Arial" panose="020B0604020202020204" pitchFamily="34" charset="0"/>
                <a:cs typeface="Arial" panose="020B0604020202020204" pitchFamily="34" charset="0"/>
              </a:rPr>
              <a:t>) — </a:t>
            </a:r>
            <a:r>
              <a:rPr lang="uk-UA" b="1" dirty="0">
                <a:solidFill>
                  <a:srgbClr val="FF0000"/>
                </a:solidFill>
                <a:latin typeface="Arial" panose="020B0604020202020204" pitchFamily="34" charset="0"/>
                <a:cs typeface="Arial" panose="020B0604020202020204" pitchFamily="34" charset="0"/>
              </a:rPr>
              <a:t>це концепція в економіці, яка визначає додаткове задоволення або користь, яку отримує споживач від споживання ще однієї одиниці товару або послуги</a:t>
            </a:r>
            <a:r>
              <a:rPr lang="uk-UA" b="1" dirty="0">
                <a:latin typeface="Arial" panose="020B0604020202020204" pitchFamily="34" charset="0"/>
                <a:cs typeface="Arial" panose="020B0604020202020204" pitchFamily="34" charset="0"/>
              </a:rPr>
              <a:t>. </a:t>
            </a:r>
            <a:r>
              <a:rPr lang="uk-UA" dirty="0">
                <a:latin typeface="Arial" panose="020B0604020202020204" pitchFamily="34" charset="0"/>
                <a:cs typeface="Arial" panose="020B0604020202020204" pitchFamily="34" charset="0"/>
              </a:rPr>
              <a:t>Вона є ключовим елементом у теорії споживчого вибору, що допомагає пояснити, як люди приймають рішення про те, скільки товару або послуги вони хочуть споживати. Приклад, </a:t>
            </a:r>
            <a:r>
              <a:rPr lang="ru-RU" dirty="0">
                <a:latin typeface="Arial" panose="020B0604020202020204" pitchFamily="34" charset="0"/>
                <a:cs typeface="Arial" panose="020B0604020202020204" pitchFamily="34" charset="0"/>
              </a:rPr>
              <a:t>Перший стакан води в </a:t>
            </a:r>
            <a:r>
              <a:rPr lang="ru-RU" dirty="0" err="1">
                <a:latin typeface="Arial" panose="020B0604020202020204" pitchFamily="34" charset="0"/>
                <a:cs typeface="Arial" panose="020B0604020202020204" pitchFamily="34" charset="0"/>
              </a:rPr>
              <a:t>спекотний</a:t>
            </a:r>
            <a:r>
              <a:rPr lang="ru-RU" dirty="0">
                <a:latin typeface="Arial" panose="020B0604020202020204" pitchFamily="34" charset="0"/>
                <a:cs typeface="Arial" panose="020B0604020202020204" pitchFamily="34" charset="0"/>
              </a:rPr>
              <a:t> день </a:t>
            </a:r>
            <a:r>
              <a:rPr lang="ru-RU" dirty="0" err="1">
                <a:latin typeface="Arial" panose="020B0604020202020204" pitchFamily="34" charset="0"/>
                <a:cs typeface="Arial" panose="020B0604020202020204" pitchFamily="34" charset="0"/>
              </a:rPr>
              <a:t>має</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дуже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високу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граничну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корисність</a:t>
            </a:r>
            <a:r>
              <a:rPr lang="ru-RU" dirty="0">
                <a:latin typeface="Arial" panose="020B0604020202020204" pitchFamily="34" charset="0"/>
                <a:cs typeface="Arial" panose="020B0604020202020204" pitchFamily="34" charset="0"/>
              </a:rPr>
              <a:t>, тому </a:t>
            </a:r>
            <a:r>
              <a:rPr lang="ru-RU" dirty="0" err="1">
                <a:latin typeface="Arial" panose="020B0604020202020204" pitchFamily="34" charset="0"/>
                <a:cs typeface="Arial" panose="020B0604020202020204" pitchFamily="34" charset="0"/>
              </a:rPr>
              <a:t>що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він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задовольняє</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сильну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спрагу</a:t>
            </a:r>
            <a:r>
              <a:rPr lang="uk-UA" dirty="0">
                <a:latin typeface="Arial" panose="020B0604020202020204" pitchFamily="34" charset="0"/>
                <a:cs typeface="Arial" panose="020B0604020202020204" pitchFamily="34" charset="0"/>
              </a:rPr>
              <a:t>. </a:t>
            </a:r>
          </a:p>
          <a:p>
            <a:pPr marL="0" indent="0">
              <a:buNone/>
            </a:pPr>
            <a:r>
              <a:rPr lang="uk-UA" b="1" dirty="0">
                <a:latin typeface="Arial" panose="020B0604020202020204" pitchFamily="34" charset="0"/>
                <a:cs typeface="Arial" panose="020B0604020202020204" pitchFamily="34" charset="0"/>
              </a:rPr>
              <a:t>2. </a:t>
            </a:r>
            <a:r>
              <a:rPr lang="uk-UA" b="1" dirty="0">
                <a:solidFill>
                  <a:srgbClr val="FF0000"/>
                </a:solidFill>
                <a:latin typeface="Arial" panose="020B0604020202020204" pitchFamily="34" charset="0"/>
                <a:cs typeface="Arial" panose="020B0604020202020204" pitchFamily="34" charset="0"/>
              </a:rPr>
              <a:t>Сукупна корисність</a:t>
            </a:r>
            <a:r>
              <a:rPr lang="uk-UA" dirty="0">
                <a:solidFill>
                  <a:srgbClr val="FF0000"/>
                </a:solidFill>
                <a:latin typeface="Arial" panose="020B0604020202020204" pitchFamily="34" charset="0"/>
                <a:cs typeface="Arial" panose="020B0604020202020204" pitchFamily="34" charset="0"/>
              </a:rPr>
              <a:t> </a:t>
            </a:r>
            <a:r>
              <a:rPr lang="uk-UA" b="1" dirty="0">
                <a:solidFill>
                  <a:srgbClr val="FF0000"/>
                </a:solidFill>
                <a:latin typeface="Arial" panose="020B0604020202020204" pitchFamily="34" charset="0"/>
                <a:cs typeface="Arial" panose="020B0604020202020204" pitchFamily="34" charset="0"/>
              </a:rPr>
              <a:t>(</a:t>
            </a:r>
            <a:r>
              <a:rPr lang="uk-UA" b="1" dirty="0" err="1">
                <a:solidFill>
                  <a:srgbClr val="FF0000"/>
                </a:solidFill>
                <a:latin typeface="Arial" panose="020B0604020202020204" pitchFamily="34" charset="0"/>
                <a:cs typeface="Arial" panose="020B0604020202020204" pitchFamily="34" charset="0"/>
              </a:rPr>
              <a:t>total</a:t>
            </a:r>
            <a:r>
              <a:rPr lang="uk-UA" b="1" dirty="0">
                <a:solidFill>
                  <a:srgbClr val="FF0000"/>
                </a:solidFill>
                <a:latin typeface="Arial" panose="020B0604020202020204" pitchFamily="34" charset="0"/>
                <a:cs typeface="Arial" panose="020B0604020202020204" pitchFamily="34" charset="0"/>
              </a:rPr>
              <a:t> </a:t>
            </a:r>
            <a:r>
              <a:rPr lang="uk-UA" b="1" dirty="0" err="1">
                <a:solidFill>
                  <a:srgbClr val="FF0000"/>
                </a:solidFill>
                <a:latin typeface="Arial" panose="020B0604020202020204" pitchFamily="34" charset="0"/>
                <a:cs typeface="Arial" panose="020B0604020202020204" pitchFamily="34" charset="0"/>
              </a:rPr>
              <a:t>utility</a:t>
            </a:r>
            <a:r>
              <a:rPr lang="uk-UA" b="1" dirty="0">
                <a:solidFill>
                  <a:srgbClr val="FF0000"/>
                </a:solidFill>
                <a:latin typeface="Arial" panose="020B0604020202020204" pitchFamily="34" charset="0"/>
                <a:cs typeface="Arial" panose="020B0604020202020204" pitchFamily="34" charset="0"/>
              </a:rPr>
              <a:t>) — це загальна сума задоволення або користі, яку споживач отримує від споживання певної кількості товарів або послуг. </a:t>
            </a:r>
            <a:r>
              <a:rPr lang="uk-UA" dirty="0">
                <a:latin typeface="Arial" panose="020B0604020202020204" pitchFamily="34" charset="0"/>
                <a:cs typeface="Arial" panose="020B0604020202020204" pitchFamily="34" charset="0"/>
              </a:rPr>
              <a:t>Це показник, що відображає рівень задоволення, який індивід досягає в результаті споживання всього набору споживаних одиниць товару. Вона збільшується з кожною додатковою одиницею товару, яку споживає людина, але темпи цього зростання знижуються через ефект спадної граничної корисності. </a:t>
            </a:r>
          </a:p>
          <a:p>
            <a:pPr marL="0" indent="0">
              <a:buNone/>
            </a:pPr>
            <a:r>
              <a:rPr lang="uk-UA" dirty="0">
                <a:latin typeface="Arial" panose="020B0604020202020204" pitchFamily="34" charset="0"/>
                <a:cs typeface="Arial" panose="020B0604020202020204" pitchFamily="34" charset="0"/>
              </a:rPr>
              <a:t>Наприклад, якщо перша одиниця товару дає 10 одиниць корисності, а друга - 8, третя - 6, то сукупна корисність від трьох одиниць товару дорівнюватиме 24 (10 + 8 + 6). Споживач прагне максимізувати свою сукупну корисність, використовуючи обмежені ресурси (наприклад, гроші). Він продовжує споживати товар до тих пір, поки гранична корисність останньої спожитої одиниці дорівнює або перевищує ціну, яку він сплачує за цей товар.</a:t>
            </a:r>
          </a:p>
          <a:p>
            <a:pPr marL="0" indent="0">
              <a:buNone/>
            </a:pPr>
            <a:endParaRPr lang="ru-RU" dirty="0"/>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279965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2192" y="171392"/>
            <a:ext cx="10515600" cy="2596746"/>
          </a:xfrm>
        </p:spPr>
        <p:txBody>
          <a:bodyPr>
            <a:normAutofit/>
          </a:bodyPr>
          <a:lstStyle/>
          <a:p>
            <a:pPr marL="0" indent="0" algn="just">
              <a:buNone/>
            </a:pPr>
            <a:r>
              <a:rPr lang="uk-UA" dirty="0"/>
              <a:t>	</a:t>
            </a:r>
            <a:r>
              <a:rPr lang="uk-UA" b="1" dirty="0"/>
              <a:t>Ринкова рівновага означає максимізацію прибутків, і відповідно максимальний загальний добробут як для покупця, так і для продавця.</a:t>
            </a:r>
            <a:r>
              <a:rPr lang="uk-UA" dirty="0"/>
              <a:t>  Згідно термінології прикладної економічної науки про добробут (</a:t>
            </a:r>
            <a:r>
              <a:rPr lang="uk-UA" dirty="0" err="1"/>
              <a:t>applied</a:t>
            </a:r>
            <a:r>
              <a:rPr lang="uk-UA" dirty="0"/>
              <a:t> </a:t>
            </a:r>
            <a:r>
              <a:rPr lang="uk-UA" dirty="0" err="1"/>
              <a:t>welfare</a:t>
            </a:r>
            <a:r>
              <a:rPr lang="uk-UA" dirty="0"/>
              <a:t> </a:t>
            </a:r>
            <a:r>
              <a:rPr lang="uk-UA" dirty="0" err="1"/>
              <a:t>economics</a:t>
            </a:r>
            <a:r>
              <a:rPr lang="uk-UA" dirty="0"/>
              <a:t>) </a:t>
            </a:r>
            <a:r>
              <a:rPr lang="uk-UA" b="1" dirty="0">
                <a:solidFill>
                  <a:srgbClr val="FF0000"/>
                </a:solidFill>
              </a:rPr>
              <a:t>корисність від використання товару дорівнює бажанню споживачів платити за цей товар</a:t>
            </a:r>
            <a:r>
              <a:rPr lang="uk-UA" dirty="0">
                <a:solidFill>
                  <a:srgbClr val="FF0000"/>
                </a:solidFill>
              </a:rPr>
              <a:t>.</a:t>
            </a:r>
            <a:r>
              <a:rPr lang="uk-UA" dirty="0"/>
              <a:t> </a:t>
            </a:r>
            <a:endParaRPr lang="ru-RU" dirty="0"/>
          </a:p>
          <a:p>
            <a:pPr marL="0" indent="0" algn="just">
              <a:buNone/>
            </a:pPr>
            <a:endParaRPr lang="ru-RU" dirty="0"/>
          </a:p>
          <a:p>
            <a:pPr marL="0" indent="0">
              <a:buNone/>
            </a:pPr>
            <a:endParaRPr lang="uk-UA" dirty="0"/>
          </a:p>
          <a:p>
            <a:pPr marL="0" indent="0">
              <a:buNone/>
            </a:pPr>
            <a:endParaRPr lang="ru-RU" dirty="0"/>
          </a:p>
        </p:txBody>
      </p:sp>
      <p:pic>
        <p:nvPicPr>
          <p:cNvPr id="15" name="Рисунок 14"/>
          <p:cNvPicPr>
            <a:picLocks noChangeAspect="1"/>
          </p:cNvPicPr>
          <p:nvPr/>
        </p:nvPicPr>
        <p:blipFill>
          <a:blip r:embed="rId2"/>
          <a:stretch>
            <a:fillRect/>
          </a:stretch>
        </p:blipFill>
        <p:spPr>
          <a:xfrm>
            <a:off x="572191" y="2697501"/>
            <a:ext cx="10132551" cy="3969306"/>
          </a:xfrm>
          <a:prstGeom prst="rect">
            <a:avLst/>
          </a:prstGeom>
        </p:spPr>
      </p:pic>
      <p:pic>
        <p:nvPicPr>
          <p:cNvPr id="4"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725727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96717" y="230505"/>
            <a:ext cx="10515600" cy="2588434"/>
          </a:xfrm>
        </p:spPr>
        <p:txBody>
          <a:bodyPr/>
          <a:lstStyle/>
          <a:p>
            <a:pPr marL="0" indent="0" algn="just">
              <a:buNone/>
            </a:pPr>
            <a:r>
              <a:rPr lang="uk-UA" b="1" dirty="0"/>
              <a:t>Суспільні витрати щодо виробництва певної кількості товару дорівнюють втраченій можливості споживання інших товарів, яка визначається як втрачена можливість споживачів платити за ці товари</a:t>
            </a:r>
            <a:r>
              <a:rPr lang="uk-UA" dirty="0"/>
              <a:t> (рис. 2) Графічно ці витрати зображені нижче кривої пропозиції, і дорівнюють </a:t>
            </a:r>
            <a:r>
              <a:rPr lang="uk-UA" b="1" dirty="0"/>
              <a:t>кількості виробленої продукції помноженої на відповідну ринкову ціну.</a:t>
            </a:r>
            <a:endParaRPr lang="ru-RU" b="1" dirty="0"/>
          </a:p>
          <a:p>
            <a:pPr marL="0" indent="0">
              <a:buNone/>
            </a:pPr>
            <a:endParaRPr lang="ru-RU" dirty="0"/>
          </a:p>
        </p:txBody>
      </p:sp>
      <p:pic>
        <p:nvPicPr>
          <p:cNvPr id="4" name="Рисунок 3"/>
          <p:cNvPicPr>
            <a:picLocks noChangeAspect="1"/>
          </p:cNvPicPr>
          <p:nvPr/>
        </p:nvPicPr>
        <p:blipFill>
          <a:blip r:embed="rId2"/>
          <a:stretch>
            <a:fillRect/>
          </a:stretch>
        </p:blipFill>
        <p:spPr>
          <a:xfrm>
            <a:off x="530629" y="2818015"/>
            <a:ext cx="10981688" cy="3890356"/>
          </a:xfrm>
          <a:prstGeom prst="rect">
            <a:avLst/>
          </a:prstGeom>
        </p:spPr>
      </p:pic>
      <p:pic>
        <p:nvPicPr>
          <p:cNvPr id="5"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568559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57307"/>
            <a:ext cx="10515600" cy="1325563"/>
          </a:xfrm>
        </p:spPr>
        <p:txBody>
          <a:bodyPr/>
          <a:lstStyle/>
          <a:p>
            <a:pPr algn="ctr"/>
            <a:r>
              <a:rPr lang="uk-UA" sz="3000" b="1" dirty="0">
                <a:solidFill>
                  <a:srgbClr val="002060"/>
                </a:solidFill>
                <a:latin typeface="Arial" panose="020B0604020202020204" pitchFamily="34" charset="0"/>
                <a:ea typeface="+mn-ea"/>
                <a:cs typeface="Arial" panose="020B0604020202020204" pitchFamily="34" charset="0"/>
              </a:rPr>
              <a:t>4. Ключові концепції в економічному аналізі змін у добробуті суспільства</a:t>
            </a:r>
            <a:endParaRPr lang="ru-RU" b="1" dirty="0">
              <a:solidFill>
                <a:srgbClr val="002060"/>
              </a:solidFill>
            </a:endParaRPr>
          </a:p>
        </p:txBody>
      </p:sp>
      <p:sp>
        <p:nvSpPr>
          <p:cNvPr id="3" name="Объект 2"/>
          <p:cNvSpPr>
            <a:spLocks noGrp="1"/>
          </p:cNvSpPr>
          <p:nvPr>
            <p:ph idx="1"/>
          </p:nvPr>
        </p:nvSpPr>
        <p:spPr>
          <a:xfrm>
            <a:off x="399011" y="1482870"/>
            <a:ext cx="10954789" cy="4984432"/>
          </a:xfrm>
        </p:spPr>
        <p:txBody>
          <a:bodyPr>
            <a:normAutofit lnSpcReduction="10000"/>
          </a:bodyPr>
          <a:lstStyle/>
          <a:p>
            <a:pPr marL="514350" indent="-514350">
              <a:buAutoNum type="arabicPeriod"/>
            </a:pPr>
            <a:r>
              <a:rPr lang="uk-UA" b="1" dirty="0"/>
              <a:t>Надлишок споживача (</a:t>
            </a:r>
            <a:r>
              <a:rPr lang="uk-UA" b="1" dirty="0" err="1"/>
              <a:t>Consumer</a:t>
            </a:r>
            <a:r>
              <a:rPr lang="uk-UA" b="1" dirty="0"/>
              <a:t> </a:t>
            </a:r>
            <a:r>
              <a:rPr lang="uk-UA" b="1" dirty="0" err="1"/>
              <a:t>Surplus</a:t>
            </a:r>
            <a:r>
              <a:rPr lang="uk-UA" b="1" dirty="0"/>
              <a:t>)</a:t>
            </a:r>
          </a:p>
          <a:p>
            <a:pPr marL="0" indent="0" algn="just">
              <a:buNone/>
            </a:pPr>
            <a:r>
              <a:rPr lang="uk-UA" dirty="0"/>
              <a:t>	</a:t>
            </a:r>
            <a:r>
              <a:rPr lang="uk-UA" b="1" dirty="0">
                <a:solidFill>
                  <a:srgbClr val="FF0000"/>
                </a:solidFill>
              </a:rPr>
              <a:t>Надлишок споживача </a:t>
            </a:r>
            <a:r>
              <a:rPr lang="uk-UA" dirty="0"/>
              <a:t>– </a:t>
            </a:r>
            <a:r>
              <a:rPr lang="uk-UA" b="1" dirty="0">
                <a:solidFill>
                  <a:srgbClr val="FF0000"/>
                </a:solidFill>
              </a:rPr>
              <a:t>різниця між ціною яку покупець згоден заплатити за товар і ціною яку він фактично платить</a:t>
            </a:r>
            <a:r>
              <a:rPr lang="uk-UA" dirty="0"/>
              <a:t>.</a:t>
            </a:r>
          </a:p>
          <a:p>
            <a:pPr marL="0" indent="0" algn="just">
              <a:buNone/>
            </a:pPr>
            <a:r>
              <a:rPr lang="uk-UA" sz="2400" kern="100" dirty="0">
                <a:effectLst/>
                <a:latin typeface="Arial" panose="020B0604020202020204" pitchFamily="34" charset="0"/>
                <a:ea typeface="Calibri" panose="020F0502020204030204" pitchFamily="34" charset="0"/>
                <a:cs typeface="Arial" panose="020B0604020202020204" pitchFamily="34" charset="0"/>
              </a:rPr>
              <a:t>Іншими словами, це вигода, яку отримує споживач, оскільки він може купити товар дешевше, ніж він оцінює його цінність. </a:t>
            </a:r>
            <a:endParaRPr lang="ru-RU" dirty="0"/>
          </a:p>
          <a:p>
            <a:pPr marL="0" indent="0" algn="just">
              <a:buNone/>
            </a:pPr>
            <a:r>
              <a:rPr lang="uk-UA" sz="2400" kern="100" dirty="0">
                <a:effectLst/>
                <a:latin typeface="Arial" panose="020B0604020202020204" pitchFamily="34" charset="0"/>
                <a:ea typeface="Calibri" panose="020F0502020204030204" pitchFamily="34" charset="0"/>
                <a:cs typeface="Arial" panose="020B0604020202020204" pitchFamily="34" charset="0"/>
              </a:rPr>
              <a:t>Надлишок споживача тісно пов'язаний з </a:t>
            </a:r>
            <a:r>
              <a:rPr lang="uk-UA" sz="2400" b="1" kern="100" dirty="0">
                <a:effectLst/>
                <a:latin typeface="Arial" panose="020B0604020202020204" pitchFamily="34" charset="0"/>
                <a:ea typeface="Calibri" panose="020F0502020204030204" pitchFamily="34" charset="0"/>
                <a:cs typeface="Arial" panose="020B0604020202020204" pitchFamily="34" charset="0"/>
              </a:rPr>
              <a:t>економічною теорією попиту</a:t>
            </a:r>
            <a:r>
              <a:rPr lang="uk-UA" sz="2400" kern="100" dirty="0">
                <a:effectLst/>
                <a:latin typeface="Arial" panose="020B0604020202020204" pitchFamily="34" charset="0"/>
                <a:ea typeface="Calibri" panose="020F0502020204030204" pitchFamily="34" charset="0"/>
                <a:cs typeface="Arial" panose="020B0604020202020204" pitchFamily="34" charset="0"/>
              </a:rPr>
              <a:t>. Теорія попиту стверджує, що </a:t>
            </a:r>
            <a:r>
              <a:rPr lang="uk-UA" sz="2400" b="1" kern="100" dirty="0">
                <a:solidFill>
                  <a:srgbClr val="FF0000"/>
                </a:solidFill>
                <a:effectLst/>
                <a:latin typeface="Arial" panose="020B0604020202020204" pitchFamily="34" charset="0"/>
                <a:ea typeface="Calibri" panose="020F0502020204030204" pitchFamily="34" charset="0"/>
                <a:cs typeface="Arial" panose="020B0604020202020204" pitchFamily="34" charset="0"/>
              </a:rPr>
              <a:t>існує обернена залежність між ціною товару та кількістю, яку споживачі готові придбати: чим нижча ціна, тим більше споживачів зацікавлені у купівлі товару, і тим більша кількість товару продається.</a:t>
            </a:r>
          </a:p>
          <a:p>
            <a:pPr marL="0" indent="0" algn="just">
              <a:buNone/>
            </a:pPr>
            <a:r>
              <a:rPr lang="uk-UA" sz="2400" dirty="0">
                <a:effectLst/>
                <a:latin typeface="Arial" panose="020B0604020202020204" pitchFamily="34" charset="0"/>
                <a:ea typeface="Calibri" panose="020F0502020204030204" pitchFamily="34" charset="0"/>
                <a:cs typeface="Arial" panose="020B0604020202020204" pitchFamily="34" charset="0"/>
              </a:rPr>
              <a:t>Чим більший надлишок споживача, тим більше економічного благополуччя отримують споживачі. Це означає, що споживачі мають більше коштів, щоб витратити на інші товари або послуги, що в свою чергу може сприяти зростанню їхнього загального рівня життя</a:t>
            </a:r>
            <a:endParaRPr lang="ru-UA" sz="2400" b="1" kern="1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buNone/>
            </a:pPr>
            <a:endParaRPr lang="ru-RU" sz="2400" dirty="0">
              <a:latin typeface="Arial" panose="020B0604020202020204" pitchFamily="34" charset="0"/>
              <a:cs typeface="Arial" panose="020B0604020202020204" pitchFamily="34" charset="0"/>
            </a:endParaRPr>
          </a:p>
          <a:p>
            <a:pPr marL="0" indent="0">
              <a:buNone/>
            </a:pPr>
            <a:endParaRPr lang="ru-RU" dirty="0"/>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1522911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83944"/>
          </a:xfrm>
        </p:spPr>
        <p:txBody>
          <a:bodyPr/>
          <a:lstStyle/>
          <a:p>
            <a:pPr algn="ctr"/>
            <a:r>
              <a:rPr lang="uk-UA" b="1" dirty="0"/>
              <a:t>Рекомендована література:</a:t>
            </a:r>
            <a:endParaRPr lang="ru-RU" b="1" dirty="0"/>
          </a:p>
        </p:txBody>
      </p:sp>
      <p:sp>
        <p:nvSpPr>
          <p:cNvPr id="3" name="Объект 2"/>
          <p:cNvSpPr>
            <a:spLocks noGrp="1"/>
          </p:cNvSpPr>
          <p:nvPr>
            <p:ph idx="1"/>
          </p:nvPr>
        </p:nvSpPr>
        <p:spPr>
          <a:xfrm>
            <a:off x="838200" y="1084333"/>
            <a:ext cx="10515600" cy="5559228"/>
          </a:xfrm>
        </p:spPr>
        <p:txBody>
          <a:bodyPr>
            <a:normAutofit lnSpcReduction="10000"/>
          </a:bodyPr>
          <a:lstStyle/>
          <a:p>
            <a:pPr marL="514350" indent="-514350">
              <a:buFont typeface="Arial" panose="020B0604020202020204" pitchFamily="34" charset="0"/>
              <a:buAutoNum type="arabicPeriod"/>
            </a:pPr>
            <a:r>
              <a:rPr lang="uk-UA" dirty="0"/>
              <a:t>Кваша </a:t>
            </a:r>
            <a:r>
              <a:rPr lang="uk-UA" dirty="0" err="1"/>
              <a:t>С.М</a:t>
            </a:r>
            <a:r>
              <a:rPr lang="uk-UA" dirty="0"/>
              <a:t>., Діброва </a:t>
            </a:r>
            <a:r>
              <a:rPr lang="uk-UA" dirty="0" err="1"/>
              <a:t>А.Д</a:t>
            </a:r>
            <a:r>
              <a:rPr lang="uk-UA" dirty="0"/>
              <a:t>., </a:t>
            </a:r>
            <a:r>
              <a:rPr lang="uk-UA" dirty="0" err="1"/>
              <a:t>Нівєвський</a:t>
            </a:r>
            <a:r>
              <a:rPr lang="uk-UA" dirty="0"/>
              <a:t> </a:t>
            </a:r>
            <a:r>
              <a:rPr lang="uk-UA" dirty="0" err="1"/>
              <a:t>О.В</a:t>
            </a:r>
            <a:r>
              <a:rPr lang="uk-UA" dirty="0"/>
              <a:t>., </a:t>
            </a:r>
            <a:r>
              <a:rPr lang="uk-UA" dirty="0" err="1"/>
              <a:t>Мартишев</a:t>
            </a:r>
            <a:r>
              <a:rPr lang="uk-UA" dirty="0"/>
              <a:t> </a:t>
            </a:r>
            <a:r>
              <a:rPr lang="uk-UA" dirty="0" err="1"/>
              <a:t>П.А</a:t>
            </a:r>
            <a:r>
              <a:rPr lang="uk-UA" dirty="0"/>
              <a:t>. Аграрна політика. – К.: НУБіП, 2022 р. – 316 с.</a:t>
            </a:r>
          </a:p>
          <a:p>
            <a:pPr marL="514350" indent="-514350">
              <a:buFont typeface="Arial" panose="020B0604020202020204" pitchFamily="34" charset="0"/>
              <a:buAutoNum type="arabicPeriod"/>
            </a:pPr>
            <a:r>
              <a:rPr lang="uk-UA" dirty="0"/>
              <a:t>Кваша С.М., Діброва А.Д., Жемойда О.В. Аграрна політика: навчальний посібник. – К.: Вид-во Ліра-К, 2018. – 388 с.</a:t>
            </a:r>
          </a:p>
          <a:p>
            <a:pPr marL="514350" lvl="0" indent="-514350">
              <a:buAutoNum type="arabicPeriod"/>
            </a:pPr>
            <a:r>
              <a:rPr lang="uk-UA" dirty="0">
                <a:latin typeface="Arial" panose="020B0604020202020204" pitchFamily="34" charset="0"/>
                <a:cs typeface="Arial" panose="020B0604020202020204" pitchFamily="34" charset="0"/>
              </a:rPr>
              <a:t>Розвиток аграрної політики України в умовах євроінтеграції / за ред. Діброви А.Д., </a:t>
            </a:r>
            <a:r>
              <a:rPr lang="uk-UA" dirty="0" err="1">
                <a:latin typeface="Arial" panose="020B0604020202020204" pitchFamily="34" charset="0"/>
                <a:cs typeface="Arial" panose="020B0604020202020204" pitchFamily="34" charset="0"/>
              </a:rPr>
              <a:t>Андрієвського</a:t>
            </a:r>
            <a:r>
              <a:rPr lang="uk-UA" dirty="0">
                <a:latin typeface="Arial" panose="020B0604020202020204" pitchFamily="34" charset="0"/>
                <a:cs typeface="Arial" panose="020B0604020202020204" pitchFamily="34" charset="0"/>
              </a:rPr>
              <a:t> В.Є.; Національний університет біоресурсів і природокористування України; Інститут розвитку аграрних ринків. – К., 2014. – 568 с.</a:t>
            </a:r>
          </a:p>
          <a:p>
            <a:pPr marL="514350" indent="-514350">
              <a:buFont typeface="Arial" panose="020B0604020202020204" pitchFamily="34" charset="0"/>
              <a:buAutoNum type="arabicPeriod"/>
            </a:pPr>
            <a:r>
              <a:rPr lang="ru-RU" dirty="0">
                <a:latin typeface="Arial" panose="020B0604020202020204" pitchFamily="34" charset="0"/>
                <a:cs typeface="Arial" panose="020B0604020202020204" pitchFamily="34" charset="0"/>
              </a:rPr>
              <a:t>Кваша С.М. </a:t>
            </a:r>
            <a:r>
              <a:rPr lang="ru-RU" dirty="0" err="1">
                <a:latin typeface="Arial" panose="020B0604020202020204" pitchFamily="34" charset="0"/>
                <a:cs typeface="Arial" panose="020B0604020202020204" pitchFamily="34" charset="0"/>
              </a:rPr>
              <a:t>Методологічний</a:t>
            </a:r>
            <a:r>
              <a:rPr lang="ru-RU" dirty="0">
                <a:latin typeface="Arial" panose="020B0604020202020204" pitchFamily="34" charset="0"/>
                <a:cs typeface="Arial" panose="020B0604020202020204" pitchFamily="34" charset="0"/>
              </a:rPr>
              <a:t> базис </a:t>
            </a:r>
            <a:r>
              <a:rPr lang="ru-RU" dirty="0" err="1">
                <a:latin typeface="Arial" panose="020B0604020202020204" pitchFamily="34" charset="0"/>
                <a:cs typeface="Arial" panose="020B0604020202020204" pitchFamily="34" charset="0"/>
              </a:rPr>
              <a:t>прийняття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суспільних</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рішень</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аграрній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політиці</a:t>
            </a:r>
            <a:r>
              <a:rPr lang="ru-RU" dirty="0">
                <a:latin typeface="Arial" panose="020B0604020202020204" pitchFamily="34" charset="0"/>
                <a:cs typeface="Arial" panose="020B0604020202020204" pitchFamily="34" charset="0"/>
              </a:rPr>
              <a:t> / С. М. Кваша // </a:t>
            </a:r>
            <a:r>
              <a:rPr lang="ru-RU" dirty="0" err="1">
                <a:latin typeface="Arial" panose="020B0604020202020204" pitchFamily="34" charset="0"/>
                <a:cs typeface="Arial" panose="020B0604020202020204" pitchFamily="34" charset="0"/>
              </a:rPr>
              <a:t>Економіка</a:t>
            </a:r>
            <a:r>
              <a:rPr lang="ru-RU" dirty="0">
                <a:latin typeface="Arial" panose="020B0604020202020204" pitchFamily="34" charset="0"/>
                <a:cs typeface="Arial" panose="020B0604020202020204" pitchFamily="34" charset="0"/>
              </a:rPr>
              <a:t> АПК. - 2013. - № 8. - С. 12-21.</a:t>
            </a:r>
          </a:p>
          <a:p>
            <a:pPr marL="514350" indent="-514350">
              <a:buFont typeface="Arial" panose="020B0604020202020204" pitchFamily="34" charset="0"/>
              <a:buAutoNum type="arabicPeriod"/>
            </a:pPr>
            <a:r>
              <a:rPr lang="uk-UA" dirty="0" err="1">
                <a:latin typeface="Arial" panose="020B0604020202020204" pitchFamily="34" charset="0"/>
                <a:cs typeface="Arial" panose="020B0604020202020204" pitchFamily="34" charset="0"/>
              </a:rPr>
              <a:t>Кьостер</a:t>
            </a:r>
            <a:r>
              <a:rPr lang="uk-UA" dirty="0">
                <a:latin typeface="Arial" panose="020B0604020202020204" pitchFamily="34" charset="0"/>
                <a:cs typeface="Arial" panose="020B0604020202020204" pitchFamily="34" charset="0"/>
              </a:rPr>
              <a:t> Ульріх. Основи аналізу аграрного ринку /наук. ред. пер. </a:t>
            </a:r>
            <a:r>
              <a:rPr lang="uk-UA" dirty="0" err="1">
                <a:latin typeface="Arial" panose="020B0604020202020204" pitchFamily="34" charset="0"/>
                <a:cs typeface="Arial" panose="020B0604020202020204" pitchFamily="34" charset="0"/>
              </a:rPr>
              <a:t>О.Нів</a:t>
            </a:r>
            <a:r>
              <a:rPr lang="en-US" dirty="0">
                <a:latin typeface="Arial" panose="020B0604020202020204" pitchFamily="34" charset="0"/>
                <a:cs typeface="Arial" panose="020B0604020202020204" pitchFamily="34" charset="0"/>
              </a:rPr>
              <a:t>’</a:t>
            </a:r>
            <a:r>
              <a:rPr lang="uk-UA" dirty="0" err="1">
                <a:latin typeface="Arial" panose="020B0604020202020204" pitchFamily="34" charset="0"/>
                <a:cs typeface="Arial" panose="020B0604020202020204" pitchFamily="34" charset="0"/>
              </a:rPr>
              <a:t>євський</a:t>
            </a:r>
            <a:r>
              <a:rPr lang="uk-UA" dirty="0">
                <a:latin typeface="Arial" panose="020B0604020202020204" pitchFamily="34" charset="0"/>
                <a:cs typeface="Arial" panose="020B0604020202020204" pitchFamily="34" charset="0"/>
              </a:rPr>
              <a:t>. – К.: АДЕФ-Україна, 2012. – 486 с.</a:t>
            </a:r>
            <a:endParaRPr lang="ru-RU" dirty="0">
              <a:latin typeface="Arial" panose="020B0604020202020204" pitchFamily="34" charset="0"/>
              <a:cs typeface="Arial" panose="020B0604020202020204" pitchFamily="34" charset="0"/>
            </a:endParaRPr>
          </a:p>
          <a:p>
            <a:pPr marL="0" indent="0">
              <a:buNone/>
            </a:pPr>
            <a:endParaRPr lang="ru-RU" dirty="0"/>
          </a:p>
          <a:p>
            <a:pPr marL="514350" lvl="0" indent="-514350">
              <a:buAutoNum type="arabicPeriod"/>
            </a:pPr>
            <a:endParaRPr lang="uk-UA" dirty="0"/>
          </a:p>
          <a:p>
            <a:pPr lvl="0"/>
            <a:endParaRPr lang="ru-RU" dirty="0"/>
          </a:p>
          <a:p>
            <a:pPr marL="514350" indent="-514350">
              <a:buAutoNum type="arabicPeriod"/>
            </a:pPr>
            <a:endParaRPr lang="ru-RU" dirty="0">
              <a:latin typeface="Arial" panose="020B0604020202020204" pitchFamily="34" charset="0"/>
              <a:cs typeface="Arial" panose="020B0604020202020204" pitchFamily="34" charset="0"/>
            </a:endParaRP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429403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3880" y="188017"/>
            <a:ext cx="10515600" cy="3186949"/>
          </a:xfrm>
        </p:spPr>
        <p:txBody>
          <a:bodyPr>
            <a:normAutofit/>
          </a:bodyPr>
          <a:lstStyle/>
          <a:p>
            <a:pPr marL="0" indent="0" algn="just">
              <a:buNone/>
            </a:pPr>
            <a:r>
              <a:rPr lang="uk-UA" dirty="0"/>
              <a:t>Надлишок споживача легко підрахувати, якщо відома крива попиту.  Крива попиту відображає різноманітні кількості товарів, які покупці згодні і можуть придбати за певними цінами. </a:t>
            </a:r>
            <a:r>
              <a:rPr lang="uk-UA" b="1" dirty="0">
                <a:solidFill>
                  <a:srgbClr val="FF0000"/>
                </a:solidFill>
              </a:rPr>
              <a:t>Надлишок споживача вимірюється площею нижче кривої попиту і вище лінії ціни </a:t>
            </a:r>
            <a:r>
              <a:rPr lang="uk-UA" dirty="0"/>
              <a:t>(рис. 3). Якщо скласти разом багато індивідуальних споживачів, надлишок споживача буде вимірювати загальну корисність, яку отримують покупці від придбання товарів на ринку. </a:t>
            </a:r>
            <a:endParaRPr lang="ru-RU" dirty="0"/>
          </a:p>
          <a:p>
            <a:pPr marL="0" indent="0" algn="just">
              <a:buNone/>
            </a:pPr>
            <a:endParaRPr lang="ru-RU" dirty="0"/>
          </a:p>
          <a:p>
            <a:pPr marL="0" indent="0">
              <a:buNone/>
            </a:pPr>
            <a:endParaRPr lang="uk-UA" dirty="0"/>
          </a:p>
          <a:p>
            <a:pPr marL="0" indent="0">
              <a:buNone/>
            </a:pPr>
            <a:endParaRPr lang="ru-RU" dirty="0"/>
          </a:p>
        </p:txBody>
      </p:sp>
      <p:pic>
        <p:nvPicPr>
          <p:cNvPr id="4" name="Рисунок 3"/>
          <p:cNvPicPr>
            <a:picLocks noChangeAspect="1"/>
          </p:cNvPicPr>
          <p:nvPr/>
        </p:nvPicPr>
        <p:blipFill>
          <a:blip r:embed="rId2"/>
          <a:stretch>
            <a:fillRect/>
          </a:stretch>
        </p:blipFill>
        <p:spPr>
          <a:xfrm>
            <a:off x="1554131" y="2995389"/>
            <a:ext cx="8263199" cy="3657014"/>
          </a:xfrm>
          <a:prstGeom prst="rect">
            <a:avLst/>
          </a:prstGeom>
        </p:spPr>
      </p:pic>
      <p:pic>
        <p:nvPicPr>
          <p:cNvPr id="5"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
        <p:nvSpPr>
          <p:cNvPr id="6" name="TextBox 5">
            <a:extLst>
              <a:ext uri="{FF2B5EF4-FFF2-40B4-BE49-F238E27FC236}">
                <a16:creationId xmlns:a16="http://schemas.microsoft.com/office/drawing/2014/main" id="{3A998D23-5E2F-46F6-B6B9-7AAA4B1FFF64}"/>
              </a:ext>
            </a:extLst>
          </p:cNvPr>
          <p:cNvSpPr txBox="1"/>
          <p:nvPr/>
        </p:nvSpPr>
        <p:spPr>
          <a:xfrm>
            <a:off x="3274143" y="3178398"/>
            <a:ext cx="8642556" cy="374077"/>
          </a:xfrm>
          <a:prstGeom prst="rect">
            <a:avLst/>
          </a:prstGeom>
          <a:noFill/>
        </p:spPr>
        <p:txBody>
          <a:bodyPr wrap="square">
            <a:spAutoFit/>
          </a:bodyPr>
          <a:lstStyle/>
          <a:p>
            <a:pPr>
              <a:lnSpc>
                <a:spcPct val="107000"/>
              </a:lnSpc>
              <a:spcAft>
                <a:spcPts val="800"/>
              </a:spcAft>
            </a:pP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Надлишок споживача=1/2×(Максимальна ціна−Ринкова ціна)×Кількість товару </a:t>
            </a:r>
            <a:endParaRPr lang="ru-UA" sz="1800" b="1"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E35ED854-1567-0424-74F7-68888537F8F8}"/>
              </a:ext>
            </a:extLst>
          </p:cNvPr>
          <p:cNvSpPr txBox="1"/>
          <p:nvPr/>
        </p:nvSpPr>
        <p:spPr>
          <a:xfrm>
            <a:off x="6548285" y="3735484"/>
            <a:ext cx="5447070" cy="1570943"/>
          </a:xfrm>
          <a:prstGeom prst="rect">
            <a:avLst/>
          </a:prstGeom>
          <a:noFill/>
        </p:spPr>
        <p:txBody>
          <a:bodyPr wrap="square">
            <a:spAutoFit/>
          </a:bodyPr>
          <a:lstStyle/>
          <a:p>
            <a:pPr>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Максимальна ціна − 100 грн</a:t>
            </a:r>
          </a:p>
          <a:p>
            <a:pPr>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Ринкова ціна – 60 грн </a:t>
            </a:r>
          </a:p>
          <a:p>
            <a:pPr>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Кількість товару – 500 од.</a:t>
            </a:r>
          </a:p>
          <a:p>
            <a:pPr>
              <a:lnSpc>
                <a:spcPct val="107000"/>
              </a:lnSpc>
              <a:spcAft>
                <a:spcPts val="800"/>
              </a:spcAft>
            </a:pPr>
            <a:r>
              <a:rPr lang="uk-UA" b="1" kern="100" dirty="0">
                <a:latin typeface="Times New Roman" panose="02020603050405020304" pitchFamily="18" charset="0"/>
                <a:ea typeface="Calibri" panose="020F0502020204030204" pitchFamily="34" charset="0"/>
                <a:cs typeface="Times New Roman" panose="02020603050405020304" pitchFamily="18" charset="0"/>
              </a:rPr>
              <a:t>Надлишок споживача=1/2</a:t>
            </a:r>
            <a:r>
              <a:rPr lang="uk-UA" sz="1800" b="1" kern="100" dirty="0">
                <a:effectLst/>
                <a:latin typeface="Times New Roman" panose="02020603050405020304" pitchFamily="18" charset="0"/>
                <a:ea typeface="Calibri" panose="020F0502020204030204" pitchFamily="34" charset="0"/>
                <a:cs typeface="Times New Roman" panose="02020603050405020304" pitchFamily="18" charset="0"/>
              </a:rPr>
              <a:t>×(100-60) ×500=10000 грн</a:t>
            </a:r>
            <a:endParaRPr lang="ru-UA" sz="1800" b="1"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CEF03304-5F2E-2D53-8505-896EBDBADD27}"/>
              </a:ext>
            </a:extLst>
          </p:cNvPr>
          <p:cNvSpPr txBox="1"/>
          <p:nvPr/>
        </p:nvSpPr>
        <p:spPr>
          <a:xfrm>
            <a:off x="7226709" y="5694129"/>
            <a:ext cx="4847304" cy="1200329"/>
          </a:xfrm>
          <a:prstGeom prst="rect">
            <a:avLst/>
          </a:prstGeom>
          <a:noFill/>
        </p:spPr>
        <p:txBody>
          <a:bodyPr wrap="square">
            <a:spAutoFit/>
          </a:bodyPr>
          <a:lstStyle/>
          <a:p>
            <a:r>
              <a:rPr lang="uk-UA" dirty="0">
                <a:latin typeface="Times New Roman" panose="02020603050405020304" pitchFamily="18" charset="0"/>
                <a:ea typeface="Calibri" panose="020F0502020204030204" pitchFamily="34" charset="0"/>
              </a:rPr>
              <a:t>С</a:t>
            </a:r>
            <a:r>
              <a:rPr lang="uk-UA" sz="1800" dirty="0">
                <a:effectLst/>
                <a:latin typeface="Times New Roman" panose="02020603050405020304" pitchFamily="18" charset="0"/>
                <a:ea typeface="Calibri" panose="020F0502020204030204" pitchFamily="34" charset="0"/>
              </a:rPr>
              <a:t>поживачі отримали економічну вигоду на суму 10,000 грн від того, що змогли придбати товар за ціною нижчою, ніж та, яку вони були б готові заплатити</a:t>
            </a:r>
            <a:endParaRPr lang="uk-UA" dirty="0"/>
          </a:p>
        </p:txBody>
      </p:sp>
    </p:spTree>
    <p:extLst>
      <p:ext uri="{BB962C8B-B14F-4D97-AF65-F5344CB8AC3E}">
        <p14:creationId xmlns:p14="http://schemas.microsoft.com/office/powerpoint/2010/main" val="24216970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3879" y="188017"/>
            <a:ext cx="11274159" cy="6556912"/>
          </a:xfrm>
        </p:spPr>
        <p:txBody>
          <a:bodyPr>
            <a:normAutofit fontScale="25000" lnSpcReduction="20000"/>
          </a:bodyPr>
          <a:lstStyle/>
          <a:p>
            <a:pPr marL="0" indent="0" algn="just">
              <a:spcBef>
                <a:spcPts val="600"/>
              </a:spcBef>
              <a:spcAft>
                <a:spcPts val="600"/>
              </a:spcAft>
              <a:buNone/>
            </a:pPr>
            <a:r>
              <a:rPr lang="uk-UA" sz="8000" dirty="0">
                <a:latin typeface="Arial" panose="020B0604020202020204" pitchFamily="34" charset="0"/>
                <a:cs typeface="Arial" panose="020B0604020202020204" pitchFamily="34" charset="0"/>
              </a:rPr>
              <a:t>Уряд вирішив ввести субсидії на виробництво пшениці для підтримки внутрішнього ринку хліба. Мета цього заходу — знизити ринкову ціну на хліб і забезпечити його доступність для всіх верств населення, особливо для малозабезпечених груп. Перед введенням субсидій ринкова ціна хліба становила 25 грн за одиницю.</a:t>
            </a:r>
          </a:p>
          <a:p>
            <a:pPr marL="0" indent="0">
              <a:lnSpc>
                <a:spcPct val="107000"/>
              </a:lnSpc>
              <a:spcAft>
                <a:spcPts val="800"/>
              </a:spcAft>
              <a:buNone/>
            </a:pPr>
            <a:r>
              <a:rPr lang="uk-UA" sz="7200" b="1" kern="100" dirty="0">
                <a:effectLst/>
                <a:latin typeface="Arial" panose="020B0604020202020204" pitchFamily="34" charset="0"/>
                <a:ea typeface="Calibri" panose="020F0502020204030204" pitchFamily="34" charset="0"/>
                <a:cs typeface="Arial" panose="020B0604020202020204" pitchFamily="34" charset="0"/>
              </a:rPr>
              <a:t>Дані для розрахунку:</a:t>
            </a:r>
            <a:endParaRPr lang="ru-UA" sz="72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7200" b="1" kern="100" dirty="0">
                <a:effectLst/>
                <a:latin typeface="Arial" panose="020B0604020202020204" pitchFamily="34" charset="0"/>
                <a:ea typeface="Calibri" panose="020F0502020204030204" pitchFamily="34" charset="0"/>
                <a:cs typeface="Arial" panose="020B0604020202020204" pitchFamily="34" charset="0"/>
              </a:rPr>
              <a:t>До субсидії:</a:t>
            </a:r>
            <a:endParaRPr lang="ru-UA" sz="7200" kern="1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nSpc>
                <a:spcPct val="107000"/>
              </a:lnSpc>
              <a:spcBef>
                <a:spcPts val="0"/>
              </a:spcBef>
              <a:buSzPts val="1000"/>
              <a:buFont typeface="Courier New" panose="02070309020205020404" pitchFamily="49" charset="0"/>
              <a:buChar char="o"/>
              <a:tabLst>
                <a:tab pos="914400" algn="l"/>
              </a:tabLst>
            </a:pPr>
            <a:r>
              <a:rPr lang="uk-UA" sz="8000" kern="100" dirty="0">
                <a:effectLst/>
                <a:latin typeface="Arial" panose="020B0604020202020204" pitchFamily="34" charset="0"/>
                <a:ea typeface="Calibri" panose="020F0502020204030204" pitchFamily="34" charset="0"/>
                <a:cs typeface="Arial" panose="020B0604020202020204" pitchFamily="34" charset="0"/>
              </a:rPr>
              <a:t>Ринкова ціна хліба: 25 грн/од.</a:t>
            </a:r>
            <a:endParaRPr lang="ru-UA" sz="8000" kern="1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nSpc>
                <a:spcPct val="107000"/>
              </a:lnSpc>
              <a:spcBef>
                <a:spcPts val="0"/>
              </a:spcBef>
              <a:buSzPts val="1000"/>
              <a:buFont typeface="Courier New" panose="02070309020205020404" pitchFamily="49" charset="0"/>
              <a:buChar char="o"/>
              <a:tabLst>
                <a:tab pos="914400" algn="l"/>
              </a:tabLst>
            </a:pPr>
            <a:r>
              <a:rPr lang="uk-UA" sz="8000" kern="100" dirty="0">
                <a:effectLst/>
                <a:latin typeface="Arial" panose="020B0604020202020204" pitchFamily="34" charset="0"/>
                <a:ea typeface="Calibri" panose="020F0502020204030204" pitchFamily="34" charset="0"/>
                <a:cs typeface="Arial" panose="020B0604020202020204" pitchFamily="34" charset="0"/>
              </a:rPr>
              <a:t>Споживання: 1 мільйон  хлібин на місяць</a:t>
            </a:r>
            <a:endParaRPr lang="ru-UA" sz="8000" kern="1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nSpc>
                <a:spcPct val="107000"/>
              </a:lnSpc>
              <a:spcBef>
                <a:spcPts val="0"/>
              </a:spcBef>
              <a:buSzPts val="1000"/>
              <a:buFont typeface="Courier New" panose="02070309020205020404" pitchFamily="49" charset="0"/>
              <a:buChar char="o"/>
              <a:tabLst>
                <a:tab pos="914400" algn="l"/>
              </a:tabLst>
            </a:pPr>
            <a:r>
              <a:rPr lang="uk-UA" sz="8000" kern="100" dirty="0">
                <a:effectLst/>
                <a:latin typeface="Arial" panose="020B0604020202020204" pitchFamily="34" charset="0"/>
                <a:ea typeface="Calibri" panose="020F0502020204030204" pitchFamily="34" charset="0"/>
                <a:cs typeface="Arial" panose="020B0604020202020204" pitchFamily="34" charset="0"/>
              </a:rPr>
              <a:t>Максимальна ціна, яку споживачі готові платити (на основі кривої попиту): 30 грн/хлібину</a:t>
            </a:r>
            <a:endParaRPr lang="ru-UA" sz="80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7200" b="1" kern="100" dirty="0">
                <a:effectLst/>
                <a:latin typeface="Arial" panose="020B0604020202020204" pitchFamily="34" charset="0"/>
                <a:ea typeface="Calibri" panose="020F0502020204030204" pitchFamily="34" charset="0"/>
                <a:cs typeface="Arial" panose="020B0604020202020204" pitchFamily="34" charset="0"/>
              </a:rPr>
              <a:t>Після субсидії:</a:t>
            </a:r>
            <a:endParaRPr lang="ru-UA" sz="7200" kern="1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uk-UA" sz="7200" kern="100" dirty="0">
                <a:effectLst/>
                <a:latin typeface="Arial" panose="020B0604020202020204" pitchFamily="34" charset="0"/>
                <a:ea typeface="Calibri" panose="020F0502020204030204" pitchFamily="34" charset="0"/>
                <a:cs typeface="Arial" panose="020B0604020202020204" pitchFamily="34" charset="0"/>
              </a:rPr>
              <a:t>Ринкова ціна хліба знижується до 20 грн/хлібина</a:t>
            </a:r>
            <a:endParaRPr lang="ru-UA" sz="7200" kern="1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uk-UA" sz="7200" kern="100" dirty="0">
                <a:effectLst/>
                <a:latin typeface="Arial" panose="020B0604020202020204" pitchFamily="34" charset="0"/>
                <a:ea typeface="Calibri" panose="020F0502020204030204" pitchFamily="34" charset="0"/>
                <a:cs typeface="Arial" panose="020B0604020202020204" pitchFamily="34" charset="0"/>
              </a:rPr>
              <a:t>Споживання збільшується до 1,2 мільйона хлібин на місяць</a:t>
            </a:r>
            <a:endParaRPr lang="ru-UA" sz="72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uk-UA" sz="7200" b="1" kern="100" dirty="0">
                <a:effectLst/>
                <a:latin typeface="Arial" panose="020B0604020202020204" pitchFamily="34" charset="0"/>
                <a:ea typeface="Calibri" panose="020F0502020204030204" pitchFamily="34" charset="0"/>
                <a:cs typeface="Arial" panose="020B0604020202020204" pitchFamily="34" charset="0"/>
              </a:rPr>
              <a:t>Розрахунок надлишку споживача:</a:t>
            </a:r>
            <a:endParaRPr lang="ru-UA" sz="72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uk-UA" sz="7200" b="1" kern="100" dirty="0">
                <a:effectLst/>
                <a:latin typeface="Arial" panose="020B0604020202020204" pitchFamily="34" charset="0"/>
                <a:ea typeface="Calibri" panose="020F0502020204030204" pitchFamily="34" charset="0"/>
                <a:cs typeface="Arial" panose="020B0604020202020204" pitchFamily="34" charset="0"/>
              </a:rPr>
              <a:t>До субсидії:</a:t>
            </a:r>
            <a:endParaRPr lang="ru-UA" sz="7200" kern="1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uk-UA" sz="7200" kern="100" dirty="0">
                <a:effectLst/>
                <a:latin typeface="Arial" panose="020B0604020202020204" pitchFamily="34" charset="0"/>
                <a:ea typeface="Calibri" panose="020F0502020204030204" pitchFamily="34" charset="0"/>
                <a:cs typeface="Arial" panose="020B0604020202020204" pitchFamily="34" charset="0"/>
              </a:rPr>
              <a:t>Надлишок споживача = 1/2×(30грн−25грн)×1млн.од.=2,5 </a:t>
            </a:r>
            <a:r>
              <a:rPr lang="uk-UA" sz="7200" kern="100" dirty="0" err="1">
                <a:effectLst/>
                <a:latin typeface="Arial" panose="020B0604020202020204" pitchFamily="34" charset="0"/>
                <a:ea typeface="Calibri" panose="020F0502020204030204" pitchFamily="34" charset="0"/>
                <a:cs typeface="Arial" panose="020B0604020202020204" pitchFamily="34" charset="0"/>
              </a:rPr>
              <a:t>млн.грн</a:t>
            </a:r>
            <a:r>
              <a:rPr lang="uk-UA" sz="7200" kern="100" dirty="0">
                <a:effectLst/>
                <a:latin typeface="Arial" panose="020B0604020202020204" pitchFamily="34" charset="0"/>
                <a:ea typeface="Calibri" panose="020F0502020204030204" pitchFamily="34" charset="0"/>
                <a:cs typeface="Arial" panose="020B0604020202020204" pitchFamily="34" charset="0"/>
              </a:rPr>
              <a:t> </a:t>
            </a:r>
            <a:endParaRPr lang="ru-UA" sz="72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uk-UA" sz="7200" b="1" kern="100" dirty="0">
                <a:effectLst/>
                <a:latin typeface="Arial" panose="020B0604020202020204" pitchFamily="34" charset="0"/>
                <a:ea typeface="Calibri" panose="020F0502020204030204" pitchFamily="34" charset="0"/>
                <a:cs typeface="Arial" panose="020B0604020202020204" pitchFamily="34" charset="0"/>
              </a:rPr>
              <a:t>Після субсидії:</a:t>
            </a:r>
            <a:endParaRPr lang="ru-UA" sz="7200" kern="1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uk-UA" sz="7200" kern="100" dirty="0">
                <a:effectLst/>
                <a:latin typeface="Arial" panose="020B0604020202020204" pitchFamily="34" charset="0"/>
                <a:ea typeface="Calibri" panose="020F0502020204030204" pitchFamily="34" charset="0"/>
                <a:cs typeface="Arial" panose="020B0604020202020204" pitchFamily="34" charset="0"/>
              </a:rPr>
              <a:t>Надлишок споживача = 1/2×(30грн−20грн)×1,2 млн. од.=6,0 </a:t>
            </a:r>
            <a:r>
              <a:rPr lang="uk-UA" sz="7200" kern="100" dirty="0" err="1">
                <a:effectLst/>
                <a:latin typeface="Arial" panose="020B0604020202020204" pitchFamily="34" charset="0"/>
                <a:ea typeface="Calibri" panose="020F0502020204030204" pitchFamily="34" charset="0"/>
                <a:cs typeface="Arial" panose="020B0604020202020204" pitchFamily="34" charset="0"/>
              </a:rPr>
              <a:t>млн.грн</a:t>
            </a:r>
            <a:r>
              <a:rPr lang="uk-UA" sz="7200" kern="100" dirty="0">
                <a:effectLst/>
                <a:latin typeface="Arial" panose="020B0604020202020204" pitchFamily="34" charset="0"/>
                <a:ea typeface="Calibri" panose="020F0502020204030204" pitchFamily="34" charset="0"/>
                <a:cs typeface="Arial" panose="020B0604020202020204" pitchFamily="34" charset="0"/>
              </a:rPr>
              <a:t> </a:t>
            </a:r>
            <a:endParaRPr lang="ru-UA" sz="7200" kern="100" dirty="0">
              <a:effectLst/>
              <a:latin typeface="Arial" panose="020B0604020202020204" pitchFamily="34" charset="0"/>
              <a:ea typeface="Calibri" panose="020F0502020204030204" pitchFamily="34" charset="0"/>
              <a:cs typeface="Arial" panose="020B0604020202020204" pitchFamily="34" charset="0"/>
            </a:endParaRPr>
          </a:p>
          <a:p>
            <a:pPr marL="0" indent="0" algn="just">
              <a:buNone/>
            </a:pPr>
            <a:endParaRPr lang="ru-RU" dirty="0"/>
          </a:p>
          <a:p>
            <a:pPr marL="0" indent="0" algn="just">
              <a:buNone/>
            </a:pPr>
            <a:endParaRPr lang="ru-RU" dirty="0"/>
          </a:p>
          <a:p>
            <a:pPr marL="0" indent="0">
              <a:buNone/>
            </a:pPr>
            <a:endParaRPr lang="uk-UA" dirty="0"/>
          </a:p>
          <a:p>
            <a:pPr marL="0" indent="0">
              <a:buNone/>
            </a:pPr>
            <a:endParaRPr lang="ru-RU" dirty="0"/>
          </a:p>
        </p:txBody>
      </p:sp>
      <p:pic>
        <p:nvPicPr>
          <p:cNvPr id="5"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6013050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235974"/>
            <a:ext cx="10515600" cy="524638"/>
          </a:xfrm>
        </p:spPr>
        <p:txBody>
          <a:bodyPr>
            <a:normAutofit fontScale="90000"/>
          </a:bodyPr>
          <a:lstStyle/>
          <a:p>
            <a:r>
              <a:rPr lang="uk-UA" sz="3600" b="1" dirty="0">
                <a:solidFill>
                  <a:srgbClr val="FF0000"/>
                </a:solidFill>
                <a:latin typeface="Arial" panose="020B0604020202020204" pitchFamily="34" charset="0"/>
                <a:cs typeface="Arial" panose="020B0604020202020204" pitchFamily="34" charset="0"/>
              </a:rPr>
              <a:t>Надлишок виробника</a:t>
            </a:r>
            <a:endParaRPr lang="ru-RU" b="1" dirty="0">
              <a:solidFill>
                <a:srgbClr val="FF000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49382" y="760611"/>
            <a:ext cx="11662756" cy="5768007"/>
          </a:xfrm>
        </p:spPr>
        <p:txBody>
          <a:bodyPr/>
          <a:lstStyle/>
          <a:p>
            <a:pPr marL="0" indent="0" algn="just">
              <a:buNone/>
            </a:pPr>
            <a:r>
              <a:rPr lang="uk-UA" dirty="0"/>
              <a:t>Надлишок виробника є одним із ключових економічних показників, який відображає вигоду, яку отримують виробники від продажу своїх товарів на ринку. Це поняття широко використовується в економічній теорії для </a:t>
            </a:r>
            <a:r>
              <a:rPr lang="uk-UA" u="sng" dirty="0"/>
              <a:t>аналізу ринкової ефективності, розподілу доходів та оцінки впливу різних політик, зокрема, в аграрній сфері</a:t>
            </a:r>
            <a:r>
              <a:rPr lang="uk-UA" dirty="0"/>
              <a:t>. </a:t>
            </a:r>
            <a:endParaRPr lang="uk-UA" b="1" dirty="0">
              <a:solidFill>
                <a:srgbClr val="FF0000"/>
              </a:solidFill>
            </a:endParaRPr>
          </a:p>
          <a:p>
            <a:pPr marL="0" indent="0" algn="just">
              <a:buNone/>
            </a:pPr>
            <a:r>
              <a:rPr lang="uk-UA" b="1" dirty="0">
                <a:solidFill>
                  <a:srgbClr val="FF0000"/>
                </a:solidFill>
              </a:rPr>
              <a:t>Надлишок виробника (</a:t>
            </a:r>
            <a:r>
              <a:rPr lang="uk-UA" b="1" dirty="0" err="1">
                <a:solidFill>
                  <a:srgbClr val="FF0000"/>
                </a:solidFill>
              </a:rPr>
              <a:t>Producer</a:t>
            </a:r>
            <a:r>
              <a:rPr lang="uk-UA" b="1" dirty="0">
                <a:solidFill>
                  <a:srgbClr val="FF0000"/>
                </a:solidFill>
              </a:rPr>
              <a:t> </a:t>
            </a:r>
            <a:r>
              <a:rPr lang="uk-UA" b="1" dirty="0" err="1">
                <a:solidFill>
                  <a:srgbClr val="FF0000"/>
                </a:solidFill>
              </a:rPr>
              <a:t>Surplus</a:t>
            </a:r>
            <a:r>
              <a:rPr lang="uk-UA" b="1" dirty="0">
                <a:solidFill>
                  <a:srgbClr val="FF0000"/>
                </a:solidFill>
              </a:rPr>
              <a:t>) — це різниця між фактичною ціною, за якою виробник продає товар, і мінімальною ціною, за яку він був би готовий продати цей товар. </a:t>
            </a:r>
            <a:r>
              <a:rPr lang="uk-UA" dirty="0"/>
              <a:t>Це міра економічної вигоди виробника, яка відображає різницю між ринковою ціною і витратами виробника на виробництво одиниці продукції.</a:t>
            </a:r>
          </a:p>
        </p:txBody>
      </p:sp>
      <p:pic>
        <p:nvPicPr>
          <p:cNvPr id="5"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850286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196989"/>
            <a:ext cx="10515600" cy="440574"/>
          </a:xfrm>
        </p:spPr>
        <p:txBody>
          <a:bodyPr>
            <a:normAutofit fontScale="90000"/>
          </a:bodyPr>
          <a:lstStyle/>
          <a:p>
            <a:r>
              <a:rPr lang="uk-UA" sz="3600" b="1" dirty="0">
                <a:solidFill>
                  <a:srgbClr val="FF0000"/>
                </a:solidFill>
                <a:latin typeface="Arial" panose="020B0604020202020204" pitchFamily="34" charset="0"/>
                <a:cs typeface="Arial" panose="020B0604020202020204" pitchFamily="34" charset="0"/>
              </a:rPr>
              <a:t>Надлишок виробника</a:t>
            </a:r>
            <a:endParaRPr lang="ru-RU" b="1" dirty="0">
              <a:solidFill>
                <a:srgbClr val="FF000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49382" y="1022555"/>
            <a:ext cx="11662756" cy="5195363"/>
          </a:xfrm>
        </p:spPr>
        <p:txBody>
          <a:bodyPr/>
          <a:lstStyle/>
          <a:p>
            <a:pPr marL="0" indent="0">
              <a:buNone/>
            </a:pPr>
            <a:r>
              <a:rPr lang="uk-UA" b="1" dirty="0">
                <a:solidFill>
                  <a:srgbClr val="FF0000"/>
                </a:solidFill>
              </a:rPr>
              <a:t>Надлишок виробника визначається площею над кривою пропозиції і нижче ринкової ціни (рис. 4). </a:t>
            </a:r>
            <a:r>
              <a:rPr lang="ru-RU" dirty="0" err="1"/>
              <a:t>Надлишок</a:t>
            </a:r>
            <a:r>
              <a:rPr lang="ru-RU" dirty="0"/>
              <a:t> </a:t>
            </a:r>
            <a:r>
              <a:rPr lang="ru-RU" dirty="0" err="1"/>
              <a:t>виробника</a:t>
            </a:r>
            <a:r>
              <a:rPr lang="ru-RU" dirty="0"/>
              <a:t> </a:t>
            </a:r>
            <a:r>
              <a:rPr lang="ru-RU" dirty="0" err="1"/>
              <a:t>можна</a:t>
            </a:r>
            <a:r>
              <a:rPr lang="ru-RU" dirty="0"/>
              <a:t> </a:t>
            </a:r>
            <a:r>
              <a:rPr lang="ru-RU" dirty="0" err="1"/>
              <a:t>розрахувати</a:t>
            </a:r>
            <a:r>
              <a:rPr lang="ru-RU" dirty="0"/>
              <a:t> за </a:t>
            </a:r>
            <a:r>
              <a:rPr lang="ru-RU" dirty="0" err="1"/>
              <a:t>допомогою</a:t>
            </a:r>
            <a:r>
              <a:rPr lang="ru-RU" dirty="0"/>
              <a:t> </a:t>
            </a:r>
            <a:r>
              <a:rPr lang="ru-RU" dirty="0" err="1"/>
              <a:t>наступної</a:t>
            </a:r>
            <a:r>
              <a:rPr lang="ru-RU" dirty="0"/>
              <a:t> </a:t>
            </a:r>
            <a:r>
              <a:rPr lang="ru-RU" dirty="0" err="1"/>
              <a:t>формули</a:t>
            </a:r>
            <a:r>
              <a:rPr lang="ru-RU" dirty="0"/>
              <a:t>:</a:t>
            </a:r>
          </a:p>
          <a:p>
            <a:pPr marL="0" indent="0" algn="ctr">
              <a:buNone/>
            </a:pPr>
            <a:r>
              <a:rPr lang="uk-UA" b="1">
                <a:solidFill>
                  <a:srgbClr val="002060"/>
                </a:solidFill>
                <a:latin typeface="Arial" panose="020B0604020202020204" pitchFamily="34" charset="0"/>
                <a:cs typeface="Arial" panose="020B0604020202020204" pitchFamily="34" charset="0"/>
              </a:rPr>
              <a:t>Надлишок виробника=</a:t>
            </a:r>
            <a:r>
              <a:rPr lang="uk-UA" b="1" dirty="0">
                <a:solidFill>
                  <a:srgbClr val="002060"/>
                </a:solidFill>
                <a:latin typeface="Arial" panose="020B0604020202020204" pitchFamily="34" charset="0"/>
                <a:cs typeface="Arial" panose="020B0604020202020204" pitchFamily="34" charset="0"/>
              </a:rPr>
              <a:t>1/2×ав</a:t>
            </a:r>
          </a:p>
          <a:p>
            <a:pPr marL="0" indent="0">
              <a:buNone/>
            </a:pPr>
            <a:endParaRPr lang="ru-RU" dirty="0"/>
          </a:p>
        </p:txBody>
      </p:sp>
      <p:pic>
        <p:nvPicPr>
          <p:cNvPr id="4" name="Рисунок 3"/>
          <p:cNvPicPr>
            <a:picLocks noChangeAspect="1"/>
          </p:cNvPicPr>
          <p:nvPr/>
        </p:nvPicPr>
        <p:blipFill>
          <a:blip r:embed="rId2"/>
          <a:stretch>
            <a:fillRect/>
          </a:stretch>
        </p:blipFill>
        <p:spPr>
          <a:xfrm>
            <a:off x="81518" y="3106543"/>
            <a:ext cx="6990547" cy="3300153"/>
          </a:xfrm>
          <a:prstGeom prst="rect">
            <a:avLst/>
          </a:prstGeom>
        </p:spPr>
      </p:pic>
      <p:pic>
        <p:nvPicPr>
          <p:cNvPr id="5"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
        <p:nvSpPr>
          <p:cNvPr id="6" name="TextBox 5">
            <a:extLst>
              <a:ext uri="{FF2B5EF4-FFF2-40B4-BE49-F238E27FC236}">
                <a16:creationId xmlns:a16="http://schemas.microsoft.com/office/drawing/2014/main" id="{83FEB8B8-698E-BC98-DC56-F369851C9208}"/>
              </a:ext>
            </a:extLst>
          </p:cNvPr>
          <p:cNvSpPr txBox="1"/>
          <p:nvPr/>
        </p:nvSpPr>
        <p:spPr>
          <a:xfrm>
            <a:off x="249382" y="4654296"/>
            <a:ext cx="317546" cy="369332"/>
          </a:xfrm>
          <a:prstGeom prst="rect">
            <a:avLst/>
          </a:prstGeom>
          <a:noFill/>
        </p:spPr>
        <p:txBody>
          <a:bodyPr wrap="square" rtlCol="0">
            <a:spAutoFit/>
          </a:bodyPr>
          <a:lstStyle/>
          <a:p>
            <a:r>
              <a:rPr lang="uk-UA" dirty="0"/>
              <a:t>а</a:t>
            </a:r>
          </a:p>
        </p:txBody>
      </p:sp>
      <p:sp>
        <p:nvSpPr>
          <p:cNvPr id="8" name="TextBox 7">
            <a:extLst>
              <a:ext uri="{FF2B5EF4-FFF2-40B4-BE49-F238E27FC236}">
                <a16:creationId xmlns:a16="http://schemas.microsoft.com/office/drawing/2014/main" id="{F77A0AF9-54CB-7F00-933E-5804F44A77E2}"/>
              </a:ext>
            </a:extLst>
          </p:cNvPr>
          <p:cNvSpPr txBox="1"/>
          <p:nvPr/>
        </p:nvSpPr>
        <p:spPr>
          <a:xfrm>
            <a:off x="922990" y="4102608"/>
            <a:ext cx="317546" cy="369332"/>
          </a:xfrm>
          <a:prstGeom prst="rect">
            <a:avLst/>
          </a:prstGeom>
          <a:noFill/>
        </p:spPr>
        <p:txBody>
          <a:bodyPr wrap="square" rtlCol="0">
            <a:spAutoFit/>
          </a:bodyPr>
          <a:lstStyle/>
          <a:p>
            <a:r>
              <a:rPr lang="uk-UA" dirty="0"/>
              <a:t>в</a:t>
            </a:r>
          </a:p>
        </p:txBody>
      </p:sp>
      <p:sp>
        <p:nvSpPr>
          <p:cNvPr id="11" name="TextBox 10">
            <a:extLst>
              <a:ext uri="{FF2B5EF4-FFF2-40B4-BE49-F238E27FC236}">
                <a16:creationId xmlns:a16="http://schemas.microsoft.com/office/drawing/2014/main" id="{63A635DB-5C87-6B56-248D-F9DDD0EE0195}"/>
              </a:ext>
            </a:extLst>
          </p:cNvPr>
          <p:cNvSpPr txBox="1"/>
          <p:nvPr/>
        </p:nvSpPr>
        <p:spPr>
          <a:xfrm>
            <a:off x="4576613" y="3297070"/>
            <a:ext cx="6990547" cy="830997"/>
          </a:xfrm>
          <a:prstGeom prst="rect">
            <a:avLst/>
          </a:prstGeom>
          <a:noFill/>
        </p:spPr>
        <p:txBody>
          <a:bodyPr wrap="square">
            <a:spAutoFit/>
          </a:bodyPr>
          <a:lstStyle/>
          <a:p>
            <a:pPr marL="0" indent="0" algn="ctr">
              <a:buNone/>
            </a:pPr>
            <a:r>
              <a:rPr lang="uk-UA" sz="2400" b="1" dirty="0">
                <a:solidFill>
                  <a:srgbClr val="FF0000"/>
                </a:solidFill>
                <a:latin typeface="Arial" panose="020B0604020202020204" pitchFamily="34" charset="0"/>
                <a:cs typeface="Arial" panose="020B0604020202020204" pitchFamily="34" charset="0"/>
              </a:rPr>
              <a:t>Надлишок виробника=1/2×(Ринкова ціна− Мінімальна ціна)× Обсяг проданого товару</a:t>
            </a:r>
          </a:p>
        </p:txBody>
      </p:sp>
    </p:spTree>
    <p:extLst>
      <p:ext uri="{BB962C8B-B14F-4D97-AF65-F5344CB8AC3E}">
        <p14:creationId xmlns:p14="http://schemas.microsoft.com/office/powerpoint/2010/main" val="23179049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49382" y="157942"/>
            <a:ext cx="11710646" cy="6450676"/>
          </a:xfrm>
        </p:spPr>
        <p:txBody>
          <a:bodyPr>
            <a:normAutofit/>
          </a:bodyPr>
          <a:lstStyle/>
          <a:p>
            <a:pPr marL="0" indent="0" algn="just">
              <a:buNone/>
            </a:pPr>
            <a:r>
              <a:rPr lang="uk-UA" dirty="0">
                <a:latin typeface="Arial" panose="020B0604020202020204" pitchFamily="34" charset="0"/>
                <a:cs typeface="Arial" panose="020B0604020202020204" pitchFamily="34" charset="0"/>
              </a:rPr>
              <a:t>	</a:t>
            </a:r>
            <a:r>
              <a:rPr lang="uk-UA" sz="2400" dirty="0">
                <a:latin typeface="Arial" panose="020B0604020202020204" pitchFamily="34" charset="0"/>
                <a:cs typeface="Arial" panose="020B0604020202020204" pitchFamily="34" charset="0"/>
              </a:rPr>
              <a:t>Граничні витрати відображають нарощення витрат, пов’язаних із приростом обсягів виробництва; оскільки постійні витрати не змінюються з обсягом виробництва, сума всіх граничних витрат повинна дорівнювати сумі змінних витрат фірми. Звідси виникає </a:t>
            </a:r>
            <a:r>
              <a:rPr lang="uk-UA" sz="2400" b="1" dirty="0">
                <a:solidFill>
                  <a:srgbClr val="FF0000"/>
                </a:solidFill>
                <a:latin typeface="Arial" panose="020B0604020202020204" pitchFamily="34" charset="0"/>
                <a:cs typeface="Arial" panose="020B0604020202020204" pitchFamily="34" charset="0"/>
              </a:rPr>
              <a:t>альтернативне формулювання надлишку виробника, як різниці між доходами фірми та її загальними змінними витратами</a:t>
            </a:r>
            <a:r>
              <a:rPr lang="uk-UA" sz="2400" dirty="0">
                <a:solidFill>
                  <a:srgbClr val="FF0000"/>
                </a:solidFill>
                <a:latin typeface="Arial" panose="020B0604020202020204" pitchFamily="34" charset="0"/>
                <a:cs typeface="Arial" panose="020B0604020202020204" pitchFamily="34" charset="0"/>
              </a:rPr>
              <a:t>. </a:t>
            </a:r>
          </a:p>
          <a:p>
            <a:pPr marL="0" indent="0" algn="just">
              <a:buNone/>
            </a:pPr>
            <a:r>
              <a:rPr lang="uk-UA" dirty="0">
                <a:latin typeface="Arial" panose="020B0604020202020204" pitchFamily="34" charset="0"/>
                <a:cs typeface="Arial" panose="020B0604020202020204" pitchFamily="34" charset="0"/>
              </a:rPr>
              <a:t>	</a:t>
            </a:r>
            <a:r>
              <a:rPr lang="uk-UA" b="1" dirty="0">
                <a:solidFill>
                  <a:srgbClr val="FF0000"/>
                </a:solidFill>
                <a:latin typeface="Arial" panose="020B0604020202020204" pitchFamily="34" charset="0"/>
                <a:cs typeface="Arial" panose="020B0604020202020204" pitchFamily="34" charset="0"/>
              </a:rPr>
              <a:t>Надлишок виробника</a:t>
            </a:r>
            <a:r>
              <a:rPr lang="uk-UA" dirty="0">
                <a:solidFill>
                  <a:srgbClr val="FF0000"/>
                </a:solidFill>
                <a:latin typeface="Arial" panose="020B0604020202020204" pitchFamily="34" charset="0"/>
                <a:cs typeface="Arial" panose="020B0604020202020204" pitchFamily="34" charset="0"/>
              </a:rPr>
              <a:t> </a:t>
            </a:r>
            <a:r>
              <a:rPr lang="uk-UA" dirty="0">
                <a:latin typeface="Arial" panose="020B0604020202020204" pitchFamily="34" charset="0"/>
                <a:cs typeface="Arial" panose="020B0604020202020204" pitchFamily="34" charset="0"/>
              </a:rPr>
              <a:t>— це різниця між ринковою ціною товару та граничними витратами на його виробництво, сумарно по всіх одиницях товару, які були вироблені та продані. Це є показником економічної вигоди, яку отримує виробник від своєї діяльності.</a:t>
            </a:r>
          </a:p>
          <a:p>
            <a:pPr marL="0" indent="0" algn="just">
              <a:buNone/>
            </a:pPr>
            <a:r>
              <a:rPr lang="uk-UA" dirty="0">
                <a:latin typeface="Arial" panose="020B0604020202020204" pitchFamily="34" charset="0"/>
                <a:cs typeface="Arial" panose="020B0604020202020204" pitchFamily="34" charset="0"/>
              </a:rPr>
              <a:t>	</a:t>
            </a:r>
            <a:r>
              <a:rPr lang="uk-UA" dirty="0">
                <a:solidFill>
                  <a:srgbClr val="FF0000"/>
                </a:solidFill>
                <a:latin typeface="Arial" panose="020B0604020202020204" pitchFamily="34" charset="0"/>
                <a:cs typeface="Arial" panose="020B0604020202020204" pitchFamily="34" charset="0"/>
              </a:rPr>
              <a:t>Розмір надлишку виробника залежить від витрат на виробництво</a:t>
            </a:r>
            <a:r>
              <a:rPr lang="uk-UA" dirty="0">
                <a:latin typeface="Arial" panose="020B0604020202020204" pitchFamily="34" charset="0"/>
                <a:cs typeface="Arial" panose="020B0604020202020204" pitchFamily="34" charset="0"/>
              </a:rPr>
              <a:t>. Фірми із завищеними витратами отримують менше, тоді як ті у кого витрати оптимізовані мають вищі показники цього критерію. Шляхом додавання всіх надлишків товаровиробників ми можемо отримати зведений ринковий показник. </a:t>
            </a:r>
          </a:p>
          <a:p>
            <a:pPr marL="0" indent="0" algn="just">
              <a:buNone/>
            </a:pPr>
            <a:r>
              <a:rPr lang="uk-UA" dirty="0"/>
              <a:t>	</a:t>
            </a:r>
            <a:endParaRPr lang="ru-RU" dirty="0"/>
          </a:p>
          <a:p>
            <a:pPr marL="0" indent="0">
              <a:buNone/>
            </a:pPr>
            <a:endParaRPr lang="ru-RU" dirty="0"/>
          </a:p>
          <a:p>
            <a:pPr marL="0" indent="0">
              <a:buNone/>
            </a:pPr>
            <a:endParaRPr lang="ru-RU" dirty="0"/>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4320199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3775" y="3372474"/>
            <a:ext cx="10515600" cy="440574"/>
          </a:xfrm>
        </p:spPr>
        <p:txBody>
          <a:bodyPr>
            <a:noAutofit/>
          </a:bodyPr>
          <a:lstStyle/>
          <a:p>
            <a:pPr>
              <a:lnSpc>
                <a:spcPct val="107000"/>
              </a:lnSpc>
              <a:spcAft>
                <a:spcPts val="800"/>
              </a:spcAft>
            </a:pPr>
            <a:r>
              <a:rPr lang="uk-UA" sz="2800" b="1" i="1" kern="100" dirty="0">
                <a:solidFill>
                  <a:srgbClr val="002060"/>
                </a:solidFill>
                <a:effectLst/>
                <a:latin typeface="Arial" panose="020B0604020202020204" pitchFamily="34" charset="0"/>
                <a:ea typeface="Calibri" panose="020F0502020204030204" pitchFamily="34" charset="0"/>
                <a:cs typeface="Arial" panose="020B0604020202020204" pitchFamily="34" charset="0"/>
              </a:rPr>
              <a:t>Вплив державних субсидій:</a:t>
            </a:r>
            <a:endParaRPr lang="ru-UA" sz="2800" i="1" kern="1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 name="Объект 2"/>
          <p:cNvSpPr>
            <a:spLocks noGrp="1"/>
          </p:cNvSpPr>
          <p:nvPr>
            <p:ph idx="1"/>
          </p:nvPr>
        </p:nvSpPr>
        <p:spPr>
          <a:xfrm>
            <a:off x="264622" y="3813048"/>
            <a:ext cx="11662756" cy="2950082"/>
          </a:xfrm>
        </p:spPr>
        <p:txBody>
          <a:bodyPr>
            <a:normAutofit/>
          </a:bodyPr>
          <a:lstStyle/>
          <a:p>
            <a:pPr marL="0" indent="0">
              <a:lnSpc>
                <a:spcPct val="107000"/>
              </a:lnSpc>
              <a:spcAft>
                <a:spcPts val="800"/>
              </a:spcAft>
              <a:buNone/>
            </a:pPr>
            <a:r>
              <a:rPr lang="uk-UA" sz="2200" b="1" kern="100" dirty="0">
                <a:effectLst/>
                <a:latin typeface="Arial" panose="020B0604020202020204" pitchFamily="34" charset="0"/>
                <a:ea typeface="Calibri" panose="020F0502020204030204" pitchFamily="34" charset="0"/>
                <a:cs typeface="Arial" panose="020B0604020202020204" pitchFamily="34" charset="0"/>
              </a:rPr>
              <a:t>Приклад:</a:t>
            </a:r>
            <a:r>
              <a:rPr lang="uk-UA" sz="2200" kern="100" dirty="0">
                <a:effectLst/>
                <a:latin typeface="Arial" panose="020B0604020202020204" pitchFamily="34" charset="0"/>
                <a:ea typeface="Calibri" panose="020F0502020204030204" pitchFamily="34" charset="0"/>
                <a:cs typeface="Arial" panose="020B0604020202020204" pitchFamily="34" charset="0"/>
              </a:rPr>
              <a:t> Якщо уряд надає субсидію в розмірі 200 гривень на тонну пшениці, мінімальна ціна для виробника знизиться до 800 гривень за тонну. Якщо ринкова ціна залишиться на рівні 1500 гривень, новий надлишок виробника становитиме:</a:t>
            </a:r>
            <a:endParaRPr lang="ru-UA" sz="2200" kern="100" dirty="0">
              <a:effectLst/>
              <a:latin typeface="Arial" panose="020B0604020202020204" pitchFamily="34" charset="0"/>
              <a:ea typeface="Calibri" panose="020F0502020204030204" pitchFamily="34" charset="0"/>
              <a:cs typeface="Arial" panose="020B0604020202020204" pitchFamily="34" charset="0"/>
            </a:endParaRPr>
          </a:p>
          <a:p>
            <a:pPr marL="0" indent="0" algn="ctr">
              <a:lnSpc>
                <a:spcPct val="107000"/>
              </a:lnSpc>
              <a:spcAft>
                <a:spcPts val="800"/>
              </a:spcAft>
              <a:buNone/>
            </a:pPr>
            <a:r>
              <a:rPr lang="uk-UA" sz="2200" b="1" kern="100" dirty="0">
                <a:effectLst/>
                <a:latin typeface="Arial" panose="020B0604020202020204" pitchFamily="34" charset="0"/>
                <a:ea typeface="Calibri" panose="020F0502020204030204" pitchFamily="34" charset="0"/>
                <a:cs typeface="Arial" panose="020B0604020202020204" pitchFamily="34" charset="0"/>
              </a:rPr>
              <a:t>1/2×(1500−800)×200=70,000грн </a:t>
            </a:r>
            <a:endParaRPr lang="ru-UA" sz="2200" b="1"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uk-UA" sz="2200" kern="100" dirty="0">
                <a:effectLst/>
                <a:latin typeface="Arial" panose="020B0604020202020204" pitchFamily="34" charset="0"/>
                <a:ea typeface="Calibri" panose="020F0502020204030204" pitchFamily="34" charset="0"/>
                <a:cs typeface="Arial" panose="020B0604020202020204" pitchFamily="34" charset="0"/>
              </a:rPr>
              <a:t>Це означає, що субсидія підвищила надлишок виробника з 50,000 гривень до 70,000 гривень.</a:t>
            </a:r>
            <a:endParaRPr lang="ru-UA" sz="2200" kern="1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ru-RU" dirty="0"/>
          </a:p>
        </p:txBody>
      </p:sp>
      <p:pic>
        <p:nvPicPr>
          <p:cNvPr id="5"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
        <p:nvSpPr>
          <p:cNvPr id="4" name="TextBox 3">
            <a:extLst>
              <a:ext uri="{FF2B5EF4-FFF2-40B4-BE49-F238E27FC236}">
                <a16:creationId xmlns:a16="http://schemas.microsoft.com/office/drawing/2014/main" id="{6C98E37F-9E33-4A5B-66F9-DC559C935300}"/>
              </a:ext>
            </a:extLst>
          </p:cNvPr>
          <p:cNvSpPr txBox="1"/>
          <p:nvPr/>
        </p:nvSpPr>
        <p:spPr>
          <a:xfrm>
            <a:off x="570530" y="94870"/>
            <a:ext cx="11356848" cy="3382721"/>
          </a:xfrm>
          <a:prstGeom prst="rect">
            <a:avLst/>
          </a:prstGeom>
          <a:noFill/>
        </p:spPr>
        <p:txBody>
          <a:bodyPr wrap="square">
            <a:spAutoFit/>
          </a:bodyPr>
          <a:lstStyle/>
          <a:p>
            <a:pPr>
              <a:lnSpc>
                <a:spcPct val="107000"/>
              </a:lnSpc>
              <a:spcAft>
                <a:spcPts val="800"/>
              </a:spcAft>
            </a:pPr>
            <a:r>
              <a:rPr lang="uk-UA" sz="2200" b="1" kern="100" dirty="0">
                <a:effectLst/>
                <a:latin typeface="Arial" panose="020B0604020202020204" pitchFamily="34" charset="0"/>
                <a:ea typeface="Calibri" panose="020F0502020204030204" pitchFamily="34" charset="0"/>
                <a:cs typeface="Arial" panose="020B0604020202020204" pitchFamily="34" charset="0"/>
              </a:rPr>
              <a:t>Приклад розрахунку:</a:t>
            </a:r>
            <a:r>
              <a:rPr lang="uk-UA" sz="2200" kern="100" dirty="0">
                <a:effectLst/>
                <a:latin typeface="Arial" panose="020B0604020202020204" pitchFamily="34" charset="0"/>
                <a:ea typeface="Calibri" panose="020F0502020204030204" pitchFamily="34" charset="0"/>
                <a:cs typeface="Arial" panose="020B0604020202020204" pitchFamily="34" charset="0"/>
              </a:rPr>
              <a:t> Аграрне підприємство виробляє пшеницю. Вартість виробництва пшениці становить 1000 грн за тону (це мінімальна ціна, за яку виробник був би готовий продати товар). Ринкова ціна на пшеницю — 1500 грн за тонну. Підприємство продає 200 тон пшениці.</a:t>
            </a:r>
            <a:endParaRPr lang="ru-UA" sz="22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uk-UA" sz="2200" b="1" kern="100" dirty="0">
                <a:effectLst/>
                <a:latin typeface="Arial" panose="020B0604020202020204" pitchFamily="34" charset="0"/>
                <a:ea typeface="Calibri" panose="020F0502020204030204" pitchFamily="34" charset="0"/>
                <a:cs typeface="Arial" panose="020B0604020202020204" pitchFamily="34" charset="0"/>
              </a:rPr>
              <a:t>Розрахунок:</a:t>
            </a:r>
          </a:p>
          <a:p>
            <a:pPr>
              <a:lnSpc>
                <a:spcPct val="107000"/>
              </a:lnSpc>
              <a:spcAft>
                <a:spcPts val="800"/>
              </a:spcAft>
            </a:pPr>
            <a:endParaRPr lang="ru-UA" sz="2200" b="1"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uk-UA" sz="2200" kern="100" dirty="0">
                <a:effectLst/>
                <a:latin typeface="Arial" panose="020B0604020202020204" pitchFamily="34" charset="0"/>
                <a:ea typeface="Calibri" panose="020F0502020204030204" pitchFamily="34" charset="0"/>
                <a:cs typeface="Arial" panose="020B0604020202020204" pitchFamily="34" charset="0"/>
              </a:rPr>
              <a:t>Ринкова ціна - Мінімальна ціна = 1500 грн — 1000 грн = 500 грн.</a:t>
            </a:r>
            <a:endParaRPr lang="ru-UA" sz="22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uk-UA" sz="2200" kern="100" dirty="0">
                <a:effectLst/>
                <a:latin typeface="Arial" panose="020B0604020202020204" pitchFamily="34" charset="0"/>
                <a:ea typeface="Calibri" panose="020F0502020204030204" pitchFamily="34" charset="0"/>
                <a:cs typeface="Arial" panose="020B0604020202020204" pitchFamily="34" charset="0"/>
              </a:rPr>
              <a:t>Надлишок виробника = 1/2×500×200=50,000грн </a:t>
            </a:r>
            <a:endParaRPr lang="ru-UA" sz="22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6" name="Заголовок 1">
            <a:extLst>
              <a:ext uri="{FF2B5EF4-FFF2-40B4-BE49-F238E27FC236}">
                <a16:creationId xmlns:a16="http://schemas.microsoft.com/office/drawing/2014/main" id="{C704D06F-5668-B687-248F-4407A96FE0EB}"/>
              </a:ext>
            </a:extLst>
          </p:cNvPr>
          <p:cNvSpPr txBox="1">
            <a:spLocks/>
          </p:cNvSpPr>
          <p:nvPr/>
        </p:nvSpPr>
        <p:spPr>
          <a:xfrm>
            <a:off x="0" y="1483368"/>
            <a:ext cx="11503151" cy="138988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gn="ctr">
              <a:buNone/>
            </a:pPr>
            <a:r>
              <a:rPr lang="uk-UA" sz="2000" b="1" dirty="0">
                <a:solidFill>
                  <a:srgbClr val="FF0000"/>
                </a:solidFill>
                <a:latin typeface="Arial" panose="020B0604020202020204" pitchFamily="34" charset="0"/>
                <a:cs typeface="Arial" panose="020B0604020202020204" pitchFamily="34" charset="0"/>
              </a:rPr>
              <a:t>Надлишок виробника=1/2×(Ринкова ціна−Мінімальна ціна)× Обсяг проданого товару</a:t>
            </a:r>
          </a:p>
        </p:txBody>
      </p:sp>
    </p:spTree>
    <p:extLst>
      <p:ext uri="{BB962C8B-B14F-4D97-AF65-F5344CB8AC3E}">
        <p14:creationId xmlns:p14="http://schemas.microsoft.com/office/powerpoint/2010/main" val="4285038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196989"/>
            <a:ext cx="10515600" cy="440574"/>
          </a:xfrm>
        </p:spPr>
        <p:txBody>
          <a:bodyPr>
            <a:noAutofit/>
          </a:bodyPr>
          <a:lstStyle/>
          <a:p>
            <a:pPr>
              <a:lnSpc>
                <a:spcPct val="107000"/>
              </a:lnSpc>
              <a:spcAft>
                <a:spcPts val="800"/>
              </a:spcAft>
            </a:pPr>
            <a:r>
              <a:rPr lang="uk-UA" sz="2400" b="1" i="1" kern="100" dirty="0">
                <a:solidFill>
                  <a:srgbClr val="002060"/>
                </a:solidFill>
                <a:effectLst/>
                <a:latin typeface="Arial" panose="020B0604020202020204" pitchFamily="34" charset="0"/>
                <a:ea typeface="Calibri" panose="020F0502020204030204" pitchFamily="34" charset="0"/>
                <a:cs typeface="Arial" panose="020B0604020202020204" pitchFamily="34" charset="0"/>
              </a:rPr>
              <a:t>Вплив податків на надлишок виробника</a:t>
            </a:r>
            <a:r>
              <a:rPr lang="uk-UA" sz="2400" b="1" kern="100" dirty="0">
                <a:solidFill>
                  <a:srgbClr val="002060"/>
                </a:solidFill>
                <a:effectLst/>
                <a:latin typeface="Arial" panose="020B0604020202020204" pitchFamily="34" charset="0"/>
                <a:ea typeface="Calibri" panose="020F0502020204030204" pitchFamily="34" charset="0"/>
                <a:cs typeface="Arial" panose="020B0604020202020204" pitchFamily="34" charset="0"/>
              </a:rPr>
              <a:t>:</a:t>
            </a:r>
            <a:endParaRPr lang="ru-UA" sz="2400" kern="1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 name="Объект 2"/>
          <p:cNvSpPr>
            <a:spLocks noGrp="1"/>
          </p:cNvSpPr>
          <p:nvPr>
            <p:ph idx="1"/>
          </p:nvPr>
        </p:nvSpPr>
        <p:spPr>
          <a:xfrm>
            <a:off x="249382" y="637563"/>
            <a:ext cx="11662756" cy="6023448"/>
          </a:xfrm>
        </p:spPr>
        <p:txBody>
          <a:bodyPr>
            <a:normAutofit fontScale="92500" lnSpcReduction="20000"/>
          </a:bodyPr>
          <a:lstStyle/>
          <a:p>
            <a:pPr marL="0" indent="0">
              <a:lnSpc>
                <a:spcPct val="107000"/>
              </a:lnSpc>
              <a:spcAft>
                <a:spcPts val="800"/>
              </a:spcAft>
              <a:buNone/>
            </a:pPr>
            <a:r>
              <a:rPr lang="uk-UA" sz="2000" kern="100" dirty="0">
                <a:effectLst/>
                <a:latin typeface="Arial" panose="020B0604020202020204" pitchFamily="34" charset="0"/>
                <a:ea typeface="Calibri" panose="020F0502020204030204" pitchFamily="34" charset="0"/>
                <a:cs typeface="Arial" panose="020B0604020202020204" pitchFamily="34" charset="0"/>
              </a:rPr>
              <a:t>Запровадження податку на продукцію може зменшити надлишок виробника. Наприклад, якщо уряд вводить податок у розмірі 100 гривень на кожну тонну пшениці, яку продає виробник, ринкова ціна знизиться для виробника, і відповідно зменшиться їхній надлишок.</a:t>
            </a:r>
            <a:endParaRPr lang="ru-UA" sz="2000"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uk-UA" sz="2000" b="1" kern="100" dirty="0">
                <a:effectLst/>
                <a:latin typeface="Arial" panose="020B0604020202020204" pitchFamily="34" charset="0"/>
                <a:ea typeface="Calibri" panose="020F0502020204030204" pitchFamily="34" charset="0"/>
                <a:cs typeface="Arial" panose="020B0604020202020204" pitchFamily="34" charset="0"/>
              </a:rPr>
              <a:t>Приклад: </a:t>
            </a:r>
            <a:r>
              <a:rPr lang="uk-UA" sz="2000" kern="100" dirty="0">
                <a:effectLst/>
                <a:latin typeface="Arial" panose="020B0604020202020204" pitchFamily="34" charset="0"/>
                <a:ea typeface="Calibri" panose="020F0502020204030204" pitchFamily="34" charset="0"/>
                <a:cs typeface="Arial" panose="020B0604020202020204" pitchFamily="34" charset="0"/>
              </a:rPr>
              <a:t>Якщо після введення податку мінімальна ціна для виробника становить 1100 гривень за тонну, а ринкова ціна залишається 1500 гривень, новий надлишок виробника:</a:t>
            </a:r>
            <a:endParaRPr lang="ru-UA" sz="2000"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uk-UA" sz="2000" kern="100" dirty="0">
                <a:effectLst/>
                <a:latin typeface="Arial" panose="020B0604020202020204" pitchFamily="34" charset="0"/>
                <a:ea typeface="Calibri" panose="020F0502020204030204" pitchFamily="34" charset="0"/>
                <a:cs typeface="Arial" panose="020B0604020202020204" pitchFamily="34" charset="0"/>
              </a:rPr>
              <a:t>1/2×(1500−1100)×200=40,000грн </a:t>
            </a:r>
            <a:endParaRPr lang="ru-UA" sz="2000"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uk-UA" sz="2000" kern="100" dirty="0">
                <a:effectLst/>
                <a:latin typeface="Arial" panose="020B0604020202020204" pitchFamily="34" charset="0"/>
                <a:ea typeface="Calibri" panose="020F0502020204030204" pitchFamily="34" charset="0"/>
                <a:cs typeface="Arial" panose="020B0604020202020204" pitchFamily="34" charset="0"/>
              </a:rPr>
              <a:t>Це означає, що податок зменшив надлишок виробника з 50,000 гривень до 40,000 гривень.</a:t>
            </a:r>
            <a:endParaRPr lang="ru-UA" sz="2000"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endParaRPr lang="uk-UA"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uk-UA" sz="2200" kern="100" dirty="0">
                <a:effectLst/>
                <a:latin typeface="Arial" panose="020B0604020202020204" pitchFamily="34" charset="0"/>
                <a:ea typeface="Calibri" panose="020F0502020204030204" pitchFamily="34" charset="0"/>
                <a:cs typeface="Arial" panose="020B0604020202020204" pitchFamily="34" charset="0"/>
              </a:rPr>
              <a:t>Укладення міжнародних торгівельних угод може впливати на надлишок виробника. Якщо, наприклад, угода дозволяє експорт аграрної продукції за вигіднішими умовами, це може підвищити ринкову ціну для виробників, збільшуючи їхній надлишок.</a:t>
            </a:r>
            <a:endParaRPr lang="ru-UA" sz="2200"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uk-UA" sz="2200" b="1" kern="100" dirty="0">
                <a:effectLst/>
                <a:latin typeface="Arial" panose="020B0604020202020204" pitchFamily="34" charset="0"/>
                <a:ea typeface="Calibri" panose="020F0502020204030204" pitchFamily="34" charset="0"/>
                <a:cs typeface="Arial" panose="020B0604020202020204" pitchFamily="34" charset="0"/>
              </a:rPr>
              <a:t>Приклад:</a:t>
            </a:r>
            <a:r>
              <a:rPr lang="uk-UA" sz="2200" kern="100" dirty="0">
                <a:effectLst/>
                <a:latin typeface="Arial" panose="020B0604020202020204" pitchFamily="34" charset="0"/>
                <a:ea typeface="Calibri" panose="020F0502020204030204" pitchFamily="34" charset="0"/>
                <a:cs typeface="Arial" panose="020B0604020202020204" pitchFamily="34" charset="0"/>
              </a:rPr>
              <a:t> Після укладення торгівельної угоди між Україною та країною X, ринкова ціна на пшеницю підвищується до 1700 гривень за тонну. Тоді новий надлишок виробника становитиме:</a:t>
            </a:r>
            <a:endParaRPr lang="ru-UA" sz="2200"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uk-UA" sz="2200" kern="100" dirty="0">
                <a:effectLst/>
                <a:latin typeface="Arial" panose="020B0604020202020204" pitchFamily="34" charset="0"/>
                <a:ea typeface="Calibri" panose="020F0502020204030204" pitchFamily="34" charset="0"/>
                <a:cs typeface="Arial" panose="020B0604020202020204" pitchFamily="34" charset="0"/>
              </a:rPr>
              <a:t>1/2×(1700−1000)×200=70,000грн </a:t>
            </a:r>
            <a:endParaRPr lang="ru-UA" sz="2200" kern="1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uk-UA" sz="2200" dirty="0">
                <a:effectLst/>
                <a:latin typeface="Arial" panose="020B0604020202020204" pitchFamily="34" charset="0"/>
                <a:ea typeface="Calibri" panose="020F0502020204030204" pitchFamily="34" charset="0"/>
                <a:cs typeface="Arial" panose="020B0604020202020204" pitchFamily="34" charset="0"/>
              </a:rPr>
              <a:t>Угода підвищила надлишок виробника з 50,000 гривень до 70,000 гривень</a:t>
            </a:r>
            <a:endParaRPr lang="ru-RU" sz="2200" dirty="0">
              <a:latin typeface="Arial" panose="020B0604020202020204" pitchFamily="34" charset="0"/>
              <a:cs typeface="Arial" panose="020B0604020202020204" pitchFamily="34" charset="0"/>
            </a:endParaRPr>
          </a:p>
        </p:txBody>
      </p:sp>
      <p:pic>
        <p:nvPicPr>
          <p:cNvPr id="5"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
        <p:nvSpPr>
          <p:cNvPr id="4" name="Заголовок 1">
            <a:extLst>
              <a:ext uri="{FF2B5EF4-FFF2-40B4-BE49-F238E27FC236}">
                <a16:creationId xmlns:a16="http://schemas.microsoft.com/office/drawing/2014/main" id="{3DB4D0CB-A079-7C82-60B5-609694739D10}"/>
              </a:ext>
            </a:extLst>
          </p:cNvPr>
          <p:cNvSpPr txBox="1">
            <a:spLocks/>
          </p:cNvSpPr>
          <p:nvPr/>
        </p:nvSpPr>
        <p:spPr>
          <a:xfrm>
            <a:off x="641435" y="3208713"/>
            <a:ext cx="10515600" cy="44057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Aft>
                <a:spcPts val="800"/>
              </a:spcAft>
            </a:pPr>
            <a:r>
              <a:rPr lang="uk-UA" sz="2400" b="1" i="1" kern="100" dirty="0">
                <a:solidFill>
                  <a:srgbClr val="002060"/>
                </a:solidFill>
                <a:effectLst/>
                <a:latin typeface="Arial" panose="020B0604020202020204" pitchFamily="34" charset="0"/>
                <a:ea typeface="Calibri" panose="020F0502020204030204" pitchFamily="34" charset="0"/>
                <a:cs typeface="Arial" panose="020B0604020202020204" pitchFamily="34" charset="0"/>
              </a:rPr>
              <a:t>Торгівельні угоди та надлишок виробника</a:t>
            </a:r>
            <a:r>
              <a:rPr lang="uk-UA" sz="2400" b="1" kern="100" dirty="0">
                <a:solidFill>
                  <a:srgbClr val="002060"/>
                </a:solidFill>
                <a:effectLst/>
                <a:latin typeface="Arial" panose="020B0604020202020204" pitchFamily="34" charset="0"/>
                <a:ea typeface="Calibri" panose="020F0502020204030204" pitchFamily="34" charset="0"/>
                <a:cs typeface="Arial" panose="020B0604020202020204" pitchFamily="34" charset="0"/>
              </a:rPr>
              <a:t>:</a:t>
            </a:r>
            <a:endParaRPr lang="ru-UA" sz="2400" kern="1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872496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31875"/>
            <a:ext cx="10515600" cy="590838"/>
          </a:xfrm>
        </p:spPr>
        <p:txBody>
          <a:bodyPr>
            <a:normAutofit fontScale="90000"/>
          </a:bodyPr>
          <a:lstStyle/>
          <a:p>
            <a:pPr algn="ctr"/>
            <a:r>
              <a:rPr lang="uk-UA" sz="3600" b="1" dirty="0">
                <a:latin typeface="Arial" panose="020B0604020202020204" pitchFamily="34" charset="0"/>
                <a:cs typeface="Arial" panose="020B0604020202020204" pitchFamily="34" charset="0"/>
              </a:rPr>
              <a:t>Ринкова рівновага (</a:t>
            </a:r>
            <a:r>
              <a:rPr lang="uk-UA" sz="3600" b="1" dirty="0" err="1">
                <a:latin typeface="Arial" panose="020B0604020202020204" pitchFamily="34" charset="0"/>
                <a:cs typeface="Arial" panose="020B0604020202020204" pitchFamily="34" charset="0"/>
              </a:rPr>
              <a:t>Market</a:t>
            </a:r>
            <a:r>
              <a:rPr lang="uk-UA" sz="3600" b="1" dirty="0">
                <a:latin typeface="Arial" panose="020B0604020202020204" pitchFamily="34" charset="0"/>
                <a:cs typeface="Arial" panose="020B0604020202020204" pitchFamily="34" charset="0"/>
              </a:rPr>
              <a:t> </a:t>
            </a:r>
            <a:r>
              <a:rPr lang="uk-UA" sz="3600" b="1" dirty="0" err="1">
                <a:latin typeface="Arial" panose="020B0604020202020204" pitchFamily="34" charset="0"/>
                <a:cs typeface="Arial" panose="020B0604020202020204" pitchFamily="34" charset="0"/>
              </a:rPr>
              <a:t>Equilibrium</a:t>
            </a:r>
            <a:r>
              <a:rPr lang="uk-UA" sz="3600" b="1" dirty="0">
                <a:latin typeface="Arial" panose="020B0604020202020204" pitchFamily="34" charset="0"/>
                <a:cs typeface="Arial" panose="020B0604020202020204" pitchFamily="34" charset="0"/>
              </a:rPr>
              <a:t>)</a:t>
            </a:r>
            <a:br>
              <a:rPr lang="ru-RU" dirty="0"/>
            </a:br>
            <a:endParaRPr lang="ru-RU" dirty="0"/>
          </a:p>
        </p:txBody>
      </p:sp>
      <p:sp>
        <p:nvSpPr>
          <p:cNvPr id="3" name="Объект 2"/>
          <p:cNvSpPr>
            <a:spLocks noGrp="1"/>
          </p:cNvSpPr>
          <p:nvPr>
            <p:ph idx="1"/>
          </p:nvPr>
        </p:nvSpPr>
        <p:spPr>
          <a:xfrm>
            <a:off x="357447" y="723207"/>
            <a:ext cx="11538066" cy="2477193"/>
          </a:xfrm>
        </p:spPr>
        <p:txBody>
          <a:bodyPr/>
          <a:lstStyle/>
          <a:p>
            <a:pPr marL="0" indent="0" algn="just">
              <a:buNone/>
            </a:pPr>
            <a:r>
              <a:rPr lang="uk-UA" dirty="0"/>
              <a:t>Коли на ринку існує досконала (“чиста”) конкуренція, і немає так званих непередбачуваних факторів (надходження або витрати, що несе третя сторона, яка не є ні виробником, ні споживачем), </a:t>
            </a:r>
            <a:r>
              <a:rPr lang="uk-UA" b="1" dirty="0">
                <a:solidFill>
                  <a:srgbClr val="FF0000"/>
                </a:solidFill>
              </a:rPr>
              <a:t>економічний стан суспільства визначається сумою надлишків виробника і споживача</a:t>
            </a:r>
            <a:r>
              <a:rPr lang="uk-UA" dirty="0"/>
              <a:t>. Найвища ефективність функціонування ринку досягається коли вид розподілу ресурсів максимізує загальний надлишок (рис.5)</a:t>
            </a:r>
            <a:endParaRPr lang="ru-RU" dirty="0"/>
          </a:p>
          <a:p>
            <a:pPr marL="0" indent="0">
              <a:buNone/>
            </a:pPr>
            <a:endParaRPr lang="ru-RU" dirty="0"/>
          </a:p>
        </p:txBody>
      </p:sp>
      <p:pic>
        <p:nvPicPr>
          <p:cNvPr id="4" name="Рисунок 3"/>
          <p:cNvPicPr>
            <a:picLocks noChangeAspect="1"/>
          </p:cNvPicPr>
          <p:nvPr/>
        </p:nvPicPr>
        <p:blipFill>
          <a:blip r:embed="rId2"/>
          <a:stretch>
            <a:fillRect/>
          </a:stretch>
        </p:blipFill>
        <p:spPr>
          <a:xfrm>
            <a:off x="2036269" y="3184408"/>
            <a:ext cx="7953989" cy="3540588"/>
          </a:xfrm>
          <a:prstGeom prst="rect">
            <a:avLst/>
          </a:prstGeom>
        </p:spPr>
      </p:pic>
      <p:pic>
        <p:nvPicPr>
          <p:cNvPr id="5"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8286051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109056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5. Застосування аналізу дослідження змін стану добробуту суспільства (</a:t>
            </a:r>
            <a:r>
              <a:rPr lang="uk-UA" sz="2800" b="1" dirty="0" err="1">
                <a:solidFill>
                  <a:srgbClr val="002060"/>
                </a:solidFill>
                <a:latin typeface="Arial" panose="020B0604020202020204" pitchFamily="34" charset="0"/>
                <a:cs typeface="Arial" panose="020B0604020202020204" pitchFamily="34" charset="0"/>
              </a:rPr>
              <a:t>welfare</a:t>
            </a:r>
            <a:r>
              <a:rPr lang="uk-UA" sz="2800" b="1" dirty="0">
                <a:solidFill>
                  <a:srgbClr val="002060"/>
                </a:solidFill>
                <a:latin typeface="Arial" panose="020B0604020202020204" pitchFamily="34" charset="0"/>
                <a:cs typeface="Arial" panose="020B0604020202020204" pitchFamily="34" charset="0"/>
              </a:rPr>
              <a:t> </a:t>
            </a:r>
            <a:r>
              <a:rPr lang="uk-UA" sz="2800" b="1" dirty="0" err="1">
                <a:solidFill>
                  <a:srgbClr val="002060"/>
                </a:solidFill>
                <a:latin typeface="Arial" panose="020B0604020202020204" pitchFamily="34" charset="0"/>
                <a:cs typeface="Arial" panose="020B0604020202020204" pitchFamily="34" charset="0"/>
              </a:rPr>
              <a:t>analysis</a:t>
            </a:r>
            <a:r>
              <a:rPr lang="uk-UA" sz="2800" b="1" dirty="0">
                <a:solidFill>
                  <a:srgbClr val="002060"/>
                </a:solidFill>
                <a:latin typeface="Arial" panose="020B0604020202020204" pitchFamily="34" charset="0"/>
                <a:cs typeface="Arial" panose="020B0604020202020204" pitchFamily="34" charset="0"/>
              </a:rPr>
              <a:t>): державне регулювання</a:t>
            </a:r>
            <a:endParaRPr lang="ru-RU" sz="2800" dirty="0">
              <a:solidFill>
                <a:srgbClr val="002060"/>
              </a:solidFill>
            </a:endParaRPr>
          </a:p>
        </p:txBody>
      </p:sp>
      <p:sp>
        <p:nvSpPr>
          <p:cNvPr id="4" name="Объект 3"/>
          <p:cNvSpPr>
            <a:spLocks noGrp="1"/>
          </p:cNvSpPr>
          <p:nvPr>
            <p:ph idx="1"/>
          </p:nvPr>
        </p:nvSpPr>
        <p:spPr>
          <a:xfrm>
            <a:off x="242761" y="1218797"/>
            <a:ext cx="11686003" cy="1957266"/>
          </a:xfrm>
        </p:spPr>
        <p:txBody>
          <a:bodyPr>
            <a:normAutofit fontScale="92500"/>
          </a:bodyPr>
          <a:lstStyle/>
          <a:p>
            <a:pPr marL="0" indent="0" algn="just">
              <a:buNone/>
            </a:pPr>
            <a:r>
              <a:rPr lang="uk-UA" b="1" dirty="0">
                <a:solidFill>
                  <a:srgbClr val="FF0000"/>
                </a:solidFill>
              </a:rPr>
              <a:t>Максимальна ціна — це регульована урядом ціна, яка встановлюється на рівні нижче рівноважної ціни на ринку. </a:t>
            </a:r>
            <a:r>
              <a:rPr lang="uk-UA" dirty="0"/>
              <a:t>Це робиться для того, щоб забезпечити доступність певних товарів або послуг для широких верств населення. В аграрному секторі максимальна ціна часто встановлюється на основні продукти харчування з метою захисту споживачів від різкого зростання цін.</a:t>
            </a:r>
          </a:p>
          <a:p>
            <a:pPr marL="0" indent="0" algn="just">
              <a:buNone/>
            </a:pPr>
            <a:endParaRPr lang="uk-UA" dirty="0"/>
          </a:p>
          <a:p>
            <a:pPr marL="0" indent="0" algn="just">
              <a:buNone/>
            </a:pPr>
            <a:endParaRPr lang="ru-RU" dirty="0"/>
          </a:p>
        </p:txBody>
      </p:sp>
      <p:pic>
        <p:nvPicPr>
          <p:cNvPr id="5" name="Рисунок 4"/>
          <p:cNvPicPr>
            <a:picLocks noChangeAspect="1"/>
          </p:cNvPicPr>
          <p:nvPr/>
        </p:nvPicPr>
        <p:blipFill>
          <a:blip r:embed="rId2"/>
          <a:stretch>
            <a:fillRect/>
          </a:stretch>
        </p:blipFill>
        <p:spPr>
          <a:xfrm>
            <a:off x="1021234" y="3176062"/>
            <a:ext cx="5941526" cy="3681938"/>
          </a:xfrm>
          <a:prstGeom prst="rect">
            <a:avLst/>
          </a:prstGeom>
        </p:spPr>
      </p:pic>
      <p:sp>
        <p:nvSpPr>
          <p:cNvPr id="6" name="Заголовок 1"/>
          <p:cNvSpPr txBox="1">
            <a:spLocks/>
          </p:cNvSpPr>
          <p:nvPr/>
        </p:nvSpPr>
        <p:spPr>
          <a:xfrm>
            <a:off x="6643560" y="3309581"/>
            <a:ext cx="5186995" cy="3548419"/>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P</a:t>
            </a:r>
            <a:r>
              <a:rPr lang="en-US" sz="1800" b="1" dirty="0">
                <a:latin typeface="Arial" panose="020B0604020202020204" pitchFamily="34" charset="0"/>
                <a:cs typeface="Arial" panose="020B0604020202020204" pitchFamily="34" charset="0"/>
              </a:rPr>
              <a:t>o</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i</a:t>
            </a:r>
            <a:r>
              <a:rPr lang="en-US" sz="20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Q</a:t>
            </a:r>
            <a:r>
              <a:rPr lang="en-US" sz="1800" b="1" dirty="0" err="1">
                <a:latin typeface="Arial" panose="020B0604020202020204" pitchFamily="34" charset="0"/>
                <a:cs typeface="Arial" panose="020B0604020202020204" pitchFamily="34" charset="0"/>
              </a:rPr>
              <a:t>o</a:t>
            </a:r>
            <a:r>
              <a:rPr lang="en-US" sz="2000" b="1" dirty="0">
                <a:latin typeface="Arial" panose="020B0604020202020204" pitchFamily="34" charset="0"/>
                <a:cs typeface="Arial" panose="020B0604020202020204" pitchFamily="34" charset="0"/>
              </a:rPr>
              <a:t> – </a:t>
            </a:r>
            <a:r>
              <a:rPr lang="uk-UA" sz="2000" b="1" dirty="0">
                <a:latin typeface="Arial" panose="020B0604020202020204" pitchFamily="34" charset="0"/>
                <a:cs typeface="Arial" panose="020B0604020202020204" pitchFamily="34" charset="0"/>
              </a:rPr>
              <a:t>початкова ціна рівноваги і початкова кількість товару, яка може бути продана на ринку без державного втручання</a:t>
            </a:r>
          </a:p>
          <a:p>
            <a:endParaRPr lang="uk-UA" sz="2000" b="1" dirty="0">
              <a:latin typeface="Arial" panose="020B0604020202020204" pitchFamily="34" charset="0"/>
              <a:cs typeface="Arial" panose="020B0604020202020204" pitchFamily="34" charset="0"/>
            </a:endParaRPr>
          </a:p>
          <a:p>
            <a:r>
              <a:rPr lang="en-US" sz="2400" b="1" dirty="0" err="1">
                <a:latin typeface="Arial" panose="020B0604020202020204" pitchFamily="34" charset="0"/>
                <a:cs typeface="Arial" panose="020B0604020202020204" pitchFamily="34" charset="0"/>
              </a:rPr>
              <a:t>P</a:t>
            </a:r>
            <a:r>
              <a:rPr lang="en-US" sz="1800" b="1" dirty="0" err="1">
                <a:latin typeface="Arial" panose="020B0604020202020204" pitchFamily="34" charset="0"/>
                <a:cs typeface="Arial" panose="020B0604020202020204" pitchFamily="34" charset="0"/>
              </a:rPr>
              <a:t>max</a:t>
            </a:r>
            <a:r>
              <a:rPr lang="en-US" sz="2000" b="1" dirty="0">
                <a:latin typeface="Arial" panose="020B0604020202020204" pitchFamily="34" charset="0"/>
                <a:cs typeface="Arial" panose="020B0604020202020204" pitchFamily="34" charset="0"/>
              </a:rPr>
              <a:t> – </a:t>
            </a:r>
            <a:r>
              <a:rPr lang="uk-UA" sz="2000" b="1" dirty="0">
                <a:latin typeface="Arial" panose="020B0604020202020204" pitchFamily="34" charset="0"/>
                <a:cs typeface="Arial" panose="020B0604020202020204" pitchFamily="34" charset="0"/>
              </a:rPr>
              <a:t>максимально допустима ціна</a:t>
            </a:r>
          </a:p>
          <a:p>
            <a:r>
              <a:rPr lang="en-US" sz="2400" b="1" dirty="0">
                <a:latin typeface="Arial" panose="020B0604020202020204" pitchFamily="34" charset="0"/>
                <a:cs typeface="Arial" panose="020B0604020202020204" pitchFamily="34" charset="0"/>
              </a:rPr>
              <a:t>Q</a:t>
            </a:r>
            <a:r>
              <a:rPr lang="uk-UA" sz="1800" b="1" dirty="0">
                <a:latin typeface="Arial" panose="020B0604020202020204" pitchFamily="34" charset="0"/>
                <a:cs typeface="Arial" panose="020B0604020202020204" pitchFamily="34" charset="0"/>
              </a:rPr>
              <a:t>2</a:t>
            </a:r>
            <a:r>
              <a:rPr lang="uk-UA" sz="2000" b="1" dirty="0">
                <a:latin typeface="Arial" panose="020B0604020202020204" pitchFamily="34" charset="0"/>
                <a:cs typeface="Arial" panose="020B0604020202020204" pitchFamily="34" charset="0"/>
              </a:rPr>
              <a:t>-</a:t>
            </a:r>
            <a:r>
              <a:rPr lang="en-US" sz="2400" b="1" dirty="0">
                <a:latin typeface="Arial" panose="020B0604020202020204" pitchFamily="34" charset="0"/>
                <a:cs typeface="Arial" panose="020B0604020202020204" pitchFamily="34" charset="0"/>
              </a:rPr>
              <a:t>Q</a:t>
            </a:r>
            <a:r>
              <a:rPr lang="en-US" sz="1800" b="1" dirty="0">
                <a:latin typeface="Arial" panose="020B0604020202020204" pitchFamily="34" charset="0"/>
                <a:cs typeface="Arial" panose="020B0604020202020204" pitchFamily="34" charset="0"/>
              </a:rPr>
              <a:t>1</a:t>
            </a:r>
            <a:r>
              <a:rPr lang="en-US" sz="2000" b="1" dirty="0">
                <a:latin typeface="Arial" panose="020B0604020202020204" pitchFamily="34" charset="0"/>
                <a:cs typeface="Arial" panose="020B0604020202020204" pitchFamily="34" charset="0"/>
              </a:rPr>
              <a:t> – </a:t>
            </a:r>
            <a:r>
              <a:rPr lang="uk-UA" sz="2000" b="1" dirty="0">
                <a:latin typeface="Arial" panose="020B0604020202020204" pitchFamily="34" charset="0"/>
                <a:cs typeface="Arial" panose="020B0604020202020204" pitchFamily="34" charset="0"/>
              </a:rPr>
              <a:t>обсяг дефіцити, нестачі</a:t>
            </a:r>
          </a:p>
          <a:p>
            <a:r>
              <a:rPr lang="en-US" sz="2000" b="1" dirty="0">
                <a:latin typeface="Arial" panose="020B0604020202020204" pitchFamily="34" charset="0"/>
                <a:cs typeface="Arial" panose="020B0604020202020204" pitchFamily="34" charset="0"/>
              </a:rPr>
              <a:t> </a:t>
            </a:r>
            <a:endParaRPr lang="uk-UA" sz="2000" b="1" dirty="0">
              <a:latin typeface="Arial" panose="020B0604020202020204" pitchFamily="34" charset="0"/>
              <a:cs typeface="Arial" panose="020B0604020202020204" pitchFamily="34" charset="0"/>
            </a:endParaRPr>
          </a:p>
          <a:p>
            <a:r>
              <a:rPr lang="uk-UA" sz="2000" b="1" dirty="0">
                <a:latin typeface="Arial" panose="020B0604020202020204" pitchFamily="34" charset="0"/>
                <a:cs typeface="Arial" panose="020B0604020202020204" pitchFamily="34" charset="0"/>
              </a:rPr>
              <a:t>А – споживачі, які все ще мають змогу купувати товар, можуть тепер платити за нього менше</a:t>
            </a:r>
          </a:p>
          <a:p>
            <a:endParaRPr lang="uk-UA" sz="2000" b="1" dirty="0">
              <a:latin typeface="Arial" panose="020B0604020202020204" pitchFamily="34" charset="0"/>
              <a:cs typeface="Arial" panose="020B0604020202020204" pitchFamily="34" charset="0"/>
            </a:endParaRPr>
          </a:p>
          <a:p>
            <a:r>
              <a:rPr lang="uk-UA" sz="2000" b="1" dirty="0">
                <a:latin typeface="Arial" panose="020B0604020202020204" pitchFamily="34" charset="0"/>
                <a:cs typeface="Arial" panose="020B0604020202020204" pitchFamily="34" charset="0"/>
              </a:rPr>
              <a:t>В – частина споживачів не може надалі купувати товар</a:t>
            </a:r>
          </a:p>
          <a:p>
            <a:endParaRPr lang="uk-UA" sz="2000" b="1" dirty="0">
              <a:latin typeface="Arial" panose="020B0604020202020204" pitchFamily="34" charset="0"/>
              <a:cs typeface="Arial" panose="020B0604020202020204" pitchFamily="34" charset="0"/>
            </a:endParaRPr>
          </a:p>
          <a:p>
            <a:r>
              <a:rPr lang="uk-UA" sz="2000" b="1" dirty="0">
                <a:latin typeface="Arial" panose="020B0604020202020204" pitchFamily="34" charset="0"/>
                <a:cs typeface="Arial" panose="020B0604020202020204" pitchFamily="34" charset="0"/>
              </a:rPr>
              <a:t>А-В – зміна у надлишку споживача</a:t>
            </a:r>
          </a:p>
          <a:p>
            <a:endParaRPr lang="uk-UA" sz="2000" b="1" dirty="0">
              <a:latin typeface="Arial" panose="020B0604020202020204" pitchFamily="34" charset="0"/>
              <a:cs typeface="Arial" panose="020B0604020202020204" pitchFamily="34" charset="0"/>
            </a:endParaRPr>
          </a:p>
          <a:p>
            <a:endParaRPr lang="ru-RU" sz="2000" dirty="0"/>
          </a:p>
        </p:txBody>
      </p:sp>
      <p:pic>
        <p:nvPicPr>
          <p:cNvPr id="7"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5573752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801988" y="113288"/>
            <a:ext cx="6190407" cy="6376002"/>
          </a:xfrm>
        </p:spPr>
        <p:txBody>
          <a:bodyPr>
            <a:normAutofit fontScale="92500" lnSpcReduction="10000"/>
          </a:bodyPr>
          <a:lstStyle/>
          <a:p>
            <a:pPr marL="0" indent="0" algn="just">
              <a:buNone/>
            </a:pPr>
            <a:r>
              <a:rPr lang="ru-RU" dirty="0"/>
              <a:t>На </a:t>
            </a:r>
            <a:r>
              <a:rPr lang="uk-UA" dirty="0"/>
              <a:t>графіку зображено вплив встановлення максимальної ціни на аграрну продукцію на надлишок виробника та ринок загалом.</a:t>
            </a:r>
          </a:p>
          <a:p>
            <a:pPr marL="0" indent="0">
              <a:buNone/>
            </a:pPr>
            <a:r>
              <a:rPr lang="uk-UA" b="1" dirty="0"/>
              <a:t>Крива попиту (D)</a:t>
            </a:r>
            <a:r>
              <a:rPr lang="uk-UA" dirty="0"/>
              <a:t> і </a:t>
            </a:r>
            <a:r>
              <a:rPr lang="uk-UA" b="1" dirty="0"/>
              <a:t>крива пропозиції (S)</a:t>
            </a:r>
            <a:r>
              <a:rPr lang="uk-UA" dirty="0"/>
              <a:t> показують залежність ціни від кількості товару на ринку.</a:t>
            </a:r>
          </a:p>
          <a:p>
            <a:pPr marL="0" indent="0">
              <a:buNone/>
            </a:pPr>
            <a:r>
              <a:rPr lang="uk-UA" b="1" dirty="0"/>
              <a:t>Точка E</a:t>
            </a:r>
            <a:r>
              <a:rPr lang="uk-UA" dirty="0"/>
              <a:t> (рівновага): Це точка, де попит дорівнює пропозиції при ринковій ціні P0​ та кількості товару Q0​.</a:t>
            </a:r>
          </a:p>
          <a:p>
            <a:pPr marL="0" indent="0">
              <a:buNone/>
            </a:pPr>
            <a:r>
              <a:rPr lang="uk-UA" b="1" dirty="0"/>
              <a:t>Максимальна ціна </a:t>
            </a:r>
            <a:r>
              <a:rPr lang="uk-UA" b="1" dirty="0" err="1"/>
              <a:t>Pmax</a:t>
            </a:r>
            <a:r>
              <a:rPr lang="uk-UA" b="1" dirty="0"/>
              <a:t>​</a:t>
            </a:r>
            <a:r>
              <a:rPr lang="uk-UA" dirty="0"/>
              <a:t> встановлюється нижче рівноважної ціни P0​, що призводить до зміни на ринку:</a:t>
            </a:r>
          </a:p>
          <a:p>
            <a:pPr marL="457200" lvl="1" indent="0">
              <a:buNone/>
            </a:pPr>
            <a:r>
              <a:rPr lang="uk-UA" b="1" dirty="0"/>
              <a:t>Q</a:t>
            </a:r>
            <a:r>
              <a:rPr lang="en-US" b="1" dirty="0"/>
              <a:t>1</a:t>
            </a:r>
            <a:r>
              <a:rPr lang="uk-UA" dirty="0"/>
              <a:t>: Це кількість товару, яку виробники готові постачати за новою, нижчою ціною </a:t>
            </a:r>
            <a:r>
              <a:rPr lang="uk-UA" dirty="0" err="1"/>
              <a:t>PmaxP</a:t>
            </a:r>
            <a:r>
              <a:rPr lang="uk-UA" dirty="0"/>
              <a:t>_{</a:t>
            </a:r>
            <a:r>
              <a:rPr lang="uk-UA" dirty="0" err="1"/>
              <a:t>max</a:t>
            </a:r>
            <a:r>
              <a:rPr lang="uk-UA" dirty="0"/>
              <a:t>}</a:t>
            </a:r>
            <a:r>
              <a:rPr lang="uk-UA" dirty="0" err="1"/>
              <a:t>Pmax</a:t>
            </a:r>
            <a:r>
              <a:rPr lang="uk-UA" dirty="0"/>
              <a:t>​.</a:t>
            </a:r>
          </a:p>
          <a:p>
            <a:pPr marL="457200" lvl="1" indent="0">
              <a:buNone/>
            </a:pPr>
            <a:r>
              <a:rPr lang="uk-UA" b="1" dirty="0"/>
              <a:t>Q</a:t>
            </a:r>
            <a:r>
              <a:rPr lang="en-US" b="1" dirty="0"/>
              <a:t>2</a:t>
            </a:r>
            <a:r>
              <a:rPr lang="uk-UA" dirty="0"/>
              <a:t>: Це кількість товару, яку споживачі хочуть придбати за ціною </a:t>
            </a:r>
            <a:r>
              <a:rPr lang="fr-CA" dirty="0"/>
              <a:t>Pmax​.</a:t>
            </a:r>
          </a:p>
          <a:p>
            <a:pPr marL="0" indent="0">
              <a:buNone/>
            </a:pPr>
            <a:endParaRPr lang="ru-RU" dirty="0"/>
          </a:p>
        </p:txBody>
      </p:sp>
      <p:pic>
        <p:nvPicPr>
          <p:cNvPr id="4" name="Рисунок 3"/>
          <p:cNvPicPr>
            <a:picLocks noChangeAspect="1"/>
          </p:cNvPicPr>
          <p:nvPr/>
        </p:nvPicPr>
        <p:blipFill>
          <a:blip r:embed="rId2"/>
          <a:stretch>
            <a:fillRect/>
          </a:stretch>
        </p:blipFill>
        <p:spPr>
          <a:xfrm>
            <a:off x="74467" y="2269754"/>
            <a:ext cx="5941526" cy="3681938"/>
          </a:xfrm>
          <a:prstGeom prst="rect">
            <a:avLst/>
          </a:prstGeom>
        </p:spPr>
      </p:pic>
      <p:sp>
        <p:nvSpPr>
          <p:cNvPr id="5" name="Заголовок 1"/>
          <p:cNvSpPr>
            <a:spLocks noGrp="1"/>
          </p:cNvSpPr>
          <p:nvPr>
            <p:ph type="title"/>
          </p:nvPr>
        </p:nvSpPr>
        <p:spPr>
          <a:xfrm>
            <a:off x="171571" y="250853"/>
            <a:ext cx="541193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Максимальна ціна</a:t>
            </a:r>
            <a:endParaRPr lang="ru-RU" sz="2800" b="1" dirty="0">
              <a:solidFill>
                <a:srgbClr val="002060"/>
              </a:solidFill>
              <a:latin typeface="Arial" panose="020B0604020202020204" pitchFamily="34" charset="0"/>
              <a:cs typeface="Arial" panose="020B0604020202020204" pitchFamily="34" charset="0"/>
            </a:endParaRPr>
          </a:p>
        </p:txBody>
      </p:sp>
      <p:pic>
        <p:nvPicPr>
          <p:cNvPr id="6"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
        <p:nvSpPr>
          <p:cNvPr id="2" name="TextBox 1">
            <a:extLst>
              <a:ext uri="{FF2B5EF4-FFF2-40B4-BE49-F238E27FC236}">
                <a16:creationId xmlns:a16="http://schemas.microsoft.com/office/drawing/2014/main" id="{870E40C0-DD72-F0F1-7B69-8FAB56AC236E}"/>
              </a:ext>
            </a:extLst>
          </p:cNvPr>
          <p:cNvSpPr txBox="1"/>
          <p:nvPr/>
        </p:nvSpPr>
        <p:spPr>
          <a:xfrm>
            <a:off x="2163097" y="2920181"/>
            <a:ext cx="422787" cy="369332"/>
          </a:xfrm>
          <a:prstGeom prst="rect">
            <a:avLst/>
          </a:prstGeom>
          <a:noFill/>
        </p:spPr>
        <p:txBody>
          <a:bodyPr wrap="square" rtlCol="0">
            <a:spAutoFit/>
          </a:bodyPr>
          <a:lstStyle/>
          <a:p>
            <a:r>
              <a:rPr lang="en-US" dirty="0"/>
              <a:t>E</a:t>
            </a:r>
            <a:endParaRPr lang="uk-UA" dirty="0"/>
          </a:p>
        </p:txBody>
      </p:sp>
    </p:spTree>
    <p:extLst>
      <p:ext uri="{BB962C8B-B14F-4D97-AF65-F5344CB8AC3E}">
        <p14:creationId xmlns:p14="http://schemas.microsoft.com/office/powerpoint/2010/main" val="2453786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solidFill>
                  <a:srgbClr val="002060"/>
                </a:solidFill>
                <a:latin typeface="Arial" panose="020B0604020202020204" pitchFamily="34" charset="0"/>
                <a:cs typeface="Arial" panose="020B0604020202020204" pitchFamily="34" charset="0"/>
              </a:rPr>
              <a:t>ЗМІСТ</a:t>
            </a:r>
            <a:endParaRPr lang="ru-RU" b="1"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838200" y="1335186"/>
            <a:ext cx="10515600" cy="4841777"/>
          </a:xfrm>
        </p:spPr>
        <p:txBody>
          <a:bodyPr>
            <a:normAutofit fontScale="92500" lnSpcReduction="10000"/>
          </a:bodyPr>
          <a:lstStyle/>
          <a:p>
            <a:pPr marL="514350" indent="-514350">
              <a:buAutoNum type="arabicPeriod"/>
            </a:pPr>
            <a:r>
              <a:rPr lang="uk-UA" sz="3200" dirty="0">
                <a:latin typeface="Arial" panose="020B0604020202020204" pitchFamily="34" charset="0"/>
                <a:cs typeface="Arial" panose="020B0604020202020204" pitchFamily="34" charset="0"/>
              </a:rPr>
              <a:t>Сутність та індикатори продовольчої безпеки</a:t>
            </a:r>
          </a:p>
          <a:p>
            <a:pPr marL="514350" indent="-514350">
              <a:buAutoNum type="arabicPeriod"/>
            </a:pPr>
            <a:r>
              <a:rPr lang="uk-UA" sz="3200" dirty="0">
                <a:latin typeface="Arial" panose="020B0604020202020204" pitchFamily="34" charset="0"/>
                <a:cs typeface="Arial" panose="020B0604020202020204" pitchFamily="34" charset="0"/>
              </a:rPr>
              <a:t>Критерії та показники ефективності (результативності) державного регулювання сільського господарства</a:t>
            </a:r>
          </a:p>
          <a:p>
            <a:pPr marL="514350" indent="-514350">
              <a:buFont typeface="+mj-lt"/>
              <a:buAutoNum type="arabicPeriod"/>
            </a:pPr>
            <a:r>
              <a:rPr lang="uk-UA" sz="3200" dirty="0">
                <a:latin typeface="Arial" panose="020B0604020202020204" pitchFamily="34" charset="0"/>
                <a:cs typeface="Arial" panose="020B0604020202020204" pitchFamily="34" charset="0"/>
              </a:rPr>
              <a:t>Концепція витрат та концепція корисності у прикладній економічні науці про добробут (</a:t>
            </a:r>
            <a:r>
              <a:rPr lang="uk-UA" sz="3200" dirty="0" err="1">
                <a:latin typeface="Arial" panose="020B0604020202020204" pitchFamily="34" charset="0"/>
                <a:cs typeface="Arial" panose="020B0604020202020204" pitchFamily="34" charset="0"/>
              </a:rPr>
              <a:t>applied</a:t>
            </a:r>
            <a:r>
              <a:rPr lang="uk-UA" sz="3200" dirty="0">
                <a:latin typeface="Arial" panose="020B0604020202020204" pitchFamily="34" charset="0"/>
                <a:cs typeface="Arial" panose="020B0604020202020204" pitchFamily="34" charset="0"/>
              </a:rPr>
              <a:t> </a:t>
            </a:r>
            <a:r>
              <a:rPr lang="uk-UA" sz="3200" dirty="0" err="1">
                <a:latin typeface="Arial" panose="020B0604020202020204" pitchFamily="34" charset="0"/>
                <a:cs typeface="Arial" panose="020B0604020202020204" pitchFamily="34" charset="0"/>
              </a:rPr>
              <a:t>welfare</a:t>
            </a:r>
            <a:r>
              <a:rPr lang="uk-UA" sz="3200" dirty="0">
                <a:latin typeface="Arial" panose="020B0604020202020204" pitchFamily="34" charset="0"/>
                <a:cs typeface="Arial" panose="020B0604020202020204" pitchFamily="34" charset="0"/>
              </a:rPr>
              <a:t> </a:t>
            </a:r>
            <a:r>
              <a:rPr lang="uk-UA" sz="3200" dirty="0" err="1">
                <a:latin typeface="Arial" panose="020B0604020202020204" pitchFamily="34" charset="0"/>
                <a:cs typeface="Arial" panose="020B0604020202020204" pitchFamily="34" charset="0"/>
              </a:rPr>
              <a:t>economics</a:t>
            </a:r>
            <a:r>
              <a:rPr lang="uk-UA" sz="3200" dirty="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marL="514350" indent="-514350">
              <a:buFont typeface="+mj-lt"/>
              <a:buAutoNum type="arabicPeriod"/>
            </a:pPr>
            <a:r>
              <a:rPr lang="uk-UA" sz="3200" dirty="0">
                <a:latin typeface="Arial" panose="020B0604020202020204" pitchFamily="34" charset="0"/>
                <a:cs typeface="Arial" panose="020B0604020202020204" pitchFamily="34" charset="0"/>
              </a:rPr>
              <a:t>Ключові концепції в економічному аналізі змін у добробуті суспільства.</a:t>
            </a:r>
            <a:endParaRPr lang="ru-RU" sz="3200" dirty="0">
              <a:latin typeface="Arial" panose="020B0604020202020204" pitchFamily="34" charset="0"/>
              <a:cs typeface="Arial" panose="020B0604020202020204" pitchFamily="34" charset="0"/>
            </a:endParaRPr>
          </a:p>
          <a:p>
            <a:pPr marL="514350" indent="-514350">
              <a:buFont typeface="+mj-lt"/>
              <a:buAutoNum type="arabicPeriod"/>
            </a:pPr>
            <a:r>
              <a:rPr lang="uk-UA" sz="3200" dirty="0">
                <a:latin typeface="Arial" panose="020B0604020202020204" pitchFamily="34" charset="0"/>
                <a:cs typeface="Arial" panose="020B0604020202020204" pitchFamily="34" charset="0"/>
              </a:rPr>
              <a:t>Застосування аналізу дослідження змін стану добробуту суспільства (</a:t>
            </a:r>
            <a:r>
              <a:rPr lang="uk-UA" sz="3200" dirty="0" err="1">
                <a:latin typeface="Arial" panose="020B0604020202020204" pitchFamily="34" charset="0"/>
                <a:cs typeface="Arial" panose="020B0604020202020204" pitchFamily="34" charset="0"/>
              </a:rPr>
              <a:t>welfare</a:t>
            </a:r>
            <a:r>
              <a:rPr lang="uk-UA" sz="3200" dirty="0">
                <a:latin typeface="Arial" panose="020B0604020202020204" pitchFamily="34" charset="0"/>
                <a:cs typeface="Arial" panose="020B0604020202020204" pitchFamily="34" charset="0"/>
              </a:rPr>
              <a:t> </a:t>
            </a:r>
            <a:r>
              <a:rPr lang="uk-UA" sz="3200" dirty="0" err="1">
                <a:latin typeface="Arial" panose="020B0604020202020204" pitchFamily="34" charset="0"/>
                <a:cs typeface="Arial" panose="020B0604020202020204" pitchFamily="34" charset="0"/>
              </a:rPr>
              <a:t>analysis</a:t>
            </a:r>
            <a:r>
              <a:rPr lang="uk-UA" sz="3200" dirty="0">
                <a:latin typeface="Arial" panose="020B0604020202020204" pitchFamily="34" charset="0"/>
                <a:cs typeface="Arial" panose="020B0604020202020204" pitchFamily="34" charset="0"/>
              </a:rPr>
              <a:t>): державне регулювання</a:t>
            </a:r>
            <a:endParaRPr lang="ru-RU" sz="3200" dirty="0">
              <a:latin typeface="Arial" panose="020B0604020202020204" pitchFamily="34" charset="0"/>
              <a:cs typeface="Arial" panose="020B0604020202020204" pitchFamily="34" charset="0"/>
            </a:endParaRPr>
          </a:p>
          <a:p>
            <a:pPr marL="0" indent="0">
              <a:buNone/>
            </a:pPr>
            <a:endParaRPr lang="ru-RU" dirty="0">
              <a:latin typeface="Arial" panose="020B0604020202020204" pitchFamily="34" charset="0"/>
              <a:cs typeface="Arial" panose="020B0604020202020204" pitchFamily="34" charset="0"/>
            </a:endParaRP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0635569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96794" y="113288"/>
            <a:ext cx="6295602" cy="6603101"/>
          </a:xfrm>
        </p:spPr>
        <p:txBody>
          <a:bodyPr>
            <a:normAutofit/>
          </a:bodyPr>
          <a:lstStyle/>
          <a:p>
            <a:pPr marL="0" indent="0">
              <a:buNone/>
            </a:pPr>
            <a:r>
              <a:rPr lang="uk-UA" b="1" dirty="0"/>
              <a:t>Н</a:t>
            </a:r>
            <a:r>
              <a:rPr lang="ru-RU" b="1" dirty="0" err="1"/>
              <a:t>адлишок</a:t>
            </a:r>
            <a:r>
              <a:rPr lang="ru-RU" b="1" dirty="0"/>
              <a:t> </a:t>
            </a:r>
            <a:r>
              <a:rPr lang="ru-RU" b="1" dirty="0" err="1"/>
              <a:t>виробника</a:t>
            </a:r>
            <a:r>
              <a:rPr lang="ru-RU" dirty="0"/>
              <a:t> (до </a:t>
            </a:r>
            <a:r>
              <a:rPr lang="ru-RU" dirty="0" err="1"/>
              <a:t>встановлення</a:t>
            </a:r>
            <a:r>
              <a:rPr lang="ru-RU" dirty="0"/>
              <a:t> </a:t>
            </a:r>
            <a:r>
              <a:rPr lang="ru-RU" dirty="0" err="1"/>
              <a:t>максимальної</a:t>
            </a:r>
            <a:r>
              <a:rPr lang="ru-RU" dirty="0"/>
              <a:t> </a:t>
            </a:r>
            <a:r>
              <a:rPr lang="ru-RU" dirty="0" err="1"/>
              <a:t>ціни</a:t>
            </a:r>
            <a:r>
              <a:rPr lang="ru-RU" dirty="0"/>
              <a:t>):</a:t>
            </a:r>
          </a:p>
          <a:p>
            <a:pPr marL="742950" lvl="1" indent="-285750">
              <a:buFont typeface="Arial" panose="020B0604020202020204" pitchFamily="34" charset="0"/>
              <a:buChar char="•"/>
            </a:pPr>
            <a:r>
              <a:rPr lang="ru-RU" dirty="0" err="1"/>
              <a:t>Площа</a:t>
            </a:r>
            <a:r>
              <a:rPr lang="ru-RU" dirty="0"/>
              <a:t> </a:t>
            </a:r>
            <a:r>
              <a:rPr lang="ru-RU" dirty="0" err="1"/>
              <a:t>трикутника</a:t>
            </a:r>
            <a:r>
              <a:rPr lang="ru-RU" dirty="0"/>
              <a:t> </a:t>
            </a:r>
            <a:r>
              <a:rPr lang="fr-CA" dirty="0"/>
              <a:t>P0BEP, </a:t>
            </a:r>
            <a:r>
              <a:rPr lang="ru-RU" dirty="0"/>
              <a:t>яка </a:t>
            </a:r>
            <a:r>
              <a:rPr lang="ru-RU" dirty="0" err="1"/>
              <a:t>відображає</a:t>
            </a:r>
            <a:r>
              <a:rPr lang="ru-RU" dirty="0"/>
              <a:t> </a:t>
            </a:r>
            <a:r>
              <a:rPr lang="ru-RU" dirty="0" err="1"/>
              <a:t>економічну</a:t>
            </a:r>
            <a:r>
              <a:rPr lang="ru-RU" dirty="0"/>
              <a:t> </a:t>
            </a:r>
            <a:r>
              <a:rPr lang="ru-RU" dirty="0" err="1"/>
              <a:t>вигоду</a:t>
            </a:r>
            <a:r>
              <a:rPr lang="ru-RU" dirty="0"/>
              <a:t> </a:t>
            </a:r>
            <a:r>
              <a:rPr lang="ru-RU" dirty="0" err="1"/>
              <a:t>виробника</a:t>
            </a:r>
            <a:r>
              <a:rPr lang="ru-RU" dirty="0"/>
              <a:t>, коли </a:t>
            </a:r>
            <a:r>
              <a:rPr lang="ru-RU" dirty="0" err="1"/>
              <a:t>ринок</a:t>
            </a:r>
            <a:r>
              <a:rPr lang="ru-RU" dirty="0"/>
              <a:t> </a:t>
            </a:r>
            <a:r>
              <a:rPr lang="ru-RU" dirty="0" err="1"/>
              <a:t>знаходиться</a:t>
            </a:r>
            <a:r>
              <a:rPr lang="ru-RU" dirty="0"/>
              <a:t> в </a:t>
            </a:r>
            <a:r>
              <a:rPr lang="ru-RU" dirty="0" err="1"/>
              <a:t>рівновазі</a:t>
            </a:r>
            <a:r>
              <a:rPr lang="ru-RU" dirty="0"/>
              <a:t>.</a:t>
            </a:r>
          </a:p>
          <a:p>
            <a:pPr>
              <a:buFont typeface="Arial" panose="020B0604020202020204" pitchFamily="34" charset="0"/>
              <a:buChar char="•"/>
            </a:pPr>
            <a:r>
              <a:rPr lang="ru-RU" b="1" dirty="0" err="1"/>
              <a:t>Новий</a:t>
            </a:r>
            <a:r>
              <a:rPr lang="ru-RU" b="1" dirty="0"/>
              <a:t> </a:t>
            </a:r>
            <a:r>
              <a:rPr lang="ru-RU" b="1" dirty="0" err="1"/>
              <a:t>надлишок</a:t>
            </a:r>
            <a:r>
              <a:rPr lang="ru-RU" b="1" dirty="0"/>
              <a:t> </a:t>
            </a:r>
            <a:r>
              <a:rPr lang="ru-RU" b="1" dirty="0" err="1"/>
              <a:t>виробника</a:t>
            </a:r>
            <a:r>
              <a:rPr lang="ru-RU" dirty="0"/>
              <a:t> (</a:t>
            </a:r>
            <a:r>
              <a:rPr lang="ru-RU" dirty="0" err="1"/>
              <a:t>після</a:t>
            </a:r>
            <a:r>
              <a:rPr lang="ru-RU" dirty="0"/>
              <a:t> </a:t>
            </a:r>
            <a:r>
              <a:rPr lang="ru-RU" dirty="0" err="1"/>
              <a:t>встановлення</a:t>
            </a:r>
            <a:r>
              <a:rPr lang="ru-RU" dirty="0"/>
              <a:t> </a:t>
            </a:r>
            <a:r>
              <a:rPr lang="ru-RU" dirty="0" err="1"/>
              <a:t>максимальної</a:t>
            </a:r>
            <a:r>
              <a:rPr lang="ru-RU" dirty="0"/>
              <a:t> </a:t>
            </a:r>
            <a:r>
              <a:rPr lang="ru-RU" dirty="0" err="1"/>
              <a:t>ціни</a:t>
            </a:r>
            <a:r>
              <a:rPr lang="ru-RU" dirty="0"/>
              <a:t>):</a:t>
            </a:r>
          </a:p>
          <a:p>
            <a:pPr marL="742950" lvl="1" indent="-285750">
              <a:buFont typeface="Arial" panose="020B0604020202020204" pitchFamily="34" charset="0"/>
              <a:buChar char="•"/>
            </a:pPr>
            <a:r>
              <a:rPr lang="ru-RU" dirty="0" err="1"/>
              <a:t>Площа</a:t>
            </a:r>
            <a:r>
              <a:rPr lang="ru-RU" dirty="0"/>
              <a:t> </a:t>
            </a:r>
            <a:r>
              <a:rPr lang="ru-RU" dirty="0" err="1"/>
              <a:t>трикутника</a:t>
            </a:r>
            <a:r>
              <a:rPr lang="ru-RU" dirty="0"/>
              <a:t> </a:t>
            </a:r>
            <a:r>
              <a:rPr lang="fr-CA" dirty="0"/>
              <a:t>PmaxCFP_{max}CFPmax​CF. </a:t>
            </a:r>
            <a:r>
              <a:rPr lang="ru-RU" dirty="0" err="1"/>
              <a:t>Ця</a:t>
            </a:r>
            <a:r>
              <a:rPr lang="ru-RU" dirty="0"/>
              <a:t> </a:t>
            </a:r>
            <a:r>
              <a:rPr lang="ru-RU" dirty="0" err="1"/>
              <a:t>площа</a:t>
            </a:r>
            <a:r>
              <a:rPr lang="ru-RU" dirty="0"/>
              <a:t> </a:t>
            </a:r>
            <a:r>
              <a:rPr lang="ru-RU" dirty="0" err="1"/>
              <a:t>значно</a:t>
            </a:r>
            <a:r>
              <a:rPr lang="ru-RU" dirty="0"/>
              <a:t> </a:t>
            </a:r>
            <a:r>
              <a:rPr lang="ru-RU" dirty="0" err="1"/>
              <a:t>менша</a:t>
            </a:r>
            <a:r>
              <a:rPr lang="ru-RU" dirty="0"/>
              <a:t>, </a:t>
            </a:r>
            <a:r>
              <a:rPr lang="ru-RU" dirty="0" err="1"/>
              <a:t>що</a:t>
            </a:r>
            <a:r>
              <a:rPr lang="ru-RU" dirty="0"/>
              <a:t> </a:t>
            </a:r>
            <a:r>
              <a:rPr lang="ru-RU" dirty="0" err="1"/>
              <a:t>вказує</a:t>
            </a:r>
            <a:r>
              <a:rPr lang="ru-RU" dirty="0"/>
              <a:t> на </a:t>
            </a:r>
            <a:r>
              <a:rPr lang="ru-RU" dirty="0" err="1"/>
              <a:t>зменшення</a:t>
            </a:r>
            <a:r>
              <a:rPr lang="ru-RU" dirty="0"/>
              <a:t> </a:t>
            </a:r>
            <a:r>
              <a:rPr lang="ru-RU" dirty="0" err="1"/>
              <a:t>економічної</a:t>
            </a:r>
            <a:r>
              <a:rPr lang="ru-RU" dirty="0"/>
              <a:t> </a:t>
            </a:r>
            <a:r>
              <a:rPr lang="ru-RU" dirty="0" err="1"/>
              <a:t>вигоди</a:t>
            </a:r>
            <a:r>
              <a:rPr lang="ru-RU" dirty="0"/>
              <a:t> для </a:t>
            </a:r>
            <a:r>
              <a:rPr lang="ru-RU" dirty="0" err="1"/>
              <a:t>виробника</a:t>
            </a:r>
            <a:r>
              <a:rPr lang="ru-RU" dirty="0"/>
              <a:t> через </a:t>
            </a:r>
            <a:r>
              <a:rPr lang="ru-RU" dirty="0" err="1"/>
              <a:t>встановлення</a:t>
            </a:r>
            <a:r>
              <a:rPr lang="ru-RU" dirty="0"/>
              <a:t> </a:t>
            </a:r>
            <a:r>
              <a:rPr lang="ru-RU" dirty="0" err="1"/>
              <a:t>максимальної</a:t>
            </a:r>
            <a:r>
              <a:rPr lang="ru-RU" dirty="0"/>
              <a:t> </a:t>
            </a:r>
            <a:r>
              <a:rPr lang="ru-RU" dirty="0" err="1"/>
              <a:t>ціни</a:t>
            </a:r>
            <a:r>
              <a:rPr lang="ru-RU" dirty="0"/>
              <a:t>.</a:t>
            </a:r>
          </a:p>
        </p:txBody>
      </p:sp>
      <p:pic>
        <p:nvPicPr>
          <p:cNvPr id="4" name="Рисунок 3"/>
          <p:cNvPicPr>
            <a:picLocks noChangeAspect="1"/>
          </p:cNvPicPr>
          <p:nvPr/>
        </p:nvPicPr>
        <p:blipFill>
          <a:blip r:embed="rId2"/>
          <a:stretch>
            <a:fillRect/>
          </a:stretch>
        </p:blipFill>
        <p:spPr>
          <a:xfrm>
            <a:off x="123019" y="2164557"/>
            <a:ext cx="5941526" cy="3681938"/>
          </a:xfrm>
          <a:prstGeom prst="rect">
            <a:avLst/>
          </a:prstGeom>
        </p:spPr>
      </p:pic>
      <p:sp>
        <p:nvSpPr>
          <p:cNvPr id="5" name="Заголовок 1"/>
          <p:cNvSpPr>
            <a:spLocks noGrp="1"/>
          </p:cNvSpPr>
          <p:nvPr>
            <p:ph type="title"/>
          </p:nvPr>
        </p:nvSpPr>
        <p:spPr>
          <a:xfrm>
            <a:off x="171571" y="250853"/>
            <a:ext cx="541193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Максимальна ціна</a:t>
            </a:r>
            <a:endParaRPr lang="ru-RU" sz="2800" b="1" dirty="0">
              <a:solidFill>
                <a:srgbClr val="002060"/>
              </a:solidFill>
              <a:latin typeface="Arial" panose="020B0604020202020204" pitchFamily="34" charset="0"/>
              <a:cs typeface="Arial" panose="020B0604020202020204" pitchFamily="34" charset="0"/>
            </a:endParaRPr>
          </a:p>
        </p:txBody>
      </p:sp>
      <p:pic>
        <p:nvPicPr>
          <p:cNvPr id="6"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1406337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96794" y="113288"/>
            <a:ext cx="6295602" cy="6603101"/>
          </a:xfrm>
        </p:spPr>
        <p:txBody>
          <a:bodyPr>
            <a:normAutofit/>
          </a:bodyPr>
          <a:lstStyle/>
          <a:p>
            <a:pPr marL="0" indent="0">
              <a:buNone/>
            </a:pPr>
            <a:r>
              <a:rPr lang="uk-UA" dirty="0"/>
              <a:t>Встановлення максимальної цінової межі спричинило </a:t>
            </a:r>
            <a:r>
              <a:rPr lang="uk-UA" dirty="0" err="1"/>
              <a:t>нетто</a:t>
            </a:r>
            <a:r>
              <a:rPr lang="uk-UA" dirty="0"/>
              <a:t>-втрати в загальному надлишку споживачів і виробників, і ці втрати ми назвемо безповоротними втратами. Згадаймо, що зміни у надлишку споживача є (А – В), а зміни у надлишку виробника є (– A – C),  тобто підсумкова зміна у добробуті споживачів і виробників виглядає як (A – B) + (– A – C) = (– B – C). У кінцевому результаті маємо безповоротні втрати, які показані двома трикутниками – В і С. </a:t>
            </a:r>
            <a:endParaRPr lang="ru-RU" dirty="0"/>
          </a:p>
        </p:txBody>
      </p:sp>
      <p:pic>
        <p:nvPicPr>
          <p:cNvPr id="4" name="Рисунок 3"/>
          <p:cNvPicPr>
            <a:picLocks noChangeAspect="1"/>
          </p:cNvPicPr>
          <p:nvPr/>
        </p:nvPicPr>
        <p:blipFill>
          <a:blip r:embed="rId2"/>
          <a:stretch>
            <a:fillRect/>
          </a:stretch>
        </p:blipFill>
        <p:spPr>
          <a:xfrm>
            <a:off x="123019" y="2164557"/>
            <a:ext cx="5941526" cy="3681938"/>
          </a:xfrm>
          <a:prstGeom prst="rect">
            <a:avLst/>
          </a:prstGeom>
        </p:spPr>
      </p:pic>
      <p:sp>
        <p:nvSpPr>
          <p:cNvPr id="5" name="Заголовок 1"/>
          <p:cNvSpPr>
            <a:spLocks noGrp="1"/>
          </p:cNvSpPr>
          <p:nvPr>
            <p:ph type="title"/>
          </p:nvPr>
        </p:nvSpPr>
        <p:spPr>
          <a:xfrm>
            <a:off x="171571" y="250853"/>
            <a:ext cx="541193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Максимальна ціна</a:t>
            </a:r>
            <a:endParaRPr lang="ru-RU" sz="2800" b="1" dirty="0">
              <a:solidFill>
                <a:srgbClr val="002060"/>
              </a:solidFill>
              <a:latin typeface="Arial" panose="020B0604020202020204" pitchFamily="34" charset="0"/>
              <a:cs typeface="Arial" panose="020B0604020202020204" pitchFamily="34" charset="0"/>
            </a:endParaRPr>
          </a:p>
        </p:txBody>
      </p:sp>
      <p:pic>
        <p:nvPicPr>
          <p:cNvPr id="6"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7535409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96794" y="113288"/>
            <a:ext cx="6295602" cy="6603101"/>
          </a:xfrm>
        </p:spPr>
        <p:txBody>
          <a:bodyPr>
            <a:normAutofit lnSpcReduction="10000"/>
          </a:bodyPr>
          <a:lstStyle/>
          <a:p>
            <a:pPr marL="0" indent="0">
              <a:buNone/>
            </a:pPr>
            <a:r>
              <a:rPr lang="uk-UA" dirty="0"/>
              <a:t>	Ці безповоротні втрати ще можна назвати економічною неефективністю, яка спричинена ціновим контролем; втрати у надлишку виробника перевищують надходження у надлишку споживача. </a:t>
            </a:r>
            <a:endParaRPr lang="ru-RU" dirty="0"/>
          </a:p>
          <a:p>
            <a:pPr marL="0" indent="0">
              <a:buNone/>
            </a:pPr>
            <a:r>
              <a:rPr lang="uk-UA" dirty="0"/>
              <a:t>	Якщо законодавці вище цінують надлишок споживача аніж надлишок виробника, ці безповоротні зміни можуть бути не такими важливими. Однак, результати такого державного втручання в значній мірі залежать від еластичності кривих попиту і пропозиції, тобто інколи соціальна група, яку уряд мав наміри захистити, може навіть опинитися ще у гіршому становищі.</a:t>
            </a:r>
            <a:endParaRPr lang="ru-RU" dirty="0"/>
          </a:p>
          <a:p>
            <a:pPr marL="0" indent="0">
              <a:buNone/>
            </a:pPr>
            <a:endParaRPr lang="ru-RU" dirty="0"/>
          </a:p>
        </p:txBody>
      </p:sp>
      <p:pic>
        <p:nvPicPr>
          <p:cNvPr id="4" name="Рисунок 3"/>
          <p:cNvPicPr>
            <a:picLocks noChangeAspect="1"/>
          </p:cNvPicPr>
          <p:nvPr/>
        </p:nvPicPr>
        <p:blipFill>
          <a:blip r:embed="rId2"/>
          <a:stretch>
            <a:fillRect/>
          </a:stretch>
        </p:blipFill>
        <p:spPr>
          <a:xfrm>
            <a:off x="171570" y="2196926"/>
            <a:ext cx="5941526" cy="3681938"/>
          </a:xfrm>
          <a:prstGeom prst="rect">
            <a:avLst/>
          </a:prstGeom>
        </p:spPr>
      </p:pic>
      <p:sp>
        <p:nvSpPr>
          <p:cNvPr id="5" name="Заголовок 1"/>
          <p:cNvSpPr>
            <a:spLocks noGrp="1"/>
          </p:cNvSpPr>
          <p:nvPr>
            <p:ph type="title"/>
          </p:nvPr>
        </p:nvSpPr>
        <p:spPr>
          <a:xfrm>
            <a:off x="171571" y="250853"/>
            <a:ext cx="541193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Максимальна</a:t>
            </a:r>
            <a:r>
              <a:rPr lang="en-US" sz="2800" b="1" dirty="0">
                <a:solidFill>
                  <a:srgbClr val="002060"/>
                </a:solidFill>
                <a:latin typeface="Arial" panose="020B0604020202020204" pitchFamily="34" charset="0"/>
                <a:cs typeface="Arial" panose="020B0604020202020204" pitchFamily="34" charset="0"/>
              </a:rPr>
              <a:t> </a:t>
            </a:r>
            <a:r>
              <a:rPr lang="uk-UA" sz="2800" b="1" dirty="0">
                <a:solidFill>
                  <a:srgbClr val="002060"/>
                </a:solidFill>
                <a:latin typeface="Arial" panose="020B0604020202020204" pitchFamily="34" charset="0"/>
                <a:cs typeface="Arial" panose="020B0604020202020204" pitchFamily="34" charset="0"/>
              </a:rPr>
              <a:t>ціна</a:t>
            </a:r>
            <a:endParaRPr lang="ru-RU" sz="2800" b="1" dirty="0">
              <a:solidFill>
                <a:srgbClr val="002060"/>
              </a:solidFill>
              <a:latin typeface="Arial" panose="020B0604020202020204" pitchFamily="34" charset="0"/>
              <a:cs typeface="Arial" panose="020B0604020202020204" pitchFamily="34" charset="0"/>
            </a:endParaRPr>
          </a:p>
        </p:txBody>
      </p:sp>
      <p:pic>
        <p:nvPicPr>
          <p:cNvPr id="6"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1833216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96794" y="113288"/>
            <a:ext cx="6295602" cy="6603101"/>
          </a:xfrm>
        </p:spPr>
        <p:txBody>
          <a:bodyPr>
            <a:normAutofit lnSpcReduction="10000"/>
          </a:bodyPr>
          <a:lstStyle/>
          <a:p>
            <a:pPr marL="0" indent="0">
              <a:buNone/>
            </a:pPr>
            <a:r>
              <a:rPr lang="uk-UA" dirty="0"/>
              <a:t>	Ці безповоротні втрати ще можна назвати економічною неефективністю, яка спричинена ціновим контролем; втрати у надлишку виробника перевищують надходження у надлишку споживача. </a:t>
            </a:r>
            <a:endParaRPr lang="ru-RU" dirty="0"/>
          </a:p>
          <a:p>
            <a:pPr marL="0" indent="0">
              <a:buNone/>
            </a:pPr>
            <a:r>
              <a:rPr lang="uk-UA" dirty="0"/>
              <a:t>	Якщо законодавці вище цінують надлишок споживача аніж надлишок виробника, ці безповоротні зміни можуть бути не такими важливими. Однак, результати такого державного втручання в значній мірі залежать від еластичності кривих попиту і пропозиції, тобто інколи соціальна група, яку уряд мав наміри захистити, може навіть опинитися ще у гіршому становищі.</a:t>
            </a:r>
            <a:endParaRPr lang="ru-RU" dirty="0"/>
          </a:p>
          <a:p>
            <a:pPr marL="0" indent="0">
              <a:buNone/>
            </a:pPr>
            <a:endParaRPr lang="ru-RU" dirty="0"/>
          </a:p>
        </p:txBody>
      </p:sp>
      <p:pic>
        <p:nvPicPr>
          <p:cNvPr id="4" name="Рисунок 3"/>
          <p:cNvPicPr>
            <a:picLocks noChangeAspect="1"/>
          </p:cNvPicPr>
          <p:nvPr/>
        </p:nvPicPr>
        <p:blipFill>
          <a:blip r:embed="rId2"/>
          <a:stretch>
            <a:fillRect/>
          </a:stretch>
        </p:blipFill>
        <p:spPr>
          <a:xfrm>
            <a:off x="171570" y="2196926"/>
            <a:ext cx="5941526" cy="3681938"/>
          </a:xfrm>
          <a:prstGeom prst="rect">
            <a:avLst/>
          </a:prstGeom>
        </p:spPr>
      </p:pic>
      <p:sp>
        <p:nvSpPr>
          <p:cNvPr id="5" name="Заголовок 1"/>
          <p:cNvSpPr>
            <a:spLocks noGrp="1"/>
          </p:cNvSpPr>
          <p:nvPr>
            <p:ph type="title"/>
          </p:nvPr>
        </p:nvSpPr>
        <p:spPr>
          <a:xfrm>
            <a:off x="171571" y="250853"/>
            <a:ext cx="541193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Максимальна</a:t>
            </a:r>
            <a:r>
              <a:rPr lang="en-US" sz="2800" b="1" dirty="0">
                <a:solidFill>
                  <a:srgbClr val="002060"/>
                </a:solidFill>
                <a:latin typeface="Arial" panose="020B0604020202020204" pitchFamily="34" charset="0"/>
                <a:cs typeface="Arial" panose="020B0604020202020204" pitchFamily="34" charset="0"/>
              </a:rPr>
              <a:t> </a:t>
            </a:r>
            <a:r>
              <a:rPr lang="uk-UA" sz="2800" b="1" dirty="0">
                <a:solidFill>
                  <a:srgbClr val="002060"/>
                </a:solidFill>
                <a:latin typeface="Arial" panose="020B0604020202020204" pitchFamily="34" charset="0"/>
                <a:cs typeface="Arial" panose="020B0604020202020204" pitchFamily="34" charset="0"/>
              </a:rPr>
              <a:t>ціна</a:t>
            </a:r>
            <a:endParaRPr lang="ru-RU" sz="2800" b="1" dirty="0">
              <a:solidFill>
                <a:srgbClr val="002060"/>
              </a:solidFill>
              <a:latin typeface="Arial" panose="020B0604020202020204" pitchFamily="34" charset="0"/>
              <a:cs typeface="Arial" panose="020B0604020202020204" pitchFamily="34" charset="0"/>
            </a:endParaRPr>
          </a:p>
        </p:txBody>
      </p:sp>
      <p:pic>
        <p:nvPicPr>
          <p:cNvPr id="6"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41143064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109056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Мінімальна ціна – законодавчо встановлена ціна, нижче якої заборонено продавати товар </a:t>
            </a:r>
            <a:endParaRPr lang="ru-RU" sz="2800" b="1" dirty="0">
              <a:solidFill>
                <a:srgbClr val="002060"/>
              </a:solidFill>
              <a:latin typeface="Arial" panose="020B0604020202020204" pitchFamily="34" charset="0"/>
              <a:cs typeface="Arial" panose="020B0604020202020204" pitchFamily="34" charset="0"/>
            </a:endParaRPr>
          </a:p>
        </p:txBody>
      </p:sp>
      <p:sp>
        <p:nvSpPr>
          <p:cNvPr id="4" name="Объект 3"/>
          <p:cNvSpPr>
            <a:spLocks noGrp="1"/>
          </p:cNvSpPr>
          <p:nvPr>
            <p:ph idx="1"/>
          </p:nvPr>
        </p:nvSpPr>
        <p:spPr>
          <a:xfrm>
            <a:off x="838200" y="1218796"/>
            <a:ext cx="10515600" cy="1823747"/>
          </a:xfrm>
        </p:spPr>
        <p:txBody>
          <a:bodyPr>
            <a:normAutofit/>
          </a:bodyPr>
          <a:lstStyle/>
          <a:p>
            <a:pPr marL="0" indent="0" algn="just">
              <a:buNone/>
            </a:pPr>
            <a:r>
              <a:rPr lang="uk-UA" dirty="0"/>
              <a:t>Після встановлення мінімальної ціни можливі два результати: 1)мінімальна ціна не є стримуючою, якщо встановлена нижче ціни ринкової рівноваги; 2) мінімальна ціна стає обов’язковою, якщо вона встановлена вище ринкової ціни, призводячи до надлишку. </a:t>
            </a:r>
            <a:endParaRPr lang="ru-RU" dirty="0"/>
          </a:p>
          <a:p>
            <a:pPr marL="0" indent="0" algn="just">
              <a:buNone/>
            </a:pPr>
            <a:endParaRPr lang="uk-UA" dirty="0"/>
          </a:p>
          <a:p>
            <a:pPr marL="0" indent="0" algn="just">
              <a:buNone/>
            </a:pPr>
            <a:endParaRPr lang="ru-RU" dirty="0"/>
          </a:p>
        </p:txBody>
      </p:sp>
      <p:sp>
        <p:nvSpPr>
          <p:cNvPr id="6" name="Заголовок 1"/>
          <p:cNvSpPr txBox="1">
            <a:spLocks/>
          </p:cNvSpPr>
          <p:nvPr/>
        </p:nvSpPr>
        <p:spPr>
          <a:xfrm>
            <a:off x="6457444" y="2816800"/>
            <a:ext cx="5186995" cy="390768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uk-UA" sz="2000" b="1" dirty="0">
              <a:latin typeface="Arial" panose="020B0604020202020204" pitchFamily="34" charset="0"/>
              <a:cs typeface="Arial" panose="020B0604020202020204" pitchFamily="34" charset="0"/>
            </a:endParaRPr>
          </a:p>
          <a:p>
            <a:endParaRPr lang="ru-RU" sz="2000" dirty="0"/>
          </a:p>
        </p:txBody>
      </p:sp>
      <p:pic>
        <p:nvPicPr>
          <p:cNvPr id="3" name="Рисунок 2"/>
          <p:cNvPicPr>
            <a:picLocks noChangeAspect="1"/>
          </p:cNvPicPr>
          <p:nvPr/>
        </p:nvPicPr>
        <p:blipFill>
          <a:blip r:embed="rId2"/>
          <a:stretch>
            <a:fillRect/>
          </a:stretch>
        </p:blipFill>
        <p:spPr>
          <a:xfrm>
            <a:off x="294191" y="2710033"/>
            <a:ext cx="6636275" cy="3949712"/>
          </a:xfrm>
          <a:prstGeom prst="rect">
            <a:avLst/>
          </a:prstGeom>
        </p:spPr>
      </p:pic>
      <p:sp>
        <p:nvSpPr>
          <p:cNvPr id="7" name="Прямоугольник 6"/>
          <p:cNvSpPr/>
          <p:nvPr/>
        </p:nvSpPr>
        <p:spPr>
          <a:xfrm>
            <a:off x="5545282" y="2831648"/>
            <a:ext cx="6096000" cy="1938992"/>
          </a:xfrm>
          <a:prstGeom prst="rect">
            <a:avLst/>
          </a:prstGeom>
        </p:spPr>
        <p:txBody>
          <a:bodyPr>
            <a:spAutoFit/>
          </a:bodyPr>
          <a:lstStyle/>
          <a:p>
            <a:r>
              <a:rPr lang="uk-UA" sz="2400" dirty="0" err="1">
                <a:latin typeface="Times New Roman" panose="02020603050405020304" pitchFamily="18" charset="0"/>
                <a:ea typeface="Times New Roman" panose="02020603050405020304" pitchFamily="18" charset="0"/>
              </a:rPr>
              <a:t>P</a:t>
            </a:r>
            <a:r>
              <a:rPr lang="uk-UA" sz="2400" baseline="-25000" dirty="0" err="1">
                <a:latin typeface="Times New Roman" panose="02020603050405020304" pitchFamily="18" charset="0"/>
                <a:ea typeface="Times New Roman" panose="02020603050405020304" pitchFamily="18" charset="0"/>
              </a:rPr>
              <a:t>min</a:t>
            </a:r>
            <a:r>
              <a:rPr lang="uk-UA" sz="2400" dirty="0">
                <a:latin typeface="Times New Roman" panose="02020603050405020304" pitchFamily="18" charset="0"/>
                <a:ea typeface="Times New Roman" panose="02020603050405020304" pitchFamily="18" charset="0"/>
              </a:rPr>
              <a:t> означає мінімальну ціну встановлену урядом. </a:t>
            </a:r>
          </a:p>
          <a:p>
            <a:r>
              <a:rPr lang="uk-UA" sz="2400" dirty="0">
                <a:latin typeface="Times New Roman" panose="02020603050405020304" pitchFamily="18" charset="0"/>
                <a:ea typeface="Times New Roman" panose="02020603050405020304" pitchFamily="18" charset="0"/>
              </a:rPr>
              <a:t>Пропозиція тепер дорівнює Q</a:t>
            </a:r>
            <a:r>
              <a:rPr lang="uk-UA" sz="2400" baseline="-25000" dirty="0">
                <a:latin typeface="Times New Roman" panose="02020603050405020304" pitchFamily="18" charset="0"/>
                <a:ea typeface="Times New Roman" panose="02020603050405020304" pitchFamily="18" charset="0"/>
              </a:rPr>
              <a:t>2</a:t>
            </a:r>
            <a:r>
              <a:rPr lang="uk-UA" sz="2400" dirty="0">
                <a:latin typeface="Times New Roman" panose="02020603050405020304" pitchFamily="18" charset="0"/>
                <a:ea typeface="Times New Roman" panose="02020603050405020304" pitchFamily="18" charset="0"/>
              </a:rPr>
              <a:t>, нове значення попиту – Q</a:t>
            </a:r>
            <a:r>
              <a:rPr lang="uk-UA" sz="2400" baseline="-25000" dirty="0">
                <a:latin typeface="Times New Roman" panose="02020603050405020304" pitchFamily="18" charset="0"/>
                <a:ea typeface="Times New Roman" panose="02020603050405020304" pitchFamily="18" charset="0"/>
              </a:rPr>
              <a:t>3</a:t>
            </a:r>
            <a:r>
              <a:rPr lang="uk-UA" sz="2400" dirty="0">
                <a:latin typeface="Times New Roman" panose="02020603050405020304" pitchFamily="18" charset="0"/>
                <a:ea typeface="Times New Roman" panose="02020603050405020304" pitchFamily="18" charset="0"/>
              </a:rPr>
              <a:t>, різниця презентує кількість непроданого товару. </a:t>
            </a:r>
            <a:endParaRPr lang="ru-RU" sz="2400" dirty="0"/>
          </a:p>
        </p:txBody>
      </p:sp>
      <p:sp>
        <p:nvSpPr>
          <p:cNvPr id="8" name="Прямоугольник 7"/>
          <p:cNvSpPr/>
          <p:nvPr/>
        </p:nvSpPr>
        <p:spPr>
          <a:xfrm>
            <a:off x="5545282" y="4877407"/>
            <a:ext cx="6096000" cy="1569660"/>
          </a:xfrm>
          <a:prstGeom prst="rect">
            <a:avLst/>
          </a:prstGeom>
        </p:spPr>
        <p:txBody>
          <a:bodyPr>
            <a:spAutoFit/>
          </a:bodyPr>
          <a:lstStyle/>
          <a:p>
            <a:pPr algn="just">
              <a:spcAft>
                <a:spcPts val="0"/>
              </a:spcAft>
            </a:pPr>
            <a:r>
              <a:rPr lang="uk-UA" sz="1600" dirty="0">
                <a:latin typeface="Times New Roman" panose="02020603050405020304" pitchFamily="18" charset="0"/>
                <a:ea typeface="Times New Roman" panose="02020603050405020304" pitchFamily="18" charset="0"/>
              </a:rPr>
              <a:t>Ті споживачі, які продовжують купувати товар, тепер змушені платити вищу ціну і тому мають збитки, які показані прямокутником А. Деякі споживачі із-за високих цін взагалі пішли з ринку, що ілюструється трикутником В. Звідси загальна зміна у надлишку споживача виглядає так:</a:t>
            </a:r>
            <a:endParaRPr lang="ru-RU" sz="1600" dirty="0">
              <a:latin typeface="Times New Roman" panose="02020603050405020304" pitchFamily="18" charset="0"/>
              <a:ea typeface="Times New Roman" panose="02020603050405020304" pitchFamily="18" charset="0"/>
            </a:endParaRPr>
          </a:p>
          <a:p>
            <a:pPr algn="just">
              <a:spcAft>
                <a:spcPts val="0"/>
              </a:spcAft>
            </a:pPr>
            <a:r>
              <a:rPr lang="uk-UA" sz="1600" dirty="0">
                <a:latin typeface="Times New Roman" panose="02020603050405020304" pitchFamily="18" charset="0"/>
                <a:ea typeface="Times New Roman" panose="02020603050405020304" pitchFamily="18" charset="0"/>
              </a:rPr>
              <a:t>CS = – (A + B) </a:t>
            </a:r>
            <a:endParaRPr lang="ru-RU" sz="1600" dirty="0">
              <a:effectLst/>
              <a:latin typeface="Times New Roman" panose="02020603050405020304" pitchFamily="18" charset="0"/>
              <a:ea typeface="Times New Roman" panose="02020603050405020304" pitchFamily="18" charset="0"/>
            </a:endParaRPr>
          </a:p>
        </p:txBody>
      </p:sp>
      <p:pic>
        <p:nvPicPr>
          <p:cNvPr id="9"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6873723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109056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Мінімальна ціна</a:t>
            </a:r>
            <a:endParaRPr lang="ru-RU" sz="2800" b="1" dirty="0">
              <a:solidFill>
                <a:srgbClr val="002060"/>
              </a:solidFill>
              <a:latin typeface="Arial" panose="020B0604020202020204" pitchFamily="34" charset="0"/>
              <a:cs typeface="Arial" panose="020B0604020202020204" pitchFamily="34" charset="0"/>
            </a:endParaRPr>
          </a:p>
        </p:txBody>
      </p:sp>
      <p:sp>
        <p:nvSpPr>
          <p:cNvPr id="4" name="Объект 3"/>
          <p:cNvSpPr>
            <a:spLocks noGrp="1"/>
          </p:cNvSpPr>
          <p:nvPr>
            <p:ph idx="1"/>
          </p:nvPr>
        </p:nvSpPr>
        <p:spPr>
          <a:xfrm>
            <a:off x="294191" y="1092425"/>
            <a:ext cx="11707401" cy="1739224"/>
          </a:xfrm>
        </p:spPr>
        <p:txBody>
          <a:bodyPr>
            <a:normAutofit fontScale="92500"/>
          </a:bodyPr>
          <a:lstStyle/>
          <a:p>
            <a:pPr marL="0" indent="0">
              <a:buNone/>
            </a:pPr>
            <a:r>
              <a:rPr lang="uk-UA" dirty="0"/>
              <a:t>Така державна політика є збитковою для споживачів. З іншого боку, виробники тепер отримують вищу ціну за кожну одиницю свого товару. Це призводить до збільшення їх надходжень, і показано прямокутником А (прямокутник А демонструє перерозподіл грошей від споживачів до виробників).</a:t>
            </a:r>
            <a:endParaRPr lang="ru-RU" dirty="0"/>
          </a:p>
          <a:p>
            <a:pPr marL="0" indent="0" algn="just">
              <a:buNone/>
            </a:pPr>
            <a:endParaRPr lang="uk-UA" dirty="0"/>
          </a:p>
          <a:p>
            <a:pPr marL="0" indent="0" algn="just">
              <a:buNone/>
            </a:pPr>
            <a:endParaRPr lang="ru-RU" dirty="0"/>
          </a:p>
        </p:txBody>
      </p:sp>
      <p:sp>
        <p:nvSpPr>
          <p:cNvPr id="6" name="Заголовок 1"/>
          <p:cNvSpPr txBox="1">
            <a:spLocks/>
          </p:cNvSpPr>
          <p:nvPr/>
        </p:nvSpPr>
        <p:spPr>
          <a:xfrm>
            <a:off x="6457444" y="2816800"/>
            <a:ext cx="5186995" cy="390768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uk-UA" sz="2000" b="1" dirty="0">
              <a:latin typeface="Arial" panose="020B0604020202020204" pitchFamily="34" charset="0"/>
              <a:cs typeface="Arial" panose="020B0604020202020204" pitchFamily="34" charset="0"/>
            </a:endParaRPr>
          </a:p>
          <a:p>
            <a:endParaRPr lang="ru-RU" sz="2000" dirty="0"/>
          </a:p>
        </p:txBody>
      </p:sp>
      <p:pic>
        <p:nvPicPr>
          <p:cNvPr id="3" name="Рисунок 2"/>
          <p:cNvPicPr>
            <a:picLocks noChangeAspect="1"/>
          </p:cNvPicPr>
          <p:nvPr/>
        </p:nvPicPr>
        <p:blipFill>
          <a:blip r:embed="rId2"/>
          <a:stretch>
            <a:fillRect/>
          </a:stretch>
        </p:blipFill>
        <p:spPr>
          <a:xfrm>
            <a:off x="294191" y="2710033"/>
            <a:ext cx="6636275" cy="3949712"/>
          </a:xfrm>
          <a:prstGeom prst="rect">
            <a:avLst/>
          </a:prstGeom>
        </p:spPr>
      </p:pic>
      <p:sp>
        <p:nvSpPr>
          <p:cNvPr id="7" name="Прямоугольник 6"/>
          <p:cNvSpPr/>
          <p:nvPr/>
        </p:nvSpPr>
        <p:spPr>
          <a:xfrm>
            <a:off x="5292191" y="2710033"/>
            <a:ext cx="6709401" cy="3416320"/>
          </a:xfrm>
          <a:prstGeom prst="rect">
            <a:avLst/>
          </a:prstGeom>
        </p:spPr>
        <p:txBody>
          <a:bodyPr wrap="square">
            <a:spAutoFit/>
          </a:bodyPr>
          <a:lstStyle/>
          <a:p>
            <a:r>
              <a:rPr lang="uk-UA" sz="2400" dirty="0"/>
              <a:t>Зменшення обсягів продажів від Q</a:t>
            </a:r>
            <a:r>
              <a:rPr lang="uk-UA" sz="2400" baseline="-25000" dirty="0"/>
              <a:t>0</a:t>
            </a:r>
            <a:r>
              <a:rPr lang="uk-UA" sz="2400" dirty="0"/>
              <a:t> </a:t>
            </a:r>
            <a:r>
              <a:rPr lang="uk-UA" sz="2400" dirty="0" err="1"/>
              <a:t>to</a:t>
            </a:r>
            <a:r>
              <a:rPr lang="uk-UA" sz="2400" dirty="0"/>
              <a:t> Q</a:t>
            </a:r>
            <a:r>
              <a:rPr lang="uk-UA" sz="2400" baseline="-25000" dirty="0"/>
              <a:t>3</a:t>
            </a:r>
            <a:r>
              <a:rPr lang="uk-UA" sz="2400" dirty="0"/>
              <a:t> призводить до втрати доходів, на рис. 7 це зображено трикутником С. Витрати виробників при розширенні виробництва від Q</a:t>
            </a:r>
            <a:r>
              <a:rPr lang="uk-UA" sz="2400" baseline="-25000" dirty="0"/>
              <a:t>0</a:t>
            </a:r>
            <a:r>
              <a:rPr lang="uk-UA" sz="2400" dirty="0"/>
              <a:t> </a:t>
            </a:r>
            <a:r>
              <a:rPr lang="uk-UA" sz="2400" dirty="0" err="1"/>
              <a:t>to</a:t>
            </a:r>
            <a:r>
              <a:rPr lang="uk-UA" sz="2400" dirty="0"/>
              <a:t> Q</a:t>
            </a:r>
            <a:r>
              <a:rPr lang="uk-UA" sz="2400" baseline="-25000" dirty="0"/>
              <a:t>2</a:t>
            </a:r>
            <a:r>
              <a:rPr lang="uk-UA" sz="2400" dirty="0"/>
              <a:t>. Оскільки вони в змозі продати тільки Q</a:t>
            </a:r>
            <a:r>
              <a:rPr lang="uk-UA" sz="2400" baseline="-25000" dirty="0"/>
              <a:t>3</a:t>
            </a:r>
            <a:r>
              <a:rPr lang="uk-UA" sz="2400" dirty="0"/>
              <a:t> одиниць товару, не існує надходжень щоб покрити витрати на виробництво (Q</a:t>
            </a:r>
            <a:r>
              <a:rPr lang="uk-UA" sz="2400" baseline="-25000" dirty="0"/>
              <a:t>2</a:t>
            </a:r>
            <a:r>
              <a:rPr lang="uk-UA" sz="2400" dirty="0"/>
              <a:t> - Q</a:t>
            </a:r>
            <a:r>
              <a:rPr lang="uk-UA" sz="2400" baseline="-25000" dirty="0"/>
              <a:t>3)</a:t>
            </a:r>
            <a:r>
              <a:rPr lang="uk-UA" sz="2400" dirty="0"/>
              <a:t> ). Ці витрати показані площею нижче кривої пропозиції на проміжку від  Q</a:t>
            </a:r>
            <a:r>
              <a:rPr lang="uk-UA" sz="2400" baseline="-25000" dirty="0"/>
              <a:t>3</a:t>
            </a:r>
            <a:r>
              <a:rPr lang="uk-UA" sz="2400" dirty="0"/>
              <a:t> до Q</a:t>
            </a:r>
            <a:r>
              <a:rPr lang="uk-UA" sz="2400" baseline="-25000" dirty="0"/>
              <a:t>2</a:t>
            </a:r>
            <a:r>
              <a:rPr lang="uk-UA" sz="2400" dirty="0"/>
              <a:t>, і представлені трапецією D. </a:t>
            </a:r>
            <a:r>
              <a:rPr lang="uk-UA" sz="2400" dirty="0">
                <a:latin typeface="Times New Roman" panose="02020603050405020304" pitchFamily="18" charset="0"/>
                <a:ea typeface="Times New Roman" panose="02020603050405020304" pitchFamily="18" charset="0"/>
              </a:rPr>
              <a:t>. </a:t>
            </a:r>
            <a:endParaRPr lang="ru-RU" sz="2400" dirty="0"/>
          </a:p>
        </p:txBody>
      </p:sp>
      <p:pic>
        <p:nvPicPr>
          <p:cNvPr id="8"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7183542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109056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Мінімальна ціна</a:t>
            </a:r>
            <a:endParaRPr lang="ru-RU" sz="2800" b="1" dirty="0">
              <a:solidFill>
                <a:srgbClr val="002060"/>
              </a:solidFill>
              <a:latin typeface="Arial" panose="020B0604020202020204" pitchFamily="34" charset="0"/>
              <a:cs typeface="Arial" panose="020B0604020202020204" pitchFamily="34" charset="0"/>
            </a:endParaRPr>
          </a:p>
        </p:txBody>
      </p:sp>
      <p:sp>
        <p:nvSpPr>
          <p:cNvPr id="4" name="Объект 3"/>
          <p:cNvSpPr>
            <a:spLocks noGrp="1"/>
          </p:cNvSpPr>
          <p:nvPr>
            <p:ph idx="1"/>
          </p:nvPr>
        </p:nvSpPr>
        <p:spPr>
          <a:xfrm>
            <a:off x="350835" y="970809"/>
            <a:ext cx="11707401" cy="1739224"/>
          </a:xfrm>
        </p:spPr>
        <p:txBody>
          <a:bodyPr>
            <a:normAutofit lnSpcReduction="10000"/>
          </a:bodyPr>
          <a:lstStyle/>
          <a:p>
            <a:pPr marL="0" indent="0" algn="just">
              <a:buNone/>
            </a:pPr>
            <a:r>
              <a:rPr lang="uk-UA" dirty="0"/>
              <a:t>Таким чином, доки виробники не відреагують на зниження продажів шляхом згортання виробництва, загальна зміна у надлишку споживача буде виглядати наступним чином: </a:t>
            </a:r>
            <a:endParaRPr lang="ru-RU" dirty="0"/>
          </a:p>
          <a:p>
            <a:pPr marL="0" indent="0" algn="ctr">
              <a:buNone/>
            </a:pPr>
            <a:r>
              <a:rPr lang="uk-UA" b="1" dirty="0"/>
              <a:t>PS = A - C - D</a:t>
            </a:r>
            <a:endParaRPr lang="ru-RU" b="1" dirty="0"/>
          </a:p>
          <a:p>
            <a:pPr marL="0" indent="0" algn="just">
              <a:buNone/>
            </a:pPr>
            <a:endParaRPr lang="uk-UA" dirty="0"/>
          </a:p>
          <a:p>
            <a:pPr marL="0" indent="0" algn="just">
              <a:buNone/>
            </a:pPr>
            <a:endParaRPr lang="ru-RU" dirty="0"/>
          </a:p>
        </p:txBody>
      </p:sp>
      <p:sp>
        <p:nvSpPr>
          <p:cNvPr id="6" name="Заголовок 1"/>
          <p:cNvSpPr txBox="1">
            <a:spLocks/>
          </p:cNvSpPr>
          <p:nvPr/>
        </p:nvSpPr>
        <p:spPr>
          <a:xfrm>
            <a:off x="6457444" y="2816800"/>
            <a:ext cx="5186995" cy="390768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uk-UA" sz="2000" b="1" dirty="0">
              <a:latin typeface="Arial" panose="020B0604020202020204" pitchFamily="34" charset="0"/>
              <a:cs typeface="Arial" panose="020B0604020202020204" pitchFamily="34" charset="0"/>
            </a:endParaRPr>
          </a:p>
          <a:p>
            <a:endParaRPr lang="ru-RU" sz="2000" dirty="0"/>
          </a:p>
        </p:txBody>
      </p:sp>
      <p:pic>
        <p:nvPicPr>
          <p:cNvPr id="3" name="Рисунок 2"/>
          <p:cNvPicPr>
            <a:picLocks noChangeAspect="1"/>
          </p:cNvPicPr>
          <p:nvPr/>
        </p:nvPicPr>
        <p:blipFill>
          <a:blip r:embed="rId2"/>
          <a:stretch>
            <a:fillRect/>
          </a:stretch>
        </p:blipFill>
        <p:spPr>
          <a:xfrm>
            <a:off x="294191" y="2459979"/>
            <a:ext cx="7056414" cy="4199766"/>
          </a:xfrm>
          <a:prstGeom prst="rect">
            <a:avLst/>
          </a:prstGeom>
        </p:spPr>
      </p:pic>
      <p:sp>
        <p:nvSpPr>
          <p:cNvPr id="5" name="Прямоугольник 4"/>
          <p:cNvSpPr/>
          <p:nvPr/>
        </p:nvSpPr>
        <p:spPr>
          <a:xfrm>
            <a:off x="5742648" y="2814733"/>
            <a:ext cx="6096000" cy="400110"/>
          </a:xfrm>
          <a:prstGeom prst="rect">
            <a:avLst/>
          </a:prstGeom>
        </p:spPr>
        <p:txBody>
          <a:bodyPr>
            <a:spAutoFit/>
          </a:bodyPr>
          <a:lstStyle/>
          <a:p>
            <a:pPr algn="just">
              <a:spcAft>
                <a:spcPts val="0"/>
              </a:spcAft>
            </a:pPr>
            <a:r>
              <a:rPr lang="uk-UA" sz="2000" dirty="0">
                <a:latin typeface="Times New Roman" panose="02020603050405020304" pitchFamily="18" charset="0"/>
                <a:ea typeface="Times New Roman" panose="02020603050405020304" pitchFamily="18" charset="0"/>
              </a:rPr>
              <a:t> </a:t>
            </a:r>
            <a:endParaRPr lang="ru-RU" sz="2000" dirty="0">
              <a:effectLst/>
              <a:latin typeface="Times New Roman" panose="02020603050405020304" pitchFamily="18" charset="0"/>
              <a:ea typeface="Times New Roman" panose="02020603050405020304" pitchFamily="18" charset="0"/>
            </a:endParaRPr>
          </a:p>
        </p:txBody>
      </p:sp>
      <p:sp>
        <p:nvSpPr>
          <p:cNvPr id="8" name="Прямоугольник 7"/>
          <p:cNvSpPr/>
          <p:nvPr/>
        </p:nvSpPr>
        <p:spPr>
          <a:xfrm>
            <a:off x="6238959" y="2607397"/>
            <a:ext cx="5689805" cy="4154984"/>
          </a:xfrm>
          <a:prstGeom prst="rect">
            <a:avLst/>
          </a:prstGeom>
        </p:spPr>
        <p:txBody>
          <a:bodyPr wrap="square">
            <a:spAutoFit/>
          </a:bodyPr>
          <a:lstStyle/>
          <a:p>
            <a:pPr algn="just">
              <a:spcAft>
                <a:spcPts val="0"/>
              </a:spcAft>
            </a:pPr>
            <a:r>
              <a:rPr lang="uk-UA" sz="2200" dirty="0">
                <a:latin typeface="Times New Roman" panose="02020603050405020304" pitchFamily="18" charset="0"/>
                <a:ea typeface="Times New Roman" panose="02020603050405020304" pitchFamily="18" charset="0"/>
              </a:rPr>
              <a:t>Враховуючи, що трапеція D може бути досить великою за об’ємом, встановлення </a:t>
            </a:r>
            <a:r>
              <a:rPr lang="uk-UA" sz="2200" dirty="0" err="1">
                <a:latin typeface="Times New Roman" panose="02020603050405020304" pitchFamily="18" charset="0"/>
                <a:ea typeface="Times New Roman" panose="02020603050405020304" pitchFamily="18" charset="0"/>
              </a:rPr>
              <a:t>мінімільно</a:t>
            </a:r>
            <a:r>
              <a:rPr lang="uk-UA" sz="2200" dirty="0">
                <a:latin typeface="Times New Roman" panose="02020603050405020304" pitchFamily="18" charset="0"/>
                <a:ea typeface="Times New Roman" panose="02020603050405020304" pitchFamily="18" charset="0"/>
              </a:rPr>
              <a:t> допустимої ціни призводить, тільки у випадку з виробниками, до їх </a:t>
            </a:r>
            <a:r>
              <a:rPr lang="uk-UA" sz="2200" dirty="0" err="1">
                <a:latin typeface="Times New Roman" panose="02020603050405020304" pitchFamily="18" charset="0"/>
                <a:ea typeface="Times New Roman" panose="02020603050405020304" pitchFamily="18" charset="0"/>
              </a:rPr>
              <a:t>нетто</a:t>
            </a:r>
            <a:r>
              <a:rPr lang="uk-UA" sz="2200" dirty="0">
                <a:latin typeface="Times New Roman" panose="02020603050405020304" pitchFamily="18" charset="0"/>
                <a:ea typeface="Times New Roman" panose="02020603050405020304" pitchFamily="18" charset="0"/>
              </a:rPr>
              <a:t> збитків. Таким чином, подібна форма державного втручання може знизити прибутки товаровиробників, як наслідок витрат на надлишкове виробництво. Тобто, мінімально допустима ціна спричиняє нецінове нормування, як альтернативний механізм нормування випуску товарів, використовуючи дискримінаційні критерії.</a:t>
            </a:r>
            <a:endParaRPr lang="ru-RU" sz="2200" dirty="0">
              <a:effectLst/>
              <a:latin typeface="Times New Roman" panose="02020603050405020304" pitchFamily="18" charset="0"/>
              <a:ea typeface="Times New Roman" panose="02020603050405020304" pitchFamily="18" charset="0"/>
            </a:endParaRPr>
          </a:p>
        </p:txBody>
      </p:sp>
      <p:pic>
        <p:nvPicPr>
          <p:cNvPr id="9"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451378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317F4-8876-5824-65FD-2D59CF76CE22}"/>
            </a:ext>
          </a:extLst>
        </p:cNvPr>
        <p:cNvGrpSpPr/>
        <p:nvPr/>
      </p:nvGrpSpPr>
      <p:grpSpPr>
        <a:xfrm>
          <a:off x="0" y="0"/>
          <a:ext cx="0" cy="0"/>
          <a:chOff x="0" y="0"/>
          <a:chExt cx="0" cy="0"/>
        </a:xfrm>
      </p:grpSpPr>
      <p:sp>
        <p:nvSpPr>
          <p:cNvPr id="22530" name="TextBox 2">
            <a:extLst>
              <a:ext uri="{FF2B5EF4-FFF2-40B4-BE49-F238E27FC236}">
                <a16:creationId xmlns:a16="http://schemas.microsoft.com/office/drawing/2014/main" id="{668C938C-2C17-8012-8CA7-D1FD506A8D21}"/>
              </a:ext>
            </a:extLst>
          </p:cNvPr>
          <p:cNvSpPr txBox="1">
            <a:spLocks noChangeArrowheads="1"/>
          </p:cNvSpPr>
          <p:nvPr/>
        </p:nvSpPr>
        <p:spPr bwMode="auto">
          <a:xfrm>
            <a:off x="344449" y="174594"/>
            <a:ext cx="11174537" cy="2897396"/>
          </a:xfrm>
          <a:prstGeom prst="rect">
            <a:avLst/>
          </a:prstGeom>
          <a:noFill/>
          <a:ln w="9525">
            <a:noFill/>
            <a:miter lim="800000"/>
            <a:headEnd/>
            <a:tailEnd/>
          </a:ln>
        </p:spPr>
        <p:txBody>
          <a:bodyPr wrap="square">
            <a:spAutoFit/>
          </a:bodyPr>
          <a:lstStyle/>
          <a:p>
            <a:pPr indent="450215" algn="just">
              <a:lnSpc>
                <a:spcPct val="150000"/>
              </a:lnSpc>
              <a:spcAft>
                <a:spcPts val="0"/>
              </a:spcAft>
            </a:pPr>
            <a:r>
              <a:rPr lang="uk-UA" sz="2800" b="1" dirty="0">
                <a:solidFill>
                  <a:srgbClr val="002060"/>
                </a:solidFill>
                <a:latin typeface="Arial" panose="020B0604020202020204" pitchFamily="34" charset="0"/>
                <a:ea typeface="Times New Roman" panose="02020603050405020304" pitchFamily="18" charset="0"/>
                <a:cs typeface="Arial" panose="020B0604020202020204" pitchFamily="34" charset="0"/>
              </a:rPr>
              <a:t>1. Сутність продовольчої безпеки </a:t>
            </a:r>
            <a:r>
              <a:rPr lang="uk-UA" sz="2400" dirty="0">
                <a:latin typeface="Arial" panose="020B0604020202020204" pitchFamily="34" charset="0"/>
                <a:cs typeface="Arial" panose="020B0604020202020204" pitchFamily="34" charset="0"/>
              </a:rPr>
              <a:t>полягає в здатності держави забезпечити всім громадянам фізичну та економічну доступність достатньої кількості якісних і безпечних продуктів харчування для активного й здорового життя – як у звичайних умовах, так і в періоди криз (війна, стихійні лиха, ринкові </a:t>
            </a:r>
            <a:r>
              <a:rPr lang="uk-UA" sz="2400" dirty="0" err="1">
                <a:latin typeface="Arial" panose="020B0604020202020204" pitchFamily="34" charset="0"/>
                <a:cs typeface="Arial" panose="020B0604020202020204" pitchFamily="34" charset="0"/>
              </a:rPr>
              <a:t>збої</a:t>
            </a:r>
            <a:r>
              <a:rPr lang="uk-UA" sz="2400" dirty="0">
                <a:latin typeface="Arial" panose="020B0604020202020204" pitchFamily="34" charset="0"/>
                <a:cs typeface="Arial" panose="020B0604020202020204" pitchFamily="34" charset="0"/>
              </a:rPr>
              <a:t> тощо).</a:t>
            </a:r>
            <a:r>
              <a:rPr lang="uk-UA" sz="2400" b="1" dirty="0">
                <a:solidFill>
                  <a:srgbClr val="0070C0"/>
                </a:solidFill>
                <a:latin typeface="Arial" panose="020B0604020202020204" pitchFamily="34" charset="0"/>
                <a:cs typeface="Arial" panose="020B0604020202020204" pitchFamily="34" charset="0"/>
              </a:rPr>
              <a:t> </a:t>
            </a:r>
            <a:endParaRPr lang="ru-RU" sz="2400" dirty="0">
              <a:solidFill>
                <a:srgbClr val="FF3300"/>
              </a:solidFill>
              <a:latin typeface="Arial" panose="020B0604020202020204" pitchFamily="34" charset="0"/>
              <a:cs typeface="Arial" panose="020B0604020202020204" pitchFamily="34" charset="0"/>
            </a:endParaRPr>
          </a:p>
        </p:txBody>
      </p:sp>
      <p:pic>
        <p:nvPicPr>
          <p:cNvPr id="4" name="Picture 15" descr="logo - EF">
            <a:extLst>
              <a:ext uri="{FF2B5EF4-FFF2-40B4-BE49-F238E27FC236}">
                <a16:creationId xmlns:a16="http://schemas.microsoft.com/office/drawing/2014/main" id="{8CE77CF3-E340-9ED4-84A7-4BE79B196217}"/>
              </a:ext>
            </a:extLst>
          </p:cNvPr>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
        <p:nvSpPr>
          <p:cNvPr id="3" name="TextBox 2">
            <a:extLst>
              <a:ext uri="{FF2B5EF4-FFF2-40B4-BE49-F238E27FC236}">
                <a16:creationId xmlns:a16="http://schemas.microsoft.com/office/drawing/2014/main" id="{329331C5-F376-8820-98AC-14B023CCDED9}"/>
              </a:ext>
            </a:extLst>
          </p:cNvPr>
          <p:cNvSpPr txBox="1"/>
          <p:nvPr/>
        </p:nvSpPr>
        <p:spPr>
          <a:xfrm>
            <a:off x="457200" y="3263157"/>
            <a:ext cx="11411712" cy="3046988"/>
          </a:xfrm>
          <a:prstGeom prst="rect">
            <a:avLst/>
          </a:prstGeom>
          <a:noFill/>
        </p:spPr>
        <p:txBody>
          <a:bodyPr wrap="square">
            <a:spAutoFit/>
          </a:bodyPr>
          <a:lstStyle/>
          <a:p>
            <a:pPr>
              <a:buNone/>
            </a:pPr>
            <a:r>
              <a:rPr lang="uk-UA" sz="2400" b="1" dirty="0">
                <a:solidFill>
                  <a:srgbClr val="002060"/>
                </a:solidFill>
                <a:latin typeface="Arial" panose="020B0604020202020204" pitchFamily="34" charset="0"/>
                <a:cs typeface="Arial" panose="020B0604020202020204" pitchFamily="34" charset="0"/>
              </a:rPr>
              <a:t>Ключові складові продовольчої безпеки:</a:t>
            </a:r>
          </a:p>
          <a:p>
            <a:pPr>
              <a:buFont typeface="+mj-lt"/>
              <a:buAutoNum type="arabicPeriod"/>
            </a:pPr>
            <a:r>
              <a:rPr lang="uk-UA" sz="2400" b="1" dirty="0">
                <a:latin typeface="Arial" panose="020B0604020202020204" pitchFamily="34" charset="0"/>
                <a:cs typeface="Arial" panose="020B0604020202020204" pitchFamily="34" charset="0"/>
              </a:rPr>
              <a:t>Доступність</a:t>
            </a:r>
            <a:r>
              <a:rPr lang="uk-UA" sz="2400" dirty="0">
                <a:latin typeface="Arial" panose="020B0604020202020204" pitchFamily="34" charset="0"/>
                <a:cs typeface="Arial" panose="020B0604020202020204" pitchFamily="34" charset="0"/>
              </a:rPr>
              <a:t> – наявність достатніх обсягів продовольства на ринку.</a:t>
            </a:r>
          </a:p>
          <a:p>
            <a:pPr>
              <a:buFont typeface="+mj-lt"/>
              <a:buAutoNum type="arabicPeriod"/>
            </a:pPr>
            <a:r>
              <a:rPr lang="uk-UA" sz="2400" b="1" dirty="0">
                <a:latin typeface="Arial" panose="020B0604020202020204" pitchFamily="34" charset="0"/>
                <a:cs typeface="Arial" panose="020B0604020202020204" pitchFamily="34" charset="0"/>
              </a:rPr>
              <a:t>Доступ (економічний і фізичний)</a:t>
            </a:r>
            <a:r>
              <a:rPr lang="uk-UA" sz="2400" dirty="0">
                <a:latin typeface="Arial" panose="020B0604020202020204" pitchFamily="34" charset="0"/>
                <a:cs typeface="Arial" panose="020B0604020202020204" pitchFamily="34" charset="0"/>
              </a:rPr>
              <a:t> – спроможність населення купити чи отримати їжу.</a:t>
            </a:r>
          </a:p>
          <a:p>
            <a:pPr>
              <a:buFont typeface="+mj-lt"/>
              <a:buAutoNum type="arabicPeriod"/>
            </a:pPr>
            <a:r>
              <a:rPr lang="uk-UA" sz="2400" b="1" dirty="0">
                <a:latin typeface="Arial" panose="020B0604020202020204" pitchFamily="34" charset="0"/>
                <a:cs typeface="Arial" panose="020B0604020202020204" pitchFamily="34" charset="0"/>
              </a:rPr>
              <a:t>Якість і безпечність</a:t>
            </a:r>
            <a:r>
              <a:rPr lang="uk-UA" sz="2400" dirty="0">
                <a:latin typeface="Arial" panose="020B0604020202020204" pitchFamily="34" charset="0"/>
                <a:cs typeface="Arial" panose="020B0604020202020204" pitchFamily="34" charset="0"/>
              </a:rPr>
              <a:t> – відповідність харчових продуктів санітарним, екологічним і технологічним стандартам.</a:t>
            </a:r>
          </a:p>
          <a:p>
            <a:pPr>
              <a:buFont typeface="+mj-lt"/>
              <a:buAutoNum type="arabicPeriod"/>
            </a:pPr>
            <a:r>
              <a:rPr lang="uk-UA" sz="2400" b="1" dirty="0">
                <a:latin typeface="Arial" panose="020B0604020202020204" pitchFamily="34" charset="0"/>
                <a:cs typeface="Arial" panose="020B0604020202020204" pitchFamily="34" charset="0"/>
              </a:rPr>
              <a:t>Стабільність</a:t>
            </a:r>
            <a:r>
              <a:rPr lang="uk-UA" sz="2400" dirty="0">
                <a:latin typeface="Arial" panose="020B0604020202020204" pitchFamily="34" charset="0"/>
                <a:cs typeface="Arial" panose="020B0604020202020204" pitchFamily="34" charset="0"/>
              </a:rPr>
              <a:t> – незмінність або контрольованість постачання продуктів у часі.</a:t>
            </a:r>
          </a:p>
        </p:txBody>
      </p:sp>
    </p:spTree>
    <p:extLst>
      <p:ext uri="{BB962C8B-B14F-4D97-AF65-F5344CB8AC3E}">
        <p14:creationId xmlns:p14="http://schemas.microsoft.com/office/powerpoint/2010/main" val="134756207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6679D16B-0840-9B5B-6156-7D66B11FD0ED}"/>
              </a:ext>
            </a:extLst>
          </p:cNvPr>
          <p:cNvSpPr>
            <a:spLocks noGrp="1" noChangeArrowheads="1"/>
          </p:cNvSpPr>
          <p:nvPr>
            <p:ph idx="1"/>
          </p:nvPr>
        </p:nvSpPr>
        <p:spPr bwMode="auto">
          <a:xfrm>
            <a:off x="929640" y="928289"/>
            <a:ext cx="10573512" cy="2092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sz="2400" b="1" i="0" u="none" strike="noStrike" cap="none" normalizeH="0" baseline="0" noProof="0" dirty="0">
                <a:ln>
                  <a:noFill/>
                </a:ln>
                <a:solidFill>
                  <a:schemeClr val="tx1"/>
                </a:solidFill>
                <a:effectLst/>
                <a:latin typeface="Arial" panose="020B0604020202020204" pitchFamily="34" charset="0"/>
                <a:cs typeface="Arial" panose="020B0604020202020204" pitchFamily="34" charset="0"/>
              </a:rPr>
              <a:t>Продовольча безпека</a:t>
            </a:r>
            <a:r>
              <a:rPr kumimoji="0" lang="uk-UA" sz="2400" b="0" i="0" u="none" strike="noStrike" cap="none" normalizeH="0" baseline="0" noProof="0" dirty="0">
                <a:ln>
                  <a:noFill/>
                </a:ln>
                <a:solidFill>
                  <a:schemeClr val="tx1"/>
                </a:solidFill>
                <a:effectLst/>
                <a:latin typeface="Arial" panose="020B0604020202020204" pitchFamily="34" charset="0"/>
                <a:cs typeface="Arial" panose="020B0604020202020204" pitchFamily="34" charset="0"/>
              </a:rPr>
              <a:t> існує тоді, коли </a:t>
            </a:r>
            <a:r>
              <a:rPr kumimoji="0" lang="uk-UA" sz="2400" b="1" i="0" u="none" strike="noStrike" cap="none" normalizeH="0" baseline="0" noProof="0" dirty="0">
                <a:ln>
                  <a:noFill/>
                </a:ln>
                <a:solidFill>
                  <a:schemeClr val="tx1"/>
                </a:solidFill>
                <a:effectLst/>
                <a:latin typeface="Arial" panose="020B0604020202020204" pitchFamily="34" charset="0"/>
                <a:cs typeface="Arial" panose="020B0604020202020204" pitchFamily="34" charset="0"/>
              </a:rPr>
              <a:t>всі люди у будь-який час мають фізичний, соціальний та економічний доступ до достатньої, безпечної та поживної їжі</a:t>
            </a:r>
            <a:r>
              <a:rPr kumimoji="0" lang="uk-UA" sz="2400" b="0" i="0" u="none" strike="noStrike" cap="none" normalizeH="0" baseline="0" noProof="0" dirty="0">
                <a:ln>
                  <a:noFill/>
                </a:ln>
                <a:solidFill>
                  <a:schemeClr val="tx1"/>
                </a:solidFill>
                <a:effectLst/>
                <a:latin typeface="Arial" panose="020B0604020202020204" pitchFamily="34" charset="0"/>
                <a:cs typeface="Arial" panose="020B0604020202020204" pitchFamily="34" charset="0"/>
              </a:rPr>
              <a:t>, яка відповідає їхнім харчовим потребам та харчовим уподобанням для ведення активного й здорового життя.</a:t>
            </a:r>
            <a:br>
              <a:rPr kumimoji="0" lang="ru-UA" altLang="ru-UA"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br>
            <a:r>
              <a:rPr kumimoji="0" lang="ru-UA" altLang="ru-UA" sz="2000" b="0" i="1" u="none" strike="noStrike" cap="none" normalizeH="0" baseline="0" dirty="0" err="1">
                <a:ln>
                  <a:noFill/>
                </a:ln>
                <a:solidFill>
                  <a:schemeClr val="tx1"/>
                </a:solidFill>
                <a:effectLst/>
                <a:latin typeface="Arial" panose="020B0604020202020204" pitchFamily="34" charset="0"/>
                <a:cs typeface="Arial" panose="020B0604020202020204" pitchFamily="34" charset="0"/>
              </a:rPr>
              <a:t>Джерело</a:t>
            </a:r>
            <a:r>
              <a:rPr kumimoji="0" lang="ru-UA" altLang="ru-UA" sz="20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ru-UA" altLang="ru-UA" sz="2000" b="0" i="1" u="none" strike="noStrike" cap="none" normalizeH="0" baseline="0" dirty="0" err="1">
                <a:ln>
                  <a:noFill/>
                </a:ln>
                <a:solidFill>
                  <a:schemeClr val="tx1"/>
                </a:solidFill>
                <a:effectLst/>
                <a:latin typeface="Arial" panose="020B0604020202020204" pitchFamily="34" charset="0"/>
                <a:cs typeface="Arial" panose="020B0604020202020204" pitchFamily="34" charset="0"/>
              </a:rPr>
              <a:t>FAO</a:t>
            </a:r>
            <a:r>
              <a:rPr kumimoji="0" lang="ru-UA" altLang="ru-UA" sz="20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 World Food Summit, 1996</a:t>
            </a:r>
            <a:endParaRPr lang="uk-UA" altLang="ru-UA" sz="1400" i="1" dirty="0">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UA" altLang="ru-UA"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3">
            <a:extLst>
              <a:ext uri="{FF2B5EF4-FFF2-40B4-BE49-F238E27FC236}">
                <a16:creationId xmlns:a16="http://schemas.microsoft.com/office/drawing/2014/main" id="{C6AE818B-7D11-CD4C-0270-E7BD7B8CEC54}"/>
              </a:ext>
            </a:extLst>
          </p:cNvPr>
          <p:cNvSpPr>
            <a:spLocks noChangeArrowheads="1"/>
          </p:cNvSpPr>
          <p:nvPr/>
        </p:nvSpPr>
        <p:spPr bwMode="auto">
          <a:xfrm>
            <a:off x="929640" y="3613666"/>
            <a:ext cx="10646664"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sz="2400" b="1" i="0" u="none" strike="noStrike" cap="none" normalizeH="0" baseline="0" noProof="0" dirty="0">
                <a:ln>
                  <a:noFill/>
                </a:ln>
                <a:solidFill>
                  <a:schemeClr val="tx1"/>
                </a:solidFill>
                <a:effectLst/>
                <a:latin typeface="Arial" panose="020B0604020202020204" pitchFamily="34" charset="0"/>
              </a:rPr>
              <a:t>Закон України «Про державну підтримку сільського господарства України» (ст. 1):</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sz="2400" b="1" i="0" u="none" strike="noStrike" cap="none" normalizeH="0" baseline="0" noProof="0" dirty="0">
                <a:ln>
                  <a:noFill/>
                </a:ln>
                <a:solidFill>
                  <a:schemeClr val="tx1"/>
                </a:solidFill>
                <a:effectLst/>
                <a:latin typeface="Arial" panose="020B0604020202020204" pitchFamily="34" charset="0"/>
              </a:rPr>
              <a:t>Продовольча безпека</a:t>
            </a:r>
            <a:r>
              <a:rPr kumimoji="0" lang="uk-UA" sz="2400" b="0" i="0" u="none" strike="noStrike" cap="none" normalizeH="0" baseline="0" noProof="0" dirty="0">
                <a:ln>
                  <a:noFill/>
                </a:ln>
                <a:solidFill>
                  <a:schemeClr val="tx1"/>
                </a:solidFill>
                <a:effectLst/>
                <a:latin typeface="Arial" panose="020B0604020202020204" pitchFamily="34" charset="0"/>
              </a:rPr>
              <a:t> – </a:t>
            </a:r>
            <a:r>
              <a:rPr kumimoji="0" lang="uk-UA" sz="2400" b="1" i="0" u="none" strike="noStrike" cap="none" normalizeH="0" baseline="0" noProof="0" dirty="0">
                <a:ln>
                  <a:noFill/>
                </a:ln>
                <a:solidFill>
                  <a:schemeClr val="tx1"/>
                </a:solidFill>
                <a:effectLst/>
                <a:latin typeface="Arial" panose="020B0604020202020204" pitchFamily="34" charset="0"/>
              </a:rPr>
              <a:t>захищеність держави та населення від внутрішніх і зовнішніх загроз</a:t>
            </a:r>
            <a:r>
              <a:rPr kumimoji="0" lang="uk-UA" sz="2400" b="0" i="0" u="none" strike="noStrike" cap="none" normalizeH="0" baseline="0" noProof="0" dirty="0">
                <a:ln>
                  <a:noFill/>
                </a:ln>
                <a:solidFill>
                  <a:schemeClr val="tx1"/>
                </a:solidFill>
                <a:effectLst/>
                <a:latin typeface="Arial" panose="020B0604020202020204" pitchFamily="34" charset="0"/>
              </a:rPr>
              <a:t>, пов’язаних із нестачею продовольства, його низькою якістю та недоступністю для різних соціальних груп.</a:t>
            </a:r>
          </a:p>
        </p:txBody>
      </p:sp>
      <p:pic>
        <p:nvPicPr>
          <p:cNvPr id="7" name="Picture 15" descr="logo - EF">
            <a:extLst>
              <a:ext uri="{FF2B5EF4-FFF2-40B4-BE49-F238E27FC236}">
                <a16:creationId xmlns:a16="http://schemas.microsoft.com/office/drawing/2014/main" id="{7514C2DA-560A-C3B9-438D-1D912DBE3B66}"/>
              </a:ext>
            </a:extLst>
          </p:cNvPr>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436950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491" y="179449"/>
            <a:ext cx="10515600" cy="793675"/>
          </a:xfrm>
        </p:spPr>
        <p:txBody>
          <a:bodyPr>
            <a:normAutofit fontScale="90000"/>
          </a:bodyPr>
          <a:lstStyle/>
          <a:p>
            <a:pPr algn="ctr"/>
            <a:r>
              <a:rPr lang="uk-UA" sz="3600" b="1" dirty="0">
                <a:solidFill>
                  <a:srgbClr val="002060"/>
                </a:solidFill>
                <a:latin typeface="Arial" panose="020B0604020202020204" pitchFamily="34" charset="0"/>
                <a:cs typeface="Arial" panose="020B0604020202020204" pitchFamily="34" charset="0"/>
              </a:rPr>
              <a:t>Індикатори продовольчої безпеки </a:t>
            </a:r>
            <a:br>
              <a:rPr lang="uk-UA" sz="3600" b="1" dirty="0">
                <a:solidFill>
                  <a:srgbClr val="002060"/>
                </a:solidFill>
                <a:latin typeface="Arial" panose="020B0604020202020204" pitchFamily="34" charset="0"/>
                <a:cs typeface="Arial" panose="020B0604020202020204" pitchFamily="34" charset="0"/>
              </a:rPr>
            </a:br>
            <a:r>
              <a:rPr lang="uk-UA" sz="2700" b="1" dirty="0">
                <a:latin typeface="Arial" panose="020B0604020202020204" pitchFamily="34" charset="0"/>
                <a:cs typeface="Arial" panose="020B0604020202020204" pitchFamily="34" charset="0"/>
              </a:rPr>
              <a:t>(Постанова </a:t>
            </a:r>
            <a:r>
              <a:rPr lang="uk-UA" sz="2700" b="1">
                <a:latin typeface="Arial" panose="020B0604020202020204" pitchFamily="34" charset="0"/>
                <a:cs typeface="Arial" panose="020B0604020202020204" pitchFamily="34" charset="0"/>
              </a:rPr>
              <a:t>КМ України </a:t>
            </a:r>
            <a:r>
              <a:rPr lang="uk-UA" sz="2700" b="1" dirty="0">
                <a:latin typeface="Arial" panose="020B0604020202020204" pitchFamily="34" charset="0"/>
                <a:cs typeface="Arial" panose="020B0604020202020204" pitchFamily="34" charset="0"/>
              </a:rPr>
              <a:t>від 5.12.2007р. №1379)</a:t>
            </a:r>
            <a:endParaRPr lang="ru-RU" sz="2700" dirty="0"/>
          </a:p>
        </p:txBody>
      </p:sp>
      <p:sp>
        <p:nvSpPr>
          <p:cNvPr id="3" name="Объект 2"/>
          <p:cNvSpPr>
            <a:spLocks noGrp="1"/>
          </p:cNvSpPr>
          <p:nvPr>
            <p:ph idx="1"/>
          </p:nvPr>
        </p:nvSpPr>
        <p:spPr>
          <a:xfrm>
            <a:off x="299258" y="1117643"/>
            <a:ext cx="11538066" cy="5012574"/>
          </a:xfrm>
        </p:spPr>
        <p:txBody>
          <a:bodyPr>
            <a:normAutofit/>
          </a:bodyPr>
          <a:lstStyle/>
          <a:p>
            <a:pPr marL="0" indent="0">
              <a:buNone/>
            </a:pPr>
            <a:r>
              <a:rPr lang="uk-UA" dirty="0"/>
              <a:t>	</a:t>
            </a:r>
            <a:endParaRPr lang="ru-RU" dirty="0"/>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
        <p:nvSpPr>
          <p:cNvPr id="7" name="Объект 2"/>
          <p:cNvSpPr txBox="1">
            <a:spLocks/>
          </p:cNvSpPr>
          <p:nvPr/>
        </p:nvSpPr>
        <p:spPr>
          <a:xfrm>
            <a:off x="320717" y="1033753"/>
            <a:ext cx="11538066" cy="50125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uk-UA" dirty="0"/>
              <a:t>	</a:t>
            </a:r>
          </a:p>
          <a:p>
            <a:pPr marL="0" indent="0">
              <a:buFont typeface="Arial" panose="020B0604020202020204" pitchFamily="34" charset="0"/>
              <a:buNone/>
            </a:pPr>
            <a:endParaRPr lang="uk-UA" dirty="0"/>
          </a:p>
          <a:p>
            <a:pPr marL="0" indent="0" algn="just">
              <a:buFont typeface="Arial" panose="020B0604020202020204" pitchFamily="34" charset="0"/>
              <a:buNone/>
            </a:pPr>
            <a:r>
              <a:rPr lang="uk-UA" dirty="0"/>
              <a:t>	</a:t>
            </a:r>
            <a:endParaRPr lang="ru-RU" dirty="0"/>
          </a:p>
        </p:txBody>
      </p:sp>
      <p:sp>
        <p:nvSpPr>
          <p:cNvPr id="9" name="Rectangle 4"/>
          <p:cNvSpPr>
            <a:spLocks noChangeArrowheads="1"/>
          </p:cNvSpPr>
          <p:nvPr/>
        </p:nvSpPr>
        <p:spPr bwMode="auto">
          <a:xfrm>
            <a:off x="203729" y="1033753"/>
            <a:ext cx="11633595" cy="558614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450850"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1) добова    енергетична    цінність   раціону   людини   </a:t>
            </a:r>
            <a:r>
              <a:rPr kumimoji="0" lang="uk-UA" altLang="uk-UA" b="0" i="0" u="none" strike="noStrike" cap="none" normalizeH="0" baseline="0" dirty="0">
                <a:ln>
                  <a:noFill/>
                </a:ln>
                <a:solidFill>
                  <a:srgbClr val="FF0000"/>
                </a:solidFill>
                <a:effectLst/>
                <a:ea typeface="Times New Roman" panose="02020603050405020304" pitchFamily="18" charset="0"/>
                <a:cs typeface="Arial" panose="020B0604020202020204" pitchFamily="34" charset="0"/>
              </a:rPr>
              <a:t>(2500 ккал)</a:t>
            </a:r>
            <a:endParaRPr kumimoji="0" lang="uk-UA" altLang="uk-UA" b="0" i="0" u="none" strike="noStrike" cap="none" normalizeH="0" baseline="0" dirty="0">
              <a:ln>
                <a:noFill/>
              </a:ln>
              <a:solidFill>
                <a:srgbClr val="FF0000"/>
              </a:solidFill>
              <a:effectLst/>
              <a:cs typeface="Arial" panose="020B0604020202020204" pitchFamily="34" charset="0"/>
            </a:endParaRPr>
          </a:p>
          <a:p>
            <a:pPr indent="449263" algn="just"/>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2) забезпечення раціону людини основними видами продуктів, що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визначається як співвідношення між фактичним споживанням окремого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продукту та його раціональною нормою </a:t>
            </a:r>
            <a:r>
              <a:rPr lang="uk-UA" altLang="uk-UA" dirty="0">
                <a:solidFill>
                  <a:srgbClr val="FF0000"/>
                </a:solidFill>
                <a:ea typeface="Times New Roman" panose="02020603050405020304" pitchFamily="18" charset="0"/>
                <a:cs typeface="Arial" panose="020B0604020202020204" pitchFamily="34" charset="0"/>
              </a:rPr>
              <a:t>(60 днів споживання)</a:t>
            </a:r>
            <a:endPar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	3) достатність   запасів   зерна  у  державних  ресурсах 	</a:t>
            </a:r>
            <a:r>
              <a:rPr kumimoji="0" lang="uk-UA" altLang="uk-UA" b="0" i="0" u="none" strike="noStrike" cap="none" normalizeH="0" baseline="0" dirty="0">
                <a:ln>
                  <a:noFill/>
                </a:ln>
                <a:solidFill>
                  <a:srgbClr val="FF0000"/>
                </a:solidFill>
                <a:effectLst/>
                <a:ea typeface="Times New Roman" panose="02020603050405020304" pitchFamily="18" charset="0"/>
                <a:cs typeface="Arial" panose="020B0604020202020204" pitchFamily="34" charset="0"/>
              </a:rPr>
              <a:t>(60%</a:t>
            </a:r>
            <a:r>
              <a:rPr kumimoji="0" lang="uk-UA" altLang="uk-UA" b="0" i="0" u="none" strike="noStrike" cap="none" normalizeH="0" dirty="0">
                <a:ln>
                  <a:noFill/>
                </a:ln>
                <a:solidFill>
                  <a:srgbClr val="FF0000"/>
                </a:solidFill>
                <a:effectLst/>
                <a:ea typeface="Times New Roman" panose="02020603050405020304" pitchFamily="18" charset="0"/>
                <a:cs typeface="Arial" panose="020B0604020202020204" pitchFamily="34" charset="0"/>
              </a:rPr>
              <a:t> рівень)</a:t>
            </a:r>
            <a:endParaRPr kumimoji="0" lang="uk-UA" altLang="uk-UA" b="0" i="0" u="none" strike="noStrike" cap="none" normalizeH="0" baseline="0" dirty="0">
              <a:ln>
                <a:noFill/>
              </a:ln>
              <a:solidFill>
                <a:srgbClr val="FF0000"/>
              </a:solidFill>
              <a:effectLst/>
              <a:ea typeface="Times New Roman" panose="02020603050405020304" pitchFamily="18" charset="0"/>
              <a:cs typeface="Arial" panose="020B0604020202020204"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4) економічна  доступність  продуктів,  що  визначається   як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частка   сукупних  витрат  на  харчування  у  загальному  підсумку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сукупних витрат домогосподарств </a:t>
            </a:r>
            <a:r>
              <a:rPr kumimoji="0" lang="uk-UA" altLang="uk-UA" b="0" i="0" u="none" strike="noStrike" cap="none" normalizeH="0" baseline="0" dirty="0">
                <a:ln>
                  <a:noFill/>
                </a:ln>
                <a:solidFill>
                  <a:srgbClr val="FF0000"/>
                </a:solidFill>
                <a:effectLst/>
                <a:ea typeface="Times New Roman" panose="02020603050405020304" pitchFamily="18" charset="0"/>
                <a:cs typeface="Arial" panose="020B0604020202020204" pitchFamily="34" charset="0"/>
              </a:rPr>
              <a:t>(30%</a:t>
            </a:r>
            <a:r>
              <a:rPr kumimoji="0" lang="uk-UA" altLang="uk-UA" b="0" i="0" u="none" strike="noStrike" cap="none" normalizeH="0" dirty="0">
                <a:ln>
                  <a:noFill/>
                </a:ln>
                <a:solidFill>
                  <a:srgbClr val="FF0000"/>
                </a:solidFill>
                <a:effectLst/>
                <a:ea typeface="Times New Roman" panose="02020603050405020304" pitchFamily="18" charset="0"/>
                <a:cs typeface="Arial" panose="020B0604020202020204" pitchFamily="34" charset="0"/>
              </a:rPr>
              <a:t> рівень)</a:t>
            </a:r>
            <a:endParaRPr kumimoji="0" lang="uk-UA" altLang="uk-UA" b="0" i="0" u="none" strike="noStrike" cap="none" normalizeH="0" baseline="0" dirty="0">
              <a:ln>
                <a:noFill/>
              </a:ln>
              <a:solidFill>
                <a:srgbClr val="FF0000"/>
              </a:solidFill>
              <a:effectLst/>
              <a:ea typeface="Times New Roman" panose="02020603050405020304" pitchFamily="18" charset="0"/>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5) диференціація вартості харчування за соціальними  групами,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що  відстежується  в  динаміці та розраховується як співвідношення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між вартістю харчування 20 відсотків домогосподарств з найбільшими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доходами  та  вартістю  харчування  20 відсотків домогосподарств з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найменшими доходами </a:t>
            </a:r>
            <a:endParaRPr kumimoji="0" lang="uk-UA" altLang="uk-UA" b="0" i="0" u="none" strike="noStrike" cap="none" normalizeH="0" baseline="0" dirty="0">
              <a:ln>
                <a:noFill/>
              </a:ln>
              <a:solidFill>
                <a:schemeClr val="tx1"/>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     6) ємність   внутрішнього   ринку   окремих   продуктів,   що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відстежується в динаміці та визначається у натуральному виразі  як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добуток  споживання певного продукту та середньорічної чисельності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населення </a:t>
            </a:r>
            <a:endParaRPr kumimoji="0" lang="uk-UA" altLang="uk-UA" b="0" i="0" u="none" strike="noStrike" cap="none" normalizeH="0" baseline="0" dirty="0">
              <a:ln>
                <a:noFill/>
              </a:ln>
              <a:solidFill>
                <a:schemeClr val="tx1"/>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     7) продовольча   незалежність   за   окремим   продуктом,  що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визначається  як  співвідношення  між  обсягом  імпорту   окремого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продукту  у натуральному виразі та ємністю його внутрішнього ринку</a:t>
            </a:r>
            <a:endParaRPr kumimoji="0" lang="uk-UA" altLang="uk-UA" b="0" i="0" u="none" strike="noStrike" cap="none" normalizeH="0" baseline="0" dirty="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3439802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491" y="179449"/>
            <a:ext cx="10515600" cy="793675"/>
          </a:xfrm>
        </p:spPr>
        <p:txBody>
          <a:bodyPr>
            <a:noAutofit/>
          </a:bodyPr>
          <a:lstStyle/>
          <a:p>
            <a:pPr algn="ctr"/>
            <a:r>
              <a:rPr lang="uk-UA" sz="2800" b="1" dirty="0">
                <a:effectLst/>
                <a:latin typeface="Times New Roman" panose="02020603050405020304" pitchFamily="18" charset="0"/>
                <a:ea typeface="Calibri" panose="020F0502020204030204" pitchFamily="34" charset="0"/>
              </a:rPr>
              <a:t>Індекс глобальної продовольчої безпеки </a:t>
            </a:r>
            <a:br>
              <a:rPr lang="uk-UA" sz="2800" b="1" dirty="0">
                <a:effectLst/>
                <a:latin typeface="Times New Roman" panose="02020603050405020304" pitchFamily="18" charset="0"/>
                <a:ea typeface="Calibri" panose="020F0502020204030204" pitchFamily="34" charset="0"/>
              </a:rPr>
            </a:br>
            <a:r>
              <a:rPr lang="uk-UA" sz="2800" b="1" dirty="0">
                <a:effectLst/>
                <a:latin typeface="Times New Roman" panose="02020603050405020304" pitchFamily="18" charset="0"/>
                <a:ea typeface="Calibri" panose="020F0502020204030204" pitchFamily="34" charset="0"/>
              </a:rPr>
              <a:t>(</a:t>
            </a:r>
            <a:r>
              <a:rPr lang="uk-UA" sz="2800" b="1" u="none" strike="noStrike" dirty="0" err="1">
                <a:solidFill>
                  <a:srgbClr val="0563C1"/>
                </a:solidFill>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Global</a:t>
            </a:r>
            <a:r>
              <a:rPr lang="uk-UA" sz="2800" b="1" u="none" strike="noStrike" dirty="0">
                <a:solidFill>
                  <a:srgbClr val="0563C1"/>
                </a:solidFill>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 </a:t>
            </a:r>
            <a:r>
              <a:rPr lang="uk-UA" sz="2800" b="1" u="none" strike="noStrike" dirty="0" err="1">
                <a:solidFill>
                  <a:srgbClr val="0563C1"/>
                </a:solidFill>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Food</a:t>
            </a:r>
            <a:r>
              <a:rPr lang="uk-UA" sz="2800" b="1" u="none" strike="noStrike" dirty="0">
                <a:solidFill>
                  <a:srgbClr val="0563C1"/>
                </a:solidFill>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 </a:t>
            </a:r>
            <a:r>
              <a:rPr lang="uk-UA" sz="2800" b="1" u="none" strike="noStrike" dirty="0" err="1">
                <a:solidFill>
                  <a:srgbClr val="0563C1"/>
                </a:solidFill>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Security</a:t>
            </a:r>
            <a:r>
              <a:rPr lang="uk-UA" sz="2800" b="1" u="none" strike="noStrike" dirty="0">
                <a:solidFill>
                  <a:srgbClr val="0563C1"/>
                </a:solidFill>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 </a:t>
            </a:r>
            <a:r>
              <a:rPr lang="uk-UA" sz="2800" b="1" u="none" strike="noStrike" dirty="0" err="1">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Index</a:t>
            </a:r>
            <a:r>
              <a:rPr lang="uk-UA" sz="2800" b="1" dirty="0">
                <a:effectLst/>
                <a:latin typeface="Times New Roman" panose="02020603050405020304" pitchFamily="18" charset="0"/>
                <a:ea typeface="Calibri" panose="020F0502020204030204" pitchFamily="34" charset="0"/>
              </a:rPr>
              <a:t>, GFSI),</a:t>
            </a:r>
            <a:endParaRPr lang="ru-RU" sz="2800" b="1" dirty="0"/>
          </a:p>
        </p:txBody>
      </p:sp>
      <p:sp>
        <p:nvSpPr>
          <p:cNvPr id="3" name="Объект 2"/>
          <p:cNvSpPr>
            <a:spLocks noGrp="1"/>
          </p:cNvSpPr>
          <p:nvPr>
            <p:ph idx="1"/>
          </p:nvPr>
        </p:nvSpPr>
        <p:spPr>
          <a:xfrm>
            <a:off x="299258" y="1117643"/>
            <a:ext cx="11538066" cy="5012574"/>
          </a:xfrm>
        </p:spPr>
        <p:txBody>
          <a:bodyPr>
            <a:normAutofit/>
          </a:bodyPr>
          <a:lstStyle/>
          <a:p>
            <a:pPr marL="0" indent="0">
              <a:buNone/>
            </a:pPr>
            <a:r>
              <a:rPr lang="uk-UA" dirty="0"/>
              <a:t>	</a:t>
            </a:r>
            <a:endParaRPr lang="ru-RU" dirty="0"/>
          </a:p>
        </p:txBody>
      </p:sp>
      <p:pic>
        <p:nvPicPr>
          <p:cNvPr id="4"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
        <p:nvSpPr>
          <p:cNvPr id="7" name="Объект 2"/>
          <p:cNvSpPr txBox="1">
            <a:spLocks/>
          </p:cNvSpPr>
          <p:nvPr/>
        </p:nvSpPr>
        <p:spPr>
          <a:xfrm>
            <a:off x="320717" y="1033753"/>
            <a:ext cx="11538066" cy="50125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uk-UA" dirty="0"/>
              <a:t>	</a:t>
            </a:r>
          </a:p>
          <a:p>
            <a:pPr marL="0" indent="0">
              <a:buFont typeface="Arial" panose="020B0604020202020204" pitchFamily="34" charset="0"/>
              <a:buNone/>
            </a:pPr>
            <a:endParaRPr lang="uk-UA" dirty="0"/>
          </a:p>
          <a:p>
            <a:pPr marL="0" indent="0" algn="just">
              <a:buFont typeface="Arial" panose="020B0604020202020204" pitchFamily="34" charset="0"/>
              <a:buNone/>
            </a:pPr>
            <a:r>
              <a:rPr lang="uk-UA" dirty="0"/>
              <a:t>	</a:t>
            </a:r>
            <a:endParaRPr lang="ru-RU" dirty="0"/>
          </a:p>
        </p:txBody>
      </p:sp>
      <p:sp>
        <p:nvSpPr>
          <p:cNvPr id="9" name="Rectangle 4"/>
          <p:cNvSpPr>
            <a:spLocks noChangeArrowheads="1"/>
          </p:cNvSpPr>
          <p:nvPr/>
        </p:nvSpPr>
        <p:spPr bwMode="auto">
          <a:xfrm>
            <a:off x="111365" y="1514759"/>
            <a:ext cx="11633595" cy="176971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450850"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uk-UA" sz="2800" dirty="0">
                <a:effectLst/>
                <a:latin typeface="Times New Roman" panose="02020603050405020304" pitchFamily="18" charset="0"/>
                <a:ea typeface="Calibri" panose="020F0502020204030204" pitchFamily="34" charset="0"/>
              </a:rPr>
              <a:t>економічна доступність </a:t>
            </a:r>
          </a:p>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uk-UA" sz="2800" dirty="0">
                <a:latin typeface="Times New Roman" panose="02020603050405020304" pitchFamily="18" charset="0"/>
                <a:ea typeface="Calibri" panose="020F0502020204030204" pitchFamily="34" charset="0"/>
              </a:rPr>
              <a:t>ф</a:t>
            </a:r>
            <a:r>
              <a:rPr lang="uk-UA" sz="2800" dirty="0">
                <a:effectLst/>
                <a:latin typeface="Times New Roman" panose="02020603050405020304" pitchFamily="18" charset="0"/>
                <a:ea typeface="Calibri" panose="020F0502020204030204" pitchFamily="34" charset="0"/>
              </a:rPr>
              <a:t>ізична наявності </a:t>
            </a:r>
          </a:p>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uk-UA" sz="2800" dirty="0">
                <a:effectLst/>
                <a:latin typeface="Times New Roman" panose="02020603050405020304" pitchFamily="18" charset="0"/>
                <a:ea typeface="Calibri" panose="020F0502020204030204" pitchFamily="34" charset="0"/>
              </a:rPr>
              <a:t>відповідність якості і безпечності продовольства. </a:t>
            </a:r>
          </a:p>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uk-UA" sz="2800" dirty="0">
                <a:solidFill>
                  <a:srgbClr val="333333"/>
                </a:solidFill>
                <a:effectLst/>
                <a:latin typeface="Times New Roman" panose="02020603050405020304" pitchFamily="18" charset="0"/>
                <a:ea typeface="Calibri" panose="020F0502020204030204" pitchFamily="34" charset="0"/>
              </a:rPr>
              <a:t>природні ресурси та стійкість </a:t>
            </a:r>
            <a:endParaRPr kumimoji="0" lang="uk-UA" altLang="uk-UA" sz="2800" b="0" i="0" u="none" strike="noStrike" cap="none" normalizeH="0" baseline="0" dirty="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3323560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491" y="17998"/>
            <a:ext cx="10515600" cy="793675"/>
          </a:xfrm>
        </p:spPr>
        <p:txBody>
          <a:bodyPr>
            <a:noAutofit/>
          </a:bodyPr>
          <a:lstStyle/>
          <a:p>
            <a:pPr algn="ctr"/>
            <a:r>
              <a:rPr lang="uk-UA" sz="2800" b="1" dirty="0">
                <a:latin typeface="Arial" panose="020B0604020202020204" pitchFamily="34" charset="0"/>
                <a:ea typeface="Calibri" panose="020F0502020204030204" pitchFamily="34" charset="0"/>
                <a:cs typeface="Arial" panose="020B0604020202020204" pitchFamily="34" charset="0"/>
              </a:rPr>
              <a:t>Індикатори е</a:t>
            </a:r>
            <a:r>
              <a:rPr lang="uk-UA" sz="2800" b="1" dirty="0">
                <a:effectLst/>
                <a:latin typeface="Arial" panose="020B0604020202020204" pitchFamily="34" charset="0"/>
                <a:ea typeface="Calibri" panose="020F0502020204030204" pitchFamily="34" charset="0"/>
                <a:cs typeface="Arial" panose="020B0604020202020204" pitchFamily="34" charset="0"/>
              </a:rPr>
              <a:t>кономічної доступності</a:t>
            </a:r>
            <a:r>
              <a:rPr lang="uk-UA" sz="2800" dirty="0">
                <a:effectLst/>
                <a:latin typeface="Arial" panose="020B0604020202020204" pitchFamily="34" charset="0"/>
                <a:ea typeface="Calibri" panose="020F0502020204030204" pitchFamily="34" charset="0"/>
                <a:cs typeface="Arial" panose="020B0604020202020204" pitchFamily="34" charset="0"/>
              </a:rPr>
              <a:t> </a:t>
            </a:r>
            <a:r>
              <a:rPr lang="uk-UA" sz="2800" b="1" dirty="0">
                <a:effectLst/>
                <a:latin typeface="Arial" panose="020B0604020202020204" pitchFamily="34" charset="0"/>
                <a:ea typeface="Calibri" panose="020F0502020204030204" pitchFamily="34" charset="0"/>
                <a:cs typeface="Arial" panose="020B0604020202020204" pitchFamily="34" charset="0"/>
              </a:rPr>
              <a:t>продовольства:</a:t>
            </a:r>
            <a:r>
              <a:rPr lang="uk-UA" sz="2800" dirty="0">
                <a:effectLst/>
                <a:latin typeface="Arial" panose="020B0604020202020204" pitchFamily="34" charset="0"/>
                <a:ea typeface="Calibri" panose="020F0502020204030204" pitchFamily="34" charset="0"/>
                <a:cs typeface="Arial" panose="020B0604020202020204" pitchFamily="34" charset="0"/>
              </a:rPr>
              <a:t> </a:t>
            </a:r>
            <a:endParaRPr lang="ru-RU" sz="28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99258" y="1117643"/>
            <a:ext cx="11538066" cy="5012574"/>
          </a:xfrm>
        </p:spPr>
        <p:txBody>
          <a:bodyPr>
            <a:normAutofit/>
          </a:bodyPr>
          <a:lstStyle/>
          <a:p>
            <a:pPr marL="0" indent="0">
              <a:buNone/>
            </a:pPr>
            <a:r>
              <a:rPr lang="uk-UA" dirty="0"/>
              <a:t>	</a:t>
            </a:r>
            <a:endParaRPr lang="ru-RU" dirty="0"/>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
        <p:nvSpPr>
          <p:cNvPr id="7" name="Объект 2"/>
          <p:cNvSpPr txBox="1">
            <a:spLocks/>
          </p:cNvSpPr>
          <p:nvPr/>
        </p:nvSpPr>
        <p:spPr>
          <a:xfrm>
            <a:off x="320717" y="1033753"/>
            <a:ext cx="11538066" cy="50125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uk-UA" dirty="0"/>
              <a:t>	</a:t>
            </a:r>
          </a:p>
          <a:p>
            <a:pPr marL="0" indent="0">
              <a:buFont typeface="Arial" panose="020B0604020202020204" pitchFamily="34" charset="0"/>
              <a:buNone/>
            </a:pPr>
            <a:endParaRPr lang="uk-UA" dirty="0"/>
          </a:p>
          <a:p>
            <a:pPr marL="0" indent="0" algn="just">
              <a:buFont typeface="Arial" panose="020B0604020202020204" pitchFamily="34" charset="0"/>
              <a:buNone/>
            </a:pPr>
            <a:r>
              <a:rPr lang="uk-UA" dirty="0"/>
              <a:t>	</a:t>
            </a:r>
            <a:endParaRPr lang="ru-RU" dirty="0"/>
          </a:p>
        </p:txBody>
      </p:sp>
      <p:sp>
        <p:nvSpPr>
          <p:cNvPr id="9" name="Rectangle 4"/>
          <p:cNvSpPr>
            <a:spLocks noChangeArrowheads="1"/>
          </p:cNvSpPr>
          <p:nvPr/>
        </p:nvSpPr>
        <p:spPr bwMode="auto">
          <a:xfrm>
            <a:off x="92892" y="592611"/>
            <a:ext cx="11633595" cy="189282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450850"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marL="342900" lvl="0" indent="-342900" algn="just">
              <a:buFont typeface="Symbol" panose="05050102010706020507" pitchFamily="18" charset="2"/>
              <a:buChar char=""/>
              <a:tabLst>
                <a:tab pos="2969895" algn="ctr"/>
                <a:tab pos="5940425" algn="r"/>
                <a:tab pos="457200" algn="l"/>
              </a:tabLst>
            </a:pPr>
            <a:r>
              <a:rPr lang="uk-UA" sz="2000" dirty="0">
                <a:effectLst/>
                <a:ea typeface="Times New Roman" panose="02020603050405020304" pitchFamily="18" charset="0"/>
                <a:cs typeface="Arial" panose="020B0604020202020204" pitchFamily="34" charset="0"/>
              </a:rPr>
              <a:t>частка витрат домогосподарств на харчові продукти;</a:t>
            </a:r>
            <a:endParaRPr lang="ru-UA" sz="2000" dirty="0">
              <a:effectLst/>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tabLst>
                <a:tab pos="2969895" algn="ctr"/>
                <a:tab pos="5940425" algn="r"/>
                <a:tab pos="457200" algn="l"/>
              </a:tabLst>
            </a:pPr>
            <a:r>
              <a:rPr lang="uk-UA" sz="2000" dirty="0">
                <a:effectLst/>
                <a:ea typeface="Times New Roman" panose="02020603050405020304" pitchFamily="18" charset="0"/>
                <a:cs typeface="Arial" panose="020B0604020202020204" pitchFamily="34" charset="0"/>
              </a:rPr>
              <a:t>частка населення за глобальною межею бідності;</a:t>
            </a:r>
            <a:endParaRPr lang="ru-UA" sz="2000" dirty="0">
              <a:effectLst/>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tabLst>
                <a:tab pos="2969895" algn="ctr"/>
                <a:tab pos="5940425" algn="r"/>
                <a:tab pos="457200" algn="l"/>
              </a:tabLst>
            </a:pPr>
            <a:r>
              <a:rPr lang="uk-UA" sz="2000" dirty="0">
                <a:effectLst/>
                <a:ea typeface="Times New Roman" panose="02020603050405020304" pitchFamily="18" charset="0"/>
                <a:cs typeface="Arial" panose="020B0604020202020204" pitchFamily="34" charset="0"/>
              </a:rPr>
              <a:t>показник ВВП на душу населення;</a:t>
            </a:r>
            <a:endParaRPr lang="ru-UA" sz="2000" dirty="0">
              <a:effectLst/>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tabLst>
                <a:tab pos="2969895" algn="ctr"/>
                <a:tab pos="5940425" algn="r"/>
                <a:tab pos="457200" algn="l"/>
              </a:tabLst>
            </a:pPr>
            <a:r>
              <a:rPr lang="uk-UA" sz="2000" dirty="0">
                <a:effectLst/>
                <a:ea typeface="Times New Roman" panose="02020603050405020304" pitchFamily="18" charset="0"/>
                <a:cs typeface="Arial" panose="020B0604020202020204" pitchFamily="34" charset="0"/>
              </a:rPr>
              <a:t>мито на імпорт сільськогосподарської продукції;</a:t>
            </a:r>
            <a:endParaRPr lang="ru-UA" sz="2000" dirty="0">
              <a:effectLst/>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tabLst>
                <a:tab pos="2969895" algn="ctr"/>
                <a:tab pos="5940425" algn="r"/>
                <a:tab pos="457200" algn="l"/>
              </a:tabLst>
            </a:pPr>
            <a:r>
              <a:rPr lang="uk-UA" sz="2000" dirty="0">
                <a:effectLst/>
                <a:ea typeface="Times New Roman" panose="02020603050405020304" pitchFamily="18" charset="0"/>
                <a:cs typeface="Arial" panose="020B0604020202020204" pitchFamily="34" charset="0"/>
              </a:rPr>
              <a:t>наявність програм безпеки </a:t>
            </a:r>
            <a:r>
              <a:rPr lang="uk-UA" sz="2000">
                <a:effectLst/>
                <a:ea typeface="Times New Roman" panose="02020603050405020304" pitchFamily="18" charset="0"/>
                <a:cs typeface="Arial" panose="020B0604020202020204" pitchFamily="34" charset="0"/>
              </a:rPr>
              <a:t>харчових продуктів;</a:t>
            </a:r>
            <a:endParaRPr lang="ru-UA" sz="2000" dirty="0">
              <a:effectLst/>
              <a:ea typeface="Times New Roman" panose="02020603050405020304" pitchFamily="18" charset="0"/>
              <a:cs typeface="Arial" panose="020B0604020202020204" pitchFamily="34" charset="0"/>
            </a:endParaRPr>
          </a:p>
          <a:p>
            <a:pPr marL="285750" indent="-285750">
              <a:buFont typeface="Arial" panose="020B0604020202020204" pitchFamily="34" charset="0"/>
              <a:buChar char="•"/>
            </a:pPr>
            <a:r>
              <a:rPr lang="uk-UA" sz="2000" dirty="0">
                <a:effectLst/>
                <a:ea typeface="Calibri" panose="020F0502020204030204" pitchFamily="34" charset="0"/>
                <a:cs typeface="Arial" panose="020B0604020202020204" pitchFamily="34" charset="0"/>
              </a:rPr>
              <a:t>доступ до фінансування для фермерів</a:t>
            </a:r>
            <a:endParaRPr kumimoji="0" lang="uk-UA" altLang="uk-UA" sz="2000" b="0" i="0" u="none" strike="noStrike" cap="none" normalizeH="0" baseline="0" dirty="0">
              <a:ln>
                <a:noFill/>
              </a:ln>
              <a:solidFill>
                <a:schemeClr val="tx1"/>
              </a:solidFill>
              <a:effectLst/>
              <a:cs typeface="Arial" panose="020B0604020202020204" pitchFamily="34" charset="0"/>
            </a:endParaRPr>
          </a:p>
        </p:txBody>
      </p:sp>
      <p:sp>
        <p:nvSpPr>
          <p:cNvPr id="8" name="Заголовок 1">
            <a:extLst>
              <a:ext uri="{FF2B5EF4-FFF2-40B4-BE49-F238E27FC236}">
                <a16:creationId xmlns:a16="http://schemas.microsoft.com/office/drawing/2014/main" id="{E65D7EB8-488D-49D6-8AF2-463CA6B348E0}"/>
              </a:ext>
            </a:extLst>
          </p:cNvPr>
          <p:cNvSpPr txBox="1">
            <a:spLocks/>
          </p:cNvSpPr>
          <p:nvPr/>
        </p:nvSpPr>
        <p:spPr>
          <a:xfrm>
            <a:off x="203729" y="2472072"/>
            <a:ext cx="10515600" cy="79367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800" b="1" dirty="0">
                <a:latin typeface="Arial" panose="020B0604020202020204" pitchFamily="34" charset="0"/>
                <a:ea typeface="Calibri" panose="020F0502020204030204" pitchFamily="34" charset="0"/>
                <a:cs typeface="Arial" panose="020B0604020202020204" pitchFamily="34" charset="0"/>
              </a:rPr>
              <a:t>Індикатори фізичної наявності</a:t>
            </a:r>
            <a:r>
              <a:rPr lang="uk-UA" sz="2800" dirty="0">
                <a:latin typeface="Arial" panose="020B0604020202020204" pitchFamily="34" charset="0"/>
                <a:ea typeface="Calibri" panose="020F0502020204030204" pitchFamily="34" charset="0"/>
                <a:cs typeface="Arial" panose="020B0604020202020204" pitchFamily="34" charset="0"/>
              </a:rPr>
              <a:t> </a:t>
            </a:r>
            <a:r>
              <a:rPr lang="uk-UA" sz="2800" b="1" dirty="0">
                <a:latin typeface="Arial" panose="020B0604020202020204" pitchFamily="34" charset="0"/>
                <a:ea typeface="Calibri" panose="020F0502020204030204" pitchFamily="34" charset="0"/>
                <a:cs typeface="Arial" panose="020B0604020202020204" pitchFamily="34" charset="0"/>
              </a:rPr>
              <a:t>продовольства:</a:t>
            </a:r>
            <a:r>
              <a:rPr lang="uk-UA" sz="2800" dirty="0">
                <a:latin typeface="Arial" panose="020B0604020202020204" pitchFamily="34" charset="0"/>
                <a:ea typeface="Calibri" panose="020F0502020204030204" pitchFamily="34" charset="0"/>
                <a:cs typeface="Arial" panose="020B0604020202020204" pitchFamily="34" charset="0"/>
              </a:rPr>
              <a:t> </a:t>
            </a:r>
            <a:endParaRPr lang="ru-RU" sz="2800" b="1"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26DA0507-2EA5-4F55-9976-54DD0DD788C7}"/>
              </a:ext>
            </a:extLst>
          </p:cNvPr>
          <p:cNvSpPr>
            <a:spLocks noChangeArrowheads="1"/>
          </p:cNvSpPr>
          <p:nvPr/>
        </p:nvSpPr>
        <p:spPr bwMode="auto">
          <a:xfrm>
            <a:off x="92892" y="3094621"/>
            <a:ext cx="11633595" cy="364478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450850"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marL="342900" lvl="0" indent="-342900" algn="just">
              <a:lnSpc>
                <a:spcPct val="107000"/>
              </a:lnSpc>
              <a:buFont typeface="Symbol" panose="05050102010706020507" pitchFamily="18" charset="2"/>
              <a:buChar char=""/>
            </a:pPr>
            <a:r>
              <a:rPr lang="uk-UA" sz="2000" dirty="0">
                <a:solidFill>
                  <a:srgbClr val="333333"/>
                </a:solidFill>
                <a:effectLst/>
                <a:ea typeface="Calibri" panose="020F0502020204030204" pitchFamily="34" charset="0"/>
                <a:cs typeface="Arial" panose="020B0604020202020204" pitchFamily="34" charset="0"/>
              </a:rPr>
              <a:t>обсяги виробництва агропродовольчої продукції</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a:effectLst/>
                <a:ea typeface="Calibri" panose="020F0502020204030204" pitchFamily="34" charset="0"/>
                <a:cs typeface="Arial" panose="020B0604020202020204" pitchFamily="34" charset="0"/>
              </a:rPr>
              <a:t>оцінка рівня харчування (калорійність харчування);</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a:effectLst/>
                <a:ea typeface="Calibri" panose="020F0502020204030204" pitchFamily="34" charset="0"/>
                <a:cs typeface="Arial" panose="020B0604020202020204" pitchFamily="34" charset="0"/>
              </a:rPr>
              <a:t>обсяг державних витрат на наукові дослідження;</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a:effectLst/>
                <a:ea typeface="Calibri" panose="020F0502020204030204" pitchFamily="34" charset="0"/>
                <a:cs typeface="Arial" panose="020B0604020202020204" pitchFamily="34" charset="0"/>
              </a:rPr>
              <a:t>інфраструктурне забезпечення (сільськогосподарської, дорожньої та портової інфраструктури);</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err="1">
                <a:effectLst/>
                <a:ea typeface="Calibri" panose="020F0502020204030204" pitchFamily="34" charset="0"/>
                <a:cs typeface="Arial" panose="020B0604020202020204" pitchFamily="34" charset="0"/>
              </a:rPr>
              <a:t>волатильність</a:t>
            </a:r>
            <a:r>
              <a:rPr lang="uk-UA" sz="2000" dirty="0">
                <a:effectLst/>
                <a:ea typeface="Calibri" panose="020F0502020204030204" pitchFamily="34" charset="0"/>
                <a:cs typeface="Arial" panose="020B0604020202020204" pitchFamily="34" charset="0"/>
              </a:rPr>
              <a:t> сільськогосподарського виробництва;</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a:effectLst/>
                <a:ea typeface="Calibri" panose="020F0502020204030204" pitchFamily="34" charset="0"/>
                <a:cs typeface="Arial" panose="020B0604020202020204" pitchFamily="34" charset="0"/>
              </a:rPr>
              <a:t>рівень корупції;</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a:effectLst/>
                <a:ea typeface="Calibri" panose="020F0502020204030204" pitchFamily="34" charset="0"/>
                <a:cs typeface="Arial" panose="020B0604020202020204" pitchFamily="34" charset="0"/>
              </a:rPr>
              <a:t>ризики пов’язані з політичною стабільністю;</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a:effectLst/>
                <a:ea typeface="Calibri" panose="020F0502020204030204" pitchFamily="34" charset="0"/>
                <a:cs typeface="Arial" panose="020B0604020202020204" pitchFamily="34" charset="0"/>
              </a:rPr>
              <a:t>втрата продуктів після збору врожаю у співвідношенні до загальної внутрішньої пропозиції рослинницької та тваринницької продукції;</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spcAft>
                <a:spcPts val="800"/>
              </a:spcAft>
              <a:buFont typeface="Symbol" panose="05050102010706020507" pitchFamily="18" charset="2"/>
              <a:buChar char=""/>
            </a:pPr>
            <a:r>
              <a:rPr lang="uk-UA" sz="2000" dirty="0">
                <a:effectLst/>
                <a:ea typeface="Calibri" panose="020F0502020204030204" pitchFamily="34" charset="0"/>
                <a:cs typeface="Arial" panose="020B0604020202020204" pitchFamily="34" charset="0"/>
              </a:rPr>
              <a:t>оцінка впливу урбанізації.</a:t>
            </a:r>
            <a:endParaRPr lang="ru-UA" sz="20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31998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491" y="17998"/>
            <a:ext cx="10515600" cy="793675"/>
          </a:xfrm>
        </p:spPr>
        <p:txBody>
          <a:bodyPr>
            <a:noAutofit/>
          </a:bodyPr>
          <a:lstStyle/>
          <a:p>
            <a:pPr algn="ctr"/>
            <a:r>
              <a:rPr lang="uk-UA" sz="2800" b="1" dirty="0">
                <a:latin typeface="Arial" panose="020B0604020202020204" pitchFamily="34" charset="0"/>
                <a:ea typeface="Calibri" panose="020F0502020204030204" pitchFamily="34" charset="0"/>
                <a:cs typeface="Arial" panose="020B0604020202020204" pitchFamily="34" charset="0"/>
              </a:rPr>
              <a:t>Індикатори оцінки якості і безпеки продовольства</a:t>
            </a:r>
            <a:r>
              <a:rPr lang="uk-UA" sz="2800" b="1" dirty="0">
                <a:effectLst/>
                <a:latin typeface="Arial" panose="020B0604020202020204" pitchFamily="34" charset="0"/>
                <a:ea typeface="Calibri" panose="020F0502020204030204" pitchFamily="34" charset="0"/>
                <a:cs typeface="Arial" panose="020B0604020202020204" pitchFamily="34" charset="0"/>
              </a:rPr>
              <a:t>:</a:t>
            </a:r>
            <a:r>
              <a:rPr lang="uk-UA" sz="2800" dirty="0">
                <a:effectLst/>
                <a:latin typeface="Arial" panose="020B0604020202020204" pitchFamily="34" charset="0"/>
                <a:ea typeface="Calibri" panose="020F0502020204030204" pitchFamily="34" charset="0"/>
                <a:cs typeface="Arial" panose="020B0604020202020204" pitchFamily="34" charset="0"/>
              </a:rPr>
              <a:t> </a:t>
            </a:r>
            <a:endParaRPr lang="ru-RU" sz="2800" b="1" dirty="0">
              <a:latin typeface="Arial" panose="020B0604020202020204" pitchFamily="34" charset="0"/>
              <a:cs typeface="Arial" panose="020B0604020202020204" pitchFamily="34" charset="0"/>
            </a:endParaRP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
        <p:nvSpPr>
          <p:cNvPr id="7" name="Объект 2"/>
          <p:cNvSpPr txBox="1">
            <a:spLocks/>
          </p:cNvSpPr>
          <p:nvPr/>
        </p:nvSpPr>
        <p:spPr>
          <a:xfrm>
            <a:off x="320717" y="1033753"/>
            <a:ext cx="11538066" cy="50125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uk-UA" dirty="0"/>
              <a:t>	</a:t>
            </a:r>
          </a:p>
          <a:p>
            <a:pPr marL="0" indent="0">
              <a:buFont typeface="Arial" panose="020B0604020202020204" pitchFamily="34" charset="0"/>
              <a:buNone/>
            </a:pPr>
            <a:endParaRPr lang="uk-UA" dirty="0"/>
          </a:p>
          <a:p>
            <a:pPr marL="0" indent="0" algn="just">
              <a:buFont typeface="Arial" panose="020B0604020202020204" pitchFamily="34" charset="0"/>
              <a:buNone/>
            </a:pPr>
            <a:r>
              <a:rPr lang="uk-UA" dirty="0"/>
              <a:t>	</a:t>
            </a:r>
            <a:endParaRPr lang="ru-RU" dirty="0"/>
          </a:p>
        </p:txBody>
      </p:sp>
      <p:sp>
        <p:nvSpPr>
          <p:cNvPr id="9" name="Rectangle 4"/>
          <p:cNvSpPr>
            <a:spLocks noChangeArrowheads="1"/>
          </p:cNvSpPr>
          <p:nvPr/>
        </p:nvSpPr>
        <p:spPr bwMode="auto">
          <a:xfrm>
            <a:off x="92892" y="859643"/>
            <a:ext cx="11633595" cy="199330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450850"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marL="742950" lvl="1" indent="-285750" algn="just">
              <a:lnSpc>
                <a:spcPct val="107000"/>
              </a:lnSpc>
              <a:buFont typeface="Symbol" panose="05050102010706020507" pitchFamily="18" charset="2"/>
              <a:buChar char=""/>
            </a:pPr>
            <a:r>
              <a:rPr lang="uk-UA" sz="2400" dirty="0">
                <a:effectLst/>
                <a:ea typeface="Calibri" panose="020F0502020204030204" pitchFamily="34" charset="0"/>
                <a:cs typeface="Arial" panose="020B0604020202020204" pitchFamily="34" charset="0"/>
              </a:rPr>
              <a:t>корисний склад продовольства;</a:t>
            </a:r>
            <a:endParaRPr lang="ru-UA" sz="2400" dirty="0">
              <a:effectLst/>
              <a:ea typeface="Calibri" panose="020F0502020204030204" pitchFamily="34" charset="0"/>
              <a:cs typeface="Arial" panose="020B0604020202020204" pitchFamily="34" charset="0"/>
            </a:endParaRPr>
          </a:p>
          <a:p>
            <a:pPr marL="742950" lvl="1" indent="-285750" algn="just">
              <a:lnSpc>
                <a:spcPct val="107000"/>
              </a:lnSpc>
              <a:buFont typeface="Symbol" panose="05050102010706020507" pitchFamily="18" charset="2"/>
              <a:buChar char=""/>
            </a:pPr>
            <a:r>
              <a:rPr lang="uk-UA" sz="2400" dirty="0">
                <a:effectLst/>
                <a:ea typeface="Calibri" panose="020F0502020204030204" pitchFamily="34" charset="0"/>
                <a:cs typeface="Arial" panose="020B0604020202020204" pitchFamily="34" charset="0"/>
              </a:rPr>
              <a:t>індикатор вимірювання ваги спожитого якісного білка;</a:t>
            </a:r>
            <a:endParaRPr lang="ru-UA" sz="2400" dirty="0">
              <a:effectLst/>
              <a:ea typeface="Calibri" panose="020F0502020204030204" pitchFamily="34" charset="0"/>
              <a:cs typeface="Arial" panose="020B0604020202020204" pitchFamily="34" charset="0"/>
            </a:endParaRPr>
          </a:p>
          <a:p>
            <a:pPr marL="742950" lvl="1" indent="-285750" algn="just">
              <a:lnSpc>
                <a:spcPct val="107000"/>
              </a:lnSpc>
              <a:buFont typeface="Symbol" panose="05050102010706020507" pitchFamily="18" charset="2"/>
              <a:buChar char=""/>
            </a:pPr>
            <a:r>
              <a:rPr lang="uk-UA" sz="2400" dirty="0">
                <a:effectLst/>
                <a:ea typeface="Calibri" panose="020F0502020204030204" pitchFamily="34" charset="0"/>
                <a:cs typeface="Arial" panose="020B0604020202020204" pitchFamily="34" charset="0"/>
              </a:rPr>
              <a:t>доступ до питної води;</a:t>
            </a:r>
            <a:endParaRPr lang="ru-UA" sz="2400" dirty="0">
              <a:effectLst/>
              <a:ea typeface="Calibri" panose="020F0502020204030204" pitchFamily="34" charset="0"/>
              <a:cs typeface="Arial" panose="020B0604020202020204" pitchFamily="34" charset="0"/>
            </a:endParaRPr>
          </a:p>
          <a:p>
            <a:pPr marL="742950" lvl="1" indent="-285750" algn="just">
              <a:lnSpc>
                <a:spcPct val="107000"/>
              </a:lnSpc>
              <a:buFont typeface="Symbol" panose="05050102010706020507" pitchFamily="18" charset="2"/>
              <a:buChar char=""/>
            </a:pPr>
            <a:r>
              <a:rPr lang="uk-UA" sz="2400" dirty="0">
                <a:effectLst/>
                <a:ea typeface="Calibri" panose="020F0502020204030204" pitchFamily="34" charset="0"/>
                <a:cs typeface="Arial" panose="020B0604020202020204" pitchFamily="34" charset="0"/>
              </a:rPr>
              <a:t>наявність антимікробної </a:t>
            </a:r>
            <a:r>
              <a:rPr lang="uk-UA" sz="2400" dirty="0" err="1">
                <a:effectLst/>
                <a:ea typeface="Calibri" panose="020F0502020204030204" pitchFamily="34" charset="0"/>
                <a:cs typeface="Arial" panose="020B0604020202020204" pitchFamily="34" charset="0"/>
              </a:rPr>
              <a:t>резистенції</a:t>
            </a:r>
            <a:r>
              <a:rPr lang="uk-UA" sz="2400" dirty="0">
                <a:effectLst/>
                <a:ea typeface="Calibri" panose="020F0502020204030204" pitchFamily="34" charset="0"/>
                <a:cs typeface="Arial" panose="020B0604020202020204" pitchFamily="34" charset="0"/>
              </a:rPr>
              <a:t>;</a:t>
            </a:r>
            <a:endParaRPr lang="ru-UA" sz="2400" dirty="0">
              <a:effectLst/>
              <a:ea typeface="Calibri" panose="020F0502020204030204" pitchFamily="34" charset="0"/>
              <a:cs typeface="Arial" panose="020B0604020202020204" pitchFamily="34" charset="0"/>
            </a:endParaRPr>
          </a:p>
          <a:p>
            <a:pPr marL="742950" lvl="1" indent="-285750" algn="just">
              <a:lnSpc>
                <a:spcPct val="107000"/>
              </a:lnSpc>
              <a:spcAft>
                <a:spcPts val="800"/>
              </a:spcAft>
              <a:buFont typeface="Symbol" panose="05050102010706020507" pitchFamily="18" charset="2"/>
              <a:buChar char=""/>
            </a:pPr>
            <a:r>
              <a:rPr lang="uk-UA" sz="2400" dirty="0" err="1">
                <a:effectLst/>
                <a:ea typeface="Calibri" panose="020F0502020204030204" pitchFamily="34" charset="0"/>
                <a:cs typeface="Arial" panose="020B0604020202020204" pitchFamily="34" charset="0"/>
              </a:rPr>
              <a:t>імпортозалежність</a:t>
            </a:r>
            <a:r>
              <a:rPr lang="uk-UA" sz="2400" dirty="0">
                <a:effectLst/>
                <a:ea typeface="Calibri" panose="020F0502020204030204" pitchFamily="34" charset="0"/>
                <a:cs typeface="Arial" panose="020B0604020202020204" pitchFamily="34" charset="0"/>
              </a:rPr>
              <a:t> країни за окремими продуктами.</a:t>
            </a:r>
            <a:endParaRPr lang="ru-UA" sz="2400" dirty="0">
              <a:effectLst/>
              <a:ea typeface="Calibri" panose="020F0502020204030204" pitchFamily="34" charset="0"/>
              <a:cs typeface="Arial" panose="020B0604020202020204" pitchFamily="34" charset="0"/>
            </a:endParaRPr>
          </a:p>
        </p:txBody>
      </p:sp>
      <p:sp>
        <p:nvSpPr>
          <p:cNvPr id="8" name="Заголовок 1">
            <a:extLst>
              <a:ext uri="{FF2B5EF4-FFF2-40B4-BE49-F238E27FC236}">
                <a16:creationId xmlns:a16="http://schemas.microsoft.com/office/drawing/2014/main" id="{E65D7EB8-488D-49D6-8AF2-463CA6B348E0}"/>
              </a:ext>
            </a:extLst>
          </p:cNvPr>
          <p:cNvSpPr txBox="1">
            <a:spLocks/>
          </p:cNvSpPr>
          <p:nvPr/>
        </p:nvSpPr>
        <p:spPr>
          <a:xfrm>
            <a:off x="462526" y="3540040"/>
            <a:ext cx="10515600" cy="12340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800" b="1" dirty="0">
                <a:latin typeface="Arial" panose="020B0604020202020204" pitchFamily="34" charset="0"/>
                <a:ea typeface="Calibri" panose="020F0502020204030204" pitchFamily="34" charset="0"/>
                <a:cs typeface="Arial" panose="020B0604020202020204" pitchFamily="34" charset="0"/>
              </a:rPr>
              <a:t>Індикатори оцінки </a:t>
            </a:r>
            <a:r>
              <a:rPr lang="uk-UA" sz="2800" b="1" dirty="0">
                <a:effectLst/>
                <a:latin typeface="Arial" panose="020B0604020202020204" pitchFamily="34" charset="0"/>
                <a:ea typeface="Calibri" panose="020F0502020204030204" pitchFamily="34" charset="0"/>
                <a:cs typeface="Arial" panose="020B0604020202020204" pitchFamily="34" charset="0"/>
              </a:rPr>
              <a:t>впливу природніх факторів відносять наявність </a:t>
            </a:r>
            <a:r>
              <a:rPr lang="uk-UA" sz="2800" dirty="0" err="1">
                <a:solidFill>
                  <a:srgbClr val="2B2B2B"/>
                </a:solidFill>
                <a:effectLst/>
                <a:latin typeface="Arial" panose="020B0604020202020204" pitchFamily="34" charset="0"/>
                <a:ea typeface="Calibri" panose="020F0502020204030204" pitchFamily="34" charset="0"/>
                <a:cs typeface="Arial" panose="020B0604020202020204" pitchFamily="34" charset="0"/>
              </a:rPr>
              <a:t>посух</a:t>
            </a:r>
            <a:r>
              <a:rPr lang="uk-UA" sz="2800" dirty="0">
                <a:solidFill>
                  <a:srgbClr val="2B2B2B"/>
                </a:solidFill>
                <a:effectLst/>
                <a:latin typeface="Arial" panose="020B0604020202020204" pitchFamily="34" charset="0"/>
                <a:ea typeface="Calibri" panose="020F0502020204030204" pitchFamily="34" charset="0"/>
                <a:cs typeface="Arial" panose="020B0604020202020204" pitchFamily="34" charset="0"/>
              </a:rPr>
              <a:t>, повеней, підвищення рівня моря тощо. </a:t>
            </a:r>
            <a:endParaRPr lang="ru-RU"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698893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1979</TotalTime>
  <Words>4009</Words>
  <Application>Microsoft Office PowerPoint</Application>
  <PresentationFormat>Широкоэкранный</PresentationFormat>
  <Paragraphs>264</Paragraphs>
  <Slides>36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36</vt:i4>
      </vt:variant>
    </vt:vector>
  </HeadingPairs>
  <TitlesOfParts>
    <vt:vector size="43" baseType="lpstr">
      <vt:lpstr>Arial</vt:lpstr>
      <vt:lpstr>Calibri</vt:lpstr>
      <vt:lpstr>Calibri Light</vt:lpstr>
      <vt:lpstr>Courier New</vt:lpstr>
      <vt:lpstr>Symbol</vt:lpstr>
      <vt:lpstr>Times New Roman</vt:lpstr>
      <vt:lpstr>Тема Office</vt:lpstr>
      <vt:lpstr>Лекція 2.  Продовольча безпека та оцінка результативності аграрної політики</vt:lpstr>
      <vt:lpstr>Рекомендована література:</vt:lpstr>
      <vt:lpstr>ЗМІСТ</vt:lpstr>
      <vt:lpstr>Презентация PowerPoint</vt:lpstr>
      <vt:lpstr>Презентация PowerPoint</vt:lpstr>
      <vt:lpstr>Індикатори продовольчої безпеки  (Постанова КМ України від 5.12.2007р. №1379)</vt:lpstr>
      <vt:lpstr>Індекс глобальної продовольчої безпеки  (Global Food Security Index, GFSI),</vt:lpstr>
      <vt:lpstr>Індикатори економічної доступності продовольства: </vt:lpstr>
      <vt:lpstr>Індикатори оцінки якості і безпеки продовольства: </vt:lpstr>
      <vt:lpstr>Індикатори оцінки продовольчої безпеки в рамках Продовольчої та сільськогосподарської організації ООН (FAO): </vt:lpstr>
      <vt:lpstr>Презентация PowerPoint</vt:lpstr>
      <vt:lpstr>Презентация PowerPoint</vt:lpstr>
      <vt:lpstr>Презентация PowerPoint</vt:lpstr>
      <vt:lpstr>Презентация PowerPoint</vt:lpstr>
      <vt:lpstr>3. Концепція витрат та концепція корисності у прикладній економічні науці про добробут (applied welfare economics)</vt:lpstr>
      <vt:lpstr>3. Концепція витрат та концепція корисності у прикладній економічні науці про добробут (applied welfare economics)</vt:lpstr>
      <vt:lpstr>Презентация PowerPoint</vt:lpstr>
      <vt:lpstr>Презентация PowerPoint</vt:lpstr>
      <vt:lpstr>4. Ключові концепції в економічному аналізі змін у добробуті суспільства</vt:lpstr>
      <vt:lpstr>Презентация PowerPoint</vt:lpstr>
      <vt:lpstr>Презентация PowerPoint</vt:lpstr>
      <vt:lpstr>Надлишок виробника</vt:lpstr>
      <vt:lpstr>Надлишок виробника</vt:lpstr>
      <vt:lpstr>Презентация PowerPoint</vt:lpstr>
      <vt:lpstr>Вплив державних субсидій:</vt:lpstr>
      <vt:lpstr>Вплив податків на надлишок виробника:</vt:lpstr>
      <vt:lpstr>Ринкова рівновага (Market Equilibrium) </vt:lpstr>
      <vt:lpstr>5. Застосування аналізу дослідження змін стану добробуту суспільства (welfare analysis): державне регулювання</vt:lpstr>
      <vt:lpstr>Максимальна ціна</vt:lpstr>
      <vt:lpstr>Максимальна ціна</vt:lpstr>
      <vt:lpstr>Максимальна ціна</vt:lpstr>
      <vt:lpstr>Максимальна ціна</vt:lpstr>
      <vt:lpstr>Максимальна ціна</vt:lpstr>
      <vt:lpstr>Мінімальна ціна – законодавчо встановлена ціна, нижче якої заборонено продавати товар </vt:lpstr>
      <vt:lpstr>Мінімальна ціна</vt:lpstr>
      <vt:lpstr>Мінімальна ціна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Об'єктивна обумовленість державного протекціонізму щодо сільського господарства та сутність аграрної політики держави</dc:title>
  <dc:creator>user</dc:creator>
  <cp:lastModifiedBy>Anatolii Dibrova</cp:lastModifiedBy>
  <cp:revision>141</cp:revision>
  <dcterms:created xsi:type="dcterms:W3CDTF">2015-09-02T06:15:50Z</dcterms:created>
  <dcterms:modified xsi:type="dcterms:W3CDTF">2025-06-04T11:15:28Z</dcterms:modified>
</cp:coreProperties>
</file>