
<file path=[Content_Types].xml><?xml version="1.0" encoding="utf-8"?>
<Types xmlns="http://schemas.openxmlformats.org/package/2006/content-types">
  <Default Extension="bin" ContentType="application/vnd.openxmlformats-officedocument.oleObject"/>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57" r:id="rId2"/>
    <p:sldId id="259" r:id="rId3"/>
    <p:sldId id="322" r:id="rId4"/>
    <p:sldId id="256" r:id="rId5"/>
    <p:sldId id="262" r:id="rId6"/>
    <p:sldId id="263" r:id="rId7"/>
    <p:sldId id="264" r:id="rId8"/>
    <p:sldId id="260" r:id="rId9"/>
    <p:sldId id="261" r:id="rId10"/>
    <p:sldId id="267" r:id="rId11"/>
    <p:sldId id="265" r:id="rId12"/>
    <p:sldId id="268" r:id="rId13"/>
    <p:sldId id="269" r:id="rId14"/>
    <p:sldId id="266" r:id="rId15"/>
    <p:sldId id="270" r:id="rId16"/>
    <p:sldId id="271" r:id="rId17"/>
    <p:sldId id="272" r:id="rId18"/>
    <p:sldId id="273" r:id="rId19"/>
    <p:sldId id="274" r:id="rId20"/>
    <p:sldId id="275" r:id="rId21"/>
    <p:sldId id="276" r:id="rId22"/>
    <p:sldId id="277" r:id="rId23"/>
    <p:sldId id="278" r:id="rId24"/>
    <p:sldId id="279" r:id="rId25"/>
    <p:sldId id="281" r:id="rId26"/>
    <p:sldId id="282" r:id="rId27"/>
    <p:sldId id="290" r:id="rId28"/>
    <p:sldId id="291" r:id="rId29"/>
    <p:sldId id="292" r:id="rId30"/>
    <p:sldId id="293" r:id="rId31"/>
    <p:sldId id="283" r:id="rId32"/>
    <p:sldId id="284" r:id="rId33"/>
    <p:sldId id="285" r:id="rId34"/>
    <p:sldId id="286" r:id="rId35"/>
    <p:sldId id="289" r:id="rId3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3" d="100"/>
          <a:sy n="83" d="100"/>
        </p:scale>
        <p:origin x="56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2A2FB02E-288D-47AE-ABAB-8C3B2E46F49C}" type="datetimeFigureOut">
              <a:rPr lang="ru-RU" smtClean="0"/>
              <a:t>27.10.2021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76EA5A2-F178-49DB-ABD7-AB37A5C05A38}" type="slidenum">
              <a:rPr lang="ru-RU" smtClean="0"/>
              <a:t>‹#›</a:t>
            </a:fld>
            <a:endParaRPr lang="ru-RU"/>
          </a:p>
        </p:txBody>
      </p:sp>
    </p:spTree>
    <p:extLst>
      <p:ext uri="{BB962C8B-B14F-4D97-AF65-F5344CB8AC3E}">
        <p14:creationId xmlns:p14="http://schemas.microsoft.com/office/powerpoint/2010/main" val="2359663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A2FB02E-288D-47AE-ABAB-8C3B2E46F49C}" type="datetimeFigureOut">
              <a:rPr lang="ru-RU" smtClean="0"/>
              <a:t>27.10.2021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76EA5A2-F178-49DB-ABD7-AB37A5C05A38}" type="slidenum">
              <a:rPr lang="ru-RU" smtClean="0"/>
              <a:t>‹#›</a:t>
            </a:fld>
            <a:endParaRPr lang="ru-RU"/>
          </a:p>
        </p:txBody>
      </p:sp>
    </p:spTree>
    <p:extLst>
      <p:ext uri="{BB962C8B-B14F-4D97-AF65-F5344CB8AC3E}">
        <p14:creationId xmlns:p14="http://schemas.microsoft.com/office/powerpoint/2010/main" val="1727109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A2FB02E-288D-47AE-ABAB-8C3B2E46F49C}" type="datetimeFigureOut">
              <a:rPr lang="ru-RU" smtClean="0"/>
              <a:t>27.10.2021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76EA5A2-F178-49DB-ABD7-AB37A5C05A38}" type="slidenum">
              <a:rPr lang="ru-RU" smtClean="0"/>
              <a:t>‹#›</a:t>
            </a:fld>
            <a:endParaRPr lang="ru-RU"/>
          </a:p>
        </p:txBody>
      </p:sp>
    </p:spTree>
    <p:extLst>
      <p:ext uri="{BB962C8B-B14F-4D97-AF65-F5344CB8AC3E}">
        <p14:creationId xmlns:p14="http://schemas.microsoft.com/office/powerpoint/2010/main" val="28329845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7814"/>
            <a:ext cx="10972800" cy="1139825"/>
          </a:xfrm>
        </p:spPr>
        <p:txBody>
          <a:bodyPr/>
          <a:lstStyle/>
          <a:p>
            <a:r>
              <a:rPr lang="ru-RU"/>
              <a:t>Образец заголовка</a:t>
            </a:r>
          </a:p>
        </p:txBody>
      </p:sp>
      <p:sp>
        <p:nvSpPr>
          <p:cNvPr id="3" name="Таблица 2"/>
          <p:cNvSpPr>
            <a:spLocks noGrp="1"/>
          </p:cNvSpPr>
          <p:nvPr>
            <p:ph type="tbl" idx="1"/>
          </p:nvPr>
        </p:nvSpPr>
        <p:spPr>
          <a:xfrm>
            <a:off x="609600" y="1600201"/>
            <a:ext cx="10972800" cy="4525963"/>
          </a:xfrm>
        </p:spPr>
        <p:txBody>
          <a:bodyPr/>
          <a:lstStyle/>
          <a:p>
            <a:endParaRPr lang="ru-RU"/>
          </a:p>
        </p:txBody>
      </p:sp>
      <p:sp>
        <p:nvSpPr>
          <p:cNvPr id="4" name="Дата 3"/>
          <p:cNvSpPr>
            <a:spLocks noGrp="1"/>
          </p:cNvSpPr>
          <p:nvPr>
            <p:ph type="dt" sz="half" idx="10"/>
          </p:nvPr>
        </p:nvSpPr>
        <p:spPr>
          <a:xfrm>
            <a:off x="609600" y="6245225"/>
            <a:ext cx="2844800" cy="476250"/>
          </a:xfrm>
        </p:spPr>
        <p:txBody>
          <a:bodyPr/>
          <a:lstStyle>
            <a:lvl1pPr>
              <a:defRPr/>
            </a:lvl1pPr>
          </a:lstStyle>
          <a:p>
            <a:endParaRPr lang="ru-RU" altLang="ru-RU"/>
          </a:p>
        </p:txBody>
      </p:sp>
      <p:sp>
        <p:nvSpPr>
          <p:cNvPr id="5" name="Нижний колонтитул 4"/>
          <p:cNvSpPr>
            <a:spLocks noGrp="1"/>
          </p:cNvSpPr>
          <p:nvPr>
            <p:ph type="ftr" sz="quarter" idx="11"/>
          </p:nvPr>
        </p:nvSpPr>
        <p:spPr>
          <a:xfrm>
            <a:off x="4165600" y="6245225"/>
            <a:ext cx="3860800" cy="476250"/>
          </a:xfrm>
        </p:spPr>
        <p:txBody>
          <a:bodyPr/>
          <a:lstStyle>
            <a:lvl1pPr>
              <a:defRPr/>
            </a:lvl1pPr>
          </a:lstStyle>
          <a:p>
            <a:endParaRPr lang="ru-RU" altLang="ru-RU"/>
          </a:p>
        </p:txBody>
      </p:sp>
      <p:sp>
        <p:nvSpPr>
          <p:cNvPr id="6" name="Номер слайда 5"/>
          <p:cNvSpPr>
            <a:spLocks noGrp="1"/>
          </p:cNvSpPr>
          <p:nvPr>
            <p:ph type="sldNum" sz="quarter" idx="12"/>
          </p:nvPr>
        </p:nvSpPr>
        <p:spPr>
          <a:xfrm>
            <a:off x="8737600" y="6245225"/>
            <a:ext cx="2844800" cy="476250"/>
          </a:xfrm>
        </p:spPr>
        <p:txBody>
          <a:bodyPr/>
          <a:lstStyle>
            <a:lvl1pPr>
              <a:defRPr/>
            </a:lvl1pPr>
          </a:lstStyle>
          <a:p>
            <a:fld id="{54DD296F-E3FE-400C-86D6-F635D497372B}" type="slidenum">
              <a:rPr lang="ru-RU" altLang="ru-RU"/>
              <a:pPr/>
              <a:t>‹#›</a:t>
            </a:fld>
            <a:endParaRPr lang="ru-RU" altLang="ru-RU"/>
          </a:p>
        </p:txBody>
      </p:sp>
    </p:spTree>
    <p:extLst>
      <p:ext uri="{BB962C8B-B14F-4D97-AF65-F5344CB8AC3E}">
        <p14:creationId xmlns:p14="http://schemas.microsoft.com/office/powerpoint/2010/main" val="1634532522"/>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A2FB02E-288D-47AE-ABAB-8C3B2E46F49C}" type="datetimeFigureOut">
              <a:rPr lang="ru-RU" smtClean="0"/>
              <a:t>27.10.2021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76EA5A2-F178-49DB-ABD7-AB37A5C05A38}" type="slidenum">
              <a:rPr lang="ru-RU" smtClean="0"/>
              <a:t>‹#›</a:t>
            </a:fld>
            <a:endParaRPr lang="ru-RU"/>
          </a:p>
        </p:txBody>
      </p:sp>
    </p:spTree>
    <p:extLst>
      <p:ext uri="{BB962C8B-B14F-4D97-AF65-F5344CB8AC3E}">
        <p14:creationId xmlns:p14="http://schemas.microsoft.com/office/powerpoint/2010/main" val="2456040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2A2FB02E-288D-47AE-ABAB-8C3B2E46F49C}" type="datetimeFigureOut">
              <a:rPr lang="ru-RU" smtClean="0"/>
              <a:t>27.10.2021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76EA5A2-F178-49DB-ABD7-AB37A5C05A38}" type="slidenum">
              <a:rPr lang="ru-RU" smtClean="0"/>
              <a:t>‹#›</a:t>
            </a:fld>
            <a:endParaRPr lang="ru-RU"/>
          </a:p>
        </p:txBody>
      </p:sp>
    </p:spTree>
    <p:extLst>
      <p:ext uri="{BB962C8B-B14F-4D97-AF65-F5344CB8AC3E}">
        <p14:creationId xmlns:p14="http://schemas.microsoft.com/office/powerpoint/2010/main" val="1659739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2A2FB02E-288D-47AE-ABAB-8C3B2E46F49C}" type="datetimeFigureOut">
              <a:rPr lang="ru-RU" smtClean="0"/>
              <a:t>27.10.2021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76EA5A2-F178-49DB-ABD7-AB37A5C05A38}" type="slidenum">
              <a:rPr lang="ru-RU" smtClean="0"/>
              <a:t>‹#›</a:t>
            </a:fld>
            <a:endParaRPr lang="ru-RU"/>
          </a:p>
        </p:txBody>
      </p:sp>
    </p:spTree>
    <p:extLst>
      <p:ext uri="{BB962C8B-B14F-4D97-AF65-F5344CB8AC3E}">
        <p14:creationId xmlns:p14="http://schemas.microsoft.com/office/powerpoint/2010/main" val="228625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2A2FB02E-288D-47AE-ABAB-8C3B2E46F49C}" type="datetimeFigureOut">
              <a:rPr lang="ru-RU" smtClean="0"/>
              <a:t>27.10.2021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76EA5A2-F178-49DB-ABD7-AB37A5C05A38}" type="slidenum">
              <a:rPr lang="ru-RU" smtClean="0"/>
              <a:t>‹#›</a:t>
            </a:fld>
            <a:endParaRPr lang="ru-RU"/>
          </a:p>
        </p:txBody>
      </p:sp>
    </p:spTree>
    <p:extLst>
      <p:ext uri="{BB962C8B-B14F-4D97-AF65-F5344CB8AC3E}">
        <p14:creationId xmlns:p14="http://schemas.microsoft.com/office/powerpoint/2010/main" val="1684701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2A2FB02E-288D-47AE-ABAB-8C3B2E46F49C}" type="datetimeFigureOut">
              <a:rPr lang="ru-RU" smtClean="0"/>
              <a:t>27.10.2021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76EA5A2-F178-49DB-ABD7-AB37A5C05A38}" type="slidenum">
              <a:rPr lang="ru-RU" smtClean="0"/>
              <a:t>‹#›</a:t>
            </a:fld>
            <a:endParaRPr lang="ru-RU"/>
          </a:p>
        </p:txBody>
      </p:sp>
    </p:spTree>
    <p:extLst>
      <p:ext uri="{BB962C8B-B14F-4D97-AF65-F5344CB8AC3E}">
        <p14:creationId xmlns:p14="http://schemas.microsoft.com/office/powerpoint/2010/main" val="3321984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A2FB02E-288D-47AE-ABAB-8C3B2E46F49C}" type="datetimeFigureOut">
              <a:rPr lang="ru-RU" smtClean="0"/>
              <a:t>27.10.2021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76EA5A2-F178-49DB-ABD7-AB37A5C05A38}" type="slidenum">
              <a:rPr lang="ru-RU" smtClean="0"/>
              <a:t>‹#›</a:t>
            </a:fld>
            <a:endParaRPr lang="ru-RU"/>
          </a:p>
        </p:txBody>
      </p:sp>
    </p:spTree>
    <p:extLst>
      <p:ext uri="{BB962C8B-B14F-4D97-AF65-F5344CB8AC3E}">
        <p14:creationId xmlns:p14="http://schemas.microsoft.com/office/powerpoint/2010/main" val="2655893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2A2FB02E-288D-47AE-ABAB-8C3B2E46F49C}" type="datetimeFigureOut">
              <a:rPr lang="ru-RU" smtClean="0"/>
              <a:t>27.10.2021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76EA5A2-F178-49DB-ABD7-AB37A5C05A38}" type="slidenum">
              <a:rPr lang="ru-RU" smtClean="0"/>
              <a:t>‹#›</a:t>
            </a:fld>
            <a:endParaRPr lang="ru-RU"/>
          </a:p>
        </p:txBody>
      </p:sp>
    </p:spTree>
    <p:extLst>
      <p:ext uri="{BB962C8B-B14F-4D97-AF65-F5344CB8AC3E}">
        <p14:creationId xmlns:p14="http://schemas.microsoft.com/office/powerpoint/2010/main" val="425831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2A2FB02E-288D-47AE-ABAB-8C3B2E46F49C}" type="datetimeFigureOut">
              <a:rPr lang="ru-RU" smtClean="0"/>
              <a:t>27.10.2021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76EA5A2-F178-49DB-ABD7-AB37A5C05A38}" type="slidenum">
              <a:rPr lang="ru-RU" smtClean="0"/>
              <a:t>‹#›</a:t>
            </a:fld>
            <a:endParaRPr lang="ru-RU"/>
          </a:p>
        </p:txBody>
      </p:sp>
    </p:spTree>
    <p:extLst>
      <p:ext uri="{BB962C8B-B14F-4D97-AF65-F5344CB8AC3E}">
        <p14:creationId xmlns:p14="http://schemas.microsoft.com/office/powerpoint/2010/main" val="1295041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2FB02E-288D-47AE-ABAB-8C3B2E46F49C}" type="datetimeFigureOut">
              <a:rPr lang="ru-RU" smtClean="0"/>
              <a:t>27.10.2021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6EA5A2-F178-49DB-ABD7-AB37A5C05A38}" type="slidenum">
              <a:rPr lang="ru-RU" smtClean="0"/>
              <a:t>‹#›</a:t>
            </a:fld>
            <a:endParaRPr lang="ru-RU"/>
          </a:p>
        </p:txBody>
      </p:sp>
    </p:spTree>
    <p:extLst>
      <p:ext uri="{BB962C8B-B14F-4D97-AF65-F5344CB8AC3E}">
        <p14:creationId xmlns:p14="http://schemas.microsoft.com/office/powerpoint/2010/main" val="37098092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emf"/></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04920" y="194209"/>
            <a:ext cx="9144000" cy="4806669"/>
          </a:xfrm>
        </p:spPr>
        <p:txBody>
          <a:bodyPr>
            <a:normAutofit/>
          </a:bodyPr>
          <a:lstStyle/>
          <a:p>
            <a:br>
              <a:rPr lang="uk-UA" sz="2000" b="1" dirty="0">
                <a:solidFill>
                  <a:srgbClr val="002060"/>
                </a:solidFill>
                <a:latin typeface="Arial" panose="020B0604020202020204" pitchFamily="34" charset="0"/>
                <a:cs typeface="Arial" panose="020B0604020202020204" pitchFamily="34" charset="0"/>
              </a:rPr>
            </a:br>
            <a:br>
              <a:rPr lang="uk-UA" sz="2000" b="1" dirty="0">
                <a:solidFill>
                  <a:srgbClr val="002060"/>
                </a:solidFill>
                <a:latin typeface="Arial" panose="020B0604020202020204" pitchFamily="34" charset="0"/>
                <a:cs typeface="Arial" panose="020B0604020202020204" pitchFamily="34" charset="0"/>
              </a:rPr>
            </a:br>
            <a:r>
              <a:rPr lang="uk-UA" sz="2000" b="1" dirty="0">
                <a:solidFill>
                  <a:srgbClr val="002060"/>
                </a:solidFill>
                <a:latin typeface="Arial" panose="020B0604020202020204" pitchFamily="34" charset="0"/>
                <a:cs typeface="Arial" panose="020B0604020202020204" pitchFamily="34" charset="0"/>
              </a:rPr>
              <a:t>Економічний факультет</a:t>
            </a:r>
            <a:br>
              <a:rPr lang="ru-RU" sz="3200" b="1" dirty="0">
                <a:latin typeface="Arial" panose="020B0604020202020204" pitchFamily="34" charset="0"/>
                <a:cs typeface="Arial" panose="020B0604020202020204" pitchFamily="34" charset="0"/>
              </a:rPr>
            </a:br>
            <a:br>
              <a:rPr lang="uk-UA" sz="3200" dirty="0">
                <a:latin typeface="Arial" panose="020B0604020202020204" pitchFamily="34" charset="0"/>
                <a:cs typeface="Arial" panose="020B0604020202020204" pitchFamily="34" charset="0"/>
              </a:rPr>
            </a:br>
            <a:r>
              <a:rPr lang="uk-UA" sz="3200" dirty="0">
                <a:latin typeface="Arial" panose="020B0604020202020204" pitchFamily="34" charset="0"/>
                <a:cs typeface="Arial" panose="020B0604020202020204" pitchFamily="34" charset="0"/>
              </a:rPr>
              <a:t>Лекція 4.</a:t>
            </a:r>
            <a:br>
              <a:rPr lang="uk-UA" sz="4800" dirty="0">
                <a:latin typeface="Arial" panose="020B0604020202020204" pitchFamily="34" charset="0"/>
                <a:cs typeface="Arial" panose="020B0604020202020204" pitchFamily="34" charset="0"/>
              </a:rPr>
            </a:br>
            <a:br>
              <a:rPr lang="uk-UA" sz="4800" dirty="0">
                <a:latin typeface="Arial" panose="020B0604020202020204" pitchFamily="34" charset="0"/>
                <a:cs typeface="Arial" panose="020B0604020202020204" pitchFamily="34" charset="0"/>
              </a:rPr>
            </a:br>
            <a:r>
              <a:rPr lang="uk-UA" sz="3600" b="1"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Інструменти реалізації аграрної політики в умовах глобалізації економіки</a:t>
            </a:r>
            <a:br>
              <a:rPr lang="ru-UA" sz="1800" dirty="0">
                <a:effectLst/>
                <a:latin typeface="Times New Roman" panose="02020603050405020304" pitchFamily="18" charset="0"/>
                <a:ea typeface="Times New Roman" panose="02020603050405020304" pitchFamily="18" charset="0"/>
              </a:rPr>
            </a:br>
            <a:endParaRPr lang="ru-RU" sz="4800" dirty="0">
              <a:solidFill>
                <a:srgbClr val="002060"/>
              </a:solidFill>
              <a:latin typeface="Arial" panose="020B0604020202020204" pitchFamily="34" charset="0"/>
              <a:cs typeface="Arial" panose="020B0604020202020204" pitchFamily="34" charset="0"/>
            </a:endParaRPr>
          </a:p>
        </p:txBody>
      </p:sp>
      <p:sp>
        <p:nvSpPr>
          <p:cNvPr id="3" name="Подзаголовок 2"/>
          <p:cNvSpPr>
            <a:spLocks noGrp="1"/>
          </p:cNvSpPr>
          <p:nvPr>
            <p:ph type="subTitle" idx="1"/>
          </p:nvPr>
        </p:nvSpPr>
        <p:spPr>
          <a:xfrm>
            <a:off x="1604920" y="4791567"/>
            <a:ext cx="9144000" cy="1655762"/>
          </a:xfrm>
        </p:spPr>
        <p:txBody>
          <a:bodyPr/>
          <a:lstStyle/>
          <a:p>
            <a:endParaRPr lang="uk-UA" dirty="0"/>
          </a:p>
          <a:p>
            <a:r>
              <a:rPr lang="uk-UA" sz="2800" dirty="0">
                <a:latin typeface="Arial" panose="020B0604020202020204" pitchFamily="34" charset="0"/>
                <a:cs typeface="Arial" panose="020B0604020202020204" pitchFamily="34" charset="0"/>
              </a:rPr>
              <a:t>Лектор – професор Діброва А.Д.</a:t>
            </a:r>
            <a:endParaRPr lang="ru-RU" sz="2800" dirty="0">
              <a:latin typeface="Arial" panose="020B0604020202020204" pitchFamily="34" charset="0"/>
              <a:cs typeface="Arial" panose="020B0604020202020204" pitchFamily="34" charset="0"/>
            </a:endParaRPr>
          </a:p>
        </p:txBody>
      </p:sp>
      <p:sp>
        <p:nvSpPr>
          <p:cNvPr id="4" name="Прямоугольник 3"/>
          <p:cNvSpPr/>
          <p:nvPr/>
        </p:nvSpPr>
        <p:spPr>
          <a:xfrm>
            <a:off x="1371600" y="194209"/>
            <a:ext cx="10000211" cy="1384995"/>
          </a:xfrm>
          <a:prstGeom prst="rect">
            <a:avLst/>
          </a:prstGeom>
        </p:spPr>
        <p:txBody>
          <a:bodyPr wrap="square">
            <a:spAutoFit/>
          </a:bodyPr>
          <a:lstStyle/>
          <a:p>
            <a:pPr algn="ctr"/>
            <a:r>
              <a:rPr lang="uk-UA" sz="2800" b="1" dirty="0">
                <a:solidFill>
                  <a:schemeClr val="accent6">
                    <a:lumMod val="50000"/>
                  </a:schemeClr>
                </a:solidFill>
                <a:latin typeface="Arial" panose="020B0604020202020204" pitchFamily="34" charset="0"/>
                <a:cs typeface="Arial" panose="020B0604020202020204" pitchFamily="34" charset="0"/>
              </a:rPr>
              <a:t>Національний університет біоресурсів і природокористування України</a:t>
            </a:r>
          </a:p>
          <a:p>
            <a:pPr algn="ctr"/>
            <a:endParaRPr lang="ru-RU" sz="2800" b="1" dirty="0">
              <a:solidFill>
                <a:schemeClr val="accent6">
                  <a:lumMod val="50000"/>
                </a:schemeClr>
              </a:solidFill>
              <a:latin typeface="Arial" panose="020B0604020202020204" pitchFamily="34" charset="0"/>
              <a:cs typeface="Arial" panose="020B0604020202020204" pitchFamily="34" charset="0"/>
            </a:endParaRPr>
          </a:p>
        </p:txBody>
      </p:sp>
      <p:pic>
        <p:nvPicPr>
          <p:cNvPr id="5" name="Picture 15" descr="logo - EF"/>
          <p:cNvPicPr>
            <a:picLocks noChangeAspect="1" noChangeArrowheads="1"/>
          </p:cNvPicPr>
          <p:nvPr/>
        </p:nvPicPr>
        <p:blipFill>
          <a:blip r:embed="rId2"/>
          <a:srcRect/>
          <a:stretch>
            <a:fillRect/>
          </a:stretch>
        </p:blipFill>
        <p:spPr bwMode="auto">
          <a:xfrm>
            <a:off x="132078" y="123308"/>
            <a:ext cx="748575" cy="763398"/>
          </a:xfrm>
          <a:prstGeom prst="rect">
            <a:avLst/>
          </a:prstGeom>
          <a:noFill/>
          <a:ln w="9525">
            <a:noFill/>
            <a:miter lim="800000"/>
            <a:headEnd/>
            <a:tailEnd/>
          </a:ln>
        </p:spPr>
      </p:pic>
    </p:spTree>
    <p:extLst>
      <p:ext uri="{BB962C8B-B14F-4D97-AF65-F5344CB8AC3E}">
        <p14:creationId xmlns:p14="http://schemas.microsoft.com/office/powerpoint/2010/main" val="759777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ltLang="ru-RU" dirty="0">
                <a:solidFill>
                  <a:srgbClr val="000000"/>
                </a:solidFill>
                <a:latin typeface="Arial" panose="020B0604020202020204" pitchFamily="34" charset="0"/>
                <a:cs typeface="Arial" panose="020B0604020202020204" pitchFamily="34" charset="0"/>
              </a:rPr>
              <a:t>Фінансова інтервенція -</a:t>
            </a:r>
            <a:endParaRPr lang="uk-UA" dirty="0"/>
          </a:p>
        </p:txBody>
      </p:sp>
      <p:sp>
        <p:nvSpPr>
          <p:cNvPr id="4" name="Rectangle 1"/>
          <p:cNvSpPr>
            <a:spLocks noGrp="1" noChangeArrowheads="1"/>
          </p:cNvSpPr>
          <p:nvPr>
            <p:ph idx="1"/>
          </p:nvPr>
        </p:nvSpPr>
        <p:spPr bwMode="auto">
          <a:xfrm>
            <a:off x="274320" y="1688229"/>
            <a:ext cx="11596696" cy="387798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ru-RU" sz="36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придбання сільськогосподарської</a:t>
            </a:r>
            <a:r>
              <a:rPr lang="uk-UA" altLang="ru-RU" sz="3600" dirty="0">
                <a:solidFill>
                  <a:srgbClr val="000000"/>
                </a:solidFill>
                <a:latin typeface="Arial" panose="020B0604020202020204" pitchFamily="34" charset="0"/>
                <a:cs typeface="Arial" panose="020B0604020202020204" pitchFamily="34" charset="0"/>
              </a:rPr>
              <a:t> </a:t>
            </a:r>
            <a:r>
              <a:rPr kumimoji="0" lang="uk-UA" altLang="ru-RU" sz="36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продукції при падінні </a:t>
            </a:r>
            <a:r>
              <a:rPr kumimoji="0" lang="uk-UA" altLang="ru-RU" sz="3600" b="0" i="0" u="none" strike="noStrike" cap="none" normalizeH="0" baseline="0" dirty="0" err="1">
                <a:ln>
                  <a:noFill/>
                </a:ln>
                <a:solidFill>
                  <a:srgbClr val="000000"/>
                </a:solidFill>
                <a:effectLst/>
                <a:latin typeface="Arial" panose="020B0604020202020204" pitchFamily="34" charset="0"/>
                <a:cs typeface="Arial" panose="020B0604020202020204" pitchFamily="34" charset="0"/>
              </a:rPr>
              <a:t>спотових</a:t>
            </a:r>
            <a:r>
              <a:rPr kumimoji="0" lang="uk-UA" altLang="ru-RU" sz="36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 цін на організованому аграрному ринку нижче мінімального рівня, яка здійснюється з метою досягнення рівня рівноваги, у тому числі шляхом придбання товарних деривативів.</a:t>
            </a:r>
            <a:r>
              <a:rPr kumimoji="0" lang="uk-UA" altLang="ru-RU" sz="3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uk-UA" altLang="ru-RU" sz="3600" dirty="0">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ru-RU" sz="3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170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565" y="219468"/>
            <a:ext cx="11968120" cy="856773"/>
          </a:xfrm>
        </p:spPr>
        <p:txBody>
          <a:bodyPr>
            <a:noAutofit/>
          </a:bodyPr>
          <a:lstStyle/>
          <a:p>
            <a:pPr lvl="0" algn="ctr"/>
            <a:r>
              <a:rPr lang="uk-UA" sz="3600" b="1" dirty="0">
                <a:latin typeface="Arial" panose="020B0604020202020204" pitchFamily="34" charset="0"/>
                <a:cs typeface="Arial" panose="020B0604020202020204" pitchFamily="34" charset="0"/>
              </a:rPr>
              <a:t>Механізм дії фінансової інтервенції </a:t>
            </a:r>
            <a:br>
              <a:rPr lang="uk-UA" sz="3600" b="1" dirty="0">
                <a:latin typeface="Arial" panose="020B0604020202020204" pitchFamily="34" charset="0"/>
                <a:cs typeface="Arial" panose="020B0604020202020204" pitchFamily="34" charset="0"/>
              </a:rPr>
            </a:br>
            <a:r>
              <a:rPr lang="uk-UA" sz="3600" b="1" dirty="0">
                <a:latin typeface="Arial" panose="020B0604020202020204" pitchFamily="34" charset="0"/>
                <a:cs typeface="Arial" panose="020B0604020202020204" pitchFamily="34" charset="0"/>
              </a:rPr>
              <a:t>на аграрному ринку </a:t>
            </a:r>
            <a:endParaRPr lang="ru-RU" sz="3600"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380326" y="1189529"/>
            <a:ext cx="11547334" cy="5551135"/>
          </a:xfrm>
        </p:spPr>
        <p:txBody>
          <a:bodyPr>
            <a:normAutofit/>
          </a:bodyPr>
          <a:lstStyle/>
          <a:p>
            <a:pPr marL="0" indent="0">
              <a:buNone/>
            </a:pPr>
            <a:endParaRPr lang="ru-RU" dirty="0"/>
          </a:p>
          <a:p>
            <a:endParaRPr lang="ru-RU" dirty="0"/>
          </a:p>
        </p:txBody>
      </p:sp>
      <p:pic>
        <p:nvPicPr>
          <p:cNvPr id="4" name="Рисунок 3"/>
          <p:cNvPicPr>
            <a:picLocks noChangeAspect="1"/>
          </p:cNvPicPr>
          <p:nvPr/>
        </p:nvPicPr>
        <p:blipFill>
          <a:blip r:embed="rId2"/>
          <a:stretch>
            <a:fillRect/>
          </a:stretch>
        </p:blipFill>
        <p:spPr>
          <a:xfrm>
            <a:off x="558349" y="1612551"/>
            <a:ext cx="6468729" cy="3994282"/>
          </a:xfrm>
          <a:prstGeom prst="rect">
            <a:avLst/>
          </a:prstGeom>
        </p:spPr>
      </p:pic>
      <p:sp>
        <p:nvSpPr>
          <p:cNvPr id="5" name="Прямоугольник 4"/>
          <p:cNvSpPr/>
          <p:nvPr/>
        </p:nvSpPr>
        <p:spPr>
          <a:xfrm>
            <a:off x="6009683" y="2487768"/>
            <a:ext cx="6096000" cy="1477328"/>
          </a:xfrm>
          <a:prstGeom prst="rect">
            <a:avLst/>
          </a:prstGeom>
        </p:spPr>
        <p:txBody>
          <a:bodyPr>
            <a:spAutoFit/>
          </a:bodyPr>
          <a:lstStyle/>
          <a:p>
            <a:r>
              <a:rPr lang="uk-UA" sz="3000" dirty="0">
                <a:latin typeface="Arial" panose="020B0604020202020204" pitchFamily="34" charset="0"/>
                <a:ea typeface="Times New Roman" panose="02020603050405020304" pitchFamily="18" charset="0"/>
                <a:cs typeface="Arial" panose="020B0604020202020204" pitchFamily="34" charset="0"/>
              </a:rPr>
              <a:t>Надлишок продукції </a:t>
            </a:r>
            <a:r>
              <a:rPr lang="uk-UA" sz="3000" i="1" dirty="0">
                <a:latin typeface="Arial" panose="020B0604020202020204" pitchFamily="34" charset="0"/>
                <a:ea typeface="Times New Roman" panose="02020603050405020304" pitchFamily="18" charset="0"/>
                <a:cs typeface="Arial" panose="020B0604020202020204" pitchFamily="34" charset="0"/>
              </a:rPr>
              <a:t>(</a:t>
            </a:r>
            <a:r>
              <a:rPr lang="uk-UA" sz="3000" i="1" dirty="0" err="1">
                <a:latin typeface="Arial" panose="020B0604020202020204" pitchFamily="34" charset="0"/>
                <a:ea typeface="Times New Roman" panose="02020603050405020304" pitchFamily="18" charset="0"/>
                <a:cs typeface="Arial" panose="020B0604020202020204" pitchFamily="34" charset="0"/>
              </a:rPr>
              <a:t>Q</a:t>
            </a:r>
            <a:r>
              <a:rPr lang="uk-UA" sz="3000" i="1" baseline="-25000" dirty="0" err="1">
                <a:latin typeface="Arial" panose="020B0604020202020204" pitchFamily="34" charset="0"/>
                <a:ea typeface="Times New Roman" panose="02020603050405020304" pitchFamily="18" charset="0"/>
                <a:cs typeface="Arial" panose="020B0604020202020204" pitchFamily="34" charset="0"/>
              </a:rPr>
              <a:t>s</a:t>
            </a:r>
            <a:r>
              <a:rPr lang="uk-UA" sz="3000" i="1" dirty="0" err="1">
                <a:latin typeface="Arial" panose="020B0604020202020204" pitchFamily="34" charset="0"/>
                <a:ea typeface="Times New Roman" panose="02020603050405020304" pitchFamily="18" charset="0"/>
                <a:cs typeface="Arial" panose="020B0604020202020204" pitchFamily="34" charset="0"/>
              </a:rPr>
              <a:t>-Q</a:t>
            </a:r>
            <a:r>
              <a:rPr lang="uk-UA" sz="3000" i="1" baseline="-25000" dirty="0" err="1">
                <a:latin typeface="Arial" panose="020B0604020202020204" pitchFamily="34" charset="0"/>
                <a:ea typeface="Times New Roman" panose="02020603050405020304" pitchFamily="18" charset="0"/>
                <a:cs typeface="Arial" panose="020B0604020202020204" pitchFamily="34" charset="0"/>
              </a:rPr>
              <a:t>d</a:t>
            </a:r>
            <a:r>
              <a:rPr lang="uk-UA" sz="3000" i="1" dirty="0">
                <a:latin typeface="Arial" panose="020B0604020202020204" pitchFamily="34" charset="0"/>
                <a:ea typeface="Times New Roman" panose="02020603050405020304" pitchFamily="18" charset="0"/>
                <a:cs typeface="Arial" panose="020B0604020202020204" pitchFamily="34" charset="0"/>
              </a:rPr>
              <a:t>)=</a:t>
            </a:r>
            <a:r>
              <a:rPr lang="uk-UA" sz="3000" i="1" dirty="0">
                <a:latin typeface="Arial" panose="020B0604020202020204" pitchFamily="34" charset="0"/>
                <a:ea typeface="Times New Roman" panose="02020603050405020304" pitchFamily="18" charset="0"/>
                <a:cs typeface="Arial" panose="020B0604020202020204" pitchFamily="34" charset="0"/>
                <a:sym typeface="Symbol" panose="05050102010706020507" pitchFamily="18" charset="2"/>
              </a:rPr>
              <a:t></a:t>
            </a:r>
            <a:r>
              <a:rPr lang="uk-UA" sz="3000" i="1" dirty="0">
                <a:latin typeface="Arial" panose="020B0604020202020204" pitchFamily="34" charset="0"/>
                <a:ea typeface="Times New Roman" panose="02020603050405020304" pitchFamily="18" charset="0"/>
                <a:cs typeface="Arial" panose="020B0604020202020204" pitchFamily="34" charset="0"/>
              </a:rPr>
              <a:t> </a:t>
            </a:r>
            <a:r>
              <a:rPr lang="uk-UA" sz="3000" dirty="0">
                <a:latin typeface="Arial" panose="020B0604020202020204" pitchFamily="34" charset="0"/>
                <a:ea typeface="Times New Roman" panose="02020603050405020304" pitchFamily="18" charset="0"/>
                <a:cs typeface="Arial" panose="020B0604020202020204" pitchFamily="34" charset="0"/>
              </a:rPr>
              <a:t>який держава повинна закупити на ринку </a:t>
            </a:r>
            <a:endParaRPr lang="ru-RU"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9860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063469"/>
            <a:ext cx="10992356" cy="4515356"/>
          </a:xfrm>
        </p:spPr>
        <p:txBody>
          <a:bodyPr>
            <a:normAutofit/>
          </a:bodyPr>
          <a:lstStyle/>
          <a:p>
            <a:pPr marL="0" indent="0">
              <a:buNone/>
            </a:pPr>
            <a:r>
              <a:rPr lang="ru-RU" altLang="ru-RU" sz="3600" dirty="0">
                <a:solidFill>
                  <a:srgbClr val="000000"/>
                </a:solidFill>
                <a:latin typeface="Arial" panose="020B0604020202020204" pitchFamily="34" charset="0"/>
                <a:cs typeface="Arial" panose="020B0604020202020204" pitchFamily="34" charset="0"/>
              </a:rPr>
              <a:t>а) </a:t>
            </a:r>
            <a:r>
              <a:rPr lang="uk-UA" altLang="ru-RU" sz="3600" dirty="0">
                <a:solidFill>
                  <a:srgbClr val="000000"/>
                </a:solidFill>
                <a:latin typeface="Arial" panose="020B0604020202020204" pitchFamily="34" charset="0"/>
                <a:cs typeface="Arial" panose="020B0604020202020204" pitchFamily="34" charset="0"/>
              </a:rPr>
              <a:t>є підставою для прийняття рішення про здійснення фінансової інтервенції; </a:t>
            </a:r>
            <a:br>
              <a:rPr lang="uk-UA" altLang="ru-RU" sz="3600" dirty="0">
                <a:solidFill>
                  <a:srgbClr val="000000"/>
                </a:solidFill>
                <a:latin typeface="Arial" panose="020B0604020202020204" pitchFamily="34" charset="0"/>
                <a:cs typeface="Arial" panose="020B0604020202020204" pitchFamily="34" charset="0"/>
              </a:rPr>
            </a:br>
            <a:r>
              <a:rPr lang="uk-UA" altLang="ru-RU" sz="3600" dirty="0">
                <a:solidFill>
                  <a:srgbClr val="000000"/>
                </a:solidFill>
                <a:latin typeface="Arial" panose="020B0604020202020204" pitchFamily="34" charset="0"/>
                <a:cs typeface="Arial" panose="020B0604020202020204" pitchFamily="34" charset="0"/>
              </a:rPr>
              <a:t>б) використовується для планування доходів продавців такого об'єкта в Україні та з іншими цілями, визначеними Законом «Про державну підтримку сільського господарства України». </a:t>
            </a:r>
            <a:endParaRPr lang="uk-UA" sz="3600" dirty="0">
              <a:latin typeface="Arial" panose="020B0604020202020204" pitchFamily="34" charset="0"/>
              <a:cs typeface="Arial" panose="020B0604020202020204" pitchFamily="34" charset="0"/>
            </a:endParaRPr>
          </a:p>
        </p:txBody>
      </p:sp>
      <p:sp>
        <p:nvSpPr>
          <p:cNvPr id="4" name="Rectangle 1"/>
          <p:cNvSpPr>
            <a:spLocks noGrp="1" noChangeArrowheads="1"/>
          </p:cNvSpPr>
          <p:nvPr>
            <p:ph type="title"/>
          </p:nvPr>
        </p:nvSpPr>
        <p:spPr bwMode="auto">
          <a:xfrm>
            <a:off x="356050" y="150743"/>
            <a:ext cx="11393585" cy="175432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ru-RU" sz="32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Мінімальна інтервенційна ціна метричної одиниці </a:t>
            </a:r>
            <a:br>
              <a:rPr kumimoji="0" lang="uk-UA" altLang="ru-RU" sz="32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br>
            <a:r>
              <a:rPr kumimoji="0" lang="uk-UA" altLang="ru-RU" sz="32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окремого об'єкта державного цінового регулювання є ціновим індикатором, який: </a:t>
            </a:r>
            <a:br>
              <a:rPr kumimoji="0" lang="ru-RU" altLang="ru-RU" sz="1000" b="0" i="0" u="none" strike="noStrike" cap="none" normalizeH="0" baseline="0" dirty="0">
                <a:ln>
                  <a:noFill/>
                </a:ln>
                <a:solidFill>
                  <a:srgbClr val="000000"/>
                </a:solidFill>
                <a:effectLst/>
                <a:latin typeface="Courier New" panose="02070309020205020404" pitchFamily="49" charset="0"/>
                <a:cs typeface="Courier New" panose="02070309020205020404" pitchFamily="49" charset="0"/>
              </a:rPr>
            </a:b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73390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ltLang="ru-RU" b="1" dirty="0">
                <a:solidFill>
                  <a:srgbClr val="000000"/>
                </a:solidFill>
                <a:latin typeface="Arial" panose="020B0604020202020204" pitchFamily="34" charset="0"/>
                <a:cs typeface="Arial" panose="020B0604020202020204" pitchFamily="34" charset="0"/>
              </a:rPr>
              <a:t>Мінімальна інтервенційна ціна </a:t>
            </a:r>
            <a:endParaRPr lang="uk-UA" b="1" dirty="0"/>
          </a:p>
        </p:txBody>
      </p:sp>
      <p:sp>
        <p:nvSpPr>
          <p:cNvPr id="4" name="Rectangle 1"/>
          <p:cNvSpPr>
            <a:spLocks noGrp="1" noChangeArrowheads="1"/>
          </p:cNvSpPr>
          <p:nvPr>
            <p:ph idx="1"/>
          </p:nvPr>
        </p:nvSpPr>
        <p:spPr bwMode="auto">
          <a:xfrm>
            <a:off x="473825" y="2153741"/>
            <a:ext cx="11122062" cy="387798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ru-RU" sz="36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окремого об'єкта державного цінового регулювання встановлюється з урахуванням</a:t>
            </a:r>
            <a:r>
              <a:rPr lang="uk-UA" altLang="ru-RU" sz="3600" dirty="0">
                <a:solidFill>
                  <a:srgbClr val="000000"/>
                </a:solidFill>
                <a:latin typeface="Arial" panose="020B0604020202020204" pitchFamily="34" charset="0"/>
                <a:cs typeface="Arial" panose="020B0604020202020204" pitchFamily="34" charset="0"/>
              </a:rPr>
              <a:t> </a:t>
            </a:r>
            <a:r>
              <a:rPr kumimoji="0" lang="uk-UA" altLang="ru-RU" sz="36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середньогалузевих нормативних витрат з виробництва, мінімального</a:t>
            </a:r>
            <a:r>
              <a:rPr lang="uk-UA" altLang="ru-RU" sz="3600" dirty="0">
                <a:solidFill>
                  <a:srgbClr val="000000"/>
                </a:solidFill>
                <a:latin typeface="Arial" panose="020B0604020202020204" pitchFamily="34" charset="0"/>
                <a:cs typeface="Arial" panose="020B0604020202020204" pitchFamily="34" charset="0"/>
              </a:rPr>
              <a:t> </a:t>
            </a:r>
            <a:br>
              <a:rPr kumimoji="0" lang="uk-UA" altLang="ru-RU" sz="36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br>
            <a:r>
              <a:rPr kumimoji="0" lang="uk-UA" altLang="ru-RU" sz="36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t>рівня рентабельності не менше 10 відсотків, кон'юнктури на внутрішньому та зовнішньому ринках за методикою, затвердженою Кабінетом Міністрів України.</a:t>
            </a:r>
            <a:r>
              <a:rPr kumimoji="0" lang="uk-UA" altLang="ru-RU" sz="3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795680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9865" y="219468"/>
            <a:ext cx="11628255" cy="856773"/>
          </a:xfrm>
        </p:spPr>
        <p:txBody>
          <a:bodyPr>
            <a:normAutofit fontScale="90000"/>
          </a:bodyPr>
          <a:lstStyle/>
          <a:p>
            <a:pPr lvl="0"/>
            <a:r>
              <a:rPr lang="uk-UA" b="1" dirty="0">
                <a:latin typeface="Arial" panose="020B0604020202020204" pitchFamily="34" charset="0"/>
                <a:cs typeface="Arial" panose="020B0604020202020204" pitchFamily="34" charset="0"/>
              </a:rPr>
              <a:t>1. Інструменти регулювання попиту</a:t>
            </a:r>
            <a:br>
              <a:rPr lang="uk-UA" dirty="0">
                <a:latin typeface="Arial" panose="020B0604020202020204" pitchFamily="34" charset="0"/>
                <a:cs typeface="Arial" panose="020B0604020202020204" pitchFamily="34" charset="0"/>
              </a:rPr>
            </a:br>
            <a:endParaRPr lang="ru-RU" dirty="0"/>
          </a:p>
        </p:txBody>
      </p:sp>
      <p:sp>
        <p:nvSpPr>
          <p:cNvPr id="3" name="Объект 2"/>
          <p:cNvSpPr>
            <a:spLocks noGrp="1"/>
          </p:cNvSpPr>
          <p:nvPr>
            <p:ph idx="1"/>
          </p:nvPr>
        </p:nvSpPr>
        <p:spPr>
          <a:xfrm>
            <a:off x="380326" y="776835"/>
            <a:ext cx="11547334" cy="5963829"/>
          </a:xfrm>
        </p:spPr>
        <p:txBody>
          <a:bodyPr>
            <a:normAutofit fontScale="92500" lnSpcReduction="20000"/>
          </a:bodyPr>
          <a:lstStyle/>
          <a:p>
            <a:pPr marL="0" indent="0">
              <a:buNone/>
            </a:pPr>
            <a:r>
              <a:rPr lang="uk-UA" sz="3900" b="1" i="1" dirty="0">
                <a:latin typeface="Arial" panose="020B0604020202020204" pitchFamily="34" charset="0"/>
                <a:cs typeface="Arial" panose="020B0604020202020204" pitchFamily="34" charset="0"/>
              </a:rPr>
              <a:t>5) регулювання цін:</a:t>
            </a:r>
          </a:p>
          <a:p>
            <a:r>
              <a:rPr lang="uk-UA" sz="3900" b="1" i="1" dirty="0">
                <a:latin typeface="Arial" panose="020B0604020202020204" pitchFamily="34" charset="0"/>
                <a:cs typeface="Arial" panose="020B0604020202020204" pitchFamily="34" charset="0"/>
              </a:rPr>
              <a:t>Цільова ціна - </a:t>
            </a:r>
            <a:r>
              <a:rPr lang="uk-UA" sz="3900" dirty="0">
                <a:latin typeface="Arial" panose="020B0604020202020204" pitchFamily="34" charset="0"/>
                <a:cs typeface="Arial" panose="020B0604020202020204" pitchFamily="34" charset="0"/>
              </a:rPr>
              <a:t>ціна, яка дає змогу не тільки покрити витрати, а й отримати запланований прибуток. Розраховується в такий спосіб:</a:t>
            </a:r>
          </a:p>
          <a:p>
            <a:pPr marL="0" indent="0">
              <a:buNone/>
            </a:pPr>
            <a:r>
              <a:rPr lang="uk-UA" sz="3900" dirty="0">
                <a:latin typeface="Arial" panose="020B0604020202020204" pitchFamily="34" charset="0"/>
                <a:cs typeface="Arial" panose="020B0604020202020204" pitchFamily="34" charset="0"/>
              </a:rPr>
              <a:t>   </a:t>
            </a:r>
            <a:r>
              <a:rPr lang="uk-UA" sz="3900" dirty="0">
                <a:solidFill>
                  <a:srgbClr val="FF0000"/>
                </a:solidFill>
                <a:latin typeface="Arial" panose="020B0604020202020204" pitchFamily="34" charset="0"/>
                <a:cs typeface="Arial" panose="020B0604020202020204" pitchFamily="34" charset="0"/>
              </a:rPr>
              <a:t>Цільова ціна = Базові витрати + Надбавка</a:t>
            </a:r>
          </a:p>
          <a:p>
            <a:r>
              <a:rPr lang="uk-UA" sz="3900" b="1" i="1" dirty="0">
                <a:latin typeface="Arial" panose="020B0604020202020204" pitchFamily="34" charset="0"/>
                <a:cs typeface="Arial" panose="020B0604020202020204" pitchFamily="34" charset="0"/>
              </a:rPr>
              <a:t>Гарантована ціна - </a:t>
            </a:r>
            <a:r>
              <a:rPr lang="uk-UA" sz="4000" dirty="0"/>
              <a:t>встановлюється в момент підписання контракту, не підлягає зміні протягом усього терміну його дії і не залежить від термінів і порядку постачання товарної партії.</a:t>
            </a:r>
          </a:p>
          <a:p>
            <a:r>
              <a:rPr lang="uk-UA" sz="3900" b="1" i="1" dirty="0">
                <a:latin typeface="Arial" panose="020B0604020202020204" pitchFamily="34" charset="0"/>
                <a:cs typeface="Arial" panose="020B0604020202020204" pitchFamily="34" charset="0"/>
              </a:rPr>
              <a:t>Заставна ціна - </a:t>
            </a:r>
            <a:r>
              <a:rPr lang="uk-UA" sz="4000" dirty="0"/>
              <a:t>гарантована державою ціна продукції, яка відшкодовує середньогалузеві нормативні витрати та забезпечує мінімальний прибуток, достатній для відтворення виробництва.</a:t>
            </a:r>
            <a:endParaRPr lang="uk-UA" sz="3900" b="1" i="1" dirty="0">
              <a:latin typeface="Arial" panose="020B0604020202020204" pitchFamily="34" charset="0"/>
              <a:cs typeface="Arial" panose="020B0604020202020204" pitchFamily="34" charset="0"/>
            </a:endParaRPr>
          </a:p>
          <a:p>
            <a:pPr marL="0" indent="0">
              <a:buNone/>
            </a:pPr>
            <a:endParaRPr lang="ru-RU" dirty="0"/>
          </a:p>
          <a:p>
            <a:endParaRPr lang="ru-RU" dirty="0"/>
          </a:p>
        </p:txBody>
      </p:sp>
    </p:spTree>
    <p:extLst>
      <p:ext uri="{BB962C8B-B14F-4D97-AF65-F5344CB8AC3E}">
        <p14:creationId xmlns:p14="http://schemas.microsoft.com/office/powerpoint/2010/main" val="28419948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978153"/>
          </a:xfrm>
        </p:spPr>
        <p:txBody>
          <a:bodyPr/>
          <a:lstStyle/>
          <a:p>
            <a:r>
              <a:rPr lang="uk-UA" b="1" dirty="0">
                <a:latin typeface="Arial" panose="020B0604020202020204" pitchFamily="34" charset="0"/>
                <a:cs typeface="Arial" panose="020B0604020202020204" pitchFamily="34" charset="0"/>
              </a:rPr>
              <a:t>1. Інструменти регулювання попиту</a:t>
            </a:r>
            <a:endParaRPr lang="ru-RU"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85522" y="1416106"/>
            <a:ext cx="11304574" cy="5170811"/>
          </a:xfrm>
        </p:spPr>
        <p:txBody>
          <a:bodyPr>
            <a:normAutofit lnSpcReduction="10000"/>
          </a:bodyPr>
          <a:lstStyle/>
          <a:p>
            <a:pPr marL="0" indent="0">
              <a:buNone/>
            </a:pPr>
            <a:r>
              <a:rPr lang="uk-UA" b="1" dirty="0">
                <a:latin typeface="Arial" panose="020B0604020202020204" pitchFamily="34" charset="0"/>
                <a:cs typeface="Arial" panose="020B0604020202020204" pitchFamily="34" charset="0"/>
              </a:rPr>
              <a:t>6) зняття бар’єрів між регіональними і локальними ринками - </a:t>
            </a:r>
            <a:r>
              <a:rPr lang="uk-UA" dirty="0"/>
              <a:t>знімаючи регіональні і локальні бар’єри держава збільшує попит на продукцію і таким чином сприяє формування єдиного продовольчого ринку країни</a:t>
            </a:r>
            <a:r>
              <a:rPr lang="uk-UA" b="1" dirty="0">
                <a:latin typeface="Arial" panose="020B0604020202020204" pitchFamily="34" charset="0"/>
                <a:cs typeface="Arial" panose="020B0604020202020204" pitchFamily="34" charset="0"/>
              </a:rPr>
              <a:t>;</a:t>
            </a:r>
          </a:p>
          <a:p>
            <a:pPr marL="0" indent="0" algn="just">
              <a:buNone/>
            </a:pPr>
            <a:r>
              <a:rPr lang="uk-UA" b="1" dirty="0">
                <a:latin typeface="Arial" panose="020B0604020202020204" pitchFamily="34" charset="0"/>
                <a:cs typeface="Arial" panose="020B0604020202020204" pitchFamily="34" charset="0"/>
              </a:rPr>
              <a:t>7) стимулювання вертикальної інтеграції</a:t>
            </a:r>
            <a:r>
              <a:rPr lang="uk-UA" b="1" i="1" dirty="0"/>
              <a:t>. </a:t>
            </a:r>
            <a:r>
              <a:rPr lang="uk-UA" dirty="0"/>
              <a:t>Організація інтеграційних об’єднань між підприємствами, що беруть участь у виробництві продуктів харчування від сільського господарства до торгівлі, гарантує кожному учасникові об'єднання гарантований попит на його продукцію. Формами інтеграційних об'єднань можуть бути: </a:t>
            </a:r>
            <a:r>
              <a:rPr lang="uk-UA" b="1" dirty="0"/>
              <a:t>холдинг, </a:t>
            </a:r>
            <a:r>
              <a:rPr lang="uk-UA" b="1" dirty="0" err="1"/>
              <a:t>агропромислово</a:t>
            </a:r>
            <a:r>
              <a:rPr lang="uk-UA" b="1" dirty="0"/>
              <a:t>-фінансові групи, асоціації. </a:t>
            </a:r>
            <a:r>
              <a:rPr lang="uk-UA" dirty="0"/>
              <a:t>Держава може стимулювати інтеграцію, формуючи надійну правову базу, а також використовуючи податкові і кредитні механізми.</a:t>
            </a:r>
          </a:p>
          <a:p>
            <a:pPr marL="0" indent="0">
              <a:buNone/>
            </a:pPr>
            <a:r>
              <a:rPr lang="uk-UA" b="1" dirty="0">
                <a:latin typeface="Arial" panose="020B0604020202020204" pitchFamily="34" charset="0"/>
                <a:cs typeface="Arial" panose="020B0604020202020204" pitchFamily="34" charset="0"/>
              </a:rPr>
              <a:t>8) інформаційне стимулювання попиту;</a:t>
            </a:r>
          </a:p>
          <a:p>
            <a:pPr marL="0" indent="0">
              <a:buNone/>
            </a:pPr>
            <a:endParaRPr lang="ru-RU" b="1" dirty="0">
              <a:latin typeface="Arial" panose="020B0604020202020204" pitchFamily="34" charset="0"/>
              <a:cs typeface="Arial" panose="020B0604020202020204" pitchFamily="34" charset="0"/>
            </a:endParaRPr>
          </a:p>
          <a:p>
            <a:endParaRPr lang="ru-RU" dirty="0"/>
          </a:p>
        </p:txBody>
      </p:sp>
    </p:spTree>
    <p:extLst>
      <p:ext uri="{BB962C8B-B14F-4D97-AF65-F5344CB8AC3E}">
        <p14:creationId xmlns:p14="http://schemas.microsoft.com/office/powerpoint/2010/main" val="13203236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978153"/>
          </a:xfrm>
        </p:spPr>
        <p:txBody>
          <a:bodyPr>
            <a:normAutofit fontScale="90000"/>
          </a:bodyPr>
          <a:lstStyle/>
          <a:p>
            <a:r>
              <a:rPr lang="uk-UA" b="1" dirty="0">
                <a:latin typeface="Arial" panose="020B0604020202020204" pitchFamily="34" charset="0"/>
                <a:cs typeface="Arial" panose="020B0604020202020204" pitchFamily="34" charset="0"/>
              </a:rPr>
              <a:t>2. Інструменти регулювання пропозиції</a:t>
            </a:r>
            <a:endParaRPr lang="ru-RU"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85522" y="1238082"/>
            <a:ext cx="11304574" cy="5348836"/>
          </a:xfrm>
        </p:spPr>
        <p:txBody>
          <a:bodyPr>
            <a:normAutofit/>
          </a:bodyPr>
          <a:lstStyle/>
          <a:p>
            <a:pPr marL="0" indent="0">
              <a:buNone/>
            </a:pPr>
            <a:r>
              <a:rPr lang="uk-UA" b="1" dirty="0">
                <a:latin typeface="Arial" panose="020B0604020202020204" pitchFamily="34" charset="0"/>
                <a:cs typeface="Arial" panose="020B0604020202020204" pitchFamily="34" charset="0"/>
              </a:rPr>
              <a:t>	</a:t>
            </a:r>
            <a:r>
              <a:rPr lang="uk-UA" sz="3600" b="1" dirty="0">
                <a:solidFill>
                  <a:srgbClr val="FF0000"/>
                </a:solidFill>
                <a:latin typeface="Arial" panose="020B0604020202020204" pitchFamily="34" charset="0"/>
                <a:cs typeface="Arial" panose="020B0604020202020204" pitchFamily="34" charset="0"/>
              </a:rPr>
              <a:t>Заходи стимулювання пропозиції:</a:t>
            </a:r>
            <a:endParaRPr lang="ru-RU" sz="3600" dirty="0">
              <a:solidFill>
                <a:srgbClr val="FF0000"/>
              </a:solidFill>
              <a:latin typeface="Arial" panose="020B0604020202020204" pitchFamily="34" charset="0"/>
              <a:cs typeface="Arial" panose="020B0604020202020204" pitchFamily="34" charset="0"/>
            </a:endParaRPr>
          </a:p>
          <a:p>
            <a:pPr marL="0" indent="0">
              <a:buNone/>
            </a:pPr>
            <a:r>
              <a:rPr lang="uk-UA" b="1" dirty="0">
                <a:latin typeface="Arial" panose="020B0604020202020204" pitchFamily="34" charset="0"/>
                <a:cs typeface="Arial" panose="020B0604020202020204" pitchFamily="34" charset="0"/>
              </a:rPr>
              <a:t>1 ) </a:t>
            </a:r>
            <a:r>
              <a:rPr lang="uk-UA" b="1" dirty="0"/>
              <a:t>Прямі цінові субсидії виробникам. </a:t>
            </a:r>
            <a:r>
              <a:rPr lang="uk-UA" dirty="0"/>
              <a:t>Держава може здійснювати пряму підтримку сільськогосподарських товаровиробників за рахунок платежів за кожну одиницю виробленої продукції. В цьому випадку, субсидування виступає в якості стабілізуючого чинника для деяких галузей (племінне тваринництво), коректує провали ринкової економіки. </a:t>
            </a:r>
            <a:endParaRPr lang="uk-UA" b="1" dirty="0"/>
          </a:p>
          <a:p>
            <a:pPr marL="0" indent="0">
              <a:buNone/>
            </a:pPr>
            <a:r>
              <a:rPr lang="uk-UA" dirty="0"/>
              <a:t>Необхідність субсидування визначається низькою рентабельністю сільськогосподарського виробництва. </a:t>
            </a:r>
            <a:endParaRPr lang="ru-RU" dirty="0"/>
          </a:p>
        </p:txBody>
      </p:sp>
    </p:spTree>
    <p:extLst>
      <p:ext uri="{BB962C8B-B14F-4D97-AF65-F5344CB8AC3E}">
        <p14:creationId xmlns:p14="http://schemas.microsoft.com/office/powerpoint/2010/main" val="16301888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14011"/>
          </a:xfrm>
        </p:spPr>
        <p:txBody>
          <a:bodyPr>
            <a:normAutofit/>
          </a:bodyPr>
          <a:lstStyle/>
          <a:p>
            <a:pPr algn="ctr"/>
            <a:r>
              <a:rPr lang="uk-UA" sz="3600" b="1" dirty="0">
                <a:latin typeface="Arial" panose="020B0604020202020204" pitchFamily="34" charset="0"/>
                <a:cs typeface="Arial" panose="020B0604020202020204" pitchFamily="34" charset="0"/>
              </a:rPr>
              <a:t>2. Механізм і наслідки впливу субсидування</a:t>
            </a:r>
            <a:endParaRPr lang="ru-RU" sz="3600" b="1" dirty="0">
              <a:latin typeface="Arial" panose="020B0604020202020204" pitchFamily="34" charset="0"/>
              <a:cs typeface="Arial" panose="020B0604020202020204" pitchFamily="34" charset="0"/>
            </a:endParaRPr>
          </a:p>
        </p:txBody>
      </p:sp>
      <p:graphicFrame>
        <p:nvGraphicFramePr>
          <p:cNvPr id="4" name="Объект 3"/>
          <p:cNvGraphicFramePr>
            <a:graphicFrameLocks noChangeAspect="1"/>
          </p:cNvGraphicFramePr>
          <p:nvPr>
            <p:extLst>
              <p:ext uri="{D42A27DB-BD31-4B8C-83A1-F6EECF244321}">
                <p14:modId xmlns:p14="http://schemas.microsoft.com/office/powerpoint/2010/main" val="3096506646"/>
              </p:ext>
            </p:extLst>
          </p:nvPr>
        </p:nvGraphicFramePr>
        <p:xfrm>
          <a:off x="203128" y="1610316"/>
          <a:ext cx="8115484" cy="4701472"/>
        </p:xfrm>
        <a:graphic>
          <a:graphicData uri="http://schemas.openxmlformats.org/presentationml/2006/ole">
            <mc:AlternateContent xmlns:mc="http://schemas.openxmlformats.org/markup-compatibility/2006">
              <mc:Choice xmlns:v="urn:schemas-microsoft-com:vml" Requires="v">
                <p:oleObj spid="_x0000_s5156" name="Документ" r:id="rId3" imgW="5934096" imgH="2915781" progId="Word.Document.12">
                  <p:embed/>
                </p:oleObj>
              </mc:Choice>
              <mc:Fallback>
                <p:oleObj name="Документ" r:id="rId3" imgW="5934096" imgH="2915781" progId="Word.Document.12">
                  <p:embed/>
                  <p:pic>
                    <p:nvPicPr>
                      <p:cNvPr id="0" name=""/>
                      <p:cNvPicPr/>
                      <p:nvPr/>
                    </p:nvPicPr>
                    <p:blipFill>
                      <a:blip r:embed="rId4"/>
                      <a:stretch>
                        <a:fillRect/>
                      </a:stretch>
                    </p:blipFill>
                    <p:spPr>
                      <a:xfrm>
                        <a:off x="203128" y="1610316"/>
                        <a:ext cx="8115484" cy="4701472"/>
                      </a:xfrm>
                      <a:prstGeom prst="rect">
                        <a:avLst/>
                      </a:prstGeom>
                    </p:spPr>
                  </p:pic>
                </p:oleObj>
              </mc:Fallback>
            </mc:AlternateContent>
          </a:graphicData>
        </a:graphic>
      </p:graphicFrame>
      <p:sp>
        <p:nvSpPr>
          <p:cNvPr id="5" name="Прямоугольник 4"/>
          <p:cNvSpPr/>
          <p:nvPr/>
        </p:nvSpPr>
        <p:spPr>
          <a:xfrm>
            <a:off x="5996198" y="1230031"/>
            <a:ext cx="6195802" cy="4893647"/>
          </a:xfrm>
          <a:prstGeom prst="rect">
            <a:avLst/>
          </a:prstGeom>
        </p:spPr>
        <p:txBody>
          <a:bodyPr wrap="square">
            <a:spAutoFit/>
          </a:bodyPr>
          <a:lstStyle/>
          <a:p>
            <a:r>
              <a:rPr lang="uk-UA" sz="2400" dirty="0">
                <a:latin typeface="Arial" panose="020B0604020202020204" pitchFamily="34" charset="0"/>
                <a:ea typeface="Times New Roman" panose="02020603050405020304" pitchFamily="18" charset="0"/>
                <a:cs typeface="Arial" panose="020B0604020202020204" pitchFamily="34" charset="0"/>
              </a:rPr>
              <a:t>Припустимо, що спочатку ринок знаходився в рівновазі в точці О: випуск складає Q</a:t>
            </a:r>
            <a:r>
              <a:rPr lang="uk-UA" sz="2400" baseline="-25000" dirty="0">
                <a:latin typeface="Arial" panose="020B0604020202020204" pitchFamily="34" charset="0"/>
                <a:ea typeface="Times New Roman" panose="02020603050405020304" pitchFamily="18" charset="0"/>
                <a:cs typeface="Arial" panose="020B0604020202020204" pitchFamily="34" charset="0"/>
              </a:rPr>
              <a:t>1</a:t>
            </a:r>
            <a:r>
              <a:rPr lang="uk-UA" sz="2400" dirty="0">
                <a:latin typeface="Arial" panose="020B0604020202020204" pitchFamily="34" charset="0"/>
                <a:ea typeface="Times New Roman" panose="02020603050405020304" pitchFamily="18" charset="0"/>
                <a:cs typeface="Arial" panose="020B0604020202020204" pitchFamily="34" charset="0"/>
              </a:rPr>
              <a:t>, а ціна рівноваги </a:t>
            </a:r>
            <a:r>
              <a:rPr lang="uk-UA" sz="2400"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r>
              <a:rPr lang="uk-UA" sz="2400" dirty="0">
                <a:latin typeface="Arial" panose="020B0604020202020204" pitchFamily="34" charset="0"/>
                <a:ea typeface="Times New Roman" panose="02020603050405020304" pitchFamily="18" charset="0"/>
                <a:cs typeface="Arial" panose="020B0604020202020204" pitchFamily="34" charset="0"/>
              </a:rPr>
              <a:t> </a:t>
            </a:r>
            <a:r>
              <a:rPr lang="uk-UA" sz="2400" dirty="0" err="1">
                <a:latin typeface="Arial" panose="020B0604020202020204" pitchFamily="34" charset="0"/>
                <a:ea typeface="Times New Roman" panose="02020603050405020304" pitchFamily="18" charset="0"/>
                <a:cs typeface="Arial" panose="020B0604020202020204" pitchFamily="34" charset="0"/>
              </a:rPr>
              <a:t>Pm</a:t>
            </a:r>
            <a:r>
              <a:rPr lang="uk-UA" sz="2400" dirty="0">
                <a:latin typeface="Arial" panose="020B0604020202020204" pitchFamily="34" charset="0"/>
                <a:ea typeface="Times New Roman" panose="02020603050405020304" pitchFamily="18" charset="0"/>
                <a:cs typeface="Arial" panose="020B0604020202020204" pitchFamily="34" charset="0"/>
              </a:rPr>
              <a:t>. Урядовими заходами вводиться підтримка в розмірі SUB. Підвищення ціни спонукає до виробництва </a:t>
            </a:r>
            <a:r>
              <a:rPr lang="uk-UA" sz="2400" dirty="0" err="1">
                <a:latin typeface="Arial" panose="020B0604020202020204" pitchFamily="34" charset="0"/>
                <a:ea typeface="Times New Roman" panose="02020603050405020304" pitchFamily="18" charset="0"/>
                <a:cs typeface="Arial" panose="020B0604020202020204" pitchFamily="34" charset="0"/>
              </a:rPr>
              <a:t>Psub</a:t>
            </a:r>
            <a:r>
              <a:rPr lang="uk-UA" sz="2400" dirty="0">
                <a:latin typeface="Arial" panose="020B0604020202020204" pitchFamily="34" charset="0"/>
                <a:ea typeface="Times New Roman" panose="02020603050405020304" pitchFamily="18" charset="0"/>
                <a:cs typeface="Arial" panose="020B0604020202020204" pitchFamily="34" charset="0"/>
              </a:rPr>
              <a:t>, завдяки чому в точці А виробники збільшують випуск до Q</a:t>
            </a:r>
            <a:r>
              <a:rPr lang="uk-UA" sz="2400" baseline="-25000" dirty="0">
                <a:latin typeface="Arial" panose="020B0604020202020204" pitchFamily="34" charset="0"/>
                <a:ea typeface="Times New Roman" panose="02020603050405020304" pitchFamily="18" charset="0"/>
                <a:cs typeface="Arial" panose="020B0604020202020204" pitchFamily="34" charset="0"/>
              </a:rPr>
              <a:t>2</a:t>
            </a:r>
            <a:r>
              <a:rPr lang="uk-UA" sz="2400" dirty="0">
                <a:latin typeface="Arial" panose="020B0604020202020204" pitchFamily="34" charset="0"/>
                <a:ea typeface="Times New Roman" panose="02020603050405020304" pitchFamily="18" charset="0"/>
                <a:cs typeface="Arial" panose="020B0604020202020204" pitchFamily="34" charset="0"/>
              </a:rPr>
              <a:t>. При незмінній кривій попиту D на ринку утворюється надлишок сільськогосподарської продукції в розмірі ∆Q. З метою реалізації цього надлишку виробники змушені будуть знизити ціни до Pm</a:t>
            </a:r>
            <a:r>
              <a:rPr lang="uk-UA" sz="2400" baseline="-25000" dirty="0">
                <a:latin typeface="Arial" panose="020B0604020202020204" pitchFamily="34" charset="0"/>
                <a:ea typeface="Times New Roman" panose="02020603050405020304" pitchFamily="18" charset="0"/>
                <a:cs typeface="Arial" panose="020B0604020202020204" pitchFamily="34" charset="0"/>
              </a:rPr>
              <a:t>1</a:t>
            </a:r>
            <a:endParaRPr lang="ru-RU" sz="2400" dirty="0">
              <a:latin typeface="Arial" panose="020B0604020202020204" pitchFamily="34" charset="0"/>
              <a:cs typeface="Arial" panose="020B0604020202020204" pitchFamily="34" charset="0"/>
            </a:endParaRPr>
          </a:p>
        </p:txBody>
      </p:sp>
      <p:sp>
        <p:nvSpPr>
          <p:cNvPr id="6" name="Прямоугольник 5"/>
          <p:cNvSpPr/>
          <p:nvPr/>
        </p:nvSpPr>
        <p:spPr>
          <a:xfrm>
            <a:off x="203128" y="5857632"/>
            <a:ext cx="5623137" cy="646331"/>
          </a:xfrm>
          <a:prstGeom prst="rect">
            <a:avLst/>
          </a:prstGeom>
        </p:spPr>
        <p:txBody>
          <a:bodyPr wrap="square">
            <a:spAutoFit/>
          </a:bodyPr>
          <a:lstStyle/>
          <a:p>
            <a:pPr marL="179705" algn="ctr">
              <a:spcAft>
                <a:spcPts val="0"/>
              </a:spcAft>
            </a:pPr>
            <a:r>
              <a:rPr lang="uk-UA" b="1" i="1" dirty="0">
                <a:latin typeface="Times New Roman" panose="02020603050405020304" pitchFamily="18" charset="0"/>
                <a:ea typeface="Times New Roman" panose="02020603050405020304" pitchFamily="18" charset="0"/>
              </a:rPr>
              <a:t>Рис. 1.</a:t>
            </a:r>
            <a:r>
              <a:rPr lang="uk-UA" b="1" dirty="0">
                <a:latin typeface="Times New Roman" panose="02020603050405020304" pitchFamily="18" charset="0"/>
                <a:ea typeface="Times New Roman" panose="02020603050405020304" pitchFamily="18" charset="0"/>
              </a:rPr>
              <a:t> Економічні наслідки від субсидування сільського господарства</a:t>
            </a: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750564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9274" y="154733"/>
            <a:ext cx="11733452" cy="856772"/>
          </a:xfrm>
        </p:spPr>
        <p:txBody>
          <a:bodyPr/>
          <a:lstStyle/>
          <a:p>
            <a:r>
              <a:rPr lang="uk-UA" b="1" dirty="0">
                <a:latin typeface="Arial" panose="020B0604020202020204" pitchFamily="34" charset="0"/>
                <a:cs typeface="Arial" panose="020B0604020202020204" pitchFamily="34" charset="0"/>
              </a:rPr>
              <a:t>2. Інструменти регулювання пропозиції</a:t>
            </a:r>
            <a:endParaRPr lang="ru-RU" dirty="0"/>
          </a:p>
        </p:txBody>
      </p:sp>
      <p:sp>
        <p:nvSpPr>
          <p:cNvPr id="3" name="Объект 2"/>
          <p:cNvSpPr>
            <a:spLocks noGrp="1"/>
          </p:cNvSpPr>
          <p:nvPr>
            <p:ph idx="1"/>
          </p:nvPr>
        </p:nvSpPr>
        <p:spPr>
          <a:xfrm>
            <a:off x="331773" y="1197621"/>
            <a:ext cx="11630953" cy="4979342"/>
          </a:xfrm>
        </p:spPr>
        <p:txBody>
          <a:bodyPr>
            <a:normAutofit/>
          </a:bodyPr>
          <a:lstStyle/>
          <a:p>
            <a:pPr marL="0" indent="0">
              <a:buNone/>
            </a:pPr>
            <a:r>
              <a:rPr lang="uk-UA" sz="3200" dirty="0">
                <a:latin typeface="Arial" panose="020B0604020202020204" pitchFamily="34" charset="0"/>
                <a:cs typeface="Arial" panose="020B0604020202020204" pitchFamily="34" charset="0"/>
              </a:rPr>
              <a:t>2) </a:t>
            </a:r>
            <a:r>
              <a:rPr lang="uk-UA" sz="3200" b="1" dirty="0">
                <a:latin typeface="Arial" panose="020B0604020202020204" pitchFamily="34" charset="0"/>
                <a:cs typeface="Arial" panose="020B0604020202020204" pitchFamily="34" charset="0"/>
              </a:rPr>
              <a:t>заходи щодо зниження витрат в сільському господарстві </a:t>
            </a:r>
            <a:r>
              <a:rPr lang="uk-UA" sz="3200" dirty="0">
                <a:latin typeface="Arial" panose="020B0604020202020204" pitchFamily="34" charset="0"/>
                <a:cs typeface="Arial" panose="020B0604020202020204" pitchFamily="34" charset="0"/>
              </a:rPr>
              <a:t>через субсидування ресурсів для аграрного виробництва</a:t>
            </a:r>
          </a:p>
          <a:p>
            <a:pPr marL="0" indent="0">
              <a:buNone/>
            </a:pPr>
            <a:r>
              <a:rPr lang="uk-UA" sz="3200" dirty="0">
                <a:latin typeface="Arial" panose="020B0604020202020204" pitchFamily="34" charset="0"/>
                <a:cs typeface="Arial" panose="020B0604020202020204" pitchFamily="34" charset="0"/>
              </a:rPr>
              <a:t>3) </a:t>
            </a:r>
            <a:r>
              <a:rPr lang="uk-UA" sz="3200" b="1" dirty="0">
                <a:latin typeface="Arial" panose="020B0604020202020204" pitchFamily="34" charset="0"/>
                <a:cs typeface="Arial" panose="020B0604020202020204" pitchFamily="34" charset="0"/>
              </a:rPr>
              <a:t>пільгове кредитування</a:t>
            </a:r>
          </a:p>
          <a:p>
            <a:pPr marL="0" indent="0">
              <a:buNone/>
            </a:pPr>
            <a:r>
              <a:rPr lang="uk-UA" sz="3200" dirty="0">
                <a:latin typeface="Arial" panose="020B0604020202020204" pitchFamily="34" charset="0"/>
                <a:cs typeface="Arial" panose="020B0604020202020204" pitchFamily="34" charset="0"/>
              </a:rPr>
              <a:t>4) </a:t>
            </a:r>
            <a:r>
              <a:rPr lang="uk-UA" sz="3200" b="1" dirty="0">
                <a:latin typeface="Arial" panose="020B0604020202020204" pitchFamily="34" charset="0"/>
                <a:cs typeface="Arial" panose="020B0604020202020204" pitchFamily="34" charset="0"/>
              </a:rPr>
              <a:t>лізинг техніки</a:t>
            </a:r>
          </a:p>
          <a:p>
            <a:pPr marL="0" indent="0">
              <a:buNone/>
            </a:pPr>
            <a:r>
              <a:rPr lang="uk-UA" sz="3200" dirty="0">
                <a:latin typeface="Arial" panose="020B0604020202020204" pitchFamily="34" charset="0"/>
                <a:cs typeface="Arial" panose="020B0604020202020204" pitchFamily="34" charset="0"/>
              </a:rPr>
              <a:t>5) </a:t>
            </a:r>
            <a:r>
              <a:rPr lang="uk-UA" sz="3200" b="1" dirty="0">
                <a:latin typeface="Arial" panose="020B0604020202020204" pitchFamily="34" charset="0"/>
                <a:cs typeface="Arial" panose="020B0604020202020204" pitchFamily="34" charset="0"/>
              </a:rPr>
              <a:t>програмне управління</a:t>
            </a:r>
          </a:p>
          <a:p>
            <a:pPr marL="0" indent="0">
              <a:buNone/>
            </a:pPr>
            <a:endParaRPr lang="uk-UA" sz="3200" dirty="0">
              <a:latin typeface="Arial" panose="020B0604020202020204" pitchFamily="34" charset="0"/>
              <a:cs typeface="Arial" panose="020B0604020202020204" pitchFamily="34" charset="0"/>
            </a:endParaRPr>
          </a:p>
          <a:p>
            <a:pPr marL="0" indent="0">
              <a:buNone/>
            </a:pPr>
            <a:endParaRPr 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1042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9274" y="170916"/>
            <a:ext cx="11733451" cy="654471"/>
          </a:xfrm>
        </p:spPr>
        <p:txBody>
          <a:bodyPr>
            <a:normAutofit fontScale="90000"/>
          </a:bodyPr>
          <a:lstStyle/>
          <a:p>
            <a:r>
              <a:rPr lang="uk-UA" b="1" dirty="0">
                <a:latin typeface="Arial" panose="020B0604020202020204" pitchFamily="34" charset="0"/>
                <a:cs typeface="Arial" panose="020B0604020202020204" pitchFamily="34" charset="0"/>
              </a:rPr>
              <a:t>2. Інструменти регулювання пропозиції</a:t>
            </a:r>
            <a:endParaRPr lang="ru-RU" dirty="0"/>
          </a:p>
        </p:txBody>
      </p:sp>
      <p:sp>
        <p:nvSpPr>
          <p:cNvPr id="3" name="Объект 2"/>
          <p:cNvSpPr>
            <a:spLocks noGrp="1"/>
          </p:cNvSpPr>
          <p:nvPr>
            <p:ph idx="1"/>
          </p:nvPr>
        </p:nvSpPr>
        <p:spPr>
          <a:xfrm>
            <a:off x="469338" y="995320"/>
            <a:ext cx="10884462" cy="5510676"/>
          </a:xfrm>
        </p:spPr>
        <p:txBody>
          <a:bodyPr>
            <a:normAutofit lnSpcReduction="10000"/>
          </a:bodyPr>
          <a:lstStyle/>
          <a:p>
            <a:pPr marL="0" indent="0" algn="just">
              <a:buNone/>
            </a:pPr>
            <a:r>
              <a:rPr lang="uk-UA" sz="3200" b="1" dirty="0">
                <a:latin typeface="Arial" panose="020B0604020202020204" pitchFamily="34" charset="0"/>
                <a:cs typeface="Arial" panose="020B0604020202020204" pitchFamily="34" charset="0"/>
              </a:rPr>
              <a:t>6) </a:t>
            </a:r>
            <a:r>
              <a:rPr lang="uk-UA" sz="3200" b="1" i="1" dirty="0">
                <a:latin typeface="Arial" panose="020B0604020202020204" pitchFamily="34" charset="0"/>
                <a:cs typeface="Arial" panose="020B0604020202020204" pitchFamily="34" charset="0"/>
              </a:rPr>
              <a:t>Товарні інтервенції </a:t>
            </a:r>
            <a:r>
              <a:rPr lang="uk-UA" sz="3200" dirty="0">
                <a:latin typeface="Arial" panose="020B0604020202020204" pitchFamily="34" charset="0"/>
                <a:cs typeface="Arial" panose="020B0604020202020204" pitchFamily="34" charset="0"/>
              </a:rPr>
              <a:t>– заходи, симетричні до фінансових інтервенцій, і застосовуються для згладжування сезонного підвищення цін. Товарні інтервенції здійснюють, коли на ринку продукції виникає дефіцит, а також при підвищенні ринкових цін до максимального рівня.</a:t>
            </a:r>
          </a:p>
          <a:p>
            <a:pPr marL="0" indent="0" algn="just">
              <a:buNone/>
            </a:pPr>
            <a:r>
              <a:rPr lang="uk-UA" sz="3200" b="1" dirty="0">
                <a:latin typeface="Arial" panose="020B0604020202020204" pitchFamily="34" charset="0"/>
                <a:cs typeface="Arial" panose="020B0604020202020204" pitchFamily="34" charset="0"/>
              </a:rPr>
              <a:t>Товарна інтервенція </a:t>
            </a:r>
            <a:r>
              <a:rPr lang="uk-UA" sz="3200" dirty="0">
                <a:latin typeface="Arial" panose="020B0604020202020204" pitchFamily="34" charset="0"/>
                <a:cs typeface="Arial" panose="020B0604020202020204" pitchFamily="34" charset="0"/>
              </a:rPr>
              <a:t>- продаж сільськогосподарської продукції при  зростанні  цін  на  організованому  аграрному   ринку   понад максимальний  рівень,  що  здійснюється  з  метою досягнення рівня рівноваги, у тому числі шляхом продажу товарних деривативів (Закон України «Про державну підтримку сільського </a:t>
            </a:r>
            <a:r>
              <a:rPr lang="uk-UA" sz="3200" dirty="0" err="1">
                <a:latin typeface="Arial" panose="020B0604020202020204" pitchFamily="34" charset="0"/>
                <a:cs typeface="Arial" panose="020B0604020202020204" pitchFamily="34" charset="0"/>
              </a:rPr>
              <a:t>господарста</a:t>
            </a:r>
            <a:r>
              <a:rPr lang="uk-UA" sz="3200" dirty="0">
                <a:latin typeface="Arial" panose="020B0604020202020204" pitchFamily="34" charset="0"/>
                <a:cs typeface="Arial" panose="020B0604020202020204" pitchFamily="34" charset="0"/>
              </a:rPr>
              <a:t> України»)</a:t>
            </a:r>
          </a:p>
          <a:p>
            <a:pPr marL="0" indent="0" algn="just">
              <a:buNone/>
            </a:pPr>
            <a:endParaRPr 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2101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a:t>ЗМІСТ</a:t>
            </a:r>
            <a:endParaRPr lang="ru-RU" b="1" dirty="0"/>
          </a:p>
        </p:txBody>
      </p:sp>
      <p:sp>
        <p:nvSpPr>
          <p:cNvPr id="3" name="Объект 2"/>
          <p:cNvSpPr>
            <a:spLocks noGrp="1"/>
          </p:cNvSpPr>
          <p:nvPr>
            <p:ph idx="1"/>
          </p:nvPr>
        </p:nvSpPr>
        <p:spPr>
          <a:xfrm>
            <a:off x="838200" y="1335186"/>
            <a:ext cx="11113736" cy="4841777"/>
          </a:xfrm>
        </p:spPr>
        <p:txBody>
          <a:bodyPr>
            <a:normAutofit/>
          </a:bodyPr>
          <a:lstStyle/>
          <a:p>
            <a:pPr marL="514350" lvl="0" indent="-514350">
              <a:buFont typeface="+mj-lt"/>
              <a:buAutoNum type="arabicPeriod"/>
            </a:pPr>
            <a:r>
              <a:rPr lang="uk-UA" sz="4000">
                <a:latin typeface="Arial" panose="020B0604020202020204" pitchFamily="34" charset="0"/>
                <a:cs typeface="Arial" panose="020B0604020202020204" pitchFamily="34" charset="0"/>
              </a:rPr>
              <a:t>Інструменти регулювання попиту</a:t>
            </a:r>
          </a:p>
          <a:p>
            <a:pPr marL="514350" lvl="0" indent="-514350">
              <a:buFont typeface="+mj-lt"/>
              <a:buAutoNum type="arabicPeriod"/>
            </a:pPr>
            <a:r>
              <a:rPr lang="uk-UA" sz="4000">
                <a:latin typeface="Arial" panose="020B0604020202020204" pitchFamily="34" charset="0"/>
                <a:cs typeface="Arial" panose="020B0604020202020204" pitchFamily="34" charset="0"/>
              </a:rPr>
              <a:t>Інструменти </a:t>
            </a:r>
            <a:r>
              <a:rPr lang="uk-UA" sz="4000" dirty="0">
                <a:latin typeface="Arial" panose="020B0604020202020204" pitchFamily="34" charset="0"/>
                <a:cs typeface="Arial" panose="020B0604020202020204" pitchFamily="34" charset="0"/>
              </a:rPr>
              <a:t>регулювання пропозиції</a:t>
            </a:r>
          </a:p>
          <a:p>
            <a:pPr marL="514350" indent="-514350">
              <a:buFont typeface="+mj-lt"/>
              <a:buAutoNum type="arabicPeriod"/>
            </a:pPr>
            <a:r>
              <a:rPr lang="uk-UA" sz="4000" dirty="0">
                <a:latin typeface="Arial" panose="020B0604020202020204" pitchFamily="34" charset="0"/>
                <a:cs typeface="Arial" panose="020B0604020202020204" pitchFamily="34" charset="0"/>
              </a:rPr>
              <a:t>Заходи організаційного, інфраструктурного та інформаційного характеру</a:t>
            </a:r>
            <a:endParaRPr lang="ru-RU" sz="4000" dirty="0">
              <a:latin typeface="Arial" panose="020B0604020202020204" pitchFamily="34" charset="0"/>
              <a:cs typeface="Arial" panose="020B0604020202020204" pitchFamily="34" charset="0"/>
            </a:endParaRPr>
          </a:p>
          <a:p>
            <a:pPr marL="514350" indent="-514350">
              <a:buFont typeface="+mj-lt"/>
              <a:buAutoNum type="arabicPeriod"/>
            </a:pPr>
            <a:r>
              <a:rPr lang="uk-UA" sz="4000" dirty="0">
                <a:latin typeface="Arial" panose="020B0604020202020204" pitchFamily="34" charset="0"/>
                <a:cs typeface="Arial" panose="020B0604020202020204" pitchFamily="34" charset="0"/>
              </a:rPr>
              <a:t>Інструменти регулювання зовнішньоекономічної діяльності </a:t>
            </a:r>
            <a:endParaRPr lang="ru-RU" sz="4000" dirty="0">
              <a:latin typeface="Arial" panose="020B0604020202020204" pitchFamily="34" charset="0"/>
              <a:cs typeface="Arial" panose="020B0604020202020204" pitchFamily="34" charset="0"/>
            </a:endParaRPr>
          </a:p>
          <a:p>
            <a:pPr marL="514350" lvl="0" indent="-514350">
              <a:buFont typeface="+mj-lt"/>
              <a:buAutoNum type="arabicPeriod"/>
            </a:pPr>
            <a:endParaRPr lang="uk-UA" sz="3200" dirty="0">
              <a:latin typeface="Arial" panose="020B0604020202020204" pitchFamily="34" charset="0"/>
              <a:cs typeface="Arial" panose="020B0604020202020204" pitchFamily="34" charset="0"/>
            </a:endParaRPr>
          </a:p>
          <a:p>
            <a:pPr marL="0" indent="0">
              <a:buNone/>
            </a:pP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8334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12694" y="1690688"/>
            <a:ext cx="11434046" cy="5044625"/>
          </a:xfrm>
        </p:spPr>
        <p:txBody>
          <a:bodyPr>
            <a:normAutofit/>
          </a:bodyPr>
          <a:lstStyle/>
          <a:p>
            <a:pPr marL="0" indent="0">
              <a:buNone/>
            </a:pPr>
            <a:r>
              <a:rPr lang="ru-RU" dirty="0"/>
              <a:t> </a:t>
            </a:r>
            <a:r>
              <a:rPr lang="uk-UA" dirty="0">
                <a:latin typeface="Arial" panose="020B0604020202020204" pitchFamily="34" charset="0"/>
                <a:cs typeface="Arial" panose="020B0604020202020204" pitchFamily="34" charset="0"/>
              </a:rPr>
              <a:t>а) є  підставою для прийняття рішення про здійснення товарної </a:t>
            </a:r>
          </a:p>
          <a:p>
            <a:pPr marL="0" indent="0">
              <a:buNone/>
            </a:pPr>
            <a:r>
              <a:rPr lang="uk-UA" dirty="0">
                <a:latin typeface="Arial" panose="020B0604020202020204" pitchFamily="34" charset="0"/>
                <a:cs typeface="Arial" panose="020B0604020202020204" pitchFamily="34" charset="0"/>
              </a:rPr>
              <a:t>інтервенції; </a:t>
            </a:r>
          </a:p>
          <a:p>
            <a:pPr marL="0" indent="0">
              <a:buNone/>
            </a:pPr>
            <a:r>
              <a:rPr lang="uk-UA" dirty="0">
                <a:latin typeface="Arial" panose="020B0604020202020204" pitchFamily="34" charset="0"/>
                <a:cs typeface="Arial" panose="020B0604020202020204" pitchFamily="34" charset="0"/>
              </a:rPr>
              <a:t>б) використовується для планування витрат  споживачів  такого </a:t>
            </a:r>
          </a:p>
          <a:p>
            <a:pPr marL="0" indent="0">
              <a:buNone/>
            </a:pPr>
            <a:r>
              <a:rPr lang="uk-UA" dirty="0">
                <a:latin typeface="Arial" panose="020B0604020202020204" pitchFamily="34" charset="0"/>
                <a:cs typeface="Arial" panose="020B0604020202020204" pitchFamily="34" charset="0"/>
              </a:rPr>
              <a:t>об'єкта в Україні та з іншими цілями, визначеними Законом «Про державну підтримку сільського господарства України». </a:t>
            </a:r>
          </a:p>
          <a:p>
            <a:pPr marL="0" indent="0">
              <a:buNone/>
            </a:pPr>
            <a:r>
              <a:rPr lang="uk-UA" b="1" dirty="0">
                <a:latin typeface="Arial" panose="020B0604020202020204" pitchFamily="34" charset="0"/>
                <a:cs typeface="Arial" panose="020B0604020202020204" pitchFamily="34" charset="0"/>
              </a:rPr>
              <a:t>Максимальна  інтервенційна   ціна   </a:t>
            </a:r>
            <a:r>
              <a:rPr lang="uk-UA" dirty="0">
                <a:latin typeface="Arial" panose="020B0604020202020204" pitchFamily="34" charset="0"/>
                <a:cs typeface="Arial" panose="020B0604020202020204" pitchFamily="34" charset="0"/>
              </a:rPr>
              <a:t>окремого   об'єкта</a:t>
            </a:r>
          </a:p>
          <a:p>
            <a:pPr marL="0" indent="0">
              <a:buNone/>
            </a:pPr>
            <a:r>
              <a:rPr lang="uk-UA" dirty="0">
                <a:latin typeface="Arial" panose="020B0604020202020204" pitchFamily="34" charset="0"/>
                <a:cs typeface="Arial" panose="020B0604020202020204" pitchFamily="34" charset="0"/>
              </a:rPr>
              <a:t>державного цінового регулювання визначається з урахуванням індексу споживчих  цін,  індексу  цін  виробників  за  відповідний  період державного  цінового  регулювання  та  кон'юнктури  внутрішнього і зовнішнього  ринку  за  методикою,  затвердженою Кабінетом Міністрів України </a:t>
            </a:r>
            <a:r>
              <a:rPr lang="uk-UA" sz="2000" dirty="0">
                <a:latin typeface="Arial" panose="020B0604020202020204" pitchFamily="34" charset="0"/>
                <a:cs typeface="Arial" panose="020B0604020202020204" pitchFamily="34" charset="0"/>
              </a:rPr>
              <a:t>(Постанова КМУ №159 від 11.02.2010р.).  </a:t>
            </a:r>
          </a:p>
        </p:txBody>
      </p:sp>
      <p:sp>
        <p:nvSpPr>
          <p:cNvPr id="5" name="Заголовок 4"/>
          <p:cNvSpPr>
            <a:spLocks noGrp="1"/>
          </p:cNvSpPr>
          <p:nvPr>
            <p:ph type="title"/>
          </p:nvPr>
        </p:nvSpPr>
        <p:spPr>
          <a:xfrm>
            <a:off x="412694" y="365125"/>
            <a:ext cx="10941106" cy="1325563"/>
          </a:xfrm>
        </p:spPr>
        <p:txBody>
          <a:bodyPr>
            <a:noAutofit/>
          </a:bodyPr>
          <a:lstStyle/>
          <a:p>
            <a:pPr algn="ctr"/>
            <a:r>
              <a:rPr lang="uk-UA" sz="3200" b="1" dirty="0">
                <a:latin typeface="Arial" panose="020B0604020202020204" pitchFamily="34" charset="0"/>
                <a:cs typeface="Arial" panose="020B0604020202020204" pitchFamily="34" charset="0"/>
              </a:rPr>
              <a:t>Максимальна інтервенційна ціна метричної  одиниці </a:t>
            </a:r>
            <a:br>
              <a:rPr lang="uk-UA" sz="3200" b="1" dirty="0">
                <a:latin typeface="Arial" panose="020B0604020202020204" pitchFamily="34" charset="0"/>
                <a:cs typeface="Arial" panose="020B0604020202020204" pitchFamily="34" charset="0"/>
              </a:rPr>
            </a:br>
            <a:r>
              <a:rPr lang="uk-UA" sz="3200" b="1" dirty="0">
                <a:latin typeface="Arial" panose="020B0604020202020204" pitchFamily="34" charset="0"/>
                <a:cs typeface="Arial" panose="020B0604020202020204" pitchFamily="34" charset="0"/>
              </a:rPr>
              <a:t>окремого   об'єкта   державного  цінового  регулювання  є  ціновим індикатором, який: </a:t>
            </a:r>
          </a:p>
        </p:txBody>
      </p:sp>
    </p:spTree>
    <p:extLst>
      <p:ext uri="{BB962C8B-B14F-4D97-AF65-F5344CB8AC3E}">
        <p14:creationId xmlns:p14="http://schemas.microsoft.com/office/powerpoint/2010/main" val="32834479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79008"/>
            <a:ext cx="11111039" cy="1325563"/>
          </a:xfrm>
        </p:spPr>
        <p:txBody>
          <a:bodyPr/>
          <a:lstStyle/>
          <a:p>
            <a:pPr algn="ctr"/>
            <a:r>
              <a:rPr lang="uk-UA" b="1" dirty="0">
                <a:latin typeface="Arial" panose="020B0604020202020204" pitchFamily="34" charset="0"/>
                <a:cs typeface="Arial" panose="020B0604020202020204" pitchFamily="34" charset="0"/>
              </a:rPr>
              <a:t>2. Інструменти регулювання пропозиції</a:t>
            </a:r>
            <a:endParaRPr lang="ru-RU" dirty="0"/>
          </a:p>
        </p:txBody>
      </p:sp>
      <p:sp>
        <p:nvSpPr>
          <p:cNvPr id="3" name="Объект 2"/>
          <p:cNvSpPr>
            <a:spLocks noGrp="1"/>
          </p:cNvSpPr>
          <p:nvPr>
            <p:ph idx="1"/>
          </p:nvPr>
        </p:nvSpPr>
        <p:spPr>
          <a:xfrm>
            <a:off x="283221" y="1825625"/>
            <a:ext cx="11666017" cy="4745108"/>
          </a:xfrm>
        </p:spPr>
        <p:txBody>
          <a:bodyPr>
            <a:normAutofit/>
          </a:bodyPr>
          <a:lstStyle/>
          <a:p>
            <a:pPr marL="0" indent="0" algn="just">
              <a:buNone/>
            </a:pPr>
            <a:r>
              <a:rPr lang="uk-UA" dirty="0">
                <a:latin typeface="Arial" panose="020B0604020202020204" pitchFamily="34" charset="0"/>
                <a:cs typeface="Arial" panose="020B0604020202020204" pitchFamily="34" charset="0"/>
              </a:rPr>
              <a:t>7). </a:t>
            </a:r>
            <a:r>
              <a:rPr lang="uk-UA" b="1" dirty="0">
                <a:latin typeface="Arial" panose="020B0604020202020204" pitchFamily="34" charset="0"/>
                <a:cs typeface="Arial" panose="020B0604020202020204" pitchFamily="34" charset="0"/>
              </a:rPr>
              <a:t>Збутова кооперація </a:t>
            </a:r>
            <a:r>
              <a:rPr lang="uk-UA" dirty="0">
                <a:latin typeface="Arial" panose="020B0604020202020204" pitchFamily="34" charset="0"/>
                <a:cs typeface="Arial" panose="020B0604020202020204" pitchFamily="34" charset="0"/>
              </a:rPr>
              <a:t>дозволяє консолідувати пропозицію щодо дрібних учасників ринку. Сприяючи розвиткові кооперації держава стимулює пропозицію на відповідних продовольчих ринках.</a:t>
            </a:r>
          </a:p>
          <a:p>
            <a:pPr marL="0" indent="0" algn="just">
              <a:buNone/>
            </a:pPr>
            <a:r>
              <a:rPr lang="uk-UA" dirty="0">
                <a:latin typeface="Arial" panose="020B0604020202020204" pitchFamily="34" charset="0"/>
                <a:cs typeface="Arial" panose="020B0604020202020204" pitchFamily="34" charset="0"/>
              </a:rPr>
              <a:t>8) </a:t>
            </a:r>
            <a:r>
              <a:rPr lang="uk-UA" b="1" i="1" dirty="0">
                <a:latin typeface="Arial" panose="020B0604020202020204" pitchFamily="34" charset="0"/>
                <a:cs typeface="Arial" panose="020B0604020202020204" pitchFamily="34" charset="0"/>
              </a:rPr>
              <a:t>Прямі платежі на підтримку доходів сільськогосподарських товаровиробників</a:t>
            </a:r>
            <a:r>
              <a:rPr lang="uk-UA" b="1" dirty="0">
                <a:latin typeface="Arial" panose="020B0604020202020204" pitchFamily="34" charset="0"/>
                <a:cs typeface="Arial" panose="020B0604020202020204" pitchFamily="34" charset="0"/>
              </a:rPr>
              <a:t> </a:t>
            </a:r>
            <a:r>
              <a:rPr lang="uk-UA" dirty="0">
                <a:latin typeface="Arial" panose="020B0604020202020204" pitchFamily="34" charset="0"/>
                <a:cs typeface="Arial" panose="020B0604020202020204" pitchFamily="34" charset="0"/>
              </a:rPr>
              <a:t>(пов’язані зі скороченням угідь, поголів’я й, проведення екологічних та інституційних заходів). Специфічною особливістю такого економічного інструмента є те, що прямі виплати по підтримці доходів не пов’язані з обсягами виробництва. При цьому потрібно мати на увазі, що такі виплати не стимулюють виробництво, і в підсумку не приведуть до перевиробництва, як це відбувається при системі підтримки цін. </a:t>
            </a:r>
          </a:p>
          <a:p>
            <a:pPr marL="0" indent="0">
              <a:buNone/>
            </a:pPr>
            <a:endParaRPr lang="ru-RU" dirty="0">
              <a:latin typeface="Arial" panose="020B0604020202020204" pitchFamily="34" charset="0"/>
              <a:cs typeface="Arial" panose="020B0604020202020204" pitchFamily="34" charset="0"/>
            </a:endParaRPr>
          </a:p>
          <a:p>
            <a:pPr marL="0" indent="0">
              <a:buNone/>
            </a:pPr>
            <a:endParaRPr lang="ru-RU" dirty="0"/>
          </a:p>
        </p:txBody>
      </p:sp>
    </p:spTree>
    <p:extLst>
      <p:ext uri="{BB962C8B-B14F-4D97-AF65-F5344CB8AC3E}">
        <p14:creationId xmlns:p14="http://schemas.microsoft.com/office/powerpoint/2010/main" val="39157281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2234" y="114271"/>
            <a:ext cx="10981566" cy="953877"/>
          </a:xfrm>
        </p:spPr>
        <p:txBody>
          <a:bodyPr>
            <a:normAutofit fontScale="90000"/>
          </a:bodyPr>
          <a:lstStyle/>
          <a:p>
            <a:pPr algn="ctr"/>
            <a:r>
              <a:rPr lang="uk-UA" b="1" dirty="0">
                <a:latin typeface="Arial" panose="020B0604020202020204" pitchFamily="34" charset="0"/>
                <a:cs typeface="Arial" panose="020B0604020202020204" pitchFamily="34" charset="0"/>
              </a:rPr>
              <a:t>2. Інструменти регулювання пропозиції</a:t>
            </a:r>
            <a:endParaRPr lang="ru-RU" dirty="0"/>
          </a:p>
        </p:txBody>
      </p:sp>
      <p:sp>
        <p:nvSpPr>
          <p:cNvPr id="3" name="Объект 2"/>
          <p:cNvSpPr>
            <a:spLocks noGrp="1"/>
          </p:cNvSpPr>
          <p:nvPr>
            <p:ph idx="1"/>
          </p:nvPr>
        </p:nvSpPr>
        <p:spPr>
          <a:xfrm>
            <a:off x="372234" y="1068148"/>
            <a:ext cx="11498782" cy="5494493"/>
          </a:xfrm>
        </p:spPr>
        <p:txBody>
          <a:bodyPr>
            <a:normAutofit fontScale="92500" lnSpcReduction="10000"/>
          </a:bodyPr>
          <a:lstStyle/>
          <a:p>
            <a:pPr marL="0" indent="0">
              <a:buNone/>
            </a:pPr>
            <a:r>
              <a:rPr lang="uk-UA" dirty="0"/>
              <a:t>	</a:t>
            </a:r>
            <a:r>
              <a:rPr lang="uk-UA" sz="3600" b="1" dirty="0">
                <a:solidFill>
                  <a:srgbClr val="FF0000"/>
                </a:solidFill>
                <a:latin typeface="Arial" panose="020B0604020202020204" pitchFamily="34" charset="0"/>
                <a:cs typeface="Arial" panose="020B0604020202020204" pitchFamily="34" charset="0"/>
              </a:rPr>
              <a:t>Заходи обмеження:</a:t>
            </a:r>
          </a:p>
          <a:p>
            <a:pPr marL="0" indent="0">
              <a:buNone/>
            </a:pPr>
            <a:r>
              <a:rPr lang="uk-UA" b="1" i="1" dirty="0">
                <a:latin typeface="Arial" panose="020B0604020202020204" pitchFamily="34" charset="0"/>
                <a:cs typeface="Arial" panose="020B0604020202020204" pitchFamily="34" charset="0"/>
              </a:rPr>
              <a:t>9) Виробничі квоти. </a:t>
            </a:r>
            <a:r>
              <a:rPr lang="uk-UA" dirty="0">
                <a:latin typeface="Arial" panose="020B0604020202020204" pitchFamily="34" charset="0"/>
                <a:cs typeface="Arial" panose="020B0604020202020204" pitchFamily="34" charset="0"/>
              </a:rPr>
              <a:t>Квотування виробництва приводить до підвищення цін і доходів фермерів. В той же час споживачі програють від недоспоживання продукції та від підвищення цін. До недоліків квотування можна віднести стимулювання збереження неефективного виробництва і високу вартість програми для держави.</a:t>
            </a:r>
          </a:p>
          <a:p>
            <a:pPr marL="0" indent="0">
              <a:buNone/>
            </a:pPr>
            <a:r>
              <a:rPr lang="uk-UA" dirty="0">
                <a:latin typeface="Arial" panose="020B0604020202020204" pitchFamily="34" charset="0"/>
                <a:cs typeface="Arial" panose="020B0604020202020204" pitchFamily="34" charset="0"/>
              </a:rPr>
              <a:t>10) </a:t>
            </a:r>
            <a:r>
              <a:rPr lang="uk-UA" b="1" dirty="0">
                <a:latin typeface="Arial" panose="020B0604020202020204" pitchFamily="34" charset="0"/>
                <a:cs typeface="Arial" panose="020B0604020202020204" pitchFamily="34" charset="0"/>
              </a:rPr>
              <a:t>Обмеження на використання землі.</a:t>
            </a:r>
            <a:r>
              <a:rPr lang="uk-UA" dirty="0">
                <a:latin typeface="Arial" panose="020B0604020202020204" pitchFamily="34" charset="0"/>
                <a:cs typeface="Arial" panose="020B0604020202020204" pitchFamily="34" charset="0"/>
              </a:rPr>
              <a:t> </a:t>
            </a:r>
          </a:p>
          <a:p>
            <a:pPr marL="0" indent="0">
              <a:buNone/>
            </a:pPr>
            <a:r>
              <a:rPr lang="uk-UA" dirty="0">
                <a:latin typeface="Arial" panose="020B0604020202020204" pitchFamily="34" charset="0"/>
                <a:cs typeface="Arial" panose="020B0604020202020204" pitchFamily="34" charset="0"/>
              </a:rPr>
              <a:t>11) </a:t>
            </a:r>
            <a:r>
              <a:rPr lang="uk-UA" b="1" i="1" dirty="0">
                <a:latin typeface="Arial" panose="020B0604020202020204" pitchFamily="34" charset="0"/>
                <a:cs typeface="Arial" panose="020B0604020202020204" pitchFamily="34" charset="0"/>
              </a:rPr>
              <a:t>Ліцензування учасників ринку (</a:t>
            </a:r>
            <a:r>
              <a:rPr lang="uk-UA" dirty="0">
                <a:latin typeface="Arial" panose="020B0604020202020204" pitchFamily="34" charset="0"/>
                <a:cs typeface="Arial" panose="020B0604020202020204" pitchFamily="34" charset="0"/>
              </a:rPr>
              <a:t>збір інформації про стан ринку і як інструмент усунення несумлінних конкурентів). Відноситься до числа механізмів, що у принципі можуть сприяти зростанню корупції.</a:t>
            </a:r>
          </a:p>
          <a:p>
            <a:pPr marL="0" indent="0">
              <a:buNone/>
            </a:pPr>
            <a:r>
              <a:rPr lang="uk-UA" dirty="0">
                <a:latin typeface="Arial" panose="020B0604020202020204" pitchFamily="34" charset="0"/>
                <a:cs typeface="Arial" panose="020B0604020202020204" pitchFamily="34" charset="0"/>
              </a:rPr>
              <a:t>12) </a:t>
            </a:r>
            <a:r>
              <a:rPr lang="uk-UA" b="1" i="1" dirty="0">
                <a:latin typeface="Arial" panose="020B0604020202020204" pitchFamily="34" charset="0"/>
                <a:cs typeface="Arial" panose="020B0604020202020204" pitchFamily="34" charset="0"/>
              </a:rPr>
              <a:t>Контроль за якістю продукції  </a:t>
            </a:r>
            <a:r>
              <a:rPr lang="uk-UA" i="1" dirty="0">
                <a:latin typeface="Arial" panose="020B0604020202020204" pitchFamily="34" charset="0"/>
                <a:cs typeface="Arial" panose="020B0604020202020204" pitchFamily="34" charset="0"/>
              </a:rPr>
              <a:t>(сертифікація продукції, </a:t>
            </a:r>
            <a:r>
              <a:rPr lang="uk-UA" dirty="0">
                <a:latin typeface="Arial" panose="020B0604020202020204" pitchFamily="34" charset="0"/>
                <a:cs typeface="Arial" panose="020B0604020202020204" pitchFamily="34" charset="0"/>
              </a:rPr>
              <a:t>дозволяють витиснути з ринку дешеву, проте небезпечну для здоров'я населення продукцію</a:t>
            </a:r>
            <a:r>
              <a:rPr lang="uk-UA" i="1" dirty="0">
                <a:latin typeface="Arial" panose="020B0604020202020204" pitchFamily="34" charset="0"/>
                <a:cs typeface="Arial" panose="020B0604020202020204" pitchFamily="34" charset="0"/>
              </a:rPr>
              <a:t>)</a:t>
            </a:r>
          </a:p>
          <a:p>
            <a:pPr marL="0" indent="0">
              <a:buNone/>
            </a:pPr>
            <a:r>
              <a:rPr lang="uk-UA" b="1" i="1" dirty="0">
                <a:latin typeface="Arial" panose="020B0604020202020204" pitchFamily="34" charset="0"/>
                <a:cs typeface="Arial" panose="020B0604020202020204" pitchFamily="34" charset="0"/>
              </a:rPr>
              <a:t>13) Оподаткування виробництва продукції</a:t>
            </a:r>
            <a:endParaRPr lang="ru-RU" b="1" dirty="0">
              <a:latin typeface="Arial" panose="020B0604020202020204" pitchFamily="34" charset="0"/>
              <a:cs typeface="Arial" panose="020B0604020202020204" pitchFamily="34" charset="0"/>
            </a:endParaRPr>
          </a:p>
          <a:p>
            <a:pPr marL="514350" indent="-514350">
              <a:buAutoNum type="arabicParenR"/>
            </a:pPr>
            <a:endParaRPr lang="uk-UA" i="1" dirty="0">
              <a:latin typeface="Arial" panose="020B0604020202020204" pitchFamily="34" charset="0"/>
              <a:cs typeface="Arial" panose="020B0604020202020204" pitchFamily="34" charset="0"/>
            </a:endParaRPr>
          </a:p>
          <a:p>
            <a:pPr marL="514350" indent="-514350">
              <a:buAutoNum type="arabicParenR"/>
            </a:pPr>
            <a:endParaRPr lang="ru-RU"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52221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a:t>3. Заходи організаційного, інфраструктурного та інформаційного характеру</a:t>
            </a:r>
            <a:endParaRPr lang="ru-RU" dirty="0"/>
          </a:p>
        </p:txBody>
      </p:sp>
      <p:sp>
        <p:nvSpPr>
          <p:cNvPr id="3" name="Объект 2"/>
          <p:cNvSpPr>
            <a:spLocks noGrp="1"/>
          </p:cNvSpPr>
          <p:nvPr>
            <p:ph idx="1"/>
          </p:nvPr>
        </p:nvSpPr>
        <p:spPr>
          <a:xfrm>
            <a:off x="461246" y="1594131"/>
            <a:ext cx="11434046" cy="5106074"/>
          </a:xfrm>
        </p:spPr>
        <p:txBody>
          <a:bodyPr>
            <a:normAutofit lnSpcReduction="10000"/>
          </a:bodyPr>
          <a:lstStyle/>
          <a:p>
            <a:pPr marL="0" indent="0" algn="just">
              <a:buNone/>
            </a:pPr>
            <a:r>
              <a:rPr lang="uk-UA" dirty="0"/>
              <a:t>1). </a:t>
            </a:r>
            <a:r>
              <a:rPr lang="uk-UA" i="1" dirty="0"/>
              <a:t>Розвиток біржової торгівлі. </a:t>
            </a:r>
            <a:r>
              <a:rPr lang="uk-UA" dirty="0"/>
              <a:t>Держава може стимулювати розвиток біржової торгівлі, здійснюючи через біржі закупівлю продукції для </a:t>
            </a:r>
            <a:r>
              <a:rPr lang="uk-UA" dirty="0" err="1"/>
              <a:t>спецспоживачів</a:t>
            </a:r>
            <a:r>
              <a:rPr lang="uk-UA" dirty="0"/>
              <a:t>, держрезерву, а також використовуючи біржі для проведення товарних та фінансових інтервенцій.</a:t>
            </a:r>
          </a:p>
          <a:p>
            <a:pPr marL="0" indent="0" algn="just">
              <a:buNone/>
            </a:pPr>
            <a:r>
              <a:rPr lang="uk-UA" i="1" dirty="0"/>
              <a:t>2). Розвиток торгівлі </a:t>
            </a:r>
            <a:r>
              <a:rPr lang="uk-UA" i="1" dirty="0" err="1"/>
              <a:t>деривативними</a:t>
            </a:r>
            <a:r>
              <a:rPr lang="uk-UA" i="1" dirty="0"/>
              <a:t> інструментами. </a:t>
            </a:r>
            <a:r>
              <a:rPr lang="uk-UA" dirty="0"/>
              <a:t>Торгівля ф'ючерсами, опціонами, </a:t>
            </a:r>
            <a:r>
              <a:rPr lang="uk-UA" dirty="0" err="1"/>
              <a:t>свопами</a:t>
            </a:r>
            <a:r>
              <a:rPr lang="uk-UA" dirty="0"/>
              <a:t> й іншими деривативами дозволяє учасникам продовольчих ринків </a:t>
            </a:r>
            <a:r>
              <a:rPr lang="uk-UA" dirty="0" err="1"/>
              <a:t>хеджувати</a:t>
            </a:r>
            <a:r>
              <a:rPr lang="uk-UA" dirty="0"/>
              <a:t> свої ризики й у відповідній мірі гарантувати свою прибутковість.</a:t>
            </a:r>
          </a:p>
          <a:p>
            <a:pPr marL="0" indent="0" algn="just">
              <a:buNone/>
            </a:pPr>
            <a:r>
              <a:rPr lang="uk-UA" i="1" dirty="0"/>
              <a:t>3). Розвиток торгівлі складськими розписками. </a:t>
            </a:r>
            <a:r>
              <a:rPr lang="uk-UA" dirty="0"/>
              <a:t>Збереження товару означає заморожування засобів на тривалий термін. Для усунення наслідків цього явища застосовується система складських розписок, що гарантує наявність товару на зберіганні. Складські розписки можуть виступати заставою при залученні кредитних ресурсів. </a:t>
            </a:r>
            <a:endParaRPr lang="ru-RU" dirty="0"/>
          </a:p>
          <a:p>
            <a:pPr marL="0" indent="0" algn="just">
              <a:buNone/>
            </a:pPr>
            <a:endParaRPr lang="uk-UA" dirty="0"/>
          </a:p>
          <a:p>
            <a:pPr marL="0" indent="0" algn="just">
              <a:buNone/>
            </a:pPr>
            <a:endParaRPr lang="ru-RU" dirty="0"/>
          </a:p>
          <a:p>
            <a:pPr marL="0" indent="0" algn="just">
              <a:buNone/>
            </a:pPr>
            <a:endParaRPr lang="ru-RU" dirty="0"/>
          </a:p>
        </p:txBody>
      </p:sp>
    </p:spTree>
    <p:extLst>
      <p:ext uri="{BB962C8B-B14F-4D97-AF65-F5344CB8AC3E}">
        <p14:creationId xmlns:p14="http://schemas.microsoft.com/office/powerpoint/2010/main" val="39126516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a:t>3. Заходи організаційного, інфраструктурного та інформаційного характеру</a:t>
            </a:r>
            <a:endParaRPr lang="ru-RU" dirty="0"/>
          </a:p>
        </p:txBody>
      </p:sp>
      <p:sp>
        <p:nvSpPr>
          <p:cNvPr id="3" name="Объект 2"/>
          <p:cNvSpPr>
            <a:spLocks noGrp="1"/>
          </p:cNvSpPr>
          <p:nvPr>
            <p:ph idx="1"/>
          </p:nvPr>
        </p:nvSpPr>
        <p:spPr>
          <a:xfrm>
            <a:off x="461246" y="1594131"/>
            <a:ext cx="11434046" cy="5106074"/>
          </a:xfrm>
        </p:spPr>
        <p:txBody>
          <a:bodyPr>
            <a:normAutofit/>
          </a:bodyPr>
          <a:lstStyle/>
          <a:p>
            <a:pPr marL="0" indent="0" algn="just">
              <a:buNone/>
            </a:pPr>
            <a:r>
              <a:rPr lang="uk-UA" sz="3200" dirty="0">
                <a:latin typeface="Arial" panose="020B0604020202020204" pitchFamily="34" charset="0"/>
                <a:cs typeface="Arial" panose="020B0604020202020204" pitchFamily="34" charset="0"/>
              </a:rPr>
              <a:t>4). </a:t>
            </a:r>
            <a:r>
              <a:rPr lang="uk-UA" sz="3200" b="1" i="1" dirty="0">
                <a:latin typeface="Arial" panose="020B0604020202020204" pitchFamily="34" charset="0"/>
                <a:cs typeface="Arial" panose="020B0604020202020204" pitchFamily="34" charset="0"/>
              </a:rPr>
              <a:t>Регулювання транспортних тарифів </a:t>
            </a:r>
            <a:r>
              <a:rPr lang="uk-UA" sz="3200" i="1" dirty="0">
                <a:latin typeface="Arial" panose="020B0604020202020204" pitchFamily="34" charset="0"/>
                <a:cs typeface="Arial" panose="020B0604020202020204" pitchFamily="34" charset="0"/>
              </a:rPr>
              <a:t>(</a:t>
            </a:r>
            <a:r>
              <a:rPr lang="uk-UA" sz="3200" dirty="0">
                <a:latin typeface="Arial" panose="020B0604020202020204" pitchFamily="34" charset="0"/>
                <a:cs typeface="Arial" panose="020B0604020202020204" pitchFamily="34" charset="0"/>
              </a:rPr>
              <a:t>пільгові транспортні тарифи). </a:t>
            </a:r>
          </a:p>
          <a:p>
            <a:pPr marL="0" indent="0" algn="just">
              <a:buNone/>
            </a:pPr>
            <a:r>
              <a:rPr lang="uk-UA" sz="3200" dirty="0">
                <a:latin typeface="Arial" panose="020B0604020202020204" pitchFamily="34" charset="0"/>
                <a:cs typeface="Arial" panose="020B0604020202020204" pitchFamily="34" charset="0"/>
              </a:rPr>
              <a:t>5). </a:t>
            </a:r>
            <a:r>
              <a:rPr lang="uk-UA" sz="3200" b="1" i="1" dirty="0">
                <a:latin typeface="Arial" panose="020B0604020202020204" pitchFamily="34" charset="0"/>
                <a:cs typeface="Arial" panose="020B0604020202020204" pitchFamily="34" charset="0"/>
              </a:rPr>
              <a:t>Ліцензування сховищ </a:t>
            </a:r>
            <a:r>
              <a:rPr lang="uk-UA" sz="3200" dirty="0">
                <a:latin typeface="Arial" panose="020B0604020202020204" pitchFamily="34" charset="0"/>
                <a:cs typeface="Arial" panose="020B0604020202020204" pitchFamily="34" charset="0"/>
              </a:rPr>
              <a:t>у більшості випадках необхідно, оскільки сховища продуктів харчування повинні відповідати відповідним вимогам. Крім того, до випуску складських розписок, що </a:t>
            </a:r>
            <a:r>
              <a:rPr lang="uk-UA" sz="3200" dirty="0" err="1">
                <a:latin typeface="Arial" panose="020B0604020202020204" pitchFamily="34" charset="0"/>
                <a:cs typeface="Arial" panose="020B0604020202020204" pitchFamily="34" charset="0"/>
              </a:rPr>
              <a:t>переуступаються</a:t>
            </a:r>
            <a:r>
              <a:rPr lang="uk-UA" sz="3200" dirty="0">
                <a:latin typeface="Arial" panose="020B0604020202020204" pitchFamily="34" charset="0"/>
                <a:cs typeface="Arial" panose="020B0604020202020204" pitchFamily="34" charset="0"/>
              </a:rPr>
              <a:t>, і до </a:t>
            </a:r>
            <a:r>
              <a:rPr lang="uk-UA" sz="3200" dirty="0" err="1">
                <a:latin typeface="Arial" panose="020B0604020202020204" pitchFamily="34" charset="0"/>
                <a:cs typeface="Arial" panose="020B0604020202020204" pitchFamily="34" charset="0"/>
              </a:rPr>
              <a:t>закупівель</a:t>
            </a:r>
            <a:r>
              <a:rPr lang="uk-UA" sz="3200" dirty="0">
                <a:latin typeface="Arial" panose="020B0604020202020204" pitchFamily="34" charset="0"/>
                <a:cs typeface="Arial" panose="020B0604020202020204" pitchFamily="34" charset="0"/>
              </a:rPr>
              <a:t> продуктів для державних потреб доцільно допускати тільки ліцензовані сховища.</a:t>
            </a:r>
          </a:p>
          <a:p>
            <a:pPr marL="0" indent="0" algn="just">
              <a:buNone/>
            </a:pPr>
            <a:r>
              <a:rPr lang="uk-UA" sz="3200" i="1" dirty="0">
                <a:latin typeface="Arial" panose="020B0604020202020204" pitchFamily="34" charset="0"/>
                <a:cs typeface="Arial" panose="020B0604020202020204" pitchFamily="34" charset="0"/>
              </a:rPr>
              <a:t>6). </a:t>
            </a:r>
            <a:r>
              <a:rPr lang="uk-UA" sz="3200" b="1" i="1" dirty="0">
                <a:latin typeface="Arial" panose="020B0604020202020204" pitchFamily="34" charset="0"/>
                <a:cs typeface="Arial" panose="020B0604020202020204" pitchFamily="34" charset="0"/>
              </a:rPr>
              <a:t>Інформаційне забезпечення </a:t>
            </a:r>
            <a:r>
              <a:rPr lang="uk-UA" sz="3200" b="1" i="1" dirty="0" err="1">
                <a:latin typeface="Arial" panose="020B0604020202020204" pitchFamily="34" charset="0"/>
                <a:cs typeface="Arial" panose="020B0604020202020204" pitchFamily="34" charset="0"/>
              </a:rPr>
              <a:t>агропродовольчих</a:t>
            </a:r>
            <a:r>
              <a:rPr lang="uk-UA" sz="3200" b="1" i="1" dirty="0">
                <a:latin typeface="Arial" panose="020B0604020202020204" pitchFamily="34" charset="0"/>
                <a:cs typeface="Arial" panose="020B0604020202020204" pitchFamily="34" charset="0"/>
              </a:rPr>
              <a:t> ринків </a:t>
            </a:r>
            <a:r>
              <a:rPr lang="uk-UA" sz="3200" dirty="0">
                <a:latin typeface="Arial" panose="020B0604020202020204" pitchFamily="34" charset="0"/>
                <a:cs typeface="Arial" panose="020B0604020202020204" pitchFamily="34" charset="0"/>
              </a:rPr>
              <a:t>–</a:t>
            </a:r>
            <a:r>
              <a:rPr lang="uk-UA" sz="3200" i="1" dirty="0">
                <a:latin typeface="Arial" panose="020B0604020202020204" pitchFamily="34" charset="0"/>
                <a:cs typeface="Arial" panose="020B0604020202020204" pitchFamily="34" charset="0"/>
              </a:rPr>
              <a:t> </a:t>
            </a:r>
            <a:r>
              <a:rPr lang="uk-UA" sz="3200" dirty="0">
                <a:latin typeface="Arial" panose="020B0604020202020204" pitchFamily="34" charset="0"/>
                <a:cs typeface="Arial" panose="020B0604020202020204" pitchFamily="34" charset="0"/>
              </a:rPr>
              <a:t>найважливіший механізм ринкового регулювання. </a:t>
            </a:r>
          </a:p>
          <a:p>
            <a:pPr marL="0" indent="0" algn="just">
              <a:buNone/>
            </a:pPr>
            <a:endParaRPr lang="ru-RU" dirty="0"/>
          </a:p>
          <a:p>
            <a:pPr marL="0" indent="0" algn="just">
              <a:buNone/>
            </a:pPr>
            <a:endParaRPr lang="ru-RU" dirty="0"/>
          </a:p>
          <a:p>
            <a:pPr marL="0" indent="0" algn="just">
              <a:buNone/>
            </a:pPr>
            <a:endParaRPr lang="uk-UA" dirty="0"/>
          </a:p>
          <a:p>
            <a:pPr marL="0" indent="0" algn="just">
              <a:buNone/>
            </a:pPr>
            <a:endParaRPr lang="ru-RU" dirty="0"/>
          </a:p>
          <a:p>
            <a:pPr marL="0" indent="0" algn="just">
              <a:buNone/>
            </a:pPr>
            <a:endParaRPr lang="ru-RU" dirty="0"/>
          </a:p>
        </p:txBody>
      </p:sp>
    </p:spTree>
    <p:extLst>
      <p:ext uri="{BB962C8B-B14F-4D97-AF65-F5344CB8AC3E}">
        <p14:creationId xmlns:p14="http://schemas.microsoft.com/office/powerpoint/2010/main" val="18020324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8" name="Rectangle 4"/>
          <p:cNvSpPr>
            <a:spLocks noGrp="1" noChangeArrowheads="1"/>
          </p:cNvSpPr>
          <p:nvPr>
            <p:ph type="title"/>
          </p:nvPr>
        </p:nvSpPr>
        <p:spPr>
          <a:xfrm>
            <a:off x="598810" y="107880"/>
            <a:ext cx="11336941" cy="919162"/>
          </a:xfrm>
        </p:spPr>
        <p:txBody>
          <a:bodyPr>
            <a:noAutofit/>
          </a:bodyPr>
          <a:lstStyle/>
          <a:p>
            <a:r>
              <a:rPr lang="uk-UA" sz="3200" b="1" dirty="0">
                <a:latin typeface="Arial" panose="020B0604020202020204" pitchFamily="34" charset="0"/>
                <a:cs typeface="Arial" panose="020B0604020202020204" pitchFamily="34" charset="0"/>
              </a:rPr>
              <a:t>4. Інструменти зовнішньоекономічного регулювання</a:t>
            </a:r>
            <a:endParaRPr lang="ru-RU" altLang="ru-RU" sz="3200" dirty="0">
              <a:latin typeface="Arial" panose="020B0604020202020204" pitchFamily="34" charset="0"/>
              <a:cs typeface="Arial" panose="020B0604020202020204" pitchFamily="34" charset="0"/>
            </a:endParaRPr>
          </a:p>
        </p:txBody>
      </p:sp>
      <p:graphicFrame>
        <p:nvGraphicFramePr>
          <p:cNvPr id="103521" name="Group 97"/>
          <p:cNvGraphicFramePr>
            <a:graphicFrameLocks noGrp="1"/>
          </p:cNvGraphicFramePr>
          <p:nvPr>
            <p:ph type="tbl" idx="1"/>
            <p:extLst>
              <p:ext uri="{D42A27DB-BD31-4B8C-83A1-F6EECF244321}">
                <p14:modId xmlns:p14="http://schemas.microsoft.com/office/powerpoint/2010/main" val="3813216289"/>
              </p:ext>
            </p:extLst>
          </p:nvPr>
        </p:nvGraphicFramePr>
        <p:xfrm>
          <a:off x="364143" y="849664"/>
          <a:ext cx="11539240" cy="5850542"/>
        </p:xfrm>
        <a:graphic>
          <a:graphicData uri="http://schemas.openxmlformats.org/drawingml/2006/table">
            <a:tbl>
              <a:tblPr/>
              <a:tblGrid>
                <a:gridCol w="668515">
                  <a:extLst>
                    <a:ext uri="{9D8B030D-6E8A-4147-A177-3AD203B41FA5}">
                      <a16:colId xmlns:a16="http://schemas.microsoft.com/office/drawing/2014/main" val="20000"/>
                    </a:ext>
                  </a:extLst>
                </a:gridCol>
                <a:gridCol w="1810035">
                  <a:extLst>
                    <a:ext uri="{9D8B030D-6E8A-4147-A177-3AD203B41FA5}">
                      <a16:colId xmlns:a16="http://schemas.microsoft.com/office/drawing/2014/main" val="20001"/>
                    </a:ext>
                  </a:extLst>
                </a:gridCol>
                <a:gridCol w="6199531">
                  <a:extLst>
                    <a:ext uri="{9D8B030D-6E8A-4147-A177-3AD203B41FA5}">
                      <a16:colId xmlns:a16="http://schemas.microsoft.com/office/drawing/2014/main" val="20002"/>
                    </a:ext>
                  </a:extLst>
                </a:gridCol>
                <a:gridCol w="1526232">
                  <a:extLst>
                    <a:ext uri="{9D8B030D-6E8A-4147-A177-3AD203B41FA5}">
                      <a16:colId xmlns:a16="http://schemas.microsoft.com/office/drawing/2014/main" val="20003"/>
                    </a:ext>
                  </a:extLst>
                </a:gridCol>
                <a:gridCol w="1334927">
                  <a:extLst>
                    <a:ext uri="{9D8B030D-6E8A-4147-A177-3AD203B41FA5}">
                      <a16:colId xmlns:a16="http://schemas.microsoft.com/office/drawing/2014/main" val="20004"/>
                    </a:ext>
                  </a:extLst>
                </a:gridCol>
              </a:tblGrid>
              <a:tr h="721720">
                <a:tc gridSpan="2">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0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rPr>
                        <a:t>Методи</a:t>
                      </a:r>
                      <a:endParaRPr kumimoji="0" lang="ru-RU" altLang="ru-RU" sz="20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rPr>
                        <a:t>Інструменти</a:t>
                      </a:r>
                      <a:endParaRPr kumimoji="0" lang="ru-RU"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rPr>
                        <a:t>Регулює</a:t>
                      </a:r>
                      <a:endParaRPr kumimoji="0" lang="ru-RU"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extLst>
                  <a:ext uri="{0D108BD9-81ED-4DB2-BD59-A6C34878D82A}">
                    <a16:rowId xmlns:a16="http://schemas.microsoft.com/office/drawing/2014/main" val="10000"/>
                  </a:ext>
                </a:extLst>
              </a:tr>
              <a:tr h="841722">
                <a:tc gridSpan="2">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rPr>
                        <a:t>Тарифні</a:t>
                      </a:r>
                      <a:endParaRPr kumimoji="0" lang="ru-RU"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ru-RU"/>
                    </a:p>
                  </a:txBody>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Char char="Ø"/>
                        <a:tabLst/>
                      </a:pPr>
                      <a:r>
                        <a:rPr kumimoji="0" lang="uk-UA"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rPr>
                        <a:t>мито;</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Char char="Ø"/>
                        <a:tabLst/>
                      </a:pPr>
                      <a:r>
                        <a:rPr kumimoji="0" lang="uk-UA"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rPr>
                        <a:t>тарифна квота</a:t>
                      </a:r>
                      <a:endParaRPr kumimoji="0" lang="ru-RU"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endParaRPr kumimoji="0" lang="uk-UA"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rPr>
                        <a:t>імпорт</a:t>
                      </a:r>
                    </a:p>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rPr>
                        <a:t>імпорт</a:t>
                      </a:r>
                      <a:endParaRPr kumimoji="0" lang="ru-RU"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62629">
                <a:tc rowSpan="3">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rPr>
                        <a:t>Нетарифні:</a:t>
                      </a:r>
                      <a:endParaRPr kumimoji="0" lang="ru-RU"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endParaRPr>
                    </a:p>
                  </a:txBody>
                  <a:tcPr marL="90000" marR="90000" marT="46800" marB="46800" vert="eaVert"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0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rPr>
                        <a:t>Кількісні</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0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rPr>
                        <a:t>обмеження</a:t>
                      </a:r>
                      <a:endParaRPr kumimoji="0" lang="ru-RU" altLang="ru-RU" sz="20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Char char="Ø"/>
                        <a:tabLst/>
                      </a:pPr>
                      <a:r>
                        <a:rPr kumimoji="0" lang="uk-UA" altLang="ru-RU" sz="20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rPr>
                        <a:t>квотування</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Char char="Ø"/>
                        <a:tabLst/>
                      </a:pPr>
                      <a:r>
                        <a:rPr kumimoji="0" lang="uk-UA" altLang="ru-RU" sz="20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rPr>
                        <a:t>ліцензування</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0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rPr>
                        <a:t>експорт</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0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rPr>
                        <a:t>експорт</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rPr>
                        <a:t>імпорт</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rPr>
                        <a:t>імпорт</a:t>
                      </a:r>
                      <a:endParaRPr kumimoji="0" lang="ru-RU"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649774">
                <a:tc vMerge="1">
                  <a:txBody>
                    <a:bodyPr/>
                    <a:lstStyle/>
                    <a:p>
                      <a:endParaRPr lang="ru-RU"/>
                    </a:p>
                  </a:txBody>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0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rPr>
                        <a:t>Приховані</a:t>
                      </a:r>
                      <a:endParaRPr kumimoji="0" lang="ru-RU" altLang="ru-RU" sz="20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Char char="Ø"/>
                        <a:tabLst/>
                      </a:pPr>
                      <a:r>
                        <a:rPr kumimoji="0" lang="uk-UA" altLang="ru-RU" sz="20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rPr>
                        <a:t>державні закупівлі;</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Char char="Ø"/>
                        <a:tabLst/>
                      </a:pPr>
                      <a:r>
                        <a:rPr kumimoji="0" lang="uk-UA" altLang="ru-RU" sz="20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rPr>
                        <a:t>вимоги до вмісту місцевих компонентів;</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Char char="Ø"/>
                        <a:tabLst/>
                      </a:pPr>
                      <a:r>
                        <a:rPr kumimoji="0" lang="uk-UA" altLang="ru-RU" sz="20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rPr>
                        <a:t>технічні бар'єри</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Char char="Ø"/>
                        <a:tabLst/>
                      </a:pPr>
                      <a:r>
                        <a:rPr kumimoji="0" lang="uk-UA" altLang="ru-RU" sz="20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rPr>
                        <a:t>податки і збори</a:t>
                      </a:r>
                      <a:endParaRPr kumimoji="0" lang="ru-RU" altLang="ru-RU" sz="20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endParaRPr kumimoji="0" lang="uk-UA"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0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rPr>
                        <a:t>імпорт</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0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rPr>
                        <a:t>Імпорт</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0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rPr>
                        <a:t>імпорт</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0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rPr>
                        <a:t>імпорт</a:t>
                      </a:r>
                      <a:endParaRPr kumimoji="0" lang="ru-RU" altLang="ru-RU" sz="20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474697">
                <a:tc vMerge="1">
                  <a:txBody>
                    <a:bodyPr/>
                    <a:lstStyle/>
                    <a:p>
                      <a:endParaRPr lang="ru-RU"/>
                    </a:p>
                  </a:txBody>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4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rPr>
                        <a:t>фінансові</a:t>
                      </a:r>
                      <a:endParaRPr kumimoji="0" lang="ru-RU" altLang="ru-RU" sz="24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Char char="Ø"/>
                        <a:tabLst/>
                      </a:pPr>
                      <a:r>
                        <a:rPr kumimoji="0" lang="uk-UA" altLang="ru-RU" sz="24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rPr>
                        <a:t>субсидії</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Char char="Ø"/>
                        <a:tabLst/>
                      </a:pPr>
                      <a:r>
                        <a:rPr kumimoji="0" lang="uk-UA" altLang="ru-RU" sz="24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rPr>
                        <a:t>Кредитування і страхування</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Char char="Ø"/>
                        <a:tabLst/>
                      </a:pPr>
                      <a:r>
                        <a:rPr kumimoji="0" lang="uk-UA" altLang="ru-RU" sz="24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rPr>
                        <a:t>демпінг</a:t>
                      </a:r>
                      <a:endParaRPr kumimoji="0" lang="ru-RU" altLang="ru-RU" sz="24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rPr>
                        <a:t>експорт</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rPr>
                        <a:t>експорт</a:t>
                      </a:r>
                      <a:endParaRPr kumimoji="0" lang="ru-RU"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rPr>
                        <a:t>експорт</a:t>
                      </a:r>
                      <a:endParaRPr kumimoji="0" lang="ru-RU" altLang="ru-RU" sz="2000" b="0" i="0" u="none" strike="noStrike" cap="none" normalizeH="0" baseline="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endParaRPr kumimoji="0" lang="uk-UA" altLang="ru-RU" sz="2400" b="0" i="0" u="none" strike="noStrike" cap="none" normalizeH="0" baseline="0" dirty="0">
                        <a:ln>
                          <a:noFill/>
                        </a:ln>
                        <a:solidFill>
                          <a:schemeClr val="tx1"/>
                        </a:solidFill>
                        <a:effectLst>
                          <a:outerShdw blurRad="38100" dist="38100" dir="2700000" algn="tl">
                            <a:srgbClr val="000000"/>
                          </a:outerShdw>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725427499"/>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Rectangle 3"/>
          <p:cNvSpPr>
            <a:spLocks noGrp="1" noChangeArrowheads="1"/>
          </p:cNvSpPr>
          <p:nvPr>
            <p:ph type="body" idx="1"/>
          </p:nvPr>
        </p:nvSpPr>
        <p:spPr>
          <a:xfrm>
            <a:off x="865847" y="333375"/>
            <a:ext cx="10390173" cy="5792788"/>
          </a:xfrm>
        </p:spPr>
        <p:txBody>
          <a:bodyPr/>
          <a:lstStyle/>
          <a:p>
            <a:pPr algn="just">
              <a:buFont typeface="Wingdings" panose="05000000000000000000" pitchFamily="2" charset="2"/>
              <a:buNone/>
            </a:pPr>
            <a:r>
              <a:rPr lang="uk-UA" altLang="ru-RU" sz="3600" dirty="0"/>
              <a:t>   </a:t>
            </a:r>
            <a:r>
              <a:rPr lang="uk-UA" altLang="ru-RU" sz="3600" dirty="0">
                <a:latin typeface="Arial" panose="020B0604020202020204" pitchFamily="34" charset="0"/>
                <a:cs typeface="Arial" panose="020B0604020202020204" pitchFamily="34" charset="0"/>
              </a:rPr>
              <a:t>До тарифних методів належить - митно-тарифне регулювання.</a:t>
            </a:r>
          </a:p>
          <a:p>
            <a:pPr algn="just">
              <a:buFont typeface="Wingdings" panose="05000000000000000000" pitchFamily="2" charset="2"/>
              <a:buNone/>
            </a:pPr>
            <a:endParaRPr lang="uk-UA" altLang="ru-RU" sz="3600" dirty="0">
              <a:latin typeface="Arial" panose="020B0604020202020204" pitchFamily="34" charset="0"/>
              <a:cs typeface="Arial" panose="020B0604020202020204" pitchFamily="34" charset="0"/>
            </a:endParaRPr>
          </a:p>
          <a:p>
            <a:pPr algn="just">
              <a:buFont typeface="Wingdings" panose="05000000000000000000" pitchFamily="2" charset="2"/>
              <a:buNone/>
            </a:pPr>
            <a:r>
              <a:rPr lang="uk-UA" altLang="ru-RU" sz="3600" dirty="0">
                <a:latin typeface="Arial" panose="020B0604020202020204" pitchFamily="34" charset="0"/>
                <a:cs typeface="Arial" panose="020B0604020202020204" pitchFamily="34" charset="0"/>
              </a:rPr>
              <a:t>   Нетарифні методи – передбачають встановлення кількісних обмежень та технічних бар'єрів. </a:t>
            </a:r>
            <a:endParaRPr lang="ru-RU" altLang="ru-RU"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54418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1" name="Rectangle 3"/>
          <p:cNvSpPr>
            <a:spLocks noGrp="1" noChangeArrowheads="1"/>
          </p:cNvSpPr>
          <p:nvPr>
            <p:ph type="body" idx="1"/>
          </p:nvPr>
        </p:nvSpPr>
        <p:spPr>
          <a:xfrm>
            <a:off x="307498" y="169933"/>
            <a:ext cx="11425954" cy="6408891"/>
          </a:xfrm>
        </p:spPr>
        <p:txBody>
          <a:bodyPr>
            <a:normAutofit/>
          </a:bodyPr>
          <a:lstStyle/>
          <a:p>
            <a:pPr algn="just">
              <a:buNone/>
            </a:pPr>
            <a:r>
              <a:rPr lang="uk-UA" altLang="ru-RU" sz="3600" dirty="0">
                <a:latin typeface="Times New Roman" panose="02020603050405020304" pitchFamily="18" charset="0"/>
              </a:rPr>
              <a:t>   </a:t>
            </a:r>
            <a:r>
              <a:rPr lang="uk-UA" altLang="ru-RU" sz="3600" b="1" dirty="0">
                <a:latin typeface="Arial" panose="020B0604020202020204" pitchFamily="34" charset="0"/>
                <a:cs typeface="Arial" panose="020B0604020202020204" pitchFamily="34" charset="0"/>
              </a:rPr>
              <a:t>Мито - </a:t>
            </a:r>
            <a:r>
              <a:rPr lang="uk-UA" altLang="ru-RU" sz="3600" dirty="0">
                <a:latin typeface="Arial" panose="020B0604020202020204" pitchFamily="34" charset="0"/>
                <a:cs typeface="Arial" panose="020B0604020202020204" pitchFamily="34" charset="0"/>
              </a:rPr>
              <a:t>це податок, який держава накладає на товар, якщо він перетинає державний кордон або кордон митної зони.</a:t>
            </a:r>
          </a:p>
          <a:p>
            <a:pPr algn="just">
              <a:buFont typeface="Wingdings" panose="05000000000000000000" pitchFamily="2" charset="2"/>
              <a:buNone/>
            </a:pPr>
            <a:r>
              <a:rPr lang="uk-UA" altLang="ru-RU" sz="3600" dirty="0">
                <a:latin typeface="Arial" panose="020B0604020202020204" pitchFamily="34" charset="0"/>
                <a:cs typeface="Arial" panose="020B0604020202020204" pitchFamily="34" charset="0"/>
              </a:rPr>
              <a:t>	Мито виконує захисну та фіскальну функцію.</a:t>
            </a:r>
          </a:p>
          <a:p>
            <a:pPr algn="just">
              <a:buFont typeface="Wingdings" panose="05000000000000000000" pitchFamily="2" charset="2"/>
              <a:buNone/>
            </a:pPr>
            <a:r>
              <a:rPr lang="ru-RU" sz="3600" dirty="0"/>
              <a:t>	</a:t>
            </a:r>
            <a:r>
              <a:rPr lang="uk-UA" sz="3600" b="1" dirty="0"/>
              <a:t>Тарифна квота </a:t>
            </a:r>
            <a:r>
              <a:rPr lang="uk-UA" sz="3600" dirty="0"/>
              <a:t>- будь-яка попередньо встановлена вартість чи кількість, визначена для імпортування чи експортування даних товарів під час визначеного періоду зі зниженням загального мита, та поза яким будь-яка додаткова кількість цих товарів може бути імпортована чи експортована при сплаті ввізного або вивізного мита.</a:t>
            </a:r>
            <a:endParaRPr lang="uk-UA" altLang="ru-RU"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01651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1981200" y="277813"/>
            <a:ext cx="8229600" cy="774700"/>
          </a:xfrm>
        </p:spPr>
        <p:txBody>
          <a:bodyPr/>
          <a:lstStyle/>
          <a:p>
            <a:pPr algn="ctr"/>
            <a:r>
              <a:rPr lang="uk-UA" altLang="ru-RU" dirty="0">
                <a:latin typeface="Arial" panose="020B0604020202020204" pitchFamily="34" charset="0"/>
                <a:cs typeface="Arial" panose="020B0604020202020204" pitchFamily="34" charset="0"/>
              </a:rPr>
              <a:t>Класифікація мита</a:t>
            </a:r>
            <a:endParaRPr lang="ru-RU" altLang="ru-RU" dirty="0">
              <a:latin typeface="Arial" panose="020B0604020202020204" pitchFamily="34" charset="0"/>
              <a:cs typeface="Arial" panose="020B0604020202020204" pitchFamily="34" charset="0"/>
            </a:endParaRPr>
          </a:p>
        </p:txBody>
      </p:sp>
      <p:graphicFrame>
        <p:nvGraphicFramePr>
          <p:cNvPr id="110650" name="Group 58"/>
          <p:cNvGraphicFramePr>
            <a:graphicFrameLocks noGrp="1"/>
          </p:cNvGraphicFramePr>
          <p:nvPr>
            <p:ph type="tbl" idx="1"/>
            <p:extLst>
              <p:ext uri="{D42A27DB-BD31-4B8C-83A1-F6EECF244321}">
                <p14:modId xmlns:p14="http://schemas.microsoft.com/office/powerpoint/2010/main" val="1011625382"/>
              </p:ext>
            </p:extLst>
          </p:nvPr>
        </p:nvGraphicFramePr>
        <p:xfrm>
          <a:off x="873941" y="1052513"/>
          <a:ext cx="10883787" cy="5545138"/>
        </p:xfrm>
        <a:graphic>
          <a:graphicData uri="http://schemas.openxmlformats.org/drawingml/2006/table">
            <a:tbl>
              <a:tblPr/>
              <a:tblGrid>
                <a:gridCol w="3779285">
                  <a:extLst>
                    <a:ext uri="{9D8B030D-6E8A-4147-A177-3AD203B41FA5}">
                      <a16:colId xmlns:a16="http://schemas.microsoft.com/office/drawing/2014/main" val="20000"/>
                    </a:ext>
                  </a:extLst>
                </a:gridCol>
                <a:gridCol w="2607430">
                  <a:extLst>
                    <a:ext uri="{9D8B030D-6E8A-4147-A177-3AD203B41FA5}">
                      <a16:colId xmlns:a16="http://schemas.microsoft.com/office/drawing/2014/main" val="20001"/>
                    </a:ext>
                  </a:extLst>
                </a:gridCol>
                <a:gridCol w="2248536">
                  <a:extLst>
                    <a:ext uri="{9D8B030D-6E8A-4147-A177-3AD203B41FA5}">
                      <a16:colId xmlns:a16="http://schemas.microsoft.com/office/drawing/2014/main" val="20002"/>
                    </a:ext>
                  </a:extLst>
                </a:gridCol>
                <a:gridCol w="2248536">
                  <a:extLst>
                    <a:ext uri="{9D8B030D-6E8A-4147-A177-3AD203B41FA5}">
                      <a16:colId xmlns:a16="http://schemas.microsoft.com/office/drawing/2014/main" val="20003"/>
                    </a:ext>
                  </a:extLst>
                </a:gridCol>
              </a:tblGrid>
              <a:tr h="1185863">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800" b="0" i="0" u="none" strike="noStrike" cap="none" normalizeH="0" baseline="0" dirty="0">
                          <a:ln>
                            <a:noFill/>
                          </a:ln>
                          <a:solidFill>
                            <a:schemeClr val="tx1"/>
                          </a:solidFill>
                          <a:effectLst>
                            <a:outerShdw blurRad="38100" dist="38100" dir="2700000" algn="tl">
                              <a:srgbClr val="000000"/>
                            </a:outerShdw>
                          </a:effectLst>
                          <a:latin typeface="Times New Roman" panose="02020603050405020304" pitchFamily="18" charset="0"/>
                        </a:rPr>
                        <a:t>За напрямом товарних потоків</a:t>
                      </a:r>
                      <a:endParaRPr kumimoji="0" lang="ru-RU" altLang="ru-RU" sz="2800" b="0" i="0" u="none" strike="noStrike" cap="none" normalizeH="0" baseline="0" dirty="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Вивізне (експортне)</a:t>
                      </a:r>
                      <a:endParaRPr kumimoji="0" lang="ru-RU"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Ввізне (імпортне)</a:t>
                      </a:r>
                      <a:endParaRPr kumimoji="0" lang="ru-RU"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Транзитне </a:t>
                      </a:r>
                      <a:endParaRPr kumimoji="0" lang="ru-RU"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482725">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800" b="0" i="0" u="none" strike="noStrike" cap="none" normalizeH="0" baseline="0" dirty="0">
                          <a:ln>
                            <a:noFill/>
                          </a:ln>
                          <a:solidFill>
                            <a:schemeClr val="tx1"/>
                          </a:solidFill>
                          <a:effectLst>
                            <a:outerShdw blurRad="38100" dist="38100" dir="2700000" algn="tl">
                              <a:srgbClr val="000000"/>
                            </a:outerShdw>
                          </a:effectLst>
                          <a:latin typeface="Times New Roman" panose="02020603050405020304" pitchFamily="18" charset="0"/>
                        </a:rPr>
                        <a:t>За способом стягнення </a:t>
                      </a:r>
                      <a:endParaRPr kumimoji="0" lang="ru-RU" altLang="ru-RU" sz="2800" b="0" i="0" u="none" strike="noStrike" cap="none" normalizeH="0" baseline="0" dirty="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Адвалерне</a:t>
                      </a:r>
                      <a:endParaRPr kumimoji="0" lang="ru-RU"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Специфічне</a:t>
                      </a:r>
                      <a:endParaRPr kumimoji="0" lang="ru-RU"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Комбіноване</a:t>
                      </a:r>
                      <a:endParaRPr kumimoji="0" lang="ru-RU"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482725">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За характером стягнення</a:t>
                      </a:r>
                      <a:endParaRPr kumimoji="0" lang="ru-RU"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Сезонне</a:t>
                      </a:r>
                      <a:endParaRPr kumimoji="0" lang="ru-RU"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Антидемпінгове</a:t>
                      </a:r>
                      <a:endParaRPr kumimoji="0" lang="ru-RU"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Компенсаційне</a:t>
                      </a:r>
                      <a:endParaRPr kumimoji="0" lang="ru-RU"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393825">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За типом ставок</a:t>
                      </a:r>
                      <a:endParaRPr kumimoji="0" lang="ru-RU"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Постійне</a:t>
                      </a:r>
                      <a:endParaRPr kumimoji="0" lang="ru-RU"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Змінне</a:t>
                      </a:r>
                      <a:endParaRPr kumimoji="0" lang="ru-RU" altLang="ru-RU" sz="28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buClr>
                          <a:schemeClr val="tx2"/>
                        </a:buClr>
                        <a:buSzPct val="50000"/>
                        <a:buFont typeface="Wingdings" panose="05000000000000000000" pitchFamily="2" charset="2"/>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buClr>
                          <a:schemeClr val="folHlink"/>
                        </a:buClr>
                        <a:buSzPct val="5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80000"/>
                        <a:buFont typeface="Wingdings" panose="05000000000000000000" pitchFamily="2" charset="2"/>
                        <a:buNone/>
                        <a:tabLst/>
                      </a:pPr>
                      <a:r>
                        <a:rPr kumimoji="0" lang="uk-UA" altLang="ru-RU" sz="2800" b="0" i="0" u="none" strike="noStrike" cap="none" normalizeH="0" baseline="0" dirty="0">
                          <a:ln>
                            <a:noFill/>
                          </a:ln>
                          <a:solidFill>
                            <a:schemeClr val="tx1"/>
                          </a:solidFill>
                          <a:effectLst>
                            <a:outerShdw blurRad="38100" dist="38100" dir="2700000" algn="tl">
                              <a:srgbClr val="000000"/>
                            </a:outerShdw>
                          </a:effectLst>
                          <a:latin typeface="Times New Roman" panose="02020603050405020304" pitchFamily="18" charset="0"/>
                        </a:rPr>
                        <a:t>-</a:t>
                      </a:r>
                      <a:endParaRPr kumimoji="0" lang="ru-RU" altLang="ru-RU" sz="2800" b="0" i="0" u="none" strike="noStrike" cap="none" normalizeH="0" baseline="0" dirty="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24433855"/>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595"/>
          <p:cNvSpPr>
            <a:spLocks noGrp="1" noChangeArrowheads="1"/>
          </p:cNvSpPr>
          <p:nvPr>
            <p:ph type="title"/>
          </p:nvPr>
        </p:nvSpPr>
        <p:spPr>
          <a:xfrm>
            <a:off x="1774825" y="277814"/>
            <a:ext cx="8642350" cy="847725"/>
          </a:xfrm>
        </p:spPr>
        <p:txBody>
          <a:bodyPr>
            <a:normAutofit fontScale="90000"/>
          </a:bodyPr>
          <a:lstStyle/>
          <a:p>
            <a:pPr algn="ctr"/>
            <a:r>
              <a:rPr lang="uk-UA" sz="2400" b="1">
                <a:latin typeface="Arial" charset="0"/>
              </a:rPr>
              <a:t>Митні тарифи України та ЄС-27 в розрізі товарних груп, 2013 р.</a:t>
            </a:r>
            <a:r>
              <a:rPr lang="uk-UA" sz="3800"/>
              <a:t> </a:t>
            </a:r>
          </a:p>
        </p:txBody>
      </p:sp>
      <p:graphicFrame>
        <p:nvGraphicFramePr>
          <p:cNvPr id="99930" name="Group 602"/>
          <p:cNvGraphicFramePr>
            <a:graphicFrameLocks noGrp="1"/>
          </p:cNvGraphicFramePr>
          <p:nvPr>
            <p:ph idx="1"/>
          </p:nvPr>
        </p:nvGraphicFramePr>
        <p:xfrm>
          <a:off x="1774825" y="1196976"/>
          <a:ext cx="8713788" cy="5424491"/>
        </p:xfrm>
        <a:graphic>
          <a:graphicData uri="http://schemas.openxmlformats.org/drawingml/2006/table">
            <a:tbl>
              <a:tblPr/>
              <a:tblGrid>
                <a:gridCol w="4111625">
                  <a:extLst>
                    <a:ext uri="{9D8B030D-6E8A-4147-A177-3AD203B41FA5}">
                      <a16:colId xmlns:a16="http://schemas.microsoft.com/office/drawing/2014/main" val="20000"/>
                    </a:ext>
                  </a:extLst>
                </a:gridCol>
                <a:gridCol w="1125538">
                  <a:extLst>
                    <a:ext uri="{9D8B030D-6E8A-4147-A177-3AD203B41FA5}">
                      <a16:colId xmlns:a16="http://schemas.microsoft.com/office/drawing/2014/main" val="20001"/>
                    </a:ext>
                  </a:extLst>
                </a:gridCol>
                <a:gridCol w="1158875">
                  <a:extLst>
                    <a:ext uri="{9D8B030D-6E8A-4147-A177-3AD203B41FA5}">
                      <a16:colId xmlns:a16="http://schemas.microsoft.com/office/drawing/2014/main" val="20002"/>
                    </a:ext>
                  </a:extLst>
                </a:gridCol>
                <a:gridCol w="1158875">
                  <a:extLst>
                    <a:ext uri="{9D8B030D-6E8A-4147-A177-3AD203B41FA5}">
                      <a16:colId xmlns:a16="http://schemas.microsoft.com/office/drawing/2014/main" val="20003"/>
                    </a:ext>
                  </a:extLst>
                </a:gridCol>
                <a:gridCol w="1158875">
                  <a:extLst>
                    <a:ext uri="{9D8B030D-6E8A-4147-A177-3AD203B41FA5}">
                      <a16:colId xmlns:a16="http://schemas.microsoft.com/office/drawing/2014/main" val="20004"/>
                    </a:ext>
                  </a:extLst>
                </a:gridCol>
              </a:tblGrid>
              <a:tr h="690563">
                <a:tc row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a:ln>
                            <a:noFill/>
                          </a:ln>
                          <a:solidFill>
                            <a:schemeClr val="tx1"/>
                          </a:solidFill>
                          <a:effectLst/>
                          <a:latin typeface="Arial" charset="0"/>
                          <a:cs typeface="Times New Roman" pitchFamily="18" charset="0"/>
                        </a:rPr>
                        <a:t>Товар</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a:ln>
                            <a:noFill/>
                          </a:ln>
                          <a:solidFill>
                            <a:schemeClr val="tx1"/>
                          </a:solidFill>
                          <a:effectLst/>
                          <a:latin typeface="Arial" charset="0"/>
                          <a:cs typeface="Times New Roman" pitchFamily="18" charset="0"/>
                        </a:rPr>
                        <a:t>Середня ставка мита, %</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uk-UA"/>
                    </a:p>
                  </a:txBody>
                  <a:tcPr/>
                </a:tc>
                <a:tc grid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a:ln>
                            <a:noFill/>
                          </a:ln>
                          <a:solidFill>
                            <a:schemeClr val="tx1"/>
                          </a:solidFill>
                          <a:effectLst/>
                          <a:latin typeface="Arial" charset="0"/>
                          <a:cs typeface="Times New Roman" pitchFamily="18" charset="0"/>
                        </a:rPr>
                        <a:t>Максимальний тариф, %</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uk-UA"/>
                    </a:p>
                  </a:txBody>
                  <a:tcPr/>
                </a:tc>
                <a:extLst>
                  <a:ext uri="{0D108BD9-81ED-4DB2-BD59-A6C34878D82A}">
                    <a16:rowId xmlns:a16="http://schemas.microsoft.com/office/drawing/2014/main" val="10000"/>
                  </a:ext>
                </a:extLst>
              </a:tr>
              <a:tr h="395288">
                <a:tc vMerge="1">
                  <a:txBody>
                    <a:bodyPr/>
                    <a:lstStyle/>
                    <a:p>
                      <a:endParaRPr lang="uk-UA"/>
                    </a:p>
                  </a:txBody>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a:ln>
                            <a:noFill/>
                          </a:ln>
                          <a:solidFill>
                            <a:schemeClr val="tx1"/>
                          </a:solidFill>
                          <a:effectLst/>
                          <a:latin typeface="Arial" charset="0"/>
                          <a:cs typeface="Times New Roman" pitchFamily="18" charset="0"/>
                        </a:rPr>
                        <a:t>Україна</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a:ln>
                            <a:noFill/>
                          </a:ln>
                          <a:solidFill>
                            <a:schemeClr val="tx1"/>
                          </a:solidFill>
                          <a:effectLst/>
                          <a:latin typeface="Arial" charset="0"/>
                          <a:cs typeface="Times New Roman" pitchFamily="18" charset="0"/>
                        </a:rPr>
                        <a:t>ЄС-27</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a:ln>
                            <a:noFill/>
                          </a:ln>
                          <a:solidFill>
                            <a:schemeClr val="tx1"/>
                          </a:solidFill>
                          <a:effectLst/>
                          <a:latin typeface="Arial" charset="0"/>
                          <a:cs typeface="Times New Roman" pitchFamily="18" charset="0"/>
                        </a:rPr>
                        <a:t>Україна</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1" i="0" u="none" strike="noStrike" cap="none" normalizeH="0" baseline="0">
                          <a:ln>
                            <a:noFill/>
                          </a:ln>
                          <a:solidFill>
                            <a:schemeClr val="tx1"/>
                          </a:solidFill>
                          <a:effectLst/>
                          <a:latin typeface="Arial" charset="0"/>
                          <a:cs typeface="Times New Roman" pitchFamily="18" charset="0"/>
                        </a:rPr>
                        <a:t>ЄС-27</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937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Продукти тваринного походження</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13,0</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23,4</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20</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134</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9528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Молочні продукти</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10,0</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54,7</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10</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605</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937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Фрукти, овочі, рослини</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13,1</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10,2</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20</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156</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9528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Кава, чай</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5,8</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6,2</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20</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21</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937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Зернові, продукти переробки</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12,7</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22,2</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20</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61</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9528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Олійні культури, жири, олії</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10,7</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5,6</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30</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87</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937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Цукор і кондитерські вироби</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17,5</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31,0</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50</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133</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9528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Напої та тютюнові</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7,9</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21,3</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64</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165</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937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Бавовна</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1,4</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0,0</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5</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0</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9528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Інші агропродовольчі товари</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7,6</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4,1</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20</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103</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937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Риба та рибні продукти</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3,7</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10,9</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20</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uk-UA" sz="1800" b="0" i="0" u="none" strike="noStrike" cap="none" normalizeH="0" baseline="0">
                          <a:ln>
                            <a:noFill/>
                          </a:ln>
                          <a:solidFill>
                            <a:schemeClr val="tx1"/>
                          </a:solidFill>
                          <a:effectLst/>
                          <a:latin typeface="Arial" charset="0"/>
                          <a:cs typeface="Times New Roman" pitchFamily="18" charset="0"/>
                        </a:rPr>
                        <a:t>26</a:t>
                      </a:r>
                      <a:endParaRPr kumimoji="0" lang="uk-UA" sz="1800" b="0" i="0" u="none" strike="noStrike" cap="none" normalizeH="0" baseline="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3498846844"/>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Заголовок 1"/>
          <p:cNvSpPr>
            <a:spLocks noGrp="1"/>
          </p:cNvSpPr>
          <p:nvPr>
            <p:ph type="title"/>
          </p:nvPr>
        </p:nvSpPr>
        <p:spPr>
          <a:xfrm>
            <a:off x="838200" y="365125"/>
            <a:ext cx="10515600" cy="784225"/>
          </a:xfrm>
        </p:spPr>
        <p:txBody>
          <a:bodyPr/>
          <a:lstStyle/>
          <a:p>
            <a:pPr algn="ctr" eaLnBrk="1" hangingPunct="1"/>
            <a:r>
              <a:rPr lang="uk-UA" b="1" dirty="0">
                <a:solidFill>
                  <a:srgbClr val="003399"/>
                </a:solidFill>
                <a:latin typeface="Arial" charset="0"/>
                <a:cs typeface="Arial" charset="0"/>
              </a:rPr>
              <a:t>Рекомендована література:</a:t>
            </a:r>
            <a:endParaRPr lang="ru-RU" b="1" dirty="0">
              <a:solidFill>
                <a:srgbClr val="003399"/>
              </a:solidFill>
              <a:latin typeface="Arial" charset="0"/>
              <a:cs typeface="Arial" charset="0"/>
            </a:endParaRPr>
          </a:p>
        </p:txBody>
      </p:sp>
      <p:sp>
        <p:nvSpPr>
          <p:cNvPr id="18434" name="Объект 2"/>
          <p:cNvSpPr>
            <a:spLocks noGrp="1"/>
          </p:cNvSpPr>
          <p:nvPr>
            <p:ph idx="1"/>
          </p:nvPr>
        </p:nvSpPr>
        <p:spPr>
          <a:xfrm>
            <a:off x="280988" y="1346200"/>
            <a:ext cx="11657012" cy="5511800"/>
          </a:xfrm>
        </p:spPr>
        <p:txBody>
          <a:bodyPr/>
          <a:lstStyle/>
          <a:p>
            <a:pPr marL="533400" indent="-533400" eaLnBrk="1" hangingPunct="1">
              <a:lnSpc>
                <a:spcPct val="70000"/>
              </a:lnSpc>
              <a:buFont typeface="Arial" charset="0"/>
              <a:buAutoNum type="arabicPeriod"/>
            </a:pPr>
            <a:r>
              <a:rPr lang="uk-UA" sz="2400" dirty="0">
                <a:latin typeface="Arial" panose="020B0604020202020204" pitchFamily="34" charset="0"/>
                <a:cs typeface="Arial" panose="020B0604020202020204" pitchFamily="34" charset="0"/>
              </a:rPr>
              <a:t>Кваша С.М., Діброва А.Д., </a:t>
            </a:r>
            <a:r>
              <a:rPr lang="uk-UA" sz="2400" dirty="0" err="1">
                <a:latin typeface="Arial" panose="020B0604020202020204" pitchFamily="34" charset="0"/>
                <a:cs typeface="Arial" panose="020B0604020202020204" pitchFamily="34" charset="0"/>
              </a:rPr>
              <a:t>Жемойда</a:t>
            </a:r>
            <a:r>
              <a:rPr lang="uk-UA" sz="2400" dirty="0">
                <a:latin typeface="Arial" panose="020B0604020202020204" pitchFamily="34" charset="0"/>
                <a:cs typeface="Arial" panose="020B0604020202020204" pitchFamily="34" charset="0"/>
              </a:rPr>
              <a:t> О.В. Аграрна політика: навчальний посібник. – К.: Вид-во Ліра-К, 2018. – 388 с.</a:t>
            </a:r>
          </a:p>
          <a:p>
            <a:pPr marL="533400" indent="-533400" eaLnBrk="1" hangingPunct="1">
              <a:lnSpc>
                <a:spcPct val="70000"/>
              </a:lnSpc>
              <a:buFont typeface="Arial" charset="0"/>
              <a:buAutoNum type="arabicPeriod"/>
            </a:pPr>
            <a:r>
              <a:rPr lang="en-US" sz="2400" dirty="0">
                <a:solidFill>
                  <a:srgbClr val="000000"/>
                </a:solidFill>
                <a:effectLst/>
                <a:latin typeface="Arial" panose="020B0604020202020204" pitchFamily="34" charset="0"/>
                <a:ea typeface="Calibri" panose="020F0502020204030204" pitchFamily="34" charset="0"/>
                <a:cs typeface="Arial" panose="020B0604020202020204" pitchFamily="34" charset="0"/>
              </a:rPr>
              <a:t>Johan </a:t>
            </a:r>
            <a:r>
              <a:rPr lang="en-US" sz="24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Swinnen</a:t>
            </a:r>
            <a:r>
              <a:rPr lang="en-US" sz="2400" dirty="0">
                <a:solidFill>
                  <a:srgbClr val="000000"/>
                </a:solidFill>
                <a:effectLst/>
                <a:latin typeface="Arial" panose="020B0604020202020204" pitchFamily="34" charset="0"/>
                <a:ea typeface="Calibri" panose="020F0502020204030204" pitchFamily="34" charset="0"/>
                <a:cs typeface="Arial" panose="020B0604020202020204" pitchFamily="34" charset="0"/>
              </a:rPr>
              <a:t>. The Political Economy of Agricultural and Food Policies (Palgrave Studies in Agricultural Economics and Food Policy). 2018. 276 p.</a:t>
            </a:r>
            <a:endParaRPr lang="ru-UA" sz="2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mj-lt"/>
              <a:buAutoNum type="arabicPeriod" startAt="3"/>
            </a:pPr>
            <a:r>
              <a:rPr lang="en-US"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John W. W. Mellor. Agricultural Development and Economic Transformation: Promoting Growth with Poverty Reduction (Palgrave Studies in Agricultural Economics and Food Policy). 2017. 280 p.</a:t>
            </a:r>
            <a:endParaRPr lang="ru-UA" sz="24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buFont typeface="+mj-lt"/>
              <a:buAutoNum type="arabicPeriod" startAt="3"/>
            </a:pPr>
            <a:r>
              <a:rPr lang="en-US" sz="2400" dirty="0">
                <a:effectLst/>
                <a:latin typeface="Arial" panose="020B0604020202020204" pitchFamily="34" charset="0"/>
                <a:ea typeface="Times New Roman" panose="02020603050405020304" pitchFamily="18" charset="0"/>
                <a:cs typeface="Arial" panose="020B0604020202020204" pitchFamily="34" charset="0"/>
              </a:rPr>
              <a:t>Kym Anderson. Agricultural Trade, Policy Reforms, and Global Food Security (Palgrave Studies in Agricultural Economics and Food Policy),  Publisher: Palgrave Macmillan; 1st ed. 2016 edition. 370 p.</a:t>
            </a:r>
            <a:endParaRPr lang="ru-UA" sz="24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buFont typeface="+mj-lt"/>
              <a:buAutoNum type="arabicPeriod" startAt="3"/>
            </a:pPr>
            <a:r>
              <a:rPr lang="en-US"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Ronald Kay, William Edwards, Patricia Duffy. Loose Leaf for Farm Management 9th Edition Publisher: McGraw-Hill Education; 9 </a:t>
            </a:r>
            <a:r>
              <a:rPr lang="en-US" sz="24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editio</a:t>
            </a:r>
            <a:r>
              <a:rPr lang="en-US" sz="2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2019, 496 P.</a:t>
            </a:r>
            <a:endParaRPr lang="ru-UA" sz="24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buFont typeface="+mj-lt"/>
              <a:buAutoNum type="arabicPeriod" startAt="3"/>
            </a:pPr>
            <a:r>
              <a:rPr lang="en-US" sz="2400" dirty="0">
                <a:effectLst/>
                <a:latin typeface="Arial" panose="020B0604020202020204" pitchFamily="34" charset="0"/>
                <a:ea typeface="Calibri" panose="020F0502020204030204" pitchFamily="34" charset="0"/>
                <a:cs typeface="Arial" panose="020B0604020202020204" pitchFamily="34" charset="0"/>
              </a:rPr>
              <a:t>Vincent H. Smith, Ed., Joseph W. Glauber, Ed., Barry K. Goodwin, Ed. Agricultural Policy in disarray. </a:t>
            </a:r>
            <a:r>
              <a:rPr lang="en-US" sz="2400" cap="all" dirty="0">
                <a:effectLst/>
                <a:latin typeface="Arial" panose="020B0604020202020204" pitchFamily="34" charset="0"/>
                <a:ea typeface="Calibri" panose="020F0502020204030204" pitchFamily="34" charset="0"/>
                <a:cs typeface="Arial" panose="020B0604020202020204" pitchFamily="34" charset="0"/>
              </a:rPr>
              <a:t>AMERICAN ENTERPRISE INSTITUTE (AEI)/ 2018. 298 P.</a:t>
            </a:r>
            <a:endParaRPr lang="ru-UA" sz="2400" dirty="0">
              <a:effectLst/>
              <a:latin typeface="Arial" panose="020B0604020202020204" pitchFamily="34" charset="0"/>
              <a:ea typeface="Calibri" panose="020F0502020204030204" pitchFamily="34" charset="0"/>
              <a:cs typeface="Arial" panose="020B0604020202020204" pitchFamily="34" charset="0"/>
            </a:endParaRPr>
          </a:p>
          <a:p>
            <a:pPr marL="0" indent="0" eaLnBrk="1" hangingPunct="1">
              <a:lnSpc>
                <a:spcPct val="70000"/>
              </a:lnSpc>
              <a:buNone/>
            </a:pPr>
            <a:endParaRPr lang="uk-UA" sz="2600" dirty="0">
              <a:latin typeface="Arial" charset="0"/>
              <a:cs typeface="Arial" charset="0"/>
            </a:endParaRPr>
          </a:p>
          <a:p>
            <a:pPr marL="533400" indent="-533400" eaLnBrk="1" hangingPunct="1">
              <a:lnSpc>
                <a:spcPct val="70000"/>
              </a:lnSpc>
              <a:buFont typeface="Arial" charset="0"/>
              <a:buAutoNum type="arabicPeriod"/>
            </a:pPr>
            <a:endParaRPr lang="ru-RU" sz="2600" dirty="0">
              <a:latin typeface="Arial" charset="0"/>
            </a:endParaRPr>
          </a:p>
          <a:p>
            <a:pPr marL="533400" indent="-533400" eaLnBrk="1" hangingPunct="1">
              <a:lnSpc>
                <a:spcPct val="70000"/>
              </a:lnSpc>
              <a:buFont typeface="Arial" charset="0"/>
              <a:buNone/>
            </a:pPr>
            <a:endParaRPr lang="uk-UA" sz="2200" dirty="0"/>
          </a:p>
          <a:p>
            <a:pPr marL="533400" indent="-533400" eaLnBrk="1" hangingPunct="1">
              <a:lnSpc>
                <a:spcPct val="70000"/>
              </a:lnSpc>
            </a:pPr>
            <a:endParaRPr lang="ru-RU" sz="2200" dirty="0"/>
          </a:p>
          <a:p>
            <a:pPr marL="533400" indent="-533400" eaLnBrk="1" hangingPunct="1">
              <a:lnSpc>
                <a:spcPct val="70000"/>
              </a:lnSpc>
              <a:buFont typeface="Arial" charset="0"/>
              <a:buAutoNum type="arabicPeriod"/>
            </a:pPr>
            <a:endParaRPr lang="ru-RU" sz="2200" dirty="0">
              <a:latin typeface="Arial" charset="0"/>
              <a:cs typeface="Arial" charset="0"/>
            </a:endParaRPr>
          </a:p>
        </p:txBody>
      </p:sp>
      <p:pic>
        <p:nvPicPr>
          <p:cNvPr id="18435" name="Picture 15" descr="logo - EF"/>
          <p:cNvPicPr>
            <a:picLocks noChangeAspect="1" noChangeArrowheads="1"/>
          </p:cNvPicPr>
          <p:nvPr/>
        </p:nvPicPr>
        <p:blipFill>
          <a:blip r:embed="rId2"/>
          <a:srcRect/>
          <a:stretch>
            <a:fillRect/>
          </a:stretch>
        </p:blipFill>
        <p:spPr bwMode="auto">
          <a:xfrm>
            <a:off x="0" y="0"/>
            <a:ext cx="962025" cy="981075"/>
          </a:xfrm>
          <a:prstGeom prst="rect">
            <a:avLst/>
          </a:prstGeom>
          <a:noFill/>
          <a:ln w="9525">
            <a:noFill/>
            <a:miter lim="800000"/>
            <a:headEnd/>
            <a:tailEnd/>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1" name="Rectangle 2"/>
          <p:cNvSpPr>
            <a:spLocks noGrp="1" noChangeArrowheads="1"/>
          </p:cNvSpPr>
          <p:nvPr>
            <p:ph type="title"/>
          </p:nvPr>
        </p:nvSpPr>
        <p:spPr>
          <a:xfrm>
            <a:off x="1919288" y="333375"/>
            <a:ext cx="8229600" cy="865188"/>
          </a:xfrm>
        </p:spPr>
        <p:txBody>
          <a:bodyPr/>
          <a:lstStyle/>
          <a:p>
            <a:pPr algn="ctr"/>
            <a:r>
              <a:rPr lang="uk-UA" sz="2400" b="1">
                <a:latin typeface="Arial" charset="0"/>
              </a:rPr>
              <a:t>Розподіл зв’язаних митних ставок за розміром в Україні та ЄС-27</a:t>
            </a:r>
          </a:p>
        </p:txBody>
      </p:sp>
      <p:sp>
        <p:nvSpPr>
          <p:cNvPr id="50182" name="Rectangle 5"/>
          <p:cNvSpPr>
            <a:spLocks noChangeArrowheads="1"/>
          </p:cNvSpPr>
          <p:nvPr/>
        </p:nvSpPr>
        <p:spPr bwMode="auto">
          <a:xfrm>
            <a:off x="1524001" y="1115497"/>
            <a:ext cx="184731" cy="369332"/>
          </a:xfrm>
          <a:prstGeom prst="rect">
            <a:avLst/>
          </a:prstGeom>
          <a:noFill/>
          <a:ln w="9525">
            <a:noFill/>
            <a:miter lim="800000"/>
            <a:headEnd/>
            <a:tailEnd/>
          </a:ln>
        </p:spPr>
        <p:txBody>
          <a:bodyPr wrap="none" anchor="ctr">
            <a:spAutoFit/>
          </a:bodyPr>
          <a:lstStyle/>
          <a:p>
            <a:endParaRPr lang="uk-UA"/>
          </a:p>
        </p:txBody>
      </p:sp>
      <p:graphicFrame>
        <p:nvGraphicFramePr>
          <p:cNvPr id="50180" name="Object 4"/>
          <p:cNvGraphicFramePr>
            <a:graphicFrameLocks noChangeAspect="1"/>
          </p:cNvGraphicFramePr>
          <p:nvPr/>
        </p:nvGraphicFramePr>
        <p:xfrm>
          <a:off x="2640014" y="1341438"/>
          <a:ext cx="6911975" cy="4824412"/>
        </p:xfrm>
        <a:graphic>
          <a:graphicData uri="http://schemas.openxmlformats.org/presentationml/2006/ole">
            <mc:AlternateContent xmlns:mc="http://schemas.openxmlformats.org/markup-compatibility/2006">
              <mc:Choice xmlns:v="urn:schemas-microsoft-com:vml" Requires="v">
                <p:oleObj spid="_x0000_s6158" name="Лист" r:id="rId3" imgW="5943735" imgH="4257630" progId="Excel.Sheet.8">
                  <p:embed/>
                </p:oleObj>
              </mc:Choice>
              <mc:Fallback>
                <p:oleObj name="Лист" r:id="rId3" imgW="5943735" imgH="4257630" progId="Excel.Shee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40014" y="1341438"/>
                        <a:ext cx="6911975" cy="48244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0183" name="Rectangle 918"/>
          <p:cNvSpPr>
            <a:spLocks noChangeArrowheads="1"/>
          </p:cNvSpPr>
          <p:nvPr/>
        </p:nvSpPr>
        <p:spPr bwMode="auto">
          <a:xfrm>
            <a:off x="1703389" y="6234441"/>
            <a:ext cx="8713787" cy="523220"/>
          </a:xfrm>
          <a:prstGeom prst="rect">
            <a:avLst/>
          </a:prstGeom>
          <a:noFill/>
          <a:ln w="9525">
            <a:noFill/>
            <a:miter lim="800000"/>
            <a:headEnd/>
            <a:tailEnd/>
          </a:ln>
        </p:spPr>
        <p:txBody>
          <a:bodyPr anchor="ctr">
            <a:spAutoFit/>
          </a:bodyPr>
          <a:lstStyle/>
          <a:p>
            <a:r>
              <a:rPr lang="uk-UA" sz="1400"/>
              <a:t>ЄС-27 має значно більш високу частку тарифів у безмитній лінії та лінії специфічних мит, а Україна має більшу частку в тарифних лініях «0% &lt;= 5%», «10% &lt;= 15%» і «15% &lt;= 25%» </a:t>
            </a:r>
          </a:p>
        </p:txBody>
      </p:sp>
    </p:spTree>
    <p:extLst>
      <p:ext uri="{BB962C8B-B14F-4D97-AF65-F5344CB8AC3E}">
        <p14:creationId xmlns:p14="http://schemas.microsoft.com/office/powerpoint/2010/main" val="34811238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uk-UA" altLang="ru-RU" b="1" dirty="0">
                <a:latin typeface="Arial" panose="020B0604020202020204" pitchFamily="34" charset="0"/>
                <a:cs typeface="Arial" panose="020B0604020202020204" pitchFamily="34" charset="0"/>
              </a:rPr>
              <a:t>Кількісні обмеження:</a:t>
            </a:r>
            <a:endParaRPr lang="ru-RU" altLang="ru-RU" b="1" dirty="0">
              <a:latin typeface="Arial" panose="020B0604020202020204" pitchFamily="34" charset="0"/>
              <a:cs typeface="Arial" panose="020B0604020202020204" pitchFamily="34" charset="0"/>
            </a:endParaRPr>
          </a:p>
        </p:txBody>
      </p:sp>
      <p:sp>
        <p:nvSpPr>
          <p:cNvPr id="105475" name="Rectangle 3"/>
          <p:cNvSpPr>
            <a:spLocks noGrp="1" noChangeArrowheads="1"/>
          </p:cNvSpPr>
          <p:nvPr>
            <p:ph type="body" idx="1"/>
          </p:nvPr>
        </p:nvSpPr>
        <p:spPr>
          <a:xfrm>
            <a:off x="679731" y="1472751"/>
            <a:ext cx="10674069" cy="5051874"/>
          </a:xfrm>
        </p:spPr>
        <p:txBody>
          <a:bodyPr/>
          <a:lstStyle/>
          <a:p>
            <a:pPr>
              <a:buFont typeface="Wingdings" panose="05000000000000000000" pitchFamily="2" charset="2"/>
              <a:buNone/>
            </a:pPr>
            <a:r>
              <a:rPr lang="uk-UA" altLang="ru-RU" dirty="0"/>
              <a:t>  </a:t>
            </a:r>
            <a:r>
              <a:rPr lang="uk-UA" altLang="ru-RU" sz="3600" dirty="0">
                <a:latin typeface="Arial" panose="020B0604020202020204" pitchFamily="34" charset="0"/>
                <a:cs typeface="Arial" panose="020B0604020202020204" pitchFamily="34" charset="0"/>
              </a:rPr>
              <a:t>це засіб нетарифного регулювання торговельного обороту, який полягає у визначенні переліків та граничних обсягів товарів, дозволених до експорту або імпорту протягом певного періоду.</a:t>
            </a:r>
            <a:endParaRPr lang="ru-RU" altLang="ru-RU"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98217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1981200" y="277813"/>
            <a:ext cx="8229600" cy="703262"/>
          </a:xfrm>
        </p:spPr>
        <p:txBody>
          <a:bodyPr>
            <a:normAutofit/>
          </a:bodyPr>
          <a:lstStyle/>
          <a:p>
            <a:pPr algn="ctr"/>
            <a:r>
              <a:rPr lang="uk-UA" altLang="ru-RU" sz="3600" b="1" dirty="0">
                <a:latin typeface="Arial" panose="020B0604020202020204" pitchFamily="34" charset="0"/>
                <a:cs typeface="Arial" panose="020B0604020202020204" pitchFamily="34" charset="0"/>
              </a:rPr>
              <a:t>До технічних бар'єрів відносять:</a:t>
            </a:r>
            <a:endParaRPr lang="ru-RU" altLang="ru-RU" sz="3600" b="1" dirty="0">
              <a:latin typeface="Arial" panose="020B0604020202020204" pitchFamily="34" charset="0"/>
              <a:cs typeface="Arial" panose="020B0604020202020204" pitchFamily="34" charset="0"/>
            </a:endParaRPr>
          </a:p>
        </p:txBody>
      </p:sp>
      <p:sp>
        <p:nvSpPr>
          <p:cNvPr id="106499" name="Rectangle 3"/>
          <p:cNvSpPr>
            <a:spLocks noGrp="1" noChangeArrowheads="1"/>
          </p:cNvSpPr>
          <p:nvPr>
            <p:ph type="body" idx="1"/>
          </p:nvPr>
        </p:nvSpPr>
        <p:spPr>
          <a:xfrm>
            <a:off x="720191" y="981075"/>
            <a:ext cx="9696984" cy="5543550"/>
          </a:xfrm>
        </p:spPr>
        <p:txBody>
          <a:bodyPr>
            <a:normAutofit/>
          </a:bodyPr>
          <a:lstStyle/>
          <a:p>
            <a:r>
              <a:rPr lang="uk-UA" altLang="ru-RU" sz="3200" dirty="0">
                <a:latin typeface="Arial" panose="020B0604020202020204" pitchFamily="34" charset="0"/>
                <a:cs typeface="Arial" panose="020B0604020202020204" pitchFamily="34" charset="0"/>
              </a:rPr>
              <a:t>національні стандарти та вимоги;</a:t>
            </a:r>
          </a:p>
          <a:p>
            <a:r>
              <a:rPr lang="uk-UA" altLang="ru-RU" sz="3200" dirty="0">
                <a:latin typeface="Arial" panose="020B0604020202020204" pitchFamily="34" charset="0"/>
                <a:cs typeface="Arial" panose="020B0604020202020204" pitchFamily="34" charset="0"/>
              </a:rPr>
              <a:t>системи сертифікації продукції;</a:t>
            </a:r>
          </a:p>
          <a:p>
            <a:r>
              <a:rPr lang="uk-UA" altLang="ru-RU" sz="3200" dirty="0">
                <a:latin typeface="Arial" panose="020B0604020202020204" pitchFamily="34" charset="0"/>
                <a:cs typeface="Arial" panose="020B0604020202020204" pitchFamily="34" charset="0"/>
              </a:rPr>
              <a:t>санітарні, </a:t>
            </a:r>
            <a:r>
              <a:rPr lang="uk-UA" altLang="ru-RU" sz="3200" dirty="0" err="1">
                <a:latin typeface="Arial" panose="020B0604020202020204" pitchFamily="34" charset="0"/>
                <a:cs typeface="Arial" panose="020B0604020202020204" pitchFamily="34" charset="0"/>
              </a:rPr>
              <a:t>фітосанітарні</a:t>
            </a:r>
            <a:r>
              <a:rPr lang="uk-UA" altLang="ru-RU" sz="3200" dirty="0">
                <a:latin typeface="Arial" panose="020B0604020202020204" pitchFamily="34" charset="0"/>
                <a:cs typeface="Arial" panose="020B0604020202020204" pitchFamily="34" charset="0"/>
              </a:rPr>
              <a:t>, ветеринарні норми і вимоги;</a:t>
            </a:r>
          </a:p>
          <a:p>
            <a:r>
              <a:rPr lang="uk-UA" altLang="ru-RU" sz="3200" dirty="0">
                <a:latin typeface="Arial" panose="020B0604020202020204" pitchFamily="34" charset="0"/>
                <a:cs typeface="Arial" panose="020B0604020202020204" pitchFamily="34" charset="0"/>
              </a:rPr>
              <a:t> вимоги екологічного характеру;</a:t>
            </a:r>
          </a:p>
          <a:p>
            <a:r>
              <a:rPr lang="uk-UA" altLang="ru-RU" sz="3200" dirty="0">
                <a:latin typeface="Arial" panose="020B0604020202020204" pitchFamily="34" charset="0"/>
                <a:cs typeface="Arial" panose="020B0604020202020204" pitchFamily="34" charset="0"/>
              </a:rPr>
              <a:t>специфічні вимоги до упаковки та маркування товарів;</a:t>
            </a:r>
          </a:p>
          <a:p>
            <a:endParaRPr lang="ru-RU" alt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03733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a:xfrm>
            <a:off x="1981200" y="277814"/>
            <a:ext cx="8229600" cy="847725"/>
          </a:xfrm>
        </p:spPr>
        <p:txBody>
          <a:bodyPr/>
          <a:lstStyle/>
          <a:p>
            <a:r>
              <a:rPr lang="uk-UA" altLang="ru-RU" b="1" dirty="0">
                <a:latin typeface="Arial" panose="020B0604020202020204" pitchFamily="34" charset="0"/>
                <a:cs typeface="Arial" panose="020B0604020202020204" pitchFamily="34" charset="0"/>
              </a:rPr>
              <a:t>Технічні бар'єри -</a:t>
            </a:r>
            <a:endParaRPr lang="ru-RU" altLang="ru-RU" b="1" dirty="0">
              <a:latin typeface="Arial" panose="020B0604020202020204" pitchFamily="34" charset="0"/>
              <a:cs typeface="Arial" panose="020B0604020202020204" pitchFamily="34" charset="0"/>
            </a:endParaRPr>
          </a:p>
        </p:txBody>
      </p:sp>
      <p:sp>
        <p:nvSpPr>
          <p:cNvPr id="107523" name="Rectangle 3"/>
          <p:cNvSpPr>
            <a:spLocks noGrp="1" noChangeArrowheads="1"/>
          </p:cNvSpPr>
          <p:nvPr>
            <p:ph type="body" idx="1"/>
          </p:nvPr>
        </p:nvSpPr>
        <p:spPr>
          <a:xfrm>
            <a:off x="517891" y="1125539"/>
            <a:ext cx="9899286" cy="5399087"/>
          </a:xfrm>
        </p:spPr>
        <p:txBody>
          <a:bodyPr/>
          <a:lstStyle/>
          <a:p>
            <a:pPr>
              <a:buFont typeface="Wingdings" panose="05000000000000000000" pitchFamily="2" charset="2"/>
              <a:buNone/>
            </a:pPr>
            <a:r>
              <a:rPr lang="uk-UA" altLang="ru-RU" dirty="0"/>
              <a:t>   </a:t>
            </a:r>
            <a:r>
              <a:rPr lang="uk-UA" altLang="ru-RU" sz="3600" dirty="0">
                <a:latin typeface="Arial" panose="020B0604020202020204" pitchFamily="34" charset="0"/>
                <a:cs typeface="Arial" panose="020B0604020202020204" pitchFamily="34" charset="0"/>
              </a:rPr>
              <a:t>застосовуються з метою захисту життя та </a:t>
            </a:r>
            <a:r>
              <a:rPr lang="uk-UA" altLang="ru-RU" sz="3600" dirty="0" err="1">
                <a:latin typeface="Arial" panose="020B0604020202020204" pitchFamily="34" charset="0"/>
                <a:cs typeface="Arial" panose="020B0604020202020204" pitchFamily="34" charset="0"/>
              </a:rPr>
              <a:t>здоров</a:t>
            </a:r>
            <a:r>
              <a:rPr lang="en-US" altLang="ru-RU" sz="3600" dirty="0">
                <a:latin typeface="Arial" panose="020B0604020202020204" pitchFamily="34" charset="0"/>
                <a:cs typeface="Arial" panose="020B0604020202020204" pitchFamily="34" charset="0"/>
              </a:rPr>
              <a:t>’</a:t>
            </a:r>
            <a:r>
              <a:rPr lang="uk-UA" altLang="ru-RU" sz="3600" dirty="0">
                <a:latin typeface="Arial" panose="020B0604020202020204" pitchFamily="34" charset="0"/>
                <a:cs typeface="Arial" panose="020B0604020202020204" pitchFamily="34" charset="0"/>
              </a:rPr>
              <a:t>я населення.</a:t>
            </a:r>
            <a:endParaRPr lang="ru-RU" altLang="ru-RU"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03997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idx="4294967295"/>
          </p:nvPr>
        </p:nvSpPr>
        <p:spPr>
          <a:xfrm>
            <a:off x="1847851" y="188913"/>
            <a:ext cx="8640763" cy="779462"/>
          </a:xfrm>
        </p:spPr>
        <p:txBody>
          <a:bodyPr/>
          <a:lstStyle/>
          <a:p>
            <a:pPr algn="ctr"/>
            <a:r>
              <a:rPr lang="uk-UA" sz="2400" b="1">
                <a:latin typeface="Arial" charset="0"/>
              </a:rPr>
              <a:t>Зовнішня торгівля агропродовольчою продукцією в Україні, млрд. дол. США</a:t>
            </a:r>
          </a:p>
        </p:txBody>
      </p:sp>
      <p:pic>
        <p:nvPicPr>
          <p:cNvPr id="33794" name="Picture 3"/>
          <p:cNvPicPr>
            <a:picLocks noChangeAspect="1" noChangeArrowheads="1"/>
          </p:cNvPicPr>
          <p:nvPr/>
        </p:nvPicPr>
        <p:blipFill>
          <a:blip r:embed="rId2"/>
          <a:srcRect/>
          <a:stretch>
            <a:fillRect/>
          </a:stretch>
        </p:blipFill>
        <p:spPr bwMode="auto">
          <a:xfrm>
            <a:off x="1631950" y="1052514"/>
            <a:ext cx="8928100" cy="5805487"/>
          </a:xfrm>
          <a:prstGeom prst="rect">
            <a:avLst/>
          </a:prstGeom>
          <a:noFill/>
          <a:ln w="9525">
            <a:noFill/>
            <a:miter lim="800000"/>
            <a:headEnd/>
            <a:tailEnd/>
          </a:ln>
        </p:spPr>
      </p:pic>
    </p:spTree>
    <p:extLst>
      <p:ext uri="{BB962C8B-B14F-4D97-AF65-F5344CB8AC3E}">
        <p14:creationId xmlns:p14="http://schemas.microsoft.com/office/powerpoint/2010/main" val="11318133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30" name="Rectangle 2"/>
          <p:cNvSpPr>
            <a:spLocks noGrp="1" noChangeArrowheads="1"/>
          </p:cNvSpPr>
          <p:nvPr>
            <p:ph type="title"/>
          </p:nvPr>
        </p:nvSpPr>
        <p:spPr>
          <a:xfrm>
            <a:off x="1981200" y="277814"/>
            <a:ext cx="8229600" cy="847725"/>
          </a:xfrm>
        </p:spPr>
        <p:txBody>
          <a:bodyPr/>
          <a:lstStyle/>
          <a:p>
            <a:pPr algn="ctr"/>
            <a:r>
              <a:rPr lang="uk-UA" sz="2400" b="1">
                <a:latin typeface="Arial" charset="0"/>
              </a:rPr>
              <a:t>Динаміка зовнішньої торгівлі України з країнами ЄС-27 (товари групи 1-24 груп УКТ ЗЕД)</a:t>
            </a:r>
          </a:p>
        </p:txBody>
      </p:sp>
      <p:graphicFrame>
        <p:nvGraphicFramePr>
          <p:cNvPr id="52229" name="Object 5"/>
          <p:cNvGraphicFramePr>
            <a:graphicFrameLocks noChangeAspect="1"/>
          </p:cNvGraphicFramePr>
          <p:nvPr/>
        </p:nvGraphicFramePr>
        <p:xfrm>
          <a:off x="2063751" y="900114"/>
          <a:ext cx="8139113" cy="5957887"/>
        </p:xfrm>
        <a:graphic>
          <a:graphicData uri="http://schemas.openxmlformats.org/presentationml/2006/ole">
            <mc:AlternateContent xmlns:mc="http://schemas.openxmlformats.org/markup-compatibility/2006">
              <mc:Choice xmlns:v="urn:schemas-microsoft-com:vml" Requires="v">
                <p:oleObj spid="_x0000_s7182" name="Диаграмма" r:id="rId3" imgW="8848745" imgH="7924770" progId="Excel.Chart.8">
                  <p:embed/>
                </p:oleObj>
              </mc:Choice>
              <mc:Fallback>
                <p:oleObj name="Диаграмма" r:id="rId3" imgW="8848745" imgH="7924770" progId="Excel.Char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63751" y="900114"/>
                        <a:ext cx="8139113" cy="5957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693123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4" name="Рисунок 3"/>
          <p:cNvPicPr>
            <a:picLocks noChangeAspect="1"/>
          </p:cNvPicPr>
          <p:nvPr/>
        </p:nvPicPr>
        <p:blipFill>
          <a:blip r:embed="rId2"/>
          <a:stretch>
            <a:fillRect/>
          </a:stretch>
        </p:blipFill>
        <p:spPr>
          <a:xfrm>
            <a:off x="436970" y="75157"/>
            <a:ext cx="11466414" cy="6576495"/>
          </a:xfrm>
          <a:prstGeom prst="rect">
            <a:avLst/>
          </a:prstGeom>
        </p:spPr>
      </p:pic>
    </p:spTree>
    <p:extLst>
      <p:ext uri="{BB962C8B-B14F-4D97-AF65-F5344CB8AC3E}">
        <p14:creationId xmlns:p14="http://schemas.microsoft.com/office/powerpoint/2010/main" val="694421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8945" y="89012"/>
            <a:ext cx="11749636" cy="2322415"/>
          </a:xfrm>
        </p:spPr>
        <p:txBody>
          <a:bodyPr>
            <a:noAutofit/>
          </a:bodyPr>
          <a:lstStyle/>
          <a:p>
            <a:pPr lvl="0" algn="just"/>
            <a:r>
              <a:rPr lang="uk-UA" sz="3200" dirty="0">
                <a:latin typeface="Arial" panose="020B0604020202020204" pitchFamily="34" charset="0"/>
                <a:cs typeface="Arial" panose="020B0604020202020204" pitchFamily="34" charset="0"/>
              </a:rPr>
              <a:t>В залежності від загального стану із самозабезпеченням основними продуктами харчування головні напрями державного регулювання внутрішнього виробництва можна класифікувати як заходи, що здійснюються в умовах:</a:t>
            </a:r>
            <a:br>
              <a:rPr lang="uk-UA" sz="3200" dirty="0">
                <a:latin typeface="Arial" panose="020B0604020202020204" pitchFamily="34" charset="0"/>
                <a:cs typeface="Arial" panose="020B0604020202020204" pitchFamily="34" charset="0"/>
              </a:rPr>
            </a:br>
            <a:endParaRPr lang="ru-RU" sz="3200"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566442" y="2306230"/>
            <a:ext cx="11547334" cy="2718924"/>
          </a:xfrm>
        </p:spPr>
        <p:txBody>
          <a:bodyPr>
            <a:normAutofit/>
          </a:bodyPr>
          <a:lstStyle/>
          <a:p>
            <a:pPr marL="0" indent="0">
              <a:buNone/>
            </a:pPr>
            <a:r>
              <a:rPr lang="uk-UA" sz="3200" dirty="0">
                <a:latin typeface="Arial" panose="020B0604020202020204" pitchFamily="34" charset="0"/>
                <a:cs typeface="Arial" panose="020B0604020202020204" pitchFamily="34" charset="0"/>
              </a:rPr>
              <a:t>а) дефіциту виробництва; </a:t>
            </a:r>
          </a:p>
          <a:p>
            <a:pPr marL="0" indent="0">
              <a:buNone/>
            </a:pPr>
            <a:r>
              <a:rPr lang="uk-UA" sz="3200" dirty="0">
                <a:latin typeface="Arial" panose="020B0604020202020204" pitchFamily="34" charset="0"/>
                <a:cs typeface="Arial" panose="020B0604020202020204" pitchFamily="34" charset="0"/>
              </a:rPr>
              <a:t>б) рівноваги; </a:t>
            </a:r>
          </a:p>
          <a:p>
            <a:pPr marL="0" indent="0">
              <a:buNone/>
            </a:pPr>
            <a:r>
              <a:rPr lang="uk-UA" sz="3200" dirty="0">
                <a:latin typeface="Arial" panose="020B0604020202020204" pitchFamily="34" charset="0"/>
                <a:cs typeface="Arial" panose="020B0604020202020204" pitchFamily="34" charset="0"/>
              </a:rPr>
              <a:t>в) надлишку пропозиції</a:t>
            </a:r>
            <a:endParaRPr 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651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1841" y="186117"/>
            <a:ext cx="11951935" cy="6449352"/>
          </a:xfrm>
        </p:spPr>
        <p:txBody>
          <a:bodyPr>
            <a:normAutofit/>
          </a:bodyPr>
          <a:lstStyle/>
          <a:p>
            <a:pPr marL="0" indent="0" algn="just">
              <a:buNone/>
            </a:pPr>
            <a:r>
              <a:rPr lang="uk-UA" sz="3600" dirty="0">
                <a:latin typeface="Arial" panose="020B0604020202020204" pitchFamily="34" charset="0"/>
                <a:cs typeface="Arial" panose="020B0604020202020204" pitchFamily="34" charset="0"/>
              </a:rPr>
              <a:t>	Перш за все, саме зростання рівня доходів сільських товаровиробників формують умови для підвищення їх зацікавленості у збільшенні виробництва сільськогосподарської продукції, що в свою чергу, приводить до поліпшення забезпечення країни продуктами харчування і підвищення їх доступності для широких верств населення. </a:t>
            </a:r>
            <a:r>
              <a:rPr lang="uk-UA" sz="3600" b="1" dirty="0">
                <a:solidFill>
                  <a:srgbClr val="FF0000"/>
                </a:solidFill>
                <a:latin typeface="Arial" panose="020B0604020202020204" pitchFamily="34" charset="0"/>
                <a:cs typeface="Arial" panose="020B0604020202020204" pitchFamily="34" charset="0"/>
              </a:rPr>
              <a:t>В класичному підході досягнути зростання рівня доходів сільськогосподарських товаровиробників можна за допомогою підвищення попиту чи скороченні пропозиції на </a:t>
            </a:r>
            <a:r>
              <a:rPr lang="uk-UA" sz="3600" b="1" dirty="0" err="1">
                <a:solidFill>
                  <a:srgbClr val="FF0000"/>
                </a:solidFill>
                <a:latin typeface="Arial" panose="020B0604020202020204" pitchFamily="34" charset="0"/>
                <a:cs typeface="Arial" panose="020B0604020202020204" pitchFamily="34" charset="0"/>
              </a:rPr>
              <a:t>агропродовольство</a:t>
            </a:r>
            <a:r>
              <a:rPr lang="uk-UA" sz="3600" b="1" dirty="0">
                <a:solidFill>
                  <a:srgbClr val="FF0000"/>
                </a:solidFill>
                <a:latin typeface="Arial" panose="020B0604020202020204" pitchFamily="34" charset="0"/>
                <a:cs typeface="Arial" panose="020B0604020202020204" pitchFamily="34" charset="0"/>
              </a:rPr>
              <a:t>. </a:t>
            </a:r>
            <a:endParaRPr lang="ru-RU" sz="3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15456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8945" y="89013"/>
            <a:ext cx="11749636" cy="1375646"/>
          </a:xfrm>
        </p:spPr>
        <p:txBody>
          <a:bodyPr>
            <a:noAutofit/>
          </a:bodyPr>
          <a:lstStyle/>
          <a:p>
            <a:pPr lvl="0" algn="ctr"/>
            <a:r>
              <a:rPr lang="uk-UA" sz="3200" b="1" dirty="0">
                <a:latin typeface="Arial" panose="020B0604020202020204" pitchFamily="34" charset="0"/>
                <a:cs typeface="Arial" panose="020B0604020202020204" pitchFamily="34" charset="0"/>
              </a:rPr>
              <a:t>Механізми регулювання умовно можна розділити </a:t>
            </a:r>
            <a:br>
              <a:rPr lang="uk-UA" sz="3200" b="1" dirty="0">
                <a:latin typeface="Arial" panose="020B0604020202020204" pitchFamily="34" charset="0"/>
                <a:cs typeface="Arial" panose="020B0604020202020204" pitchFamily="34" charset="0"/>
              </a:rPr>
            </a:br>
            <a:r>
              <a:rPr lang="uk-UA" sz="3200" b="1" dirty="0">
                <a:latin typeface="Arial" panose="020B0604020202020204" pitchFamily="34" charset="0"/>
                <a:cs typeface="Arial" panose="020B0604020202020204" pitchFamily="34" charset="0"/>
              </a:rPr>
              <a:t>на чотири групи:</a:t>
            </a:r>
            <a:endParaRPr lang="ru-RU" sz="32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566442" y="1529395"/>
            <a:ext cx="11547334" cy="4523447"/>
          </a:xfrm>
        </p:spPr>
        <p:txBody>
          <a:bodyPr>
            <a:normAutofit/>
          </a:bodyPr>
          <a:lstStyle/>
          <a:p>
            <a:r>
              <a:rPr lang="uk-UA" sz="3600" dirty="0">
                <a:latin typeface="Arial" panose="020B0604020202020204" pitchFamily="34" charset="0"/>
                <a:cs typeface="Arial" panose="020B0604020202020204" pitchFamily="34" charset="0"/>
              </a:rPr>
              <a:t>регулювання попиту; </a:t>
            </a:r>
          </a:p>
          <a:p>
            <a:r>
              <a:rPr lang="uk-UA" sz="3600" dirty="0">
                <a:latin typeface="Arial" panose="020B0604020202020204" pitchFamily="34" charset="0"/>
                <a:cs typeface="Arial" panose="020B0604020202020204" pitchFamily="34" charset="0"/>
              </a:rPr>
              <a:t>регулювання пропозиції; </a:t>
            </a:r>
          </a:p>
          <a:p>
            <a:r>
              <a:rPr lang="uk-UA" sz="3600" dirty="0">
                <a:latin typeface="Arial" panose="020B0604020202020204" pitchFamily="34" charset="0"/>
                <a:cs typeface="Arial" panose="020B0604020202020204" pitchFamily="34" charset="0"/>
              </a:rPr>
              <a:t>заходи організаційного, інфраструктурного та інформаційного характеру; </a:t>
            </a:r>
          </a:p>
          <a:p>
            <a:r>
              <a:rPr lang="uk-UA" sz="3600" dirty="0">
                <a:latin typeface="Arial" panose="020B0604020202020204" pitchFamily="34" charset="0"/>
                <a:cs typeface="Arial" panose="020B0604020202020204" pitchFamily="34" charset="0"/>
              </a:rPr>
              <a:t>зовнішньоекономічне регулювання</a:t>
            </a:r>
            <a:endParaRPr lang="ru-RU"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1774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lvl="0"/>
            <a:r>
              <a:rPr lang="uk-UA" dirty="0">
                <a:latin typeface="Arial" panose="020B0604020202020204" pitchFamily="34" charset="0"/>
                <a:cs typeface="Arial" panose="020B0604020202020204" pitchFamily="34" charset="0"/>
              </a:rPr>
              <a:t>1. Інструменти регулювання попиту</a:t>
            </a:r>
            <a:br>
              <a:rPr lang="uk-UA" dirty="0">
                <a:latin typeface="Arial" panose="020B0604020202020204" pitchFamily="34" charset="0"/>
                <a:cs typeface="Arial" panose="020B0604020202020204" pitchFamily="34" charset="0"/>
              </a:rPr>
            </a:br>
            <a:endParaRPr lang="ru-RU" dirty="0"/>
          </a:p>
        </p:txBody>
      </p:sp>
      <p:sp>
        <p:nvSpPr>
          <p:cNvPr id="3" name="Объект 2"/>
          <p:cNvSpPr>
            <a:spLocks noGrp="1"/>
          </p:cNvSpPr>
          <p:nvPr>
            <p:ph idx="1"/>
          </p:nvPr>
        </p:nvSpPr>
        <p:spPr>
          <a:xfrm>
            <a:off x="372234" y="1165253"/>
            <a:ext cx="11547334" cy="5011710"/>
          </a:xfrm>
        </p:spPr>
        <p:txBody>
          <a:bodyPr/>
          <a:lstStyle/>
          <a:p>
            <a:pPr marL="0" indent="0">
              <a:buNone/>
            </a:pPr>
            <a:r>
              <a:rPr lang="uk-UA" sz="3600" i="1" dirty="0">
                <a:latin typeface="Arial" panose="020B0604020202020204" pitchFamily="34" charset="0"/>
                <a:cs typeface="Arial" panose="020B0604020202020204" pitchFamily="34" charset="0"/>
              </a:rPr>
              <a:t>1) </a:t>
            </a:r>
            <a:r>
              <a:rPr lang="uk-UA" sz="3600" b="1" i="1" dirty="0">
                <a:latin typeface="Arial" panose="020B0604020202020204" pitchFamily="34" charset="0"/>
                <a:cs typeface="Arial" panose="020B0604020202020204" pitchFamily="34" charset="0"/>
              </a:rPr>
              <a:t>стимулювання доходів населення </a:t>
            </a:r>
            <a:r>
              <a:rPr lang="uk-UA" sz="3600" i="1" dirty="0">
                <a:latin typeface="Arial" panose="020B0604020202020204" pitchFamily="34" charset="0"/>
                <a:cs typeface="Arial" panose="020B0604020202020204" pitchFamily="34" charset="0"/>
              </a:rPr>
              <a:t>- </a:t>
            </a:r>
            <a:r>
              <a:rPr lang="uk-UA" sz="3600" dirty="0">
                <a:latin typeface="Arial" panose="020B0604020202020204" pitchFamily="34" charset="0"/>
                <a:cs typeface="Arial" panose="020B0604020202020204" pitchFamily="34" charset="0"/>
              </a:rPr>
              <a:t>збільшення доходів населення шляхом зниження прибуткового податку, збільшення пенсій і зарплати працівникам бюджетної сфери, підвищенням мінімальної оплати праці та інших заходів;</a:t>
            </a:r>
          </a:p>
          <a:p>
            <a:pPr marL="0" indent="0">
              <a:buNone/>
            </a:pPr>
            <a:r>
              <a:rPr lang="uk-UA" sz="3600" i="1" dirty="0">
                <a:latin typeface="Arial" panose="020B0604020202020204" pitchFamily="34" charset="0"/>
                <a:cs typeface="Arial" panose="020B0604020202020204" pitchFamily="34" charset="0"/>
              </a:rPr>
              <a:t>2) </a:t>
            </a:r>
            <a:r>
              <a:rPr lang="uk-UA" sz="3600" b="1" i="1" dirty="0">
                <a:latin typeface="Arial" panose="020B0604020202020204" pitchFamily="34" charset="0"/>
                <a:cs typeface="Arial" panose="020B0604020202020204" pitchFamily="34" charset="0"/>
              </a:rPr>
              <a:t>управління попитом </a:t>
            </a:r>
            <a:r>
              <a:rPr lang="uk-UA" sz="3600" b="1" i="1" dirty="0" err="1">
                <a:latin typeface="Arial" panose="020B0604020202020204" pitchFamily="34" charset="0"/>
                <a:cs typeface="Arial" panose="020B0604020202020204" pitchFamily="34" charset="0"/>
              </a:rPr>
              <a:t>спецспоживачів</a:t>
            </a:r>
            <a:r>
              <a:rPr lang="uk-UA" sz="3600" b="1" i="1" dirty="0">
                <a:latin typeface="Arial" panose="020B0604020202020204" pitchFamily="34" charset="0"/>
                <a:cs typeface="Arial" panose="020B0604020202020204" pitchFamily="34" charset="0"/>
              </a:rPr>
              <a:t> та формування державних резервів</a:t>
            </a:r>
            <a:r>
              <a:rPr lang="uk-UA" sz="3600" i="1" dirty="0">
                <a:latin typeface="Arial" panose="020B0604020202020204" pitchFamily="34" charset="0"/>
                <a:cs typeface="Arial" panose="020B0604020202020204" pitchFamily="34" charset="0"/>
              </a:rPr>
              <a:t> - </a:t>
            </a:r>
            <a:r>
              <a:rPr lang="uk-UA" sz="3600" dirty="0">
                <a:latin typeface="Arial" panose="020B0604020202020204" pitchFamily="34" charset="0"/>
                <a:cs typeface="Arial" panose="020B0604020202020204" pitchFamily="34" charset="0"/>
              </a:rPr>
              <a:t>формування стратегічних запасів продовольства на випадок війни та інших надзвичайних подій</a:t>
            </a:r>
            <a:endParaRPr lang="uk-UA" sz="3600" i="1" dirty="0">
              <a:latin typeface="Arial" panose="020B0604020202020204" pitchFamily="34" charset="0"/>
              <a:cs typeface="Arial" panose="020B0604020202020204" pitchFamily="34" charset="0"/>
            </a:endParaRPr>
          </a:p>
          <a:p>
            <a:pPr marL="0" indent="0">
              <a:buNone/>
            </a:pPr>
            <a:endParaRPr lang="ru-RU" dirty="0"/>
          </a:p>
          <a:p>
            <a:endParaRPr lang="ru-RU" dirty="0"/>
          </a:p>
        </p:txBody>
      </p:sp>
    </p:spTree>
    <p:extLst>
      <p:ext uri="{BB962C8B-B14F-4D97-AF65-F5344CB8AC3E}">
        <p14:creationId xmlns:p14="http://schemas.microsoft.com/office/powerpoint/2010/main" val="3992495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9865" y="219468"/>
            <a:ext cx="11628255" cy="856773"/>
          </a:xfrm>
        </p:spPr>
        <p:txBody>
          <a:bodyPr>
            <a:normAutofit fontScale="90000"/>
          </a:bodyPr>
          <a:lstStyle/>
          <a:p>
            <a:pPr lvl="0"/>
            <a:r>
              <a:rPr lang="uk-UA" b="1" dirty="0">
                <a:latin typeface="Arial" panose="020B0604020202020204" pitchFamily="34" charset="0"/>
                <a:cs typeface="Arial" panose="020B0604020202020204" pitchFamily="34" charset="0"/>
              </a:rPr>
              <a:t>1. Інструменти регулювання попиту</a:t>
            </a:r>
            <a:br>
              <a:rPr lang="uk-UA" dirty="0">
                <a:latin typeface="Arial" panose="020B0604020202020204" pitchFamily="34" charset="0"/>
                <a:cs typeface="Arial" panose="020B0604020202020204" pitchFamily="34" charset="0"/>
              </a:rPr>
            </a:br>
            <a:endParaRPr lang="ru-RU" dirty="0"/>
          </a:p>
        </p:txBody>
      </p:sp>
      <p:sp>
        <p:nvSpPr>
          <p:cNvPr id="3" name="Объект 2"/>
          <p:cNvSpPr>
            <a:spLocks noGrp="1"/>
          </p:cNvSpPr>
          <p:nvPr>
            <p:ph idx="1"/>
          </p:nvPr>
        </p:nvSpPr>
        <p:spPr>
          <a:xfrm>
            <a:off x="380326" y="1189529"/>
            <a:ext cx="11547334" cy="5551135"/>
          </a:xfrm>
        </p:spPr>
        <p:txBody>
          <a:bodyPr>
            <a:normAutofit fontScale="55000" lnSpcReduction="20000"/>
          </a:bodyPr>
          <a:lstStyle/>
          <a:p>
            <a:pPr marL="0" indent="0">
              <a:buNone/>
            </a:pPr>
            <a:r>
              <a:rPr lang="uk-UA" sz="7600" b="1" i="1" dirty="0">
                <a:latin typeface="Arial" panose="020B0604020202020204" pitchFamily="34" charset="0"/>
                <a:cs typeface="Arial" panose="020B0604020202020204" pitchFamily="34" charset="0"/>
              </a:rPr>
              <a:t>3) компенсація частини витрат на харчування населення;</a:t>
            </a:r>
          </a:p>
          <a:p>
            <a:pPr marL="0" indent="0">
              <a:buNone/>
            </a:pPr>
            <a:r>
              <a:rPr lang="uk-UA" sz="7600" b="1" i="1" dirty="0">
                <a:latin typeface="Arial" panose="020B0604020202020204" pitchFamily="34" charset="0"/>
                <a:cs typeface="Arial" panose="020B0604020202020204" pitchFamily="34" charset="0"/>
              </a:rPr>
              <a:t>4) фінансові інтервенції - </a:t>
            </a:r>
            <a:r>
              <a:rPr lang="uk-UA" sz="7600" dirty="0">
                <a:latin typeface="Arial" panose="020B0604020202020204" pitchFamily="34" charset="0"/>
                <a:cs typeface="Arial" panose="020B0604020202020204" pitchFamily="34" charset="0"/>
              </a:rPr>
              <a:t>це механізм згладжування сезонних коливань попиту на стратегічно важливих ринках. Фінансові інтервенції здійснюються у випадках, коли ринкові ціни знижуються до мінімального рівня, або у випадку коли товаровиробники через скорочення попиту чи надлишку пропозиції не спроможні реалізувати свою продукцію. </a:t>
            </a:r>
            <a:endParaRPr lang="uk-UA" sz="7600" b="1" i="1" dirty="0">
              <a:latin typeface="Arial" panose="020B0604020202020204" pitchFamily="34" charset="0"/>
              <a:cs typeface="Arial" panose="020B0604020202020204" pitchFamily="34" charset="0"/>
            </a:endParaRPr>
          </a:p>
          <a:p>
            <a:pPr marL="0" indent="0">
              <a:buNone/>
            </a:pPr>
            <a:endParaRPr lang="ru-RU" dirty="0"/>
          </a:p>
          <a:p>
            <a:endParaRPr lang="ru-RU" dirty="0"/>
          </a:p>
        </p:txBody>
      </p:sp>
    </p:spTree>
    <p:extLst>
      <p:ext uri="{BB962C8B-B14F-4D97-AF65-F5344CB8AC3E}">
        <p14:creationId xmlns:p14="http://schemas.microsoft.com/office/powerpoint/2010/main" val="12671333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1026</TotalTime>
  <Words>2094</Words>
  <Application>Microsoft Office PowerPoint</Application>
  <PresentationFormat>Широкоэкранный</PresentationFormat>
  <Paragraphs>231</Paragraphs>
  <Slides>35</Slides>
  <Notes>0</Notes>
  <HiddenSlides>0</HiddenSlides>
  <MMClips>0</MMClips>
  <ScaleCrop>false</ScaleCrop>
  <HeadingPairs>
    <vt:vector size="8" baseType="variant">
      <vt:variant>
        <vt:lpstr>Использованные шрифты</vt:lpstr>
      </vt:variant>
      <vt:variant>
        <vt:i4>6</vt:i4>
      </vt:variant>
      <vt:variant>
        <vt:lpstr>Тема</vt:lpstr>
      </vt:variant>
      <vt:variant>
        <vt:i4>1</vt:i4>
      </vt:variant>
      <vt:variant>
        <vt:lpstr>Внедренные серверы OLE</vt:lpstr>
      </vt:variant>
      <vt:variant>
        <vt:i4>3</vt:i4>
      </vt:variant>
      <vt:variant>
        <vt:lpstr>Заголовки слайдов</vt:lpstr>
      </vt:variant>
      <vt:variant>
        <vt:i4>35</vt:i4>
      </vt:variant>
    </vt:vector>
  </HeadingPairs>
  <TitlesOfParts>
    <vt:vector size="45" baseType="lpstr">
      <vt:lpstr>Arial</vt:lpstr>
      <vt:lpstr>Calibri</vt:lpstr>
      <vt:lpstr>Calibri Light</vt:lpstr>
      <vt:lpstr>Courier New</vt:lpstr>
      <vt:lpstr>Times New Roman</vt:lpstr>
      <vt:lpstr>Wingdings</vt:lpstr>
      <vt:lpstr>Тема Office</vt:lpstr>
      <vt:lpstr>Документ</vt:lpstr>
      <vt:lpstr>Лист</vt:lpstr>
      <vt:lpstr>Диаграмма</vt:lpstr>
      <vt:lpstr>  Економічний факультет  Лекція 4.  Інструменти реалізації аграрної політики в умовах глобалізації економіки </vt:lpstr>
      <vt:lpstr>ЗМІСТ</vt:lpstr>
      <vt:lpstr>Рекомендована література:</vt:lpstr>
      <vt:lpstr>Презентация PowerPoint</vt:lpstr>
      <vt:lpstr>В залежності від загального стану із самозабезпеченням основними продуктами харчування головні напрями державного регулювання внутрішнього виробництва можна класифікувати як заходи, що здійснюються в умовах: </vt:lpstr>
      <vt:lpstr>Презентация PowerPoint</vt:lpstr>
      <vt:lpstr>Механізми регулювання умовно можна розділити  на чотири групи:</vt:lpstr>
      <vt:lpstr>1. Інструменти регулювання попиту </vt:lpstr>
      <vt:lpstr>1. Інструменти регулювання попиту </vt:lpstr>
      <vt:lpstr>Фінансова інтервенція -</vt:lpstr>
      <vt:lpstr>Механізм дії фінансової інтервенції  на аграрному ринку </vt:lpstr>
      <vt:lpstr>Мінімальна інтервенційна ціна метричної одиниці  окремого об'єкта державного цінового регулювання є ціновим індикатором, який:  </vt:lpstr>
      <vt:lpstr>Мінімальна інтервенційна ціна </vt:lpstr>
      <vt:lpstr>1. Інструменти регулювання попиту </vt:lpstr>
      <vt:lpstr>1. Інструменти регулювання попиту</vt:lpstr>
      <vt:lpstr>2. Інструменти регулювання пропозиції</vt:lpstr>
      <vt:lpstr>2. Механізм і наслідки впливу субсидування</vt:lpstr>
      <vt:lpstr>2. Інструменти регулювання пропозиції</vt:lpstr>
      <vt:lpstr>2. Інструменти регулювання пропозиції</vt:lpstr>
      <vt:lpstr>Максимальна інтервенційна ціна метричної  одиниці  окремого   об'єкта   державного  цінового  регулювання  є  ціновим індикатором, який: </vt:lpstr>
      <vt:lpstr>2. Інструменти регулювання пропозиції</vt:lpstr>
      <vt:lpstr>2. Інструменти регулювання пропозиції</vt:lpstr>
      <vt:lpstr>3. Заходи організаційного, інфраструктурного та інформаційного характеру</vt:lpstr>
      <vt:lpstr>3. Заходи організаційного, інфраструктурного та інформаційного характеру</vt:lpstr>
      <vt:lpstr>4. Інструменти зовнішньоекономічного регулювання</vt:lpstr>
      <vt:lpstr>Презентация PowerPoint</vt:lpstr>
      <vt:lpstr>Презентация PowerPoint</vt:lpstr>
      <vt:lpstr>Класифікація мита</vt:lpstr>
      <vt:lpstr>Митні тарифи України та ЄС-27 в розрізі товарних груп, 2013 р. </vt:lpstr>
      <vt:lpstr>Розподіл зв’язаних митних ставок за розміром в Україні та ЄС-27</vt:lpstr>
      <vt:lpstr>Кількісні обмеження:</vt:lpstr>
      <vt:lpstr>До технічних бар'єрів відносять:</vt:lpstr>
      <vt:lpstr>Технічні бар'єри -</vt:lpstr>
      <vt:lpstr>Зовнішня торгівля агропродовольчою продукцією в Україні, млрд. дол. США</vt:lpstr>
      <vt:lpstr>Динаміка зовнішньої торгівлі України з країнами ЄС-27 (товари групи 1-24 груп УКТ ЗЕД)</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3.  Інструменти регулювання внутрішнього агропродовольчого ринку</dc:title>
  <dc:creator>user</dc:creator>
  <cp:lastModifiedBy>bogdan32d pro dibrova</cp:lastModifiedBy>
  <cp:revision>51</cp:revision>
  <dcterms:created xsi:type="dcterms:W3CDTF">2015-09-17T10:17:39Z</dcterms:created>
  <dcterms:modified xsi:type="dcterms:W3CDTF">2021-10-27T08:57:43Z</dcterms:modified>
</cp:coreProperties>
</file>