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4" r:id="rId2"/>
    <p:sldId id="315" r:id="rId3"/>
    <p:sldId id="313" r:id="rId4"/>
    <p:sldId id="257" r:id="rId5"/>
    <p:sldId id="286" r:id="rId6"/>
    <p:sldId id="291" r:id="rId7"/>
    <p:sldId id="295" r:id="rId8"/>
    <p:sldId id="308" r:id="rId9"/>
    <p:sldId id="288" r:id="rId10"/>
    <p:sldId id="305" r:id="rId11"/>
    <p:sldId id="297" r:id="rId12"/>
    <p:sldId id="306" r:id="rId13"/>
    <p:sldId id="300" r:id="rId14"/>
    <p:sldId id="310" r:id="rId15"/>
    <p:sldId id="289" r:id="rId16"/>
    <p:sldId id="290" r:id="rId17"/>
    <p:sldId id="301" r:id="rId18"/>
    <p:sldId id="309" r:id="rId19"/>
    <p:sldId id="316" r:id="rId20"/>
    <p:sldId id="302" r:id="rId21"/>
    <p:sldId id="304" r:id="rId22"/>
    <p:sldId id="317" r:id="rId23"/>
    <p:sldId id="318" r:id="rId24"/>
    <p:sldId id="31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3C937"/>
    <a:srgbClr val="00CC00"/>
    <a:srgbClr val="FA772E"/>
    <a:srgbClr val="75A3FF"/>
    <a:srgbClr val="3377FF"/>
    <a:srgbClr val="003192"/>
    <a:srgbClr val="FDF5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1" d="100"/>
          <a:sy n="81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0F8A57-FF31-4BD9-ABB2-19FC6FB03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92D4ED-81EB-4F3D-8312-37BDD343D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smtClean="0"/>
              <a:t>нарної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AFDC6-7633-43F2-A8D1-B17D2352D7E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5C247-8681-4B3A-AE33-A11E4EBFB5A2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48BEB-2A91-462C-8814-126586F05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C4442-7D87-4661-ABDF-4DFF338AE53B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1C169-CF28-49BD-A688-14B3EB26F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4B9AF-AD86-4B2F-8A18-3C4197631D2F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C9D5-B563-49E9-94C1-8E1273C02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B9972-15DD-44EC-B20C-B9EB452757EB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347C-53E9-40E5-BB22-75EED78ED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8A48-72D2-464C-814E-A9FF18886B50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1FB7D-682F-49D9-AC41-4DFF7F792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7360F-74DB-456A-B996-9851CA1A26CC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C02C-08B7-4286-B40C-4E2377981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FADEB-CF86-4695-828A-01F8F182AFEC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54A0-A762-495F-A94C-F4AACDDF0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7A6D0F-6BB2-4BC7-B6F9-E3CF05D477B2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090ECF-5283-4952-A3E3-DE573CC4C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25438"/>
            <a:ext cx="8229600" cy="580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58E49F-8F2F-45E4-97E0-A5E0A8B9691A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4EBCE0-310B-4886-980F-4E48B7F0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76AA3-9E57-4DBC-868F-274ABFDFF61D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63267-2F69-4571-B025-5D6874897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3A6F0-0CC4-4CDD-A3A6-148912750D39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DF6B6-72C0-4E63-8B99-75220D424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90333-6254-4917-A108-13FEA41221BC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D65C-F2EF-48EE-9648-61B1B4128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97AC7-C01A-4AA4-A532-88E426E21687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6063-7421-4E11-A9E5-6ABAEBC4E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A8C92-DB57-4EE4-AB06-2E1E4CC5A839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0375-4283-4CA4-AF64-020FEEDD6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062EE-063D-45EF-B00C-38F9FCCE4AF0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88E6E-4C2A-4798-AC81-FC4FC00F1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0A6F8-E1FB-4E0F-83ED-BBC524AA8C77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E3DE-A7B6-4FCD-8E2D-FC431F251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3161A-B810-41EE-8C06-FFBD37BFB5F7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3DF1E-4B2B-4EC5-8349-A91843BA5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uk-UA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2147483647 h 1100"/>
              <a:gd name="T4" fmla="*/ 2147483647 w 1089"/>
              <a:gd name="T5" fmla="*/ 2147483647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5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4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4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4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4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4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4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4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D9F90DC-4207-41BE-952D-8B6C7F8EA83E}" type="datetime1">
              <a:rPr lang="ru-RU"/>
              <a:pPr/>
              <a:t>11.11.2020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1EFCF0-C3B5-46E7-841E-EA60F3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2147483647 w 3130"/>
              <a:gd name="T1" fmla="*/ 2147483647 h 453"/>
              <a:gd name="T2" fmla="*/ 2147483647 w 3130"/>
              <a:gd name="T3" fmla="*/ 0 h 453"/>
              <a:gd name="T4" fmla="*/ 0 w 3130"/>
              <a:gd name="T5" fmla="*/ 0 h 453"/>
              <a:gd name="T6" fmla="*/ 2147483647 w 3130"/>
              <a:gd name="T7" fmla="*/ 2147483647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55" name="Picture 37" descr="water"/>
          <p:cNvPicPr>
            <a:picLocks noChangeAspect="1" noChangeArrowheads="1"/>
          </p:cNvPicPr>
          <p:nvPr/>
        </p:nvPicPr>
        <p:blipFill>
          <a:blip r:embed="rId19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8" descr="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  <p:sldLayoutId id="2147483664" r:id="rId16"/>
    <p:sldLayoutId id="214748366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sava.org/wp-content/uploads/2020/01/WSAVA-Vaccination-Guidelines-2015.pdf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genome/viruses/" TargetMode="External"/><Relationship Id="rId3" Type="http://schemas.openxmlformats.org/officeDocument/2006/relationships/hyperlink" Target="https://www.oie.int/index.php?id=169&amp;L=0&amp;htmfile=glossaire.htm" TargetMode="External"/><Relationship Id="rId7" Type="http://schemas.openxmlformats.org/officeDocument/2006/relationships/hyperlink" Target="http://wwf.org/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ih.gov/" TargetMode="External"/><Relationship Id="rId5" Type="http://schemas.openxmlformats.org/officeDocument/2006/relationships/hyperlink" Target="https://www.wto.org/" TargetMode="External"/><Relationship Id="rId4" Type="http://schemas.openxmlformats.org/officeDocument/2006/relationships/hyperlink" Target="https://www.oie.int/en/standard-setting/aquatic-manual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6916B-67C5-4A17-8DF3-D012C30D856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>
            <p:ph type="ctrTitle"/>
          </p:nvPr>
        </p:nvSpPr>
        <p:spPr>
          <a:xfrm>
            <a:off x="755650" y="1484313"/>
            <a:ext cx="7561263" cy="1584325"/>
          </a:xfrm>
          <a:noFill/>
          <a:ln/>
        </p:spPr>
        <p:txBody>
          <a:bodyPr/>
          <a:lstStyle/>
          <a:p>
            <a:r>
              <a:rPr lang="ru-RU" sz="3600" smtClean="0">
                <a:solidFill>
                  <a:schemeClr val="accent2"/>
                </a:solidFill>
              </a:rPr>
              <a:t/>
            </a:r>
            <a:br>
              <a:rPr lang="ru-RU" sz="3600" smtClean="0">
                <a:solidFill>
                  <a:schemeClr val="accent2"/>
                </a:solidFill>
              </a:rPr>
            </a:br>
            <a:r>
              <a:rPr lang="ru-RU" sz="3600" smtClean="0">
                <a:solidFill>
                  <a:srgbClr val="002060"/>
                </a:solidFill>
              </a:rPr>
              <a:t>ВІРУСНИЙ ІМУНОДЕФІЦИТ</a:t>
            </a:r>
            <a:br>
              <a:rPr lang="ru-RU" sz="3600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</a:rPr>
              <a:t>КОТІВ</a:t>
            </a:r>
            <a:endParaRPr lang="ru-RU" sz="3600" u="sng" smtClean="0">
              <a:solidFill>
                <a:schemeClr val="accent2"/>
              </a:solidFill>
              <a:latin typeface="Traditional Arabic" pitchFamily="18" charset="-7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284538"/>
            <a:ext cx="8137525" cy="295275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навчальн</a:t>
            </a:r>
            <a:r>
              <a:rPr lang="uk-UA" sz="2000" b="1" smtClean="0">
                <a:solidFill>
                  <a:srgbClr val="800000"/>
                </a:solidFill>
                <a:latin typeface="Times New Roman" pitchFamily="18" charset="0"/>
              </a:rPr>
              <a:t>а</a:t>
            </a: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 дисципліна</a:t>
            </a:r>
            <a:b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800000"/>
                </a:solidFill>
              </a:rPr>
              <a:t>“</a:t>
            </a: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Превентивні ветеринарні технології заразних хвороб собак і котів</a:t>
            </a:r>
            <a:r>
              <a:rPr lang="ru-RU" sz="2000" b="1" smtClean="0">
                <a:solidFill>
                  <a:srgbClr val="800000"/>
                </a:solidFill>
              </a:rPr>
              <a:t>”</a:t>
            </a:r>
            <a:r>
              <a:rPr lang="ru-RU" sz="2000" b="1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uk-UA" sz="2000" b="1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uk-UA" sz="2000" b="1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uk-UA" sz="2000" b="1" smtClean="0">
                <a:solidFill>
                  <a:srgbClr val="800000"/>
                </a:solidFill>
                <a:latin typeface="Times New Roman" pitchFamily="18" charset="0"/>
              </a:rPr>
              <a:t>к. вет. наук, доцент </a:t>
            </a:r>
            <a:br>
              <a:rPr lang="uk-UA" sz="20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uk-UA" sz="2000" b="1" smtClean="0">
                <a:solidFill>
                  <a:srgbClr val="800000"/>
                </a:solidFill>
                <a:latin typeface="Times New Roman" pitchFamily="18" charset="0"/>
              </a:rPr>
              <a:t>Сорокіна Наталія Григорівна</a:t>
            </a:r>
          </a:p>
          <a:p>
            <a:pPr algn="l">
              <a:lnSpc>
                <a:spcPct val="80000"/>
              </a:lnSpc>
            </a:pPr>
            <a:endParaRPr lang="uk-UA" sz="2000" b="1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uk-UA" sz="2000" b="1" smtClean="0">
                <a:solidFill>
                  <a:srgbClr val="800000"/>
                </a:solidFill>
                <a:latin typeface="Times New Roman" pitchFamily="18" charset="0"/>
              </a:rPr>
              <a:t>Київ, 20</a:t>
            </a:r>
            <a:r>
              <a:rPr lang="en-US" sz="2000" b="1" smtClean="0">
                <a:solidFill>
                  <a:srgbClr val="800000"/>
                </a:solidFill>
                <a:latin typeface="Times New Roman" pitchFamily="18" charset="0"/>
              </a:rPr>
              <a:t>20</a:t>
            </a:r>
            <a:endParaRPr lang="ru-RU" sz="2000" b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0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>
                <a:solidFill>
                  <a:srgbClr val="993300"/>
                </a:solidFill>
                <a:cs typeface="Arial" charset="0"/>
              </a:rPr>
              <a:t>НАЦІОНАЛЬНИЙ УНІВЕРСИТЕТ БІОРЕСУРСІВ І ПРИРОДОКОРИСТУВАННЯ УКРАЇНИ</a:t>
            </a:r>
            <a:endParaRPr lang="uk-UA">
              <a:solidFill>
                <a:srgbClr val="993300"/>
              </a:solidFill>
              <a:cs typeface="Arial" charset="0"/>
            </a:endParaRPr>
          </a:p>
          <a:p>
            <a:r>
              <a:rPr lang="uk-UA">
                <a:solidFill>
                  <a:srgbClr val="993300"/>
                </a:solidFill>
                <a:cs typeface="Arial" charset="0"/>
              </a:rPr>
              <a:t>Кафедра епізоотології, мікробіології і вірусології</a:t>
            </a:r>
            <a:r>
              <a:rPr lang="ru-RU">
                <a:cs typeface="Arial" charset="0"/>
              </a:rPr>
              <a:t> </a:t>
            </a:r>
          </a:p>
        </p:txBody>
      </p:sp>
      <p:pic>
        <p:nvPicPr>
          <p:cNvPr id="47109" name="Picture 6" descr="C:\Documents and Settings\Lanos\Рабочий стол\Новая папка\virusnyi-immunodeficit-kosh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005263"/>
            <a:ext cx="2736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D11428A-B435-4A83-85E0-3A36711EDD6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223962"/>
          </a:xfrm>
        </p:spPr>
        <p:txBody>
          <a:bodyPr/>
          <a:lstStyle/>
          <a:p>
            <a:pPr>
              <a:defRPr/>
            </a:pPr>
            <a:r>
              <a:rPr lang="uk-UA" sz="2800" smtClean="0"/>
              <a:t>Клінічний синдром, обумовлений ВІК-інфекцією, зазвичай проявляється у вигляді:</a:t>
            </a:r>
            <a:br>
              <a:rPr lang="uk-UA" sz="2800" smtClean="0"/>
            </a:br>
            <a:endParaRPr lang="uk-UA" sz="2800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smtClean="0"/>
              <a:t>Хронічний стоматит і хронічний гінгівіт.</a:t>
            </a:r>
          </a:p>
          <a:p>
            <a:r>
              <a:rPr lang="uk-UA" sz="2400" smtClean="0"/>
              <a:t>Хронічні захворювання верхніх дихальних шляхів.</a:t>
            </a:r>
          </a:p>
          <a:p>
            <a:r>
              <a:rPr lang="uk-UA" sz="2400" smtClean="0"/>
              <a:t>Виснаження.</a:t>
            </a:r>
          </a:p>
          <a:p>
            <a:r>
              <a:rPr lang="uk-UA" sz="2400" smtClean="0"/>
              <a:t>Лихоманка.</a:t>
            </a:r>
          </a:p>
          <a:p>
            <a:r>
              <a:rPr lang="uk-UA" sz="2400" smtClean="0"/>
              <a:t>Лімфоаденопатія.</a:t>
            </a:r>
          </a:p>
          <a:p>
            <a:r>
              <a:rPr lang="uk-UA" sz="2400" smtClean="0"/>
              <a:t>Анемія.</a:t>
            </a:r>
          </a:p>
          <a:p>
            <a:r>
              <a:rPr lang="uk-UA" sz="2400" smtClean="0"/>
              <a:t>Хронічні шкірні захворювання.</a:t>
            </a:r>
          </a:p>
          <a:p>
            <a:r>
              <a:rPr lang="uk-UA" sz="2400" smtClean="0"/>
              <a:t>Хронічний понос.</a:t>
            </a:r>
          </a:p>
          <a:p>
            <a:r>
              <a:rPr lang="uk-UA" sz="2400" smtClean="0"/>
              <a:t>Неврологічні симптоми.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18623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C25C51A-9369-4EA6-95C1-35C9E110EE2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mtClean="0"/>
              <a:t>Патогенез</a:t>
            </a:r>
          </a:p>
        </p:txBody>
      </p:sp>
      <p:sp>
        <p:nvSpPr>
          <p:cNvPr id="921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400" smtClean="0"/>
              <a:t>		Збудник імунодефіциту виконує цитопатичну дію на Т-лімфоцити.</a:t>
            </a:r>
          </a:p>
          <a:p>
            <a:pPr>
              <a:buFontTx/>
              <a:buNone/>
            </a:pPr>
            <a:r>
              <a:rPr lang="uk-UA" sz="2400" smtClean="0"/>
              <a:t>		У заражених кішок під дією вірусу зменшується кількість хелперних Т-лімфоцитів СД4 і змінюється кількісне співвідношення лімфоцитів клонів СД4 і СД8 на прямо протилежне в порівнянні з нормою.</a:t>
            </a:r>
          </a:p>
        </p:txBody>
      </p:sp>
      <p:pic>
        <p:nvPicPr>
          <p:cNvPr id="9220" name="Picture 4" descr="C:\Documents and Settings\Lanos\Рабочий стол\art686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88" y="4098925"/>
            <a:ext cx="2743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7C26A4D-BD11-40A1-A18C-B0491F655F0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smtClean="0"/>
              <a:t>ПАТОГЕНЕЗ</a:t>
            </a:r>
          </a:p>
        </p:txBody>
      </p:sp>
      <p:sp>
        <p:nvSpPr>
          <p:cNvPr id="12291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12292" name="Picture 3" descr="C:\Documents and Settings\Lanos\Рабочий стол\clip_image004_00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82057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94C565B-2C5D-4D06-A076-F1EE538C41B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3314" name="Содержимое 3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mtClean="0"/>
              <a:t>Патогенез ВІК ще до кінця не зрозумілий.</a:t>
            </a:r>
          </a:p>
          <a:p>
            <a:pPr>
              <a:buFontTx/>
              <a:buNone/>
            </a:pPr>
            <a:r>
              <a:rPr lang="uk-UA" smtClean="0"/>
              <a:t>Вірус виділяється:</a:t>
            </a:r>
          </a:p>
          <a:p>
            <a:pPr>
              <a:buFont typeface="Wingdings" pitchFamily="2" charset="2"/>
              <a:buChar char="v"/>
            </a:pPr>
            <a:r>
              <a:rPr lang="uk-UA" smtClean="0"/>
              <a:t>з крові,</a:t>
            </a:r>
          </a:p>
          <a:p>
            <a:pPr>
              <a:buFont typeface="Wingdings" pitchFamily="2" charset="2"/>
              <a:buChar char="v"/>
            </a:pPr>
            <a:r>
              <a:rPr lang="uk-UA" smtClean="0"/>
              <a:t> лімфоїдних органів,</a:t>
            </a:r>
          </a:p>
          <a:p>
            <a:pPr>
              <a:buFont typeface="Wingdings" pitchFamily="2" charset="2"/>
              <a:buChar char="v"/>
            </a:pPr>
            <a:r>
              <a:rPr lang="uk-UA" smtClean="0"/>
              <a:t> слини</a:t>
            </a:r>
          </a:p>
          <a:p>
            <a:pPr>
              <a:buFont typeface="Wingdings" pitchFamily="2" charset="2"/>
              <a:buChar char="v"/>
            </a:pPr>
            <a:r>
              <a:rPr lang="uk-UA" smtClean="0"/>
              <a:t> спинномозкової рідини</a:t>
            </a:r>
          </a:p>
          <a:p>
            <a:pPr>
              <a:buFont typeface="Wingdings" pitchFamily="2" charset="2"/>
              <a:buChar char="v"/>
            </a:pPr>
            <a:r>
              <a:rPr lang="uk-UA" smtClean="0"/>
              <a:t> може рости </a:t>
            </a:r>
            <a:r>
              <a:rPr lang="en-US" smtClean="0"/>
              <a:t>in vitro </a:t>
            </a:r>
            <a:r>
              <a:rPr lang="uk-UA" smtClean="0"/>
              <a:t>в лімфоцитах, макрофагах і астроцитах.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A1E8174-2684-4CA6-A783-0889329F031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dirty="0" smtClean="0"/>
              <a:t>Після експериментальної інокуляції кошенят високою дозою ВІК вірус виділений з лімфоцитів через 1 тиждень, а титри антитіл присутні вже через 3 тижні, але розвиток </a:t>
            </a:r>
            <a:r>
              <a:rPr lang="uk-UA" dirty="0" err="1" smtClean="0"/>
              <a:t>віремії</a:t>
            </a:r>
            <a:r>
              <a:rPr lang="uk-UA" dirty="0" smtClean="0"/>
              <a:t> і </a:t>
            </a:r>
            <a:r>
              <a:rPr lang="uk-UA" dirty="0" err="1" smtClean="0"/>
              <a:t>сероконверсія</a:t>
            </a:r>
            <a:r>
              <a:rPr lang="uk-UA" dirty="0" smtClean="0"/>
              <a:t> займають набагато більше часу, особливо при малих заразливим дозах вірусу.</a:t>
            </a:r>
          </a:p>
          <a:p>
            <a:pPr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DAB0D9E-B02B-48A2-AA2B-380843A4B74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002060"/>
                </a:solidFill>
              </a:rPr>
              <a:t>Патологоанатомічні зміни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	Специфічних макроскопічних та мікроскопічних змін при вірусному імунодефіциті кішок, як правило, не виявляють.</a:t>
            </a:r>
            <a:endParaRPr lang="uk-UA" sz="2400" smtClean="0"/>
          </a:p>
        </p:txBody>
      </p:sp>
      <p:pic>
        <p:nvPicPr>
          <p:cNvPr id="15364" name="Picture 3" descr="C:\Documents and Settings\саша\Рабочий стол\фиксация\Новая папка\d05bbceb5a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75"/>
            <a:ext cx="914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084513"/>
            <a:ext cx="34925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69556CE-DDBC-4C52-AB4E-3E10FEEC5C9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386" name="Содержимое 4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Tx/>
              <a:buNone/>
            </a:pPr>
            <a:r>
              <a:rPr lang="uk-UA" sz="2400" smtClean="0"/>
              <a:t>		Проте в літературі описані деякі патологоанатомічні зміни, встановлені у кішок, полеглих в результаті експериментальної інфекції. При цьому смерть тварин відбувалася через 120-150 тижнів після зараження вірусом імунодефіциту. </a:t>
            </a:r>
          </a:p>
          <a:p>
            <a:pPr>
              <a:buFontTx/>
              <a:buNone/>
            </a:pPr>
            <a:r>
              <a:rPr lang="uk-UA" sz="2400" smtClean="0"/>
              <a:t>		При розтині реєстрували: зневоднення, виснаження, атрофію скелетних м'язів, трахеобронхіт, набряк легенів і бронхопневмонію, інтерстиціальний гломерулонефрит, а також атрофію окремих лімфатичних вузлів.</a:t>
            </a:r>
          </a:p>
        </p:txBody>
      </p:sp>
      <p:pic>
        <p:nvPicPr>
          <p:cNvPr id="16387" name="Picture 4" descr="C:\Documents and Settings\саша\Рабочий стол\фиксация\Новая папка\4198aa57db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5B4118D-3967-46CC-B114-54186BE3D51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428625" y="325438"/>
            <a:ext cx="8215313" cy="746125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i="1" smtClean="0">
                <a:solidFill>
                  <a:srgbClr val="FF0000"/>
                </a:solidFill>
              </a:rPr>
              <a:t>Лабораторна діагностика</a:t>
            </a:r>
          </a:p>
        </p:txBody>
      </p:sp>
      <p:sp>
        <p:nvSpPr>
          <p:cNvPr id="17411" name="Содержимое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uk-UA" sz="1800" smtClean="0"/>
              <a:t>серологічне дослідження або ізоляції та ідентифікації вірусу</a:t>
            </a:r>
          </a:p>
          <a:p>
            <a:r>
              <a:rPr lang="uk-UA" sz="1800" smtClean="0"/>
              <a:t>комерційно доступні набори для експрес-діагностики за наявності антитіл</a:t>
            </a:r>
          </a:p>
          <a:p>
            <a:r>
              <a:rPr lang="uk-UA" sz="1800" smtClean="0"/>
              <a:t>через колостральний імунітету кошенята повинні проходити ці тести не раніше ніж після 6 міс.</a:t>
            </a:r>
          </a:p>
          <a:p>
            <a:r>
              <a:rPr lang="en-US" sz="1800" smtClean="0"/>
              <a:t>ELISA </a:t>
            </a:r>
            <a:r>
              <a:rPr lang="uk-UA" sz="1800" smtClean="0"/>
              <a:t>тест (може давати хибно позитивну оцінку)</a:t>
            </a:r>
          </a:p>
          <a:p>
            <a:r>
              <a:rPr lang="uk-UA" sz="1800" smtClean="0"/>
              <a:t>краще використовувати діагностикуми </a:t>
            </a:r>
            <a:r>
              <a:rPr lang="en-US" sz="1800" smtClean="0"/>
              <a:t>Western blot (Immunoblot) </a:t>
            </a:r>
            <a:r>
              <a:rPr lang="uk-UA" sz="1800" smtClean="0"/>
              <a:t>або непрямі методи флюоресценції, які вважаються дуже специфічними для підтвердження.</a:t>
            </a:r>
          </a:p>
          <a:p>
            <a:r>
              <a:rPr lang="uk-UA" sz="1800" smtClean="0"/>
              <a:t>присутність специфічних антитіл говорить про інфекцію.</a:t>
            </a:r>
          </a:p>
        </p:txBody>
      </p:sp>
      <p:pic>
        <p:nvPicPr>
          <p:cNvPr id="17412" name="Picture 4" descr="C:\Documents and Settings\Lanos\Рабочий стол\art686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188" y="4365625"/>
            <a:ext cx="33258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AED07F8-8224-40D4-95DD-136120611C1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223962"/>
          </a:xfrm>
        </p:spPr>
        <p:txBody>
          <a:bodyPr/>
          <a:lstStyle/>
          <a:p>
            <a:r>
              <a:rPr lang="uk-UA" smtClean="0"/>
              <a:t>Диференціальна діагностика</a:t>
            </a:r>
            <a:r>
              <a:rPr lang="ru-RU" smtClean="0"/>
              <a:t> </a:t>
            </a:r>
            <a:br>
              <a:rPr lang="ru-RU" smtClean="0"/>
            </a:br>
            <a:endParaRPr lang="uk-UA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smtClean="0"/>
              <a:t>Вірусний лейкоз котів</a:t>
            </a:r>
          </a:p>
          <a:p>
            <a:r>
              <a:rPr lang="uk-UA" sz="2800" smtClean="0"/>
              <a:t>Бактеріальні, паразитарні, вірусні та грибкові інфекції</a:t>
            </a:r>
          </a:p>
          <a:p>
            <a:r>
              <a:rPr lang="uk-UA" sz="2800" smtClean="0"/>
              <a:t>Токсоплазмоз </a:t>
            </a:r>
          </a:p>
          <a:p>
            <a:r>
              <a:rPr lang="uk-UA" sz="2800" smtClean="0"/>
              <a:t>Невірусні неопластичні хвороби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005D8-D84A-402A-A186-19276078E08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>
            <p:ph type="title" idx="4294967295"/>
          </p:nvPr>
        </p:nvSpPr>
        <p:spPr>
          <a:xfrm>
            <a:off x="323850" y="0"/>
            <a:ext cx="8229600" cy="927100"/>
          </a:xfrm>
          <a:noFill/>
          <a:ln/>
        </p:spPr>
        <p:txBody>
          <a:bodyPr/>
          <a:lstStyle/>
          <a:p>
            <a:r>
              <a:rPr lang="uk-UA" sz="4000" smtClean="0"/>
              <a:t>Диференціальна діагностика</a:t>
            </a:r>
            <a:endParaRPr lang="ru-RU" sz="4000" smtClean="0"/>
          </a:p>
        </p:txBody>
      </p:sp>
      <p:graphicFrame>
        <p:nvGraphicFramePr>
          <p:cNvPr id="50182" name="Diagram 6"/>
          <p:cNvGraphicFramePr>
            <a:graphicFrameLocks/>
          </p:cNvGraphicFramePr>
          <p:nvPr>
            <p:ph/>
          </p:nvPr>
        </p:nvGraphicFramePr>
        <p:xfrm>
          <a:off x="431800" y="931863"/>
          <a:ext cx="7308850" cy="5129212"/>
        </p:xfrm>
        <a:graphic>
          <a:graphicData uri="http://schemas.openxmlformats.org/drawingml/2006/compatibility">
            <com:legacyDrawing xmlns:com="http://schemas.openxmlformats.org/drawingml/2006/compatibility" spid="_x0000_s5018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4761D65-413A-486E-8F31-E0867D899FD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9154" name="Rectangle 2"/>
          <p:cNvSpPr>
            <a:spLocks noChangeArrowheads="1"/>
          </p:cNvSpPr>
          <p:nvPr>
            <p:ph type="title"/>
          </p:nvPr>
        </p:nvSpPr>
        <p:spPr>
          <a:xfrm>
            <a:off x="457200" y="325438"/>
            <a:ext cx="8229600" cy="806450"/>
          </a:xfrm>
          <a:noFill/>
          <a:ln/>
        </p:spPr>
        <p:txBody>
          <a:bodyPr/>
          <a:lstStyle/>
          <a:p>
            <a:r>
              <a:rPr lang="uk-UA" sz="4000" smtClean="0">
                <a:solidFill>
                  <a:srgbClr val="00CC00"/>
                </a:solidFill>
              </a:rPr>
              <a:t>Зміст</a:t>
            </a:r>
            <a:endParaRPr lang="ru-RU" sz="4000" smtClean="0">
              <a:solidFill>
                <a:srgbClr val="00CC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uk-UA" sz="2400" smtClean="0"/>
              <a:t>Означення хвороби.</a:t>
            </a:r>
          </a:p>
          <a:p>
            <a:pPr marL="609600" indent="-609600">
              <a:buFontTx/>
              <a:buAutoNum type="arabicPeriod"/>
            </a:pPr>
            <a:r>
              <a:rPr lang="uk-UA" sz="2400" smtClean="0"/>
              <a:t>Історична довідка.</a:t>
            </a:r>
          </a:p>
          <a:p>
            <a:pPr marL="609600" indent="-609600">
              <a:buFontTx/>
              <a:buAutoNum type="arabicPeriod"/>
            </a:pPr>
            <a:r>
              <a:rPr lang="uk-UA" sz="2400" smtClean="0"/>
              <a:t>Характеристика збудника хвороби.</a:t>
            </a:r>
          </a:p>
          <a:p>
            <a:pPr marL="609600" indent="-609600">
              <a:buFontTx/>
              <a:buAutoNum type="arabicPeriod"/>
            </a:pPr>
            <a:r>
              <a:rPr lang="uk-UA" sz="2400" smtClean="0"/>
              <a:t>Епізоотологія хвороби. </a:t>
            </a:r>
          </a:p>
          <a:p>
            <a:pPr marL="609600" indent="-609600">
              <a:buFontTx/>
              <a:buAutoNum type="arabicPeriod"/>
            </a:pPr>
            <a:r>
              <a:rPr lang="uk-UA" sz="2400" smtClean="0"/>
              <a:t>Патогенез.</a:t>
            </a:r>
          </a:p>
          <a:p>
            <a:pPr marL="609600" indent="-609600">
              <a:buFontTx/>
              <a:buAutoNum type="arabicPeriod"/>
            </a:pPr>
            <a:r>
              <a:rPr lang="uk-UA" sz="2400" smtClean="0"/>
              <a:t>Клінічні ознаки та перебіг.</a:t>
            </a:r>
          </a:p>
          <a:p>
            <a:pPr marL="609600" indent="-609600">
              <a:buFontTx/>
              <a:buAutoNum type="arabicPeriod"/>
            </a:pPr>
            <a:r>
              <a:rPr lang="uk-UA" sz="2400" smtClean="0"/>
              <a:t>Патологоанатомічні зміни.</a:t>
            </a:r>
          </a:p>
          <a:p>
            <a:pPr marL="609600" indent="-609600">
              <a:buFontTx/>
              <a:buAutoNum type="arabicPeriod"/>
            </a:pPr>
            <a:r>
              <a:rPr lang="uk-UA" sz="2400" smtClean="0"/>
              <a:t>Діагноз та лабораторна діагностика</a:t>
            </a:r>
          </a:p>
          <a:p>
            <a:pPr marL="609600" indent="-609600">
              <a:buFontTx/>
              <a:buAutoNum type="arabicPeriod"/>
            </a:pPr>
            <a:r>
              <a:rPr lang="uk-UA" sz="2400" smtClean="0"/>
              <a:t>Диференціальна діагностика</a:t>
            </a:r>
          </a:p>
          <a:p>
            <a:pPr marL="609600" indent="-609600">
              <a:buFontTx/>
              <a:buAutoNum type="arabicPeriod"/>
            </a:pPr>
            <a:r>
              <a:rPr lang="uk-UA" sz="2400" smtClean="0"/>
              <a:t>Лікування, імунітет.</a:t>
            </a:r>
          </a:p>
          <a:p>
            <a:pPr marL="609600" indent="-609600">
              <a:buFontTx/>
              <a:buAutoNum type="arabicPeriod"/>
            </a:pPr>
            <a:r>
              <a:rPr lang="uk-UA" sz="2400" smtClean="0"/>
              <a:t>Профілактика і заходи боротьби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8A4E4CD-73A9-4E88-8168-35BFF0B945B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82613"/>
          </a:xfrm>
        </p:spPr>
        <p:txBody>
          <a:bodyPr/>
          <a:lstStyle/>
          <a:p>
            <a:pPr algn="ctr">
              <a:defRPr/>
            </a:pPr>
            <a:r>
              <a:rPr lang="uk-UA" i="1" u="sng" smtClean="0"/>
              <a:t>Лікування</a:t>
            </a:r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1133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sz="2200" smtClean="0"/>
              <a:t>	</a:t>
            </a:r>
            <a:r>
              <a:rPr lang="uk-UA" sz="2000" smtClean="0"/>
              <a:t>В даний час погано розроблене. В основному воно спрямоване на усунення окремих симптомів і підвищення імунітету у котів.</a:t>
            </a:r>
          </a:p>
          <a:p>
            <a:pPr marL="0" indent="0">
              <a:buFontTx/>
              <a:buNone/>
            </a:pPr>
            <a:r>
              <a:rPr lang="uk-UA" sz="2000" smtClean="0"/>
              <a:t>	В схему лікування хворих імунодефіцитом котів включають </a:t>
            </a:r>
            <a:r>
              <a:rPr lang="uk-UA" sz="2000" b="1" i="1" smtClean="0"/>
              <a:t>імуноглобулін протигрипозний або противокоревой нормальний людський</a:t>
            </a:r>
            <a:r>
              <a:rPr lang="uk-UA" sz="2000" smtClean="0"/>
              <a:t> в дозі 0,5-1 мл. Вводять цей препарат підшкірно або внутрішньом'язово 1 раз в 2-3 дні до одужання. </a:t>
            </a:r>
          </a:p>
          <a:p>
            <a:pPr marL="0" indent="0">
              <a:buFontTx/>
              <a:buNone/>
            </a:pPr>
            <a:r>
              <a:rPr lang="uk-UA" sz="2000" smtClean="0"/>
              <a:t>	Одночасно для придушення патогенної мікрофлори призначаються </a:t>
            </a:r>
            <a:r>
              <a:rPr lang="uk-UA" sz="2000" b="1" i="1" smtClean="0"/>
              <a:t>антибіотики широкого спектру дії (ампіцилін, ампіокс, пеніцилін, цефалоспорини)</a:t>
            </a:r>
            <a:r>
              <a:rPr lang="uk-UA" sz="2000" smtClean="0"/>
              <a:t> в терапевтичних дозах. </a:t>
            </a:r>
          </a:p>
          <a:p>
            <a:pPr marL="0" indent="0">
              <a:buFontTx/>
              <a:buNone/>
            </a:pPr>
            <a:r>
              <a:rPr lang="uk-UA" sz="2000" smtClean="0"/>
              <a:t>	Всередину або парентерально застосовуються </a:t>
            </a:r>
            <a:r>
              <a:rPr lang="uk-UA" sz="2000" b="1" i="1" smtClean="0"/>
              <a:t>вітамінні і полівітамінні препарати</a:t>
            </a:r>
            <a:r>
              <a:rPr lang="uk-UA" sz="2000" smtClean="0"/>
              <a:t>. </a:t>
            </a:r>
          </a:p>
          <a:p>
            <a:pPr marL="0" indent="0">
              <a:buFontTx/>
              <a:buNone/>
            </a:pPr>
            <a:r>
              <a:rPr lang="uk-UA" sz="2000" smtClean="0"/>
              <a:t>	Показані </a:t>
            </a:r>
            <a:r>
              <a:rPr lang="uk-UA" sz="2000" b="1" i="1" smtClean="0"/>
              <a:t>антигістамінні засоби - димедрол, супрастин, тавегіл, піпольфен</a:t>
            </a:r>
            <a:r>
              <a:rPr lang="uk-UA" sz="2000" smtClean="0"/>
              <a:t> та інші в загальноприйнятих дозах.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5D1863E-1F96-4709-A5F9-D5B80226548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214438"/>
          </a:xfrm>
        </p:spPr>
        <p:txBody>
          <a:bodyPr/>
          <a:lstStyle/>
          <a:p>
            <a:pPr algn="ctr">
              <a:defRPr/>
            </a:pPr>
            <a:r>
              <a:rPr lang="uk-UA" sz="4000" smtClean="0"/>
              <a:t>Профілактика та заходи боротьби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608512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uk-UA" smtClean="0"/>
              <a:t>		</a:t>
            </a:r>
            <a:r>
              <a:rPr lang="uk-UA" sz="2800" smtClean="0"/>
              <a:t>У даний час профілактичного щеплення проти вірусного імунодефіциту котів не має, тому необхідно виключити бродяжництво кішок і бійки між ними.</a:t>
            </a:r>
          </a:p>
          <a:p>
            <a:pPr>
              <a:buClr>
                <a:schemeClr val="accent1"/>
              </a:buClr>
            </a:pPr>
            <a:r>
              <a:rPr lang="uk-UA" sz="2800" smtClean="0"/>
              <a:t>		Кастрація котів може знизити кількість бійок. </a:t>
            </a:r>
          </a:p>
          <a:p>
            <a:pPr>
              <a:buClr>
                <a:schemeClr val="accent1"/>
              </a:buClr>
            </a:pPr>
            <a:r>
              <a:rPr lang="uk-UA" sz="2800" smtClean="0"/>
              <a:t>		При груповому утриманні коти повинні перевірятися на дану інфекцію.</a:t>
            </a:r>
          </a:p>
          <a:p>
            <a:pPr>
              <a:buClr>
                <a:schemeClr val="accent1"/>
              </a:buClr>
            </a:pPr>
            <a:r>
              <a:rPr lang="uk-UA" sz="2800" smtClean="0"/>
              <a:t>		Коти-вірусоносії повинні ізолюватися.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9E723E5-5ACC-487C-AA52-6E5717B0CE8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>
            <p:ph type="title"/>
          </p:nvPr>
        </p:nvSpPr>
        <p:spPr>
          <a:xfrm>
            <a:off x="457200" y="325438"/>
            <a:ext cx="8229600" cy="690562"/>
          </a:xfrm>
          <a:noFill/>
          <a:ln/>
        </p:spPr>
        <p:txBody>
          <a:bodyPr/>
          <a:lstStyle/>
          <a:p>
            <a:r>
              <a:rPr lang="uk-UA" sz="3200" smtClean="0">
                <a:solidFill>
                  <a:schemeClr val="accent2"/>
                </a:solidFill>
              </a:rPr>
              <a:t>Список рекомендованої літератури</a:t>
            </a:r>
            <a:endParaRPr lang="ru-RU" sz="3200" smtClean="0">
              <a:solidFill>
                <a:schemeClr val="accent2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029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Недосєков В.В., Гонтарь А.М., Сорокіна Н.Г., Кісера Я.В., Інфекційні хвороби собак і котів. Агроосвіта</a:t>
            </a:r>
            <a:r>
              <a:rPr lang="es-ES" sz="1600" smtClean="0">
                <a:latin typeface="Times New Roman" pitchFamily="18" charset="0"/>
              </a:rPr>
              <a:t>. 2016. - 234 </a:t>
            </a:r>
            <a:r>
              <a:rPr lang="ru-RU" sz="1600" smtClean="0">
                <a:latin typeface="Times New Roman" pitchFamily="18" charset="0"/>
              </a:rPr>
              <a:t>с</a:t>
            </a:r>
            <a:r>
              <a:rPr lang="es-ES" sz="1600" smtClean="0">
                <a:latin typeface="Times New Roman" pitchFamily="18" charset="0"/>
              </a:rPr>
              <a:t>.</a:t>
            </a:r>
            <a:endParaRPr lang="ru-RU" sz="16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Каришева</a:t>
            </a:r>
            <a:r>
              <a:rPr lang="ru-RU" sz="1600" smtClean="0"/>
              <a:t> </a:t>
            </a:r>
            <a:r>
              <a:rPr lang="ru-RU" sz="1600" smtClean="0">
                <a:latin typeface="Times New Roman" pitchFamily="18" charset="0"/>
              </a:rPr>
              <a:t>А.Ф. Спеціальна епізоотологія. </a:t>
            </a:r>
            <a:r>
              <a:rPr lang="ru-RU" sz="1600" smtClean="0"/>
              <a:t>–</a:t>
            </a:r>
            <a:r>
              <a:rPr lang="ru-RU" sz="1600" smtClean="0">
                <a:latin typeface="Times New Roman" pitchFamily="18" charset="0"/>
              </a:rPr>
              <a:t> Київ : Вища освіта, 2002. </a:t>
            </a:r>
            <a:r>
              <a:rPr lang="ru-RU" sz="1600" smtClean="0"/>
              <a:t>–</a:t>
            </a:r>
            <a:r>
              <a:rPr lang="ru-RU" sz="1600" smtClean="0">
                <a:latin typeface="Times New Roman" pitchFamily="18" charset="0"/>
              </a:rPr>
              <a:t> 703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Ярчук Б.М., Вербицький П.І., Литвин В.П. та ін. Загальна епізоотологія. - Біла Церква, 2002,- 656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Чандлер Е., Гаскелл К., Гаскелл Р. Болезни кошек (Feline Medicine and Therapeutics)/ Пер. с англ., - М.: Аквариум Принт, 2011. -688с.: ил.+24 стр. цв. вкл.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Недосєков В.В., Макаров В.В. Міжнародна класифікація хвороб і особливо небезпечні інфекції тварин/ Навчальний посібник. - Київ. </a:t>
            </a:r>
            <a:r>
              <a:rPr lang="ru-RU" sz="1600" smtClean="0"/>
              <a:t>–</a:t>
            </a:r>
            <a:r>
              <a:rPr lang="ru-RU" sz="1600" smtClean="0">
                <a:latin typeface="Times New Roman" pitchFamily="18" charset="0"/>
              </a:rPr>
              <a:t> 2010. 120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Практикум з ветеринарної вірусології / В.Г. Скибіцький, І.І. Панікар, О.А., Ткаченко та ін. </a:t>
            </a:r>
            <a:r>
              <a:rPr lang="ru-RU" sz="1600" smtClean="0"/>
              <a:t>–</a:t>
            </a:r>
            <a:r>
              <a:rPr lang="ru-RU" sz="1600" smtClean="0">
                <a:latin typeface="Times New Roman" pitchFamily="18" charset="0"/>
              </a:rPr>
              <a:t> К.: Вища освіта, 2008. </a:t>
            </a:r>
            <a:r>
              <a:rPr lang="ru-RU" sz="1600" smtClean="0"/>
              <a:t>–</a:t>
            </a:r>
            <a:r>
              <a:rPr lang="ru-RU" sz="1600" smtClean="0">
                <a:latin typeface="Times New Roman" pitchFamily="18" charset="0"/>
              </a:rPr>
              <a:t> 208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Сюрин В.Н., Белоусова Р.В., Фомина Н.В. Диагностика вирусных болезней животных. Справочник. -М.: Колос, 1991.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Сюрин В.Н., Самуйленко А.Я., Соловьев Б.В., Фомина Н.В. Вирусные болезни животных. − Москва, ВНИТИБП, 928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Борисевич В.Б., Борисевич Б.В. Болезни собак.-К., 1996.-364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Шевченко Т.П., Будзанівська І.Г., Поліщук В.П. Віруси мікроорганізмів. Курс лекцій: Навчальний посібник. -К.: Глобус, 2013. -150 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600" smtClean="0">
                <a:latin typeface="Times New Roman" pitchFamily="18" charset="0"/>
              </a:rPr>
              <a:t>М. Дей, М. Хорзінек, Р. Шульц та Р. Сквайрс Керівництво з вакцинації собак та котів, розроблене Групою з формування керівництва з вакцинації (VGG) Міжнародної ветеринарної асоціації дрібних тварин (WSAVA), 2015,</a:t>
            </a:r>
            <a:r>
              <a:rPr lang="uk-UA" sz="1600" smtClean="0">
                <a:latin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hlinkClick r:id="rId2"/>
              </a:rPr>
              <a:t>https://wsava.org/wp-content/uploads/2020/01/WSAVA-Vaccination-Guidelines-2015.pdf</a:t>
            </a:r>
            <a:endParaRPr lang="ru-RU" sz="16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1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7E54ABD-7F3A-44B4-A1E8-D6F3453F199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>
            <p:ph type="title"/>
          </p:nvPr>
        </p:nvSpPr>
        <p:spPr>
          <a:xfrm>
            <a:off x="468313" y="476250"/>
            <a:ext cx="8229600" cy="490538"/>
          </a:xfrm>
          <a:noFill/>
          <a:ln/>
        </p:spPr>
        <p:txBody>
          <a:bodyPr/>
          <a:lstStyle/>
          <a:p>
            <a:r>
              <a:rPr lang="ru-RU" sz="3600" smtClean="0"/>
              <a:t>Інформаційні ресурси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4006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Всесвітня організація охорони здоров'я тварин (</a:t>
            </a:r>
            <a:r>
              <a:rPr lang="ru-RU" sz="1800" smtClean="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 smtClean="0"/>
              <a:t> </a:t>
            </a:r>
            <a:r>
              <a:rPr lang="en-US" sz="1800" smtClean="0">
                <a:latin typeface="Times New Roman" pitchFamily="18" charset="0"/>
              </a:rPr>
              <a:t>World Organization for Animal Health,</a:t>
            </a:r>
            <a:r>
              <a:rPr lang="en-US" sz="1800" smtClean="0"/>
              <a:t> </a:t>
            </a:r>
            <a:r>
              <a:rPr lang="en-US" sz="1800" smtClean="0">
                <a:latin typeface="Times New Roman" pitchFamily="18" charset="0"/>
              </a:rPr>
              <a:t> Office International des Epizooties, OIE), //www.oie.int/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latin typeface="Times New Roman" pitchFamily="18" charset="0"/>
              </a:rPr>
              <a:t>Terrestrial Animal Health Code, GLOSSARY, </a:t>
            </a:r>
            <a:r>
              <a:rPr lang="en-US" sz="1800" smtClean="0">
                <a:latin typeface="Times New Roman" pitchFamily="18" charset="0"/>
                <a:hlinkClick r:id="rId3"/>
              </a:rPr>
              <a:t>https://www.oie.int/index.php?id=169&amp;L=0&amp;htmfile=glossaire.htm</a:t>
            </a:r>
            <a:endParaRPr lang="en-US" sz="18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latin typeface="Times New Roman" pitchFamily="18" charset="0"/>
              </a:rPr>
              <a:t>Aquatic Animal Health Code, GLOSSARY, https://www.oie.int/index.php?id=171&amp;L=0&amp;htmfile=glossaire.htm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latin typeface="Times New Roman" pitchFamily="18" charset="0"/>
              </a:rPr>
              <a:t>Manual of Diagnostic Tests and Vaccines for Terrestrial Animals 2019, https://www.oie.int/en/standard-setting/terrestrial-manual/access-online/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latin typeface="Times New Roman" pitchFamily="18" charset="0"/>
              </a:rPr>
              <a:t>Manual of Diagnostic Tests for Aquatic Animals, </a:t>
            </a:r>
            <a:r>
              <a:rPr lang="en-US" sz="1800" smtClean="0">
                <a:latin typeface="Times New Roman" pitchFamily="18" charset="0"/>
                <a:hlinkClick r:id="rId4"/>
              </a:rPr>
              <a:t>https://www.oie.int/en/standard-setting/aquatic-manual/</a:t>
            </a:r>
            <a:endParaRPr lang="ru-RU" sz="18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Продовольча та сільськогосподарська організація ООН (</a:t>
            </a:r>
            <a:r>
              <a:rPr lang="ru-RU" sz="1800" smtClean="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 smtClean="0">
                <a:latin typeface="Times New Roman" pitchFamily="18" charset="0"/>
              </a:rPr>
              <a:t> Food and Agriculture Organization,</a:t>
            </a:r>
            <a:r>
              <a:rPr lang="ru-RU" sz="1800" smtClean="0"/>
              <a:t> </a:t>
            </a:r>
            <a:r>
              <a:rPr lang="ru-RU" sz="1800" smtClean="0">
                <a:latin typeface="Times New Roman" pitchFamily="18" charset="0"/>
              </a:rPr>
              <a:t>FAO), http://www.fao.org/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Світова організація торгівлі (</a:t>
            </a:r>
            <a:r>
              <a:rPr lang="ru-RU" sz="1800" smtClean="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 smtClean="0">
                <a:latin typeface="Times New Roman" pitchFamily="18" charset="0"/>
              </a:rPr>
              <a:t> World Trade Organization, WTO), </a:t>
            </a:r>
            <a:r>
              <a:rPr lang="ru-RU" sz="1800" smtClean="0">
                <a:latin typeface="Times New Roman" pitchFamily="18" charset="0"/>
                <a:hlinkClick r:id="rId5"/>
              </a:rPr>
              <a:t>https://www.wto.org/</a:t>
            </a:r>
            <a:endParaRPr lang="en-US" sz="18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1800" smtClean="0">
                <a:latin typeface="Times New Roman" pitchFamily="18" charset="0"/>
              </a:rPr>
              <a:t>National Institutes of Health (NIH), </a:t>
            </a:r>
            <a:r>
              <a:rPr lang="en-US" sz="1800" smtClean="0">
                <a:latin typeface="Times New Roman" pitchFamily="18" charset="0"/>
                <a:hlinkClick r:id="rId6"/>
              </a:rPr>
              <a:t>https://www.nih.gov</a:t>
            </a:r>
            <a:endParaRPr lang="ru-RU" sz="18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1800" smtClean="0">
                <a:latin typeface="Times New Roman" pitchFamily="18" charset="0"/>
              </a:rPr>
              <a:t>Всесвітній фонд дикої природи </a:t>
            </a:r>
            <a:r>
              <a:rPr lang="ru-RU" sz="1800" smtClean="0"/>
              <a:t> </a:t>
            </a:r>
            <a:r>
              <a:rPr lang="ru-RU" sz="1800" smtClean="0">
                <a:latin typeface="Times New Roman" pitchFamily="18" charset="0"/>
              </a:rPr>
              <a:t>(</a:t>
            </a:r>
            <a:r>
              <a:rPr lang="ru-RU" sz="1800" smtClean="0">
                <a:latin typeface="Times New Roman" pitchFamily="18" charset="0"/>
                <a:hlinkClick r:id="rId2" tooltip="Англійська мова"/>
              </a:rPr>
              <a:t>англ.</a:t>
            </a:r>
            <a:r>
              <a:rPr lang="ru-RU" sz="1800" smtClean="0"/>
              <a:t> </a:t>
            </a:r>
            <a:r>
              <a:rPr lang="ru-RU" sz="1800" smtClean="0">
                <a:latin typeface="Times New Roman" pitchFamily="18" charset="0"/>
              </a:rPr>
              <a:t>World Wide Fund for Nature,), </a:t>
            </a:r>
            <a:r>
              <a:rPr lang="ru-RU" sz="1800" smtClean="0">
                <a:latin typeface="Times New Roman" pitchFamily="18" charset="0"/>
                <a:hlinkClick r:id="rId7"/>
              </a:rPr>
              <a:t>http://wwf.org/</a:t>
            </a:r>
            <a:endParaRPr lang="uk-UA" sz="18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sz="1800" smtClean="0">
                <a:latin typeface="Times New Roman" pitchFamily="18" charset="0"/>
              </a:rPr>
              <a:t> National Center for Biotechnology Information, U.S. National Library of Medicine, Viral Genomes, </a:t>
            </a:r>
            <a:r>
              <a:rPr lang="uk-UA" sz="1800" smtClean="0">
                <a:latin typeface="Times New Roman" pitchFamily="18" charset="0"/>
                <a:hlinkClick r:id="rId8"/>
              </a:rPr>
              <a:t>https://www.ncbi.nlm.nih.gov/genome/viruses/</a:t>
            </a:r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8F30198-5361-4EAA-87DA-BD6F23C3BE6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gray">
          <a:xfrm>
            <a:off x="250825" y="1125538"/>
            <a:ext cx="62198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r>
              <a:rPr lang="uk-UA" sz="5400" b="1">
                <a:solidFill>
                  <a:schemeClr val="tx2"/>
                </a:solidFill>
              </a:rPr>
              <a:t>Д</a:t>
            </a:r>
            <a:r>
              <a:rPr lang="uk-UA" sz="5400" b="1">
                <a:solidFill>
                  <a:srgbClr val="7030A0"/>
                </a:solidFill>
              </a:rPr>
              <a:t>я</a:t>
            </a:r>
            <a:r>
              <a:rPr lang="uk-UA" sz="5400" b="1">
                <a:solidFill>
                  <a:srgbClr val="00B050"/>
                </a:solidFill>
              </a:rPr>
              <a:t>к</a:t>
            </a:r>
            <a:r>
              <a:rPr lang="uk-UA" sz="5400" b="1">
                <a:solidFill>
                  <a:srgbClr val="FA772E"/>
                </a:solidFill>
              </a:rPr>
              <a:t>у</a:t>
            </a:r>
            <a:r>
              <a:rPr lang="uk-UA" sz="5400" b="1">
                <a:solidFill>
                  <a:srgbClr val="00B0F0"/>
                </a:solidFill>
              </a:rPr>
              <a:t>ю</a:t>
            </a:r>
            <a:r>
              <a:rPr lang="uk-UA" sz="5400" b="1">
                <a:solidFill>
                  <a:schemeClr val="tx2"/>
                </a:solidFill>
              </a:rPr>
              <a:t> </a:t>
            </a:r>
            <a:r>
              <a:rPr lang="uk-UA" sz="5400" b="1">
                <a:solidFill>
                  <a:srgbClr val="00B050"/>
                </a:solidFill>
              </a:rPr>
              <a:t>з</a:t>
            </a:r>
            <a:r>
              <a:rPr lang="uk-UA" sz="5400" b="1">
                <a:solidFill>
                  <a:srgbClr val="FA772E"/>
                </a:solidFill>
              </a:rPr>
              <a:t>а</a:t>
            </a:r>
            <a:r>
              <a:rPr lang="uk-UA" sz="5400" b="1">
                <a:solidFill>
                  <a:schemeClr val="tx2"/>
                </a:solidFill>
              </a:rPr>
              <a:t> </a:t>
            </a:r>
            <a:r>
              <a:rPr lang="uk-UA" sz="5400" b="1">
                <a:solidFill>
                  <a:srgbClr val="74580B"/>
                </a:solidFill>
              </a:rPr>
              <a:t>у</a:t>
            </a:r>
            <a:r>
              <a:rPr lang="uk-UA" sz="5400" b="1">
                <a:solidFill>
                  <a:srgbClr val="FF0909"/>
                </a:solidFill>
              </a:rPr>
              <a:t>в</a:t>
            </a:r>
            <a:r>
              <a:rPr lang="uk-UA" sz="5400" b="1">
                <a:solidFill>
                  <a:srgbClr val="002060"/>
                </a:solidFill>
              </a:rPr>
              <a:t>а</a:t>
            </a:r>
            <a:r>
              <a:rPr lang="uk-UA" sz="5400" b="1">
                <a:solidFill>
                  <a:srgbClr val="00CC00"/>
                </a:solidFill>
              </a:rPr>
              <a:t>г</a:t>
            </a:r>
            <a:r>
              <a:rPr lang="uk-UA" sz="5400" b="1">
                <a:solidFill>
                  <a:schemeClr val="tx2"/>
                </a:solidFill>
              </a:rPr>
              <a:t>у !</a:t>
            </a:r>
            <a:endParaRPr lang="en-US" sz="5400" b="1">
              <a:solidFill>
                <a:schemeClr val="tx2"/>
              </a:solidFill>
            </a:endParaRPr>
          </a:p>
        </p:txBody>
      </p:sp>
      <p:pic>
        <p:nvPicPr>
          <p:cNvPr id="55301" name="Picture 4" descr="C:\Documents and Settings\Lanos\Рабочий стол\Новая папка\29f9fad3ff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565400"/>
            <a:ext cx="45164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61F3748-5F35-46E4-A3A7-11FCE87CEA6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uk-UA" smtClean="0"/>
              <a:t>Означення хвороби</a:t>
            </a:r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r>
              <a:rPr lang="ru-RU" smtClean="0"/>
              <a:t>Вірусний імунодефіцит котів (інфекційний імунодефіцит котів) – це переважно латентна інфекція, яка характеризується ураженням імунної системи.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801D374-FAE9-4272-8651-F01B3A447D1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098" name="Заголовок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000" smtClean="0"/>
              <a:t>Вірусний імунодефіцит кішок </a:t>
            </a:r>
          </a:p>
        </p:txBody>
      </p:sp>
      <p:sp>
        <p:nvSpPr>
          <p:cNvPr id="4099" name="Содержимое 5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57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/>
              <a:t>- це переважно латентна інфекція, що характеризується ураженням імунної системи. Вона викликається родиною лентивірусів (вірус FIV).</a:t>
            </a:r>
            <a:endParaRPr lang="uk-UA" smtClean="0"/>
          </a:p>
        </p:txBody>
      </p:sp>
      <p:pic>
        <p:nvPicPr>
          <p:cNvPr id="4100" name="Picture 4" descr="C:\Documents and Settings\Lanos\Рабочий стол\Новая папка\29f9fad3ff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150" y="3956050"/>
            <a:ext cx="386873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D458547-3815-4A0D-96BF-0D0271B38BE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229600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i="1" smtClean="0">
                <a:solidFill>
                  <a:srgbClr val="000066"/>
                </a:solidFill>
              </a:rPr>
              <a:t>Історична довідка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	Вірус інфекційного імунодефіциту кішок був вперше виявлений в північнокаліфорнійському розпліднику кішок в 1986 році, обумовлюючи більшу частину випадків хронічного імунодефіциту кішок. </a:t>
            </a:r>
          </a:p>
        </p:txBody>
      </p:sp>
      <p:pic>
        <p:nvPicPr>
          <p:cNvPr id="5124" name="Picture 3" descr="C:\Documents and Settings\саша\Рабочий стол\фиксация\Новая папка\67372692_67371990_0cb2c0928637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3490913"/>
            <a:ext cx="2041525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0278FA3-C5CF-4778-BDE7-70C5CC3DDDF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600" smtClean="0"/>
              <a:t>Збудник хвороби</a:t>
            </a:r>
          </a:p>
        </p:txBody>
      </p:sp>
      <p:sp>
        <p:nvSpPr>
          <p:cNvPr id="614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smtClean="0"/>
              <a:t>	</a:t>
            </a:r>
            <a:r>
              <a:rPr lang="ru-RU" sz="2400" smtClean="0"/>
              <a:t>Він відноситься до ретровірусів з сімейства лентивірусів і схожий на вірус СНІДу у людей (ВІЛ), але обидва вони видоспецифічні. ВІЛ не викликає захворювання кішок, так само як люди не заражаються </a:t>
            </a:r>
            <a:r>
              <a:rPr lang="en-US" sz="2400" smtClean="0"/>
              <a:t>FIV.</a:t>
            </a:r>
            <a:endParaRPr lang="uk-UA" sz="2400" smtClean="0"/>
          </a:p>
        </p:txBody>
      </p:sp>
      <p:sp>
        <p:nvSpPr>
          <p:cNvPr id="6148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3214688"/>
          </a:xfrm>
        </p:spPr>
        <p:txBody>
          <a:bodyPr/>
          <a:lstStyle/>
          <a:p>
            <a:endParaRPr lang="uk-UA" smtClean="0"/>
          </a:p>
        </p:txBody>
      </p:sp>
      <p:pic>
        <p:nvPicPr>
          <p:cNvPr id="6149" name="Picture 6" descr="C:\Documents and Settings\Lanos\Рабочий стол\vik1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28775"/>
            <a:ext cx="3297238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C:\Documents and Settings\Lanos\Рабочий стол\Новая папка\vich-hi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656013"/>
            <a:ext cx="31083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C196037-9C3F-4C19-BF06-4116FA3AB1C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Епізоотологія хвороби</a:t>
            </a:r>
          </a:p>
        </p:txBody>
      </p:sp>
      <p:sp>
        <p:nvSpPr>
          <p:cNvPr id="7171" name="Содержимое 3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86325"/>
          </a:xfrm>
        </p:spPr>
        <p:txBody>
          <a:bodyPr/>
          <a:lstStyle/>
          <a:p>
            <a:pPr>
              <a:buFontTx/>
              <a:buNone/>
            </a:pPr>
            <a:r>
              <a:rPr lang="uk-UA" sz="2800" smtClean="0"/>
              <a:t>	У США вірус інфекційного імунодефіциту кішок вражає 1-3% тварин, хоча точних даних з цього питання немає. Частіше хворіють бродячі кішки й коти у віці 5-10 років. Це дозволяє припустити, що укуси, отримані в бійках між котами, сприяють інокуляції (щеплення) вірусу. Тісний або випадковий контакт не має вирішального значення у передачі захворювання. Вказівок на те, що захворювання передається при паруванні тварин, не має.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EAC0B71-E3E9-4127-9B1D-25323ADA3FF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smtClean="0"/>
              <a:t>Передача віруса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2000" dirty="0" smtClean="0"/>
              <a:t>	Збудник ВІК виділяється з кров'ю, слиною, спермою, молоком. Вірус не був виділений ні з сечі, ні з калу. 	</a:t>
            </a:r>
          </a:p>
          <a:p>
            <a:pPr marL="0" indent="0">
              <a:buFontTx/>
              <a:buNone/>
              <a:defRPr/>
            </a:pPr>
            <a:endParaRPr lang="uk-UA" sz="2000" dirty="0" smtClean="0"/>
          </a:p>
          <a:p>
            <a:pPr marL="0" indent="0" algn="ctr">
              <a:buFontTx/>
              <a:buNone/>
              <a:defRPr/>
            </a:pPr>
            <a:r>
              <a:rPr lang="uk-UA" sz="2000" dirty="0" smtClean="0"/>
              <a:t>Таким чином можна розглядати такі шляхи зараження: </a:t>
            </a:r>
          </a:p>
          <a:p>
            <a:pPr>
              <a:defRPr/>
            </a:pPr>
            <a:r>
              <a:rPr lang="uk-UA" sz="2000" dirty="0" smtClean="0"/>
              <a:t>- статеві контакти; </a:t>
            </a:r>
          </a:p>
          <a:p>
            <a:pPr>
              <a:defRPr/>
            </a:pPr>
            <a:r>
              <a:rPr lang="uk-UA" sz="2000" dirty="0" smtClean="0"/>
              <a:t>- внутрішньоутробне інфікування плодів;</a:t>
            </a:r>
          </a:p>
          <a:p>
            <a:pPr>
              <a:defRPr/>
            </a:pPr>
            <a:r>
              <a:rPr lang="uk-UA" sz="2000" dirty="0" smtClean="0"/>
              <a:t>- зараження котенят при годуванні інфікованим молоком;</a:t>
            </a:r>
          </a:p>
          <a:p>
            <a:pPr>
              <a:defRPr/>
            </a:pPr>
            <a:r>
              <a:rPr lang="uk-UA" sz="2000" dirty="0" smtClean="0"/>
              <a:t>- укус інфікованої тварини;</a:t>
            </a:r>
          </a:p>
          <a:p>
            <a:pPr>
              <a:defRPr/>
            </a:pPr>
            <a:r>
              <a:rPr lang="uk-UA" sz="2000" dirty="0" smtClean="0"/>
              <a:t>- не виключено і оральне зараження вірусом при користуванні загальним посудом здорових і хворих тварин, наприклад при спільному утриманні.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669FE7B-8BF5-490F-8743-487FB4A736A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674687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mtClean="0">
                <a:solidFill>
                  <a:srgbClr val="000066"/>
                </a:solidFill>
              </a:rPr>
              <a:t>Клінічні ознаки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250825" y="836613"/>
            <a:ext cx="8229600" cy="5268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uk-UA" sz="1800" dirty="0" smtClean="0"/>
              <a:t>	</a:t>
            </a:r>
            <a:r>
              <a:rPr lang="uk-UA" sz="2400" dirty="0" smtClean="0"/>
              <a:t>Інкубаційний період триває 4-6 тижнів.</a:t>
            </a:r>
          </a:p>
          <a:p>
            <a:pPr>
              <a:buFontTx/>
              <a:buNone/>
              <a:defRPr/>
            </a:pPr>
            <a:r>
              <a:rPr lang="uk-UA" sz="2400" dirty="0"/>
              <a:t>	</a:t>
            </a:r>
            <a:r>
              <a:rPr lang="uk-UA" sz="2400" dirty="0" smtClean="0"/>
              <a:t>Хвороба характеризується (гостра) 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dirty="0" smtClean="0"/>
              <a:t> високою температурою тіла (40 ° С і більше),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dirty="0" smtClean="0"/>
              <a:t>збільшенням лімфовузлів при пальпації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dirty="0" smtClean="0"/>
              <a:t>лейкопенією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dirty="0" smtClean="0"/>
              <a:t>діарея,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dirty="0" smtClean="0"/>
              <a:t>запалення шкіри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dirty="0"/>
              <a:t>а</a:t>
            </a:r>
            <a:r>
              <a:rPr lang="uk-UA" sz="2400" dirty="0" smtClean="0"/>
              <a:t>немія</a:t>
            </a:r>
          </a:p>
          <a:p>
            <a:pPr marL="0" indent="0">
              <a:buFontTx/>
              <a:buNone/>
              <a:defRPr/>
            </a:pPr>
            <a:r>
              <a:rPr lang="uk-UA" sz="2400" dirty="0" smtClean="0"/>
              <a:t>Латентний період триває від декількох місяців до 3 років, після якого поступово і повільно (протягом місяців або років) наростають явища синдрому хронічного імунодефіциту.</a:t>
            </a:r>
          </a:p>
          <a:p>
            <a:pPr>
              <a:buFontTx/>
              <a:buNone/>
              <a:defRPr/>
            </a:pPr>
            <a:endParaRPr lang="uk-UA" sz="1800" dirty="0" smtClean="0"/>
          </a:p>
          <a:p>
            <a:pPr>
              <a:buFontTx/>
              <a:buNone/>
              <a:defRPr/>
            </a:pPr>
            <a:r>
              <a:rPr lang="uk-UA" sz="1800" dirty="0" smtClean="0"/>
              <a:t>	</a:t>
            </a:r>
          </a:p>
        </p:txBody>
      </p:sp>
      <p:pic>
        <p:nvPicPr>
          <p:cNvPr id="10244" name="Picture 6" descr="C:\Documents and Settings\Lanos\Рабочий стол\Новая папка\vik3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133600"/>
            <a:ext cx="24114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886</TotalTime>
  <Words>399</Words>
  <Application>Microsoft Office PowerPoint</Application>
  <PresentationFormat>Экран (4:3)</PresentationFormat>
  <Paragraphs>156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Traditional Arabic</vt:lpstr>
      <vt:lpstr>Times New Roman</vt:lpstr>
      <vt:lpstr>Wingdings</vt:lpstr>
      <vt:lpstr>580TGp_general_light_ani</vt:lpstr>
      <vt:lpstr> ВІРУСНИЙ ІМУНОДЕФІЦИТ КОТІВ</vt:lpstr>
      <vt:lpstr>Зміст</vt:lpstr>
      <vt:lpstr>Означення хвороби</vt:lpstr>
      <vt:lpstr>Вірусний імунодефіцит кішок </vt:lpstr>
      <vt:lpstr>Історична довідка</vt:lpstr>
      <vt:lpstr>Збудник хвороби</vt:lpstr>
      <vt:lpstr>Епізоотологія хвороби</vt:lpstr>
      <vt:lpstr>Передача віруса</vt:lpstr>
      <vt:lpstr>Клінічні ознаки</vt:lpstr>
      <vt:lpstr>Клінічний синдром, обумовлений ВІК-інфекцією, зазвичай проявляється у вигляді: </vt:lpstr>
      <vt:lpstr>Патогенез</vt:lpstr>
      <vt:lpstr>ПАТОГЕНЕЗ</vt:lpstr>
      <vt:lpstr>Слайд 13</vt:lpstr>
      <vt:lpstr>Слайд 14</vt:lpstr>
      <vt:lpstr>Патологоанатомічні зміни</vt:lpstr>
      <vt:lpstr>Слайд 16</vt:lpstr>
      <vt:lpstr>Лабораторна діагностика</vt:lpstr>
      <vt:lpstr>Диференціальна діагностика  </vt:lpstr>
      <vt:lpstr>Диференціальна діагностика</vt:lpstr>
      <vt:lpstr>Лікування</vt:lpstr>
      <vt:lpstr>Профілактика та заходи боротьби</vt:lpstr>
      <vt:lpstr>Список рекомендованої літератури</vt:lpstr>
      <vt:lpstr>Інформаційні ресурси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ВІРУСНИЙ ІМУНОДЕФІЦИТ КОТІВ</dc:title>
  <dc:subject>ВІРУСНИЙ ІМУНОДЕФІЦИТ КОТІВ</dc:subject>
  <dc:creator>Сорокіна Н.Г.</dc:creator>
  <cp:lastModifiedBy>Яся</cp:lastModifiedBy>
  <cp:revision>75</cp:revision>
  <dcterms:created xsi:type="dcterms:W3CDTF">2011-05-16T20:18:13Z</dcterms:created>
  <dcterms:modified xsi:type="dcterms:W3CDTF">2020-11-11T02:51:19Z</dcterms:modified>
</cp:coreProperties>
</file>