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C0F6F81-F2C7-41F6-B8AE-D285B358FF0C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E6FA27-7814-477A-AE6D-3CE2B96D6B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286412"/>
          </a:xfrm>
        </p:spPr>
        <p:txBody>
          <a:bodyPr>
            <a:normAutofit/>
          </a:bodyPr>
          <a:lstStyle/>
          <a:p>
            <a:pPr algn="ctr"/>
            <a:r>
              <a:rPr lang="uk-UA" sz="6600" b="1" dirty="0" smtClean="0"/>
              <a:t>Організаційні структури управління підприємством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42915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uk-UA" dirty="0" smtClean="0"/>
              <a:t>передбачає </a:t>
            </a:r>
            <a:r>
              <a:rPr lang="uk-UA" dirty="0" smtClean="0"/>
              <a:t>розподіл повноважень і відповідальності за функціями управління і прийняття рішень по вертикалі. При цьому управління організоване за лінійною схемою, а функціональні підрозділи апарату управління допомагають лінійним керівникам вирішувати управлінські завдання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uk-UA" sz="4800" dirty="0" smtClean="0"/>
              <a:t>Лінійно-функціональна організаційна структура управління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8" descr="рис.8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500042"/>
            <a:ext cx="8358246" cy="4643470"/>
          </a:xfr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57158" y="5715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600" dirty="0" smtClean="0"/>
              <a:t>Рис. </a:t>
            </a:r>
            <a:r>
              <a:rPr lang="uk-UA" sz="3600" dirty="0" smtClean="0"/>
              <a:t>8. </a:t>
            </a:r>
            <a:r>
              <a:rPr lang="uk-UA" sz="3600" dirty="0" smtClean="0"/>
              <a:t>Лінійно-функціональна структура управління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4156082"/>
          </a:xfrm>
        </p:spPr>
        <p:txBody>
          <a:bodyPr>
            <a:normAutofit fontScale="90000"/>
          </a:bodyPr>
          <a:lstStyle/>
          <a:p>
            <a:r>
              <a:rPr lang="uk-UA" sz="3600" dirty="0" smtClean="0"/>
              <a:t>Дивізійна організаційна структура управління</a:t>
            </a:r>
            <a:r>
              <a:rPr lang="uk-UA" sz="3100" dirty="0" smtClean="0"/>
              <a:t> </a:t>
            </a:r>
            <a:r>
              <a:rPr lang="uk-UA" sz="2700" dirty="0" smtClean="0"/>
              <a:t>– </a:t>
            </a:r>
            <a:r>
              <a:rPr lang="uk-UA" sz="2700" dirty="0" smtClean="0">
                <a:solidFill>
                  <a:schemeClr val="tx1"/>
                </a:solidFill>
              </a:rPr>
              <a:t>структура </a:t>
            </a:r>
            <a:r>
              <a:rPr lang="uk-UA" sz="2700" dirty="0" smtClean="0">
                <a:solidFill>
                  <a:schemeClr val="tx1"/>
                </a:solidFill>
              </a:rPr>
              <a:t>управління, що складається із самостійних відділів або </a:t>
            </a:r>
            <a:r>
              <a:rPr lang="uk-UA" sz="2700" dirty="0" smtClean="0">
                <a:solidFill>
                  <a:schemeClr val="tx1"/>
                </a:solidFill>
              </a:rPr>
              <a:t>підрозділів, за якої </a:t>
            </a:r>
            <a:r>
              <a:rPr lang="uk-UA" sz="2700" dirty="0" smtClean="0">
                <a:solidFill>
                  <a:schemeClr val="tx1"/>
                </a:solidFill>
              </a:rPr>
              <a:t>тільки стратегічні функції управління здійснюються централізовано на корпоративному рівні, а кожен виробничий підрозділ має власну розгалужену структуру управління, яка забезпечує його автономне  функціонування.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00034" y="5786454"/>
            <a:ext cx="4040188" cy="762000"/>
          </a:xfrm>
        </p:spPr>
        <p:txBody>
          <a:bodyPr/>
          <a:lstStyle/>
          <a:p>
            <a:pPr algn="ctr"/>
            <a:r>
              <a:rPr lang="uk-UA" b="1" dirty="0" smtClean="0"/>
              <a:t>Перевага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643438" y="5786454"/>
            <a:ext cx="4041775" cy="762000"/>
          </a:xfrm>
        </p:spPr>
        <p:txBody>
          <a:bodyPr/>
          <a:lstStyle/>
          <a:p>
            <a:pPr algn="ctr"/>
            <a:r>
              <a:rPr lang="uk-UA" b="1" dirty="0" smtClean="0"/>
              <a:t>Недолік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4286256"/>
            <a:ext cx="4040188" cy="1357322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– </a:t>
            </a:r>
            <a:r>
              <a:rPr lang="uk-UA" dirty="0" smtClean="0"/>
              <a:t>орієнтація на результат. Менеджери підрозділів цілковито відповідають за </a:t>
            </a:r>
            <a:r>
              <a:rPr lang="uk-UA" dirty="0" smtClean="0"/>
              <a:t>надану послугу.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4357694"/>
            <a:ext cx="4041775" cy="1357322"/>
          </a:xfrm>
        </p:spPr>
        <p:txBody>
          <a:bodyPr/>
          <a:lstStyle/>
          <a:p>
            <a:r>
              <a:rPr lang="uk-UA" dirty="0" smtClean="0"/>
              <a:t>– </a:t>
            </a:r>
            <a:r>
              <a:rPr lang="uk-UA" dirty="0" smtClean="0"/>
              <a:t>дублювання діяльності та ресурсів.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поєднує переваги функціональної спеціалізації </a:t>
            </a:r>
            <a:r>
              <a:rPr lang="uk-UA" dirty="0" smtClean="0"/>
              <a:t>із </a:t>
            </a:r>
            <a:r>
              <a:rPr lang="uk-UA" dirty="0" smtClean="0"/>
              <a:t>зосередженістю та відповідальністю, які надає товарна </a:t>
            </a:r>
            <a:r>
              <a:rPr lang="uk-UA" dirty="0" err="1" smtClean="0"/>
              <a:t>департаменталізація</a:t>
            </a:r>
            <a:r>
              <a:rPr lang="uk-UA" dirty="0" smtClean="0"/>
              <a:t>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Товарна </a:t>
            </a:r>
            <a:r>
              <a:rPr lang="uk-UA" dirty="0" err="1" smtClean="0"/>
              <a:t>департаменталізація</a:t>
            </a:r>
            <a:r>
              <a:rPr lang="uk-UA" dirty="0" smtClean="0"/>
              <a:t> – спосіб групування діяльності, який передбачає виділення менеджерів, що відповідають за ведення певної товарної лінії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Матрична організаційна структура управління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347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відповідно </a:t>
            </a:r>
            <a:r>
              <a:rPr lang="uk-UA" dirty="0" smtClean="0"/>
              <a:t>до господарського кодексу України </a:t>
            </a:r>
            <a:r>
              <a:rPr lang="uk-UA" dirty="0" smtClean="0"/>
              <a:t>та </a:t>
            </a:r>
            <a:r>
              <a:rPr lang="uk-UA" dirty="0" smtClean="0"/>
              <a:t>статуту підприємства або інших установчих документів </a:t>
            </a:r>
            <a:r>
              <a:rPr lang="uk-UA" b="1" dirty="0" smtClean="0"/>
              <a:t>двома способами</a:t>
            </a:r>
            <a:r>
              <a:rPr lang="uk-UA" dirty="0" smtClean="0"/>
              <a:t>:</a:t>
            </a:r>
          </a:p>
          <a:p>
            <a:pPr lvl="0"/>
            <a:r>
              <a:rPr lang="uk-UA" dirty="0" smtClean="0"/>
              <a:t>- безпосередньо</a:t>
            </a:r>
            <a:r>
              <a:rPr lang="uk-UA" dirty="0" smtClean="0"/>
              <a:t>;</a:t>
            </a:r>
            <a:endParaRPr lang="ru-RU" dirty="0" smtClean="0"/>
          </a:p>
          <a:p>
            <a:pPr lvl="0"/>
            <a:r>
              <a:rPr lang="uk-UA" dirty="0" smtClean="0"/>
              <a:t>- через </a:t>
            </a:r>
            <a:r>
              <a:rPr lang="uk-UA" dirty="0" smtClean="0"/>
              <a:t>уповноважені ним органи</a:t>
            </a:r>
            <a:r>
              <a:rPr lang="uk-UA" dirty="0" smtClean="0"/>
              <a:t>.</a:t>
            </a:r>
          </a:p>
          <a:p>
            <a:pPr lvl="0">
              <a:buNone/>
            </a:pPr>
            <a:endParaRPr lang="ru-RU" dirty="0" smtClean="0"/>
          </a:p>
          <a:p>
            <a:r>
              <a:rPr lang="uk-UA" dirty="0" smtClean="0"/>
              <a:t>На всіх підприємствах, які використовують найману працю, між власником або уповноваженим органом (з одного боку) і трудовим колективом (з іншого боку) повинен укладатись </a:t>
            </a:r>
            <a:r>
              <a:rPr lang="uk-UA" b="1" dirty="0" smtClean="0"/>
              <a:t>колективний договір</a:t>
            </a:r>
            <a:r>
              <a:rPr lang="uk-UA" dirty="0" smtClean="0"/>
              <a:t>, який регулює виробничі, трудові та соціальні відносини трудового колективу з адміністрацією підприємства.</a:t>
            </a:r>
            <a:endParaRPr lang="ru-RU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Власник </a:t>
            </a:r>
            <a:r>
              <a:rPr lang="uk-UA" dirty="0" smtClean="0"/>
              <a:t>підприємства здійснює свої права щодо управління </a:t>
            </a:r>
            <a:r>
              <a:rPr lang="uk-UA" dirty="0" smtClean="0"/>
              <a:t>підприємством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/>
          <a:lstStyle/>
          <a:p>
            <a:r>
              <a:rPr lang="uk-UA" dirty="0" smtClean="0"/>
              <a:t>Відповідно до Цивільного кодексу України органами управління товариством є </a:t>
            </a:r>
            <a:r>
              <a:rPr lang="uk-UA" sz="4400" dirty="0" smtClean="0">
                <a:solidFill>
                  <a:schemeClr val="tx1"/>
                </a:solidFill>
              </a:rPr>
              <a:t>загальні збори його учасників </a:t>
            </a:r>
            <a:r>
              <a:rPr lang="uk-UA" dirty="0" smtClean="0"/>
              <a:t>і </a:t>
            </a:r>
            <a:r>
              <a:rPr lang="uk-UA" dirty="0" smtClean="0">
                <a:solidFill>
                  <a:schemeClr val="tx1"/>
                </a:solidFill>
              </a:rPr>
              <a:t>виконавчий орган</a:t>
            </a:r>
            <a:r>
              <a:rPr lang="uk-UA" dirty="0" smtClean="0"/>
              <a:t>, якщо </a:t>
            </a:r>
            <a:r>
              <a:rPr lang="uk-UA" smtClean="0"/>
              <a:t>інше </a:t>
            </a:r>
            <a:r>
              <a:rPr lang="uk-UA" smtClean="0"/>
              <a:t>не </a:t>
            </a:r>
            <a:r>
              <a:rPr lang="uk-UA" dirty="0" smtClean="0"/>
              <a:t>встановлено законом.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r>
              <a:rPr lang="uk-UA" dirty="0" smtClean="0"/>
              <a:t>- склад, підпорядкованість та взаємодію її елементів системи;</a:t>
            </a:r>
          </a:p>
          <a:p>
            <a:r>
              <a:rPr lang="uk-UA" dirty="0" smtClean="0"/>
              <a:t>- окреслює необхідну кількість управлінського персоналу;</a:t>
            </a:r>
          </a:p>
          <a:p>
            <a:r>
              <a:rPr lang="uk-UA" dirty="0" smtClean="0"/>
              <a:t>- здійснює його розподіл за підрозділами;</a:t>
            </a:r>
          </a:p>
          <a:p>
            <a:r>
              <a:rPr lang="uk-UA" dirty="0" smtClean="0"/>
              <a:t>- регламентує адміністративні, функціональні та інформаційні взаємовідносини між працівниками апарату управління підрозділами;</a:t>
            </a:r>
          </a:p>
          <a:p>
            <a:r>
              <a:rPr lang="uk-UA" dirty="0" smtClean="0"/>
              <a:t>- встановлює права, обов’язки і відповідальність менеджерів.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Організаційна структура управління підприємством визначає: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22123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uk-UA" sz="3600" dirty="0" smtClean="0"/>
              <a:t>рівноваги;</a:t>
            </a:r>
            <a:endParaRPr lang="ru-RU" sz="3600" dirty="0" smtClean="0"/>
          </a:p>
          <a:p>
            <a:pPr lvl="0">
              <a:lnSpc>
                <a:spcPct val="150000"/>
              </a:lnSpc>
            </a:pPr>
            <a:r>
              <a:rPr lang="uk-UA" sz="3600" dirty="0" smtClean="0"/>
              <a:t>дисгармонії;</a:t>
            </a:r>
            <a:endParaRPr lang="ru-RU" sz="3600" dirty="0" smtClean="0"/>
          </a:p>
          <a:p>
            <a:pPr lvl="0">
              <a:lnSpc>
                <a:spcPct val="150000"/>
              </a:lnSpc>
            </a:pPr>
            <a:r>
              <a:rPr lang="uk-UA" sz="3600" dirty="0" smtClean="0"/>
              <a:t>зміни.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Autofit/>
          </a:bodyPr>
          <a:lstStyle/>
          <a:p>
            <a:r>
              <a:rPr lang="uk-UA" sz="5400" dirty="0" smtClean="0"/>
              <a:t>Фази розвитку організаційної структури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b="1" dirty="0" smtClean="0"/>
              <a:t>лінійні</a:t>
            </a:r>
            <a:r>
              <a:rPr lang="uk-UA" dirty="0" smtClean="0"/>
              <a:t> – виникають між підрозділами та керівниками різних рівнів управління і передбачають підпорядкованість одного керівника іншому;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uk-UA" b="1" dirty="0" smtClean="0"/>
              <a:t>функціональні</a:t>
            </a:r>
            <a:r>
              <a:rPr lang="uk-UA" dirty="0" smtClean="0"/>
              <a:t> – характеризують взаємодію керівників, які виконують певні функції на різних рівнях управління, проте між ними не існує адміністративного підпорядкування;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uk-UA" b="1" dirty="0" err="1" smtClean="0"/>
              <a:t>міжфункціональні</a:t>
            </a:r>
            <a:r>
              <a:rPr lang="uk-UA" dirty="0" smtClean="0"/>
              <a:t> – мають місце між підрозділами одного рівня управління.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Види зв’язків між елементами системи управління: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721299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</a:pPr>
            <a:r>
              <a:rPr lang="uk-UA" sz="3600" dirty="0" smtClean="0"/>
              <a:t>лінійна;</a:t>
            </a:r>
            <a:endParaRPr lang="ru-RU" sz="3600" dirty="0" smtClean="0"/>
          </a:p>
          <a:p>
            <a:pPr lvl="0">
              <a:lnSpc>
                <a:spcPct val="120000"/>
              </a:lnSpc>
            </a:pPr>
            <a:r>
              <a:rPr lang="uk-UA" sz="3600" dirty="0" smtClean="0"/>
              <a:t>функціональна;</a:t>
            </a:r>
            <a:endParaRPr lang="ru-RU" sz="3600" dirty="0" smtClean="0"/>
          </a:p>
          <a:p>
            <a:pPr lvl="0">
              <a:lnSpc>
                <a:spcPct val="120000"/>
              </a:lnSpc>
            </a:pPr>
            <a:r>
              <a:rPr lang="uk-UA" sz="3600" dirty="0" smtClean="0"/>
              <a:t>лінійно-функціональна;</a:t>
            </a:r>
            <a:endParaRPr lang="ru-RU" sz="3600" dirty="0" smtClean="0"/>
          </a:p>
          <a:p>
            <a:pPr lvl="0">
              <a:lnSpc>
                <a:spcPct val="120000"/>
              </a:lnSpc>
            </a:pPr>
            <a:r>
              <a:rPr lang="uk-UA" sz="3600" dirty="0" smtClean="0"/>
              <a:t>дивізійна;</a:t>
            </a:r>
            <a:endParaRPr lang="ru-RU" sz="3600" dirty="0" smtClean="0"/>
          </a:p>
          <a:p>
            <a:pPr lvl="0">
              <a:lnSpc>
                <a:spcPct val="120000"/>
              </a:lnSpc>
            </a:pPr>
            <a:r>
              <a:rPr lang="uk-UA" sz="3600" dirty="0" smtClean="0"/>
              <a:t>матрична.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uk-UA" sz="6000" dirty="0" smtClean="0"/>
              <a:t>Типи організаційної структури управління: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.6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428604"/>
            <a:ext cx="8143932" cy="464347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5715000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tx1"/>
                </a:solidFill>
              </a:rPr>
              <a:t>Рис. 6. Лінійна структура управління: К – генеральний керівник; Л – лінійний керівник; В – виконавець.</a:t>
            </a: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характеризується існуванням лише </a:t>
            </a:r>
            <a:r>
              <a:rPr lang="uk-UA" dirty="0" err="1" smtClean="0"/>
              <a:t>одноканальних</a:t>
            </a:r>
            <a:r>
              <a:rPr lang="uk-UA" dirty="0" smtClean="0"/>
              <a:t> зв’язків між її елементами.</a:t>
            </a:r>
          </a:p>
          <a:p>
            <a:pPr>
              <a:buNone/>
            </a:pPr>
            <a:endParaRPr lang="uk-UA" dirty="0" smtClean="0"/>
          </a:p>
          <a:p>
            <a:r>
              <a:rPr lang="uk-UA" dirty="0" smtClean="0"/>
              <a:t>Найчастіше зустрічається у малому бізнесі, де менеджер і власник виступають у одній особі. Це підприємства, які мають:</a:t>
            </a:r>
            <a:endParaRPr lang="ru-RU" dirty="0" smtClean="0"/>
          </a:p>
          <a:p>
            <a:pPr lvl="0"/>
            <a:r>
              <a:rPr lang="uk-UA" dirty="0" smtClean="0"/>
              <a:t>низький рівень спеціалізації;</a:t>
            </a:r>
            <a:endParaRPr lang="ru-RU" dirty="0" smtClean="0"/>
          </a:p>
          <a:p>
            <a:pPr lvl="0"/>
            <a:r>
              <a:rPr lang="uk-UA" dirty="0" smtClean="0"/>
              <a:t>нечисленні правила здійснення діяльності;</a:t>
            </a:r>
            <a:endParaRPr lang="ru-RU" dirty="0" smtClean="0"/>
          </a:p>
          <a:p>
            <a:pPr lvl="0"/>
            <a:r>
              <a:rPr lang="uk-UA" dirty="0" smtClean="0"/>
              <a:t>централізацію повноважень у руках однієї особи – власника.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dirty="0" smtClean="0"/>
              <a:t>Лінійна організаційна структура управління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ис.7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428604"/>
            <a:ext cx="8215369" cy="450059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 smtClean="0"/>
              <a:t>Рис. </a:t>
            </a:r>
            <a:r>
              <a:rPr lang="uk-UA" sz="2400" dirty="0" smtClean="0"/>
              <a:t>7. </a:t>
            </a:r>
            <a:r>
              <a:rPr lang="uk-UA" sz="2400" dirty="0" smtClean="0"/>
              <a:t>Функціональна структура управління: К – генеральний керівник; В – виконавець; Ф – функціональний </a:t>
            </a:r>
            <a:r>
              <a:rPr lang="uk-UA" sz="2400" dirty="0" smtClean="0"/>
              <a:t>керівник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2941636"/>
          </a:xfrm>
        </p:spPr>
        <p:txBody>
          <a:bodyPr>
            <a:noAutofit/>
          </a:bodyPr>
          <a:lstStyle/>
          <a:p>
            <a:r>
              <a:rPr lang="uk-UA" sz="2800" b="0" dirty="0" smtClean="0"/>
              <a:t>Функціональна організаційна структура управління </a:t>
            </a:r>
            <a:r>
              <a:rPr lang="en-US" sz="2800" b="0" dirty="0" smtClean="0"/>
              <a:t/>
            </a:r>
            <a:br>
              <a:rPr lang="en-US" sz="2800" b="0" dirty="0" smtClean="0"/>
            </a:br>
            <a:r>
              <a:rPr lang="uk-UA" sz="2400" dirty="0" smtClean="0">
                <a:solidFill>
                  <a:schemeClr val="tx1"/>
                </a:solidFill>
              </a:rPr>
              <a:t>передбачає </a:t>
            </a:r>
            <a:r>
              <a:rPr lang="uk-UA" sz="2400" dirty="0" smtClean="0">
                <a:solidFill>
                  <a:schemeClr val="tx1"/>
                </a:solidFill>
              </a:rPr>
              <a:t>поділ функцій управління між окремими підрозділами апарату управління. При цьому кожний виробничий підрозділ одержує розпорядження одночасно від кількох керівників функціональних відділів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Перевага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uk-UA" b="1" dirty="0" smtClean="0"/>
              <a:t>Недолік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3357562"/>
            <a:ext cx="4040188" cy="2028495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- </a:t>
            </a:r>
            <a:r>
              <a:rPr lang="uk-UA" dirty="0" smtClean="0"/>
              <a:t>поглиблення спеціалізації праці, що мінімізує дублювання функцій персоналу та устаткування.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3357562"/>
            <a:ext cx="4041775" cy="2028495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– </a:t>
            </a:r>
            <a:r>
              <a:rPr lang="uk-UA" dirty="0" smtClean="0"/>
              <a:t>в гонитві за функціональними цілями підприємство часто забуває про свої найголовніші </a:t>
            </a:r>
            <a:r>
              <a:rPr lang="uk-UA" dirty="0" smtClean="0"/>
              <a:t>інтереси;</a:t>
            </a:r>
          </a:p>
          <a:p>
            <a:r>
              <a:rPr lang="uk-UA" dirty="0" smtClean="0"/>
              <a:t>- службовці </a:t>
            </a:r>
            <a:r>
              <a:rPr lang="uk-UA" dirty="0" smtClean="0"/>
              <a:t>окремих відділів ізолюються від інших і погано розуміються на обов’язках працівників інших відділів.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386</TotalTime>
  <Words>530</Words>
  <Application>Microsoft Office PowerPoint</Application>
  <PresentationFormat>Экран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Організаційні структури управління підприємством </vt:lpstr>
      <vt:lpstr>Організаційна структура управління підприємством визначає:</vt:lpstr>
      <vt:lpstr>Фази розвитку організаційної структури</vt:lpstr>
      <vt:lpstr>Види зв’язків між елементами системи управління:</vt:lpstr>
      <vt:lpstr>Типи організаційної структури управління: </vt:lpstr>
      <vt:lpstr>Рис. 6. Лінійна структура управління: К – генеральний керівник; Л – лінійний керівник; В – виконавець. </vt:lpstr>
      <vt:lpstr>Лінійна організаційна структура управління </vt:lpstr>
      <vt:lpstr>Рис. 7. Функціональна структура управління: К – генеральний керівник; В – виконавець; Ф – функціональний керівник </vt:lpstr>
      <vt:lpstr>Функціональна організаційна структура управління  передбачає поділ функцій управління між окремими підрозділами апарату управління. При цьому кожний виробничий підрозділ одержує розпорядження одночасно від кількох керівників функціональних відділів </vt:lpstr>
      <vt:lpstr>Лінійно-функціональна організаційна структура управління </vt:lpstr>
      <vt:lpstr>Рис. 8. Лінійно-функціональна структура управління </vt:lpstr>
      <vt:lpstr>Дивізійна організаційна структура управління – структура управління, що складається із самостійних відділів або підрозділів, за якої тільки стратегічні функції управління здійснюються централізовано на корпоративному рівні, а кожен виробничий підрозділ має власну розгалужену структуру управління, яка забезпечує його автономне  функціонування. </vt:lpstr>
      <vt:lpstr>Матрична організаційна структура управління</vt:lpstr>
      <vt:lpstr>Власник підприємства здійснює свої права щодо управління підприємством </vt:lpstr>
      <vt:lpstr>Відповідно до Цивільного кодексу України органами управління товариством є загальні збори його учасників і виконавчий орган, якщо інше не встановлено законом. </vt:lpstr>
    </vt:vector>
  </TitlesOfParts>
  <Company>NAU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І РОЗМІЩЕННЯ   ТРАНСПОРТУ В РЕГІОНАХ</dc:title>
  <dc:creator>VSTV</dc:creator>
  <cp:lastModifiedBy>VSTV</cp:lastModifiedBy>
  <cp:revision>77</cp:revision>
  <dcterms:created xsi:type="dcterms:W3CDTF">2011-10-04T09:50:45Z</dcterms:created>
  <dcterms:modified xsi:type="dcterms:W3CDTF">2011-10-10T13:43:12Z</dcterms:modified>
</cp:coreProperties>
</file>