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heme/themeOverride1.xml" ContentType="application/vnd.openxmlformats-officedocument.themeOverr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C7E9"/>
    <a:srgbClr val="FFD4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EEDD43-8E31-4324-8832-9242C0ED89A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UA"/>
        </a:p>
      </dgm:t>
    </dgm:pt>
    <dgm:pt modelId="{AF03541E-51BD-4F6A-A7C3-EC812E6E5298}">
      <dgm:prSet/>
      <dgm:spPr/>
      <dgm:t>
        <a:bodyPr/>
        <a:lstStyle/>
        <a:p>
          <a:r>
            <a:rPr lang="ru-RU" dirty="0"/>
            <a:t>1. </a:t>
          </a:r>
          <a:r>
            <a:rPr lang="ru-RU" dirty="0" err="1"/>
            <a:t>Філософські</a:t>
          </a:r>
          <a:r>
            <a:rPr lang="ru-RU" dirty="0"/>
            <a:t> </a:t>
          </a:r>
          <a:r>
            <a:rPr lang="ru-RU" dirty="0" err="1"/>
            <a:t>підходи</a:t>
          </a:r>
          <a:r>
            <a:rPr lang="ru-RU" dirty="0"/>
            <a:t> до об</a:t>
          </a:r>
          <a:r>
            <a:rPr lang="uk-UA" dirty="0"/>
            <a:t>лі</a:t>
          </a:r>
          <a:r>
            <a:rPr lang="ru-RU" dirty="0" err="1"/>
            <a:t>кового</a:t>
          </a:r>
          <a:r>
            <a:rPr lang="ru-RU" dirty="0"/>
            <a:t> те</a:t>
          </a:r>
          <a:r>
            <a:rPr lang="uk-UA" dirty="0"/>
            <a:t>о</a:t>
          </a:r>
          <a:r>
            <a:rPr lang="ru-RU" dirty="0" err="1"/>
            <a:t>ретичного</a:t>
          </a:r>
          <a:r>
            <a:rPr lang="ru-RU" dirty="0"/>
            <a:t> </a:t>
          </a:r>
          <a:r>
            <a:rPr lang="ru-RU" dirty="0" err="1"/>
            <a:t>знання</a:t>
          </a:r>
          <a:endParaRPr lang="ru-UA" dirty="0"/>
        </a:p>
      </dgm:t>
    </dgm:pt>
    <dgm:pt modelId="{B33E84BA-5B6C-48DF-8B4A-84C9C0F8D399}" type="parTrans" cxnId="{018057ED-158D-49B7-B1C7-FCD247F52AF7}">
      <dgm:prSet/>
      <dgm:spPr/>
      <dgm:t>
        <a:bodyPr/>
        <a:lstStyle/>
        <a:p>
          <a:endParaRPr lang="ru-UA"/>
        </a:p>
      </dgm:t>
    </dgm:pt>
    <dgm:pt modelId="{A8E385BB-1DE9-4325-9730-901B31B9F75B}" type="sibTrans" cxnId="{018057ED-158D-49B7-B1C7-FCD247F52AF7}">
      <dgm:prSet/>
      <dgm:spPr/>
      <dgm:t>
        <a:bodyPr/>
        <a:lstStyle/>
        <a:p>
          <a:endParaRPr lang="ru-UA"/>
        </a:p>
      </dgm:t>
    </dgm:pt>
    <dgm:pt modelId="{0835AEA2-9A79-4E14-AB01-30AF770E8ACD}">
      <dgm:prSet/>
      <dgm:spPr/>
      <dgm:t>
        <a:bodyPr/>
        <a:lstStyle/>
        <a:p>
          <a:r>
            <a:rPr lang="uk-UA" dirty="0"/>
            <a:t>2. Парадигми бухгалтерського обліку</a:t>
          </a:r>
          <a:endParaRPr lang="ru-UA" dirty="0"/>
        </a:p>
      </dgm:t>
    </dgm:pt>
    <dgm:pt modelId="{01878AD8-B4B7-4995-ADDA-8B7E4D5D0000}" type="parTrans" cxnId="{9325C1BB-E791-4064-84F5-E77E3BBCEBA6}">
      <dgm:prSet/>
      <dgm:spPr/>
      <dgm:t>
        <a:bodyPr/>
        <a:lstStyle/>
        <a:p>
          <a:endParaRPr lang="ru-UA"/>
        </a:p>
      </dgm:t>
    </dgm:pt>
    <dgm:pt modelId="{075CA9C8-56BC-487F-AEFA-776CE2582AC9}" type="sibTrans" cxnId="{9325C1BB-E791-4064-84F5-E77E3BBCEBA6}">
      <dgm:prSet/>
      <dgm:spPr/>
      <dgm:t>
        <a:bodyPr/>
        <a:lstStyle/>
        <a:p>
          <a:endParaRPr lang="ru-UA"/>
        </a:p>
      </dgm:t>
    </dgm:pt>
    <dgm:pt modelId="{6D59C996-20B9-4FF5-B855-22F3AD381F31}">
      <dgm:prSet/>
      <dgm:spPr/>
      <dgm:t>
        <a:bodyPr/>
        <a:lstStyle/>
        <a:p>
          <a:r>
            <a:rPr lang="uk-UA" dirty="0"/>
            <a:t>3. Концепції бухгалтерського обліку</a:t>
          </a:r>
          <a:endParaRPr lang="ru-UA" dirty="0"/>
        </a:p>
      </dgm:t>
    </dgm:pt>
    <dgm:pt modelId="{2B968A7F-13E7-42DB-94F0-FD15310A74C0}" type="parTrans" cxnId="{A3BC2E8B-CFDC-4FA5-AF5A-F6A5B10D11BE}">
      <dgm:prSet/>
      <dgm:spPr/>
      <dgm:t>
        <a:bodyPr/>
        <a:lstStyle/>
        <a:p>
          <a:endParaRPr lang="ru-UA"/>
        </a:p>
      </dgm:t>
    </dgm:pt>
    <dgm:pt modelId="{0CAC93EE-038D-4EC4-B939-F989D461324B}" type="sibTrans" cxnId="{A3BC2E8B-CFDC-4FA5-AF5A-F6A5B10D11BE}">
      <dgm:prSet/>
      <dgm:spPr/>
      <dgm:t>
        <a:bodyPr/>
        <a:lstStyle/>
        <a:p>
          <a:endParaRPr lang="ru-UA"/>
        </a:p>
      </dgm:t>
    </dgm:pt>
    <dgm:pt modelId="{462BB25D-6483-49EF-A70B-A07D2DD818FA}" type="pres">
      <dgm:prSet presAssocID="{55EEDD43-8E31-4324-8832-9242C0ED89A9}" presName="Name0" presStyleCnt="0">
        <dgm:presLayoutVars>
          <dgm:chPref val="3"/>
          <dgm:dir/>
          <dgm:animLvl val="lvl"/>
          <dgm:resizeHandles/>
        </dgm:presLayoutVars>
      </dgm:prSet>
      <dgm:spPr/>
      <dgm:t>
        <a:bodyPr/>
        <a:lstStyle/>
        <a:p>
          <a:endParaRPr lang="ru-RU"/>
        </a:p>
      </dgm:t>
    </dgm:pt>
    <dgm:pt modelId="{93971883-0F05-42B5-B16E-1EC7CFF2A2C5}" type="pres">
      <dgm:prSet presAssocID="{AF03541E-51BD-4F6A-A7C3-EC812E6E5298}" presName="horFlow" presStyleCnt="0"/>
      <dgm:spPr/>
    </dgm:pt>
    <dgm:pt modelId="{2676E74E-DDEB-4B9C-BFE6-B7209F67CEB7}" type="pres">
      <dgm:prSet presAssocID="{AF03541E-51BD-4F6A-A7C3-EC812E6E5298}" presName="bigChev" presStyleLbl="node1" presStyleIdx="0" presStyleCnt="3" custScaleX="309834" custScaleY="118946"/>
      <dgm:spPr/>
      <dgm:t>
        <a:bodyPr/>
        <a:lstStyle/>
        <a:p>
          <a:endParaRPr lang="ru-RU"/>
        </a:p>
      </dgm:t>
    </dgm:pt>
    <dgm:pt modelId="{3F51E444-8D3C-48A0-8A51-1E15BD700116}" type="pres">
      <dgm:prSet presAssocID="{AF03541E-51BD-4F6A-A7C3-EC812E6E5298}" presName="vSp" presStyleCnt="0"/>
      <dgm:spPr/>
    </dgm:pt>
    <dgm:pt modelId="{B4207572-D49D-48DE-87F2-41FA300A3E2A}" type="pres">
      <dgm:prSet presAssocID="{0835AEA2-9A79-4E14-AB01-30AF770E8ACD}" presName="horFlow" presStyleCnt="0"/>
      <dgm:spPr/>
    </dgm:pt>
    <dgm:pt modelId="{66EC3ED1-37CA-4452-86E9-89D1C81F6BD3}" type="pres">
      <dgm:prSet presAssocID="{0835AEA2-9A79-4E14-AB01-30AF770E8ACD}" presName="bigChev" presStyleLbl="node1" presStyleIdx="1" presStyleCnt="3" custScaleX="309834" custScaleY="118946"/>
      <dgm:spPr/>
      <dgm:t>
        <a:bodyPr/>
        <a:lstStyle/>
        <a:p>
          <a:endParaRPr lang="ru-RU"/>
        </a:p>
      </dgm:t>
    </dgm:pt>
    <dgm:pt modelId="{6F706DB5-96BE-4184-83F4-205A7BCDB14F}" type="pres">
      <dgm:prSet presAssocID="{0835AEA2-9A79-4E14-AB01-30AF770E8ACD}" presName="vSp" presStyleCnt="0"/>
      <dgm:spPr/>
    </dgm:pt>
    <dgm:pt modelId="{BEB0E12E-5347-4AF6-A461-895DDFB88576}" type="pres">
      <dgm:prSet presAssocID="{6D59C996-20B9-4FF5-B855-22F3AD381F31}" presName="horFlow" presStyleCnt="0"/>
      <dgm:spPr/>
    </dgm:pt>
    <dgm:pt modelId="{1FB7467B-DE9D-4C98-8C8B-55808748F7FE}" type="pres">
      <dgm:prSet presAssocID="{6D59C996-20B9-4FF5-B855-22F3AD381F31}" presName="bigChev" presStyleLbl="node1" presStyleIdx="2" presStyleCnt="3" custScaleX="309834" custScaleY="118946"/>
      <dgm:spPr/>
      <dgm:t>
        <a:bodyPr/>
        <a:lstStyle/>
        <a:p>
          <a:endParaRPr lang="ru-RU"/>
        </a:p>
      </dgm:t>
    </dgm:pt>
  </dgm:ptLst>
  <dgm:cxnLst>
    <dgm:cxn modelId="{018057ED-158D-49B7-B1C7-FCD247F52AF7}" srcId="{55EEDD43-8E31-4324-8832-9242C0ED89A9}" destId="{AF03541E-51BD-4F6A-A7C3-EC812E6E5298}" srcOrd="0" destOrd="0" parTransId="{B33E84BA-5B6C-48DF-8B4A-84C9C0F8D399}" sibTransId="{A8E385BB-1DE9-4325-9730-901B31B9F75B}"/>
    <dgm:cxn modelId="{A3BC2E8B-CFDC-4FA5-AF5A-F6A5B10D11BE}" srcId="{55EEDD43-8E31-4324-8832-9242C0ED89A9}" destId="{6D59C996-20B9-4FF5-B855-22F3AD381F31}" srcOrd="2" destOrd="0" parTransId="{2B968A7F-13E7-42DB-94F0-FD15310A74C0}" sibTransId="{0CAC93EE-038D-4EC4-B939-F989D461324B}"/>
    <dgm:cxn modelId="{A5FA223A-248F-4E7B-947A-DFBCE945F729}" type="presOf" srcId="{0835AEA2-9A79-4E14-AB01-30AF770E8ACD}" destId="{66EC3ED1-37CA-4452-86E9-89D1C81F6BD3}" srcOrd="0" destOrd="0" presId="urn:microsoft.com/office/officeart/2005/8/layout/lProcess3"/>
    <dgm:cxn modelId="{AD900EA3-C980-4BCB-8054-65EEE043D747}" type="presOf" srcId="{AF03541E-51BD-4F6A-A7C3-EC812E6E5298}" destId="{2676E74E-DDEB-4B9C-BFE6-B7209F67CEB7}" srcOrd="0" destOrd="0" presId="urn:microsoft.com/office/officeart/2005/8/layout/lProcess3"/>
    <dgm:cxn modelId="{9325C1BB-E791-4064-84F5-E77E3BBCEBA6}" srcId="{55EEDD43-8E31-4324-8832-9242C0ED89A9}" destId="{0835AEA2-9A79-4E14-AB01-30AF770E8ACD}" srcOrd="1" destOrd="0" parTransId="{01878AD8-B4B7-4995-ADDA-8B7E4D5D0000}" sibTransId="{075CA9C8-56BC-487F-AEFA-776CE2582AC9}"/>
    <dgm:cxn modelId="{7CD30D2C-298A-4C5B-8245-933FF2D6608D}" type="presOf" srcId="{6D59C996-20B9-4FF5-B855-22F3AD381F31}" destId="{1FB7467B-DE9D-4C98-8C8B-55808748F7FE}" srcOrd="0" destOrd="0" presId="urn:microsoft.com/office/officeart/2005/8/layout/lProcess3"/>
    <dgm:cxn modelId="{8A0C26E4-6B0C-499E-BC83-BEDB8F963565}" type="presOf" srcId="{55EEDD43-8E31-4324-8832-9242C0ED89A9}" destId="{462BB25D-6483-49EF-A70B-A07D2DD818FA}" srcOrd="0" destOrd="0" presId="urn:microsoft.com/office/officeart/2005/8/layout/lProcess3"/>
    <dgm:cxn modelId="{963D3762-3E48-4192-AD62-5546274EB6E9}" type="presParOf" srcId="{462BB25D-6483-49EF-A70B-A07D2DD818FA}" destId="{93971883-0F05-42B5-B16E-1EC7CFF2A2C5}" srcOrd="0" destOrd="0" presId="urn:microsoft.com/office/officeart/2005/8/layout/lProcess3"/>
    <dgm:cxn modelId="{07413E5E-C468-49E4-BC66-ACF44E457E8F}" type="presParOf" srcId="{93971883-0F05-42B5-B16E-1EC7CFF2A2C5}" destId="{2676E74E-DDEB-4B9C-BFE6-B7209F67CEB7}" srcOrd="0" destOrd="0" presId="urn:microsoft.com/office/officeart/2005/8/layout/lProcess3"/>
    <dgm:cxn modelId="{A2D49D04-FFAC-476D-819A-4580AFBD6A74}" type="presParOf" srcId="{462BB25D-6483-49EF-A70B-A07D2DD818FA}" destId="{3F51E444-8D3C-48A0-8A51-1E15BD700116}" srcOrd="1" destOrd="0" presId="urn:microsoft.com/office/officeart/2005/8/layout/lProcess3"/>
    <dgm:cxn modelId="{526AA933-AE6E-4C29-AD6C-D80ECE6B5057}" type="presParOf" srcId="{462BB25D-6483-49EF-A70B-A07D2DD818FA}" destId="{B4207572-D49D-48DE-87F2-41FA300A3E2A}" srcOrd="2" destOrd="0" presId="urn:microsoft.com/office/officeart/2005/8/layout/lProcess3"/>
    <dgm:cxn modelId="{CA8627D9-2591-4989-A95D-07EE2CB2333E}" type="presParOf" srcId="{B4207572-D49D-48DE-87F2-41FA300A3E2A}" destId="{66EC3ED1-37CA-4452-86E9-89D1C81F6BD3}" srcOrd="0" destOrd="0" presId="urn:microsoft.com/office/officeart/2005/8/layout/lProcess3"/>
    <dgm:cxn modelId="{1D5A8B52-3D5F-4AE6-9A86-E4391A0490E0}" type="presParOf" srcId="{462BB25D-6483-49EF-A70B-A07D2DD818FA}" destId="{6F706DB5-96BE-4184-83F4-205A7BCDB14F}" srcOrd="3" destOrd="0" presId="urn:microsoft.com/office/officeart/2005/8/layout/lProcess3"/>
    <dgm:cxn modelId="{F8B2170C-BB86-4A53-951F-C9D9AE07C5C4}" type="presParOf" srcId="{462BB25D-6483-49EF-A70B-A07D2DD818FA}" destId="{BEB0E12E-5347-4AF6-A461-895DDFB88576}" srcOrd="4" destOrd="0" presId="urn:microsoft.com/office/officeart/2005/8/layout/lProcess3"/>
    <dgm:cxn modelId="{877E4D41-A173-46CE-A5AC-2CEEE76CA95C}" type="presParOf" srcId="{BEB0E12E-5347-4AF6-A461-895DDFB88576}" destId="{1FB7467B-DE9D-4C98-8C8B-55808748F7FE}"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8881A40-D2B8-45E7-B736-2EB117109E9E}"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ru-UA"/>
        </a:p>
      </dgm:t>
    </dgm:pt>
    <dgm:pt modelId="{78D40B82-FE99-4446-A889-83DDD47F37C6}">
      <dgm:prSet custT="1"/>
      <dgm:spPr/>
      <dgm:t>
        <a:bodyPr/>
        <a:lstStyle/>
        <a:p>
          <a:r>
            <a:rPr lang="ru-RU" sz="1600" b="1" dirty="0" err="1"/>
            <a:t>Концепція</a:t>
          </a:r>
          <a:r>
            <a:rPr lang="ru-RU" sz="1600" b="1" dirty="0"/>
            <a:t> </a:t>
          </a:r>
          <a:r>
            <a:rPr lang="ru-RU" sz="1600" b="1" dirty="0" err="1"/>
            <a:t>капіталу</a:t>
          </a:r>
          <a:r>
            <a:rPr lang="ru-RU" sz="1600" b="1" dirty="0"/>
            <a:t> і </a:t>
          </a:r>
          <a:r>
            <a:rPr lang="ru-RU" sz="1600" b="1" dirty="0" err="1"/>
            <a:t>вартості</a:t>
          </a:r>
          <a:r>
            <a:rPr lang="ru-RU" sz="1600" b="1" dirty="0"/>
            <a:t> повинна </a:t>
          </a:r>
          <a:r>
            <a:rPr lang="ru-RU" sz="1600" b="1" dirty="0" err="1"/>
            <a:t>включати</a:t>
          </a:r>
          <a:r>
            <a:rPr lang="ru-RU" sz="1600" b="1" dirty="0"/>
            <a:t> </a:t>
          </a:r>
          <a:r>
            <a:rPr lang="ru-RU" sz="1600" b="1" dirty="0" err="1"/>
            <a:t>аналіз</a:t>
          </a:r>
          <a:r>
            <a:rPr lang="ru-RU" sz="1600" b="1" dirty="0"/>
            <a:t> приросту </a:t>
          </a:r>
          <a:r>
            <a:rPr lang="ru-RU" sz="1600" b="1" dirty="0" err="1"/>
            <a:t>вкладеного</a:t>
          </a:r>
          <a:r>
            <a:rPr lang="ru-RU" sz="1600" b="1" dirty="0"/>
            <a:t> </a:t>
          </a:r>
          <a:r>
            <a:rPr lang="ru-RU" sz="1600" b="1" dirty="0" err="1"/>
            <a:t>капіталу</a:t>
          </a:r>
          <a:r>
            <a:rPr lang="ru-RU" sz="1600" b="1" dirty="0"/>
            <a:t>. </a:t>
          </a:r>
          <a:r>
            <a:rPr lang="ru-RU" sz="1600" b="1" dirty="0" err="1"/>
            <a:t>Необхідність</a:t>
          </a:r>
          <a:r>
            <a:rPr lang="ru-RU" sz="1600" b="1" dirty="0"/>
            <a:t> такого </a:t>
          </a:r>
          <a:r>
            <a:rPr lang="ru-RU" sz="1600" b="1" dirty="0" err="1"/>
            <a:t>аналізу</a:t>
          </a:r>
          <a:r>
            <a:rPr lang="ru-RU" sz="1600" b="1" dirty="0"/>
            <a:t> </a:t>
          </a:r>
          <a:r>
            <a:rPr lang="ru-RU" sz="1600" b="1" dirty="0" err="1"/>
            <a:t>виникає</a:t>
          </a:r>
          <a:r>
            <a:rPr lang="ru-RU" sz="1600" b="1" dirty="0"/>
            <a:t> в силу </a:t>
          </a:r>
          <a:r>
            <a:rPr lang="ru-RU" sz="1600" b="1" dirty="0" err="1"/>
            <a:t>недостатньої</a:t>
          </a:r>
          <a:r>
            <a:rPr lang="ru-RU" sz="1600" b="1" dirty="0"/>
            <a:t> </a:t>
          </a:r>
          <a:r>
            <a:rPr lang="ru-RU" sz="1600" b="1" dirty="0" err="1"/>
            <a:t>розробленості</a:t>
          </a:r>
          <a:r>
            <a:rPr lang="ru-RU" sz="1600" b="1" dirty="0"/>
            <a:t> у </a:t>
          </a:r>
          <a:r>
            <a:rPr lang="ru-RU" sz="1600" b="1" dirty="0" err="1"/>
            <a:t>вітчизняній</a:t>
          </a:r>
          <a:r>
            <a:rPr lang="ru-RU" sz="1600" b="1" dirty="0"/>
            <a:t> </a:t>
          </a:r>
          <a:r>
            <a:rPr lang="ru-RU" sz="1600" b="1" dirty="0" err="1"/>
            <a:t>літературі</a:t>
          </a:r>
          <a:r>
            <a:rPr lang="ru-RU" sz="1600" b="1" dirty="0"/>
            <a:t> </a:t>
          </a:r>
          <a:r>
            <a:rPr lang="ru-RU" sz="1600" b="1" dirty="0" err="1"/>
            <a:t>проблеми</a:t>
          </a:r>
          <a:r>
            <a:rPr lang="ru-RU" sz="1600" b="1" dirty="0"/>
            <a:t> </a:t>
          </a:r>
          <a:r>
            <a:rPr lang="ru-RU" sz="1600" b="1" dirty="0" err="1"/>
            <a:t>використання</a:t>
          </a:r>
          <a:r>
            <a:rPr lang="ru-RU" sz="1600" b="1" dirty="0"/>
            <a:t> в </a:t>
          </a:r>
          <a:r>
            <a:rPr lang="ru-RU" sz="1600" b="1" dirty="0" err="1"/>
            <a:t>бухгалтерському</a:t>
          </a:r>
          <a:r>
            <a:rPr lang="ru-RU" sz="1600" b="1" dirty="0"/>
            <a:t> </a:t>
          </a:r>
          <a:r>
            <a:rPr lang="ru-RU" sz="1600" b="1" dirty="0" err="1"/>
            <a:t>обліку</a:t>
          </a:r>
          <a:r>
            <a:rPr lang="ru-RU" sz="1600" b="1" dirty="0"/>
            <a:t> і </a:t>
          </a:r>
          <a:r>
            <a:rPr lang="ru-RU" sz="1600" b="1" dirty="0" err="1"/>
            <a:t>звітності</a:t>
          </a:r>
          <a:r>
            <a:rPr lang="ru-RU" sz="1600" b="1" dirty="0"/>
            <a:t> </a:t>
          </a:r>
          <a:r>
            <a:rPr lang="ru-RU" sz="1600" b="1" dirty="0" err="1"/>
            <a:t>приведеної</a:t>
          </a:r>
          <a:r>
            <a:rPr lang="ru-RU" sz="1600" b="1" dirty="0"/>
            <a:t> (</a:t>
          </a:r>
          <a:r>
            <a:rPr lang="ru-RU" sz="1600" b="1" dirty="0" err="1"/>
            <a:t>дисконтованої</a:t>
          </a:r>
          <a:r>
            <a:rPr lang="ru-RU" sz="1600" b="1" dirty="0"/>
            <a:t>) </a:t>
          </a:r>
          <a:r>
            <a:rPr lang="ru-RU" sz="1600" b="1" dirty="0" err="1"/>
            <a:t>вартості</a:t>
          </a:r>
          <a:r>
            <a:rPr lang="ru-RU" sz="1600" b="1" dirty="0"/>
            <a:t> </a:t>
          </a:r>
          <a:r>
            <a:rPr lang="ru-RU" sz="1600" b="1" dirty="0" err="1"/>
            <a:t>майбутніх</a:t>
          </a:r>
          <a:r>
            <a:rPr lang="ru-RU" sz="1600" b="1" dirty="0"/>
            <a:t> </a:t>
          </a:r>
          <a:r>
            <a:rPr lang="ru-RU" sz="1600" b="1" dirty="0" err="1"/>
            <a:t>потоків</a:t>
          </a:r>
          <a:r>
            <a:rPr lang="ru-RU" sz="1600" b="1" dirty="0"/>
            <a:t> </a:t>
          </a:r>
          <a:r>
            <a:rPr lang="ru-RU" sz="1600" b="1" dirty="0" err="1"/>
            <a:t>грошових</a:t>
          </a:r>
          <a:r>
            <a:rPr lang="ru-RU" sz="1600" b="1" dirty="0"/>
            <a:t> </a:t>
          </a:r>
          <a:r>
            <a:rPr lang="ru-RU" sz="1600" b="1" dirty="0" err="1"/>
            <a:t>коштів</a:t>
          </a:r>
          <a:r>
            <a:rPr lang="ru-RU" sz="1600" b="1" dirty="0"/>
            <a:t>.</a:t>
          </a:r>
          <a:endParaRPr lang="ru-UA" sz="1600" b="1" dirty="0"/>
        </a:p>
      </dgm:t>
    </dgm:pt>
    <dgm:pt modelId="{14ED6049-AA62-43BA-9DCC-CCA9AD29685A}" type="parTrans" cxnId="{BE61A6FB-54BE-41FE-8093-674034B7824B}">
      <dgm:prSet/>
      <dgm:spPr/>
      <dgm:t>
        <a:bodyPr/>
        <a:lstStyle/>
        <a:p>
          <a:endParaRPr lang="ru-UA"/>
        </a:p>
      </dgm:t>
    </dgm:pt>
    <dgm:pt modelId="{B44A2A52-5335-4634-90AE-C1899DBAF1F2}" type="sibTrans" cxnId="{BE61A6FB-54BE-41FE-8093-674034B7824B}">
      <dgm:prSet/>
      <dgm:spPr/>
      <dgm:t>
        <a:bodyPr/>
        <a:lstStyle/>
        <a:p>
          <a:endParaRPr lang="ru-UA"/>
        </a:p>
      </dgm:t>
    </dgm:pt>
    <dgm:pt modelId="{BC88A745-1CBB-4AB0-82E2-A7A6B343384D}">
      <dgm:prSet custT="1"/>
      <dgm:spPr/>
      <dgm:t>
        <a:bodyPr/>
        <a:lstStyle/>
        <a:p>
          <a:r>
            <a:rPr lang="ru-RU" sz="1600" b="1" dirty="0" err="1"/>
            <a:t>Концепція</a:t>
          </a:r>
          <a:r>
            <a:rPr lang="ru-RU" sz="1600" b="1" dirty="0"/>
            <a:t> </a:t>
          </a:r>
          <a:r>
            <a:rPr lang="ru-RU" sz="1600" b="1" dirty="0" err="1"/>
            <a:t>капіталу</a:t>
          </a:r>
          <a:r>
            <a:rPr lang="ru-RU" sz="1600" b="1" dirty="0"/>
            <a:t> і </a:t>
          </a:r>
          <a:r>
            <a:rPr lang="ru-RU" sz="1600" b="1" dirty="0" err="1"/>
            <a:t>вартості</a:t>
          </a:r>
          <a:r>
            <a:rPr lang="ru-RU" sz="1600" b="1" dirty="0"/>
            <a:t> </a:t>
          </a:r>
          <a:r>
            <a:rPr lang="ru-RU" sz="1600" b="1" dirty="0" err="1"/>
            <a:t>дозволяє</a:t>
          </a:r>
          <a:r>
            <a:rPr lang="ru-RU" sz="1600" b="1" dirty="0"/>
            <a:t> комплексно </a:t>
          </a:r>
          <a:r>
            <a:rPr lang="ru-RU" sz="1600" b="1" dirty="0" err="1"/>
            <a:t>поглянути</a:t>
          </a:r>
          <a:r>
            <a:rPr lang="ru-RU" sz="1600" b="1" dirty="0"/>
            <a:t> на </a:t>
          </a:r>
          <a:r>
            <a:rPr lang="ru-RU" sz="1600" b="1" dirty="0" err="1"/>
            <a:t>питання</a:t>
          </a:r>
          <a:r>
            <a:rPr lang="ru-RU" sz="1600" b="1" dirty="0"/>
            <a:t>, </a:t>
          </a:r>
          <a:r>
            <a:rPr lang="ru-RU" sz="1600" b="1" dirty="0" err="1"/>
            <a:t>спрямовані</a:t>
          </a:r>
          <a:r>
            <a:rPr lang="ru-RU" sz="1600" b="1" dirty="0"/>
            <a:t> на </a:t>
          </a:r>
          <a:r>
            <a:rPr lang="ru-RU" sz="1600" b="1" dirty="0" err="1"/>
            <a:t>підвищення</a:t>
          </a:r>
          <a:r>
            <a:rPr lang="ru-RU" sz="1600" b="1" dirty="0"/>
            <a:t> </a:t>
          </a:r>
          <a:r>
            <a:rPr lang="ru-RU" sz="1600" b="1" dirty="0" err="1"/>
            <a:t>прозорості</a:t>
          </a:r>
          <a:r>
            <a:rPr lang="ru-RU" sz="1600" b="1" dirty="0"/>
            <a:t> </a:t>
          </a:r>
          <a:r>
            <a:rPr lang="ru-RU" sz="1600" b="1" dirty="0" err="1"/>
            <a:t>бухгалтерської</a:t>
          </a:r>
          <a:r>
            <a:rPr lang="ru-RU" sz="1600" b="1" dirty="0"/>
            <a:t> </a:t>
          </a:r>
          <a:r>
            <a:rPr lang="ru-RU" sz="1600" b="1" dirty="0" err="1"/>
            <a:t>звітності</a:t>
          </a:r>
          <a:r>
            <a:rPr lang="ru-RU" sz="1600" b="1" dirty="0"/>
            <a:t> за </a:t>
          </a:r>
          <a:r>
            <a:rPr lang="ru-RU" sz="1600" b="1" dirty="0" err="1"/>
            <a:t>рахунок</a:t>
          </a:r>
          <a:r>
            <a:rPr lang="ru-RU" sz="1600" b="1" dirty="0"/>
            <a:t> </a:t>
          </a:r>
          <a:r>
            <a:rPr lang="ru-RU" sz="1600" b="1" dirty="0" err="1"/>
            <a:t>розширення</a:t>
          </a:r>
          <a:r>
            <a:rPr lang="ru-RU" sz="1600" b="1" dirty="0"/>
            <a:t> </a:t>
          </a:r>
          <a:r>
            <a:rPr lang="ru-RU" sz="1600" b="1" dirty="0" err="1"/>
            <a:t>використання</a:t>
          </a:r>
          <a:r>
            <a:rPr lang="ru-RU" sz="1600" b="1" dirty="0"/>
            <a:t> </a:t>
          </a:r>
          <a:r>
            <a:rPr lang="ru-RU" sz="1600" b="1" dirty="0" err="1"/>
            <a:t>показників</a:t>
          </a:r>
          <a:r>
            <a:rPr lang="ru-RU" sz="1600" b="1" dirty="0"/>
            <a:t>, </a:t>
          </a:r>
          <a:r>
            <a:rPr lang="ru-RU" sz="1600" b="1" dirty="0" err="1"/>
            <a:t>розрахованих</a:t>
          </a:r>
          <a:r>
            <a:rPr lang="ru-RU" sz="1600" b="1" dirty="0"/>
            <a:t> на </a:t>
          </a:r>
          <a:r>
            <a:rPr lang="ru-RU" sz="1600" b="1" dirty="0" err="1"/>
            <a:t>основі</a:t>
          </a:r>
          <a:r>
            <a:rPr lang="ru-RU" sz="1600" b="1" dirty="0"/>
            <a:t> </a:t>
          </a:r>
          <a:r>
            <a:rPr lang="ru-RU" sz="1600" b="1" dirty="0" err="1"/>
            <a:t>дисконтування</a:t>
          </a:r>
          <a:r>
            <a:rPr lang="ru-RU" sz="1600" b="1" dirty="0"/>
            <a:t> </a:t>
          </a:r>
          <a:r>
            <a:rPr lang="ru-RU" sz="1600" b="1" dirty="0" err="1"/>
            <a:t>майбутніх</a:t>
          </a:r>
          <a:r>
            <a:rPr lang="ru-RU" sz="1600" b="1" dirty="0"/>
            <a:t> </a:t>
          </a:r>
          <a:r>
            <a:rPr lang="ru-RU" sz="1600" b="1" dirty="0" err="1"/>
            <a:t>грошових</a:t>
          </a:r>
          <a:r>
            <a:rPr lang="ru-RU" sz="1600" b="1" dirty="0"/>
            <a:t> </a:t>
          </a:r>
          <a:r>
            <a:rPr lang="ru-RU" sz="1600" b="1" dirty="0" err="1"/>
            <a:t>потоків</a:t>
          </a:r>
          <a:r>
            <a:rPr lang="ru-RU" sz="1600" b="1" dirty="0"/>
            <a:t> та </a:t>
          </a:r>
          <a:r>
            <a:rPr lang="ru-RU" sz="1600" b="1" dirty="0" err="1"/>
            <a:t>характеризують</a:t>
          </a:r>
          <a:r>
            <a:rPr lang="ru-RU" sz="1600" b="1" dirty="0"/>
            <a:t> </a:t>
          </a:r>
          <a:r>
            <a:rPr lang="ru-RU" sz="1600" b="1" dirty="0" err="1"/>
            <a:t>прибутковість</a:t>
          </a:r>
          <a:r>
            <a:rPr lang="ru-RU" sz="1600" b="1" dirty="0"/>
            <a:t> </a:t>
          </a:r>
          <a:r>
            <a:rPr lang="ru-RU" sz="1600" b="1" dirty="0" err="1"/>
            <a:t>вкладеного</a:t>
          </a:r>
          <a:r>
            <a:rPr lang="ru-RU" sz="1600" b="1" dirty="0"/>
            <a:t> </a:t>
          </a:r>
          <a:r>
            <a:rPr lang="ru-RU" sz="1600" b="1" dirty="0" err="1"/>
            <a:t>капіталу</a:t>
          </a:r>
          <a:r>
            <a:rPr lang="ru-RU" sz="1600" b="1" dirty="0"/>
            <a:t>. Як </a:t>
          </a:r>
          <a:r>
            <a:rPr lang="ru-RU" sz="1600" b="1" dirty="0" err="1"/>
            <a:t>складова</a:t>
          </a:r>
          <a:r>
            <a:rPr lang="ru-RU" sz="1600" b="1" dirty="0"/>
            <a:t> </a:t>
          </a:r>
          <a:r>
            <a:rPr lang="ru-RU" sz="1600" b="1" dirty="0" err="1"/>
            <a:t>концепції</a:t>
          </a:r>
          <a:r>
            <a:rPr lang="ru-RU" sz="1600" b="1" dirty="0"/>
            <a:t> </a:t>
          </a:r>
          <a:r>
            <a:rPr lang="ru-RU" sz="1600" b="1" dirty="0" err="1"/>
            <a:t>вартості</a:t>
          </a:r>
          <a:r>
            <a:rPr lang="ru-RU" sz="1600" b="1" dirty="0"/>
            <a:t> і </a:t>
          </a:r>
          <a:r>
            <a:rPr lang="ru-RU" sz="1600" b="1" dirty="0" err="1"/>
            <a:t>капіталу</a:t>
          </a:r>
          <a:r>
            <a:rPr lang="ru-RU" sz="1600" b="1" dirty="0"/>
            <a:t> </a:t>
          </a:r>
          <a:r>
            <a:rPr lang="ru-RU" sz="1600" b="1" dirty="0" err="1"/>
            <a:t>розглядається</a:t>
          </a:r>
          <a:r>
            <a:rPr lang="ru-RU" sz="1600" b="1" dirty="0"/>
            <a:t> </a:t>
          </a:r>
          <a:r>
            <a:rPr lang="ru-RU" sz="1600" b="1" dirty="0" err="1"/>
            <a:t>концепція</a:t>
          </a:r>
          <a:r>
            <a:rPr lang="ru-RU" sz="1600" b="1" dirty="0"/>
            <a:t> </a:t>
          </a:r>
          <a:r>
            <a:rPr lang="ru-RU" sz="1600" b="1" dirty="0" err="1"/>
            <a:t>поточної</a:t>
          </a:r>
          <a:r>
            <a:rPr lang="ru-RU" sz="1600" b="1" dirty="0"/>
            <a:t> </a:t>
          </a:r>
          <a:r>
            <a:rPr lang="ru-RU" sz="1600" b="1" dirty="0" err="1"/>
            <a:t>вартості</a:t>
          </a:r>
          <a:r>
            <a:rPr lang="ru-RU" sz="1600" b="1" dirty="0"/>
            <a:t> </a:t>
          </a:r>
          <a:r>
            <a:rPr lang="ru-RU" sz="1600" b="1" dirty="0" err="1"/>
            <a:t>вкладеного</a:t>
          </a:r>
          <a:r>
            <a:rPr lang="ru-RU" sz="1600" b="1" dirty="0"/>
            <a:t> </a:t>
          </a:r>
          <a:r>
            <a:rPr lang="ru-RU" sz="1600" b="1" dirty="0" err="1"/>
            <a:t>капіталу</a:t>
          </a:r>
          <a:r>
            <a:rPr lang="ru-RU" sz="1600" b="1" dirty="0"/>
            <a:t> як основного </a:t>
          </a:r>
          <a:r>
            <a:rPr lang="ru-RU" sz="1600" b="1" dirty="0" err="1"/>
            <a:t>інструменту</a:t>
          </a:r>
          <a:r>
            <a:rPr lang="ru-RU" sz="1600" b="1" dirty="0"/>
            <a:t> </a:t>
          </a:r>
          <a:r>
            <a:rPr lang="ru-RU" sz="1600" b="1" dirty="0" err="1"/>
            <a:t>підвищення</a:t>
          </a:r>
          <a:r>
            <a:rPr lang="ru-RU" sz="1600" b="1" dirty="0"/>
            <a:t> </a:t>
          </a:r>
          <a:r>
            <a:rPr lang="ru-RU" sz="1600" b="1" dirty="0" err="1"/>
            <a:t>прозорості</a:t>
          </a:r>
          <a:r>
            <a:rPr lang="ru-RU" sz="1600" b="1" dirty="0"/>
            <a:t> </a:t>
          </a:r>
          <a:r>
            <a:rPr lang="ru-RU" sz="1600" b="1" dirty="0" err="1"/>
            <a:t>бухгалтерської</a:t>
          </a:r>
          <a:r>
            <a:rPr lang="ru-RU" sz="1600" b="1" dirty="0"/>
            <a:t> </a:t>
          </a:r>
          <a:r>
            <a:rPr lang="ru-RU" sz="1600" b="1" dirty="0" err="1"/>
            <a:t>звітності</a:t>
          </a:r>
          <a:r>
            <a:rPr lang="ru-RU" sz="1600" b="1" dirty="0"/>
            <a:t>.</a:t>
          </a:r>
          <a:endParaRPr lang="ru-UA" sz="1600" b="1" dirty="0"/>
        </a:p>
      </dgm:t>
    </dgm:pt>
    <dgm:pt modelId="{23C2CE57-A744-43A0-91E8-F5BB70A91875}" type="parTrans" cxnId="{6EE63543-2E05-4E71-9EC7-674A005FD85D}">
      <dgm:prSet/>
      <dgm:spPr/>
      <dgm:t>
        <a:bodyPr/>
        <a:lstStyle/>
        <a:p>
          <a:endParaRPr lang="ru-UA"/>
        </a:p>
      </dgm:t>
    </dgm:pt>
    <dgm:pt modelId="{159B45EA-D7AF-45C6-A117-0AFAB17A530C}" type="sibTrans" cxnId="{6EE63543-2E05-4E71-9EC7-674A005FD85D}">
      <dgm:prSet/>
      <dgm:spPr/>
      <dgm:t>
        <a:bodyPr/>
        <a:lstStyle/>
        <a:p>
          <a:endParaRPr lang="ru-UA"/>
        </a:p>
      </dgm:t>
    </dgm:pt>
    <dgm:pt modelId="{52AD8271-E871-45F0-84FF-71BED7EE1AC7}" type="pres">
      <dgm:prSet presAssocID="{78881A40-D2B8-45E7-B736-2EB117109E9E}" presName="CompostProcess" presStyleCnt="0">
        <dgm:presLayoutVars>
          <dgm:dir/>
          <dgm:resizeHandles val="exact"/>
        </dgm:presLayoutVars>
      </dgm:prSet>
      <dgm:spPr/>
      <dgm:t>
        <a:bodyPr/>
        <a:lstStyle/>
        <a:p>
          <a:endParaRPr lang="ru-RU"/>
        </a:p>
      </dgm:t>
    </dgm:pt>
    <dgm:pt modelId="{4F697188-96C1-4C22-9255-B0E6FF332B36}" type="pres">
      <dgm:prSet presAssocID="{78881A40-D2B8-45E7-B736-2EB117109E9E}" presName="arrow" presStyleLbl="bgShp" presStyleIdx="0" presStyleCnt="1"/>
      <dgm:spPr/>
    </dgm:pt>
    <dgm:pt modelId="{F0488FF1-FD0E-4B13-A182-B432458AEAFA}" type="pres">
      <dgm:prSet presAssocID="{78881A40-D2B8-45E7-B736-2EB117109E9E}" presName="linearProcess" presStyleCnt="0"/>
      <dgm:spPr/>
    </dgm:pt>
    <dgm:pt modelId="{859D8DE8-2E81-4A95-8585-BE4036D6B7FD}" type="pres">
      <dgm:prSet presAssocID="{78D40B82-FE99-4446-A889-83DDD47F37C6}" presName="textNode" presStyleLbl="node1" presStyleIdx="0" presStyleCnt="2" custScaleY="155220">
        <dgm:presLayoutVars>
          <dgm:bulletEnabled val="1"/>
        </dgm:presLayoutVars>
      </dgm:prSet>
      <dgm:spPr/>
      <dgm:t>
        <a:bodyPr/>
        <a:lstStyle/>
        <a:p>
          <a:endParaRPr lang="ru-RU"/>
        </a:p>
      </dgm:t>
    </dgm:pt>
    <dgm:pt modelId="{E7E4FD66-AB4A-42BD-AA9F-2EC020A8E0F6}" type="pres">
      <dgm:prSet presAssocID="{B44A2A52-5335-4634-90AE-C1899DBAF1F2}" presName="sibTrans" presStyleCnt="0"/>
      <dgm:spPr/>
    </dgm:pt>
    <dgm:pt modelId="{441B31EE-BC3D-4419-8905-54C2F35DEEB3}" type="pres">
      <dgm:prSet presAssocID="{BC88A745-1CBB-4AB0-82E2-A7A6B343384D}" presName="textNode" presStyleLbl="node1" presStyleIdx="1" presStyleCnt="2" custScaleY="155220">
        <dgm:presLayoutVars>
          <dgm:bulletEnabled val="1"/>
        </dgm:presLayoutVars>
      </dgm:prSet>
      <dgm:spPr/>
      <dgm:t>
        <a:bodyPr/>
        <a:lstStyle/>
        <a:p>
          <a:endParaRPr lang="ru-RU"/>
        </a:p>
      </dgm:t>
    </dgm:pt>
  </dgm:ptLst>
  <dgm:cxnLst>
    <dgm:cxn modelId="{134F9375-5720-4876-9001-B790F6FE6C49}" type="presOf" srcId="{78881A40-D2B8-45E7-B736-2EB117109E9E}" destId="{52AD8271-E871-45F0-84FF-71BED7EE1AC7}" srcOrd="0" destOrd="0" presId="urn:microsoft.com/office/officeart/2005/8/layout/hProcess9"/>
    <dgm:cxn modelId="{6EE63543-2E05-4E71-9EC7-674A005FD85D}" srcId="{78881A40-D2B8-45E7-B736-2EB117109E9E}" destId="{BC88A745-1CBB-4AB0-82E2-A7A6B343384D}" srcOrd="1" destOrd="0" parTransId="{23C2CE57-A744-43A0-91E8-F5BB70A91875}" sibTransId="{159B45EA-D7AF-45C6-A117-0AFAB17A530C}"/>
    <dgm:cxn modelId="{BA307D45-DBDB-4323-A0E4-C055F1B31DE5}" type="presOf" srcId="{78D40B82-FE99-4446-A889-83DDD47F37C6}" destId="{859D8DE8-2E81-4A95-8585-BE4036D6B7FD}" srcOrd="0" destOrd="0" presId="urn:microsoft.com/office/officeart/2005/8/layout/hProcess9"/>
    <dgm:cxn modelId="{BE61A6FB-54BE-41FE-8093-674034B7824B}" srcId="{78881A40-D2B8-45E7-B736-2EB117109E9E}" destId="{78D40B82-FE99-4446-A889-83DDD47F37C6}" srcOrd="0" destOrd="0" parTransId="{14ED6049-AA62-43BA-9DCC-CCA9AD29685A}" sibTransId="{B44A2A52-5335-4634-90AE-C1899DBAF1F2}"/>
    <dgm:cxn modelId="{01EEBB7B-32C8-4F9D-A90E-2035C9A568F0}" type="presOf" srcId="{BC88A745-1CBB-4AB0-82E2-A7A6B343384D}" destId="{441B31EE-BC3D-4419-8905-54C2F35DEEB3}" srcOrd="0" destOrd="0" presId="urn:microsoft.com/office/officeart/2005/8/layout/hProcess9"/>
    <dgm:cxn modelId="{046B6E2E-7099-47DF-A2FF-75C963CD4ABC}" type="presParOf" srcId="{52AD8271-E871-45F0-84FF-71BED7EE1AC7}" destId="{4F697188-96C1-4C22-9255-B0E6FF332B36}" srcOrd="0" destOrd="0" presId="urn:microsoft.com/office/officeart/2005/8/layout/hProcess9"/>
    <dgm:cxn modelId="{95649F4F-B140-4B46-A8EC-FB1F7CFEFD15}" type="presParOf" srcId="{52AD8271-E871-45F0-84FF-71BED7EE1AC7}" destId="{F0488FF1-FD0E-4B13-A182-B432458AEAFA}" srcOrd="1" destOrd="0" presId="urn:microsoft.com/office/officeart/2005/8/layout/hProcess9"/>
    <dgm:cxn modelId="{B37D132D-ABF1-4C5E-9122-E6829AD92C1F}" type="presParOf" srcId="{F0488FF1-FD0E-4B13-A182-B432458AEAFA}" destId="{859D8DE8-2E81-4A95-8585-BE4036D6B7FD}" srcOrd="0" destOrd="0" presId="urn:microsoft.com/office/officeart/2005/8/layout/hProcess9"/>
    <dgm:cxn modelId="{DD81D104-33F1-4C18-BA50-6C5E743F85F2}" type="presParOf" srcId="{F0488FF1-FD0E-4B13-A182-B432458AEAFA}" destId="{E7E4FD66-AB4A-42BD-AA9F-2EC020A8E0F6}" srcOrd="1" destOrd="0" presId="urn:microsoft.com/office/officeart/2005/8/layout/hProcess9"/>
    <dgm:cxn modelId="{7B193690-8934-46A9-B070-A2AB87F22C21}" type="presParOf" srcId="{F0488FF1-FD0E-4B13-A182-B432458AEAFA}" destId="{441B31EE-BC3D-4419-8905-54C2F35DEEB3}"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0A0FCE1-3433-4405-9464-2004F23CA661}"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UA"/>
        </a:p>
      </dgm:t>
    </dgm:pt>
    <dgm:pt modelId="{77861BDF-9C70-4215-B620-0EB9359E7B1C}">
      <dgm:prSet/>
      <dgm:spPr/>
      <dgm:t>
        <a:bodyPr/>
        <a:lstStyle/>
        <a:p>
          <a:r>
            <a:rPr lang="uk-UA"/>
            <a:t>Найважливішою характеристикою форм і видів справедливої вартості активів є їх оцінка з позицій об'єднаного критерію вкладення коштів: «прибутковість — ризик — ліквідність», який відображає суперечливість цілей інвестування та вимог, що пред'являються до інвестиційних активів. Існують стійкі залежності між прибутковістю, ліквідністю і ризиком. Вони виражаються в тому, що, як правило, по мірі збільшення прибутковості знижується ліквідність і зростає ризик вкладень. </a:t>
          </a:r>
          <a:r>
            <a:rPr lang="ru-RU"/>
            <a:t>У роботі запропоновано методику оцінки справедливої вартості активу, що розраховується на основі трьох його параметрів: прибутковості активу, його ризику і ліквідності.</a:t>
          </a:r>
          <a:endParaRPr lang="ru-UA"/>
        </a:p>
      </dgm:t>
    </dgm:pt>
    <dgm:pt modelId="{CA001553-2EFC-4F57-9937-8AC85B1AEC73}" type="parTrans" cxnId="{276A04E2-52EA-45F4-94DF-54B070389C8A}">
      <dgm:prSet/>
      <dgm:spPr/>
      <dgm:t>
        <a:bodyPr/>
        <a:lstStyle/>
        <a:p>
          <a:endParaRPr lang="ru-UA"/>
        </a:p>
      </dgm:t>
    </dgm:pt>
    <dgm:pt modelId="{80EDED4B-4802-4569-A8B3-43FD3B6830CD}" type="sibTrans" cxnId="{276A04E2-52EA-45F4-94DF-54B070389C8A}">
      <dgm:prSet/>
      <dgm:spPr/>
      <dgm:t>
        <a:bodyPr/>
        <a:lstStyle/>
        <a:p>
          <a:endParaRPr lang="ru-UA"/>
        </a:p>
      </dgm:t>
    </dgm:pt>
    <dgm:pt modelId="{CAAD757D-ECDE-40B7-8543-BDD463A41EBC}">
      <dgm:prSet/>
      <dgm:spPr/>
      <dgm:t>
        <a:bodyPr/>
        <a:lstStyle/>
        <a:p>
          <a:r>
            <a:rPr lang="ru-RU"/>
            <a:t>Спосіб оцінки справедливої вартості залежить від виду активу та можливості вимірювання його вартості. Справедлива вартість завжди, коли можна, оцінюється за цінами активного немонополизированного ринку, на якому продавець і покупець діють без посередників, що володіють всією повнотою інформації і не можуть впливати на ціни. Якщо ринкова оцінка неможлива, то справедлива вартість приймається рівною доходу від використання даного активу протягом терміну його служби. Нарешті, якщо і цей вид оцінки виявиться неможливим, то в якості оцінки справедливої вартості приймається відновна вартість.</a:t>
          </a:r>
          <a:endParaRPr lang="ru-UA"/>
        </a:p>
      </dgm:t>
    </dgm:pt>
    <dgm:pt modelId="{F55AAB50-CBD6-4FFB-AE06-E98D55079911}" type="parTrans" cxnId="{2E8F9D56-7616-43D1-A15F-9F9C11163F9F}">
      <dgm:prSet/>
      <dgm:spPr/>
      <dgm:t>
        <a:bodyPr/>
        <a:lstStyle/>
        <a:p>
          <a:endParaRPr lang="ru-UA"/>
        </a:p>
      </dgm:t>
    </dgm:pt>
    <dgm:pt modelId="{81E556C2-B520-45DE-AC8E-EF723FC34115}" type="sibTrans" cxnId="{2E8F9D56-7616-43D1-A15F-9F9C11163F9F}">
      <dgm:prSet/>
      <dgm:spPr/>
      <dgm:t>
        <a:bodyPr/>
        <a:lstStyle/>
        <a:p>
          <a:endParaRPr lang="ru-UA"/>
        </a:p>
      </dgm:t>
    </dgm:pt>
    <dgm:pt modelId="{E4D805D3-8465-46B8-A2AA-B98F755BEF93}" type="pres">
      <dgm:prSet presAssocID="{90A0FCE1-3433-4405-9464-2004F23CA661}" presName="Name0" presStyleCnt="0">
        <dgm:presLayoutVars>
          <dgm:chPref val="3"/>
          <dgm:dir/>
          <dgm:animLvl val="lvl"/>
          <dgm:resizeHandles/>
        </dgm:presLayoutVars>
      </dgm:prSet>
      <dgm:spPr/>
      <dgm:t>
        <a:bodyPr/>
        <a:lstStyle/>
        <a:p>
          <a:endParaRPr lang="ru-RU"/>
        </a:p>
      </dgm:t>
    </dgm:pt>
    <dgm:pt modelId="{82B99C9D-1D73-4F96-BE28-9A4CE309AA69}" type="pres">
      <dgm:prSet presAssocID="{77861BDF-9C70-4215-B620-0EB9359E7B1C}" presName="horFlow" presStyleCnt="0"/>
      <dgm:spPr/>
    </dgm:pt>
    <dgm:pt modelId="{2BCE3E7A-3B0F-425F-8924-92D155E5A689}" type="pres">
      <dgm:prSet presAssocID="{77861BDF-9C70-4215-B620-0EB9359E7B1C}" presName="bigChev" presStyleLbl="node1" presStyleIdx="0" presStyleCnt="2" custScaleX="202172"/>
      <dgm:spPr/>
      <dgm:t>
        <a:bodyPr/>
        <a:lstStyle/>
        <a:p>
          <a:endParaRPr lang="ru-RU"/>
        </a:p>
      </dgm:t>
    </dgm:pt>
    <dgm:pt modelId="{7F1B48A4-007F-45CC-9E46-745D351C4E86}" type="pres">
      <dgm:prSet presAssocID="{77861BDF-9C70-4215-B620-0EB9359E7B1C}" presName="vSp" presStyleCnt="0"/>
      <dgm:spPr/>
    </dgm:pt>
    <dgm:pt modelId="{39E232C8-7473-40EF-B30B-0EFDB876A367}" type="pres">
      <dgm:prSet presAssocID="{CAAD757D-ECDE-40B7-8543-BDD463A41EBC}" presName="horFlow" presStyleCnt="0"/>
      <dgm:spPr/>
    </dgm:pt>
    <dgm:pt modelId="{3FD87EEA-BCD0-4AA8-A98D-4CEED502E93F}" type="pres">
      <dgm:prSet presAssocID="{CAAD757D-ECDE-40B7-8543-BDD463A41EBC}" presName="bigChev" presStyleLbl="node1" presStyleIdx="1" presStyleCnt="2" custScaleX="202172"/>
      <dgm:spPr/>
      <dgm:t>
        <a:bodyPr/>
        <a:lstStyle/>
        <a:p>
          <a:endParaRPr lang="ru-RU"/>
        </a:p>
      </dgm:t>
    </dgm:pt>
  </dgm:ptLst>
  <dgm:cxnLst>
    <dgm:cxn modelId="{2CE97858-2DD3-480F-B0D1-1DC7A6E41071}" type="presOf" srcId="{CAAD757D-ECDE-40B7-8543-BDD463A41EBC}" destId="{3FD87EEA-BCD0-4AA8-A98D-4CEED502E93F}" srcOrd="0" destOrd="0" presId="urn:microsoft.com/office/officeart/2005/8/layout/lProcess3"/>
    <dgm:cxn modelId="{9267D772-349E-433A-850E-2641F9CA8C7E}" type="presOf" srcId="{77861BDF-9C70-4215-B620-0EB9359E7B1C}" destId="{2BCE3E7A-3B0F-425F-8924-92D155E5A689}" srcOrd="0" destOrd="0" presId="urn:microsoft.com/office/officeart/2005/8/layout/lProcess3"/>
    <dgm:cxn modelId="{276A04E2-52EA-45F4-94DF-54B070389C8A}" srcId="{90A0FCE1-3433-4405-9464-2004F23CA661}" destId="{77861BDF-9C70-4215-B620-0EB9359E7B1C}" srcOrd="0" destOrd="0" parTransId="{CA001553-2EFC-4F57-9937-8AC85B1AEC73}" sibTransId="{80EDED4B-4802-4569-A8B3-43FD3B6830CD}"/>
    <dgm:cxn modelId="{2E8F9D56-7616-43D1-A15F-9F9C11163F9F}" srcId="{90A0FCE1-3433-4405-9464-2004F23CA661}" destId="{CAAD757D-ECDE-40B7-8543-BDD463A41EBC}" srcOrd="1" destOrd="0" parTransId="{F55AAB50-CBD6-4FFB-AE06-E98D55079911}" sibTransId="{81E556C2-B520-45DE-AC8E-EF723FC34115}"/>
    <dgm:cxn modelId="{E6F4BA1B-D22E-46CF-A63C-1D0137E19875}" type="presOf" srcId="{90A0FCE1-3433-4405-9464-2004F23CA661}" destId="{E4D805D3-8465-46B8-A2AA-B98F755BEF93}" srcOrd="0" destOrd="0" presId="urn:microsoft.com/office/officeart/2005/8/layout/lProcess3"/>
    <dgm:cxn modelId="{70299C7E-61DC-4F8F-9F20-5221E81EEE29}" type="presParOf" srcId="{E4D805D3-8465-46B8-A2AA-B98F755BEF93}" destId="{82B99C9D-1D73-4F96-BE28-9A4CE309AA69}" srcOrd="0" destOrd="0" presId="urn:microsoft.com/office/officeart/2005/8/layout/lProcess3"/>
    <dgm:cxn modelId="{3F3A83AB-9751-4B92-9A99-1C98DA6986FB}" type="presParOf" srcId="{82B99C9D-1D73-4F96-BE28-9A4CE309AA69}" destId="{2BCE3E7A-3B0F-425F-8924-92D155E5A689}" srcOrd="0" destOrd="0" presId="urn:microsoft.com/office/officeart/2005/8/layout/lProcess3"/>
    <dgm:cxn modelId="{EA93BC9A-834E-483C-9833-59FE6A091F14}" type="presParOf" srcId="{E4D805D3-8465-46B8-A2AA-B98F755BEF93}" destId="{7F1B48A4-007F-45CC-9E46-745D351C4E86}" srcOrd="1" destOrd="0" presId="urn:microsoft.com/office/officeart/2005/8/layout/lProcess3"/>
    <dgm:cxn modelId="{73B509EB-7AEE-435B-AC79-27C6DE2F1014}" type="presParOf" srcId="{E4D805D3-8465-46B8-A2AA-B98F755BEF93}" destId="{39E232C8-7473-40EF-B30B-0EFDB876A367}" srcOrd="2" destOrd="0" presId="urn:microsoft.com/office/officeart/2005/8/layout/lProcess3"/>
    <dgm:cxn modelId="{979C0DF9-E79A-439E-801E-EADBBE83B27E}" type="presParOf" srcId="{39E232C8-7473-40EF-B30B-0EFDB876A367}" destId="{3FD87EEA-BCD0-4AA8-A98D-4CEED502E93F}"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E37A9D3-E46C-4F4D-B6CA-2F8A7EC22F7B}"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UA"/>
        </a:p>
      </dgm:t>
    </dgm:pt>
    <dgm:pt modelId="{3D198073-F828-4099-83A5-15FF0466304B}">
      <dgm:prSet/>
      <dgm:spPr/>
      <dgm:t>
        <a:bodyPr/>
        <a:lstStyle/>
        <a:p>
          <a:r>
            <a:rPr lang="uk-UA"/>
            <a:t>Підсумовуючи існуючі концепції і парадигми обліку, їх зміст і напрямки еволюції, можна відзначити, що рушійною силою цих перетворень є три ключові фактори: </a:t>
          </a:r>
          <a:endParaRPr lang="ru-UA"/>
        </a:p>
      </dgm:t>
    </dgm:pt>
    <dgm:pt modelId="{D354197E-A61A-4841-99AD-F3ED5544AF7D}" type="parTrans" cxnId="{31245650-C071-4F88-B4AB-FAC78F6F20A5}">
      <dgm:prSet/>
      <dgm:spPr/>
      <dgm:t>
        <a:bodyPr/>
        <a:lstStyle/>
        <a:p>
          <a:endParaRPr lang="ru-UA"/>
        </a:p>
      </dgm:t>
    </dgm:pt>
    <dgm:pt modelId="{A41E0212-5488-4851-8D9A-59F28D1CDF88}" type="sibTrans" cxnId="{31245650-C071-4F88-B4AB-FAC78F6F20A5}">
      <dgm:prSet/>
      <dgm:spPr/>
      <dgm:t>
        <a:bodyPr/>
        <a:lstStyle/>
        <a:p>
          <a:endParaRPr lang="ru-UA"/>
        </a:p>
      </dgm:t>
    </dgm:pt>
    <dgm:pt modelId="{7773EEA3-2A1F-4020-84D9-A72B2A1FF4D6}">
      <dgm:prSet/>
      <dgm:spPr/>
      <dgm:t>
        <a:bodyPr/>
        <a:lstStyle/>
        <a:p>
          <a:r>
            <a:rPr lang="uk-UA"/>
            <a:t>1) зміни історичного періоду, які зумовлюють перехід від однієї економічної моделі до іншої; </a:t>
          </a:r>
          <a:endParaRPr lang="ru-UA"/>
        </a:p>
      </dgm:t>
    </dgm:pt>
    <dgm:pt modelId="{A9ED72D8-E243-4B5B-80FA-11CA78AFB20D}" type="parTrans" cxnId="{E9E4079C-2C60-401C-8844-4EA385C0C566}">
      <dgm:prSet/>
      <dgm:spPr/>
      <dgm:t>
        <a:bodyPr/>
        <a:lstStyle/>
        <a:p>
          <a:endParaRPr lang="ru-UA"/>
        </a:p>
      </dgm:t>
    </dgm:pt>
    <dgm:pt modelId="{DC01BA25-5A89-4B65-8412-A4EDED537FB2}" type="sibTrans" cxnId="{E9E4079C-2C60-401C-8844-4EA385C0C566}">
      <dgm:prSet/>
      <dgm:spPr/>
      <dgm:t>
        <a:bodyPr/>
        <a:lstStyle/>
        <a:p>
          <a:endParaRPr lang="ru-UA"/>
        </a:p>
      </dgm:t>
    </dgm:pt>
    <dgm:pt modelId="{90A08524-5594-41CD-BE72-CD6D4A2A1B7F}">
      <dgm:prSet/>
      <dgm:spPr/>
      <dgm:t>
        <a:bodyPr/>
        <a:lstStyle/>
        <a:p>
          <a:r>
            <a:rPr lang="uk-UA"/>
            <a:t>2) інституціональні перетворення</a:t>
          </a:r>
          <a:r>
            <a:rPr lang="ru-RU"/>
            <a:t>, які визначають систему регулювання бухгалтерського обліку та звітності; </a:t>
          </a:r>
          <a:endParaRPr lang="ru-UA"/>
        </a:p>
      </dgm:t>
    </dgm:pt>
    <dgm:pt modelId="{D575551F-4FB4-46B1-987E-6B71058825BD}" type="parTrans" cxnId="{9A96963A-26AC-45F7-9E29-3DF9E7BF6806}">
      <dgm:prSet/>
      <dgm:spPr/>
      <dgm:t>
        <a:bodyPr/>
        <a:lstStyle/>
        <a:p>
          <a:endParaRPr lang="ru-UA"/>
        </a:p>
      </dgm:t>
    </dgm:pt>
    <dgm:pt modelId="{CBB96AE5-4F89-4805-8B46-9EB15CB91297}" type="sibTrans" cxnId="{9A96963A-26AC-45F7-9E29-3DF9E7BF6806}">
      <dgm:prSet/>
      <dgm:spPr/>
      <dgm:t>
        <a:bodyPr/>
        <a:lstStyle/>
        <a:p>
          <a:endParaRPr lang="ru-UA"/>
        </a:p>
      </dgm:t>
    </dgm:pt>
    <dgm:pt modelId="{D7BADFBC-2CB6-4700-A140-5A8DA85C75DD}">
      <dgm:prSet/>
      <dgm:spPr/>
      <dgm:t>
        <a:bodyPr/>
        <a:lstStyle/>
        <a:p>
          <a:r>
            <a:rPr lang="ru-RU"/>
            <a:t>3) зміни управлінських концепції, які визначають перелік функції та вимоги до деталізації бухгалтерської інформації. </a:t>
          </a:r>
          <a:endParaRPr lang="ru-UA"/>
        </a:p>
      </dgm:t>
    </dgm:pt>
    <dgm:pt modelId="{C353A45C-E556-499C-B213-EC7EA51D774E}" type="parTrans" cxnId="{7DF0ABE3-1659-4663-832F-0843A78F9AF9}">
      <dgm:prSet/>
      <dgm:spPr/>
      <dgm:t>
        <a:bodyPr/>
        <a:lstStyle/>
        <a:p>
          <a:endParaRPr lang="ru-UA"/>
        </a:p>
      </dgm:t>
    </dgm:pt>
    <dgm:pt modelId="{E7E9059F-8C8B-4FC9-829B-DCB3C498B0EE}" type="sibTrans" cxnId="{7DF0ABE3-1659-4663-832F-0843A78F9AF9}">
      <dgm:prSet/>
      <dgm:spPr/>
      <dgm:t>
        <a:bodyPr/>
        <a:lstStyle/>
        <a:p>
          <a:endParaRPr lang="ru-UA"/>
        </a:p>
      </dgm:t>
    </dgm:pt>
    <dgm:pt modelId="{989CE680-806E-432A-BE33-F5FD9FC2D6E8}" type="pres">
      <dgm:prSet presAssocID="{CE37A9D3-E46C-4F4D-B6CA-2F8A7EC22F7B}" presName="Name0" presStyleCnt="0">
        <dgm:presLayoutVars>
          <dgm:chPref val="3"/>
          <dgm:dir/>
          <dgm:animLvl val="lvl"/>
          <dgm:resizeHandles/>
        </dgm:presLayoutVars>
      </dgm:prSet>
      <dgm:spPr/>
      <dgm:t>
        <a:bodyPr/>
        <a:lstStyle/>
        <a:p>
          <a:endParaRPr lang="ru-RU"/>
        </a:p>
      </dgm:t>
    </dgm:pt>
    <dgm:pt modelId="{E15945EA-7FCE-4D7D-A523-AA8D45633D97}" type="pres">
      <dgm:prSet presAssocID="{3D198073-F828-4099-83A5-15FF0466304B}" presName="horFlow" presStyleCnt="0"/>
      <dgm:spPr/>
    </dgm:pt>
    <dgm:pt modelId="{6D382C83-5C25-4E3B-8B45-481747109CFE}" type="pres">
      <dgm:prSet presAssocID="{3D198073-F828-4099-83A5-15FF0466304B}" presName="bigChev" presStyleLbl="node1" presStyleIdx="0" presStyleCnt="4" custScaleX="386168"/>
      <dgm:spPr/>
      <dgm:t>
        <a:bodyPr/>
        <a:lstStyle/>
        <a:p>
          <a:endParaRPr lang="ru-RU"/>
        </a:p>
      </dgm:t>
    </dgm:pt>
    <dgm:pt modelId="{6807E925-65D3-416D-85B9-A3CCD372FAE1}" type="pres">
      <dgm:prSet presAssocID="{3D198073-F828-4099-83A5-15FF0466304B}" presName="vSp" presStyleCnt="0"/>
      <dgm:spPr/>
    </dgm:pt>
    <dgm:pt modelId="{9DE7A807-AA9B-45D1-B9C0-F66754C36505}" type="pres">
      <dgm:prSet presAssocID="{7773EEA3-2A1F-4020-84D9-A72B2A1FF4D6}" presName="horFlow" presStyleCnt="0"/>
      <dgm:spPr/>
    </dgm:pt>
    <dgm:pt modelId="{66E3EF4B-3BAD-4604-BF64-D882A515C5E7}" type="pres">
      <dgm:prSet presAssocID="{7773EEA3-2A1F-4020-84D9-A72B2A1FF4D6}" presName="bigChev" presStyleLbl="node1" presStyleIdx="1" presStyleCnt="4" custScaleX="386168"/>
      <dgm:spPr/>
      <dgm:t>
        <a:bodyPr/>
        <a:lstStyle/>
        <a:p>
          <a:endParaRPr lang="ru-RU"/>
        </a:p>
      </dgm:t>
    </dgm:pt>
    <dgm:pt modelId="{BAD0D417-A3EE-4767-AC2D-0C6AF241EC7F}" type="pres">
      <dgm:prSet presAssocID="{7773EEA3-2A1F-4020-84D9-A72B2A1FF4D6}" presName="vSp" presStyleCnt="0"/>
      <dgm:spPr/>
    </dgm:pt>
    <dgm:pt modelId="{8721543F-2D6B-4E53-8EBA-6C9C45B78E86}" type="pres">
      <dgm:prSet presAssocID="{90A08524-5594-41CD-BE72-CD6D4A2A1B7F}" presName="horFlow" presStyleCnt="0"/>
      <dgm:spPr/>
    </dgm:pt>
    <dgm:pt modelId="{306E6AC6-EEF1-4F8E-A246-6D54B805D8E8}" type="pres">
      <dgm:prSet presAssocID="{90A08524-5594-41CD-BE72-CD6D4A2A1B7F}" presName="bigChev" presStyleLbl="node1" presStyleIdx="2" presStyleCnt="4" custScaleX="386168"/>
      <dgm:spPr/>
      <dgm:t>
        <a:bodyPr/>
        <a:lstStyle/>
        <a:p>
          <a:endParaRPr lang="ru-RU"/>
        </a:p>
      </dgm:t>
    </dgm:pt>
    <dgm:pt modelId="{FE369D4C-79D6-4D91-B4C1-5EEDA28BFE30}" type="pres">
      <dgm:prSet presAssocID="{90A08524-5594-41CD-BE72-CD6D4A2A1B7F}" presName="vSp" presStyleCnt="0"/>
      <dgm:spPr/>
    </dgm:pt>
    <dgm:pt modelId="{1E74FDF1-763E-4D4A-8E46-E26F37AE316F}" type="pres">
      <dgm:prSet presAssocID="{D7BADFBC-2CB6-4700-A140-5A8DA85C75DD}" presName="horFlow" presStyleCnt="0"/>
      <dgm:spPr/>
    </dgm:pt>
    <dgm:pt modelId="{61AEDAF3-53D9-4D69-8CD0-C73885C8C315}" type="pres">
      <dgm:prSet presAssocID="{D7BADFBC-2CB6-4700-A140-5A8DA85C75DD}" presName="bigChev" presStyleLbl="node1" presStyleIdx="3" presStyleCnt="4" custScaleX="386168"/>
      <dgm:spPr/>
      <dgm:t>
        <a:bodyPr/>
        <a:lstStyle/>
        <a:p>
          <a:endParaRPr lang="ru-RU"/>
        </a:p>
      </dgm:t>
    </dgm:pt>
  </dgm:ptLst>
  <dgm:cxnLst>
    <dgm:cxn modelId="{31245650-C071-4F88-B4AB-FAC78F6F20A5}" srcId="{CE37A9D3-E46C-4F4D-B6CA-2F8A7EC22F7B}" destId="{3D198073-F828-4099-83A5-15FF0466304B}" srcOrd="0" destOrd="0" parTransId="{D354197E-A61A-4841-99AD-F3ED5544AF7D}" sibTransId="{A41E0212-5488-4851-8D9A-59F28D1CDF88}"/>
    <dgm:cxn modelId="{E9E4079C-2C60-401C-8844-4EA385C0C566}" srcId="{CE37A9D3-E46C-4F4D-B6CA-2F8A7EC22F7B}" destId="{7773EEA3-2A1F-4020-84D9-A72B2A1FF4D6}" srcOrd="1" destOrd="0" parTransId="{A9ED72D8-E243-4B5B-80FA-11CA78AFB20D}" sibTransId="{DC01BA25-5A89-4B65-8412-A4EDED537FB2}"/>
    <dgm:cxn modelId="{A07377D3-A568-4428-BFD2-5A19E1CA10EC}" type="presOf" srcId="{CE37A9D3-E46C-4F4D-B6CA-2F8A7EC22F7B}" destId="{989CE680-806E-432A-BE33-F5FD9FC2D6E8}" srcOrd="0" destOrd="0" presId="urn:microsoft.com/office/officeart/2005/8/layout/lProcess3"/>
    <dgm:cxn modelId="{7DF0ABE3-1659-4663-832F-0843A78F9AF9}" srcId="{CE37A9D3-E46C-4F4D-B6CA-2F8A7EC22F7B}" destId="{D7BADFBC-2CB6-4700-A140-5A8DA85C75DD}" srcOrd="3" destOrd="0" parTransId="{C353A45C-E556-499C-B213-EC7EA51D774E}" sibTransId="{E7E9059F-8C8B-4FC9-829B-DCB3C498B0EE}"/>
    <dgm:cxn modelId="{B37ADAC1-BB28-456D-A230-3919550175AF}" type="presOf" srcId="{D7BADFBC-2CB6-4700-A140-5A8DA85C75DD}" destId="{61AEDAF3-53D9-4D69-8CD0-C73885C8C315}" srcOrd="0" destOrd="0" presId="urn:microsoft.com/office/officeart/2005/8/layout/lProcess3"/>
    <dgm:cxn modelId="{09F251BB-D9FE-4B9B-A5C2-5E0FE9ECD298}" type="presOf" srcId="{3D198073-F828-4099-83A5-15FF0466304B}" destId="{6D382C83-5C25-4E3B-8B45-481747109CFE}" srcOrd="0" destOrd="0" presId="urn:microsoft.com/office/officeart/2005/8/layout/lProcess3"/>
    <dgm:cxn modelId="{96F16418-BBA4-462C-BA63-E72F26BFAD9F}" type="presOf" srcId="{90A08524-5594-41CD-BE72-CD6D4A2A1B7F}" destId="{306E6AC6-EEF1-4F8E-A246-6D54B805D8E8}" srcOrd="0" destOrd="0" presId="urn:microsoft.com/office/officeart/2005/8/layout/lProcess3"/>
    <dgm:cxn modelId="{9A96963A-26AC-45F7-9E29-3DF9E7BF6806}" srcId="{CE37A9D3-E46C-4F4D-B6CA-2F8A7EC22F7B}" destId="{90A08524-5594-41CD-BE72-CD6D4A2A1B7F}" srcOrd="2" destOrd="0" parTransId="{D575551F-4FB4-46B1-987E-6B71058825BD}" sibTransId="{CBB96AE5-4F89-4805-8B46-9EB15CB91297}"/>
    <dgm:cxn modelId="{804B31AB-CB30-4829-93B3-1503210818B0}" type="presOf" srcId="{7773EEA3-2A1F-4020-84D9-A72B2A1FF4D6}" destId="{66E3EF4B-3BAD-4604-BF64-D882A515C5E7}" srcOrd="0" destOrd="0" presId="urn:microsoft.com/office/officeart/2005/8/layout/lProcess3"/>
    <dgm:cxn modelId="{CB190BD5-E578-46BE-8DF7-233DC2F1195F}" type="presParOf" srcId="{989CE680-806E-432A-BE33-F5FD9FC2D6E8}" destId="{E15945EA-7FCE-4D7D-A523-AA8D45633D97}" srcOrd="0" destOrd="0" presId="urn:microsoft.com/office/officeart/2005/8/layout/lProcess3"/>
    <dgm:cxn modelId="{0B9059A3-EFBA-4AC9-B0CE-767CF868EAC7}" type="presParOf" srcId="{E15945EA-7FCE-4D7D-A523-AA8D45633D97}" destId="{6D382C83-5C25-4E3B-8B45-481747109CFE}" srcOrd="0" destOrd="0" presId="urn:microsoft.com/office/officeart/2005/8/layout/lProcess3"/>
    <dgm:cxn modelId="{ECC64546-A118-49C0-80FF-E46975B9DE8B}" type="presParOf" srcId="{989CE680-806E-432A-BE33-F5FD9FC2D6E8}" destId="{6807E925-65D3-416D-85B9-A3CCD372FAE1}" srcOrd="1" destOrd="0" presId="urn:microsoft.com/office/officeart/2005/8/layout/lProcess3"/>
    <dgm:cxn modelId="{877AD462-5013-4CED-9C19-20F161405361}" type="presParOf" srcId="{989CE680-806E-432A-BE33-F5FD9FC2D6E8}" destId="{9DE7A807-AA9B-45D1-B9C0-F66754C36505}" srcOrd="2" destOrd="0" presId="urn:microsoft.com/office/officeart/2005/8/layout/lProcess3"/>
    <dgm:cxn modelId="{59EEE718-2BCF-487A-B8DC-BD0EF4A908A5}" type="presParOf" srcId="{9DE7A807-AA9B-45D1-B9C0-F66754C36505}" destId="{66E3EF4B-3BAD-4604-BF64-D882A515C5E7}" srcOrd="0" destOrd="0" presId="urn:microsoft.com/office/officeart/2005/8/layout/lProcess3"/>
    <dgm:cxn modelId="{43F8BB4E-15BB-413F-B041-843FA082CFE5}" type="presParOf" srcId="{989CE680-806E-432A-BE33-F5FD9FC2D6E8}" destId="{BAD0D417-A3EE-4767-AC2D-0C6AF241EC7F}" srcOrd="3" destOrd="0" presId="urn:microsoft.com/office/officeart/2005/8/layout/lProcess3"/>
    <dgm:cxn modelId="{6016BC2F-B194-4209-AA44-321103F8DDD5}" type="presParOf" srcId="{989CE680-806E-432A-BE33-F5FD9FC2D6E8}" destId="{8721543F-2D6B-4E53-8EBA-6C9C45B78E86}" srcOrd="4" destOrd="0" presId="urn:microsoft.com/office/officeart/2005/8/layout/lProcess3"/>
    <dgm:cxn modelId="{9F02A3EE-FB7F-4EC8-AE11-719CEBACB852}" type="presParOf" srcId="{8721543F-2D6B-4E53-8EBA-6C9C45B78E86}" destId="{306E6AC6-EEF1-4F8E-A246-6D54B805D8E8}" srcOrd="0" destOrd="0" presId="urn:microsoft.com/office/officeart/2005/8/layout/lProcess3"/>
    <dgm:cxn modelId="{5328C6A3-D181-4729-BED9-63BC747A841D}" type="presParOf" srcId="{989CE680-806E-432A-BE33-F5FD9FC2D6E8}" destId="{FE369D4C-79D6-4D91-B4C1-5EEDA28BFE30}" srcOrd="5" destOrd="0" presId="urn:microsoft.com/office/officeart/2005/8/layout/lProcess3"/>
    <dgm:cxn modelId="{33591C84-C319-45F3-A8E2-1163327EE951}" type="presParOf" srcId="{989CE680-806E-432A-BE33-F5FD9FC2D6E8}" destId="{1E74FDF1-763E-4D4A-8E46-E26F37AE316F}" srcOrd="6" destOrd="0" presId="urn:microsoft.com/office/officeart/2005/8/layout/lProcess3"/>
    <dgm:cxn modelId="{88A860BC-9FA6-451A-A92D-7F63A5EB0566}" type="presParOf" srcId="{1E74FDF1-763E-4D4A-8E46-E26F37AE316F}" destId="{61AEDAF3-53D9-4D69-8CD0-C73885C8C315}"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B60A06-1BEB-4FCE-9607-975F62D618B7}" type="doc">
      <dgm:prSet loTypeId="urn:microsoft.com/office/officeart/2005/8/layout/orgChart1" loCatId="hierarchy" qsTypeId="urn:microsoft.com/office/officeart/2005/8/quickstyle/simple1" qsCatId="simple" csTypeId="urn:microsoft.com/office/officeart/2005/8/colors/colorful4" csCatId="colorful" phldr="1"/>
      <dgm:spPr/>
      <dgm:t>
        <a:bodyPr/>
        <a:lstStyle/>
        <a:p>
          <a:endParaRPr lang="ru-UA"/>
        </a:p>
      </dgm:t>
    </dgm:pt>
    <dgm:pt modelId="{03F0F8CA-BCE5-4AE6-AADC-9B51D63F1C50}">
      <dgm:prSet phldrT="[Текст]" custT="1"/>
      <dgm:spPr/>
      <dgm:t>
        <a:bodyPr/>
        <a:lstStyle/>
        <a:p>
          <a:r>
            <a:rPr lang="uk-UA" sz="2400" b="1" dirty="0">
              <a:latin typeface="Times New Roman" panose="02020603050405020304" pitchFamily="18" charset="0"/>
              <a:cs typeface="Times New Roman" panose="02020603050405020304" pitchFamily="18" charset="0"/>
            </a:rPr>
            <a:t>Два підходи метатеорії</a:t>
          </a:r>
          <a:endParaRPr lang="ru-UA" sz="2400" b="1" dirty="0">
            <a:latin typeface="Times New Roman" panose="02020603050405020304" pitchFamily="18" charset="0"/>
            <a:cs typeface="Times New Roman" panose="02020603050405020304" pitchFamily="18" charset="0"/>
          </a:endParaRPr>
        </a:p>
      </dgm:t>
    </dgm:pt>
    <dgm:pt modelId="{0ADFE213-4CA8-482E-A630-F5ED9C69619A}" type="parTrans" cxnId="{8A48724F-13AB-4B6B-832B-227257A99CE7}">
      <dgm:prSet/>
      <dgm:spPr/>
      <dgm:t>
        <a:bodyPr/>
        <a:lstStyle/>
        <a:p>
          <a:endParaRPr lang="ru-UA" sz="1600" b="1">
            <a:latin typeface="Times New Roman" panose="02020603050405020304" pitchFamily="18" charset="0"/>
            <a:cs typeface="Times New Roman" panose="02020603050405020304" pitchFamily="18" charset="0"/>
          </a:endParaRPr>
        </a:p>
      </dgm:t>
    </dgm:pt>
    <dgm:pt modelId="{497553F5-2DBC-416A-A302-1D319E8F4F47}" type="sibTrans" cxnId="{8A48724F-13AB-4B6B-832B-227257A99CE7}">
      <dgm:prSet/>
      <dgm:spPr/>
      <dgm:t>
        <a:bodyPr/>
        <a:lstStyle/>
        <a:p>
          <a:endParaRPr lang="ru-UA" sz="1600" b="1">
            <a:latin typeface="Times New Roman" panose="02020603050405020304" pitchFamily="18" charset="0"/>
            <a:cs typeface="Times New Roman" panose="02020603050405020304" pitchFamily="18" charset="0"/>
          </a:endParaRPr>
        </a:p>
      </dgm:t>
    </dgm:pt>
    <dgm:pt modelId="{245379C6-AEEC-4899-8C61-F03815477388}">
      <dgm:prSet phldrT="[Текст]" custT="1"/>
      <dgm:spPr/>
      <dgm:t>
        <a:bodyPr/>
        <a:lstStyle/>
        <a:p>
          <a:r>
            <a:rPr lang="ru-RU" sz="1600" b="1">
              <a:effectLst/>
              <a:latin typeface="Times New Roman" panose="02020603050405020304" pitchFamily="18" charset="0"/>
              <a:ea typeface="Calibri" panose="020F0502020204030204" pitchFamily="34" charset="0"/>
              <a:cs typeface="Times New Roman" panose="02020603050405020304" pitchFamily="18" charset="0"/>
            </a:rPr>
            <a:t>Згідно першого підходу метатеорією вважаються міжнаукові теорії – кібернетика, семіотика (загальна теорія знаків), системологія (загальна теорія систем), синергетика</a:t>
          </a:r>
          <a:endParaRPr lang="ru-UA" sz="1400" b="1" dirty="0">
            <a:latin typeface="Times New Roman" panose="02020603050405020304" pitchFamily="18" charset="0"/>
            <a:cs typeface="Times New Roman" panose="02020603050405020304" pitchFamily="18" charset="0"/>
          </a:endParaRPr>
        </a:p>
      </dgm:t>
    </dgm:pt>
    <dgm:pt modelId="{48ACC5A7-B6DA-464B-AACE-524E12AAE392}" type="parTrans" cxnId="{F9550FED-336F-44FE-A22C-BBD418D04F26}">
      <dgm:prSet/>
      <dgm:spPr/>
      <dgm:t>
        <a:bodyPr/>
        <a:lstStyle/>
        <a:p>
          <a:endParaRPr lang="ru-UA" sz="1600" b="1">
            <a:latin typeface="Times New Roman" panose="02020603050405020304" pitchFamily="18" charset="0"/>
            <a:cs typeface="Times New Roman" panose="02020603050405020304" pitchFamily="18" charset="0"/>
          </a:endParaRPr>
        </a:p>
      </dgm:t>
    </dgm:pt>
    <dgm:pt modelId="{E50EA891-9712-4F48-8661-816DB08DC7F0}" type="sibTrans" cxnId="{F9550FED-336F-44FE-A22C-BBD418D04F26}">
      <dgm:prSet/>
      <dgm:spPr/>
      <dgm:t>
        <a:bodyPr/>
        <a:lstStyle/>
        <a:p>
          <a:endParaRPr lang="ru-UA" sz="1600" b="1">
            <a:latin typeface="Times New Roman" panose="02020603050405020304" pitchFamily="18" charset="0"/>
            <a:cs typeface="Times New Roman" panose="02020603050405020304" pitchFamily="18" charset="0"/>
          </a:endParaRPr>
        </a:p>
      </dgm:t>
    </dgm:pt>
    <dgm:pt modelId="{E419BC51-C2D5-473A-A5E1-B488F5BEBAD6}">
      <dgm:prSet phldrT="[Текст]"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ru-RU" sz="1600" b="1">
              <a:effectLst/>
              <a:latin typeface="Times New Roman" panose="02020603050405020304" pitchFamily="18" charset="0"/>
              <a:ea typeface="Calibri" panose="020F0502020204030204" pitchFamily="34" charset="0"/>
              <a:cs typeface="Times New Roman" panose="02020603050405020304" pitchFamily="18" charset="0"/>
            </a:rPr>
            <a:t>За другим – методології наукових змін, концепції філософії науки, що допомагають визначити, які напрями теоретичних інновацій є більш чи менш раціональними, продуктивними і результативними.</a:t>
          </a:r>
          <a:endParaRPr lang="ru-UA" sz="1600" b="1">
            <a:effectLst/>
            <a:latin typeface="Times New Roman" panose="02020603050405020304" pitchFamily="18" charset="0"/>
            <a:ea typeface="Calibri" panose="020F0502020204030204" pitchFamily="34" charset="0"/>
            <a:cs typeface="Times New Roman" panose="02020603050405020304" pitchFamily="18" charset="0"/>
          </a:endParaRPr>
        </a:p>
        <a:p>
          <a:pPr marL="0" lvl="0" defTabSz="889000">
            <a:lnSpc>
              <a:spcPct val="90000"/>
            </a:lnSpc>
            <a:spcBef>
              <a:spcPct val="0"/>
            </a:spcBef>
            <a:spcAft>
              <a:spcPct val="35000"/>
            </a:spcAft>
            <a:buNone/>
          </a:pPr>
          <a:endParaRPr lang="ru-UA" sz="1400" b="1" dirty="0">
            <a:latin typeface="Times New Roman" panose="02020603050405020304" pitchFamily="18" charset="0"/>
            <a:cs typeface="Times New Roman" panose="02020603050405020304" pitchFamily="18" charset="0"/>
          </a:endParaRPr>
        </a:p>
      </dgm:t>
    </dgm:pt>
    <dgm:pt modelId="{ECE64511-F25F-40F7-8056-97DDF97BF665}" type="parTrans" cxnId="{9F40E8FF-0555-4463-869F-DDC404F6607B}">
      <dgm:prSet/>
      <dgm:spPr/>
      <dgm:t>
        <a:bodyPr/>
        <a:lstStyle/>
        <a:p>
          <a:endParaRPr lang="ru-UA" sz="1600" b="1">
            <a:latin typeface="Times New Roman" panose="02020603050405020304" pitchFamily="18" charset="0"/>
            <a:cs typeface="Times New Roman" panose="02020603050405020304" pitchFamily="18" charset="0"/>
          </a:endParaRPr>
        </a:p>
      </dgm:t>
    </dgm:pt>
    <dgm:pt modelId="{F2ECB81E-F5AF-469F-80FA-C0C90390153B}" type="sibTrans" cxnId="{9F40E8FF-0555-4463-869F-DDC404F6607B}">
      <dgm:prSet/>
      <dgm:spPr/>
      <dgm:t>
        <a:bodyPr/>
        <a:lstStyle/>
        <a:p>
          <a:endParaRPr lang="ru-UA" sz="1600" b="1">
            <a:latin typeface="Times New Roman" panose="02020603050405020304" pitchFamily="18" charset="0"/>
            <a:cs typeface="Times New Roman" panose="02020603050405020304" pitchFamily="18" charset="0"/>
          </a:endParaRPr>
        </a:p>
      </dgm:t>
    </dgm:pt>
    <dgm:pt modelId="{6979A209-6DF2-4579-AC55-59CAAADBC0E8}" type="pres">
      <dgm:prSet presAssocID="{AAB60A06-1BEB-4FCE-9607-975F62D618B7}" presName="hierChild1" presStyleCnt="0">
        <dgm:presLayoutVars>
          <dgm:orgChart val="1"/>
          <dgm:chPref val="1"/>
          <dgm:dir/>
          <dgm:animOne val="branch"/>
          <dgm:animLvl val="lvl"/>
          <dgm:resizeHandles/>
        </dgm:presLayoutVars>
      </dgm:prSet>
      <dgm:spPr/>
      <dgm:t>
        <a:bodyPr/>
        <a:lstStyle/>
        <a:p>
          <a:endParaRPr lang="ru-RU"/>
        </a:p>
      </dgm:t>
    </dgm:pt>
    <dgm:pt modelId="{70E422B1-C174-4A62-A0DF-C623EF669317}" type="pres">
      <dgm:prSet presAssocID="{03F0F8CA-BCE5-4AE6-AADC-9B51D63F1C50}" presName="hierRoot1" presStyleCnt="0">
        <dgm:presLayoutVars>
          <dgm:hierBranch val="init"/>
        </dgm:presLayoutVars>
      </dgm:prSet>
      <dgm:spPr/>
    </dgm:pt>
    <dgm:pt modelId="{A40252C3-4AC3-46CC-8F8E-8F42CD2AE16E}" type="pres">
      <dgm:prSet presAssocID="{03F0F8CA-BCE5-4AE6-AADC-9B51D63F1C50}" presName="rootComposite1" presStyleCnt="0"/>
      <dgm:spPr/>
    </dgm:pt>
    <dgm:pt modelId="{3F5FFB3C-1B29-4B3E-83E8-3E005A5AABC1}" type="pres">
      <dgm:prSet presAssocID="{03F0F8CA-BCE5-4AE6-AADC-9B51D63F1C50}" presName="rootText1" presStyleLbl="node0" presStyleIdx="0" presStyleCnt="1" custScaleY="25998">
        <dgm:presLayoutVars>
          <dgm:chPref val="3"/>
        </dgm:presLayoutVars>
      </dgm:prSet>
      <dgm:spPr/>
      <dgm:t>
        <a:bodyPr/>
        <a:lstStyle/>
        <a:p>
          <a:endParaRPr lang="ru-RU"/>
        </a:p>
      </dgm:t>
    </dgm:pt>
    <dgm:pt modelId="{7541CA18-32AD-4051-9F0B-45BC8B858B06}" type="pres">
      <dgm:prSet presAssocID="{03F0F8CA-BCE5-4AE6-AADC-9B51D63F1C50}" presName="rootConnector1" presStyleLbl="node1" presStyleIdx="0" presStyleCnt="0"/>
      <dgm:spPr/>
      <dgm:t>
        <a:bodyPr/>
        <a:lstStyle/>
        <a:p>
          <a:endParaRPr lang="ru-RU"/>
        </a:p>
      </dgm:t>
    </dgm:pt>
    <dgm:pt modelId="{83280602-CB85-45D5-9D33-BFF910B1EEA4}" type="pres">
      <dgm:prSet presAssocID="{03F0F8CA-BCE5-4AE6-AADC-9B51D63F1C50}" presName="hierChild2" presStyleCnt="0"/>
      <dgm:spPr/>
    </dgm:pt>
    <dgm:pt modelId="{B112160F-4D59-490E-B6FB-10D33C3D160B}" type="pres">
      <dgm:prSet presAssocID="{48ACC5A7-B6DA-464B-AACE-524E12AAE392}" presName="Name37" presStyleLbl="parChTrans1D2" presStyleIdx="0" presStyleCnt="2"/>
      <dgm:spPr/>
      <dgm:t>
        <a:bodyPr/>
        <a:lstStyle/>
        <a:p>
          <a:endParaRPr lang="ru-RU"/>
        </a:p>
      </dgm:t>
    </dgm:pt>
    <dgm:pt modelId="{9AE1BEA0-DF9F-4BF6-A518-44D0E8560057}" type="pres">
      <dgm:prSet presAssocID="{245379C6-AEEC-4899-8C61-F03815477388}" presName="hierRoot2" presStyleCnt="0">
        <dgm:presLayoutVars>
          <dgm:hierBranch val="init"/>
        </dgm:presLayoutVars>
      </dgm:prSet>
      <dgm:spPr/>
    </dgm:pt>
    <dgm:pt modelId="{5B7FCBEA-1186-456B-BC2D-82E7E3B2EAE5}" type="pres">
      <dgm:prSet presAssocID="{245379C6-AEEC-4899-8C61-F03815477388}" presName="rootComposite" presStyleCnt="0"/>
      <dgm:spPr/>
    </dgm:pt>
    <dgm:pt modelId="{7FFE8047-384B-4461-892D-424C3605DB16}" type="pres">
      <dgm:prSet presAssocID="{245379C6-AEEC-4899-8C61-F03815477388}" presName="rootText" presStyleLbl="node2" presStyleIdx="0" presStyleCnt="2">
        <dgm:presLayoutVars>
          <dgm:chPref val="3"/>
        </dgm:presLayoutVars>
      </dgm:prSet>
      <dgm:spPr/>
      <dgm:t>
        <a:bodyPr/>
        <a:lstStyle/>
        <a:p>
          <a:endParaRPr lang="ru-RU"/>
        </a:p>
      </dgm:t>
    </dgm:pt>
    <dgm:pt modelId="{7138F7A7-9334-4C39-A595-37B83A38227E}" type="pres">
      <dgm:prSet presAssocID="{245379C6-AEEC-4899-8C61-F03815477388}" presName="rootConnector" presStyleLbl="node2" presStyleIdx="0" presStyleCnt="2"/>
      <dgm:spPr/>
      <dgm:t>
        <a:bodyPr/>
        <a:lstStyle/>
        <a:p>
          <a:endParaRPr lang="ru-RU"/>
        </a:p>
      </dgm:t>
    </dgm:pt>
    <dgm:pt modelId="{4024311C-25C9-444D-B4DA-E2050B0E8167}" type="pres">
      <dgm:prSet presAssocID="{245379C6-AEEC-4899-8C61-F03815477388}" presName="hierChild4" presStyleCnt="0"/>
      <dgm:spPr/>
    </dgm:pt>
    <dgm:pt modelId="{BC503F7E-1740-457F-AF6A-AA224EBA851C}" type="pres">
      <dgm:prSet presAssocID="{245379C6-AEEC-4899-8C61-F03815477388}" presName="hierChild5" presStyleCnt="0"/>
      <dgm:spPr/>
    </dgm:pt>
    <dgm:pt modelId="{E9D57800-877E-4EDD-B2BC-D9B31BF09A1D}" type="pres">
      <dgm:prSet presAssocID="{ECE64511-F25F-40F7-8056-97DDF97BF665}" presName="Name37" presStyleLbl="parChTrans1D2" presStyleIdx="1" presStyleCnt="2"/>
      <dgm:spPr/>
      <dgm:t>
        <a:bodyPr/>
        <a:lstStyle/>
        <a:p>
          <a:endParaRPr lang="ru-RU"/>
        </a:p>
      </dgm:t>
    </dgm:pt>
    <dgm:pt modelId="{CBE398B7-1D02-4521-A9F7-9CA7CE4444EA}" type="pres">
      <dgm:prSet presAssocID="{E419BC51-C2D5-473A-A5E1-B488F5BEBAD6}" presName="hierRoot2" presStyleCnt="0">
        <dgm:presLayoutVars>
          <dgm:hierBranch val="init"/>
        </dgm:presLayoutVars>
      </dgm:prSet>
      <dgm:spPr/>
    </dgm:pt>
    <dgm:pt modelId="{0D411C4C-C6FD-45E4-BDF6-F3606B141D0E}" type="pres">
      <dgm:prSet presAssocID="{E419BC51-C2D5-473A-A5E1-B488F5BEBAD6}" presName="rootComposite" presStyleCnt="0"/>
      <dgm:spPr/>
    </dgm:pt>
    <dgm:pt modelId="{A3738548-563B-425E-B329-301E306DB479}" type="pres">
      <dgm:prSet presAssocID="{E419BC51-C2D5-473A-A5E1-B488F5BEBAD6}" presName="rootText" presStyleLbl="node2" presStyleIdx="1" presStyleCnt="2">
        <dgm:presLayoutVars>
          <dgm:chPref val="3"/>
        </dgm:presLayoutVars>
      </dgm:prSet>
      <dgm:spPr/>
      <dgm:t>
        <a:bodyPr/>
        <a:lstStyle/>
        <a:p>
          <a:endParaRPr lang="ru-RU"/>
        </a:p>
      </dgm:t>
    </dgm:pt>
    <dgm:pt modelId="{CD1F144D-7A18-4BD2-B5A3-2A16BCBD99A6}" type="pres">
      <dgm:prSet presAssocID="{E419BC51-C2D5-473A-A5E1-B488F5BEBAD6}" presName="rootConnector" presStyleLbl="node2" presStyleIdx="1" presStyleCnt="2"/>
      <dgm:spPr/>
      <dgm:t>
        <a:bodyPr/>
        <a:lstStyle/>
        <a:p>
          <a:endParaRPr lang="ru-RU"/>
        </a:p>
      </dgm:t>
    </dgm:pt>
    <dgm:pt modelId="{BF5FEF87-D326-4554-8D01-CFADB3F7B9FD}" type="pres">
      <dgm:prSet presAssocID="{E419BC51-C2D5-473A-A5E1-B488F5BEBAD6}" presName="hierChild4" presStyleCnt="0"/>
      <dgm:spPr/>
    </dgm:pt>
    <dgm:pt modelId="{4E870528-A00A-4687-B5EF-3410BF56EBB6}" type="pres">
      <dgm:prSet presAssocID="{E419BC51-C2D5-473A-A5E1-B488F5BEBAD6}" presName="hierChild5" presStyleCnt="0"/>
      <dgm:spPr/>
    </dgm:pt>
    <dgm:pt modelId="{8D5244D1-B48C-4A5C-A694-A650EF0107F9}" type="pres">
      <dgm:prSet presAssocID="{03F0F8CA-BCE5-4AE6-AADC-9B51D63F1C50}" presName="hierChild3" presStyleCnt="0"/>
      <dgm:spPr/>
    </dgm:pt>
  </dgm:ptLst>
  <dgm:cxnLst>
    <dgm:cxn modelId="{91259314-67B6-49E3-B27A-0A9316661B94}" type="presOf" srcId="{245379C6-AEEC-4899-8C61-F03815477388}" destId="{7138F7A7-9334-4C39-A595-37B83A38227E}" srcOrd="1" destOrd="0" presId="urn:microsoft.com/office/officeart/2005/8/layout/orgChart1"/>
    <dgm:cxn modelId="{204D5757-B46D-4D82-AF76-36C9D4FCF82D}" type="presOf" srcId="{48ACC5A7-B6DA-464B-AACE-524E12AAE392}" destId="{B112160F-4D59-490E-B6FB-10D33C3D160B}" srcOrd="0" destOrd="0" presId="urn:microsoft.com/office/officeart/2005/8/layout/orgChart1"/>
    <dgm:cxn modelId="{4F1B4570-62D5-4A61-82A0-54C56B6E15BD}" type="presOf" srcId="{03F0F8CA-BCE5-4AE6-AADC-9B51D63F1C50}" destId="{3F5FFB3C-1B29-4B3E-83E8-3E005A5AABC1}" srcOrd="0" destOrd="0" presId="urn:microsoft.com/office/officeart/2005/8/layout/orgChart1"/>
    <dgm:cxn modelId="{3E909005-525D-4334-ABAC-D886DEB849DF}" type="presOf" srcId="{03F0F8CA-BCE5-4AE6-AADC-9B51D63F1C50}" destId="{7541CA18-32AD-4051-9F0B-45BC8B858B06}" srcOrd="1" destOrd="0" presId="urn:microsoft.com/office/officeart/2005/8/layout/orgChart1"/>
    <dgm:cxn modelId="{7EC8873D-C266-40C6-8CE4-9CDC44D0FC7D}" type="presOf" srcId="{245379C6-AEEC-4899-8C61-F03815477388}" destId="{7FFE8047-384B-4461-892D-424C3605DB16}" srcOrd="0" destOrd="0" presId="urn:microsoft.com/office/officeart/2005/8/layout/orgChart1"/>
    <dgm:cxn modelId="{F9550FED-336F-44FE-A22C-BBD418D04F26}" srcId="{03F0F8CA-BCE5-4AE6-AADC-9B51D63F1C50}" destId="{245379C6-AEEC-4899-8C61-F03815477388}" srcOrd="0" destOrd="0" parTransId="{48ACC5A7-B6DA-464B-AACE-524E12AAE392}" sibTransId="{E50EA891-9712-4F48-8661-816DB08DC7F0}"/>
    <dgm:cxn modelId="{59011F66-C2FF-4D75-8D15-0792363A9C50}" type="presOf" srcId="{AAB60A06-1BEB-4FCE-9607-975F62D618B7}" destId="{6979A209-6DF2-4579-AC55-59CAAADBC0E8}" srcOrd="0" destOrd="0" presId="urn:microsoft.com/office/officeart/2005/8/layout/orgChart1"/>
    <dgm:cxn modelId="{9F40E8FF-0555-4463-869F-DDC404F6607B}" srcId="{03F0F8CA-BCE5-4AE6-AADC-9B51D63F1C50}" destId="{E419BC51-C2D5-473A-A5E1-B488F5BEBAD6}" srcOrd="1" destOrd="0" parTransId="{ECE64511-F25F-40F7-8056-97DDF97BF665}" sibTransId="{F2ECB81E-F5AF-469F-80FA-C0C90390153B}"/>
    <dgm:cxn modelId="{8A48724F-13AB-4B6B-832B-227257A99CE7}" srcId="{AAB60A06-1BEB-4FCE-9607-975F62D618B7}" destId="{03F0F8CA-BCE5-4AE6-AADC-9B51D63F1C50}" srcOrd="0" destOrd="0" parTransId="{0ADFE213-4CA8-482E-A630-F5ED9C69619A}" sibTransId="{497553F5-2DBC-416A-A302-1D319E8F4F47}"/>
    <dgm:cxn modelId="{5A510E1A-A749-4E15-834B-AF5DD0C8B6CF}" type="presOf" srcId="{ECE64511-F25F-40F7-8056-97DDF97BF665}" destId="{E9D57800-877E-4EDD-B2BC-D9B31BF09A1D}" srcOrd="0" destOrd="0" presId="urn:microsoft.com/office/officeart/2005/8/layout/orgChart1"/>
    <dgm:cxn modelId="{11128646-4E27-45BD-B6D3-47E1AE2AD607}" type="presOf" srcId="{E419BC51-C2D5-473A-A5E1-B488F5BEBAD6}" destId="{A3738548-563B-425E-B329-301E306DB479}" srcOrd="0" destOrd="0" presId="urn:microsoft.com/office/officeart/2005/8/layout/orgChart1"/>
    <dgm:cxn modelId="{BE448E6E-495B-4FD6-85FE-9F50CAFDCCDA}" type="presOf" srcId="{E419BC51-C2D5-473A-A5E1-B488F5BEBAD6}" destId="{CD1F144D-7A18-4BD2-B5A3-2A16BCBD99A6}" srcOrd="1" destOrd="0" presId="urn:microsoft.com/office/officeart/2005/8/layout/orgChart1"/>
    <dgm:cxn modelId="{F4E1D05D-7122-41EB-8A55-EE0A4C0D1DEB}" type="presParOf" srcId="{6979A209-6DF2-4579-AC55-59CAAADBC0E8}" destId="{70E422B1-C174-4A62-A0DF-C623EF669317}" srcOrd="0" destOrd="0" presId="urn:microsoft.com/office/officeart/2005/8/layout/orgChart1"/>
    <dgm:cxn modelId="{76B4665B-0219-4153-918F-594864102FEE}" type="presParOf" srcId="{70E422B1-C174-4A62-A0DF-C623EF669317}" destId="{A40252C3-4AC3-46CC-8F8E-8F42CD2AE16E}" srcOrd="0" destOrd="0" presId="urn:microsoft.com/office/officeart/2005/8/layout/orgChart1"/>
    <dgm:cxn modelId="{A8CD5448-79DA-438E-94E7-A57A55EC3271}" type="presParOf" srcId="{A40252C3-4AC3-46CC-8F8E-8F42CD2AE16E}" destId="{3F5FFB3C-1B29-4B3E-83E8-3E005A5AABC1}" srcOrd="0" destOrd="0" presId="urn:microsoft.com/office/officeart/2005/8/layout/orgChart1"/>
    <dgm:cxn modelId="{9C353A2B-C2DC-4EEB-8F44-163D3C750484}" type="presParOf" srcId="{A40252C3-4AC3-46CC-8F8E-8F42CD2AE16E}" destId="{7541CA18-32AD-4051-9F0B-45BC8B858B06}" srcOrd="1" destOrd="0" presId="urn:microsoft.com/office/officeart/2005/8/layout/orgChart1"/>
    <dgm:cxn modelId="{7D60A02B-3418-41E9-B53E-B7653BA1C55E}" type="presParOf" srcId="{70E422B1-C174-4A62-A0DF-C623EF669317}" destId="{83280602-CB85-45D5-9D33-BFF910B1EEA4}" srcOrd="1" destOrd="0" presId="urn:microsoft.com/office/officeart/2005/8/layout/orgChart1"/>
    <dgm:cxn modelId="{9AD01FBF-A6DB-4098-A5FE-AB9239E56471}" type="presParOf" srcId="{83280602-CB85-45D5-9D33-BFF910B1EEA4}" destId="{B112160F-4D59-490E-B6FB-10D33C3D160B}" srcOrd="0" destOrd="0" presId="urn:microsoft.com/office/officeart/2005/8/layout/orgChart1"/>
    <dgm:cxn modelId="{9100BB8A-CAF0-47B2-895A-4B5D26496FC7}" type="presParOf" srcId="{83280602-CB85-45D5-9D33-BFF910B1EEA4}" destId="{9AE1BEA0-DF9F-4BF6-A518-44D0E8560057}" srcOrd="1" destOrd="0" presId="urn:microsoft.com/office/officeart/2005/8/layout/orgChart1"/>
    <dgm:cxn modelId="{276F95A3-8AE3-4503-B719-F22E2AF699D2}" type="presParOf" srcId="{9AE1BEA0-DF9F-4BF6-A518-44D0E8560057}" destId="{5B7FCBEA-1186-456B-BC2D-82E7E3B2EAE5}" srcOrd="0" destOrd="0" presId="urn:microsoft.com/office/officeart/2005/8/layout/orgChart1"/>
    <dgm:cxn modelId="{C4D26FE8-843F-454C-8911-8E47CF77CCCA}" type="presParOf" srcId="{5B7FCBEA-1186-456B-BC2D-82E7E3B2EAE5}" destId="{7FFE8047-384B-4461-892D-424C3605DB16}" srcOrd="0" destOrd="0" presId="urn:microsoft.com/office/officeart/2005/8/layout/orgChart1"/>
    <dgm:cxn modelId="{880F203D-472D-43B4-A393-1EC69BC874FE}" type="presParOf" srcId="{5B7FCBEA-1186-456B-BC2D-82E7E3B2EAE5}" destId="{7138F7A7-9334-4C39-A595-37B83A38227E}" srcOrd="1" destOrd="0" presId="urn:microsoft.com/office/officeart/2005/8/layout/orgChart1"/>
    <dgm:cxn modelId="{FC98D9A8-7259-4998-87F9-E9FBCA1DE740}" type="presParOf" srcId="{9AE1BEA0-DF9F-4BF6-A518-44D0E8560057}" destId="{4024311C-25C9-444D-B4DA-E2050B0E8167}" srcOrd="1" destOrd="0" presId="urn:microsoft.com/office/officeart/2005/8/layout/orgChart1"/>
    <dgm:cxn modelId="{7208C2C7-BBCA-4820-9B62-350AF218F195}" type="presParOf" srcId="{9AE1BEA0-DF9F-4BF6-A518-44D0E8560057}" destId="{BC503F7E-1740-457F-AF6A-AA224EBA851C}" srcOrd="2" destOrd="0" presId="urn:microsoft.com/office/officeart/2005/8/layout/orgChart1"/>
    <dgm:cxn modelId="{C6E11CAA-A1AF-4101-8A97-C98520F97329}" type="presParOf" srcId="{83280602-CB85-45D5-9D33-BFF910B1EEA4}" destId="{E9D57800-877E-4EDD-B2BC-D9B31BF09A1D}" srcOrd="2" destOrd="0" presId="urn:microsoft.com/office/officeart/2005/8/layout/orgChart1"/>
    <dgm:cxn modelId="{432190C9-CDD5-4678-8C72-E8E0837E3BDB}" type="presParOf" srcId="{83280602-CB85-45D5-9D33-BFF910B1EEA4}" destId="{CBE398B7-1D02-4521-A9F7-9CA7CE4444EA}" srcOrd="3" destOrd="0" presId="urn:microsoft.com/office/officeart/2005/8/layout/orgChart1"/>
    <dgm:cxn modelId="{0B338F4A-D951-43FD-9076-AA38BE581190}" type="presParOf" srcId="{CBE398B7-1D02-4521-A9F7-9CA7CE4444EA}" destId="{0D411C4C-C6FD-45E4-BDF6-F3606B141D0E}" srcOrd="0" destOrd="0" presId="urn:microsoft.com/office/officeart/2005/8/layout/orgChart1"/>
    <dgm:cxn modelId="{4F3C892E-3931-4365-9FAB-4C368742E6A8}" type="presParOf" srcId="{0D411C4C-C6FD-45E4-BDF6-F3606B141D0E}" destId="{A3738548-563B-425E-B329-301E306DB479}" srcOrd="0" destOrd="0" presId="urn:microsoft.com/office/officeart/2005/8/layout/orgChart1"/>
    <dgm:cxn modelId="{11F76A7E-8B60-4EFB-814E-5ADCDB82F786}" type="presParOf" srcId="{0D411C4C-C6FD-45E4-BDF6-F3606B141D0E}" destId="{CD1F144D-7A18-4BD2-B5A3-2A16BCBD99A6}" srcOrd="1" destOrd="0" presId="urn:microsoft.com/office/officeart/2005/8/layout/orgChart1"/>
    <dgm:cxn modelId="{4BFC29D5-B18C-49B5-9279-EADDB2917020}" type="presParOf" srcId="{CBE398B7-1D02-4521-A9F7-9CA7CE4444EA}" destId="{BF5FEF87-D326-4554-8D01-CFADB3F7B9FD}" srcOrd="1" destOrd="0" presId="urn:microsoft.com/office/officeart/2005/8/layout/orgChart1"/>
    <dgm:cxn modelId="{01D5D594-2E7F-4DEA-B004-07FABEF04594}" type="presParOf" srcId="{CBE398B7-1D02-4521-A9F7-9CA7CE4444EA}" destId="{4E870528-A00A-4687-B5EF-3410BF56EBB6}" srcOrd="2" destOrd="0" presId="urn:microsoft.com/office/officeart/2005/8/layout/orgChart1"/>
    <dgm:cxn modelId="{451DB5C7-49F1-4B8A-A33C-A1B0C22BA6EA}" type="presParOf" srcId="{70E422B1-C174-4A62-A0DF-C623EF669317}" destId="{8D5244D1-B48C-4A5C-A694-A650EF0107F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8F6EF87-7001-443C-A4AF-B18E4443A7FA}"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UA"/>
        </a:p>
      </dgm:t>
    </dgm:pt>
    <dgm:pt modelId="{A99A0D67-9086-4B20-8D03-A4F8E3A34742}">
      <dgm:prSet/>
      <dgm:spPr/>
      <dgm:t>
        <a:bodyPr/>
        <a:lstStyle/>
        <a:p>
          <a:pPr algn="just"/>
          <a:r>
            <a:rPr lang="uk-UA" dirty="0"/>
            <a:t>розробка різних варіантів формалізованої теорії обліку, оцінка класу таких теорій, тобто створення певної загальної метатеорії. </a:t>
          </a:r>
          <a:r>
            <a:rPr lang="ru-RU" dirty="0" err="1"/>
            <a:t>Під</a:t>
          </a:r>
          <a:r>
            <a:rPr lang="ru-RU" dirty="0"/>
            <a:t> </a:t>
          </a:r>
          <a:r>
            <a:rPr lang="ru-RU" dirty="0" err="1"/>
            <a:t>метатеорією</a:t>
          </a:r>
          <a:r>
            <a:rPr lang="ru-RU" dirty="0"/>
            <a:t> автор </a:t>
          </a:r>
          <a:r>
            <a:rPr lang="ru-RU" dirty="0" err="1"/>
            <a:t>розуміє</a:t>
          </a:r>
          <a:r>
            <a:rPr lang="ru-RU" dirty="0"/>
            <a:t> </a:t>
          </a:r>
          <a:r>
            <a:rPr lang="ru-RU" dirty="0" err="1"/>
            <a:t>теорію</a:t>
          </a:r>
          <a:r>
            <a:rPr lang="ru-RU" dirty="0"/>
            <a:t>, яка </a:t>
          </a:r>
          <a:r>
            <a:rPr lang="ru-RU" dirty="0" err="1"/>
            <a:t>вивчає</a:t>
          </a:r>
          <a:r>
            <a:rPr lang="ru-RU" dirty="0"/>
            <a:t>, </a:t>
          </a:r>
          <a:r>
            <a:rPr lang="ru-RU" dirty="0" err="1"/>
            <a:t>аналізує</a:t>
          </a:r>
          <a:r>
            <a:rPr lang="ru-RU" dirty="0"/>
            <a:t> </a:t>
          </a:r>
          <a:r>
            <a:rPr lang="ru-RU" dirty="0" err="1"/>
            <a:t>теорію</a:t>
          </a:r>
          <a:r>
            <a:rPr lang="ru-RU" dirty="0"/>
            <a:t> </a:t>
          </a:r>
          <a:r>
            <a:rPr lang="ru-RU" dirty="0" err="1"/>
            <a:t>обліку</a:t>
          </a:r>
          <a:r>
            <a:rPr lang="ru-RU" dirty="0"/>
            <a:t> </a:t>
          </a:r>
          <a:r>
            <a:rPr lang="ru-RU" dirty="0" err="1"/>
            <a:t>формалізованим</a:t>
          </a:r>
          <a:r>
            <a:rPr lang="ru-RU" dirty="0"/>
            <a:t> методом (за </a:t>
          </a:r>
          <a:r>
            <a:rPr lang="ru-RU" dirty="0" err="1"/>
            <a:t>допомогою</a:t>
          </a:r>
          <a:r>
            <a:rPr lang="ru-RU" dirty="0"/>
            <a:t> </a:t>
          </a:r>
          <a:r>
            <a:rPr lang="ru-RU" dirty="0" err="1"/>
            <a:t>логіко-математичного</a:t>
          </a:r>
          <a:r>
            <a:rPr lang="ru-RU" dirty="0"/>
            <a:t> </a:t>
          </a:r>
          <a:r>
            <a:rPr lang="ru-RU" dirty="0" err="1"/>
            <a:t>моделювання</a:t>
          </a:r>
          <a:r>
            <a:rPr lang="ru-RU" dirty="0"/>
            <a:t>). В </a:t>
          </a:r>
          <a:r>
            <a:rPr lang="ru-RU" dirty="0" err="1"/>
            <a:t>метатеорії</a:t>
          </a:r>
          <a:r>
            <a:rPr lang="ru-RU" dirty="0"/>
            <a:t> </a:t>
          </a:r>
          <a:r>
            <a:rPr lang="ru-RU" dirty="0" err="1"/>
            <a:t>аналізуються</a:t>
          </a:r>
          <a:r>
            <a:rPr lang="ru-RU" dirty="0"/>
            <a:t> </a:t>
          </a:r>
          <a:r>
            <a:rPr lang="ru-RU" dirty="0" err="1"/>
            <a:t>різні</a:t>
          </a:r>
          <a:r>
            <a:rPr lang="ru-RU" dirty="0"/>
            <a:t> </a:t>
          </a:r>
          <a:r>
            <a:rPr lang="ru-RU" dirty="0" err="1"/>
            <a:t>теорії</a:t>
          </a:r>
          <a:r>
            <a:rPr lang="ru-RU" dirty="0"/>
            <a:t> і </a:t>
          </a:r>
          <a:r>
            <a:rPr lang="ru-RU" dirty="0" err="1"/>
            <a:t>моделі</a:t>
          </a:r>
          <a:r>
            <a:rPr lang="ru-RU" dirty="0"/>
            <a:t> </a:t>
          </a:r>
          <a:r>
            <a:rPr lang="ru-RU" dirty="0" err="1"/>
            <a:t>обліку</a:t>
          </a:r>
          <a:r>
            <a:rPr lang="ru-RU" dirty="0"/>
            <a:t>, </a:t>
          </a:r>
          <a:r>
            <a:rPr lang="ru-RU" dirty="0" err="1"/>
            <a:t>їх</a:t>
          </a:r>
          <a:r>
            <a:rPr lang="ru-RU" dirty="0"/>
            <a:t> </a:t>
          </a:r>
          <a:r>
            <a:rPr lang="ru-RU" dirty="0" err="1"/>
            <a:t>ефективність</a:t>
          </a:r>
          <a:r>
            <a:rPr lang="ru-RU" dirty="0"/>
            <a:t>, </a:t>
          </a:r>
          <a:r>
            <a:rPr lang="ru-RU" dirty="0" err="1"/>
            <a:t>наприклад</a:t>
          </a:r>
          <a:r>
            <a:rPr lang="ru-RU" dirty="0"/>
            <a:t> </a:t>
          </a:r>
          <a:r>
            <a:rPr lang="ru-RU" dirty="0" err="1"/>
            <a:t>оцінка</a:t>
          </a:r>
          <a:r>
            <a:rPr lang="ru-RU" dirty="0"/>
            <a:t> </a:t>
          </a:r>
          <a:r>
            <a:rPr lang="ru-RU" dirty="0" err="1"/>
            <a:t>моделі</a:t>
          </a:r>
          <a:r>
            <a:rPr lang="ru-RU" dirty="0"/>
            <a:t> з точки </a:t>
          </a:r>
          <a:r>
            <a:rPr lang="ru-RU" dirty="0" err="1"/>
            <a:t>зору</a:t>
          </a:r>
          <a:r>
            <a:rPr lang="ru-RU" dirty="0"/>
            <a:t> </a:t>
          </a:r>
          <a:r>
            <a:rPr lang="ru-RU" dirty="0" err="1"/>
            <a:t>простоти</a:t>
          </a:r>
          <a:r>
            <a:rPr lang="ru-RU" dirty="0"/>
            <a:t>, </a:t>
          </a:r>
          <a:r>
            <a:rPr lang="ru-RU" dirty="0" err="1"/>
            <a:t>знаходження</a:t>
          </a:r>
          <a:r>
            <a:rPr lang="ru-RU" dirty="0"/>
            <a:t> </a:t>
          </a:r>
          <a:r>
            <a:rPr lang="ru-RU" dirty="0" err="1"/>
            <a:t>вирішальної</a:t>
          </a:r>
          <a:r>
            <a:rPr lang="ru-RU" dirty="0"/>
            <a:t> </a:t>
          </a:r>
          <a:r>
            <a:rPr lang="ru-RU" dirty="0" err="1"/>
            <a:t>процедури</a:t>
          </a:r>
          <a:r>
            <a:rPr lang="ru-RU" dirty="0"/>
            <a:t> до </a:t>
          </a:r>
          <a:r>
            <a:rPr lang="ru-RU" dirty="0" err="1"/>
            <a:t>цієї</a:t>
          </a:r>
          <a:r>
            <a:rPr lang="ru-RU" dirty="0"/>
            <a:t> </a:t>
          </a:r>
          <a:r>
            <a:rPr lang="ru-RU" dirty="0" err="1"/>
            <a:t>моделі</a:t>
          </a:r>
          <a:r>
            <a:rPr lang="ru-RU" dirty="0"/>
            <a:t> </a:t>
          </a:r>
          <a:r>
            <a:rPr lang="ru-RU" dirty="0" err="1"/>
            <a:t>тощо</a:t>
          </a:r>
          <a:r>
            <a:rPr lang="ru-RU" dirty="0"/>
            <a:t>.</a:t>
          </a:r>
          <a:endParaRPr lang="ru-UA" dirty="0"/>
        </a:p>
      </dgm:t>
    </dgm:pt>
    <dgm:pt modelId="{160B5755-FFD0-4FE2-9D5F-7CEF2853551A}" type="parTrans" cxnId="{85F549BF-CEA1-4176-BAFD-D42E35FB9926}">
      <dgm:prSet/>
      <dgm:spPr/>
      <dgm:t>
        <a:bodyPr/>
        <a:lstStyle/>
        <a:p>
          <a:pPr algn="just"/>
          <a:endParaRPr lang="ru-UA"/>
        </a:p>
      </dgm:t>
    </dgm:pt>
    <dgm:pt modelId="{3A87DBC0-68C8-472C-B00A-809611D38B9D}" type="sibTrans" cxnId="{85F549BF-CEA1-4176-BAFD-D42E35FB9926}">
      <dgm:prSet/>
      <dgm:spPr/>
      <dgm:t>
        <a:bodyPr/>
        <a:lstStyle/>
        <a:p>
          <a:pPr algn="just"/>
          <a:endParaRPr lang="ru-UA"/>
        </a:p>
      </dgm:t>
    </dgm:pt>
    <dgm:pt modelId="{49BFE4C0-0058-44B0-A09E-A5DDE214A10F}">
      <dgm:prSet/>
      <dgm:spPr/>
      <dgm:t>
        <a:bodyPr/>
        <a:lstStyle/>
        <a:p>
          <a:pPr algn="just"/>
          <a:r>
            <a:rPr lang="ru-RU"/>
            <a:t>Особливо слід підкреслити тезу, висловлену Р.С. Рашитовим, що розвиток обліку в подальшому та його становлення пов’язаний зі становленням його метатеорії. Тобто ефективний розвиток бухгалтерського обліку можливий лише за наявності розробленої метатеорії, основна задача побудови якої зводиться до пошуку адекватної економічним умовам моделі бухгалтерського обліку.</a:t>
          </a:r>
          <a:endParaRPr lang="ru-UA"/>
        </a:p>
      </dgm:t>
    </dgm:pt>
    <dgm:pt modelId="{FD2ACA14-32E4-44EA-83D8-6C9C373B6532}" type="parTrans" cxnId="{9920DDA5-3F97-46EE-B301-08AAD1C3BE6B}">
      <dgm:prSet/>
      <dgm:spPr/>
      <dgm:t>
        <a:bodyPr/>
        <a:lstStyle/>
        <a:p>
          <a:pPr algn="just"/>
          <a:endParaRPr lang="ru-UA"/>
        </a:p>
      </dgm:t>
    </dgm:pt>
    <dgm:pt modelId="{014EB6A4-CB9B-40EB-97C0-532E55CD0EE5}" type="sibTrans" cxnId="{9920DDA5-3F97-46EE-B301-08AAD1C3BE6B}">
      <dgm:prSet/>
      <dgm:spPr/>
      <dgm:t>
        <a:bodyPr/>
        <a:lstStyle/>
        <a:p>
          <a:pPr algn="just"/>
          <a:endParaRPr lang="ru-UA"/>
        </a:p>
      </dgm:t>
    </dgm:pt>
    <dgm:pt modelId="{3CC0BBB2-DFD9-4B5D-BC49-D77EFA62AA48}" type="pres">
      <dgm:prSet presAssocID="{C8F6EF87-7001-443C-A4AF-B18E4443A7FA}" presName="diagram" presStyleCnt="0">
        <dgm:presLayoutVars>
          <dgm:chPref val="1"/>
          <dgm:dir/>
          <dgm:animOne val="branch"/>
          <dgm:animLvl val="lvl"/>
          <dgm:resizeHandles val="exact"/>
        </dgm:presLayoutVars>
      </dgm:prSet>
      <dgm:spPr/>
      <dgm:t>
        <a:bodyPr/>
        <a:lstStyle/>
        <a:p>
          <a:endParaRPr lang="ru-RU"/>
        </a:p>
      </dgm:t>
    </dgm:pt>
    <dgm:pt modelId="{F83709E7-0585-45A8-AF79-E5AB8462C17F}" type="pres">
      <dgm:prSet presAssocID="{A99A0D67-9086-4B20-8D03-A4F8E3A34742}" presName="root1" presStyleCnt="0"/>
      <dgm:spPr/>
    </dgm:pt>
    <dgm:pt modelId="{B7C0C8D8-7DCB-4AFF-8351-E7344120BEF7}" type="pres">
      <dgm:prSet presAssocID="{A99A0D67-9086-4B20-8D03-A4F8E3A34742}" presName="LevelOneTextNode" presStyleLbl="node0" presStyleIdx="0" presStyleCnt="2" custScaleX="247603">
        <dgm:presLayoutVars>
          <dgm:chPref val="3"/>
        </dgm:presLayoutVars>
      </dgm:prSet>
      <dgm:spPr/>
      <dgm:t>
        <a:bodyPr/>
        <a:lstStyle/>
        <a:p>
          <a:endParaRPr lang="ru-RU"/>
        </a:p>
      </dgm:t>
    </dgm:pt>
    <dgm:pt modelId="{CF6D1311-771B-4278-AB80-1B78C76AE2A9}" type="pres">
      <dgm:prSet presAssocID="{A99A0D67-9086-4B20-8D03-A4F8E3A34742}" presName="level2hierChild" presStyleCnt="0"/>
      <dgm:spPr/>
    </dgm:pt>
    <dgm:pt modelId="{275A50BA-F4CF-47CA-AD3C-192026930F71}" type="pres">
      <dgm:prSet presAssocID="{49BFE4C0-0058-44B0-A09E-A5DDE214A10F}" presName="root1" presStyleCnt="0"/>
      <dgm:spPr/>
    </dgm:pt>
    <dgm:pt modelId="{B44CAF00-BF8C-4D51-96CC-BF78C77D3F3B}" type="pres">
      <dgm:prSet presAssocID="{49BFE4C0-0058-44B0-A09E-A5DDE214A10F}" presName="LevelOneTextNode" presStyleLbl="node0" presStyleIdx="1" presStyleCnt="2" custScaleX="247603">
        <dgm:presLayoutVars>
          <dgm:chPref val="3"/>
        </dgm:presLayoutVars>
      </dgm:prSet>
      <dgm:spPr/>
      <dgm:t>
        <a:bodyPr/>
        <a:lstStyle/>
        <a:p>
          <a:endParaRPr lang="ru-RU"/>
        </a:p>
      </dgm:t>
    </dgm:pt>
    <dgm:pt modelId="{E2B083E6-549D-4732-B6EA-30C14781083D}" type="pres">
      <dgm:prSet presAssocID="{49BFE4C0-0058-44B0-A09E-A5DDE214A10F}" presName="level2hierChild" presStyleCnt="0"/>
      <dgm:spPr/>
    </dgm:pt>
  </dgm:ptLst>
  <dgm:cxnLst>
    <dgm:cxn modelId="{85F549BF-CEA1-4176-BAFD-D42E35FB9926}" srcId="{C8F6EF87-7001-443C-A4AF-B18E4443A7FA}" destId="{A99A0D67-9086-4B20-8D03-A4F8E3A34742}" srcOrd="0" destOrd="0" parTransId="{160B5755-FFD0-4FE2-9D5F-7CEF2853551A}" sibTransId="{3A87DBC0-68C8-472C-B00A-809611D38B9D}"/>
    <dgm:cxn modelId="{0864ECF3-7F85-44D9-A858-711ECF506921}" type="presOf" srcId="{C8F6EF87-7001-443C-A4AF-B18E4443A7FA}" destId="{3CC0BBB2-DFD9-4B5D-BC49-D77EFA62AA48}" srcOrd="0" destOrd="0" presId="urn:microsoft.com/office/officeart/2005/8/layout/hierarchy2"/>
    <dgm:cxn modelId="{3E6F36C4-B159-4EC6-A13D-62EB8119C6D4}" type="presOf" srcId="{A99A0D67-9086-4B20-8D03-A4F8E3A34742}" destId="{B7C0C8D8-7DCB-4AFF-8351-E7344120BEF7}" srcOrd="0" destOrd="0" presId="urn:microsoft.com/office/officeart/2005/8/layout/hierarchy2"/>
    <dgm:cxn modelId="{C2C1BA73-0CBC-4A53-AF40-E2110B6FABBE}" type="presOf" srcId="{49BFE4C0-0058-44B0-A09E-A5DDE214A10F}" destId="{B44CAF00-BF8C-4D51-96CC-BF78C77D3F3B}" srcOrd="0" destOrd="0" presId="urn:microsoft.com/office/officeart/2005/8/layout/hierarchy2"/>
    <dgm:cxn modelId="{9920DDA5-3F97-46EE-B301-08AAD1C3BE6B}" srcId="{C8F6EF87-7001-443C-A4AF-B18E4443A7FA}" destId="{49BFE4C0-0058-44B0-A09E-A5DDE214A10F}" srcOrd="1" destOrd="0" parTransId="{FD2ACA14-32E4-44EA-83D8-6C9C373B6532}" sibTransId="{014EB6A4-CB9B-40EB-97C0-532E55CD0EE5}"/>
    <dgm:cxn modelId="{6BC291F5-F4E7-488E-A7F7-B4105A2BE7A8}" type="presParOf" srcId="{3CC0BBB2-DFD9-4B5D-BC49-D77EFA62AA48}" destId="{F83709E7-0585-45A8-AF79-E5AB8462C17F}" srcOrd="0" destOrd="0" presId="urn:microsoft.com/office/officeart/2005/8/layout/hierarchy2"/>
    <dgm:cxn modelId="{E7A8DD5D-AF4E-47C6-9B4C-8A89733ECE36}" type="presParOf" srcId="{F83709E7-0585-45A8-AF79-E5AB8462C17F}" destId="{B7C0C8D8-7DCB-4AFF-8351-E7344120BEF7}" srcOrd="0" destOrd="0" presId="urn:microsoft.com/office/officeart/2005/8/layout/hierarchy2"/>
    <dgm:cxn modelId="{F0CB554E-A9A9-4254-9677-B2542E5A6128}" type="presParOf" srcId="{F83709E7-0585-45A8-AF79-E5AB8462C17F}" destId="{CF6D1311-771B-4278-AB80-1B78C76AE2A9}" srcOrd="1" destOrd="0" presId="urn:microsoft.com/office/officeart/2005/8/layout/hierarchy2"/>
    <dgm:cxn modelId="{22E77823-F52C-4999-81F4-E71F03313C95}" type="presParOf" srcId="{3CC0BBB2-DFD9-4B5D-BC49-D77EFA62AA48}" destId="{275A50BA-F4CF-47CA-AD3C-192026930F71}" srcOrd="1" destOrd="0" presId="urn:microsoft.com/office/officeart/2005/8/layout/hierarchy2"/>
    <dgm:cxn modelId="{1BF644CE-6315-445C-BAF8-9F7480EFB3BC}" type="presParOf" srcId="{275A50BA-F4CF-47CA-AD3C-192026930F71}" destId="{B44CAF00-BF8C-4D51-96CC-BF78C77D3F3B}" srcOrd="0" destOrd="0" presId="urn:microsoft.com/office/officeart/2005/8/layout/hierarchy2"/>
    <dgm:cxn modelId="{56C21D29-5554-4A77-A89B-9FAA2000DD11}" type="presParOf" srcId="{275A50BA-F4CF-47CA-AD3C-192026930F71}" destId="{E2B083E6-549D-4732-B6EA-30C14781083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B4425D-59B8-44EB-A3A8-E5B6611CB521}"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ru-UA"/>
        </a:p>
      </dgm:t>
    </dgm:pt>
    <dgm:pt modelId="{1AC225F9-FD1B-41A9-A608-E7AF8048C003}">
      <dgm:prSet custT="1"/>
      <dgm:spPr/>
      <dgm:t>
        <a:bodyPr/>
        <a:lstStyle/>
        <a:p>
          <a:r>
            <a:rPr lang="uk-UA" sz="1800"/>
            <a:t>- приклад з історії, взятий для доведення, порівняння; </a:t>
          </a:r>
          <a:endParaRPr lang="ru-UA" sz="1800"/>
        </a:p>
      </dgm:t>
    </dgm:pt>
    <dgm:pt modelId="{7A370908-10C9-4473-8E69-85F59E007782}" type="parTrans" cxnId="{451A031A-EAAD-423E-8816-576DC3D47E4E}">
      <dgm:prSet/>
      <dgm:spPr/>
      <dgm:t>
        <a:bodyPr/>
        <a:lstStyle/>
        <a:p>
          <a:endParaRPr lang="ru-UA" sz="1800"/>
        </a:p>
      </dgm:t>
    </dgm:pt>
    <dgm:pt modelId="{C9984A16-CD02-48BC-852C-53249E18DB3F}" type="sibTrans" cxnId="{451A031A-EAAD-423E-8816-576DC3D47E4E}">
      <dgm:prSet custT="1"/>
      <dgm:spPr/>
      <dgm:t>
        <a:bodyPr/>
        <a:lstStyle/>
        <a:p>
          <a:endParaRPr lang="ru-UA" sz="2800"/>
        </a:p>
      </dgm:t>
    </dgm:pt>
    <dgm:pt modelId="{1A94C6DF-A0A0-4810-A062-2E132B8DED31}">
      <dgm:prSet custT="1"/>
      <dgm:spPr/>
      <dgm:t>
        <a:bodyPr/>
        <a:lstStyle/>
        <a:p>
          <a:r>
            <a:rPr lang="uk-UA" sz="1800"/>
            <a:t>- підстава вибору проблем, модель, зразок розвитку; </a:t>
          </a:r>
          <a:endParaRPr lang="ru-UA" sz="1800"/>
        </a:p>
      </dgm:t>
    </dgm:pt>
    <dgm:pt modelId="{29FA61DF-3DBA-4D50-BE26-572996E661FB}" type="parTrans" cxnId="{0B30506D-C2BF-4D8B-B07C-3E5287A68154}">
      <dgm:prSet/>
      <dgm:spPr/>
      <dgm:t>
        <a:bodyPr/>
        <a:lstStyle/>
        <a:p>
          <a:endParaRPr lang="ru-UA" sz="1800"/>
        </a:p>
      </dgm:t>
    </dgm:pt>
    <dgm:pt modelId="{A61AA46A-845A-484D-A3D5-11CFD5B17CAB}" type="sibTrans" cxnId="{0B30506D-C2BF-4D8B-B07C-3E5287A68154}">
      <dgm:prSet custT="1"/>
      <dgm:spPr/>
      <dgm:t>
        <a:bodyPr/>
        <a:lstStyle/>
        <a:p>
          <a:endParaRPr lang="ru-UA" sz="2800"/>
        </a:p>
      </dgm:t>
    </dgm:pt>
    <dgm:pt modelId="{91C63BBB-71BC-43AD-A0D6-DE9C61E01161}">
      <dgm:prSet custT="1"/>
      <dgm:spPr/>
      <dgm:t>
        <a:bodyPr/>
        <a:lstStyle/>
        <a:p>
          <a:r>
            <a:rPr lang="uk-UA" sz="1800"/>
            <a:t>- система теоретичних, методологічних, аксіологічних положень, прийнятих як зразок розв’язку наукових задач, таких, що поділяють всі члени наукового співтовариства; </a:t>
          </a:r>
          <a:endParaRPr lang="ru-UA" sz="1800"/>
        </a:p>
      </dgm:t>
    </dgm:pt>
    <dgm:pt modelId="{D6B11AE2-434D-4FA1-8997-731350C534A0}" type="parTrans" cxnId="{922782C1-46C7-4E87-9F72-E4CF8D982388}">
      <dgm:prSet/>
      <dgm:spPr/>
      <dgm:t>
        <a:bodyPr/>
        <a:lstStyle/>
        <a:p>
          <a:endParaRPr lang="ru-UA" sz="1800"/>
        </a:p>
      </dgm:t>
    </dgm:pt>
    <dgm:pt modelId="{10497A46-7F1C-4D2D-B9C2-B30956A04E1B}" type="sibTrans" cxnId="{922782C1-46C7-4E87-9F72-E4CF8D982388}">
      <dgm:prSet custT="1"/>
      <dgm:spPr/>
      <dgm:t>
        <a:bodyPr/>
        <a:lstStyle/>
        <a:p>
          <a:endParaRPr lang="ru-UA" sz="2800"/>
        </a:p>
      </dgm:t>
    </dgm:pt>
    <dgm:pt modelId="{EA2C1E13-70B4-43A8-94F0-39E5724127BD}">
      <dgm:prSet custT="1"/>
      <dgm:spPr/>
      <dgm:t>
        <a:bodyPr/>
        <a:lstStyle/>
        <a:p>
          <a:r>
            <a:rPr lang="uk-UA" sz="1800"/>
            <a:t>- суворо наукова теорія, втілена в системі понять, які відображають істотні риси дійсності. </a:t>
          </a:r>
          <a:endParaRPr lang="ru-UA" sz="1800"/>
        </a:p>
      </dgm:t>
    </dgm:pt>
    <dgm:pt modelId="{B440B0DD-4FB6-4CF6-B382-E9C7357A6AC5}" type="parTrans" cxnId="{14212FE0-132E-49E7-9C0A-04062019A791}">
      <dgm:prSet/>
      <dgm:spPr/>
      <dgm:t>
        <a:bodyPr/>
        <a:lstStyle/>
        <a:p>
          <a:endParaRPr lang="ru-UA" sz="1800"/>
        </a:p>
      </dgm:t>
    </dgm:pt>
    <dgm:pt modelId="{75443A7E-661B-4208-9F74-D4298749D585}" type="sibTrans" cxnId="{14212FE0-132E-49E7-9C0A-04062019A791}">
      <dgm:prSet/>
      <dgm:spPr/>
      <dgm:t>
        <a:bodyPr/>
        <a:lstStyle/>
        <a:p>
          <a:endParaRPr lang="ru-UA" sz="1800"/>
        </a:p>
      </dgm:t>
    </dgm:pt>
    <dgm:pt modelId="{B83DE29C-2F3E-4111-B781-4D29B9B7B545}" type="pres">
      <dgm:prSet presAssocID="{89B4425D-59B8-44EB-A3A8-E5B6611CB521}" presName="outerComposite" presStyleCnt="0">
        <dgm:presLayoutVars>
          <dgm:chMax val="5"/>
          <dgm:dir/>
          <dgm:resizeHandles val="exact"/>
        </dgm:presLayoutVars>
      </dgm:prSet>
      <dgm:spPr/>
      <dgm:t>
        <a:bodyPr/>
        <a:lstStyle/>
        <a:p>
          <a:endParaRPr lang="ru-RU"/>
        </a:p>
      </dgm:t>
    </dgm:pt>
    <dgm:pt modelId="{58554B2F-BD70-4256-80E0-4B3D2CB9F111}" type="pres">
      <dgm:prSet presAssocID="{89B4425D-59B8-44EB-A3A8-E5B6611CB521}" presName="dummyMaxCanvas" presStyleCnt="0">
        <dgm:presLayoutVars/>
      </dgm:prSet>
      <dgm:spPr/>
    </dgm:pt>
    <dgm:pt modelId="{BF965E42-DD12-40EB-8447-7F7012480BB4}" type="pres">
      <dgm:prSet presAssocID="{89B4425D-59B8-44EB-A3A8-E5B6611CB521}" presName="FourNodes_1" presStyleLbl="node1" presStyleIdx="0" presStyleCnt="4">
        <dgm:presLayoutVars>
          <dgm:bulletEnabled val="1"/>
        </dgm:presLayoutVars>
      </dgm:prSet>
      <dgm:spPr/>
      <dgm:t>
        <a:bodyPr/>
        <a:lstStyle/>
        <a:p>
          <a:endParaRPr lang="ru-RU"/>
        </a:p>
      </dgm:t>
    </dgm:pt>
    <dgm:pt modelId="{CB6E6342-8053-4ED5-A1E8-94294320D123}" type="pres">
      <dgm:prSet presAssocID="{89B4425D-59B8-44EB-A3A8-E5B6611CB521}" presName="FourNodes_2" presStyleLbl="node1" presStyleIdx="1" presStyleCnt="4">
        <dgm:presLayoutVars>
          <dgm:bulletEnabled val="1"/>
        </dgm:presLayoutVars>
      </dgm:prSet>
      <dgm:spPr/>
      <dgm:t>
        <a:bodyPr/>
        <a:lstStyle/>
        <a:p>
          <a:endParaRPr lang="ru-RU"/>
        </a:p>
      </dgm:t>
    </dgm:pt>
    <dgm:pt modelId="{76AA07F5-34AE-41AA-AD3E-0EA65F04CBD6}" type="pres">
      <dgm:prSet presAssocID="{89B4425D-59B8-44EB-A3A8-E5B6611CB521}" presName="FourNodes_3" presStyleLbl="node1" presStyleIdx="2" presStyleCnt="4">
        <dgm:presLayoutVars>
          <dgm:bulletEnabled val="1"/>
        </dgm:presLayoutVars>
      </dgm:prSet>
      <dgm:spPr/>
      <dgm:t>
        <a:bodyPr/>
        <a:lstStyle/>
        <a:p>
          <a:endParaRPr lang="ru-RU"/>
        </a:p>
      </dgm:t>
    </dgm:pt>
    <dgm:pt modelId="{33D89FD1-FB59-41D9-A252-A48181C299A6}" type="pres">
      <dgm:prSet presAssocID="{89B4425D-59B8-44EB-A3A8-E5B6611CB521}" presName="FourNodes_4" presStyleLbl="node1" presStyleIdx="3" presStyleCnt="4">
        <dgm:presLayoutVars>
          <dgm:bulletEnabled val="1"/>
        </dgm:presLayoutVars>
      </dgm:prSet>
      <dgm:spPr/>
      <dgm:t>
        <a:bodyPr/>
        <a:lstStyle/>
        <a:p>
          <a:endParaRPr lang="ru-RU"/>
        </a:p>
      </dgm:t>
    </dgm:pt>
    <dgm:pt modelId="{9A57B2A5-0472-480E-83B4-ED77932E8887}" type="pres">
      <dgm:prSet presAssocID="{89B4425D-59B8-44EB-A3A8-E5B6611CB521}" presName="FourConn_1-2" presStyleLbl="fgAccFollowNode1" presStyleIdx="0" presStyleCnt="3">
        <dgm:presLayoutVars>
          <dgm:bulletEnabled val="1"/>
        </dgm:presLayoutVars>
      </dgm:prSet>
      <dgm:spPr/>
      <dgm:t>
        <a:bodyPr/>
        <a:lstStyle/>
        <a:p>
          <a:endParaRPr lang="ru-RU"/>
        </a:p>
      </dgm:t>
    </dgm:pt>
    <dgm:pt modelId="{E442BE54-DDB3-4FAD-9822-8537346CF170}" type="pres">
      <dgm:prSet presAssocID="{89B4425D-59B8-44EB-A3A8-E5B6611CB521}" presName="FourConn_2-3" presStyleLbl="fgAccFollowNode1" presStyleIdx="1" presStyleCnt="3">
        <dgm:presLayoutVars>
          <dgm:bulletEnabled val="1"/>
        </dgm:presLayoutVars>
      </dgm:prSet>
      <dgm:spPr/>
      <dgm:t>
        <a:bodyPr/>
        <a:lstStyle/>
        <a:p>
          <a:endParaRPr lang="ru-RU"/>
        </a:p>
      </dgm:t>
    </dgm:pt>
    <dgm:pt modelId="{BA57988A-E0F5-4303-AC21-256FF5B3A40E}" type="pres">
      <dgm:prSet presAssocID="{89B4425D-59B8-44EB-A3A8-E5B6611CB521}" presName="FourConn_3-4" presStyleLbl="fgAccFollowNode1" presStyleIdx="2" presStyleCnt="3">
        <dgm:presLayoutVars>
          <dgm:bulletEnabled val="1"/>
        </dgm:presLayoutVars>
      </dgm:prSet>
      <dgm:spPr/>
      <dgm:t>
        <a:bodyPr/>
        <a:lstStyle/>
        <a:p>
          <a:endParaRPr lang="ru-RU"/>
        </a:p>
      </dgm:t>
    </dgm:pt>
    <dgm:pt modelId="{F1FEC234-6091-452A-9466-4B89ECEEAE29}" type="pres">
      <dgm:prSet presAssocID="{89B4425D-59B8-44EB-A3A8-E5B6611CB521}" presName="FourNodes_1_text" presStyleLbl="node1" presStyleIdx="3" presStyleCnt="4">
        <dgm:presLayoutVars>
          <dgm:bulletEnabled val="1"/>
        </dgm:presLayoutVars>
      </dgm:prSet>
      <dgm:spPr/>
      <dgm:t>
        <a:bodyPr/>
        <a:lstStyle/>
        <a:p>
          <a:endParaRPr lang="ru-RU"/>
        </a:p>
      </dgm:t>
    </dgm:pt>
    <dgm:pt modelId="{8666D5D3-68A8-4F7B-95B8-DCCFF0EF7283}" type="pres">
      <dgm:prSet presAssocID="{89B4425D-59B8-44EB-A3A8-E5B6611CB521}" presName="FourNodes_2_text" presStyleLbl="node1" presStyleIdx="3" presStyleCnt="4">
        <dgm:presLayoutVars>
          <dgm:bulletEnabled val="1"/>
        </dgm:presLayoutVars>
      </dgm:prSet>
      <dgm:spPr/>
      <dgm:t>
        <a:bodyPr/>
        <a:lstStyle/>
        <a:p>
          <a:endParaRPr lang="ru-RU"/>
        </a:p>
      </dgm:t>
    </dgm:pt>
    <dgm:pt modelId="{43E3E09D-8324-4652-B026-BF1E29A019C9}" type="pres">
      <dgm:prSet presAssocID="{89B4425D-59B8-44EB-A3A8-E5B6611CB521}" presName="FourNodes_3_text" presStyleLbl="node1" presStyleIdx="3" presStyleCnt="4">
        <dgm:presLayoutVars>
          <dgm:bulletEnabled val="1"/>
        </dgm:presLayoutVars>
      </dgm:prSet>
      <dgm:spPr/>
      <dgm:t>
        <a:bodyPr/>
        <a:lstStyle/>
        <a:p>
          <a:endParaRPr lang="ru-RU"/>
        </a:p>
      </dgm:t>
    </dgm:pt>
    <dgm:pt modelId="{11DC0932-CEBB-40DF-BD3E-13E670DDE5F4}" type="pres">
      <dgm:prSet presAssocID="{89B4425D-59B8-44EB-A3A8-E5B6611CB521}" presName="FourNodes_4_text" presStyleLbl="node1" presStyleIdx="3" presStyleCnt="4">
        <dgm:presLayoutVars>
          <dgm:bulletEnabled val="1"/>
        </dgm:presLayoutVars>
      </dgm:prSet>
      <dgm:spPr/>
      <dgm:t>
        <a:bodyPr/>
        <a:lstStyle/>
        <a:p>
          <a:endParaRPr lang="ru-RU"/>
        </a:p>
      </dgm:t>
    </dgm:pt>
  </dgm:ptLst>
  <dgm:cxnLst>
    <dgm:cxn modelId="{94D886B4-D212-4164-BB1F-243FE0363EB4}" type="presOf" srcId="{1AC225F9-FD1B-41A9-A608-E7AF8048C003}" destId="{F1FEC234-6091-452A-9466-4B89ECEEAE29}" srcOrd="1" destOrd="0" presId="urn:microsoft.com/office/officeart/2005/8/layout/vProcess5"/>
    <dgm:cxn modelId="{D128CB3F-DB2C-4C16-BB44-53510BE17998}" type="presOf" srcId="{1AC225F9-FD1B-41A9-A608-E7AF8048C003}" destId="{BF965E42-DD12-40EB-8447-7F7012480BB4}" srcOrd="0" destOrd="0" presId="urn:microsoft.com/office/officeart/2005/8/layout/vProcess5"/>
    <dgm:cxn modelId="{45DEEDDD-AD4B-41AA-A053-0D34EA70D6A3}" type="presOf" srcId="{EA2C1E13-70B4-43A8-94F0-39E5724127BD}" destId="{11DC0932-CEBB-40DF-BD3E-13E670DDE5F4}" srcOrd="1" destOrd="0" presId="urn:microsoft.com/office/officeart/2005/8/layout/vProcess5"/>
    <dgm:cxn modelId="{6EF3B875-0200-4523-8BCE-C842BFF657B7}" type="presOf" srcId="{1A94C6DF-A0A0-4810-A062-2E132B8DED31}" destId="{8666D5D3-68A8-4F7B-95B8-DCCFF0EF7283}" srcOrd="1" destOrd="0" presId="urn:microsoft.com/office/officeart/2005/8/layout/vProcess5"/>
    <dgm:cxn modelId="{294C2ED6-F163-4EC5-A8F2-21060021C4FE}" type="presOf" srcId="{C9984A16-CD02-48BC-852C-53249E18DB3F}" destId="{9A57B2A5-0472-480E-83B4-ED77932E8887}" srcOrd="0" destOrd="0" presId="urn:microsoft.com/office/officeart/2005/8/layout/vProcess5"/>
    <dgm:cxn modelId="{0B30506D-C2BF-4D8B-B07C-3E5287A68154}" srcId="{89B4425D-59B8-44EB-A3A8-E5B6611CB521}" destId="{1A94C6DF-A0A0-4810-A062-2E132B8DED31}" srcOrd="1" destOrd="0" parTransId="{29FA61DF-3DBA-4D50-BE26-572996E661FB}" sibTransId="{A61AA46A-845A-484D-A3D5-11CFD5B17CAB}"/>
    <dgm:cxn modelId="{14212FE0-132E-49E7-9C0A-04062019A791}" srcId="{89B4425D-59B8-44EB-A3A8-E5B6611CB521}" destId="{EA2C1E13-70B4-43A8-94F0-39E5724127BD}" srcOrd="3" destOrd="0" parTransId="{B440B0DD-4FB6-4CF6-B382-E9C7357A6AC5}" sibTransId="{75443A7E-661B-4208-9F74-D4298749D585}"/>
    <dgm:cxn modelId="{50251ACC-89E4-4F27-851B-0C7334D22A47}" type="presOf" srcId="{91C63BBB-71BC-43AD-A0D6-DE9C61E01161}" destId="{43E3E09D-8324-4652-B026-BF1E29A019C9}" srcOrd="1" destOrd="0" presId="urn:microsoft.com/office/officeart/2005/8/layout/vProcess5"/>
    <dgm:cxn modelId="{40B23530-7754-41B0-B2C2-55E3068422E0}" type="presOf" srcId="{10497A46-7F1C-4D2D-B9C2-B30956A04E1B}" destId="{BA57988A-E0F5-4303-AC21-256FF5B3A40E}" srcOrd="0" destOrd="0" presId="urn:microsoft.com/office/officeart/2005/8/layout/vProcess5"/>
    <dgm:cxn modelId="{451A031A-EAAD-423E-8816-576DC3D47E4E}" srcId="{89B4425D-59B8-44EB-A3A8-E5B6611CB521}" destId="{1AC225F9-FD1B-41A9-A608-E7AF8048C003}" srcOrd="0" destOrd="0" parTransId="{7A370908-10C9-4473-8E69-85F59E007782}" sibTransId="{C9984A16-CD02-48BC-852C-53249E18DB3F}"/>
    <dgm:cxn modelId="{45FE701D-C367-40CF-9FC7-BBC9AD491B3F}" type="presOf" srcId="{1A94C6DF-A0A0-4810-A062-2E132B8DED31}" destId="{CB6E6342-8053-4ED5-A1E8-94294320D123}" srcOrd="0" destOrd="0" presId="urn:microsoft.com/office/officeart/2005/8/layout/vProcess5"/>
    <dgm:cxn modelId="{B0FAABBB-BA41-4B5E-A528-D5AE07B24965}" type="presOf" srcId="{EA2C1E13-70B4-43A8-94F0-39E5724127BD}" destId="{33D89FD1-FB59-41D9-A252-A48181C299A6}" srcOrd="0" destOrd="0" presId="urn:microsoft.com/office/officeart/2005/8/layout/vProcess5"/>
    <dgm:cxn modelId="{7D9B3F00-457A-4932-8E89-510F2F3FD78A}" type="presOf" srcId="{89B4425D-59B8-44EB-A3A8-E5B6611CB521}" destId="{B83DE29C-2F3E-4111-B781-4D29B9B7B545}" srcOrd="0" destOrd="0" presId="urn:microsoft.com/office/officeart/2005/8/layout/vProcess5"/>
    <dgm:cxn modelId="{C01F2527-F5E2-4ECD-94ED-9E38128EDBAD}" type="presOf" srcId="{A61AA46A-845A-484D-A3D5-11CFD5B17CAB}" destId="{E442BE54-DDB3-4FAD-9822-8537346CF170}" srcOrd="0" destOrd="0" presId="urn:microsoft.com/office/officeart/2005/8/layout/vProcess5"/>
    <dgm:cxn modelId="{C22D4B7C-4175-44E7-A946-D256A3598E7E}" type="presOf" srcId="{91C63BBB-71BC-43AD-A0D6-DE9C61E01161}" destId="{76AA07F5-34AE-41AA-AD3E-0EA65F04CBD6}" srcOrd="0" destOrd="0" presId="urn:microsoft.com/office/officeart/2005/8/layout/vProcess5"/>
    <dgm:cxn modelId="{922782C1-46C7-4E87-9F72-E4CF8D982388}" srcId="{89B4425D-59B8-44EB-A3A8-E5B6611CB521}" destId="{91C63BBB-71BC-43AD-A0D6-DE9C61E01161}" srcOrd="2" destOrd="0" parTransId="{D6B11AE2-434D-4FA1-8997-731350C534A0}" sibTransId="{10497A46-7F1C-4D2D-B9C2-B30956A04E1B}"/>
    <dgm:cxn modelId="{4F895C95-C519-4D7B-9FE2-5765243F5018}" type="presParOf" srcId="{B83DE29C-2F3E-4111-B781-4D29B9B7B545}" destId="{58554B2F-BD70-4256-80E0-4B3D2CB9F111}" srcOrd="0" destOrd="0" presId="urn:microsoft.com/office/officeart/2005/8/layout/vProcess5"/>
    <dgm:cxn modelId="{19CA7268-9702-4CE0-8278-8746C2508767}" type="presParOf" srcId="{B83DE29C-2F3E-4111-B781-4D29B9B7B545}" destId="{BF965E42-DD12-40EB-8447-7F7012480BB4}" srcOrd="1" destOrd="0" presId="urn:microsoft.com/office/officeart/2005/8/layout/vProcess5"/>
    <dgm:cxn modelId="{B1174A3D-CE08-4126-899B-EB45EC2EED66}" type="presParOf" srcId="{B83DE29C-2F3E-4111-B781-4D29B9B7B545}" destId="{CB6E6342-8053-4ED5-A1E8-94294320D123}" srcOrd="2" destOrd="0" presId="urn:microsoft.com/office/officeart/2005/8/layout/vProcess5"/>
    <dgm:cxn modelId="{3C659B6F-D663-4CF7-AA12-186D4F98ABCB}" type="presParOf" srcId="{B83DE29C-2F3E-4111-B781-4D29B9B7B545}" destId="{76AA07F5-34AE-41AA-AD3E-0EA65F04CBD6}" srcOrd="3" destOrd="0" presId="urn:microsoft.com/office/officeart/2005/8/layout/vProcess5"/>
    <dgm:cxn modelId="{B84DBD32-B4DA-45DC-8767-C4837D4054DE}" type="presParOf" srcId="{B83DE29C-2F3E-4111-B781-4D29B9B7B545}" destId="{33D89FD1-FB59-41D9-A252-A48181C299A6}" srcOrd="4" destOrd="0" presId="urn:microsoft.com/office/officeart/2005/8/layout/vProcess5"/>
    <dgm:cxn modelId="{A581FB1F-C634-4DB3-BF1A-D71378F444C5}" type="presParOf" srcId="{B83DE29C-2F3E-4111-B781-4D29B9B7B545}" destId="{9A57B2A5-0472-480E-83B4-ED77932E8887}" srcOrd="5" destOrd="0" presId="urn:microsoft.com/office/officeart/2005/8/layout/vProcess5"/>
    <dgm:cxn modelId="{A7803740-233D-4BAA-BCDE-2CABA2B2A0F2}" type="presParOf" srcId="{B83DE29C-2F3E-4111-B781-4D29B9B7B545}" destId="{E442BE54-DDB3-4FAD-9822-8537346CF170}" srcOrd="6" destOrd="0" presId="urn:microsoft.com/office/officeart/2005/8/layout/vProcess5"/>
    <dgm:cxn modelId="{64B292EE-C02D-4D3B-8615-63B8CBDF8262}" type="presParOf" srcId="{B83DE29C-2F3E-4111-B781-4D29B9B7B545}" destId="{BA57988A-E0F5-4303-AC21-256FF5B3A40E}" srcOrd="7" destOrd="0" presId="urn:microsoft.com/office/officeart/2005/8/layout/vProcess5"/>
    <dgm:cxn modelId="{37B65DEE-68C1-48DD-9093-60C3906C106E}" type="presParOf" srcId="{B83DE29C-2F3E-4111-B781-4D29B9B7B545}" destId="{F1FEC234-6091-452A-9466-4B89ECEEAE29}" srcOrd="8" destOrd="0" presId="urn:microsoft.com/office/officeart/2005/8/layout/vProcess5"/>
    <dgm:cxn modelId="{3AC3AAAE-6390-44BF-BC55-497DBA4D9B00}" type="presParOf" srcId="{B83DE29C-2F3E-4111-B781-4D29B9B7B545}" destId="{8666D5D3-68A8-4F7B-95B8-DCCFF0EF7283}" srcOrd="9" destOrd="0" presId="urn:microsoft.com/office/officeart/2005/8/layout/vProcess5"/>
    <dgm:cxn modelId="{15CB3E91-DF17-4778-98E0-A2162D2B7F93}" type="presParOf" srcId="{B83DE29C-2F3E-4111-B781-4D29B9B7B545}" destId="{43E3E09D-8324-4652-B026-BF1E29A019C9}" srcOrd="10" destOrd="0" presId="urn:microsoft.com/office/officeart/2005/8/layout/vProcess5"/>
    <dgm:cxn modelId="{779B044C-61F8-4FCE-A6C8-C184B4E693DF}" type="presParOf" srcId="{B83DE29C-2F3E-4111-B781-4D29B9B7B545}" destId="{11DC0932-CEBB-40DF-BD3E-13E670DDE5F4}"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C295087-A938-477D-B393-F4FE31035F61}"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ru-UA"/>
        </a:p>
      </dgm:t>
    </dgm:pt>
    <dgm:pt modelId="{4BD36E8F-149F-45FF-A26E-ED1623BD4DBB}">
      <dgm:prSet phldrT="[Текст]"/>
      <dgm:spPr/>
      <dgm:t>
        <a:bodyPr/>
        <a:lstStyle/>
        <a:p>
          <a:r>
            <a:rPr lang="uk-UA" dirty="0">
              <a:effectLst/>
              <a:latin typeface="Times New Roman" panose="02020603050405020304" pitchFamily="18" charset="0"/>
              <a:ea typeface="Arial Narrow" panose="020B0606020202030204" pitchFamily="34" charset="0"/>
              <a:cs typeface="Times New Roman" panose="02020603050405020304" pitchFamily="18" charset="0"/>
            </a:rPr>
            <a:t>Основні недоліки другої парадигми </a:t>
          </a:r>
          <a:endParaRPr lang="ru-UA" dirty="0"/>
        </a:p>
      </dgm:t>
    </dgm:pt>
    <dgm:pt modelId="{D3D265A0-0477-468E-B93A-EC1DF11678DF}" type="parTrans" cxnId="{D6C078B2-2BA6-4727-8DC0-B6410C35BBDB}">
      <dgm:prSet/>
      <dgm:spPr/>
      <dgm:t>
        <a:bodyPr/>
        <a:lstStyle/>
        <a:p>
          <a:endParaRPr lang="ru-UA"/>
        </a:p>
      </dgm:t>
    </dgm:pt>
    <dgm:pt modelId="{1A719D70-CC0C-49E4-B5F8-7CCB215D9087}" type="sibTrans" cxnId="{D6C078B2-2BA6-4727-8DC0-B6410C35BBDB}">
      <dgm:prSet/>
      <dgm:spPr/>
      <dgm:t>
        <a:bodyPr/>
        <a:lstStyle/>
        <a:p>
          <a:endParaRPr lang="ru-UA"/>
        </a:p>
      </dgm:t>
    </dgm:pt>
    <dgm:pt modelId="{5C4BD1BA-69F1-4B7B-9557-8B73DBA3DDC5}">
      <dgm:prSet phldrT="[Текст]"/>
      <dgm:spPr/>
      <dgm:t>
        <a:bodyPr/>
        <a:lstStyle/>
        <a:p>
          <a:r>
            <a:rPr lang="uk-UA" dirty="0">
              <a:effectLst/>
              <a:latin typeface="Times New Roman" panose="02020603050405020304" pitchFamily="18" charset="0"/>
              <a:ea typeface="Arial Narrow" panose="020B0606020202030204" pitchFamily="34" charset="0"/>
              <a:cs typeface="Times New Roman" panose="02020603050405020304" pitchFamily="18" charset="0"/>
            </a:rPr>
            <a:t>- ігнорування натуральної форми внесків, що дає лише часткову уяву про внесений капітал;</a:t>
          </a:r>
          <a:endParaRPr lang="ru-UA" dirty="0"/>
        </a:p>
      </dgm:t>
    </dgm:pt>
    <dgm:pt modelId="{D8A11113-9BDA-412F-B01E-77984F0F5427}" type="parTrans" cxnId="{76531479-CFA5-4386-A2BD-7B5296403612}">
      <dgm:prSet/>
      <dgm:spPr/>
      <dgm:t>
        <a:bodyPr/>
        <a:lstStyle/>
        <a:p>
          <a:endParaRPr lang="ru-UA"/>
        </a:p>
      </dgm:t>
    </dgm:pt>
    <dgm:pt modelId="{5F21C12A-5121-4B67-B65C-AB08949500EB}" type="sibTrans" cxnId="{76531479-CFA5-4386-A2BD-7B5296403612}">
      <dgm:prSet/>
      <dgm:spPr/>
      <dgm:t>
        <a:bodyPr/>
        <a:lstStyle/>
        <a:p>
          <a:endParaRPr lang="ru-UA"/>
        </a:p>
      </dgm:t>
    </dgm:pt>
    <dgm:pt modelId="{7B885D29-7D2F-4D63-815B-09633B626734}">
      <dgm:prSet phldrT="[Текст]"/>
      <dgm:spPr/>
      <dgm:t>
        <a:bodyPr/>
        <a:lstStyle/>
        <a:p>
          <a:r>
            <a:rPr lang="uk-UA" dirty="0">
              <a:effectLst/>
              <a:latin typeface="Times New Roman" panose="02020603050405020304" pitchFamily="18" charset="0"/>
              <a:ea typeface="Arial Narrow" panose="020B0606020202030204" pitchFamily="34" charset="0"/>
              <a:cs typeface="Times New Roman" panose="02020603050405020304" pitchFamily="18" charset="0"/>
            </a:rPr>
            <a:t>- недостатньо інформації для оцінки кредиторської заборгованості підприємства; </a:t>
          </a:r>
          <a:endParaRPr lang="ru-UA" dirty="0"/>
        </a:p>
      </dgm:t>
    </dgm:pt>
    <dgm:pt modelId="{C7690438-844D-406F-A8B9-6B8A7C6D2566}" type="parTrans" cxnId="{C19D3C92-4918-4737-8161-A81D1515C5A3}">
      <dgm:prSet/>
      <dgm:spPr/>
      <dgm:t>
        <a:bodyPr/>
        <a:lstStyle/>
        <a:p>
          <a:endParaRPr lang="ru-UA"/>
        </a:p>
      </dgm:t>
    </dgm:pt>
    <dgm:pt modelId="{F85EB3C8-5E7B-4894-8982-E327B80ED57D}" type="sibTrans" cxnId="{C19D3C92-4918-4737-8161-A81D1515C5A3}">
      <dgm:prSet/>
      <dgm:spPr/>
      <dgm:t>
        <a:bodyPr/>
        <a:lstStyle/>
        <a:p>
          <a:endParaRPr lang="ru-UA"/>
        </a:p>
      </dgm:t>
    </dgm:pt>
    <dgm:pt modelId="{78F313AE-B3C0-4E89-BD41-8130CE2E9BD1}">
      <dgm:prSet/>
      <dgm:spPr/>
      <dgm:t>
        <a:bodyPr/>
        <a:lstStyle/>
        <a:p>
          <a:r>
            <a:rPr lang="uk-UA">
              <a:effectLst/>
              <a:latin typeface="Times New Roman" panose="02020603050405020304" pitchFamily="18" charset="0"/>
              <a:ea typeface="Arial Narrow" panose="020B0606020202030204" pitchFamily="34" charset="0"/>
              <a:cs typeface="Times New Roman" panose="02020603050405020304" pitchFamily="18" charset="0"/>
            </a:rPr>
            <a:t>- ігнорується грошова оцінка матеріальних цінностей, що призводить до неможливості визначення розміру нарахованої амортизації; </a:t>
          </a:r>
          <a:endParaRPr lang="ru-UA" dirty="0">
            <a:effectLst/>
            <a:latin typeface="Calibri" panose="020F0502020204030204" pitchFamily="34" charset="0"/>
            <a:ea typeface="Calibri" panose="020F0502020204030204" pitchFamily="34" charset="0"/>
            <a:cs typeface="Times New Roman" panose="02020603050405020304" pitchFamily="18" charset="0"/>
          </a:endParaRPr>
        </a:p>
      </dgm:t>
    </dgm:pt>
    <dgm:pt modelId="{A5C56A7E-AABC-45C3-9701-3EBF789AE436}" type="parTrans" cxnId="{2EAD2378-BB7D-4BF0-AA1B-1B8CCDE21BA2}">
      <dgm:prSet/>
      <dgm:spPr/>
      <dgm:t>
        <a:bodyPr/>
        <a:lstStyle/>
        <a:p>
          <a:endParaRPr lang="ru-UA"/>
        </a:p>
      </dgm:t>
    </dgm:pt>
    <dgm:pt modelId="{91658A47-DFD0-452D-BA5A-CD1022561F96}" type="sibTrans" cxnId="{2EAD2378-BB7D-4BF0-AA1B-1B8CCDE21BA2}">
      <dgm:prSet/>
      <dgm:spPr/>
      <dgm:t>
        <a:bodyPr/>
        <a:lstStyle/>
        <a:p>
          <a:endParaRPr lang="ru-UA"/>
        </a:p>
      </dgm:t>
    </dgm:pt>
    <dgm:pt modelId="{BD5449A9-00C1-40FD-9D65-1B094F509A82}">
      <dgm:prSet/>
      <dgm:spPr/>
      <dgm:t>
        <a:bodyPr/>
        <a:lstStyle/>
        <a:p>
          <a:r>
            <a:rPr lang="uk-UA">
              <a:effectLst/>
              <a:latin typeface="Times New Roman" panose="02020603050405020304" pitchFamily="18" charset="0"/>
              <a:ea typeface="Arial Narrow" panose="020B0606020202030204" pitchFamily="34" charset="0"/>
              <a:cs typeface="Times New Roman" panose="02020603050405020304" pitchFamily="18" charset="0"/>
            </a:rPr>
            <a:t>- контроль, що базується лише на бюджеті, не можна вважати дієвим;</a:t>
          </a:r>
          <a:endParaRPr lang="ru-UA" dirty="0">
            <a:effectLst/>
            <a:latin typeface="Calibri" panose="020F0502020204030204" pitchFamily="34" charset="0"/>
            <a:ea typeface="Calibri" panose="020F0502020204030204" pitchFamily="34" charset="0"/>
            <a:cs typeface="Times New Roman" panose="02020603050405020304" pitchFamily="18" charset="0"/>
          </a:endParaRPr>
        </a:p>
      </dgm:t>
    </dgm:pt>
    <dgm:pt modelId="{24DD233F-7D0C-40FB-9EA8-41735AA384EA}" type="parTrans" cxnId="{319FF1DC-BC87-497A-ABCD-305AC4AED2ED}">
      <dgm:prSet/>
      <dgm:spPr/>
      <dgm:t>
        <a:bodyPr/>
        <a:lstStyle/>
        <a:p>
          <a:endParaRPr lang="ru-UA"/>
        </a:p>
      </dgm:t>
    </dgm:pt>
    <dgm:pt modelId="{1F317E5B-3B75-49FB-BB9C-207C27DFA588}" type="sibTrans" cxnId="{319FF1DC-BC87-497A-ABCD-305AC4AED2ED}">
      <dgm:prSet/>
      <dgm:spPr/>
      <dgm:t>
        <a:bodyPr/>
        <a:lstStyle/>
        <a:p>
          <a:endParaRPr lang="ru-UA"/>
        </a:p>
      </dgm:t>
    </dgm:pt>
    <dgm:pt modelId="{B971AD43-FAC5-4F50-8F69-8F72F041C919}">
      <dgm:prSet/>
      <dgm:spPr/>
      <dgm:t>
        <a:bodyPr/>
        <a:lstStyle/>
        <a:p>
          <a:r>
            <a:rPr lang="uk-UA">
              <a:effectLst/>
              <a:latin typeface="Times New Roman" panose="02020603050405020304" pitchFamily="18" charset="0"/>
              <a:ea typeface="Arial Narrow" panose="020B0606020202030204" pitchFamily="34" charset="0"/>
              <a:cs typeface="Times New Roman" panose="02020603050405020304" pitchFamily="18" charset="0"/>
            </a:rPr>
            <a:t>- не дозволяє отримати інформацію про ефективність господарської діяльності підприємства. </a:t>
          </a:r>
          <a:endParaRPr lang="ru-UA" dirty="0">
            <a:effectLst/>
            <a:latin typeface="Calibri" panose="020F0502020204030204" pitchFamily="34" charset="0"/>
            <a:ea typeface="Calibri" panose="020F0502020204030204" pitchFamily="34" charset="0"/>
            <a:cs typeface="Times New Roman" panose="02020603050405020304" pitchFamily="18" charset="0"/>
          </a:endParaRPr>
        </a:p>
      </dgm:t>
    </dgm:pt>
    <dgm:pt modelId="{E76AB9CF-7602-4828-AB38-13872AF8F33C}" type="parTrans" cxnId="{1EE12CB9-5BFF-48F8-8028-98D858C89BED}">
      <dgm:prSet/>
      <dgm:spPr/>
      <dgm:t>
        <a:bodyPr/>
        <a:lstStyle/>
        <a:p>
          <a:endParaRPr lang="ru-UA"/>
        </a:p>
      </dgm:t>
    </dgm:pt>
    <dgm:pt modelId="{83EC202B-CFA3-4891-924E-4BDAB6175351}" type="sibTrans" cxnId="{1EE12CB9-5BFF-48F8-8028-98D858C89BED}">
      <dgm:prSet/>
      <dgm:spPr/>
      <dgm:t>
        <a:bodyPr/>
        <a:lstStyle/>
        <a:p>
          <a:endParaRPr lang="ru-UA"/>
        </a:p>
      </dgm:t>
    </dgm:pt>
    <dgm:pt modelId="{2D7ED9EB-B6B6-4E2D-BE89-4C0F9145C6BF}" type="pres">
      <dgm:prSet presAssocID="{EC295087-A938-477D-B393-F4FE31035F61}" presName="diagram" presStyleCnt="0">
        <dgm:presLayoutVars>
          <dgm:chPref val="1"/>
          <dgm:dir/>
          <dgm:animOne val="branch"/>
          <dgm:animLvl val="lvl"/>
          <dgm:resizeHandles/>
        </dgm:presLayoutVars>
      </dgm:prSet>
      <dgm:spPr/>
      <dgm:t>
        <a:bodyPr/>
        <a:lstStyle/>
        <a:p>
          <a:endParaRPr lang="ru-RU"/>
        </a:p>
      </dgm:t>
    </dgm:pt>
    <dgm:pt modelId="{82D42D6D-DDD2-4DEB-9D5D-18315626D024}" type="pres">
      <dgm:prSet presAssocID="{4BD36E8F-149F-45FF-A26E-ED1623BD4DBB}" presName="root" presStyleCnt="0"/>
      <dgm:spPr/>
    </dgm:pt>
    <dgm:pt modelId="{5992C1C0-0526-42B8-B6C2-BE8F8E4C4074}" type="pres">
      <dgm:prSet presAssocID="{4BD36E8F-149F-45FF-A26E-ED1623BD4DBB}" presName="rootComposite" presStyleCnt="0"/>
      <dgm:spPr/>
    </dgm:pt>
    <dgm:pt modelId="{2A9BDEB2-ECFD-4DD1-A4BA-521AE44C939F}" type="pres">
      <dgm:prSet presAssocID="{4BD36E8F-149F-45FF-A26E-ED1623BD4DBB}" presName="rootText" presStyleLbl="node1" presStyleIdx="0" presStyleCnt="1" custScaleX="748812"/>
      <dgm:spPr/>
      <dgm:t>
        <a:bodyPr/>
        <a:lstStyle/>
        <a:p>
          <a:endParaRPr lang="ru-RU"/>
        </a:p>
      </dgm:t>
    </dgm:pt>
    <dgm:pt modelId="{BC23F4C0-A1F2-4781-906E-CB26F797FA0F}" type="pres">
      <dgm:prSet presAssocID="{4BD36E8F-149F-45FF-A26E-ED1623BD4DBB}" presName="rootConnector" presStyleLbl="node1" presStyleIdx="0" presStyleCnt="1"/>
      <dgm:spPr/>
      <dgm:t>
        <a:bodyPr/>
        <a:lstStyle/>
        <a:p>
          <a:endParaRPr lang="ru-RU"/>
        </a:p>
      </dgm:t>
    </dgm:pt>
    <dgm:pt modelId="{CEB23402-398C-4744-A2E8-47965A645044}" type="pres">
      <dgm:prSet presAssocID="{4BD36E8F-149F-45FF-A26E-ED1623BD4DBB}" presName="childShape" presStyleCnt="0"/>
      <dgm:spPr/>
    </dgm:pt>
    <dgm:pt modelId="{22BDD435-B0EE-4454-8915-3BA8BD78EEFF}" type="pres">
      <dgm:prSet presAssocID="{D8A11113-9BDA-412F-B01E-77984F0F5427}" presName="Name13" presStyleLbl="parChTrans1D2" presStyleIdx="0" presStyleCnt="5"/>
      <dgm:spPr/>
      <dgm:t>
        <a:bodyPr/>
        <a:lstStyle/>
        <a:p>
          <a:endParaRPr lang="ru-RU"/>
        </a:p>
      </dgm:t>
    </dgm:pt>
    <dgm:pt modelId="{0747038C-4E70-439F-B1EB-FC2384A07C27}" type="pres">
      <dgm:prSet presAssocID="{5C4BD1BA-69F1-4B7B-9557-8B73DBA3DDC5}" presName="childText" presStyleLbl="bgAcc1" presStyleIdx="0" presStyleCnt="5" custScaleX="762701">
        <dgm:presLayoutVars>
          <dgm:bulletEnabled val="1"/>
        </dgm:presLayoutVars>
      </dgm:prSet>
      <dgm:spPr/>
      <dgm:t>
        <a:bodyPr/>
        <a:lstStyle/>
        <a:p>
          <a:endParaRPr lang="ru-RU"/>
        </a:p>
      </dgm:t>
    </dgm:pt>
    <dgm:pt modelId="{D2678EE2-5705-42AB-A783-8BFB0149B5B7}" type="pres">
      <dgm:prSet presAssocID="{C7690438-844D-406F-A8B9-6B8A7C6D2566}" presName="Name13" presStyleLbl="parChTrans1D2" presStyleIdx="1" presStyleCnt="5"/>
      <dgm:spPr/>
      <dgm:t>
        <a:bodyPr/>
        <a:lstStyle/>
        <a:p>
          <a:endParaRPr lang="ru-RU"/>
        </a:p>
      </dgm:t>
    </dgm:pt>
    <dgm:pt modelId="{57C1B4AB-C569-4D37-884D-03639A7653EA}" type="pres">
      <dgm:prSet presAssocID="{7B885D29-7D2F-4D63-815B-09633B626734}" presName="childText" presStyleLbl="bgAcc1" presStyleIdx="1" presStyleCnt="5" custScaleX="762701">
        <dgm:presLayoutVars>
          <dgm:bulletEnabled val="1"/>
        </dgm:presLayoutVars>
      </dgm:prSet>
      <dgm:spPr/>
      <dgm:t>
        <a:bodyPr/>
        <a:lstStyle/>
        <a:p>
          <a:endParaRPr lang="ru-RU"/>
        </a:p>
      </dgm:t>
    </dgm:pt>
    <dgm:pt modelId="{3E866154-4C35-4D6C-AFB0-0D678C34C387}" type="pres">
      <dgm:prSet presAssocID="{A5C56A7E-AABC-45C3-9701-3EBF789AE436}" presName="Name13" presStyleLbl="parChTrans1D2" presStyleIdx="2" presStyleCnt="5"/>
      <dgm:spPr/>
      <dgm:t>
        <a:bodyPr/>
        <a:lstStyle/>
        <a:p>
          <a:endParaRPr lang="ru-RU"/>
        </a:p>
      </dgm:t>
    </dgm:pt>
    <dgm:pt modelId="{C4DADA85-DF5F-4EA0-B75D-04117E658168}" type="pres">
      <dgm:prSet presAssocID="{78F313AE-B3C0-4E89-BD41-8130CE2E9BD1}" presName="childText" presStyleLbl="bgAcc1" presStyleIdx="2" presStyleCnt="5" custScaleX="762701">
        <dgm:presLayoutVars>
          <dgm:bulletEnabled val="1"/>
        </dgm:presLayoutVars>
      </dgm:prSet>
      <dgm:spPr/>
      <dgm:t>
        <a:bodyPr/>
        <a:lstStyle/>
        <a:p>
          <a:endParaRPr lang="ru-RU"/>
        </a:p>
      </dgm:t>
    </dgm:pt>
    <dgm:pt modelId="{A7605FC8-E1F0-41AF-9910-85B0A2CD0523}" type="pres">
      <dgm:prSet presAssocID="{24DD233F-7D0C-40FB-9EA8-41735AA384EA}" presName="Name13" presStyleLbl="parChTrans1D2" presStyleIdx="3" presStyleCnt="5"/>
      <dgm:spPr/>
      <dgm:t>
        <a:bodyPr/>
        <a:lstStyle/>
        <a:p>
          <a:endParaRPr lang="ru-RU"/>
        </a:p>
      </dgm:t>
    </dgm:pt>
    <dgm:pt modelId="{D4C4ED98-79CE-4C81-A05F-D3CAF53CB410}" type="pres">
      <dgm:prSet presAssocID="{BD5449A9-00C1-40FD-9D65-1B094F509A82}" presName="childText" presStyleLbl="bgAcc1" presStyleIdx="3" presStyleCnt="5" custScaleX="762701">
        <dgm:presLayoutVars>
          <dgm:bulletEnabled val="1"/>
        </dgm:presLayoutVars>
      </dgm:prSet>
      <dgm:spPr/>
      <dgm:t>
        <a:bodyPr/>
        <a:lstStyle/>
        <a:p>
          <a:endParaRPr lang="ru-RU"/>
        </a:p>
      </dgm:t>
    </dgm:pt>
    <dgm:pt modelId="{38B39AF0-6752-4D63-8DF6-BD77E39620A7}" type="pres">
      <dgm:prSet presAssocID="{E76AB9CF-7602-4828-AB38-13872AF8F33C}" presName="Name13" presStyleLbl="parChTrans1D2" presStyleIdx="4" presStyleCnt="5"/>
      <dgm:spPr/>
      <dgm:t>
        <a:bodyPr/>
        <a:lstStyle/>
        <a:p>
          <a:endParaRPr lang="ru-RU"/>
        </a:p>
      </dgm:t>
    </dgm:pt>
    <dgm:pt modelId="{2CAE7719-7EB0-4CBF-961A-D79DFB31B4F9}" type="pres">
      <dgm:prSet presAssocID="{B971AD43-FAC5-4F50-8F69-8F72F041C919}" presName="childText" presStyleLbl="bgAcc1" presStyleIdx="4" presStyleCnt="5" custScaleX="762701">
        <dgm:presLayoutVars>
          <dgm:bulletEnabled val="1"/>
        </dgm:presLayoutVars>
      </dgm:prSet>
      <dgm:spPr/>
      <dgm:t>
        <a:bodyPr/>
        <a:lstStyle/>
        <a:p>
          <a:endParaRPr lang="ru-RU"/>
        </a:p>
      </dgm:t>
    </dgm:pt>
  </dgm:ptLst>
  <dgm:cxnLst>
    <dgm:cxn modelId="{1E68271F-2F3A-4096-8087-2E9786605A79}" type="presOf" srcId="{D8A11113-9BDA-412F-B01E-77984F0F5427}" destId="{22BDD435-B0EE-4454-8915-3BA8BD78EEFF}" srcOrd="0" destOrd="0" presId="urn:microsoft.com/office/officeart/2005/8/layout/hierarchy3"/>
    <dgm:cxn modelId="{B6B58792-53A8-4B6F-AFCA-63F1185EC397}" type="presOf" srcId="{A5C56A7E-AABC-45C3-9701-3EBF789AE436}" destId="{3E866154-4C35-4D6C-AFB0-0D678C34C387}" srcOrd="0" destOrd="0" presId="urn:microsoft.com/office/officeart/2005/8/layout/hierarchy3"/>
    <dgm:cxn modelId="{44EE462C-70EE-4788-82CE-A25D4D210660}" type="presOf" srcId="{B971AD43-FAC5-4F50-8F69-8F72F041C919}" destId="{2CAE7719-7EB0-4CBF-961A-D79DFB31B4F9}" srcOrd="0" destOrd="0" presId="urn:microsoft.com/office/officeart/2005/8/layout/hierarchy3"/>
    <dgm:cxn modelId="{5F6A2F0C-19C9-4AA8-AD88-2FB1C69C8BD4}" type="presOf" srcId="{BD5449A9-00C1-40FD-9D65-1B094F509A82}" destId="{D4C4ED98-79CE-4C81-A05F-D3CAF53CB410}" srcOrd="0" destOrd="0" presId="urn:microsoft.com/office/officeart/2005/8/layout/hierarchy3"/>
    <dgm:cxn modelId="{5B260175-B86F-4683-A119-9D1B649891BC}" type="presOf" srcId="{78F313AE-B3C0-4E89-BD41-8130CE2E9BD1}" destId="{C4DADA85-DF5F-4EA0-B75D-04117E658168}" srcOrd="0" destOrd="0" presId="urn:microsoft.com/office/officeart/2005/8/layout/hierarchy3"/>
    <dgm:cxn modelId="{C19D3C92-4918-4737-8161-A81D1515C5A3}" srcId="{4BD36E8F-149F-45FF-A26E-ED1623BD4DBB}" destId="{7B885D29-7D2F-4D63-815B-09633B626734}" srcOrd="1" destOrd="0" parTransId="{C7690438-844D-406F-A8B9-6B8A7C6D2566}" sibTransId="{F85EB3C8-5E7B-4894-8982-E327B80ED57D}"/>
    <dgm:cxn modelId="{418FA144-C899-4D72-8291-E2DA36487650}" type="presOf" srcId="{4BD36E8F-149F-45FF-A26E-ED1623BD4DBB}" destId="{2A9BDEB2-ECFD-4DD1-A4BA-521AE44C939F}" srcOrd="0" destOrd="0" presId="urn:microsoft.com/office/officeart/2005/8/layout/hierarchy3"/>
    <dgm:cxn modelId="{A695C847-A5B0-4A56-AB6E-F70A516E8B12}" type="presOf" srcId="{24DD233F-7D0C-40FB-9EA8-41735AA384EA}" destId="{A7605FC8-E1F0-41AF-9910-85B0A2CD0523}" srcOrd="0" destOrd="0" presId="urn:microsoft.com/office/officeart/2005/8/layout/hierarchy3"/>
    <dgm:cxn modelId="{FC69CD5C-1EBF-4357-9001-2136C17C4F86}" type="presOf" srcId="{7B885D29-7D2F-4D63-815B-09633B626734}" destId="{57C1B4AB-C569-4D37-884D-03639A7653EA}" srcOrd="0" destOrd="0" presId="urn:microsoft.com/office/officeart/2005/8/layout/hierarchy3"/>
    <dgm:cxn modelId="{319FF1DC-BC87-497A-ABCD-305AC4AED2ED}" srcId="{4BD36E8F-149F-45FF-A26E-ED1623BD4DBB}" destId="{BD5449A9-00C1-40FD-9D65-1B094F509A82}" srcOrd="3" destOrd="0" parTransId="{24DD233F-7D0C-40FB-9EA8-41735AA384EA}" sibTransId="{1F317E5B-3B75-49FB-BB9C-207C27DFA588}"/>
    <dgm:cxn modelId="{D6C078B2-2BA6-4727-8DC0-B6410C35BBDB}" srcId="{EC295087-A938-477D-B393-F4FE31035F61}" destId="{4BD36E8F-149F-45FF-A26E-ED1623BD4DBB}" srcOrd="0" destOrd="0" parTransId="{D3D265A0-0477-468E-B93A-EC1DF11678DF}" sibTransId="{1A719D70-CC0C-49E4-B5F8-7CCB215D9087}"/>
    <dgm:cxn modelId="{1EE12CB9-5BFF-48F8-8028-98D858C89BED}" srcId="{4BD36E8F-149F-45FF-A26E-ED1623BD4DBB}" destId="{B971AD43-FAC5-4F50-8F69-8F72F041C919}" srcOrd="4" destOrd="0" parTransId="{E76AB9CF-7602-4828-AB38-13872AF8F33C}" sibTransId="{83EC202B-CFA3-4891-924E-4BDAB6175351}"/>
    <dgm:cxn modelId="{76531479-CFA5-4386-A2BD-7B5296403612}" srcId="{4BD36E8F-149F-45FF-A26E-ED1623BD4DBB}" destId="{5C4BD1BA-69F1-4B7B-9557-8B73DBA3DDC5}" srcOrd="0" destOrd="0" parTransId="{D8A11113-9BDA-412F-B01E-77984F0F5427}" sibTransId="{5F21C12A-5121-4B67-B65C-AB08949500EB}"/>
    <dgm:cxn modelId="{9BB9D636-06D0-4FB5-A18B-19AF25EBFCC6}" type="presOf" srcId="{4BD36E8F-149F-45FF-A26E-ED1623BD4DBB}" destId="{BC23F4C0-A1F2-4781-906E-CB26F797FA0F}" srcOrd="1" destOrd="0" presId="urn:microsoft.com/office/officeart/2005/8/layout/hierarchy3"/>
    <dgm:cxn modelId="{2EAD2378-BB7D-4BF0-AA1B-1B8CCDE21BA2}" srcId="{4BD36E8F-149F-45FF-A26E-ED1623BD4DBB}" destId="{78F313AE-B3C0-4E89-BD41-8130CE2E9BD1}" srcOrd="2" destOrd="0" parTransId="{A5C56A7E-AABC-45C3-9701-3EBF789AE436}" sibTransId="{91658A47-DFD0-452D-BA5A-CD1022561F96}"/>
    <dgm:cxn modelId="{7AB67758-DD69-4C3B-BCD8-240DB4366AAE}" type="presOf" srcId="{E76AB9CF-7602-4828-AB38-13872AF8F33C}" destId="{38B39AF0-6752-4D63-8DF6-BD77E39620A7}" srcOrd="0" destOrd="0" presId="urn:microsoft.com/office/officeart/2005/8/layout/hierarchy3"/>
    <dgm:cxn modelId="{BD68F5CA-F98C-457F-A50E-B5B3650012EC}" type="presOf" srcId="{EC295087-A938-477D-B393-F4FE31035F61}" destId="{2D7ED9EB-B6B6-4E2D-BE89-4C0F9145C6BF}" srcOrd="0" destOrd="0" presId="urn:microsoft.com/office/officeart/2005/8/layout/hierarchy3"/>
    <dgm:cxn modelId="{F9DC2292-DFBA-417C-B863-C3C6460BF2BA}" type="presOf" srcId="{5C4BD1BA-69F1-4B7B-9557-8B73DBA3DDC5}" destId="{0747038C-4E70-439F-B1EB-FC2384A07C27}" srcOrd="0" destOrd="0" presId="urn:microsoft.com/office/officeart/2005/8/layout/hierarchy3"/>
    <dgm:cxn modelId="{A7B42FEC-D84F-4180-9FD0-96E125D0F24C}" type="presOf" srcId="{C7690438-844D-406F-A8B9-6B8A7C6D2566}" destId="{D2678EE2-5705-42AB-A783-8BFB0149B5B7}" srcOrd="0" destOrd="0" presId="urn:microsoft.com/office/officeart/2005/8/layout/hierarchy3"/>
    <dgm:cxn modelId="{5C61CA96-2F11-479C-AF5C-A8CBC578169A}" type="presParOf" srcId="{2D7ED9EB-B6B6-4E2D-BE89-4C0F9145C6BF}" destId="{82D42D6D-DDD2-4DEB-9D5D-18315626D024}" srcOrd="0" destOrd="0" presId="urn:microsoft.com/office/officeart/2005/8/layout/hierarchy3"/>
    <dgm:cxn modelId="{BE299EF0-998C-4871-BDFD-1B662756688A}" type="presParOf" srcId="{82D42D6D-DDD2-4DEB-9D5D-18315626D024}" destId="{5992C1C0-0526-42B8-B6C2-BE8F8E4C4074}" srcOrd="0" destOrd="0" presId="urn:microsoft.com/office/officeart/2005/8/layout/hierarchy3"/>
    <dgm:cxn modelId="{06E00441-32D8-4E2B-A909-6D7E44FE2F9B}" type="presParOf" srcId="{5992C1C0-0526-42B8-B6C2-BE8F8E4C4074}" destId="{2A9BDEB2-ECFD-4DD1-A4BA-521AE44C939F}" srcOrd="0" destOrd="0" presId="urn:microsoft.com/office/officeart/2005/8/layout/hierarchy3"/>
    <dgm:cxn modelId="{DCAF510F-EEFF-4434-BD6B-A53FB1018588}" type="presParOf" srcId="{5992C1C0-0526-42B8-B6C2-BE8F8E4C4074}" destId="{BC23F4C0-A1F2-4781-906E-CB26F797FA0F}" srcOrd="1" destOrd="0" presId="urn:microsoft.com/office/officeart/2005/8/layout/hierarchy3"/>
    <dgm:cxn modelId="{ECFBFB0D-1C05-44D6-8A3A-0636FDF4E727}" type="presParOf" srcId="{82D42D6D-DDD2-4DEB-9D5D-18315626D024}" destId="{CEB23402-398C-4744-A2E8-47965A645044}" srcOrd="1" destOrd="0" presId="urn:microsoft.com/office/officeart/2005/8/layout/hierarchy3"/>
    <dgm:cxn modelId="{2F66CE53-89D8-487D-9058-9F7920EAF70F}" type="presParOf" srcId="{CEB23402-398C-4744-A2E8-47965A645044}" destId="{22BDD435-B0EE-4454-8915-3BA8BD78EEFF}" srcOrd="0" destOrd="0" presId="urn:microsoft.com/office/officeart/2005/8/layout/hierarchy3"/>
    <dgm:cxn modelId="{CFCA1795-B4AA-4BC5-8A3A-D88B36B4D1B6}" type="presParOf" srcId="{CEB23402-398C-4744-A2E8-47965A645044}" destId="{0747038C-4E70-439F-B1EB-FC2384A07C27}" srcOrd="1" destOrd="0" presId="urn:microsoft.com/office/officeart/2005/8/layout/hierarchy3"/>
    <dgm:cxn modelId="{52A95D8A-EDFF-46A9-B4E9-9DD97074BDE3}" type="presParOf" srcId="{CEB23402-398C-4744-A2E8-47965A645044}" destId="{D2678EE2-5705-42AB-A783-8BFB0149B5B7}" srcOrd="2" destOrd="0" presId="urn:microsoft.com/office/officeart/2005/8/layout/hierarchy3"/>
    <dgm:cxn modelId="{AD205DEE-92A8-4AFF-96FD-B15F2129042F}" type="presParOf" srcId="{CEB23402-398C-4744-A2E8-47965A645044}" destId="{57C1B4AB-C569-4D37-884D-03639A7653EA}" srcOrd="3" destOrd="0" presId="urn:microsoft.com/office/officeart/2005/8/layout/hierarchy3"/>
    <dgm:cxn modelId="{26C673A0-BA3C-4074-B851-59E408A24DE2}" type="presParOf" srcId="{CEB23402-398C-4744-A2E8-47965A645044}" destId="{3E866154-4C35-4D6C-AFB0-0D678C34C387}" srcOrd="4" destOrd="0" presId="urn:microsoft.com/office/officeart/2005/8/layout/hierarchy3"/>
    <dgm:cxn modelId="{18C5A6CA-64D1-44AC-8C27-01E0A495E5DD}" type="presParOf" srcId="{CEB23402-398C-4744-A2E8-47965A645044}" destId="{C4DADA85-DF5F-4EA0-B75D-04117E658168}" srcOrd="5" destOrd="0" presId="urn:microsoft.com/office/officeart/2005/8/layout/hierarchy3"/>
    <dgm:cxn modelId="{EBA63967-C67A-4AA9-A969-66F540A4E13E}" type="presParOf" srcId="{CEB23402-398C-4744-A2E8-47965A645044}" destId="{A7605FC8-E1F0-41AF-9910-85B0A2CD0523}" srcOrd="6" destOrd="0" presId="urn:microsoft.com/office/officeart/2005/8/layout/hierarchy3"/>
    <dgm:cxn modelId="{5E24A2DE-0942-4293-830A-2AD4496AD2B7}" type="presParOf" srcId="{CEB23402-398C-4744-A2E8-47965A645044}" destId="{D4C4ED98-79CE-4C81-A05F-D3CAF53CB410}" srcOrd="7" destOrd="0" presId="urn:microsoft.com/office/officeart/2005/8/layout/hierarchy3"/>
    <dgm:cxn modelId="{DAD37D4A-B8EF-4024-8561-BA74B362AD64}" type="presParOf" srcId="{CEB23402-398C-4744-A2E8-47965A645044}" destId="{38B39AF0-6752-4D63-8DF6-BD77E39620A7}" srcOrd="8" destOrd="0" presId="urn:microsoft.com/office/officeart/2005/8/layout/hierarchy3"/>
    <dgm:cxn modelId="{B1912D98-C398-4BFE-9EA0-AF3737EA1E8B}" type="presParOf" srcId="{CEB23402-398C-4744-A2E8-47965A645044}" destId="{2CAE7719-7EB0-4CBF-961A-D79DFB31B4F9}"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51179D8-AC9F-42EE-907B-8E7C2A14865A}"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UA"/>
        </a:p>
      </dgm:t>
    </dgm:pt>
    <dgm:pt modelId="{21378319-39CD-4849-8991-F23D6F439243}">
      <dgm:prSet/>
      <dgm:spPr/>
      <dgm:t>
        <a:bodyPr/>
        <a:lstStyle/>
        <a:p>
          <a:r>
            <a:rPr lang="uk-UA" dirty="0"/>
            <a:t>- не існує правил та можливості для автоматичного контролю облікових даних; </a:t>
          </a:r>
          <a:endParaRPr lang="ru-UA" dirty="0"/>
        </a:p>
      </dgm:t>
    </dgm:pt>
    <dgm:pt modelId="{58F0D258-EFD6-4981-A53A-D9D1EFF82640}" type="parTrans" cxnId="{9121F03A-A7DA-4811-BF7B-F9E93F76A865}">
      <dgm:prSet/>
      <dgm:spPr/>
      <dgm:t>
        <a:bodyPr/>
        <a:lstStyle/>
        <a:p>
          <a:endParaRPr lang="ru-UA"/>
        </a:p>
      </dgm:t>
    </dgm:pt>
    <dgm:pt modelId="{BC6E0CDA-0F57-4C65-8B79-29258611392E}" type="sibTrans" cxnId="{9121F03A-A7DA-4811-BF7B-F9E93F76A865}">
      <dgm:prSet/>
      <dgm:spPr/>
      <dgm:t>
        <a:bodyPr/>
        <a:lstStyle/>
        <a:p>
          <a:endParaRPr lang="ru-UA"/>
        </a:p>
      </dgm:t>
    </dgm:pt>
    <dgm:pt modelId="{E7E81E1C-54B7-423C-8625-3BE28885E7A9}">
      <dgm:prSet/>
      <dgm:spPr/>
      <dgm:t>
        <a:bodyPr/>
        <a:lstStyle/>
        <a:p>
          <a:r>
            <a:rPr lang="uk-UA" dirty="0"/>
            <a:t>- визначення фінансового стану можливе лише після проведення інвентаризації; </a:t>
          </a:r>
          <a:endParaRPr lang="ru-UA" dirty="0"/>
        </a:p>
      </dgm:t>
    </dgm:pt>
    <dgm:pt modelId="{020F6974-5A5A-4AEC-AB11-61266E75012A}" type="parTrans" cxnId="{8D01A209-028C-48E6-A9F0-5071CF1D84EF}">
      <dgm:prSet/>
      <dgm:spPr/>
      <dgm:t>
        <a:bodyPr/>
        <a:lstStyle/>
        <a:p>
          <a:endParaRPr lang="ru-UA"/>
        </a:p>
      </dgm:t>
    </dgm:pt>
    <dgm:pt modelId="{3B318C2C-C65F-4D85-BA34-7D14A5A1B081}" type="sibTrans" cxnId="{8D01A209-028C-48E6-A9F0-5071CF1D84EF}">
      <dgm:prSet/>
      <dgm:spPr/>
      <dgm:t>
        <a:bodyPr/>
        <a:lstStyle/>
        <a:p>
          <a:endParaRPr lang="ru-UA"/>
        </a:p>
      </dgm:t>
    </dgm:pt>
    <dgm:pt modelId="{7D0E48CF-A37E-4DC0-AD22-D4DE0157194E}">
      <dgm:prSet/>
      <dgm:spPr/>
      <dgm:t>
        <a:bodyPr/>
        <a:lstStyle/>
        <a:p>
          <a:r>
            <a:rPr lang="uk-UA"/>
            <a:t>- відсутні умови для розрахунку прибутку в поточному періоді. </a:t>
          </a:r>
          <a:endParaRPr lang="ru-UA"/>
        </a:p>
      </dgm:t>
    </dgm:pt>
    <dgm:pt modelId="{271465B5-5293-4CFF-804D-9735929E9B34}" type="parTrans" cxnId="{BB1EB6A7-AA3C-4A43-B34F-013807917331}">
      <dgm:prSet/>
      <dgm:spPr/>
      <dgm:t>
        <a:bodyPr/>
        <a:lstStyle/>
        <a:p>
          <a:endParaRPr lang="ru-UA"/>
        </a:p>
      </dgm:t>
    </dgm:pt>
    <dgm:pt modelId="{1D8357A7-4B86-4A99-A2B9-6BC32C2705CB}" type="sibTrans" cxnId="{BB1EB6A7-AA3C-4A43-B34F-013807917331}">
      <dgm:prSet/>
      <dgm:spPr/>
      <dgm:t>
        <a:bodyPr/>
        <a:lstStyle/>
        <a:p>
          <a:endParaRPr lang="ru-UA"/>
        </a:p>
      </dgm:t>
    </dgm:pt>
    <dgm:pt modelId="{EAEF2181-1919-4D5B-AF7C-88FB4E781622}" type="pres">
      <dgm:prSet presAssocID="{851179D8-AC9F-42EE-907B-8E7C2A14865A}" presName="Name0" presStyleCnt="0">
        <dgm:presLayoutVars>
          <dgm:chPref val="3"/>
          <dgm:dir/>
          <dgm:animLvl val="lvl"/>
          <dgm:resizeHandles/>
        </dgm:presLayoutVars>
      </dgm:prSet>
      <dgm:spPr/>
      <dgm:t>
        <a:bodyPr/>
        <a:lstStyle/>
        <a:p>
          <a:endParaRPr lang="ru-RU"/>
        </a:p>
      </dgm:t>
    </dgm:pt>
    <dgm:pt modelId="{1E2CA28D-CA93-49BA-AD02-26795456BAEA}" type="pres">
      <dgm:prSet presAssocID="{21378319-39CD-4849-8991-F23D6F439243}" presName="horFlow" presStyleCnt="0"/>
      <dgm:spPr/>
    </dgm:pt>
    <dgm:pt modelId="{020FD823-F5F7-4E0B-9934-65F0766D4725}" type="pres">
      <dgm:prSet presAssocID="{21378319-39CD-4849-8991-F23D6F439243}" presName="bigChev" presStyleLbl="node1" presStyleIdx="0" presStyleCnt="3" custScaleX="309575"/>
      <dgm:spPr/>
      <dgm:t>
        <a:bodyPr/>
        <a:lstStyle/>
        <a:p>
          <a:endParaRPr lang="ru-RU"/>
        </a:p>
      </dgm:t>
    </dgm:pt>
    <dgm:pt modelId="{FE4CBB03-A856-4B49-A7DC-8E5E5394D8A2}" type="pres">
      <dgm:prSet presAssocID="{21378319-39CD-4849-8991-F23D6F439243}" presName="vSp" presStyleCnt="0"/>
      <dgm:spPr/>
    </dgm:pt>
    <dgm:pt modelId="{9BC85B0C-92A8-4FA9-A4CF-BC5DA80F18FF}" type="pres">
      <dgm:prSet presAssocID="{E7E81E1C-54B7-423C-8625-3BE28885E7A9}" presName="horFlow" presStyleCnt="0"/>
      <dgm:spPr/>
    </dgm:pt>
    <dgm:pt modelId="{A4961EF4-889A-4082-B6F6-EAAD015A40AF}" type="pres">
      <dgm:prSet presAssocID="{E7E81E1C-54B7-423C-8625-3BE28885E7A9}" presName="bigChev" presStyleLbl="node1" presStyleIdx="1" presStyleCnt="3" custScaleX="309575"/>
      <dgm:spPr/>
      <dgm:t>
        <a:bodyPr/>
        <a:lstStyle/>
        <a:p>
          <a:endParaRPr lang="ru-RU"/>
        </a:p>
      </dgm:t>
    </dgm:pt>
    <dgm:pt modelId="{C775EB66-C47E-4150-A892-93E9683C9A74}" type="pres">
      <dgm:prSet presAssocID="{E7E81E1C-54B7-423C-8625-3BE28885E7A9}" presName="vSp" presStyleCnt="0"/>
      <dgm:spPr/>
    </dgm:pt>
    <dgm:pt modelId="{1FC79294-ACB4-4ABD-8149-3052DE2BDB21}" type="pres">
      <dgm:prSet presAssocID="{7D0E48CF-A37E-4DC0-AD22-D4DE0157194E}" presName="horFlow" presStyleCnt="0"/>
      <dgm:spPr/>
    </dgm:pt>
    <dgm:pt modelId="{F1B38CAB-5B0E-42C5-8397-9BFA305DA157}" type="pres">
      <dgm:prSet presAssocID="{7D0E48CF-A37E-4DC0-AD22-D4DE0157194E}" presName="bigChev" presStyleLbl="node1" presStyleIdx="2" presStyleCnt="3" custScaleX="309575"/>
      <dgm:spPr/>
      <dgm:t>
        <a:bodyPr/>
        <a:lstStyle/>
        <a:p>
          <a:endParaRPr lang="ru-RU"/>
        </a:p>
      </dgm:t>
    </dgm:pt>
  </dgm:ptLst>
  <dgm:cxnLst>
    <dgm:cxn modelId="{9121F03A-A7DA-4811-BF7B-F9E93F76A865}" srcId="{851179D8-AC9F-42EE-907B-8E7C2A14865A}" destId="{21378319-39CD-4849-8991-F23D6F439243}" srcOrd="0" destOrd="0" parTransId="{58F0D258-EFD6-4981-A53A-D9D1EFF82640}" sibTransId="{BC6E0CDA-0F57-4C65-8B79-29258611392E}"/>
    <dgm:cxn modelId="{BB1EB6A7-AA3C-4A43-B34F-013807917331}" srcId="{851179D8-AC9F-42EE-907B-8E7C2A14865A}" destId="{7D0E48CF-A37E-4DC0-AD22-D4DE0157194E}" srcOrd="2" destOrd="0" parTransId="{271465B5-5293-4CFF-804D-9735929E9B34}" sibTransId="{1D8357A7-4B86-4A99-A2B9-6BC32C2705CB}"/>
    <dgm:cxn modelId="{8D01A209-028C-48E6-A9F0-5071CF1D84EF}" srcId="{851179D8-AC9F-42EE-907B-8E7C2A14865A}" destId="{E7E81E1C-54B7-423C-8625-3BE28885E7A9}" srcOrd="1" destOrd="0" parTransId="{020F6974-5A5A-4AEC-AB11-61266E75012A}" sibTransId="{3B318C2C-C65F-4D85-BA34-7D14A5A1B081}"/>
    <dgm:cxn modelId="{EB5A681B-DA70-4A94-8489-3E35859EDB4D}" type="presOf" srcId="{7D0E48CF-A37E-4DC0-AD22-D4DE0157194E}" destId="{F1B38CAB-5B0E-42C5-8397-9BFA305DA157}" srcOrd="0" destOrd="0" presId="urn:microsoft.com/office/officeart/2005/8/layout/lProcess3"/>
    <dgm:cxn modelId="{20B2819E-FBF7-4CDA-8E31-A983E41D0285}" type="presOf" srcId="{E7E81E1C-54B7-423C-8625-3BE28885E7A9}" destId="{A4961EF4-889A-4082-B6F6-EAAD015A40AF}" srcOrd="0" destOrd="0" presId="urn:microsoft.com/office/officeart/2005/8/layout/lProcess3"/>
    <dgm:cxn modelId="{4133D42C-EC3F-4F04-8092-34E2EE10C882}" type="presOf" srcId="{21378319-39CD-4849-8991-F23D6F439243}" destId="{020FD823-F5F7-4E0B-9934-65F0766D4725}" srcOrd="0" destOrd="0" presId="urn:microsoft.com/office/officeart/2005/8/layout/lProcess3"/>
    <dgm:cxn modelId="{BDBFB210-2422-4A00-80D3-55A33EFAC1D7}" type="presOf" srcId="{851179D8-AC9F-42EE-907B-8E7C2A14865A}" destId="{EAEF2181-1919-4D5B-AF7C-88FB4E781622}" srcOrd="0" destOrd="0" presId="urn:microsoft.com/office/officeart/2005/8/layout/lProcess3"/>
    <dgm:cxn modelId="{C171FA53-92F9-4CEF-BF5A-6E1280A2C507}" type="presParOf" srcId="{EAEF2181-1919-4D5B-AF7C-88FB4E781622}" destId="{1E2CA28D-CA93-49BA-AD02-26795456BAEA}" srcOrd="0" destOrd="0" presId="urn:microsoft.com/office/officeart/2005/8/layout/lProcess3"/>
    <dgm:cxn modelId="{73C9ECF5-E38C-456F-9338-583049762C13}" type="presParOf" srcId="{1E2CA28D-CA93-49BA-AD02-26795456BAEA}" destId="{020FD823-F5F7-4E0B-9934-65F0766D4725}" srcOrd="0" destOrd="0" presId="urn:microsoft.com/office/officeart/2005/8/layout/lProcess3"/>
    <dgm:cxn modelId="{CFC8AF6E-60EF-4988-AC20-16F532E51C2E}" type="presParOf" srcId="{EAEF2181-1919-4D5B-AF7C-88FB4E781622}" destId="{FE4CBB03-A856-4B49-A7DC-8E5E5394D8A2}" srcOrd="1" destOrd="0" presId="urn:microsoft.com/office/officeart/2005/8/layout/lProcess3"/>
    <dgm:cxn modelId="{D5C60FA9-7DC9-42D7-A890-2DEE7322BD21}" type="presParOf" srcId="{EAEF2181-1919-4D5B-AF7C-88FB4E781622}" destId="{9BC85B0C-92A8-4FA9-A4CF-BC5DA80F18FF}" srcOrd="2" destOrd="0" presId="urn:microsoft.com/office/officeart/2005/8/layout/lProcess3"/>
    <dgm:cxn modelId="{8C1CD57C-6B24-46EF-90AC-B8BD8E01ECAB}" type="presParOf" srcId="{9BC85B0C-92A8-4FA9-A4CF-BC5DA80F18FF}" destId="{A4961EF4-889A-4082-B6F6-EAAD015A40AF}" srcOrd="0" destOrd="0" presId="urn:microsoft.com/office/officeart/2005/8/layout/lProcess3"/>
    <dgm:cxn modelId="{D8BCAEC3-564C-4105-AC77-1927D55C3E1B}" type="presParOf" srcId="{EAEF2181-1919-4D5B-AF7C-88FB4E781622}" destId="{C775EB66-C47E-4150-A892-93E9683C9A74}" srcOrd="3" destOrd="0" presId="urn:microsoft.com/office/officeart/2005/8/layout/lProcess3"/>
    <dgm:cxn modelId="{4F075D9A-8189-42B5-BDBA-BFB8214EDF7D}" type="presParOf" srcId="{EAEF2181-1919-4D5B-AF7C-88FB4E781622}" destId="{1FC79294-ACB4-4ABD-8149-3052DE2BDB21}" srcOrd="4" destOrd="0" presId="urn:microsoft.com/office/officeart/2005/8/layout/lProcess3"/>
    <dgm:cxn modelId="{70C90995-9EFE-4010-A2FA-ACC0CC995BF8}" type="presParOf" srcId="{1FC79294-ACB4-4ABD-8149-3052DE2BDB21}" destId="{F1B38CAB-5B0E-42C5-8397-9BFA305DA157}"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FE34063-8834-4262-9643-9FD41AA1D255}"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UA"/>
        </a:p>
      </dgm:t>
    </dgm:pt>
    <dgm:pt modelId="{C668A4D9-1462-4EFA-AE3E-0B9DA7582E96}">
      <dgm:prSet/>
      <dgm:spPr/>
      <dgm:t>
        <a:bodyPr/>
        <a:lstStyle/>
        <a:p>
          <a:r>
            <a:rPr lang="uk-UA" i="1"/>
            <a:t>Четверта парадигма</a:t>
          </a:r>
          <a:r>
            <a:rPr lang="uk-UA"/>
            <a:t>: подвійна статична бухгалтерія. В основі статичної бухгалтерії лежить положення, що при складанні балансу враховується (береться за основу) лише стан цінностей на даний момент. Теорія формувалася на основі поглядів юристів, які спеціалізувалися на комерційному праві, а саме на питаннях банкрутства. </a:t>
          </a:r>
          <a:endParaRPr lang="ru-UA"/>
        </a:p>
      </dgm:t>
    </dgm:pt>
    <dgm:pt modelId="{6320F607-5EEC-4D19-B35C-E3FD91F59A8E}" type="parTrans" cxnId="{B704E431-48A1-49E2-8CDF-E189363966A9}">
      <dgm:prSet/>
      <dgm:spPr/>
      <dgm:t>
        <a:bodyPr/>
        <a:lstStyle/>
        <a:p>
          <a:endParaRPr lang="ru-UA"/>
        </a:p>
      </dgm:t>
    </dgm:pt>
    <dgm:pt modelId="{184EB012-0B01-4E02-B637-4401DA59F7FE}" type="sibTrans" cxnId="{B704E431-48A1-49E2-8CDF-E189363966A9}">
      <dgm:prSet/>
      <dgm:spPr/>
      <dgm:t>
        <a:bodyPr/>
        <a:lstStyle/>
        <a:p>
          <a:endParaRPr lang="ru-UA"/>
        </a:p>
      </dgm:t>
    </dgm:pt>
    <dgm:pt modelId="{FC0ECC9D-B2F3-458B-A853-C8379114261B}">
      <dgm:prSet/>
      <dgm:spPr/>
      <dgm:t>
        <a:bodyPr/>
        <a:lstStyle/>
        <a:p>
          <a:r>
            <a:rPr lang="uk-UA"/>
            <a:t>Але юристи зіткнулися з протиріччям, зумовленим римським правом: </a:t>
          </a:r>
          <a:endParaRPr lang="ru-UA"/>
        </a:p>
      </dgm:t>
    </dgm:pt>
    <dgm:pt modelId="{1C225EB8-95CB-4084-B955-4C409798A17A}" type="parTrans" cxnId="{C87A867B-E522-4932-A83A-FEFA25259DE4}">
      <dgm:prSet/>
      <dgm:spPr/>
      <dgm:t>
        <a:bodyPr/>
        <a:lstStyle/>
        <a:p>
          <a:endParaRPr lang="ru-UA"/>
        </a:p>
      </dgm:t>
    </dgm:pt>
    <dgm:pt modelId="{6A6F69D4-571D-4BF6-9637-337E3918DE1B}" type="sibTrans" cxnId="{C87A867B-E522-4932-A83A-FEFA25259DE4}">
      <dgm:prSet/>
      <dgm:spPr/>
      <dgm:t>
        <a:bodyPr/>
        <a:lstStyle/>
        <a:p>
          <a:endParaRPr lang="ru-UA"/>
        </a:p>
      </dgm:t>
    </dgm:pt>
    <dgm:pt modelId="{EDCE7424-C61C-4479-8437-13B97423455D}">
      <dgm:prSet/>
      <dgm:spPr/>
      <dgm:t>
        <a:bodyPr/>
        <a:lstStyle/>
        <a:p>
          <a:r>
            <a:rPr lang="uk-UA"/>
            <a:t>- підприємства продовжують свою діяльність, власники виплачують собі частину прибутку, не дочікуючись ліквідації; </a:t>
          </a:r>
          <a:endParaRPr lang="ru-UA"/>
        </a:p>
      </dgm:t>
    </dgm:pt>
    <dgm:pt modelId="{BFCC5E13-D377-4E80-9503-85B1BB480436}" type="parTrans" cxnId="{59680361-105B-4308-8DE2-C2F1F3E43A92}">
      <dgm:prSet/>
      <dgm:spPr/>
      <dgm:t>
        <a:bodyPr/>
        <a:lstStyle/>
        <a:p>
          <a:endParaRPr lang="ru-UA"/>
        </a:p>
      </dgm:t>
    </dgm:pt>
    <dgm:pt modelId="{0E8F9BA0-0468-4F1C-AA49-69F9F6BA46D4}" type="sibTrans" cxnId="{59680361-105B-4308-8DE2-C2F1F3E43A92}">
      <dgm:prSet/>
      <dgm:spPr/>
      <dgm:t>
        <a:bodyPr/>
        <a:lstStyle/>
        <a:p>
          <a:endParaRPr lang="ru-UA"/>
        </a:p>
      </dgm:t>
    </dgm:pt>
    <dgm:pt modelId="{5DB0F64A-1159-42DD-BD8D-F0F3F5F0DAAD}">
      <dgm:prSet/>
      <dgm:spPr/>
      <dgm:t>
        <a:bodyPr/>
        <a:lstStyle/>
        <a:p>
          <a:r>
            <a:rPr lang="uk-UA"/>
            <a:t>- результат не може бути виведеним до моменту повного закриття підприємства і погашення кредиторської заборгованості. </a:t>
          </a:r>
          <a:endParaRPr lang="ru-UA"/>
        </a:p>
      </dgm:t>
    </dgm:pt>
    <dgm:pt modelId="{A944302E-8AD7-4A6F-85F0-0CD462F7D346}" type="parTrans" cxnId="{9843B453-1328-4955-84FF-074A519E4D27}">
      <dgm:prSet/>
      <dgm:spPr/>
      <dgm:t>
        <a:bodyPr/>
        <a:lstStyle/>
        <a:p>
          <a:endParaRPr lang="ru-UA"/>
        </a:p>
      </dgm:t>
    </dgm:pt>
    <dgm:pt modelId="{2996C780-8FBA-41DC-A725-B44FBB06FF96}" type="sibTrans" cxnId="{9843B453-1328-4955-84FF-074A519E4D27}">
      <dgm:prSet/>
      <dgm:spPr/>
      <dgm:t>
        <a:bodyPr/>
        <a:lstStyle/>
        <a:p>
          <a:endParaRPr lang="ru-UA"/>
        </a:p>
      </dgm:t>
    </dgm:pt>
    <dgm:pt modelId="{E2E3019D-41F0-4E25-9694-486DB0987B7A}">
      <dgm:prSet/>
      <dgm:spPr/>
      <dgm:t>
        <a:bodyPr/>
        <a:lstStyle/>
        <a:p>
          <a:r>
            <a:rPr lang="uk-UA"/>
            <a:t>Для розв’язання протиріччя вони намагаються відобразити фіктивну періодичну ліквідацію. </a:t>
          </a:r>
          <a:endParaRPr lang="ru-UA"/>
        </a:p>
      </dgm:t>
    </dgm:pt>
    <dgm:pt modelId="{0950EAF1-0A8E-4A2E-A55E-0434E11B1D73}" type="parTrans" cxnId="{78CC3B76-5C37-4493-AE1E-D47F25743740}">
      <dgm:prSet/>
      <dgm:spPr/>
      <dgm:t>
        <a:bodyPr/>
        <a:lstStyle/>
        <a:p>
          <a:endParaRPr lang="ru-UA"/>
        </a:p>
      </dgm:t>
    </dgm:pt>
    <dgm:pt modelId="{22BFBDD1-2C6B-403D-B2B4-9CD4814B19CB}" type="sibTrans" cxnId="{78CC3B76-5C37-4493-AE1E-D47F25743740}">
      <dgm:prSet/>
      <dgm:spPr/>
      <dgm:t>
        <a:bodyPr/>
        <a:lstStyle/>
        <a:p>
          <a:endParaRPr lang="ru-UA"/>
        </a:p>
      </dgm:t>
    </dgm:pt>
    <dgm:pt modelId="{B53ACEF0-4EBF-4479-A279-1663FA6771AB}">
      <dgm:prSet/>
      <dgm:spPr/>
      <dgm:t>
        <a:bodyPr/>
        <a:lstStyle/>
        <a:p>
          <a:r>
            <a:rPr lang="uk-UA"/>
            <a:t>Завдання обліку – з’ясувати, чи дозволить реалізація всіх активів підприємства на даний момент отримати суму, необхідну для оплати його кредиторської заборгованості; визначення частки покриття кредиторської заборгованості в умовах фіктивної ліквідації підприємства. </a:t>
          </a:r>
          <a:endParaRPr lang="ru-UA"/>
        </a:p>
      </dgm:t>
    </dgm:pt>
    <dgm:pt modelId="{00D2BA83-3433-48B1-916E-ECCDE667A5FD}" type="parTrans" cxnId="{B503D8ED-729E-48CD-972E-E47ADC4B2DF8}">
      <dgm:prSet/>
      <dgm:spPr/>
      <dgm:t>
        <a:bodyPr/>
        <a:lstStyle/>
        <a:p>
          <a:endParaRPr lang="ru-UA"/>
        </a:p>
      </dgm:t>
    </dgm:pt>
    <dgm:pt modelId="{8084543B-649B-4DC7-A76F-6B69D27D8887}" type="sibTrans" cxnId="{B503D8ED-729E-48CD-972E-E47ADC4B2DF8}">
      <dgm:prSet/>
      <dgm:spPr/>
      <dgm:t>
        <a:bodyPr/>
        <a:lstStyle/>
        <a:p>
          <a:endParaRPr lang="ru-UA"/>
        </a:p>
      </dgm:t>
    </dgm:pt>
    <dgm:pt modelId="{654D9D1F-997E-4921-A841-6CC42E2FB794}" type="pres">
      <dgm:prSet presAssocID="{DFE34063-8834-4262-9643-9FD41AA1D255}" presName="Name0" presStyleCnt="0">
        <dgm:presLayoutVars>
          <dgm:chPref val="3"/>
          <dgm:dir/>
          <dgm:animLvl val="lvl"/>
          <dgm:resizeHandles/>
        </dgm:presLayoutVars>
      </dgm:prSet>
      <dgm:spPr/>
      <dgm:t>
        <a:bodyPr/>
        <a:lstStyle/>
        <a:p>
          <a:endParaRPr lang="ru-RU"/>
        </a:p>
      </dgm:t>
    </dgm:pt>
    <dgm:pt modelId="{F807A714-E157-401C-A5BC-A0648FA1D639}" type="pres">
      <dgm:prSet presAssocID="{C668A4D9-1462-4EFA-AE3E-0B9DA7582E96}" presName="horFlow" presStyleCnt="0"/>
      <dgm:spPr/>
    </dgm:pt>
    <dgm:pt modelId="{33392682-01C6-4C75-973A-35863D770CA8}" type="pres">
      <dgm:prSet presAssocID="{C668A4D9-1462-4EFA-AE3E-0B9DA7582E96}" presName="bigChev" presStyleLbl="node1" presStyleIdx="0" presStyleCnt="6" custScaleX="438621"/>
      <dgm:spPr/>
      <dgm:t>
        <a:bodyPr/>
        <a:lstStyle/>
        <a:p>
          <a:endParaRPr lang="ru-RU"/>
        </a:p>
      </dgm:t>
    </dgm:pt>
    <dgm:pt modelId="{5475BA68-3B26-461A-8EF6-3E9977A76337}" type="pres">
      <dgm:prSet presAssocID="{C668A4D9-1462-4EFA-AE3E-0B9DA7582E96}" presName="vSp" presStyleCnt="0"/>
      <dgm:spPr/>
    </dgm:pt>
    <dgm:pt modelId="{4FDC9120-361B-40B3-8230-D08DEC12D507}" type="pres">
      <dgm:prSet presAssocID="{FC0ECC9D-B2F3-458B-A853-C8379114261B}" presName="horFlow" presStyleCnt="0"/>
      <dgm:spPr/>
    </dgm:pt>
    <dgm:pt modelId="{AA9F9B63-B5C7-47E8-A6BE-3229CB548BD3}" type="pres">
      <dgm:prSet presAssocID="{FC0ECC9D-B2F3-458B-A853-C8379114261B}" presName="bigChev" presStyleLbl="node1" presStyleIdx="1" presStyleCnt="6" custScaleX="438621"/>
      <dgm:spPr/>
      <dgm:t>
        <a:bodyPr/>
        <a:lstStyle/>
        <a:p>
          <a:endParaRPr lang="ru-RU"/>
        </a:p>
      </dgm:t>
    </dgm:pt>
    <dgm:pt modelId="{9C408B99-9034-4D49-957A-CD394C43E14E}" type="pres">
      <dgm:prSet presAssocID="{FC0ECC9D-B2F3-458B-A853-C8379114261B}" presName="vSp" presStyleCnt="0"/>
      <dgm:spPr/>
    </dgm:pt>
    <dgm:pt modelId="{538EFD33-6473-4403-848D-BE97284EECFB}" type="pres">
      <dgm:prSet presAssocID="{EDCE7424-C61C-4479-8437-13B97423455D}" presName="horFlow" presStyleCnt="0"/>
      <dgm:spPr/>
    </dgm:pt>
    <dgm:pt modelId="{38B3F290-846F-4F36-BED1-FF4339B0B05E}" type="pres">
      <dgm:prSet presAssocID="{EDCE7424-C61C-4479-8437-13B97423455D}" presName="bigChev" presStyleLbl="node1" presStyleIdx="2" presStyleCnt="6" custScaleX="438621"/>
      <dgm:spPr/>
      <dgm:t>
        <a:bodyPr/>
        <a:lstStyle/>
        <a:p>
          <a:endParaRPr lang="ru-RU"/>
        </a:p>
      </dgm:t>
    </dgm:pt>
    <dgm:pt modelId="{10401EFD-DD8F-43F8-A511-F4A6027511DB}" type="pres">
      <dgm:prSet presAssocID="{EDCE7424-C61C-4479-8437-13B97423455D}" presName="vSp" presStyleCnt="0"/>
      <dgm:spPr/>
    </dgm:pt>
    <dgm:pt modelId="{E315A470-1B88-4DA3-8506-6DC22811824E}" type="pres">
      <dgm:prSet presAssocID="{5DB0F64A-1159-42DD-BD8D-F0F3F5F0DAAD}" presName="horFlow" presStyleCnt="0"/>
      <dgm:spPr/>
    </dgm:pt>
    <dgm:pt modelId="{2F304A08-0868-49AA-8FB0-60A07D274835}" type="pres">
      <dgm:prSet presAssocID="{5DB0F64A-1159-42DD-BD8D-F0F3F5F0DAAD}" presName="bigChev" presStyleLbl="node1" presStyleIdx="3" presStyleCnt="6" custScaleX="438621"/>
      <dgm:spPr/>
      <dgm:t>
        <a:bodyPr/>
        <a:lstStyle/>
        <a:p>
          <a:endParaRPr lang="ru-RU"/>
        </a:p>
      </dgm:t>
    </dgm:pt>
    <dgm:pt modelId="{27AFA9E6-D474-4EAA-B19D-82BA45588BBD}" type="pres">
      <dgm:prSet presAssocID="{5DB0F64A-1159-42DD-BD8D-F0F3F5F0DAAD}" presName="vSp" presStyleCnt="0"/>
      <dgm:spPr/>
    </dgm:pt>
    <dgm:pt modelId="{26F7DF16-451B-44D6-A72F-82505949340C}" type="pres">
      <dgm:prSet presAssocID="{E2E3019D-41F0-4E25-9694-486DB0987B7A}" presName="horFlow" presStyleCnt="0"/>
      <dgm:spPr/>
    </dgm:pt>
    <dgm:pt modelId="{FD7335E9-3AD4-408D-924C-AB8A0D2415F7}" type="pres">
      <dgm:prSet presAssocID="{E2E3019D-41F0-4E25-9694-486DB0987B7A}" presName="bigChev" presStyleLbl="node1" presStyleIdx="4" presStyleCnt="6" custScaleX="438621"/>
      <dgm:spPr/>
      <dgm:t>
        <a:bodyPr/>
        <a:lstStyle/>
        <a:p>
          <a:endParaRPr lang="ru-RU"/>
        </a:p>
      </dgm:t>
    </dgm:pt>
    <dgm:pt modelId="{47295DD8-75A0-4798-BF3B-0391DF11A341}" type="pres">
      <dgm:prSet presAssocID="{E2E3019D-41F0-4E25-9694-486DB0987B7A}" presName="vSp" presStyleCnt="0"/>
      <dgm:spPr/>
    </dgm:pt>
    <dgm:pt modelId="{96BA43ED-9D61-4B64-A63C-799886656EEA}" type="pres">
      <dgm:prSet presAssocID="{B53ACEF0-4EBF-4479-A279-1663FA6771AB}" presName="horFlow" presStyleCnt="0"/>
      <dgm:spPr/>
    </dgm:pt>
    <dgm:pt modelId="{74EB6E24-C0A0-4C93-8C91-59A505858248}" type="pres">
      <dgm:prSet presAssocID="{B53ACEF0-4EBF-4479-A279-1663FA6771AB}" presName="bigChev" presStyleLbl="node1" presStyleIdx="5" presStyleCnt="6" custScaleX="438621"/>
      <dgm:spPr/>
      <dgm:t>
        <a:bodyPr/>
        <a:lstStyle/>
        <a:p>
          <a:endParaRPr lang="ru-RU"/>
        </a:p>
      </dgm:t>
    </dgm:pt>
  </dgm:ptLst>
  <dgm:cxnLst>
    <dgm:cxn modelId="{9F16A12C-70A6-4CC8-89D4-FA1052AFE5B0}" type="presOf" srcId="{EDCE7424-C61C-4479-8437-13B97423455D}" destId="{38B3F290-846F-4F36-BED1-FF4339B0B05E}" srcOrd="0" destOrd="0" presId="urn:microsoft.com/office/officeart/2005/8/layout/lProcess3"/>
    <dgm:cxn modelId="{E09399B3-52E6-492C-8444-CDEFAE124D4F}" type="presOf" srcId="{E2E3019D-41F0-4E25-9694-486DB0987B7A}" destId="{FD7335E9-3AD4-408D-924C-AB8A0D2415F7}" srcOrd="0" destOrd="0" presId="urn:microsoft.com/office/officeart/2005/8/layout/lProcess3"/>
    <dgm:cxn modelId="{B503D8ED-729E-48CD-972E-E47ADC4B2DF8}" srcId="{DFE34063-8834-4262-9643-9FD41AA1D255}" destId="{B53ACEF0-4EBF-4479-A279-1663FA6771AB}" srcOrd="5" destOrd="0" parTransId="{00D2BA83-3433-48B1-916E-ECCDE667A5FD}" sibTransId="{8084543B-649B-4DC7-A76F-6B69D27D8887}"/>
    <dgm:cxn modelId="{DCF1EC71-3FB4-4E3D-9422-65C3B3134415}" type="presOf" srcId="{DFE34063-8834-4262-9643-9FD41AA1D255}" destId="{654D9D1F-997E-4921-A841-6CC42E2FB794}" srcOrd="0" destOrd="0" presId="urn:microsoft.com/office/officeart/2005/8/layout/lProcess3"/>
    <dgm:cxn modelId="{59680361-105B-4308-8DE2-C2F1F3E43A92}" srcId="{DFE34063-8834-4262-9643-9FD41AA1D255}" destId="{EDCE7424-C61C-4479-8437-13B97423455D}" srcOrd="2" destOrd="0" parTransId="{BFCC5E13-D377-4E80-9503-85B1BB480436}" sibTransId="{0E8F9BA0-0468-4F1C-AA49-69F9F6BA46D4}"/>
    <dgm:cxn modelId="{9843B453-1328-4955-84FF-074A519E4D27}" srcId="{DFE34063-8834-4262-9643-9FD41AA1D255}" destId="{5DB0F64A-1159-42DD-BD8D-F0F3F5F0DAAD}" srcOrd="3" destOrd="0" parTransId="{A944302E-8AD7-4A6F-85F0-0CD462F7D346}" sibTransId="{2996C780-8FBA-41DC-A725-B44FBB06FF96}"/>
    <dgm:cxn modelId="{10CE58C3-7BF8-40A3-8158-E20A4F5918BB}" type="presOf" srcId="{FC0ECC9D-B2F3-458B-A853-C8379114261B}" destId="{AA9F9B63-B5C7-47E8-A6BE-3229CB548BD3}" srcOrd="0" destOrd="0" presId="urn:microsoft.com/office/officeart/2005/8/layout/lProcess3"/>
    <dgm:cxn modelId="{78CC3B76-5C37-4493-AE1E-D47F25743740}" srcId="{DFE34063-8834-4262-9643-9FD41AA1D255}" destId="{E2E3019D-41F0-4E25-9694-486DB0987B7A}" srcOrd="4" destOrd="0" parTransId="{0950EAF1-0A8E-4A2E-A55E-0434E11B1D73}" sibTransId="{22BFBDD1-2C6B-403D-B2B4-9CD4814B19CB}"/>
    <dgm:cxn modelId="{C87A867B-E522-4932-A83A-FEFA25259DE4}" srcId="{DFE34063-8834-4262-9643-9FD41AA1D255}" destId="{FC0ECC9D-B2F3-458B-A853-C8379114261B}" srcOrd="1" destOrd="0" parTransId="{1C225EB8-95CB-4084-B955-4C409798A17A}" sibTransId="{6A6F69D4-571D-4BF6-9637-337E3918DE1B}"/>
    <dgm:cxn modelId="{A4551E78-F02F-48B4-9950-0A8BC30C2153}" type="presOf" srcId="{B53ACEF0-4EBF-4479-A279-1663FA6771AB}" destId="{74EB6E24-C0A0-4C93-8C91-59A505858248}" srcOrd="0" destOrd="0" presId="urn:microsoft.com/office/officeart/2005/8/layout/lProcess3"/>
    <dgm:cxn modelId="{43A9A408-6043-4B90-8456-B70384943E82}" type="presOf" srcId="{5DB0F64A-1159-42DD-BD8D-F0F3F5F0DAAD}" destId="{2F304A08-0868-49AA-8FB0-60A07D274835}" srcOrd="0" destOrd="0" presId="urn:microsoft.com/office/officeart/2005/8/layout/lProcess3"/>
    <dgm:cxn modelId="{B704E431-48A1-49E2-8CDF-E189363966A9}" srcId="{DFE34063-8834-4262-9643-9FD41AA1D255}" destId="{C668A4D9-1462-4EFA-AE3E-0B9DA7582E96}" srcOrd="0" destOrd="0" parTransId="{6320F607-5EEC-4D19-B35C-E3FD91F59A8E}" sibTransId="{184EB012-0B01-4E02-B637-4401DA59F7FE}"/>
    <dgm:cxn modelId="{9C2806C3-DBF1-46FA-A17B-FBD68073EF38}" type="presOf" srcId="{C668A4D9-1462-4EFA-AE3E-0B9DA7582E96}" destId="{33392682-01C6-4C75-973A-35863D770CA8}" srcOrd="0" destOrd="0" presId="urn:microsoft.com/office/officeart/2005/8/layout/lProcess3"/>
    <dgm:cxn modelId="{79FEAC56-1BB5-4411-AD1B-FD9E0A076EF9}" type="presParOf" srcId="{654D9D1F-997E-4921-A841-6CC42E2FB794}" destId="{F807A714-E157-401C-A5BC-A0648FA1D639}" srcOrd="0" destOrd="0" presId="urn:microsoft.com/office/officeart/2005/8/layout/lProcess3"/>
    <dgm:cxn modelId="{07CBA9AF-1876-4FC7-8D73-0F7D95CCD707}" type="presParOf" srcId="{F807A714-E157-401C-A5BC-A0648FA1D639}" destId="{33392682-01C6-4C75-973A-35863D770CA8}" srcOrd="0" destOrd="0" presId="urn:microsoft.com/office/officeart/2005/8/layout/lProcess3"/>
    <dgm:cxn modelId="{26AD27C6-EE3A-4C48-A1B2-830D23D20A88}" type="presParOf" srcId="{654D9D1F-997E-4921-A841-6CC42E2FB794}" destId="{5475BA68-3B26-461A-8EF6-3E9977A76337}" srcOrd="1" destOrd="0" presId="urn:microsoft.com/office/officeart/2005/8/layout/lProcess3"/>
    <dgm:cxn modelId="{801DD25F-9546-4B01-BDE3-8EC5FEB2D838}" type="presParOf" srcId="{654D9D1F-997E-4921-A841-6CC42E2FB794}" destId="{4FDC9120-361B-40B3-8230-D08DEC12D507}" srcOrd="2" destOrd="0" presId="urn:microsoft.com/office/officeart/2005/8/layout/lProcess3"/>
    <dgm:cxn modelId="{563B09E0-7015-43B0-AAC6-42853737F696}" type="presParOf" srcId="{4FDC9120-361B-40B3-8230-D08DEC12D507}" destId="{AA9F9B63-B5C7-47E8-A6BE-3229CB548BD3}" srcOrd="0" destOrd="0" presId="urn:microsoft.com/office/officeart/2005/8/layout/lProcess3"/>
    <dgm:cxn modelId="{B747C6CB-31C2-4AD8-ABD4-1509BA979164}" type="presParOf" srcId="{654D9D1F-997E-4921-A841-6CC42E2FB794}" destId="{9C408B99-9034-4D49-957A-CD394C43E14E}" srcOrd="3" destOrd="0" presId="urn:microsoft.com/office/officeart/2005/8/layout/lProcess3"/>
    <dgm:cxn modelId="{0623FC83-AEFF-4D50-8D1F-C64C5E78E147}" type="presParOf" srcId="{654D9D1F-997E-4921-A841-6CC42E2FB794}" destId="{538EFD33-6473-4403-848D-BE97284EECFB}" srcOrd="4" destOrd="0" presId="urn:microsoft.com/office/officeart/2005/8/layout/lProcess3"/>
    <dgm:cxn modelId="{398FCD3F-BE46-46BF-911A-354D999AC110}" type="presParOf" srcId="{538EFD33-6473-4403-848D-BE97284EECFB}" destId="{38B3F290-846F-4F36-BED1-FF4339B0B05E}" srcOrd="0" destOrd="0" presId="urn:microsoft.com/office/officeart/2005/8/layout/lProcess3"/>
    <dgm:cxn modelId="{5F8D79C4-A9B2-4A47-8330-F46622B77E3E}" type="presParOf" srcId="{654D9D1F-997E-4921-A841-6CC42E2FB794}" destId="{10401EFD-DD8F-43F8-A511-F4A6027511DB}" srcOrd="5" destOrd="0" presId="urn:microsoft.com/office/officeart/2005/8/layout/lProcess3"/>
    <dgm:cxn modelId="{CD8C59F2-6E51-4C92-A333-807967BA71FF}" type="presParOf" srcId="{654D9D1F-997E-4921-A841-6CC42E2FB794}" destId="{E315A470-1B88-4DA3-8506-6DC22811824E}" srcOrd="6" destOrd="0" presId="urn:microsoft.com/office/officeart/2005/8/layout/lProcess3"/>
    <dgm:cxn modelId="{AFBA308A-9123-4345-B3F4-9F86ECCD270F}" type="presParOf" srcId="{E315A470-1B88-4DA3-8506-6DC22811824E}" destId="{2F304A08-0868-49AA-8FB0-60A07D274835}" srcOrd="0" destOrd="0" presId="urn:microsoft.com/office/officeart/2005/8/layout/lProcess3"/>
    <dgm:cxn modelId="{6F4FFD3C-6C2A-4904-8A6C-8ACEFE160CA7}" type="presParOf" srcId="{654D9D1F-997E-4921-A841-6CC42E2FB794}" destId="{27AFA9E6-D474-4EAA-B19D-82BA45588BBD}" srcOrd="7" destOrd="0" presId="urn:microsoft.com/office/officeart/2005/8/layout/lProcess3"/>
    <dgm:cxn modelId="{B93E8577-B188-4F91-8404-C116BBB9FAF7}" type="presParOf" srcId="{654D9D1F-997E-4921-A841-6CC42E2FB794}" destId="{26F7DF16-451B-44D6-A72F-82505949340C}" srcOrd="8" destOrd="0" presId="urn:microsoft.com/office/officeart/2005/8/layout/lProcess3"/>
    <dgm:cxn modelId="{C3E11DF6-F0D9-446C-A612-5FEE33A4A07C}" type="presParOf" srcId="{26F7DF16-451B-44D6-A72F-82505949340C}" destId="{FD7335E9-3AD4-408D-924C-AB8A0D2415F7}" srcOrd="0" destOrd="0" presId="urn:microsoft.com/office/officeart/2005/8/layout/lProcess3"/>
    <dgm:cxn modelId="{B6F46812-5AC9-4FB9-A02F-31B82B40B338}" type="presParOf" srcId="{654D9D1F-997E-4921-A841-6CC42E2FB794}" destId="{47295DD8-75A0-4798-BF3B-0391DF11A341}" srcOrd="9" destOrd="0" presId="urn:microsoft.com/office/officeart/2005/8/layout/lProcess3"/>
    <dgm:cxn modelId="{B1B65A23-E1B6-43EE-926A-EFD0FC59DD3C}" type="presParOf" srcId="{654D9D1F-997E-4921-A841-6CC42E2FB794}" destId="{96BA43ED-9D61-4B64-A63C-799886656EEA}" srcOrd="10" destOrd="0" presId="urn:microsoft.com/office/officeart/2005/8/layout/lProcess3"/>
    <dgm:cxn modelId="{BD0D2134-8BF6-4DAC-8E68-3B4691F0BBB7}" type="presParOf" srcId="{96BA43ED-9D61-4B64-A63C-799886656EEA}" destId="{74EB6E24-C0A0-4C93-8C91-59A505858248}"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9170D5E-C11B-4540-A2AC-EF2182A14E1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UA"/>
        </a:p>
      </dgm:t>
    </dgm:pt>
    <dgm:pt modelId="{07F6A007-2A78-4EE2-BD0E-2B9978FA4AF9}">
      <dgm:prSet/>
      <dgm:spPr/>
      <dgm:t>
        <a:bodyPr/>
        <a:lstStyle/>
        <a:p>
          <a:pPr algn="just"/>
          <a:r>
            <a:rPr lang="uk-UA" i="1"/>
            <a:t>П’ята парадигма</a:t>
          </a:r>
          <a:r>
            <a:rPr lang="uk-UA"/>
            <a:t>: подвійна динамічна бухгалтерія. В основу даної парадигми покладено розмежування матеріальних результатів і матеріальних витрат, з одного боку, та грошових результатів (виручки) і грошових витрат (валових витрат), з іншого. В основі обліку – рух цінностей незалежно від можливості ліквідації підприємства (система реєстрації фактів господарського життя). Основне завдання обліку – безперервне або через невеликі інтервали часу визначення ефективності господарської діяльності підприємства. </a:t>
          </a:r>
          <a:endParaRPr lang="ru-UA"/>
        </a:p>
      </dgm:t>
    </dgm:pt>
    <dgm:pt modelId="{73B56801-DB2D-40ED-A6AF-2DCC96D10399}" type="parTrans" cxnId="{7E3B65E5-F79F-4718-92B0-18BBBC531A20}">
      <dgm:prSet/>
      <dgm:spPr/>
      <dgm:t>
        <a:bodyPr/>
        <a:lstStyle/>
        <a:p>
          <a:pPr algn="just"/>
          <a:endParaRPr lang="ru-UA"/>
        </a:p>
      </dgm:t>
    </dgm:pt>
    <dgm:pt modelId="{04B68249-A6F8-47D0-AA2E-45279AE78232}" type="sibTrans" cxnId="{7E3B65E5-F79F-4718-92B0-18BBBC531A20}">
      <dgm:prSet/>
      <dgm:spPr/>
      <dgm:t>
        <a:bodyPr/>
        <a:lstStyle/>
        <a:p>
          <a:pPr algn="just"/>
          <a:endParaRPr lang="ru-UA"/>
        </a:p>
      </dgm:t>
    </dgm:pt>
    <dgm:pt modelId="{4B101C14-DE12-4F6E-86A2-EBD3106BAB4C}">
      <dgm:prSet/>
      <dgm:spPr/>
      <dgm:t>
        <a:bodyPr/>
        <a:lstStyle/>
        <a:p>
          <a:pPr algn="just"/>
          <a:r>
            <a:rPr lang="uk-UA"/>
            <a:t>Теорія формувалася на основі поглядів купців, філософія яких відрізнялася від філософії юристів, адже купців, передусім, цікавила не можливість власного краху, а збільшення і визначення прибутку; юристи ж займалися аналізом банкрутств. Прибічники динамічної теорії вивчали метаморфозу собівартості в продажну вартість, яка може відбутися в один із моментів: замовлення на продукт; його виробництво; доставка (поставка); отримання; інкасація (оплата). Оцінка прибутку здійснюється виходячи з доходів і витрат підприємства. </a:t>
          </a:r>
          <a:endParaRPr lang="ru-UA"/>
        </a:p>
      </dgm:t>
    </dgm:pt>
    <dgm:pt modelId="{88228F4E-E94B-4ECC-86B4-44D3FBE5D1F2}" type="parTrans" cxnId="{65AB0A34-0443-4E9C-B90A-5A36ECAC8AD7}">
      <dgm:prSet/>
      <dgm:spPr/>
      <dgm:t>
        <a:bodyPr/>
        <a:lstStyle/>
        <a:p>
          <a:pPr algn="just"/>
          <a:endParaRPr lang="ru-UA"/>
        </a:p>
      </dgm:t>
    </dgm:pt>
    <dgm:pt modelId="{845A13F5-3FB3-4582-AEC5-BDB0800DF501}" type="sibTrans" cxnId="{65AB0A34-0443-4E9C-B90A-5A36ECAC8AD7}">
      <dgm:prSet/>
      <dgm:spPr/>
      <dgm:t>
        <a:bodyPr/>
        <a:lstStyle/>
        <a:p>
          <a:pPr algn="just"/>
          <a:endParaRPr lang="ru-UA"/>
        </a:p>
      </dgm:t>
    </dgm:pt>
    <dgm:pt modelId="{AB488FE4-9974-468E-8E4D-3DE780E1C203}" type="pres">
      <dgm:prSet presAssocID="{59170D5E-C11B-4540-A2AC-EF2182A14E1C}" presName="linear" presStyleCnt="0">
        <dgm:presLayoutVars>
          <dgm:animLvl val="lvl"/>
          <dgm:resizeHandles val="exact"/>
        </dgm:presLayoutVars>
      </dgm:prSet>
      <dgm:spPr/>
      <dgm:t>
        <a:bodyPr/>
        <a:lstStyle/>
        <a:p>
          <a:endParaRPr lang="ru-RU"/>
        </a:p>
      </dgm:t>
    </dgm:pt>
    <dgm:pt modelId="{C1ABA1D9-5482-4B14-B7BB-B5FFF94DCE2B}" type="pres">
      <dgm:prSet presAssocID="{07F6A007-2A78-4EE2-BD0E-2B9978FA4AF9}" presName="parentText" presStyleLbl="node1" presStyleIdx="0" presStyleCnt="2">
        <dgm:presLayoutVars>
          <dgm:chMax val="0"/>
          <dgm:bulletEnabled val="1"/>
        </dgm:presLayoutVars>
      </dgm:prSet>
      <dgm:spPr/>
      <dgm:t>
        <a:bodyPr/>
        <a:lstStyle/>
        <a:p>
          <a:endParaRPr lang="ru-RU"/>
        </a:p>
      </dgm:t>
    </dgm:pt>
    <dgm:pt modelId="{7F35C60B-D4D1-4223-B607-320A349F6BCA}" type="pres">
      <dgm:prSet presAssocID="{04B68249-A6F8-47D0-AA2E-45279AE78232}" presName="spacer" presStyleCnt="0"/>
      <dgm:spPr/>
    </dgm:pt>
    <dgm:pt modelId="{D6851896-196A-46FD-B5EF-A4C905D23079}" type="pres">
      <dgm:prSet presAssocID="{4B101C14-DE12-4F6E-86A2-EBD3106BAB4C}" presName="parentText" presStyleLbl="node1" presStyleIdx="1" presStyleCnt="2">
        <dgm:presLayoutVars>
          <dgm:chMax val="0"/>
          <dgm:bulletEnabled val="1"/>
        </dgm:presLayoutVars>
      </dgm:prSet>
      <dgm:spPr/>
      <dgm:t>
        <a:bodyPr/>
        <a:lstStyle/>
        <a:p>
          <a:endParaRPr lang="ru-RU"/>
        </a:p>
      </dgm:t>
    </dgm:pt>
  </dgm:ptLst>
  <dgm:cxnLst>
    <dgm:cxn modelId="{7E3B65E5-F79F-4718-92B0-18BBBC531A20}" srcId="{59170D5E-C11B-4540-A2AC-EF2182A14E1C}" destId="{07F6A007-2A78-4EE2-BD0E-2B9978FA4AF9}" srcOrd="0" destOrd="0" parTransId="{73B56801-DB2D-40ED-A6AF-2DCC96D10399}" sibTransId="{04B68249-A6F8-47D0-AA2E-45279AE78232}"/>
    <dgm:cxn modelId="{65AB0A34-0443-4E9C-B90A-5A36ECAC8AD7}" srcId="{59170D5E-C11B-4540-A2AC-EF2182A14E1C}" destId="{4B101C14-DE12-4F6E-86A2-EBD3106BAB4C}" srcOrd="1" destOrd="0" parTransId="{88228F4E-E94B-4ECC-86B4-44D3FBE5D1F2}" sibTransId="{845A13F5-3FB3-4582-AEC5-BDB0800DF501}"/>
    <dgm:cxn modelId="{D17D2A46-227E-4221-8D49-26F1739D4051}" type="presOf" srcId="{4B101C14-DE12-4F6E-86A2-EBD3106BAB4C}" destId="{D6851896-196A-46FD-B5EF-A4C905D23079}" srcOrd="0" destOrd="0" presId="urn:microsoft.com/office/officeart/2005/8/layout/vList2"/>
    <dgm:cxn modelId="{D8A53A96-B98C-42CB-86BD-22D0063F8F0B}" type="presOf" srcId="{07F6A007-2A78-4EE2-BD0E-2B9978FA4AF9}" destId="{C1ABA1D9-5482-4B14-B7BB-B5FFF94DCE2B}" srcOrd="0" destOrd="0" presId="urn:microsoft.com/office/officeart/2005/8/layout/vList2"/>
    <dgm:cxn modelId="{5AA62DD1-C80E-4BBF-9AC6-BA6BEB3C4860}" type="presOf" srcId="{59170D5E-C11B-4540-A2AC-EF2182A14E1C}" destId="{AB488FE4-9974-468E-8E4D-3DE780E1C203}" srcOrd="0" destOrd="0" presId="urn:microsoft.com/office/officeart/2005/8/layout/vList2"/>
    <dgm:cxn modelId="{8B7E5159-D1F7-4522-9C5D-8631458DC859}" type="presParOf" srcId="{AB488FE4-9974-468E-8E4D-3DE780E1C203}" destId="{C1ABA1D9-5482-4B14-B7BB-B5FFF94DCE2B}" srcOrd="0" destOrd="0" presId="urn:microsoft.com/office/officeart/2005/8/layout/vList2"/>
    <dgm:cxn modelId="{A2D5E0AA-CC00-4098-9B90-BA0E5D7B6B83}" type="presParOf" srcId="{AB488FE4-9974-468E-8E4D-3DE780E1C203}" destId="{7F35C60B-D4D1-4223-B607-320A349F6BCA}" srcOrd="1" destOrd="0" presId="urn:microsoft.com/office/officeart/2005/8/layout/vList2"/>
    <dgm:cxn modelId="{CE29FC34-74C1-4584-B585-040BB6B1BFBC}" type="presParOf" srcId="{AB488FE4-9974-468E-8E4D-3DE780E1C203}" destId="{D6851896-196A-46FD-B5EF-A4C905D2307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0103370-7078-4003-BEAD-A5BDD9172379}"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ru-UA"/>
        </a:p>
      </dgm:t>
    </dgm:pt>
    <dgm:pt modelId="{717C9845-FC84-4B87-8FD5-B8973CF48829}">
      <dgm:prSet custT="1"/>
      <dgm:spPr/>
      <dgm:t>
        <a:bodyPr/>
        <a:lstStyle/>
        <a:p>
          <a:r>
            <a:rPr lang="uk-UA" sz="1200" dirty="0"/>
            <a:t>С. Ф. </a:t>
          </a:r>
          <a:r>
            <a:rPr lang="uk-UA" sz="1200" dirty="0" err="1"/>
            <a:t>Голов</a:t>
          </a:r>
          <a:r>
            <a:rPr lang="uk-UA" sz="1200" dirty="0"/>
            <a:t> сучасну парадигму бухгалтерського обліку в Україні характеризує як симбіоз трьох складових: адміністративних і ринкових концепцій; національних і міжнародних стандартів; юридичної та економічної моделі. З його точки зору, нова облікова парадигма – це </a:t>
          </a:r>
          <a:r>
            <a:rPr lang="uk-UA" sz="1200" i="1" dirty="0"/>
            <a:t>парадигма глобального обліку</a:t>
          </a:r>
          <a:r>
            <a:rPr lang="uk-UA" sz="1200" dirty="0"/>
            <a:t>, яка базується на паритетності потреб користувачів, поєднуючи ідеї </a:t>
          </a:r>
          <a:r>
            <a:rPr lang="uk-UA" sz="1200" dirty="0" err="1"/>
            <a:t>уніграфічної</a:t>
          </a:r>
          <a:r>
            <a:rPr lang="uk-UA" sz="1200" dirty="0"/>
            <a:t>, камеральної, </a:t>
          </a:r>
          <a:r>
            <a:rPr lang="uk-UA" sz="1200" dirty="0" err="1"/>
            <a:t>діграфічної</a:t>
          </a:r>
          <a:r>
            <a:rPr lang="uk-UA" sz="1200" dirty="0"/>
            <a:t> парадигм, і враховує надбання суміжних галузей знань. </a:t>
          </a:r>
          <a:endParaRPr lang="ru-UA" sz="1200" dirty="0"/>
        </a:p>
      </dgm:t>
    </dgm:pt>
    <dgm:pt modelId="{FEF0A8B1-E6EA-4BE7-A6CC-7F9494F7B37A}" type="parTrans" cxnId="{1FA76211-904E-4DC9-8B38-F6FC1B4F3880}">
      <dgm:prSet/>
      <dgm:spPr/>
      <dgm:t>
        <a:bodyPr/>
        <a:lstStyle/>
        <a:p>
          <a:endParaRPr lang="ru-UA" sz="2800"/>
        </a:p>
      </dgm:t>
    </dgm:pt>
    <dgm:pt modelId="{CCFA9AEB-7889-4042-BE1F-0E855145A83B}" type="sibTrans" cxnId="{1FA76211-904E-4DC9-8B38-F6FC1B4F3880}">
      <dgm:prSet/>
      <dgm:spPr/>
      <dgm:t>
        <a:bodyPr/>
        <a:lstStyle/>
        <a:p>
          <a:endParaRPr lang="ru-UA" sz="2800"/>
        </a:p>
      </dgm:t>
    </dgm:pt>
    <dgm:pt modelId="{817FBF2E-C18E-411E-BE5D-BDBF403F1E38}">
      <dgm:prSet custT="1"/>
      <dgm:spPr/>
      <dgm:t>
        <a:bodyPr/>
        <a:lstStyle/>
        <a:p>
          <a:r>
            <a:rPr lang="uk-UA" sz="1200" dirty="0"/>
            <a:t>В. М. Жук пропонує </a:t>
          </a:r>
          <a:r>
            <a:rPr lang="uk-UA" sz="1200" i="1" dirty="0"/>
            <a:t>парадигму бухгалтерського обліку економіки гармонійного розвитку,</a:t>
          </a:r>
          <a:r>
            <a:rPr lang="uk-UA" sz="1200" dirty="0"/>
            <a:t> що базується на ідеях фізичної економії, які, на думку автора, повинні забезпечуватися якісно новими Міжнародними стандартами фінансової звітності (далі – МСФЗ), в основі яких має визначатися пріоритет показників реальної економіки, природно-ресурсний та біологічний потенціал. Головною особливістю запропонованої парадигми є акцентування уваги на революційному, а не еволюційному підході до зміни парадигми. Такий підхід також передбачає поєднання фінансових і нефінансових показників, але так само, як і попередній, висвітлює тільки частину удосконалення бухгалтерського обліку. </a:t>
          </a:r>
          <a:endParaRPr lang="ru-UA" sz="1200" dirty="0"/>
        </a:p>
      </dgm:t>
    </dgm:pt>
    <dgm:pt modelId="{6682A94E-66B1-42A5-9077-A9DA50284636}" type="parTrans" cxnId="{965C5134-78DC-4C37-A418-D4A9E95DF8C4}">
      <dgm:prSet/>
      <dgm:spPr/>
      <dgm:t>
        <a:bodyPr/>
        <a:lstStyle/>
        <a:p>
          <a:endParaRPr lang="ru-UA" sz="2800"/>
        </a:p>
      </dgm:t>
    </dgm:pt>
    <dgm:pt modelId="{841984D1-C0AD-43EF-B0FB-8268E9C6E2F1}" type="sibTrans" cxnId="{965C5134-78DC-4C37-A418-D4A9E95DF8C4}">
      <dgm:prSet/>
      <dgm:spPr/>
      <dgm:t>
        <a:bodyPr/>
        <a:lstStyle/>
        <a:p>
          <a:endParaRPr lang="ru-UA" sz="2800"/>
        </a:p>
      </dgm:t>
    </dgm:pt>
    <dgm:pt modelId="{5F86DD95-09EC-45B6-9717-2FF233410237}">
      <dgm:prSet custT="1"/>
      <dgm:spPr/>
      <dgm:t>
        <a:bodyPr/>
        <a:lstStyle/>
        <a:p>
          <a:r>
            <a:rPr lang="uk-UA" sz="1200" dirty="0"/>
            <a:t>Західні дослідники Д. </a:t>
          </a:r>
          <a:r>
            <a:rPr lang="uk-UA" sz="1200" dirty="0" err="1"/>
            <a:t>Дж</a:t>
          </a:r>
          <a:r>
            <a:rPr lang="uk-UA" sz="1200" dirty="0"/>
            <a:t>. </a:t>
          </a:r>
          <a:r>
            <a:rPr lang="uk-UA" sz="1200" dirty="0" err="1"/>
            <a:t>Гоувс</a:t>
          </a:r>
          <a:r>
            <a:rPr lang="uk-UA" sz="1200" dirty="0"/>
            <a:t> і А. </a:t>
          </a:r>
          <a:r>
            <a:rPr lang="uk-UA" sz="1200" dirty="0" err="1"/>
            <a:t>Ревінкель</a:t>
          </a:r>
          <a:r>
            <a:rPr lang="uk-UA" sz="1200" dirty="0"/>
            <a:t> за допомогою використання </a:t>
          </a:r>
          <a:r>
            <a:rPr lang="uk-UA" sz="1200" dirty="0" err="1"/>
            <a:t>трансдисциплінарних</a:t>
          </a:r>
          <a:r>
            <a:rPr lang="uk-UA" sz="1200" dirty="0"/>
            <a:t> досліджень визначили </a:t>
          </a:r>
          <a:r>
            <a:rPr lang="uk-UA" sz="1200" i="1" dirty="0" err="1"/>
            <a:t>субпарадигму</a:t>
          </a:r>
          <a:r>
            <a:rPr lang="uk-UA" sz="1200" i="1" dirty="0"/>
            <a:t> бухгалтерського обліку,</a:t>
          </a:r>
          <a:r>
            <a:rPr lang="uk-UA" sz="1200" dirty="0"/>
            <a:t> сутність якої полягає у формуванні цілісних перспектив змін парадигми відносно часової та інформаційної місткості, відповідно до чого вдосконалення обліку має відбуватися в напрямі розширення свободи і творчості, що дозволить розкривати у бухгалтерській звітності приховані фактори, що впливають на діяльність підприємств. Вітчизняний дослідник </a:t>
          </a:r>
          <a:endParaRPr lang="ru-UA" sz="1200" dirty="0"/>
        </a:p>
      </dgm:t>
    </dgm:pt>
    <dgm:pt modelId="{B1EDDA76-EEB0-48E4-93D8-EDAD06B16176}" type="parTrans" cxnId="{E64F6436-1FAE-44A4-92EF-E78364390B89}">
      <dgm:prSet/>
      <dgm:spPr/>
      <dgm:t>
        <a:bodyPr/>
        <a:lstStyle/>
        <a:p>
          <a:endParaRPr lang="ru-UA" sz="2800"/>
        </a:p>
      </dgm:t>
    </dgm:pt>
    <dgm:pt modelId="{29AC6FCB-A4B7-4D69-9891-942985A82C6E}" type="sibTrans" cxnId="{E64F6436-1FAE-44A4-92EF-E78364390B89}">
      <dgm:prSet/>
      <dgm:spPr/>
      <dgm:t>
        <a:bodyPr/>
        <a:lstStyle/>
        <a:p>
          <a:endParaRPr lang="ru-UA" sz="2800"/>
        </a:p>
      </dgm:t>
    </dgm:pt>
    <dgm:pt modelId="{F01600B6-8334-46AE-A397-C03B05427B1A}">
      <dgm:prSet custT="1"/>
      <dgm:spPr/>
      <dgm:t>
        <a:bodyPr/>
        <a:lstStyle/>
        <a:p>
          <a:r>
            <a:rPr lang="uk-UA" sz="1200" dirty="0"/>
            <a:t>М. М. </a:t>
          </a:r>
          <a:r>
            <a:rPr lang="uk-UA" sz="1200" dirty="0" err="1"/>
            <a:t>Шигун</a:t>
          </a:r>
          <a:r>
            <a:rPr lang="uk-UA" sz="1200" dirty="0"/>
            <a:t> пропонує </a:t>
          </a:r>
          <a:r>
            <a:rPr lang="uk-UA" sz="1200" i="1" dirty="0"/>
            <a:t>парадигму інтернаціонального бухгалтерського обліку</a:t>
          </a:r>
          <a:r>
            <a:rPr lang="uk-UA" sz="1200" dirty="0"/>
            <a:t>, яка спрямована на забезпечення інтересів інтернаціональних власників капіталу та інвестиційні процеси, оцінку спроможності підприємства сплачувати заробітну плату, забезпеченість позикових сум, визначення сум прибутку та дивідендів. </a:t>
          </a:r>
          <a:endParaRPr lang="ru-UA" sz="1200" dirty="0"/>
        </a:p>
      </dgm:t>
    </dgm:pt>
    <dgm:pt modelId="{A431754B-18DB-4665-9F73-9E57678B2986}" type="parTrans" cxnId="{FC58C799-D4E6-4C1B-9E75-6B15D298EF50}">
      <dgm:prSet/>
      <dgm:spPr/>
      <dgm:t>
        <a:bodyPr/>
        <a:lstStyle/>
        <a:p>
          <a:endParaRPr lang="ru-UA" sz="2800"/>
        </a:p>
      </dgm:t>
    </dgm:pt>
    <dgm:pt modelId="{79E7937B-2493-40FD-A1E7-06132C7537A7}" type="sibTrans" cxnId="{FC58C799-D4E6-4C1B-9E75-6B15D298EF50}">
      <dgm:prSet/>
      <dgm:spPr/>
      <dgm:t>
        <a:bodyPr/>
        <a:lstStyle/>
        <a:p>
          <a:endParaRPr lang="ru-UA" sz="2800"/>
        </a:p>
      </dgm:t>
    </dgm:pt>
    <dgm:pt modelId="{E6ACFA27-0812-4271-A50F-D33C16D07E4E}" type="pres">
      <dgm:prSet presAssocID="{30103370-7078-4003-BEAD-A5BDD9172379}" presName="Name0" presStyleCnt="0">
        <dgm:presLayoutVars>
          <dgm:chMax val="7"/>
          <dgm:dir/>
          <dgm:animLvl val="lvl"/>
          <dgm:resizeHandles val="exact"/>
        </dgm:presLayoutVars>
      </dgm:prSet>
      <dgm:spPr/>
      <dgm:t>
        <a:bodyPr/>
        <a:lstStyle/>
        <a:p>
          <a:endParaRPr lang="ru-RU"/>
        </a:p>
      </dgm:t>
    </dgm:pt>
    <dgm:pt modelId="{882ED49B-406B-42D3-98B4-A9893C63B999}" type="pres">
      <dgm:prSet presAssocID="{717C9845-FC84-4B87-8FD5-B8973CF48829}" presName="circle1" presStyleLbl="node1" presStyleIdx="0" presStyleCnt="4"/>
      <dgm:spPr/>
    </dgm:pt>
    <dgm:pt modelId="{145F785A-AFBB-4EE9-9704-62E4B9383F18}" type="pres">
      <dgm:prSet presAssocID="{717C9845-FC84-4B87-8FD5-B8973CF48829}" presName="space" presStyleCnt="0"/>
      <dgm:spPr/>
    </dgm:pt>
    <dgm:pt modelId="{659CE871-DCE0-454A-B0D9-3817EFB1DEE7}" type="pres">
      <dgm:prSet presAssocID="{717C9845-FC84-4B87-8FD5-B8973CF48829}" presName="rect1" presStyleLbl="alignAcc1" presStyleIdx="0" presStyleCnt="4"/>
      <dgm:spPr/>
      <dgm:t>
        <a:bodyPr/>
        <a:lstStyle/>
        <a:p>
          <a:endParaRPr lang="ru-RU"/>
        </a:p>
      </dgm:t>
    </dgm:pt>
    <dgm:pt modelId="{2E7E95DA-2232-47E0-89A1-BDDDE6B1D0EA}" type="pres">
      <dgm:prSet presAssocID="{817FBF2E-C18E-411E-BE5D-BDBF403F1E38}" presName="vertSpace2" presStyleLbl="node1" presStyleIdx="0" presStyleCnt="4"/>
      <dgm:spPr/>
    </dgm:pt>
    <dgm:pt modelId="{D63DC779-00AA-427E-AC26-DCF6B61FAC31}" type="pres">
      <dgm:prSet presAssocID="{817FBF2E-C18E-411E-BE5D-BDBF403F1E38}" presName="circle2" presStyleLbl="node1" presStyleIdx="1" presStyleCnt="4"/>
      <dgm:spPr/>
    </dgm:pt>
    <dgm:pt modelId="{A8CBAEB9-44D3-403A-970E-7E945FF24ACC}" type="pres">
      <dgm:prSet presAssocID="{817FBF2E-C18E-411E-BE5D-BDBF403F1E38}" presName="rect2" presStyleLbl="alignAcc1" presStyleIdx="1" presStyleCnt="4"/>
      <dgm:spPr/>
      <dgm:t>
        <a:bodyPr/>
        <a:lstStyle/>
        <a:p>
          <a:endParaRPr lang="ru-RU"/>
        </a:p>
      </dgm:t>
    </dgm:pt>
    <dgm:pt modelId="{2CB845AA-BE36-4BD2-98C5-D41B56AB928D}" type="pres">
      <dgm:prSet presAssocID="{5F86DD95-09EC-45B6-9717-2FF233410237}" presName="vertSpace3" presStyleLbl="node1" presStyleIdx="1" presStyleCnt="4"/>
      <dgm:spPr/>
    </dgm:pt>
    <dgm:pt modelId="{0BAA9983-0255-46CE-8DBA-063B65ED812C}" type="pres">
      <dgm:prSet presAssocID="{5F86DD95-09EC-45B6-9717-2FF233410237}" presName="circle3" presStyleLbl="node1" presStyleIdx="2" presStyleCnt="4"/>
      <dgm:spPr/>
    </dgm:pt>
    <dgm:pt modelId="{0C175FC3-EF8E-4B6E-8646-697D1C005831}" type="pres">
      <dgm:prSet presAssocID="{5F86DD95-09EC-45B6-9717-2FF233410237}" presName="rect3" presStyleLbl="alignAcc1" presStyleIdx="2" presStyleCnt="4" custScaleY="71477"/>
      <dgm:spPr/>
      <dgm:t>
        <a:bodyPr/>
        <a:lstStyle/>
        <a:p>
          <a:endParaRPr lang="ru-RU"/>
        </a:p>
      </dgm:t>
    </dgm:pt>
    <dgm:pt modelId="{1BCF1033-37CB-4E84-ABFF-4144F5C2B213}" type="pres">
      <dgm:prSet presAssocID="{F01600B6-8334-46AE-A397-C03B05427B1A}" presName="vertSpace4" presStyleLbl="node1" presStyleIdx="2" presStyleCnt="4"/>
      <dgm:spPr/>
    </dgm:pt>
    <dgm:pt modelId="{EFC2530A-89DC-413D-877B-4647BBAB1280}" type="pres">
      <dgm:prSet presAssocID="{F01600B6-8334-46AE-A397-C03B05427B1A}" presName="circle4" presStyleLbl="node1" presStyleIdx="3" presStyleCnt="4"/>
      <dgm:spPr/>
    </dgm:pt>
    <dgm:pt modelId="{00BF2E7D-D63D-48BD-887B-88B89A271824}" type="pres">
      <dgm:prSet presAssocID="{F01600B6-8334-46AE-A397-C03B05427B1A}" presName="rect4" presStyleLbl="alignAcc1" presStyleIdx="3" presStyleCnt="4" custScaleY="62980"/>
      <dgm:spPr/>
      <dgm:t>
        <a:bodyPr/>
        <a:lstStyle/>
        <a:p>
          <a:endParaRPr lang="ru-RU"/>
        </a:p>
      </dgm:t>
    </dgm:pt>
    <dgm:pt modelId="{A3393630-02EF-4D03-845C-2E72C4209408}" type="pres">
      <dgm:prSet presAssocID="{717C9845-FC84-4B87-8FD5-B8973CF48829}" presName="rect1ParTxNoCh" presStyleLbl="alignAcc1" presStyleIdx="3" presStyleCnt="4">
        <dgm:presLayoutVars>
          <dgm:chMax val="1"/>
          <dgm:bulletEnabled val="1"/>
        </dgm:presLayoutVars>
      </dgm:prSet>
      <dgm:spPr/>
      <dgm:t>
        <a:bodyPr/>
        <a:lstStyle/>
        <a:p>
          <a:endParaRPr lang="ru-RU"/>
        </a:p>
      </dgm:t>
    </dgm:pt>
    <dgm:pt modelId="{2C7DE70C-6ACE-493C-807C-93E94C718D12}" type="pres">
      <dgm:prSet presAssocID="{817FBF2E-C18E-411E-BE5D-BDBF403F1E38}" presName="rect2ParTxNoCh" presStyleLbl="alignAcc1" presStyleIdx="3" presStyleCnt="4">
        <dgm:presLayoutVars>
          <dgm:chMax val="1"/>
          <dgm:bulletEnabled val="1"/>
        </dgm:presLayoutVars>
      </dgm:prSet>
      <dgm:spPr/>
      <dgm:t>
        <a:bodyPr/>
        <a:lstStyle/>
        <a:p>
          <a:endParaRPr lang="ru-RU"/>
        </a:p>
      </dgm:t>
    </dgm:pt>
    <dgm:pt modelId="{5F2F266E-EEEC-4DAC-88EE-837C8688D386}" type="pres">
      <dgm:prSet presAssocID="{5F86DD95-09EC-45B6-9717-2FF233410237}" presName="rect3ParTxNoCh" presStyleLbl="alignAcc1" presStyleIdx="3" presStyleCnt="4">
        <dgm:presLayoutVars>
          <dgm:chMax val="1"/>
          <dgm:bulletEnabled val="1"/>
        </dgm:presLayoutVars>
      </dgm:prSet>
      <dgm:spPr/>
      <dgm:t>
        <a:bodyPr/>
        <a:lstStyle/>
        <a:p>
          <a:endParaRPr lang="ru-RU"/>
        </a:p>
      </dgm:t>
    </dgm:pt>
    <dgm:pt modelId="{DCFE4A13-F64B-493A-B524-290F940CFCEB}" type="pres">
      <dgm:prSet presAssocID="{F01600B6-8334-46AE-A397-C03B05427B1A}" presName="rect4ParTxNoCh" presStyleLbl="alignAcc1" presStyleIdx="3" presStyleCnt="4">
        <dgm:presLayoutVars>
          <dgm:chMax val="1"/>
          <dgm:bulletEnabled val="1"/>
        </dgm:presLayoutVars>
      </dgm:prSet>
      <dgm:spPr/>
      <dgm:t>
        <a:bodyPr/>
        <a:lstStyle/>
        <a:p>
          <a:endParaRPr lang="ru-RU"/>
        </a:p>
      </dgm:t>
    </dgm:pt>
  </dgm:ptLst>
  <dgm:cxnLst>
    <dgm:cxn modelId="{08963B37-8F37-469F-BDB3-C8A1518AF4BE}" type="presOf" srcId="{30103370-7078-4003-BEAD-A5BDD9172379}" destId="{E6ACFA27-0812-4271-A50F-D33C16D07E4E}" srcOrd="0" destOrd="0" presId="urn:microsoft.com/office/officeart/2005/8/layout/target3"/>
    <dgm:cxn modelId="{013F1793-C2A5-4960-B1E0-6E75AB661E91}" type="presOf" srcId="{717C9845-FC84-4B87-8FD5-B8973CF48829}" destId="{659CE871-DCE0-454A-B0D9-3817EFB1DEE7}" srcOrd="0" destOrd="0" presId="urn:microsoft.com/office/officeart/2005/8/layout/target3"/>
    <dgm:cxn modelId="{BC324398-2B24-4B41-B2ED-C1DF07C27303}" type="presOf" srcId="{717C9845-FC84-4B87-8FD5-B8973CF48829}" destId="{A3393630-02EF-4D03-845C-2E72C4209408}" srcOrd="1" destOrd="0" presId="urn:microsoft.com/office/officeart/2005/8/layout/target3"/>
    <dgm:cxn modelId="{965C5134-78DC-4C37-A418-D4A9E95DF8C4}" srcId="{30103370-7078-4003-BEAD-A5BDD9172379}" destId="{817FBF2E-C18E-411E-BE5D-BDBF403F1E38}" srcOrd="1" destOrd="0" parTransId="{6682A94E-66B1-42A5-9077-A9DA50284636}" sibTransId="{841984D1-C0AD-43EF-B0FB-8268E9C6E2F1}"/>
    <dgm:cxn modelId="{39F6498C-C4D5-4735-B65A-4C4FC2490995}" type="presOf" srcId="{817FBF2E-C18E-411E-BE5D-BDBF403F1E38}" destId="{A8CBAEB9-44D3-403A-970E-7E945FF24ACC}" srcOrd="0" destOrd="0" presId="urn:microsoft.com/office/officeart/2005/8/layout/target3"/>
    <dgm:cxn modelId="{E64F6436-1FAE-44A4-92EF-E78364390B89}" srcId="{30103370-7078-4003-BEAD-A5BDD9172379}" destId="{5F86DD95-09EC-45B6-9717-2FF233410237}" srcOrd="2" destOrd="0" parTransId="{B1EDDA76-EEB0-48E4-93D8-EDAD06B16176}" sibTransId="{29AC6FCB-A4B7-4D69-9891-942985A82C6E}"/>
    <dgm:cxn modelId="{25B8547B-E9B3-4AA1-BA65-80167011E907}" type="presOf" srcId="{5F86DD95-09EC-45B6-9717-2FF233410237}" destId="{0C175FC3-EF8E-4B6E-8646-697D1C005831}" srcOrd="0" destOrd="0" presId="urn:microsoft.com/office/officeart/2005/8/layout/target3"/>
    <dgm:cxn modelId="{F9EEF4FF-2DD0-4D27-987A-5B94D7F709C1}" type="presOf" srcId="{F01600B6-8334-46AE-A397-C03B05427B1A}" destId="{DCFE4A13-F64B-493A-B524-290F940CFCEB}" srcOrd="1" destOrd="0" presId="urn:microsoft.com/office/officeart/2005/8/layout/target3"/>
    <dgm:cxn modelId="{6EE256D3-3B6F-46AA-8377-C2BEE6BE86ED}" type="presOf" srcId="{817FBF2E-C18E-411E-BE5D-BDBF403F1E38}" destId="{2C7DE70C-6ACE-493C-807C-93E94C718D12}" srcOrd="1" destOrd="0" presId="urn:microsoft.com/office/officeart/2005/8/layout/target3"/>
    <dgm:cxn modelId="{1FA76211-904E-4DC9-8B38-F6FC1B4F3880}" srcId="{30103370-7078-4003-BEAD-A5BDD9172379}" destId="{717C9845-FC84-4B87-8FD5-B8973CF48829}" srcOrd="0" destOrd="0" parTransId="{FEF0A8B1-E6EA-4BE7-A6CC-7F9494F7B37A}" sibTransId="{CCFA9AEB-7889-4042-BE1F-0E855145A83B}"/>
    <dgm:cxn modelId="{FC58C799-D4E6-4C1B-9E75-6B15D298EF50}" srcId="{30103370-7078-4003-BEAD-A5BDD9172379}" destId="{F01600B6-8334-46AE-A397-C03B05427B1A}" srcOrd="3" destOrd="0" parTransId="{A431754B-18DB-4665-9F73-9E57678B2986}" sibTransId="{79E7937B-2493-40FD-A1E7-06132C7537A7}"/>
    <dgm:cxn modelId="{30AA969F-8174-4EB1-842B-AE293EAA0481}" type="presOf" srcId="{5F86DD95-09EC-45B6-9717-2FF233410237}" destId="{5F2F266E-EEEC-4DAC-88EE-837C8688D386}" srcOrd="1" destOrd="0" presId="urn:microsoft.com/office/officeart/2005/8/layout/target3"/>
    <dgm:cxn modelId="{D13143B2-B07A-4A67-AAA2-1D6766848A0F}" type="presOf" srcId="{F01600B6-8334-46AE-A397-C03B05427B1A}" destId="{00BF2E7D-D63D-48BD-887B-88B89A271824}" srcOrd="0" destOrd="0" presId="urn:microsoft.com/office/officeart/2005/8/layout/target3"/>
    <dgm:cxn modelId="{F2CD1BB2-2E98-49D2-9CA3-32D0CE3F0426}" type="presParOf" srcId="{E6ACFA27-0812-4271-A50F-D33C16D07E4E}" destId="{882ED49B-406B-42D3-98B4-A9893C63B999}" srcOrd="0" destOrd="0" presId="urn:microsoft.com/office/officeart/2005/8/layout/target3"/>
    <dgm:cxn modelId="{1458F52D-85DB-4994-8F07-23F84B47D7AB}" type="presParOf" srcId="{E6ACFA27-0812-4271-A50F-D33C16D07E4E}" destId="{145F785A-AFBB-4EE9-9704-62E4B9383F18}" srcOrd="1" destOrd="0" presId="urn:microsoft.com/office/officeart/2005/8/layout/target3"/>
    <dgm:cxn modelId="{BEF1A1E9-5DCD-403E-9AB1-0C4BA0BB35F8}" type="presParOf" srcId="{E6ACFA27-0812-4271-A50F-D33C16D07E4E}" destId="{659CE871-DCE0-454A-B0D9-3817EFB1DEE7}" srcOrd="2" destOrd="0" presId="urn:microsoft.com/office/officeart/2005/8/layout/target3"/>
    <dgm:cxn modelId="{C16FFCA5-D5DA-4A44-BBE1-1ACA038F01E4}" type="presParOf" srcId="{E6ACFA27-0812-4271-A50F-D33C16D07E4E}" destId="{2E7E95DA-2232-47E0-89A1-BDDDE6B1D0EA}" srcOrd="3" destOrd="0" presId="urn:microsoft.com/office/officeart/2005/8/layout/target3"/>
    <dgm:cxn modelId="{C3E44B95-7FE4-402A-8F39-A3421206630E}" type="presParOf" srcId="{E6ACFA27-0812-4271-A50F-D33C16D07E4E}" destId="{D63DC779-00AA-427E-AC26-DCF6B61FAC31}" srcOrd="4" destOrd="0" presId="urn:microsoft.com/office/officeart/2005/8/layout/target3"/>
    <dgm:cxn modelId="{F7F86A0D-4510-458A-83E1-2686BACC82D3}" type="presParOf" srcId="{E6ACFA27-0812-4271-A50F-D33C16D07E4E}" destId="{A8CBAEB9-44D3-403A-970E-7E945FF24ACC}" srcOrd="5" destOrd="0" presId="urn:microsoft.com/office/officeart/2005/8/layout/target3"/>
    <dgm:cxn modelId="{D65A0C5D-7CF1-4F41-A6BE-ED598FF6B883}" type="presParOf" srcId="{E6ACFA27-0812-4271-A50F-D33C16D07E4E}" destId="{2CB845AA-BE36-4BD2-98C5-D41B56AB928D}" srcOrd="6" destOrd="0" presId="urn:microsoft.com/office/officeart/2005/8/layout/target3"/>
    <dgm:cxn modelId="{DA949F7F-8D41-4DB7-8063-C7305568D99A}" type="presParOf" srcId="{E6ACFA27-0812-4271-A50F-D33C16D07E4E}" destId="{0BAA9983-0255-46CE-8DBA-063B65ED812C}" srcOrd="7" destOrd="0" presId="urn:microsoft.com/office/officeart/2005/8/layout/target3"/>
    <dgm:cxn modelId="{6F77F405-A8CD-4A14-B05C-12768D985E97}" type="presParOf" srcId="{E6ACFA27-0812-4271-A50F-D33C16D07E4E}" destId="{0C175FC3-EF8E-4B6E-8646-697D1C005831}" srcOrd="8" destOrd="0" presId="urn:microsoft.com/office/officeart/2005/8/layout/target3"/>
    <dgm:cxn modelId="{EDEC8D1C-8BC4-44D6-B008-BCD2BF4EB62D}" type="presParOf" srcId="{E6ACFA27-0812-4271-A50F-D33C16D07E4E}" destId="{1BCF1033-37CB-4E84-ABFF-4144F5C2B213}" srcOrd="9" destOrd="0" presId="urn:microsoft.com/office/officeart/2005/8/layout/target3"/>
    <dgm:cxn modelId="{31CB3FD4-A835-4136-AF90-42698D682768}" type="presParOf" srcId="{E6ACFA27-0812-4271-A50F-D33C16D07E4E}" destId="{EFC2530A-89DC-413D-877B-4647BBAB1280}" srcOrd="10" destOrd="0" presId="urn:microsoft.com/office/officeart/2005/8/layout/target3"/>
    <dgm:cxn modelId="{47024ACD-E486-40A7-8781-FF29E8C8C2B0}" type="presParOf" srcId="{E6ACFA27-0812-4271-A50F-D33C16D07E4E}" destId="{00BF2E7D-D63D-48BD-887B-88B89A271824}" srcOrd="11" destOrd="0" presId="urn:microsoft.com/office/officeart/2005/8/layout/target3"/>
    <dgm:cxn modelId="{92038CAB-6ECD-4B84-A0A9-DAD97286A9EA}" type="presParOf" srcId="{E6ACFA27-0812-4271-A50F-D33C16D07E4E}" destId="{A3393630-02EF-4D03-845C-2E72C4209408}" srcOrd="12" destOrd="0" presId="urn:microsoft.com/office/officeart/2005/8/layout/target3"/>
    <dgm:cxn modelId="{72C09304-2F6E-4E97-B83D-5ADF26EFCC4B}" type="presParOf" srcId="{E6ACFA27-0812-4271-A50F-D33C16D07E4E}" destId="{2C7DE70C-6ACE-493C-807C-93E94C718D12}" srcOrd="13" destOrd="0" presId="urn:microsoft.com/office/officeart/2005/8/layout/target3"/>
    <dgm:cxn modelId="{FD795416-CEE6-4A42-AF5C-0754F0FFF162}" type="presParOf" srcId="{E6ACFA27-0812-4271-A50F-D33C16D07E4E}" destId="{5F2F266E-EEEC-4DAC-88EE-837C8688D386}" srcOrd="14" destOrd="0" presId="urn:microsoft.com/office/officeart/2005/8/layout/target3"/>
    <dgm:cxn modelId="{4877FA7E-832B-499F-B106-9AF2F95C39D5}" type="presParOf" srcId="{E6ACFA27-0812-4271-A50F-D33C16D07E4E}" destId="{DCFE4A13-F64B-493A-B524-290F940CFCEB}"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76E74E-DDEB-4B9C-BFE6-B7209F67CEB7}">
      <dsp:nvSpPr>
        <dsp:cNvPr id="0" name=""/>
        <dsp:cNvSpPr/>
      </dsp:nvSpPr>
      <dsp:spPr>
        <a:xfrm>
          <a:off x="163961" y="453"/>
          <a:ext cx="9096673" cy="1396893"/>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23495" rIns="0" bIns="23495" numCol="1" spcCol="1270" anchor="ctr" anchorCtr="0">
          <a:noAutofit/>
        </a:bodyPr>
        <a:lstStyle/>
        <a:p>
          <a:pPr lvl="0" algn="ctr" defTabSz="1644650">
            <a:lnSpc>
              <a:spcPct val="90000"/>
            </a:lnSpc>
            <a:spcBef>
              <a:spcPct val="0"/>
            </a:spcBef>
            <a:spcAft>
              <a:spcPct val="35000"/>
            </a:spcAft>
          </a:pPr>
          <a:r>
            <a:rPr lang="ru-RU" sz="3700" kern="1200" dirty="0"/>
            <a:t>1. </a:t>
          </a:r>
          <a:r>
            <a:rPr lang="ru-RU" sz="3700" kern="1200" dirty="0" err="1"/>
            <a:t>Філософські</a:t>
          </a:r>
          <a:r>
            <a:rPr lang="ru-RU" sz="3700" kern="1200" dirty="0"/>
            <a:t> </a:t>
          </a:r>
          <a:r>
            <a:rPr lang="ru-RU" sz="3700" kern="1200" dirty="0" err="1"/>
            <a:t>підходи</a:t>
          </a:r>
          <a:r>
            <a:rPr lang="ru-RU" sz="3700" kern="1200" dirty="0"/>
            <a:t> до об</a:t>
          </a:r>
          <a:r>
            <a:rPr lang="uk-UA" sz="3700" kern="1200" dirty="0"/>
            <a:t>лі</a:t>
          </a:r>
          <a:r>
            <a:rPr lang="ru-RU" sz="3700" kern="1200" dirty="0" err="1"/>
            <a:t>кового</a:t>
          </a:r>
          <a:r>
            <a:rPr lang="ru-RU" sz="3700" kern="1200" dirty="0"/>
            <a:t> те</a:t>
          </a:r>
          <a:r>
            <a:rPr lang="uk-UA" sz="3700" kern="1200" dirty="0"/>
            <a:t>о</a:t>
          </a:r>
          <a:r>
            <a:rPr lang="ru-RU" sz="3700" kern="1200" dirty="0" err="1"/>
            <a:t>ретичного</a:t>
          </a:r>
          <a:r>
            <a:rPr lang="ru-RU" sz="3700" kern="1200" dirty="0"/>
            <a:t> </a:t>
          </a:r>
          <a:r>
            <a:rPr lang="ru-RU" sz="3700" kern="1200" dirty="0" err="1"/>
            <a:t>знання</a:t>
          </a:r>
          <a:endParaRPr lang="ru-UA" sz="3700" kern="1200" dirty="0"/>
        </a:p>
      </dsp:txBody>
      <dsp:txXfrm>
        <a:off x="862408" y="453"/>
        <a:ext cx="7699780" cy="1396893"/>
      </dsp:txXfrm>
    </dsp:sp>
    <dsp:sp modelId="{66EC3ED1-37CA-4452-86E9-89D1C81F6BD3}">
      <dsp:nvSpPr>
        <dsp:cNvPr id="0" name=""/>
        <dsp:cNvSpPr/>
      </dsp:nvSpPr>
      <dsp:spPr>
        <a:xfrm>
          <a:off x="163961" y="1561762"/>
          <a:ext cx="9096673" cy="1396893"/>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23495" rIns="0" bIns="23495" numCol="1" spcCol="1270" anchor="ctr" anchorCtr="0">
          <a:noAutofit/>
        </a:bodyPr>
        <a:lstStyle/>
        <a:p>
          <a:pPr lvl="0" algn="ctr" defTabSz="1644650">
            <a:lnSpc>
              <a:spcPct val="90000"/>
            </a:lnSpc>
            <a:spcBef>
              <a:spcPct val="0"/>
            </a:spcBef>
            <a:spcAft>
              <a:spcPct val="35000"/>
            </a:spcAft>
          </a:pPr>
          <a:r>
            <a:rPr lang="uk-UA" sz="3700" kern="1200" dirty="0"/>
            <a:t>2. Парадигми бухгалтерського обліку</a:t>
          </a:r>
          <a:endParaRPr lang="ru-UA" sz="3700" kern="1200" dirty="0"/>
        </a:p>
      </dsp:txBody>
      <dsp:txXfrm>
        <a:off x="862408" y="1561762"/>
        <a:ext cx="7699780" cy="1396893"/>
      </dsp:txXfrm>
    </dsp:sp>
    <dsp:sp modelId="{1FB7467B-DE9D-4C98-8C8B-55808748F7FE}">
      <dsp:nvSpPr>
        <dsp:cNvPr id="0" name=""/>
        <dsp:cNvSpPr/>
      </dsp:nvSpPr>
      <dsp:spPr>
        <a:xfrm>
          <a:off x="163961" y="3123070"/>
          <a:ext cx="9096673" cy="1396893"/>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990" tIns="23495" rIns="0" bIns="23495" numCol="1" spcCol="1270" anchor="ctr" anchorCtr="0">
          <a:noAutofit/>
        </a:bodyPr>
        <a:lstStyle/>
        <a:p>
          <a:pPr lvl="0" algn="ctr" defTabSz="1644650">
            <a:lnSpc>
              <a:spcPct val="90000"/>
            </a:lnSpc>
            <a:spcBef>
              <a:spcPct val="0"/>
            </a:spcBef>
            <a:spcAft>
              <a:spcPct val="35000"/>
            </a:spcAft>
          </a:pPr>
          <a:r>
            <a:rPr lang="uk-UA" sz="3700" kern="1200" dirty="0"/>
            <a:t>3. Концепції бухгалтерського обліку</a:t>
          </a:r>
          <a:endParaRPr lang="ru-UA" sz="3700" kern="1200" dirty="0"/>
        </a:p>
      </dsp:txBody>
      <dsp:txXfrm>
        <a:off x="862408" y="3123070"/>
        <a:ext cx="7699780" cy="139689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697188-96C1-4C22-9255-B0E6FF332B36}">
      <dsp:nvSpPr>
        <dsp:cNvPr id="0" name=""/>
        <dsp:cNvSpPr/>
      </dsp:nvSpPr>
      <dsp:spPr>
        <a:xfrm>
          <a:off x="847371" y="0"/>
          <a:ext cx="9603543" cy="512064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59D8DE8-2E81-4A95-8585-BE4036D6B7FD}">
      <dsp:nvSpPr>
        <dsp:cNvPr id="0" name=""/>
        <dsp:cNvSpPr/>
      </dsp:nvSpPr>
      <dsp:spPr>
        <a:xfrm>
          <a:off x="86891" y="970668"/>
          <a:ext cx="5297723" cy="3179302"/>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dirty="0" err="1"/>
            <a:t>Концепція</a:t>
          </a:r>
          <a:r>
            <a:rPr lang="ru-RU" sz="1600" b="1" kern="1200" dirty="0"/>
            <a:t> </a:t>
          </a:r>
          <a:r>
            <a:rPr lang="ru-RU" sz="1600" b="1" kern="1200" dirty="0" err="1"/>
            <a:t>капіталу</a:t>
          </a:r>
          <a:r>
            <a:rPr lang="ru-RU" sz="1600" b="1" kern="1200" dirty="0"/>
            <a:t> і </a:t>
          </a:r>
          <a:r>
            <a:rPr lang="ru-RU" sz="1600" b="1" kern="1200" dirty="0" err="1"/>
            <a:t>вартості</a:t>
          </a:r>
          <a:r>
            <a:rPr lang="ru-RU" sz="1600" b="1" kern="1200" dirty="0"/>
            <a:t> повинна </a:t>
          </a:r>
          <a:r>
            <a:rPr lang="ru-RU" sz="1600" b="1" kern="1200" dirty="0" err="1"/>
            <a:t>включати</a:t>
          </a:r>
          <a:r>
            <a:rPr lang="ru-RU" sz="1600" b="1" kern="1200" dirty="0"/>
            <a:t> </a:t>
          </a:r>
          <a:r>
            <a:rPr lang="ru-RU" sz="1600" b="1" kern="1200" dirty="0" err="1"/>
            <a:t>аналіз</a:t>
          </a:r>
          <a:r>
            <a:rPr lang="ru-RU" sz="1600" b="1" kern="1200" dirty="0"/>
            <a:t> приросту </a:t>
          </a:r>
          <a:r>
            <a:rPr lang="ru-RU" sz="1600" b="1" kern="1200" dirty="0" err="1"/>
            <a:t>вкладеного</a:t>
          </a:r>
          <a:r>
            <a:rPr lang="ru-RU" sz="1600" b="1" kern="1200" dirty="0"/>
            <a:t> </a:t>
          </a:r>
          <a:r>
            <a:rPr lang="ru-RU" sz="1600" b="1" kern="1200" dirty="0" err="1"/>
            <a:t>капіталу</a:t>
          </a:r>
          <a:r>
            <a:rPr lang="ru-RU" sz="1600" b="1" kern="1200" dirty="0"/>
            <a:t>. </a:t>
          </a:r>
          <a:r>
            <a:rPr lang="ru-RU" sz="1600" b="1" kern="1200" dirty="0" err="1"/>
            <a:t>Необхідність</a:t>
          </a:r>
          <a:r>
            <a:rPr lang="ru-RU" sz="1600" b="1" kern="1200" dirty="0"/>
            <a:t> такого </a:t>
          </a:r>
          <a:r>
            <a:rPr lang="ru-RU" sz="1600" b="1" kern="1200" dirty="0" err="1"/>
            <a:t>аналізу</a:t>
          </a:r>
          <a:r>
            <a:rPr lang="ru-RU" sz="1600" b="1" kern="1200" dirty="0"/>
            <a:t> </a:t>
          </a:r>
          <a:r>
            <a:rPr lang="ru-RU" sz="1600" b="1" kern="1200" dirty="0" err="1"/>
            <a:t>виникає</a:t>
          </a:r>
          <a:r>
            <a:rPr lang="ru-RU" sz="1600" b="1" kern="1200" dirty="0"/>
            <a:t> в силу </a:t>
          </a:r>
          <a:r>
            <a:rPr lang="ru-RU" sz="1600" b="1" kern="1200" dirty="0" err="1"/>
            <a:t>недостатньої</a:t>
          </a:r>
          <a:r>
            <a:rPr lang="ru-RU" sz="1600" b="1" kern="1200" dirty="0"/>
            <a:t> </a:t>
          </a:r>
          <a:r>
            <a:rPr lang="ru-RU" sz="1600" b="1" kern="1200" dirty="0" err="1"/>
            <a:t>розробленості</a:t>
          </a:r>
          <a:r>
            <a:rPr lang="ru-RU" sz="1600" b="1" kern="1200" dirty="0"/>
            <a:t> у </a:t>
          </a:r>
          <a:r>
            <a:rPr lang="ru-RU" sz="1600" b="1" kern="1200" dirty="0" err="1"/>
            <a:t>вітчизняній</a:t>
          </a:r>
          <a:r>
            <a:rPr lang="ru-RU" sz="1600" b="1" kern="1200" dirty="0"/>
            <a:t> </a:t>
          </a:r>
          <a:r>
            <a:rPr lang="ru-RU" sz="1600" b="1" kern="1200" dirty="0" err="1"/>
            <a:t>літературі</a:t>
          </a:r>
          <a:r>
            <a:rPr lang="ru-RU" sz="1600" b="1" kern="1200" dirty="0"/>
            <a:t> </a:t>
          </a:r>
          <a:r>
            <a:rPr lang="ru-RU" sz="1600" b="1" kern="1200" dirty="0" err="1"/>
            <a:t>проблеми</a:t>
          </a:r>
          <a:r>
            <a:rPr lang="ru-RU" sz="1600" b="1" kern="1200" dirty="0"/>
            <a:t> </a:t>
          </a:r>
          <a:r>
            <a:rPr lang="ru-RU" sz="1600" b="1" kern="1200" dirty="0" err="1"/>
            <a:t>використання</a:t>
          </a:r>
          <a:r>
            <a:rPr lang="ru-RU" sz="1600" b="1" kern="1200" dirty="0"/>
            <a:t> в </a:t>
          </a:r>
          <a:r>
            <a:rPr lang="ru-RU" sz="1600" b="1" kern="1200" dirty="0" err="1"/>
            <a:t>бухгалтерському</a:t>
          </a:r>
          <a:r>
            <a:rPr lang="ru-RU" sz="1600" b="1" kern="1200" dirty="0"/>
            <a:t> </a:t>
          </a:r>
          <a:r>
            <a:rPr lang="ru-RU" sz="1600" b="1" kern="1200" dirty="0" err="1"/>
            <a:t>обліку</a:t>
          </a:r>
          <a:r>
            <a:rPr lang="ru-RU" sz="1600" b="1" kern="1200" dirty="0"/>
            <a:t> і </a:t>
          </a:r>
          <a:r>
            <a:rPr lang="ru-RU" sz="1600" b="1" kern="1200" dirty="0" err="1"/>
            <a:t>звітності</a:t>
          </a:r>
          <a:r>
            <a:rPr lang="ru-RU" sz="1600" b="1" kern="1200" dirty="0"/>
            <a:t> </a:t>
          </a:r>
          <a:r>
            <a:rPr lang="ru-RU" sz="1600" b="1" kern="1200" dirty="0" err="1"/>
            <a:t>приведеної</a:t>
          </a:r>
          <a:r>
            <a:rPr lang="ru-RU" sz="1600" b="1" kern="1200" dirty="0"/>
            <a:t> (</a:t>
          </a:r>
          <a:r>
            <a:rPr lang="ru-RU" sz="1600" b="1" kern="1200" dirty="0" err="1"/>
            <a:t>дисконтованої</a:t>
          </a:r>
          <a:r>
            <a:rPr lang="ru-RU" sz="1600" b="1" kern="1200" dirty="0"/>
            <a:t>) </a:t>
          </a:r>
          <a:r>
            <a:rPr lang="ru-RU" sz="1600" b="1" kern="1200" dirty="0" err="1"/>
            <a:t>вартості</a:t>
          </a:r>
          <a:r>
            <a:rPr lang="ru-RU" sz="1600" b="1" kern="1200" dirty="0"/>
            <a:t> </a:t>
          </a:r>
          <a:r>
            <a:rPr lang="ru-RU" sz="1600" b="1" kern="1200" dirty="0" err="1"/>
            <a:t>майбутніх</a:t>
          </a:r>
          <a:r>
            <a:rPr lang="ru-RU" sz="1600" b="1" kern="1200" dirty="0"/>
            <a:t> </a:t>
          </a:r>
          <a:r>
            <a:rPr lang="ru-RU" sz="1600" b="1" kern="1200" dirty="0" err="1"/>
            <a:t>потоків</a:t>
          </a:r>
          <a:r>
            <a:rPr lang="ru-RU" sz="1600" b="1" kern="1200" dirty="0"/>
            <a:t> </a:t>
          </a:r>
          <a:r>
            <a:rPr lang="ru-RU" sz="1600" b="1" kern="1200" dirty="0" err="1"/>
            <a:t>грошових</a:t>
          </a:r>
          <a:r>
            <a:rPr lang="ru-RU" sz="1600" b="1" kern="1200" dirty="0"/>
            <a:t> </a:t>
          </a:r>
          <a:r>
            <a:rPr lang="ru-RU" sz="1600" b="1" kern="1200" dirty="0" err="1"/>
            <a:t>коштів</a:t>
          </a:r>
          <a:r>
            <a:rPr lang="ru-RU" sz="1600" b="1" kern="1200" dirty="0"/>
            <a:t>.</a:t>
          </a:r>
          <a:endParaRPr lang="ru-UA" sz="1600" b="1" kern="1200" dirty="0"/>
        </a:p>
      </dsp:txBody>
      <dsp:txXfrm>
        <a:off x="242092" y="1125869"/>
        <a:ext cx="4987321" cy="2868900"/>
      </dsp:txXfrm>
    </dsp:sp>
    <dsp:sp modelId="{441B31EE-BC3D-4419-8905-54C2F35DEEB3}">
      <dsp:nvSpPr>
        <dsp:cNvPr id="0" name=""/>
        <dsp:cNvSpPr/>
      </dsp:nvSpPr>
      <dsp:spPr>
        <a:xfrm>
          <a:off x="5913670" y="970668"/>
          <a:ext cx="5297723" cy="3179302"/>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dirty="0" err="1"/>
            <a:t>Концепція</a:t>
          </a:r>
          <a:r>
            <a:rPr lang="ru-RU" sz="1600" b="1" kern="1200" dirty="0"/>
            <a:t> </a:t>
          </a:r>
          <a:r>
            <a:rPr lang="ru-RU" sz="1600" b="1" kern="1200" dirty="0" err="1"/>
            <a:t>капіталу</a:t>
          </a:r>
          <a:r>
            <a:rPr lang="ru-RU" sz="1600" b="1" kern="1200" dirty="0"/>
            <a:t> і </a:t>
          </a:r>
          <a:r>
            <a:rPr lang="ru-RU" sz="1600" b="1" kern="1200" dirty="0" err="1"/>
            <a:t>вартості</a:t>
          </a:r>
          <a:r>
            <a:rPr lang="ru-RU" sz="1600" b="1" kern="1200" dirty="0"/>
            <a:t> </a:t>
          </a:r>
          <a:r>
            <a:rPr lang="ru-RU" sz="1600" b="1" kern="1200" dirty="0" err="1"/>
            <a:t>дозволяє</a:t>
          </a:r>
          <a:r>
            <a:rPr lang="ru-RU" sz="1600" b="1" kern="1200" dirty="0"/>
            <a:t> комплексно </a:t>
          </a:r>
          <a:r>
            <a:rPr lang="ru-RU" sz="1600" b="1" kern="1200" dirty="0" err="1"/>
            <a:t>поглянути</a:t>
          </a:r>
          <a:r>
            <a:rPr lang="ru-RU" sz="1600" b="1" kern="1200" dirty="0"/>
            <a:t> на </a:t>
          </a:r>
          <a:r>
            <a:rPr lang="ru-RU" sz="1600" b="1" kern="1200" dirty="0" err="1"/>
            <a:t>питання</a:t>
          </a:r>
          <a:r>
            <a:rPr lang="ru-RU" sz="1600" b="1" kern="1200" dirty="0"/>
            <a:t>, </a:t>
          </a:r>
          <a:r>
            <a:rPr lang="ru-RU" sz="1600" b="1" kern="1200" dirty="0" err="1"/>
            <a:t>спрямовані</a:t>
          </a:r>
          <a:r>
            <a:rPr lang="ru-RU" sz="1600" b="1" kern="1200" dirty="0"/>
            <a:t> на </a:t>
          </a:r>
          <a:r>
            <a:rPr lang="ru-RU" sz="1600" b="1" kern="1200" dirty="0" err="1"/>
            <a:t>підвищення</a:t>
          </a:r>
          <a:r>
            <a:rPr lang="ru-RU" sz="1600" b="1" kern="1200" dirty="0"/>
            <a:t> </a:t>
          </a:r>
          <a:r>
            <a:rPr lang="ru-RU" sz="1600" b="1" kern="1200" dirty="0" err="1"/>
            <a:t>прозорості</a:t>
          </a:r>
          <a:r>
            <a:rPr lang="ru-RU" sz="1600" b="1" kern="1200" dirty="0"/>
            <a:t> </a:t>
          </a:r>
          <a:r>
            <a:rPr lang="ru-RU" sz="1600" b="1" kern="1200" dirty="0" err="1"/>
            <a:t>бухгалтерської</a:t>
          </a:r>
          <a:r>
            <a:rPr lang="ru-RU" sz="1600" b="1" kern="1200" dirty="0"/>
            <a:t> </a:t>
          </a:r>
          <a:r>
            <a:rPr lang="ru-RU" sz="1600" b="1" kern="1200" dirty="0" err="1"/>
            <a:t>звітності</a:t>
          </a:r>
          <a:r>
            <a:rPr lang="ru-RU" sz="1600" b="1" kern="1200" dirty="0"/>
            <a:t> за </a:t>
          </a:r>
          <a:r>
            <a:rPr lang="ru-RU" sz="1600" b="1" kern="1200" dirty="0" err="1"/>
            <a:t>рахунок</a:t>
          </a:r>
          <a:r>
            <a:rPr lang="ru-RU" sz="1600" b="1" kern="1200" dirty="0"/>
            <a:t> </a:t>
          </a:r>
          <a:r>
            <a:rPr lang="ru-RU" sz="1600" b="1" kern="1200" dirty="0" err="1"/>
            <a:t>розширення</a:t>
          </a:r>
          <a:r>
            <a:rPr lang="ru-RU" sz="1600" b="1" kern="1200" dirty="0"/>
            <a:t> </a:t>
          </a:r>
          <a:r>
            <a:rPr lang="ru-RU" sz="1600" b="1" kern="1200" dirty="0" err="1"/>
            <a:t>використання</a:t>
          </a:r>
          <a:r>
            <a:rPr lang="ru-RU" sz="1600" b="1" kern="1200" dirty="0"/>
            <a:t> </a:t>
          </a:r>
          <a:r>
            <a:rPr lang="ru-RU" sz="1600" b="1" kern="1200" dirty="0" err="1"/>
            <a:t>показників</a:t>
          </a:r>
          <a:r>
            <a:rPr lang="ru-RU" sz="1600" b="1" kern="1200" dirty="0"/>
            <a:t>, </a:t>
          </a:r>
          <a:r>
            <a:rPr lang="ru-RU" sz="1600" b="1" kern="1200" dirty="0" err="1"/>
            <a:t>розрахованих</a:t>
          </a:r>
          <a:r>
            <a:rPr lang="ru-RU" sz="1600" b="1" kern="1200" dirty="0"/>
            <a:t> на </a:t>
          </a:r>
          <a:r>
            <a:rPr lang="ru-RU" sz="1600" b="1" kern="1200" dirty="0" err="1"/>
            <a:t>основі</a:t>
          </a:r>
          <a:r>
            <a:rPr lang="ru-RU" sz="1600" b="1" kern="1200" dirty="0"/>
            <a:t> </a:t>
          </a:r>
          <a:r>
            <a:rPr lang="ru-RU" sz="1600" b="1" kern="1200" dirty="0" err="1"/>
            <a:t>дисконтування</a:t>
          </a:r>
          <a:r>
            <a:rPr lang="ru-RU" sz="1600" b="1" kern="1200" dirty="0"/>
            <a:t> </a:t>
          </a:r>
          <a:r>
            <a:rPr lang="ru-RU" sz="1600" b="1" kern="1200" dirty="0" err="1"/>
            <a:t>майбутніх</a:t>
          </a:r>
          <a:r>
            <a:rPr lang="ru-RU" sz="1600" b="1" kern="1200" dirty="0"/>
            <a:t> </a:t>
          </a:r>
          <a:r>
            <a:rPr lang="ru-RU" sz="1600" b="1" kern="1200" dirty="0" err="1"/>
            <a:t>грошових</a:t>
          </a:r>
          <a:r>
            <a:rPr lang="ru-RU" sz="1600" b="1" kern="1200" dirty="0"/>
            <a:t> </a:t>
          </a:r>
          <a:r>
            <a:rPr lang="ru-RU" sz="1600" b="1" kern="1200" dirty="0" err="1"/>
            <a:t>потоків</a:t>
          </a:r>
          <a:r>
            <a:rPr lang="ru-RU" sz="1600" b="1" kern="1200" dirty="0"/>
            <a:t> та </a:t>
          </a:r>
          <a:r>
            <a:rPr lang="ru-RU" sz="1600" b="1" kern="1200" dirty="0" err="1"/>
            <a:t>характеризують</a:t>
          </a:r>
          <a:r>
            <a:rPr lang="ru-RU" sz="1600" b="1" kern="1200" dirty="0"/>
            <a:t> </a:t>
          </a:r>
          <a:r>
            <a:rPr lang="ru-RU" sz="1600" b="1" kern="1200" dirty="0" err="1"/>
            <a:t>прибутковість</a:t>
          </a:r>
          <a:r>
            <a:rPr lang="ru-RU" sz="1600" b="1" kern="1200" dirty="0"/>
            <a:t> </a:t>
          </a:r>
          <a:r>
            <a:rPr lang="ru-RU" sz="1600" b="1" kern="1200" dirty="0" err="1"/>
            <a:t>вкладеного</a:t>
          </a:r>
          <a:r>
            <a:rPr lang="ru-RU" sz="1600" b="1" kern="1200" dirty="0"/>
            <a:t> </a:t>
          </a:r>
          <a:r>
            <a:rPr lang="ru-RU" sz="1600" b="1" kern="1200" dirty="0" err="1"/>
            <a:t>капіталу</a:t>
          </a:r>
          <a:r>
            <a:rPr lang="ru-RU" sz="1600" b="1" kern="1200" dirty="0"/>
            <a:t>. Як </a:t>
          </a:r>
          <a:r>
            <a:rPr lang="ru-RU" sz="1600" b="1" kern="1200" dirty="0" err="1"/>
            <a:t>складова</a:t>
          </a:r>
          <a:r>
            <a:rPr lang="ru-RU" sz="1600" b="1" kern="1200" dirty="0"/>
            <a:t> </a:t>
          </a:r>
          <a:r>
            <a:rPr lang="ru-RU" sz="1600" b="1" kern="1200" dirty="0" err="1"/>
            <a:t>концепції</a:t>
          </a:r>
          <a:r>
            <a:rPr lang="ru-RU" sz="1600" b="1" kern="1200" dirty="0"/>
            <a:t> </a:t>
          </a:r>
          <a:r>
            <a:rPr lang="ru-RU" sz="1600" b="1" kern="1200" dirty="0" err="1"/>
            <a:t>вартості</a:t>
          </a:r>
          <a:r>
            <a:rPr lang="ru-RU" sz="1600" b="1" kern="1200" dirty="0"/>
            <a:t> і </a:t>
          </a:r>
          <a:r>
            <a:rPr lang="ru-RU" sz="1600" b="1" kern="1200" dirty="0" err="1"/>
            <a:t>капіталу</a:t>
          </a:r>
          <a:r>
            <a:rPr lang="ru-RU" sz="1600" b="1" kern="1200" dirty="0"/>
            <a:t> </a:t>
          </a:r>
          <a:r>
            <a:rPr lang="ru-RU" sz="1600" b="1" kern="1200" dirty="0" err="1"/>
            <a:t>розглядається</a:t>
          </a:r>
          <a:r>
            <a:rPr lang="ru-RU" sz="1600" b="1" kern="1200" dirty="0"/>
            <a:t> </a:t>
          </a:r>
          <a:r>
            <a:rPr lang="ru-RU" sz="1600" b="1" kern="1200" dirty="0" err="1"/>
            <a:t>концепція</a:t>
          </a:r>
          <a:r>
            <a:rPr lang="ru-RU" sz="1600" b="1" kern="1200" dirty="0"/>
            <a:t> </a:t>
          </a:r>
          <a:r>
            <a:rPr lang="ru-RU" sz="1600" b="1" kern="1200" dirty="0" err="1"/>
            <a:t>поточної</a:t>
          </a:r>
          <a:r>
            <a:rPr lang="ru-RU" sz="1600" b="1" kern="1200" dirty="0"/>
            <a:t> </a:t>
          </a:r>
          <a:r>
            <a:rPr lang="ru-RU" sz="1600" b="1" kern="1200" dirty="0" err="1"/>
            <a:t>вартості</a:t>
          </a:r>
          <a:r>
            <a:rPr lang="ru-RU" sz="1600" b="1" kern="1200" dirty="0"/>
            <a:t> </a:t>
          </a:r>
          <a:r>
            <a:rPr lang="ru-RU" sz="1600" b="1" kern="1200" dirty="0" err="1"/>
            <a:t>вкладеного</a:t>
          </a:r>
          <a:r>
            <a:rPr lang="ru-RU" sz="1600" b="1" kern="1200" dirty="0"/>
            <a:t> </a:t>
          </a:r>
          <a:r>
            <a:rPr lang="ru-RU" sz="1600" b="1" kern="1200" dirty="0" err="1"/>
            <a:t>капіталу</a:t>
          </a:r>
          <a:r>
            <a:rPr lang="ru-RU" sz="1600" b="1" kern="1200" dirty="0"/>
            <a:t> як основного </a:t>
          </a:r>
          <a:r>
            <a:rPr lang="ru-RU" sz="1600" b="1" kern="1200" dirty="0" err="1"/>
            <a:t>інструменту</a:t>
          </a:r>
          <a:r>
            <a:rPr lang="ru-RU" sz="1600" b="1" kern="1200" dirty="0"/>
            <a:t> </a:t>
          </a:r>
          <a:r>
            <a:rPr lang="ru-RU" sz="1600" b="1" kern="1200" dirty="0" err="1"/>
            <a:t>підвищення</a:t>
          </a:r>
          <a:r>
            <a:rPr lang="ru-RU" sz="1600" b="1" kern="1200" dirty="0"/>
            <a:t> </a:t>
          </a:r>
          <a:r>
            <a:rPr lang="ru-RU" sz="1600" b="1" kern="1200" dirty="0" err="1"/>
            <a:t>прозорості</a:t>
          </a:r>
          <a:r>
            <a:rPr lang="ru-RU" sz="1600" b="1" kern="1200" dirty="0"/>
            <a:t> </a:t>
          </a:r>
          <a:r>
            <a:rPr lang="ru-RU" sz="1600" b="1" kern="1200" dirty="0" err="1"/>
            <a:t>бухгалтерської</a:t>
          </a:r>
          <a:r>
            <a:rPr lang="ru-RU" sz="1600" b="1" kern="1200" dirty="0"/>
            <a:t> </a:t>
          </a:r>
          <a:r>
            <a:rPr lang="ru-RU" sz="1600" b="1" kern="1200" dirty="0" err="1"/>
            <a:t>звітності</a:t>
          </a:r>
          <a:r>
            <a:rPr lang="ru-RU" sz="1600" b="1" kern="1200" dirty="0"/>
            <a:t>.</a:t>
          </a:r>
          <a:endParaRPr lang="ru-UA" sz="1600" b="1" kern="1200" dirty="0"/>
        </a:p>
      </dsp:txBody>
      <dsp:txXfrm>
        <a:off x="6068871" y="1125869"/>
        <a:ext cx="4987321" cy="28689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CE3E7A-3B0F-425F-8924-92D155E5A689}">
      <dsp:nvSpPr>
        <dsp:cNvPr id="0" name=""/>
        <dsp:cNvSpPr/>
      </dsp:nvSpPr>
      <dsp:spPr>
        <a:xfrm>
          <a:off x="5367" y="114062"/>
          <a:ext cx="10876902" cy="2152009"/>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uk-UA" sz="1600" kern="1200"/>
            <a:t>Найважливішою характеристикою форм і видів справедливої вартості активів є їх оцінка з позицій об'єднаного критерію вкладення коштів: «прибутковість — ризик — ліквідність», який відображає суперечливість цілей інвестування та вимог, що пред'являються до інвестиційних активів. Існують стійкі залежності між прибутковістю, ліквідністю і ризиком. Вони виражаються в тому, що, як правило, по мірі збільшення прибутковості знижується ліквідність і зростає ризик вкладень. </a:t>
          </a:r>
          <a:r>
            <a:rPr lang="ru-RU" sz="1600" kern="1200"/>
            <a:t>У роботі запропоновано методику оцінки справедливої вартості активу, що розраховується на основі трьох його параметрів: прибутковості активу, його ризику і ліквідності.</a:t>
          </a:r>
          <a:endParaRPr lang="ru-UA" sz="1600" kern="1200"/>
        </a:p>
      </dsp:txBody>
      <dsp:txXfrm>
        <a:off x="1081372" y="114062"/>
        <a:ext cx="8724893" cy="2152009"/>
      </dsp:txXfrm>
    </dsp:sp>
    <dsp:sp modelId="{3FD87EEA-BCD0-4AA8-A98D-4CEED502E93F}">
      <dsp:nvSpPr>
        <dsp:cNvPr id="0" name=""/>
        <dsp:cNvSpPr/>
      </dsp:nvSpPr>
      <dsp:spPr>
        <a:xfrm>
          <a:off x="5367" y="2567353"/>
          <a:ext cx="10876902" cy="2152009"/>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ru-RU" sz="1600" kern="1200"/>
            <a:t>Спосіб оцінки справедливої вартості залежить від виду активу та можливості вимірювання його вартості. Справедлива вартість завжди, коли можна, оцінюється за цінами активного немонополизированного ринку, на якому продавець і покупець діють без посередників, що володіють всією повнотою інформації і не можуть впливати на ціни. Якщо ринкова оцінка неможлива, то справедлива вартість приймається рівною доходу від використання даного активу протягом терміну його служби. Нарешті, якщо і цей вид оцінки виявиться неможливим, то в якості оцінки справедливої вартості приймається відновна вартість.</a:t>
          </a:r>
          <a:endParaRPr lang="ru-UA" sz="1600" kern="1200"/>
        </a:p>
      </dsp:txBody>
      <dsp:txXfrm>
        <a:off x="1081372" y="2567353"/>
        <a:ext cx="8724893" cy="215200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382C83-5C25-4E3B-8B45-481747109CFE}">
      <dsp:nvSpPr>
        <dsp:cNvPr id="0" name=""/>
        <dsp:cNvSpPr/>
      </dsp:nvSpPr>
      <dsp:spPr>
        <a:xfrm>
          <a:off x="3350" y="247123"/>
          <a:ext cx="10473729" cy="1084888"/>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15875" rIns="0" bIns="15875" numCol="1" spcCol="1270" anchor="ctr" anchorCtr="0">
          <a:noAutofit/>
        </a:bodyPr>
        <a:lstStyle/>
        <a:p>
          <a:pPr lvl="0" algn="ctr" defTabSz="1111250">
            <a:lnSpc>
              <a:spcPct val="90000"/>
            </a:lnSpc>
            <a:spcBef>
              <a:spcPct val="0"/>
            </a:spcBef>
            <a:spcAft>
              <a:spcPct val="35000"/>
            </a:spcAft>
          </a:pPr>
          <a:r>
            <a:rPr lang="uk-UA" sz="2500" kern="1200"/>
            <a:t>Підсумовуючи існуючі концепції і парадигми обліку, їх зміст і напрямки еволюції, можна відзначити, що рушійною силою цих перетворень є три ключові фактори: </a:t>
          </a:r>
          <a:endParaRPr lang="ru-UA" sz="2500" kern="1200"/>
        </a:p>
      </dsp:txBody>
      <dsp:txXfrm>
        <a:off x="545794" y="247123"/>
        <a:ext cx="9388841" cy="1084888"/>
      </dsp:txXfrm>
    </dsp:sp>
    <dsp:sp modelId="{66E3EF4B-3BAD-4604-BF64-D882A515C5E7}">
      <dsp:nvSpPr>
        <dsp:cNvPr id="0" name=""/>
        <dsp:cNvSpPr/>
      </dsp:nvSpPr>
      <dsp:spPr>
        <a:xfrm>
          <a:off x="3350" y="1483895"/>
          <a:ext cx="10473729" cy="1084888"/>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15875" rIns="0" bIns="15875" numCol="1" spcCol="1270" anchor="ctr" anchorCtr="0">
          <a:noAutofit/>
        </a:bodyPr>
        <a:lstStyle/>
        <a:p>
          <a:pPr lvl="0" algn="ctr" defTabSz="1111250">
            <a:lnSpc>
              <a:spcPct val="90000"/>
            </a:lnSpc>
            <a:spcBef>
              <a:spcPct val="0"/>
            </a:spcBef>
            <a:spcAft>
              <a:spcPct val="35000"/>
            </a:spcAft>
          </a:pPr>
          <a:r>
            <a:rPr lang="uk-UA" sz="2500" kern="1200"/>
            <a:t>1) зміни історичного періоду, які зумовлюють перехід від однієї економічної моделі до іншої; </a:t>
          </a:r>
          <a:endParaRPr lang="ru-UA" sz="2500" kern="1200"/>
        </a:p>
      </dsp:txBody>
      <dsp:txXfrm>
        <a:off x="545794" y="1483895"/>
        <a:ext cx="9388841" cy="1084888"/>
      </dsp:txXfrm>
    </dsp:sp>
    <dsp:sp modelId="{306E6AC6-EEF1-4F8E-A246-6D54B805D8E8}">
      <dsp:nvSpPr>
        <dsp:cNvPr id="0" name=""/>
        <dsp:cNvSpPr/>
      </dsp:nvSpPr>
      <dsp:spPr>
        <a:xfrm>
          <a:off x="3350" y="2720668"/>
          <a:ext cx="10473729" cy="1084888"/>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15875" rIns="0" bIns="15875" numCol="1" spcCol="1270" anchor="ctr" anchorCtr="0">
          <a:noAutofit/>
        </a:bodyPr>
        <a:lstStyle/>
        <a:p>
          <a:pPr lvl="0" algn="ctr" defTabSz="1111250">
            <a:lnSpc>
              <a:spcPct val="90000"/>
            </a:lnSpc>
            <a:spcBef>
              <a:spcPct val="0"/>
            </a:spcBef>
            <a:spcAft>
              <a:spcPct val="35000"/>
            </a:spcAft>
          </a:pPr>
          <a:r>
            <a:rPr lang="uk-UA" sz="2500" kern="1200"/>
            <a:t>2) інституціональні перетворення</a:t>
          </a:r>
          <a:r>
            <a:rPr lang="ru-RU" sz="2500" kern="1200"/>
            <a:t>, які визначають систему регулювання бухгалтерського обліку та звітності; </a:t>
          </a:r>
          <a:endParaRPr lang="ru-UA" sz="2500" kern="1200"/>
        </a:p>
      </dsp:txBody>
      <dsp:txXfrm>
        <a:off x="545794" y="2720668"/>
        <a:ext cx="9388841" cy="1084888"/>
      </dsp:txXfrm>
    </dsp:sp>
    <dsp:sp modelId="{61AEDAF3-53D9-4D69-8CD0-C73885C8C315}">
      <dsp:nvSpPr>
        <dsp:cNvPr id="0" name=""/>
        <dsp:cNvSpPr/>
      </dsp:nvSpPr>
      <dsp:spPr>
        <a:xfrm>
          <a:off x="3350" y="3957441"/>
          <a:ext cx="10473729" cy="1084888"/>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15875" rIns="0" bIns="15875" numCol="1" spcCol="1270" anchor="ctr" anchorCtr="0">
          <a:noAutofit/>
        </a:bodyPr>
        <a:lstStyle/>
        <a:p>
          <a:pPr lvl="0" algn="ctr" defTabSz="1111250">
            <a:lnSpc>
              <a:spcPct val="90000"/>
            </a:lnSpc>
            <a:spcBef>
              <a:spcPct val="0"/>
            </a:spcBef>
            <a:spcAft>
              <a:spcPct val="35000"/>
            </a:spcAft>
          </a:pPr>
          <a:r>
            <a:rPr lang="ru-RU" sz="2500" kern="1200"/>
            <a:t>3) зміни управлінських концепції, які визначають перелік функції та вимоги до деталізації бухгалтерської інформації. </a:t>
          </a:r>
          <a:endParaRPr lang="ru-UA" sz="2500" kern="1200"/>
        </a:p>
      </dsp:txBody>
      <dsp:txXfrm>
        <a:off x="545794" y="3957441"/>
        <a:ext cx="9388841" cy="10848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D57800-877E-4EDD-B2BC-D9B31BF09A1D}">
      <dsp:nvSpPr>
        <dsp:cNvPr id="0" name=""/>
        <dsp:cNvSpPr/>
      </dsp:nvSpPr>
      <dsp:spPr>
        <a:xfrm>
          <a:off x="4064000" y="884710"/>
          <a:ext cx="2224013" cy="771971"/>
        </a:xfrm>
        <a:custGeom>
          <a:avLst/>
          <a:gdLst/>
          <a:ahLst/>
          <a:cxnLst/>
          <a:rect l="0" t="0" r="0" b="0"/>
          <a:pathLst>
            <a:path>
              <a:moveTo>
                <a:pt x="0" y="0"/>
              </a:moveTo>
              <a:lnTo>
                <a:pt x="0" y="385985"/>
              </a:lnTo>
              <a:lnTo>
                <a:pt x="2224013" y="385985"/>
              </a:lnTo>
              <a:lnTo>
                <a:pt x="2224013" y="771971"/>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12160F-4D59-490E-B6FB-10D33C3D160B}">
      <dsp:nvSpPr>
        <dsp:cNvPr id="0" name=""/>
        <dsp:cNvSpPr/>
      </dsp:nvSpPr>
      <dsp:spPr>
        <a:xfrm>
          <a:off x="1839986" y="884710"/>
          <a:ext cx="2224013" cy="771971"/>
        </a:xfrm>
        <a:custGeom>
          <a:avLst/>
          <a:gdLst/>
          <a:ahLst/>
          <a:cxnLst/>
          <a:rect l="0" t="0" r="0" b="0"/>
          <a:pathLst>
            <a:path>
              <a:moveTo>
                <a:pt x="2224013" y="0"/>
              </a:moveTo>
              <a:lnTo>
                <a:pt x="2224013" y="385985"/>
              </a:lnTo>
              <a:lnTo>
                <a:pt x="0" y="385985"/>
              </a:lnTo>
              <a:lnTo>
                <a:pt x="0" y="771971"/>
              </a:lnTo>
            </a:path>
          </a:pathLst>
        </a:custGeom>
        <a:noFill/>
        <a:ln w="15875"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5FFB3C-1B29-4B3E-83E8-3E005A5AABC1}">
      <dsp:nvSpPr>
        <dsp:cNvPr id="0" name=""/>
        <dsp:cNvSpPr/>
      </dsp:nvSpPr>
      <dsp:spPr>
        <a:xfrm>
          <a:off x="2225972" y="406860"/>
          <a:ext cx="3676054" cy="477850"/>
        </a:xfrm>
        <a:prstGeom prst="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uk-UA" sz="2400" b="1" kern="1200" dirty="0">
              <a:latin typeface="Times New Roman" panose="02020603050405020304" pitchFamily="18" charset="0"/>
              <a:cs typeface="Times New Roman" panose="02020603050405020304" pitchFamily="18" charset="0"/>
            </a:rPr>
            <a:t>Два підходи метатеорії</a:t>
          </a:r>
          <a:endParaRPr lang="ru-UA" sz="2400" b="1" kern="1200" dirty="0">
            <a:latin typeface="Times New Roman" panose="02020603050405020304" pitchFamily="18" charset="0"/>
            <a:cs typeface="Times New Roman" panose="02020603050405020304" pitchFamily="18" charset="0"/>
          </a:endParaRPr>
        </a:p>
      </dsp:txBody>
      <dsp:txXfrm>
        <a:off x="2225972" y="406860"/>
        <a:ext cx="3676054" cy="477850"/>
      </dsp:txXfrm>
    </dsp:sp>
    <dsp:sp modelId="{7FFE8047-384B-4461-892D-424C3605DB16}">
      <dsp:nvSpPr>
        <dsp:cNvPr id="0" name=""/>
        <dsp:cNvSpPr/>
      </dsp:nvSpPr>
      <dsp:spPr>
        <a:xfrm>
          <a:off x="1959" y="1656682"/>
          <a:ext cx="3676054" cy="1838027"/>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u-RU" sz="1600" b="1" kern="1200">
              <a:effectLst/>
              <a:latin typeface="Times New Roman" panose="02020603050405020304" pitchFamily="18" charset="0"/>
              <a:ea typeface="Calibri" panose="020F0502020204030204" pitchFamily="34" charset="0"/>
              <a:cs typeface="Times New Roman" panose="02020603050405020304" pitchFamily="18" charset="0"/>
            </a:rPr>
            <a:t>Згідно першого підходу метатеорією вважаються міжнаукові теорії – кібернетика, семіотика (загальна теорія знаків), системологія (загальна теорія систем), синергетика</a:t>
          </a:r>
          <a:endParaRPr lang="ru-UA" sz="1400" b="1" kern="1200" dirty="0">
            <a:latin typeface="Times New Roman" panose="02020603050405020304" pitchFamily="18" charset="0"/>
            <a:cs typeface="Times New Roman" panose="02020603050405020304" pitchFamily="18" charset="0"/>
          </a:endParaRPr>
        </a:p>
      </dsp:txBody>
      <dsp:txXfrm>
        <a:off x="1959" y="1656682"/>
        <a:ext cx="3676054" cy="1838027"/>
      </dsp:txXfrm>
    </dsp:sp>
    <dsp:sp modelId="{A3738548-563B-425E-B329-301E306DB479}">
      <dsp:nvSpPr>
        <dsp:cNvPr id="0" name=""/>
        <dsp:cNvSpPr/>
      </dsp:nvSpPr>
      <dsp:spPr>
        <a:xfrm>
          <a:off x="4449985" y="1656682"/>
          <a:ext cx="3676054" cy="1838027"/>
        </a:xfrm>
        <a:prstGeom prst="rect">
          <a:avLst/>
        </a:prstGeom>
        <a:solidFill>
          <a:schemeClr val="accent5">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ru-RU" sz="1600" b="1" kern="1200">
              <a:effectLst/>
              <a:latin typeface="Times New Roman" panose="02020603050405020304" pitchFamily="18" charset="0"/>
              <a:ea typeface="Calibri" panose="020F0502020204030204" pitchFamily="34" charset="0"/>
              <a:cs typeface="Times New Roman" panose="02020603050405020304" pitchFamily="18" charset="0"/>
            </a:rPr>
            <a:t>За другим – методології наукових змін, концепції філософії науки, що допомагають визначити, які напрями теоретичних інновацій є більш чи менш раціональними, продуктивними і результативними.</a:t>
          </a:r>
          <a:endParaRPr lang="ru-UA" sz="1600" b="1" kern="1200">
            <a:effectLst/>
            <a:latin typeface="Times New Roman" panose="02020603050405020304" pitchFamily="18" charset="0"/>
            <a:ea typeface="Calibri" panose="020F0502020204030204" pitchFamily="34" charset="0"/>
            <a:cs typeface="Times New Roman" panose="02020603050405020304" pitchFamily="18" charset="0"/>
          </a:endParaRPr>
        </a:p>
        <a:p>
          <a:pPr marL="0" lvl="0" algn="ctr" defTabSz="889000">
            <a:lnSpc>
              <a:spcPct val="90000"/>
            </a:lnSpc>
            <a:spcBef>
              <a:spcPct val="0"/>
            </a:spcBef>
            <a:spcAft>
              <a:spcPct val="35000"/>
            </a:spcAft>
            <a:buNone/>
          </a:pPr>
          <a:endParaRPr lang="ru-UA" sz="1400" b="1" kern="1200" dirty="0">
            <a:latin typeface="Times New Roman" panose="02020603050405020304" pitchFamily="18" charset="0"/>
            <a:cs typeface="Times New Roman" panose="02020603050405020304" pitchFamily="18" charset="0"/>
          </a:endParaRPr>
        </a:p>
      </dsp:txBody>
      <dsp:txXfrm>
        <a:off x="4449985" y="1656682"/>
        <a:ext cx="3676054" cy="18380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C0C8D8-7DCB-4AFF-8351-E7344120BEF7}">
      <dsp:nvSpPr>
        <dsp:cNvPr id="0" name=""/>
        <dsp:cNvSpPr/>
      </dsp:nvSpPr>
      <dsp:spPr>
        <a:xfrm>
          <a:off x="243" y="161660"/>
          <a:ext cx="9602301" cy="193905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just" defTabSz="800100">
            <a:lnSpc>
              <a:spcPct val="90000"/>
            </a:lnSpc>
            <a:spcBef>
              <a:spcPct val="0"/>
            </a:spcBef>
            <a:spcAft>
              <a:spcPct val="35000"/>
            </a:spcAft>
          </a:pPr>
          <a:r>
            <a:rPr lang="uk-UA" sz="1800" kern="1200" dirty="0"/>
            <a:t>розробка різних варіантів формалізованої теорії обліку, оцінка класу таких теорій, тобто створення певної загальної метатеорії. </a:t>
          </a:r>
          <a:r>
            <a:rPr lang="ru-RU" sz="1800" kern="1200" dirty="0" err="1"/>
            <a:t>Під</a:t>
          </a:r>
          <a:r>
            <a:rPr lang="ru-RU" sz="1800" kern="1200" dirty="0"/>
            <a:t> </a:t>
          </a:r>
          <a:r>
            <a:rPr lang="ru-RU" sz="1800" kern="1200" dirty="0" err="1"/>
            <a:t>метатеорією</a:t>
          </a:r>
          <a:r>
            <a:rPr lang="ru-RU" sz="1800" kern="1200" dirty="0"/>
            <a:t> автор </a:t>
          </a:r>
          <a:r>
            <a:rPr lang="ru-RU" sz="1800" kern="1200" dirty="0" err="1"/>
            <a:t>розуміє</a:t>
          </a:r>
          <a:r>
            <a:rPr lang="ru-RU" sz="1800" kern="1200" dirty="0"/>
            <a:t> </a:t>
          </a:r>
          <a:r>
            <a:rPr lang="ru-RU" sz="1800" kern="1200" dirty="0" err="1"/>
            <a:t>теорію</a:t>
          </a:r>
          <a:r>
            <a:rPr lang="ru-RU" sz="1800" kern="1200" dirty="0"/>
            <a:t>, яка </a:t>
          </a:r>
          <a:r>
            <a:rPr lang="ru-RU" sz="1800" kern="1200" dirty="0" err="1"/>
            <a:t>вивчає</a:t>
          </a:r>
          <a:r>
            <a:rPr lang="ru-RU" sz="1800" kern="1200" dirty="0"/>
            <a:t>, </a:t>
          </a:r>
          <a:r>
            <a:rPr lang="ru-RU" sz="1800" kern="1200" dirty="0" err="1"/>
            <a:t>аналізує</a:t>
          </a:r>
          <a:r>
            <a:rPr lang="ru-RU" sz="1800" kern="1200" dirty="0"/>
            <a:t> </a:t>
          </a:r>
          <a:r>
            <a:rPr lang="ru-RU" sz="1800" kern="1200" dirty="0" err="1"/>
            <a:t>теорію</a:t>
          </a:r>
          <a:r>
            <a:rPr lang="ru-RU" sz="1800" kern="1200" dirty="0"/>
            <a:t> </a:t>
          </a:r>
          <a:r>
            <a:rPr lang="ru-RU" sz="1800" kern="1200" dirty="0" err="1"/>
            <a:t>обліку</a:t>
          </a:r>
          <a:r>
            <a:rPr lang="ru-RU" sz="1800" kern="1200" dirty="0"/>
            <a:t> </a:t>
          </a:r>
          <a:r>
            <a:rPr lang="ru-RU" sz="1800" kern="1200" dirty="0" err="1"/>
            <a:t>формалізованим</a:t>
          </a:r>
          <a:r>
            <a:rPr lang="ru-RU" sz="1800" kern="1200" dirty="0"/>
            <a:t> методом (за </a:t>
          </a:r>
          <a:r>
            <a:rPr lang="ru-RU" sz="1800" kern="1200" dirty="0" err="1"/>
            <a:t>допомогою</a:t>
          </a:r>
          <a:r>
            <a:rPr lang="ru-RU" sz="1800" kern="1200" dirty="0"/>
            <a:t> </a:t>
          </a:r>
          <a:r>
            <a:rPr lang="ru-RU" sz="1800" kern="1200" dirty="0" err="1"/>
            <a:t>логіко-математичного</a:t>
          </a:r>
          <a:r>
            <a:rPr lang="ru-RU" sz="1800" kern="1200" dirty="0"/>
            <a:t> </a:t>
          </a:r>
          <a:r>
            <a:rPr lang="ru-RU" sz="1800" kern="1200" dirty="0" err="1"/>
            <a:t>моделювання</a:t>
          </a:r>
          <a:r>
            <a:rPr lang="ru-RU" sz="1800" kern="1200" dirty="0"/>
            <a:t>). В </a:t>
          </a:r>
          <a:r>
            <a:rPr lang="ru-RU" sz="1800" kern="1200" dirty="0" err="1"/>
            <a:t>метатеорії</a:t>
          </a:r>
          <a:r>
            <a:rPr lang="ru-RU" sz="1800" kern="1200" dirty="0"/>
            <a:t> </a:t>
          </a:r>
          <a:r>
            <a:rPr lang="ru-RU" sz="1800" kern="1200" dirty="0" err="1"/>
            <a:t>аналізуються</a:t>
          </a:r>
          <a:r>
            <a:rPr lang="ru-RU" sz="1800" kern="1200" dirty="0"/>
            <a:t> </a:t>
          </a:r>
          <a:r>
            <a:rPr lang="ru-RU" sz="1800" kern="1200" dirty="0" err="1"/>
            <a:t>різні</a:t>
          </a:r>
          <a:r>
            <a:rPr lang="ru-RU" sz="1800" kern="1200" dirty="0"/>
            <a:t> </a:t>
          </a:r>
          <a:r>
            <a:rPr lang="ru-RU" sz="1800" kern="1200" dirty="0" err="1"/>
            <a:t>теорії</a:t>
          </a:r>
          <a:r>
            <a:rPr lang="ru-RU" sz="1800" kern="1200" dirty="0"/>
            <a:t> і </a:t>
          </a:r>
          <a:r>
            <a:rPr lang="ru-RU" sz="1800" kern="1200" dirty="0" err="1"/>
            <a:t>моделі</a:t>
          </a:r>
          <a:r>
            <a:rPr lang="ru-RU" sz="1800" kern="1200" dirty="0"/>
            <a:t> </a:t>
          </a:r>
          <a:r>
            <a:rPr lang="ru-RU" sz="1800" kern="1200" dirty="0" err="1"/>
            <a:t>обліку</a:t>
          </a:r>
          <a:r>
            <a:rPr lang="ru-RU" sz="1800" kern="1200" dirty="0"/>
            <a:t>, </a:t>
          </a:r>
          <a:r>
            <a:rPr lang="ru-RU" sz="1800" kern="1200" dirty="0" err="1"/>
            <a:t>їх</a:t>
          </a:r>
          <a:r>
            <a:rPr lang="ru-RU" sz="1800" kern="1200" dirty="0"/>
            <a:t> </a:t>
          </a:r>
          <a:r>
            <a:rPr lang="ru-RU" sz="1800" kern="1200" dirty="0" err="1"/>
            <a:t>ефективність</a:t>
          </a:r>
          <a:r>
            <a:rPr lang="ru-RU" sz="1800" kern="1200" dirty="0"/>
            <a:t>, </a:t>
          </a:r>
          <a:r>
            <a:rPr lang="ru-RU" sz="1800" kern="1200" dirty="0" err="1"/>
            <a:t>наприклад</a:t>
          </a:r>
          <a:r>
            <a:rPr lang="ru-RU" sz="1800" kern="1200" dirty="0"/>
            <a:t> </a:t>
          </a:r>
          <a:r>
            <a:rPr lang="ru-RU" sz="1800" kern="1200" dirty="0" err="1"/>
            <a:t>оцінка</a:t>
          </a:r>
          <a:r>
            <a:rPr lang="ru-RU" sz="1800" kern="1200" dirty="0"/>
            <a:t> </a:t>
          </a:r>
          <a:r>
            <a:rPr lang="ru-RU" sz="1800" kern="1200" dirty="0" err="1"/>
            <a:t>моделі</a:t>
          </a:r>
          <a:r>
            <a:rPr lang="ru-RU" sz="1800" kern="1200" dirty="0"/>
            <a:t> з точки </a:t>
          </a:r>
          <a:r>
            <a:rPr lang="ru-RU" sz="1800" kern="1200" dirty="0" err="1"/>
            <a:t>зору</a:t>
          </a:r>
          <a:r>
            <a:rPr lang="ru-RU" sz="1800" kern="1200" dirty="0"/>
            <a:t> </a:t>
          </a:r>
          <a:r>
            <a:rPr lang="ru-RU" sz="1800" kern="1200" dirty="0" err="1"/>
            <a:t>простоти</a:t>
          </a:r>
          <a:r>
            <a:rPr lang="ru-RU" sz="1800" kern="1200" dirty="0"/>
            <a:t>, </a:t>
          </a:r>
          <a:r>
            <a:rPr lang="ru-RU" sz="1800" kern="1200" dirty="0" err="1"/>
            <a:t>знаходження</a:t>
          </a:r>
          <a:r>
            <a:rPr lang="ru-RU" sz="1800" kern="1200" dirty="0"/>
            <a:t> </a:t>
          </a:r>
          <a:r>
            <a:rPr lang="ru-RU" sz="1800" kern="1200" dirty="0" err="1"/>
            <a:t>вирішальної</a:t>
          </a:r>
          <a:r>
            <a:rPr lang="ru-RU" sz="1800" kern="1200" dirty="0"/>
            <a:t> </a:t>
          </a:r>
          <a:r>
            <a:rPr lang="ru-RU" sz="1800" kern="1200" dirty="0" err="1"/>
            <a:t>процедури</a:t>
          </a:r>
          <a:r>
            <a:rPr lang="ru-RU" sz="1800" kern="1200" dirty="0"/>
            <a:t> до </a:t>
          </a:r>
          <a:r>
            <a:rPr lang="ru-RU" sz="1800" kern="1200" dirty="0" err="1"/>
            <a:t>цієї</a:t>
          </a:r>
          <a:r>
            <a:rPr lang="ru-RU" sz="1800" kern="1200" dirty="0"/>
            <a:t> </a:t>
          </a:r>
          <a:r>
            <a:rPr lang="ru-RU" sz="1800" kern="1200" dirty="0" err="1"/>
            <a:t>моделі</a:t>
          </a:r>
          <a:r>
            <a:rPr lang="ru-RU" sz="1800" kern="1200" dirty="0"/>
            <a:t> </a:t>
          </a:r>
          <a:r>
            <a:rPr lang="ru-RU" sz="1800" kern="1200" dirty="0" err="1"/>
            <a:t>тощо</a:t>
          </a:r>
          <a:r>
            <a:rPr lang="ru-RU" sz="1800" kern="1200" dirty="0"/>
            <a:t>.</a:t>
          </a:r>
          <a:endParaRPr lang="ru-UA" sz="1800" kern="1200" dirty="0"/>
        </a:p>
      </dsp:txBody>
      <dsp:txXfrm>
        <a:off x="57036" y="218453"/>
        <a:ext cx="9488715" cy="1825465"/>
      </dsp:txXfrm>
    </dsp:sp>
    <dsp:sp modelId="{B44CAF00-BF8C-4D51-96CC-BF78C77D3F3B}">
      <dsp:nvSpPr>
        <dsp:cNvPr id="0" name=""/>
        <dsp:cNvSpPr/>
      </dsp:nvSpPr>
      <dsp:spPr>
        <a:xfrm>
          <a:off x="243" y="2391570"/>
          <a:ext cx="9602301" cy="193905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just" defTabSz="800100">
            <a:lnSpc>
              <a:spcPct val="90000"/>
            </a:lnSpc>
            <a:spcBef>
              <a:spcPct val="0"/>
            </a:spcBef>
            <a:spcAft>
              <a:spcPct val="35000"/>
            </a:spcAft>
          </a:pPr>
          <a:r>
            <a:rPr lang="ru-RU" sz="1800" kern="1200"/>
            <a:t>Особливо слід підкреслити тезу, висловлену Р.С. Рашитовим, що розвиток обліку в подальшому та його становлення пов’язаний зі становленням його метатеорії. Тобто ефективний розвиток бухгалтерського обліку можливий лише за наявності розробленої метатеорії, основна задача побудови якої зводиться до пошуку адекватної економічним умовам моделі бухгалтерського обліку.</a:t>
          </a:r>
          <a:endParaRPr lang="ru-UA" sz="1800" kern="1200"/>
        </a:p>
      </dsp:txBody>
      <dsp:txXfrm>
        <a:off x="57036" y="2448363"/>
        <a:ext cx="9488715" cy="18254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965E42-DD12-40EB-8447-7F7012480BB4}">
      <dsp:nvSpPr>
        <dsp:cNvPr id="0" name=""/>
        <dsp:cNvSpPr/>
      </dsp:nvSpPr>
      <dsp:spPr>
        <a:xfrm>
          <a:off x="0" y="0"/>
          <a:ext cx="8474378" cy="10416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uk-UA" sz="1800" kern="1200"/>
            <a:t>- приклад з історії, взятий для доведення, порівняння; </a:t>
          </a:r>
          <a:endParaRPr lang="ru-UA" sz="1800" kern="1200"/>
        </a:p>
      </dsp:txBody>
      <dsp:txXfrm>
        <a:off x="30510" y="30510"/>
        <a:ext cx="7262291" cy="980669"/>
      </dsp:txXfrm>
    </dsp:sp>
    <dsp:sp modelId="{CB6E6342-8053-4ED5-A1E8-94294320D123}">
      <dsp:nvSpPr>
        <dsp:cNvPr id="0" name=""/>
        <dsp:cNvSpPr/>
      </dsp:nvSpPr>
      <dsp:spPr>
        <a:xfrm>
          <a:off x="709729" y="1231087"/>
          <a:ext cx="8474378" cy="10416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uk-UA" sz="1800" kern="1200"/>
            <a:t>- підстава вибору проблем, модель, зразок розвитку; </a:t>
          </a:r>
          <a:endParaRPr lang="ru-UA" sz="1800" kern="1200"/>
        </a:p>
      </dsp:txBody>
      <dsp:txXfrm>
        <a:off x="740239" y="1261597"/>
        <a:ext cx="7026531" cy="980669"/>
      </dsp:txXfrm>
    </dsp:sp>
    <dsp:sp modelId="{76AA07F5-34AE-41AA-AD3E-0EA65F04CBD6}">
      <dsp:nvSpPr>
        <dsp:cNvPr id="0" name=""/>
        <dsp:cNvSpPr/>
      </dsp:nvSpPr>
      <dsp:spPr>
        <a:xfrm>
          <a:off x="1408865" y="2462174"/>
          <a:ext cx="8474378" cy="10416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uk-UA" sz="1800" kern="1200"/>
            <a:t>- система теоретичних, методологічних, аксіологічних положень, прийнятих як зразок розв’язку наукових задач, таких, що поділяють всі члени наукового співтовариства; </a:t>
          </a:r>
          <a:endParaRPr lang="ru-UA" sz="1800" kern="1200"/>
        </a:p>
      </dsp:txBody>
      <dsp:txXfrm>
        <a:off x="1439375" y="2492684"/>
        <a:ext cx="7037124" cy="980669"/>
      </dsp:txXfrm>
    </dsp:sp>
    <dsp:sp modelId="{33D89FD1-FB59-41D9-A252-A48181C299A6}">
      <dsp:nvSpPr>
        <dsp:cNvPr id="0" name=""/>
        <dsp:cNvSpPr/>
      </dsp:nvSpPr>
      <dsp:spPr>
        <a:xfrm>
          <a:off x="2118594" y="3693261"/>
          <a:ext cx="8474378" cy="104168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uk-UA" sz="1800" kern="1200"/>
            <a:t>- суворо наукова теорія, втілена в системі понять, які відображають істотні риси дійсності. </a:t>
          </a:r>
          <a:endParaRPr lang="ru-UA" sz="1800" kern="1200"/>
        </a:p>
      </dsp:txBody>
      <dsp:txXfrm>
        <a:off x="2149104" y="3723771"/>
        <a:ext cx="7026531" cy="980669"/>
      </dsp:txXfrm>
    </dsp:sp>
    <dsp:sp modelId="{9A57B2A5-0472-480E-83B4-ED77932E8887}">
      <dsp:nvSpPr>
        <dsp:cNvPr id="0" name=""/>
        <dsp:cNvSpPr/>
      </dsp:nvSpPr>
      <dsp:spPr>
        <a:xfrm>
          <a:off x="7797280" y="797839"/>
          <a:ext cx="677097" cy="677097"/>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ru-UA" sz="2800" kern="1200"/>
        </a:p>
      </dsp:txBody>
      <dsp:txXfrm>
        <a:off x="7949627" y="797839"/>
        <a:ext cx="372403" cy="509515"/>
      </dsp:txXfrm>
    </dsp:sp>
    <dsp:sp modelId="{E442BE54-DDB3-4FAD-9822-8537346CF170}">
      <dsp:nvSpPr>
        <dsp:cNvPr id="0" name=""/>
        <dsp:cNvSpPr/>
      </dsp:nvSpPr>
      <dsp:spPr>
        <a:xfrm>
          <a:off x="8507009" y="2028926"/>
          <a:ext cx="677097" cy="677097"/>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ru-UA" sz="2800" kern="1200"/>
        </a:p>
      </dsp:txBody>
      <dsp:txXfrm>
        <a:off x="8659356" y="2028926"/>
        <a:ext cx="372403" cy="509515"/>
      </dsp:txXfrm>
    </dsp:sp>
    <dsp:sp modelId="{BA57988A-E0F5-4303-AC21-256FF5B3A40E}">
      <dsp:nvSpPr>
        <dsp:cNvPr id="0" name=""/>
        <dsp:cNvSpPr/>
      </dsp:nvSpPr>
      <dsp:spPr>
        <a:xfrm>
          <a:off x="9206145" y="3260013"/>
          <a:ext cx="677097" cy="677097"/>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ru-UA" sz="2800" kern="1200"/>
        </a:p>
      </dsp:txBody>
      <dsp:txXfrm>
        <a:off x="9358492" y="3260013"/>
        <a:ext cx="372403" cy="5095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9BDEB2-ECFD-4DD1-A4BA-521AE44C939F}">
      <dsp:nvSpPr>
        <dsp:cNvPr id="0" name=""/>
        <dsp:cNvSpPr/>
      </dsp:nvSpPr>
      <dsp:spPr>
        <a:xfrm>
          <a:off x="705831" y="2382"/>
          <a:ext cx="9319609" cy="62229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lvl="0" algn="ctr" defTabSz="1555750">
            <a:lnSpc>
              <a:spcPct val="90000"/>
            </a:lnSpc>
            <a:spcBef>
              <a:spcPct val="0"/>
            </a:spcBef>
            <a:spcAft>
              <a:spcPct val="35000"/>
            </a:spcAft>
          </a:pPr>
          <a:r>
            <a:rPr lang="uk-UA" sz="3500" kern="1200" dirty="0">
              <a:effectLst/>
              <a:latin typeface="Times New Roman" panose="02020603050405020304" pitchFamily="18" charset="0"/>
              <a:ea typeface="Arial Narrow" panose="020B0606020202030204" pitchFamily="34" charset="0"/>
              <a:cs typeface="Times New Roman" panose="02020603050405020304" pitchFamily="18" charset="0"/>
            </a:rPr>
            <a:t>Основні недоліки другої парадигми </a:t>
          </a:r>
          <a:endParaRPr lang="ru-UA" sz="3500" kern="1200" dirty="0"/>
        </a:p>
      </dsp:txBody>
      <dsp:txXfrm>
        <a:off x="724057" y="20608"/>
        <a:ext cx="9283157" cy="585840"/>
      </dsp:txXfrm>
    </dsp:sp>
    <dsp:sp modelId="{22BDD435-B0EE-4454-8915-3BA8BD78EEFF}">
      <dsp:nvSpPr>
        <dsp:cNvPr id="0" name=""/>
        <dsp:cNvSpPr/>
      </dsp:nvSpPr>
      <dsp:spPr>
        <a:xfrm>
          <a:off x="1637792" y="624675"/>
          <a:ext cx="931960" cy="466719"/>
        </a:xfrm>
        <a:custGeom>
          <a:avLst/>
          <a:gdLst/>
          <a:ahLst/>
          <a:cxnLst/>
          <a:rect l="0" t="0" r="0" b="0"/>
          <a:pathLst>
            <a:path>
              <a:moveTo>
                <a:pt x="0" y="0"/>
              </a:moveTo>
              <a:lnTo>
                <a:pt x="0" y="466719"/>
              </a:lnTo>
              <a:lnTo>
                <a:pt x="931960" y="466719"/>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47038C-4E70-439F-B1EB-FC2384A07C27}">
      <dsp:nvSpPr>
        <dsp:cNvPr id="0" name=""/>
        <dsp:cNvSpPr/>
      </dsp:nvSpPr>
      <dsp:spPr>
        <a:xfrm>
          <a:off x="2569753" y="780249"/>
          <a:ext cx="7593975" cy="62229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uk-UA" sz="1900" kern="1200" dirty="0">
              <a:effectLst/>
              <a:latin typeface="Times New Roman" panose="02020603050405020304" pitchFamily="18" charset="0"/>
              <a:ea typeface="Arial Narrow" panose="020B0606020202030204" pitchFamily="34" charset="0"/>
              <a:cs typeface="Times New Roman" panose="02020603050405020304" pitchFamily="18" charset="0"/>
            </a:rPr>
            <a:t>- ігнорування натуральної форми внесків, що дає лише часткову уяву про внесений капітал;</a:t>
          </a:r>
          <a:endParaRPr lang="ru-UA" sz="1900" kern="1200" dirty="0"/>
        </a:p>
      </dsp:txBody>
      <dsp:txXfrm>
        <a:off x="2587979" y="798475"/>
        <a:ext cx="7557523" cy="585840"/>
      </dsp:txXfrm>
    </dsp:sp>
    <dsp:sp modelId="{D2678EE2-5705-42AB-A783-8BFB0149B5B7}">
      <dsp:nvSpPr>
        <dsp:cNvPr id="0" name=""/>
        <dsp:cNvSpPr/>
      </dsp:nvSpPr>
      <dsp:spPr>
        <a:xfrm>
          <a:off x="1637792" y="624675"/>
          <a:ext cx="931960" cy="1244585"/>
        </a:xfrm>
        <a:custGeom>
          <a:avLst/>
          <a:gdLst/>
          <a:ahLst/>
          <a:cxnLst/>
          <a:rect l="0" t="0" r="0" b="0"/>
          <a:pathLst>
            <a:path>
              <a:moveTo>
                <a:pt x="0" y="0"/>
              </a:moveTo>
              <a:lnTo>
                <a:pt x="0" y="1244585"/>
              </a:lnTo>
              <a:lnTo>
                <a:pt x="931960" y="1244585"/>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C1B4AB-C569-4D37-884D-03639A7653EA}">
      <dsp:nvSpPr>
        <dsp:cNvPr id="0" name=""/>
        <dsp:cNvSpPr/>
      </dsp:nvSpPr>
      <dsp:spPr>
        <a:xfrm>
          <a:off x="2569753" y="1558115"/>
          <a:ext cx="7593975" cy="62229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uk-UA" sz="1900" kern="1200" dirty="0">
              <a:effectLst/>
              <a:latin typeface="Times New Roman" panose="02020603050405020304" pitchFamily="18" charset="0"/>
              <a:ea typeface="Arial Narrow" panose="020B0606020202030204" pitchFamily="34" charset="0"/>
              <a:cs typeface="Times New Roman" panose="02020603050405020304" pitchFamily="18" charset="0"/>
            </a:rPr>
            <a:t>- недостатньо інформації для оцінки кредиторської заборгованості підприємства; </a:t>
          </a:r>
          <a:endParaRPr lang="ru-UA" sz="1900" kern="1200" dirty="0"/>
        </a:p>
      </dsp:txBody>
      <dsp:txXfrm>
        <a:off x="2587979" y="1576341"/>
        <a:ext cx="7557523" cy="585840"/>
      </dsp:txXfrm>
    </dsp:sp>
    <dsp:sp modelId="{3E866154-4C35-4D6C-AFB0-0D678C34C387}">
      <dsp:nvSpPr>
        <dsp:cNvPr id="0" name=""/>
        <dsp:cNvSpPr/>
      </dsp:nvSpPr>
      <dsp:spPr>
        <a:xfrm>
          <a:off x="1637792" y="624675"/>
          <a:ext cx="931960" cy="2022452"/>
        </a:xfrm>
        <a:custGeom>
          <a:avLst/>
          <a:gdLst/>
          <a:ahLst/>
          <a:cxnLst/>
          <a:rect l="0" t="0" r="0" b="0"/>
          <a:pathLst>
            <a:path>
              <a:moveTo>
                <a:pt x="0" y="0"/>
              </a:moveTo>
              <a:lnTo>
                <a:pt x="0" y="2022452"/>
              </a:lnTo>
              <a:lnTo>
                <a:pt x="931960" y="202245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DADA85-DF5F-4EA0-B75D-04117E658168}">
      <dsp:nvSpPr>
        <dsp:cNvPr id="0" name=""/>
        <dsp:cNvSpPr/>
      </dsp:nvSpPr>
      <dsp:spPr>
        <a:xfrm>
          <a:off x="2569753" y="2335981"/>
          <a:ext cx="7593975" cy="62229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uk-UA" sz="1900" kern="1200">
              <a:effectLst/>
              <a:latin typeface="Times New Roman" panose="02020603050405020304" pitchFamily="18" charset="0"/>
              <a:ea typeface="Arial Narrow" panose="020B0606020202030204" pitchFamily="34" charset="0"/>
              <a:cs typeface="Times New Roman" panose="02020603050405020304" pitchFamily="18" charset="0"/>
            </a:rPr>
            <a:t>- ігнорується грошова оцінка матеріальних цінностей, що призводить до неможливості визначення розміру нарахованої амортизації; </a:t>
          </a:r>
          <a:endParaRPr lang="ru-UA" sz="1900" kern="1200" dirty="0">
            <a:effectLst/>
            <a:latin typeface="Calibri" panose="020F0502020204030204" pitchFamily="34" charset="0"/>
            <a:ea typeface="Calibri" panose="020F0502020204030204" pitchFamily="34" charset="0"/>
            <a:cs typeface="Times New Roman" panose="02020603050405020304" pitchFamily="18" charset="0"/>
          </a:endParaRPr>
        </a:p>
      </dsp:txBody>
      <dsp:txXfrm>
        <a:off x="2587979" y="2354207"/>
        <a:ext cx="7557523" cy="585840"/>
      </dsp:txXfrm>
    </dsp:sp>
    <dsp:sp modelId="{A7605FC8-E1F0-41AF-9910-85B0A2CD0523}">
      <dsp:nvSpPr>
        <dsp:cNvPr id="0" name=""/>
        <dsp:cNvSpPr/>
      </dsp:nvSpPr>
      <dsp:spPr>
        <a:xfrm>
          <a:off x="1637792" y="624675"/>
          <a:ext cx="931960" cy="2800318"/>
        </a:xfrm>
        <a:custGeom>
          <a:avLst/>
          <a:gdLst/>
          <a:ahLst/>
          <a:cxnLst/>
          <a:rect l="0" t="0" r="0" b="0"/>
          <a:pathLst>
            <a:path>
              <a:moveTo>
                <a:pt x="0" y="0"/>
              </a:moveTo>
              <a:lnTo>
                <a:pt x="0" y="2800318"/>
              </a:lnTo>
              <a:lnTo>
                <a:pt x="931960" y="2800318"/>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C4ED98-79CE-4C81-A05F-D3CAF53CB410}">
      <dsp:nvSpPr>
        <dsp:cNvPr id="0" name=""/>
        <dsp:cNvSpPr/>
      </dsp:nvSpPr>
      <dsp:spPr>
        <a:xfrm>
          <a:off x="2569753" y="3113847"/>
          <a:ext cx="7593975" cy="62229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uk-UA" sz="1900" kern="1200">
              <a:effectLst/>
              <a:latin typeface="Times New Roman" panose="02020603050405020304" pitchFamily="18" charset="0"/>
              <a:ea typeface="Arial Narrow" panose="020B0606020202030204" pitchFamily="34" charset="0"/>
              <a:cs typeface="Times New Roman" panose="02020603050405020304" pitchFamily="18" charset="0"/>
            </a:rPr>
            <a:t>- контроль, що базується лише на бюджеті, не можна вважати дієвим;</a:t>
          </a:r>
          <a:endParaRPr lang="ru-UA" sz="1900" kern="1200" dirty="0">
            <a:effectLst/>
            <a:latin typeface="Calibri" panose="020F0502020204030204" pitchFamily="34" charset="0"/>
            <a:ea typeface="Calibri" panose="020F0502020204030204" pitchFamily="34" charset="0"/>
            <a:cs typeface="Times New Roman" panose="02020603050405020304" pitchFamily="18" charset="0"/>
          </a:endParaRPr>
        </a:p>
      </dsp:txBody>
      <dsp:txXfrm>
        <a:off x="2587979" y="3132073"/>
        <a:ext cx="7557523" cy="585840"/>
      </dsp:txXfrm>
    </dsp:sp>
    <dsp:sp modelId="{38B39AF0-6752-4D63-8DF6-BD77E39620A7}">
      <dsp:nvSpPr>
        <dsp:cNvPr id="0" name=""/>
        <dsp:cNvSpPr/>
      </dsp:nvSpPr>
      <dsp:spPr>
        <a:xfrm>
          <a:off x="1637792" y="624675"/>
          <a:ext cx="931960" cy="3578184"/>
        </a:xfrm>
        <a:custGeom>
          <a:avLst/>
          <a:gdLst/>
          <a:ahLst/>
          <a:cxnLst/>
          <a:rect l="0" t="0" r="0" b="0"/>
          <a:pathLst>
            <a:path>
              <a:moveTo>
                <a:pt x="0" y="0"/>
              </a:moveTo>
              <a:lnTo>
                <a:pt x="0" y="3578184"/>
              </a:lnTo>
              <a:lnTo>
                <a:pt x="931960" y="357818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AE7719-7EB0-4CBF-961A-D79DFB31B4F9}">
      <dsp:nvSpPr>
        <dsp:cNvPr id="0" name=""/>
        <dsp:cNvSpPr/>
      </dsp:nvSpPr>
      <dsp:spPr>
        <a:xfrm>
          <a:off x="2569753" y="3891714"/>
          <a:ext cx="7593975" cy="62229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uk-UA" sz="1900" kern="1200">
              <a:effectLst/>
              <a:latin typeface="Times New Roman" panose="02020603050405020304" pitchFamily="18" charset="0"/>
              <a:ea typeface="Arial Narrow" panose="020B0606020202030204" pitchFamily="34" charset="0"/>
              <a:cs typeface="Times New Roman" panose="02020603050405020304" pitchFamily="18" charset="0"/>
            </a:rPr>
            <a:t>- не дозволяє отримати інформацію про ефективність господарської діяльності підприємства. </a:t>
          </a:r>
          <a:endParaRPr lang="ru-UA" sz="1900" kern="1200" dirty="0">
            <a:effectLst/>
            <a:latin typeface="Calibri" panose="020F0502020204030204" pitchFamily="34" charset="0"/>
            <a:ea typeface="Calibri" panose="020F0502020204030204" pitchFamily="34" charset="0"/>
            <a:cs typeface="Times New Roman" panose="02020603050405020304" pitchFamily="18" charset="0"/>
          </a:endParaRPr>
        </a:p>
      </dsp:txBody>
      <dsp:txXfrm>
        <a:off x="2587979" y="3909940"/>
        <a:ext cx="7557523" cy="5858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0FD823-F5F7-4E0B-9934-65F0766D4725}">
      <dsp:nvSpPr>
        <dsp:cNvPr id="0" name=""/>
        <dsp:cNvSpPr/>
      </dsp:nvSpPr>
      <dsp:spPr>
        <a:xfrm>
          <a:off x="3720" y="1498"/>
          <a:ext cx="8907959" cy="1150992"/>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17780" rIns="0" bIns="17780" numCol="1" spcCol="1270" anchor="ctr" anchorCtr="0">
          <a:noAutofit/>
        </a:bodyPr>
        <a:lstStyle/>
        <a:p>
          <a:pPr lvl="0" algn="ctr" defTabSz="1244600">
            <a:lnSpc>
              <a:spcPct val="90000"/>
            </a:lnSpc>
            <a:spcBef>
              <a:spcPct val="0"/>
            </a:spcBef>
            <a:spcAft>
              <a:spcPct val="35000"/>
            </a:spcAft>
          </a:pPr>
          <a:r>
            <a:rPr lang="uk-UA" sz="2800" kern="1200" dirty="0"/>
            <a:t>- не існує правил та можливості для автоматичного контролю облікових даних; </a:t>
          </a:r>
          <a:endParaRPr lang="ru-UA" sz="2800" kern="1200" dirty="0"/>
        </a:p>
      </dsp:txBody>
      <dsp:txXfrm>
        <a:off x="579216" y="1498"/>
        <a:ext cx="7756967" cy="1150992"/>
      </dsp:txXfrm>
    </dsp:sp>
    <dsp:sp modelId="{A4961EF4-889A-4082-B6F6-EAAD015A40AF}">
      <dsp:nvSpPr>
        <dsp:cNvPr id="0" name=""/>
        <dsp:cNvSpPr/>
      </dsp:nvSpPr>
      <dsp:spPr>
        <a:xfrm>
          <a:off x="3720" y="1313628"/>
          <a:ext cx="8907959" cy="1150992"/>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17780" rIns="0" bIns="17780" numCol="1" spcCol="1270" anchor="ctr" anchorCtr="0">
          <a:noAutofit/>
        </a:bodyPr>
        <a:lstStyle/>
        <a:p>
          <a:pPr lvl="0" algn="ctr" defTabSz="1244600">
            <a:lnSpc>
              <a:spcPct val="90000"/>
            </a:lnSpc>
            <a:spcBef>
              <a:spcPct val="0"/>
            </a:spcBef>
            <a:spcAft>
              <a:spcPct val="35000"/>
            </a:spcAft>
          </a:pPr>
          <a:r>
            <a:rPr lang="uk-UA" sz="2800" kern="1200" dirty="0"/>
            <a:t>- визначення фінансового стану можливе лише після проведення інвентаризації; </a:t>
          </a:r>
          <a:endParaRPr lang="ru-UA" sz="2800" kern="1200" dirty="0"/>
        </a:p>
      </dsp:txBody>
      <dsp:txXfrm>
        <a:off x="579216" y="1313628"/>
        <a:ext cx="7756967" cy="1150992"/>
      </dsp:txXfrm>
    </dsp:sp>
    <dsp:sp modelId="{F1B38CAB-5B0E-42C5-8397-9BFA305DA157}">
      <dsp:nvSpPr>
        <dsp:cNvPr id="0" name=""/>
        <dsp:cNvSpPr/>
      </dsp:nvSpPr>
      <dsp:spPr>
        <a:xfrm>
          <a:off x="3720" y="2625759"/>
          <a:ext cx="8907959" cy="1150992"/>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17780" rIns="0" bIns="17780" numCol="1" spcCol="1270" anchor="ctr" anchorCtr="0">
          <a:noAutofit/>
        </a:bodyPr>
        <a:lstStyle/>
        <a:p>
          <a:pPr lvl="0" algn="ctr" defTabSz="1244600">
            <a:lnSpc>
              <a:spcPct val="90000"/>
            </a:lnSpc>
            <a:spcBef>
              <a:spcPct val="0"/>
            </a:spcBef>
            <a:spcAft>
              <a:spcPct val="35000"/>
            </a:spcAft>
          </a:pPr>
          <a:r>
            <a:rPr lang="uk-UA" sz="2800" kern="1200"/>
            <a:t>- відсутні умови для розрахунку прибутку в поточному періоді. </a:t>
          </a:r>
          <a:endParaRPr lang="ru-UA" sz="2800" kern="1200"/>
        </a:p>
      </dsp:txBody>
      <dsp:txXfrm>
        <a:off x="579216" y="2625759"/>
        <a:ext cx="7756967" cy="11509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392682-01C6-4C75-973A-35863D770CA8}">
      <dsp:nvSpPr>
        <dsp:cNvPr id="0" name=""/>
        <dsp:cNvSpPr/>
      </dsp:nvSpPr>
      <dsp:spPr>
        <a:xfrm>
          <a:off x="36814" y="2312"/>
          <a:ext cx="9984771" cy="910560"/>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uk-UA" sz="1500" i="1" kern="1200"/>
            <a:t>Четверта парадигма</a:t>
          </a:r>
          <a:r>
            <a:rPr lang="uk-UA" sz="1500" kern="1200"/>
            <a:t>: подвійна статична бухгалтерія. В основі статичної бухгалтерії лежить положення, що при складанні балансу враховується (береться за основу) лише стан цінностей на даний момент. Теорія формувалася на основі поглядів юристів, які спеціалізувалися на комерційному праві, а саме на питаннях банкрутства. </a:t>
          </a:r>
          <a:endParaRPr lang="ru-UA" sz="1500" kern="1200"/>
        </a:p>
      </dsp:txBody>
      <dsp:txXfrm>
        <a:off x="492094" y="2312"/>
        <a:ext cx="9074211" cy="910560"/>
      </dsp:txXfrm>
    </dsp:sp>
    <dsp:sp modelId="{AA9F9B63-B5C7-47E8-A6BE-3229CB548BD3}">
      <dsp:nvSpPr>
        <dsp:cNvPr id="0" name=""/>
        <dsp:cNvSpPr/>
      </dsp:nvSpPr>
      <dsp:spPr>
        <a:xfrm>
          <a:off x="36814" y="1040351"/>
          <a:ext cx="9984771" cy="910560"/>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uk-UA" sz="1500" kern="1200"/>
            <a:t>Але юристи зіткнулися з протиріччям, зумовленим римським правом: </a:t>
          </a:r>
          <a:endParaRPr lang="ru-UA" sz="1500" kern="1200"/>
        </a:p>
      </dsp:txBody>
      <dsp:txXfrm>
        <a:off x="492094" y="1040351"/>
        <a:ext cx="9074211" cy="910560"/>
      </dsp:txXfrm>
    </dsp:sp>
    <dsp:sp modelId="{38B3F290-846F-4F36-BED1-FF4339B0B05E}">
      <dsp:nvSpPr>
        <dsp:cNvPr id="0" name=""/>
        <dsp:cNvSpPr/>
      </dsp:nvSpPr>
      <dsp:spPr>
        <a:xfrm>
          <a:off x="36814" y="2078390"/>
          <a:ext cx="9984771" cy="910560"/>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uk-UA" sz="1500" kern="1200"/>
            <a:t>- підприємства продовжують свою діяльність, власники виплачують собі частину прибутку, не дочікуючись ліквідації; </a:t>
          </a:r>
          <a:endParaRPr lang="ru-UA" sz="1500" kern="1200"/>
        </a:p>
      </dsp:txBody>
      <dsp:txXfrm>
        <a:off x="492094" y="2078390"/>
        <a:ext cx="9074211" cy="910560"/>
      </dsp:txXfrm>
    </dsp:sp>
    <dsp:sp modelId="{2F304A08-0868-49AA-8FB0-60A07D274835}">
      <dsp:nvSpPr>
        <dsp:cNvPr id="0" name=""/>
        <dsp:cNvSpPr/>
      </dsp:nvSpPr>
      <dsp:spPr>
        <a:xfrm>
          <a:off x="36814" y="3116428"/>
          <a:ext cx="9984771" cy="910560"/>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uk-UA" sz="1500" kern="1200"/>
            <a:t>- результат не може бути виведеним до моменту повного закриття підприємства і погашення кредиторської заборгованості. </a:t>
          </a:r>
          <a:endParaRPr lang="ru-UA" sz="1500" kern="1200"/>
        </a:p>
      </dsp:txBody>
      <dsp:txXfrm>
        <a:off x="492094" y="3116428"/>
        <a:ext cx="9074211" cy="910560"/>
      </dsp:txXfrm>
    </dsp:sp>
    <dsp:sp modelId="{FD7335E9-3AD4-408D-924C-AB8A0D2415F7}">
      <dsp:nvSpPr>
        <dsp:cNvPr id="0" name=""/>
        <dsp:cNvSpPr/>
      </dsp:nvSpPr>
      <dsp:spPr>
        <a:xfrm>
          <a:off x="36814" y="4154467"/>
          <a:ext cx="9984771" cy="910560"/>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uk-UA" sz="1500" kern="1200"/>
            <a:t>Для розв’язання протиріччя вони намагаються відобразити фіктивну періодичну ліквідацію. </a:t>
          </a:r>
          <a:endParaRPr lang="ru-UA" sz="1500" kern="1200"/>
        </a:p>
      </dsp:txBody>
      <dsp:txXfrm>
        <a:off x="492094" y="4154467"/>
        <a:ext cx="9074211" cy="910560"/>
      </dsp:txXfrm>
    </dsp:sp>
    <dsp:sp modelId="{74EB6E24-C0A0-4C93-8C91-59A505858248}">
      <dsp:nvSpPr>
        <dsp:cNvPr id="0" name=""/>
        <dsp:cNvSpPr/>
      </dsp:nvSpPr>
      <dsp:spPr>
        <a:xfrm>
          <a:off x="36814" y="5192506"/>
          <a:ext cx="9984771" cy="910560"/>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0" bIns="9525" numCol="1" spcCol="1270" anchor="ctr" anchorCtr="0">
          <a:noAutofit/>
        </a:bodyPr>
        <a:lstStyle/>
        <a:p>
          <a:pPr lvl="0" algn="ctr" defTabSz="666750">
            <a:lnSpc>
              <a:spcPct val="90000"/>
            </a:lnSpc>
            <a:spcBef>
              <a:spcPct val="0"/>
            </a:spcBef>
            <a:spcAft>
              <a:spcPct val="35000"/>
            </a:spcAft>
          </a:pPr>
          <a:r>
            <a:rPr lang="uk-UA" sz="1500" kern="1200"/>
            <a:t>Завдання обліку – з’ясувати, чи дозволить реалізація всіх активів підприємства на даний момент отримати суму, необхідну для оплати його кредиторської заборгованості; визначення частки покриття кредиторської заборгованості в умовах фіктивної ліквідації підприємства. </a:t>
          </a:r>
          <a:endParaRPr lang="ru-UA" sz="1500" kern="1200"/>
        </a:p>
      </dsp:txBody>
      <dsp:txXfrm>
        <a:off x="492094" y="5192506"/>
        <a:ext cx="9074211" cy="9105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BA1D9-5482-4B14-B7BB-B5FFF94DCE2B}">
      <dsp:nvSpPr>
        <dsp:cNvPr id="0" name=""/>
        <dsp:cNvSpPr/>
      </dsp:nvSpPr>
      <dsp:spPr>
        <a:xfrm>
          <a:off x="0" y="187476"/>
          <a:ext cx="9833317" cy="26676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uk-UA" sz="2000" i="1" kern="1200"/>
            <a:t>П’ята парадигма</a:t>
          </a:r>
          <a:r>
            <a:rPr lang="uk-UA" sz="2000" kern="1200"/>
            <a:t>: подвійна динамічна бухгалтерія. В основу даної парадигми покладено розмежування матеріальних результатів і матеріальних витрат, з одного боку, та грошових результатів (виручки) і грошових витрат (валових витрат), з іншого. В основі обліку – рух цінностей незалежно від можливості ліквідації підприємства (система реєстрації фактів господарського життя). Основне завдання обліку – безперервне або через невеликі інтервали часу визначення ефективності господарської діяльності підприємства. </a:t>
          </a:r>
          <a:endParaRPr lang="ru-UA" sz="2000" kern="1200"/>
        </a:p>
      </dsp:txBody>
      <dsp:txXfrm>
        <a:off x="130221" y="317697"/>
        <a:ext cx="9572875" cy="2407158"/>
      </dsp:txXfrm>
    </dsp:sp>
    <dsp:sp modelId="{D6851896-196A-46FD-B5EF-A4C905D23079}">
      <dsp:nvSpPr>
        <dsp:cNvPr id="0" name=""/>
        <dsp:cNvSpPr/>
      </dsp:nvSpPr>
      <dsp:spPr>
        <a:xfrm>
          <a:off x="0" y="2912677"/>
          <a:ext cx="9833317" cy="26676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uk-UA" sz="2000" kern="1200"/>
            <a:t>Теорія формувалася на основі поглядів купців, філософія яких відрізнялася від філософії юристів, адже купців, передусім, цікавила не можливість власного краху, а збільшення і визначення прибутку; юристи ж займалися аналізом банкрутств. Прибічники динамічної теорії вивчали метаморфозу собівартості в продажну вартість, яка може відбутися в один із моментів: замовлення на продукт; його виробництво; доставка (поставка); отримання; інкасація (оплата). Оцінка прибутку здійснюється виходячи з доходів і витрат підприємства. </a:t>
          </a:r>
          <a:endParaRPr lang="ru-UA" sz="2000" kern="1200"/>
        </a:p>
      </dsp:txBody>
      <dsp:txXfrm>
        <a:off x="130221" y="3042898"/>
        <a:ext cx="9572875" cy="24071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2ED49B-406B-42D3-98B4-A9893C63B999}">
      <dsp:nvSpPr>
        <dsp:cNvPr id="0" name=""/>
        <dsp:cNvSpPr/>
      </dsp:nvSpPr>
      <dsp:spPr>
        <a:xfrm>
          <a:off x="0" y="0"/>
          <a:ext cx="5670010" cy="5670010"/>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9CE871-DCE0-454A-B0D9-3817EFB1DEE7}">
      <dsp:nvSpPr>
        <dsp:cNvPr id="0" name=""/>
        <dsp:cNvSpPr/>
      </dsp:nvSpPr>
      <dsp:spPr>
        <a:xfrm>
          <a:off x="2835005" y="0"/>
          <a:ext cx="8534035" cy="567001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dirty="0"/>
            <a:t>С. Ф. </a:t>
          </a:r>
          <a:r>
            <a:rPr lang="uk-UA" sz="1200" kern="1200" dirty="0" err="1"/>
            <a:t>Голов</a:t>
          </a:r>
          <a:r>
            <a:rPr lang="uk-UA" sz="1200" kern="1200" dirty="0"/>
            <a:t> сучасну парадигму бухгалтерського обліку в Україні характеризує як симбіоз трьох складових: адміністративних і ринкових концепцій; національних і міжнародних стандартів; юридичної та економічної моделі. З його точки зору, нова облікова парадигма – це </a:t>
          </a:r>
          <a:r>
            <a:rPr lang="uk-UA" sz="1200" i="1" kern="1200" dirty="0"/>
            <a:t>парадигма глобального обліку</a:t>
          </a:r>
          <a:r>
            <a:rPr lang="uk-UA" sz="1200" kern="1200" dirty="0"/>
            <a:t>, яка базується на паритетності потреб користувачів, поєднуючи ідеї </a:t>
          </a:r>
          <a:r>
            <a:rPr lang="uk-UA" sz="1200" kern="1200" dirty="0" err="1"/>
            <a:t>уніграфічної</a:t>
          </a:r>
          <a:r>
            <a:rPr lang="uk-UA" sz="1200" kern="1200" dirty="0"/>
            <a:t>, камеральної, </a:t>
          </a:r>
          <a:r>
            <a:rPr lang="uk-UA" sz="1200" kern="1200" dirty="0" err="1"/>
            <a:t>діграфічної</a:t>
          </a:r>
          <a:r>
            <a:rPr lang="uk-UA" sz="1200" kern="1200" dirty="0"/>
            <a:t> парадигм, і враховує надбання суміжних галузей знань. </a:t>
          </a:r>
          <a:endParaRPr lang="ru-UA" sz="1200" kern="1200" dirty="0"/>
        </a:p>
      </dsp:txBody>
      <dsp:txXfrm>
        <a:off x="2835005" y="0"/>
        <a:ext cx="8534035" cy="1204877"/>
      </dsp:txXfrm>
    </dsp:sp>
    <dsp:sp modelId="{D63DC779-00AA-427E-AC26-DCF6B61FAC31}">
      <dsp:nvSpPr>
        <dsp:cNvPr id="0" name=""/>
        <dsp:cNvSpPr/>
      </dsp:nvSpPr>
      <dsp:spPr>
        <a:xfrm>
          <a:off x="744188" y="1204877"/>
          <a:ext cx="4181632" cy="4181632"/>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CBAEB9-44D3-403A-970E-7E945FF24ACC}">
      <dsp:nvSpPr>
        <dsp:cNvPr id="0" name=""/>
        <dsp:cNvSpPr/>
      </dsp:nvSpPr>
      <dsp:spPr>
        <a:xfrm>
          <a:off x="2835005" y="1204877"/>
          <a:ext cx="8534035" cy="4181632"/>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dirty="0"/>
            <a:t>В. М. Жук пропонує </a:t>
          </a:r>
          <a:r>
            <a:rPr lang="uk-UA" sz="1200" i="1" kern="1200" dirty="0"/>
            <a:t>парадигму бухгалтерського обліку економіки гармонійного розвитку,</a:t>
          </a:r>
          <a:r>
            <a:rPr lang="uk-UA" sz="1200" kern="1200" dirty="0"/>
            <a:t> що базується на ідеях фізичної економії, які, на думку автора, повинні забезпечуватися якісно новими Міжнародними стандартами фінансової звітності (далі – МСФЗ), в основі яких має визначатися пріоритет показників реальної економіки, природно-ресурсний та біологічний потенціал. Головною особливістю запропонованої парадигми є акцентування уваги на революційному, а не еволюційному підході до зміни парадигми. Такий підхід також передбачає поєднання фінансових і нефінансових показників, але так само, як і попередній, висвітлює тільки частину удосконалення бухгалтерського обліку. </a:t>
          </a:r>
          <a:endParaRPr lang="ru-UA" sz="1200" kern="1200" dirty="0"/>
        </a:p>
      </dsp:txBody>
      <dsp:txXfrm>
        <a:off x="2835005" y="1204877"/>
        <a:ext cx="8534035" cy="1204877"/>
      </dsp:txXfrm>
    </dsp:sp>
    <dsp:sp modelId="{0BAA9983-0255-46CE-8DBA-063B65ED812C}">
      <dsp:nvSpPr>
        <dsp:cNvPr id="0" name=""/>
        <dsp:cNvSpPr/>
      </dsp:nvSpPr>
      <dsp:spPr>
        <a:xfrm>
          <a:off x="1488377" y="2409754"/>
          <a:ext cx="2693254" cy="2693254"/>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175FC3-EF8E-4B6E-8646-697D1C005831}">
      <dsp:nvSpPr>
        <dsp:cNvPr id="0" name=""/>
        <dsp:cNvSpPr/>
      </dsp:nvSpPr>
      <dsp:spPr>
        <a:xfrm>
          <a:off x="2835005" y="2793852"/>
          <a:ext cx="8534035" cy="1925057"/>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dirty="0"/>
            <a:t>Західні дослідники Д. </a:t>
          </a:r>
          <a:r>
            <a:rPr lang="uk-UA" sz="1200" kern="1200" dirty="0" err="1"/>
            <a:t>Дж</a:t>
          </a:r>
          <a:r>
            <a:rPr lang="uk-UA" sz="1200" kern="1200" dirty="0"/>
            <a:t>. </a:t>
          </a:r>
          <a:r>
            <a:rPr lang="uk-UA" sz="1200" kern="1200" dirty="0" err="1"/>
            <a:t>Гоувс</a:t>
          </a:r>
          <a:r>
            <a:rPr lang="uk-UA" sz="1200" kern="1200" dirty="0"/>
            <a:t> і А. </a:t>
          </a:r>
          <a:r>
            <a:rPr lang="uk-UA" sz="1200" kern="1200" dirty="0" err="1"/>
            <a:t>Ревінкель</a:t>
          </a:r>
          <a:r>
            <a:rPr lang="uk-UA" sz="1200" kern="1200" dirty="0"/>
            <a:t> за допомогою використання </a:t>
          </a:r>
          <a:r>
            <a:rPr lang="uk-UA" sz="1200" kern="1200" dirty="0" err="1"/>
            <a:t>трансдисциплінарних</a:t>
          </a:r>
          <a:r>
            <a:rPr lang="uk-UA" sz="1200" kern="1200" dirty="0"/>
            <a:t> досліджень визначили </a:t>
          </a:r>
          <a:r>
            <a:rPr lang="uk-UA" sz="1200" i="1" kern="1200" dirty="0" err="1"/>
            <a:t>субпарадигму</a:t>
          </a:r>
          <a:r>
            <a:rPr lang="uk-UA" sz="1200" i="1" kern="1200" dirty="0"/>
            <a:t> бухгалтерського обліку,</a:t>
          </a:r>
          <a:r>
            <a:rPr lang="uk-UA" sz="1200" kern="1200" dirty="0"/>
            <a:t> сутність якої полягає у формуванні цілісних перспектив змін парадигми відносно часової та інформаційної місткості, відповідно до чого вдосконалення обліку має відбуватися в напрямі розширення свободи і творчості, що дозволить розкривати у бухгалтерській звітності приховані фактори, що впливають на діяльність підприємств. Вітчизняний дослідник </a:t>
          </a:r>
          <a:endParaRPr lang="ru-UA" sz="1200" kern="1200" dirty="0"/>
        </a:p>
      </dsp:txBody>
      <dsp:txXfrm>
        <a:off x="2835005" y="2793852"/>
        <a:ext cx="8534035" cy="861210"/>
      </dsp:txXfrm>
    </dsp:sp>
    <dsp:sp modelId="{EFC2530A-89DC-413D-877B-4647BBAB1280}">
      <dsp:nvSpPr>
        <dsp:cNvPr id="0" name=""/>
        <dsp:cNvSpPr/>
      </dsp:nvSpPr>
      <dsp:spPr>
        <a:xfrm>
          <a:off x="2232566" y="3614631"/>
          <a:ext cx="1204877" cy="1204877"/>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BF2E7D-D63D-48BD-887B-88B89A271824}">
      <dsp:nvSpPr>
        <dsp:cNvPr id="0" name=""/>
        <dsp:cNvSpPr/>
      </dsp:nvSpPr>
      <dsp:spPr>
        <a:xfrm>
          <a:off x="2835005" y="3837654"/>
          <a:ext cx="8534035" cy="758831"/>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uk-UA" sz="1200" kern="1200" dirty="0"/>
            <a:t>М. М. </a:t>
          </a:r>
          <a:r>
            <a:rPr lang="uk-UA" sz="1200" kern="1200" dirty="0" err="1"/>
            <a:t>Шигун</a:t>
          </a:r>
          <a:r>
            <a:rPr lang="uk-UA" sz="1200" kern="1200" dirty="0"/>
            <a:t> пропонує </a:t>
          </a:r>
          <a:r>
            <a:rPr lang="uk-UA" sz="1200" i="1" kern="1200" dirty="0"/>
            <a:t>парадигму інтернаціонального бухгалтерського обліку</a:t>
          </a:r>
          <a:r>
            <a:rPr lang="uk-UA" sz="1200" kern="1200" dirty="0"/>
            <a:t>, яка спрямована на забезпечення інтересів інтернаціональних власників капіталу та інвестиційні процеси, оцінку спроможності підприємства сплачувати заробітну плату, забезпеченість позикових сум, визначення сум прибутку та дивідендів. </a:t>
          </a:r>
          <a:endParaRPr lang="ru-UA" sz="1200" kern="1200" dirty="0"/>
        </a:p>
      </dsp:txBody>
      <dsp:txXfrm>
        <a:off x="2835005" y="3837654"/>
        <a:ext cx="8534035" cy="758831"/>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433011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32966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8344E1E-9390-4C78-BA48-45C4F36F8E55}" type="slidenum">
              <a:rPr lang="ru-UA" smtClean="0"/>
              <a:t>‹#›</a:t>
            </a:fld>
            <a:endParaRPr lang="ru-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96259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2449549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344E1E-9390-4C78-BA48-45C4F36F8E55}" type="slidenum">
              <a:rPr lang="ru-UA" smtClean="0"/>
              <a:t>‹#›</a:t>
            </a:fld>
            <a:endParaRPr lang="ru-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81507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595088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4185416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3028645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4233401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1CE17E6-2EFA-4F79-8D8D-6DF04C90B7E8}" type="datetimeFigureOut">
              <a:rPr lang="ru-UA" smtClean="0"/>
              <a:t>01/25/2021</a:t>
            </a:fld>
            <a:endParaRPr lang="ru-UA"/>
          </a:p>
        </p:txBody>
      </p:sp>
      <p:sp>
        <p:nvSpPr>
          <p:cNvPr id="5" name="Footer Placeholder 4"/>
          <p:cNvSpPr>
            <a:spLocks noGrp="1"/>
          </p:cNvSpPr>
          <p:nvPr>
            <p:ph type="ftr" sz="quarter" idx="11"/>
          </p:nvPr>
        </p:nvSpPr>
        <p:spPr/>
        <p:txBody>
          <a:bodyPr/>
          <a:lstStyle/>
          <a:p>
            <a:endParaRPr lang="ru-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961746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58149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1CE17E6-2EFA-4F79-8D8D-6DF04C90B7E8}" type="datetimeFigureOut">
              <a:rPr lang="ru-UA" smtClean="0"/>
              <a:t>01/25/2021</a:t>
            </a:fld>
            <a:endParaRPr lang="ru-UA"/>
          </a:p>
        </p:txBody>
      </p:sp>
      <p:sp>
        <p:nvSpPr>
          <p:cNvPr id="8" name="Footer Placeholder 7"/>
          <p:cNvSpPr>
            <a:spLocks noGrp="1"/>
          </p:cNvSpPr>
          <p:nvPr>
            <p:ph type="ftr" sz="quarter" idx="11"/>
          </p:nvPr>
        </p:nvSpPr>
        <p:spPr/>
        <p:txBody>
          <a:bodyPr/>
          <a:lstStyle/>
          <a:p>
            <a:endParaRPr lang="ru-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102551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1CE17E6-2EFA-4F79-8D8D-6DF04C90B7E8}" type="datetimeFigureOut">
              <a:rPr lang="ru-UA" smtClean="0"/>
              <a:t>01/25/2021</a:t>
            </a:fld>
            <a:endParaRPr lang="ru-UA"/>
          </a:p>
        </p:txBody>
      </p:sp>
      <p:sp>
        <p:nvSpPr>
          <p:cNvPr id="4" name="Footer Placeholder 3"/>
          <p:cNvSpPr>
            <a:spLocks noGrp="1"/>
          </p:cNvSpPr>
          <p:nvPr>
            <p:ph type="ftr" sz="quarter" idx="11"/>
          </p:nvPr>
        </p:nvSpPr>
        <p:spPr/>
        <p:txBody>
          <a:bodyPr/>
          <a:lstStyle/>
          <a:p>
            <a:endParaRPr lang="ru-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4195099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CE17E6-2EFA-4F79-8D8D-6DF04C90B7E8}" type="datetimeFigureOut">
              <a:rPr lang="ru-UA" smtClean="0"/>
              <a:t>01/25/2021</a:t>
            </a:fld>
            <a:endParaRPr lang="ru-UA"/>
          </a:p>
        </p:txBody>
      </p:sp>
      <p:sp>
        <p:nvSpPr>
          <p:cNvPr id="3" name="Footer Placeholder 2"/>
          <p:cNvSpPr>
            <a:spLocks noGrp="1"/>
          </p:cNvSpPr>
          <p:nvPr>
            <p:ph type="ftr" sz="quarter" idx="11"/>
          </p:nvPr>
        </p:nvSpPr>
        <p:spPr/>
        <p:txBody>
          <a:bodyPr/>
          <a:lstStyle/>
          <a:p>
            <a:endParaRPr lang="ru-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535240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556343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1CE17E6-2EFA-4F79-8D8D-6DF04C90B7E8}" type="datetimeFigureOut">
              <a:rPr lang="ru-UA" smtClean="0"/>
              <a:t>01/25/2021</a:t>
            </a:fld>
            <a:endParaRPr lang="ru-UA"/>
          </a:p>
        </p:txBody>
      </p:sp>
      <p:sp>
        <p:nvSpPr>
          <p:cNvPr id="6" name="Footer Placeholder 5"/>
          <p:cNvSpPr>
            <a:spLocks noGrp="1"/>
          </p:cNvSpPr>
          <p:nvPr>
            <p:ph type="ftr" sz="quarter" idx="11"/>
          </p:nvPr>
        </p:nvSpPr>
        <p:spPr/>
        <p:txBody>
          <a:bodyPr/>
          <a:lstStyle/>
          <a:p>
            <a:endParaRPr lang="ru-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8344E1E-9390-4C78-BA48-45C4F36F8E55}" type="slidenum">
              <a:rPr lang="ru-UA" smtClean="0"/>
              <a:t>‹#›</a:t>
            </a:fld>
            <a:endParaRPr lang="ru-UA"/>
          </a:p>
        </p:txBody>
      </p:sp>
    </p:spTree>
    <p:extLst>
      <p:ext uri="{BB962C8B-B14F-4D97-AF65-F5344CB8AC3E}">
        <p14:creationId xmlns:p14="http://schemas.microsoft.com/office/powerpoint/2010/main" val="2927513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1CE17E6-2EFA-4F79-8D8D-6DF04C90B7E8}" type="datetimeFigureOut">
              <a:rPr lang="ru-UA" smtClean="0"/>
              <a:t>01/25/2021</a:t>
            </a:fld>
            <a:endParaRPr lang="ru-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UA"/>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8344E1E-9390-4C78-BA48-45C4F36F8E55}" type="slidenum">
              <a:rPr lang="ru-UA" smtClean="0"/>
              <a:t>‹#›</a:t>
            </a:fld>
            <a:endParaRPr lang="ru-UA"/>
          </a:p>
        </p:txBody>
      </p:sp>
    </p:spTree>
    <p:extLst>
      <p:ext uri="{BB962C8B-B14F-4D97-AF65-F5344CB8AC3E}">
        <p14:creationId xmlns:p14="http://schemas.microsoft.com/office/powerpoint/2010/main" val="3135389895"/>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12C72B-72B8-4131-83E3-AFD2EE7C795A}"/>
              </a:ext>
            </a:extLst>
          </p:cNvPr>
          <p:cNvSpPr>
            <a:spLocks noGrp="1"/>
          </p:cNvSpPr>
          <p:nvPr>
            <p:ph type="ctrTitle"/>
          </p:nvPr>
        </p:nvSpPr>
        <p:spPr>
          <a:xfrm>
            <a:off x="3373062" y="1864865"/>
            <a:ext cx="8131550" cy="2262781"/>
          </a:xfrm>
        </p:spPr>
        <p:txBody>
          <a:bodyPr>
            <a:normAutofit/>
          </a:bodyPr>
          <a:lstStyle/>
          <a:p>
            <a:pPr>
              <a:lnSpc>
                <a:spcPct val="90000"/>
              </a:lnSpc>
            </a:pPr>
            <a:r>
              <a:rPr lang="ru-RU" sz="5000" b="1" dirty="0">
                <a:effectLst/>
                <a:latin typeface="Times New Roman" panose="02020603050405020304" pitchFamily="18" charset="0"/>
                <a:ea typeface="Arial Narrow" panose="020B0606020202030204" pitchFamily="34" charset="0"/>
                <a:cs typeface="Times New Roman" panose="02020603050405020304" pitchFamily="18" charset="0"/>
              </a:rPr>
              <a:t>Тема 3</a:t>
            </a:r>
            <a:br>
              <a:rPr lang="ru-RU" sz="5000" b="1" dirty="0">
                <a:effectLst/>
                <a:latin typeface="Times New Roman" panose="02020603050405020304" pitchFamily="18" charset="0"/>
                <a:ea typeface="Arial Narrow" panose="020B0606020202030204" pitchFamily="34" charset="0"/>
                <a:cs typeface="Times New Roman" panose="02020603050405020304" pitchFamily="18" charset="0"/>
              </a:rPr>
            </a:br>
            <a:r>
              <a:rPr lang="ru-RU" sz="5000" b="1" dirty="0" err="1">
                <a:effectLst/>
                <a:latin typeface="Times New Roman" panose="02020603050405020304" pitchFamily="18" charset="0"/>
                <a:ea typeface="Arial Narrow" panose="020B0606020202030204" pitchFamily="34" charset="0"/>
                <a:cs typeface="Times New Roman" panose="02020603050405020304" pitchFamily="18" charset="0"/>
              </a:rPr>
              <a:t>Парадигми</a:t>
            </a:r>
            <a:r>
              <a:rPr lang="ru-RU" sz="5000" b="1" dirty="0">
                <a:effectLst/>
                <a:latin typeface="Times New Roman" panose="02020603050405020304" pitchFamily="18" charset="0"/>
                <a:ea typeface="Arial Narrow" panose="020B0606020202030204" pitchFamily="34" charset="0"/>
                <a:cs typeface="Times New Roman" panose="02020603050405020304" pitchFamily="18" charset="0"/>
              </a:rPr>
              <a:t> і </a:t>
            </a:r>
            <a:r>
              <a:rPr lang="ru-RU" sz="5000" b="1" dirty="0" err="1">
                <a:effectLst/>
                <a:latin typeface="Times New Roman" panose="02020603050405020304" pitchFamily="18" charset="0"/>
                <a:ea typeface="Arial Narrow" panose="020B0606020202030204" pitchFamily="34" charset="0"/>
                <a:cs typeface="Times New Roman" panose="02020603050405020304" pitchFamily="18" charset="0"/>
              </a:rPr>
              <a:t>концепції</a:t>
            </a:r>
            <a:r>
              <a:rPr lang="ru-RU" sz="5000" b="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5000" b="1" dirty="0" err="1">
                <a:effectLst/>
                <a:latin typeface="Times New Roman" panose="02020603050405020304" pitchFamily="18" charset="0"/>
                <a:ea typeface="Arial Narrow" panose="020B0606020202030204" pitchFamily="34" charset="0"/>
                <a:cs typeface="Times New Roman" panose="02020603050405020304" pitchFamily="18" charset="0"/>
              </a:rPr>
              <a:t>бухгалтерського</a:t>
            </a:r>
            <a:r>
              <a:rPr lang="ru-RU" sz="5000" b="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5000" b="1" dirty="0" err="1">
                <a:effectLst/>
                <a:latin typeface="Times New Roman" panose="02020603050405020304" pitchFamily="18" charset="0"/>
                <a:ea typeface="Arial Narrow" panose="020B0606020202030204" pitchFamily="34" charset="0"/>
                <a:cs typeface="Times New Roman" panose="02020603050405020304" pitchFamily="18" charset="0"/>
              </a:rPr>
              <a:t>обліку</a:t>
            </a:r>
            <a:endParaRPr lang="ru-UA" sz="5000" dirty="0"/>
          </a:p>
        </p:txBody>
      </p:sp>
      <p:sp>
        <p:nvSpPr>
          <p:cNvPr id="3" name="Подзаголовок 2">
            <a:extLst>
              <a:ext uri="{FF2B5EF4-FFF2-40B4-BE49-F238E27FC236}">
                <a16:creationId xmlns:a16="http://schemas.microsoft.com/office/drawing/2014/main" id="{D39AE1D4-6D94-42CB-ACCE-E8DD80E01C9D}"/>
              </a:ext>
            </a:extLst>
          </p:cNvPr>
          <p:cNvSpPr>
            <a:spLocks noGrp="1"/>
          </p:cNvSpPr>
          <p:nvPr>
            <p:ph type="subTitle" idx="1"/>
          </p:nvPr>
        </p:nvSpPr>
        <p:spPr>
          <a:xfrm>
            <a:off x="3373062" y="4127644"/>
            <a:ext cx="8131550" cy="1126283"/>
          </a:xfrm>
        </p:spPr>
        <p:txBody>
          <a:bodyPr>
            <a:normAutofit/>
          </a:bodyPr>
          <a:lstStyle/>
          <a:p>
            <a:pPr>
              <a:lnSpc>
                <a:spcPct val="90000"/>
              </a:lnSpc>
            </a:pPr>
            <a:r>
              <a:rPr lang="uk-UA" dirty="0"/>
              <a:t>Викладач: </a:t>
            </a:r>
            <a:r>
              <a:rPr lang="uk-UA" dirty="0" err="1"/>
              <a:t>д.е.н</a:t>
            </a:r>
            <a:r>
              <a:rPr lang="uk-UA" dirty="0"/>
              <a:t>., професор</a:t>
            </a:r>
          </a:p>
          <a:p>
            <a:pPr>
              <a:lnSpc>
                <a:spcPct val="90000"/>
              </a:lnSpc>
            </a:pPr>
            <a:r>
              <a:rPr lang="uk-UA" dirty="0"/>
              <a:t>кафедри обліку та оподаткування</a:t>
            </a:r>
          </a:p>
          <a:p>
            <a:pPr>
              <a:lnSpc>
                <a:spcPct val="90000"/>
              </a:lnSpc>
            </a:pPr>
            <a:r>
              <a:rPr lang="uk-UA" dirty="0" err="1"/>
              <a:t>Гуцаленко</a:t>
            </a:r>
            <a:r>
              <a:rPr lang="uk-UA" dirty="0"/>
              <a:t> Л. В.</a:t>
            </a:r>
            <a:endParaRPr lang="ru-UA" dirty="0"/>
          </a:p>
        </p:txBody>
      </p:sp>
    </p:spTree>
    <p:extLst>
      <p:ext uri="{BB962C8B-B14F-4D97-AF65-F5344CB8AC3E}">
        <p14:creationId xmlns:p14="http://schemas.microsoft.com/office/powerpoint/2010/main" val="1001052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132E9F-EC1F-44DB-A3F3-8520FFCA7B74}"/>
              </a:ext>
            </a:extLst>
          </p:cNvPr>
          <p:cNvSpPr>
            <a:spLocks noGrp="1"/>
          </p:cNvSpPr>
          <p:nvPr>
            <p:ph type="title"/>
          </p:nvPr>
        </p:nvSpPr>
        <p:spPr/>
        <p:txBody>
          <a:bodyPr>
            <a:normAutofit fontScale="90000"/>
          </a:bodyPr>
          <a:lstStyle/>
          <a:p>
            <a:pPr marL="342900" lvl="0" indent="-342900">
              <a:lnSpc>
                <a:spcPct val="130000"/>
              </a:lnSpc>
              <a:spcAft>
                <a:spcPts val="800"/>
              </a:spcAft>
            </a:pPr>
            <a:r>
              <a:rPr lang="uk-UA" sz="4400" b="1" dirty="0">
                <a:effectLst/>
                <a:latin typeface="Times New Roman" panose="02020603050405020304" pitchFamily="18" charset="0"/>
                <a:ea typeface="Arial Narrow" panose="020B0606020202030204" pitchFamily="34" charset="0"/>
                <a:cs typeface="Times New Roman" panose="02020603050405020304" pitchFamily="18" charset="0"/>
              </a:rPr>
              <a:t>2. Парадигми бухгалтерського обліку</a:t>
            </a:r>
            <a:endParaRPr lang="ru-UA" sz="7200" dirty="0"/>
          </a:p>
        </p:txBody>
      </p:sp>
      <p:sp>
        <p:nvSpPr>
          <p:cNvPr id="3" name="Объект 2">
            <a:extLst>
              <a:ext uri="{FF2B5EF4-FFF2-40B4-BE49-F238E27FC236}">
                <a16:creationId xmlns:a16="http://schemas.microsoft.com/office/drawing/2014/main" id="{FA78BD5C-7330-4784-9AFF-22B2316B7270}"/>
              </a:ext>
            </a:extLst>
          </p:cNvPr>
          <p:cNvSpPr>
            <a:spLocks noGrp="1"/>
          </p:cNvSpPr>
          <p:nvPr>
            <p:ph idx="1"/>
          </p:nvPr>
        </p:nvSpPr>
        <p:spPr>
          <a:xfrm>
            <a:off x="1941342" y="1772529"/>
            <a:ext cx="10058400" cy="4853353"/>
          </a:xfrm>
        </p:spPr>
        <p:txBody>
          <a:bodyPr>
            <a:normAutofit/>
          </a:bodyPr>
          <a:lstStyle/>
          <a:p>
            <a:pPr algn="just">
              <a:spcAft>
                <a:spcPts val="800"/>
              </a:spcAft>
            </a:pPr>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Одним із основних критеріїв періодизації розвитку бухгалтерського обліку, що проявляється в зміні теоретичних та методологічних передумов розвитку облікової науки, є зміна наукових парадигм, яка відбувається внаслідок наукових революцій, в момент, коли суспільство готове відмовитися від застарілих принципів і форм, може сформувати нову систему світосприйняття. </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800"/>
              </a:spcAft>
            </a:pPr>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При розгляді питання про парадигми в бухгалтерському обліку, необхідно звернути увагу на сутність самого поняття “парадигма”. Такий аналіз дозволить провести дослідження комплексно та на науковій основі. Це пов’язано з тим, що лише правильне трактування поняття “парадигма” дозволить правильно трактувати сутність парадигм бухгалтерського обліку. </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0268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4461AC-5DCB-4C3C-AC6C-993EF8632573}"/>
              </a:ext>
            </a:extLst>
          </p:cNvPr>
          <p:cNvSpPr>
            <a:spLocks noGrp="1"/>
          </p:cNvSpPr>
          <p:nvPr>
            <p:ph type="title"/>
          </p:nvPr>
        </p:nvSpPr>
        <p:spPr/>
        <p:txBody>
          <a:bodyPr>
            <a:normAutofit fontScale="90000"/>
          </a:bodyPr>
          <a:lstStyle/>
          <a:p>
            <a:r>
              <a:rPr lang="uk-UA" dirty="0"/>
              <a:t>В довідниковій літературі парадигма трактується як: </a:t>
            </a:r>
            <a:r>
              <a:rPr lang="ru-UA" dirty="0"/>
              <a:t/>
            </a:r>
            <a:br>
              <a:rPr lang="ru-UA" dirty="0"/>
            </a:br>
            <a:endParaRPr lang="ru-UA" dirty="0"/>
          </a:p>
        </p:txBody>
      </p:sp>
      <p:graphicFrame>
        <p:nvGraphicFramePr>
          <p:cNvPr id="4" name="Объект 3">
            <a:extLst>
              <a:ext uri="{FF2B5EF4-FFF2-40B4-BE49-F238E27FC236}">
                <a16:creationId xmlns:a16="http://schemas.microsoft.com/office/drawing/2014/main" id="{6995347C-DD4D-40D2-883B-D3C488F4FF71}"/>
              </a:ext>
            </a:extLst>
          </p:cNvPr>
          <p:cNvGraphicFramePr>
            <a:graphicFrameLocks noGrp="1"/>
          </p:cNvGraphicFramePr>
          <p:nvPr>
            <p:ph idx="1"/>
            <p:extLst>
              <p:ext uri="{D42A27DB-BD31-4B8C-83A1-F6EECF244321}">
                <p14:modId xmlns:p14="http://schemas.microsoft.com/office/powerpoint/2010/main" val="1983569494"/>
              </p:ext>
            </p:extLst>
          </p:nvPr>
        </p:nvGraphicFramePr>
        <p:xfrm>
          <a:off x="1223889" y="1904999"/>
          <a:ext cx="10592973" cy="47349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2042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64C4AB4-84D8-4307-8D47-701825A759EC}"/>
              </a:ext>
            </a:extLst>
          </p:cNvPr>
          <p:cNvSpPr>
            <a:spLocks noGrp="1"/>
          </p:cNvSpPr>
          <p:nvPr>
            <p:ph idx="1"/>
          </p:nvPr>
        </p:nvSpPr>
        <p:spPr>
          <a:xfrm>
            <a:off x="1392702" y="562708"/>
            <a:ext cx="10111910" cy="5348514"/>
          </a:xfrm>
        </p:spPr>
        <p:txBody>
          <a:bodyPr>
            <a:normAutofit fontScale="85000" lnSpcReduction="10000"/>
          </a:bodyPr>
          <a:lstStyle/>
          <a:p>
            <a:pPr algn="just">
              <a:lnSpc>
                <a:spcPct val="150000"/>
              </a:lnSpc>
              <a:spcAft>
                <a:spcPts val="800"/>
              </a:spcAft>
            </a:pPr>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Узагальнивши наведене, можна визначити </a:t>
            </a:r>
            <a:r>
              <a:rPr lang="uk-UA" sz="2400" b="1" i="1" u="sng" dirty="0">
                <a:effectLst/>
                <a:latin typeface="Times New Roman" panose="02020603050405020304" pitchFamily="18" charset="0"/>
                <a:ea typeface="Arial Narrow" panose="020B0606020202030204" pitchFamily="34" charset="0"/>
                <a:cs typeface="Times New Roman" panose="02020603050405020304" pitchFamily="18" charset="0"/>
              </a:rPr>
              <a:t>парадигму як струнку, суворо наукову, загальноприйняту теорію, основоположну концепцію, що представлена як модель основних понять, яка лаконічно відображає найбільш важливі риси досліджуваної сфери знань, що піддається дослідженню, є умовою теоретичної діяльності з пояснення і систематизації емпіричного матеріалу. </a:t>
            </a:r>
            <a:endParaRPr lang="ru-UA" sz="2400" b="1" i="1" u="sng"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Парадигма включає методичні функції організації загальноприйнятої та зрозумілої системи наукових поглядів, виконуючи роль її концептуально-утворюючої, </a:t>
            </a:r>
            <a:r>
              <a:rPr lang="uk-UA" sz="2400" dirty="0" err="1">
                <a:effectLst/>
                <a:latin typeface="Times New Roman" panose="02020603050405020304" pitchFamily="18" charset="0"/>
                <a:ea typeface="Arial Narrow" panose="020B0606020202030204" pitchFamily="34" charset="0"/>
                <a:cs typeface="Times New Roman" panose="02020603050405020304" pitchFamily="18" charset="0"/>
              </a:rPr>
              <a:t>структурнооб’єднуючої</a:t>
            </a:r>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 основи. Парадигма відображає зміст, квінтесенцію будь-якої достатньо розробленої, обґрунтованої та сформульованої системи поглядів, наукових знань, сформованих світоглядів, представляючи їх основні положення. </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1882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1DDD113-D232-4A00-8E34-DB490221EBF5}"/>
              </a:ext>
            </a:extLst>
          </p:cNvPr>
          <p:cNvSpPr>
            <a:spLocks noGrp="1"/>
          </p:cNvSpPr>
          <p:nvPr>
            <p:ph idx="1"/>
          </p:nvPr>
        </p:nvSpPr>
        <p:spPr>
          <a:xfrm>
            <a:off x="1638299" y="347003"/>
            <a:ext cx="10220765" cy="6278879"/>
          </a:xfrm>
        </p:spPr>
        <p:txBody>
          <a:bodyPr>
            <a:normAutofit/>
          </a:bodyPr>
          <a:lstStyle/>
          <a:p>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Виступаючи описом еталонних теоретико-методологічних основ наукового пошуку, парадигма поєднує в собі два аспекти: </a:t>
            </a:r>
            <a:r>
              <a:rPr lang="uk-UA" sz="2400" dirty="0" err="1">
                <a:effectLst/>
                <a:latin typeface="Times New Roman" panose="02020603050405020304" pitchFamily="18" charset="0"/>
                <a:ea typeface="Arial Narrow" panose="020B0606020202030204" pitchFamily="34" charset="0"/>
                <a:cs typeface="Times New Roman" panose="02020603050405020304" pitchFamily="18" charset="0"/>
              </a:rPr>
              <a:t>епістемічний</a:t>
            </a:r>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 та соціальний (див. рис. 5). </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a:extLst>
              <a:ext uri="{FF2B5EF4-FFF2-40B4-BE49-F238E27FC236}">
                <a16:creationId xmlns:a16="http://schemas.microsoft.com/office/drawing/2014/main" id="{11F3BC23-93CE-48ED-8E13-069651B02F5A}"/>
              </a:ext>
            </a:extLst>
          </p:cNvPr>
          <p:cNvPicPr/>
          <p:nvPr/>
        </p:nvPicPr>
        <p:blipFill rotWithShape="1">
          <a:blip r:embed="rId2">
            <a:extLst>
              <a:ext uri="{28A0092B-C50C-407E-A947-70E740481C1C}">
                <a14:useLocalDpi xmlns:a14="http://schemas.microsoft.com/office/drawing/2010/main" val="0"/>
              </a:ext>
            </a:extLst>
          </a:blip>
          <a:srcRect l="1241" r="1898" b="2888"/>
          <a:stretch/>
        </p:blipFill>
        <p:spPr bwMode="auto">
          <a:xfrm>
            <a:off x="1270781" y="1907489"/>
            <a:ext cx="9650438" cy="3972805"/>
          </a:xfrm>
          <a:prstGeom prst="rect">
            <a:avLst/>
          </a:prstGeom>
          <a:noFill/>
          <a:ln>
            <a:noFill/>
          </a:ln>
        </p:spPr>
      </p:pic>
      <p:sp>
        <p:nvSpPr>
          <p:cNvPr id="6" name="TextBox 5">
            <a:extLst>
              <a:ext uri="{FF2B5EF4-FFF2-40B4-BE49-F238E27FC236}">
                <a16:creationId xmlns:a16="http://schemas.microsoft.com/office/drawing/2014/main" id="{2023982F-FB3E-4009-84FB-03A104DC7EA5}"/>
              </a:ext>
            </a:extLst>
          </p:cNvPr>
          <p:cNvSpPr txBox="1"/>
          <p:nvPr/>
        </p:nvSpPr>
        <p:spPr>
          <a:xfrm>
            <a:off x="3159370" y="6136920"/>
            <a:ext cx="6098344" cy="374077"/>
          </a:xfrm>
          <a:prstGeom prst="rect">
            <a:avLst/>
          </a:prstGeom>
          <a:noFill/>
        </p:spPr>
        <p:txBody>
          <a:bodyPr wrap="square">
            <a:spAutoFit/>
          </a:bodyPr>
          <a:lstStyle/>
          <a:p>
            <a:pPr algn="ctr">
              <a:lnSpc>
                <a:spcPct val="107000"/>
              </a:lnSpc>
              <a:spcAft>
                <a:spcPts val="800"/>
              </a:spcAft>
            </a:pPr>
            <a:r>
              <a:rPr lang="ru-RU" sz="1800" b="1" i="1" dirty="0">
                <a:effectLst/>
                <a:latin typeface="Times New Roman" panose="02020603050405020304" pitchFamily="18" charset="0"/>
                <a:ea typeface="Arial Narrow" panose="020B0606020202030204" pitchFamily="34" charset="0"/>
                <a:cs typeface="Times New Roman" panose="02020603050405020304" pitchFamily="18" charset="0"/>
              </a:rPr>
              <a:t>Рис 5.</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Епістемічний</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та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соціальний</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аспекти</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парадигми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1159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34C70C1-FB99-43C2-A905-DB4E398F4256}"/>
              </a:ext>
            </a:extLst>
          </p:cNvPr>
          <p:cNvSpPr>
            <a:spLocks noGrp="1"/>
          </p:cNvSpPr>
          <p:nvPr>
            <p:ph idx="1"/>
          </p:nvPr>
        </p:nvSpPr>
        <p:spPr>
          <a:xfrm>
            <a:off x="1885826" y="347003"/>
            <a:ext cx="10099847" cy="1200443"/>
          </a:xfrm>
        </p:spPr>
        <p:txBody>
          <a:bodyPr>
            <a:normAutofit/>
          </a:bodyPr>
          <a:lstStyle/>
          <a:p>
            <a:pPr algn="just"/>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На основі аналізу основних категорій бухгалтерського обліку (мета, завдання, техніка, елементи, об’єкти, вимірник, принципи) в історичному аспекті проф.. </a:t>
            </a:r>
            <a:r>
              <a:rPr lang="uk-UA" sz="2400" dirty="0" err="1">
                <a:effectLst/>
                <a:latin typeface="Times New Roman" panose="02020603050405020304" pitchFamily="18" charset="0"/>
                <a:ea typeface="Arial Narrow" panose="020B0606020202030204" pitchFamily="34" charset="0"/>
                <a:cs typeface="Times New Roman" panose="02020603050405020304" pitchFamily="18" charset="0"/>
              </a:rPr>
              <a:t>Н.М.Малюга</a:t>
            </a:r>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 виділяє п’ять парадигм (рис. 6). </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ru-UA" sz="2400" dirty="0"/>
          </a:p>
        </p:txBody>
      </p:sp>
      <p:pic>
        <p:nvPicPr>
          <p:cNvPr id="4" name="Рисунок 3">
            <a:extLst>
              <a:ext uri="{FF2B5EF4-FFF2-40B4-BE49-F238E27FC236}">
                <a16:creationId xmlns:a16="http://schemas.microsoft.com/office/drawing/2014/main" id="{D31E679E-2C44-4951-8B7E-4708A6EA31F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659456" y="1747397"/>
            <a:ext cx="5864372" cy="3837477"/>
          </a:xfrm>
          <a:prstGeom prst="rect">
            <a:avLst/>
          </a:prstGeom>
          <a:noFill/>
          <a:ln>
            <a:noFill/>
          </a:ln>
        </p:spPr>
      </p:pic>
      <p:sp>
        <p:nvSpPr>
          <p:cNvPr id="6" name="TextBox 5">
            <a:extLst>
              <a:ext uri="{FF2B5EF4-FFF2-40B4-BE49-F238E27FC236}">
                <a16:creationId xmlns:a16="http://schemas.microsoft.com/office/drawing/2014/main" id="{56EF752B-D2F9-4BFC-973B-28A803B4CDDA}"/>
              </a:ext>
            </a:extLst>
          </p:cNvPr>
          <p:cNvSpPr txBox="1"/>
          <p:nvPr/>
        </p:nvSpPr>
        <p:spPr>
          <a:xfrm>
            <a:off x="3886577" y="5584874"/>
            <a:ext cx="6098344" cy="504625"/>
          </a:xfrm>
          <a:prstGeom prst="rect">
            <a:avLst/>
          </a:prstGeom>
          <a:noFill/>
        </p:spPr>
        <p:txBody>
          <a:bodyPr wrap="square">
            <a:spAutoFit/>
          </a:bodyPr>
          <a:lstStyle/>
          <a:p>
            <a:pPr algn="ctr">
              <a:lnSpc>
                <a:spcPct val="150000"/>
              </a:lnSpc>
              <a:spcAft>
                <a:spcPts val="800"/>
              </a:spcAft>
            </a:pPr>
            <a:r>
              <a:rPr lang="uk-UA" sz="2000" b="1" i="1" dirty="0">
                <a:effectLst/>
                <a:latin typeface="Times New Roman" panose="02020603050405020304" pitchFamily="18" charset="0"/>
                <a:ea typeface="Arial Narrow" panose="020B0606020202030204" pitchFamily="34" charset="0"/>
                <a:cs typeface="Times New Roman" panose="02020603050405020304" pitchFamily="18" charset="0"/>
              </a:rPr>
              <a:t>Рис. 6.</a:t>
            </a:r>
            <a:r>
              <a:rPr lang="uk-UA" sz="2000" i="1" dirty="0">
                <a:effectLst/>
                <a:latin typeface="Times New Roman" panose="02020603050405020304" pitchFamily="18" charset="0"/>
                <a:ea typeface="Arial Narrow" panose="020B0606020202030204" pitchFamily="34" charset="0"/>
                <a:cs typeface="Times New Roman" panose="02020603050405020304" pitchFamily="18" charset="0"/>
              </a:rPr>
              <a:t> Парадигми бухгалтерського обліку</a:t>
            </a:r>
            <a:endParaRPr lang="ru-UA"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1505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8B4CB3-DE5F-4790-872A-352FE98D7B18}"/>
              </a:ext>
            </a:extLst>
          </p:cNvPr>
          <p:cNvSpPr>
            <a:spLocks noGrp="1"/>
          </p:cNvSpPr>
          <p:nvPr>
            <p:ph type="title"/>
          </p:nvPr>
        </p:nvSpPr>
        <p:spPr>
          <a:xfrm>
            <a:off x="649224" y="645106"/>
            <a:ext cx="5122652" cy="1259894"/>
          </a:xfrm>
        </p:spPr>
        <p:txBody>
          <a:bodyPr>
            <a:normAutofit/>
          </a:bodyPr>
          <a:lstStyle/>
          <a:p>
            <a:pPr>
              <a:lnSpc>
                <a:spcPct val="90000"/>
              </a:lnSpc>
            </a:pPr>
            <a:r>
              <a:rPr lang="uk-UA" sz="2800" b="1">
                <a:effectLst/>
                <a:latin typeface="Times New Roman" panose="02020603050405020304" pitchFamily="18" charset="0"/>
                <a:ea typeface="Arial Narrow" panose="020B0606020202030204" pitchFamily="34" charset="0"/>
              </a:rPr>
              <a:t>Характеристика існуючих парадигм в контексті еволюції наукової думки</a:t>
            </a:r>
            <a:endParaRPr lang="ru-UA" sz="2800"/>
          </a:p>
        </p:txBody>
      </p:sp>
      <p:sp>
        <p:nvSpPr>
          <p:cNvPr id="3" name="Объект 2">
            <a:extLst>
              <a:ext uri="{FF2B5EF4-FFF2-40B4-BE49-F238E27FC236}">
                <a16:creationId xmlns:a16="http://schemas.microsoft.com/office/drawing/2014/main" id="{F3507A24-9E2B-4A79-8050-1E80C662C802}"/>
              </a:ext>
            </a:extLst>
          </p:cNvPr>
          <p:cNvSpPr>
            <a:spLocks noGrp="1"/>
          </p:cNvSpPr>
          <p:nvPr>
            <p:ph idx="1"/>
          </p:nvPr>
        </p:nvSpPr>
        <p:spPr>
          <a:xfrm>
            <a:off x="649225" y="2133600"/>
            <a:ext cx="5122652" cy="3759253"/>
          </a:xfrm>
        </p:spPr>
        <p:txBody>
          <a:bodyPr>
            <a:normAutofit/>
          </a:bodyPr>
          <a:lstStyle/>
          <a:p>
            <a:pPr algn="just">
              <a:lnSpc>
                <a:spcPct val="90000"/>
              </a:lnSpc>
              <a:spcAft>
                <a:spcPts val="800"/>
              </a:spcAft>
            </a:pPr>
            <a:r>
              <a:rPr lang="uk-UA" sz="1500" i="1" dirty="0">
                <a:effectLst/>
                <a:latin typeface="Times New Roman" panose="02020603050405020304" pitchFamily="18" charset="0"/>
                <a:ea typeface="Arial Narrow" panose="020B0606020202030204" pitchFamily="34" charset="0"/>
                <a:cs typeface="Times New Roman" panose="02020603050405020304" pitchFamily="18" charset="0"/>
              </a:rPr>
              <a:t>Перша парадигма</a:t>
            </a:r>
            <a:r>
              <a:rPr lang="uk-UA" sz="1500" dirty="0">
                <a:effectLst/>
                <a:latin typeface="Times New Roman" panose="02020603050405020304" pitchFamily="18" charset="0"/>
                <a:ea typeface="Arial Narrow" panose="020B0606020202030204" pitchFamily="34" charset="0"/>
                <a:cs typeface="Times New Roman" panose="02020603050405020304" pitchFamily="18" charset="0"/>
              </a:rPr>
              <a:t>: проста натуральна бухгалтерія. На етапі зародження бухгалтерської науки відбувається обґрунтування та визнання окремих елементів методу, найбільше досягнень вчені отримали при поясненні рахунку, поява якого була продиктована, передусім, вузьким практицизмом та прагненням звести весь облік до форми. Цей період в історії бухгалтерського обліку можна охарактеризувати відсутністю теоретичних узагальнень практичного матеріалу, недостатньою глибиною досліджень сутності явищ, що мали місце, у взаємозв’язку з економічним життям тієї чи іншої держави. </a:t>
            </a:r>
            <a:endParaRPr lang="ru-UA" sz="15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90000"/>
              </a:lnSpc>
              <a:spcAft>
                <a:spcPts val="800"/>
              </a:spcAft>
            </a:pPr>
            <a:r>
              <a:rPr lang="uk-UA" sz="1500" dirty="0">
                <a:effectLst/>
                <a:latin typeface="Times New Roman" panose="02020603050405020304" pitchFamily="18" charset="0"/>
                <a:ea typeface="Arial Narrow" panose="020B0606020202030204" pitchFamily="34" charset="0"/>
                <a:cs typeface="Times New Roman" panose="02020603050405020304" pitchFamily="18" charset="0"/>
              </a:rPr>
              <a:t>Основні засади обліку на даному етапі представляють першу парадигму в розвитку бухгалтерського обліку – парадигму простої натуральної бухгалтерії (див. рис. 7). </a:t>
            </a:r>
            <a:endParaRPr lang="ru-UA" sz="15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ru-UA" sz="1500" dirty="0"/>
          </a:p>
        </p:txBody>
      </p:sp>
      <p:pic>
        <p:nvPicPr>
          <p:cNvPr id="4" name="Рисунок 3">
            <a:extLst>
              <a:ext uri="{FF2B5EF4-FFF2-40B4-BE49-F238E27FC236}">
                <a16:creationId xmlns:a16="http://schemas.microsoft.com/office/drawing/2014/main" id="{D86C078B-D8A2-4114-A757-8671E289EE91}"/>
              </a:ext>
            </a:extLst>
          </p:cNvPr>
          <p:cNvPicPr/>
          <p:nvPr/>
        </p:nvPicPr>
        <p:blipFill>
          <a:blip r:embed="rId2">
            <a:extLst>
              <a:ext uri="{28A0092B-C50C-407E-A947-70E740481C1C}">
                <a14:useLocalDpi xmlns:a14="http://schemas.microsoft.com/office/drawing/2010/main" val="0"/>
              </a:ext>
            </a:extLst>
          </a:blip>
          <a:stretch>
            <a:fillRect/>
          </a:stretch>
        </p:blipFill>
        <p:spPr bwMode="auto">
          <a:xfrm>
            <a:off x="6091916" y="1783411"/>
            <a:ext cx="5978164" cy="3491974"/>
          </a:xfrm>
          <a:prstGeom prst="rect">
            <a:avLst/>
          </a:prstGeom>
          <a:noFill/>
        </p:spPr>
      </p:pic>
      <p:sp>
        <p:nvSpPr>
          <p:cNvPr id="10" name="TextBox 9">
            <a:extLst>
              <a:ext uri="{FF2B5EF4-FFF2-40B4-BE49-F238E27FC236}">
                <a16:creationId xmlns:a16="http://schemas.microsoft.com/office/drawing/2014/main" id="{873FC41F-BB11-4F61-A769-7E3CA0A990A3}"/>
              </a:ext>
            </a:extLst>
          </p:cNvPr>
          <p:cNvSpPr txBox="1"/>
          <p:nvPr/>
        </p:nvSpPr>
        <p:spPr>
          <a:xfrm>
            <a:off x="6145005" y="5369223"/>
            <a:ext cx="6098344" cy="463397"/>
          </a:xfrm>
          <a:prstGeom prst="rect">
            <a:avLst/>
          </a:prstGeom>
          <a:noFill/>
        </p:spPr>
        <p:txBody>
          <a:bodyPr wrap="square">
            <a:spAutoFit/>
          </a:bodyPr>
          <a:lstStyle/>
          <a:p>
            <a:pPr algn="ctr">
              <a:lnSpc>
                <a:spcPct val="150000"/>
              </a:lnSpc>
              <a:spcAft>
                <a:spcPts val="800"/>
              </a:spcAft>
            </a:pPr>
            <a:r>
              <a:rPr lang="ru-RU" sz="1800" b="1" i="1" dirty="0">
                <a:effectLst/>
                <a:latin typeface="Times New Roman" panose="02020603050405020304" pitchFamily="18" charset="0"/>
                <a:ea typeface="Arial Narrow" panose="020B0606020202030204" pitchFamily="34" charset="0"/>
                <a:cs typeface="Times New Roman" panose="02020603050405020304" pitchFamily="18" charset="0"/>
              </a:rPr>
              <a:t>Рис. 7.</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Перша парадигма: проста натуральна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бухгалтерія</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4130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A96C4AA-7686-4B74-BE20-2BE301C79481}"/>
              </a:ext>
            </a:extLst>
          </p:cNvPr>
          <p:cNvSpPr>
            <a:spLocks noGrp="1"/>
          </p:cNvSpPr>
          <p:nvPr>
            <p:ph idx="1"/>
          </p:nvPr>
        </p:nvSpPr>
        <p:spPr>
          <a:xfrm>
            <a:off x="1638299" y="276665"/>
            <a:ext cx="9742463" cy="1650609"/>
          </a:xfrm>
        </p:spPr>
        <p:txBody>
          <a:bodyPr>
            <a:normAutofit/>
          </a:bodyPr>
          <a:lstStyle/>
          <a:p>
            <a:pPr algn="just">
              <a:lnSpc>
                <a:spcPct val="110000"/>
              </a:lnSpc>
              <a:spcAft>
                <a:spcPts val="800"/>
              </a:spcAft>
            </a:pPr>
            <a:r>
              <a:rPr lang="uk-UA" sz="1800" i="1" dirty="0">
                <a:effectLst/>
                <a:latin typeface="Times New Roman" panose="02020603050405020304" pitchFamily="18" charset="0"/>
                <a:ea typeface="Arial Narrow" panose="020B0606020202030204" pitchFamily="34" charset="0"/>
                <a:cs typeface="Times New Roman" panose="02020603050405020304" pitchFamily="18" charset="0"/>
              </a:rPr>
              <a:t>Друга парадигма</a:t>
            </a:r>
            <a:r>
              <a:rPr lang="uk-UA" sz="1800" dirty="0">
                <a:effectLst/>
                <a:latin typeface="Times New Roman" panose="02020603050405020304" pitchFamily="18" charset="0"/>
                <a:ea typeface="Arial Narrow" panose="020B0606020202030204" pitchFamily="34" charset="0"/>
                <a:cs typeface="Times New Roman" panose="02020603050405020304" pitchFamily="18" charset="0"/>
              </a:rPr>
              <a:t>: камеральна бухгалтерія.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0000"/>
              </a:lnSpc>
              <a:spcAft>
                <a:spcPts val="800"/>
              </a:spcAft>
            </a:pPr>
            <a:r>
              <a:rPr lang="uk-UA" sz="1800" dirty="0">
                <a:effectLst/>
                <a:latin typeface="Times New Roman" panose="02020603050405020304" pitchFamily="18" charset="0"/>
                <a:ea typeface="Arial Narrow" panose="020B0606020202030204" pitchFamily="34" charset="0"/>
                <a:cs typeface="Times New Roman" panose="02020603050405020304" pitchFamily="18" charset="0"/>
              </a:rPr>
              <a:t>Основні ідеї, що характеризують другу парадигму обліку – камеральну бухгалтерію – наведені нижче (див. рис. 8).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a:extLst>
              <a:ext uri="{FF2B5EF4-FFF2-40B4-BE49-F238E27FC236}">
                <a16:creationId xmlns:a16="http://schemas.microsoft.com/office/drawing/2014/main" id="{8B23F939-EC28-49CA-8973-7BEA112B0C5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81295" y="1619202"/>
            <a:ext cx="9180490" cy="4359567"/>
          </a:xfrm>
          <a:prstGeom prst="rect">
            <a:avLst/>
          </a:prstGeom>
          <a:noFill/>
          <a:ln>
            <a:noFill/>
          </a:ln>
        </p:spPr>
      </p:pic>
      <p:sp>
        <p:nvSpPr>
          <p:cNvPr id="6" name="TextBox 5">
            <a:extLst>
              <a:ext uri="{FF2B5EF4-FFF2-40B4-BE49-F238E27FC236}">
                <a16:creationId xmlns:a16="http://schemas.microsoft.com/office/drawing/2014/main" id="{5CE788AD-10C9-4F36-BFF2-A7AC9FC21BFB}"/>
              </a:ext>
            </a:extLst>
          </p:cNvPr>
          <p:cNvSpPr txBox="1"/>
          <p:nvPr/>
        </p:nvSpPr>
        <p:spPr>
          <a:xfrm>
            <a:off x="3302391" y="5978769"/>
            <a:ext cx="6098344" cy="463397"/>
          </a:xfrm>
          <a:prstGeom prst="rect">
            <a:avLst/>
          </a:prstGeom>
          <a:noFill/>
        </p:spPr>
        <p:txBody>
          <a:bodyPr wrap="square">
            <a:spAutoFit/>
          </a:bodyPr>
          <a:lstStyle/>
          <a:p>
            <a:pPr algn="ctr">
              <a:lnSpc>
                <a:spcPct val="150000"/>
              </a:lnSpc>
              <a:spcAft>
                <a:spcPts val="800"/>
              </a:spcAft>
            </a:pPr>
            <a:r>
              <a:rPr lang="uk-UA" sz="1800" b="1" i="1" dirty="0">
                <a:effectLst/>
                <a:latin typeface="Times New Roman" panose="02020603050405020304" pitchFamily="18" charset="0"/>
                <a:ea typeface="Arial Narrow" panose="020B0606020202030204" pitchFamily="34" charset="0"/>
                <a:cs typeface="Times New Roman" panose="02020603050405020304" pitchFamily="18" charset="0"/>
              </a:rPr>
              <a:t>Рис. 8.</a:t>
            </a:r>
            <a:r>
              <a:rPr lang="uk-UA" sz="1800" i="1" dirty="0">
                <a:effectLst/>
                <a:latin typeface="Times New Roman" panose="02020603050405020304" pitchFamily="18" charset="0"/>
                <a:ea typeface="Arial Narrow" panose="020B0606020202030204" pitchFamily="34" charset="0"/>
                <a:cs typeface="Times New Roman" panose="02020603050405020304" pitchFamily="18" charset="0"/>
              </a:rPr>
              <a:t> Друга парадигма: камеральна бухгалтерія</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73646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C1E54E-FC78-4D70-A95E-E10379D0743A}"/>
              </a:ext>
            </a:extLst>
          </p:cNvPr>
          <p:cNvSpPr>
            <a:spLocks noGrp="1"/>
          </p:cNvSpPr>
          <p:nvPr>
            <p:ph type="title"/>
          </p:nvPr>
        </p:nvSpPr>
        <p:spPr>
          <a:xfrm>
            <a:off x="1815489" y="306333"/>
            <a:ext cx="8911687" cy="1280890"/>
          </a:xfrm>
        </p:spPr>
        <p:txBody>
          <a:bodyPr>
            <a:normAutofit fontScale="90000"/>
          </a:bodyPr>
          <a:lstStyle/>
          <a:p>
            <a:pPr algn="just"/>
            <a:r>
              <a:rPr lang="uk-UA" sz="2200" dirty="0">
                <a:latin typeface="Times New Roman" panose="02020603050405020304" pitchFamily="18" charset="0"/>
                <a:ea typeface="Arial Narrow" panose="020B0606020202030204" pitchFamily="34" charset="0"/>
                <a:cs typeface="Times New Roman" panose="02020603050405020304" pitchFamily="18" charset="0"/>
              </a:rPr>
              <a:t>Таким чином, камеральна бухгалтерія пов’язана, передусім, з державною сферою, з обліком надходжень і видатків, що встановлюються на державному рівні, в сучасному розумінні – з державним бюджетом. </a:t>
            </a:r>
            <a: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t>Камеральна бухгалтерія не є ідеальною парадигмою, вона орієнтована на доходи і витрати, а стану майна і заборгованості приділяється неналежна увага.</a:t>
            </a:r>
            <a:br>
              <a:rPr lang="uk-UA" sz="2400" dirty="0">
                <a:effectLst/>
                <a:latin typeface="Times New Roman" panose="02020603050405020304" pitchFamily="18" charset="0"/>
                <a:ea typeface="Arial Narrow" panose="020B0606020202030204" pitchFamily="34" charset="0"/>
                <a:cs typeface="Times New Roman" panose="02020603050405020304" pitchFamily="18" charset="0"/>
              </a:rPr>
            </a:br>
            <a:r>
              <a:rPr lang="ru-UA" sz="2200" dirty="0">
                <a:latin typeface="Calibri" panose="020F0502020204030204" pitchFamily="34" charset="0"/>
                <a:ea typeface="Calibri" panose="020F0502020204030204" pitchFamily="34" charset="0"/>
                <a:cs typeface="Times New Roman" panose="02020603050405020304" pitchFamily="18" charset="0"/>
              </a:rPr>
              <a:t/>
            </a:r>
            <a:br>
              <a:rPr lang="ru-UA" sz="2200" dirty="0">
                <a:latin typeface="Calibri" panose="020F0502020204030204" pitchFamily="34" charset="0"/>
                <a:ea typeface="Calibri" panose="020F0502020204030204" pitchFamily="34" charset="0"/>
                <a:cs typeface="Times New Roman" panose="02020603050405020304" pitchFamily="18" charset="0"/>
              </a:rPr>
            </a:br>
            <a:endParaRPr lang="ru-UA" dirty="0"/>
          </a:p>
        </p:txBody>
      </p:sp>
      <p:graphicFrame>
        <p:nvGraphicFramePr>
          <p:cNvPr id="5" name="Схема 4">
            <a:extLst>
              <a:ext uri="{FF2B5EF4-FFF2-40B4-BE49-F238E27FC236}">
                <a16:creationId xmlns:a16="http://schemas.microsoft.com/office/drawing/2014/main" id="{4B3C5B93-84A6-474C-A25A-84F83CA92F5E}"/>
              </a:ext>
            </a:extLst>
          </p:cNvPr>
          <p:cNvGraphicFramePr/>
          <p:nvPr>
            <p:extLst>
              <p:ext uri="{D42A27DB-BD31-4B8C-83A1-F6EECF244321}">
                <p14:modId xmlns:p14="http://schemas.microsoft.com/office/powerpoint/2010/main" val="2143526899"/>
              </p:ext>
            </p:extLst>
          </p:nvPr>
        </p:nvGraphicFramePr>
        <p:xfrm>
          <a:off x="796413" y="2035278"/>
          <a:ext cx="10869561" cy="45163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9589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D795561-0888-4BF5-8B2F-A8335DBDF374}"/>
              </a:ext>
            </a:extLst>
          </p:cNvPr>
          <p:cNvSpPr>
            <a:spLocks noGrp="1"/>
          </p:cNvSpPr>
          <p:nvPr>
            <p:ph idx="1"/>
          </p:nvPr>
        </p:nvSpPr>
        <p:spPr>
          <a:xfrm>
            <a:off x="1666568" y="457199"/>
            <a:ext cx="10294374" cy="5987845"/>
          </a:xfrm>
        </p:spPr>
        <p:txBody>
          <a:bodyPr/>
          <a:lstStyle/>
          <a:p>
            <a:pPr algn="just"/>
            <a:r>
              <a:rPr lang="uk-UA" sz="1800" i="1" dirty="0">
                <a:effectLst/>
                <a:latin typeface="Times New Roman" panose="02020603050405020304" pitchFamily="18" charset="0"/>
                <a:ea typeface="Arial Narrow" panose="020B0606020202030204" pitchFamily="34" charset="0"/>
                <a:cs typeface="Times New Roman" panose="02020603050405020304" pitchFamily="18" charset="0"/>
              </a:rPr>
              <a:t>Третя парадигма</a:t>
            </a:r>
            <a:r>
              <a:rPr lang="uk-UA" sz="1800" dirty="0">
                <a:effectLst/>
                <a:latin typeface="Times New Roman" panose="02020603050405020304" pitchFamily="18" charset="0"/>
                <a:ea typeface="Arial Narrow" panose="020B0606020202030204" pitchFamily="34" charset="0"/>
                <a:cs typeface="Times New Roman" panose="02020603050405020304" pitchFamily="18" charset="0"/>
              </a:rPr>
              <a:t>: проста монетарна бухгалтерія. Ця парадигма характеризує ідеї, пов’язані із застосуванням в обліку вартісного вимірника – монети, але ідеї щодо подвійної природи явищ ще не проникли в бухгалтерський облік, а тому реєстрація відбувається простим записом. Основні параметри третьої парадигми – простої монетарної бухгалтерії – наведено нижче (рис. 9). </a:t>
            </a:r>
          </a:p>
          <a:p>
            <a:pPr algn="just"/>
            <a:endParaRPr lang="uk-UA" dirty="0">
              <a:latin typeface="Times New Roman" panose="02020603050405020304" pitchFamily="18" charset="0"/>
              <a:ea typeface="Arial Narrow" panose="020B0606020202030204" pitchFamily="34" charset="0"/>
              <a:cs typeface="Times New Roman" panose="02020603050405020304" pitchFamily="18" charset="0"/>
            </a:endParaRPr>
          </a:p>
          <a:p>
            <a:pPr algn="just"/>
            <a:endParaRPr lang="uk-UA" sz="1800" dirty="0">
              <a:effectLst/>
              <a:latin typeface="Times New Roman" panose="02020603050405020304" pitchFamily="18" charset="0"/>
              <a:ea typeface="Arial Narrow" panose="020B0606020202030204" pitchFamily="34" charset="0"/>
              <a:cs typeface="Times New Roman" panose="02020603050405020304" pitchFamily="18" charset="0"/>
            </a:endParaRPr>
          </a:p>
          <a:p>
            <a:pPr algn="just"/>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a:extLst>
              <a:ext uri="{FF2B5EF4-FFF2-40B4-BE49-F238E27FC236}">
                <a16:creationId xmlns:a16="http://schemas.microsoft.com/office/drawing/2014/main" id="{FB96DE04-BFB5-4AC6-A094-BEDA51EA972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461846" y="1711841"/>
            <a:ext cx="7709095" cy="3844897"/>
          </a:xfrm>
          <a:prstGeom prst="rect">
            <a:avLst/>
          </a:prstGeom>
          <a:noFill/>
          <a:ln>
            <a:noFill/>
          </a:ln>
        </p:spPr>
      </p:pic>
      <p:sp>
        <p:nvSpPr>
          <p:cNvPr id="6" name="TextBox 5">
            <a:extLst>
              <a:ext uri="{FF2B5EF4-FFF2-40B4-BE49-F238E27FC236}">
                <a16:creationId xmlns:a16="http://schemas.microsoft.com/office/drawing/2014/main" id="{CA84889A-5BD0-4BB7-8660-69B67534F08D}"/>
              </a:ext>
            </a:extLst>
          </p:cNvPr>
          <p:cNvSpPr txBox="1"/>
          <p:nvPr/>
        </p:nvSpPr>
        <p:spPr>
          <a:xfrm>
            <a:off x="3764583" y="5656044"/>
            <a:ext cx="6098344" cy="369332"/>
          </a:xfrm>
          <a:prstGeom prst="rect">
            <a:avLst/>
          </a:prstGeom>
          <a:noFill/>
        </p:spPr>
        <p:txBody>
          <a:bodyPr wrap="square">
            <a:spAutoFit/>
          </a:bodyPr>
          <a:lstStyle/>
          <a:p>
            <a:r>
              <a:rPr lang="ru-RU" sz="1800" b="1" i="1" dirty="0">
                <a:effectLst/>
                <a:latin typeface="Times New Roman" panose="02020603050405020304" pitchFamily="18" charset="0"/>
                <a:ea typeface="Arial Narrow" panose="020B0606020202030204" pitchFamily="34" charset="0"/>
              </a:rPr>
              <a:t>Рис. 9.</a:t>
            </a:r>
            <a:r>
              <a:rPr lang="ru-RU" sz="1800" i="1" dirty="0">
                <a:effectLst/>
                <a:latin typeface="Times New Roman" panose="02020603050405020304" pitchFamily="18" charset="0"/>
                <a:ea typeface="Arial Narrow" panose="020B0606020202030204" pitchFamily="34" charset="0"/>
              </a:rPr>
              <a:t> </a:t>
            </a:r>
            <a:r>
              <a:rPr lang="ru-RU" sz="1800" i="1" dirty="0" err="1">
                <a:effectLst/>
                <a:latin typeface="Times New Roman" panose="02020603050405020304" pitchFamily="18" charset="0"/>
                <a:ea typeface="Arial Narrow" panose="020B0606020202030204" pitchFamily="34" charset="0"/>
              </a:rPr>
              <a:t>Третя</a:t>
            </a:r>
            <a:r>
              <a:rPr lang="ru-RU" sz="1800" i="1" dirty="0">
                <a:effectLst/>
                <a:latin typeface="Times New Roman" panose="02020603050405020304" pitchFamily="18" charset="0"/>
                <a:ea typeface="Arial Narrow" panose="020B0606020202030204" pitchFamily="34" charset="0"/>
              </a:rPr>
              <a:t> парадигма: проста </a:t>
            </a:r>
            <a:r>
              <a:rPr lang="ru-RU" sz="1800" i="1" dirty="0" err="1">
                <a:effectLst/>
                <a:latin typeface="Times New Roman" panose="02020603050405020304" pitchFamily="18" charset="0"/>
                <a:ea typeface="Arial Narrow" panose="020B0606020202030204" pitchFamily="34" charset="0"/>
              </a:rPr>
              <a:t>монетарна</a:t>
            </a:r>
            <a:r>
              <a:rPr lang="ru-RU" sz="1800" i="1" dirty="0">
                <a:effectLst/>
                <a:latin typeface="Times New Roman" panose="02020603050405020304" pitchFamily="18" charset="0"/>
                <a:ea typeface="Arial Narrow" panose="020B0606020202030204" pitchFamily="34" charset="0"/>
              </a:rPr>
              <a:t> </a:t>
            </a:r>
            <a:r>
              <a:rPr lang="ru-RU" sz="1800" i="1" dirty="0" err="1">
                <a:effectLst/>
                <a:latin typeface="Times New Roman" panose="02020603050405020304" pitchFamily="18" charset="0"/>
                <a:ea typeface="Arial Narrow" panose="020B0606020202030204" pitchFamily="34" charset="0"/>
              </a:rPr>
              <a:t>бухгалтерія</a:t>
            </a:r>
            <a:endParaRPr lang="ru-UA" dirty="0"/>
          </a:p>
        </p:txBody>
      </p:sp>
    </p:spTree>
    <p:extLst>
      <p:ext uri="{BB962C8B-B14F-4D97-AF65-F5344CB8AC3E}">
        <p14:creationId xmlns:p14="http://schemas.microsoft.com/office/powerpoint/2010/main" val="3621857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8A3322-DC39-4753-BF41-B7E3283282B0}"/>
              </a:ext>
            </a:extLst>
          </p:cNvPr>
          <p:cNvSpPr>
            <a:spLocks noGrp="1"/>
          </p:cNvSpPr>
          <p:nvPr>
            <p:ph type="title"/>
          </p:nvPr>
        </p:nvSpPr>
        <p:spPr/>
        <p:txBody>
          <a:bodyPr>
            <a:normAutofit fontScale="90000"/>
          </a:bodyPr>
          <a:lstStyle/>
          <a:p>
            <a:pPr algn="ctr"/>
            <a:r>
              <a:rPr lang="uk-UA" dirty="0">
                <a:latin typeface="Times New Roman" panose="02020603050405020304" pitchFamily="18" charset="0"/>
                <a:ea typeface="Arial Narrow" panose="020B0606020202030204" pitchFamily="34" charset="0"/>
                <a:cs typeface="Times New Roman" panose="02020603050405020304" pitchFamily="18" charset="0"/>
              </a:rPr>
              <a:t>Основними недоліками третьої парадигми є наступні: </a:t>
            </a:r>
            <a:r>
              <a:rPr lang="ru-UA" dirty="0">
                <a:latin typeface="Calibri" panose="020F0502020204030204" pitchFamily="34" charset="0"/>
                <a:ea typeface="Calibri" panose="020F0502020204030204" pitchFamily="34" charset="0"/>
                <a:cs typeface="Times New Roman" panose="02020603050405020304" pitchFamily="18" charset="0"/>
              </a:rPr>
              <a:t/>
            </a:r>
            <a:br>
              <a:rPr lang="ru-UA" dirty="0">
                <a:latin typeface="Calibri" panose="020F0502020204030204" pitchFamily="34" charset="0"/>
                <a:ea typeface="Calibri" panose="020F0502020204030204" pitchFamily="34" charset="0"/>
                <a:cs typeface="Times New Roman" panose="02020603050405020304" pitchFamily="18" charset="0"/>
              </a:rPr>
            </a:br>
            <a:endParaRPr lang="ru-UA" dirty="0"/>
          </a:p>
        </p:txBody>
      </p:sp>
      <p:graphicFrame>
        <p:nvGraphicFramePr>
          <p:cNvPr id="4" name="Объект 3">
            <a:extLst>
              <a:ext uri="{FF2B5EF4-FFF2-40B4-BE49-F238E27FC236}">
                <a16:creationId xmlns:a16="http://schemas.microsoft.com/office/drawing/2014/main" id="{727D8982-1DF4-4320-BF4F-DB00097F6B63}"/>
              </a:ext>
            </a:extLst>
          </p:cNvPr>
          <p:cNvGraphicFramePr>
            <a:graphicFrameLocks noGrp="1"/>
          </p:cNvGraphicFramePr>
          <p:nvPr>
            <p:ph idx="1"/>
            <p:extLst>
              <p:ext uri="{D42A27DB-BD31-4B8C-83A1-F6EECF244321}">
                <p14:modId xmlns:p14="http://schemas.microsoft.com/office/powerpoint/2010/main" val="4181063522"/>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6083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C63BC-23C7-4BB3-BEBA-3C96067EB8E9}"/>
              </a:ext>
            </a:extLst>
          </p:cNvPr>
          <p:cNvSpPr>
            <a:spLocks noGrp="1"/>
          </p:cNvSpPr>
          <p:nvPr>
            <p:ph type="title"/>
          </p:nvPr>
        </p:nvSpPr>
        <p:spPr/>
        <p:txBody>
          <a:bodyPr>
            <a:normAutofit fontScale="90000"/>
          </a:bodyPr>
          <a:lstStyle/>
          <a:p>
            <a:pPr algn="ctr"/>
            <a:r>
              <a:rPr lang="uk-UA" sz="8900" b="1" i="1" dirty="0">
                <a:latin typeface="Times New Roman" panose="02020603050405020304" pitchFamily="18" charset="0"/>
                <a:ea typeface="Arial Narrow" panose="020B0606020202030204" pitchFamily="34" charset="0"/>
                <a:cs typeface="Times New Roman" panose="02020603050405020304" pitchFamily="18" charset="0"/>
              </a:rPr>
              <a:t>План лекції</a:t>
            </a:r>
            <a:r>
              <a:rPr lang="ru-UA" sz="4000" dirty="0">
                <a:latin typeface="Calibri" panose="020F0502020204030204" pitchFamily="34" charset="0"/>
                <a:ea typeface="Calibri" panose="020F0502020204030204" pitchFamily="34" charset="0"/>
                <a:cs typeface="Times New Roman" panose="02020603050405020304" pitchFamily="18" charset="0"/>
              </a:rPr>
              <a:t/>
            </a:r>
            <a:br>
              <a:rPr lang="ru-UA" sz="4000" dirty="0">
                <a:latin typeface="Calibri" panose="020F0502020204030204" pitchFamily="34" charset="0"/>
                <a:ea typeface="Calibri" panose="020F0502020204030204" pitchFamily="34" charset="0"/>
                <a:cs typeface="Times New Roman" panose="02020603050405020304" pitchFamily="18" charset="0"/>
              </a:rPr>
            </a:br>
            <a:endParaRPr lang="ru-UA" sz="4000" dirty="0"/>
          </a:p>
        </p:txBody>
      </p:sp>
      <p:graphicFrame>
        <p:nvGraphicFramePr>
          <p:cNvPr id="4" name="Объект 3">
            <a:extLst>
              <a:ext uri="{FF2B5EF4-FFF2-40B4-BE49-F238E27FC236}">
                <a16:creationId xmlns:a16="http://schemas.microsoft.com/office/drawing/2014/main" id="{8E61F90A-7CD5-40A7-A09A-045E8CFA7C70}"/>
              </a:ext>
            </a:extLst>
          </p:cNvPr>
          <p:cNvGraphicFramePr>
            <a:graphicFrameLocks noGrp="1"/>
          </p:cNvGraphicFramePr>
          <p:nvPr>
            <p:ph idx="1"/>
            <p:extLst>
              <p:ext uri="{D42A27DB-BD31-4B8C-83A1-F6EECF244321}">
                <p14:modId xmlns:p14="http://schemas.microsoft.com/office/powerpoint/2010/main" val="34103319"/>
              </p:ext>
            </p:extLst>
          </p:nvPr>
        </p:nvGraphicFramePr>
        <p:xfrm>
          <a:off x="2589211" y="2133600"/>
          <a:ext cx="9424597" cy="4520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58979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42C41DC4-953A-4BED-839E-59C63088B912}"/>
              </a:ext>
            </a:extLst>
          </p:cNvPr>
          <p:cNvGraphicFramePr>
            <a:graphicFrameLocks noGrp="1"/>
          </p:cNvGraphicFramePr>
          <p:nvPr>
            <p:ph idx="1"/>
            <p:extLst>
              <p:ext uri="{D42A27DB-BD31-4B8C-83A1-F6EECF244321}">
                <p14:modId xmlns:p14="http://schemas.microsoft.com/office/powerpoint/2010/main" val="3070725679"/>
              </p:ext>
            </p:extLst>
          </p:nvPr>
        </p:nvGraphicFramePr>
        <p:xfrm>
          <a:off x="1744395" y="450166"/>
          <a:ext cx="10058400" cy="61053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2864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76B94DF-202B-49A5-9077-017BAF1C2CA0}"/>
              </a:ext>
            </a:extLst>
          </p:cNvPr>
          <p:cNvSpPr>
            <a:spLocks noGrp="1"/>
          </p:cNvSpPr>
          <p:nvPr>
            <p:ph idx="1"/>
          </p:nvPr>
        </p:nvSpPr>
        <p:spPr>
          <a:xfrm>
            <a:off x="1638299" y="375138"/>
            <a:ext cx="9545515" cy="1270782"/>
          </a:xfrm>
        </p:spPr>
        <p:txBody>
          <a:bodyPr/>
          <a:lstStyle/>
          <a:p>
            <a:pPr algn="just"/>
            <a:r>
              <a:rPr lang="uk-UA" sz="1800" dirty="0">
                <a:effectLst/>
                <a:latin typeface="Times New Roman" panose="02020603050405020304" pitchFamily="18" charset="0"/>
                <a:ea typeface="Arial Narrow" panose="020B0606020202030204" pitchFamily="34" charset="0"/>
                <a:cs typeface="Times New Roman" panose="02020603050405020304" pitchFamily="18" charset="0"/>
              </a:rPr>
              <a:t>Основні параметри четвертої парадигми – подвійної статичної бухгалтерії – наведено нижче (див. рис. 10).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a:extLst>
              <a:ext uri="{FF2B5EF4-FFF2-40B4-BE49-F238E27FC236}">
                <a16:creationId xmlns:a16="http://schemas.microsoft.com/office/drawing/2014/main" id="{8112119D-C004-4804-8D3A-D2EA81052A4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153020" y="1199197"/>
            <a:ext cx="5160986" cy="5018723"/>
          </a:xfrm>
          <a:prstGeom prst="rect">
            <a:avLst/>
          </a:prstGeom>
          <a:noFill/>
          <a:ln>
            <a:noFill/>
          </a:ln>
        </p:spPr>
      </p:pic>
      <p:sp>
        <p:nvSpPr>
          <p:cNvPr id="6" name="TextBox 5">
            <a:extLst>
              <a:ext uri="{FF2B5EF4-FFF2-40B4-BE49-F238E27FC236}">
                <a16:creationId xmlns:a16="http://schemas.microsoft.com/office/drawing/2014/main" id="{7C162137-FA86-4C30-8164-A90C9E365A2B}"/>
              </a:ext>
            </a:extLst>
          </p:cNvPr>
          <p:cNvSpPr txBox="1"/>
          <p:nvPr/>
        </p:nvSpPr>
        <p:spPr>
          <a:xfrm>
            <a:off x="1638299" y="6217920"/>
            <a:ext cx="8584810" cy="463397"/>
          </a:xfrm>
          <a:prstGeom prst="rect">
            <a:avLst/>
          </a:prstGeom>
          <a:noFill/>
        </p:spPr>
        <p:txBody>
          <a:bodyPr wrap="square">
            <a:spAutoFit/>
          </a:bodyPr>
          <a:lstStyle/>
          <a:p>
            <a:pPr algn="ctr">
              <a:lnSpc>
                <a:spcPct val="150000"/>
              </a:lnSpc>
              <a:spcAft>
                <a:spcPts val="800"/>
              </a:spcAft>
            </a:pPr>
            <a:r>
              <a:rPr lang="ru-RU" sz="1800" b="1" i="1" dirty="0">
                <a:effectLst/>
                <a:latin typeface="Times New Roman" panose="02020603050405020304" pitchFamily="18" charset="0"/>
                <a:ea typeface="Arial Narrow" panose="020B0606020202030204" pitchFamily="34" charset="0"/>
                <a:cs typeface="Times New Roman" panose="02020603050405020304" pitchFamily="18" charset="0"/>
              </a:rPr>
              <a:t>Рис. 10.</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Четверта</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парадигма: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подвійна</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статична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бухгалтерія</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90582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C89EF4DD-2766-4AF4-B5F1-F5DA0202C0BA}"/>
              </a:ext>
            </a:extLst>
          </p:cNvPr>
          <p:cNvGraphicFramePr>
            <a:graphicFrameLocks noGrp="1"/>
          </p:cNvGraphicFramePr>
          <p:nvPr>
            <p:ph idx="1"/>
            <p:extLst>
              <p:ext uri="{D42A27DB-BD31-4B8C-83A1-F6EECF244321}">
                <p14:modId xmlns:p14="http://schemas.microsoft.com/office/powerpoint/2010/main" val="696119937"/>
              </p:ext>
            </p:extLst>
          </p:nvPr>
        </p:nvGraphicFramePr>
        <p:xfrm>
          <a:off x="1927273" y="731520"/>
          <a:ext cx="9833317" cy="57677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3814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B56E84-4B8A-4DA6-8A4A-75F64CF1C494}"/>
              </a:ext>
            </a:extLst>
          </p:cNvPr>
          <p:cNvSpPr>
            <a:spLocks noGrp="1"/>
          </p:cNvSpPr>
          <p:nvPr>
            <p:ph type="title"/>
          </p:nvPr>
        </p:nvSpPr>
        <p:spPr/>
        <p:txBody>
          <a:bodyPr/>
          <a:lstStyle/>
          <a:p>
            <a:r>
              <a:rPr lang="uk-UA" sz="1800" dirty="0">
                <a:effectLst/>
                <a:latin typeface="Times New Roman" panose="02020603050405020304" pitchFamily="18" charset="0"/>
                <a:ea typeface="Arial Narrow" panose="020B0606020202030204" pitchFamily="34" charset="0"/>
                <a:cs typeface="Times New Roman" panose="02020603050405020304" pitchFamily="18" charset="0"/>
              </a:rPr>
              <a:t>Основні параметри п’ятої парадигми – подвійної динамічної динаміки – наведено нижче (див. рис. 11). </a:t>
            </a:r>
            <a:endParaRPr lang="ru-UA" dirty="0"/>
          </a:p>
        </p:txBody>
      </p:sp>
      <p:pic>
        <p:nvPicPr>
          <p:cNvPr id="4" name="Рисунок 3">
            <a:extLst>
              <a:ext uri="{FF2B5EF4-FFF2-40B4-BE49-F238E27FC236}">
                <a16:creationId xmlns:a16="http://schemas.microsoft.com/office/drawing/2014/main" id="{C01E90DD-E7EB-43D0-924E-9481F3ED5CE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395271" y="1275906"/>
            <a:ext cx="5401458" cy="5221073"/>
          </a:xfrm>
          <a:prstGeom prst="rect">
            <a:avLst/>
          </a:prstGeom>
          <a:noFill/>
          <a:ln>
            <a:noFill/>
          </a:ln>
        </p:spPr>
      </p:pic>
      <p:sp>
        <p:nvSpPr>
          <p:cNvPr id="6" name="TextBox 5">
            <a:extLst>
              <a:ext uri="{FF2B5EF4-FFF2-40B4-BE49-F238E27FC236}">
                <a16:creationId xmlns:a16="http://schemas.microsoft.com/office/drawing/2014/main" id="{30A2339E-7474-4C85-80A0-E3E50636FD1A}"/>
              </a:ext>
            </a:extLst>
          </p:cNvPr>
          <p:cNvSpPr txBox="1"/>
          <p:nvPr/>
        </p:nvSpPr>
        <p:spPr>
          <a:xfrm>
            <a:off x="3049772" y="6265280"/>
            <a:ext cx="6092456" cy="463397"/>
          </a:xfrm>
          <a:prstGeom prst="rect">
            <a:avLst/>
          </a:prstGeom>
          <a:noFill/>
        </p:spPr>
        <p:txBody>
          <a:bodyPr wrap="square">
            <a:spAutoFit/>
          </a:bodyPr>
          <a:lstStyle/>
          <a:p>
            <a:pPr algn="ctr">
              <a:lnSpc>
                <a:spcPct val="150000"/>
              </a:lnSpc>
              <a:spcAft>
                <a:spcPts val="800"/>
              </a:spcAft>
            </a:pPr>
            <a:r>
              <a:rPr lang="ru-RU" sz="1800" b="1" i="1" dirty="0">
                <a:effectLst/>
                <a:latin typeface="Times New Roman" panose="02020603050405020304" pitchFamily="18" charset="0"/>
                <a:ea typeface="Arial Narrow" panose="020B0606020202030204" pitchFamily="34" charset="0"/>
                <a:cs typeface="Times New Roman" panose="02020603050405020304" pitchFamily="18" charset="0"/>
              </a:rPr>
              <a:t>Рис. 11</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П’ята</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парадигма: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подвійна</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динамічна</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бухгалтерія</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8761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E99C44-5059-4EAE-9256-E9A803177C7B}"/>
              </a:ext>
            </a:extLst>
          </p:cNvPr>
          <p:cNvSpPr>
            <a:spLocks noGrp="1"/>
          </p:cNvSpPr>
          <p:nvPr>
            <p:ph type="title"/>
          </p:nvPr>
        </p:nvSpPr>
        <p:spPr/>
        <p:txBody>
          <a:bodyPr/>
          <a:lstStyle/>
          <a:p>
            <a:r>
              <a:rPr lang="uk-UA" sz="1800" b="1" i="1" dirty="0">
                <a:effectLst/>
                <a:latin typeface="Times New Roman" panose="02020603050405020304" pitchFamily="18" charset="0"/>
                <a:ea typeface="Arial Narrow" panose="020B0606020202030204" pitchFamily="34" charset="0"/>
                <a:cs typeface="Times New Roman" panose="02020603050405020304" pitchFamily="18" charset="0"/>
              </a:rPr>
              <a:t>Шоста</a:t>
            </a:r>
            <a:r>
              <a:rPr lang="uk-UA" sz="1800" dirty="0">
                <a:effectLst/>
                <a:latin typeface="Times New Roman" panose="02020603050405020304" pitchFamily="18" charset="0"/>
                <a:ea typeface="Arial Narrow" panose="020B0606020202030204" pitchFamily="34" charset="0"/>
                <a:cs typeface="Times New Roman" panose="02020603050405020304" pitchFamily="18" charset="0"/>
              </a:rPr>
              <a:t> парадигма може бути охарактеризована наступними параметрами (рис. 12). </a:t>
            </a:r>
            <a:endParaRPr lang="ru-UA" dirty="0"/>
          </a:p>
        </p:txBody>
      </p:sp>
      <p:pic>
        <p:nvPicPr>
          <p:cNvPr id="4" name="Рисунок 3">
            <a:extLst>
              <a:ext uri="{FF2B5EF4-FFF2-40B4-BE49-F238E27FC236}">
                <a16:creationId xmlns:a16="http://schemas.microsoft.com/office/drawing/2014/main" id="{740CEF23-D828-4C88-924F-3C2AF6B0100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875722" y="1077594"/>
            <a:ext cx="5502194" cy="5156295"/>
          </a:xfrm>
          <a:prstGeom prst="rect">
            <a:avLst/>
          </a:prstGeom>
          <a:noFill/>
          <a:ln>
            <a:noFill/>
          </a:ln>
        </p:spPr>
      </p:pic>
      <p:sp>
        <p:nvSpPr>
          <p:cNvPr id="6" name="TextBox 5">
            <a:extLst>
              <a:ext uri="{FF2B5EF4-FFF2-40B4-BE49-F238E27FC236}">
                <a16:creationId xmlns:a16="http://schemas.microsoft.com/office/drawing/2014/main" id="{F365204E-8244-4A5A-95A6-784D1D1BAD7F}"/>
              </a:ext>
            </a:extLst>
          </p:cNvPr>
          <p:cNvSpPr txBox="1"/>
          <p:nvPr/>
        </p:nvSpPr>
        <p:spPr>
          <a:xfrm>
            <a:off x="2694013" y="6223976"/>
            <a:ext cx="7865612" cy="463397"/>
          </a:xfrm>
          <a:prstGeom prst="rect">
            <a:avLst/>
          </a:prstGeom>
          <a:noFill/>
        </p:spPr>
        <p:txBody>
          <a:bodyPr wrap="square">
            <a:spAutoFit/>
          </a:bodyPr>
          <a:lstStyle/>
          <a:p>
            <a:pPr algn="ctr">
              <a:lnSpc>
                <a:spcPct val="150000"/>
              </a:lnSpc>
              <a:spcAft>
                <a:spcPts val="800"/>
              </a:spcAft>
            </a:pPr>
            <a:r>
              <a:rPr lang="ru-RU" sz="1800" b="1" i="1" dirty="0">
                <a:effectLst/>
                <a:latin typeface="Times New Roman" panose="02020603050405020304" pitchFamily="18" charset="0"/>
                <a:ea typeface="Arial Narrow" panose="020B0606020202030204" pitchFamily="34" charset="0"/>
                <a:cs typeface="Times New Roman" panose="02020603050405020304" pitchFamily="18" charset="0"/>
              </a:rPr>
              <a:t>Рис. 12.</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Шоста</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парадигма: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подвійна</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інформаційна</a:t>
            </a:r>
            <a:r>
              <a:rPr lang="ru-RU" sz="1800" i="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1800" i="1" dirty="0" err="1">
                <a:effectLst/>
                <a:latin typeface="Times New Roman" panose="02020603050405020304" pitchFamily="18" charset="0"/>
                <a:ea typeface="Arial Narrow" panose="020B0606020202030204" pitchFamily="34" charset="0"/>
                <a:cs typeface="Times New Roman" panose="02020603050405020304" pitchFamily="18" charset="0"/>
              </a:rPr>
              <a:t>динаміка</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9735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28B73E-3162-4C69-981B-666BECF23464}"/>
              </a:ext>
            </a:extLst>
          </p:cNvPr>
          <p:cNvSpPr>
            <a:spLocks noGrp="1"/>
          </p:cNvSpPr>
          <p:nvPr>
            <p:ph type="title"/>
          </p:nvPr>
        </p:nvSpPr>
        <p:spPr>
          <a:xfrm>
            <a:off x="2486245" y="135700"/>
            <a:ext cx="8911687" cy="625570"/>
          </a:xfrm>
        </p:spPr>
        <p:txBody>
          <a:bodyPr>
            <a:normAutofit fontScale="90000"/>
          </a:bodyPr>
          <a:lstStyle/>
          <a:p>
            <a:pPr algn="ctr"/>
            <a:r>
              <a:rPr lang="uk-UA" dirty="0"/>
              <a:t>Парадигми деяких вчених</a:t>
            </a:r>
            <a:endParaRPr lang="ru-UA" dirty="0"/>
          </a:p>
        </p:txBody>
      </p:sp>
      <p:graphicFrame>
        <p:nvGraphicFramePr>
          <p:cNvPr id="4" name="Объект 3">
            <a:extLst>
              <a:ext uri="{FF2B5EF4-FFF2-40B4-BE49-F238E27FC236}">
                <a16:creationId xmlns:a16="http://schemas.microsoft.com/office/drawing/2014/main" id="{7FBBAD7A-28E0-4C49-98D8-9B13A1DBF02C}"/>
              </a:ext>
            </a:extLst>
          </p:cNvPr>
          <p:cNvGraphicFramePr>
            <a:graphicFrameLocks noGrp="1"/>
          </p:cNvGraphicFramePr>
          <p:nvPr>
            <p:ph idx="1"/>
            <p:extLst>
              <p:ext uri="{D42A27DB-BD31-4B8C-83A1-F6EECF244321}">
                <p14:modId xmlns:p14="http://schemas.microsoft.com/office/powerpoint/2010/main" val="1369505198"/>
              </p:ext>
            </p:extLst>
          </p:nvPr>
        </p:nvGraphicFramePr>
        <p:xfrm>
          <a:off x="579120" y="1082040"/>
          <a:ext cx="11369040" cy="56700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94362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360F31-35E9-4035-A438-0BEB7386F9E1}"/>
              </a:ext>
            </a:extLst>
          </p:cNvPr>
          <p:cNvSpPr>
            <a:spLocks noGrp="1"/>
          </p:cNvSpPr>
          <p:nvPr>
            <p:ph type="title"/>
          </p:nvPr>
        </p:nvSpPr>
        <p:spPr/>
        <p:txBody>
          <a:bodyPr>
            <a:normAutofit fontScale="90000"/>
          </a:bodyPr>
          <a:lstStyle/>
          <a:p>
            <a:r>
              <a:rPr lang="uk-UA" sz="4400" b="1" dirty="0">
                <a:effectLst/>
                <a:latin typeface="Times New Roman" panose="02020603050405020304" pitchFamily="18" charset="0"/>
                <a:ea typeface="Calibri" panose="020F0502020204030204" pitchFamily="34" charset="0"/>
                <a:cs typeface="Times New Roman" panose="02020603050405020304" pitchFamily="18" charset="0"/>
              </a:rPr>
              <a:t>3. Концепції бухгалтерського обліку</a:t>
            </a:r>
            <a:endParaRPr lang="ru-UA" sz="7200" dirty="0"/>
          </a:p>
        </p:txBody>
      </p:sp>
      <p:sp>
        <p:nvSpPr>
          <p:cNvPr id="3" name="Объект 2">
            <a:extLst>
              <a:ext uri="{FF2B5EF4-FFF2-40B4-BE49-F238E27FC236}">
                <a16:creationId xmlns:a16="http://schemas.microsoft.com/office/drawing/2014/main" id="{43452C30-BEFC-4452-A034-D1818E927781}"/>
              </a:ext>
            </a:extLst>
          </p:cNvPr>
          <p:cNvSpPr>
            <a:spLocks noGrp="1"/>
          </p:cNvSpPr>
          <p:nvPr>
            <p:ph idx="1"/>
          </p:nvPr>
        </p:nvSpPr>
        <p:spPr>
          <a:xfrm>
            <a:off x="1885826" y="1753772"/>
            <a:ext cx="9618785" cy="4480118"/>
          </a:xfrm>
        </p:spPr>
        <p:txBody>
          <a:bodyPr>
            <a:normAutofit/>
          </a:bodyPr>
          <a:lstStyle/>
          <a:p>
            <a:pPr marL="0" indent="0" algn="ctr">
              <a:buNone/>
            </a:pPr>
            <a:r>
              <a:rPr lang="ru-RU" sz="2000" b="1" dirty="0" err="1">
                <a:effectLst/>
                <a:latin typeface="Times New Roman" panose="02020603050405020304" pitchFamily="18" charset="0"/>
                <a:ea typeface="Calibri" panose="020F0502020204030204" pitchFamily="34" charset="0"/>
              </a:rPr>
              <a:t>Виділяють</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такі</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концепції</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бухгалтерського</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обліку</a:t>
            </a:r>
            <a:r>
              <a:rPr lang="ru-RU" sz="2000" b="1" dirty="0">
                <a:effectLst/>
                <a:latin typeface="Times New Roman" panose="02020603050405020304" pitchFamily="18" charset="0"/>
                <a:ea typeface="Calibri" panose="020F0502020204030204" pitchFamily="34" charset="0"/>
              </a:rPr>
              <a:t>:</a:t>
            </a:r>
          </a:p>
          <a:p>
            <a:r>
              <a:rPr lang="ru-RU" sz="2000" b="1" dirty="0" err="1">
                <a:effectLst/>
                <a:latin typeface="Times New Roman" panose="02020603050405020304" pitchFamily="18" charset="0"/>
                <a:ea typeface="Calibri" panose="020F0502020204030204" pitchFamily="34" charset="0"/>
              </a:rPr>
              <a:t>Макроекономічна</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концепція</a:t>
            </a:r>
            <a:r>
              <a:rPr lang="ru-RU" sz="2000" dirty="0">
                <a:effectLst/>
                <a:latin typeface="Times New Roman" panose="02020603050405020304" pitchFamily="18" charset="0"/>
                <a:ea typeface="Calibri" panose="020F0502020204030204" pitchFamily="34" charset="0"/>
              </a:rPr>
              <a:t> </a:t>
            </a:r>
          </a:p>
          <a:p>
            <a:r>
              <a:rPr lang="uk-UA" sz="2000" b="1" dirty="0" err="1">
                <a:effectLst/>
                <a:latin typeface="Times New Roman" panose="02020603050405020304" pitchFamily="18" charset="0"/>
                <a:ea typeface="Calibri" panose="020F0502020204030204" pitchFamily="34" charset="0"/>
              </a:rPr>
              <a:t>Мікроеконмоічна</a:t>
            </a:r>
            <a:r>
              <a:rPr lang="uk-UA" sz="2000"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концепція</a:t>
            </a:r>
            <a:endParaRPr lang="ru-RU" sz="2000" b="1" dirty="0">
              <a:latin typeface="Times New Roman" panose="02020603050405020304" pitchFamily="18" charset="0"/>
              <a:ea typeface="Calibri" panose="020F0502020204030204" pitchFamily="34" charset="0"/>
            </a:endParaRPr>
          </a:p>
          <a:p>
            <a:r>
              <a:rPr lang="uk-UA" sz="2000" b="1" dirty="0">
                <a:effectLst/>
                <a:latin typeface="Times New Roman" panose="02020603050405020304" pitchFamily="18" charset="0"/>
                <a:ea typeface="Calibri" panose="020F0502020204030204" pitchFamily="34" charset="0"/>
              </a:rPr>
              <a:t>Соціальна концепція</a:t>
            </a:r>
            <a:r>
              <a:rPr lang="uk-UA" sz="2000" dirty="0">
                <a:effectLst/>
                <a:latin typeface="Times New Roman" panose="02020603050405020304" pitchFamily="18" charset="0"/>
                <a:ea typeface="Calibri" panose="020F0502020204030204" pitchFamily="34" charset="0"/>
              </a:rPr>
              <a:t> </a:t>
            </a:r>
          </a:p>
          <a:p>
            <a:r>
              <a:rPr lang="uk-UA" sz="2000" b="1" dirty="0">
                <a:latin typeface="Times New Roman" panose="02020603050405020304" pitchFamily="18" charset="0"/>
                <a:ea typeface="Calibri" panose="020F0502020204030204" pitchFamily="34" charset="0"/>
              </a:rPr>
              <a:t>С</a:t>
            </a:r>
            <a:r>
              <a:rPr lang="uk-UA" sz="2000" b="1" dirty="0">
                <a:effectLst/>
                <a:latin typeface="Times New Roman" panose="02020603050405020304" pitchFamily="18" charset="0"/>
                <a:ea typeface="Calibri" panose="020F0502020204030204" pitchFamily="34" charset="0"/>
              </a:rPr>
              <a:t>тратегічна концепція</a:t>
            </a:r>
          </a:p>
          <a:p>
            <a:r>
              <a:rPr lang="ru-RU" sz="2000" b="1" dirty="0" err="1">
                <a:latin typeface="Times New Roman" panose="02020603050405020304" pitchFamily="18" charset="0"/>
                <a:ea typeface="Calibri" panose="020F0502020204030204" pitchFamily="34" charset="0"/>
              </a:rPr>
              <a:t>Е</a:t>
            </a:r>
            <a:r>
              <a:rPr lang="ru-RU" sz="2000" b="1" dirty="0" err="1">
                <a:effectLst/>
                <a:latin typeface="Times New Roman" panose="02020603050405020304" pitchFamily="18" charset="0"/>
                <a:ea typeface="Calibri" panose="020F0502020204030204" pitchFamily="34" charset="0"/>
              </a:rPr>
              <a:t>тична</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концепція</a:t>
            </a:r>
            <a:r>
              <a:rPr lang="ru-RU" sz="2000" dirty="0">
                <a:effectLst/>
                <a:latin typeface="Times New Roman" panose="02020603050405020304" pitchFamily="18" charset="0"/>
                <a:ea typeface="Calibri" panose="020F0502020204030204" pitchFamily="34" charset="0"/>
              </a:rPr>
              <a:t> </a:t>
            </a:r>
            <a:r>
              <a:rPr lang="uk-UA" sz="2000" dirty="0">
                <a:effectLst/>
                <a:latin typeface="Times New Roman" panose="02020603050405020304" pitchFamily="18" charset="0"/>
                <a:ea typeface="Calibri" panose="020F0502020204030204" pitchFamily="34" charset="0"/>
              </a:rPr>
              <a:t> </a:t>
            </a:r>
          </a:p>
          <a:p>
            <a:r>
              <a:rPr lang="ru-RU" sz="2000" b="1" dirty="0" err="1">
                <a:latin typeface="Times New Roman" panose="02020603050405020304" pitchFamily="18" charset="0"/>
                <a:ea typeface="Calibri" panose="020F0502020204030204" pitchFamily="34" charset="0"/>
              </a:rPr>
              <a:t>К</a:t>
            </a:r>
            <a:r>
              <a:rPr lang="ru-RU" sz="2000" b="1" dirty="0" err="1">
                <a:effectLst/>
                <a:latin typeface="Times New Roman" panose="02020603050405020304" pitchFamily="18" charset="0"/>
                <a:ea typeface="Calibri" panose="020F0502020204030204" pitchFamily="34" charset="0"/>
              </a:rPr>
              <a:t>онцепція</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обліку</a:t>
            </a:r>
            <a:r>
              <a:rPr lang="ru-RU" sz="2000" b="1" dirty="0">
                <a:effectLst/>
                <a:latin typeface="Times New Roman" panose="02020603050405020304" pitchFamily="18" charset="0"/>
                <a:ea typeface="Calibri" panose="020F0502020204030204" pitchFamily="34" charset="0"/>
              </a:rPr>
              <a:t> для </a:t>
            </a:r>
            <a:r>
              <a:rPr lang="ru-RU" sz="2000" b="1" dirty="0" err="1">
                <a:effectLst/>
                <a:latin typeface="Times New Roman" panose="02020603050405020304" pitchFamily="18" charset="0"/>
                <a:ea typeface="Calibri" panose="020F0502020204030204" pitchFamily="34" charset="0"/>
              </a:rPr>
              <a:t>цілей</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управління</a:t>
            </a:r>
            <a:endParaRPr lang="ru-RU" sz="2000" b="1" dirty="0">
              <a:effectLst/>
              <a:latin typeface="Times New Roman" panose="02020603050405020304" pitchFamily="18" charset="0"/>
              <a:ea typeface="Calibri" panose="020F0502020204030204" pitchFamily="34" charset="0"/>
            </a:endParaRPr>
          </a:p>
          <a:p>
            <a:r>
              <a:rPr lang="ru-RU" sz="2000" b="1" dirty="0" err="1">
                <a:effectLst/>
                <a:latin typeface="Times New Roman" panose="02020603050405020304" pitchFamily="18" charset="0"/>
                <a:ea typeface="Calibri" panose="020F0502020204030204" pitchFamily="34" charset="0"/>
              </a:rPr>
              <a:t>Концепція</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ринково-орієнтованої</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звітності</a:t>
            </a:r>
            <a:endParaRPr lang="ru-RU" sz="2000" b="1" dirty="0">
              <a:latin typeface="Times New Roman" panose="02020603050405020304" pitchFamily="18" charset="0"/>
              <a:ea typeface="Calibri" panose="020F0502020204030204" pitchFamily="34" charset="0"/>
            </a:endParaRPr>
          </a:p>
          <a:p>
            <a:r>
              <a:rPr lang="uk-UA" sz="2000" b="1" dirty="0">
                <a:effectLst/>
                <a:latin typeface="Times New Roman" panose="02020603050405020304" pitchFamily="18" charset="0"/>
                <a:ea typeface="Calibri" panose="020F0502020204030204" pitchFamily="34" charset="0"/>
              </a:rPr>
              <a:t>К</a:t>
            </a:r>
            <a:r>
              <a:rPr lang="ru-RU" sz="2000" b="1" dirty="0" err="1">
                <a:effectLst/>
                <a:latin typeface="Times New Roman" panose="02020603050405020304" pitchFamily="18" charset="0"/>
                <a:ea typeface="Calibri" panose="020F0502020204030204" pitchFamily="34" charset="0"/>
              </a:rPr>
              <a:t>онцепція</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капіталу</a:t>
            </a:r>
            <a:r>
              <a:rPr lang="ru-RU" sz="2000" b="1" dirty="0">
                <a:effectLst/>
                <a:latin typeface="Times New Roman" panose="02020603050405020304" pitchFamily="18" charset="0"/>
                <a:ea typeface="Calibri" panose="020F0502020204030204" pitchFamily="34" charset="0"/>
              </a:rPr>
              <a:t> і </a:t>
            </a:r>
            <a:r>
              <a:rPr lang="ru-RU" sz="2000" b="1" dirty="0" err="1">
                <a:effectLst/>
                <a:latin typeface="Times New Roman" panose="02020603050405020304" pitchFamily="18" charset="0"/>
                <a:ea typeface="Calibri" panose="020F0502020204030204" pitchFamily="34" charset="0"/>
              </a:rPr>
              <a:t>вартості</a:t>
            </a:r>
            <a:endParaRPr lang="ru-RU" sz="2000" b="1" dirty="0">
              <a:effectLst/>
              <a:latin typeface="Times New Roman" panose="02020603050405020304" pitchFamily="18" charset="0"/>
              <a:ea typeface="Calibri" panose="020F0502020204030204" pitchFamily="34" charset="0"/>
            </a:endParaRPr>
          </a:p>
          <a:p>
            <a:r>
              <a:rPr lang="uk-UA" sz="2000" b="1" dirty="0">
                <a:effectLst/>
                <a:latin typeface="Times New Roman" panose="02020603050405020304" pitchFamily="18" charset="0"/>
                <a:ea typeface="Calibri" panose="020F0502020204030204" pitchFamily="34" charset="0"/>
              </a:rPr>
              <a:t>К</a:t>
            </a:r>
            <a:r>
              <a:rPr lang="ru-RU" sz="2000" b="1" dirty="0" err="1">
                <a:effectLst/>
                <a:latin typeface="Times New Roman" panose="02020603050405020304" pitchFamily="18" charset="0"/>
                <a:ea typeface="Calibri" panose="020F0502020204030204" pitchFamily="34" charset="0"/>
              </a:rPr>
              <a:t>онцепція</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справедливої</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вартості</a:t>
            </a:r>
            <a:r>
              <a:rPr lang="ru-RU" sz="2000" b="1" dirty="0">
                <a:effectLst/>
                <a:latin typeface="Times New Roman" panose="02020603050405020304" pitchFamily="18" charset="0"/>
                <a:ea typeface="Calibri" panose="020F0502020204030204" pitchFamily="34" charset="0"/>
              </a:rPr>
              <a:t> в </a:t>
            </a:r>
            <a:r>
              <a:rPr lang="ru-RU" sz="2000" b="1" dirty="0" err="1">
                <a:effectLst/>
                <a:latin typeface="Times New Roman" panose="02020603050405020304" pitchFamily="18" charset="0"/>
                <a:ea typeface="Calibri" panose="020F0502020204030204" pitchFamily="34" charset="0"/>
              </a:rPr>
              <a:t>загальній</a:t>
            </a:r>
            <a:r>
              <a:rPr lang="ru-RU" sz="2000" b="1" dirty="0">
                <a:effectLst/>
                <a:latin typeface="Times New Roman" panose="02020603050405020304" pitchFamily="18" charset="0"/>
                <a:ea typeface="Calibri" panose="020F0502020204030204" pitchFamily="34" charset="0"/>
              </a:rPr>
              <a:t> </a:t>
            </a:r>
            <a:r>
              <a:rPr lang="ru-RU" sz="2000" b="1" dirty="0" err="1">
                <a:effectLst/>
                <a:latin typeface="Times New Roman" panose="02020603050405020304" pitchFamily="18" charset="0"/>
                <a:ea typeface="Calibri" panose="020F0502020204030204" pitchFamily="34" charset="0"/>
              </a:rPr>
              <a:t>концепц</a:t>
            </a:r>
            <a:r>
              <a:rPr lang="uk-UA" sz="2000" b="1" dirty="0" err="1">
                <a:effectLst/>
                <a:latin typeface="Times New Roman" panose="02020603050405020304" pitchFamily="18" charset="0"/>
                <a:ea typeface="Calibri" panose="020F0502020204030204" pitchFamily="34" charset="0"/>
              </a:rPr>
              <a:t>ії</a:t>
            </a:r>
            <a:r>
              <a:rPr lang="uk-UA" sz="2000" b="1" dirty="0">
                <a:effectLst/>
                <a:latin typeface="Times New Roman" panose="02020603050405020304" pitchFamily="18" charset="0"/>
                <a:ea typeface="Calibri" panose="020F0502020204030204" pitchFamily="34" charset="0"/>
              </a:rPr>
              <a:t> </a:t>
            </a:r>
            <a:r>
              <a:rPr lang="ru-RU" sz="2000" b="1" dirty="0">
                <a:effectLst/>
                <a:latin typeface="Times New Roman" panose="02020603050405020304" pitchFamily="18" charset="0"/>
                <a:ea typeface="Calibri" panose="020F0502020204030204" pitchFamily="34" charset="0"/>
              </a:rPr>
              <a:t>бухгалтерского </a:t>
            </a:r>
            <a:r>
              <a:rPr lang="ru-RU" sz="2000" b="1" dirty="0" err="1">
                <a:effectLst/>
                <a:latin typeface="Times New Roman" panose="02020603050405020304" pitchFamily="18" charset="0"/>
                <a:ea typeface="Calibri" panose="020F0502020204030204" pitchFamily="34" charset="0"/>
              </a:rPr>
              <a:t>обліку</a:t>
            </a:r>
            <a:r>
              <a:rPr lang="uk-UA" sz="2000" b="1" dirty="0">
                <a:effectLst/>
                <a:latin typeface="Times New Roman" panose="02020603050405020304" pitchFamily="18" charset="0"/>
                <a:ea typeface="Calibri" panose="020F0502020204030204" pitchFamily="34" charset="0"/>
              </a:rPr>
              <a:t>. </a:t>
            </a:r>
            <a:endParaRPr lang="ru-RU" sz="2000" b="1"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899482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6D2A94-D888-4B50-A9B8-4872B6D7F9C6}"/>
              </a:ext>
            </a:extLst>
          </p:cNvPr>
          <p:cNvSpPr>
            <a:spLocks noGrp="1"/>
          </p:cNvSpPr>
          <p:nvPr>
            <p:ph type="title"/>
          </p:nvPr>
        </p:nvSpPr>
        <p:spPr/>
        <p:txBody>
          <a:bodyPr/>
          <a:lstStyle/>
          <a:p>
            <a:r>
              <a:rPr lang="ru-RU" b="1" dirty="0" err="1">
                <a:latin typeface="Times New Roman" panose="02020603050405020304" pitchFamily="18" charset="0"/>
                <a:ea typeface="Calibri" panose="020F0502020204030204" pitchFamily="34" charset="0"/>
                <a:cs typeface="Times New Roman" panose="02020603050405020304" pitchFamily="18" charset="0"/>
              </a:rPr>
              <a:t>Макроекономічна</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концепція</a:t>
            </a: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UA" dirty="0"/>
          </a:p>
        </p:txBody>
      </p:sp>
      <p:sp>
        <p:nvSpPr>
          <p:cNvPr id="3" name="Объект 2">
            <a:extLst>
              <a:ext uri="{FF2B5EF4-FFF2-40B4-BE49-F238E27FC236}">
                <a16:creationId xmlns:a16="http://schemas.microsoft.com/office/drawing/2014/main" id="{C89F131F-E520-4E52-8A8A-4FD1398F5EAF}"/>
              </a:ext>
            </a:extLst>
          </p:cNvPr>
          <p:cNvSpPr>
            <a:spLocks noGrp="1"/>
          </p:cNvSpPr>
          <p:nvPr>
            <p:ph idx="1"/>
          </p:nvPr>
        </p:nvSpPr>
        <p:spPr>
          <a:xfrm>
            <a:off x="1955409" y="1617785"/>
            <a:ext cx="9889587" cy="4965895"/>
          </a:xfrm>
        </p:spPr>
        <p:txBody>
          <a:bodyPr>
            <a:normAutofit/>
          </a:bodyPr>
          <a:lstStyle/>
          <a:p>
            <a:pPr algn="just"/>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передбачає</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що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об'єктом</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виступає</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все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господарство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країни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За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допомогою</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її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застосування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з'являється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можливість</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визначення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національного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доходу в межах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країни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сукупного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суспільного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продукту.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Фактично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макроекономічна</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концепція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полягає</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у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визначенні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впливу</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альтернативних</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методів</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подання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звітних</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даних</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на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економічні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показники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галузі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або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країни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в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цілому</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Критерієм</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такої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концепції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є те,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що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вона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охоплює</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більш</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високий</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рівень</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ніж</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облік</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на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рівні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організації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Однією</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з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цілей</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відповідно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до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розглянутої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концепцією</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слід</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вважати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орієнтування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організацій</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в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напрямку</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здійснення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національних</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економічних</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програм</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У свою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чергу</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національні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економічні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цілі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вимагають</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такої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бухгалтерської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звітності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яка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стимулювала</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б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збільшення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інвестиційних</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вкладень</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в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бізнес</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що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розвивається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ru-UA" sz="2400" dirty="0"/>
          </a:p>
        </p:txBody>
      </p:sp>
    </p:spTree>
    <p:extLst>
      <p:ext uri="{BB962C8B-B14F-4D97-AF65-F5344CB8AC3E}">
        <p14:creationId xmlns:p14="http://schemas.microsoft.com/office/powerpoint/2010/main" val="22582410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9F674C-741C-4CE0-8320-F7F8C5E2F8F8}"/>
              </a:ext>
            </a:extLst>
          </p:cNvPr>
          <p:cNvSpPr>
            <a:spLocks noGrp="1"/>
          </p:cNvSpPr>
          <p:nvPr>
            <p:ph type="title"/>
          </p:nvPr>
        </p:nvSpPr>
        <p:spPr/>
        <p:txBody>
          <a:bodyPr/>
          <a:lstStyle/>
          <a:p>
            <a:r>
              <a:rPr lang="uk-UA" b="1" dirty="0" err="1">
                <a:latin typeface="Times New Roman" panose="02020603050405020304" pitchFamily="18" charset="0"/>
                <a:ea typeface="Calibri" panose="020F0502020204030204" pitchFamily="34" charset="0"/>
                <a:cs typeface="Times New Roman" panose="02020603050405020304" pitchFamily="18" charset="0"/>
              </a:rPr>
              <a:t>Мікроеконмоічна</a:t>
            </a:r>
            <a:r>
              <a:rPr lang="uk-UA"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концепція</a:t>
            </a: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UA" dirty="0"/>
          </a:p>
        </p:txBody>
      </p:sp>
      <p:sp>
        <p:nvSpPr>
          <p:cNvPr id="3" name="Объект 2">
            <a:extLst>
              <a:ext uri="{FF2B5EF4-FFF2-40B4-BE49-F238E27FC236}">
                <a16:creationId xmlns:a16="http://schemas.microsoft.com/office/drawing/2014/main" id="{66C5B204-1C63-4D57-A39C-B78C0C87AA4F}"/>
              </a:ext>
            </a:extLst>
          </p:cNvPr>
          <p:cNvSpPr>
            <a:spLocks noGrp="1"/>
          </p:cNvSpPr>
          <p:nvPr>
            <p:ph idx="1"/>
          </p:nvPr>
        </p:nvSpPr>
        <p:spPr/>
        <p:txBody>
          <a:bodyPr>
            <a:normAutofit fontScale="92500" lnSpcReduction="10000"/>
          </a:bodyPr>
          <a:lstStyle/>
          <a:p>
            <a:pPr algn="just"/>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передбачає</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виявлення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ефекту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впливу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різноманітних</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облікових</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процедур на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економічні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показники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організації</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Бухгалтерський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облік</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орієнтований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мікроекономіку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тобто</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на </a:t>
            </a:r>
            <a:r>
              <a:rPr lang="uk-UA" sz="2800" dirty="0">
                <a:effectLst/>
                <a:latin typeface="Times New Roman" panose="02020603050405020304" pitchFamily="18" charset="0"/>
                <a:ea typeface="Calibri" panose="020F0502020204030204" pitchFamily="34" charset="0"/>
                <a:cs typeface="Times New Roman" panose="02020603050405020304" pitchFamily="18" charset="0"/>
              </a:rPr>
              <a:t>суб’єкт господарювання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як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економічну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одиницю</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впливає</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економіку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через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бухгалтерський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супровід</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операцій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взаємодія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організацій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на ринку.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Такий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підхід</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реалізований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в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Концептуальн</a:t>
            </a:r>
            <a:r>
              <a:rPr lang="uk-UA" sz="2800" dirty="0" err="1">
                <a:effectLst/>
                <a:latin typeface="Times New Roman" panose="02020603050405020304" pitchFamily="18" charset="0"/>
                <a:ea typeface="Calibri" panose="020F0502020204030204" pitchFamily="34" charset="0"/>
                <a:cs typeface="Times New Roman" panose="02020603050405020304" pitchFamily="18" charset="0"/>
              </a:rPr>
              <a:t>ій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основі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бухгалтерського</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США,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прийнятої</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Комітетом</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зі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стандартів</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фінансового</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Financial</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Accounting</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Standards</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Board</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-FASB).  </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sz="2800" dirty="0"/>
          </a:p>
        </p:txBody>
      </p:sp>
    </p:spTree>
    <p:extLst>
      <p:ext uri="{BB962C8B-B14F-4D97-AF65-F5344CB8AC3E}">
        <p14:creationId xmlns:p14="http://schemas.microsoft.com/office/powerpoint/2010/main" val="15047594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1E7D81-6AA0-4594-BB9A-551D7AC6A8ED}"/>
              </a:ext>
            </a:extLst>
          </p:cNvPr>
          <p:cNvSpPr>
            <a:spLocks noGrp="1"/>
          </p:cNvSpPr>
          <p:nvPr>
            <p:ph type="title"/>
          </p:nvPr>
        </p:nvSpPr>
        <p:spPr/>
        <p:txBody>
          <a:bodyPr>
            <a:normAutofit/>
          </a:bodyPr>
          <a:lstStyle/>
          <a:p>
            <a:r>
              <a:rPr lang="uk-UA" sz="4000" b="1">
                <a:latin typeface="Times New Roman" panose="02020603050405020304" pitchFamily="18" charset="0"/>
                <a:ea typeface="Calibri" panose="020F0502020204030204" pitchFamily="34" charset="0"/>
              </a:rPr>
              <a:t>С</a:t>
            </a:r>
            <a:r>
              <a:rPr lang="uk-UA" sz="4000" b="1">
                <a:effectLst/>
                <a:latin typeface="Times New Roman" panose="02020603050405020304" pitchFamily="18" charset="0"/>
                <a:ea typeface="Calibri" panose="020F0502020204030204" pitchFamily="34" charset="0"/>
              </a:rPr>
              <a:t>оціальна концепція</a:t>
            </a:r>
            <a:r>
              <a:rPr lang="uk-UA" sz="4000">
                <a:effectLst/>
                <a:latin typeface="Times New Roman" panose="02020603050405020304" pitchFamily="18" charset="0"/>
                <a:ea typeface="Calibri" panose="020F0502020204030204" pitchFamily="34" charset="0"/>
              </a:rPr>
              <a:t> </a:t>
            </a:r>
            <a:endParaRPr lang="ru-UA" sz="6600" dirty="0"/>
          </a:p>
        </p:txBody>
      </p:sp>
      <p:sp>
        <p:nvSpPr>
          <p:cNvPr id="3" name="Объект 2">
            <a:extLst>
              <a:ext uri="{FF2B5EF4-FFF2-40B4-BE49-F238E27FC236}">
                <a16:creationId xmlns:a16="http://schemas.microsoft.com/office/drawing/2014/main" id="{7C810B7C-0110-476B-889A-7BE2B3B0B329}"/>
              </a:ext>
            </a:extLst>
          </p:cNvPr>
          <p:cNvSpPr>
            <a:spLocks noGrp="1"/>
          </p:cNvSpPr>
          <p:nvPr>
            <p:ph idx="1"/>
          </p:nvPr>
        </p:nvSpPr>
        <p:spPr/>
        <p:txBody>
          <a:bodyPr>
            <a:normAutofit fontScale="92500" lnSpcReduction="20000"/>
          </a:bodyPr>
          <a:lstStyle/>
          <a:p>
            <a:pPr algn="just"/>
            <a:r>
              <a:rPr lang="uk-UA" sz="2800" dirty="0">
                <a:effectLst/>
                <a:latin typeface="Times New Roman" panose="02020603050405020304" pitchFamily="18" charset="0"/>
                <a:ea typeface="Calibri" panose="020F0502020204030204" pitchFamily="34" charset="0"/>
              </a:rPr>
              <a:t>Вона значною мірою розширює межі традиційної концепції бухгалтерського обліку за рахунок збільшення складу показників бухгалтерської звітності в інтересах користувачів. </a:t>
            </a:r>
            <a:r>
              <a:rPr lang="ru-RU" sz="2800" dirty="0" err="1">
                <a:effectLst/>
                <a:latin typeface="Times New Roman" panose="02020603050405020304" pitchFamily="18" charset="0"/>
                <a:ea typeface="Calibri" panose="020F0502020204030204" pitchFamily="34" charset="0"/>
              </a:rPr>
              <a:t>Саме</a:t>
            </a:r>
            <a:r>
              <a:rPr lang="ru-RU" sz="2800" dirty="0">
                <a:effectLst/>
                <a:latin typeface="Times New Roman" panose="02020603050405020304" pitchFamily="18" charset="0"/>
                <a:ea typeface="Calibri" panose="020F0502020204030204" pitchFamily="34" charset="0"/>
              </a:rPr>
              <a:t> в </a:t>
            </a:r>
            <a:r>
              <a:rPr lang="ru-RU" sz="2800" dirty="0" err="1">
                <a:effectLst/>
                <a:latin typeface="Times New Roman" panose="02020603050405020304" pitchFamily="18" charset="0"/>
                <a:ea typeface="Calibri" panose="020F0502020204030204" pitchFamily="34" charset="0"/>
              </a:rPr>
              <a:t>цій</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концепції</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простежується</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концентрація</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уваги</a:t>
            </a:r>
            <a:r>
              <a:rPr lang="ru-RU" sz="2800" dirty="0">
                <a:effectLst/>
                <a:latin typeface="Times New Roman" panose="02020603050405020304" pitchFamily="18" charset="0"/>
                <a:ea typeface="Calibri" panose="020F0502020204030204" pitchFamily="34" charset="0"/>
              </a:rPr>
              <a:t> на </a:t>
            </a:r>
            <a:r>
              <a:rPr lang="ru-RU" sz="2800" dirty="0" err="1">
                <a:effectLst/>
                <a:latin typeface="Times New Roman" panose="02020603050405020304" pitchFamily="18" charset="0"/>
                <a:ea typeface="Calibri" panose="020F0502020204030204" pitchFamily="34" charset="0"/>
              </a:rPr>
              <a:t>обліку</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соціальних</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витрат</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основна</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частина</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яких</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пов'язана</a:t>
            </a:r>
            <a:r>
              <a:rPr lang="ru-RU" sz="2800" dirty="0">
                <a:effectLst/>
                <a:latin typeface="Times New Roman" panose="02020603050405020304" pitchFamily="18" charset="0"/>
                <a:ea typeface="Calibri" panose="020F0502020204030204" pitchFamily="34" charset="0"/>
              </a:rPr>
              <a:t> з </a:t>
            </a:r>
            <a:r>
              <a:rPr lang="ru-RU" sz="2800" dirty="0" err="1">
                <a:effectLst/>
                <a:latin typeface="Times New Roman" panose="02020603050405020304" pitchFamily="18" charset="0"/>
                <a:ea typeface="Calibri" panose="020F0502020204030204" pitchFamily="34" charset="0"/>
              </a:rPr>
              <a:t>екологією</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Становлення</a:t>
            </a:r>
            <a:r>
              <a:rPr lang="ru-RU" sz="2800" dirty="0">
                <a:effectLst/>
                <a:latin typeface="Times New Roman" panose="02020603050405020304" pitchFamily="18" charset="0"/>
                <a:ea typeface="Calibri" panose="020F0502020204030204" pitchFamily="34" charset="0"/>
              </a:rPr>
              <a:t> і </a:t>
            </a:r>
            <a:r>
              <a:rPr lang="ru-RU" sz="2800" dirty="0" err="1">
                <a:effectLst/>
                <a:latin typeface="Times New Roman" panose="02020603050405020304" pitchFamily="18" charset="0"/>
                <a:ea typeface="Calibri" panose="020F0502020204030204" pitchFamily="34" charset="0"/>
              </a:rPr>
              <a:t>розвиток</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соціальної</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концепції</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бухгалтерського</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обліку</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базується</a:t>
            </a:r>
            <a:r>
              <a:rPr lang="ru-RU" sz="2800" dirty="0">
                <a:effectLst/>
                <a:latin typeface="Times New Roman" panose="02020603050405020304" pitchFamily="18" charset="0"/>
                <a:ea typeface="Calibri" panose="020F0502020204030204" pitchFamily="34" charset="0"/>
              </a:rPr>
              <a:t> на </a:t>
            </a:r>
            <a:r>
              <a:rPr lang="ru-RU" sz="2800" dirty="0" err="1">
                <a:effectLst/>
                <a:latin typeface="Times New Roman" panose="02020603050405020304" pitchFamily="18" charset="0"/>
                <a:ea typeface="Calibri" panose="020F0502020204030204" pitchFamily="34" charset="0"/>
              </a:rPr>
              <a:t>розумінні</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необхідності</a:t>
            </a:r>
            <a:r>
              <a:rPr lang="ru-RU" sz="2800" dirty="0">
                <a:effectLst/>
                <a:latin typeface="Times New Roman" panose="02020603050405020304" pitchFamily="18" charset="0"/>
                <a:ea typeface="Calibri" panose="020F0502020204030204" pitchFamily="34" charset="0"/>
              </a:rPr>
              <a:t> систематичного </a:t>
            </a:r>
            <a:r>
              <a:rPr lang="ru-RU" sz="2800" dirty="0" err="1">
                <a:effectLst/>
                <a:latin typeface="Times New Roman" panose="02020603050405020304" pitchFamily="18" charset="0"/>
                <a:ea typeface="Calibri" panose="020F0502020204030204" pitchFamily="34" charset="0"/>
              </a:rPr>
              <a:t>збору</a:t>
            </a:r>
            <a:r>
              <a:rPr lang="ru-RU" sz="2800" dirty="0">
                <a:effectLst/>
                <a:latin typeface="Times New Roman" panose="02020603050405020304" pitchFamily="18" charset="0"/>
                <a:ea typeface="Calibri" panose="020F0502020204030204" pitchFamily="34" charset="0"/>
              </a:rPr>
              <a:t>, регулярного </a:t>
            </a:r>
            <a:r>
              <a:rPr lang="uk-UA" sz="2800" dirty="0">
                <a:effectLst/>
                <a:latin typeface="Times New Roman" panose="02020603050405020304" pitchFamily="18" charset="0"/>
                <a:ea typeface="Calibri" panose="020F0502020204030204" pitchFamily="34" charset="0"/>
              </a:rPr>
              <a:t>документ</a:t>
            </a:r>
            <a:r>
              <a:rPr lang="ru-RU" sz="2800" dirty="0" err="1">
                <a:effectLst/>
                <a:latin typeface="Times New Roman" panose="02020603050405020304" pitchFamily="18" charset="0"/>
                <a:ea typeface="Calibri" panose="020F0502020204030204" pitchFamily="34" charset="0"/>
              </a:rPr>
              <a:t>ування</a:t>
            </a:r>
            <a:r>
              <a:rPr lang="ru-RU" sz="2800" dirty="0">
                <a:effectLst/>
                <a:latin typeface="Times New Roman" panose="02020603050405020304" pitchFamily="18" charset="0"/>
                <a:ea typeface="Calibri" panose="020F0502020204030204" pitchFamily="34" charset="0"/>
              </a:rPr>
              <a:t> та </a:t>
            </a:r>
            <a:r>
              <a:rPr lang="ru-RU" sz="2800" dirty="0" err="1">
                <a:effectLst/>
                <a:latin typeface="Times New Roman" panose="02020603050405020304" pitchFamily="18" charset="0"/>
                <a:ea typeface="Calibri" panose="020F0502020204030204" pitchFamily="34" charset="0"/>
              </a:rPr>
              <a:t>узагальнення</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інформації</a:t>
            </a:r>
            <a:r>
              <a:rPr lang="ru-RU" sz="2800" dirty="0">
                <a:effectLst/>
                <a:latin typeface="Times New Roman" panose="02020603050405020304" pitchFamily="18" charset="0"/>
                <a:ea typeface="Calibri" panose="020F0502020204030204" pitchFamily="34" charset="0"/>
              </a:rPr>
              <a:t> і </a:t>
            </a:r>
            <a:r>
              <a:rPr lang="ru-RU" sz="2800" dirty="0" err="1">
                <a:effectLst/>
                <a:latin typeface="Times New Roman" panose="02020603050405020304" pitchFamily="18" charset="0"/>
                <a:ea typeface="Calibri" panose="020F0502020204030204" pitchFamily="34" charset="0"/>
              </a:rPr>
              <a:t>відображення</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результатів</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соціально</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спрямованої</a:t>
            </a:r>
            <a:r>
              <a:rPr lang="ru-RU" sz="2800" dirty="0">
                <a:effectLst/>
                <a:latin typeface="Times New Roman" panose="02020603050405020304" pitchFamily="18" charset="0"/>
                <a:ea typeface="Calibri" panose="020F0502020204030204" pitchFamily="34" charset="0"/>
              </a:rPr>
              <a:t> </a:t>
            </a:r>
            <a:r>
              <a:rPr lang="ru-RU" sz="2800" dirty="0" err="1">
                <a:effectLst/>
                <a:latin typeface="Times New Roman" panose="02020603050405020304" pitchFamily="18" charset="0"/>
                <a:ea typeface="Calibri" panose="020F0502020204030204" pitchFamily="34" charset="0"/>
              </a:rPr>
              <a:t>діяльності</a:t>
            </a:r>
            <a:r>
              <a:rPr lang="ru-RU" sz="2800" dirty="0">
                <a:effectLst/>
                <a:latin typeface="Times New Roman" panose="02020603050405020304" pitchFamily="18" charset="0"/>
                <a:ea typeface="Calibri" panose="020F0502020204030204" pitchFamily="34" charset="0"/>
              </a:rPr>
              <a:t> у формах </a:t>
            </a:r>
            <a:r>
              <a:rPr lang="ru-RU" sz="2800" dirty="0" err="1">
                <a:effectLst/>
                <a:latin typeface="Times New Roman" panose="02020603050405020304" pitchFamily="18" charset="0"/>
                <a:ea typeface="Calibri" panose="020F0502020204030204" pitchFamily="34" charset="0"/>
              </a:rPr>
              <a:t>звітності</a:t>
            </a:r>
            <a:r>
              <a:rPr lang="ru-RU" sz="2800" dirty="0">
                <a:effectLst/>
                <a:latin typeface="Times New Roman" panose="02020603050405020304" pitchFamily="18" charset="0"/>
                <a:ea typeface="Calibri" panose="020F0502020204030204" pitchFamily="34" charset="0"/>
              </a:rPr>
              <a:t>. </a:t>
            </a:r>
            <a:endParaRPr lang="ru-UA" sz="2800" dirty="0"/>
          </a:p>
        </p:txBody>
      </p:sp>
    </p:spTree>
    <p:extLst>
      <p:ext uri="{BB962C8B-B14F-4D97-AF65-F5344CB8AC3E}">
        <p14:creationId xmlns:p14="http://schemas.microsoft.com/office/powerpoint/2010/main" val="3906601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7214E6-0955-40A4-B673-AD434647F66D}"/>
              </a:ext>
            </a:extLst>
          </p:cNvPr>
          <p:cNvSpPr>
            <a:spLocks noGrp="1"/>
          </p:cNvSpPr>
          <p:nvPr>
            <p:ph type="title"/>
          </p:nvPr>
        </p:nvSpPr>
        <p:spPr>
          <a:xfrm>
            <a:off x="2044285" y="469365"/>
            <a:ext cx="8911687" cy="1280890"/>
          </a:xfrm>
        </p:spPr>
        <p:txBody>
          <a:bodyPr>
            <a:normAutofit/>
          </a:bodyPr>
          <a:lstStyle/>
          <a:p>
            <a:r>
              <a:rPr lang="ru-RU" b="1" dirty="0">
                <a:effectLst/>
                <a:latin typeface="Times New Roman" panose="02020603050405020304" pitchFamily="18" charset="0"/>
                <a:ea typeface="Arial Narrow" panose="020B0606020202030204" pitchFamily="34" charset="0"/>
                <a:cs typeface="Times New Roman" panose="02020603050405020304" pitchFamily="18" charset="0"/>
              </a:rPr>
              <a:t>1. </a:t>
            </a:r>
            <a:r>
              <a:rPr lang="ru-RU" b="1" dirty="0" err="1">
                <a:effectLst/>
                <a:latin typeface="Times New Roman" panose="02020603050405020304" pitchFamily="18" charset="0"/>
                <a:ea typeface="Arial Narrow" panose="020B0606020202030204" pitchFamily="34" charset="0"/>
                <a:cs typeface="Times New Roman" panose="02020603050405020304" pitchFamily="18" charset="0"/>
              </a:rPr>
              <a:t>Філософські</a:t>
            </a:r>
            <a:r>
              <a:rPr lang="ru-RU" b="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b="1" dirty="0" err="1">
                <a:effectLst/>
                <a:latin typeface="Times New Roman" panose="02020603050405020304" pitchFamily="18" charset="0"/>
                <a:ea typeface="Arial Narrow" panose="020B0606020202030204" pitchFamily="34" charset="0"/>
                <a:cs typeface="Times New Roman" panose="02020603050405020304" pitchFamily="18" charset="0"/>
              </a:rPr>
              <a:t>підходи</a:t>
            </a:r>
            <a:r>
              <a:rPr lang="ru-RU" b="1" dirty="0">
                <a:effectLst/>
                <a:latin typeface="Times New Roman" panose="02020603050405020304" pitchFamily="18" charset="0"/>
                <a:ea typeface="Arial Narrow" panose="020B0606020202030204" pitchFamily="34" charset="0"/>
                <a:cs typeface="Times New Roman" panose="02020603050405020304" pitchFamily="18" charset="0"/>
              </a:rPr>
              <a:t> до об</a:t>
            </a:r>
            <a:r>
              <a:rPr lang="uk-UA" b="1" dirty="0">
                <a:effectLst/>
                <a:latin typeface="Times New Roman" panose="02020603050405020304" pitchFamily="18" charset="0"/>
                <a:ea typeface="Arial Narrow" panose="020B0606020202030204" pitchFamily="34" charset="0"/>
                <a:cs typeface="Times New Roman" panose="02020603050405020304" pitchFamily="18" charset="0"/>
              </a:rPr>
              <a:t>лі</a:t>
            </a:r>
            <a:r>
              <a:rPr lang="ru-RU" b="1" dirty="0" err="1">
                <a:effectLst/>
                <a:latin typeface="Times New Roman" panose="02020603050405020304" pitchFamily="18" charset="0"/>
                <a:ea typeface="Arial Narrow" panose="020B0606020202030204" pitchFamily="34" charset="0"/>
                <a:cs typeface="Times New Roman" panose="02020603050405020304" pitchFamily="18" charset="0"/>
              </a:rPr>
              <a:t>кового</a:t>
            </a:r>
            <a:r>
              <a:rPr lang="ru-RU" b="1" dirty="0">
                <a:effectLst/>
                <a:latin typeface="Times New Roman" panose="02020603050405020304" pitchFamily="18" charset="0"/>
                <a:ea typeface="Arial Narrow" panose="020B0606020202030204" pitchFamily="34" charset="0"/>
                <a:cs typeface="Times New Roman" panose="02020603050405020304" pitchFamily="18" charset="0"/>
              </a:rPr>
              <a:t> те</a:t>
            </a:r>
            <a:r>
              <a:rPr lang="uk-UA" b="1" dirty="0">
                <a:effectLst/>
                <a:latin typeface="Times New Roman" panose="02020603050405020304" pitchFamily="18" charset="0"/>
                <a:ea typeface="Arial Narrow" panose="020B0606020202030204" pitchFamily="34" charset="0"/>
                <a:cs typeface="Times New Roman" panose="02020603050405020304" pitchFamily="18" charset="0"/>
              </a:rPr>
              <a:t>о</a:t>
            </a:r>
            <a:r>
              <a:rPr lang="ru-RU" b="1" dirty="0" err="1">
                <a:effectLst/>
                <a:latin typeface="Times New Roman" panose="02020603050405020304" pitchFamily="18" charset="0"/>
                <a:ea typeface="Arial Narrow" panose="020B0606020202030204" pitchFamily="34" charset="0"/>
                <a:cs typeface="Times New Roman" panose="02020603050405020304" pitchFamily="18" charset="0"/>
              </a:rPr>
              <a:t>ретичного</a:t>
            </a:r>
            <a:r>
              <a:rPr lang="ru-RU" b="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b="1" dirty="0" err="1">
                <a:effectLst/>
                <a:latin typeface="Times New Roman" panose="02020603050405020304" pitchFamily="18" charset="0"/>
                <a:ea typeface="Arial Narrow" panose="020B0606020202030204" pitchFamily="34" charset="0"/>
                <a:cs typeface="Times New Roman" panose="02020603050405020304" pitchFamily="18" charset="0"/>
              </a:rPr>
              <a:t>знання</a:t>
            </a:r>
            <a:endParaRPr lang="ru-UA" sz="6000" dirty="0"/>
          </a:p>
        </p:txBody>
      </p:sp>
      <p:sp>
        <p:nvSpPr>
          <p:cNvPr id="3" name="Объект 2">
            <a:extLst>
              <a:ext uri="{FF2B5EF4-FFF2-40B4-BE49-F238E27FC236}">
                <a16:creationId xmlns:a16="http://schemas.microsoft.com/office/drawing/2014/main" id="{520600E6-8736-4695-ACF0-0FE507C250D2}"/>
              </a:ext>
            </a:extLst>
          </p:cNvPr>
          <p:cNvSpPr>
            <a:spLocks noGrp="1"/>
          </p:cNvSpPr>
          <p:nvPr>
            <p:ph idx="1"/>
          </p:nvPr>
        </p:nvSpPr>
        <p:spPr>
          <a:xfrm>
            <a:off x="1603717" y="1885071"/>
            <a:ext cx="10142806" cy="4656406"/>
          </a:xfrm>
        </p:spPr>
        <p:txBody>
          <a:bodyPr>
            <a:normAutofit fontScale="92500" lnSpcReduction="10000"/>
          </a:bodyPr>
          <a:lstStyle/>
          <a:p>
            <a:pPr algn="just"/>
            <a:r>
              <a:rPr lang="uk-UA" sz="2800" dirty="0">
                <a:effectLst/>
                <a:latin typeface="Times New Roman" panose="02020603050405020304" pitchFamily="18" charset="0"/>
                <a:ea typeface="Calibri" panose="020F0502020204030204" pitchFamily="34" charset="0"/>
                <a:cs typeface="Times New Roman" panose="02020603050405020304" pitchFamily="18" charset="0"/>
              </a:rPr>
              <a:t>Філософські підходи до обліку обумовлені певним </a:t>
            </a:r>
            <a:r>
              <a:rPr lang="uk-UA" sz="2800" b="1" i="1" dirty="0">
                <a:effectLst/>
                <a:latin typeface="Times New Roman" panose="02020603050405020304" pitchFamily="18" charset="0"/>
                <a:ea typeface="Calibri" panose="020F0502020204030204" pitchFamily="34" charset="0"/>
                <a:cs typeface="Times New Roman" panose="02020603050405020304" pitchFamily="18" charset="0"/>
              </a:rPr>
              <a:t>способом мислення</a:t>
            </a:r>
            <a:r>
              <a:rPr lang="uk-UA" sz="2800" dirty="0">
                <a:effectLst/>
                <a:latin typeface="Times New Roman" panose="02020603050405020304" pitchFamily="18" charset="0"/>
                <a:ea typeface="Calibri" panose="020F0502020204030204" pitchFamily="34" charset="0"/>
                <a:cs typeface="Times New Roman" panose="02020603050405020304" pitchFamily="18" charset="0"/>
              </a:rPr>
              <a:t>, при зміні якого виникає потреба у заміні старих парадигм новими і формування облікової картини економічної реальності з врахуванням усіх аспектів суспільно-економічного устрою. </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У</a:t>
            </a:r>
            <a:r>
              <a:rPr lang="ru-RU" sz="2800" b="1"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відповідності</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до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законів</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діалектики</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все у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світі</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з часом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змінюється</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а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тим</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більш</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у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складній</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динамічній</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системі</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якою</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є </a:t>
            </a:r>
            <a:r>
              <a:rPr lang="ru-RU" sz="2800" dirty="0" err="1">
                <a:effectLst/>
                <a:latin typeface="Times New Roman" panose="02020603050405020304" pitchFamily="18" charset="0"/>
                <a:ea typeface="Arial Narrow" panose="020B0606020202030204" pitchFamily="34" charset="0"/>
                <a:cs typeface="Times New Roman" panose="02020603050405020304" pitchFamily="18" charset="0"/>
              </a:rPr>
              <a:t>суспільство</a:t>
            </a:r>
            <a:r>
              <a:rPr lang="ru-RU" sz="2800" dirty="0">
                <a:effectLst/>
                <a:latin typeface="Times New Roman" panose="02020603050405020304" pitchFamily="18" charset="0"/>
                <a:ea typeface="Arial Narrow" panose="020B0606020202030204" pitchFamily="34" charset="0"/>
                <a:cs typeface="Times New Roman" panose="02020603050405020304" pitchFamily="18" charset="0"/>
              </a:rPr>
              <a:t>. </a:t>
            </a:r>
          </a:p>
          <a:p>
            <a:pPr algn="just"/>
            <a:r>
              <a:rPr lang="uk-UA" sz="2800" i="1" dirty="0">
                <a:effectLst/>
                <a:latin typeface="Times New Roman" panose="02020603050405020304" pitchFamily="18" charset="0"/>
                <a:ea typeface="Arial Narrow" panose="020B0606020202030204" pitchFamily="34" charset="0"/>
                <a:cs typeface="Times New Roman" panose="02020603050405020304" pitchFamily="18" charset="0"/>
              </a:rPr>
              <a:t>Одне із основних завдань облікової науки полягає в прокладанні шляхів для розвитку практичної діяльності та удосконаленні методів роботи облікового апарату щодо отримання такого обсягу інформації, якої вимагають менеджери усіх рівнів системи управління.</a:t>
            </a:r>
            <a:endParaRPr lang="ru-UA" sz="28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53440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48420C-A3EB-4335-92FB-15A5AC768269}"/>
              </a:ext>
            </a:extLst>
          </p:cNvPr>
          <p:cNvSpPr>
            <a:spLocks noGrp="1"/>
          </p:cNvSpPr>
          <p:nvPr>
            <p:ph type="title"/>
          </p:nvPr>
        </p:nvSpPr>
        <p:spPr/>
        <p:txBody>
          <a:bodyPr>
            <a:normAutofit/>
          </a:bodyPr>
          <a:lstStyle/>
          <a:p>
            <a:r>
              <a:rPr lang="uk-UA" sz="4800" b="1" dirty="0">
                <a:latin typeface="Times New Roman" panose="02020603050405020304" pitchFamily="18" charset="0"/>
                <a:ea typeface="Calibri" panose="020F0502020204030204" pitchFamily="34" charset="0"/>
              </a:rPr>
              <a:t>С</a:t>
            </a:r>
            <a:r>
              <a:rPr lang="uk-UA" sz="4800" b="1" dirty="0">
                <a:effectLst/>
                <a:latin typeface="Times New Roman" panose="02020603050405020304" pitchFamily="18" charset="0"/>
                <a:ea typeface="Calibri" panose="020F0502020204030204" pitchFamily="34" charset="0"/>
              </a:rPr>
              <a:t>тратегічна концепція</a:t>
            </a:r>
            <a:r>
              <a:rPr lang="uk-UA" sz="4800" dirty="0">
                <a:effectLst/>
                <a:latin typeface="Times New Roman" panose="02020603050405020304" pitchFamily="18" charset="0"/>
                <a:ea typeface="Calibri" panose="020F0502020204030204" pitchFamily="34" charset="0"/>
              </a:rPr>
              <a:t> </a:t>
            </a:r>
            <a:endParaRPr lang="ru-UA" sz="8000" dirty="0"/>
          </a:p>
        </p:txBody>
      </p:sp>
      <p:sp>
        <p:nvSpPr>
          <p:cNvPr id="3" name="Объект 2">
            <a:extLst>
              <a:ext uri="{FF2B5EF4-FFF2-40B4-BE49-F238E27FC236}">
                <a16:creationId xmlns:a16="http://schemas.microsoft.com/office/drawing/2014/main" id="{02055D58-4C77-48D7-8D2A-5D0625A19546}"/>
              </a:ext>
            </a:extLst>
          </p:cNvPr>
          <p:cNvSpPr>
            <a:spLocks noGrp="1"/>
          </p:cNvSpPr>
          <p:nvPr>
            <p:ph idx="1"/>
          </p:nvPr>
        </p:nvSpPr>
        <p:spPr/>
        <p:txBody>
          <a:bodyPr>
            <a:normAutofit fontScale="92500" lnSpcReduction="10000"/>
          </a:bodyPr>
          <a:lstStyle/>
          <a:p>
            <a:pPr algn="just"/>
            <a:r>
              <a:rPr lang="uk-UA" sz="2400" dirty="0">
                <a:effectLst/>
                <a:latin typeface="Times New Roman" panose="02020603050405020304" pitchFamily="18" charset="0"/>
                <a:ea typeface="Calibri" panose="020F0502020204030204" pitchFamily="34" charset="0"/>
                <a:cs typeface="Times New Roman" panose="02020603050405020304" pitchFamily="18" charset="0"/>
              </a:rPr>
              <a:t>Стратегічна концепція будується на певних ключових елементах діяльності організації і концентрується на чотирьох основних елементах стратегічного обліку: зобов'язаннях, потенційних можливостях (потенціалі), витратах і контролі. Стратегічна концепція бухгалтерського обліку включає концепцію ланцюжка цінностей, концепцію </a:t>
            </a:r>
            <a:r>
              <a:rPr lang="uk-UA" sz="2400" dirty="0" err="1">
                <a:effectLst/>
                <a:latin typeface="Times New Roman" panose="02020603050405020304" pitchFamily="18" charset="0"/>
                <a:ea typeface="Calibri" panose="020F0502020204030204" pitchFamily="34" charset="0"/>
                <a:cs typeface="Times New Roman" panose="02020603050405020304" pitchFamily="18" charset="0"/>
              </a:rPr>
              <a:t>затратообразующих</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 факторів, аналіз стратегічного позиціонування та інші складові.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Щоб</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бухгалтерський</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облік</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став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стратегічним</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у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концепції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необхідно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передбачити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стратегічний</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аналіз</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Концепція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повинна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концентрувати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інтегрувати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такі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види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внутрішнього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аналізу</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як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ретроспективний</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оперативний</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та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перспективний</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кожному з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яких</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властиве</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вирішення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власних</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завдань</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sz="2400" dirty="0"/>
          </a:p>
        </p:txBody>
      </p:sp>
    </p:spTree>
    <p:extLst>
      <p:ext uri="{BB962C8B-B14F-4D97-AF65-F5344CB8AC3E}">
        <p14:creationId xmlns:p14="http://schemas.microsoft.com/office/powerpoint/2010/main" val="7075377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61BF37-1DDA-4812-A1B4-F095824870DF}"/>
              </a:ext>
            </a:extLst>
          </p:cNvPr>
          <p:cNvSpPr>
            <a:spLocks noGrp="1"/>
          </p:cNvSpPr>
          <p:nvPr>
            <p:ph type="title"/>
          </p:nvPr>
        </p:nvSpPr>
        <p:spPr/>
        <p:txBody>
          <a:bodyPr>
            <a:normAutofit/>
          </a:bodyPr>
          <a:lstStyle/>
          <a:p>
            <a:r>
              <a:rPr lang="ru-RU" sz="5400" b="1" dirty="0" err="1">
                <a:latin typeface="Times New Roman" panose="02020603050405020304" pitchFamily="18" charset="0"/>
                <a:ea typeface="Calibri" panose="020F0502020204030204" pitchFamily="34" charset="0"/>
              </a:rPr>
              <a:t>Е</a:t>
            </a:r>
            <a:r>
              <a:rPr lang="ru-RU" sz="5400" b="1" dirty="0" err="1">
                <a:effectLst/>
                <a:latin typeface="Times New Roman" panose="02020603050405020304" pitchFamily="18" charset="0"/>
                <a:ea typeface="Calibri" panose="020F0502020204030204" pitchFamily="34" charset="0"/>
              </a:rPr>
              <a:t>тична</a:t>
            </a:r>
            <a:r>
              <a:rPr lang="ru-RU" sz="5400" b="1" dirty="0">
                <a:effectLst/>
                <a:latin typeface="Times New Roman" panose="02020603050405020304" pitchFamily="18" charset="0"/>
                <a:ea typeface="Calibri" panose="020F0502020204030204" pitchFamily="34" charset="0"/>
              </a:rPr>
              <a:t> </a:t>
            </a:r>
            <a:r>
              <a:rPr lang="ru-RU" sz="5400" b="1" dirty="0" err="1">
                <a:effectLst/>
                <a:latin typeface="Times New Roman" panose="02020603050405020304" pitchFamily="18" charset="0"/>
                <a:ea typeface="Calibri" panose="020F0502020204030204" pitchFamily="34" charset="0"/>
              </a:rPr>
              <a:t>концепція</a:t>
            </a:r>
            <a:r>
              <a:rPr lang="ru-RU" sz="5400" dirty="0">
                <a:effectLst/>
                <a:latin typeface="Times New Roman" panose="02020603050405020304" pitchFamily="18" charset="0"/>
                <a:ea typeface="Calibri" panose="020F0502020204030204" pitchFamily="34" charset="0"/>
              </a:rPr>
              <a:t> </a:t>
            </a:r>
            <a:endParaRPr lang="ru-UA" sz="8800" dirty="0"/>
          </a:p>
        </p:txBody>
      </p:sp>
      <p:sp>
        <p:nvSpPr>
          <p:cNvPr id="3" name="Объект 2">
            <a:extLst>
              <a:ext uri="{FF2B5EF4-FFF2-40B4-BE49-F238E27FC236}">
                <a16:creationId xmlns:a16="http://schemas.microsoft.com/office/drawing/2014/main" id="{14E679D2-BB1A-4826-AB84-A233278918D0}"/>
              </a:ext>
            </a:extLst>
          </p:cNvPr>
          <p:cNvSpPr>
            <a:spLocks noGrp="1"/>
          </p:cNvSpPr>
          <p:nvPr>
            <p:ph idx="1"/>
          </p:nvPr>
        </p:nvSpPr>
        <p:spPr/>
        <p:txBody>
          <a:bodyPr>
            <a:normAutofit fontScale="85000" lnSpcReduction="10000"/>
          </a:bodyPr>
          <a:lstStyle/>
          <a:p>
            <a:pPr algn="just"/>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Етична</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концепція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характеризується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тим</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що</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неупередженість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істинність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та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правдивість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є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необхідними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передумовами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створення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надійної</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облікової</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системи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Облікова</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інформація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не повинна бути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якимось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чином прикрашена,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щоб</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впливати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розвиток</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подій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у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певному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напрямку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твердження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повинні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визнаватися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дійсними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тільки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в тому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випадку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якщо</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вони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узгоджуються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із</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загальноприйнятими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принципами.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Достовірність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бухгалтерської</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звітності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залежить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від</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правильності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прийнятих</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правил і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принципів</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які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лежать в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основі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формування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звітних</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даних</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що</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не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завжди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адекватно для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визначення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оцінки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істинності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sz="2800" dirty="0"/>
          </a:p>
        </p:txBody>
      </p:sp>
    </p:spTree>
    <p:extLst>
      <p:ext uri="{BB962C8B-B14F-4D97-AF65-F5344CB8AC3E}">
        <p14:creationId xmlns:p14="http://schemas.microsoft.com/office/powerpoint/2010/main" val="41992868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AF9FDB-6AC9-4E83-9512-D299997156AD}"/>
              </a:ext>
            </a:extLst>
          </p:cNvPr>
          <p:cNvSpPr>
            <a:spLocks noGrp="1"/>
          </p:cNvSpPr>
          <p:nvPr>
            <p:ph type="title"/>
          </p:nvPr>
        </p:nvSpPr>
        <p:spPr/>
        <p:txBody>
          <a:bodyPr>
            <a:normAutofit fontScale="90000"/>
          </a:bodyPr>
          <a:lstStyle/>
          <a:p>
            <a:r>
              <a:rPr lang="ru-RU" sz="4000" b="1" dirty="0" err="1">
                <a:effectLst/>
                <a:latin typeface="Times New Roman" panose="02020603050405020304" pitchFamily="18" charset="0"/>
                <a:ea typeface="Calibri" panose="020F0502020204030204" pitchFamily="34" charset="0"/>
              </a:rPr>
              <a:t>Концепція</a:t>
            </a:r>
            <a:r>
              <a:rPr lang="ru-RU" sz="4000" b="1" dirty="0">
                <a:effectLst/>
                <a:latin typeface="Times New Roman" panose="02020603050405020304" pitchFamily="18" charset="0"/>
                <a:ea typeface="Calibri" panose="020F0502020204030204" pitchFamily="34" charset="0"/>
              </a:rPr>
              <a:t> </a:t>
            </a:r>
            <a:r>
              <a:rPr lang="ru-RU" sz="4000" b="1" dirty="0" err="1">
                <a:effectLst/>
                <a:latin typeface="Times New Roman" panose="02020603050405020304" pitchFamily="18" charset="0"/>
                <a:ea typeface="Calibri" panose="020F0502020204030204" pitchFamily="34" charset="0"/>
              </a:rPr>
              <a:t>обліку</a:t>
            </a:r>
            <a:r>
              <a:rPr lang="ru-RU" sz="4000" b="1" dirty="0">
                <a:effectLst/>
                <a:latin typeface="Times New Roman" panose="02020603050405020304" pitchFamily="18" charset="0"/>
                <a:ea typeface="Calibri" panose="020F0502020204030204" pitchFamily="34" charset="0"/>
              </a:rPr>
              <a:t> для </a:t>
            </a:r>
            <a:r>
              <a:rPr lang="ru-RU" sz="4000" b="1" dirty="0" err="1">
                <a:effectLst/>
                <a:latin typeface="Times New Roman" panose="02020603050405020304" pitchFamily="18" charset="0"/>
                <a:ea typeface="Calibri" panose="020F0502020204030204" pitchFamily="34" charset="0"/>
              </a:rPr>
              <a:t>цілей</a:t>
            </a:r>
            <a:r>
              <a:rPr lang="ru-RU" sz="4000" b="1" dirty="0">
                <a:effectLst/>
                <a:latin typeface="Times New Roman" panose="02020603050405020304" pitchFamily="18" charset="0"/>
                <a:ea typeface="Calibri" panose="020F0502020204030204" pitchFamily="34" charset="0"/>
              </a:rPr>
              <a:t> </a:t>
            </a:r>
            <a:r>
              <a:rPr lang="ru-RU" sz="4000" b="1" dirty="0" err="1">
                <a:effectLst/>
                <a:latin typeface="Times New Roman" panose="02020603050405020304" pitchFamily="18" charset="0"/>
                <a:ea typeface="Calibri" panose="020F0502020204030204" pitchFamily="34" charset="0"/>
              </a:rPr>
              <a:t>управління</a:t>
            </a:r>
            <a:endParaRPr lang="ru-UA" sz="6600" dirty="0"/>
          </a:p>
        </p:txBody>
      </p:sp>
      <p:sp>
        <p:nvSpPr>
          <p:cNvPr id="3" name="Объект 2">
            <a:extLst>
              <a:ext uri="{FF2B5EF4-FFF2-40B4-BE49-F238E27FC236}">
                <a16:creationId xmlns:a16="http://schemas.microsoft.com/office/drawing/2014/main" id="{F247FC8C-B377-47FA-995B-BC65710D9C0A}"/>
              </a:ext>
            </a:extLst>
          </p:cNvPr>
          <p:cNvSpPr>
            <a:spLocks noGrp="1"/>
          </p:cNvSpPr>
          <p:nvPr>
            <p:ph idx="1"/>
          </p:nvPr>
        </p:nvSpPr>
        <p:spPr/>
        <p:txBody>
          <a:bodyPr>
            <a:normAutofit fontScale="92500" lnSpcReduction="20000"/>
          </a:bodyPr>
          <a:lstStyle/>
          <a:p>
            <a:pPr algn="just"/>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Маючи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своєю</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метою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облік</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витрат</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калькуляцію</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собівартості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робіт</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та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послуг</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за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їх</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функціями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центрам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відповідальності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ринків</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і т. д.,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управлінський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облік</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є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основним</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засобом</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контролю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господарської</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організації</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Концепція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для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цілей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управління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розкриває</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порядок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формування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інформації</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для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прийняття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рішень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по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управлінню</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організацією</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дозволяє</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здійснити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контроль за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ефективністю</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виконання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прийнятих</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рішень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аналізуючи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фактори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обставини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й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умови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що</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впливають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на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виробничо</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господарську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фінансову</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діяльність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err="1">
                <a:effectLst/>
                <a:latin typeface="Times New Roman" panose="02020603050405020304" pitchFamily="18" charset="0"/>
                <a:ea typeface="Calibri" panose="020F0502020204030204" pitchFamily="34" charset="0"/>
                <a:cs typeface="Times New Roman" panose="02020603050405020304" pitchFamily="18" charset="0"/>
              </a:rPr>
              <a:t>організації</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UA"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sz="2800" dirty="0"/>
          </a:p>
        </p:txBody>
      </p:sp>
    </p:spTree>
    <p:extLst>
      <p:ext uri="{BB962C8B-B14F-4D97-AF65-F5344CB8AC3E}">
        <p14:creationId xmlns:p14="http://schemas.microsoft.com/office/powerpoint/2010/main" val="12455382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8CE726-A2E4-42C4-B4C9-9BE31ABF4409}"/>
              </a:ext>
            </a:extLst>
          </p:cNvPr>
          <p:cNvSpPr>
            <a:spLocks noGrp="1"/>
          </p:cNvSpPr>
          <p:nvPr>
            <p:ph type="title"/>
          </p:nvPr>
        </p:nvSpPr>
        <p:spPr>
          <a:xfrm>
            <a:off x="1959023" y="117673"/>
            <a:ext cx="9562417" cy="1280890"/>
          </a:xfrm>
        </p:spPr>
        <p:txBody>
          <a:bodyPr>
            <a:normAutofit/>
          </a:bodyPr>
          <a:lstStyle/>
          <a:p>
            <a:r>
              <a:rPr lang="uk-UA" sz="1800" dirty="0">
                <a:effectLst/>
                <a:latin typeface="Times New Roman" panose="02020603050405020304" pitchFamily="18" charset="0"/>
                <a:ea typeface="Arial Narrow" panose="020B0606020202030204" pitchFamily="34" charset="0"/>
                <a:cs typeface="Times New Roman" panose="02020603050405020304" pitchFamily="18" charset="0"/>
              </a:rPr>
              <a:t>Аналіз існуючих концепцій управління та їх вплив на бухгалтерський облік узагальнено в табл. 1. Таким чином, кожна управлінська концепція висувала свої вимоги щодо змістовного наповнення бухгалтерського обліку, що дає можливість стверджувати: бухгалтерський облік саме під впливом управлінських теорій зазнав найбільших якісних змін:</a:t>
            </a:r>
            <a:endParaRPr lang="ru-UA" dirty="0"/>
          </a:p>
        </p:txBody>
      </p:sp>
      <p:pic>
        <p:nvPicPr>
          <p:cNvPr id="4" name="Объект 3">
            <a:extLst>
              <a:ext uri="{FF2B5EF4-FFF2-40B4-BE49-F238E27FC236}">
                <a16:creationId xmlns:a16="http://schemas.microsoft.com/office/drawing/2014/main" id="{696A6500-7E77-4D79-A748-D4809B619C71}"/>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30326" y="1737360"/>
            <a:ext cx="9369083" cy="5120640"/>
          </a:xfrm>
          <a:prstGeom prst="rect">
            <a:avLst/>
          </a:prstGeom>
          <a:noFill/>
          <a:ln>
            <a:noFill/>
          </a:ln>
        </p:spPr>
      </p:pic>
      <p:sp>
        <p:nvSpPr>
          <p:cNvPr id="6" name="TextBox 5">
            <a:extLst>
              <a:ext uri="{FF2B5EF4-FFF2-40B4-BE49-F238E27FC236}">
                <a16:creationId xmlns:a16="http://schemas.microsoft.com/office/drawing/2014/main" id="{7F8BF906-43C2-4422-8673-E92C5F7C6770}"/>
              </a:ext>
            </a:extLst>
          </p:cNvPr>
          <p:cNvSpPr txBox="1"/>
          <p:nvPr/>
        </p:nvSpPr>
        <p:spPr>
          <a:xfrm>
            <a:off x="5001065" y="1166864"/>
            <a:ext cx="6098344" cy="463397"/>
          </a:xfrm>
          <a:prstGeom prst="rect">
            <a:avLst/>
          </a:prstGeom>
          <a:noFill/>
        </p:spPr>
        <p:txBody>
          <a:bodyPr wrap="square">
            <a:spAutoFit/>
          </a:bodyPr>
          <a:lstStyle/>
          <a:p>
            <a:pPr algn="r">
              <a:lnSpc>
                <a:spcPct val="150000"/>
              </a:lnSpc>
              <a:spcAft>
                <a:spcPts val="800"/>
              </a:spcAft>
            </a:pPr>
            <a:r>
              <a:rPr lang="uk-UA" sz="1800" i="1" dirty="0">
                <a:effectLst/>
                <a:latin typeface="Times New Roman" panose="02020603050405020304" pitchFamily="18" charset="0"/>
                <a:ea typeface="Arial Narrow" panose="020B0606020202030204" pitchFamily="34" charset="0"/>
                <a:cs typeface="Times New Roman" panose="02020603050405020304" pitchFamily="18" charset="0"/>
              </a:rPr>
              <a:t>Таблиця 1</a:t>
            </a:r>
            <a:endParaRPr lang="ru-UA" sz="14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95870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3A2DD1-6A8A-44DC-9917-2A0DAA6EB6C6}"/>
              </a:ext>
            </a:extLst>
          </p:cNvPr>
          <p:cNvSpPr>
            <a:spLocks noGrp="1"/>
          </p:cNvSpPr>
          <p:nvPr>
            <p:ph type="title"/>
          </p:nvPr>
        </p:nvSpPr>
        <p:spPr/>
        <p:txBody>
          <a:bodyPr/>
          <a:lstStyle/>
          <a:p>
            <a:r>
              <a:rPr lang="ru-RU" b="1" dirty="0" err="1">
                <a:latin typeface="Times New Roman" panose="02020603050405020304" pitchFamily="18" charset="0"/>
                <a:ea typeface="Calibri" panose="020F0502020204030204" pitchFamily="34" charset="0"/>
                <a:cs typeface="Times New Roman" panose="02020603050405020304" pitchFamily="18" charset="0"/>
              </a:rPr>
              <a:t>Концепція</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ринково-орієнтованої</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звітності</a:t>
            </a:r>
            <a:endParaRPr lang="ru-UA" dirty="0"/>
          </a:p>
        </p:txBody>
      </p:sp>
      <p:sp>
        <p:nvSpPr>
          <p:cNvPr id="3" name="Объект 2">
            <a:extLst>
              <a:ext uri="{FF2B5EF4-FFF2-40B4-BE49-F238E27FC236}">
                <a16:creationId xmlns:a16="http://schemas.microsoft.com/office/drawing/2014/main" id="{FF8B9D05-1173-4616-867D-80768D3D962C}"/>
              </a:ext>
            </a:extLst>
          </p:cNvPr>
          <p:cNvSpPr>
            <a:spLocks noGrp="1"/>
          </p:cNvSpPr>
          <p:nvPr>
            <p:ph idx="1"/>
          </p:nvPr>
        </p:nvSpPr>
        <p:spPr>
          <a:xfrm>
            <a:off x="1941343" y="1589649"/>
            <a:ext cx="9988060" cy="5106573"/>
          </a:xfrm>
        </p:spPr>
        <p:txBody>
          <a:bodyPr>
            <a:normAutofit/>
          </a:bodyPr>
          <a:lstStyle/>
          <a:p>
            <a:pPr algn="just"/>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Пріоритетна</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роль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бухгалтерської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звітності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виявляється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в тому,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що</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її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цілі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вимоги</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що</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пред'являються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до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неї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є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пріоритетними</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при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розробці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концептуальних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основ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теорії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бухгалтерського</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Будь-яка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організація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в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тій</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або</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іншій</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мірі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постійно</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потребує</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додаткових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джерелах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фінансування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які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можна</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знайти</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на ринках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капіталу</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Залучити</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потенційних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інвесторів</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кредиторів</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можливе</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лише</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шляхом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об'єктивного</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інформування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їх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про свою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фінансово-господарську</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діяльність</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тобто</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у основному з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допомогою</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представленої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звітності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Адекватність</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інформації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визначається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інтересом</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користувача</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до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найбільш</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важливих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показників</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бізнесу</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В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роботі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ми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вже</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відзначали</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що</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в даний час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теоретичне</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обґрунтування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створення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ринково-орієнтованої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звітності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одне</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з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найважливіших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завдань</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У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зв'язку</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з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цим</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найбільша</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увага</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приділяється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правильному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поданням</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звітності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капіталу</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і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вартості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 Тривалий час базисним показником звітності був прибуток. Сьогодні акцент зміщується в бік стратегічної вартості та майбутніх економічних </a:t>
            </a:r>
            <a:r>
              <a:rPr lang="uk-UA" sz="2000" dirty="0" err="1">
                <a:effectLst/>
                <a:latin typeface="Times New Roman" panose="02020603050405020304" pitchFamily="18" charset="0"/>
                <a:ea typeface="Calibri" panose="020F0502020204030204" pitchFamily="34" charset="0"/>
                <a:cs typeface="Times New Roman" panose="02020603050405020304" pitchFamily="18" charset="0"/>
              </a:rPr>
              <a:t>вигод</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 що призводить до зміни цілей складання і подання звітності. </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Мета з «характеристики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фінансового</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стану і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фінансових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результатів</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змістилася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до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розкриття</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конкретної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ринкової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позиції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організації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на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основі</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концепції</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капіталу</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UA"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sz="2000" dirty="0"/>
          </a:p>
        </p:txBody>
      </p:sp>
    </p:spTree>
    <p:extLst>
      <p:ext uri="{BB962C8B-B14F-4D97-AF65-F5344CB8AC3E}">
        <p14:creationId xmlns:p14="http://schemas.microsoft.com/office/powerpoint/2010/main" val="5436462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A9E32F-D0DE-4000-90E8-60E7C9792E0B}"/>
              </a:ext>
            </a:extLst>
          </p:cNvPr>
          <p:cNvSpPr>
            <a:spLocks noGrp="1"/>
          </p:cNvSpPr>
          <p:nvPr>
            <p:ph type="title"/>
          </p:nvPr>
        </p:nvSpPr>
        <p:spPr/>
        <p:txBody>
          <a:bodyPr>
            <a:normAutofit fontScale="90000"/>
          </a:bodyPr>
          <a:lstStyle/>
          <a:p>
            <a:r>
              <a:rPr lang="uk-UA" sz="5400" b="1" dirty="0">
                <a:effectLst/>
                <a:latin typeface="Times New Roman" panose="02020603050405020304" pitchFamily="18" charset="0"/>
                <a:ea typeface="Calibri" panose="020F0502020204030204" pitchFamily="34" charset="0"/>
              </a:rPr>
              <a:t>К</a:t>
            </a:r>
            <a:r>
              <a:rPr lang="ru-RU" sz="5400" b="1" dirty="0" err="1">
                <a:effectLst/>
                <a:latin typeface="Times New Roman" panose="02020603050405020304" pitchFamily="18" charset="0"/>
                <a:ea typeface="Calibri" panose="020F0502020204030204" pitchFamily="34" charset="0"/>
              </a:rPr>
              <a:t>онцепція</a:t>
            </a:r>
            <a:r>
              <a:rPr lang="ru-RU" sz="5400" b="1" dirty="0">
                <a:effectLst/>
                <a:latin typeface="Times New Roman" panose="02020603050405020304" pitchFamily="18" charset="0"/>
                <a:ea typeface="Calibri" panose="020F0502020204030204" pitchFamily="34" charset="0"/>
              </a:rPr>
              <a:t> </a:t>
            </a:r>
            <a:r>
              <a:rPr lang="ru-RU" sz="5400" b="1" dirty="0" err="1">
                <a:effectLst/>
                <a:latin typeface="Times New Roman" panose="02020603050405020304" pitchFamily="18" charset="0"/>
                <a:ea typeface="Calibri" panose="020F0502020204030204" pitchFamily="34" charset="0"/>
              </a:rPr>
              <a:t>капіталу</a:t>
            </a:r>
            <a:r>
              <a:rPr lang="ru-RU" sz="5400" b="1" dirty="0">
                <a:effectLst/>
                <a:latin typeface="Times New Roman" panose="02020603050405020304" pitchFamily="18" charset="0"/>
                <a:ea typeface="Calibri" panose="020F0502020204030204" pitchFamily="34" charset="0"/>
              </a:rPr>
              <a:t> і </a:t>
            </a:r>
            <a:r>
              <a:rPr lang="ru-RU" sz="5400" b="1" dirty="0" err="1">
                <a:effectLst/>
                <a:latin typeface="Times New Roman" panose="02020603050405020304" pitchFamily="18" charset="0"/>
                <a:ea typeface="Calibri" panose="020F0502020204030204" pitchFamily="34" charset="0"/>
              </a:rPr>
              <a:t>вартості</a:t>
            </a:r>
            <a:endParaRPr lang="ru-UA" sz="8800" dirty="0"/>
          </a:p>
        </p:txBody>
      </p:sp>
      <p:graphicFrame>
        <p:nvGraphicFramePr>
          <p:cNvPr id="4" name="Объект 3">
            <a:extLst>
              <a:ext uri="{FF2B5EF4-FFF2-40B4-BE49-F238E27FC236}">
                <a16:creationId xmlns:a16="http://schemas.microsoft.com/office/drawing/2014/main" id="{5C6B33FB-29A8-460F-8013-ED4CB3458891}"/>
              </a:ext>
            </a:extLst>
          </p:cNvPr>
          <p:cNvGraphicFramePr>
            <a:graphicFrameLocks noGrp="1"/>
          </p:cNvGraphicFramePr>
          <p:nvPr>
            <p:ph idx="1"/>
            <p:extLst>
              <p:ext uri="{D42A27DB-BD31-4B8C-83A1-F6EECF244321}">
                <p14:modId xmlns:p14="http://schemas.microsoft.com/office/powerpoint/2010/main" val="2134195961"/>
              </p:ext>
            </p:extLst>
          </p:nvPr>
        </p:nvGraphicFramePr>
        <p:xfrm>
          <a:off x="687388" y="1533378"/>
          <a:ext cx="11298286"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78982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a:extLst>
              <a:ext uri="{FF2B5EF4-FFF2-40B4-BE49-F238E27FC236}">
                <a16:creationId xmlns:a16="http://schemas.microsoft.com/office/drawing/2014/main" id="{0CF8025E-CD29-4715-BC77-DD77C62C271B}"/>
              </a:ext>
            </a:extLst>
          </p:cNvPr>
          <p:cNvGrpSpPr/>
          <p:nvPr/>
        </p:nvGrpSpPr>
        <p:grpSpPr>
          <a:xfrm>
            <a:off x="1752086" y="299085"/>
            <a:ext cx="9938166" cy="4948164"/>
            <a:chOff x="0" y="0"/>
            <a:chExt cx="5705475" cy="3333750"/>
          </a:xfrm>
        </p:grpSpPr>
        <p:sp>
          <p:nvSpPr>
            <p:cNvPr id="5" name="Прямоугольник с двумя усеченными противолежащими углами 13">
              <a:extLst>
                <a:ext uri="{FF2B5EF4-FFF2-40B4-BE49-F238E27FC236}">
                  <a16:creationId xmlns:a16="http://schemas.microsoft.com/office/drawing/2014/main" id="{0603D7CF-2BB9-458D-9004-8D8B9A1D56B8}"/>
                </a:ext>
              </a:extLst>
            </p:cNvPr>
            <p:cNvSpPr/>
            <p:nvPr/>
          </p:nvSpPr>
          <p:spPr>
            <a:xfrm>
              <a:off x="1762125" y="1209675"/>
              <a:ext cx="2171700" cy="1057275"/>
            </a:xfrm>
            <a:prstGeom prst="snip2Diag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sz="2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КОНЦЕПЦІЇ ЗБЕРЕЖЕННЯ КАПІТАЛУ</a:t>
              </a:r>
              <a:endParaRPr lang="ru-UA" sz="2000">
                <a:effectLst/>
                <a:ea typeface="Calibri" panose="020F0502020204030204" pitchFamily="34" charset="0"/>
                <a:cs typeface="Times New Roman" panose="02020603050405020304" pitchFamily="18" charset="0"/>
              </a:endParaRPr>
            </a:p>
          </p:txBody>
        </p:sp>
        <p:sp>
          <p:nvSpPr>
            <p:cNvPr id="6" name="Прямоугольник с одним вырезанным углом 20">
              <a:extLst>
                <a:ext uri="{FF2B5EF4-FFF2-40B4-BE49-F238E27FC236}">
                  <a16:creationId xmlns:a16="http://schemas.microsoft.com/office/drawing/2014/main" id="{1595D923-6FBD-4B74-8EF7-81BD4B2BA029}"/>
                </a:ext>
              </a:extLst>
            </p:cNvPr>
            <p:cNvSpPr/>
            <p:nvPr/>
          </p:nvSpPr>
          <p:spPr>
            <a:xfrm>
              <a:off x="9525" y="2124075"/>
              <a:ext cx="1895475" cy="1209675"/>
            </a:xfrm>
            <a:prstGeom prst="snip1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sz="2400"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Збереження фінансового капіталу</a:t>
              </a:r>
              <a:endParaRPr lang="ru-UA" sz="2000">
                <a:effectLst/>
                <a:ea typeface="Calibri" panose="020F0502020204030204" pitchFamily="34" charset="0"/>
                <a:cs typeface="Times New Roman" panose="02020603050405020304" pitchFamily="18" charset="0"/>
              </a:endParaRPr>
            </a:p>
          </p:txBody>
        </p:sp>
        <p:grpSp>
          <p:nvGrpSpPr>
            <p:cNvPr id="7" name="Группа 6">
              <a:extLst>
                <a:ext uri="{FF2B5EF4-FFF2-40B4-BE49-F238E27FC236}">
                  <a16:creationId xmlns:a16="http://schemas.microsoft.com/office/drawing/2014/main" id="{5D968FEE-0BAA-4F76-8C06-6B338DE21027}"/>
                </a:ext>
              </a:extLst>
            </p:cNvPr>
            <p:cNvGrpSpPr/>
            <p:nvPr/>
          </p:nvGrpSpPr>
          <p:grpSpPr>
            <a:xfrm>
              <a:off x="3771900" y="0"/>
              <a:ext cx="1933575" cy="1362075"/>
              <a:chOff x="0" y="0"/>
              <a:chExt cx="1419225" cy="733425"/>
            </a:xfrm>
          </p:grpSpPr>
          <p:sp>
            <p:nvSpPr>
              <p:cNvPr id="10" name="Прямоугольник с одним вырезанным углом 65">
                <a:extLst>
                  <a:ext uri="{FF2B5EF4-FFF2-40B4-BE49-F238E27FC236}">
                    <a16:creationId xmlns:a16="http://schemas.microsoft.com/office/drawing/2014/main" id="{2E39C58C-3A11-406E-A6D2-AF9443FB0E6B}"/>
                  </a:ext>
                </a:extLst>
              </p:cNvPr>
              <p:cNvSpPr/>
              <p:nvPr/>
            </p:nvSpPr>
            <p:spPr>
              <a:xfrm rot="10800000">
                <a:off x="0" y="0"/>
                <a:ext cx="1400175" cy="733425"/>
              </a:xfrm>
              <a:prstGeom prst="snip1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sz="2400"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UA" sz="2000">
                  <a:effectLst/>
                  <a:ea typeface="Calibri" panose="020F0502020204030204" pitchFamily="34" charset="0"/>
                  <a:cs typeface="Times New Roman" panose="02020603050405020304" pitchFamily="18" charset="0"/>
                </a:endParaRPr>
              </a:p>
            </p:txBody>
          </p:sp>
          <p:sp>
            <p:nvSpPr>
              <p:cNvPr id="11" name="Прямоугольник с одним вырезанным углом 71">
                <a:extLst>
                  <a:ext uri="{FF2B5EF4-FFF2-40B4-BE49-F238E27FC236}">
                    <a16:creationId xmlns:a16="http://schemas.microsoft.com/office/drawing/2014/main" id="{30CDA848-6F0D-4A1B-A166-9F7796BAF53F}"/>
                  </a:ext>
                </a:extLst>
              </p:cNvPr>
              <p:cNvSpPr/>
              <p:nvPr/>
            </p:nvSpPr>
            <p:spPr>
              <a:xfrm>
                <a:off x="19050" y="0"/>
                <a:ext cx="1400175" cy="707231"/>
              </a:xfrm>
              <a:prstGeom prst="snip1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sz="2400"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Збереження </a:t>
                </a:r>
                <a:endParaRPr lang="ru-UA" sz="2000">
                  <a:effectLst/>
                  <a:ea typeface="Calibri" panose="020F0502020204030204" pitchFamily="34" charset="0"/>
                  <a:cs typeface="Times New Roman" panose="02020603050405020304" pitchFamily="18" charset="0"/>
                </a:endParaRPr>
              </a:p>
              <a:p>
                <a:pPr algn="ctr">
                  <a:lnSpc>
                    <a:spcPct val="107000"/>
                  </a:lnSpc>
                  <a:spcAft>
                    <a:spcPts val="800"/>
                  </a:spcAft>
                </a:pPr>
                <a:r>
                  <a:rPr lang="uk-UA" sz="2400" i="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фізичного капіталу</a:t>
                </a:r>
                <a:endParaRPr lang="ru-UA" sz="2000">
                  <a:effectLst/>
                  <a:ea typeface="Calibri" panose="020F0502020204030204" pitchFamily="34" charset="0"/>
                  <a:cs typeface="Times New Roman" panose="02020603050405020304" pitchFamily="18" charset="0"/>
                </a:endParaRPr>
              </a:p>
            </p:txBody>
          </p:sp>
        </p:grpSp>
        <p:sp>
          <p:nvSpPr>
            <p:cNvPr id="8" name="Прямоугольник 7">
              <a:extLst>
                <a:ext uri="{FF2B5EF4-FFF2-40B4-BE49-F238E27FC236}">
                  <a16:creationId xmlns:a16="http://schemas.microsoft.com/office/drawing/2014/main" id="{18EA862C-0E61-4F24-A01F-F465E0CA1965}"/>
                </a:ext>
              </a:extLst>
            </p:cNvPr>
            <p:cNvSpPr/>
            <p:nvPr/>
          </p:nvSpPr>
          <p:spPr>
            <a:xfrm>
              <a:off x="1971675" y="2333625"/>
              <a:ext cx="3714750" cy="10001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07000"/>
                </a:lnSpc>
                <a:spcAft>
                  <a:spcPts val="800"/>
                </a:spcAft>
              </a:pP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Згідно з концепцією збереження фінансового капіталу прибуток заробляється, тільки якщо фінансова (або грощова) сума чистих активів на кінець періоду перевіщує фінанасову (або грошову) суму чистих активів на початок періоду після вилучення будь-яких виплат власникам або внесків власників упродовжд цього періоду</a:t>
              </a:r>
              <a:endParaRPr lang="ru-UA" sz="2000">
                <a:effectLst/>
                <a:ea typeface="Calibri" panose="020F0502020204030204" pitchFamily="34" charset="0"/>
                <a:cs typeface="Times New Roman" panose="02020603050405020304" pitchFamily="18" charset="0"/>
              </a:endParaRPr>
            </a:p>
          </p:txBody>
        </p:sp>
        <p:sp>
          <p:nvSpPr>
            <p:cNvPr id="9" name="Прямоугольник 8">
              <a:extLst>
                <a:ext uri="{FF2B5EF4-FFF2-40B4-BE49-F238E27FC236}">
                  <a16:creationId xmlns:a16="http://schemas.microsoft.com/office/drawing/2014/main" id="{61FE9CD7-565C-4F68-8F3B-0ADEA05AC949}"/>
                </a:ext>
              </a:extLst>
            </p:cNvPr>
            <p:cNvSpPr/>
            <p:nvPr/>
          </p:nvSpPr>
          <p:spPr>
            <a:xfrm>
              <a:off x="0" y="0"/>
              <a:ext cx="3714750" cy="1143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07000"/>
                </a:lnSpc>
                <a:spcAft>
                  <a:spcPts val="800"/>
                </a:spcAft>
              </a:pPr>
              <a:r>
                <a:rPr lang="uk-UA"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Згідно з концепцією збереження фізичного капіталу, прибуток </a:t>
              </a:r>
              <a:r>
                <a:rPr lang="uk-UA" sz="1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заробляється</a:t>
              </a:r>
              <a:r>
                <a:rPr lang="uk-UA"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тільки якщо фізична виробнича потужність (або продуктивність) підприємства (або ресурси чи кошти, необхідні для досягнення такої потужності) на кінець періоду перевищує фізичну виробничу потужність на початок періоду після вилучення будь-яких виплат власникам та внесків власників упродовж цього періоду</a:t>
              </a:r>
              <a:endParaRPr lang="ru-UA" sz="2000" dirty="0">
                <a:effectLst/>
                <a:ea typeface="Calibri" panose="020F0502020204030204" pitchFamily="34" charset="0"/>
                <a:cs typeface="Times New Roman" panose="02020603050405020304" pitchFamily="18" charset="0"/>
              </a:endParaRPr>
            </a:p>
          </p:txBody>
        </p:sp>
      </p:grpSp>
      <p:sp>
        <p:nvSpPr>
          <p:cNvPr id="13" name="TextBox 12">
            <a:extLst>
              <a:ext uri="{FF2B5EF4-FFF2-40B4-BE49-F238E27FC236}">
                <a16:creationId xmlns:a16="http://schemas.microsoft.com/office/drawing/2014/main" id="{45F8EEC7-6926-4616-87D0-ACC15D461B28}"/>
              </a:ext>
            </a:extLst>
          </p:cNvPr>
          <p:cNvSpPr txBox="1"/>
          <p:nvPr/>
        </p:nvSpPr>
        <p:spPr>
          <a:xfrm>
            <a:off x="3419507" y="5346212"/>
            <a:ext cx="6098344" cy="463397"/>
          </a:xfrm>
          <a:prstGeom prst="rect">
            <a:avLst/>
          </a:prstGeom>
          <a:noFill/>
        </p:spPr>
        <p:txBody>
          <a:bodyPr wrap="square">
            <a:spAutoFit/>
          </a:bodyPr>
          <a:lstStyle/>
          <a:p>
            <a:pPr algn="ctr">
              <a:lnSpc>
                <a:spcPct val="150000"/>
              </a:lnSpc>
              <a:spcAft>
                <a:spcPts val="800"/>
              </a:spcAft>
            </a:pPr>
            <a:r>
              <a:rPr lang="uk-UA" sz="1800" b="1" i="1" dirty="0">
                <a:effectLst/>
                <a:latin typeface="Times New Roman" panose="02020603050405020304" pitchFamily="18" charset="0"/>
                <a:ea typeface="Calibri" panose="020F0502020204030204" pitchFamily="34" charset="0"/>
                <a:cs typeface="Times New Roman" panose="02020603050405020304" pitchFamily="18" charset="0"/>
              </a:rPr>
              <a:t>Рис. 13.</a:t>
            </a:r>
            <a:r>
              <a:rPr lang="uk-UA" sz="1800" i="1" dirty="0">
                <a:effectLst/>
                <a:latin typeface="Times New Roman" panose="02020603050405020304" pitchFamily="18" charset="0"/>
                <a:ea typeface="Calibri" panose="020F0502020204030204" pitchFamily="34" charset="0"/>
                <a:cs typeface="Times New Roman" panose="02020603050405020304" pitchFamily="18" charset="0"/>
              </a:rPr>
              <a:t> Концепції збереження капіталу</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8156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8DBED4-E069-4D5E-8925-7929A9079810}"/>
              </a:ext>
            </a:extLst>
          </p:cNvPr>
          <p:cNvSpPr>
            <a:spLocks noGrp="1"/>
          </p:cNvSpPr>
          <p:nvPr>
            <p:ph type="title"/>
          </p:nvPr>
        </p:nvSpPr>
        <p:spPr>
          <a:xfrm>
            <a:off x="1537848" y="581907"/>
            <a:ext cx="8911687" cy="1280890"/>
          </a:xfrm>
        </p:spPr>
        <p:txBody>
          <a:bodyPr>
            <a:normAutofit fontScale="90000"/>
          </a:bodyPr>
          <a:lstStyle/>
          <a:p>
            <a:r>
              <a:rPr lang="uk-UA" b="1" dirty="0">
                <a:latin typeface="Times New Roman" panose="02020603050405020304" pitchFamily="18" charset="0"/>
                <a:ea typeface="Calibri" panose="020F0502020204030204" pitchFamily="34" charset="0"/>
                <a:cs typeface="Times New Roman" panose="02020603050405020304" pitchFamily="18" charset="0"/>
              </a:rPr>
              <a:t>К</a:t>
            </a:r>
            <a:r>
              <a:rPr lang="ru-RU" b="1" dirty="0" err="1">
                <a:latin typeface="Times New Roman" panose="02020603050405020304" pitchFamily="18" charset="0"/>
                <a:ea typeface="Calibri" panose="020F0502020204030204" pitchFamily="34" charset="0"/>
                <a:cs typeface="Times New Roman" panose="02020603050405020304" pitchFamily="18" charset="0"/>
              </a:rPr>
              <a:t>онцепція</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справедливої</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вартості</a:t>
            </a:r>
            <a:r>
              <a:rPr lang="ru-RU" b="1" dirty="0">
                <a:latin typeface="Times New Roman" panose="02020603050405020304" pitchFamily="18" charset="0"/>
                <a:ea typeface="Calibri" panose="020F0502020204030204" pitchFamily="34" charset="0"/>
                <a:cs typeface="Times New Roman" panose="02020603050405020304" pitchFamily="18" charset="0"/>
              </a:rPr>
              <a:t> в </a:t>
            </a:r>
            <a:r>
              <a:rPr lang="ru-RU" b="1" dirty="0" err="1">
                <a:latin typeface="Times New Roman" panose="02020603050405020304" pitchFamily="18" charset="0"/>
                <a:ea typeface="Calibri" panose="020F0502020204030204" pitchFamily="34" charset="0"/>
                <a:cs typeface="Times New Roman" panose="02020603050405020304" pitchFamily="18" charset="0"/>
              </a:rPr>
              <a:t>загальній</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концепц</a:t>
            </a:r>
            <a:r>
              <a:rPr lang="uk-UA" b="1" dirty="0" err="1">
                <a:latin typeface="Times New Roman" panose="02020603050405020304" pitchFamily="18" charset="0"/>
                <a:ea typeface="Calibri" panose="020F0502020204030204" pitchFamily="34" charset="0"/>
                <a:cs typeface="Times New Roman" panose="02020603050405020304" pitchFamily="18" charset="0"/>
              </a:rPr>
              <a:t>ії</a:t>
            </a:r>
            <a:r>
              <a:rPr lang="uk-UA"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a:latin typeface="Times New Roman" panose="02020603050405020304" pitchFamily="18" charset="0"/>
                <a:ea typeface="Calibri" panose="020F0502020204030204" pitchFamily="34" charset="0"/>
                <a:cs typeface="Times New Roman" panose="02020603050405020304" pitchFamily="18" charset="0"/>
              </a:rPr>
              <a:t>бухгалтерского </a:t>
            </a:r>
            <a:r>
              <a:rPr lang="ru-RU" b="1" dirty="0" err="1">
                <a:latin typeface="Times New Roman" panose="02020603050405020304" pitchFamily="18" charset="0"/>
                <a:ea typeface="Calibri" panose="020F0502020204030204" pitchFamily="34" charset="0"/>
                <a:cs typeface="Times New Roman" panose="02020603050405020304" pitchFamily="18" charset="0"/>
              </a:rPr>
              <a:t>обліку</a:t>
            </a:r>
            <a:endParaRPr lang="ru-UA" dirty="0"/>
          </a:p>
        </p:txBody>
      </p:sp>
      <p:graphicFrame>
        <p:nvGraphicFramePr>
          <p:cNvPr id="4" name="Объект 3">
            <a:extLst>
              <a:ext uri="{FF2B5EF4-FFF2-40B4-BE49-F238E27FC236}">
                <a16:creationId xmlns:a16="http://schemas.microsoft.com/office/drawing/2014/main" id="{E89FF218-C50F-47C9-9DDB-948F67F64675}"/>
              </a:ext>
            </a:extLst>
          </p:cNvPr>
          <p:cNvGraphicFramePr>
            <a:graphicFrameLocks noGrp="1"/>
          </p:cNvGraphicFramePr>
          <p:nvPr>
            <p:ph idx="1"/>
            <p:extLst>
              <p:ext uri="{D42A27DB-BD31-4B8C-83A1-F6EECF244321}">
                <p14:modId xmlns:p14="http://schemas.microsoft.com/office/powerpoint/2010/main" val="2196532019"/>
              </p:ext>
            </p:extLst>
          </p:nvPr>
        </p:nvGraphicFramePr>
        <p:xfrm>
          <a:off x="957359" y="1862796"/>
          <a:ext cx="10887638" cy="4833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52984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BFE3618-8387-4153-870E-99EA1B9784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BFE675A1-D379-4C3D-AD6A-57373C51194E}"/>
              </a:ext>
            </a:extLst>
          </p:cNvPr>
          <p:cNvSpPr>
            <a:spLocks noGrp="1"/>
          </p:cNvSpPr>
          <p:nvPr>
            <p:ph type="title"/>
          </p:nvPr>
        </p:nvSpPr>
        <p:spPr>
          <a:xfrm>
            <a:off x="2070061" y="186140"/>
            <a:ext cx="8747994" cy="1259894"/>
          </a:xfrm>
        </p:spPr>
        <p:txBody>
          <a:bodyPr>
            <a:normAutofit/>
          </a:bodyPr>
          <a:lstStyle/>
          <a:p>
            <a:pPr algn="ctr">
              <a:lnSpc>
                <a:spcPct val="90000"/>
              </a:lnSpc>
            </a:pPr>
            <a:r>
              <a:rPr lang="uk-UA" sz="2800" b="1" dirty="0">
                <a:effectLst/>
                <a:latin typeface="Times New Roman" panose="02020603050405020304" pitchFamily="18" charset="0"/>
                <a:ea typeface="Calibri" panose="020F0502020204030204" pitchFamily="34" charset="0"/>
                <a:cs typeface="Times New Roman" panose="02020603050405020304" pitchFamily="18" charset="0"/>
              </a:rPr>
              <a:t>Вибірка по поняттю «Справедлива вартість»</a:t>
            </a:r>
            <a:endParaRPr lang="ru-UA" sz="2800" dirty="0"/>
          </a:p>
        </p:txBody>
      </p:sp>
      <p:sp>
        <p:nvSpPr>
          <p:cNvPr id="14" name="Rectangle 13">
            <a:extLst>
              <a:ext uri="{FF2B5EF4-FFF2-40B4-BE49-F238E27FC236}">
                <a16:creationId xmlns:a16="http://schemas.microsoft.com/office/drawing/2014/main" id="{BB99A42A-5548-4BB8-9115-A05821C360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1">
            <a:extLst>
              <a:ext uri="{FF2B5EF4-FFF2-40B4-BE49-F238E27FC236}">
                <a16:creationId xmlns:a16="http://schemas.microsoft.com/office/drawing/2014/main" id="{D49441E5-946F-46B3-BDD2-BAD0885323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Объект 3">
            <a:extLst>
              <a:ext uri="{FF2B5EF4-FFF2-40B4-BE49-F238E27FC236}">
                <a16:creationId xmlns:a16="http://schemas.microsoft.com/office/drawing/2014/main" id="{D2F58ACD-1096-4046-8897-9A1D774A964B}"/>
              </a:ext>
            </a:extLst>
          </p:cNvPr>
          <p:cNvGraphicFramePr>
            <a:graphicFrameLocks/>
          </p:cNvGraphicFramePr>
          <p:nvPr>
            <p:extLst>
              <p:ext uri="{D42A27DB-BD31-4B8C-83A1-F6EECF244321}">
                <p14:modId xmlns:p14="http://schemas.microsoft.com/office/powerpoint/2010/main" val="1358213856"/>
              </p:ext>
            </p:extLst>
          </p:nvPr>
        </p:nvGraphicFramePr>
        <p:xfrm>
          <a:off x="232117" y="622792"/>
          <a:ext cx="11910646" cy="6049068"/>
        </p:xfrm>
        <a:graphic>
          <a:graphicData uri="http://schemas.openxmlformats.org/drawingml/2006/table">
            <a:tbl>
              <a:tblPr firstRow="1" firstCol="1" bandRow="1"/>
              <a:tblGrid>
                <a:gridCol w="2447778">
                  <a:extLst>
                    <a:ext uri="{9D8B030D-6E8A-4147-A177-3AD203B41FA5}">
                      <a16:colId xmlns:a16="http://schemas.microsoft.com/office/drawing/2014/main" val="363082819"/>
                    </a:ext>
                  </a:extLst>
                </a:gridCol>
                <a:gridCol w="7441810">
                  <a:extLst>
                    <a:ext uri="{9D8B030D-6E8A-4147-A177-3AD203B41FA5}">
                      <a16:colId xmlns:a16="http://schemas.microsoft.com/office/drawing/2014/main" val="186001078"/>
                    </a:ext>
                  </a:extLst>
                </a:gridCol>
                <a:gridCol w="2021058">
                  <a:extLst>
                    <a:ext uri="{9D8B030D-6E8A-4147-A177-3AD203B41FA5}">
                      <a16:colId xmlns:a16="http://schemas.microsoft.com/office/drawing/2014/main" val="2932741633"/>
                    </a:ext>
                  </a:extLst>
                </a:gridCol>
              </a:tblGrid>
              <a:tr h="542143">
                <a:tc>
                  <a:txBody>
                    <a:bodyPr/>
                    <a:lstStyle/>
                    <a:p>
                      <a:pPr marL="27432" algn="ctr" fontAlgn="t">
                        <a:lnSpc>
                          <a:spcPct val="107000"/>
                        </a:lnSpc>
                        <a:spcBef>
                          <a:spcPts val="0"/>
                        </a:spcBef>
                        <a:spcAft>
                          <a:spcPts val="800"/>
                        </a:spcAft>
                      </a:pPr>
                      <a:r>
                        <a:rPr lang="uk-UA" sz="1800" b="0" i="0" u="none" strike="noStrike">
                          <a:effectLst/>
                          <a:latin typeface="Times New Roman" panose="02020603050405020304" pitchFamily="18" charset="0"/>
                          <a:ea typeface="Calibri" panose="020F0502020204030204" pitchFamily="34" charset="0"/>
                          <a:cs typeface="Times New Roman" panose="02020603050405020304" pitchFamily="18" charset="0"/>
                        </a:rPr>
                        <a:t>Вид активу/ зобов’язання</a:t>
                      </a:r>
                      <a:endParaRPr lang="uk-UA"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432" algn="ctr" fontAlgn="t">
                        <a:lnSpc>
                          <a:spcPct val="107000"/>
                        </a:lnSpc>
                        <a:spcBef>
                          <a:spcPts val="0"/>
                        </a:spcBef>
                        <a:spcAft>
                          <a:spcPts val="800"/>
                        </a:spcAft>
                      </a:pPr>
                      <a:r>
                        <a:rPr lang="ru-RU" sz="1800" b="0" i="0" u="none" strike="noStrike">
                          <a:effectLst/>
                          <a:latin typeface="Times New Roman" panose="02020603050405020304" pitchFamily="18" charset="0"/>
                          <a:ea typeface="Calibri" panose="020F0502020204030204" pitchFamily="34" charset="0"/>
                          <a:cs typeface="Times New Roman" panose="02020603050405020304" pitchFamily="18" charset="0"/>
                        </a:rPr>
                        <a:t>Визначення справедливої вартості</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432" algn="ctr" fontAlgn="t">
                        <a:lnSpc>
                          <a:spcPct val="107000"/>
                        </a:lnSpc>
                        <a:spcBef>
                          <a:spcPts val="0"/>
                        </a:spcBef>
                        <a:spcAft>
                          <a:spcPts val="800"/>
                        </a:spcAft>
                      </a:pPr>
                      <a:r>
                        <a:rPr lang="ru-RU" sz="1800" b="0" i="0" u="none" strike="noStrike">
                          <a:effectLst/>
                          <a:latin typeface="Times New Roman" panose="02020603050405020304" pitchFamily="18" charset="0"/>
                          <a:ea typeface="Times New Roman" panose="02020603050405020304" pitchFamily="18" charset="0"/>
                          <a:cs typeface="Times New Roman" panose="02020603050405020304" pitchFamily="18" charset="0"/>
                        </a:rPr>
                        <a:t>П(С)БО</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3607414"/>
                  </a:ext>
                </a:extLst>
              </a:tr>
              <a:tr h="808995">
                <a:tc>
                  <a:txBody>
                    <a:bodyPr/>
                    <a:lstStyle/>
                    <a:p>
                      <a:pPr marL="27432" algn="l" fontAlgn="t">
                        <a:lnSpc>
                          <a:spcPct val="107000"/>
                        </a:lnSpc>
                        <a:spcBef>
                          <a:spcPts val="0"/>
                        </a:spcBef>
                        <a:spcAft>
                          <a:spcPts val="800"/>
                        </a:spcAft>
                      </a:pPr>
                      <a:r>
                        <a:rPr lang="ru-RU" sz="18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Цінні папери</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27432" algn="just" fontAlgn="t">
                        <a:lnSpc>
                          <a:spcPct val="107000"/>
                        </a:lnSpc>
                        <a:spcBef>
                          <a:spcPts val="0"/>
                        </a:spcBef>
                        <a:spcAft>
                          <a:spcPts val="800"/>
                        </a:spcAft>
                      </a:pPr>
                      <a:r>
                        <a:rPr lang="ru-RU" sz="18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Поточна ринкова вартість на фондовому ринку. За відсутності такої оцінки - експертна оцінка</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27432" algn="ctr" fontAlgn="ctr">
                        <a:lnSpc>
                          <a:spcPct val="107000"/>
                        </a:lnSpc>
                        <a:spcBef>
                          <a:spcPts val="0"/>
                        </a:spcBef>
                        <a:spcAft>
                          <a:spcPts val="800"/>
                        </a:spcAft>
                      </a:pP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П(С)БО 12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Фінансові</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інвестиції</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b="0" i="0" u="none" strike="noStrike" dirty="0">
                        <a:effectLst/>
                        <a:latin typeface="Arial" panose="020B0604020202020204" pitchFamily="34" charset="0"/>
                      </a:endParaRPr>
                    </a:p>
                  </a:txBody>
                  <a:tcPr marL="66826" marR="66826" marT="928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29232746"/>
                  </a:ext>
                </a:extLst>
              </a:tr>
              <a:tr h="1876404">
                <a:tc>
                  <a:txBody>
                    <a:bodyPr/>
                    <a:lstStyle/>
                    <a:p>
                      <a:pPr marL="27432" algn="l" fontAlgn="t">
                        <a:lnSpc>
                          <a:spcPct val="107000"/>
                        </a:lnSpc>
                        <a:spcBef>
                          <a:spcPts val="0"/>
                        </a:spcBef>
                        <a:spcAft>
                          <a:spcPts val="800"/>
                        </a:spcAft>
                      </a:pP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Дебіторська</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заборгованість</a:t>
                      </a:r>
                      <a:endParaRPr lang="ru-RU" sz="1800" b="0" i="0" u="none" strike="noStrike" dirty="0">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7432" algn="just" fontAlgn="t">
                        <a:lnSpc>
                          <a:spcPct val="107000"/>
                        </a:lnSpc>
                        <a:spcBef>
                          <a:spcPts val="0"/>
                        </a:spcBef>
                        <a:spcAft>
                          <a:spcPts val="800"/>
                        </a:spcAft>
                      </a:pP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Теперішня</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дисконтована</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сума, яка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підлягає</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отриманню</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що</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визначена</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за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відповідною</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поточною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відсотковою</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ставкою</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за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мінусом</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резерву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сумнівних</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боргів</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та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витрат</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на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отримання</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дебіторської</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заборгованості</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в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разі</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потреби.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Дисконтування</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не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здійснюється</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для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короткострокової</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заборгованості</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якщо</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різниця</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між</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номінальною</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сумою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дебіторської</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заборгованості</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та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дисконтованою</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сумою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несуттєва</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менше</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5%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номінальної</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суми</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b="0" i="0" u="none" strike="noStrike" dirty="0">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a:txBody>
                    <a:bodyPr/>
                    <a:lstStyle/>
                    <a:p>
                      <a:pPr marL="27432" algn="ctr" fontAlgn="ctr">
                        <a:lnSpc>
                          <a:spcPct val="107000"/>
                        </a:lnSpc>
                        <a:spcBef>
                          <a:spcPts val="0"/>
                        </a:spcBef>
                        <a:spcAft>
                          <a:spcPts val="800"/>
                        </a:spcAft>
                      </a:pPr>
                      <a:r>
                        <a:rPr lang="ru-RU" sz="18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П(С)БО 10 "Дебіторська заборгованість"</a:t>
                      </a:r>
                      <a:endParaRPr lang="ru-RU" sz="1800" b="0" i="0" u="none" strike="noStrike">
                        <a:effectLst/>
                        <a:latin typeface="Arial" panose="020B0604020202020204" pitchFamily="34" charset="0"/>
                      </a:endParaRPr>
                    </a:p>
                  </a:txBody>
                  <a:tcPr marL="66826" marR="66826" marT="928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3587545287"/>
                  </a:ext>
                </a:extLst>
              </a:tr>
              <a:tr h="275291">
                <a:tc>
                  <a:txBody>
                    <a:bodyPr/>
                    <a:lstStyle/>
                    <a:p>
                      <a:pPr marL="27432" algn="l" fontAlgn="t">
                        <a:lnSpc>
                          <a:spcPct val="107000"/>
                        </a:lnSpc>
                        <a:spcBef>
                          <a:spcPts val="0"/>
                        </a:spcBef>
                        <a:spcAft>
                          <a:spcPts val="800"/>
                        </a:spcAft>
                      </a:pPr>
                      <a:r>
                        <a:rPr lang="ru-RU" sz="18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Запаси</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27432" algn="just" fontAlgn="t">
                        <a:lnSpc>
                          <a:spcPct val="107000"/>
                        </a:lnSpc>
                        <a:spcBef>
                          <a:spcPts val="0"/>
                        </a:spcBef>
                        <a:spcAft>
                          <a:spcPts val="800"/>
                        </a:spcAft>
                      </a:pPr>
                      <a:r>
                        <a:rPr lang="ru-RU" sz="18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rowSpan="4">
                  <a:txBody>
                    <a:bodyPr/>
                    <a:lstStyle/>
                    <a:p>
                      <a:pPr marL="27432" algn="ctr" fontAlgn="ctr">
                        <a:lnSpc>
                          <a:spcPct val="107000"/>
                        </a:lnSpc>
                        <a:spcBef>
                          <a:spcPts val="0"/>
                        </a:spcBef>
                        <a:spcAft>
                          <a:spcPts val="800"/>
                        </a:spcAft>
                      </a:pP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П(С)БО 9 «Запаси»</a:t>
                      </a:r>
                      <a:endParaRPr lang="ru-RU" sz="1800" b="0" i="0" u="none" strike="noStrike" dirty="0">
                        <a:effectLst/>
                        <a:latin typeface="Arial" panose="020B0604020202020204" pitchFamily="34" charset="0"/>
                      </a:endParaRPr>
                    </a:p>
                  </a:txBody>
                  <a:tcPr marL="89101" marR="89101" marT="44550" marB="44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3426741607"/>
                  </a:ext>
                </a:extLst>
              </a:tr>
              <a:tr h="808995">
                <a:tc>
                  <a:txBody>
                    <a:bodyPr/>
                    <a:lstStyle/>
                    <a:p>
                      <a:pPr marL="27432" algn="l" fontAlgn="t">
                        <a:lnSpc>
                          <a:spcPct val="107000"/>
                        </a:lnSpc>
                        <a:spcBef>
                          <a:spcPts val="0"/>
                        </a:spcBef>
                        <a:spcAft>
                          <a:spcPts val="800"/>
                        </a:spcAft>
                      </a:pPr>
                      <a:r>
                        <a:rPr lang="ru-RU" sz="18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 Готова продукція і товари</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27432" algn="just" fontAlgn="t">
                        <a:lnSpc>
                          <a:spcPct val="107000"/>
                        </a:lnSpc>
                        <a:spcBef>
                          <a:spcPts val="0"/>
                        </a:spcBef>
                        <a:spcAft>
                          <a:spcPts val="800"/>
                        </a:spcAft>
                      </a:pP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Ціна</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реалізації</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за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мінусом</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витрат</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на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реалізацію</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та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суми</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надбавки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прибутку</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виходячи</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з надбавки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прибутку</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для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аналогічної</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готової</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продукції</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та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товарів</a:t>
                      </a:r>
                      <a:endParaRPr lang="ru-RU" sz="1800" b="0" i="0" u="none" strike="noStrike" dirty="0">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vMerge="1">
                  <a:txBody>
                    <a:bodyPr/>
                    <a:lstStyle/>
                    <a:p>
                      <a:endParaRPr lang="ru-UA"/>
                    </a:p>
                  </a:txBody>
                  <a:tcPr/>
                </a:tc>
                <a:extLst>
                  <a:ext uri="{0D108BD9-81ED-4DB2-BD59-A6C34878D82A}">
                    <a16:rowId xmlns:a16="http://schemas.microsoft.com/office/drawing/2014/main" val="1667143335"/>
                  </a:ext>
                </a:extLst>
              </a:tr>
              <a:tr h="808995">
                <a:tc>
                  <a:txBody>
                    <a:bodyPr/>
                    <a:lstStyle/>
                    <a:p>
                      <a:pPr marL="27432" algn="l" fontAlgn="t">
                        <a:lnSpc>
                          <a:spcPct val="107000"/>
                        </a:lnSpc>
                        <a:spcBef>
                          <a:spcPts val="0"/>
                        </a:spcBef>
                        <a:spcAft>
                          <a:spcPts val="800"/>
                        </a:spcAft>
                      </a:pPr>
                      <a:r>
                        <a:rPr lang="ru-RU" sz="18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 Незавершене виробництво</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27432" algn="just" fontAlgn="t">
                        <a:lnSpc>
                          <a:spcPct val="107000"/>
                        </a:lnSpc>
                        <a:spcBef>
                          <a:spcPts val="0"/>
                        </a:spcBef>
                        <a:spcAft>
                          <a:spcPts val="800"/>
                        </a:spcAft>
                      </a:pPr>
                      <a:r>
                        <a:rPr lang="ru-RU" sz="18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Ціна реалізації готової продукції за мінусом витрат на завершення, реалізацію та надбавки (прибутку), розрахованої за розміром прибутку аналогічної готової продукції</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vMerge="1">
                  <a:txBody>
                    <a:bodyPr/>
                    <a:lstStyle/>
                    <a:p>
                      <a:endParaRPr lang="ru-UA"/>
                    </a:p>
                  </a:txBody>
                  <a:tcPr/>
                </a:tc>
                <a:extLst>
                  <a:ext uri="{0D108BD9-81ED-4DB2-BD59-A6C34878D82A}">
                    <a16:rowId xmlns:a16="http://schemas.microsoft.com/office/drawing/2014/main" val="1066207162"/>
                  </a:ext>
                </a:extLst>
              </a:tr>
              <a:tr h="416939">
                <a:tc>
                  <a:txBody>
                    <a:bodyPr/>
                    <a:lstStyle/>
                    <a:p>
                      <a:pPr marL="27432" algn="l" fontAlgn="t">
                        <a:lnSpc>
                          <a:spcPct val="107000"/>
                        </a:lnSpc>
                        <a:spcBef>
                          <a:spcPts val="0"/>
                        </a:spcBef>
                        <a:spcAft>
                          <a:spcPts val="800"/>
                        </a:spcAft>
                      </a:pPr>
                      <a:r>
                        <a:rPr lang="ru-RU" sz="1800" b="0" i="0" u="none" strike="noStrike">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 Матеріали</a:t>
                      </a:r>
                      <a:endParaRPr lang="ru-RU" sz="1800" b="0" i="0" u="none" strike="noStrike">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marL="27432" algn="just" fontAlgn="t">
                        <a:lnSpc>
                          <a:spcPct val="107000"/>
                        </a:lnSpc>
                        <a:spcBef>
                          <a:spcPts val="0"/>
                        </a:spcBef>
                        <a:spcAft>
                          <a:spcPts val="800"/>
                        </a:spcAft>
                      </a:pP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Відновлювальна</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вартість</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сучасна</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собівартість</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0" i="0" u="none" strike="noStrik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придбання</a:t>
                      </a:r>
                      <a:r>
                        <a:rPr lang="ru-RU" sz="1800" b="0" i="0" u="none" strike="noStrik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800" b="0" i="0" u="none" strike="noStrike" dirty="0">
                        <a:effectLst/>
                        <a:latin typeface="Arial" panose="020B0604020202020204" pitchFamily="34" charset="0"/>
                      </a:endParaRPr>
                    </a:p>
                  </a:txBody>
                  <a:tcPr marL="66826" marR="66826" marT="9281"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vMerge="1">
                  <a:txBody>
                    <a:bodyPr/>
                    <a:lstStyle/>
                    <a:p>
                      <a:endParaRPr lang="ru-UA"/>
                    </a:p>
                  </a:txBody>
                  <a:tcPr/>
                </a:tc>
                <a:extLst>
                  <a:ext uri="{0D108BD9-81ED-4DB2-BD59-A6C34878D82A}">
                    <a16:rowId xmlns:a16="http://schemas.microsoft.com/office/drawing/2014/main" val="2798167722"/>
                  </a:ext>
                </a:extLst>
              </a:tr>
            </a:tbl>
          </a:graphicData>
        </a:graphic>
      </p:graphicFrame>
    </p:spTree>
    <p:extLst>
      <p:ext uri="{BB962C8B-B14F-4D97-AF65-F5344CB8AC3E}">
        <p14:creationId xmlns:p14="http://schemas.microsoft.com/office/powerpoint/2010/main" val="9782735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189E0C-EE54-48FA-864D-5DD0D92DC698}"/>
              </a:ext>
            </a:extLst>
          </p:cNvPr>
          <p:cNvSpPr>
            <a:spLocks noGrp="1"/>
          </p:cNvSpPr>
          <p:nvPr>
            <p:ph type="title"/>
          </p:nvPr>
        </p:nvSpPr>
        <p:spPr>
          <a:xfrm>
            <a:off x="1575363" y="117673"/>
            <a:ext cx="10616637" cy="322668"/>
          </a:xfrm>
        </p:spPr>
        <p:txBody>
          <a:bodyPr>
            <a:noAutofit/>
          </a:bodyPr>
          <a:lstStyle/>
          <a:p>
            <a:pPr algn="r"/>
            <a:r>
              <a:rPr lang="uk-UA" sz="2000" i="1" dirty="0"/>
              <a:t>Продовження таблиці</a:t>
            </a:r>
            <a:endParaRPr lang="ru-UA" sz="2000" i="1" dirty="0"/>
          </a:p>
        </p:txBody>
      </p:sp>
      <p:graphicFrame>
        <p:nvGraphicFramePr>
          <p:cNvPr id="8" name="Объект 4">
            <a:extLst>
              <a:ext uri="{FF2B5EF4-FFF2-40B4-BE49-F238E27FC236}">
                <a16:creationId xmlns:a16="http://schemas.microsoft.com/office/drawing/2014/main" id="{5F04240B-634A-4B00-AF0A-A536E07C435E}"/>
              </a:ext>
            </a:extLst>
          </p:cNvPr>
          <p:cNvGraphicFramePr>
            <a:graphicFrameLocks/>
          </p:cNvGraphicFramePr>
          <p:nvPr>
            <p:extLst>
              <p:ext uri="{D42A27DB-BD31-4B8C-83A1-F6EECF244321}">
                <p14:modId xmlns:p14="http://schemas.microsoft.com/office/powerpoint/2010/main" val="3436483638"/>
              </p:ext>
            </p:extLst>
          </p:nvPr>
        </p:nvGraphicFramePr>
        <p:xfrm>
          <a:off x="450166" y="525842"/>
          <a:ext cx="11493305" cy="6332158"/>
        </p:xfrm>
        <a:graphic>
          <a:graphicData uri="http://schemas.openxmlformats.org/drawingml/2006/table">
            <a:tbl>
              <a:tblPr firstRow="1" firstCol="1" bandRow="1">
                <a:tableStyleId>{5940675A-B579-460E-94D1-54222C63F5DA}</a:tableStyleId>
              </a:tblPr>
              <a:tblGrid>
                <a:gridCol w="2935358">
                  <a:extLst>
                    <a:ext uri="{9D8B030D-6E8A-4147-A177-3AD203B41FA5}">
                      <a16:colId xmlns:a16="http://schemas.microsoft.com/office/drawing/2014/main" val="2478934558"/>
                    </a:ext>
                  </a:extLst>
                </a:gridCol>
                <a:gridCol w="6057979">
                  <a:extLst>
                    <a:ext uri="{9D8B030D-6E8A-4147-A177-3AD203B41FA5}">
                      <a16:colId xmlns:a16="http://schemas.microsoft.com/office/drawing/2014/main" val="1278892284"/>
                    </a:ext>
                  </a:extLst>
                </a:gridCol>
                <a:gridCol w="2499968">
                  <a:extLst>
                    <a:ext uri="{9D8B030D-6E8A-4147-A177-3AD203B41FA5}">
                      <a16:colId xmlns:a16="http://schemas.microsoft.com/office/drawing/2014/main" val="1361332560"/>
                    </a:ext>
                  </a:extLst>
                </a:gridCol>
              </a:tblGrid>
              <a:tr h="311720">
                <a:tc>
                  <a:txBody>
                    <a:bodyPr/>
                    <a:lstStyle/>
                    <a:p>
                      <a:pPr marL="24130">
                        <a:lnSpc>
                          <a:spcPct val="107000"/>
                        </a:lnSpc>
                        <a:spcAft>
                          <a:spcPts val="800"/>
                        </a:spcAft>
                      </a:pPr>
                      <a:r>
                        <a:rPr lang="ru-RU" sz="1600" b="1" cap="none" spc="0" dirty="0">
                          <a:solidFill>
                            <a:schemeClr val="tx1"/>
                          </a:solidFill>
                          <a:effectLst/>
                        </a:rPr>
                        <a:t>4. </a:t>
                      </a:r>
                      <a:r>
                        <a:rPr lang="ru-RU" sz="1600" b="1" cap="none" spc="0" dirty="0" err="1">
                          <a:solidFill>
                            <a:schemeClr val="tx1"/>
                          </a:solidFill>
                          <a:effectLst/>
                        </a:rPr>
                        <a:t>Основні</a:t>
                      </a:r>
                      <a:r>
                        <a:rPr lang="ru-RU" sz="1600" b="1" cap="none" spc="0" dirty="0">
                          <a:solidFill>
                            <a:schemeClr val="tx1"/>
                          </a:solidFill>
                          <a:effectLst/>
                        </a:rPr>
                        <a:t> </a:t>
                      </a:r>
                      <a:r>
                        <a:rPr lang="ru-RU" sz="1600" b="1" cap="none" spc="0" dirty="0" err="1">
                          <a:solidFill>
                            <a:schemeClr val="tx1"/>
                          </a:solidFill>
                          <a:effectLst/>
                        </a:rPr>
                        <a:t>засоби</a:t>
                      </a:r>
                      <a:endParaRPr lang="ru-UA" sz="16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47136" marB="47136" anchor="ctr">
                    <a:solidFill>
                      <a:srgbClr val="FFD44B"/>
                    </a:solidFill>
                  </a:tcPr>
                </a:tc>
                <a:tc>
                  <a:txBody>
                    <a:bodyPr/>
                    <a:lstStyle/>
                    <a:p>
                      <a:pPr marL="26035" algn="just">
                        <a:lnSpc>
                          <a:spcPct val="107000"/>
                        </a:lnSpc>
                        <a:spcAft>
                          <a:spcPts val="800"/>
                        </a:spcAft>
                      </a:pPr>
                      <a:r>
                        <a:rPr lang="ru-RU" sz="1600" b="1" cap="none" spc="0" dirty="0">
                          <a:solidFill>
                            <a:schemeClr val="tx1"/>
                          </a:solidFill>
                          <a:effectLst/>
                        </a:rPr>
                        <a:t> </a:t>
                      </a:r>
                      <a:endParaRPr lang="ru-UA" sz="16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47136" marB="47136" anchor="ctr">
                    <a:solidFill>
                      <a:srgbClr val="FFD44B"/>
                    </a:solidFill>
                  </a:tcPr>
                </a:tc>
                <a:tc rowSpan="4">
                  <a:txBody>
                    <a:bodyPr/>
                    <a:lstStyle/>
                    <a:p>
                      <a:pPr algn="ctr">
                        <a:lnSpc>
                          <a:spcPct val="107000"/>
                        </a:lnSpc>
                        <a:spcAft>
                          <a:spcPts val="800"/>
                        </a:spcAft>
                      </a:pPr>
                      <a:endParaRPr lang="ru-RU" sz="1600" b="1" u="sng" cap="none" spc="0" dirty="0">
                        <a:solidFill>
                          <a:schemeClr val="tx1"/>
                        </a:solidFill>
                        <a:effectLst/>
                      </a:endParaRPr>
                    </a:p>
                    <a:p>
                      <a:pPr algn="ctr">
                        <a:lnSpc>
                          <a:spcPct val="107000"/>
                        </a:lnSpc>
                        <a:spcAft>
                          <a:spcPts val="225"/>
                        </a:spcAft>
                      </a:pPr>
                      <a:r>
                        <a:rPr lang="ru-RU" sz="1600" b="0" u="none" strike="noStrike" cap="none" spc="0" dirty="0">
                          <a:solidFill>
                            <a:schemeClr val="tx1"/>
                          </a:solidFill>
                          <a:effectLst/>
                        </a:rPr>
                        <a:t>П(С)БО 7 "</a:t>
                      </a:r>
                      <a:r>
                        <a:rPr lang="ru-RU" sz="1600" b="0" u="none" strike="noStrike" cap="none" spc="0" dirty="0" err="1">
                          <a:solidFill>
                            <a:schemeClr val="tx1"/>
                          </a:solidFill>
                          <a:effectLst/>
                        </a:rPr>
                        <a:t>Основні</a:t>
                      </a:r>
                      <a:r>
                        <a:rPr lang="ru-RU" sz="1600" b="0" u="none" strike="noStrike" cap="none" spc="0" dirty="0">
                          <a:solidFill>
                            <a:schemeClr val="tx1"/>
                          </a:solidFill>
                          <a:effectLst/>
                        </a:rPr>
                        <a:t> </a:t>
                      </a:r>
                      <a:r>
                        <a:rPr lang="ru-RU" sz="1600" b="0" u="none" strike="noStrike" cap="none" spc="0" dirty="0" err="1">
                          <a:solidFill>
                            <a:schemeClr val="tx1"/>
                          </a:solidFill>
                          <a:effectLst/>
                        </a:rPr>
                        <a:t>засоби</a:t>
                      </a:r>
                      <a:r>
                        <a:rPr lang="ru-RU" sz="1600" b="0" u="none" strike="noStrike" cap="none" spc="0" dirty="0">
                          <a:solidFill>
                            <a:schemeClr val="tx1"/>
                          </a:solidFill>
                          <a:effectLst/>
                        </a:rPr>
                        <a:t>"</a:t>
                      </a:r>
                      <a:endParaRPr lang="ru-UA" sz="1600" b="0" u="none" cap="none" spc="0" dirty="0">
                        <a:solidFill>
                          <a:schemeClr val="tx1"/>
                        </a:solidFill>
                        <a:effectLst/>
                      </a:endParaRPr>
                    </a:p>
                  </a:txBody>
                  <a:tcPr marL="32995" marR="23568" marT="47136" marB="47136" anchor="ctr">
                    <a:solidFill>
                      <a:srgbClr val="FFD44B"/>
                    </a:solidFill>
                  </a:tcPr>
                </a:tc>
                <a:extLst>
                  <a:ext uri="{0D108BD9-81ED-4DB2-BD59-A6C34878D82A}">
                    <a16:rowId xmlns:a16="http://schemas.microsoft.com/office/drawing/2014/main" val="2628655180"/>
                  </a:ext>
                </a:extLst>
              </a:tr>
              <a:tr h="233606">
                <a:tc>
                  <a:txBody>
                    <a:bodyPr/>
                    <a:lstStyle/>
                    <a:p>
                      <a:pPr marL="24130">
                        <a:lnSpc>
                          <a:spcPct val="107000"/>
                        </a:lnSpc>
                        <a:spcAft>
                          <a:spcPts val="800"/>
                        </a:spcAft>
                      </a:pPr>
                      <a:r>
                        <a:rPr lang="ru-RU" sz="1400" b="1" cap="none" spc="0" dirty="0">
                          <a:solidFill>
                            <a:schemeClr val="tx1"/>
                          </a:solidFill>
                          <a:effectLst/>
                        </a:rPr>
                        <a:t>4.1. Земля та </a:t>
                      </a:r>
                      <a:r>
                        <a:rPr lang="ru-RU" sz="1400" b="1" cap="none" spc="0" dirty="0" err="1">
                          <a:solidFill>
                            <a:schemeClr val="tx1"/>
                          </a:solidFill>
                          <a:effectLst/>
                        </a:rPr>
                        <a:t>будівлі</a:t>
                      </a:r>
                      <a:endParaRPr lang="ru-UA"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D44B"/>
                    </a:solidFill>
                  </a:tcPr>
                </a:tc>
                <a:tc>
                  <a:txBody>
                    <a:bodyPr/>
                    <a:lstStyle/>
                    <a:p>
                      <a:pPr marL="26035" algn="just">
                        <a:lnSpc>
                          <a:spcPct val="107000"/>
                        </a:lnSpc>
                        <a:spcAft>
                          <a:spcPts val="800"/>
                        </a:spcAft>
                      </a:pPr>
                      <a:r>
                        <a:rPr lang="ru-RU" sz="1400" cap="none" spc="0" dirty="0" err="1">
                          <a:solidFill>
                            <a:schemeClr val="tx1"/>
                          </a:solidFill>
                          <a:effectLst/>
                        </a:rPr>
                        <a:t>Ринкова</a:t>
                      </a:r>
                      <a:r>
                        <a:rPr lang="ru-RU" sz="1400" cap="none" spc="0" dirty="0">
                          <a:solidFill>
                            <a:schemeClr val="tx1"/>
                          </a:solidFill>
                          <a:effectLst/>
                        </a:rPr>
                        <a:t> </a:t>
                      </a:r>
                      <a:r>
                        <a:rPr lang="ru-RU" sz="1400" cap="none" spc="0" dirty="0" err="1">
                          <a:solidFill>
                            <a:schemeClr val="tx1"/>
                          </a:solidFill>
                          <a:effectLst/>
                        </a:rPr>
                        <a:t>вартість</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D44B"/>
                    </a:solidFill>
                  </a:tcPr>
                </a:tc>
                <a:tc vMerge="1">
                  <a:txBody>
                    <a:bodyPr/>
                    <a:lstStyle/>
                    <a:p>
                      <a:endParaRPr lang="ru-UA"/>
                    </a:p>
                  </a:txBody>
                  <a:tcPr/>
                </a:tc>
                <a:extLst>
                  <a:ext uri="{0D108BD9-81ED-4DB2-BD59-A6C34878D82A}">
                    <a16:rowId xmlns:a16="http://schemas.microsoft.com/office/drawing/2014/main" val="57397361"/>
                  </a:ext>
                </a:extLst>
              </a:tr>
              <a:tr h="626249">
                <a:tc>
                  <a:txBody>
                    <a:bodyPr/>
                    <a:lstStyle/>
                    <a:p>
                      <a:pPr marL="24130">
                        <a:lnSpc>
                          <a:spcPct val="107000"/>
                        </a:lnSpc>
                        <a:spcAft>
                          <a:spcPts val="800"/>
                        </a:spcAft>
                      </a:pPr>
                      <a:r>
                        <a:rPr lang="ru-RU" sz="1400" b="1" cap="none" spc="0" dirty="0">
                          <a:solidFill>
                            <a:schemeClr val="tx1"/>
                          </a:solidFill>
                          <a:effectLst/>
                        </a:rPr>
                        <a:t>4.2. </a:t>
                      </a:r>
                      <a:r>
                        <a:rPr lang="ru-RU" sz="1400" b="1" cap="none" spc="0" dirty="0" err="1">
                          <a:solidFill>
                            <a:schemeClr val="tx1"/>
                          </a:solidFill>
                          <a:effectLst/>
                        </a:rPr>
                        <a:t>Машини</a:t>
                      </a:r>
                      <a:r>
                        <a:rPr lang="ru-RU" sz="1400" b="1" cap="none" spc="0" dirty="0">
                          <a:solidFill>
                            <a:schemeClr val="tx1"/>
                          </a:solidFill>
                          <a:effectLst/>
                        </a:rPr>
                        <a:t> та </a:t>
                      </a:r>
                      <a:r>
                        <a:rPr lang="ru-RU" sz="1400" b="1" cap="none" spc="0" dirty="0" err="1">
                          <a:solidFill>
                            <a:schemeClr val="tx1"/>
                          </a:solidFill>
                          <a:effectLst/>
                        </a:rPr>
                        <a:t>устаткування</a:t>
                      </a:r>
                      <a:endParaRPr lang="ru-UA"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D44B"/>
                    </a:solidFill>
                  </a:tcPr>
                </a:tc>
                <a:tc>
                  <a:txBody>
                    <a:bodyPr/>
                    <a:lstStyle/>
                    <a:p>
                      <a:pPr marL="26035" algn="just">
                        <a:lnSpc>
                          <a:spcPct val="107000"/>
                        </a:lnSpc>
                        <a:spcAft>
                          <a:spcPts val="800"/>
                        </a:spcAft>
                      </a:pPr>
                      <a:r>
                        <a:rPr lang="ru-RU" sz="1400" cap="none" spc="0" dirty="0" err="1">
                          <a:solidFill>
                            <a:schemeClr val="tx1"/>
                          </a:solidFill>
                          <a:effectLst/>
                        </a:rPr>
                        <a:t>Ринкова</a:t>
                      </a:r>
                      <a:r>
                        <a:rPr lang="ru-RU" sz="1400" cap="none" spc="0" dirty="0">
                          <a:solidFill>
                            <a:schemeClr val="tx1"/>
                          </a:solidFill>
                          <a:effectLst/>
                        </a:rPr>
                        <a:t> </a:t>
                      </a:r>
                      <a:r>
                        <a:rPr lang="ru-RU" sz="1400" cap="none" spc="0" dirty="0" err="1">
                          <a:solidFill>
                            <a:schemeClr val="tx1"/>
                          </a:solidFill>
                          <a:effectLst/>
                        </a:rPr>
                        <a:t>вартість</a:t>
                      </a:r>
                      <a:r>
                        <a:rPr lang="ru-RU" sz="1400" cap="none" spc="0" dirty="0">
                          <a:solidFill>
                            <a:schemeClr val="tx1"/>
                          </a:solidFill>
                          <a:effectLst/>
                        </a:rPr>
                        <a:t>. У </a:t>
                      </a:r>
                      <a:r>
                        <a:rPr lang="ru-RU" sz="1400" cap="none" spc="0" dirty="0" err="1">
                          <a:solidFill>
                            <a:schemeClr val="tx1"/>
                          </a:solidFill>
                          <a:effectLst/>
                        </a:rPr>
                        <a:t>разі</a:t>
                      </a:r>
                      <a:r>
                        <a:rPr lang="ru-RU" sz="1400" cap="none" spc="0" dirty="0">
                          <a:solidFill>
                            <a:schemeClr val="tx1"/>
                          </a:solidFill>
                          <a:effectLst/>
                        </a:rPr>
                        <a:t> </a:t>
                      </a:r>
                      <a:r>
                        <a:rPr lang="ru-RU" sz="1400" cap="none" spc="0" dirty="0" err="1">
                          <a:solidFill>
                            <a:schemeClr val="tx1"/>
                          </a:solidFill>
                          <a:effectLst/>
                        </a:rPr>
                        <a:t>відсутності</a:t>
                      </a:r>
                      <a:r>
                        <a:rPr lang="ru-RU" sz="1400" cap="none" spc="0" dirty="0">
                          <a:solidFill>
                            <a:schemeClr val="tx1"/>
                          </a:solidFill>
                          <a:effectLst/>
                        </a:rPr>
                        <a:t> </a:t>
                      </a:r>
                      <a:r>
                        <a:rPr lang="ru-RU" sz="1400" cap="none" spc="0" dirty="0" err="1">
                          <a:solidFill>
                            <a:schemeClr val="tx1"/>
                          </a:solidFill>
                          <a:effectLst/>
                        </a:rPr>
                        <a:t>даних</a:t>
                      </a:r>
                      <a:r>
                        <a:rPr lang="ru-RU" sz="1400" cap="none" spc="0" dirty="0">
                          <a:solidFill>
                            <a:schemeClr val="tx1"/>
                          </a:solidFill>
                          <a:effectLst/>
                        </a:rPr>
                        <a:t> про </a:t>
                      </a:r>
                      <a:r>
                        <a:rPr lang="ru-RU" sz="1400" cap="none" spc="0" dirty="0" err="1">
                          <a:solidFill>
                            <a:schemeClr val="tx1"/>
                          </a:solidFill>
                          <a:effectLst/>
                        </a:rPr>
                        <a:t>ринкову</a:t>
                      </a:r>
                      <a:r>
                        <a:rPr lang="ru-RU" sz="1400" cap="none" spc="0" dirty="0">
                          <a:solidFill>
                            <a:schemeClr val="tx1"/>
                          </a:solidFill>
                          <a:effectLst/>
                        </a:rPr>
                        <a:t> </a:t>
                      </a:r>
                      <a:r>
                        <a:rPr lang="ru-RU" sz="1400" cap="none" spc="0" dirty="0" err="1">
                          <a:solidFill>
                            <a:schemeClr val="tx1"/>
                          </a:solidFill>
                          <a:effectLst/>
                        </a:rPr>
                        <a:t>вартість</a:t>
                      </a:r>
                      <a:r>
                        <a:rPr lang="ru-RU" sz="1400" cap="none" spc="0" dirty="0">
                          <a:solidFill>
                            <a:schemeClr val="tx1"/>
                          </a:solidFill>
                          <a:effectLst/>
                        </a:rPr>
                        <a:t> - </a:t>
                      </a:r>
                      <a:r>
                        <a:rPr lang="ru-RU" sz="1400" cap="none" spc="0" dirty="0" err="1">
                          <a:solidFill>
                            <a:schemeClr val="tx1"/>
                          </a:solidFill>
                          <a:effectLst/>
                        </a:rPr>
                        <a:t>відновлювальна</a:t>
                      </a:r>
                      <a:r>
                        <a:rPr lang="ru-RU" sz="1400" cap="none" spc="0" dirty="0">
                          <a:solidFill>
                            <a:schemeClr val="tx1"/>
                          </a:solidFill>
                          <a:effectLst/>
                        </a:rPr>
                        <a:t> </a:t>
                      </a:r>
                      <a:r>
                        <a:rPr lang="ru-RU" sz="1400" cap="none" spc="0" dirty="0" err="1">
                          <a:solidFill>
                            <a:schemeClr val="tx1"/>
                          </a:solidFill>
                          <a:effectLst/>
                        </a:rPr>
                        <a:t>вартість</a:t>
                      </a:r>
                      <a:r>
                        <a:rPr lang="ru-RU" sz="1400" cap="none" spc="0" dirty="0">
                          <a:solidFill>
                            <a:schemeClr val="tx1"/>
                          </a:solidFill>
                          <a:effectLst/>
                        </a:rPr>
                        <a:t> (</a:t>
                      </a:r>
                      <a:r>
                        <a:rPr lang="ru-RU" sz="1400" cap="none" spc="0" dirty="0" err="1">
                          <a:solidFill>
                            <a:schemeClr val="tx1"/>
                          </a:solidFill>
                          <a:effectLst/>
                        </a:rPr>
                        <a:t>сучасна</a:t>
                      </a:r>
                      <a:r>
                        <a:rPr lang="ru-RU" sz="1400" cap="none" spc="0" dirty="0">
                          <a:solidFill>
                            <a:schemeClr val="tx1"/>
                          </a:solidFill>
                          <a:effectLst/>
                        </a:rPr>
                        <a:t> </a:t>
                      </a:r>
                      <a:r>
                        <a:rPr lang="ru-RU" sz="1400" cap="none" spc="0" dirty="0" err="1">
                          <a:solidFill>
                            <a:schemeClr val="tx1"/>
                          </a:solidFill>
                          <a:effectLst/>
                        </a:rPr>
                        <a:t>собівартість</a:t>
                      </a:r>
                      <a:r>
                        <a:rPr lang="ru-RU" sz="1400" cap="none" spc="0" dirty="0">
                          <a:solidFill>
                            <a:schemeClr val="tx1"/>
                          </a:solidFill>
                          <a:effectLst/>
                        </a:rPr>
                        <a:t> </a:t>
                      </a:r>
                      <a:r>
                        <a:rPr lang="ru-RU" sz="1400" cap="none" spc="0" dirty="0" err="1">
                          <a:solidFill>
                            <a:schemeClr val="tx1"/>
                          </a:solidFill>
                          <a:effectLst/>
                        </a:rPr>
                        <a:t>придбання</a:t>
                      </a:r>
                      <a:r>
                        <a:rPr lang="ru-RU" sz="1400" cap="none" spc="0" dirty="0">
                          <a:solidFill>
                            <a:schemeClr val="tx1"/>
                          </a:solidFill>
                          <a:effectLst/>
                        </a:rPr>
                        <a:t>) за </a:t>
                      </a:r>
                      <a:r>
                        <a:rPr lang="ru-RU" sz="1400" cap="none" spc="0" dirty="0" err="1">
                          <a:solidFill>
                            <a:schemeClr val="tx1"/>
                          </a:solidFill>
                          <a:effectLst/>
                        </a:rPr>
                        <a:t>мінусом</a:t>
                      </a:r>
                      <a:r>
                        <a:rPr lang="ru-RU" sz="1400" cap="none" spc="0" dirty="0">
                          <a:solidFill>
                            <a:schemeClr val="tx1"/>
                          </a:solidFill>
                          <a:effectLst/>
                        </a:rPr>
                        <a:t> </a:t>
                      </a:r>
                      <a:r>
                        <a:rPr lang="ru-RU" sz="1400" cap="none" spc="0" dirty="0" err="1">
                          <a:solidFill>
                            <a:schemeClr val="tx1"/>
                          </a:solidFill>
                          <a:effectLst/>
                        </a:rPr>
                        <a:t>суми</a:t>
                      </a:r>
                      <a:r>
                        <a:rPr lang="ru-RU" sz="1400" cap="none" spc="0" dirty="0">
                          <a:solidFill>
                            <a:schemeClr val="tx1"/>
                          </a:solidFill>
                          <a:effectLst/>
                        </a:rPr>
                        <a:t> </a:t>
                      </a:r>
                      <a:r>
                        <a:rPr lang="ru-RU" sz="1400" cap="none" spc="0" dirty="0" err="1">
                          <a:solidFill>
                            <a:schemeClr val="tx1"/>
                          </a:solidFill>
                          <a:effectLst/>
                        </a:rPr>
                        <a:t>зносу</a:t>
                      </a:r>
                      <a:r>
                        <a:rPr lang="ru-RU" sz="1400" cap="none" spc="0" dirty="0">
                          <a:solidFill>
                            <a:schemeClr val="tx1"/>
                          </a:solidFill>
                          <a:effectLst/>
                        </a:rPr>
                        <a:t> на дату </a:t>
                      </a:r>
                      <a:r>
                        <a:rPr lang="ru-RU" sz="1400" cap="none" spc="0" dirty="0" err="1">
                          <a:solidFill>
                            <a:schemeClr val="tx1"/>
                          </a:solidFill>
                          <a:effectLst/>
                        </a:rPr>
                        <a:t>оцінки</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D44B"/>
                    </a:solidFill>
                  </a:tcPr>
                </a:tc>
                <a:tc vMerge="1">
                  <a:txBody>
                    <a:bodyPr/>
                    <a:lstStyle/>
                    <a:p>
                      <a:endParaRPr lang="ru-UA"/>
                    </a:p>
                  </a:txBody>
                  <a:tcPr/>
                </a:tc>
                <a:extLst>
                  <a:ext uri="{0D108BD9-81ED-4DB2-BD59-A6C34878D82A}">
                    <a16:rowId xmlns:a16="http://schemas.microsoft.com/office/drawing/2014/main" val="3164391870"/>
                  </a:ext>
                </a:extLst>
              </a:tr>
              <a:tr h="429927">
                <a:tc>
                  <a:txBody>
                    <a:bodyPr/>
                    <a:lstStyle/>
                    <a:p>
                      <a:pPr marL="24130">
                        <a:lnSpc>
                          <a:spcPct val="107000"/>
                        </a:lnSpc>
                        <a:spcAft>
                          <a:spcPts val="800"/>
                        </a:spcAft>
                      </a:pPr>
                      <a:r>
                        <a:rPr lang="ru-RU" sz="1400" b="1" cap="none" spc="0">
                          <a:solidFill>
                            <a:schemeClr val="tx1"/>
                          </a:solidFill>
                          <a:effectLst/>
                        </a:rPr>
                        <a:t>4.3. Інші основні засоби</a:t>
                      </a:r>
                      <a:endParaRPr lang="ru-UA" sz="14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D44B"/>
                    </a:solidFill>
                  </a:tcPr>
                </a:tc>
                <a:tc>
                  <a:txBody>
                    <a:bodyPr/>
                    <a:lstStyle/>
                    <a:p>
                      <a:pPr marL="26035" algn="just">
                        <a:lnSpc>
                          <a:spcPct val="107000"/>
                        </a:lnSpc>
                        <a:spcAft>
                          <a:spcPts val="800"/>
                        </a:spcAft>
                      </a:pPr>
                      <a:r>
                        <a:rPr lang="ru-RU" sz="1400" cap="none" spc="0" dirty="0" err="1">
                          <a:solidFill>
                            <a:schemeClr val="tx1"/>
                          </a:solidFill>
                          <a:effectLst/>
                        </a:rPr>
                        <a:t>Відновлювальна</a:t>
                      </a:r>
                      <a:r>
                        <a:rPr lang="ru-RU" sz="1400" cap="none" spc="0" dirty="0">
                          <a:solidFill>
                            <a:schemeClr val="tx1"/>
                          </a:solidFill>
                          <a:effectLst/>
                        </a:rPr>
                        <a:t> </a:t>
                      </a:r>
                      <a:r>
                        <a:rPr lang="ru-RU" sz="1400" cap="none" spc="0" dirty="0" err="1">
                          <a:solidFill>
                            <a:schemeClr val="tx1"/>
                          </a:solidFill>
                          <a:effectLst/>
                        </a:rPr>
                        <a:t>вартість</a:t>
                      </a:r>
                      <a:r>
                        <a:rPr lang="ru-RU" sz="1400" cap="none" spc="0" dirty="0">
                          <a:solidFill>
                            <a:schemeClr val="tx1"/>
                          </a:solidFill>
                          <a:effectLst/>
                        </a:rPr>
                        <a:t> (</a:t>
                      </a:r>
                      <a:r>
                        <a:rPr lang="ru-RU" sz="1400" cap="none" spc="0" dirty="0" err="1">
                          <a:solidFill>
                            <a:schemeClr val="tx1"/>
                          </a:solidFill>
                          <a:effectLst/>
                        </a:rPr>
                        <a:t>сучасна</a:t>
                      </a:r>
                      <a:r>
                        <a:rPr lang="ru-RU" sz="1400" cap="none" spc="0" dirty="0">
                          <a:solidFill>
                            <a:schemeClr val="tx1"/>
                          </a:solidFill>
                          <a:effectLst/>
                        </a:rPr>
                        <a:t> </a:t>
                      </a:r>
                      <a:r>
                        <a:rPr lang="ru-RU" sz="1400" cap="none" spc="0" dirty="0" err="1">
                          <a:solidFill>
                            <a:schemeClr val="tx1"/>
                          </a:solidFill>
                          <a:effectLst/>
                        </a:rPr>
                        <a:t>собівартість</a:t>
                      </a:r>
                      <a:r>
                        <a:rPr lang="ru-RU" sz="1400" cap="none" spc="0" dirty="0">
                          <a:solidFill>
                            <a:schemeClr val="tx1"/>
                          </a:solidFill>
                          <a:effectLst/>
                        </a:rPr>
                        <a:t> </a:t>
                      </a:r>
                      <a:r>
                        <a:rPr lang="ru-RU" sz="1400" cap="none" spc="0" dirty="0" err="1">
                          <a:solidFill>
                            <a:schemeClr val="tx1"/>
                          </a:solidFill>
                          <a:effectLst/>
                        </a:rPr>
                        <a:t>придбання</a:t>
                      </a:r>
                      <a:r>
                        <a:rPr lang="ru-RU" sz="1400" cap="none" spc="0" dirty="0">
                          <a:solidFill>
                            <a:schemeClr val="tx1"/>
                          </a:solidFill>
                          <a:effectLst/>
                        </a:rPr>
                        <a:t>) за </a:t>
                      </a:r>
                      <a:r>
                        <a:rPr lang="ru-RU" sz="1400" cap="none" spc="0" dirty="0" err="1">
                          <a:solidFill>
                            <a:schemeClr val="tx1"/>
                          </a:solidFill>
                          <a:effectLst/>
                        </a:rPr>
                        <a:t>мінусом</a:t>
                      </a:r>
                      <a:r>
                        <a:rPr lang="ru-RU" sz="1400" cap="none" spc="0" dirty="0">
                          <a:solidFill>
                            <a:schemeClr val="tx1"/>
                          </a:solidFill>
                          <a:effectLst/>
                        </a:rPr>
                        <a:t> </a:t>
                      </a:r>
                      <a:r>
                        <a:rPr lang="ru-RU" sz="1400" cap="none" spc="0" dirty="0" err="1">
                          <a:solidFill>
                            <a:schemeClr val="tx1"/>
                          </a:solidFill>
                          <a:effectLst/>
                        </a:rPr>
                        <a:t>суми</a:t>
                      </a:r>
                      <a:r>
                        <a:rPr lang="ru-RU" sz="1400" cap="none" spc="0" dirty="0">
                          <a:solidFill>
                            <a:schemeClr val="tx1"/>
                          </a:solidFill>
                          <a:effectLst/>
                        </a:rPr>
                        <a:t> </a:t>
                      </a:r>
                      <a:r>
                        <a:rPr lang="ru-RU" sz="1400" cap="none" spc="0" dirty="0" err="1">
                          <a:solidFill>
                            <a:schemeClr val="tx1"/>
                          </a:solidFill>
                          <a:effectLst/>
                        </a:rPr>
                        <a:t>зносу</a:t>
                      </a:r>
                      <a:r>
                        <a:rPr lang="ru-RU" sz="1400" cap="none" spc="0" dirty="0">
                          <a:solidFill>
                            <a:schemeClr val="tx1"/>
                          </a:solidFill>
                          <a:effectLst/>
                        </a:rPr>
                        <a:t> на дату </a:t>
                      </a:r>
                      <a:r>
                        <a:rPr lang="ru-RU" sz="1400" cap="none" spc="0" dirty="0" err="1">
                          <a:solidFill>
                            <a:schemeClr val="tx1"/>
                          </a:solidFill>
                          <a:effectLst/>
                        </a:rPr>
                        <a:t>оцінки</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D44B"/>
                    </a:solidFill>
                  </a:tcPr>
                </a:tc>
                <a:tc vMerge="1">
                  <a:txBody>
                    <a:bodyPr/>
                    <a:lstStyle/>
                    <a:p>
                      <a:endParaRPr lang="ru-UA"/>
                    </a:p>
                  </a:txBody>
                  <a:tcPr/>
                </a:tc>
                <a:extLst>
                  <a:ext uri="{0D108BD9-81ED-4DB2-BD59-A6C34878D82A}">
                    <a16:rowId xmlns:a16="http://schemas.microsoft.com/office/drawing/2014/main" val="4050229389"/>
                  </a:ext>
                </a:extLst>
              </a:tr>
              <a:tr h="626249">
                <a:tc>
                  <a:txBody>
                    <a:bodyPr/>
                    <a:lstStyle/>
                    <a:p>
                      <a:pPr marL="24130">
                        <a:lnSpc>
                          <a:spcPct val="107000"/>
                        </a:lnSpc>
                        <a:spcAft>
                          <a:spcPts val="800"/>
                        </a:spcAft>
                      </a:pPr>
                      <a:r>
                        <a:rPr lang="ru-RU" sz="1400" b="1" cap="none" spc="0" dirty="0">
                          <a:solidFill>
                            <a:schemeClr val="tx1"/>
                          </a:solidFill>
                          <a:effectLst/>
                        </a:rPr>
                        <a:t>5. </a:t>
                      </a:r>
                      <a:r>
                        <a:rPr lang="ru-RU" sz="1400" b="1" cap="none" spc="0" dirty="0" err="1">
                          <a:solidFill>
                            <a:schemeClr val="tx1"/>
                          </a:solidFill>
                          <a:effectLst/>
                        </a:rPr>
                        <a:t>Нематеріальні</a:t>
                      </a:r>
                      <a:r>
                        <a:rPr lang="ru-RU" sz="1400" b="1" cap="none" spc="0" dirty="0">
                          <a:solidFill>
                            <a:schemeClr val="tx1"/>
                          </a:solidFill>
                          <a:effectLst/>
                        </a:rPr>
                        <a:t> </a:t>
                      </a:r>
                      <a:r>
                        <a:rPr lang="ru-RU" sz="1400" b="1" cap="none" spc="0" dirty="0" err="1">
                          <a:solidFill>
                            <a:schemeClr val="tx1"/>
                          </a:solidFill>
                          <a:effectLst/>
                        </a:rPr>
                        <a:t>активи</a:t>
                      </a:r>
                      <a:endParaRPr lang="ru-UA"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92D050"/>
                    </a:solidFill>
                  </a:tcPr>
                </a:tc>
                <a:tc>
                  <a:txBody>
                    <a:bodyPr/>
                    <a:lstStyle/>
                    <a:p>
                      <a:pPr marL="26035" algn="just">
                        <a:lnSpc>
                          <a:spcPct val="107000"/>
                        </a:lnSpc>
                        <a:spcAft>
                          <a:spcPts val="800"/>
                        </a:spcAft>
                      </a:pPr>
                      <a:r>
                        <a:rPr lang="ru-RU" sz="1400" cap="none" spc="0" dirty="0" err="1">
                          <a:solidFill>
                            <a:schemeClr val="tx1"/>
                          </a:solidFill>
                          <a:effectLst/>
                        </a:rPr>
                        <a:t>Поточна</a:t>
                      </a:r>
                      <a:r>
                        <a:rPr lang="ru-RU" sz="1400" cap="none" spc="0" dirty="0">
                          <a:solidFill>
                            <a:schemeClr val="tx1"/>
                          </a:solidFill>
                          <a:effectLst/>
                        </a:rPr>
                        <a:t> </a:t>
                      </a:r>
                      <a:r>
                        <a:rPr lang="ru-RU" sz="1400" cap="none" spc="0" dirty="0" err="1">
                          <a:solidFill>
                            <a:schemeClr val="tx1"/>
                          </a:solidFill>
                          <a:effectLst/>
                        </a:rPr>
                        <a:t>ринкова</a:t>
                      </a:r>
                      <a:r>
                        <a:rPr lang="ru-RU" sz="1400" cap="none" spc="0" dirty="0">
                          <a:solidFill>
                            <a:schemeClr val="tx1"/>
                          </a:solidFill>
                          <a:effectLst/>
                        </a:rPr>
                        <a:t> </a:t>
                      </a:r>
                      <a:r>
                        <a:rPr lang="ru-RU" sz="1400" cap="none" spc="0" dirty="0" err="1">
                          <a:solidFill>
                            <a:schemeClr val="tx1"/>
                          </a:solidFill>
                          <a:effectLst/>
                        </a:rPr>
                        <a:t>вартість</a:t>
                      </a:r>
                      <a:r>
                        <a:rPr lang="ru-RU" sz="1400" cap="none" spc="0" dirty="0">
                          <a:solidFill>
                            <a:schemeClr val="tx1"/>
                          </a:solidFill>
                          <a:effectLst/>
                        </a:rPr>
                        <a:t>. За </a:t>
                      </a:r>
                      <a:r>
                        <a:rPr lang="ru-RU" sz="1400" cap="none" spc="0" dirty="0" err="1">
                          <a:solidFill>
                            <a:schemeClr val="tx1"/>
                          </a:solidFill>
                          <a:effectLst/>
                        </a:rPr>
                        <a:t>відсутності</a:t>
                      </a:r>
                      <a:r>
                        <a:rPr lang="ru-RU" sz="1400" cap="none" spc="0" dirty="0">
                          <a:solidFill>
                            <a:schemeClr val="tx1"/>
                          </a:solidFill>
                          <a:effectLst/>
                        </a:rPr>
                        <a:t> </a:t>
                      </a:r>
                      <a:r>
                        <a:rPr lang="ru-RU" sz="1400" cap="none" spc="0" dirty="0" err="1">
                          <a:solidFill>
                            <a:schemeClr val="tx1"/>
                          </a:solidFill>
                          <a:effectLst/>
                        </a:rPr>
                        <a:t>такої</a:t>
                      </a:r>
                      <a:r>
                        <a:rPr lang="ru-RU" sz="1400" cap="none" spc="0" dirty="0">
                          <a:solidFill>
                            <a:schemeClr val="tx1"/>
                          </a:solidFill>
                          <a:effectLst/>
                        </a:rPr>
                        <a:t> </a:t>
                      </a:r>
                      <a:r>
                        <a:rPr lang="ru-RU" sz="1400" cap="none" spc="0" dirty="0" err="1">
                          <a:solidFill>
                            <a:schemeClr val="tx1"/>
                          </a:solidFill>
                          <a:effectLst/>
                        </a:rPr>
                        <a:t>вартості</a:t>
                      </a:r>
                      <a:r>
                        <a:rPr lang="ru-RU" sz="1400" cap="none" spc="0" dirty="0">
                          <a:solidFill>
                            <a:schemeClr val="tx1"/>
                          </a:solidFill>
                          <a:effectLst/>
                        </a:rPr>
                        <a:t> - </a:t>
                      </a:r>
                      <a:r>
                        <a:rPr lang="ru-RU" sz="1400" cap="none" spc="0" dirty="0" err="1">
                          <a:solidFill>
                            <a:schemeClr val="tx1"/>
                          </a:solidFill>
                          <a:effectLst/>
                        </a:rPr>
                        <a:t>оціночна</a:t>
                      </a:r>
                      <a:r>
                        <a:rPr lang="ru-RU" sz="1400" cap="none" spc="0" dirty="0">
                          <a:solidFill>
                            <a:schemeClr val="tx1"/>
                          </a:solidFill>
                          <a:effectLst/>
                        </a:rPr>
                        <a:t> </a:t>
                      </a:r>
                      <a:r>
                        <a:rPr lang="ru-RU" sz="1400" cap="none" spc="0" dirty="0" err="1">
                          <a:solidFill>
                            <a:schemeClr val="tx1"/>
                          </a:solidFill>
                          <a:effectLst/>
                        </a:rPr>
                        <a:t>вартість</a:t>
                      </a:r>
                      <a:r>
                        <a:rPr lang="ru-RU" sz="1400" cap="none" spc="0" dirty="0">
                          <a:solidFill>
                            <a:schemeClr val="tx1"/>
                          </a:solidFill>
                          <a:effectLst/>
                        </a:rPr>
                        <a:t>, яку </a:t>
                      </a:r>
                      <a:r>
                        <a:rPr lang="ru-RU" sz="1400" cap="none" spc="0" dirty="0" err="1">
                          <a:solidFill>
                            <a:schemeClr val="tx1"/>
                          </a:solidFill>
                          <a:effectLst/>
                        </a:rPr>
                        <a:t>підприємство</a:t>
                      </a:r>
                      <a:r>
                        <a:rPr lang="ru-RU" sz="1400" cap="none" spc="0" dirty="0">
                          <a:solidFill>
                            <a:schemeClr val="tx1"/>
                          </a:solidFill>
                          <a:effectLst/>
                        </a:rPr>
                        <a:t> </a:t>
                      </a:r>
                      <a:r>
                        <a:rPr lang="ru-RU" sz="1400" cap="none" spc="0" dirty="0" err="1">
                          <a:solidFill>
                            <a:schemeClr val="tx1"/>
                          </a:solidFill>
                          <a:effectLst/>
                        </a:rPr>
                        <a:t>сплатило</a:t>
                      </a:r>
                      <a:r>
                        <a:rPr lang="ru-RU" sz="1400" cap="none" spc="0" dirty="0">
                          <a:solidFill>
                            <a:schemeClr val="tx1"/>
                          </a:solidFill>
                          <a:effectLst/>
                        </a:rPr>
                        <a:t> б за актив у </a:t>
                      </a:r>
                      <a:r>
                        <a:rPr lang="ru-RU" sz="1400" cap="none" spc="0" dirty="0" err="1">
                          <a:solidFill>
                            <a:schemeClr val="tx1"/>
                          </a:solidFill>
                          <a:effectLst/>
                        </a:rPr>
                        <a:t>разі</a:t>
                      </a:r>
                      <a:r>
                        <a:rPr lang="ru-RU" sz="1400" cap="none" spc="0" dirty="0">
                          <a:solidFill>
                            <a:schemeClr val="tx1"/>
                          </a:solidFill>
                          <a:effectLst/>
                        </a:rPr>
                        <a:t> </a:t>
                      </a:r>
                      <a:r>
                        <a:rPr lang="ru-RU" sz="1400" cap="none" spc="0" dirty="0" err="1">
                          <a:solidFill>
                            <a:schemeClr val="tx1"/>
                          </a:solidFill>
                          <a:effectLst/>
                        </a:rPr>
                        <a:t>операції</a:t>
                      </a:r>
                      <a:r>
                        <a:rPr lang="ru-RU" sz="1400" cap="none" spc="0" dirty="0">
                          <a:solidFill>
                            <a:schemeClr val="tx1"/>
                          </a:solidFill>
                          <a:effectLst/>
                        </a:rPr>
                        <a:t> </a:t>
                      </a:r>
                      <a:r>
                        <a:rPr lang="ru-RU" sz="1400" cap="none" spc="0" dirty="0" err="1">
                          <a:solidFill>
                            <a:schemeClr val="tx1"/>
                          </a:solidFill>
                          <a:effectLst/>
                        </a:rPr>
                        <a:t>між</a:t>
                      </a:r>
                      <a:r>
                        <a:rPr lang="ru-RU" sz="1400" cap="none" spc="0" dirty="0">
                          <a:solidFill>
                            <a:schemeClr val="tx1"/>
                          </a:solidFill>
                          <a:effectLst/>
                        </a:rPr>
                        <a:t> </a:t>
                      </a:r>
                      <a:r>
                        <a:rPr lang="ru-RU" sz="1400" cap="none" spc="0" dirty="0" err="1">
                          <a:solidFill>
                            <a:schemeClr val="tx1"/>
                          </a:solidFill>
                          <a:effectLst/>
                        </a:rPr>
                        <a:t>обізнаними</a:t>
                      </a:r>
                      <a:r>
                        <a:rPr lang="ru-RU" sz="1400" cap="none" spc="0" dirty="0">
                          <a:solidFill>
                            <a:schemeClr val="tx1"/>
                          </a:solidFill>
                          <a:effectLst/>
                        </a:rPr>
                        <a:t>, </a:t>
                      </a:r>
                      <a:r>
                        <a:rPr lang="ru-RU" sz="1400" cap="none" spc="0" dirty="0" err="1">
                          <a:solidFill>
                            <a:schemeClr val="tx1"/>
                          </a:solidFill>
                          <a:effectLst/>
                        </a:rPr>
                        <a:t>зацікавленими</a:t>
                      </a:r>
                      <a:r>
                        <a:rPr lang="ru-RU" sz="1400" cap="none" spc="0" dirty="0">
                          <a:solidFill>
                            <a:schemeClr val="tx1"/>
                          </a:solidFill>
                          <a:effectLst/>
                        </a:rPr>
                        <a:t> та </a:t>
                      </a:r>
                      <a:r>
                        <a:rPr lang="ru-RU" sz="1400" cap="none" spc="0" dirty="0" err="1">
                          <a:solidFill>
                            <a:schemeClr val="tx1"/>
                          </a:solidFill>
                          <a:effectLst/>
                        </a:rPr>
                        <a:t>незалежними</a:t>
                      </a:r>
                      <a:r>
                        <a:rPr lang="ru-RU" sz="1400" cap="none" spc="0" dirty="0">
                          <a:solidFill>
                            <a:schemeClr val="tx1"/>
                          </a:solidFill>
                          <a:effectLst/>
                        </a:rPr>
                        <a:t> сторонами </a:t>
                      </a:r>
                      <a:r>
                        <a:rPr lang="ru-RU" sz="1400" cap="none" spc="0" dirty="0" err="1">
                          <a:solidFill>
                            <a:schemeClr val="tx1"/>
                          </a:solidFill>
                          <a:effectLst/>
                        </a:rPr>
                        <a:t>виходячи</a:t>
                      </a:r>
                      <a:r>
                        <a:rPr lang="ru-RU" sz="1400" cap="none" spc="0" dirty="0">
                          <a:solidFill>
                            <a:schemeClr val="tx1"/>
                          </a:solidFill>
                          <a:effectLst/>
                        </a:rPr>
                        <a:t> з </a:t>
                      </a:r>
                      <a:r>
                        <a:rPr lang="ru-RU" sz="1400" cap="none" spc="0" dirty="0" err="1">
                          <a:solidFill>
                            <a:schemeClr val="tx1"/>
                          </a:solidFill>
                          <a:effectLst/>
                        </a:rPr>
                        <a:t>наявної</a:t>
                      </a:r>
                      <a:r>
                        <a:rPr lang="ru-RU" sz="1400" cap="none" spc="0" dirty="0">
                          <a:solidFill>
                            <a:schemeClr val="tx1"/>
                          </a:solidFill>
                          <a:effectLst/>
                        </a:rPr>
                        <a:t> </a:t>
                      </a:r>
                      <a:r>
                        <a:rPr lang="ru-RU" sz="1400" cap="none" spc="0" dirty="0" err="1">
                          <a:solidFill>
                            <a:schemeClr val="tx1"/>
                          </a:solidFill>
                          <a:effectLst/>
                        </a:rPr>
                        <a:t>інформації</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92D050"/>
                    </a:solidFill>
                  </a:tcPr>
                </a:tc>
                <a:tc>
                  <a:txBody>
                    <a:bodyPr/>
                    <a:lstStyle/>
                    <a:p>
                      <a:pPr marL="26035" algn="ctr">
                        <a:lnSpc>
                          <a:spcPct val="107000"/>
                        </a:lnSpc>
                        <a:spcAft>
                          <a:spcPts val="800"/>
                        </a:spcAft>
                      </a:pPr>
                      <a:r>
                        <a:rPr lang="ru-RU" sz="1400" cap="none" spc="0" dirty="0">
                          <a:solidFill>
                            <a:schemeClr val="tx1"/>
                          </a:solidFill>
                          <a:effectLst/>
                        </a:rPr>
                        <a:t>П(С)БО 8 "</a:t>
                      </a:r>
                      <a:r>
                        <a:rPr lang="ru-RU" sz="1400" cap="none" spc="0" dirty="0" err="1">
                          <a:solidFill>
                            <a:schemeClr val="tx1"/>
                          </a:solidFill>
                          <a:effectLst/>
                        </a:rPr>
                        <a:t>Нематеріальні</a:t>
                      </a:r>
                      <a:r>
                        <a:rPr lang="ru-RU" sz="1400" cap="none" spc="0" dirty="0">
                          <a:solidFill>
                            <a:schemeClr val="tx1"/>
                          </a:solidFill>
                          <a:effectLst/>
                        </a:rPr>
                        <a:t> </a:t>
                      </a:r>
                      <a:r>
                        <a:rPr lang="ru-RU" sz="1400" cap="none" spc="0" dirty="0" err="1">
                          <a:solidFill>
                            <a:schemeClr val="tx1"/>
                          </a:solidFill>
                          <a:effectLst/>
                        </a:rPr>
                        <a:t>активи</a:t>
                      </a:r>
                      <a:r>
                        <a:rPr lang="ru-RU" sz="1400" cap="none" spc="0" dirty="0">
                          <a:solidFill>
                            <a:schemeClr val="tx1"/>
                          </a:solidFill>
                          <a:effectLst/>
                        </a:rPr>
                        <a:t>"</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nchor="ctr">
                    <a:solidFill>
                      <a:srgbClr val="92D050"/>
                    </a:solidFill>
                  </a:tcPr>
                </a:tc>
                <a:extLst>
                  <a:ext uri="{0D108BD9-81ED-4DB2-BD59-A6C34878D82A}">
                    <a16:rowId xmlns:a16="http://schemas.microsoft.com/office/drawing/2014/main" val="3190103655"/>
                  </a:ext>
                </a:extLst>
              </a:tr>
              <a:tr h="626122">
                <a:tc>
                  <a:txBody>
                    <a:bodyPr/>
                    <a:lstStyle/>
                    <a:p>
                      <a:pPr marL="24130">
                        <a:lnSpc>
                          <a:spcPct val="107000"/>
                        </a:lnSpc>
                        <a:spcAft>
                          <a:spcPts val="800"/>
                        </a:spcAft>
                      </a:pPr>
                      <a:r>
                        <a:rPr lang="ru-RU" sz="1400" b="1" cap="none" spc="0" dirty="0">
                          <a:solidFill>
                            <a:schemeClr val="tx1"/>
                          </a:solidFill>
                          <a:effectLst/>
                        </a:rPr>
                        <a:t>6. </a:t>
                      </a:r>
                      <a:r>
                        <a:rPr lang="ru-RU" sz="1400" b="1" cap="none" spc="0" dirty="0" err="1">
                          <a:solidFill>
                            <a:schemeClr val="tx1"/>
                          </a:solidFill>
                          <a:effectLst/>
                        </a:rPr>
                        <a:t>Чисті</a:t>
                      </a:r>
                      <a:r>
                        <a:rPr lang="ru-RU" sz="1400" b="1" cap="none" spc="0" dirty="0">
                          <a:solidFill>
                            <a:schemeClr val="tx1"/>
                          </a:solidFill>
                          <a:effectLst/>
                        </a:rPr>
                        <a:t> </a:t>
                      </a:r>
                      <a:r>
                        <a:rPr lang="ru-RU" sz="1400" b="1" cap="none" spc="0" dirty="0" err="1">
                          <a:solidFill>
                            <a:schemeClr val="tx1"/>
                          </a:solidFill>
                          <a:effectLst/>
                        </a:rPr>
                        <a:t>активи</a:t>
                      </a:r>
                      <a:r>
                        <a:rPr lang="ru-RU" sz="1400" b="1" cap="none" spc="0" dirty="0">
                          <a:solidFill>
                            <a:schemeClr val="tx1"/>
                          </a:solidFill>
                          <a:effectLst/>
                        </a:rPr>
                        <a:t> </a:t>
                      </a:r>
                      <a:r>
                        <a:rPr lang="ru-RU" sz="1400" b="1" cap="none" spc="0" dirty="0" err="1">
                          <a:solidFill>
                            <a:schemeClr val="tx1"/>
                          </a:solidFill>
                          <a:effectLst/>
                        </a:rPr>
                        <a:t>або</a:t>
                      </a:r>
                      <a:r>
                        <a:rPr lang="ru-RU" sz="1400" b="1" cap="none" spc="0" dirty="0">
                          <a:solidFill>
                            <a:schemeClr val="tx1"/>
                          </a:solidFill>
                          <a:effectLst/>
                        </a:rPr>
                        <a:t> </a:t>
                      </a:r>
                      <a:r>
                        <a:rPr lang="ru-RU" sz="1400" b="1" cap="none" spc="0" dirty="0" err="1">
                          <a:solidFill>
                            <a:schemeClr val="tx1"/>
                          </a:solidFill>
                          <a:effectLst/>
                        </a:rPr>
                        <a:t>зобов'язання</a:t>
                      </a:r>
                      <a:r>
                        <a:rPr lang="ru-RU" sz="1400" b="1" cap="none" spc="0" dirty="0">
                          <a:solidFill>
                            <a:schemeClr val="tx1"/>
                          </a:solidFill>
                          <a:effectLst/>
                        </a:rPr>
                        <a:t> за </a:t>
                      </a:r>
                      <a:r>
                        <a:rPr lang="ru-RU" sz="1400" b="1" cap="none" spc="0" dirty="0" err="1">
                          <a:solidFill>
                            <a:schemeClr val="tx1"/>
                          </a:solidFill>
                          <a:effectLst/>
                        </a:rPr>
                        <a:t>пенсійними</a:t>
                      </a:r>
                      <a:r>
                        <a:rPr lang="ru-RU" sz="1400" b="1" cap="none" spc="0" dirty="0">
                          <a:solidFill>
                            <a:schemeClr val="tx1"/>
                          </a:solidFill>
                          <a:effectLst/>
                        </a:rPr>
                        <a:t> </a:t>
                      </a:r>
                      <a:r>
                        <a:rPr lang="ru-RU" sz="1400" b="1" cap="none" spc="0" dirty="0" err="1">
                          <a:solidFill>
                            <a:schemeClr val="tx1"/>
                          </a:solidFill>
                          <a:effectLst/>
                        </a:rPr>
                        <a:t>програмами</a:t>
                      </a:r>
                      <a:r>
                        <a:rPr lang="ru-RU" sz="1400" b="1" cap="none" spc="0" dirty="0">
                          <a:solidFill>
                            <a:schemeClr val="tx1"/>
                          </a:solidFill>
                          <a:effectLst/>
                        </a:rPr>
                        <a:t> з </a:t>
                      </a:r>
                      <a:r>
                        <a:rPr lang="ru-RU" sz="1400" b="1" cap="none" spc="0" dirty="0" err="1">
                          <a:solidFill>
                            <a:schemeClr val="tx1"/>
                          </a:solidFill>
                          <a:effectLst/>
                        </a:rPr>
                        <a:t>передбаченими</a:t>
                      </a:r>
                      <a:r>
                        <a:rPr lang="ru-RU" sz="1400" b="1" cap="none" spc="0" dirty="0">
                          <a:solidFill>
                            <a:schemeClr val="tx1"/>
                          </a:solidFill>
                          <a:effectLst/>
                        </a:rPr>
                        <a:t> </a:t>
                      </a:r>
                      <a:r>
                        <a:rPr lang="ru-RU" sz="1400" b="1" cap="none" spc="0" dirty="0" err="1">
                          <a:solidFill>
                            <a:schemeClr val="tx1"/>
                          </a:solidFill>
                          <a:effectLst/>
                        </a:rPr>
                        <a:t>виплатами</a:t>
                      </a:r>
                      <a:endParaRPr lang="ru-UA"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FF00"/>
                    </a:solidFill>
                  </a:tcPr>
                </a:tc>
                <a:tc>
                  <a:txBody>
                    <a:bodyPr/>
                    <a:lstStyle/>
                    <a:p>
                      <a:pPr marL="26035" algn="just">
                        <a:lnSpc>
                          <a:spcPct val="107000"/>
                        </a:lnSpc>
                        <a:spcAft>
                          <a:spcPts val="800"/>
                        </a:spcAft>
                      </a:pPr>
                      <a:r>
                        <a:rPr lang="ru-RU" sz="1400" cap="none" spc="0" dirty="0" err="1">
                          <a:solidFill>
                            <a:schemeClr val="tx1"/>
                          </a:solidFill>
                          <a:effectLst/>
                        </a:rPr>
                        <a:t>Теперішня</a:t>
                      </a:r>
                      <a:r>
                        <a:rPr lang="ru-RU" sz="1400" cap="none" spc="0" dirty="0">
                          <a:solidFill>
                            <a:schemeClr val="tx1"/>
                          </a:solidFill>
                          <a:effectLst/>
                        </a:rPr>
                        <a:t> (</a:t>
                      </a:r>
                      <a:r>
                        <a:rPr lang="ru-RU" sz="1400" cap="none" spc="0" dirty="0" err="1">
                          <a:solidFill>
                            <a:schemeClr val="tx1"/>
                          </a:solidFill>
                          <a:effectLst/>
                        </a:rPr>
                        <a:t>дисконтована</a:t>
                      </a:r>
                      <a:r>
                        <a:rPr lang="ru-RU" sz="1400" cap="none" spc="0" dirty="0">
                          <a:solidFill>
                            <a:schemeClr val="tx1"/>
                          </a:solidFill>
                          <a:effectLst/>
                        </a:rPr>
                        <a:t>) сума </a:t>
                      </a:r>
                      <a:r>
                        <a:rPr lang="ru-RU" sz="1400" cap="none" spc="0" dirty="0" err="1">
                          <a:solidFill>
                            <a:schemeClr val="tx1"/>
                          </a:solidFill>
                          <a:effectLst/>
                        </a:rPr>
                        <a:t>належних</a:t>
                      </a:r>
                      <a:r>
                        <a:rPr lang="ru-RU" sz="1400" cap="none" spc="0" dirty="0">
                          <a:solidFill>
                            <a:schemeClr val="tx1"/>
                          </a:solidFill>
                          <a:effectLst/>
                        </a:rPr>
                        <a:t> </a:t>
                      </a:r>
                      <a:r>
                        <a:rPr lang="ru-RU" sz="1400" cap="none" spc="0" dirty="0" err="1">
                          <a:solidFill>
                            <a:schemeClr val="tx1"/>
                          </a:solidFill>
                          <a:effectLst/>
                        </a:rPr>
                        <a:t>виплат</a:t>
                      </a:r>
                      <a:r>
                        <a:rPr lang="ru-RU" sz="1400" cap="none" spc="0" dirty="0">
                          <a:solidFill>
                            <a:schemeClr val="tx1"/>
                          </a:solidFill>
                          <a:effectLst/>
                        </a:rPr>
                        <a:t> </a:t>
                      </a:r>
                      <a:r>
                        <a:rPr lang="ru-RU" sz="1400" cap="none" spc="0" dirty="0" err="1">
                          <a:solidFill>
                            <a:schemeClr val="tx1"/>
                          </a:solidFill>
                          <a:effectLst/>
                        </a:rPr>
                        <a:t>пенсій</a:t>
                      </a:r>
                      <a:r>
                        <a:rPr lang="ru-RU" sz="1400" cap="none" spc="0" dirty="0">
                          <a:solidFill>
                            <a:schemeClr val="tx1"/>
                          </a:solidFill>
                          <a:effectLst/>
                        </a:rPr>
                        <a:t> за </a:t>
                      </a:r>
                      <a:r>
                        <a:rPr lang="ru-RU" sz="1400" cap="none" spc="0" dirty="0" err="1">
                          <a:solidFill>
                            <a:schemeClr val="tx1"/>
                          </a:solidFill>
                          <a:effectLst/>
                        </a:rPr>
                        <a:t>мінусом</a:t>
                      </a:r>
                      <a:r>
                        <a:rPr lang="ru-RU" sz="1400" cap="none" spc="0" dirty="0">
                          <a:solidFill>
                            <a:schemeClr val="tx1"/>
                          </a:solidFill>
                          <a:effectLst/>
                        </a:rPr>
                        <a:t> </a:t>
                      </a:r>
                      <a:r>
                        <a:rPr lang="ru-RU" sz="1400" cap="none" spc="0" dirty="0" err="1">
                          <a:solidFill>
                            <a:schemeClr val="tx1"/>
                          </a:solidFill>
                          <a:effectLst/>
                        </a:rPr>
                        <a:t>справедливої</a:t>
                      </a:r>
                      <a:r>
                        <a:rPr lang="ru-RU" sz="1400" cap="none" spc="0" dirty="0">
                          <a:solidFill>
                            <a:schemeClr val="tx1"/>
                          </a:solidFill>
                          <a:effectLst/>
                        </a:rPr>
                        <a:t> </a:t>
                      </a:r>
                      <a:r>
                        <a:rPr lang="ru-RU" sz="1400" cap="none" spc="0" dirty="0" err="1">
                          <a:solidFill>
                            <a:schemeClr val="tx1"/>
                          </a:solidFill>
                          <a:effectLst/>
                        </a:rPr>
                        <a:t>вартості</a:t>
                      </a:r>
                      <a:r>
                        <a:rPr lang="ru-RU" sz="1400" cap="none" spc="0" dirty="0">
                          <a:solidFill>
                            <a:schemeClr val="tx1"/>
                          </a:solidFill>
                          <a:effectLst/>
                        </a:rPr>
                        <a:t> будь-</a:t>
                      </a:r>
                      <a:r>
                        <a:rPr lang="ru-RU" sz="1400" cap="none" spc="0" dirty="0" err="1">
                          <a:solidFill>
                            <a:schemeClr val="tx1"/>
                          </a:solidFill>
                          <a:effectLst/>
                        </a:rPr>
                        <a:t>яких</a:t>
                      </a:r>
                      <a:r>
                        <a:rPr lang="ru-RU" sz="1400" cap="none" spc="0" dirty="0">
                          <a:solidFill>
                            <a:schemeClr val="tx1"/>
                          </a:solidFill>
                          <a:effectLst/>
                        </a:rPr>
                        <a:t> </a:t>
                      </a:r>
                      <a:r>
                        <a:rPr lang="ru-RU" sz="1400" cap="none" spc="0" dirty="0" err="1">
                          <a:solidFill>
                            <a:schemeClr val="tx1"/>
                          </a:solidFill>
                          <a:effectLst/>
                        </a:rPr>
                        <a:t>активів</a:t>
                      </a:r>
                      <a:r>
                        <a:rPr lang="ru-RU" sz="1400" cap="none" spc="0" dirty="0">
                          <a:solidFill>
                            <a:schemeClr val="tx1"/>
                          </a:solidFill>
                          <a:effectLst/>
                        </a:rPr>
                        <a:t> </a:t>
                      </a:r>
                      <a:r>
                        <a:rPr lang="ru-RU" sz="1400" cap="none" spc="0" dirty="0" err="1">
                          <a:solidFill>
                            <a:schemeClr val="tx1"/>
                          </a:solidFill>
                          <a:effectLst/>
                        </a:rPr>
                        <a:t>пенсійної</a:t>
                      </a:r>
                      <a:r>
                        <a:rPr lang="ru-RU" sz="1400" cap="none" spc="0" dirty="0">
                          <a:solidFill>
                            <a:schemeClr val="tx1"/>
                          </a:solidFill>
                          <a:effectLst/>
                        </a:rPr>
                        <a:t> </a:t>
                      </a:r>
                      <a:r>
                        <a:rPr lang="ru-RU" sz="1400" cap="none" spc="0" dirty="0" err="1">
                          <a:solidFill>
                            <a:schemeClr val="tx1"/>
                          </a:solidFill>
                          <a:effectLst/>
                        </a:rPr>
                        <a:t>програми</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FF00"/>
                    </a:solidFill>
                  </a:tcPr>
                </a:tc>
                <a:tc>
                  <a:txBody>
                    <a:bodyPr/>
                    <a:lstStyle/>
                    <a:p>
                      <a:pPr marL="25400" algn="ctr">
                        <a:lnSpc>
                          <a:spcPct val="107000"/>
                        </a:lnSpc>
                        <a:spcAft>
                          <a:spcPts val="800"/>
                        </a:spcAft>
                      </a:pPr>
                      <a:r>
                        <a:rPr lang="ru-RU" sz="1400" cap="none" spc="0" dirty="0">
                          <a:solidFill>
                            <a:schemeClr val="tx1"/>
                          </a:solidFill>
                          <a:effectLst/>
                        </a:rPr>
                        <a:t>П(С)БО 19 «</a:t>
                      </a:r>
                      <a:r>
                        <a:rPr lang="uk-UA" sz="1400" cap="none" spc="0" dirty="0">
                          <a:solidFill>
                            <a:schemeClr val="tx1"/>
                          </a:solidFill>
                          <a:effectLst/>
                        </a:rPr>
                        <a:t>Об</a:t>
                      </a:r>
                      <a:r>
                        <a:rPr lang="ru-RU" sz="1400" cap="none" spc="0" dirty="0">
                          <a:solidFill>
                            <a:schemeClr val="tx1"/>
                          </a:solidFill>
                          <a:effectLst/>
                        </a:rPr>
                        <a:t>’</a:t>
                      </a:r>
                      <a:r>
                        <a:rPr lang="uk-UA" sz="1400" cap="none" spc="0" dirty="0">
                          <a:solidFill>
                            <a:schemeClr val="tx1"/>
                          </a:solidFill>
                          <a:effectLst/>
                        </a:rPr>
                        <a:t>єднання підприємств»</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nchor="ctr">
                    <a:solidFill>
                      <a:srgbClr val="FFFF00"/>
                    </a:solidFill>
                  </a:tcPr>
                </a:tc>
                <a:extLst>
                  <a:ext uri="{0D108BD9-81ED-4DB2-BD59-A6C34878D82A}">
                    <a16:rowId xmlns:a16="http://schemas.microsoft.com/office/drawing/2014/main" val="3980978236"/>
                  </a:ext>
                </a:extLst>
              </a:tr>
              <a:tr h="429927">
                <a:tc>
                  <a:txBody>
                    <a:bodyPr/>
                    <a:lstStyle/>
                    <a:p>
                      <a:pPr marL="24130">
                        <a:lnSpc>
                          <a:spcPct val="107000"/>
                        </a:lnSpc>
                        <a:spcAft>
                          <a:spcPts val="800"/>
                        </a:spcAft>
                      </a:pPr>
                      <a:r>
                        <a:rPr lang="ru-RU" sz="1400" b="1" cap="none" spc="0" dirty="0">
                          <a:solidFill>
                            <a:schemeClr val="tx1"/>
                          </a:solidFill>
                          <a:effectLst/>
                        </a:rPr>
                        <a:t>7. </a:t>
                      </a:r>
                      <a:r>
                        <a:rPr lang="ru-RU" sz="1400" b="1" cap="none" spc="0" dirty="0" err="1">
                          <a:solidFill>
                            <a:schemeClr val="tx1"/>
                          </a:solidFill>
                          <a:effectLst/>
                        </a:rPr>
                        <a:t>Податкові</a:t>
                      </a:r>
                      <a:r>
                        <a:rPr lang="ru-RU" sz="1400" b="1" cap="none" spc="0" dirty="0">
                          <a:solidFill>
                            <a:schemeClr val="tx1"/>
                          </a:solidFill>
                          <a:effectLst/>
                        </a:rPr>
                        <a:t> </a:t>
                      </a:r>
                      <a:r>
                        <a:rPr lang="ru-RU" sz="1400" b="1" cap="none" spc="0" dirty="0" err="1">
                          <a:solidFill>
                            <a:schemeClr val="tx1"/>
                          </a:solidFill>
                          <a:effectLst/>
                        </a:rPr>
                        <a:t>активи</a:t>
                      </a:r>
                      <a:r>
                        <a:rPr lang="ru-RU" sz="1400" b="1" cap="none" spc="0" dirty="0">
                          <a:solidFill>
                            <a:schemeClr val="tx1"/>
                          </a:solidFill>
                          <a:effectLst/>
                        </a:rPr>
                        <a:t> та </a:t>
                      </a:r>
                      <a:r>
                        <a:rPr lang="ru-RU" sz="1400" b="1" cap="none" spc="0" dirty="0" err="1">
                          <a:solidFill>
                            <a:schemeClr val="tx1"/>
                          </a:solidFill>
                          <a:effectLst/>
                        </a:rPr>
                        <a:t>зобов'язання</a:t>
                      </a:r>
                      <a:endParaRPr lang="ru-UA"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C000"/>
                    </a:solidFill>
                  </a:tcPr>
                </a:tc>
                <a:tc>
                  <a:txBody>
                    <a:bodyPr/>
                    <a:lstStyle/>
                    <a:p>
                      <a:pPr marL="26035" algn="just">
                        <a:lnSpc>
                          <a:spcPct val="107000"/>
                        </a:lnSpc>
                        <a:spcAft>
                          <a:spcPts val="800"/>
                        </a:spcAft>
                      </a:pPr>
                      <a:r>
                        <a:rPr lang="ru-RU" sz="1400" cap="none" spc="0" dirty="0">
                          <a:solidFill>
                            <a:schemeClr val="tx1"/>
                          </a:solidFill>
                          <a:effectLst/>
                        </a:rPr>
                        <a:t>Сума </a:t>
                      </a:r>
                      <a:r>
                        <a:rPr lang="ru-RU" sz="1400" cap="none" spc="0" dirty="0" err="1">
                          <a:solidFill>
                            <a:schemeClr val="tx1"/>
                          </a:solidFill>
                          <a:effectLst/>
                        </a:rPr>
                        <a:t>податкових</a:t>
                      </a:r>
                      <a:r>
                        <a:rPr lang="ru-RU" sz="1400" cap="none" spc="0" dirty="0">
                          <a:solidFill>
                            <a:schemeClr val="tx1"/>
                          </a:solidFill>
                          <a:effectLst/>
                        </a:rPr>
                        <a:t> </a:t>
                      </a:r>
                      <a:r>
                        <a:rPr lang="ru-RU" sz="1400" cap="none" spc="0" dirty="0" err="1">
                          <a:solidFill>
                            <a:schemeClr val="tx1"/>
                          </a:solidFill>
                          <a:effectLst/>
                        </a:rPr>
                        <a:t>пільг</a:t>
                      </a:r>
                      <a:r>
                        <a:rPr lang="ru-RU" sz="1400" cap="none" spc="0" dirty="0">
                          <a:solidFill>
                            <a:schemeClr val="tx1"/>
                          </a:solidFill>
                          <a:effectLst/>
                        </a:rPr>
                        <a:t> </a:t>
                      </a:r>
                      <a:r>
                        <a:rPr lang="ru-RU" sz="1400" cap="none" spc="0" dirty="0" err="1">
                          <a:solidFill>
                            <a:schemeClr val="tx1"/>
                          </a:solidFill>
                          <a:effectLst/>
                        </a:rPr>
                        <a:t>чи</a:t>
                      </a:r>
                      <a:r>
                        <a:rPr lang="ru-RU" sz="1400" cap="none" spc="0" dirty="0">
                          <a:solidFill>
                            <a:schemeClr val="tx1"/>
                          </a:solidFill>
                          <a:effectLst/>
                        </a:rPr>
                        <a:t> </a:t>
                      </a:r>
                      <a:r>
                        <a:rPr lang="ru-RU" sz="1400" cap="none" spc="0" dirty="0" err="1">
                          <a:solidFill>
                            <a:schemeClr val="tx1"/>
                          </a:solidFill>
                          <a:effectLst/>
                        </a:rPr>
                        <a:t>податків</a:t>
                      </a:r>
                      <a:r>
                        <a:rPr lang="ru-RU" sz="1400" cap="none" spc="0" dirty="0">
                          <a:solidFill>
                            <a:schemeClr val="tx1"/>
                          </a:solidFill>
                          <a:effectLst/>
                        </a:rPr>
                        <a:t>, </a:t>
                      </a:r>
                      <a:r>
                        <a:rPr lang="ru-RU" sz="1400" cap="none" spc="0" dirty="0" err="1">
                          <a:solidFill>
                            <a:schemeClr val="tx1"/>
                          </a:solidFill>
                          <a:effectLst/>
                        </a:rPr>
                        <a:t>що</a:t>
                      </a:r>
                      <a:r>
                        <a:rPr lang="ru-RU" sz="1400" cap="none" spc="0" dirty="0">
                          <a:solidFill>
                            <a:schemeClr val="tx1"/>
                          </a:solidFill>
                          <a:effectLst/>
                        </a:rPr>
                        <a:t> </a:t>
                      </a:r>
                      <a:r>
                        <a:rPr lang="ru-RU" sz="1400" cap="none" spc="0" dirty="0" err="1">
                          <a:solidFill>
                            <a:schemeClr val="tx1"/>
                          </a:solidFill>
                          <a:effectLst/>
                        </a:rPr>
                        <a:t>підлягають</a:t>
                      </a:r>
                      <a:r>
                        <a:rPr lang="ru-RU" sz="1400" cap="none" spc="0" dirty="0">
                          <a:solidFill>
                            <a:schemeClr val="tx1"/>
                          </a:solidFill>
                          <a:effectLst/>
                        </a:rPr>
                        <a:t> </a:t>
                      </a:r>
                      <a:r>
                        <a:rPr lang="ru-RU" sz="1400" cap="none" spc="0" dirty="0" err="1">
                          <a:solidFill>
                            <a:schemeClr val="tx1"/>
                          </a:solidFill>
                          <a:effectLst/>
                        </a:rPr>
                        <a:t>сплаті</a:t>
                      </a:r>
                      <a:r>
                        <a:rPr lang="ru-RU" sz="1400" cap="none" spc="0" dirty="0">
                          <a:solidFill>
                            <a:schemeClr val="tx1"/>
                          </a:solidFill>
                          <a:effectLst/>
                        </a:rPr>
                        <a:t>, </a:t>
                      </a:r>
                      <a:r>
                        <a:rPr lang="ru-RU" sz="1400" cap="none" spc="0" dirty="0" err="1">
                          <a:solidFill>
                            <a:schemeClr val="tx1"/>
                          </a:solidFill>
                          <a:effectLst/>
                        </a:rPr>
                        <a:t>які</a:t>
                      </a:r>
                      <a:r>
                        <a:rPr lang="ru-RU" sz="1400" cap="none" spc="0" dirty="0">
                          <a:solidFill>
                            <a:schemeClr val="tx1"/>
                          </a:solidFill>
                          <a:effectLst/>
                        </a:rPr>
                        <a:t> </a:t>
                      </a:r>
                      <a:r>
                        <a:rPr lang="ru-RU" sz="1400" cap="none" spc="0" dirty="0" err="1">
                          <a:solidFill>
                            <a:schemeClr val="tx1"/>
                          </a:solidFill>
                          <a:effectLst/>
                        </a:rPr>
                        <a:t>виникають</a:t>
                      </a:r>
                      <a:r>
                        <a:rPr lang="ru-RU" sz="1400" cap="none" spc="0" dirty="0">
                          <a:solidFill>
                            <a:schemeClr val="tx1"/>
                          </a:solidFill>
                          <a:effectLst/>
                        </a:rPr>
                        <a:t> </a:t>
                      </a:r>
                      <a:r>
                        <a:rPr lang="ru-RU" sz="1400" cap="none" spc="0" dirty="0" err="1">
                          <a:solidFill>
                            <a:schemeClr val="tx1"/>
                          </a:solidFill>
                          <a:effectLst/>
                        </a:rPr>
                        <a:t>унаслідок</a:t>
                      </a:r>
                      <a:r>
                        <a:rPr lang="ru-RU" sz="1400" cap="none" spc="0" dirty="0">
                          <a:solidFill>
                            <a:schemeClr val="tx1"/>
                          </a:solidFill>
                          <a:effectLst/>
                        </a:rPr>
                        <a:t> </a:t>
                      </a:r>
                      <a:r>
                        <a:rPr lang="ru-RU" sz="1400" cap="none" spc="0" dirty="0" err="1">
                          <a:solidFill>
                            <a:schemeClr val="tx1"/>
                          </a:solidFill>
                          <a:effectLst/>
                        </a:rPr>
                        <a:t>об'єднання</a:t>
                      </a:r>
                      <a:r>
                        <a:rPr lang="ru-RU" sz="1400" cap="none" spc="0" dirty="0">
                          <a:solidFill>
                            <a:schemeClr val="tx1"/>
                          </a:solidFill>
                          <a:effectLst/>
                        </a:rPr>
                        <a:t> </a:t>
                      </a:r>
                      <a:r>
                        <a:rPr lang="ru-RU" sz="1400" cap="none" spc="0" dirty="0" err="1">
                          <a:solidFill>
                            <a:schemeClr val="tx1"/>
                          </a:solidFill>
                          <a:effectLst/>
                        </a:rPr>
                        <a:t>підприємств</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FFC000"/>
                    </a:solidFill>
                  </a:tcPr>
                </a:tc>
                <a:tc>
                  <a:txBody>
                    <a:bodyPr/>
                    <a:lstStyle/>
                    <a:p>
                      <a:pPr marL="25400" algn="ctr">
                        <a:lnSpc>
                          <a:spcPct val="107000"/>
                        </a:lnSpc>
                        <a:spcAft>
                          <a:spcPts val="800"/>
                        </a:spcAft>
                      </a:pPr>
                      <a:r>
                        <a:rPr lang="ru-RU" sz="1400" cap="none" spc="0" dirty="0">
                          <a:solidFill>
                            <a:schemeClr val="tx1"/>
                          </a:solidFill>
                          <a:effectLst/>
                        </a:rPr>
                        <a:t>П(С)БО 19 «</a:t>
                      </a:r>
                      <a:r>
                        <a:rPr lang="uk-UA" sz="1400" cap="none" spc="0" dirty="0">
                          <a:solidFill>
                            <a:schemeClr val="tx1"/>
                          </a:solidFill>
                          <a:effectLst/>
                        </a:rPr>
                        <a:t>Об</a:t>
                      </a:r>
                      <a:r>
                        <a:rPr lang="ru-RU" sz="1400" cap="none" spc="0" dirty="0">
                          <a:solidFill>
                            <a:schemeClr val="tx1"/>
                          </a:solidFill>
                          <a:effectLst/>
                        </a:rPr>
                        <a:t>’</a:t>
                      </a:r>
                      <a:r>
                        <a:rPr lang="uk-UA" sz="1400" cap="none" spc="0" dirty="0">
                          <a:solidFill>
                            <a:schemeClr val="tx1"/>
                          </a:solidFill>
                          <a:effectLst/>
                        </a:rPr>
                        <a:t>єднання підприємств»</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nchor="ctr">
                    <a:solidFill>
                      <a:srgbClr val="FFC000"/>
                    </a:solidFill>
                  </a:tcPr>
                </a:tc>
                <a:extLst>
                  <a:ext uri="{0D108BD9-81ED-4DB2-BD59-A6C34878D82A}">
                    <a16:rowId xmlns:a16="http://schemas.microsoft.com/office/drawing/2014/main" val="1912373555"/>
                  </a:ext>
                </a:extLst>
              </a:tr>
              <a:tr h="1018893">
                <a:tc>
                  <a:txBody>
                    <a:bodyPr/>
                    <a:lstStyle/>
                    <a:p>
                      <a:pPr marL="24130">
                        <a:lnSpc>
                          <a:spcPct val="107000"/>
                        </a:lnSpc>
                        <a:spcAft>
                          <a:spcPts val="800"/>
                        </a:spcAft>
                      </a:pPr>
                      <a:r>
                        <a:rPr lang="ru-RU" sz="1400" b="1" cap="none" spc="0" dirty="0">
                          <a:solidFill>
                            <a:schemeClr val="tx1"/>
                          </a:solidFill>
                          <a:effectLst/>
                        </a:rPr>
                        <a:t>8. </a:t>
                      </a:r>
                      <a:r>
                        <a:rPr lang="ru-RU" sz="1400" b="1" cap="none" spc="0" dirty="0" err="1">
                          <a:solidFill>
                            <a:schemeClr val="tx1"/>
                          </a:solidFill>
                          <a:effectLst/>
                        </a:rPr>
                        <a:t>Поточні</a:t>
                      </a:r>
                      <a:r>
                        <a:rPr lang="ru-RU" sz="1400" b="1" cap="none" spc="0" dirty="0">
                          <a:solidFill>
                            <a:schemeClr val="tx1"/>
                          </a:solidFill>
                          <a:effectLst/>
                        </a:rPr>
                        <a:t> та </a:t>
                      </a:r>
                      <a:r>
                        <a:rPr lang="ru-RU" sz="1400" b="1" cap="none" spc="0" dirty="0" err="1">
                          <a:solidFill>
                            <a:schemeClr val="tx1"/>
                          </a:solidFill>
                          <a:effectLst/>
                        </a:rPr>
                        <a:t>довгострокові</a:t>
                      </a:r>
                      <a:r>
                        <a:rPr lang="ru-RU" sz="1400" b="1" cap="none" spc="0" dirty="0">
                          <a:solidFill>
                            <a:schemeClr val="tx1"/>
                          </a:solidFill>
                          <a:effectLst/>
                        </a:rPr>
                        <a:t> </a:t>
                      </a:r>
                      <a:r>
                        <a:rPr lang="ru-RU" sz="1400" b="1" cap="none" spc="0" dirty="0" err="1">
                          <a:solidFill>
                            <a:schemeClr val="tx1"/>
                          </a:solidFill>
                          <a:effectLst/>
                        </a:rPr>
                        <a:t>зобов'язання</a:t>
                      </a:r>
                      <a:endParaRPr lang="ru-UA" sz="1400" b="1"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37C7E9"/>
                    </a:solidFill>
                  </a:tcPr>
                </a:tc>
                <a:tc>
                  <a:txBody>
                    <a:bodyPr/>
                    <a:lstStyle/>
                    <a:p>
                      <a:pPr marL="26035" algn="just">
                        <a:lnSpc>
                          <a:spcPct val="107000"/>
                        </a:lnSpc>
                        <a:spcAft>
                          <a:spcPts val="800"/>
                        </a:spcAft>
                      </a:pPr>
                      <a:r>
                        <a:rPr lang="ru-RU" sz="1400" cap="none" spc="0" dirty="0" err="1">
                          <a:solidFill>
                            <a:schemeClr val="tx1"/>
                          </a:solidFill>
                          <a:effectLst/>
                        </a:rPr>
                        <a:t>Теперішня</a:t>
                      </a:r>
                      <a:r>
                        <a:rPr lang="ru-RU" sz="1400" cap="none" spc="0" dirty="0">
                          <a:solidFill>
                            <a:schemeClr val="tx1"/>
                          </a:solidFill>
                          <a:effectLst/>
                        </a:rPr>
                        <a:t> (</a:t>
                      </a:r>
                      <a:r>
                        <a:rPr lang="ru-RU" sz="1400" cap="none" spc="0" dirty="0" err="1">
                          <a:solidFill>
                            <a:schemeClr val="tx1"/>
                          </a:solidFill>
                          <a:effectLst/>
                        </a:rPr>
                        <a:t>дисконтована</a:t>
                      </a:r>
                      <a:r>
                        <a:rPr lang="ru-RU" sz="1400" cap="none" spc="0" dirty="0">
                          <a:solidFill>
                            <a:schemeClr val="tx1"/>
                          </a:solidFill>
                          <a:effectLst/>
                        </a:rPr>
                        <a:t>) сума, яка </a:t>
                      </a:r>
                      <a:r>
                        <a:rPr lang="ru-RU" sz="1400" cap="none" spc="0" dirty="0" err="1">
                          <a:solidFill>
                            <a:schemeClr val="tx1"/>
                          </a:solidFill>
                          <a:effectLst/>
                        </a:rPr>
                        <a:t>має</a:t>
                      </a:r>
                      <a:r>
                        <a:rPr lang="ru-RU" sz="1400" cap="none" spc="0" dirty="0">
                          <a:solidFill>
                            <a:schemeClr val="tx1"/>
                          </a:solidFill>
                          <a:effectLst/>
                        </a:rPr>
                        <a:t> </a:t>
                      </a:r>
                      <a:r>
                        <a:rPr lang="ru-RU" sz="1400" cap="none" spc="0" dirty="0" err="1">
                          <a:solidFill>
                            <a:schemeClr val="tx1"/>
                          </a:solidFill>
                          <a:effectLst/>
                        </a:rPr>
                        <a:t>виплачуватися</a:t>
                      </a:r>
                      <a:r>
                        <a:rPr lang="ru-RU" sz="1400" cap="none" spc="0" dirty="0">
                          <a:solidFill>
                            <a:schemeClr val="tx1"/>
                          </a:solidFill>
                          <a:effectLst/>
                        </a:rPr>
                        <a:t> при </a:t>
                      </a:r>
                      <a:r>
                        <a:rPr lang="ru-RU" sz="1400" cap="none" spc="0" dirty="0" err="1">
                          <a:solidFill>
                            <a:schemeClr val="tx1"/>
                          </a:solidFill>
                          <a:effectLst/>
                        </a:rPr>
                        <a:t>погашенні</a:t>
                      </a:r>
                      <a:r>
                        <a:rPr lang="ru-RU" sz="1400" cap="none" spc="0" dirty="0">
                          <a:solidFill>
                            <a:schemeClr val="tx1"/>
                          </a:solidFill>
                          <a:effectLst/>
                        </a:rPr>
                        <a:t> </a:t>
                      </a:r>
                      <a:r>
                        <a:rPr lang="ru-RU" sz="1400" cap="none" spc="0" dirty="0" err="1">
                          <a:solidFill>
                            <a:schemeClr val="tx1"/>
                          </a:solidFill>
                          <a:effectLst/>
                        </a:rPr>
                        <a:t>заборгованості</a:t>
                      </a:r>
                      <a:r>
                        <a:rPr lang="ru-RU" sz="1400" cap="none" spc="0" dirty="0">
                          <a:solidFill>
                            <a:schemeClr val="tx1"/>
                          </a:solidFill>
                          <a:effectLst/>
                        </a:rPr>
                        <a:t>, </a:t>
                      </a:r>
                      <a:r>
                        <a:rPr lang="ru-RU" sz="1400" cap="none" spc="0" dirty="0" err="1">
                          <a:solidFill>
                            <a:schemeClr val="tx1"/>
                          </a:solidFill>
                          <a:effectLst/>
                        </a:rPr>
                        <a:t>визначеної</a:t>
                      </a:r>
                      <a:r>
                        <a:rPr lang="ru-RU" sz="1400" cap="none" spc="0" dirty="0">
                          <a:solidFill>
                            <a:schemeClr val="tx1"/>
                          </a:solidFill>
                          <a:effectLst/>
                        </a:rPr>
                        <a:t> за </a:t>
                      </a:r>
                      <a:r>
                        <a:rPr lang="ru-RU" sz="1400" cap="none" spc="0" dirty="0" err="1">
                          <a:solidFill>
                            <a:schemeClr val="tx1"/>
                          </a:solidFill>
                          <a:effectLst/>
                        </a:rPr>
                        <a:t>відповідними</a:t>
                      </a:r>
                      <a:r>
                        <a:rPr lang="ru-RU" sz="1400" cap="none" spc="0" dirty="0">
                          <a:solidFill>
                            <a:schemeClr val="tx1"/>
                          </a:solidFill>
                          <a:effectLst/>
                        </a:rPr>
                        <a:t> </a:t>
                      </a:r>
                      <a:r>
                        <a:rPr lang="ru-RU" sz="1400" cap="none" spc="0" dirty="0" err="1">
                          <a:solidFill>
                            <a:schemeClr val="tx1"/>
                          </a:solidFill>
                          <a:effectLst/>
                        </a:rPr>
                        <a:t>поточними</a:t>
                      </a:r>
                      <a:r>
                        <a:rPr lang="ru-RU" sz="1400" cap="none" spc="0" dirty="0">
                          <a:solidFill>
                            <a:schemeClr val="tx1"/>
                          </a:solidFill>
                          <a:effectLst/>
                        </a:rPr>
                        <a:t> </a:t>
                      </a:r>
                      <a:r>
                        <a:rPr lang="ru-RU" sz="1400" cap="none" spc="0" dirty="0" err="1">
                          <a:solidFill>
                            <a:schemeClr val="tx1"/>
                          </a:solidFill>
                          <a:effectLst/>
                        </a:rPr>
                        <a:t>відсотковими</a:t>
                      </a:r>
                      <a:r>
                        <a:rPr lang="ru-RU" sz="1400" cap="none" spc="0" dirty="0">
                          <a:solidFill>
                            <a:schemeClr val="tx1"/>
                          </a:solidFill>
                          <a:effectLst/>
                        </a:rPr>
                        <a:t> ставками. </a:t>
                      </a:r>
                      <a:r>
                        <a:rPr lang="ru-RU" sz="1400" cap="none" spc="0" dirty="0" err="1">
                          <a:solidFill>
                            <a:schemeClr val="tx1"/>
                          </a:solidFill>
                          <a:effectLst/>
                        </a:rPr>
                        <a:t>Дисконтування</a:t>
                      </a:r>
                      <a:r>
                        <a:rPr lang="ru-RU" sz="1400" cap="none" spc="0" dirty="0">
                          <a:solidFill>
                            <a:schemeClr val="tx1"/>
                          </a:solidFill>
                          <a:effectLst/>
                        </a:rPr>
                        <a:t> не </a:t>
                      </a:r>
                      <a:r>
                        <a:rPr lang="ru-RU" sz="1400" cap="none" spc="0" dirty="0" err="1">
                          <a:solidFill>
                            <a:schemeClr val="tx1"/>
                          </a:solidFill>
                          <a:effectLst/>
                        </a:rPr>
                        <a:t>здійснюється</a:t>
                      </a:r>
                      <a:r>
                        <a:rPr lang="ru-RU" sz="1400" cap="none" spc="0" dirty="0">
                          <a:solidFill>
                            <a:schemeClr val="tx1"/>
                          </a:solidFill>
                          <a:effectLst/>
                        </a:rPr>
                        <a:t> для </a:t>
                      </a:r>
                      <a:r>
                        <a:rPr lang="ru-RU" sz="1400" cap="none" spc="0" dirty="0" err="1">
                          <a:solidFill>
                            <a:schemeClr val="tx1"/>
                          </a:solidFill>
                          <a:effectLst/>
                        </a:rPr>
                        <a:t>короткострокових</a:t>
                      </a:r>
                      <a:r>
                        <a:rPr lang="ru-RU" sz="1400" cap="none" spc="0" dirty="0">
                          <a:solidFill>
                            <a:schemeClr val="tx1"/>
                          </a:solidFill>
                          <a:effectLst/>
                        </a:rPr>
                        <a:t> </a:t>
                      </a:r>
                      <a:r>
                        <a:rPr lang="ru-RU" sz="1400" cap="none" spc="0" dirty="0" err="1">
                          <a:solidFill>
                            <a:schemeClr val="tx1"/>
                          </a:solidFill>
                          <a:effectLst/>
                        </a:rPr>
                        <a:t>зобов'язань</a:t>
                      </a:r>
                      <a:r>
                        <a:rPr lang="ru-RU" sz="1400" cap="none" spc="0" dirty="0">
                          <a:solidFill>
                            <a:schemeClr val="tx1"/>
                          </a:solidFill>
                          <a:effectLst/>
                        </a:rPr>
                        <a:t>, </a:t>
                      </a:r>
                      <a:r>
                        <a:rPr lang="ru-RU" sz="1400" cap="none" spc="0" dirty="0" err="1">
                          <a:solidFill>
                            <a:schemeClr val="tx1"/>
                          </a:solidFill>
                          <a:effectLst/>
                        </a:rPr>
                        <a:t>якщо</a:t>
                      </a:r>
                      <a:r>
                        <a:rPr lang="ru-RU" sz="1400" cap="none" spc="0" dirty="0">
                          <a:solidFill>
                            <a:schemeClr val="tx1"/>
                          </a:solidFill>
                          <a:effectLst/>
                        </a:rPr>
                        <a:t> </a:t>
                      </a:r>
                      <a:r>
                        <a:rPr lang="ru-RU" sz="1400" cap="none" spc="0" dirty="0" err="1">
                          <a:solidFill>
                            <a:schemeClr val="tx1"/>
                          </a:solidFill>
                          <a:effectLst/>
                        </a:rPr>
                        <a:t>різниця</a:t>
                      </a:r>
                      <a:r>
                        <a:rPr lang="ru-RU" sz="1400" cap="none" spc="0" dirty="0">
                          <a:solidFill>
                            <a:schemeClr val="tx1"/>
                          </a:solidFill>
                          <a:effectLst/>
                        </a:rPr>
                        <a:t> </a:t>
                      </a:r>
                      <a:r>
                        <a:rPr lang="ru-RU" sz="1400" cap="none" spc="0" dirty="0" err="1">
                          <a:solidFill>
                            <a:schemeClr val="tx1"/>
                          </a:solidFill>
                          <a:effectLst/>
                        </a:rPr>
                        <a:t>між</a:t>
                      </a:r>
                      <a:r>
                        <a:rPr lang="ru-RU" sz="1400" cap="none" spc="0" dirty="0">
                          <a:solidFill>
                            <a:schemeClr val="tx1"/>
                          </a:solidFill>
                          <a:effectLst/>
                        </a:rPr>
                        <a:t> </a:t>
                      </a:r>
                      <a:r>
                        <a:rPr lang="ru-RU" sz="1400" cap="none" spc="0" dirty="0" err="1">
                          <a:solidFill>
                            <a:schemeClr val="tx1"/>
                          </a:solidFill>
                          <a:effectLst/>
                        </a:rPr>
                        <a:t>номінальною</a:t>
                      </a:r>
                      <a:r>
                        <a:rPr lang="ru-RU" sz="1400" cap="none" spc="0" dirty="0">
                          <a:solidFill>
                            <a:schemeClr val="tx1"/>
                          </a:solidFill>
                          <a:effectLst/>
                        </a:rPr>
                        <a:t> сумою </a:t>
                      </a:r>
                      <a:r>
                        <a:rPr lang="ru-RU" sz="1400" cap="none" spc="0" dirty="0" err="1">
                          <a:solidFill>
                            <a:schemeClr val="tx1"/>
                          </a:solidFill>
                          <a:effectLst/>
                        </a:rPr>
                        <a:t>зобов'язання</a:t>
                      </a:r>
                      <a:r>
                        <a:rPr lang="ru-RU" sz="1400" cap="none" spc="0" dirty="0">
                          <a:solidFill>
                            <a:schemeClr val="tx1"/>
                          </a:solidFill>
                          <a:effectLst/>
                        </a:rPr>
                        <a:t> та </a:t>
                      </a:r>
                      <a:r>
                        <a:rPr lang="ru-RU" sz="1400" cap="none" spc="0" dirty="0" err="1">
                          <a:solidFill>
                            <a:schemeClr val="tx1"/>
                          </a:solidFill>
                          <a:effectLst/>
                        </a:rPr>
                        <a:t>дисконтованою</a:t>
                      </a:r>
                      <a:r>
                        <a:rPr lang="ru-RU" sz="1400" cap="none" spc="0" dirty="0">
                          <a:solidFill>
                            <a:schemeClr val="tx1"/>
                          </a:solidFill>
                          <a:effectLst/>
                        </a:rPr>
                        <a:t> сумою є </a:t>
                      </a:r>
                      <a:r>
                        <a:rPr lang="ru-RU" sz="1400" cap="none" spc="0" dirty="0" err="1">
                          <a:solidFill>
                            <a:schemeClr val="tx1"/>
                          </a:solidFill>
                          <a:effectLst/>
                        </a:rPr>
                        <a:t>несуттєвою</a:t>
                      </a:r>
                      <a:r>
                        <a:rPr lang="ru-RU" sz="1400" cap="none" spc="0" dirty="0">
                          <a:solidFill>
                            <a:schemeClr val="tx1"/>
                          </a:solidFill>
                          <a:effectLst/>
                        </a:rPr>
                        <a:t> (</a:t>
                      </a:r>
                      <a:r>
                        <a:rPr lang="ru-RU" sz="1400" cap="none" spc="0" dirty="0" err="1">
                          <a:solidFill>
                            <a:schemeClr val="tx1"/>
                          </a:solidFill>
                          <a:effectLst/>
                        </a:rPr>
                        <a:t>менше</a:t>
                      </a:r>
                      <a:r>
                        <a:rPr lang="ru-RU" sz="1400" cap="none" spc="0" dirty="0">
                          <a:solidFill>
                            <a:schemeClr val="tx1"/>
                          </a:solidFill>
                          <a:effectLst/>
                        </a:rPr>
                        <a:t> 5% </a:t>
                      </a:r>
                      <a:r>
                        <a:rPr lang="ru-RU" sz="1400" cap="none" spc="0" dirty="0" err="1">
                          <a:solidFill>
                            <a:schemeClr val="tx1"/>
                          </a:solidFill>
                          <a:effectLst/>
                        </a:rPr>
                        <a:t>номінальної</a:t>
                      </a:r>
                      <a:r>
                        <a:rPr lang="ru-RU" sz="1400" cap="none" spc="0" dirty="0">
                          <a:solidFill>
                            <a:schemeClr val="tx1"/>
                          </a:solidFill>
                          <a:effectLst/>
                        </a:rPr>
                        <a:t> </a:t>
                      </a:r>
                      <a:r>
                        <a:rPr lang="ru-RU" sz="1400" cap="none" spc="0" dirty="0" err="1">
                          <a:solidFill>
                            <a:schemeClr val="tx1"/>
                          </a:solidFill>
                          <a:effectLst/>
                        </a:rPr>
                        <a:t>вартості</a:t>
                      </a:r>
                      <a:r>
                        <a:rPr lang="ru-RU" sz="1400" cap="none" spc="0" dirty="0">
                          <a:solidFill>
                            <a:schemeClr val="tx1"/>
                          </a:solidFill>
                          <a:effectLst/>
                        </a:rPr>
                        <a:t>)</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rgbClr val="37C7E9"/>
                    </a:solidFill>
                  </a:tcPr>
                </a:tc>
                <a:tc>
                  <a:txBody>
                    <a:bodyPr/>
                    <a:lstStyle/>
                    <a:p>
                      <a:pPr marL="25400" algn="ctr">
                        <a:lnSpc>
                          <a:spcPct val="107000"/>
                        </a:lnSpc>
                        <a:spcAft>
                          <a:spcPts val="800"/>
                        </a:spcAft>
                      </a:pPr>
                      <a:r>
                        <a:rPr lang="ru-RU" sz="1400" cap="none" spc="0" dirty="0">
                          <a:solidFill>
                            <a:schemeClr val="tx1"/>
                          </a:solidFill>
                          <a:effectLst/>
                        </a:rPr>
                        <a:t>П(С)БО 19 «</a:t>
                      </a:r>
                      <a:r>
                        <a:rPr lang="uk-UA" sz="1400" cap="none" spc="0" dirty="0">
                          <a:solidFill>
                            <a:schemeClr val="tx1"/>
                          </a:solidFill>
                          <a:effectLst/>
                        </a:rPr>
                        <a:t>Об</a:t>
                      </a:r>
                      <a:r>
                        <a:rPr lang="ru-RU" sz="1400" cap="none" spc="0" dirty="0">
                          <a:solidFill>
                            <a:schemeClr val="tx1"/>
                          </a:solidFill>
                          <a:effectLst/>
                        </a:rPr>
                        <a:t>’</a:t>
                      </a:r>
                      <a:r>
                        <a:rPr lang="uk-UA" sz="1400" cap="none" spc="0" dirty="0">
                          <a:solidFill>
                            <a:schemeClr val="tx1"/>
                          </a:solidFill>
                          <a:effectLst/>
                        </a:rPr>
                        <a:t>єднання підприємств»</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nchor="ctr">
                    <a:solidFill>
                      <a:srgbClr val="37C7E9"/>
                    </a:solidFill>
                  </a:tcPr>
                </a:tc>
                <a:extLst>
                  <a:ext uri="{0D108BD9-81ED-4DB2-BD59-A6C34878D82A}">
                    <a16:rowId xmlns:a16="http://schemas.microsoft.com/office/drawing/2014/main" val="2809044954"/>
                  </a:ext>
                </a:extLst>
              </a:tr>
              <a:tr h="429927">
                <a:tc>
                  <a:txBody>
                    <a:bodyPr/>
                    <a:lstStyle/>
                    <a:p>
                      <a:pPr marL="24130">
                        <a:lnSpc>
                          <a:spcPct val="107000"/>
                        </a:lnSpc>
                        <a:spcAft>
                          <a:spcPts val="800"/>
                        </a:spcAft>
                      </a:pPr>
                      <a:r>
                        <a:rPr lang="ru-RU" sz="1400" b="1" cap="none" spc="0">
                          <a:solidFill>
                            <a:schemeClr val="tx1"/>
                          </a:solidFill>
                          <a:effectLst/>
                        </a:rPr>
                        <a:t>9. Несприятливі контракти та інші ідентифіковані зобов'язання</a:t>
                      </a:r>
                      <a:endParaRPr lang="ru-UA" sz="1400" b="1" cap="none" spc="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chemeClr val="bg1">
                        <a:lumMod val="75000"/>
                      </a:schemeClr>
                    </a:solidFill>
                  </a:tcPr>
                </a:tc>
                <a:tc>
                  <a:txBody>
                    <a:bodyPr/>
                    <a:lstStyle/>
                    <a:p>
                      <a:pPr marL="26035" algn="just">
                        <a:lnSpc>
                          <a:spcPct val="107000"/>
                        </a:lnSpc>
                        <a:spcAft>
                          <a:spcPts val="800"/>
                        </a:spcAft>
                      </a:pPr>
                      <a:r>
                        <a:rPr lang="ru-RU" sz="1400" cap="none" spc="0" dirty="0" err="1">
                          <a:solidFill>
                            <a:schemeClr val="tx1"/>
                          </a:solidFill>
                          <a:effectLst/>
                        </a:rPr>
                        <a:t>Теперішня</a:t>
                      </a:r>
                      <a:r>
                        <a:rPr lang="ru-RU" sz="1400" cap="none" spc="0" dirty="0">
                          <a:solidFill>
                            <a:schemeClr val="tx1"/>
                          </a:solidFill>
                          <a:effectLst/>
                        </a:rPr>
                        <a:t> (</a:t>
                      </a:r>
                      <a:r>
                        <a:rPr lang="ru-RU" sz="1400" cap="none" spc="0" dirty="0" err="1">
                          <a:solidFill>
                            <a:schemeClr val="tx1"/>
                          </a:solidFill>
                          <a:effectLst/>
                        </a:rPr>
                        <a:t>дисконтована</a:t>
                      </a:r>
                      <a:r>
                        <a:rPr lang="ru-RU" sz="1400" cap="none" spc="0" dirty="0">
                          <a:solidFill>
                            <a:schemeClr val="tx1"/>
                          </a:solidFill>
                          <a:effectLst/>
                        </a:rPr>
                        <a:t>) сума, яка </a:t>
                      </a:r>
                      <a:r>
                        <a:rPr lang="ru-RU" sz="1400" cap="none" spc="0" dirty="0" err="1">
                          <a:solidFill>
                            <a:schemeClr val="tx1"/>
                          </a:solidFill>
                          <a:effectLst/>
                        </a:rPr>
                        <a:t>підлягає</a:t>
                      </a:r>
                      <a:r>
                        <a:rPr lang="ru-RU" sz="1400" cap="none" spc="0" dirty="0">
                          <a:solidFill>
                            <a:schemeClr val="tx1"/>
                          </a:solidFill>
                          <a:effectLst/>
                        </a:rPr>
                        <a:t> </a:t>
                      </a:r>
                      <a:r>
                        <a:rPr lang="ru-RU" sz="1400" cap="none" spc="0" dirty="0" err="1">
                          <a:solidFill>
                            <a:schemeClr val="tx1"/>
                          </a:solidFill>
                          <a:effectLst/>
                        </a:rPr>
                        <a:t>сплаті</a:t>
                      </a:r>
                      <a:r>
                        <a:rPr lang="ru-RU" sz="1400" cap="none" spc="0" dirty="0">
                          <a:solidFill>
                            <a:schemeClr val="tx1"/>
                          </a:solidFill>
                          <a:effectLst/>
                        </a:rPr>
                        <a:t> при </a:t>
                      </a:r>
                      <a:r>
                        <a:rPr lang="ru-RU" sz="1400" cap="none" spc="0" dirty="0" err="1">
                          <a:solidFill>
                            <a:schemeClr val="tx1"/>
                          </a:solidFill>
                          <a:effectLst/>
                        </a:rPr>
                        <a:t>погашенні</a:t>
                      </a:r>
                      <a:r>
                        <a:rPr lang="ru-RU" sz="1400" cap="none" spc="0" dirty="0">
                          <a:solidFill>
                            <a:schemeClr val="tx1"/>
                          </a:solidFill>
                          <a:effectLst/>
                        </a:rPr>
                        <a:t> </a:t>
                      </a:r>
                      <a:r>
                        <a:rPr lang="ru-RU" sz="1400" cap="none" spc="0" dirty="0" err="1">
                          <a:solidFill>
                            <a:schemeClr val="tx1"/>
                          </a:solidFill>
                          <a:effectLst/>
                        </a:rPr>
                        <a:t>зобов'язання</a:t>
                      </a:r>
                      <a:r>
                        <a:rPr lang="ru-RU" sz="1400" cap="none" spc="0" dirty="0">
                          <a:solidFill>
                            <a:schemeClr val="tx1"/>
                          </a:solidFill>
                          <a:effectLst/>
                        </a:rPr>
                        <a:t>, </a:t>
                      </a:r>
                      <a:r>
                        <a:rPr lang="ru-RU" sz="1400" cap="none" spc="0" dirty="0" err="1">
                          <a:solidFill>
                            <a:schemeClr val="tx1"/>
                          </a:solidFill>
                          <a:effectLst/>
                        </a:rPr>
                        <a:t>визначена</a:t>
                      </a:r>
                      <a:r>
                        <a:rPr lang="ru-RU" sz="1400" cap="none" spc="0" dirty="0">
                          <a:solidFill>
                            <a:schemeClr val="tx1"/>
                          </a:solidFill>
                          <a:effectLst/>
                        </a:rPr>
                        <a:t> за </a:t>
                      </a:r>
                      <a:r>
                        <a:rPr lang="ru-RU" sz="1400" cap="none" spc="0" dirty="0" err="1">
                          <a:solidFill>
                            <a:schemeClr val="tx1"/>
                          </a:solidFill>
                          <a:effectLst/>
                        </a:rPr>
                        <a:t>відповідною</a:t>
                      </a:r>
                      <a:r>
                        <a:rPr lang="ru-RU" sz="1400" cap="none" spc="0" dirty="0">
                          <a:solidFill>
                            <a:schemeClr val="tx1"/>
                          </a:solidFill>
                          <a:effectLst/>
                        </a:rPr>
                        <a:t> поточною </a:t>
                      </a:r>
                      <a:r>
                        <a:rPr lang="ru-RU" sz="1400" cap="none" spc="0" dirty="0" err="1">
                          <a:solidFill>
                            <a:schemeClr val="tx1"/>
                          </a:solidFill>
                          <a:effectLst/>
                        </a:rPr>
                        <a:t>відсотковою</a:t>
                      </a:r>
                      <a:r>
                        <a:rPr lang="ru-RU" sz="1400" cap="none" spc="0" dirty="0">
                          <a:solidFill>
                            <a:schemeClr val="tx1"/>
                          </a:solidFill>
                          <a:effectLst/>
                        </a:rPr>
                        <a:t> </a:t>
                      </a:r>
                      <a:r>
                        <a:rPr lang="ru-RU" sz="1400" cap="none" spc="0" dirty="0" err="1">
                          <a:solidFill>
                            <a:schemeClr val="tx1"/>
                          </a:solidFill>
                          <a:effectLst/>
                        </a:rPr>
                        <a:t>ставкою</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solidFill>
                      <a:schemeClr val="bg1">
                        <a:lumMod val="75000"/>
                      </a:schemeClr>
                    </a:solidFill>
                  </a:tcPr>
                </a:tc>
                <a:tc>
                  <a:txBody>
                    <a:bodyPr/>
                    <a:lstStyle/>
                    <a:p>
                      <a:pPr marL="25400" algn="ctr">
                        <a:lnSpc>
                          <a:spcPct val="107000"/>
                        </a:lnSpc>
                        <a:spcAft>
                          <a:spcPts val="800"/>
                        </a:spcAft>
                      </a:pPr>
                      <a:r>
                        <a:rPr lang="ru-RU" sz="1400" cap="none" spc="0" dirty="0">
                          <a:solidFill>
                            <a:schemeClr val="tx1"/>
                          </a:solidFill>
                          <a:effectLst/>
                        </a:rPr>
                        <a:t>П(С)БО 19 «</a:t>
                      </a:r>
                      <a:r>
                        <a:rPr lang="uk-UA" sz="1400" cap="none" spc="0" dirty="0">
                          <a:solidFill>
                            <a:schemeClr val="tx1"/>
                          </a:solidFill>
                          <a:effectLst/>
                        </a:rPr>
                        <a:t>Об</a:t>
                      </a:r>
                      <a:r>
                        <a:rPr lang="ru-RU" sz="1400" cap="none" spc="0" dirty="0">
                          <a:solidFill>
                            <a:schemeClr val="tx1"/>
                          </a:solidFill>
                          <a:effectLst/>
                        </a:rPr>
                        <a:t>’</a:t>
                      </a:r>
                      <a:r>
                        <a:rPr lang="uk-UA" sz="1400" cap="none" spc="0" dirty="0">
                          <a:solidFill>
                            <a:schemeClr val="tx1"/>
                          </a:solidFill>
                          <a:effectLst/>
                        </a:rPr>
                        <a:t>єднання підприємств»</a:t>
                      </a:r>
                      <a:endParaRPr lang="ru-UA" sz="1400" cap="none" spc="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995" marR="23568" marT="0" marB="47136" anchor="ctr">
                    <a:solidFill>
                      <a:schemeClr val="bg1">
                        <a:lumMod val="75000"/>
                      </a:schemeClr>
                    </a:solidFill>
                  </a:tcPr>
                </a:tc>
                <a:extLst>
                  <a:ext uri="{0D108BD9-81ED-4DB2-BD59-A6C34878D82A}">
                    <a16:rowId xmlns:a16="http://schemas.microsoft.com/office/drawing/2014/main" val="901144923"/>
                  </a:ext>
                </a:extLst>
              </a:tr>
            </a:tbl>
          </a:graphicData>
        </a:graphic>
      </p:graphicFrame>
    </p:spTree>
    <p:extLst>
      <p:ext uri="{BB962C8B-B14F-4D97-AF65-F5344CB8AC3E}">
        <p14:creationId xmlns:p14="http://schemas.microsoft.com/office/powerpoint/2010/main" val="281906836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a:extLst>
              <a:ext uri="{FF2B5EF4-FFF2-40B4-BE49-F238E27FC236}">
                <a16:creationId xmlns:a16="http://schemas.microsoft.com/office/drawing/2014/main" id="{784350F9-B9C3-4B3A-B0F5-19B66A3EBAEB}"/>
              </a:ext>
            </a:extLst>
          </p:cNvPr>
          <p:cNvGrpSpPr/>
          <p:nvPr/>
        </p:nvGrpSpPr>
        <p:grpSpPr>
          <a:xfrm>
            <a:off x="1701970" y="358799"/>
            <a:ext cx="10072688" cy="4972856"/>
            <a:chOff x="0" y="0"/>
            <a:chExt cx="4905375" cy="3495675"/>
          </a:xfrm>
        </p:grpSpPr>
        <p:sp>
          <p:nvSpPr>
            <p:cNvPr id="5" name="Прямоугольник с двумя скругленными соседними углами 28">
              <a:extLst>
                <a:ext uri="{FF2B5EF4-FFF2-40B4-BE49-F238E27FC236}">
                  <a16:creationId xmlns:a16="http://schemas.microsoft.com/office/drawing/2014/main" id="{3323D290-1D3D-47D1-A671-FC52277A8018}"/>
                </a:ext>
              </a:extLst>
            </p:cNvPr>
            <p:cNvSpPr/>
            <p:nvPr/>
          </p:nvSpPr>
          <p:spPr>
            <a:xfrm>
              <a:off x="0" y="0"/>
              <a:ext cx="4905375" cy="504825"/>
            </a:xfrm>
            <a:prstGeom prst="round2Same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Розвиток</a:t>
              </a:r>
              <a:r>
                <a:rPr lang="ru-RU"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теорії</a:t>
              </a:r>
              <a:r>
                <a:rPr lang="ru-RU"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бухгалтерського</a:t>
              </a:r>
              <a:r>
                <a:rPr lang="ru-RU"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може</a:t>
              </a:r>
              <a:r>
                <a:rPr lang="ru-RU"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проводитись</a:t>
              </a:r>
              <a:r>
                <a:rPr lang="ru-RU"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на </a:t>
              </a: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основі</a:t>
              </a:r>
              <a:r>
                <a:rPr lang="ru-RU"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двох</a:t>
              </a:r>
              <a:r>
                <a:rPr lang="ru-RU"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альтернативних</a:t>
              </a:r>
              <a:r>
                <a:rPr lang="ru-RU"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підходів</a:t>
              </a:r>
              <a:r>
                <a:rPr lang="ru-RU" dirty="0">
                  <a:effectLst/>
                  <a:ea typeface="Calibri" panose="020F0502020204030204" pitchFamily="34" charset="0"/>
                  <a:cs typeface="Times New Roman" panose="02020603050405020304" pitchFamily="18" charset="0"/>
                </a:rPr>
                <a:t> </a:t>
              </a:r>
              <a:endParaRPr lang="ru-UA" dirty="0">
                <a:effectLst/>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6484DD92-4833-4061-BE72-AD4262545BC9}"/>
                </a:ext>
              </a:extLst>
            </p:cNvPr>
            <p:cNvSpPr/>
            <p:nvPr/>
          </p:nvSpPr>
          <p:spPr>
            <a:xfrm>
              <a:off x="0" y="742950"/>
              <a:ext cx="22098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Позитивний </a:t>
              </a:r>
              <a:endParaRPr lang="ru-UA">
                <a:effectLst/>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71DC1052-1949-4E5A-9E8E-96A9B6103C87}"/>
                </a:ext>
              </a:extLst>
            </p:cNvPr>
            <p:cNvSpPr/>
            <p:nvPr/>
          </p:nvSpPr>
          <p:spPr>
            <a:xfrm>
              <a:off x="2714625" y="742950"/>
              <a:ext cx="2181225"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Нормативний</a:t>
              </a:r>
              <a:endParaRPr lang="ru-UA">
                <a:effectLst/>
                <a:ea typeface="Calibri" panose="020F0502020204030204" pitchFamily="34" charset="0"/>
                <a:cs typeface="Times New Roman" panose="02020603050405020304" pitchFamily="18" charset="0"/>
              </a:endParaRPr>
            </a:p>
          </p:txBody>
        </p:sp>
        <p:cxnSp>
          <p:nvCxnSpPr>
            <p:cNvPr id="8" name="Прямая со стрелкой 7">
              <a:extLst>
                <a:ext uri="{FF2B5EF4-FFF2-40B4-BE49-F238E27FC236}">
                  <a16:creationId xmlns:a16="http://schemas.microsoft.com/office/drawing/2014/main" id="{BA62D3C7-2FFF-4A83-86E3-E810C3FCB013}"/>
                </a:ext>
              </a:extLst>
            </p:cNvPr>
            <p:cNvCxnSpPr/>
            <p:nvPr/>
          </p:nvCxnSpPr>
          <p:spPr>
            <a:xfrm>
              <a:off x="1171575" y="514350"/>
              <a:ext cx="0" cy="2381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a:extLst>
                <a:ext uri="{FF2B5EF4-FFF2-40B4-BE49-F238E27FC236}">
                  <a16:creationId xmlns:a16="http://schemas.microsoft.com/office/drawing/2014/main" id="{038DD07F-06D0-4DB1-BAD5-26EE3A6A0BC6}"/>
                </a:ext>
              </a:extLst>
            </p:cNvPr>
            <p:cNvCxnSpPr/>
            <p:nvPr/>
          </p:nvCxnSpPr>
          <p:spPr>
            <a:xfrm>
              <a:off x="3790950" y="504825"/>
              <a:ext cx="0" cy="2381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Прямоугольник 9">
              <a:extLst>
                <a:ext uri="{FF2B5EF4-FFF2-40B4-BE49-F238E27FC236}">
                  <a16:creationId xmlns:a16="http://schemas.microsoft.com/office/drawing/2014/main" id="{9D797E1A-BE56-4E83-8FFE-B4D4CD427D62}"/>
                </a:ext>
              </a:extLst>
            </p:cNvPr>
            <p:cNvSpPr/>
            <p:nvPr/>
          </p:nvSpPr>
          <p:spPr>
            <a:xfrm>
              <a:off x="0" y="1066800"/>
              <a:ext cx="2209800" cy="24288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07000"/>
                </a:lnSpc>
                <a:spcAft>
                  <a:spcPts val="800"/>
                </a:spcAft>
              </a:pPr>
              <a:r>
                <a:rPr lang="uk-UA"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Позитивний підхід передбачає аналіз того, “що є”, та має пояснити, чому бухгалтерський облік є тим, чим він є, чому бухгалтери роблять те, чим вони займаються, а також забезпечувати передбачення бухгалтерської практики</a:t>
              </a:r>
              <a:endParaRPr lang="uk-UA" sz="2400" dirty="0">
                <a:effectLst/>
                <a:ea typeface="Calibri" panose="020F0502020204030204" pitchFamily="34" charset="0"/>
                <a:cs typeface="Times New Roman" panose="02020603050405020304" pitchFamily="18" charset="0"/>
              </a:endParaRPr>
            </a:p>
          </p:txBody>
        </p:sp>
        <p:sp>
          <p:nvSpPr>
            <p:cNvPr id="11" name="Прямоугольник 10">
              <a:extLst>
                <a:ext uri="{FF2B5EF4-FFF2-40B4-BE49-F238E27FC236}">
                  <a16:creationId xmlns:a16="http://schemas.microsoft.com/office/drawing/2014/main" id="{AB01128C-2970-49C7-8038-88A302A7AFDF}"/>
                </a:ext>
              </a:extLst>
            </p:cNvPr>
            <p:cNvSpPr/>
            <p:nvPr/>
          </p:nvSpPr>
          <p:spPr>
            <a:xfrm>
              <a:off x="2714625" y="1066800"/>
              <a:ext cx="2181225" cy="24003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07000"/>
                </a:lnSpc>
                <a:spcAft>
                  <a:spcPts val="800"/>
                </a:spcAft>
              </a:pPr>
              <a:r>
                <a:rPr lang="uk-UA" i="1"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Нормативний підхід передбачає здійснення припису стосовно того, “що повинно бути” в основі бухгалтерському обліку, які мають використовуватись методи оцінки та форми фінансової звітності. Хоча це є два альтернативних шляхи, однак вони мають єдину мету – побудова теорії бухгалтерського обліку, яка має забезпечити відповідність облікової системи тим завданням, які ставляться перед нею користувачами облікової інформації</a:t>
              </a:r>
              <a:endParaRPr lang="uk-UA" sz="2400" dirty="0">
                <a:effectLst/>
                <a:ea typeface="Calibri" panose="020F0502020204030204" pitchFamily="34" charset="0"/>
                <a:cs typeface="Times New Roman" panose="02020603050405020304" pitchFamily="18" charset="0"/>
              </a:endParaRPr>
            </a:p>
          </p:txBody>
        </p:sp>
      </p:grpSp>
      <p:sp>
        <p:nvSpPr>
          <p:cNvPr id="13" name="TextBox 12">
            <a:extLst>
              <a:ext uri="{FF2B5EF4-FFF2-40B4-BE49-F238E27FC236}">
                <a16:creationId xmlns:a16="http://schemas.microsoft.com/office/drawing/2014/main" id="{EBEF8B5F-003A-46C3-A700-B9CADAD5F94C}"/>
              </a:ext>
            </a:extLst>
          </p:cNvPr>
          <p:cNvSpPr txBox="1"/>
          <p:nvPr/>
        </p:nvSpPr>
        <p:spPr>
          <a:xfrm>
            <a:off x="2966414" y="5788248"/>
            <a:ext cx="7543800" cy="669542"/>
          </a:xfrm>
          <a:prstGeom prst="rect">
            <a:avLst/>
          </a:prstGeom>
          <a:noFill/>
        </p:spPr>
        <p:txBody>
          <a:bodyPr wrap="square">
            <a:spAutoFit/>
          </a:bodyPr>
          <a:lstStyle/>
          <a:p>
            <a:pPr algn="ctr">
              <a:lnSpc>
                <a:spcPct val="150000"/>
              </a:lnSpc>
              <a:spcAft>
                <a:spcPts val="800"/>
              </a:spcAft>
            </a:pPr>
            <a:r>
              <a:rPr lang="uk-UA" sz="2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Рис. 1.</a:t>
            </a:r>
            <a:r>
              <a:rPr lang="uk-UA" sz="2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2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Позитивний і нормативний підхід</a:t>
            </a:r>
            <a:endParaRPr lang="ru-UA"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49029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A6A2ED-D95F-41DD-B894-49FA6296E964}"/>
              </a:ext>
            </a:extLst>
          </p:cNvPr>
          <p:cNvSpPr>
            <a:spLocks noGrp="1"/>
          </p:cNvSpPr>
          <p:nvPr>
            <p:ph type="title"/>
          </p:nvPr>
        </p:nvSpPr>
        <p:spPr/>
        <p:txBody>
          <a:bodyPr/>
          <a:lstStyle/>
          <a:p>
            <a:r>
              <a:rPr lang="uk-UA" dirty="0"/>
              <a:t>Висновок</a:t>
            </a:r>
            <a:endParaRPr lang="ru-UA" dirty="0"/>
          </a:p>
        </p:txBody>
      </p:sp>
      <p:graphicFrame>
        <p:nvGraphicFramePr>
          <p:cNvPr id="4" name="Объект 3">
            <a:extLst>
              <a:ext uri="{FF2B5EF4-FFF2-40B4-BE49-F238E27FC236}">
                <a16:creationId xmlns:a16="http://schemas.microsoft.com/office/drawing/2014/main" id="{BD1AFD7F-5EE4-47FA-8408-554BF78A8E8B}"/>
              </a:ext>
            </a:extLst>
          </p:cNvPr>
          <p:cNvGraphicFramePr>
            <a:graphicFrameLocks noGrp="1"/>
          </p:cNvGraphicFramePr>
          <p:nvPr>
            <p:ph idx="1"/>
            <p:extLst>
              <p:ext uri="{D42A27DB-BD31-4B8C-83A1-F6EECF244321}">
                <p14:modId xmlns:p14="http://schemas.microsoft.com/office/powerpoint/2010/main" val="794335796"/>
              </p:ext>
            </p:extLst>
          </p:nvPr>
        </p:nvGraphicFramePr>
        <p:xfrm>
          <a:off x="1533377" y="1350497"/>
          <a:ext cx="10480431" cy="52894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04758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9E5C925-E8A0-46ED-A159-F9164EAE6B5F}"/>
              </a:ext>
            </a:extLst>
          </p:cNvPr>
          <p:cNvSpPr>
            <a:spLocks noGrp="1"/>
          </p:cNvSpPr>
          <p:nvPr>
            <p:ph idx="1"/>
          </p:nvPr>
        </p:nvSpPr>
        <p:spPr>
          <a:xfrm>
            <a:off x="1638300" y="2730304"/>
            <a:ext cx="8915400" cy="1397391"/>
          </a:xfrm>
        </p:spPr>
        <p:txBody>
          <a:bodyPr>
            <a:normAutofit/>
          </a:bodyPr>
          <a:lstStyle/>
          <a:p>
            <a:pPr marL="0" indent="0" algn="ctr">
              <a:buNone/>
            </a:pPr>
            <a:r>
              <a:rPr lang="uk-UA" sz="7200" dirty="0"/>
              <a:t>Дякую за увагу!!!</a:t>
            </a:r>
            <a:endParaRPr lang="ru-UA" sz="7200" dirty="0"/>
          </a:p>
        </p:txBody>
      </p:sp>
    </p:spTree>
    <p:extLst>
      <p:ext uri="{BB962C8B-B14F-4D97-AF65-F5344CB8AC3E}">
        <p14:creationId xmlns:p14="http://schemas.microsoft.com/office/powerpoint/2010/main" val="4207040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a:extLst>
              <a:ext uri="{FF2B5EF4-FFF2-40B4-BE49-F238E27FC236}">
                <a16:creationId xmlns:a16="http://schemas.microsoft.com/office/drawing/2014/main" id="{3D32B1CC-68E4-4951-A5D9-7C494B9B151D}"/>
              </a:ext>
            </a:extLst>
          </p:cNvPr>
          <p:cNvGrpSpPr/>
          <p:nvPr/>
        </p:nvGrpSpPr>
        <p:grpSpPr>
          <a:xfrm>
            <a:off x="1659840" y="389259"/>
            <a:ext cx="9946005" cy="5758323"/>
            <a:chOff x="0" y="0"/>
            <a:chExt cx="6010275" cy="2857500"/>
          </a:xfrm>
        </p:grpSpPr>
        <p:sp>
          <p:nvSpPr>
            <p:cNvPr id="5" name="Скругленный прямоугольник 8">
              <a:extLst>
                <a:ext uri="{FF2B5EF4-FFF2-40B4-BE49-F238E27FC236}">
                  <a16:creationId xmlns:a16="http://schemas.microsoft.com/office/drawing/2014/main" id="{28C30A14-FA2A-47E7-8643-4EA536022F3C}"/>
                </a:ext>
              </a:extLst>
            </p:cNvPr>
            <p:cNvSpPr/>
            <p:nvPr/>
          </p:nvSpPr>
          <p:spPr>
            <a:xfrm>
              <a:off x="285750" y="428625"/>
              <a:ext cx="4943475" cy="381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07000"/>
                </a:lnSpc>
                <a:spcAft>
                  <a:spcPts val="800"/>
                </a:spcAft>
              </a:pP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Обов</a:t>
              </a:r>
              <a:r>
                <a:rPr lang="ru-RU"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язкове включення загалних законів розвитку теоритечного знання, розробка концепцій, принципів, понять, теорем, аксіом, моделей та інших необхідних атрибутів пізнання дійсності</a:t>
              </a:r>
              <a:endParaRPr lang="ru-UA" sz="2400">
                <a:effectLst/>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A12EEF12-9907-4024-9FF2-4C40ECAC4D14}"/>
                </a:ext>
              </a:extLst>
            </p:cNvPr>
            <p:cNvSpPr/>
            <p:nvPr/>
          </p:nvSpPr>
          <p:spPr>
            <a:xfrm>
              <a:off x="304800" y="0"/>
              <a:ext cx="5067300" cy="333375"/>
            </a:xfrm>
            <a:prstGeom prst="rect">
              <a:avLst/>
            </a:prstGeom>
            <a:noFill/>
            <a:ln w="6350">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uk-UA" sz="3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Елементи обліку як науки</a:t>
              </a:r>
              <a:endParaRPr lang="ru-UA" sz="2400">
                <a:effectLst/>
                <a:ea typeface="Calibri" panose="020F0502020204030204" pitchFamily="34" charset="0"/>
                <a:cs typeface="Times New Roman" panose="02020603050405020304" pitchFamily="18" charset="0"/>
              </a:endParaRPr>
            </a:p>
          </p:txBody>
        </p:sp>
        <p:cxnSp>
          <p:nvCxnSpPr>
            <p:cNvPr id="7" name="Прямая со стрелкой 6">
              <a:extLst>
                <a:ext uri="{FF2B5EF4-FFF2-40B4-BE49-F238E27FC236}">
                  <a16:creationId xmlns:a16="http://schemas.microsoft.com/office/drawing/2014/main" id="{92A09F4A-7FB0-4AC8-83FF-E295CC21CABE}"/>
                </a:ext>
              </a:extLst>
            </p:cNvPr>
            <p:cNvCxnSpPr/>
            <p:nvPr/>
          </p:nvCxnSpPr>
          <p:spPr>
            <a:xfrm>
              <a:off x="0" y="619125"/>
              <a:ext cx="29527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a:extLst>
                <a:ext uri="{FF2B5EF4-FFF2-40B4-BE49-F238E27FC236}">
                  <a16:creationId xmlns:a16="http://schemas.microsoft.com/office/drawing/2014/main" id="{74346E1E-B7C5-4341-8B45-D0165A32F97F}"/>
                </a:ext>
              </a:extLst>
            </p:cNvPr>
            <p:cNvCxnSpPr/>
            <p:nvPr/>
          </p:nvCxnSpPr>
          <p:spPr>
            <a:xfrm>
              <a:off x="9525" y="1038225"/>
              <a:ext cx="42862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a:extLst>
                <a:ext uri="{FF2B5EF4-FFF2-40B4-BE49-F238E27FC236}">
                  <a16:creationId xmlns:a16="http://schemas.microsoft.com/office/drawing/2014/main" id="{44A349EA-DEFE-494B-BDEC-B64638114C2A}"/>
                </a:ext>
              </a:extLst>
            </p:cNvPr>
            <p:cNvCxnSpPr/>
            <p:nvPr/>
          </p:nvCxnSpPr>
          <p:spPr>
            <a:xfrm>
              <a:off x="19050" y="1485900"/>
              <a:ext cx="59055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a:extLst>
                <a:ext uri="{FF2B5EF4-FFF2-40B4-BE49-F238E27FC236}">
                  <a16:creationId xmlns:a16="http://schemas.microsoft.com/office/drawing/2014/main" id="{FEBC6583-98F2-420C-8EB2-00930B93BB14}"/>
                </a:ext>
              </a:extLst>
            </p:cNvPr>
            <p:cNvCxnSpPr/>
            <p:nvPr/>
          </p:nvCxnSpPr>
          <p:spPr>
            <a:xfrm>
              <a:off x="28575" y="1990725"/>
              <a:ext cx="74295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Соединительная линия уступом 18">
              <a:extLst>
                <a:ext uri="{FF2B5EF4-FFF2-40B4-BE49-F238E27FC236}">
                  <a16:creationId xmlns:a16="http://schemas.microsoft.com/office/drawing/2014/main" id="{A4A7B7AF-DB39-4FF8-8A38-DE46BD93C853}"/>
                </a:ext>
              </a:extLst>
            </p:cNvPr>
            <p:cNvCxnSpPr/>
            <p:nvPr/>
          </p:nvCxnSpPr>
          <p:spPr>
            <a:xfrm flipH="1">
              <a:off x="9525" y="190500"/>
              <a:ext cx="295275" cy="2381250"/>
            </a:xfrm>
            <a:prstGeom prst="bentConnector3">
              <a:avLst>
                <a:gd name="adj1" fmla="val 100602"/>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Скругленный прямоугольник 21">
              <a:extLst>
                <a:ext uri="{FF2B5EF4-FFF2-40B4-BE49-F238E27FC236}">
                  <a16:creationId xmlns:a16="http://schemas.microsoft.com/office/drawing/2014/main" id="{4C30B388-DCE7-4F92-87AE-52A1D3C4214B}"/>
                </a:ext>
              </a:extLst>
            </p:cNvPr>
            <p:cNvSpPr/>
            <p:nvPr/>
          </p:nvSpPr>
          <p:spPr>
            <a:xfrm>
              <a:off x="438150" y="847725"/>
              <a:ext cx="4943475" cy="4000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07000"/>
                </a:lnSpc>
                <a:spcAft>
                  <a:spcPts val="800"/>
                </a:spcAft>
              </a:pP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Оперування деяким набором об</a:t>
              </a:r>
              <a:r>
                <a:rPr lang="ru-RU"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єктивно необхідних положень і виявлення закономірностей процесу формування інформації про фінансово-господарську діяльність підприємства</a:t>
              </a:r>
              <a:endParaRPr lang="ru-UA" sz="2400">
                <a:effectLst/>
                <a:ea typeface="Calibri" panose="020F0502020204030204" pitchFamily="34" charset="0"/>
                <a:cs typeface="Times New Roman" panose="02020603050405020304" pitchFamily="18" charset="0"/>
              </a:endParaRPr>
            </a:p>
          </p:txBody>
        </p:sp>
        <p:sp>
          <p:nvSpPr>
            <p:cNvPr id="13" name="Скругленный прямоугольник 22">
              <a:extLst>
                <a:ext uri="{FF2B5EF4-FFF2-40B4-BE49-F238E27FC236}">
                  <a16:creationId xmlns:a16="http://schemas.microsoft.com/office/drawing/2014/main" id="{29AE1EE1-5A7D-49EC-9A8C-C68389F2A573}"/>
                </a:ext>
              </a:extLst>
            </p:cNvPr>
            <p:cNvSpPr/>
            <p:nvPr/>
          </p:nvSpPr>
          <p:spPr>
            <a:xfrm>
              <a:off x="600075" y="1285875"/>
              <a:ext cx="4943475" cy="4000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07000"/>
                </a:lnSpc>
                <a:spcAft>
                  <a:spcPts val="800"/>
                </a:spcAft>
              </a:pP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Формування розвинутого категорійного апарату. Категорії виражають і фіксують найзагальніші сторони пізнавального процесу</a:t>
              </a:r>
              <a:endParaRPr lang="ru-UA" sz="2400">
                <a:effectLst/>
                <a:ea typeface="Calibri" panose="020F0502020204030204" pitchFamily="34" charset="0"/>
                <a:cs typeface="Times New Roman" panose="02020603050405020304" pitchFamily="18" charset="0"/>
              </a:endParaRPr>
            </a:p>
          </p:txBody>
        </p:sp>
        <p:sp>
          <p:nvSpPr>
            <p:cNvPr id="14" name="Скругленный прямоугольник 23">
              <a:extLst>
                <a:ext uri="{FF2B5EF4-FFF2-40B4-BE49-F238E27FC236}">
                  <a16:creationId xmlns:a16="http://schemas.microsoft.com/office/drawing/2014/main" id="{A8A3D1FF-5392-4B90-B45A-85619F43D81F}"/>
                </a:ext>
              </a:extLst>
            </p:cNvPr>
            <p:cNvSpPr/>
            <p:nvPr/>
          </p:nvSpPr>
          <p:spPr>
            <a:xfrm>
              <a:off x="762000" y="1724025"/>
              <a:ext cx="5076825" cy="5334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07000"/>
                </a:lnSpc>
                <a:spcAft>
                  <a:spcPts val="800"/>
                </a:spcAft>
              </a:pP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Теорія науки повинна бути об</a:t>
              </a:r>
              <a:r>
                <a:rPr lang="ru-RU"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єднана загальною основою. У якості такої основи можна прийняти концепцію, парадигму чи систему, в яких виділяють: підсистеми; елементи; зв’язки і взаємодію між ними; субординацію; ієрархічні рівні; входи, процесор і виходи в оточуюче середовище тощо</a:t>
              </a:r>
              <a:endParaRPr lang="ru-UA" sz="2400">
                <a:effectLst/>
                <a:ea typeface="Calibri" panose="020F0502020204030204" pitchFamily="34" charset="0"/>
                <a:cs typeface="Times New Roman" panose="02020603050405020304" pitchFamily="18" charset="0"/>
              </a:endParaRPr>
            </a:p>
          </p:txBody>
        </p:sp>
        <p:sp>
          <p:nvSpPr>
            <p:cNvPr id="15" name="Скругленный прямоугольник 24">
              <a:extLst>
                <a:ext uri="{FF2B5EF4-FFF2-40B4-BE49-F238E27FC236}">
                  <a16:creationId xmlns:a16="http://schemas.microsoft.com/office/drawing/2014/main" id="{9B8F7C4A-D003-40DB-9C99-3461FB82A261}"/>
                </a:ext>
              </a:extLst>
            </p:cNvPr>
            <p:cNvSpPr/>
            <p:nvPr/>
          </p:nvSpPr>
          <p:spPr>
            <a:xfrm>
              <a:off x="895350" y="2305050"/>
              <a:ext cx="5114925" cy="5524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ct val="107000"/>
                </a:lnSpc>
                <a:spcAft>
                  <a:spcPts val="800"/>
                </a:spcAft>
              </a:pP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Положення науки хоча й виконуєтьсч суб</a:t>
              </a:r>
              <a:r>
                <a:rPr lang="ru-RU"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єктами (людьми), але вони повинні бути доведені об</a:t>
              </a:r>
              <a:r>
                <a:rPr lang="ru-RU"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єктивною основою (реальними, істинними властивостями речей, явищ і процесів, які відбуваються у природі, суспільстві чи мисленні людини</a:t>
              </a:r>
              <a:endParaRPr lang="ru-UA" sz="2400">
                <a:effectLst/>
                <a:ea typeface="Calibri" panose="020F0502020204030204" pitchFamily="34" charset="0"/>
                <a:cs typeface="Times New Roman" panose="02020603050405020304" pitchFamily="18" charset="0"/>
              </a:endParaRPr>
            </a:p>
          </p:txBody>
        </p:sp>
        <p:cxnSp>
          <p:nvCxnSpPr>
            <p:cNvPr id="16" name="Прямая со стрелкой 15">
              <a:extLst>
                <a:ext uri="{FF2B5EF4-FFF2-40B4-BE49-F238E27FC236}">
                  <a16:creationId xmlns:a16="http://schemas.microsoft.com/office/drawing/2014/main" id="{7B37546D-76CD-4EB9-9CF5-B1FB9C6CC438}"/>
                </a:ext>
              </a:extLst>
            </p:cNvPr>
            <p:cNvCxnSpPr/>
            <p:nvPr/>
          </p:nvCxnSpPr>
          <p:spPr>
            <a:xfrm>
              <a:off x="9525" y="2581275"/>
              <a:ext cx="895350" cy="95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931F352C-6CA6-405A-B9C2-2ED265A44CB0}"/>
              </a:ext>
            </a:extLst>
          </p:cNvPr>
          <p:cNvSpPr txBox="1"/>
          <p:nvPr/>
        </p:nvSpPr>
        <p:spPr>
          <a:xfrm>
            <a:off x="3157257" y="6128386"/>
            <a:ext cx="6098344" cy="463397"/>
          </a:xfrm>
          <a:prstGeom prst="rect">
            <a:avLst/>
          </a:prstGeom>
          <a:noFill/>
        </p:spPr>
        <p:txBody>
          <a:bodyPr wrap="square">
            <a:spAutoFit/>
          </a:bodyPr>
          <a:lstStyle/>
          <a:p>
            <a:pPr algn="ctr">
              <a:lnSpc>
                <a:spcPct val="150000"/>
              </a:lnSpc>
              <a:spcAft>
                <a:spcPts val="800"/>
              </a:spcAft>
            </a:pPr>
            <a:r>
              <a:rPr lang="uk-UA" sz="1800" b="1" i="1" dirty="0">
                <a:effectLst/>
                <a:latin typeface="Times New Roman" panose="02020603050405020304" pitchFamily="18" charset="0"/>
                <a:ea typeface="Arial Narrow" panose="020B0606020202030204" pitchFamily="34" charset="0"/>
                <a:cs typeface="Times New Roman" panose="02020603050405020304" pitchFamily="18" charset="0"/>
              </a:rPr>
              <a:t>Рис. 2.</a:t>
            </a:r>
            <a:r>
              <a:rPr lang="uk-UA" sz="1800" i="1" dirty="0">
                <a:effectLst/>
                <a:latin typeface="Times New Roman" panose="02020603050405020304" pitchFamily="18" charset="0"/>
                <a:ea typeface="Arial Narrow" panose="020B0606020202030204" pitchFamily="34" charset="0"/>
                <a:cs typeface="Times New Roman" panose="02020603050405020304" pitchFamily="18" charset="0"/>
              </a:rPr>
              <a:t> Елементи обліку як науки</a:t>
            </a:r>
            <a:endParaRPr lang="ru-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1298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611380-36C5-4645-AE02-F2DC6221DD64}"/>
              </a:ext>
            </a:extLst>
          </p:cNvPr>
          <p:cNvSpPr>
            <a:spLocks noGrp="1"/>
          </p:cNvSpPr>
          <p:nvPr>
            <p:ph type="title"/>
          </p:nvPr>
        </p:nvSpPr>
        <p:spPr>
          <a:xfrm>
            <a:off x="2592925" y="624110"/>
            <a:ext cx="8911687" cy="810795"/>
          </a:xfrm>
        </p:spPr>
        <p:txBody>
          <a:bodyPr/>
          <a:lstStyle/>
          <a:p>
            <a:r>
              <a:rPr lang="uk-UA"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Метатеорія обліку</a:t>
            </a:r>
            <a:endParaRPr lang="ru-UA" dirty="0"/>
          </a:p>
        </p:txBody>
      </p:sp>
      <p:sp>
        <p:nvSpPr>
          <p:cNvPr id="3" name="Объект 2">
            <a:extLst>
              <a:ext uri="{FF2B5EF4-FFF2-40B4-BE49-F238E27FC236}">
                <a16:creationId xmlns:a16="http://schemas.microsoft.com/office/drawing/2014/main" id="{61BEB6CF-9B68-4083-9C49-9045D3AB1CA5}"/>
              </a:ext>
            </a:extLst>
          </p:cNvPr>
          <p:cNvSpPr>
            <a:spLocks noGrp="1"/>
          </p:cNvSpPr>
          <p:nvPr>
            <p:ph idx="1"/>
          </p:nvPr>
        </p:nvSpPr>
        <p:spPr>
          <a:xfrm>
            <a:off x="2110910" y="1434905"/>
            <a:ext cx="8915400" cy="1763151"/>
          </a:xfrm>
        </p:spPr>
        <p:txBody>
          <a:bodyPr>
            <a:normAutofit/>
          </a:bodyPr>
          <a:lstStyle/>
          <a:p>
            <a:pPr algn="just"/>
            <a:r>
              <a:rPr lang="uk-UA"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Розвиток бухгалтерського обліку в тому чи іншому випадку пов’язаний з розвитком його наукових теорій, для опису концептуально-аксіоматичної структури яких необхідною є побудова метатеорії бухгалтерського обліку. На основі сформованої метатеорії бухгалтерського обліку можна виявити ті елементи змістовної теорії обліку, що мають бути модифіковані або замінені в сучасних умовах розвитку економіки. </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dirty="0"/>
          </a:p>
        </p:txBody>
      </p:sp>
      <p:graphicFrame>
        <p:nvGraphicFramePr>
          <p:cNvPr id="4" name="Схема 3">
            <a:extLst>
              <a:ext uri="{FF2B5EF4-FFF2-40B4-BE49-F238E27FC236}">
                <a16:creationId xmlns:a16="http://schemas.microsoft.com/office/drawing/2014/main" id="{44271315-C6EE-42B3-A82C-FA5EDCD720C4}"/>
              </a:ext>
            </a:extLst>
          </p:cNvPr>
          <p:cNvGraphicFramePr/>
          <p:nvPr>
            <p:extLst>
              <p:ext uri="{D42A27DB-BD31-4B8C-83A1-F6EECF244321}">
                <p14:modId xmlns:p14="http://schemas.microsoft.com/office/powerpoint/2010/main" val="3988314828"/>
              </p:ext>
            </p:extLst>
          </p:nvPr>
        </p:nvGraphicFramePr>
        <p:xfrm>
          <a:off x="2355556" y="2785403"/>
          <a:ext cx="8128000" cy="39015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439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FD9855-1B12-4B05-93A4-8CC2BD70AA5D}"/>
              </a:ext>
            </a:extLst>
          </p:cNvPr>
          <p:cNvSpPr>
            <a:spLocks noGrp="1"/>
          </p:cNvSpPr>
          <p:nvPr>
            <p:ph type="title"/>
          </p:nvPr>
        </p:nvSpPr>
        <p:spPr>
          <a:xfrm>
            <a:off x="5815467" y="4965785"/>
            <a:ext cx="6609705" cy="1259894"/>
          </a:xfrm>
        </p:spPr>
        <p:txBody>
          <a:bodyPr>
            <a:normAutofit/>
          </a:bodyPr>
          <a:lstStyle/>
          <a:p>
            <a:pPr marL="0" marR="0" lvl="0" indent="0" defTabSz="914400" rtl="0" eaLnBrk="0" fontAlgn="base" latinLnBrk="0" hangingPunct="0">
              <a:lnSpc>
                <a:spcPct val="90000"/>
              </a:lnSpc>
              <a:spcBef>
                <a:spcPct val="0"/>
              </a:spcBef>
              <a:spcAft>
                <a:spcPct val="0"/>
              </a:spcAft>
              <a:buClrTx/>
              <a:buSzTx/>
              <a:buFontTx/>
              <a:buNone/>
              <a:tabLst/>
            </a:pPr>
            <a:r>
              <a:rPr kumimoji="0" lang="uk-UA" altLang="ru-UA" sz="1700" b="1" i="1"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Рис. 3.</a:t>
            </a:r>
            <a:r>
              <a:rPr kumimoji="0" lang="uk-UA" altLang="ru-UA" sz="1700" b="0" i="1"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Ієрархічний взаємозв</a:t>
            </a:r>
            <a:r>
              <a:rPr kumimoji="0" lang="uk-UA" altLang="ru-UA" sz="1700" b="0" i="1" u="none" strike="noStrike" cap="none" normalizeH="0" baseline="0" dirty="0">
                <a:ln>
                  <a:noFill/>
                </a:ln>
                <a:effectLst/>
                <a:latin typeface="Calibri" panose="020F0502020204030204" pitchFamily="34" charset="0"/>
                <a:ea typeface="Calibri" panose="020F0502020204030204" pitchFamily="34" charset="0"/>
                <a:cs typeface="Times New Roman" panose="02020603050405020304" pitchFamily="18" charset="0"/>
              </a:rPr>
              <a:t>’</a:t>
            </a:r>
            <a:r>
              <a:rPr kumimoji="0" lang="uk-UA" altLang="ru-UA" sz="1700" b="0" i="1"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язок окремих рівнів теорії </a:t>
            </a:r>
            <a:endParaRPr kumimoji="0" lang="uk-UA" altLang="ru-UA" sz="1700" b="0" i="0" u="none" strike="noStrike" cap="none" normalizeH="0" baseline="0" dirty="0">
              <a:ln>
                <a:noFill/>
              </a:ln>
              <a:effectLst/>
            </a:endParaRPr>
          </a:p>
          <a:p>
            <a:pPr marL="0" marR="0" lvl="0" indent="0" defTabSz="914400" rtl="0" eaLnBrk="0" fontAlgn="base" latinLnBrk="0" hangingPunct="0">
              <a:lnSpc>
                <a:spcPct val="90000"/>
              </a:lnSpc>
              <a:spcBef>
                <a:spcPct val="0"/>
              </a:spcBef>
              <a:spcAft>
                <a:spcPct val="0"/>
              </a:spcAft>
              <a:buClrTx/>
              <a:buSzTx/>
              <a:buFontTx/>
              <a:buNone/>
              <a:tabLst/>
            </a:pPr>
            <a:r>
              <a:rPr kumimoji="0" lang="uk-UA" altLang="ru-UA" sz="1700" b="0" i="1"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і практики бухгалтерського обліку</a:t>
            </a:r>
            <a:endParaRPr kumimoji="0" lang="uk-UA" altLang="ru-UA" sz="1700" b="0" i="0" u="none" strike="noStrike" cap="none" normalizeH="0" baseline="0" dirty="0">
              <a:ln>
                <a:noFill/>
              </a:ln>
              <a:effectLst/>
            </a:endParaRPr>
          </a:p>
          <a:p>
            <a:pPr marL="0" marR="0" lvl="0" indent="0" defTabSz="914400" rtl="0" eaLnBrk="0" fontAlgn="base" latinLnBrk="0" hangingPunct="0">
              <a:lnSpc>
                <a:spcPct val="90000"/>
              </a:lnSpc>
              <a:spcBef>
                <a:spcPct val="0"/>
              </a:spcBef>
              <a:spcAft>
                <a:spcPct val="0"/>
              </a:spcAft>
              <a:buClrTx/>
              <a:buSzTx/>
              <a:buFontTx/>
              <a:buNone/>
              <a:tabLst/>
            </a:pPr>
            <a:endParaRPr kumimoji="0" lang="uk-UA" altLang="ru-UA" sz="1700" b="0" i="0" u="none" strike="noStrike" cap="none" normalizeH="0" baseline="0" dirty="0">
              <a:ln>
                <a:noFill/>
              </a:ln>
              <a:effectLst/>
              <a:latin typeface="Arial" panose="020B0604020202020204" pitchFamily="34" charset="0"/>
            </a:endParaRPr>
          </a:p>
        </p:txBody>
      </p:sp>
      <p:sp>
        <p:nvSpPr>
          <p:cNvPr id="3" name="Объект 2">
            <a:extLst>
              <a:ext uri="{FF2B5EF4-FFF2-40B4-BE49-F238E27FC236}">
                <a16:creationId xmlns:a16="http://schemas.microsoft.com/office/drawing/2014/main" id="{5D521975-2CF3-47D6-893A-A59874417CAF}"/>
              </a:ext>
            </a:extLst>
          </p:cNvPr>
          <p:cNvSpPr>
            <a:spLocks noGrp="1"/>
          </p:cNvSpPr>
          <p:nvPr>
            <p:ph idx="1"/>
          </p:nvPr>
        </p:nvSpPr>
        <p:spPr>
          <a:xfrm>
            <a:off x="618880" y="648930"/>
            <a:ext cx="3680623" cy="5243924"/>
          </a:xfrm>
        </p:spPr>
        <p:txBody>
          <a:bodyPr>
            <a:normAutofit lnSpcReduction="10000"/>
          </a:bodyPr>
          <a:lstStyle/>
          <a:p>
            <a:pPr marL="0" marR="0" lvl="0" indent="0" algn="just" defTabSz="914400" rtl="0" eaLnBrk="0" fontAlgn="base" latinLnBrk="0" hangingPunct="0">
              <a:lnSpc>
                <a:spcPct val="90000"/>
              </a:lnSpc>
              <a:spcBef>
                <a:spcPct val="0"/>
              </a:spcBef>
              <a:spcAft>
                <a:spcPts val="600"/>
              </a:spcAft>
              <a:buClrTx/>
              <a:buSzTx/>
              <a:buFontTx/>
              <a:buNone/>
              <a:tabLst/>
            </a:pPr>
            <a:r>
              <a:rPr kumimoji="0" lang="uk-UA" altLang="ru-UA" b="0" i="0" u="none" strike="noStrike" cap="none" normalizeH="0" baseline="0">
                <a:ln>
                  <a:noFill/>
                </a:ln>
                <a:effectLst/>
                <a:latin typeface="Times New Roman" panose="02020603050405020304" pitchFamily="18" charset="0"/>
                <a:ea typeface="Calibri" panose="020F0502020204030204" pitchFamily="34" charset="0"/>
                <a:cs typeface="Times New Roman" panose="02020603050405020304" pitchFamily="18" charset="0"/>
              </a:rPr>
              <a:t>Метатеорія обліку передбачає реконструкцію тих облікових цінностей, які ми відносимо до теоретичних (принципів, методів обліку), реорганізацію наукових знань в сфері бухгалтерського обліку, дозволяє проаналізувати наукові теорії та здійснити зрушення змістовного характеру в бухгалтерському обліку.</a:t>
            </a:r>
            <a:endParaRPr kumimoji="0" lang="uk-UA" altLang="ru-UA" b="0" i="0" u="none" strike="noStrike" cap="none" normalizeH="0" baseline="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90000"/>
              </a:lnSpc>
              <a:spcBef>
                <a:spcPct val="0"/>
              </a:spcBef>
              <a:spcAft>
                <a:spcPts val="600"/>
              </a:spcAft>
              <a:buClrTx/>
              <a:buSzTx/>
              <a:buFontTx/>
              <a:buNone/>
              <a:tabLst/>
            </a:pPr>
            <a:r>
              <a:rPr kumimoji="0" lang="uk-UA" altLang="ru-UA" b="0" i="0" u="none" strike="noStrike" cap="none" normalizeH="0" baseline="0">
                <a:ln>
                  <a:noFill/>
                </a:ln>
                <a:effectLst/>
                <a:latin typeface="Times New Roman" panose="02020603050405020304" pitchFamily="18" charset="0"/>
                <a:ea typeface="Calibri" panose="020F0502020204030204" pitchFamily="34" charset="0"/>
                <a:cs typeface="Times New Roman" panose="02020603050405020304" pitchFamily="18" charset="0"/>
              </a:rPr>
              <a:t>Аналіз фахової облікової літератури дозволив встановити, що першим з дослідників з країн пострадянського простору, хто звернув увагу на необхідність розробки метатеоретичного рівня бухгалтерського обліку був проф. Р.С. Рашитов. Він запропонував наступну ієрархію взаємозв’язків між окремими рівнями теорії і практики бухгалтерського обліку (рис. 3).</a:t>
            </a:r>
            <a:endParaRPr kumimoji="0" lang="uk-UA" altLang="ru-UA" b="0" i="0" u="none" strike="noStrike" cap="none" normalizeH="0" baseline="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90000"/>
              </a:lnSpc>
              <a:spcBef>
                <a:spcPct val="0"/>
              </a:spcBef>
              <a:spcAft>
                <a:spcPts val="600"/>
              </a:spcAft>
              <a:buClrTx/>
              <a:buSzTx/>
              <a:buFontTx/>
              <a:buNone/>
              <a:tabLst/>
            </a:pPr>
            <a:endParaRPr kumimoji="0" lang="uk-UA" altLang="ru-UA" b="0" i="0" u="none" strike="noStrike" cap="none" normalizeH="0" baseline="0">
              <a:ln>
                <a:noFill/>
              </a:ln>
              <a:effectLst/>
              <a:latin typeface="Times New Roman" panose="02020603050405020304" pitchFamily="18" charset="0"/>
              <a:cs typeface="Times New Roman" panose="02020603050405020304" pitchFamily="18" charset="0"/>
            </a:endParaRPr>
          </a:p>
        </p:txBody>
      </p:sp>
      <p:pic>
        <p:nvPicPr>
          <p:cNvPr id="1025" name="Рисунок 96">
            <a:extLst>
              <a:ext uri="{FF2B5EF4-FFF2-40B4-BE49-F238E27FC236}">
                <a16:creationId xmlns:a16="http://schemas.microsoft.com/office/drawing/2014/main" id="{3EAEADC6-ED9E-45A5-AF49-03A53BE1C6C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19543" y="1953345"/>
            <a:ext cx="6953577" cy="2626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0289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69E8FD-A151-4491-82C5-74805C293976}"/>
              </a:ext>
            </a:extLst>
          </p:cNvPr>
          <p:cNvSpPr>
            <a:spLocks noGrp="1"/>
          </p:cNvSpPr>
          <p:nvPr>
            <p:ph type="title"/>
          </p:nvPr>
        </p:nvSpPr>
        <p:spPr/>
        <p:txBody>
          <a:bodyPr/>
          <a:lstStyle/>
          <a:p>
            <a:r>
              <a:rPr lang="uk-UA"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 думку проф. Р.С. </a:t>
            </a:r>
            <a:r>
              <a:rPr lang="uk-UA"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Рашитова</a:t>
            </a:r>
            <a:r>
              <a:rPr lang="uk-UA"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представляє інтерес:</a:t>
            </a:r>
            <a:endParaRPr lang="ru-UA" dirty="0"/>
          </a:p>
        </p:txBody>
      </p:sp>
      <p:graphicFrame>
        <p:nvGraphicFramePr>
          <p:cNvPr id="4" name="Объект 3">
            <a:extLst>
              <a:ext uri="{FF2B5EF4-FFF2-40B4-BE49-F238E27FC236}">
                <a16:creationId xmlns:a16="http://schemas.microsoft.com/office/drawing/2014/main" id="{C6D4DAF1-9267-4165-AA1A-B0E17F5F29B0}"/>
              </a:ext>
            </a:extLst>
          </p:cNvPr>
          <p:cNvGraphicFramePr>
            <a:graphicFrameLocks noGrp="1"/>
          </p:cNvGraphicFramePr>
          <p:nvPr>
            <p:ph idx="1"/>
            <p:extLst>
              <p:ext uri="{D42A27DB-BD31-4B8C-83A1-F6EECF244321}">
                <p14:modId xmlns:p14="http://schemas.microsoft.com/office/powerpoint/2010/main" val="771837493"/>
              </p:ext>
            </p:extLst>
          </p:nvPr>
        </p:nvGraphicFramePr>
        <p:xfrm>
          <a:off x="1928787" y="1905000"/>
          <a:ext cx="9602788" cy="44922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5898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CF77490-A1FF-4452-8B11-7DC0D3541892}"/>
              </a:ext>
            </a:extLst>
          </p:cNvPr>
          <p:cNvSpPr>
            <a:spLocks noGrp="1"/>
          </p:cNvSpPr>
          <p:nvPr>
            <p:ph idx="1"/>
          </p:nvPr>
        </p:nvSpPr>
        <p:spPr>
          <a:xfrm>
            <a:off x="1638300" y="473613"/>
            <a:ext cx="10445848" cy="1791285"/>
          </a:xfrm>
        </p:spPr>
        <p:txBody>
          <a:bodyPr/>
          <a:lstStyle/>
          <a:p>
            <a:pPr algn="just"/>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Дотримуючись</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поглядів</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Р.С. Рашитова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стосовно</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опису</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системи</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бухгалтерського</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на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основі</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моделі</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та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її</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інтерпретації</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наповнення</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нами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запропоновано</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використовувати</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цей</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підхід</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для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опису</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метатеоретичного</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рівня</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бухгалтерського</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За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цим</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підходом</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та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беручи</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за основу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концепцію</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науково-дослідницьких</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програм</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І.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Лакатоса</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нами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запропоновано</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у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складі</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метасистеми</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бухгалтерського</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виділяти</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метамодель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бухгалтерського</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обліку</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та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інтерпретацію</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цієї</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метамоделі</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наповнення</a:t>
            </a: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(рис. 4).</a:t>
            </a:r>
            <a:endParaRPr lang="ru-UA"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ru-UA" dirty="0"/>
          </a:p>
        </p:txBody>
      </p:sp>
      <p:pic>
        <p:nvPicPr>
          <p:cNvPr id="4" name="Рисунок 3">
            <a:extLst>
              <a:ext uri="{FF2B5EF4-FFF2-40B4-BE49-F238E27FC236}">
                <a16:creationId xmlns:a16="http://schemas.microsoft.com/office/drawing/2014/main" id="{F1DE221C-26E5-4E2B-8421-B6100750E36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055348" y="2425894"/>
            <a:ext cx="9100331" cy="4087447"/>
          </a:xfrm>
          <a:prstGeom prst="rect">
            <a:avLst/>
          </a:prstGeom>
          <a:noFill/>
          <a:ln>
            <a:noFill/>
          </a:ln>
        </p:spPr>
      </p:pic>
      <p:sp>
        <p:nvSpPr>
          <p:cNvPr id="6" name="TextBox 5">
            <a:extLst>
              <a:ext uri="{FF2B5EF4-FFF2-40B4-BE49-F238E27FC236}">
                <a16:creationId xmlns:a16="http://schemas.microsoft.com/office/drawing/2014/main" id="{7C0FF65B-98AE-4E85-945F-25E2E19925F5}"/>
              </a:ext>
            </a:extLst>
          </p:cNvPr>
          <p:cNvSpPr txBox="1"/>
          <p:nvPr/>
        </p:nvSpPr>
        <p:spPr>
          <a:xfrm>
            <a:off x="2807970" y="6488668"/>
            <a:ext cx="8106507" cy="369332"/>
          </a:xfrm>
          <a:prstGeom prst="rect">
            <a:avLst/>
          </a:prstGeom>
          <a:noFill/>
        </p:spPr>
        <p:txBody>
          <a:bodyPr wrap="square">
            <a:spAutoFit/>
          </a:bodyPr>
          <a:lstStyle/>
          <a:p>
            <a:r>
              <a:rPr lang="ru-RU" sz="1800" b="1" i="1" dirty="0">
                <a:solidFill>
                  <a:srgbClr val="000000"/>
                </a:solidFill>
                <a:effectLst/>
                <a:latin typeface="Times New Roman" panose="02020603050405020304" pitchFamily="18" charset="0"/>
                <a:ea typeface="Calibri" panose="020F0502020204030204" pitchFamily="34" charset="0"/>
              </a:rPr>
              <a:t>Рис. 4.</a:t>
            </a:r>
            <a:r>
              <a:rPr lang="ru-RU" sz="1800" i="1" dirty="0">
                <a:solidFill>
                  <a:srgbClr val="000000"/>
                </a:solidFill>
                <a:effectLst/>
                <a:latin typeface="Times New Roman" panose="02020603050405020304" pitchFamily="18" charset="0"/>
                <a:ea typeface="Calibri" panose="020F0502020204030204" pitchFamily="34" charset="0"/>
              </a:rPr>
              <a:t> </a:t>
            </a:r>
            <a:r>
              <a:rPr lang="ru-RU" sz="1800" i="1" dirty="0" err="1">
                <a:solidFill>
                  <a:srgbClr val="000000"/>
                </a:solidFill>
                <a:effectLst/>
                <a:latin typeface="Times New Roman" panose="02020603050405020304" pitchFamily="18" charset="0"/>
                <a:ea typeface="Calibri" panose="020F0502020204030204" pitchFamily="34" charset="0"/>
              </a:rPr>
              <a:t>Загальна</a:t>
            </a:r>
            <a:r>
              <a:rPr lang="ru-RU" sz="1800" i="1" dirty="0">
                <a:solidFill>
                  <a:srgbClr val="000000"/>
                </a:solidFill>
                <a:effectLst/>
                <a:latin typeface="Times New Roman" panose="02020603050405020304" pitchFamily="18" charset="0"/>
                <a:ea typeface="Calibri" panose="020F0502020204030204" pitchFamily="34" charset="0"/>
              </a:rPr>
              <a:t> структура </a:t>
            </a:r>
            <a:r>
              <a:rPr lang="ru-RU" sz="1800" i="1" dirty="0" err="1">
                <a:solidFill>
                  <a:srgbClr val="000000"/>
                </a:solidFill>
                <a:effectLst/>
                <a:latin typeface="Times New Roman" panose="02020603050405020304" pitchFamily="18" charset="0"/>
                <a:ea typeface="Calibri" panose="020F0502020204030204" pitchFamily="34" charset="0"/>
              </a:rPr>
              <a:t>метасистеми</a:t>
            </a:r>
            <a:r>
              <a:rPr lang="ru-RU" sz="1800" i="1" dirty="0">
                <a:solidFill>
                  <a:srgbClr val="000000"/>
                </a:solidFill>
                <a:effectLst/>
                <a:latin typeface="Times New Roman" panose="02020603050405020304" pitchFamily="18" charset="0"/>
                <a:ea typeface="Calibri" panose="020F0502020204030204" pitchFamily="34" charset="0"/>
              </a:rPr>
              <a:t> </a:t>
            </a:r>
            <a:r>
              <a:rPr lang="ru-RU" sz="1800" i="1" dirty="0" err="1">
                <a:solidFill>
                  <a:srgbClr val="000000"/>
                </a:solidFill>
                <a:effectLst/>
                <a:latin typeface="Times New Roman" panose="02020603050405020304" pitchFamily="18" charset="0"/>
                <a:ea typeface="Calibri" panose="020F0502020204030204" pitchFamily="34" charset="0"/>
              </a:rPr>
              <a:t>бухгалтерського</a:t>
            </a:r>
            <a:r>
              <a:rPr lang="ru-RU" sz="1800" i="1" dirty="0">
                <a:solidFill>
                  <a:srgbClr val="000000"/>
                </a:solidFill>
                <a:effectLst/>
                <a:latin typeface="Times New Roman" panose="02020603050405020304" pitchFamily="18" charset="0"/>
                <a:ea typeface="Calibri" panose="020F0502020204030204" pitchFamily="34" charset="0"/>
              </a:rPr>
              <a:t> </a:t>
            </a:r>
            <a:r>
              <a:rPr lang="ru-RU" sz="1800" i="1" dirty="0" err="1">
                <a:solidFill>
                  <a:srgbClr val="000000"/>
                </a:solidFill>
                <a:effectLst/>
                <a:latin typeface="Times New Roman" panose="02020603050405020304" pitchFamily="18" charset="0"/>
                <a:ea typeface="Calibri" panose="020F0502020204030204" pitchFamily="34" charset="0"/>
              </a:rPr>
              <a:t>обліку</a:t>
            </a:r>
            <a:endParaRPr lang="ru-UA" dirty="0"/>
          </a:p>
        </p:txBody>
      </p:sp>
    </p:spTree>
    <p:extLst>
      <p:ext uri="{BB962C8B-B14F-4D97-AF65-F5344CB8AC3E}">
        <p14:creationId xmlns:p14="http://schemas.microsoft.com/office/powerpoint/2010/main" val="3619437350"/>
      </p:ext>
    </p:extLst>
  </p:cSld>
  <p:clrMapOvr>
    <a:masterClrMapping/>
  </p:clrMapOvr>
</p:sld>
</file>

<file path=ppt/theme/theme1.xml><?xml version="1.0" encoding="utf-8"?>
<a:theme xmlns:a="http://schemas.openxmlformats.org/drawingml/2006/main" name="Легкий дым">
  <a:themeElements>
    <a:clrScheme name="Зеленый">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Override1.xml><?xml version="1.0" encoding="utf-8"?>
<a:themeOverride xmlns:a="http://schemas.openxmlformats.org/drawingml/2006/main">
  <a:clrScheme name="Зеленый">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78</TotalTime>
  <Words>3923</Words>
  <Application>Microsoft Office PowerPoint</Application>
  <PresentationFormat>Широкоэкранный</PresentationFormat>
  <Paragraphs>184</Paragraphs>
  <Slides>41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41</vt:i4>
      </vt:variant>
    </vt:vector>
  </HeadingPairs>
  <TitlesOfParts>
    <vt:vector size="48" baseType="lpstr">
      <vt:lpstr>Arial</vt:lpstr>
      <vt:lpstr>Arial Narrow</vt:lpstr>
      <vt:lpstr>Calibri</vt:lpstr>
      <vt:lpstr>Century Gothic</vt:lpstr>
      <vt:lpstr>Times New Roman</vt:lpstr>
      <vt:lpstr>Wingdings 3</vt:lpstr>
      <vt:lpstr>Легкий дым</vt:lpstr>
      <vt:lpstr>Тема 3 Парадигми і концепції бухгалтерського обліку</vt:lpstr>
      <vt:lpstr>План лекції </vt:lpstr>
      <vt:lpstr>1. Філософські підходи до облікового теоретичного знання</vt:lpstr>
      <vt:lpstr>Презентация PowerPoint</vt:lpstr>
      <vt:lpstr>Презентация PowerPoint</vt:lpstr>
      <vt:lpstr>Метатеорія обліку</vt:lpstr>
      <vt:lpstr>Рис. 3. Ієрархічний взаємозв’язок окремих рівнів теорії  і практики бухгалтерського обліку </vt:lpstr>
      <vt:lpstr>На думку проф. Р.С. Рашитова представляє інтерес:</vt:lpstr>
      <vt:lpstr>Презентация PowerPoint</vt:lpstr>
      <vt:lpstr>2. Парадигми бухгалтерського обліку</vt:lpstr>
      <vt:lpstr>В довідниковій літературі парадигма трактується як:  </vt:lpstr>
      <vt:lpstr>Презентация PowerPoint</vt:lpstr>
      <vt:lpstr>Презентация PowerPoint</vt:lpstr>
      <vt:lpstr>Презентация PowerPoint</vt:lpstr>
      <vt:lpstr>Характеристика існуючих парадигм в контексті еволюції наукової думки</vt:lpstr>
      <vt:lpstr>Презентация PowerPoint</vt:lpstr>
      <vt:lpstr>Таким чином, камеральна бухгалтерія пов’язана, передусім, з державною сферою, з обліком надходжень і видатків, що встановлюються на державному рівні, в сучасному розумінні – з державним бюджетом. Камеральна бухгалтерія не є ідеальною парадигмою, вона орієнтована на доходи і витрати, а стану майна і заборгованості приділяється неналежна увага.  </vt:lpstr>
      <vt:lpstr>Презентация PowerPoint</vt:lpstr>
      <vt:lpstr>Основними недоліками третьої парадигми є наступні:  </vt:lpstr>
      <vt:lpstr>Презентация PowerPoint</vt:lpstr>
      <vt:lpstr>Презентация PowerPoint</vt:lpstr>
      <vt:lpstr>Презентация PowerPoint</vt:lpstr>
      <vt:lpstr>Основні параметри п’ятої парадигми – подвійної динамічної динаміки – наведено нижче (див. рис. 11). </vt:lpstr>
      <vt:lpstr>Шоста парадигма може бути охарактеризована наступними параметрами (рис. 12). </vt:lpstr>
      <vt:lpstr>Парадигми деяких вчених</vt:lpstr>
      <vt:lpstr>3. Концепції бухгалтерського обліку</vt:lpstr>
      <vt:lpstr>Макроекономічна концепція </vt:lpstr>
      <vt:lpstr>Мікроеконмоічна  концепція </vt:lpstr>
      <vt:lpstr>Соціальна концепція </vt:lpstr>
      <vt:lpstr>Стратегічна концепція </vt:lpstr>
      <vt:lpstr>Етична концепція </vt:lpstr>
      <vt:lpstr>Концепція обліку для цілей управління</vt:lpstr>
      <vt:lpstr>Аналіз існуючих концепцій управління та їх вплив на бухгалтерський облік узагальнено в табл. 1. Таким чином, кожна управлінська концепція висувала свої вимоги щодо змістовного наповнення бухгалтерського обліку, що дає можливість стверджувати: бухгалтерський облік саме під впливом управлінських теорій зазнав найбільших якісних змін:</vt:lpstr>
      <vt:lpstr>Концепція ринково-орієнтованої звітності</vt:lpstr>
      <vt:lpstr>Концепція капіталу і вартості</vt:lpstr>
      <vt:lpstr>Презентация PowerPoint</vt:lpstr>
      <vt:lpstr>Концепція справедливої вартості в загальній концепції бухгалтерского обліку</vt:lpstr>
      <vt:lpstr>Вибірка по поняттю «Справедлива вартість»</vt:lpstr>
      <vt:lpstr>Продовження таблиці</vt:lpstr>
      <vt:lpstr>Висновок</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3 Парадигми і концепції бухгалтерського обліку</dc:title>
  <dc:creator>Бельдій Альона Михайлівна</dc:creator>
  <cp:lastModifiedBy>User</cp:lastModifiedBy>
  <cp:revision>15</cp:revision>
  <dcterms:created xsi:type="dcterms:W3CDTF">2021-01-23T14:43:33Z</dcterms:created>
  <dcterms:modified xsi:type="dcterms:W3CDTF">2021-01-25T15:45:11Z</dcterms:modified>
</cp:coreProperties>
</file>