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8" r:id="rId8"/>
    <p:sldId id="270" r:id="rId9"/>
    <p:sldId id="273" r:id="rId10"/>
    <p:sldId id="277" r:id="rId11"/>
    <p:sldId id="282" r:id="rId12"/>
    <p:sldId id="283" r:id="rId13"/>
    <p:sldId id="284" r:id="rId14"/>
    <p:sldId id="286" r:id="rId15"/>
    <p:sldId id="287" r:id="rId16"/>
    <p:sldId id="291" r:id="rId17"/>
    <p:sldId id="293" r:id="rId18"/>
    <p:sldId id="292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1%96%D0%BA%D1%80%D0%BE%D0%BF%D1%80%D0%BE%D1%86%D0%B5%D1%81%D0%BE%D1%80" TargetMode="External"/><Relationship Id="rId3" Type="http://schemas.openxmlformats.org/officeDocument/2006/relationships/hyperlink" Target="https://uk.wikipedia.org/wiki/%D0%9A%D0%B0%D0%BB%D1%96%D1%84%D0%BE%D1%80%D0%BD%D1%96%D1%8F" TargetMode="External"/><Relationship Id="rId7" Type="http://schemas.openxmlformats.org/officeDocument/2006/relationships/hyperlink" Target="https://uk.wikipedia.org/wiki/%D0%9A%D0%BE%D0%BC%D0%BF'%D1%8E%D1%82%D0%B5%D1%80" TargetMode="External"/><Relationship Id="rId12" Type="http://schemas.openxmlformats.org/officeDocument/2006/relationships/hyperlink" Target="https://uk.wikipedia.org/wiki/%D0%A3%D0%BD%D1%96%D0%B2%D0%B5%D1%80%D1%81%D0%B8%D1%82%D0%B5%D1%82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1%96%D1%81%D1%8C%D0%BA%D1%96_%D1%81%D1%82%D0%B0%D1%82%D0%B8%D1%81%D1%82%D0%B8%D1%87%D0%BD%D1%96_%D0%B0%D0%B3%D0%BB%D0%BE%D0%BC%D0%B5%D1%80%D0%B0%D1%86%D1%96%D1%97_%D0%A1%D0%A8%D0%90" TargetMode="External"/><Relationship Id="rId11" Type="http://schemas.openxmlformats.org/officeDocument/2006/relationships/hyperlink" Target="https://uk.wikipedia.org/wiki/%D0%91%D1%96%D0%BE%D1%82%D0%B5%D1%85%D0%BD%D0%BE%D0%BB%D0%BE%D0%B3%D1%96%D1%8F" TargetMode="External"/><Relationship Id="rId5" Type="http://schemas.openxmlformats.org/officeDocument/2006/relationships/hyperlink" Target="https://uk.wikipedia.org/wiki/%D0%A2%D0%B5%D1%80%D0%B8%D1%82%D0%BE%D1%80%D1%96%D1%8F_%D0%B7%D0%B0%D1%82%D0%BE%D0%BA%D0%B8_%D0%A1%D0%B0%D0%BD-%D0%A4%D1%80%D0%B0%D0%BD%D1%86%D0%B8%D1%81%D0%BA%D0%BE" TargetMode="External"/><Relationship Id="rId10" Type="http://schemas.openxmlformats.org/officeDocument/2006/relationships/hyperlink" Target="https://uk.wikipedia.org/wiki/%D0%9C%D0%BE%D0%B1%D1%96%D0%BB%D1%8C%D0%BD%D0%B8%D0%B9_%D0%B7%D0%B2'%D1%8F%D0%B7%D0%BE%D0%BA" TargetMode="External"/><Relationship Id="rId4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9" Type="http://schemas.openxmlformats.org/officeDocument/2006/relationships/hyperlink" Target="https://uk.wikipedia.org/wiki/%D0%9F%D1%80%D0%BE%D0%B3%D1%80%D0%B0%D0%BC%D0%BD%D0%B5_%D0%B7%D0%B0%D0%B1%D0%B5%D0%B7%D0%BF%D0%B5%D1%87%D0%B5%D0%BD%D0%BD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s-tech.com/solutions/back-office_systems/" TargetMode="External"/><Relationship Id="rId13" Type="http://schemas.openxmlformats.org/officeDocument/2006/relationships/hyperlink" Target="https://www.datas-tech.com/solutions/integration/" TargetMode="External"/><Relationship Id="rId3" Type="http://schemas.openxmlformats.org/officeDocument/2006/relationships/hyperlink" Target="https://www.datas-tech.com/solutions/internet_banking/" TargetMode="External"/><Relationship Id="rId7" Type="http://schemas.openxmlformats.org/officeDocument/2006/relationships/hyperlink" Target="https://offer.datas-tech.com/ua/oracle-netsuite/" TargetMode="External"/><Relationship Id="rId12" Type="http://schemas.openxmlformats.org/officeDocument/2006/relationships/hyperlink" Target="https://www.datas-tech.com/solutions/data_warehouse/" TargetMode="External"/><Relationship Id="rId17" Type="http://schemas.openxmlformats.org/officeDocument/2006/relationships/image" Target="../media/image29.jpeg"/><Relationship Id="rId2" Type="http://schemas.openxmlformats.org/officeDocument/2006/relationships/hyperlink" Target="https://www.datas-tech.com/solutions/abs/" TargetMode="External"/><Relationship Id="rId16" Type="http://schemas.openxmlformats.org/officeDocument/2006/relationships/hyperlink" Target="https://www.datas-tech.com/solutions/information_security_solu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s-tech.com/solutions/budget_systems/" TargetMode="External"/><Relationship Id="rId11" Type="http://schemas.openxmlformats.org/officeDocument/2006/relationships/hyperlink" Target="https://www.datas-tech.com/solutions/testing/" TargetMode="External"/><Relationship Id="rId5" Type="http://schemas.openxmlformats.org/officeDocument/2006/relationships/hyperlink" Target="https://www.datas-tech.com/solutions/antifraud/" TargetMode="External"/><Relationship Id="rId15" Type="http://schemas.openxmlformats.org/officeDocument/2006/relationships/hyperlink" Target="https://www.datas-tech.com/solutions/enterprise_endpoint_protection/" TargetMode="External"/><Relationship Id="rId10" Type="http://schemas.openxmlformats.org/officeDocument/2006/relationships/hyperlink" Target="https://www.datas-tech.com/solutions/app-development/" TargetMode="External"/><Relationship Id="rId4" Type="http://schemas.openxmlformats.org/officeDocument/2006/relationships/hyperlink" Target="https://www.datas-tech.com/solutions/bank_analytics/" TargetMode="External"/><Relationship Id="rId9" Type="http://schemas.openxmlformats.org/officeDocument/2006/relationships/hyperlink" Target="https://www.datas-tech.com/solutions/crm/" TargetMode="External"/><Relationship Id="rId14" Type="http://schemas.openxmlformats.org/officeDocument/2006/relationships/hyperlink" Target="https://www.datas-tech.com/solutions/epilogu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akon.rada.gov.ua/laws/show/380-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5%D0%BA%D0%BE%D0%BD%D0%BE%D0%BC%D1%96%D1%87%D0%BD%D0%B8%D0%B9_%D0%B5%D1%84%D0%B5%D0%BA%D1%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k.wikipedia.org/wiki/%D0%A2%D0%BE%D0%B2%D0%B0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eaLnBrk="1" hangingPunct="1"/>
            <a:r>
              <a:rPr lang="uk-UA" sz="2800" b="1" smtClean="0"/>
              <a:t>Визначення поняття «інновація»</a:t>
            </a: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477250" cy="5334000"/>
          </a:xfrm>
        </p:spPr>
        <p:txBody>
          <a:bodyPr/>
          <a:lstStyle/>
          <a:p>
            <a:pPr indent="282575" algn="just" eaLnBrk="1" hangingPunct="1">
              <a:buFont typeface="Wingdings 2" pitchFamily="18" charset="2"/>
              <a:buNone/>
              <a:defRPr/>
            </a:pPr>
            <a:r>
              <a:rPr lang="uk-UA" sz="2400" i="1" u="sng" dirty="0" smtClean="0"/>
              <a:t>О.Пригожин</a:t>
            </a:r>
            <a:r>
              <a:rPr lang="uk-UA" sz="2400" dirty="0" smtClean="0"/>
              <a:t> дає визначення інновації як форми керованого розвитку. Інновація – це </a:t>
            </a:r>
            <a:r>
              <a:rPr lang="uk-UA" sz="2400" b="1" dirty="0" smtClean="0"/>
              <a:t>процес</a:t>
            </a:r>
            <a:r>
              <a:rPr lang="uk-UA" sz="2400" dirty="0" smtClean="0"/>
              <a:t>, тобто </a:t>
            </a:r>
            <a:r>
              <a:rPr lang="uk-UA" sz="2400" b="1" dirty="0" smtClean="0"/>
              <a:t>перехід</a:t>
            </a:r>
            <a:r>
              <a:rPr lang="uk-UA" sz="2400" dirty="0" smtClean="0"/>
              <a:t> певної системи від одного стану до іншого.</a:t>
            </a:r>
            <a:endParaRPr lang="ru-RU" sz="2400" dirty="0" smtClean="0"/>
          </a:p>
          <a:p>
            <a:pPr indent="282575" algn="just" eaLnBrk="1" hangingPunct="1">
              <a:buFont typeface="Wingdings 2" pitchFamily="18" charset="2"/>
              <a:buNone/>
              <a:defRPr/>
            </a:pPr>
            <a:r>
              <a:rPr lang="uk-UA" sz="2400" i="1" u="sng" dirty="0" smtClean="0"/>
              <a:t>Б.</a:t>
            </a:r>
            <a:r>
              <a:rPr lang="uk-UA" sz="2400" i="1" u="sng" dirty="0" err="1" smtClean="0"/>
              <a:t>Санто</a:t>
            </a:r>
            <a:r>
              <a:rPr lang="uk-UA" sz="2400" dirty="0" smtClean="0"/>
              <a:t> визначав інновацію, як «суспільно-технічний-економічний процес», який через практичне використання ідей та винаходів приводить до створення кращих   за своїми властивостями </a:t>
            </a:r>
            <a:r>
              <a:rPr lang="uk-UA" sz="2400" b="1" dirty="0" smtClean="0"/>
              <a:t>технологій</a:t>
            </a:r>
            <a:r>
              <a:rPr lang="uk-UA" sz="2400" dirty="0" smtClean="0"/>
              <a:t> та </a:t>
            </a:r>
            <a:r>
              <a:rPr lang="uk-UA" sz="2400" b="1" dirty="0" smtClean="0"/>
              <a:t>виробів</a:t>
            </a:r>
            <a:r>
              <a:rPr lang="uk-UA" sz="2400" dirty="0" smtClean="0"/>
              <a:t>. </a:t>
            </a:r>
          </a:p>
          <a:p>
            <a:pPr indent="282575" algn="just" eaLnBrk="1" hangingPunct="1">
              <a:buFont typeface="Wingdings 2" pitchFamily="18" charset="2"/>
              <a:buNone/>
              <a:defRPr/>
            </a:pPr>
            <a:r>
              <a:rPr lang="uk-UA" sz="2400" i="1" u="sng" dirty="0" smtClean="0"/>
              <a:t>П.</a:t>
            </a:r>
            <a:r>
              <a:rPr lang="uk-UA" sz="2400" i="1" u="sng" dirty="0" err="1" smtClean="0"/>
              <a:t>Лемер</a:t>
            </a:r>
            <a:r>
              <a:rPr lang="uk-UA" sz="2400" dirty="0" smtClean="0"/>
              <a:t> тлумачив інновацію як «новий </a:t>
            </a:r>
            <a:r>
              <a:rPr lang="uk-UA" sz="2400" b="1" dirty="0" smtClean="0"/>
              <a:t>продукт</a:t>
            </a:r>
            <a:r>
              <a:rPr lang="uk-UA" sz="2400" dirty="0" smtClean="0"/>
              <a:t> або </a:t>
            </a:r>
            <a:r>
              <a:rPr lang="uk-UA" sz="2400" b="1" dirty="0" smtClean="0"/>
              <a:t>послугу</a:t>
            </a:r>
            <a:r>
              <a:rPr lang="uk-UA" sz="2400" dirty="0" smtClean="0"/>
              <a:t>». </a:t>
            </a:r>
            <a:endParaRPr lang="ru-RU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3174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09800" y="4724400"/>
            <a:ext cx="5818188" cy="2133600"/>
          </a:xfrm>
          <a:noFill/>
        </p:spPr>
        <p:txBody>
          <a:bodyPr/>
          <a:lstStyle/>
          <a:p>
            <a:pPr algn="r"/>
            <a:endParaRPr lang="ru-RU" smtClean="0"/>
          </a:p>
        </p:txBody>
      </p:sp>
      <p:pic>
        <p:nvPicPr>
          <p:cNvPr id="31749" name="Picture 6" descr="C:\Users\Валентина\Desktop\инновация-3600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6482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C:\Users\Валентина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648200"/>
            <a:ext cx="3028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eaLnBrk="1" hangingPunct="1"/>
            <a:r>
              <a:rPr lang="uk-UA" sz="2400" smtClean="0"/>
              <a:t> </a:t>
            </a:r>
            <a:r>
              <a:rPr lang="uk-UA" sz="2400" b="1" smtClean="0"/>
              <a:t>ЗНАЧЕННЯ ІННОВАЦІЙ</a:t>
            </a:r>
            <a:endParaRPr lang="ru-RU" sz="24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81075"/>
            <a:ext cx="8782050" cy="4679950"/>
          </a:xfrm>
        </p:spPr>
        <p:txBody>
          <a:bodyPr/>
          <a:lstStyle/>
          <a:p>
            <a:pPr indent="282575" algn="just" eaLnBrk="1" hangingPunct="1">
              <a:buFont typeface="Wingdings 2" pitchFamily="18" charset="2"/>
              <a:buNone/>
              <a:defRPr/>
            </a:pPr>
            <a:r>
              <a:rPr lang="uk-UA" sz="2400" dirty="0" smtClean="0"/>
              <a:t>Світова наукова думка інтерпретує інновацію як перетворення</a:t>
            </a:r>
            <a:r>
              <a:rPr lang="uk-UA" sz="2400" b="1" dirty="0" smtClean="0"/>
              <a:t> потенційного </a:t>
            </a:r>
            <a:r>
              <a:rPr lang="uk-UA" sz="2400" dirty="0" smtClean="0"/>
              <a:t>науково-технічного прогресу </a:t>
            </a:r>
            <a:r>
              <a:rPr lang="uk-UA" sz="2400" b="1" dirty="0" smtClean="0"/>
              <a:t>в реальний, </a:t>
            </a:r>
            <a:r>
              <a:rPr lang="uk-UA" sz="2400" dirty="0" smtClean="0"/>
              <a:t>втілений в </a:t>
            </a:r>
            <a:r>
              <a:rPr lang="uk-UA" sz="2400" b="1" dirty="0" smtClean="0"/>
              <a:t>нових продуктах і технологіях</a:t>
            </a:r>
            <a:r>
              <a:rPr lang="uk-UA" sz="2400" dirty="0" smtClean="0"/>
              <a:t>. </a:t>
            </a:r>
          </a:p>
          <a:p>
            <a:pPr indent="282575" eaLnBrk="1" hangingPunct="1">
              <a:buFont typeface="Wingdings 2" pitchFamily="18" charset="2"/>
              <a:buNone/>
              <a:defRPr/>
            </a:pPr>
            <a:r>
              <a:rPr lang="uk-UA" sz="2400" dirty="0" smtClean="0"/>
              <a:t>Терміни «нововведення» та «інновація» можна вважати рівнозначними і використовувати як синоніми щодо кінцевого результату – впровадженої новації.</a:t>
            </a:r>
            <a:endParaRPr lang="ru-RU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5120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05400" y="4419600"/>
            <a:ext cx="3505200" cy="2362200"/>
          </a:xfrm>
          <a:noFill/>
        </p:spPr>
        <p:txBody>
          <a:bodyPr/>
          <a:lstStyle/>
          <a:p>
            <a:pPr algn="r"/>
            <a:endParaRPr lang="ru-RU" smtClean="0"/>
          </a:p>
        </p:txBody>
      </p:sp>
      <p:pic>
        <p:nvPicPr>
          <p:cNvPr id="51205" name="Picture 5" descr="C:\Users\Валентина\Desktop\innovation-imperative-100694176-large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:\Users\Валентина\Desktop\1_d8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8100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Соціотехнопо́ліси — </a:t>
            </a:r>
            <a:endParaRPr lang="ru-RU" dirty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mtClean="0"/>
              <a:t>це просторово обмежена система житлових та соціально-побутових об'єктів, де за цілеспрямованої підтримки держави створюються умови для інноваційного розвитку суспільства.</a:t>
            </a:r>
            <a:endParaRPr lang="ru-RU" smtClean="0"/>
          </a:p>
        </p:txBody>
      </p:sp>
      <p:pic>
        <p:nvPicPr>
          <p:cNvPr id="56324" name="Picture 2" descr="C:\Users\Валентин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508500"/>
            <a:ext cx="2800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C:\Users\Валентина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08500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C:\Users\Валентина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45085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algn="just"/>
            <a:r>
              <a:rPr lang="vi-VN" sz="2800" b="1" smtClean="0"/>
              <a:t>Кре́мнієва доли́на</a:t>
            </a:r>
            <a:r>
              <a:rPr lang="vi-VN" sz="2800" smtClean="0"/>
              <a:t> (</a:t>
            </a:r>
            <a:r>
              <a:rPr lang="vi-VN" sz="2800" smtClean="0">
                <a:hlinkClick r:id="rId2" tooltip="Англійська мова"/>
              </a:rPr>
              <a:t>англ.</a:t>
            </a:r>
            <a:r>
              <a:rPr lang="vi-VN" sz="2800" smtClean="0"/>
              <a:t> </a:t>
            </a:r>
            <a:r>
              <a:rPr lang="en-US" sz="2800" i="1" smtClean="0"/>
              <a:t>Silicon Valley</a:t>
            </a:r>
            <a:r>
              <a:rPr lang="en-US" sz="2800" smtClean="0"/>
              <a:t>) — </a:t>
            </a:r>
            <a:r>
              <a:rPr lang="ru-RU" sz="2800" smtClean="0"/>
              <a:t>високотехнологічна зона, де працюють підприємства, що розвивають новітні технології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179388" y="2205038"/>
            <a:ext cx="8518525" cy="3849687"/>
          </a:xfrm>
        </p:spPr>
        <p:txBody>
          <a:bodyPr>
            <a:normAutofit lnSpcReduction="10000"/>
          </a:bodyPr>
          <a:lstStyle/>
          <a:p>
            <a:r>
              <a:rPr lang="vi-VN" sz="2400" smtClean="0">
                <a:solidFill>
                  <a:schemeClr val="tx2"/>
                </a:solidFill>
              </a:rPr>
              <a:t>регіон у штаті </a:t>
            </a:r>
            <a:r>
              <a:rPr lang="vi-VN" sz="2400" smtClean="0">
                <a:solidFill>
                  <a:schemeClr val="tx2"/>
                </a:solidFill>
                <a:hlinkClick r:id="rId3" tooltip="Каліфорнія"/>
              </a:rPr>
              <a:t>Каліфорнія</a:t>
            </a:r>
            <a:r>
              <a:rPr lang="vi-VN" sz="2400" smtClean="0">
                <a:solidFill>
                  <a:schemeClr val="tx2"/>
                </a:solidFill>
              </a:rPr>
              <a:t> (</a:t>
            </a:r>
            <a:r>
              <a:rPr lang="vi-VN" sz="2400" smtClean="0">
                <a:solidFill>
                  <a:schemeClr val="tx2"/>
                </a:solidFill>
                <a:hlinkClick r:id="rId4" tooltip="Сполучені Штати Америки"/>
              </a:rPr>
              <a:t>США</a:t>
            </a:r>
            <a:r>
              <a:rPr lang="vi-VN" sz="2400" smtClean="0">
                <a:solidFill>
                  <a:schemeClr val="tx2"/>
                </a:solidFill>
              </a:rPr>
              <a:t>), що позначає південну частину </a:t>
            </a:r>
            <a:r>
              <a:rPr lang="vi-VN" sz="2400" smtClean="0">
                <a:solidFill>
                  <a:schemeClr val="tx2"/>
                </a:solidFill>
                <a:hlinkClick r:id="rId5" tooltip="Територія затоки Сан-Франциско"/>
              </a:rPr>
              <a:t>території затоки Сан-Франциско</a:t>
            </a:r>
            <a:r>
              <a:rPr lang="vi-VN" sz="2400" smtClean="0">
                <a:solidFill>
                  <a:schemeClr val="tx2"/>
                </a:solidFill>
              </a:rPr>
              <a:t>, входить до </a:t>
            </a:r>
            <a:r>
              <a:rPr lang="vi-VN" sz="2400" smtClean="0">
                <a:solidFill>
                  <a:schemeClr val="tx2"/>
                </a:solidFill>
                <a:hlinkClick r:id="rId6" tooltip="Міські статистичні агломерації США"/>
              </a:rPr>
              <a:t>міської агломерації</a:t>
            </a:r>
            <a:r>
              <a:rPr lang="vi-VN" sz="2400" smtClean="0">
                <a:solidFill>
                  <a:schemeClr val="tx2"/>
                </a:solidFill>
              </a:rPr>
              <a:t>. </a:t>
            </a:r>
            <a:endParaRPr lang="uk-UA" sz="2400" smtClean="0">
              <a:solidFill>
                <a:schemeClr val="tx2"/>
              </a:solidFill>
            </a:endParaRPr>
          </a:p>
          <a:p>
            <a:r>
              <a:rPr lang="ru-RU" sz="2400" smtClean="0"/>
              <a:t>Відзначається значною щільністю високотехнологічних компаній (</a:t>
            </a:r>
            <a:r>
              <a:rPr lang="ru-RU" sz="2400" smtClean="0">
                <a:hlinkClick r:id="rId7" tooltip="Комп'ютер"/>
              </a:rPr>
              <a:t>комп'ютери</a:t>
            </a:r>
            <a:r>
              <a:rPr lang="ru-RU" sz="2400" smtClean="0"/>
              <a:t> та їх комплектуючі (особливо </a:t>
            </a:r>
            <a:r>
              <a:rPr lang="ru-RU" sz="2400" smtClean="0">
                <a:hlinkClick r:id="rId8" tooltip="Мікропроцесор"/>
              </a:rPr>
              <a:t>мікропроцесори</a:t>
            </a:r>
            <a:r>
              <a:rPr lang="ru-RU" sz="2400" smtClean="0"/>
              <a:t>), </a:t>
            </a:r>
            <a:r>
              <a:rPr lang="ru-RU" sz="2400" smtClean="0">
                <a:hlinkClick r:id="rId9" tooltip="Програмне забезпечення"/>
              </a:rPr>
              <a:t>програмне забезпечення</a:t>
            </a:r>
            <a:r>
              <a:rPr lang="ru-RU" sz="2400" smtClean="0"/>
              <a:t>, </a:t>
            </a:r>
            <a:r>
              <a:rPr lang="ru-RU" sz="2400" smtClean="0">
                <a:hlinkClick r:id="rId10" tooltip="Мобільний зв'язок"/>
              </a:rPr>
              <a:t>мобільний зв'язок</a:t>
            </a:r>
            <a:r>
              <a:rPr lang="ru-RU" sz="2400" smtClean="0"/>
              <a:t>, </a:t>
            </a:r>
            <a:r>
              <a:rPr lang="ru-RU" sz="2400" smtClean="0">
                <a:hlinkClick r:id="rId11" tooltip="Біотехнологія"/>
              </a:rPr>
              <a:t>біотехнології</a:t>
            </a:r>
            <a:r>
              <a:rPr lang="ru-RU" sz="2400" smtClean="0"/>
              <a:t> тощо).</a:t>
            </a:r>
            <a:r>
              <a:rPr lang="ru-RU" smtClean="0"/>
              <a:t> </a:t>
            </a:r>
          </a:p>
          <a:p>
            <a:r>
              <a:rPr lang="ru-RU" sz="2400" smtClean="0"/>
              <a:t>зосередження провідних </a:t>
            </a:r>
            <a:r>
              <a:rPr lang="ru-RU" sz="2400" smtClean="0">
                <a:hlinkClick r:id="rId12" tooltip="Університет"/>
              </a:rPr>
              <a:t>університетів</a:t>
            </a:r>
            <a:r>
              <a:rPr lang="ru-RU" sz="2400" smtClean="0"/>
              <a:t>, великих міст на відстані менше години їзди, джерел фінансування нових компаній, а також кліматом середземноморського типу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1" name="Picture 2" descr="C:\Users\Валентина\Desktop\300px-SJ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708275"/>
            <a:ext cx="3810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C:\Users\Валентина\Desktop\220px-Adobe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C:\Users\Валентина\Desktop\220px-Amdheadquar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765175"/>
            <a:ext cx="279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C:\Users\Валентина\Desktop\220px-Applecomputerheadquart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6035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C:\Users\Валентина\Desktop\220px-Ebayheadquarter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1188" y="4292600"/>
            <a:ext cx="2095500" cy="1419225"/>
          </a:xfrm>
          <a:noFill/>
        </p:spPr>
      </p:pic>
      <p:pic>
        <p:nvPicPr>
          <p:cNvPr id="58376" name="Picture 8" descr="C:\Users\Валентина\Desktop\220px-Googleplexsouthsi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581525"/>
            <a:ext cx="279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C:\Users\Валентина\Desktop\220px-Intelheadquart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3860800"/>
            <a:ext cx="279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C:\Users\Валентина\Desktop\220px-Yahoo_Headquarte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33600"/>
            <a:ext cx="2794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СУЧАСНІ ТРЕНДИ В АГРОСФЕРІ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Зелений курс </a:t>
            </a:r>
            <a:r>
              <a:rPr lang="uk-UA" dirty="0" smtClean="0"/>
              <a:t>Європи – програма </a:t>
            </a:r>
            <a:r>
              <a:rPr lang="en-US" b="1" dirty="0" smtClean="0">
                <a:solidFill>
                  <a:srgbClr val="00B050"/>
                </a:solidFill>
              </a:rPr>
              <a:t>GREEN DEAL</a:t>
            </a:r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 smtClean="0"/>
          </a:p>
          <a:p>
            <a:endParaRPr lang="uk-UA" b="1" dirty="0" smtClean="0">
              <a:solidFill>
                <a:srgbClr val="00B050"/>
              </a:solidFill>
            </a:endParaRPr>
          </a:p>
          <a:p>
            <a:endParaRPr lang="uk-UA" b="1" dirty="0">
              <a:solidFill>
                <a:srgbClr val="00B050"/>
              </a:solidFill>
            </a:endParaRP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ОРГАНІЧНА</a:t>
            </a:r>
            <a:r>
              <a:rPr lang="uk-UA" dirty="0" smtClean="0"/>
              <a:t> сільськогосподарська продукція («з </a:t>
            </a:r>
            <a:r>
              <a:rPr lang="uk-UA" dirty="0" err="1" smtClean="0"/>
              <a:t>євролисточком</a:t>
            </a:r>
            <a:r>
              <a:rPr lang="uk-UA" dirty="0" smtClean="0"/>
              <a:t>»)</a:t>
            </a:r>
          </a:p>
          <a:p>
            <a:pPr marL="0" indent="0" algn="just">
              <a:buNone/>
            </a:pPr>
            <a:r>
              <a:rPr lang="uk-UA" b="1" dirty="0"/>
              <a:t>Європейський зелений курс </a:t>
            </a:r>
            <a:r>
              <a:rPr lang="uk-UA" dirty="0"/>
              <a:t>— це набір політичних ініціатив, висунутих Європейською Комісією з загальною метою зробити Європейський континент кліматично нейтральним до 2050 року.</a:t>
            </a:r>
            <a:endParaRPr lang="uk-UA" dirty="0" smtClean="0"/>
          </a:p>
          <a:p>
            <a:pPr marL="0" indent="0">
              <a:buNone/>
            </a:pPr>
            <a:endParaRPr lang="en-US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AutoShape 2" descr="The European Green Deal, a climate - neutral continent by 2050 | Matical  Inno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937" y="1628800"/>
            <a:ext cx="25241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74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5400600" cy="20742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POLITIC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феномен сучасної глобальної економіки </a:t>
            </a:r>
            <a:br>
              <a:rPr lang="uk-UA" dirty="0" smtClean="0"/>
            </a:br>
            <a:r>
              <a:rPr lang="uk-UA" dirty="0" smtClean="0"/>
              <a:t>та торгівлі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1404" y="2780928"/>
            <a:ext cx="8229600" cy="372605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Економіка </a:t>
            </a:r>
            <a:r>
              <a:rPr lang="en-US" b="1" dirty="0" smtClean="0">
                <a:solidFill>
                  <a:srgbClr val="FF0000"/>
                </a:solidFill>
              </a:rPr>
              <a:t>Just in Time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працювати «з коліс»  -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доставки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той час, коли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  <a:endParaRPr lang="uk-UA" dirty="0" smtClean="0"/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725144"/>
            <a:ext cx="2914625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568" y="71454"/>
            <a:ext cx="3888432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16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&amp; </a:t>
            </a:r>
            <a:r>
              <a:rPr lang="en-US" b="1" dirty="0" smtClean="0">
                <a:solidFill>
                  <a:srgbClr val="FF0000"/>
                </a:solidFill>
              </a:rPr>
              <a:t>Technology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https://www.datas-tech.com/ua/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(З </a:t>
            </a:r>
            <a:r>
              <a:rPr lang="uk-UA" dirty="0" err="1" smtClean="0"/>
              <a:t>англ</a:t>
            </a:r>
            <a:r>
              <a:rPr lang="uk-UA" dirty="0" smtClean="0"/>
              <a:t>.: Технологія </a:t>
            </a:r>
            <a:r>
              <a:rPr lang="uk-UA" dirty="0"/>
              <a:t>передачі </a:t>
            </a:r>
            <a:r>
              <a:rPr lang="uk-UA" dirty="0" smtClean="0"/>
              <a:t>даних) </a:t>
            </a:r>
            <a:r>
              <a:rPr lang="uk-UA" dirty="0"/>
              <a:t>- це технологія, пов’язана з такими сферами, як </a:t>
            </a:r>
            <a:r>
              <a:rPr lang="en-US" dirty="0" err="1"/>
              <a:t>martech</a:t>
            </a:r>
            <a:r>
              <a:rPr lang="en-US" dirty="0"/>
              <a:t> </a:t>
            </a:r>
            <a:r>
              <a:rPr lang="uk-UA" dirty="0"/>
              <a:t>або </a:t>
            </a:r>
            <a:r>
              <a:rPr lang="en-US" dirty="0" err="1"/>
              <a:t>adtech</a:t>
            </a:r>
            <a:r>
              <a:rPr lang="en-US" dirty="0"/>
              <a:t>. </a:t>
            </a:r>
            <a:r>
              <a:rPr lang="uk-UA" dirty="0"/>
              <a:t>Сектор технологій даних включає рішення для управління даними, а також продукти чи послуги, що базуються на даних, що генеруються як людиною, так і машинами.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03742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cap="all" dirty="0"/>
              <a:t/>
            </a:r>
            <a:br>
              <a:rPr lang="uk-UA" cap="all" dirty="0"/>
            </a:br>
            <a:r>
              <a:rPr lang="uk-UA" b="1" dirty="0"/>
              <a:t>Надійні рішення для підтримки центрів обробки даних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cap="all" dirty="0" smtClean="0">
                <a:hlinkClick r:id="rId2"/>
              </a:rPr>
              <a:t>АВТОМАТИЗОВАНІ </a:t>
            </a:r>
            <a:r>
              <a:rPr lang="uk-UA" cap="all" dirty="0">
                <a:hlinkClick r:id="rId2"/>
              </a:rPr>
              <a:t>БАНКІВСЬКІ СИСТЕМИ</a:t>
            </a:r>
            <a:endParaRPr lang="uk-UA" dirty="0"/>
          </a:p>
          <a:p>
            <a:r>
              <a:rPr lang="uk-UA" cap="all" dirty="0">
                <a:hlinkClick r:id="rId3"/>
              </a:rPr>
              <a:t>ІНТЕРНЕТ-БАНКІНГ</a:t>
            </a:r>
            <a:endParaRPr lang="uk-UA" dirty="0"/>
          </a:p>
          <a:p>
            <a:r>
              <a:rPr lang="uk-UA" cap="all" dirty="0">
                <a:hlinkClick r:id="rId4"/>
              </a:rPr>
              <a:t>БАНКІВСЬКА ЗВІТНІСТЬ ТА АНАЛІТИКА</a:t>
            </a:r>
            <a:endParaRPr lang="uk-UA" dirty="0"/>
          </a:p>
          <a:p>
            <a:r>
              <a:rPr lang="uk-UA" cap="all" dirty="0">
                <a:hlinkClick r:id="rId5"/>
              </a:rPr>
              <a:t>ЗАХИСТ ВІД ШАХРАЙСЬКИХ ДІЙ ТА ФІНАНСОВИХ ЗЛОЧИНІВ</a:t>
            </a:r>
            <a:endParaRPr lang="uk-UA" dirty="0"/>
          </a:p>
          <a:p>
            <a:r>
              <a:rPr lang="uk-UA" cap="all" dirty="0">
                <a:hlinkClick r:id="rId6"/>
              </a:rPr>
              <a:t>СИСТЕМИ БЮДЖЕТУВАННЯ</a:t>
            </a:r>
            <a:endParaRPr lang="uk-UA" dirty="0"/>
          </a:p>
          <a:p>
            <a:r>
              <a:rPr lang="uk-UA" cap="all" dirty="0">
                <a:hlinkClick r:id="rId7"/>
              </a:rPr>
              <a:t>ХМАРНІ СИСТЕМИ ДЛЯ БІЗНЕСУ </a:t>
            </a:r>
            <a:r>
              <a:rPr lang="en-US" cap="all" dirty="0">
                <a:hlinkClick r:id="rId7"/>
              </a:rPr>
              <a:t>ORACLE NETSUITE</a:t>
            </a:r>
            <a:endParaRPr lang="en-US" dirty="0"/>
          </a:p>
          <a:p>
            <a:r>
              <a:rPr lang="en-US" cap="all" dirty="0">
                <a:hlinkClick r:id="rId8"/>
              </a:rPr>
              <a:t>BACK-</a:t>
            </a:r>
            <a:r>
              <a:rPr lang="uk-UA" cap="all" dirty="0">
                <a:hlinkClick r:id="rId8"/>
              </a:rPr>
              <a:t>ОФІСНІ СИСТЕМИ</a:t>
            </a:r>
            <a:endParaRPr lang="uk-UA" dirty="0"/>
          </a:p>
          <a:p>
            <a:r>
              <a:rPr lang="en-US" cap="all" dirty="0">
                <a:hlinkClick r:id="rId9"/>
              </a:rPr>
              <a:t>FRONT-</a:t>
            </a:r>
            <a:r>
              <a:rPr lang="uk-UA" cap="all" dirty="0">
                <a:hlinkClick r:id="rId9"/>
              </a:rPr>
              <a:t>ОФІСНІ ТА </a:t>
            </a:r>
            <a:r>
              <a:rPr lang="en-US" cap="all" dirty="0">
                <a:hlinkClick r:id="rId9"/>
              </a:rPr>
              <a:t>CRM-</a:t>
            </a:r>
            <a:r>
              <a:rPr lang="uk-UA" cap="all" dirty="0">
                <a:hlinkClick r:id="rId9"/>
              </a:rPr>
              <a:t>СИСТЕМИ</a:t>
            </a:r>
            <a:endParaRPr lang="uk-UA" dirty="0"/>
          </a:p>
          <a:p>
            <a:r>
              <a:rPr lang="uk-UA" cap="all" dirty="0">
                <a:hlinkClick r:id="rId10"/>
              </a:rPr>
              <a:t>РОЗРОБКА КОРПОРАТИВНИХ ДОДАТКІВ</a:t>
            </a:r>
            <a:endParaRPr lang="uk-UA" dirty="0"/>
          </a:p>
          <a:p>
            <a:r>
              <a:rPr lang="uk-UA" cap="all" dirty="0">
                <a:hlinkClick r:id="rId11"/>
              </a:rPr>
              <a:t>ТЕСТУВАННЯ КОРПОРАТИВНИХ ДОДАТКІВ</a:t>
            </a:r>
            <a:endParaRPr lang="uk-UA" dirty="0"/>
          </a:p>
          <a:p>
            <a:r>
              <a:rPr lang="uk-UA" cap="all" dirty="0">
                <a:hlinkClick r:id="rId12"/>
              </a:rPr>
              <a:t>СХОВИЩА НЕСТРУКТУРОВАНОЇ ІНФОРМАЦІЇ</a:t>
            </a:r>
            <a:endParaRPr lang="uk-UA" dirty="0"/>
          </a:p>
          <a:p>
            <a:r>
              <a:rPr lang="uk-UA" cap="all" dirty="0">
                <a:hlinkClick r:id="rId13"/>
              </a:rPr>
              <a:t>ІНТЕГРАЦІЙНІ РІШЕННЯ</a:t>
            </a:r>
            <a:endParaRPr lang="uk-UA" dirty="0"/>
          </a:p>
          <a:p>
            <a:r>
              <a:rPr lang="uk-UA" cap="all" dirty="0">
                <a:hlinkClick r:id="rId14"/>
              </a:rPr>
              <a:t>СИСТЕМА ПІДТРИМКИ ПРОДУКТИВНОСТІ КОРИСТУВАЧІВ КОРПОРАТИВНОГО ПО</a:t>
            </a:r>
            <a:endParaRPr lang="uk-UA" dirty="0"/>
          </a:p>
          <a:p>
            <a:r>
              <a:rPr lang="uk-UA" cap="all" dirty="0">
                <a:hlinkClick r:id="rId15"/>
              </a:rPr>
              <a:t>КОРПОРАТИВНИЙ АНТИВІРУС</a:t>
            </a:r>
            <a:endParaRPr lang="uk-UA" dirty="0"/>
          </a:p>
          <a:p>
            <a:r>
              <a:rPr lang="uk-UA" cap="all" dirty="0">
                <a:hlinkClick r:id="rId16"/>
              </a:rPr>
              <a:t>КІБЕРБЕЗПЕКА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5201816"/>
            <a:ext cx="399821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0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Сучасний світовий споживач </a:t>
            </a:r>
            <a:r>
              <a:rPr lang="uk-UA" b="1" dirty="0" smtClean="0">
                <a:solidFill>
                  <a:srgbClr val="FF0000"/>
                </a:solidFill>
              </a:rPr>
              <a:t>НЕ хоче</a:t>
            </a:r>
            <a:r>
              <a:rPr lang="uk-UA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споживати м’ясо тварини, яка була</a:t>
            </a:r>
          </a:p>
          <a:p>
            <a:pPr marL="0" indent="0" algn="ctr">
              <a:buNone/>
            </a:pPr>
            <a:r>
              <a:rPr lang="uk-UA" sz="4400" dirty="0"/>
              <a:t>убита!</a:t>
            </a:r>
            <a:endParaRPr lang="uk-UA" sz="4300" dirty="0" smtClean="0"/>
          </a:p>
          <a:p>
            <a:pPr marL="0" indent="0" algn="ctr">
              <a:buNone/>
            </a:pPr>
            <a:r>
              <a:rPr lang="uk-UA" sz="4300" dirty="0" smtClean="0"/>
              <a:t>Сучасний </a:t>
            </a:r>
            <a:r>
              <a:rPr lang="uk-UA" sz="4300" dirty="0"/>
              <a:t>світовий споживач </a:t>
            </a:r>
            <a:r>
              <a:rPr lang="uk-UA" sz="4300" b="1" u="sng" dirty="0">
                <a:solidFill>
                  <a:srgbClr val="FF0000"/>
                </a:solidFill>
              </a:rPr>
              <a:t>хоче</a:t>
            </a:r>
            <a:r>
              <a:rPr lang="uk-UA" sz="4300" b="1" dirty="0" smtClean="0"/>
              <a:t>:</a:t>
            </a:r>
          </a:p>
          <a:p>
            <a:r>
              <a:rPr lang="uk-UA" sz="3600" dirty="0"/>
              <a:t>Здорового харчування</a:t>
            </a:r>
          </a:p>
          <a:p>
            <a:pPr algn="just"/>
            <a:r>
              <a:rPr lang="uk-UA" sz="3600" dirty="0"/>
              <a:t>Зручного способу отримання продукції (доставка)</a:t>
            </a:r>
          </a:p>
          <a:p>
            <a:r>
              <a:rPr lang="uk-UA" sz="3600" dirty="0"/>
              <a:t>Доступу до альтернативних продуктів</a:t>
            </a:r>
          </a:p>
          <a:p>
            <a:pPr algn="just"/>
            <a:r>
              <a:rPr lang="uk-UA" sz="3600" b="1" dirty="0"/>
              <a:t>Зелений курс: </a:t>
            </a:r>
            <a:r>
              <a:rPr lang="uk-UA" sz="3600" dirty="0"/>
              <a:t>економіка має стати </a:t>
            </a:r>
            <a:r>
              <a:rPr lang="uk-UA" sz="3600" b="1" u="sng" dirty="0">
                <a:solidFill>
                  <a:srgbClr val="FF0000"/>
                </a:solidFill>
              </a:rPr>
              <a:t>екологічно нейтральною</a:t>
            </a:r>
            <a:endParaRPr lang="uk-UA" sz="3600" b="1" u="sng" dirty="0"/>
          </a:p>
          <a:p>
            <a:pPr marL="0" indent="0" algn="ctr">
              <a:buNone/>
            </a:pPr>
            <a:endParaRPr lang="uk-UA" sz="36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846138"/>
            <a:ext cx="2105025" cy="19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26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АЛЬТЕРНАТИВА:</a:t>
            </a:r>
            <a:br>
              <a:rPr lang="uk-UA" b="1" dirty="0">
                <a:solidFill>
                  <a:srgbClr val="7030A0"/>
                </a:solidFill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56188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ШТУЧНЕ М’ЯСО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uk-UA" dirty="0" smtClean="0"/>
              <a:t>«</a:t>
            </a:r>
            <a:r>
              <a:rPr lang="en-US" dirty="0"/>
              <a:t>Beyond Meat</a:t>
            </a:r>
            <a:r>
              <a:rPr lang="en-US" dirty="0" smtClean="0"/>
              <a:t>»</a:t>
            </a:r>
            <a:r>
              <a:rPr lang="uk-UA" dirty="0" smtClean="0"/>
              <a:t> -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/>
              <a:t>«штучного» </a:t>
            </a:r>
            <a:r>
              <a:rPr lang="ru-RU" dirty="0" err="1"/>
              <a:t>м’яса</a:t>
            </a:r>
            <a:r>
              <a:rPr lang="ru-RU" dirty="0"/>
              <a:t> на </a:t>
            </a:r>
            <a:r>
              <a:rPr lang="ru-RU" dirty="0" err="1"/>
              <a:t>рослинній</a:t>
            </a:r>
            <a:r>
              <a:rPr lang="ru-RU" dirty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)</a:t>
            </a:r>
          </a:p>
          <a:p>
            <a:pPr algn="just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М’ЯСО </a:t>
            </a: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ІЗ СОЇ</a:t>
            </a:r>
          </a:p>
          <a:p>
            <a:pPr algn="just"/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М’ЯСО З ПРОБІРКИ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</a:p>
          <a:p>
            <a:pPr marL="0" indent="0" algn="just">
              <a:buNone/>
            </a:pPr>
            <a:r>
              <a:rPr lang="ru-RU" dirty="0" err="1" smtClean="0"/>
              <a:t>культивоване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м'ясо</a:t>
            </a:r>
            <a:r>
              <a:rPr lang="ru-RU" dirty="0"/>
              <a:t> 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7" name="Picture 2" descr="http://storage.agravery.com/uploads/files/Meat/Beyond%20Meat/photo_2019-11-12-11.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028" y="2888764"/>
            <a:ext cx="24479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storage.agravery.com/uploads/files/Meat/Beyond%20Meat/photo_2019-11-11-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963" y="4741143"/>
            <a:ext cx="24193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941168"/>
            <a:ext cx="2781300" cy="1647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1168"/>
            <a:ext cx="2214562" cy="1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56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400" b="1" dirty="0" smtClean="0"/>
              <a:t>Закон України «Про інноваційну діяльність» (</a:t>
            </a:r>
            <a:r>
              <a:rPr lang="en-US" sz="2400" u="sng" dirty="0" smtClean="0">
                <a:hlinkClick r:id="rId2"/>
              </a:rPr>
              <a:t>№ 380-IV </a:t>
            </a:r>
            <a:r>
              <a:rPr lang="ru-RU" sz="2400" u="sng" dirty="0" err="1" smtClean="0">
                <a:hlinkClick r:id="rId2"/>
              </a:rPr>
              <a:t>від</a:t>
            </a:r>
            <a:r>
              <a:rPr lang="ru-RU" sz="2400" u="sng" dirty="0" smtClean="0">
                <a:hlinkClick r:id="rId2"/>
              </a:rPr>
              <a:t> 26.12.2002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із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змінами</a:t>
            </a:r>
            <a:r>
              <a:rPr lang="ru-RU" sz="2400" u="sng" dirty="0" smtClean="0"/>
              <a:t> та </a:t>
            </a:r>
            <a:r>
              <a:rPr lang="ru-RU" sz="2400" u="sng" dirty="0" err="1" smtClean="0"/>
              <a:t>доповненнями</a:t>
            </a:r>
            <a:r>
              <a:rPr lang="ru-RU" sz="2400" u="sng" dirty="0" smtClean="0"/>
              <a:t>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705850" cy="5334000"/>
          </a:xfrm>
        </p:spPr>
        <p:txBody>
          <a:bodyPr/>
          <a:lstStyle/>
          <a:p>
            <a:pPr indent="282575" algn="just" eaLnBrk="1" hangingPunct="1">
              <a:buFont typeface="Wingdings 2" pitchFamily="18" charset="2"/>
              <a:buNone/>
              <a:defRPr/>
            </a:pPr>
            <a:r>
              <a:rPr lang="uk-UA" sz="2400" dirty="0" smtClean="0"/>
              <a:t>Інновації – це новостворені або вдосконалені конкурентоспроможні технології, продукції або послуги, а також організаційно-технічні рішення виробничого, адміністративного, комерційного характеру, що істотно поліпшують структуру та якість виробництва або соціальної сфери.</a:t>
            </a:r>
            <a:endParaRPr lang="ru-RU" sz="2400" dirty="0" smtClean="0"/>
          </a:p>
          <a:p>
            <a:pPr indent="282575" eaLnBrk="1" hangingPunct="1">
              <a:buFont typeface="Wingdings 2" pitchFamily="18" charset="2"/>
              <a:buNone/>
              <a:defRPr/>
            </a:pPr>
            <a:r>
              <a:rPr lang="uk-UA" sz="2400" b="1" dirty="0" smtClean="0"/>
              <a:t>Об’єктами</a:t>
            </a:r>
            <a:r>
              <a:rPr lang="uk-UA" sz="2400" dirty="0" smtClean="0"/>
              <a:t> інноваційної діяльності є: </a:t>
            </a:r>
            <a:endParaRPr lang="ru-RU" sz="2400" dirty="0" smtClean="0"/>
          </a:p>
          <a:p>
            <a:pPr indent="282575" eaLnBrk="1" hangingPunct="1">
              <a:defRPr/>
            </a:pPr>
            <a:r>
              <a:rPr lang="uk-UA" sz="2400" dirty="0" smtClean="0"/>
              <a:t>Інноваційні програми  і проекти;</a:t>
            </a:r>
            <a:endParaRPr lang="ru-RU" sz="2400" dirty="0" smtClean="0"/>
          </a:p>
          <a:p>
            <a:pPr indent="282575" eaLnBrk="1" hangingPunct="1">
              <a:defRPr/>
            </a:pPr>
            <a:r>
              <a:rPr lang="uk-UA" sz="2400" dirty="0" smtClean="0"/>
              <a:t>Нові знання та інтелектуальні продукти;</a:t>
            </a:r>
            <a:endParaRPr lang="ru-RU" sz="2400" dirty="0" smtClean="0"/>
          </a:p>
          <a:p>
            <a:pPr indent="282575" eaLnBrk="1" hangingPunct="1">
              <a:defRPr/>
            </a:pPr>
            <a:r>
              <a:rPr lang="uk-UA" sz="2400" dirty="0" smtClean="0"/>
              <a:t>Виробниче обладнання та процеси;</a:t>
            </a:r>
            <a:endParaRPr lang="ru-RU" sz="2400" dirty="0" smtClean="0"/>
          </a:p>
          <a:p>
            <a:pPr indent="282575" eaLnBrk="1" hangingPunct="1">
              <a:defRPr/>
            </a:pPr>
            <a:r>
              <a:rPr lang="uk-UA" sz="2400" dirty="0" smtClean="0"/>
              <a:t>Інфраструктура виробництва та </a:t>
            </a:r>
          </a:p>
          <a:p>
            <a:pPr indent="282575" eaLnBrk="1" hangingPunct="1">
              <a:buFont typeface="Wingdings 2" pitchFamily="18" charset="2"/>
              <a:buNone/>
              <a:defRPr/>
            </a:pPr>
            <a:r>
              <a:rPr lang="uk-UA" sz="2400" dirty="0" smtClean="0"/>
              <a:t>організаційно-технічні рішення.</a:t>
            </a:r>
            <a:endParaRPr lang="ru-RU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3277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53200" y="3810000"/>
            <a:ext cx="2057400" cy="2971800"/>
          </a:xfrm>
          <a:noFill/>
        </p:spPr>
        <p:txBody>
          <a:bodyPr/>
          <a:lstStyle/>
          <a:p>
            <a:pPr algn="r"/>
            <a:endParaRPr lang="ru-RU" smtClean="0"/>
          </a:p>
        </p:txBody>
      </p:sp>
      <p:pic>
        <p:nvPicPr>
          <p:cNvPr id="32773" name="Picture 5" descr="C:\Users\Валентина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505200"/>
            <a:ext cx="2381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Майбутнє України аграрної: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Карбонове фермерство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Вертикальні рослинницькі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ферми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Green Deals</a:t>
            </a: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Принципи кругової економіки</a:t>
            </a:r>
            <a:r>
              <a:rPr lang="en-US" b="1" dirty="0" smtClean="0">
                <a:solidFill>
                  <a:srgbClr val="FF0000"/>
                </a:solidFill>
              </a:rPr>
              <a:t>: Food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Кліматично-адаптовані АПК</a:t>
            </a:r>
          </a:p>
          <a:p>
            <a:r>
              <a:rPr lang="uk-UA" b="1" dirty="0" smtClean="0"/>
              <a:t>Проблема вичерпання природних ресурсів</a:t>
            </a:r>
          </a:p>
          <a:p>
            <a:r>
              <a:rPr lang="uk-UA" b="1" dirty="0" smtClean="0"/>
              <a:t>Проблема балансу водних </a:t>
            </a:r>
          </a:p>
          <a:p>
            <a:pPr marL="0" indent="0">
              <a:buNone/>
            </a:pPr>
            <a:r>
              <a:rPr lang="uk-UA" b="1" dirty="0" smtClean="0"/>
              <a:t>ресурсів</a:t>
            </a:r>
          </a:p>
          <a:p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>
            <a:off x="8604448" y="4653136"/>
            <a:ext cx="484632" cy="13681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 вниз 4"/>
          <p:cNvSpPr/>
          <p:nvPr/>
        </p:nvSpPr>
        <p:spPr>
          <a:xfrm rot="10800000">
            <a:off x="8604448" y="1417638"/>
            <a:ext cx="484632" cy="283691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268760"/>
            <a:ext cx="2250951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584" y="2349722"/>
            <a:ext cx="2225600" cy="1515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38"/>
            <a:ext cx="2555776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285" y="5040213"/>
            <a:ext cx="2307163" cy="18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12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КЛЮЧОВИЙ</a:t>
            </a:r>
            <a:r>
              <a:rPr lang="uk-UA" dirty="0" smtClean="0"/>
              <a:t> ФАКТОР ПОСИЛЕННЯ ПОЗИЦІЙ УКРАЇНИ В СВІТІ -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solidFill>
                  <a:schemeClr val="accent3">
                    <a:lumMod val="50000"/>
                  </a:schemeClr>
                </a:solidFill>
              </a:rPr>
              <a:t>ЛЮДИ!!!!!</a:t>
            </a:r>
          </a:p>
          <a:p>
            <a:pPr marL="0" indent="0" algn="ctr">
              <a:buNone/>
            </a:pPr>
            <a:endParaRPr lang="uk-UA" sz="4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5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5400" b="1" u="sng" dirty="0" smtClean="0">
                <a:solidFill>
                  <a:srgbClr val="FF0000"/>
                </a:solidFill>
              </a:rPr>
              <a:t>ВИ – майбутнє УКРАЇНИ!!!!</a:t>
            </a:r>
            <a:endParaRPr lang="uk-UA" sz="54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262" y="3001168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75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499350" cy="1138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smtClean="0"/>
              <a:t>Інновації можна трактувати в трьох аспектах: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29650" cy="5486400"/>
          </a:xfrm>
        </p:spPr>
        <p:txBody>
          <a:bodyPr/>
          <a:lstStyle/>
          <a:p>
            <a:pPr indent="282575" algn="just" eaLnBrk="1" hangingPunct="1">
              <a:defRPr/>
            </a:pPr>
            <a:endParaRPr lang="uk-UA" dirty="0" smtClean="0"/>
          </a:p>
          <a:p>
            <a:pPr indent="282575" algn="just" eaLnBrk="1" hangingPunct="1">
              <a:defRPr/>
            </a:pPr>
            <a:r>
              <a:rPr lang="uk-UA" dirty="0" smtClean="0"/>
              <a:t>інновація як зміна, що підвищує </a:t>
            </a:r>
            <a:r>
              <a:rPr lang="uk-UA" b="1" dirty="0" smtClean="0"/>
              <a:t>конкурентоспроможність</a:t>
            </a:r>
            <a:r>
              <a:rPr lang="uk-UA" dirty="0" smtClean="0"/>
              <a:t> суб'єктів господарювання;</a:t>
            </a:r>
            <a:endParaRPr lang="ru-RU" dirty="0" smtClean="0"/>
          </a:p>
          <a:p>
            <a:pPr indent="282575" algn="just" eaLnBrk="1" hangingPunct="1">
              <a:defRPr/>
            </a:pPr>
            <a:r>
              <a:rPr lang="uk-UA" dirty="0" smtClean="0"/>
              <a:t>інновація  як процес трансформації наукових досягнень у </a:t>
            </a:r>
            <a:r>
              <a:rPr lang="uk-UA" b="1" dirty="0" smtClean="0"/>
              <a:t>виробництво</a:t>
            </a:r>
            <a:r>
              <a:rPr lang="uk-UA" dirty="0" smtClean="0"/>
              <a:t>;</a:t>
            </a:r>
            <a:endParaRPr lang="ru-RU" dirty="0" smtClean="0"/>
          </a:p>
          <a:p>
            <a:pPr indent="282575" algn="just" eaLnBrk="1" hangingPunct="1">
              <a:defRPr/>
            </a:pPr>
            <a:r>
              <a:rPr lang="uk-UA" dirty="0" smtClean="0"/>
              <a:t>інновація, яка </a:t>
            </a:r>
            <a:r>
              <a:rPr lang="uk-UA" b="1" dirty="0" smtClean="0"/>
              <a:t>впроваджена</a:t>
            </a:r>
            <a:r>
              <a:rPr lang="uk-UA" dirty="0" smtClean="0"/>
              <a:t> в господарську практику.</a:t>
            </a:r>
            <a:endParaRPr lang="ru-RU" dirty="0" smtClean="0"/>
          </a:p>
          <a:p>
            <a:pPr algn="just"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3379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34000" y="4581525"/>
            <a:ext cx="3276600" cy="2200275"/>
          </a:xfrm>
          <a:noFill/>
        </p:spPr>
        <p:txBody>
          <a:bodyPr/>
          <a:lstStyle/>
          <a:p>
            <a:pPr algn="r"/>
            <a:endParaRPr lang="ru-RU" smtClean="0"/>
          </a:p>
        </p:txBody>
      </p:sp>
      <p:pic>
        <p:nvPicPr>
          <p:cNvPr id="33797" name="Picture 5" descr="C:\Users\Валентина\Desktop\5f3d3a1ee0693316771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81525"/>
            <a:ext cx="3606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smtClean="0"/>
              <a:t>Інновації поділяються за змістом діяльності:</a:t>
            </a:r>
            <a:endParaRPr lang="ru-RU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2522538" indent="-552450" algn="just" eaLnBrk="1" hangingPunct="1">
              <a:buFont typeface="Wingdings" pitchFamily="2" charset="2"/>
              <a:buBlip>
                <a:blip r:embed="rId2"/>
              </a:buBlip>
            </a:pPr>
            <a:r>
              <a:rPr lang="uk-UA" smtClean="0"/>
              <a:t>Наукові інновації</a:t>
            </a:r>
          </a:p>
          <a:p>
            <a:pPr marL="2522538" indent="-552450" algn="just" eaLnBrk="1" hangingPunct="1">
              <a:buFont typeface="Wingdings" pitchFamily="2" charset="2"/>
              <a:buBlip>
                <a:blip r:embed="rId2"/>
              </a:buBlip>
            </a:pPr>
            <a:r>
              <a:rPr lang="uk-UA" smtClean="0"/>
              <a:t>Технічні та технологічні інновації</a:t>
            </a:r>
          </a:p>
          <a:p>
            <a:pPr marL="2522538" indent="-552450" algn="just" eaLnBrk="1" hangingPunct="1">
              <a:buFont typeface="Wingdings" pitchFamily="2" charset="2"/>
              <a:buBlip>
                <a:blip r:embed="rId2"/>
              </a:buBlip>
            </a:pPr>
            <a:r>
              <a:rPr lang="uk-UA" smtClean="0"/>
              <a:t>Економічні інновації</a:t>
            </a:r>
          </a:p>
          <a:p>
            <a:pPr marL="2522538" indent="-552450" algn="just" eaLnBrk="1" hangingPunct="1">
              <a:buFont typeface="Wingdings" pitchFamily="2" charset="2"/>
              <a:buBlip>
                <a:blip r:embed="rId2"/>
              </a:buBlip>
            </a:pPr>
            <a:r>
              <a:rPr lang="uk-UA" smtClean="0"/>
              <a:t>Соціальні (</a:t>
            </a:r>
            <a:r>
              <a:rPr lang="ru-RU" smtClean="0"/>
              <a:t>організації праці, управління)</a:t>
            </a:r>
            <a:endParaRPr lang="uk-UA" smtClean="0"/>
          </a:p>
          <a:p>
            <a:pPr marL="2522538" indent="-552450" algn="just" eaLnBrk="1" hangingPunct="1">
              <a:buFont typeface="Wingdings" pitchFamily="2" charset="2"/>
              <a:buBlip>
                <a:blip r:embed="rId2"/>
              </a:buBlip>
            </a:pPr>
            <a:r>
              <a:rPr lang="ru-RU" smtClean="0"/>
              <a:t> в інших сферах наукової та соціальної діяльності</a:t>
            </a:r>
          </a:p>
        </p:txBody>
      </p:sp>
      <p:pic>
        <p:nvPicPr>
          <p:cNvPr id="34820" name="Picture 5" descr="C:\Users\Валентина\Desktop\5f3d3a1ee06933167713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86263"/>
            <a:ext cx="2665413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394700" cy="2239962"/>
          </a:xfrm>
        </p:spPr>
        <p:txBody>
          <a:bodyPr/>
          <a:lstStyle/>
          <a:p>
            <a:pPr eaLnBrk="1" hangingPunct="1"/>
            <a:r>
              <a:rPr lang="uk-UA" altLang="uk-UA" sz="3200" b="1" smtClean="0">
                <a:solidFill>
                  <a:schemeClr val="tx1"/>
                </a:solidFill>
              </a:rPr>
              <a:t>Інновація</a:t>
            </a:r>
            <a:r>
              <a:rPr lang="uk-UA" altLang="uk-UA" sz="2800" smtClean="0"/>
              <a:t> - це нове явище, новаторство або будь-яка зміна, яка вноситься суб'єктом  господарювання у власну діяльність з метою підвищення своєї </a:t>
            </a:r>
            <a:r>
              <a:rPr lang="uk-UA" altLang="uk-UA" sz="2800" b="1" smtClean="0"/>
              <a:t>конкурентоспроможності</a:t>
            </a:r>
            <a:r>
              <a:rPr lang="uk-UA" altLang="uk-UA" sz="2800" smtClean="0"/>
              <a:t>. </a:t>
            </a:r>
            <a:r>
              <a:rPr lang="ru-RU" altLang="uk-UA" sz="2400" smtClean="0"/>
              <a:t/>
            </a:r>
            <a:br>
              <a:rPr lang="ru-RU" altLang="uk-UA" sz="2400" smtClean="0"/>
            </a:br>
            <a:endParaRPr lang="ru-RU" sz="2400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39750" y="2438400"/>
            <a:ext cx="7704138" cy="3810000"/>
          </a:xfrm>
        </p:spPr>
        <p:txBody>
          <a:bodyPr/>
          <a:lstStyle/>
          <a:p>
            <a:pPr indent="282575" eaLnBrk="1" hangingPunct="1">
              <a:buFont typeface="Wingdings 2" pitchFamily="18" charset="2"/>
              <a:buNone/>
            </a:pPr>
            <a:r>
              <a:rPr lang="uk-UA" b="1" smtClean="0"/>
              <a:t>Основними критеріями наукових інновацій є</a:t>
            </a:r>
            <a:r>
              <a:rPr lang="uk-UA" smtClean="0"/>
              <a:t>:</a:t>
            </a:r>
            <a:endParaRPr lang="ru-RU" smtClean="0"/>
          </a:p>
          <a:p>
            <a:pPr indent="282575" eaLnBrk="1" hangingPunct="1"/>
            <a:r>
              <a:rPr lang="uk-UA" smtClean="0"/>
              <a:t>оптимальність;</a:t>
            </a:r>
            <a:endParaRPr lang="ru-RU" smtClean="0"/>
          </a:p>
          <a:p>
            <a:pPr indent="282575" eaLnBrk="1" hangingPunct="1"/>
            <a:r>
              <a:rPr lang="uk-UA" smtClean="0"/>
              <a:t>результативність;</a:t>
            </a:r>
            <a:endParaRPr lang="ru-RU" smtClean="0"/>
          </a:p>
          <a:p>
            <a:pPr indent="282575" eaLnBrk="1" hangingPunct="1"/>
            <a:r>
              <a:rPr lang="uk-UA" smtClean="0"/>
              <a:t>практичність.</a:t>
            </a:r>
            <a:endParaRPr lang="ru-RU" smtClean="0"/>
          </a:p>
        </p:txBody>
      </p:sp>
      <p:sp>
        <p:nvSpPr>
          <p:cNvPr id="3584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34000" y="3810000"/>
            <a:ext cx="3276600" cy="2971800"/>
          </a:xfrm>
          <a:noFill/>
        </p:spPr>
        <p:txBody>
          <a:bodyPr/>
          <a:lstStyle/>
          <a:p>
            <a:pPr algn="r"/>
            <a:endParaRPr lang="ru-RU" smtClean="0"/>
          </a:p>
        </p:txBody>
      </p:sp>
      <p:pic>
        <p:nvPicPr>
          <p:cNvPr id="35845" name="Picture 5" descr="C:\Users\Валентина\Desktop\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507413" cy="6408737"/>
          </a:xfrm>
        </p:spPr>
        <p:txBody>
          <a:bodyPr>
            <a:normAutofit lnSpcReduction="10000"/>
          </a:bodyPr>
          <a:lstStyle/>
          <a:p>
            <a:pPr marL="4763" indent="360363"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i="1" u="sng" dirty="0" smtClean="0">
                <a:solidFill>
                  <a:srgbClr val="5791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Метою</a:t>
            </a:r>
            <a:r>
              <a:rPr lang="uk-UA" sz="2800" i="1" dirty="0" smtClean="0">
                <a:solidFill>
                  <a:srgbClr val="5791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інноваційної діяльності є:</a:t>
            </a:r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uk-UA" sz="2800" b="1" dirty="0" smtClean="0"/>
              <a:t>впровадження</a:t>
            </a:r>
            <a:r>
              <a:rPr lang="uk-UA" sz="2800" dirty="0" smtClean="0"/>
              <a:t> досягнень науково-технічного процесу у виробництво та соціальну сферу, через випуск та розповсюдження </a:t>
            </a:r>
            <a:r>
              <a:rPr lang="uk-UA" sz="2800" b="1" dirty="0" smtClean="0"/>
              <a:t>принципово нових видів техніки та технологій</a:t>
            </a:r>
            <a:r>
              <a:rPr lang="uk-UA" sz="2800" dirty="0" smtClean="0"/>
              <a:t>;</a:t>
            </a:r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uk-UA" sz="2800" dirty="0" smtClean="0"/>
              <a:t>прогресивні </a:t>
            </a:r>
            <a:r>
              <a:rPr lang="uk-UA" sz="2800" b="1" dirty="0" smtClean="0"/>
              <a:t>міжгалузеві</a:t>
            </a:r>
            <a:r>
              <a:rPr lang="uk-UA" sz="2800" dirty="0" smtClean="0"/>
              <a:t> структурні зрушення, реалізація довгострокових науково-технічних програм з великими строками окупності витрат, фінансування фундаментальних досліджень для здійснення якісних змін;</a:t>
            </a:r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uk-UA" sz="2800" dirty="0" smtClean="0"/>
              <a:t>розробка та впровадження нової, </a:t>
            </a:r>
            <a:r>
              <a:rPr lang="uk-UA" sz="2800" b="1" dirty="0" err="1" smtClean="0"/>
              <a:t>ресурсно-забезпечуючої</a:t>
            </a:r>
            <a:r>
              <a:rPr lang="uk-UA" sz="2800" dirty="0" smtClean="0"/>
              <a:t> технології, що призначена для поліпшення соціального та екологічного стану</a:t>
            </a:r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давати</a:t>
            </a:r>
            <a:r>
              <a:rPr lang="ru-RU" sz="2800" dirty="0" smtClean="0"/>
              <a:t> </a:t>
            </a:r>
            <a:r>
              <a:rPr lang="ru-RU" sz="2800" b="1" dirty="0" err="1" smtClean="0">
                <a:hlinkClick r:id="rId2" tooltip="Економічний ефект"/>
              </a:rPr>
              <a:t>економічний</a:t>
            </a:r>
            <a:r>
              <a:rPr lang="ru-RU" sz="2800" dirty="0" smtClean="0">
                <a:hlinkClick r:id="rId2" tooltip="Економічний ефект"/>
              </a:rPr>
              <a:t> </a:t>
            </a:r>
            <a:r>
              <a:rPr lang="ru-RU" sz="2800" dirty="0" err="1" smtClean="0">
                <a:hlinkClick r:id="rId2" tooltip="Економічний ефект"/>
              </a:rPr>
              <a:t>ефект</a:t>
            </a:r>
            <a:endParaRPr lang="ru-RU" sz="2800" dirty="0" smtClean="0"/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керувати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наявних</a:t>
            </a:r>
            <a:r>
              <a:rPr lang="ru-RU" sz="2800" dirty="0" smtClean="0"/>
              <a:t> </a:t>
            </a:r>
            <a:r>
              <a:rPr lang="ru-RU" sz="2800" b="1" dirty="0" smtClean="0"/>
              <a:t>систем</a:t>
            </a:r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забезпечувати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ринковий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успіх</a:t>
            </a:r>
            <a:endParaRPr lang="ru-RU" sz="2800" b="1" dirty="0" smtClean="0"/>
          </a:p>
          <a:p>
            <a:pPr marL="4763" indent="360363" algn="just"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покращити</a:t>
            </a:r>
            <a:r>
              <a:rPr lang="ru-RU" sz="2800" dirty="0" smtClean="0"/>
              <a:t> «</a:t>
            </a:r>
            <a:r>
              <a:rPr lang="ru-RU" sz="2800" b="1" dirty="0" err="1" smtClean="0"/>
              <a:t>якість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dirty="0" smtClean="0"/>
              <a:t>» </a:t>
            </a:r>
            <a:r>
              <a:rPr lang="ru-RU" sz="2800" dirty="0" err="1" smtClean="0"/>
              <a:t>людства</a:t>
            </a:r>
            <a:endParaRPr lang="ru-RU" sz="28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592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ґрунтуються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 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високих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технологіях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галузі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безпосередньо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задовольняють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потреби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57200" y="3644900"/>
            <a:ext cx="2027238" cy="24812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41988" name="Picture 2" descr="C:\Users\Валентина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C:\Users\Валентина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153025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C:\Users\Валентина\Desktop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321310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 descr="C:\Users\Валентина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157788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 descr="C:\Users\Валентина\Desktop\Без названия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357563"/>
            <a:ext cx="312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r>
              <a:rPr lang="ru-RU" smtClean="0"/>
              <a:t>Швидкі темпи модернізації призводять до зростання вимог до </a:t>
            </a:r>
            <a:r>
              <a:rPr lang="ru-RU" b="1" smtClean="0"/>
              <a:t>якості </a:t>
            </a:r>
            <a:r>
              <a:rPr lang="ru-RU" smtClean="0">
                <a:hlinkClick r:id="rId2" tooltip="Товар"/>
              </a:rPr>
              <a:t>товарів</a:t>
            </a:r>
            <a:r>
              <a:rPr lang="ru-RU" smtClean="0"/>
              <a:t> та послуг, до їх різноманітності</a:t>
            </a:r>
          </a:p>
          <a:p>
            <a:r>
              <a:rPr lang="ru-RU" smtClean="0"/>
              <a:t>суспільство, стає більш </a:t>
            </a:r>
            <a:r>
              <a:rPr lang="ru-RU" b="1" smtClean="0"/>
              <a:t>відкритим</a:t>
            </a:r>
            <a:r>
              <a:rPr lang="ru-RU" smtClean="0"/>
              <a:t> та сприйнятливим до інновацій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4035" name="Picture 2" descr="C:\Users\Валентина\Desktop\Typologie_d'innov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64738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mtClean="0"/>
              <a:t>Даний напрямок став настільки важливим для держави, що 21 червня 2017 року, Прем'єр-міністр України повідомив про ініціювання Кабінетом Міністрів створення </a:t>
            </a:r>
            <a:r>
              <a:rPr lang="ru-RU" b="1" smtClean="0"/>
              <a:t>Ради з розвитку інновацій</a:t>
            </a:r>
            <a:r>
              <a:rPr lang="ru-RU" smtClean="0"/>
              <a:t>, завданням якої є підтримка науки та реалізація різних проектів у реальному секторі економіки, створення необхідних умов для впровадження найпрогресивніших інноваційних ідей у всіх важливих сферах життєдіяльності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740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Визначення поняття «інновація»</vt:lpstr>
      <vt:lpstr>Закон України «Про інноваційну діяльність» (№ 380-IV від 26.12.2002 із змінами та доповненнями)</vt:lpstr>
      <vt:lpstr>Інновації можна трактувати в трьох аспектах: </vt:lpstr>
      <vt:lpstr>Інновації поділяються за змістом діяльності:</vt:lpstr>
      <vt:lpstr>Інновація - це нове явище, новаторство або будь-яка зміна, яка вноситься суб'єктом  господарювання у власну діяльність з метою підвищення своєї конкурентоспроможності.  </vt:lpstr>
      <vt:lpstr>Слайд 6</vt:lpstr>
      <vt:lpstr>галузі, що ґрунтуються на  високих технологіях, а також галузі, що безпосередньо задовольняють потреби людей </vt:lpstr>
      <vt:lpstr>Слайд 8</vt:lpstr>
      <vt:lpstr>Слайд 9</vt:lpstr>
      <vt:lpstr> ЗНАЧЕННЯ ІННОВАЦІЙ</vt:lpstr>
      <vt:lpstr>Соціотехнопо́ліси — </vt:lpstr>
      <vt:lpstr>Кре́мнієва доли́на (англ. Silicon Valley) — високотехнологічна зона, де працюють підприємства, що розвивають новітні технології</vt:lpstr>
      <vt:lpstr>Слайд 13</vt:lpstr>
      <vt:lpstr>СУЧАСНІ ТРЕНДИ В АГРОСФЕРІ</vt:lpstr>
      <vt:lpstr>REAL POLITIC феномен сучасної глобальної економіки  та торгівлі</vt:lpstr>
      <vt:lpstr>Data &amp; Technology https://www.datas-tech.com/ua/</vt:lpstr>
      <vt:lpstr> Надійні рішення для підтримки центрів обробки даних </vt:lpstr>
      <vt:lpstr>Сучасний світовий споживач НЕ хоче:</vt:lpstr>
      <vt:lpstr>АЛЬТЕРНАТИВА: </vt:lpstr>
      <vt:lpstr>                 Майбутнє України аграрної:</vt:lpstr>
      <vt:lpstr>КЛЮЧОВИЙ ФАКТОР ПОСИЛЕННЯ ПОЗИЦІЙ УКРАЇНИ В СВІТІ 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Інноваційний розвиток</dc:title>
  <dc:creator>Валентина</dc:creator>
  <cp:lastModifiedBy>Валентина</cp:lastModifiedBy>
  <cp:revision>16</cp:revision>
  <dcterms:created xsi:type="dcterms:W3CDTF">2021-08-31T09:21:38Z</dcterms:created>
  <dcterms:modified xsi:type="dcterms:W3CDTF">2022-02-06T14:43:15Z</dcterms:modified>
</cp:coreProperties>
</file>