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Тема 1. Критичне  та креативне мислення як логічна рефлексія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8674" name="Picture 2" descr="Критичне мислення: чому це важливо? - ARTEF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Критичне мислення</a:t>
            </a:r>
            <a:br>
              <a:rPr lang="uk-UA" dirty="0" smtClean="0"/>
            </a:br>
            <a:r>
              <a:rPr lang="uk-UA" dirty="0" smtClean="0"/>
              <a:t> (</a:t>
            </a:r>
            <a:r>
              <a:rPr lang="uk-UA" dirty="0" err="1" smtClean="0"/>
              <a:t>Critical</a:t>
            </a:r>
            <a:r>
              <a:rPr lang="uk-UA" dirty="0" smtClean="0"/>
              <a:t> </a:t>
            </a:r>
            <a:r>
              <a:rPr lang="uk-UA" dirty="0" err="1" smtClean="0"/>
              <a:t>thinking</a:t>
            </a:r>
            <a:r>
              <a:rPr lang="uk-UA" dirty="0" smtClean="0"/>
              <a:t>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86742" cy="260540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– це спосіб мислення, спрямований на виявлення структурних особливостей міркування, перевірку кореляції між обґрунтовано висунутими тезами та відповідними ним аргументами, оцінку висунутих тез, характеристику контекстів міркувань з урахуванням особливостей автора та читача. </a:t>
            </a:r>
            <a:endParaRPr lang="uk-UA" dirty="0"/>
          </a:p>
        </p:txBody>
      </p:sp>
      <p:pic>
        <p:nvPicPr>
          <p:cNvPr id="19458" name="Picture 2" descr="Курс критичного мислення: Як не дати себе обману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62865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7929618" cy="47149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Критичне мислення – це здібності та потреби людини:</a:t>
            </a:r>
          </a:p>
          <a:p>
            <a:pPr algn="just"/>
            <a:r>
              <a:rPr lang="uk-UA" dirty="0" smtClean="0"/>
              <a:t> а) бачити невідповідність висловлювання (думки) або поведінки іншої людини загальноприйнятою думкою або нормами поведінки або власне уявлення про них; </a:t>
            </a:r>
          </a:p>
          <a:p>
            <a:pPr algn="just"/>
            <a:r>
              <a:rPr lang="uk-UA" dirty="0" smtClean="0"/>
              <a:t>б) усвідомлювати істинність або помилковість теорії, становища, алогічність висловлювання та реагувати на них; </a:t>
            </a:r>
          </a:p>
          <a:p>
            <a:pPr algn="just"/>
            <a:r>
              <a:rPr lang="uk-UA" dirty="0" smtClean="0"/>
              <a:t>в) вміти відокремлювати хибне, неправильне від правильного, </a:t>
            </a:r>
            <a:r>
              <a:rPr lang="uk-UA" dirty="0" err="1" smtClean="0"/>
              <a:t>правильного</a:t>
            </a:r>
            <a:r>
              <a:rPr lang="uk-UA" dirty="0" smtClean="0"/>
              <a:t>; критично аналізувати, доводити чи спростовувати, оцінювати предмет, завдання, вносити корективи, показувати зразок думки, висловлювання, поведінки; це вираження власного ціннісного відношення, ціннісної орієнтації; </a:t>
            </a:r>
          </a:p>
          <a:p>
            <a:pPr algn="just"/>
            <a:r>
              <a:rPr lang="uk-UA" dirty="0" smtClean="0"/>
              <a:t>г) це вміння доводити та спростовувати, правильно оцінювати предмет, завдання, поведінку, процес, результат тощо. </a:t>
            </a:r>
            <a:endParaRPr lang="uk-UA" dirty="0"/>
          </a:p>
        </p:txBody>
      </p:sp>
      <p:pic>
        <p:nvPicPr>
          <p:cNvPr id="18434" name="Picture 2" descr="У пошуках інсайту, або Тест на творчі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660"/>
            <a:ext cx="3714776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3. </a:t>
            </a:r>
            <a:r>
              <a:rPr lang="ru-RU" sz="3100" dirty="0" err="1" smtClean="0"/>
              <a:t>Критеативне</a:t>
            </a:r>
            <a:r>
              <a:rPr lang="ru-RU" sz="3100" dirty="0" smtClean="0"/>
              <a:t> </a:t>
            </a:r>
            <a:r>
              <a:rPr lang="ru-RU" sz="3100" dirty="0" err="1" smtClean="0"/>
              <a:t>мислення</a:t>
            </a:r>
            <a:r>
              <a:rPr lang="ru-RU" sz="3100" dirty="0" smtClean="0"/>
              <a:t> як «</a:t>
            </a:r>
            <a:r>
              <a:rPr lang="uk-UA" sz="3100" dirty="0" err="1" smtClean="0"/>
              <a:t>soft</a:t>
            </a:r>
            <a:r>
              <a:rPr lang="uk-UA" sz="3100" dirty="0" smtClean="0"/>
              <a:t> </a:t>
            </a:r>
            <a:r>
              <a:rPr lang="uk-UA" sz="3100" dirty="0" err="1" smtClean="0"/>
              <a:t>skills</a:t>
            </a:r>
            <a:r>
              <a:rPr lang="ru-RU" sz="3100" dirty="0" smtClean="0"/>
              <a:t>» </a:t>
            </a:r>
            <a:r>
              <a:rPr lang="ru-RU" sz="3100" dirty="0" err="1" smtClean="0"/>
              <a:t>сучасної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людини</a:t>
            </a:r>
            <a:r>
              <a:rPr lang="ru-RU" sz="3100" dirty="0" smtClean="0"/>
              <a:t>.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uk-UA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239000" cy="28911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Розгляд поняття "творчість", "творче мислення" має величезну кількість інтерпретацій, осягнути та перерахувати які в повному обсязі не можливо, проте ми маємо зупинитися на ряді визначень, запропонованих різними дослідниками, що б все ж для себе узагальнити дане поняття. Проблема творчості чи креативності піднімається багатьма дослідниками. </a:t>
            </a:r>
            <a:endParaRPr lang="uk-UA" dirty="0"/>
          </a:p>
        </p:txBody>
      </p:sp>
      <p:pic>
        <p:nvPicPr>
          <p:cNvPr id="17410" name="Picture 2" descr="10 ознак того, що ви творча людина — ZNOGR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52"/>
            <a:ext cx="542925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971924" cy="2857520"/>
          </a:xfrm>
        </p:spPr>
        <p:txBody>
          <a:bodyPr/>
          <a:lstStyle/>
          <a:p>
            <a:pPr algn="just"/>
            <a:r>
              <a:rPr lang="uk-UA" dirty="0" smtClean="0"/>
              <a:t> К.Д. Ушинський вважав, що «тільки неординарна особистість може впливати на розвиток та визначення особи». </a:t>
            </a:r>
            <a:endParaRPr lang="uk-UA" dirty="0"/>
          </a:p>
        </p:txBody>
      </p:sp>
      <p:pic>
        <p:nvPicPr>
          <p:cNvPr id="16386" name="Picture 2" descr="Сторінка К. Д. Ушинсь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6677025" cy="3362326"/>
          </a:xfrm>
          <a:prstGeom prst="rect">
            <a:avLst/>
          </a:prstGeom>
          <a:noFill/>
        </p:spPr>
      </p:pic>
      <p:pic>
        <p:nvPicPr>
          <p:cNvPr id="16388" name="Picture 4" descr="Костянтин Ушинський: &amp;quot;Ні, я українець! &amp;quot; - Рідна краї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3"/>
            <a:ext cx="2952771" cy="22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929066"/>
            <a:ext cx="7239000" cy="24625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У сучасних дослідженнях термін «креативність» позначає комплекс інтелектуальних та особистісних особливостей індивіда, що сприяють самостійному висуванню проблем, генеруванню великої кількості оригінальних ідей та нешаблонного їх вирішення. </a:t>
            </a:r>
            <a:endParaRPr lang="uk-UA" dirty="0"/>
          </a:p>
        </p:txBody>
      </p:sp>
      <p:pic>
        <p:nvPicPr>
          <p:cNvPr id="15362" name="Picture 2" descr="Гуманістична психологія: особливості, представники та цікаві фак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5718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239000" cy="25339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«Креативність є таємниця, загорнута в головоломку, сховану всередині загадки». </a:t>
            </a:r>
          </a:p>
          <a:p>
            <a:pPr algn="just"/>
            <a:r>
              <a:rPr lang="uk-UA" dirty="0" smtClean="0"/>
              <a:t>Представники гуманістичної психології (А. </a:t>
            </a:r>
            <a:r>
              <a:rPr lang="uk-UA" dirty="0" err="1" smtClean="0"/>
              <a:t>Маслоу</a:t>
            </a:r>
            <a:r>
              <a:rPr lang="uk-UA" dirty="0" smtClean="0"/>
              <a:t>, Р. </a:t>
            </a:r>
            <a:r>
              <a:rPr lang="uk-UA" dirty="0" err="1" smtClean="0"/>
              <a:t>Мей</a:t>
            </a:r>
            <a:r>
              <a:rPr lang="uk-UA" dirty="0" smtClean="0"/>
              <a:t>, К. </a:t>
            </a:r>
            <a:r>
              <a:rPr lang="uk-UA" dirty="0" err="1" smtClean="0"/>
              <a:t>Роджерс</a:t>
            </a:r>
            <a:r>
              <a:rPr lang="uk-UA" dirty="0" smtClean="0"/>
              <a:t>, Н. </a:t>
            </a:r>
            <a:r>
              <a:rPr lang="uk-UA" dirty="0" err="1" smtClean="0"/>
              <a:t>Роджерс</a:t>
            </a:r>
            <a:r>
              <a:rPr lang="uk-UA" dirty="0" smtClean="0"/>
              <a:t>) стверджують, що в кожному індивідуумі іманентно </a:t>
            </a:r>
            <a:r>
              <a:rPr lang="uk-UA" dirty="0" err="1" smtClean="0"/>
              <a:t>імплікована</a:t>
            </a:r>
            <a:r>
              <a:rPr lang="uk-UA" dirty="0" smtClean="0"/>
              <a:t> креативність як спосіб вираження </a:t>
            </a:r>
            <a:r>
              <a:rPr lang="uk-UA" dirty="0" err="1" smtClean="0"/>
              <a:t>самоактуалізації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4338" name="Picture 2" descr="Гуманістична психологія by Marina Lisov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34627"/>
            <a:ext cx="5436162" cy="306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Дякую за увагу!</a:t>
            </a:r>
            <a:endParaRPr lang="uk-UA" sz="4400" dirty="0"/>
          </a:p>
        </p:txBody>
      </p:sp>
      <p:sp>
        <p:nvSpPr>
          <p:cNvPr id="1026" name="AutoShape 2" descr="Що таке критичне мислення і для чого воно потрібне? – критичне мисл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Що таке критичне мислення і для чого воно потрібне? – критичне мисл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Купити квиток на Критичне мислення: алгоритми вирішення проблем 21 лютого  2020 | Івенш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6366756" cy="357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План: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</a:t>
            </a:r>
            <a:r>
              <a:rPr lang="en-US" dirty="0" err="1" smtClean="0"/>
              <a:t>Загальна</a:t>
            </a:r>
            <a:r>
              <a:rPr lang="en-US" dirty="0" smtClean="0"/>
              <a:t> </a:t>
            </a:r>
            <a:r>
              <a:rPr lang="uk-UA" dirty="0" smtClean="0"/>
              <a:t>характеристик мислення людини.</a:t>
            </a:r>
          </a:p>
          <a:p>
            <a:pPr lvl="0"/>
            <a:r>
              <a:rPr lang="uk-UA" dirty="0" smtClean="0"/>
              <a:t>2. Критичне мислення та його головні особливості.</a:t>
            </a:r>
          </a:p>
          <a:p>
            <a:pPr lvl="0"/>
            <a:r>
              <a:rPr lang="ru-RU" dirty="0" smtClean="0"/>
              <a:t>3. </a:t>
            </a:r>
            <a:r>
              <a:rPr lang="ru-RU" dirty="0" err="1" smtClean="0"/>
              <a:t>Критеативне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як «</a:t>
            </a:r>
            <a:r>
              <a:rPr lang="uk-UA" dirty="0" err="1" smtClean="0"/>
              <a:t>soft</a:t>
            </a:r>
            <a:r>
              <a:rPr lang="uk-UA" dirty="0" smtClean="0"/>
              <a:t> </a:t>
            </a:r>
            <a:r>
              <a:rPr lang="uk-UA" dirty="0" err="1" smtClean="0"/>
              <a:t>skills</a:t>
            </a:r>
            <a:r>
              <a:rPr lang="ru-RU" dirty="0" smtClean="0"/>
              <a:t>»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3100" dirty="0" smtClean="0"/>
              <a:t>1. </a:t>
            </a:r>
            <a:r>
              <a:rPr lang="en-US" sz="3100" dirty="0" err="1" smtClean="0"/>
              <a:t>Загальна</a:t>
            </a:r>
            <a:r>
              <a:rPr lang="en-US" sz="3100" dirty="0" smtClean="0"/>
              <a:t> </a:t>
            </a:r>
            <a:r>
              <a:rPr lang="uk-UA" sz="3100" dirty="0" smtClean="0"/>
              <a:t>характеристик мислення людини.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7929618" cy="35004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В умовах демократичного суспільства та ринкової економіки, коли інтереси особистості, роботодавця та держави нерідко вступають у суперечність, майбутні фахівці, критично осмислюючи навколишнє середовище, здатні закріплювати традиції та досвід,  потужно впливати на хід та результати соціально-економічних реформ, спрямованих на розвиток країни та суспільства. </a:t>
            </a:r>
          </a:p>
          <a:p>
            <a:pPr algn="just"/>
            <a:r>
              <a:rPr lang="uk-UA" dirty="0" smtClean="0"/>
              <a:t>Володіння навичками критичного мислення готує до практичної діяльності життя в цілому, до вміння прогнозувати та враховувати зміни в економічній, політичні, соціальній, гуманітарних сферах при цьому бачачи  зміни у технології та управлінні виробництвом. </a:t>
            </a:r>
            <a:endParaRPr lang="uk-UA" dirty="0"/>
          </a:p>
        </p:txBody>
      </p:sp>
      <p:pic>
        <p:nvPicPr>
          <p:cNvPr id="26626" name="Picture 2" descr="Критичне мислення: як активізувати та лайфх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43380"/>
            <a:ext cx="471490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uk-UA" dirty="0" smtClean="0"/>
              <a:t>Мислення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429156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Мислення – це процес відображення об'єктів, оскільки воно є творчим перетворенням суб'єктивних образів у свідомості людини, значення та сенсу для вирішення реальних протиріч в обставинах життєдіяльності людей, для утворення нею нових цілей, відкриття нових засобів та планів для їх досягнення.</a:t>
            </a:r>
            <a:endParaRPr lang="uk-UA" dirty="0"/>
          </a:p>
        </p:txBody>
      </p:sp>
      <p:pic>
        <p:nvPicPr>
          <p:cNvPr id="25602" name="Picture 2" descr="Критичне мислення: ключові характеристики та вправи для його розвит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28614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143380"/>
            <a:ext cx="5857916" cy="25717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О. М. Леонтьєв визначає мислення як «процес свідомого відображення дійсності в таких об'єктивних його властивостях, зв'язки та відносини, в які включаються і недоступні безпосередньому чуттєвому сприйняттю об'єкти». </a:t>
            </a:r>
            <a:endParaRPr lang="uk-UA" dirty="0"/>
          </a:p>
        </p:txBody>
      </p:sp>
      <p:sp>
        <p:nvSpPr>
          <p:cNvPr id="24578" name="AutoShape 2" descr="Леонтьев Алексей Николаевич - Психологиче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0" name="AutoShape 4" descr="Леонтьев Алексей Николаевич - Психологиче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2" name="AutoShape 6" descr="Леонтьев Алексей Николаевич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4" name="AutoShape 8" descr="Леонтьев Алексей Николаевич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6" name="AutoShape 10" descr="Леонтьев Алексей Николаевич | Летопись Московского университ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8" name="AutoShape 12" descr="Леонтьев Алексей Николаевич | Летопись Московского университ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590" name="Picture 14" descr="Теория личности А.Н. Леонтьева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572164" cy="369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9658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Представник когнітивної психології Р. </a:t>
            </a:r>
            <a:r>
              <a:rPr lang="uk-UA" sz="2800" dirty="0" err="1" smtClean="0"/>
              <a:t>Солсо</a:t>
            </a:r>
            <a:r>
              <a:rPr lang="uk-UA" sz="2800" dirty="0" smtClean="0"/>
              <a:t> пропонує таке визначення: 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858180" cy="36055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Мислення – це процес, з допомогою якого формується нова уявна репрезентація; це відбувається шляхом перетворення інформації, що досягається у складній взаємодії уявних атрибутів судження, абстрагування, міркування, уяви та вирішення завдань.</a:t>
            </a:r>
          </a:p>
          <a:p>
            <a:pPr algn="just"/>
            <a:r>
              <a:rPr lang="uk-UA" dirty="0" smtClean="0"/>
              <a:t> Мислення – найбільш змістовний елемент із трьох складових розумового процесу та воно характеризується швидше всеосяжністю, ніж винятковістю.</a:t>
            </a:r>
            <a:endParaRPr lang="uk-UA" dirty="0"/>
          </a:p>
        </p:txBody>
      </p:sp>
      <p:sp>
        <p:nvSpPr>
          <p:cNvPr id="23554" name="AutoShape 2" descr="Навчально-Методична Лабораторія — Критичне мислення: модний освітній тренд  чи життєво-необхідне вмінн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6" name="AutoShape 4" descr="Навчально-Методична Лабораторія — Критичне мислення: модний освітній тренд  чи життєво-необхідне вмінн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8" name="Picture 6" descr="17 прийомів розвитку критичного мислення адаптованих для школярів - Нов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500570"/>
            <a:ext cx="492922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2. К</a:t>
            </a:r>
            <a:r>
              <a:rPr lang="uk-UA" sz="3100" dirty="0" smtClean="0"/>
              <a:t>ритичне мислення та його головні особливості.</a:t>
            </a:r>
            <a:br>
              <a:rPr lang="uk-UA" sz="3100" dirty="0" smtClean="0"/>
            </a:br>
            <a:endParaRPr lang="uk-UA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7410480" cy="30003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Критичне мислення має свої особливості, свою понятійну систему, що відрізняють його від інших видів та типів мислення. </a:t>
            </a:r>
          </a:p>
          <a:p>
            <a:pPr algn="just"/>
            <a:r>
              <a:rPr lang="uk-UA" dirty="0" smtClean="0"/>
              <a:t>Однак ми можемо розглядати критичне мислення лише у взаємозв'язку з іншими видами мислення, у поєднанні та зіставленні з такими поняттями, як продуктивне, проблемне, творче, логічне, системне мислення, інтелект, та іншими поняттями активної, цілеспрямованої розумової та практичної діяльності людини.</a:t>
            </a:r>
          </a:p>
          <a:p>
            <a:endParaRPr lang="uk-UA" dirty="0"/>
          </a:p>
        </p:txBody>
      </p:sp>
      <p:pic>
        <p:nvPicPr>
          <p:cNvPr id="22530" name="Picture 2" descr="Ще раз про критичне мислення, або Як активізувати мисленнєву діяльність  учнів | ІВА «Освіта Україн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929090"/>
            <a:ext cx="557216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Вивчення критичного мислення як основи освітніх технологій 21 століття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Вивчення критичного мислення як основи освітніх технологій 21 століття, безумовно, можна назвати одним з </a:t>
            </a:r>
            <a:r>
              <a:rPr lang="uk-UA" dirty="0" err="1" smtClean="0"/>
              <a:t>найпріоритетніших</a:t>
            </a:r>
            <a:r>
              <a:rPr lang="uk-UA" dirty="0" smtClean="0"/>
              <a:t> напрямів, що зародилися на стику психології, педагогіки, філософії та інших галузей наукового знання. </a:t>
            </a:r>
          </a:p>
          <a:p>
            <a:pPr algn="just"/>
            <a:r>
              <a:rPr lang="uk-UA" dirty="0" smtClean="0"/>
              <a:t>В числі дослідників, котрі займаються проблемами критичного мислення, можна назвати Дж. Дьюї, Д. </a:t>
            </a:r>
            <a:r>
              <a:rPr lang="uk-UA" dirty="0" err="1" smtClean="0"/>
              <a:t>Халперн</a:t>
            </a:r>
            <a:r>
              <a:rPr lang="uk-UA" dirty="0" smtClean="0"/>
              <a:t>, Д. </a:t>
            </a:r>
            <a:r>
              <a:rPr lang="uk-UA" dirty="0" err="1" smtClean="0"/>
              <a:t>Клустера</a:t>
            </a:r>
            <a:r>
              <a:rPr lang="uk-UA" dirty="0" smtClean="0"/>
              <a:t>, Р.Х. Джонсона, В.А. </a:t>
            </a:r>
            <a:r>
              <a:rPr lang="uk-UA" dirty="0" err="1" smtClean="0"/>
              <a:t>Попкова</a:t>
            </a:r>
            <a:r>
              <a:rPr lang="uk-UA" dirty="0" smtClean="0"/>
              <a:t>, А.В. </a:t>
            </a:r>
            <a:r>
              <a:rPr lang="uk-UA" dirty="0" err="1" smtClean="0"/>
              <a:t>Коржуєва</a:t>
            </a:r>
            <a:r>
              <a:rPr lang="uk-UA" dirty="0" smtClean="0"/>
              <a:t>, Г.Б. </a:t>
            </a:r>
            <a:r>
              <a:rPr lang="uk-UA" dirty="0" err="1" smtClean="0"/>
              <a:t>Сорін</a:t>
            </a:r>
            <a:r>
              <a:rPr lang="uk-UA" dirty="0" smtClean="0"/>
              <a:t>, А.Б. </a:t>
            </a:r>
            <a:r>
              <a:rPr lang="uk-UA" dirty="0" err="1" smtClean="0"/>
              <a:t>Бутенка</a:t>
            </a:r>
            <a:r>
              <a:rPr lang="uk-UA" dirty="0" smtClean="0"/>
              <a:t> та ін.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7239000" cy="2176774"/>
          </a:xfrm>
        </p:spPr>
        <p:txBody>
          <a:bodyPr/>
          <a:lstStyle/>
          <a:p>
            <a:pPr algn="just"/>
            <a:r>
              <a:rPr lang="uk-UA" dirty="0" smtClean="0"/>
              <a:t>Одним з найважливіших досягнень у вивченні психології є вивчення не тільки того, як працює мозок взагалі, а як людина використовує свій мозок зокрема – у критичному мисленні.</a:t>
            </a:r>
            <a:endParaRPr lang="uk-UA" dirty="0"/>
          </a:p>
        </p:txBody>
      </p:sp>
      <p:pic>
        <p:nvPicPr>
          <p:cNvPr id="20482" name="Picture 2" descr="6 навичок критичного мисл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55" y="285728"/>
            <a:ext cx="7097579" cy="399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785</Words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Тема 1. Критичне  та креативне мислення як логічна рефлексія </vt:lpstr>
      <vt:lpstr>План: </vt:lpstr>
      <vt:lpstr>1. Загальна характеристик мислення людини. </vt:lpstr>
      <vt:lpstr>Мислення</vt:lpstr>
      <vt:lpstr>Слайд 5</vt:lpstr>
      <vt:lpstr>Представник когнітивної психології Р. Солсо пропонує таке визначення: </vt:lpstr>
      <vt:lpstr>2. Критичне мислення та його головні особливості. </vt:lpstr>
      <vt:lpstr>Вивчення критичного мислення як основи освітніх технологій 21 століття</vt:lpstr>
      <vt:lpstr>Слайд 9</vt:lpstr>
      <vt:lpstr>Критичне мислення  (Critical thinking) </vt:lpstr>
      <vt:lpstr>Слайд 11</vt:lpstr>
      <vt:lpstr>  3. Критеативне мислення як «soft skills» сучасної людини.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Критичне  та креативне мислення як логічна рефлексія </dc:title>
  <dc:creator>Ira</dc:creator>
  <cp:lastModifiedBy>Ira</cp:lastModifiedBy>
  <cp:revision>5</cp:revision>
  <dcterms:created xsi:type="dcterms:W3CDTF">2022-01-31T12:41:41Z</dcterms:created>
  <dcterms:modified xsi:type="dcterms:W3CDTF">2022-02-05T14:54:58Z</dcterms:modified>
</cp:coreProperties>
</file>