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56" r:id="rId2"/>
    <p:sldId id="257" r:id="rId3"/>
    <p:sldId id="273"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4" y="4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396797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93314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7705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75646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206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371314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1537922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419598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393563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264997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214931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166459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9459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411364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238806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4A65B50-D3EE-4472-A410-246E18253708}" type="datetimeFigureOut">
              <a:rPr lang="ru-RU" smtClean="0"/>
              <a:pPr/>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0A63CC-FC06-4D59-A962-EE5B6284BAF0}" type="slidenum">
              <a:rPr lang="ru-RU" smtClean="0"/>
              <a:pPr/>
              <a:t>‹#›</a:t>
            </a:fld>
            <a:endParaRPr lang="ru-RU"/>
          </a:p>
        </p:txBody>
      </p:sp>
    </p:spTree>
    <p:extLst>
      <p:ext uri="{BB962C8B-B14F-4D97-AF65-F5344CB8AC3E}">
        <p14:creationId xmlns:p14="http://schemas.microsoft.com/office/powerpoint/2010/main" val="217762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A65B50-D3EE-4472-A410-246E18253708}" type="datetimeFigureOut">
              <a:rPr lang="ru-RU" smtClean="0"/>
              <a:pPr/>
              <a:t>14.10.2022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0A63CC-FC06-4D59-A962-EE5B6284BAF0}" type="slidenum">
              <a:rPr lang="ru-RU" smtClean="0"/>
              <a:pPr/>
              <a:t>‹#›</a:t>
            </a:fld>
            <a:endParaRPr lang="ru-RU"/>
          </a:p>
        </p:txBody>
      </p:sp>
    </p:spTree>
    <p:extLst>
      <p:ext uri="{BB962C8B-B14F-4D97-AF65-F5344CB8AC3E}">
        <p14:creationId xmlns:p14="http://schemas.microsoft.com/office/powerpoint/2010/main" val="304032442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9952" y="2276872"/>
            <a:ext cx="4598328" cy="1728192"/>
          </a:xfrm>
        </p:spPr>
        <p:txBody>
          <a:bodyPr>
            <a:normAutofit fontScale="90000"/>
          </a:bodyPr>
          <a:lstStyle/>
          <a:p>
            <a:pPr algn="ctr"/>
            <a:r>
              <a:rPr lang="uk-UA" b="1" dirty="0">
                <a:solidFill>
                  <a:srgbClr val="FF0000"/>
                </a:solidFill>
              </a:rPr>
              <a:t>Претензійна робота в туризмі </a:t>
            </a:r>
            <a:endParaRPr lang="ru-RU" b="1" dirty="0">
              <a:solidFill>
                <a:srgbClr val="FF0000"/>
              </a:solidFill>
            </a:endParaRPr>
          </a:p>
        </p:txBody>
      </p:sp>
      <p:pic>
        <p:nvPicPr>
          <p:cNvPr id="4" name="Рисунок 3" descr="i.jpg"/>
          <p:cNvPicPr>
            <a:picLocks noChangeAspect="1"/>
          </p:cNvPicPr>
          <p:nvPr/>
        </p:nvPicPr>
        <p:blipFill>
          <a:blip r:embed="rId2" cstate="print"/>
          <a:stretch>
            <a:fillRect/>
          </a:stretch>
        </p:blipFill>
        <p:spPr>
          <a:xfrm>
            <a:off x="107504" y="3429000"/>
            <a:ext cx="4032448" cy="2664296"/>
          </a:xfrm>
          <a:prstGeom prst="rect">
            <a:avLst/>
          </a:prstGeom>
        </p:spPr>
      </p:pic>
      <p:pic>
        <p:nvPicPr>
          <p:cNvPr id="5" name="Рисунок 4">
            <a:extLst>
              <a:ext uri="{FF2B5EF4-FFF2-40B4-BE49-F238E27FC236}">
                <a16:creationId xmlns:a16="http://schemas.microsoft.com/office/drawing/2014/main" id="{075F2F19-E544-2534-1BA3-408799531F86}"/>
              </a:ext>
            </a:extLst>
          </p:cNvPr>
          <p:cNvPicPr>
            <a:picLocks noChangeAspect="1"/>
          </p:cNvPicPr>
          <p:nvPr/>
        </p:nvPicPr>
        <p:blipFill>
          <a:blip r:embed="rId3"/>
          <a:stretch>
            <a:fillRect/>
          </a:stretch>
        </p:blipFill>
        <p:spPr>
          <a:xfrm>
            <a:off x="410026" y="580921"/>
            <a:ext cx="1765003" cy="2200007"/>
          </a:xfrm>
          <a:prstGeom prst="rect">
            <a:avLst/>
          </a:prstGeom>
        </p:spPr>
      </p:pic>
      <p:pic>
        <p:nvPicPr>
          <p:cNvPr id="6" name="Рисунок 5">
            <a:extLst>
              <a:ext uri="{FF2B5EF4-FFF2-40B4-BE49-F238E27FC236}">
                <a16:creationId xmlns:a16="http://schemas.microsoft.com/office/drawing/2014/main" id="{B4510E8A-3861-445D-9B05-14D740FBE000}"/>
              </a:ext>
            </a:extLst>
          </p:cNvPr>
          <p:cNvPicPr>
            <a:picLocks noChangeAspect="1"/>
          </p:cNvPicPr>
          <p:nvPr/>
        </p:nvPicPr>
        <p:blipFill>
          <a:blip r:embed="rId4"/>
          <a:stretch>
            <a:fillRect/>
          </a:stretch>
        </p:blipFill>
        <p:spPr>
          <a:xfrm>
            <a:off x="2438538" y="587872"/>
            <a:ext cx="6397118" cy="865707"/>
          </a:xfrm>
          <a:prstGeom prst="rect">
            <a:avLst/>
          </a:prstGeom>
        </p:spPr>
      </p:pic>
      <p:pic>
        <p:nvPicPr>
          <p:cNvPr id="7" name="Рисунок 6">
            <a:extLst>
              <a:ext uri="{FF2B5EF4-FFF2-40B4-BE49-F238E27FC236}">
                <a16:creationId xmlns:a16="http://schemas.microsoft.com/office/drawing/2014/main" id="{37D4252B-48CE-5037-B5AB-BFBA82DD2C57}"/>
              </a:ext>
            </a:extLst>
          </p:cNvPr>
          <p:cNvPicPr>
            <a:picLocks noChangeAspect="1"/>
          </p:cNvPicPr>
          <p:nvPr/>
        </p:nvPicPr>
        <p:blipFill>
          <a:blip r:embed="rId5"/>
          <a:stretch>
            <a:fillRect/>
          </a:stretch>
        </p:blipFill>
        <p:spPr>
          <a:xfrm>
            <a:off x="4572000" y="5114260"/>
            <a:ext cx="4166280" cy="1031359"/>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538152" cy="6248400"/>
          </a:xfrm>
        </p:spPr>
        <p:txBody>
          <a:bodyPr>
            <a:normAutofit fontScale="85000" lnSpcReduction="20000"/>
          </a:bodyPr>
          <a:lstStyle/>
          <a:p>
            <a:r>
              <a:rPr lang="uk-UA" sz="1600" dirty="0"/>
              <a:t>Якщо туристу внаслідок порушення будь-якого з його прав було заподіяно шкоду, яка не може бути виправлена негайно, турист може вимагати відшкодування йому заподіяних збитків. У разі відмови винуватця шкоди відшкодувати збитки потерпілому, він може звернутись до судових органів із відповідним позовом і вирішити через суд питання про примусове стягнення. Суми фінансового відшкодування залежать від виду та ступеня шкоди. Під шкодою розуміють несприятливі зміни в </a:t>
            </a:r>
            <a:r>
              <a:rPr lang="uk-UA" sz="1600" dirty="0" err="1"/>
              <a:t>блазі</a:t>
            </a:r>
            <a:r>
              <a:rPr lang="uk-UA" sz="1600" dirty="0"/>
              <a:t> людини, що охороняється законом, яке може бути майновим або немайновим. Можна визначити шкоду фізичну (зміни в організмі людини, що перешкоджають її благополучному існуванню — каліцтво, ушкодження здоров’я тощо), матеріальну (грошові збитки або ушкодження майна людини) та шкоду моральну — моральні та фізичні страждання людини.</a:t>
            </a:r>
          </a:p>
          <a:p>
            <a:r>
              <a:rPr lang="uk-UA" sz="1600" dirty="0"/>
              <a:t>У разі заподіяння каліцтва або іншого ушкодження здоров’я організація чи громадянин, відповідальні за шкоду, зобов’язані відшкодувати потерпілому заробіток, втрачений ним внаслідок втрати або зменшення працездатності, а також відшкодувати витрати, викликані ушкодженням здоров’я, (посилене харчування, протезування, сторонній догляд тощо).</a:t>
            </a:r>
          </a:p>
          <a:p>
            <a:r>
              <a:rPr lang="uk-UA" sz="1600" dirty="0"/>
              <a:t>У разі смерті потерпілого витрати на поховання відшкодовуються організацією або громадянином, відповідальними за шкоду, пов’язану зі смертю потерпілого.</a:t>
            </a:r>
          </a:p>
          <a:p>
            <a:r>
              <a:rPr lang="uk-UA" sz="1600" dirty="0"/>
              <a:t>Кошти, витрачені закладом охорони здоров’я на стаціонарне лікування особи, підлягають відшкодуванню особою, яка вчинила злочин, у розмірі фактичних витрат.</a:t>
            </a:r>
          </a:p>
          <a:p>
            <a:r>
              <a:rPr lang="uk-UA" sz="1600" dirty="0"/>
              <a:t>У разі ушкодження здоров’я громадянина, який не підлягає державному соціальному страхуванню (іноземний турист), організація або громадянин, відповідальні за заподіяну шкоду, зобов’язані відшкодувати потерпілому витрати, пов’язані з відновленням його здоров’я.</a:t>
            </a:r>
          </a:p>
          <a:p>
            <a:r>
              <a:rPr lang="uk-UA" sz="1600" dirty="0"/>
              <a:t>«При визначенні розміру збитків, заподіяних неповерненням (втратою, пошкодженням) майна, суди мають виходити з його роздрібної ціни у торговельних організаціях даної місцевості (з урахуванням зношення) або з оцінки, зробленої самим споживачем чи погодженої сторонами при укладанні договору. Проте, якщо вартість майна, визначена в такому порядку, на час вирішення спору не відповідає дійсній або її взагалі не було визначено, сторони не позбавлені можливості доводити у суді дійсну вартість неповернутого, втраченого чи пошкодженого майна».</a:t>
            </a:r>
          </a:p>
          <a:p>
            <a:endParaRPr lang="ru-RU" sz="1600" dirty="0"/>
          </a:p>
        </p:txBody>
      </p:sp>
    </p:spTree>
  </p:cSld>
  <p:clrMapOvr>
    <a:masterClrMapping/>
  </p:clrMapOvr>
  <p:transition>
    <p:strip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394136" cy="5411688"/>
          </a:xfrm>
        </p:spPr>
        <p:txBody>
          <a:bodyPr>
            <a:normAutofit fontScale="85000" lnSpcReduction="10000"/>
          </a:bodyPr>
          <a:lstStyle/>
          <a:p>
            <a:r>
              <a:rPr lang="uk-UA" dirty="0"/>
              <a:t>Розміри та умови відшкодування можуть визначатися також у правилах організацій, що беруть участь в обслуговуванні. Так, готелі не беруть на себе відповідальність за збереження особливо цінного майна гостей, не зданого на спеціальне збереження, натомість відповідають за втрату або пошкодження особистого майна туристів, яке знаходиться в номерах. Транспортні установи вартість втраченого багажу, якщо не було окремо об’явлено його цінність, визначають згідно його ваги й відповідно виплачують відшкодування. Так, «Авіалінії України» обмежують відповідальність за втрату, затримку або пошкодження багажу (за винятком того, коли більша цінність заявлена раніше) 9,07 $ США за фунт (20 $ США за кілограм) за зареєстрований багаж та 400 $ США на кожного пасажира за незареєстрований багаж. Федеральні правила США визначають обмеження відповідальності перевізника за багаж на території США фіксованою сумою 1250 $ США. У разі повного або часткового ушкодження багажу власник має право вимагати призначення експертизи для визначення ступеня ушкодження. При цьому за коштовності, гроші та документи, вкладені у багаж, перевізник відповідальності не несе. Відповідальність за спричинення смерті або ушкодження здоров’я пасажирів авіатранспорту на міжнародних рейсах обмежується Варшавською конвенцією для уніфікації деяких правил, що стосуються міжнародних повітряних перевезень, від 12. 10. 1929 р. зі змінами від 28. 09. 1955 р. сумою, еквівалентною 10 або 20 тисячам $ СІЛА, а якщо авіакомпанія-перевізник (як, наприклад, «Авіалінії України») є учасником спеціальних договорів — 75 тис. $ США. Європейська конференція цивільної авіації від 13. 12. 2000 р. рекомендує встановлення межі відповідальності перевізника в розмірі приблизно 315 000 $ США. Статтею 2. 2 (п. 2) Варшавської конвенції відповідальність перевізника за зареєстрований багаж туриста на міжнародних рейсах обмежується сумою 250 франків за 1 кг.</a:t>
            </a:r>
          </a:p>
        </p:txBody>
      </p:sp>
      <p:pic>
        <p:nvPicPr>
          <p:cNvPr id="5" name="Рисунок 4" descr="korporativnue turu.jpg"/>
          <p:cNvPicPr>
            <a:picLocks noChangeAspect="1"/>
          </p:cNvPicPr>
          <p:nvPr/>
        </p:nvPicPr>
        <p:blipFill>
          <a:blip r:embed="rId2" cstate="print"/>
          <a:stretch>
            <a:fillRect/>
          </a:stretch>
        </p:blipFill>
        <p:spPr>
          <a:xfrm>
            <a:off x="1547664" y="5085184"/>
            <a:ext cx="6768752" cy="1772816"/>
          </a:xfrm>
          <a:prstGeom prst="rect">
            <a:avLst/>
          </a:prstGeom>
        </p:spPr>
      </p:pic>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1600" dirty="0"/>
              <a:t>Якщо в результаті порушення прав туриста він зазнав грошових втрат, вони теж вважаються збитками, які повинні бути відшкодовані винуватцем. Це стосується, зокрема, різниці в оплаті послуг різного якісного рівня, грошей, які були виплачені за неотримані послуги тощо.</a:t>
            </a:r>
          </a:p>
        </p:txBody>
      </p:sp>
      <p:pic>
        <p:nvPicPr>
          <p:cNvPr id="6" name="Рисунок 5" descr="kurorty-i-turizm.jpg"/>
          <p:cNvPicPr>
            <a:picLocks noChangeAspect="1"/>
          </p:cNvPicPr>
          <p:nvPr/>
        </p:nvPicPr>
        <p:blipFill>
          <a:blip r:embed="rId2" cstate="print"/>
          <a:stretch>
            <a:fillRect/>
          </a:stretch>
        </p:blipFill>
        <p:spPr>
          <a:xfrm>
            <a:off x="1835696" y="2780928"/>
            <a:ext cx="6480720" cy="3636404"/>
          </a:xfrm>
          <a:prstGeom prst="rect">
            <a:avLst/>
          </a:prstGeom>
        </p:spPr>
      </p:pic>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82168" cy="6480720"/>
          </a:xfrm>
        </p:spPr>
        <p:txBody>
          <a:bodyPr>
            <a:normAutofit fontScale="70000" lnSpcReduction="20000"/>
          </a:bodyPr>
          <a:lstStyle/>
          <a:p>
            <a:r>
              <a:rPr lang="uk-UA" sz="1800" dirty="0"/>
              <a:t>Питання про компенсацію туристу фізичної або матеріальної (майнової) шкоди часто супроводжується вимогами про відшкодування йому моральної шкоди. Моральна шкода є результатом моральних або фізичних страждань людини, яких вона зазнала через чиїсь протиправні дії чи, навпаки, бездіяльність. Українське законодавство передбачає можливість отримання грошової компенсації за заподіяні страждання. В Україні питання відшкодування моральної шкоди отримало законодавче підґрунтя порівняно недавно — на початку 1990-х років. Статтею № 440-1 про моральну шкоду було доповнено Цивільний кодекс України в 1993 р. Крім того, питання відшкодування моральної шкоди розглядаються в Законі України «Про захист прав споживачів» та низці постанов Пленуму Верховного суду України, зокрема, Постанові № 4 від 31.03.95 р. «Про судову практику в справах про відшкодування моральної (немайнової) шкоди» та Постанові № 5 від 12.04.1996 р. «Про практику розгляду цивільних справ за позовами про захист прав споживачів», а також у роз’ясненні Вищого арбітражного суду України за № 02-5/95 від 29.02.1996 р. «Про деякі питання практики вирішення спорів, пов’язаних з відшкодуванням моральної шкоди».</a:t>
            </a:r>
          </a:p>
          <a:p>
            <a:r>
              <a:rPr lang="uk-UA" sz="1800" dirty="0"/>
              <a:t>Відповідно до законодавства моральна шкода може полягати у приниженні честі, гідності, престижу або ділової репутації, моральних переживаннях у зв’язку з ушкодженням здоров’я, у порушенні прав власності (в т. ч. інтелектуальної), прав, наданих споживачам, та інших цивільних прав, у т. ч. й таких, які полягають у порушенні нормальних життєвих умов і </a:t>
            </a:r>
            <a:r>
              <a:rPr lang="uk-UA" sz="1800" dirty="0" err="1"/>
              <a:t>зв’язків</a:t>
            </a:r>
            <a:r>
              <a:rPr lang="uk-UA" sz="1800" dirty="0"/>
              <a:t>. Моральна шкода завжди є вторинною, вона не існує самостійно, а є наслідком заподіяння іншої шкоди — майнової чи немайнової. З іншого боку, страждання — це порушення психічного благополуччя людини, що теж можна вважати окремим різновидом немайнової шкоди. Сама моральна шкода може бути первинною або вторинною. Наприклад, якщо в результаті несумлінного виконання фірмою своїх обов’язків за договором турист не отримав очікуваного комплексу послуг (відпочинку), він зазнав моральних страждань (первинна шкода) і може отримати серцевий напад чи нервовий розлад (фізичні страждання), у зв’язку з чим зазнати нових моральних страждань (вторинна шкода). У цьому випадку фізичні страждання є часткою моральної шкоди й не ідентифікуються з фізичною шкодою.</a:t>
            </a:r>
          </a:p>
          <a:p>
            <a:r>
              <a:rPr lang="uk-UA" sz="1800" dirty="0"/>
              <a:t>Законодавство визнає можливість компенсації моральної шкоди як засобу повного або часткового відновлення психічного благополуччя людини. Для українських громадян можливість такої компенсації є досить новим і незвичним явищем, тому далеко не всі туристи звертаються по неї, навіть у разі, якщо з вини туристичної фірми було відчутно зіпсовано їхній відпочинок. Натомість неналежна якість послуг, а значить — можливість моральної шкоди туристам в українському туризмі — явище, яке трапляється дуже часто, а гарантувати, що якість буде відповідати очікуванням клієнта, взагалі неможливо. Тому певна частина споживачів туристичних послуг — так звані «туристи-терористи» — використовують туристичну подорож тільки з метою отримати статус «потерпілих від неякісного обслуговування» й відповідно — компенсацію моральної шкоди.</a:t>
            </a:r>
          </a:p>
          <a:p>
            <a:endParaRPr lang="ru-RU" sz="1600" dirty="0"/>
          </a:p>
        </p:txBody>
      </p:sp>
    </p:spTree>
  </p:cSld>
  <p:clrMapOvr>
    <a:masterClrMapping/>
  </p:clrMapOvr>
  <p:transition>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3742" y="404664"/>
            <a:ext cx="8327946" cy="4395936"/>
          </a:xfrm>
        </p:spPr>
        <p:txBody>
          <a:bodyPr>
            <a:normAutofit/>
          </a:bodyPr>
          <a:lstStyle/>
          <a:p>
            <a:r>
              <a:rPr lang="uk-UA" sz="1400" dirty="0"/>
              <a:t>Розмір відшкодування встановити дуже важко. Його визначення не ставиться в залежність від наявності матеріальної шкоди, вартості послуг, суми штрафу (неустойки), а ґрунтується на характері й обсязі моральних і фізичних страждань, заподіяних у кожному конкретному випадку. Розмір компенсацій може бути заявлений потерпілим, але в кінцевому результаті питання вирішується судом. Законодавство встановлює певні обмеження сум відшкодування — не менше п’яти мінімальних розмірів заробітної плати. Верхня межа компенсації законодавством не встановлюється, хоча в «Правилах відшкодування власником підприємства, установи або організації або уповноваженим ним органом шкоди, нанесеної працівнику ушкодженням здоров’я, що пов’язано з виконанням ним трудових обов’язків» (затверджені Постановою Кабінету Міністрів України від 23. 06. 93 р. № 472) вказується, що розмір відшкодування моральної шкоди не повинен перевищувати 200 мінімальних розмірів заробітної плати. Немає інструменту для точного виміру глибини страждань. Суд ураховує характер і тривалість страждань, тяжкість завданої травми; ступінь вини відповідача — мали місце намір або необережність, проста чи груба; індивідуальні особливості психіки потерпілого, ступінь його вини у тому, що відбулося; характер зовнішніх обставин тощо. Але як такої методики визначення грошової компенсації моральної шкоди не існує.</a:t>
            </a:r>
          </a:p>
        </p:txBody>
      </p:sp>
      <p:pic>
        <p:nvPicPr>
          <p:cNvPr id="4" name="Рисунок 3" descr="vip-turizm_0.jpg"/>
          <p:cNvPicPr>
            <a:picLocks noChangeAspect="1"/>
          </p:cNvPicPr>
          <p:nvPr/>
        </p:nvPicPr>
        <p:blipFill>
          <a:blip r:embed="rId2" cstate="print"/>
          <a:stretch>
            <a:fillRect/>
          </a:stretch>
        </p:blipFill>
        <p:spPr>
          <a:xfrm>
            <a:off x="971600" y="3933056"/>
            <a:ext cx="7958658" cy="2652886"/>
          </a:xfrm>
          <a:prstGeom prst="rect">
            <a:avLst/>
          </a:prstGeom>
        </p:spPr>
      </p:pic>
    </p:spTree>
  </p:cSld>
  <p:clrMapOvr>
    <a:masterClrMapping/>
  </p:clrMapOvr>
  <p:transition>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1667272"/>
          </a:xfrm>
        </p:spPr>
        <p:txBody>
          <a:bodyPr>
            <a:normAutofit fontScale="90000"/>
          </a:bodyPr>
          <a:lstStyle/>
          <a:p>
            <a:r>
              <a:rPr lang="uk-UA" sz="1800" dirty="0"/>
              <a:t>Компенсація моральної шкоди може бути добровільно виплачена фірмою в розумних межах за згодою клієнта. У такому разі рекомендується підписання так званої «мирової угоди», в якій засвідчується, що потерпілий повністю задоволений. Це дозволить уникнути подальших судових розглядів.</a:t>
            </a:r>
            <a:br>
              <a:rPr lang="uk-UA" sz="1800" dirty="0"/>
            </a:br>
            <a:endParaRPr lang="uk-UA" sz="1800" dirty="0"/>
          </a:p>
        </p:txBody>
      </p:sp>
      <p:pic>
        <p:nvPicPr>
          <p:cNvPr id="4" name="Содержимое 3" descr="biztyr.jpg"/>
          <p:cNvPicPr>
            <a:picLocks noGrp="1" noChangeAspect="1"/>
          </p:cNvPicPr>
          <p:nvPr>
            <p:ph idx="1"/>
          </p:nvPr>
        </p:nvPicPr>
        <p:blipFill>
          <a:blip r:embed="rId2" cstate="print"/>
          <a:stretch>
            <a:fillRect/>
          </a:stretch>
        </p:blipFill>
        <p:spPr>
          <a:xfrm>
            <a:off x="323529" y="2492896"/>
            <a:ext cx="3312368" cy="4032448"/>
          </a:xfrm>
        </p:spPr>
      </p:pic>
      <p:pic>
        <p:nvPicPr>
          <p:cNvPr id="5" name="Рисунок 4" descr="travel3.jpg"/>
          <p:cNvPicPr>
            <a:picLocks noChangeAspect="1"/>
          </p:cNvPicPr>
          <p:nvPr/>
        </p:nvPicPr>
        <p:blipFill>
          <a:blip r:embed="rId3" cstate="print"/>
          <a:stretch>
            <a:fillRect/>
          </a:stretch>
        </p:blipFill>
        <p:spPr>
          <a:xfrm>
            <a:off x="4427984" y="1856234"/>
            <a:ext cx="4320552" cy="2508870"/>
          </a:xfrm>
          <a:prstGeom prst="rect">
            <a:avLst/>
          </a:prstGeom>
        </p:spPr>
      </p:pic>
      <p:pic>
        <p:nvPicPr>
          <p:cNvPr id="6" name="Рисунок 5" descr="Туризм.jpg"/>
          <p:cNvPicPr>
            <a:picLocks noChangeAspect="1"/>
          </p:cNvPicPr>
          <p:nvPr/>
        </p:nvPicPr>
        <p:blipFill>
          <a:blip r:embed="rId4" cstate="print"/>
          <a:stretch>
            <a:fillRect/>
          </a:stretch>
        </p:blipFill>
        <p:spPr>
          <a:xfrm>
            <a:off x="3707904" y="4149080"/>
            <a:ext cx="2508870" cy="2508870"/>
          </a:xfrm>
          <a:prstGeom prst="rect">
            <a:avLst/>
          </a:prstGeom>
        </p:spPr>
      </p:pic>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260648"/>
            <a:ext cx="6161888" cy="1143000"/>
          </a:xfrm>
        </p:spPr>
        <p:txBody>
          <a:bodyPr/>
          <a:lstStyle/>
          <a:p>
            <a:r>
              <a:rPr lang="uk-UA" dirty="0"/>
              <a:t>Дякую за увагу;)</a:t>
            </a:r>
            <a:endParaRPr lang="ru-RU" dirty="0"/>
          </a:p>
        </p:txBody>
      </p:sp>
      <p:pic>
        <p:nvPicPr>
          <p:cNvPr id="4" name="Содержимое 3" descr="19237.jpg"/>
          <p:cNvPicPr>
            <a:picLocks noGrp="1" noChangeAspect="1"/>
          </p:cNvPicPr>
          <p:nvPr>
            <p:ph idx="1"/>
          </p:nvPr>
        </p:nvPicPr>
        <p:blipFill>
          <a:blip r:embed="rId2" cstate="print"/>
          <a:stretch>
            <a:fillRect/>
          </a:stretch>
        </p:blipFill>
        <p:spPr>
          <a:xfrm>
            <a:off x="1396039" y="2160588"/>
            <a:ext cx="4775534" cy="3881437"/>
          </a:xfrm>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AD3A640-656F-44D6-A524-6726D99F9D31}"/>
              </a:ext>
            </a:extLst>
          </p:cNvPr>
          <p:cNvSpPr>
            <a:spLocks noGrp="1"/>
          </p:cNvSpPr>
          <p:nvPr>
            <p:ph type="title"/>
          </p:nvPr>
        </p:nvSpPr>
        <p:spPr/>
        <p:txBody>
          <a:bodyPr/>
          <a:lstStyle/>
          <a:p>
            <a:r>
              <a:rPr lang="uk-UA" dirty="0"/>
              <a:t>План лекції</a:t>
            </a:r>
            <a:endParaRPr lang="ru-RU" dirty="0"/>
          </a:p>
        </p:txBody>
      </p:sp>
      <p:pic>
        <p:nvPicPr>
          <p:cNvPr id="4" name="Содержимое 3" descr="bis_turism.jpg"/>
          <p:cNvPicPr>
            <a:picLocks noGrp="1" noChangeAspect="1"/>
          </p:cNvPicPr>
          <p:nvPr>
            <p:ph idx="1"/>
          </p:nvPr>
        </p:nvPicPr>
        <p:blipFill>
          <a:blip r:embed="rId2" cstate="print"/>
          <a:stretch>
            <a:fillRect/>
          </a:stretch>
        </p:blipFill>
        <p:spPr>
          <a:xfrm>
            <a:off x="683568" y="3679461"/>
            <a:ext cx="4032448" cy="3114030"/>
          </a:xfrm>
        </p:spPr>
      </p:pic>
      <p:pic>
        <p:nvPicPr>
          <p:cNvPr id="6" name="Содержимое 3" descr="43e9-875955-079e11.jpg">
            <a:extLst>
              <a:ext uri="{FF2B5EF4-FFF2-40B4-BE49-F238E27FC236}">
                <a16:creationId xmlns:a16="http://schemas.microsoft.com/office/drawing/2014/main" id="{C132B251-D703-6A1E-0B13-5FC1B9DBAFFB}"/>
              </a:ext>
            </a:extLst>
          </p:cNvPr>
          <p:cNvPicPr>
            <a:picLocks noChangeAspect="1"/>
          </p:cNvPicPr>
          <p:nvPr/>
        </p:nvPicPr>
        <p:blipFill>
          <a:blip r:embed="rId3" cstate="print"/>
          <a:stretch>
            <a:fillRect/>
          </a:stretch>
        </p:blipFill>
        <p:spPr>
          <a:xfrm>
            <a:off x="5076056" y="1836525"/>
            <a:ext cx="4067944" cy="3685872"/>
          </a:xfrm>
          <a:prstGeom prst="rect">
            <a:avLst/>
          </a:prstGeom>
        </p:spPr>
      </p:pic>
      <p:sp>
        <p:nvSpPr>
          <p:cNvPr id="3" name="TextBox 2">
            <a:extLst>
              <a:ext uri="{FF2B5EF4-FFF2-40B4-BE49-F238E27FC236}">
                <a16:creationId xmlns:a16="http://schemas.microsoft.com/office/drawing/2014/main" id="{9C0F7B8B-5675-175A-6F48-E3B5F2CC46E0}"/>
              </a:ext>
            </a:extLst>
          </p:cNvPr>
          <p:cNvSpPr txBox="1"/>
          <p:nvPr/>
        </p:nvSpPr>
        <p:spPr>
          <a:xfrm>
            <a:off x="609599" y="1335604"/>
            <a:ext cx="6261847" cy="1477328"/>
          </a:xfrm>
          <a:prstGeom prst="rect">
            <a:avLst/>
          </a:prstGeom>
          <a:noFill/>
        </p:spPr>
        <p:txBody>
          <a:bodyPr wrap="square">
            <a:spAutoFit/>
          </a:bodyPr>
          <a:lstStyle/>
          <a:p>
            <a:pPr marL="342900" indent="-342900" algn="l">
              <a:buAutoNum type="arabicPeriod"/>
            </a:pPr>
            <a:r>
              <a:rPr lang="ru-RU" b="1" i="0" dirty="0" err="1">
                <a:solidFill>
                  <a:srgbClr val="FF0000"/>
                </a:solidFill>
                <a:effectLst/>
                <a:latin typeface="Roboto" panose="02000000000000000000" pitchFamily="2" charset="0"/>
              </a:rPr>
              <a:t>Сутність</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претензійної</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роботи</a:t>
            </a:r>
            <a:r>
              <a:rPr lang="ru-RU" b="1" i="0" dirty="0">
                <a:solidFill>
                  <a:srgbClr val="FF0000"/>
                </a:solidFill>
                <a:effectLst/>
                <a:latin typeface="Roboto" panose="02000000000000000000" pitchFamily="2" charset="0"/>
              </a:rPr>
              <a:t> у </a:t>
            </a:r>
            <a:r>
              <a:rPr lang="ru-RU" b="1" i="0" dirty="0" err="1">
                <a:solidFill>
                  <a:srgbClr val="FF0000"/>
                </a:solidFill>
                <a:effectLst/>
                <a:latin typeface="Roboto" panose="02000000000000000000" pitchFamily="2" charset="0"/>
              </a:rPr>
              <a:t>туризмі</a:t>
            </a:r>
            <a:r>
              <a:rPr lang="ru-RU" b="1" i="0" dirty="0">
                <a:solidFill>
                  <a:srgbClr val="FF0000"/>
                </a:solidFill>
                <a:effectLst/>
                <a:latin typeface="Roboto" panose="02000000000000000000" pitchFamily="2" charset="0"/>
              </a:rPr>
              <a:t>.</a:t>
            </a:r>
          </a:p>
          <a:p>
            <a:pPr marL="342900" indent="-342900">
              <a:buFontTx/>
              <a:buAutoNum type="arabicPeriod"/>
            </a:pPr>
            <a:r>
              <a:rPr lang="ru-RU" b="1" i="0" dirty="0">
                <a:solidFill>
                  <a:srgbClr val="FF0000"/>
                </a:solidFill>
                <a:effectLst/>
                <a:latin typeface="Roboto" panose="02000000000000000000" pitchFamily="2" charset="0"/>
              </a:rPr>
              <a:t>2. </a:t>
            </a:r>
            <a:r>
              <a:rPr lang="ru-RU" b="1" i="0" dirty="0" err="1">
                <a:solidFill>
                  <a:srgbClr val="FF0000"/>
                </a:solidFill>
                <a:effectLst/>
                <a:latin typeface="Roboto" panose="02000000000000000000" pitchFamily="2" charset="0"/>
              </a:rPr>
              <a:t>Етапи</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претензійної</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роботи</a:t>
            </a:r>
            <a:r>
              <a:rPr lang="ru-RU" b="1" i="0" dirty="0">
                <a:solidFill>
                  <a:srgbClr val="FF0000"/>
                </a:solidFill>
                <a:effectLst/>
                <a:latin typeface="Roboto" panose="02000000000000000000" pitchFamily="2" charset="0"/>
              </a:rPr>
              <a:t> в </a:t>
            </a:r>
            <a:r>
              <a:rPr lang="ru-RU" b="1" i="0" dirty="0" err="1">
                <a:solidFill>
                  <a:srgbClr val="FF0000"/>
                </a:solidFill>
                <a:effectLst/>
                <a:latin typeface="Roboto" panose="02000000000000000000" pitchFamily="2" charset="0"/>
              </a:rPr>
              <a:t>туризмі</a:t>
            </a:r>
            <a:endParaRPr lang="ru-RU" b="1" i="0" dirty="0">
              <a:solidFill>
                <a:srgbClr val="FF0000"/>
              </a:solidFill>
              <a:effectLst/>
              <a:latin typeface="Roboto" panose="02000000000000000000" pitchFamily="2" charset="0"/>
            </a:endParaRPr>
          </a:p>
          <a:p>
            <a:pPr marL="342900" indent="-342900">
              <a:buFontTx/>
              <a:buAutoNum type="arabicPeriod"/>
            </a:pPr>
            <a:r>
              <a:rPr lang="ru-RU" b="1" i="0" dirty="0">
                <a:solidFill>
                  <a:srgbClr val="FF0000"/>
                </a:solidFill>
                <a:effectLst/>
                <a:latin typeface="Roboto" panose="02000000000000000000" pitchFamily="2" charset="0"/>
              </a:rPr>
              <a:t>Порядок </a:t>
            </a:r>
            <a:r>
              <a:rPr lang="ru-RU" b="1" i="0" dirty="0" err="1">
                <a:solidFill>
                  <a:srgbClr val="FF0000"/>
                </a:solidFill>
                <a:effectLst/>
                <a:latin typeface="Roboto" panose="02000000000000000000" pitchFamily="2" charset="0"/>
              </a:rPr>
              <a:t>розрахунку</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суми</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відшкодування</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моральної</a:t>
            </a:r>
            <a:r>
              <a:rPr lang="ru-RU" b="1" i="0" dirty="0">
                <a:solidFill>
                  <a:srgbClr val="FF0000"/>
                </a:solidFill>
                <a:effectLst/>
                <a:latin typeface="Roboto" panose="02000000000000000000" pitchFamily="2" charset="0"/>
              </a:rPr>
              <a:t> та </a:t>
            </a:r>
            <a:r>
              <a:rPr lang="ru-RU" b="1" i="0" dirty="0" err="1">
                <a:solidFill>
                  <a:srgbClr val="FF0000"/>
                </a:solidFill>
                <a:effectLst/>
                <a:latin typeface="Roboto" panose="02000000000000000000" pitchFamily="2" charset="0"/>
              </a:rPr>
              <a:t>матеріальної</a:t>
            </a:r>
            <a:r>
              <a:rPr lang="ru-RU" b="1" i="0" dirty="0">
                <a:solidFill>
                  <a:srgbClr val="FF0000"/>
                </a:solidFill>
                <a:effectLst/>
                <a:latin typeface="Roboto" panose="02000000000000000000" pitchFamily="2" charset="0"/>
              </a:rPr>
              <a:t> </a:t>
            </a:r>
            <a:r>
              <a:rPr lang="ru-RU" b="1" i="0" dirty="0" err="1">
                <a:solidFill>
                  <a:srgbClr val="FF0000"/>
                </a:solidFill>
                <a:effectLst/>
                <a:latin typeface="Roboto" panose="02000000000000000000" pitchFamily="2" charset="0"/>
              </a:rPr>
              <a:t>шкоди</a:t>
            </a:r>
            <a:endParaRPr lang="ru-RU" b="1" i="0" dirty="0">
              <a:solidFill>
                <a:srgbClr val="FF0000"/>
              </a:solidFill>
              <a:effectLst/>
              <a:latin typeface="Roboto" panose="02000000000000000000" pitchFamily="2" charset="0"/>
            </a:endParaRPr>
          </a:p>
          <a:p>
            <a:pPr marL="342900" indent="-342900" algn="l">
              <a:buAutoNum type="arabicPeriod"/>
            </a:pPr>
            <a:endParaRPr lang="ru-RU" b="0" i="0" dirty="0">
              <a:solidFill>
                <a:srgbClr val="333333"/>
              </a:solidFill>
              <a:effectLst/>
              <a:latin typeface="Roboto" panose="02000000000000000000" pitchFamily="2"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04664"/>
            <a:ext cx="5832648" cy="2808312"/>
          </a:xfrm>
        </p:spPr>
        <p:txBody>
          <a:bodyPr>
            <a:noAutofit/>
          </a:bodyPr>
          <a:lstStyle/>
          <a:p>
            <a:r>
              <a:rPr lang="uk-UA" sz="1600" dirty="0">
                <a:latin typeface="Times New Roman" pitchFamily="18" charset="0"/>
                <a:cs typeface="Times New Roman" pitchFamily="18" charset="0"/>
              </a:rPr>
              <a:t>У стосунках з туристичною фірмою турист виступає в ролі покупця її послуг. Турист, який придбав подорож, набуває прав споживача на одержання всього комплексу послуг зумовленої кількості та якості. Для цього, згідно національного законодавства, укладається угода між продавцем послуг (туристичною фірмою) та покупцем (туристом), у якій детально визначаються кількість та якість послуг за програмою туру. Турист, як споживач туристичної послуги, «має право на одержання необхідної, доступної, достовірної та своєчасної інформації про продукцію, що забезпечує можливість її свідомого та компетентного вибору».</a:t>
            </a:r>
          </a:p>
        </p:txBody>
      </p:sp>
      <p:pic>
        <p:nvPicPr>
          <p:cNvPr id="4" name="Содержимое 3" descr="bis_turism.jpg"/>
          <p:cNvPicPr>
            <a:picLocks noGrp="1" noChangeAspect="1"/>
          </p:cNvPicPr>
          <p:nvPr>
            <p:ph idx="1"/>
          </p:nvPr>
        </p:nvPicPr>
        <p:blipFill>
          <a:blip r:embed="rId2" cstate="print"/>
          <a:stretch>
            <a:fillRect/>
          </a:stretch>
        </p:blipFill>
        <p:spPr>
          <a:xfrm>
            <a:off x="2624042" y="3339306"/>
            <a:ext cx="2319528" cy="1524000"/>
          </a:xfrm>
        </p:spPr>
      </p:pic>
    </p:spTree>
    <p:extLst>
      <p:ext uri="{BB962C8B-B14F-4D97-AF65-F5344CB8AC3E}">
        <p14:creationId xmlns:p14="http://schemas.microsoft.com/office/powerpoint/2010/main" val="414675949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7488832" cy="5544616"/>
          </a:xfrm>
        </p:spPr>
        <p:txBody>
          <a:bodyPr>
            <a:normAutofit fontScale="25000" lnSpcReduction="20000"/>
          </a:bodyPr>
          <a:lstStyle/>
          <a:p>
            <a:r>
              <a:rPr lang="ru-RU" sz="5600" dirty="0">
                <a:latin typeface="Times New Roman" panose="02020603050405020304" pitchFamily="18" charset="0"/>
                <a:cs typeface="Times New Roman" panose="02020603050405020304" pitchFamily="18" charset="0"/>
              </a:rPr>
              <a:t>Гарантом якості послуг, </a:t>
            </a:r>
            <a:r>
              <a:rPr lang="ru-RU" sz="5600" dirty="0" err="1">
                <a:latin typeface="Times New Roman" panose="02020603050405020304" pitchFamily="18" charset="0"/>
                <a:cs typeface="Times New Roman" panose="02020603050405020304" pitchFamily="18" charset="0"/>
              </a:rPr>
              <a:t>придбаних</a:t>
            </a:r>
            <a:r>
              <a:rPr lang="ru-RU" sz="5600" dirty="0">
                <a:latin typeface="Times New Roman" panose="02020603050405020304" pitchFamily="18" charset="0"/>
                <a:cs typeface="Times New Roman" panose="02020603050405020304" pitchFamily="18" charset="0"/>
              </a:rPr>
              <a:t> туристом, і </a:t>
            </a:r>
            <a:r>
              <a:rPr lang="ru-RU" sz="5600" dirty="0" err="1">
                <a:latin typeface="Times New Roman" panose="02020603050405020304" pitchFamily="18" charset="0"/>
                <a:cs typeface="Times New Roman" panose="02020603050405020304" pitchFamily="18" charset="0"/>
              </a:rPr>
              <a:t>відповідальною</a:t>
            </a:r>
            <a:r>
              <a:rPr lang="ru-RU" sz="5600" dirty="0">
                <a:latin typeface="Times New Roman" panose="02020603050405020304" pitchFamily="18" charset="0"/>
                <a:cs typeface="Times New Roman" panose="02020603050405020304" pitchFamily="18" charset="0"/>
              </a:rPr>
              <a:t> стороною є </a:t>
            </a:r>
            <a:r>
              <a:rPr lang="ru-RU" sz="5600" dirty="0" err="1">
                <a:latin typeface="Times New Roman" panose="02020603050405020304" pitchFamily="18" charset="0"/>
                <a:cs typeface="Times New Roman" panose="02020603050405020304" pitchFamily="18" charset="0"/>
              </a:rPr>
              <a:t>туристична</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фірма</a:t>
            </a:r>
            <a:r>
              <a:rPr lang="ru-RU" sz="5600" dirty="0">
                <a:latin typeface="Times New Roman" panose="02020603050405020304" pitchFamily="18" charset="0"/>
                <a:cs typeface="Times New Roman" panose="02020603050405020304" pitchFamily="18" charset="0"/>
              </a:rPr>
              <a:t>, яка </a:t>
            </a:r>
            <a:r>
              <a:rPr lang="ru-RU" sz="5600" dirty="0" err="1">
                <a:latin typeface="Times New Roman" panose="02020603050405020304" pitchFamily="18" charset="0"/>
                <a:cs typeface="Times New Roman" panose="02020603050405020304" pitchFamily="18" charset="0"/>
              </a:rPr>
              <a:t>аквізувала</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туристів</a:t>
            </a:r>
            <a:r>
              <a:rPr lang="ru-RU" sz="5600" dirty="0">
                <a:latin typeface="Times New Roman" panose="02020603050405020304" pitchFamily="18" charset="0"/>
                <a:cs typeface="Times New Roman" panose="02020603050405020304" pitchFamily="18" charset="0"/>
              </a:rPr>
              <a:t> й </a:t>
            </a:r>
            <a:r>
              <a:rPr lang="ru-RU" sz="5600" dirty="0" err="1">
                <a:latin typeface="Times New Roman" panose="02020603050405020304" pitchFamily="18" charset="0"/>
                <a:cs typeface="Times New Roman" panose="02020603050405020304" pitchFamily="18" charset="0"/>
              </a:rPr>
              <a:t>уклала</a:t>
            </a:r>
            <a:r>
              <a:rPr lang="ru-RU" sz="5600" dirty="0">
                <a:latin typeface="Times New Roman" panose="02020603050405020304" pitchFamily="18" charset="0"/>
                <a:cs typeface="Times New Roman" panose="02020603050405020304" pitchFamily="18" charset="0"/>
              </a:rPr>
              <a:t> з ними угоду. Тому, коли </a:t>
            </a:r>
            <a:r>
              <a:rPr lang="ru-RU" sz="5600" dirty="0" err="1">
                <a:latin typeface="Times New Roman" panose="02020603050405020304" pitchFamily="18" charset="0"/>
                <a:cs typeface="Times New Roman" panose="02020603050405020304" pitchFamily="18" charset="0"/>
              </a:rPr>
              <a:t>обслуговування</a:t>
            </a:r>
            <a:r>
              <a:rPr lang="ru-RU" sz="5600" dirty="0">
                <a:latin typeface="Times New Roman" panose="02020603050405020304" pitchFamily="18" charset="0"/>
                <a:cs typeface="Times New Roman" panose="02020603050405020304" pitchFamily="18" charset="0"/>
              </a:rPr>
              <a:t> туристам </a:t>
            </a:r>
            <a:r>
              <a:rPr lang="ru-RU" sz="5600" dirty="0" err="1">
                <a:latin typeface="Times New Roman" panose="02020603050405020304" pitchFamily="18" charset="0"/>
                <a:cs typeface="Times New Roman" panose="02020603050405020304" pitchFamily="18" charset="0"/>
              </a:rPr>
              <a:t>надається</a:t>
            </a:r>
            <a:r>
              <a:rPr lang="ru-RU" sz="5600" dirty="0">
                <a:latin typeface="Times New Roman" panose="02020603050405020304" pitchFamily="18" charset="0"/>
                <a:cs typeface="Times New Roman" panose="02020603050405020304" pitchFamily="18" charset="0"/>
              </a:rPr>
              <a:t> не </a:t>
            </a:r>
            <a:r>
              <a:rPr lang="ru-RU" sz="5600" dirty="0" err="1">
                <a:latin typeface="Times New Roman" panose="02020603050405020304" pitchFamily="18" charset="0"/>
                <a:cs typeface="Times New Roman" panose="02020603050405020304" pitchFamily="18" charset="0"/>
              </a:rPr>
              <a:t>безпосередньо</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фірмою</a:t>
            </a:r>
            <a:r>
              <a:rPr lang="ru-RU" sz="5600" dirty="0">
                <a:latin typeface="Times New Roman" panose="02020603050405020304" pitchFamily="18" charset="0"/>
                <a:cs typeface="Times New Roman" panose="02020603050405020304" pitchFamily="18" charset="0"/>
              </a:rPr>
              <a:t>, а </a:t>
            </a:r>
            <a:r>
              <a:rPr lang="ru-RU" sz="5600" dirty="0" err="1">
                <a:latin typeface="Times New Roman" panose="02020603050405020304" pitchFamily="18" charset="0"/>
                <a:cs typeface="Times New Roman" panose="02020603050405020304" pitchFamily="18" charset="0"/>
              </a:rPr>
              <a:t>її</a:t>
            </a:r>
            <a:r>
              <a:rPr lang="ru-RU" sz="5600" dirty="0">
                <a:latin typeface="Times New Roman" panose="02020603050405020304" pitchFamily="18" charset="0"/>
                <a:cs typeface="Times New Roman" panose="02020603050405020304" pitchFamily="18" charset="0"/>
              </a:rPr>
              <a:t> партнером за угодою про </a:t>
            </a:r>
            <a:r>
              <a:rPr lang="ru-RU" sz="5600" dirty="0" err="1">
                <a:latin typeface="Times New Roman" panose="02020603050405020304" pitchFamily="18" charset="0"/>
                <a:cs typeface="Times New Roman" panose="02020603050405020304" pitchFamily="18" charset="0"/>
              </a:rPr>
              <a:t>співробітництво</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слід</a:t>
            </a:r>
            <a:r>
              <a:rPr lang="ru-RU" sz="5600" dirty="0">
                <a:latin typeface="Times New Roman" panose="02020603050405020304" pitchFamily="18" charset="0"/>
                <a:cs typeface="Times New Roman" panose="02020603050405020304" pitchFamily="18" charset="0"/>
              </a:rPr>
              <a:t> детально </a:t>
            </a:r>
            <a:r>
              <a:rPr lang="ru-RU" sz="5600" dirty="0" err="1">
                <a:latin typeface="Times New Roman" panose="02020603050405020304" pitchFamily="18" charset="0"/>
                <a:cs typeface="Times New Roman" panose="02020603050405020304" pitchFamily="18" charset="0"/>
              </a:rPr>
              <a:t>ознайомитися</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з</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послугами</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що</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пропонуються</a:t>
            </a:r>
            <a:r>
              <a:rPr lang="ru-RU" sz="5600" dirty="0">
                <a:latin typeface="Times New Roman" panose="02020603050405020304" pitchFamily="18" charset="0"/>
                <a:cs typeface="Times New Roman" panose="02020603050405020304" pitchFamily="18" charset="0"/>
              </a:rPr>
              <a:t>. Для </a:t>
            </a:r>
            <a:r>
              <a:rPr lang="ru-RU" sz="5600" dirty="0" err="1">
                <a:latin typeface="Times New Roman" panose="02020603050405020304" pitchFamily="18" charset="0"/>
                <a:cs typeface="Times New Roman" panose="02020603050405020304" pitchFamily="18" charset="0"/>
              </a:rPr>
              <a:t>цього</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практикуються</a:t>
            </a:r>
            <a:r>
              <a:rPr lang="ru-RU" sz="5600" dirty="0">
                <a:latin typeface="Times New Roman" panose="02020603050405020304" pitchFamily="18" charset="0"/>
                <a:cs typeface="Times New Roman" panose="02020603050405020304" pitchFamily="18" charset="0"/>
              </a:rPr>
              <a:t> так </a:t>
            </a:r>
            <a:r>
              <a:rPr lang="ru-RU" sz="5600" dirty="0" err="1">
                <a:latin typeface="Times New Roman" panose="02020603050405020304" pitchFamily="18" charset="0"/>
                <a:cs typeface="Times New Roman" panose="02020603050405020304" pitchFamily="18" charset="0"/>
              </a:rPr>
              <a:t>звані</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робочі</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або</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рекламні</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подорожі</a:t>
            </a:r>
            <a:r>
              <a:rPr lang="ru-RU" sz="5600" dirty="0">
                <a:latin typeface="Times New Roman" panose="02020603050405020304" pitchFamily="18" charset="0"/>
                <a:cs typeface="Times New Roman" panose="02020603050405020304" pitchFamily="18" charset="0"/>
              </a:rPr>
              <a:t> (</a:t>
            </a:r>
            <a:r>
              <a:rPr lang="en-US" sz="5600" dirty="0">
                <a:latin typeface="Times New Roman" panose="02020603050405020304" pitchFamily="18" charset="0"/>
                <a:cs typeface="Times New Roman" panose="02020603050405020304" pitchFamily="18" charset="0"/>
              </a:rPr>
              <a:t>FAM-trip). </a:t>
            </a:r>
            <a:r>
              <a:rPr lang="ru-RU" sz="5600" dirty="0" err="1">
                <a:latin typeface="Times New Roman" panose="02020603050405020304" pitchFamily="18" charset="0"/>
                <a:cs typeface="Times New Roman" panose="02020603050405020304" pitchFamily="18" charset="0"/>
              </a:rPr>
              <a:t>Гарантії</a:t>
            </a:r>
            <a:r>
              <a:rPr lang="ru-RU" sz="5600" dirty="0">
                <a:latin typeface="Times New Roman" panose="02020603050405020304" pitchFamily="18" charset="0"/>
                <a:cs typeface="Times New Roman" panose="02020603050405020304" pitchFamily="18" charset="0"/>
              </a:rPr>
              <a:t> якості та </a:t>
            </a:r>
            <a:r>
              <a:rPr lang="ru-RU" sz="5600" dirty="0" err="1">
                <a:latin typeface="Times New Roman" panose="02020603050405020304" pitchFamily="18" charset="0"/>
                <a:cs typeface="Times New Roman" panose="02020603050405020304" pitchFamily="18" charset="0"/>
              </a:rPr>
              <a:t>відповідальність</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виконавця</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можуть</a:t>
            </a:r>
            <a:r>
              <a:rPr lang="ru-RU" sz="5600" dirty="0">
                <a:latin typeface="Times New Roman" panose="02020603050405020304" pitchFamily="18" charset="0"/>
                <a:cs typeface="Times New Roman" panose="02020603050405020304" pitchFamily="18" charset="0"/>
              </a:rPr>
              <a:t> бути </a:t>
            </a:r>
            <a:r>
              <a:rPr lang="ru-RU" sz="5600" dirty="0" err="1">
                <a:latin typeface="Times New Roman" panose="02020603050405020304" pitchFamily="18" charset="0"/>
                <a:cs typeface="Times New Roman" panose="02020603050405020304" pitchFamily="18" charset="0"/>
              </a:rPr>
              <a:t>зазначені</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також</a:t>
            </a:r>
            <a:r>
              <a:rPr lang="ru-RU" sz="5600" dirty="0">
                <a:latin typeface="Times New Roman" panose="02020603050405020304" pitchFamily="18" charset="0"/>
                <a:cs typeface="Times New Roman" panose="02020603050405020304" pitchFamily="18" charset="0"/>
              </a:rPr>
              <a:t> у </a:t>
            </a:r>
            <a:r>
              <a:rPr lang="ru-RU" sz="5600" dirty="0" err="1">
                <a:latin typeface="Times New Roman" panose="02020603050405020304" pitchFamily="18" charset="0"/>
                <a:cs typeface="Times New Roman" panose="02020603050405020304" pitchFamily="18" charset="0"/>
              </a:rPr>
              <a:t>договорі</a:t>
            </a:r>
            <a:r>
              <a:rPr lang="ru-RU" sz="5600" dirty="0">
                <a:latin typeface="Times New Roman" panose="02020603050405020304" pitchFamily="18" charset="0"/>
                <a:cs typeface="Times New Roman" panose="02020603050405020304" pitchFamily="18" charset="0"/>
              </a:rPr>
              <a:t> про партнерство в </a:t>
            </a:r>
            <a:r>
              <a:rPr lang="ru-RU" sz="5600" dirty="0" err="1">
                <a:latin typeface="Times New Roman" panose="02020603050405020304" pitchFamily="18" charset="0"/>
                <a:cs typeface="Times New Roman" panose="02020603050405020304" pitchFamily="18" charset="0"/>
              </a:rPr>
              <a:t>туризмі</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між</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направляючою</a:t>
            </a:r>
            <a:r>
              <a:rPr lang="ru-RU" sz="5600" dirty="0">
                <a:latin typeface="Times New Roman" panose="02020603050405020304" pitchFamily="18" charset="0"/>
                <a:cs typeface="Times New Roman" panose="02020603050405020304" pitchFamily="18" charset="0"/>
              </a:rPr>
              <a:t> й </a:t>
            </a:r>
            <a:r>
              <a:rPr lang="ru-RU" sz="5600" dirty="0" err="1">
                <a:latin typeface="Times New Roman" panose="02020603050405020304" pitchFamily="18" charset="0"/>
                <a:cs typeface="Times New Roman" panose="02020603050405020304" pitchFamily="18" charset="0"/>
              </a:rPr>
              <a:t>приймаючою</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фірмами</a:t>
            </a:r>
            <a:r>
              <a:rPr lang="ru-RU" sz="5600" dirty="0">
                <a:latin typeface="Times New Roman" panose="02020603050405020304" pitchFamily="18" charset="0"/>
                <a:cs typeface="Times New Roman" panose="02020603050405020304" pitchFamily="18" charset="0"/>
              </a:rPr>
              <a:t>. Практика </a:t>
            </a:r>
            <a:r>
              <a:rPr lang="ru-RU" sz="5600" dirty="0" err="1">
                <a:latin typeface="Times New Roman" panose="02020603050405020304" pitchFamily="18" charset="0"/>
                <a:cs typeface="Times New Roman" panose="02020603050405020304" pitchFamily="18" charset="0"/>
              </a:rPr>
              <a:t>роботи</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з</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іноземними</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туристичними</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фірмами</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має</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приклади</a:t>
            </a:r>
            <a:r>
              <a:rPr lang="ru-RU" sz="5600" dirty="0">
                <a:latin typeface="Times New Roman" panose="02020603050405020304" pitchFamily="18" charset="0"/>
                <a:cs typeface="Times New Roman" panose="02020603050405020304" pitchFamily="18" charset="0"/>
              </a:rPr>
              <a:t>, коли </a:t>
            </a:r>
            <a:r>
              <a:rPr lang="ru-RU" sz="5600" dirty="0" err="1">
                <a:latin typeface="Times New Roman" panose="02020603050405020304" pitchFamily="18" charset="0"/>
                <a:cs typeface="Times New Roman" panose="02020603050405020304" pitchFamily="18" charset="0"/>
              </a:rPr>
              <a:t>фірми</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намагаються</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мінімізувати</a:t>
            </a:r>
            <a:r>
              <a:rPr lang="ru-RU" sz="5600" dirty="0">
                <a:latin typeface="Times New Roman" panose="02020603050405020304" pitchFamily="18" charset="0"/>
                <a:cs typeface="Times New Roman" panose="02020603050405020304" pitchFamily="18" charset="0"/>
              </a:rPr>
              <a:t> свою </a:t>
            </a:r>
            <a:r>
              <a:rPr lang="ru-RU" sz="5600" dirty="0" err="1">
                <a:latin typeface="Times New Roman" panose="02020603050405020304" pitchFamily="18" charset="0"/>
                <a:cs typeface="Times New Roman" panose="02020603050405020304" pitchFamily="18" charset="0"/>
              </a:rPr>
              <a:t>відповідальність</a:t>
            </a:r>
            <a:r>
              <a:rPr lang="ru-RU" sz="5600" dirty="0">
                <a:latin typeface="Times New Roman" panose="02020603050405020304" pitchFamily="18" charset="0"/>
                <a:cs typeface="Times New Roman" panose="02020603050405020304" pitchFamily="18" charset="0"/>
              </a:rPr>
              <a:t> перед туристами:</a:t>
            </a:r>
          </a:p>
          <a:p>
            <a:r>
              <a:rPr lang="uk-UA" sz="5600" dirty="0">
                <a:latin typeface="Times New Roman" panose="02020603050405020304" pitchFamily="18" charset="0"/>
                <a:cs typeface="Times New Roman" panose="02020603050405020304" pitchFamily="18" charset="0"/>
              </a:rPr>
              <a:t>«Фірма... відповідає за будь-які недоліки в обслуговуванні, яке вона повинна надати згідно договору, або за невідповідність цього обслуговування стандартам», але «фірма не несе відповідальності за смерть, тілесне ушкодження або захворювання, що спіткало учасника договору в результаті надання такого обслуговування» (ТФ «Ентерпрайз», Англія);</a:t>
            </a:r>
          </a:p>
          <a:p>
            <a:r>
              <a:rPr lang="ru-RU" sz="5600" dirty="0">
                <a:latin typeface="Times New Roman" panose="02020603050405020304" pitchFamily="18" charset="0"/>
                <a:cs typeface="Times New Roman" panose="02020603050405020304" pitchFamily="18" charset="0"/>
              </a:rPr>
              <a:t>«</a:t>
            </a:r>
            <a:r>
              <a:rPr lang="uk-UA" sz="5600" dirty="0">
                <a:latin typeface="Times New Roman" panose="02020603050405020304" pitchFamily="18" charset="0"/>
                <a:cs typeface="Times New Roman" panose="02020603050405020304" pitchFamily="18" charset="0"/>
              </a:rPr>
              <a:t>Фірма несе відповідальність за шкоду, вчинену туристу або його майну в тому разі, якщо ця шкода викликана помилковими діями або невиконанням прямих обов’язків самою фірмою чи її співробітниками. Фірма не несе відповідальності за шкоду, заподіяну туристу з вини готелю, перевізника або інших організацій чи осіб, які перебувають з фірмою у договірних стосунках, крім випадків, коли фірма знехтувала відповідальністю при виборі партнера» (ТФ «</a:t>
            </a:r>
            <a:r>
              <a:rPr lang="uk-UA" sz="5600" dirty="0" err="1">
                <a:latin typeface="Times New Roman" panose="02020603050405020304" pitchFamily="18" charset="0"/>
                <a:cs typeface="Times New Roman" panose="02020603050405020304" pitchFamily="18" charset="0"/>
              </a:rPr>
              <a:t>Ломаматкат</a:t>
            </a:r>
            <a:r>
              <a:rPr lang="uk-UA" sz="5600" dirty="0">
                <a:latin typeface="Times New Roman" panose="02020603050405020304" pitchFamily="18" charset="0"/>
                <a:cs typeface="Times New Roman" panose="02020603050405020304" pitchFamily="18" charset="0"/>
              </a:rPr>
              <a:t>», Фінляндія);</a:t>
            </a:r>
          </a:p>
          <a:p>
            <a:r>
              <a:rPr lang="uk-UA" sz="5600" dirty="0">
                <a:latin typeface="Times New Roman" panose="02020603050405020304" pitchFamily="18" charset="0"/>
                <a:cs typeface="Times New Roman" panose="02020603050405020304" pitchFamily="18" charset="0"/>
              </a:rPr>
              <a:t>«Фірма не несе відповідальності за втрату, ушкодження, викрадення багажу та інших особистих речей або за шкоду, заподіяну здоров’ю, нещасний випадок або хворобу. Для вашого захисту необхідно придбати відповідне страхування» (ТФ «</a:t>
            </a:r>
            <a:r>
              <a:rPr lang="uk-UA" sz="5600" dirty="0" err="1">
                <a:latin typeface="Times New Roman" panose="02020603050405020304" pitchFamily="18" charset="0"/>
                <a:cs typeface="Times New Roman" panose="02020603050405020304" pitchFamily="18" charset="0"/>
              </a:rPr>
              <a:t>Олсон</a:t>
            </a:r>
            <a:r>
              <a:rPr lang="uk-UA" sz="5600" dirty="0">
                <a:latin typeface="Times New Roman" panose="02020603050405020304" pitchFamily="18" charset="0"/>
                <a:cs typeface="Times New Roman" panose="02020603050405020304" pitchFamily="18" charset="0"/>
              </a:rPr>
              <a:t>», США).</a:t>
            </a:r>
          </a:p>
          <a:p>
            <a:r>
              <a:rPr lang="uk-UA" sz="5600" dirty="0">
                <a:latin typeface="Times New Roman" panose="02020603050405020304" pitchFamily="18" charset="0"/>
                <a:cs typeface="Times New Roman" panose="02020603050405020304" pitchFamily="18" charset="0"/>
              </a:rPr>
              <a:t>На це слід звертати увагу при підписанні угод про партнерство, враховувати в інформації, яка надається туристам. Щодо українського законодавства, то воно визнає умови договорів, які обмежують права споживача, недійсними «Якщо в результаті застосування умов договору, що обмежують права споживача, споживачеві завдано збитків, вони повинні відшкодовуватися винною особою у повному обсязі».</a:t>
            </a:r>
          </a:p>
          <a:p>
            <a:endParaRPr lang="ru-RU"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188640"/>
            <a:ext cx="6449920" cy="3611488"/>
          </a:xfrm>
        </p:spPr>
        <p:txBody>
          <a:bodyPr>
            <a:normAutofit fontScale="92500" lnSpcReduction="10000"/>
          </a:bodyPr>
          <a:lstStyle/>
          <a:p>
            <a:r>
              <a:rPr lang="uk-UA" dirty="0"/>
              <a:t>Підписання договору повинно супроводжуватися наданням туристу вичерпної інформації про характер послуг, умови обслуговування, купівлі подорожі тощо, яка б забезпечувала можливість компетентного вибору і виключала б неясності та різночитання. Якщо в результаті неповної або недостовірної інформації турист придбав неякісну послугу, він має право відмовитись і вимагати відшкодування збитків. При цьому слід ураховувати припущення законодавства, що «у споживача немає спеціальних знань про властивості та характеристики продукції, яку він придбаває» (ст. 8., п. 9 Закону України «Про захист прав споживачів»), а продавець повинен добре їх знати. Те ж саме стосується й збитків, завданих споживачеві в результаті недобросовісної реклами послуг</a:t>
            </a:r>
          </a:p>
        </p:txBody>
      </p:sp>
      <p:pic>
        <p:nvPicPr>
          <p:cNvPr id="4" name="Рисунок 3" descr="biztyr.jpg"/>
          <p:cNvPicPr>
            <a:picLocks noChangeAspect="1"/>
          </p:cNvPicPr>
          <p:nvPr/>
        </p:nvPicPr>
        <p:blipFill>
          <a:blip r:embed="rId2" cstate="print"/>
          <a:stretch>
            <a:fillRect/>
          </a:stretch>
        </p:blipFill>
        <p:spPr>
          <a:xfrm>
            <a:off x="6228184" y="3789040"/>
            <a:ext cx="2685256" cy="2685256"/>
          </a:xfrm>
          <a:prstGeom prst="rect">
            <a:avLst/>
          </a:prstGeom>
        </p:spPr>
      </p:pic>
      <p:pic>
        <p:nvPicPr>
          <p:cNvPr id="5" name="Рисунок 4" descr="Corbis-NT5466157.jpg"/>
          <p:cNvPicPr>
            <a:picLocks noChangeAspect="1"/>
          </p:cNvPicPr>
          <p:nvPr/>
        </p:nvPicPr>
        <p:blipFill>
          <a:blip r:embed="rId3" cstate="print"/>
          <a:stretch>
            <a:fillRect/>
          </a:stretch>
        </p:blipFill>
        <p:spPr>
          <a:xfrm>
            <a:off x="1187624" y="3933056"/>
            <a:ext cx="4202979" cy="2485240"/>
          </a:xfrm>
          <a:prstGeom prst="rect">
            <a:avLst/>
          </a:prstGeo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404664"/>
            <a:ext cx="7746064" cy="6453336"/>
          </a:xfrm>
        </p:spPr>
        <p:txBody>
          <a:bodyPr>
            <a:normAutofit fontScale="85000" lnSpcReduction="20000"/>
          </a:bodyPr>
          <a:lstStyle/>
          <a:p>
            <a:r>
              <a:rPr lang="ru-RU" sz="2100" dirty="0"/>
              <a:t>Шкода, </a:t>
            </a:r>
            <a:r>
              <a:rPr lang="ru-RU" sz="2100" dirty="0" err="1"/>
              <a:t>заподіяна</a:t>
            </a:r>
            <a:r>
              <a:rPr lang="ru-RU" sz="2100" dirty="0"/>
              <a:t> туристу </a:t>
            </a:r>
            <a:r>
              <a:rPr lang="ru-RU" sz="2100" dirty="0" err="1"/>
              <a:t>зменшенням</a:t>
            </a:r>
            <a:r>
              <a:rPr lang="ru-RU" sz="2100" dirty="0"/>
              <a:t> </a:t>
            </a:r>
            <a:r>
              <a:rPr lang="ru-RU" sz="2100" dirty="0" err="1"/>
              <a:t>кількості</a:t>
            </a:r>
            <a:r>
              <a:rPr lang="ru-RU" sz="2100" dirty="0"/>
              <a:t>, </a:t>
            </a:r>
            <a:r>
              <a:rPr lang="ru-RU" sz="2100" dirty="0" err="1"/>
              <a:t>зниженням</a:t>
            </a:r>
            <a:r>
              <a:rPr lang="ru-RU" sz="2100" dirty="0"/>
              <a:t> якості </a:t>
            </a:r>
            <a:r>
              <a:rPr lang="ru-RU" sz="2100" dirty="0" err="1"/>
              <a:t>або</a:t>
            </a:r>
            <a:r>
              <a:rPr lang="ru-RU" sz="2100" dirty="0"/>
              <a:t> </a:t>
            </a:r>
            <a:r>
              <a:rPr lang="ru-RU" sz="2100" dirty="0" err="1"/>
              <a:t>неналежним</a:t>
            </a:r>
            <a:r>
              <a:rPr lang="ru-RU" sz="2100" dirty="0"/>
              <a:t> </a:t>
            </a:r>
            <a:r>
              <a:rPr lang="ru-RU" sz="2100" dirty="0" err="1"/>
              <a:t>виконанням</a:t>
            </a:r>
            <a:r>
              <a:rPr lang="ru-RU" sz="2100" dirty="0"/>
              <a:t> умов договору, є </a:t>
            </a:r>
            <a:r>
              <a:rPr lang="ru-RU" sz="2100" dirty="0" err="1"/>
              <a:t>договірною</a:t>
            </a:r>
            <a:r>
              <a:rPr lang="ru-RU" sz="2100" dirty="0"/>
              <a:t> шкодою. </a:t>
            </a:r>
            <a:r>
              <a:rPr lang="ru-RU" sz="2100" dirty="0" err="1"/>
              <a:t>Відповідальність</a:t>
            </a:r>
            <a:r>
              <a:rPr lang="ru-RU" sz="2100" dirty="0"/>
              <a:t> за </a:t>
            </a:r>
            <a:r>
              <a:rPr lang="ru-RU" sz="2100" dirty="0" err="1"/>
              <a:t>договірну</a:t>
            </a:r>
            <a:r>
              <a:rPr lang="ru-RU" sz="2100" dirty="0"/>
              <a:t> шкоду </a:t>
            </a:r>
            <a:r>
              <a:rPr lang="ru-RU" sz="2100" dirty="0" err="1"/>
              <a:t>лягає</a:t>
            </a:r>
            <a:r>
              <a:rPr lang="ru-RU" sz="2100" dirty="0"/>
              <a:t> на </a:t>
            </a:r>
            <a:r>
              <a:rPr lang="ru-RU" sz="2100" dirty="0" err="1"/>
              <a:t>фірму</a:t>
            </a:r>
            <a:r>
              <a:rPr lang="ru-RU" sz="2100" dirty="0"/>
              <a:t>, </a:t>
            </a:r>
            <a:r>
              <a:rPr lang="ru-RU" sz="2100" dirty="0" err="1"/>
              <a:t>що</a:t>
            </a:r>
            <a:r>
              <a:rPr lang="ru-RU" sz="2100" dirty="0"/>
              <a:t> </a:t>
            </a:r>
            <a:r>
              <a:rPr lang="ru-RU" sz="2100" dirty="0" err="1"/>
              <a:t>аквізувала</a:t>
            </a:r>
            <a:r>
              <a:rPr lang="ru-RU" sz="2100" dirty="0"/>
              <a:t> туриста, </a:t>
            </a:r>
            <a:r>
              <a:rPr lang="ru-RU" sz="2100" dirty="0" err="1"/>
              <a:t>або</a:t>
            </a:r>
            <a:r>
              <a:rPr lang="ru-RU" sz="2100" dirty="0"/>
              <a:t> </a:t>
            </a:r>
            <a:r>
              <a:rPr lang="ru-RU" sz="2100" dirty="0" err="1"/>
              <a:t>підприємства</a:t>
            </a:r>
            <a:r>
              <a:rPr lang="ru-RU" sz="2100" dirty="0"/>
              <a:t> </a:t>
            </a:r>
            <a:r>
              <a:rPr lang="ru-RU" sz="2100" dirty="0" err="1"/>
              <a:t>обслуговування</a:t>
            </a:r>
            <a:r>
              <a:rPr lang="ru-RU" sz="2100" dirty="0"/>
              <a:t>, </a:t>
            </a:r>
            <a:r>
              <a:rPr lang="ru-RU" sz="2100" dirty="0" err="1"/>
              <a:t>що</a:t>
            </a:r>
            <a:r>
              <a:rPr lang="ru-RU" sz="2100" dirty="0"/>
              <a:t> </a:t>
            </a:r>
            <a:r>
              <a:rPr lang="ru-RU" sz="2100" dirty="0" err="1"/>
              <a:t>знаходяться</a:t>
            </a:r>
            <a:r>
              <a:rPr lang="ru-RU" sz="2100" dirty="0"/>
              <a:t> </a:t>
            </a:r>
            <a:r>
              <a:rPr lang="ru-RU" sz="2100" dirty="0" err="1"/>
              <a:t>з</a:t>
            </a:r>
            <a:r>
              <a:rPr lang="ru-RU" sz="2100" dirty="0"/>
              <a:t> </a:t>
            </a:r>
            <a:r>
              <a:rPr lang="ru-RU" sz="2100" dirty="0" err="1"/>
              <a:t>фірмою</a:t>
            </a:r>
            <a:r>
              <a:rPr lang="ru-RU" sz="2100" dirty="0"/>
              <a:t> у </a:t>
            </a:r>
            <a:r>
              <a:rPr lang="ru-RU" sz="2100" dirty="0" err="1"/>
              <a:t>договірних</a:t>
            </a:r>
            <a:r>
              <a:rPr lang="ru-RU" sz="2100" dirty="0"/>
              <a:t> </a:t>
            </a:r>
            <a:r>
              <a:rPr lang="ru-RU" sz="2100" dirty="0" err="1"/>
              <a:t>стосунках</a:t>
            </a:r>
            <a:r>
              <a:rPr lang="ru-RU" sz="2100" dirty="0"/>
              <a:t>.</a:t>
            </a:r>
          </a:p>
          <a:p>
            <a:r>
              <a:rPr lang="ru-RU" sz="2100" dirty="0" err="1"/>
              <a:t>Недоговірною</a:t>
            </a:r>
            <a:r>
              <a:rPr lang="ru-RU" sz="2100" dirty="0"/>
              <a:t> шкодою </a:t>
            </a:r>
            <a:r>
              <a:rPr lang="ru-RU" sz="2100" dirty="0" err="1"/>
              <a:t>визнається</a:t>
            </a:r>
            <a:r>
              <a:rPr lang="ru-RU" sz="2100" dirty="0"/>
              <a:t> </a:t>
            </a:r>
            <a:r>
              <a:rPr lang="ru-RU" sz="2100" dirty="0" err="1"/>
              <a:t>така</a:t>
            </a:r>
            <a:r>
              <a:rPr lang="ru-RU" sz="2100" dirty="0"/>
              <a:t>, </a:t>
            </a:r>
            <a:r>
              <a:rPr lang="ru-RU" sz="2100" dirty="0" err="1"/>
              <a:t>що</a:t>
            </a:r>
            <a:r>
              <a:rPr lang="ru-RU" sz="2100" dirty="0"/>
              <a:t> </a:t>
            </a:r>
            <a:r>
              <a:rPr lang="ru-RU" sz="2100" dirty="0" err="1"/>
              <a:t>була</a:t>
            </a:r>
            <a:r>
              <a:rPr lang="ru-RU" sz="2100" dirty="0"/>
              <a:t> </a:t>
            </a:r>
            <a:r>
              <a:rPr lang="ru-RU" sz="2100" dirty="0" err="1"/>
              <a:t>спричинена</a:t>
            </a:r>
            <a:r>
              <a:rPr lang="ru-RU" sz="2100" dirty="0"/>
              <a:t> туристу </a:t>
            </a:r>
            <a:r>
              <a:rPr lang="ru-RU" sz="2100" dirty="0" err="1"/>
              <a:t>третьою</a:t>
            </a:r>
            <a:r>
              <a:rPr lang="ru-RU" sz="2100" dirty="0"/>
              <a:t> особою. </a:t>
            </a:r>
            <a:r>
              <a:rPr lang="ru-RU" sz="2100" dirty="0" err="1"/>
              <a:t>Підприємства</a:t>
            </a:r>
            <a:r>
              <a:rPr lang="ru-RU" sz="2100" dirty="0"/>
              <a:t> </a:t>
            </a:r>
            <a:r>
              <a:rPr lang="ru-RU" sz="2100" dirty="0" err="1"/>
              <a:t>обслуговування</a:t>
            </a:r>
            <a:r>
              <a:rPr lang="ru-RU" sz="2100" dirty="0"/>
              <a:t> </a:t>
            </a:r>
            <a:r>
              <a:rPr lang="ru-RU" sz="2100" dirty="0" err="1"/>
              <a:t>можуть</a:t>
            </a:r>
            <a:r>
              <a:rPr lang="ru-RU" sz="2100" dirty="0"/>
              <a:t> </a:t>
            </a:r>
            <a:r>
              <a:rPr lang="ru-RU" sz="2100" dirty="0" err="1"/>
              <a:t>виступати</a:t>
            </a:r>
            <a:r>
              <a:rPr lang="ru-RU" sz="2100" dirty="0"/>
              <a:t> в </a:t>
            </a:r>
            <a:r>
              <a:rPr lang="ru-RU" sz="2100" dirty="0" err="1"/>
              <a:t>ролі</a:t>
            </a:r>
            <a:r>
              <a:rPr lang="ru-RU" sz="2100" dirty="0"/>
              <a:t> </a:t>
            </a:r>
            <a:r>
              <a:rPr lang="ru-RU" sz="2100" dirty="0" err="1"/>
              <a:t>такої</a:t>
            </a:r>
            <a:r>
              <a:rPr lang="ru-RU" sz="2100" dirty="0"/>
              <a:t> </a:t>
            </a:r>
            <a:r>
              <a:rPr lang="ru-RU" sz="2100" dirty="0" err="1"/>
              <a:t>третьої</a:t>
            </a:r>
            <a:r>
              <a:rPr lang="ru-RU" sz="2100" dirty="0"/>
              <a:t> особи, </a:t>
            </a:r>
            <a:r>
              <a:rPr lang="ru-RU" sz="2100" dirty="0" err="1"/>
              <a:t>якщо</a:t>
            </a:r>
            <a:r>
              <a:rPr lang="ru-RU" sz="2100" dirty="0"/>
              <a:t> </a:t>
            </a:r>
            <a:r>
              <a:rPr lang="ru-RU" sz="2100" dirty="0" err="1"/>
              <a:t>їх</a:t>
            </a:r>
            <a:r>
              <a:rPr lang="ru-RU" sz="2100" dirty="0"/>
              <a:t> </a:t>
            </a:r>
            <a:r>
              <a:rPr lang="ru-RU" sz="2100" dirty="0" err="1"/>
              <a:t>стосунки</a:t>
            </a:r>
            <a:r>
              <a:rPr lang="ru-RU" sz="2100" dirty="0"/>
              <a:t> </a:t>
            </a:r>
            <a:r>
              <a:rPr lang="ru-RU" sz="2100" dirty="0" err="1"/>
              <a:t>з</a:t>
            </a:r>
            <a:r>
              <a:rPr lang="ru-RU" sz="2100" dirty="0"/>
              <a:t> </a:t>
            </a:r>
            <a:r>
              <a:rPr lang="ru-RU" sz="2100" dirty="0" err="1"/>
              <a:t>туристичною</a:t>
            </a:r>
            <a:r>
              <a:rPr lang="ru-RU" sz="2100" dirty="0"/>
              <a:t> </a:t>
            </a:r>
            <a:r>
              <a:rPr lang="ru-RU" sz="2100" dirty="0" err="1"/>
              <a:t>фірмою</a:t>
            </a:r>
            <a:r>
              <a:rPr lang="ru-RU" sz="2100" dirty="0"/>
              <a:t> не </a:t>
            </a:r>
            <a:r>
              <a:rPr lang="ru-RU" sz="2100" dirty="0" err="1"/>
              <a:t>оформлені</a:t>
            </a:r>
            <a:r>
              <a:rPr lang="ru-RU" sz="2100" dirty="0"/>
              <a:t> договором. У будь-</a:t>
            </a:r>
            <a:r>
              <a:rPr lang="ru-RU" sz="2100" dirty="0" err="1"/>
              <a:t>якому</a:t>
            </a:r>
            <a:r>
              <a:rPr lang="ru-RU" sz="2100" dirty="0"/>
              <a:t> </a:t>
            </a:r>
            <a:r>
              <a:rPr lang="ru-RU" sz="2100" dirty="0" err="1"/>
              <a:t>випадку</a:t>
            </a:r>
            <a:r>
              <a:rPr lang="ru-RU" sz="2100" dirty="0"/>
              <a:t> </a:t>
            </a:r>
            <a:r>
              <a:rPr lang="ru-RU" sz="2100" dirty="0" err="1"/>
              <a:t>туристична</a:t>
            </a:r>
            <a:r>
              <a:rPr lang="ru-RU" sz="2100" dirty="0"/>
              <a:t> </a:t>
            </a:r>
            <a:r>
              <a:rPr lang="ru-RU" sz="2100" dirty="0" err="1"/>
              <a:t>фірма</a:t>
            </a:r>
            <a:r>
              <a:rPr lang="ru-RU" sz="2100" dirty="0"/>
              <a:t> </a:t>
            </a:r>
            <a:r>
              <a:rPr lang="ru-RU" sz="2100" dirty="0" err="1"/>
              <a:t>виступає</a:t>
            </a:r>
            <a:r>
              <a:rPr lang="ru-RU" sz="2100" dirty="0"/>
              <a:t> </a:t>
            </a:r>
            <a:r>
              <a:rPr lang="ru-RU" sz="2100" dirty="0" err="1"/>
              <a:t>посередником</a:t>
            </a:r>
            <a:r>
              <a:rPr lang="ru-RU" sz="2100" dirty="0"/>
              <a:t>, </a:t>
            </a:r>
            <a:r>
              <a:rPr lang="ru-RU" sz="2100" dirty="0" err="1"/>
              <a:t>захищаючи</a:t>
            </a:r>
            <a:r>
              <a:rPr lang="ru-RU" sz="2100" dirty="0"/>
              <a:t> </a:t>
            </a:r>
            <a:r>
              <a:rPr lang="ru-RU" sz="2100" dirty="0" err="1"/>
              <a:t>інтереси</a:t>
            </a:r>
            <a:r>
              <a:rPr lang="ru-RU" sz="2100" dirty="0"/>
              <a:t> туриста, </a:t>
            </a:r>
            <a:r>
              <a:rPr lang="ru-RU" sz="2100" dirty="0" err="1"/>
              <a:t>надає</a:t>
            </a:r>
            <a:r>
              <a:rPr lang="ru-RU" sz="2100" dirty="0"/>
              <a:t> </a:t>
            </a:r>
            <a:r>
              <a:rPr lang="ru-RU" sz="2100" dirty="0" err="1"/>
              <a:t>йому</a:t>
            </a:r>
            <a:r>
              <a:rPr lang="ru-RU" sz="2100" dirty="0"/>
              <a:t> </a:t>
            </a:r>
            <a:r>
              <a:rPr lang="ru-RU" sz="2100" dirty="0" err="1"/>
              <a:t>допомогу</a:t>
            </a:r>
            <a:r>
              <a:rPr lang="ru-RU" sz="2100" dirty="0"/>
              <a:t> в </a:t>
            </a:r>
            <a:r>
              <a:rPr lang="ru-RU" sz="2100" dirty="0" err="1"/>
              <a:t>отриманні</a:t>
            </a:r>
            <a:r>
              <a:rPr lang="ru-RU" sz="2100" dirty="0"/>
              <a:t> </a:t>
            </a:r>
            <a:r>
              <a:rPr lang="ru-RU" sz="2100" dirty="0" err="1"/>
              <a:t>відшкодування</a:t>
            </a:r>
            <a:r>
              <a:rPr lang="ru-RU" sz="2100" dirty="0"/>
              <a:t>.</a:t>
            </a:r>
          </a:p>
          <a:p>
            <a:r>
              <a:rPr lang="ru-RU" sz="2100" dirty="0"/>
              <a:t>У </a:t>
            </a:r>
            <a:r>
              <a:rPr lang="ru-RU" sz="2100" dirty="0" err="1"/>
              <a:t>разі</a:t>
            </a:r>
            <a:r>
              <a:rPr lang="ru-RU" sz="2100" dirty="0"/>
              <a:t> </a:t>
            </a:r>
            <a:r>
              <a:rPr lang="ru-RU" sz="2100" dirty="0" err="1"/>
              <a:t>настання</a:t>
            </a:r>
            <a:r>
              <a:rPr lang="ru-RU" sz="2100" dirty="0"/>
              <a:t> форс-мажору, як правило, </a:t>
            </a:r>
            <a:r>
              <a:rPr lang="ru-RU" sz="2100" dirty="0" err="1"/>
              <a:t>туристичні</a:t>
            </a:r>
            <a:r>
              <a:rPr lang="ru-RU" sz="2100" dirty="0"/>
              <a:t> </a:t>
            </a:r>
            <a:r>
              <a:rPr lang="ru-RU" sz="2100" dirty="0" err="1"/>
              <a:t>фірми</a:t>
            </a:r>
            <a:r>
              <a:rPr lang="ru-RU" sz="2100" dirty="0"/>
              <a:t> не </a:t>
            </a:r>
            <a:r>
              <a:rPr lang="ru-RU" sz="2100" dirty="0" err="1"/>
              <a:t>несуть</a:t>
            </a:r>
            <a:r>
              <a:rPr lang="ru-RU" sz="2100" dirty="0"/>
              <a:t> </a:t>
            </a:r>
            <a:r>
              <a:rPr lang="ru-RU" sz="2100" dirty="0" err="1"/>
              <a:t>відповідальності</a:t>
            </a:r>
            <a:r>
              <a:rPr lang="ru-RU" sz="2100" dirty="0"/>
              <a:t> </a:t>
            </a:r>
            <a:r>
              <a:rPr lang="ru-RU" sz="2100" dirty="0" err="1"/>
              <a:t>ні</a:t>
            </a:r>
            <a:r>
              <a:rPr lang="ru-RU" sz="2100" dirty="0"/>
              <a:t> перед партнерами, </a:t>
            </a:r>
            <a:r>
              <a:rPr lang="ru-RU" sz="2100" dirty="0" err="1"/>
              <a:t>ні</a:t>
            </a:r>
            <a:r>
              <a:rPr lang="ru-RU" sz="2100" dirty="0"/>
              <a:t> перед туристами за </a:t>
            </a:r>
            <a:r>
              <a:rPr lang="ru-RU" sz="2100" dirty="0" err="1"/>
              <a:t>невиконання</a:t>
            </a:r>
            <a:r>
              <a:rPr lang="ru-RU" sz="2100" dirty="0"/>
              <a:t> </a:t>
            </a:r>
            <a:r>
              <a:rPr lang="ru-RU" sz="2100" dirty="0" err="1"/>
              <a:t>договірних</a:t>
            </a:r>
            <a:r>
              <a:rPr lang="ru-RU" sz="2100" dirty="0"/>
              <a:t> </a:t>
            </a:r>
            <a:r>
              <a:rPr lang="ru-RU" sz="2100" dirty="0" err="1"/>
              <a:t>обов’язків</a:t>
            </a:r>
            <a:r>
              <a:rPr lang="ru-RU" sz="2100" dirty="0"/>
              <a:t>, </a:t>
            </a:r>
            <a:r>
              <a:rPr lang="ru-RU" sz="2100" dirty="0" err="1"/>
              <a:t>але</a:t>
            </a:r>
            <a:r>
              <a:rPr lang="ru-RU" sz="2100" dirty="0"/>
              <a:t> </a:t>
            </a:r>
            <a:r>
              <a:rPr lang="ru-RU" sz="2100" dirty="0" err="1"/>
              <a:t>повинні</a:t>
            </a:r>
            <a:r>
              <a:rPr lang="ru-RU" sz="2100" dirty="0"/>
              <a:t> </a:t>
            </a:r>
            <a:r>
              <a:rPr lang="ru-RU" sz="2100" dirty="0" err="1"/>
              <a:t>зробити</a:t>
            </a:r>
            <a:r>
              <a:rPr lang="ru-RU" sz="2100" dirty="0"/>
              <a:t> все </a:t>
            </a:r>
            <a:r>
              <a:rPr lang="ru-RU" sz="2100" dirty="0" err="1"/>
              <a:t>від</a:t>
            </a:r>
            <a:r>
              <a:rPr lang="ru-RU" sz="2100" dirty="0"/>
              <a:t> них </a:t>
            </a:r>
            <a:r>
              <a:rPr lang="ru-RU" sz="2100" dirty="0" err="1"/>
              <a:t>залежне</a:t>
            </a:r>
            <a:r>
              <a:rPr lang="ru-RU" sz="2100" dirty="0"/>
              <a:t>, </a:t>
            </a:r>
            <a:r>
              <a:rPr lang="ru-RU" sz="2100" dirty="0" err="1"/>
              <a:t>щоб</a:t>
            </a:r>
            <a:r>
              <a:rPr lang="ru-RU" sz="2100" dirty="0"/>
              <a:t> </a:t>
            </a:r>
            <a:r>
              <a:rPr lang="ru-RU" sz="2100" dirty="0" err="1"/>
              <a:t>мінімізувати</a:t>
            </a:r>
            <a:r>
              <a:rPr lang="ru-RU" sz="2100" dirty="0"/>
              <a:t> </a:t>
            </a:r>
            <a:r>
              <a:rPr lang="ru-RU" sz="2100" dirty="0" err="1"/>
              <a:t>вплив</a:t>
            </a:r>
            <a:r>
              <a:rPr lang="ru-RU" sz="2100" dirty="0"/>
              <a:t> </a:t>
            </a:r>
            <a:r>
              <a:rPr lang="ru-RU" sz="2100" dirty="0" err="1"/>
              <a:t>негативних</a:t>
            </a:r>
            <a:r>
              <a:rPr lang="ru-RU" sz="2100" dirty="0"/>
              <a:t> </a:t>
            </a:r>
            <a:r>
              <a:rPr lang="ru-RU" sz="2100" dirty="0" err="1"/>
              <a:t>наслідків</a:t>
            </a:r>
            <a:r>
              <a:rPr lang="ru-RU" sz="2100" dirty="0"/>
              <a:t> </a:t>
            </a:r>
            <a:r>
              <a:rPr lang="ru-RU" sz="2100" dirty="0" err="1"/>
              <a:t>форс-мажорних</a:t>
            </a:r>
            <a:r>
              <a:rPr lang="ru-RU" sz="2100" dirty="0"/>
              <a:t> </a:t>
            </a:r>
            <a:r>
              <a:rPr lang="ru-RU" sz="2100" dirty="0" err="1"/>
              <a:t>обставин</a:t>
            </a:r>
            <a:r>
              <a:rPr lang="ru-RU" sz="2100" dirty="0"/>
              <a:t> на </a:t>
            </a:r>
            <a:r>
              <a:rPr lang="ru-RU" sz="2100" dirty="0" err="1"/>
              <a:t>туристів</a:t>
            </a:r>
            <a:r>
              <a:rPr lang="ru-RU" sz="2100" dirty="0"/>
              <a:t>. </a:t>
            </a:r>
            <a:r>
              <a:rPr lang="ru-RU" sz="2100" dirty="0" err="1"/>
              <a:t>Збитки</a:t>
            </a:r>
            <a:r>
              <a:rPr lang="ru-RU" sz="2100" dirty="0"/>
              <a:t>, </a:t>
            </a:r>
            <a:r>
              <a:rPr lang="ru-RU" sz="2100" dirty="0" err="1"/>
              <a:t>що</a:t>
            </a:r>
            <a:r>
              <a:rPr lang="ru-RU" sz="2100" dirty="0"/>
              <a:t> </a:t>
            </a:r>
            <a:r>
              <a:rPr lang="ru-RU" sz="2100" dirty="0" err="1"/>
              <a:t>виникли</a:t>
            </a:r>
            <a:r>
              <a:rPr lang="ru-RU" sz="2100" dirty="0"/>
              <a:t> у </a:t>
            </a:r>
            <a:r>
              <a:rPr lang="ru-RU" sz="2100" dirty="0" err="1"/>
              <a:t>туристичної</a:t>
            </a:r>
            <a:r>
              <a:rPr lang="ru-RU" sz="2100" dirty="0"/>
              <a:t> </a:t>
            </a:r>
            <a:r>
              <a:rPr lang="ru-RU" sz="2100" dirty="0" err="1"/>
              <a:t>фірми</a:t>
            </a:r>
            <a:r>
              <a:rPr lang="ru-RU" sz="2100" dirty="0"/>
              <a:t> в </a:t>
            </a:r>
            <a:r>
              <a:rPr lang="ru-RU" sz="2100" dirty="0" err="1"/>
              <a:t>результаті</a:t>
            </a:r>
            <a:r>
              <a:rPr lang="ru-RU" sz="2100" dirty="0"/>
              <a:t> </a:t>
            </a:r>
            <a:r>
              <a:rPr lang="ru-RU" sz="2100" dirty="0" err="1"/>
              <a:t>форс-мажорних</a:t>
            </a:r>
            <a:r>
              <a:rPr lang="ru-RU" sz="2100" dirty="0"/>
              <a:t> </a:t>
            </a:r>
            <a:r>
              <a:rPr lang="ru-RU" sz="2100" dirty="0" err="1"/>
              <a:t>обставин</a:t>
            </a:r>
            <a:r>
              <a:rPr lang="ru-RU" sz="2100" dirty="0"/>
              <a:t>, вони </a:t>
            </a:r>
            <a:r>
              <a:rPr lang="ru-RU" sz="2100" dirty="0" err="1"/>
              <a:t>беруть</a:t>
            </a:r>
            <a:r>
              <a:rPr lang="ru-RU" sz="2100" dirty="0"/>
              <a:t> на </a:t>
            </a:r>
            <a:r>
              <a:rPr lang="ru-RU" sz="2100" dirty="0" err="1"/>
              <a:t>свій</a:t>
            </a:r>
            <a:r>
              <a:rPr lang="ru-RU" sz="2100" dirty="0"/>
              <a:t> </a:t>
            </a:r>
            <a:r>
              <a:rPr lang="ru-RU" sz="2100" dirty="0" err="1"/>
              <a:t>рахунок</a:t>
            </a:r>
            <a:r>
              <a:rPr lang="ru-RU" sz="2100" dirty="0"/>
              <a:t>.</a:t>
            </a:r>
          </a:p>
          <a:p>
            <a:r>
              <a:rPr lang="ru-RU" sz="2100" dirty="0" err="1"/>
              <a:t>Якщо</a:t>
            </a:r>
            <a:r>
              <a:rPr lang="ru-RU" sz="2100" dirty="0"/>
              <a:t> </a:t>
            </a:r>
            <a:r>
              <a:rPr lang="ru-RU" sz="2100" dirty="0" err="1"/>
              <a:t>громадянину</a:t>
            </a:r>
            <a:r>
              <a:rPr lang="ru-RU" sz="2100" dirty="0"/>
              <a:t> </a:t>
            </a:r>
            <a:r>
              <a:rPr lang="ru-RU" sz="2100" dirty="0" err="1"/>
              <a:t>була</a:t>
            </a:r>
            <a:r>
              <a:rPr lang="ru-RU" sz="2100" dirty="0"/>
              <a:t> </a:t>
            </a:r>
            <a:r>
              <a:rPr lang="ru-RU" sz="2100" dirty="0" err="1"/>
              <a:t>заподіяна</a:t>
            </a:r>
            <a:r>
              <a:rPr lang="ru-RU" sz="2100" dirty="0"/>
              <a:t> </a:t>
            </a:r>
            <a:r>
              <a:rPr lang="ru-RU" sz="2100" dirty="0" err="1"/>
              <a:t>будь-яка</a:t>
            </a:r>
            <a:r>
              <a:rPr lang="ru-RU" sz="2100" dirty="0"/>
              <a:t> шкода, </a:t>
            </a:r>
            <a:r>
              <a:rPr lang="ru-RU" sz="2100" dirty="0" err="1"/>
              <a:t>він</a:t>
            </a:r>
            <a:r>
              <a:rPr lang="ru-RU" sz="2100" dirty="0"/>
              <a:t> </a:t>
            </a:r>
            <a:r>
              <a:rPr lang="ru-RU" sz="2100" dirty="0" err="1"/>
              <a:t>може</a:t>
            </a:r>
            <a:r>
              <a:rPr lang="ru-RU" sz="2100" dirty="0"/>
              <a:t> подати </a:t>
            </a:r>
            <a:r>
              <a:rPr lang="ru-RU" sz="2100" dirty="0" err="1"/>
              <a:t>позов</a:t>
            </a:r>
            <a:r>
              <a:rPr lang="ru-RU" sz="2100" dirty="0"/>
              <a:t> про </a:t>
            </a:r>
            <a:r>
              <a:rPr lang="ru-RU" sz="2100" dirty="0" err="1"/>
              <a:t>її</a:t>
            </a:r>
            <a:r>
              <a:rPr lang="ru-RU" sz="2100" dirty="0"/>
              <a:t> </a:t>
            </a:r>
            <a:r>
              <a:rPr lang="ru-RU" sz="2100" dirty="0" err="1"/>
              <a:t>відшкодування</a:t>
            </a:r>
            <a:r>
              <a:rPr lang="ru-RU" sz="2100" dirty="0"/>
              <a:t> </a:t>
            </a:r>
            <a:r>
              <a:rPr lang="ru-RU" sz="2100" dirty="0" err="1"/>
              <a:t>безпосередньо</a:t>
            </a:r>
            <a:r>
              <a:rPr lang="ru-RU" sz="2100" dirty="0"/>
              <a:t> </a:t>
            </a:r>
            <a:r>
              <a:rPr lang="ru-RU" sz="2100" dirty="0" err="1"/>
              <a:t>винуватцю</a:t>
            </a:r>
            <a:r>
              <a:rPr lang="ru-RU" sz="2100" dirty="0"/>
              <a:t> </a:t>
            </a:r>
            <a:r>
              <a:rPr lang="ru-RU" sz="2100" dirty="0" err="1"/>
              <a:t>шкоди</a:t>
            </a:r>
            <a:r>
              <a:rPr lang="ru-RU" sz="2100" dirty="0"/>
              <a:t> </a:t>
            </a:r>
            <a:r>
              <a:rPr lang="ru-RU" sz="2100" dirty="0" err="1"/>
              <a:t>або</a:t>
            </a:r>
            <a:r>
              <a:rPr lang="ru-RU" sz="2100" dirty="0"/>
              <a:t> в </a:t>
            </a:r>
            <a:r>
              <a:rPr lang="ru-RU" sz="2100" dirty="0" err="1"/>
              <a:t>судові</a:t>
            </a:r>
            <a:r>
              <a:rPr lang="ru-RU" sz="2100" dirty="0"/>
              <a:t> </a:t>
            </a:r>
            <a:r>
              <a:rPr lang="ru-RU" sz="2100" dirty="0" err="1"/>
              <a:t>органи</a:t>
            </a:r>
            <a:r>
              <a:rPr lang="ru-RU" sz="2100" dirty="0"/>
              <a:t>. </a:t>
            </a:r>
            <a:r>
              <a:rPr lang="ru-RU" sz="2100" dirty="0" err="1"/>
              <a:t>Вимога</a:t>
            </a:r>
            <a:r>
              <a:rPr lang="ru-RU" sz="2100" dirty="0"/>
              <a:t> про </a:t>
            </a:r>
            <a:r>
              <a:rPr lang="ru-RU" sz="2100" dirty="0" err="1"/>
              <a:t>відшкодування</a:t>
            </a:r>
            <a:r>
              <a:rPr lang="ru-RU" sz="2100" dirty="0"/>
              <a:t> </a:t>
            </a:r>
            <a:r>
              <a:rPr lang="ru-RU" sz="2100" dirty="0" err="1"/>
              <a:t>спричиненої</a:t>
            </a:r>
            <a:r>
              <a:rPr lang="ru-RU" sz="2100" dirty="0"/>
              <a:t> </a:t>
            </a:r>
            <a:r>
              <a:rPr lang="ru-RU" sz="2100" dirty="0" err="1"/>
              <a:t>шкоди</a:t>
            </a:r>
            <a:r>
              <a:rPr lang="ru-RU" sz="2100" dirty="0"/>
              <a:t>, </a:t>
            </a:r>
            <a:r>
              <a:rPr lang="ru-RU" sz="2100" dirty="0" err="1"/>
              <a:t>усунення</a:t>
            </a:r>
            <a:r>
              <a:rPr lang="ru-RU" sz="2100" dirty="0"/>
              <a:t> </a:t>
            </a:r>
            <a:r>
              <a:rPr lang="ru-RU" sz="2100" dirty="0" err="1"/>
              <a:t>недоліків</a:t>
            </a:r>
            <a:r>
              <a:rPr lang="ru-RU" sz="2100" dirty="0"/>
              <a:t> </a:t>
            </a:r>
            <a:r>
              <a:rPr lang="ru-RU" sz="2100" dirty="0" err="1"/>
              <a:t>або</a:t>
            </a:r>
            <a:r>
              <a:rPr lang="ru-RU" sz="2100" dirty="0"/>
              <a:t> </a:t>
            </a:r>
            <a:r>
              <a:rPr lang="ru-RU" sz="2100" dirty="0" err="1"/>
              <a:t>виплату</a:t>
            </a:r>
            <a:r>
              <a:rPr lang="ru-RU" sz="2100" dirty="0"/>
              <a:t> боргу </a:t>
            </a:r>
            <a:r>
              <a:rPr lang="ru-RU" sz="2100" dirty="0" err="1"/>
              <a:t>тощо</a:t>
            </a:r>
            <a:r>
              <a:rPr lang="ru-RU" sz="2100" dirty="0"/>
              <a:t> </a:t>
            </a:r>
            <a:r>
              <a:rPr lang="ru-RU" sz="2100" dirty="0" err="1"/>
              <a:t>називається</a:t>
            </a:r>
            <a:r>
              <a:rPr lang="ru-RU" sz="2100" dirty="0"/>
              <a:t> </a:t>
            </a:r>
            <a:r>
              <a:rPr lang="ru-RU" sz="2100" dirty="0" err="1"/>
              <a:t>претензією</a:t>
            </a:r>
            <a:r>
              <a:rPr lang="ru-RU" sz="2100" dirty="0"/>
              <a:t>. Турист </a:t>
            </a:r>
            <a:r>
              <a:rPr lang="ru-RU" sz="2100" dirty="0" err="1"/>
              <a:t>звертається</a:t>
            </a:r>
            <a:r>
              <a:rPr lang="ru-RU" sz="2100" dirty="0"/>
              <a:t> </a:t>
            </a:r>
            <a:r>
              <a:rPr lang="ru-RU" sz="2100" dirty="0" err="1"/>
              <a:t>з</a:t>
            </a:r>
            <a:r>
              <a:rPr lang="ru-RU" sz="2100" dirty="0"/>
              <a:t> </a:t>
            </a:r>
            <a:r>
              <a:rPr lang="ru-RU" sz="2100" dirty="0" err="1"/>
              <a:t>претензією</a:t>
            </a:r>
            <a:r>
              <a:rPr lang="ru-RU" sz="2100" dirty="0"/>
              <a:t> до </a:t>
            </a:r>
            <a:r>
              <a:rPr lang="ru-RU" sz="2100" dirty="0" err="1"/>
              <a:t>туристичної</a:t>
            </a:r>
            <a:r>
              <a:rPr lang="ru-RU" sz="2100" dirty="0"/>
              <a:t> </a:t>
            </a:r>
            <a:r>
              <a:rPr lang="ru-RU" sz="2100" dirty="0" err="1"/>
              <a:t>фірми</a:t>
            </a:r>
            <a:r>
              <a:rPr lang="ru-RU" sz="2100" dirty="0"/>
              <a:t>, яка повинна </a:t>
            </a:r>
            <a:r>
              <a:rPr lang="ru-RU" sz="2100" dirty="0" err="1"/>
              <a:t>захищати</a:t>
            </a:r>
            <a:r>
              <a:rPr lang="ru-RU" sz="2100" dirty="0"/>
              <a:t> </a:t>
            </a:r>
            <a:r>
              <a:rPr lang="ru-RU" sz="2100" dirty="0" err="1"/>
              <a:t>його</a:t>
            </a:r>
            <a:r>
              <a:rPr lang="ru-RU" sz="2100" dirty="0"/>
              <a:t> </a:t>
            </a:r>
            <a:r>
              <a:rPr lang="ru-RU" sz="2100" dirty="0" err="1"/>
              <a:t>інтереси</a:t>
            </a:r>
            <a:r>
              <a:rPr lang="ru-RU" sz="2100" dirty="0"/>
              <a:t>. З моменту </a:t>
            </a:r>
            <a:r>
              <a:rPr lang="ru-RU" sz="2100" dirty="0" err="1"/>
              <a:t>подання</a:t>
            </a:r>
            <a:r>
              <a:rPr lang="ru-RU" sz="2100" dirty="0"/>
              <a:t> туристом </a:t>
            </a:r>
            <a:r>
              <a:rPr lang="ru-RU" sz="2100" dirty="0" err="1"/>
              <a:t>претензії</a:t>
            </a:r>
            <a:r>
              <a:rPr lang="ru-RU" sz="2100" dirty="0"/>
              <a:t> у </a:t>
            </a:r>
            <a:r>
              <a:rPr lang="ru-RU" sz="2100" dirty="0" err="1"/>
              <a:t>фірму</a:t>
            </a:r>
            <a:r>
              <a:rPr lang="ru-RU" sz="2100" dirty="0"/>
              <a:t> вона </a:t>
            </a:r>
            <a:r>
              <a:rPr lang="ru-RU" sz="2100" dirty="0" err="1"/>
              <a:t>вступає</a:t>
            </a:r>
            <a:r>
              <a:rPr lang="ru-RU" sz="2100" dirty="0"/>
              <a:t> в </a:t>
            </a:r>
            <a:r>
              <a:rPr lang="ru-RU" sz="2100" dirty="0" err="1"/>
              <a:t>претензійну</a:t>
            </a:r>
            <a:r>
              <a:rPr lang="ru-RU" sz="2100" dirty="0"/>
              <a:t> роботу.</a:t>
            </a:r>
          </a:p>
          <a:p>
            <a:endParaRPr lang="ru-RU" sz="2100" dirty="0"/>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0"/>
            <a:ext cx="7498080" cy="4800600"/>
          </a:xfrm>
        </p:spPr>
        <p:txBody>
          <a:bodyPr>
            <a:normAutofit/>
          </a:bodyPr>
          <a:lstStyle/>
          <a:p>
            <a:r>
              <a:rPr lang="uk-UA" sz="1800" dirty="0"/>
              <a:t>Отримання претензії — перший етап претензійної роботи. Претензія повинна бути подана туристом у письмовій формі, у двох примірниках і відразу ж зареєстрована фірмою. Форма заяви — довільна, але беручи до уваги можливість подальшого звернення до суду, вона повинна відповідати законодавчим вимогам (ст. 137 Цивільно-процесуального кодексу України), тобто містити відомості про те, яке право споживача порушено, коли і в чому це виявилося; про способи захисту, які належить вжити; про розмір сум, щодо яких заявлено вимоги; про докази, що підтверджують позов. До заяви повинні бути додані документи, які підтверджують нанесення шкоди. Це можуть бути: довідка з медичної установи; довідка ДАІ, якщо шкода стала наслідком дорожньо-транспортної пригоди; договір, де вказано умови обслуговування; документи, що підтверджують його неналежну якість; транспортні документи, багажні квитанції; акти та експертні висновки.</a:t>
            </a:r>
          </a:p>
        </p:txBody>
      </p:sp>
      <p:pic>
        <p:nvPicPr>
          <p:cNvPr id="4" name="Рисунок 3" descr="titles.jpg"/>
          <p:cNvPicPr>
            <a:picLocks noChangeAspect="1"/>
          </p:cNvPicPr>
          <p:nvPr/>
        </p:nvPicPr>
        <p:blipFill>
          <a:blip r:embed="rId2" cstate="print"/>
          <a:stretch>
            <a:fillRect/>
          </a:stretch>
        </p:blipFill>
        <p:spPr>
          <a:xfrm>
            <a:off x="1115616" y="4581128"/>
            <a:ext cx="7850448" cy="1956742"/>
          </a:xfrm>
          <a:prstGeom prst="rect">
            <a:avLst/>
          </a:prstGeom>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538152" cy="5987752"/>
          </a:xfrm>
        </p:spPr>
        <p:txBody>
          <a:bodyPr>
            <a:noAutofit/>
          </a:bodyPr>
          <a:lstStyle/>
          <a:p>
            <a:r>
              <a:rPr lang="uk-UA" sz="1400" dirty="0"/>
              <a:t>Наступним етапом є визначення винуватця шкоди. Ним може бути сам турист, фірма або третя особа, у т. ч. — підприємство обслуговування. Згідно з законодавством України шкода, заподіяна особі або майну громадянина, а також шкода, заподіяна організації, підлягає відшкодуванню особою, яка заподіяла шкоду, у повному обсязі, крім тих випадків, коли вона доведе, що шкоду заподіяно не з її вини. Звідси витікає, що турист також може бути притягнутий до відповідальності, якщо заподіє шкоду підприємству обслуговування, про що він має бути попереджений.</a:t>
            </a:r>
          </a:p>
          <a:p>
            <a:r>
              <a:rPr lang="uk-UA" sz="1400" dirty="0"/>
              <a:t>Після з’ясування характеру шкоди — договірна, недоговірна, форс-мажор — і встановлення відповідача слід визначити термін подачі йому претензії та форму чи суму відшкодування.</a:t>
            </a:r>
          </a:p>
          <a:p>
            <a:r>
              <a:rPr lang="uk-UA" sz="1400" dirty="0"/>
              <a:t>Згідно ст. 10 п. 7 Закону України «Про захист прав споживачів», «про відступи від умов договору та інші недоліки в роботі (послузі) ... споживач зобов’язаний повідомити виконавцеві не пізніше трьох діб після їх виявлення». Якщо претензію </a:t>
            </a:r>
            <a:r>
              <a:rPr lang="uk-UA" sz="1400" dirty="0" err="1"/>
              <a:t>відхилено</a:t>
            </a:r>
            <a:r>
              <a:rPr lang="uk-UA" sz="1400" dirty="0"/>
              <a:t>, покупець послуг може звернутися з позовом до суду.</a:t>
            </a:r>
          </a:p>
          <a:p>
            <a:r>
              <a:rPr lang="uk-UA" sz="1400" dirty="0"/>
              <a:t>Згідно статті 1211 Цивільного кодексу України «шкода, завдана внаслідок недоліків товарів (робіт, послуг) підлягає відшкодуванню ... протягом установлених строків придатності, ... а якщо вони не встановлені — протягом 10 років від дня ... надання послуги».</a:t>
            </a:r>
          </a:p>
          <a:p>
            <a:r>
              <a:rPr lang="uk-UA" sz="1400" dirty="0"/>
              <a:t>Терміни подання претензії можуть бути встановлені також нормативними документами, наприклад, правилами організацій, що беруть участь в обслуговуванні. Так, зважаючи на специфіку роботи, транспортні організації обмежують термін давності для подання претензійних позовів на міжнародні авіаперевезення — 1 тиждень і збільшують його для міжнародних морських перевезень — 1 рік. У договорі між туристичною фірмою й туристом теж можуть бути зазначені терміни подання претензії, що влаштовують сторони. Але остаточним критерієм вирішення справи залишаються норми законодавства.</a:t>
            </a:r>
          </a:p>
        </p:txBody>
      </p:sp>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3e9-875955-079e11.jpg"/>
          <p:cNvPicPr>
            <a:picLocks noGrp="1" noChangeAspect="1"/>
          </p:cNvPicPr>
          <p:nvPr>
            <p:ph idx="1"/>
          </p:nvPr>
        </p:nvPicPr>
        <p:blipFill>
          <a:blip r:embed="rId2" cstate="print"/>
          <a:stretch>
            <a:fillRect/>
          </a:stretch>
        </p:blipFill>
        <p:spPr>
          <a:xfrm>
            <a:off x="5076056" y="-22445"/>
            <a:ext cx="4067944" cy="3685872"/>
          </a:xfrm>
        </p:spPr>
      </p:pic>
      <p:pic>
        <p:nvPicPr>
          <p:cNvPr id="5" name="Рисунок 4" descr="890_big-300x285.jpg"/>
          <p:cNvPicPr>
            <a:picLocks noChangeAspect="1"/>
          </p:cNvPicPr>
          <p:nvPr/>
        </p:nvPicPr>
        <p:blipFill>
          <a:blip r:embed="rId3" cstate="print"/>
          <a:stretch>
            <a:fillRect/>
          </a:stretch>
        </p:blipFill>
        <p:spPr>
          <a:xfrm>
            <a:off x="1187624" y="3140968"/>
            <a:ext cx="3744416" cy="3557195"/>
          </a:xfrm>
          <a:prstGeom prst="rect">
            <a:avLst/>
          </a:prstGeom>
        </p:spPr>
      </p:pic>
    </p:spTree>
  </p:cSld>
  <p:clrMapOvr>
    <a:masterClrMapping/>
  </p:clrMapOvr>
  <p:transition>
    <p:strips dir="rd"/>
  </p:transition>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86</TotalTime>
  <Words>2697</Words>
  <Application>Microsoft Office PowerPoint</Application>
  <PresentationFormat>Экран (4:3)</PresentationFormat>
  <Paragraphs>36</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Roboto</vt:lpstr>
      <vt:lpstr>Times New Roman</vt:lpstr>
      <vt:lpstr>Trebuchet MS</vt:lpstr>
      <vt:lpstr>Wingdings 3</vt:lpstr>
      <vt:lpstr>Аспект</vt:lpstr>
      <vt:lpstr>Претензійна робота в туризмі </vt:lpstr>
      <vt:lpstr>План лекції</vt:lpstr>
      <vt:lpstr>У стосунках з туристичною фірмою турист виступає в ролі покупця її послуг. Турист, який придбав подорож, набуває прав споживача на одержання всього комплексу послуг зумовленої кількості та якості. Для цього, згідно національного законодавства, укладається угода між продавцем послуг (туристичною фірмою) та покупцем (туристом), у якій детально визначаються кількість та якість послуг за програмою туру. Турист, як споживач туристичної послуги, «має право на одержання необхідної, доступної, достовірної та своєчасної інформації про продукцію, що забезпечує можливість її свідомого та компетентного вибору».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Якщо в результаті порушення прав туриста він зазнав грошових втрат, вони теж вважаються збитками, які повинні бути відшкодовані винуватцем. Це стосується, зокрема, різниці в оплаті послуг різного якісного рівня, грошей, які були виплачені за неотримані послуги тощо.</vt:lpstr>
      <vt:lpstr>Презентация PowerPoint</vt:lpstr>
      <vt:lpstr>Презентация PowerPoint</vt:lpstr>
      <vt:lpstr>Компенсація моральної шкоди може бути добровільно виплачена фірмою в розумних межах за згодою клієнта. У такому разі рекомендується підписання так званої «мирової угоди», в якій засвідчується, що потерпілий повністю задоволений. Це дозволить уникнути подальших судових розглядів. </vt:lpstr>
      <vt:lpstr>Дякую за увагу;)</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“Претензійна робота в туризмі”</dc:title>
  <dc:creator>user</dc:creator>
  <cp:lastModifiedBy>Владелец</cp:lastModifiedBy>
  <cp:revision>8</cp:revision>
  <dcterms:created xsi:type="dcterms:W3CDTF">2013-04-23T17:45:09Z</dcterms:created>
  <dcterms:modified xsi:type="dcterms:W3CDTF">2022-10-14T11:17:26Z</dcterms:modified>
</cp:coreProperties>
</file>