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83" r:id="rId3"/>
    <p:sldId id="274" r:id="rId4"/>
    <p:sldId id="275" r:id="rId5"/>
    <p:sldId id="276" r:id="rId6"/>
    <p:sldId id="258" r:id="rId7"/>
    <p:sldId id="257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9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2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7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7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0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4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4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0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8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3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5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027B-D52D-403E-8725-C4B15A1C3991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E14C-6E12-4C6C-B1FF-46A19332C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5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9454" y="1524780"/>
            <a:ext cx="5688632" cy="32758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i="1" dirty="0">
                <a:solidFill>
                  <a:srgbClr val="FF0000"/>
                </a:solidFill>
              </a:rPr>
              <a:t>Бронювання туристичного обслуговування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E4A59-E4B6-0F82-77A3-FCB97ECA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1015"/>
            <a:ext cx="2376264" cy="28276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CB50A7-F0A0-D657-D823-D9B4BA99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2031"/>
            <a:ext cx="5688632" cy="8467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6587F7-B359-9A83-1397-69C6D0BE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648177"/>
            <a:ext cx="5184576" cy="787792"/>
          </a:xfrm>
          <a:prstGeom prst="rect">
            <a:avLst/>
          </a:prstGeom>
        </p:spPr>
      </p:pic>
      <p:pic>
        <p:nvPicPr>
          <p:cNvPr id="11" name="Picture 2" descr="E:\ІІ курс\ОТ\СРС\Еврозаборы-онлайн.jpg">
            <a:extLst>
              <a:ext uri="{FF2B5EF4-FFF2-40B4-BE49-F238E27FC236}">
                <a16:creationId xmlns:a16="http://schemas.microsoft.com/office/drawing/2014/main" id="{C00F2228-150E-269E-CAFB-CE3A640C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3" y="4365104"/>
            <a:ext cx="2475887" cy="228188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6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err="1"/>
              <a:t>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охоплення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бронювання</a:t>
            </a:r>
            <a:r>
              <a:rPr lang="ru-RU" sz="1800" dirty="0"/>
              <a:t>, </a:t>
            </a:r>
            <a:r>
              <a:rPr lang="ru-RU" sz="1800" dirty="0" err="1"/>
              <a:t>вираженої</a:t>
            </a:r>
            <a:r>
              <a:rPr lang="ru-RU" sz="1800" dirty="0"/>
              <a:t> </a:t>
            </a:r>
            <a:r>
              <a:rPr lang="ru-RU" sz="1800" dirty="0" err="1"/>
              <a:t>географічним</a:t>
            </a:r>
            <a:r>
              <a:rPr lang="ru-RU" sz="1800" dirty="0"/>
              <a:t> </a:t>
            </a:r>
            <a:r>
              <a:rPr lang="ru-RU" sz="1800" dirty="0" err="1"/>
              <a:t>розташуванням</a:t>
            </a:r>
            <a:r>
              <a:rPr lang="ru-RU" sz="1800" dirty="0"/>
              <a:t> </a:t>
            </a:r>
            <a:r>
              <a:rPr lang="ru-RU" sz="1800" dirty="0" err="1"/>
              <a:t>виробників</a:t>
            </a:r>
            <a:r>
              <a:rPr lang="ru-RU" sz="1800" dirty="0"/>
              <a:t> </a:t>
            </a:r>
            <a:r>
              <a:rPr lang="ru-RU" sz="1800" dirty="0" err="1"/>
              <a:t>послуг</a:t>
            </a:r>
            <a:r>
              <a:rPr lang="ru-RU" sz="1800" dirty="0"/>
              <a:t>, </a:t>
            </a:r>
            <a:r>
              <a:rPr lang="ru-RU" sz="1800" dirty="0" err="1"/>
              <a:t>комп'ютерні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бронювання</a:t>
            </a:r>
            <a:r>
              <a:rPr lang="ru-RU" sz="1800" dirty="0"/>
              <a:t> </a:t>
            </a:r>
            <a:r>
              <a:rPr lang="ru-RU" sz="1800" dirty="0" err="1"/>
              <a:t>туристичних</a:t>
            </a:r>
            <a:r>
              <a:rPr lang="ru-RU" sz="1800" dirty="0"/>
              <a:t> </a:t>
            </a:r>
            <a:r>
              <a:rPr lang="ru-RU" sz="1800" dirty="0" err="1"/>
              <a:t>послуг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поділити</a:t>
            </a:r>
            <a:r>
              <a:rPr lang="ru-RU" sz="1800" dirty="0"/>
              <a:t> на три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211960" cy="5589240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latin typeface="Monotype Corsiva" panose="03010101010201010101" pitchFamily="66" charset="0"/>
              </a:rPr>
              <a:t>глобальні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системи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400" dirty="0">
                <a:latin typeface="Monotype Corsiva" panose="03010101010201010101" pitchFamily="66" charset="0"/>
              </a:rPr>
              <a:t> (GDS - </a:t>
            </a:r>
            <a:r>
              <a:rPr lang="ru-RU" sz="2400" dirty="0" err="1">
                <a:latin typeface="Monotype Corsiva" panose="03010101010201010101" pitchFamily="66" charset="0"/>
              </a:rPr>
              <a:t>Global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Distribution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System</a:t>
            </a:r>
            <a:r>
              <a:rPr lang="ru-RU" sz="2400" dirty="0">
                <a:latin typeface="Monotype Corsiva" panose="03010101010201010101" pitchFamily="66" charset="0"/>
              </a:rPr>
              <a:t>), </a:t>
            </a:r>
            <a:r>
              <a:rPr lang="ru-RU" sz="2400" dirty="0" err="1">
                <a:latin typeface="Monotype Corsiva" panose="03010101010201010101" pitchFamily="66" charset="0"/>
              </a:rPr>
              <a:t>які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тривалий</a:t>
            </a:r>
            <a:r>
              <a:rPr lang="ru-RU" sz="2400" dirty="0">
                <a:latin typeface="Monotype Corsiva" panose="03010101010201010101" pitchFamily="66" charset="0"/>
              </a:rPr>
              <a:t> час </a:t>
            </a:r>
            <a:r>
              <a:rPr lang="ru-RU" sz="2400" dirty="0" err="1">
                <a:latin typeface="Monotype Corsiva" panose="03010101010201010101" pitchFamily="66" charset="0"/>
              </a:rPr>
              <a:t>відіграють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дуже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важливу</a:t>
            </a:r>
            <a:r>
              <a:rPr lang="ru-RU" sz="2400" dirty="0">
                <a:latin typeface="Monotype Corsiva" panose="03010101010201010101" pitchFamily="66" charset="0"/>
              </a:rPr>
              <a:t> роль у </a:t>
            </a:r>
            <a:r>
              <a:rPr lang="ru-RU" sz="2400" dirty="0" err="1">
                <a:latin typeface="Monotype Corsiva" panose="03010101010201010101" pitchFamily="66" charset="0"/>
              </a:rPr>
              <a:t>туристичній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сфері</a:t>
            </a:r>
            <a:r>
              <a:rPr lang="ru-RU" sz="2400" dirty="0">
                <a:latin typeface="Monotype Corsiva" panose="03010101010201010101" pitchFamily="66" charset="0"/>
              </a:rPr>
              <a:t>. До них належать </a:t>
            </a:r>
            <a:r>
              <a:rPr lang="ru-RU" sz="2400" dirty="0" err="1">
                <a:latin typeface="Monotype Corsiva" panose="03010101010201010101" pitchFamily="66" charset="0"/>
              </a:rPr>
              <a:t>системи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en-US" sz="2400" dirty="0">
                <a:latin typeface="Monotype Corsiva" panose="03010101010201010101" pitchFamily="66" charset="0"/>
              </a:rPr>
              <a:t>AMADEUS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en-US" sz="2400" dirty="0">
                <a:latin typeface="Monotype Corsiva" panose="03010101010201010101" pitchFamily="66" charset="0"/>
              </a:rPr>
              <a:t>GALILEO INTERNATIONAL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en-US" sz="2400" dirty="0">
                <a:latin typeface="Monotype Corsiva" panose="03010101010201010101" pitchFamily="66" charset="0"/>
              </a:rPr>
              <a:t>SABRE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en-US" sz="2400" dirty="0">
                <a:latin typeface="Monotype Corsiva" panose="03010101010201010101" pitchFamily="66" charset="0"/>
              </a:rPr>
              <a:t>SART </a:t>
            </a:r>
            <a:r>
              <a:rPr lang="en-US" sz="2400" dirty="0" err="1">
                <a:latin typeface="Monotype Corsiva" panose="03010101010201010101" pitchFamily="66" charset="0"/>
              </a:rPr>
              <a:t>i</a:t>
            </a:r>
            <a:r>
              <a:rPr lang="en-US" sz="2400" dirty="0">
                <a:latin typeface="Monotype Corsiva" panose="03010101010201010101" pitchFamily="66" charset="0"/>
              </a:rPr>
              <a:t> WORLDSPAN 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які</a:t>
            </a:r>
            <a:r>
              <a:rPr lang="ru-RU" sz="2400" dirty="0">
                <a:latin typeface="Monotype Corsiva" panose="03010101010201010101" pitchFamily="66" charset="0"/>
              </a:rPr>
              <a:t> на початку </a:t>
            </a:r>
            <a:r>
              <a:rPr lang="ru-RU" sz="2400" dirty="0" err="1">
                <a:latin typeface="Monotype Corsiva" panose="03010101010201010101" pitchFamily="66" charset="0"/>
              </a:rPr>
              <a:t>призначалися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лише</a:t>
            </a:r>
            <a:r>
              <a:rPr lang="ru-RU" sz="2400" dirty="0">
                <a:latin typeface="Monotype Corsiva" panose="03010101010201010101" pitchFamily="66" charset="0"/>
              </a:rPr>
              <a:t> для </a:t>
            </a:r>
            <a:r>
              <a:rPr lang="ru-RU" sz="24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агенцій</a:t>
            </a:r>
            <a:r>
              <a:rPr lang="ru-RU" sz="2400" dirty="0">
                <a:latin typeface="Monotype Corsiva" panose="03010101010201010101" pitchFamily="66" charset="0"/>
              </a:rPr>
              <a:t>. Вони </a:t>
            </a:r>
            <a:r>
              <a:rPr lang="ru-RU" sz="2400" dirty="0" err="1">
                <a:latin typeface="Monotype Corsiva" panose="03010101010201010101" pitchFamily="66" charset="0"/>
              </a:rPr>
              <a:t>пропонують</a:t>
            </a:r>
            <a:r>
              <a:rPr lang="ru-RU" sz="2400" dirty="0">
                <a:latin typeface="Monotype Corsiva" panose="03010101010201010101" pitchFamily="66" charset="0"/>
              </a:rPr>
              <a:t> десяткам </a:t>
            </a:r>
            <a:r>
              <a:rPr lang="ru-RU" sz="2400" dirty="0" err="1">
                <a:latin typeface="Monotype Corsiva" panose="03010101010201010101" pitchFamily="66" charset="0"/>
              </a:rPr>
              <a:t>тисяч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агенцій</a:t>
            </a:r>
            <a:r>
              <a:rPr lang="ru-RU" sz="2400" dirty="0"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latin typeface="Monotype Corsiva" panose="03010101010201010101" pitchFamily="66" charset="0"/>
              </a:rPr>
              <a:t>багатьох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країнах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послуги</a:t>
            </a:r>
            <a:r>
              <a:rPr lang="ru-RU" sz="2400" dirty="0">
                <a:latin typeface="Monotype Corsiva" panose="03010101010201010101" pitchFamily="66" charset="0"/>
              </a:rPr>
              <a:t> з </a:t>
            </a:r>
            <a:r>
              <a:rPr lang="ru-RU" sz="24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продукти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майже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всіх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авіакомпаній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світу</a:t>
            </a:r>
            <a:r>
              <a:rPr lang="ru-RU" sz="2400" dirty="0">
                <a:latin typeface="Monotype Corsiva" panose="03010101010201010101" pitchFamily="66" charset="0"/>
              </a:rPr>
              <a:t>, а </a:t>
            </a:r>
            <a:r>
              <a:rPr lang="ru-RU" sz="2400" dirty="0" err="1">
                <a:latin typeface="Monotype Corsiva" panose="03010101010201010101" pitchFamily="66" charset="0"/>
              </a:rPr>
              <a:t>також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міжнародних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готельних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ланцюгів</a:t>
            </a:r>
            <a:r>
              <a:rPr lang="ru-RU" sz="2400" dirty="0">
                <a:latin typeface="Monotype Corsiva" panose="03010101010201010101" pitchFamily="66" charset="0"/>
              </a:rPr>
              <a:t> та </a:t>
            </a:r>
            <a:r>
              <a:rPr lang="ru-RU" sz="2400" dirty="0" err="1">
                <a:latin typeface="Monotype Corsiva" panose="03010101010201010101" pitchFamily="66" charset="0"/>
              </a:rPr>
              <a:t>фірм</a:t>
            </a:r>
            <a:r>
              <a:rPr lang="ru-RU" sz="2400" dirty="0">
                <a:latin typeface="Monotype Corsiva" panose="03010101010201010101" pitchFamily="66" charset="0"/>
              </a:rPr>
              <a:t> з прокату </a:t>
            </a:r>
            <a:r>
              <a:rPr lang="ru-RU" sz="2400" dirty="0" err="1">
                <a:latin typeface="Monotype Corsiva" panose="03010101010201010101" pitchFamily="66" charset="0"/>
              </a:rPr>
              <a:t>автомобілів</a:t>
            </a:r>
            <a:r>
              <a:rPr lang="ru-RU" sz="2400" dirty="0">
                <a:latin typeface="Monotype Corsiva" panose="03010101010201010101" pitchFamily="66" charset="0"/>
              </a:rPr>
              <a:t>;</a:t>
            </a:r>
          </a:p>
        </p:txBody>
      </p:sp>
      <p:pic>
        <p:nvPicPr>
          <p:cNvPr id="4098" name="Picture 2" descr="E:\ІІ курс\ОТ\СРС\aviabo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40969"/>
            <a:ext cx="4762500" cy="37170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067944" cy="573325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- </a:t>
            </a:r>
            <a:r>
              <a:rPr lang="ru-RU" sz="2800" dirty="0" err="1">
                <a:latin typeface="Monotype Corsiva" panose="03010101010201010101" pitchFamily="66" charset="0"/>
              </a:rPr>
              <a:t>національні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системи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комп'ютерного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800" dirty="0">
                <a:latin typeface="Monotype Corsiva" panose="03010101010201010101" pitchFamily="66" charset="0"/>
              </a:rPr>
              <a:t> (NCRS - </a:t>
            </a:r>
            <a:r>
              <a:rPr lang="ru-RU" sz="2800" dirty="0" err="1">
                <a:latin typeface="Monotype Corsiva" panose="03010101010201010101" pitchFamily="66" charset="0"/>
              </a:rPr>
              <a:t>National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Computer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Rйservations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Systems</a:t>
            </a:r>
            <a:r>
              <a:rPr lang="ru-RU" sz="2800" dirty="0">
                <a:latin typeface="Monotype Corsiva" panose="03010101010201010101" pitchFamily="66" charset="0"/>
              </a:rPr>
              <a:t>),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створювалися</a:t>
            </a:r>
            <a:r>
              <a:rPr lang="ru-RU" sz="2800" dirty="0">
                <a:latin typeface="Monotype Corsiva" panose="03010101010201010101" pitchFamily="66" charset="0"/>
              </a:rPr>
              <a:t> через </a:t>
            </a:r>
            <a:r>
              <a:rPr lang="ru-RU" sz="2800" dirty="0" err="1">
                <a:latin typeface="Monotype Corsiva" panose="03010101010201010101" pitchFamily="66" charset="0"/>
              </a:rPr>
              <a:t>специфіку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туристичного</a:t>
            </a:r>
            <a:r>
              <a:rPr lang="ru-RU" sz="2800" dirty="0">
                <a:latin typeface="Monotype Corsiva" panose="03010101010201010101" pitchFamily="66" charset="0"/>
              </a:rPr>
              <a:t> ринку </a:t>
            </a:r>
            <a:r>
              <a:rPr lang="ru-RU" sz="2800" dirty="0" err="1">
                <a:latin typeface="Monotype Corsiva" panose="03010101010201010101" pitchFamily="66" charset="0"/>
              </a:rPr>
              <a:t>певної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країни</a:t>
            </a:r>
            <a:r>
              <a:rPr lang="ru-RU" sz="2800" dirty="0">
                <a:latin typeface="Monotype Corsiva" panose="03010101010201010101" pitchFamily="66" charset="0"/>
              </a:rPr>
              <a:t> (до </a:t>
            </a:r>
            <a:r>
              <a:rPr lang="ru-RU" sz="2800" dirty="0" err="1">
                <a:latin typeface="Monotype Corsiva" panose="03010101010201010101" pitchFamily="66" charset="0"/>
              </a:rPr>
              <a:t>найвідоміших</a:t>
            </a:r>
            <a:r>
              <a:rPr lang="ru-RU" sz="2800" dirty="0">
                <a:latin typeface="Monotype Corsiva" panose="03010101010201010101" pitchFamily="66" charset="0"/>
              </a:rPr>
              <a:t> належать: </a:t>
            </a:r>
            <a:r>
              <a:rPr lang="ru-RU" sz="2800" dirty="0" err="1">
                <a:latin typeface="Monotype Corsiva" panose="03010101010201010101" pitchFamily="66" charset="0"/>
              </a:rPr>
              <a:t>німецький</a:t>
            </a:r>
            <a:r>
              <a:rPr lang="ru-RU" sz="2800" dirty="0">
                <a:latin typeface="Monotype Corsiva" panose="03010101010201010101" pitchFamily="66" charset="0"/>
              </a:rPr>
              <a:t> START, </a:t>
            </a:r>
            <a:r>
              <a:rPr lang="ru-RU" sz="2800" dirty="0" err="1">
                <a:latin typeface="Monotype Corsiva" panose="03010101010201010101" pitchFamily="66" charset="0"/>
              </a:rPr>
              <a:t>австрійський</a:t>
            </a:r>
            <a:r>
              <a:rPr lang="ru-RU" sz="2800" dirty="0">
                <a:latin typeface="Monotype Corsiva" panose="03010101010201010101" pitchFamily="66" charset="0"/>
              </a:rPr>
              <a:t> TRAVIAUSTRIA, </a:t>
            </a:r>
            <a:r>
              <a:rPr lang="ru-RU" sz="2800" dirty="0" err="1">
                <a:latin typeface="Monotype Corsiva" panose="03010101010201010101" pitchFamily="66" charset="0"/>
              </a:rPr>
              <a:t>англійський</a:t>
            </a:r>
            <a:r>
              <a:rPr lang="ru-RU" sz="2800" dirty="0">
                <a:latin typeface="Monotype Corsiva" panose="03010101010201010101" pitchFamily="66" charset="0"/>
              </a:rPr>
              <a:t> TRAVICOM, </a:t>
            </a:r>
            <a:r>
              <a:rPr lang="ru-RU" sz="2800" dirty="0" err="1">
                <a:latin typeface="Monotype Corsiva" panose="03010101010201010101" pitchFamily="66" charset="0"/>
              </a:rPr>
              <a:t>французький</a:t>
            </a:r>
            <a:r>
              <a:rPr lang="ru-RU" sz="2800" dirty="0">
                <a:latin typeface="Monotype Corsiva" panose="03010101010201010101" pitchFamily="66" charset="0"/>
              </a:rPr>
              <a:t> ESTEREL, </a:t>
            </a:r>
            <a:r>
              <a:rPr lang="ru-RU" sz="2800" dirty="0" err="1">
                <a:latin typeface="Monotype Corsiva" panose="03010101010201010101" pitchFamily="66" charset="0"/>
              </a:rPr>
              <a:t>скандинавський</a:t>
            </a:r>
            <a:r>
              <a:rPr lang="ru-RU" sz="2800" dirty="0">
                <a:latin typeface="Monotype Corsiva" panose="03010101010201010101" pitchFamily="66" charset="0"/>
              </a:rPr>
              <a:t> SMART, </a:t>
            </a:r>
            <a:r>
              <a:rPr lang="ru-RU" sz="2800" dirty="0" err="1">
                <a:latin typeface="Monotype Corsiva" panose="03010101010201010101" pitchFamily="66" charset="0"/>
              </a:rPr>
              <a:t>швейцарський</a:t>
            </a:r>
            <a:r>
              <a:rPr lang="ru-RU" sz="2800" dirty="0">
                <a:latin typeface="Monotype Corsiva" panose="03010101010201010101" pitchFamily="66" charset="0"/>
              </a:rPr>
              <a:t> TRAVISWISS);</a:t>
            </a:r>
          </a:p>
          <a:p>
            <a:endParaRPr lang="ru-RU" dirty="0"/>
          </a:p>
        </p:txBody>
      </p:sp>
      <p:pic>
        <p:nvPicPr>
          <p:cNvPr id="5122" name="Picture 2" descr="E:\ІІ курс\ОТ\СРС\Еврозаборы-онлай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486597" cy="41490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5076056" cy="5805264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комп'ютерні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системи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бронювання</a:t>
            </a:r>
            <a:r>
              <a:rPr lang="ru-RU" dirty="0">
                <a:latin typeface="Monotype Corsiva" panose="03010101010201010101" pitchFamily="66" charset="0"/>
              </a:rPr>
              <a:t> (CRS - </a:t>
            </a:r>
            <a:r>
              <a:rPr lang="ru-RU" dirty="0" err="1">
                <a:latin typeface="Monotype Corsiva" panose="03010101010201010101" pitchFamily="66" charset="0"/>
              </a:rPr>
              <a:t>Computer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Rйservation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Systems</a:t>
            </a:r>
            <a:r>
              <a:rPr lang="ru-RU" dirty="0">
                <a:latin typeface="Monotype Corsiva" panose="03010101010201010101" pitchFamily="66" charset="0"/>
              </a:rPr>
              <a:t>) </a:t>
            </a:r>
            <a:r>
              <a:rPr lang="ru-RU" dirty="0" err="1">
                <a:latin typeface="Monotype Corsiva" panose="03010101010201010101" pitchFamily="66" charset="0"/>
              </a:rPr>
              <a:t>створюються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окремими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підприємствами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наприклад</a:t>
            </a:r>
            <a:r>
              <a:rPr lang="ru-RU" dirty="0">
                <a:latin typeface="Monotype Corsiva" panose="03010101010201010101" pitchFamily="66" charset="0"/>
              </a:rPr>
              <a:t> TRAVELPLANE Г, MARLIN, UCS-UKR, "Галактика'', </a:t>
            </a:r>
            <a:r>
              <a:rPr lang="ru-RU" dirty="0" err="1">
                <a:latin typeface="Monotype Corsiva" panose="03010101010201010101" pitchFamily="66" charset="0"/>
              </a:rPr>
              <a:t>які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допомагають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конкурентній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боротьбі</a:t>
            </a:r>
            <a:r>
              <a:rPr lang="ru-RU" dirty="0">
                <a:latin typeface="Monotype Corsiva" panose="03010101010201010101" pitchFamily="66" charset="0"/>
              </a:rPr>
              <a:t> на ринку. </a:t>
            </a:r>
            <a:r>
              <a:rPr lang="ru-RU" dirty="0" err="1">
                <a:latin typeface="Monotype Corsiva" panose="03010101010201010101" pitchFamily="66" charset="0"/>
              </a:rPr>
              <a:t>Використовуючи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своїй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діяльності</a:t>
            </a:r>
            <a:r>
              <a:rPr lang="ru-RU" dirty="0">
                <a:latin typeface="Monotype Corsiva" panose="03010101010201010101" pitchFamily="66" charset="0"/>
              </a:rPr>
              <a:t> систему </a:t>
            </a:r>
            <a:r>
              <a:rPr lang="ru-RU" dirty="0" err="1">
                <a:latin typeface="Monotype Corsiva" panose="03010101010201010101" pitchFamily="66" charset="0"/>
              </a:rPr>
              <a:t>комп'ютерного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бронювання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підприємство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здійснювати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її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безпосередньо</a:t>
            </a:r>
            <a:r>
              <a:rPr lang="ru-RU" dirty="0">
                <a:latin typeface="Monotype Corsiva" panose="03010101010201010101" pitchFamily="66" charset="0"/>
              </a:rPr>
              <a:t> (без </a:t>
            </a:r>
            <a:r>
              <a:rPr lang="ru-RU" dirty="0" err="1">
                <a:latin typeface="Monotype Corsiva" panose="03010101010201010101" pitchFamily="66" charset="0"/>
              </a:rPr>
              <a:t>участі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посередників</a:t>
            </a:r>
            <a:r>
              <a:rPr lang="ru-RU" dirty="0">
                <a:latin typeface="Monotype Corsiva" panose="03010101010201010101" pitchFamily="66" charset="0"/>
              </a:rPr>
              <a:t>) </a:t>
            </a:r>
            <a:r>
              <a:rPr lang="ru-RU" dirty="0" err="1">
                <a:latin typeface="Monotype Corsiva" panose="03010101010201010101" pitchFamily="66" charset="0"/>
              </a:rPr>
              <a:t>або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опосередковано</a:t>
            </a:r>
            <a:r>
              <a:rPr lang="ru-RU" dirty="0">
                <a:latin typeface="Monotype Corsiva" panose="03010101010201010101" pitchFamily="66" charset="0"/>
              </a:rPr>
              <a:t> (за </a:t>
            </a:r>
            <a:r>
              <a:rPr lang="ru-RU" dirty="0" err="1"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посередників</a:t>
            </a:r>
            <a:r>
              <a:rPr lang="ru-RU" dirty="0">
                <a:latin typeface="Monotype Corsiva" panose="03010101010201010101" pitchFamily="66" charset="0"/>
              </a:rPr>
              <a:t>). </a:t>
            </a:r>
            <a:r>
              <a:rPr lang="ru-RU" dirty="0" err="1">
                <a:latin typeface="Monotype Corsiva" panose="03010101010201010101" pitchFamily="66" charset="0"/>
              </a:rPr>
              <a:t>Наприклад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готель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скористатися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послугами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туристичної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агенції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або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безпосередньо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доходити</a:t>
            </a:r>
            <a:r>
              <a:rPr lang="ru-RU" dirty="0"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latin typeface="Monotype Corsiva" panose="03010101010201010101" pitchFamily="66" charset="0"/>
              </a:rPr>
              <a:t>своїх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потенційних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споживачів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6146" name="Picture 2" descr="E:\ІІ курс\ОТ\СРС\1326217902_internet-magaz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00808"/>
            <a:ext cx="4019550" cy="51571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24744"/>
            <a:ext cx="4419600" cy="5733256"/>
          </a:xfrm>
        </p:spPr>
        <p:txBody>
          <a:bodyPr>
            <a:normAutofit fontScale="85000" lnSpcReduction="10000"/>
          </a:bodyPr>
          <a:lstStyle/>
          <a:p>
            <a:r>
              <a:rPr lang="ru-RU" sz="3000" dirty="0" err="1">
                <a:latin typeface="Monotype Corsiva" panose="03010101010201010101" pitchFamily="66" charset="0"/>
              </a:rPr>
              <a:t>Електронна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торгівля</a:t>
            </a:r>
            <a:r>
              <a:rPr lang="ru-RU" sz="3000" dirty="0">
                <a:latin typeface="Monotype Corsiva" panose="03010101010201010101" pitchFamily="66" charset="0"/>
              </a:rPr>
              <a:t> (е-</a:t>
            </a:r>
            <a:r>
              <a:rPr lang="ru-RU" sz="3000" dirty="0" err="1">
                <a:latin typeface="Monotype Corsiva" panose="03010101010201010101" pitchFamily="66" charset="0"/>
              </a:rPr>
              <a:t>соттегсе</a:t>
            </a:r>
            <a:r>
              <a:rPr lang="ru-RU" sz="3000" dirty="0">
                <a:latin typeface="Monotype Corsiva" panose="03010101010201010101" pitchFamily="66" charset="0"/>
              </a:rPr>
              <a:t>)1 - </a:t>
            </a:r>
            <a:r>
              <a:rPr lang="ru-RU" sz="3000" dirty="0" err="1">
                <a:latin typeface="Monotype Corsiva" panose="03010101010201010101" pitchFamily="66" charset="0"/>
              </a:rPr>
              <a:t>це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поняття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відносно</a:t>
            </a:r>
            <a:r>
              <a:rPr lang="ru-RU" sz="3000" dirty="0">
                <a:latin typeface="Monotype Corsiva" panose="03010101010201010101" pitchFamily="66" charset="0"/>
              </a:rPr>
              <a:t> складне, </a:t>
            </a:r>
            <a:r>
              <a:rPr lang="ru-RU" sz="3000" dirty="0" err="1">
                <a:latin typeface="Monotype Corsiva" panose="03010101010201010101" pitchFamily="66" charset="0"/>
              </a:rPr>
              <a:t>однак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найчастіше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означає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купівлю</a:t>
            </a:r>
            <a:r>
              <a:rPr lang="ru-RU" sz="3000" dirty="0">
                <a:latin typeface="Monotype Corsiva" panose="03010101010201010101" pitchFamily="66" charset="0"/>
              </a:rPr>
              <a:t> і продаж </a:t>
            </a:r>
            <a:r>
              <a:rPr lang="ru-RU" sz="3000" dirty="0" err="1">
                <a:latin typeface="Monotype Corsiva" panose="03010101010201010101" pitchFamily="66" charset="0"/>
              </a:rPr>
              <a:t>продуктів</a:t>
            </a:r>
            <a:r>
              <a:rPr lang="ru-RU" sz="3000" dirty="0">
                <a:latin typeface="Monotype Corsiva" panose="03010101010201010101" pitchFamily="66" charset="0"/>
              </a:rPr>
              <a:t>, </a:t>
            </a:r>
            <a:r>
              <a:rPr lang="ru-RU" sz="3000" dirty="0" err="1">
                <a:latin typeface="Monotype Corsiva" panose="03010101010201010101" pitchFamily="66" charset="0"/>
              </a:rPr>
              <a:t>послуг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або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електронним</a:t>
            </a:r>
            <a:r>
              <a:rPr lang="ru-RU" sz="3000" dirty="0">
                <a:latin typeface="Monotype Corsiva" panose="03010101010201010101" pitchFamily="66" charset="0"/>
              </a:rPr>
              <a:t> шляхом. </a:t>
            </a:r>
            <a:r>
              <a:rPr lang="ru-RU" sz="3000" dirty="0" err="1">
                <a:latin typeface="Monotype Corsiva" panose="03010101010201010101" pitchFamily="66" charset="0"/>
              </a:rPr>
              <a:t>Електронна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торгівля</a:t>
            </a:r>
            <a:r>
              <a:rPr lang="ru-RU" sz="3000" dirty="0">
                <a:latin typeface="Monotype Corsiva" panose="03010101010201010101" pitchFamily="66" charset="0"/>
              </a:rPr>
              <a:t> як </a:t>
            </a:r>
            <a:r>
              <a:rPr lang="ru-RU" sz="3000" dirty="0" err="1">
                <a:latin typeface="Monotype Corsiva" panose="03010101010201010101" pitchFamily="66" charset="0"/>
              </a:rPr>
              <a:t>новий</a:t>
            </a:r>
            <a:r>
              <a:rPr lang="ru-RU" sz="3000" dirty="0">
                <a:latin typeface="Monotype Corsiva" panose="03010101010201010101" pitchFamily="66" charset="0"/>
              </a:rPr>
              <a:t> канал продажу </a:t>
            </a:r>
            <a:r>
              <a:rPr lang="ru-RU" sz="3000" dirty="0" err="1">
                <a:latin typeface="Monotype Corsiva" panose="03010101010201010101" pitchFamily="66" charset="0"/>
              </a:rPr>
              <a:t>послуг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може</a:t>
            </a:r>
            <a:r>
              <a:rPr lang="ru-RU" sz="3000" dirty="0">
                <a:latin typeface="Monotype Corsiva" panose="03010101010201010101" pitchFamily="66" charset="0"/>
              </a:rPr>
              <a:t> принести </a:t>
            </a:r>
            <a:r>
              <a:rPr lang="ru-RU" sz="3000" dirty="0" err="1">
                <a:latin typeface="Monotype Corsiva" panose="03010101010201010101" pitchFamily="66" charset="0"/>
              </a:rPr>
              <a:t>туристичному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підприємству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багато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користі</a:t>
            </a:r>
            <a:r>
              <a:rPr lang="ru-RU" sz="3000" dirty="0">
                <a:latin typeface="Monotype Corsiva" panose="03010101010201010101" pitchFamily="66" charset="0"/>
              </a:rPr>
              <a:t>, </a:t>
            </a:r>
            <a:r>
              <a:rPr lang="ru-RU" sz="3000" dirty="0" err="1">
                <a:latin typeface="Monotype Corsiva" panose="03010101010201010101" pitchFamily="66" charset="0"/>
              </a:rPr>
              <a:t>оскільки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надає</a:t>
            </a:r>
            <a:r>
              <a:rPr lang="ru-RU" sz="3000" dirty="0">
                <a:latin typeface="Monotype Corsiva" panose="03010101010201010101" pitchFamily="66" charset="0"/>
              </a:rPr>
              <a:t> доступ до </a:t>
            </a:r>
            <a:r>
              <a:rPr lang="ru-RU" sz="3000" dirty="0" err="1">
                <a:latin typeface="Monotype Corsiva" panose="03010101010201010101" pitchFamily="66" charset="0"/>
              </a:rPr>
              <a:t>нових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ринків</a:t>
            </a:r>
            <a:r>
              <a:rPr lang="ru-RU" sz="3000" dirty="0">
                <a:latin typeface="Monotype Corsiva" panose="03010101010201010101" pitchFamily="66" charset="0"/>
              </a:rPr>
              <a:t> та </a:t>
            </a:r>
            <a:r>
              <a:rPr lang="ru-RU" sz="3000" dirty="0" err="1">
                <a:latin typeface="Monotype Corsiva" panose="03010101010201010101" pitchFamily="66" charset="0"/>
              </a:rPr>
              <a:t>нових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груп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потенційних</a:t>
            </a:r>
            <a:r>
              <a:rPr lang="ru-RU" sz="3000" dirty="0">
                <a:latin typeface="Monotype Corsiva" panose="03010101010201010101" pitchFamily="66" charset="0"/>
              </a:rPr>
              <a:t> клієнтів2. </a:t>
            </a:r>
            <a:r>
              <a:rPr lang="ru-RU" sz="3000" dirty="0" err="1">
                <a:latin typeface="Monotype Corsiva" panose="03010101010201010101" pitchFamily="66" charset="0"/>
              </a:rPr>
              <a:t>Електронна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торгівля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суттєво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відрізняється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від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традиційної</a:t>
            </a:r>
            <a:r>
              <a:rPr lang="ru-RU" sz="3000" dirty="0">
                <a:latin typeface="Monotype Corsiva" panose="03010101010201010101" pitchFamily="66" charset="0"/>
              </a:rPr>
              <a:t>, </a:t>
            </a:r>
            <a:r>
              <a:rPr lang="ru-RU" sz="3000" dirty="0" err="1">
                <a:latin typeface="Monotype Corsiva" panose="03010101010201010101" pitchFamily="66" charset="0"/>
              </a:rPr>
              <a:t>доповнює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нові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можливості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  <a:r>
              <a:rPr lang="ru-RU" sz="3000" dirty="0" err="1">
                <a:latin typeface="Monotype Corsiva" panose="03010101010201010101" pitchFamily="66" charset="0"/>
              </a:rPr>
              <a:t>зв'язку</a:t>
            </a:r>
            <a:r>
              <a:rPr lang="ru-RU" sz="3000" dirty="0">
                <a:latin typeface="Monotype Corsiva" panose="03010101010201010101" pitchFamily="66" charset="0"/>
              </a:rPr>
              <a:t> "</a:t>
            </a:r>
            <a:r>
              <a:rPr lang="ru-RU" sz="3000" dirty="0" err="1">
                <a:latin typeface="Monotype Corsiva" panose="03010101010201010101" pitchFamily="66" charset="0"/>
              </a:rPr>
              <a:t>продавець</a:t>
            </a:r>
            <a:r>
              <a:rPr lang="ru-RU" sz="3000" dirty="0">
                <a:latin typeface="Monotype Corsiva" panose="03010101010201010101" pitchFamily="66" charset="0"/>
              </a:rPr>
              <a:t> - </a:t>
            </a:r>
            <a:r>
              <a:rPr lang="ru-RU" sz="3000" dirty="0" err="1">
                <a:latin typeface="Monotype Corsiva" panose="03010101010201010101" pitchFamily="66" charset="0"/>
              </a:rPr>
              <a:t>клієнт</a:t>
            </a:r>
            <a:r>
              <a:rPr lang="ru-RU" sz="3000" dirty="0">
                <a:latin typeface="Monotype Corsiva" panose="03010101010201010101" pitchFamily="66" charset="0"/>
              </a:rPr>
              <a:t>“</a:t>
            </a:r>
            <a:r>
              <a:rPr lang="en-US" sz="3000" dirty="0">
                <a:latin typeface="Monotype Corsiva" panose="03010101010201010101" pitchFamily="66" charset="0"/>
              </a:rPr>
              <a:t>.</a:t>
            </a:r>
            <a:endParaRPr lang="ru-RU" sz="3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E:\ІІ курс\ОТ\СРС\1358445280_internet-torgov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860032" cy="42930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52736"/>
            <a:ext cx="4275584" cy="580526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Monotype Corsiva" panose="03010101010201010101" pitchFamily="66" charset="0"/>
              </a:rPr>
              <a:t>Процес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купівлі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on-line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здійснюється</a:t>
            </a:r>
            <a:r>
              <a:rPr lang="ru-RU" dirty="0">
                <a:latin typeface="Monotype Corsiva" panose="03010101010201010101" pitchFamily="66" charset="0"/>
              </a:rPr>
              <a:t> за </a:t>
            </a:r>
            <a:r>
              <a:rPr lang="ru-RU" dirty="0" err="1">
                <a:latin typeface="Monotype Corsiva" panose="03010101010201010101" pitchFamily="66" charset="0"/>
              </a:rPr>
              <a:t>підтримки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інтерактивної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технології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переваги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такі</a:t>
            </a:r>
            <a:r>
              <a:rPr lang="ru-RU" dirty="0">
                <a:latin typeface="Monotype Corsiva" panose="03010101010201010101" pitchFamily="66" charset="0"/>
              </a:rPr>
              <a:t> як: </a:t>
            </a:r>
            <a:r>
              <a:rPr lang="ru-RU" dirty="0" err="1">
                <a:latin typeface="Monotype Corsiva" panose="03010101010201010101" pitchFamily="66" charset="0"/>
              </a:rPr>
              <a:t>швидкість</a:t>
            </a:r>
            <a:r>
              <a:rPr lang="ru-RU" dirty="0">
                <a:latin typeface="Monotype Corsiva" panose="03010101010201010101" pitchFamily="66" charset="0"/>
              </a:rPr>
              <a:t> доступу до </a:t>
            </a:r>
            <a:r>
              <a:rPr lang="ru-RU" dirty="0" err="1">
                <a:latin typeface="Monotype Corsiva" panose="03010101010201010101" pitchFamily="66" charset="0"/>
              </a:rPr>
              <a:t>пропонованої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інформації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можливість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оцінки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вартості</a:t>
            </a:r>
            <a:r>
              <a:rPr lang="ru-RU" dirty="0">
                <a:latin typeface="Monotype Corsiva" panose="03010101010201010101" pitchFamily="66" charset="0"/>
              </a:rPr>
              <a:t> угоди в </a:t>
            </a:r>
            <a:r>
              <a:rPr lang="ru-RU" dirty="0" err="1">
                <a:latin typeface="Monotype Corsiva" panose="03010101010201010101" pitchFamily="66" charset="0"/>
              </a:rPr>
              <a:t>часі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масовий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індивідуальний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вибір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швидка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відповідь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певний</a:t>
            </a:r>
            <a:r>
              <a:rPr lang="ru-RU" dirty="0">
                <a:latin typeface="Monotype Corsiva" panose="03010101010201010101" pitchFamily="66" charset="0"/>
              </a:rPr>
              <a:t> продукт для </a:t>
            </a:r>
            <a:r>
              <a:rPr lang="ru-RU" dirty="0" err="1">
                <a:latin typeface="Monotype Corsiva" panose="03010101010201010101" pitchFamily="66" charset="0"/>
              </a:rPr>
              <a:t>певного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клієнта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певному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часі</a:t>
            </a:r>
            <a:r>
              <a:rPr lang="ru-RU" dirty="0">
                <a:latin typeface="Monotype Corsiva" panose="03010101010201010101" pitchFamily="66" charset="0"/>
              </a:rPr>
              <a:t>, доступ до </a:t>
            </a:r>
            <a:r>
              <a:rPr lang="ru-RU" dirty="0" err="1">
                <a:latin typeface="Monotype Corsiva" panose="03010101010201010101" pitchFamily="66" charset="0"/>
              </a:rPr>
              <a:t>інших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клієнтів</a:t>
            </a:r>
            <a:r>
              <a:rPr lang="ru-RU" dirty="0">
                <a:latin typeface="Monotype Corsiva" panose="03010101010201010101" pitchFamily="66" charset="0"/>
              </a:rPr>
              <a:t>, а </a:t>
            </a:r>
            <a:r>
              <a:rPr lang="ru-RU" dirty="0" err="1">
                <a:latin typeface="Monotype Corsiva" panose="03010101010201010101" pitchFamily="66" charset="0"/>
              </a:rPr>
              <a:t>також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зручність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задоволення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E:\ІІ курс\ОТ\СРС\main_Fotolia_47989430_Subscription_Monthly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" y="2820182"/>
            <a:ext cx="38100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ІІ курс\ОТ\СРС\on-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ІІ курс\ОТ\СРС\0000013838-saj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4425111"/>
            <a:ext cx="380286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платіжна</a:t>
            </a:r>
            <a:r>
              <a:rPr lang="ru-RU" dirty="0"/>
              <a:t>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24744"/>
            <a:ext cx="4139952" cy="5733256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Monotype Corsiva" panose="03010101010201010101" pitchFamily="66" charset="0"/>
              </a:rPr>
              <a:t>Електронна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платіжна</a:t>
            </a:r>
            <a:r>
              <a:rPr lang="ru-RU" sz="2800" dirty="0">
                <a:latin typeface="Monotype Corsiva" panose="03010101010201010101" pitchFamily="66" charset="0"/>
              </a:rPr>
              <a:t> система -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автоматизована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інформаційна</a:t>
            </a:r>
            <a:r>
              <a:rPr lang="ru-RU" sz="2800" dirty="0">
                <a:latin typeface="Monotype Corsiva" panose="03010101010201010101" pitchFamily="66" charset="0"/>
              </a:rPr>
              <a:t> система, </a:t>
            </a:r>
            <a:r>
              <a:rPr lang="ru-RU" sz="2800" dirty="0" err="1">
                <a:latin typeface="Monotype Corsiva" panose="03010101010201010101" pitchFamily="66" charset="0"/>
              </a:rPr>
              <a:t>призначена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>
                <a:latin typeface="Monotype Corsiva" panose="03010101010201010101" pitchFamily="66" charset="0"/>
              </a:rPr>
              <a:t>проведення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розрахунків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Інтернеті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фінансовими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комерційними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виробничими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урядовими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громадськими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організаціями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окремими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користувачами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9218" name="Picture 2" descr="E:\ІІ курс\ОТ\СРС\1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076056" cy="37890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Платіжні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забезпечувати</a:t>
            </a:r>
            <a:r>
              <a:rPr lang="en-US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конфіденційність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інформації</a:t>
            </a:r>
            <a:r>
              <a:rPr lang="ru-RU" dirty="0">
                <a:latin typeface="Monotype Corsiva" panose="03010101010201010101" pitchFamily="66" charset="0"/>
              </a:rPr>
              <a:t> (</a:t>
            </a:r>
            <a:r>
              <a:rPr lang="ru-RU" dirty="0" err="1">
                <a:latin typeface="Monotype Corsiva" panose="03010101010201010101" pitchFamily="66" charset="0"/>
              </a:rPr>
              <a:t>гарантувати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нерозголошення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секретної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інформації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наприклад</a:t>
            </a:r>
            <a:r>
              <a:rPr lang="ru-RU" dirty="0">
                <a:latin typeface="Monotype Corsiva" panose="03010101010201010101" pitchFamily="66" charset="0"/>
              </a:rPr>
              <a:t>, номера </a:t>
            </a:r>
            <a:r>
              <a:rPr lang="ru-RU" dirty="0" err="1">
                <a:latin typeface="Monotype Corsiva" panose="03010101010201010101" pitchFamily="66" charset="0"/>
              </a:rPr>
              <a:t>кредитної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картки</a:t>
            </a:r>
            <a:r>
              <a:rPr lang="ru-RU" dirty="0">
                <a:latin typeface="Monotype Corsiva" panose="03010101010201010101" pitchFamily="66" charset="0"/>
              </a:rPr>
              <a:t>);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цілісність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інформації</a:t>
            </a:r>
            <a:r>
              <a:rPr lang="ru-RU" dirty="0">
                <a:latin typeface="Monotype Corsiva" panose="03010101010201010101" pitchFamily="66" charset="0"/>
              </a:rPr>
              <a:t> (сума </a:t>
            </a:r>
            <a:r>
              <a:rPr lang="ru-RU" dirty="0" err="1">
                <a:latin typeface="Monotype Corsiva" panose="03010101010201010101" pitchFamily="66" charset="0"/>
              </a:rPr>
              <a:t>чи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інші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параметри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трансакції</a:t>
            </a:r>
            <a:r>
              <a:rPr lang="ru-RU" dirty="0">
                <a:latin typeface="Monotype Corsiva" panose="03010101010201010101" pitchFamily="66" charset="0"/>
              </a:rPr>
              <a:t> не </a:t>
            </a:r>
            <a:r>
              <a:rPr lang="ru-RU" dirty="0" err="1">
                <a:latin typeface="Monotype Corsiva" panose="03010101010201010101" pitchFamily="66" charset="0"/>
              </a:rPr>
              <a:t>можуть</a:t>
            </a:r>
            <a:r>
              <a:rPr lang="ru-RU" dirty="0">
                <a:latin typeface="Monotype Corsiva" panose="03010101010201010101" pitchFamily="66" charset="0"/>
              </a:rPr>
              <a:t> бути </a:t>
            </a:r>
            <a:r>
              <a:rPr lang="ru-RU" dirty="0" err="1">
                <a:latin typeface="Monotype Corsiva" panose="03010101010201010101" pitchFamily="66" charset="0"/>
              </a:rPr>
              <a:t>змінені</a:t>
            </a:r>
            <a:r>
              <a:rPr lang="ru-RU" dirty="0">
                <a:latin typeface="Monotype Corsiva" panose="03010101010201010101" pitchFamily="66" charset="0"/>
              </a:rPr>
              <a:t>);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надання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засобів</a:t>
            </a:r>
            <a:r>
              <a:rPr lang="ru-RU" dirty="0">
                <a:latin typeface="Monotype Corsiva" panose="03010101010201010101" pitchFamily="66" charset="0"/>
              </a:rPr>
              <a:t> оплати (</a:t>
            </a:r>
            <a:r>
              <a:rPr lang="ru-RU" dirty="0" err="1">
                <a:latin typeface="Monotype Corsiva" panose="03010101010201010101" pitchFamily="66" charset="0"/>
              </a:rPr>
              <a:t>можливості</a:t>
            </a:r>
            <a:r>
              <a:rPr lang="ru-RU" dirty="0">
                <a:latin typeface="Monotype Corsiva" panose="03010101010201010101" pitchFamily="66" charset="0"/>
              </a:rPr>
              <a:t> оплати в </a:t>
            </a:r>
            <a:r>
              <a:rPr lang="ru-RU" dirty="0" err="1">
                <a:latin typeface="Monotype Corsiva" panose="03010101010201010101" pitchFamily="66" charset="0"/>
              </a:rPr>
              <a:t>певний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доступний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платникові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спосіб</a:t>
            </a:r>
            <a:r>
              <a:rPr lang="ru-RU" dirty="0">
                <a:latin typeface="Monotype Corsiva" panose="03010101010201010101" pitchFamily="66" charset="0"/>
              </a:rPr>
              <a:t>);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автентифікацію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учасників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платежів</a:t>
            </a:r>
            <a:r>
              <a:rPr lang="ru-RU" dirty="0">
                <a:latin typeface="Monotype Corsiva" panose="03010101010201010101" pitchFamily="66" charset="0"/>
              </a:rPr>
              <a:t> (</a:t>
            </a:r>
            <a:r>
              <a:rPr lang="ru-RU" dirty="0" err="1">
                <a:latin typeface="Monotype Corsiva" panose="03010101010201010101" pitchFamily="66" charset="0"/>
              </a:rPr>
              <a:t>контрагенти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можуть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ідентифікувати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учасників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упевнитися</a:t>
            </a:r>
            <a:r>
              <a:rPr lang="ru-RU" dirty="0">
                <a:latin typeface="Monotype Corsiva" panose="03010101010201010101" pitchFamily="66" charset="0"/>
              </a:rPr>
              <a:t> в </a:t>
            </a:r>
            <a:r>
              <a:rPr lang="ru-RU" dirty="0" err="1">
                <a:latin typeface="Monotype Corsiva" panose="03010101010201010101" pitchFamily="66" charset="0"/>
              </a:rPr>
              <a:t>їх</a:t>
            </a:r>
            <a:r>
              <a:rPr lang="ru-RU" dirty="0">
                <a:latin typeface="Monotype Corsiva" panose="03010101010201010101" pitchFamily="66" charset="0"/>
              </a:rPr>
              <a:t> правах);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проведення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авторизації</a:t>
            </a:r>
            <a:r>
              <a:rPr lang="ru-RU" dirty="0">
                <a:latin typeface="Monotype Corsiva" panose="03010101010201010101" pitchFamily="66" charset="0"/>
              </a:rPr>
              <a:t> (контроль </a:t>
            </a:r>
            <a:r>
              <a:rPr lang="ru-RU" dirty="0" err="1">
                <a:latin typeface="Monotype Corsiva" panose="03010101010201010101" pitchFamily="66" charset="0"/>
              </a:rPr>
              <a:t>наявності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коштів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платника</a:t>
            </a:r>
            <a:r>
              <a:rPr lang="ru-RU" dirty="0"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latin typeface="Monotype Corsiva" panose="03010101010201010101" pitchFamily="66" charset="0"/>
              </a:rPr>
              <a:t>здійснення</a:t>
            </a:r>
            <a:r>
              <a:rPr lang="ru-RU" dirty="0">
                <a:latin typeface="Monotype Corsiva" panose="03010101010201010101" pitchFamily="66" charset="0"/>
              </a:rPr>
              <a:t> платежу);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мінімізацію</a:t>
            </a:r>
            <a:r>
              <a:rPr lang="ru-RU" dirty="0">
                <a:latin typeface="Monotype Corsiva" panose="03010101010201010101" pitchFamily="66" charset="0"/>
              </a:rPr>
              <a:t> плати за </a:t>
            </a:r>
            <a:r>
              <a:rPr lang="ru-RU" dirty="0" err="1">
                <a:latin typeface="Monotype Corsiva" panose="03010101010201010101" pitchFamily="66" charset="0"/>
              </a:rPr>
              <a:t>трансакцію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0080" cy="1152128"/>
          </a:xfrm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err="1"/>
              <a:t>Усі</a:t>
            </a:r>
            <a:r>
              <a:rPr lang="ru-RU" sz="3100" dirty="0"/>
              <a:t> </a:t>
            </a:r>
            <a:r>
              <a:rPr lang="ru-RU" sz="3100" dirty="0" err="1"/>
              <a:t>платіжні</a:t>
            </a:r>
            <a:r>
              <a:rPr lang="ru-RU" sz="3100" dirty="0"/>
              <a:t> </a:t>
            </a:r>
            <a:r>
              <a:rPr lang="ru-RU" sz="3100" dirty="0" err="1"/>
              <a:t>інтернет-системи</a:t>
            </a:r>
            <a:r>
              <a:rPr lang="ru-RU" sz="3100" dirty="0"/>
              <a:t>, </a:t>
            </a:r>
            <a:r>
              <a:rPr lang="ru-RU" sz="3100" dirty="0" err="1"/>
              <a:t>залежно</a:t>
            </a:r>
            <a:r>
              <a:rPr lang="ru-RU" sz="3100" dirty="0"/>
              <a:t> </a:t>
            </a:r>
            <a:r>
              <a:rPr lang="ru-RU" sz="3100" dirty="0" err="1"/>
              <a:t>від</a:t>
            </a:r>
            <a:r>
              <a:rPr lang="ru-RU" sz="3100" dirty="0"/>
              <a:t> </a:t>
            </a:r>
            <a:r>
              <a:rPr lang="ru-RU" sz="3100" dirty="0" err="1"/>
              <a:t>способів</a:t>
            </a:r>
            <a:r>
              <a:rPr lang="ru-RU" sz="3100" dirty="0"/>
              <a:t> </a:t>
            </a:r>
            <a:r>
              <a:rPr lang="ru-RU" sz="3100" dirty="0" err="1"/>
              <a:t>розрахунку</a:t>
            </a:r>
            <a:r>
              <a:rPr lang="ru-RU" sz="3100" dirty="0"/>
              <a:t>, </a:t>
            </a:r>
            <a:r>
              <a:rPr lang="ru-RU" sz="3100" dirty="0" err="1"/>
              <a:t>поділяють</a:t>
            </a:r>
            <a:r>
              <a:rPr lang="ru-RU" sz="3100" dirty="0"/>
              <a:t> на: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кредитні</a:t>
            </a:r>
            <a:r>
              <a:rPr lang="ru-RU" dirty="0">
                <a:latin typeface="Monotype Corsiva" panose="03010101010201010101" pitchFamily="66" charset="0"/>
              </a:rPr>
              <a:t> (</a:t>
            </a:r>
            <a:r>
              <a:rPr lang="ru-RU" dirty="0" err="1">
                <a:latin typeface="Monotype Corsiva" panose="03010101010201010101" pitchFamily="66" charset="0"/>
              </a:rPr>
              <a:t>які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працюють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кредитними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картками</a:t>
            </a:r>
            <a:r>
              <a:rPr lang="ru-RU" dirty="0">
                <a:latin typeface="Monotype Corsiva" panose="03010101010201010101" pitchFamily="66" charset="0"/>
              </a:rPr>
              <a:t>);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дебетові</a:t>
            </a:r>
            <a:r>
              <a:rPr lang="ru-RU" dirty="0">
                <a:latin typeface="Monotype Corsiva" panose="03010101010201010101" pitchFamily="66" charset="0"/>
              </a:rPr>
              <a:t> (</a:t>
            </a:r>
            <a:r>
              <a:rPr lang="ru-RU" dirty="0" err="1">
                <a:latin typeface="Monotype Corsiva" panose="03010101010201010101" pitchFamily="66" charset="0"/>
              </a:rPr>
              <a:t>які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працюють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електронними</a:t>
            </a:r>
            <a:r>
              <a:rPr lang="ru-RU" dirty="0">
                <a:latin typeface="Monotype Corsiva" panose="03010101010201010101" pitchFamily="66" charset="0"/>
              </a:rPr>
              <a:t> чеками і цифровою </a:t>
            </a:r>
            <a:r>
              <a:rPr lang="ru-RU" dirty="0" err="1">
                <a:latin typeface="Monotype Corsiva" panose="03010101010201010101" pitchFamily="66" charset="0"/>
              </a:rPr>
              <a:t>готівкою</a:t>
            </a:r>
            <a:r>
              <a:rPr lang="ru-RU" dirty="0">
                <a:latin typeface="Monotype Corsiva" panose="03010101010201010101" pitchFamily="66" charset="0"/>
              </a:rPr>
              <a:t>).</a:t>
            </a:r>
            <a:endParaRPr lang="en-US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E:\ІІ курс\ОТ\СРС\1287060987_frequent-flyer-cr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3717032"/>
            <a:ext cx="4377324" cy="31384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ІІ курс\ОТ\СРС\p16rt9co9a1q4qtb713o0blnth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74" y="3717032"/>
            <a:ext cx="4818825" cy="31090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За типом платежу </a:t>
            </a:r>
            <a:r>
              <a:rPr lang="ru-RU" dirty="0" err="1">
                <a:effectLst/>
              </a:rPr>
              <a:t>вирізняють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системи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 на </a:t>
            </a:r>
            <a:r>
              <a:rPr lang="ru-RU" dirty="0" err="1">
                <a:latin typeface="Monotype Corsiva" panose="03010101010201010101" pitchFamily="66" charset="0"/>
              </a:rPr>
              <a:t>основі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пластикових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карток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магнітною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смугою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на </a:t>
            </a:r>
            <a:r>
              <a:rPr lang="ru-RU" dirty="0" err="1">
                <a:latin typeface="Monotype Corsiva" panose="03010101010201010101" pitchFamily="66" charset="0"/>
              </a:rPr>
              <a:t>основі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інтернет-банкінгу</a:t>
            </a:r>
            <a:r>
              <a:rPr lang="ru-RU" dirty="0">
                <a:latin typeface="Monotype Corsiva" panose="03010101010201010101" pitchFamily="66" charset="0"/>
              </a:rPr>
              <a:t>;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на </a:t>
            </a:r>
            <a:r>
              <a:rPr lang="ru-RU" dirty="0" err="1">
                <a:latin typeface="Monotype Corsiva" panose="03010101010201010101" pitchFamily="66" charset="0"/>
              </a:rPr>
              <a:t>основі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електронних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чеків</a:t>
            </a:r>
            <a:r>
              <a:rPr lang="ru-RU" dirty="0">
                <a:latin typeface="Monotype Corsiva" panose="03010101010201010101" pitchFamily="66" charset="0"/>
              </a:rPr>
              <a:t>;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системи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використанням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електронних</a:t>
            </a:r>
            <a:r>
              <a:rPr lang="ru-RU" dirty="0">
                <a:latin typeface="Monotype Corsiva" panose="03010101010201010101" pitchFamily="66" charset="0"/>
              </a:rPr>
              <a:t> грошей;</a:t>
            </a:r>
          </a:p>
          <a:p>
            <a:r>
              <a:rPr lang="ru-RU" dirty="0">
                <a:latin typeface="Monotype Corsiva" panose="03010101010201010101" pitchFamily="66" charset="0"/>
              </a:rPr>
              <a:t>- </a:t>
            </a:r>
            <a:r>
              <a:rPr lang="ru-RU" dirty="0" err="1">
                <a:latin typeface="Monotype Corsiva" panose="03010101010201010101" pitchFamily="66" charset="0"/>
              </a:rPr>
              <a:t>системи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основі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smart</a:t>
            </a:r>
            <a:r>
              <a:rPr lang="ru-RU" dirty="0">
                <a:latin typeface="Monotype Corsiva" panose="03010101010201010101" pitchFamily="66" charset="0"/>
              </a:rPr>
              <a:t>-карт.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6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936"/>
            <a:ext cx="9252520" cy="4005064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Продаж за </a:t>
            </a:r>
            <a:r>
              <a:rPr lang="ru-RU" dirty="0" err="1"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Інтернету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вимагає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іншого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підходу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ніж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традиційній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системі</a:t>
            </a:r>
            <a:r>
              <a:rPr lang="ru-RU" dirty="0">
                <a:latin typeface="Monotype Corsiva" panose="03010101010201010101" pitchFamily="66" charset="0"/>
              </a:rPr>
              <a:t> продажу. </a:t>
            </a:r>
            <a:r>
              <a:rPr lang="ru-RU" dirty="0" err="1">
                <a:latin typeface="Monotype Corsiva" panose="03010101010201010101" pitchFamily="66" charset="0"/>
              </a:rPr>
              <a:t>Пошук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клієнтом</a:t>
            </a:r>
            <a:r>
              <a:rPr lang="ru-RU" dirty="0">
                <a:latin typeface="Monotype Corsiva" panose="03010101010201010101" pitchFamily="66" charset="0"/>
              </a:rPr>
              <a:t> продукту на </a:t>
            </a:r>
            <a:r>
              <a:rPr lang="ru-RU" dirty="0" err="1">
                <a:latin typeface="Monotype Corsiva" panose="03010101010201010101" pitchFamily="66" charset="0"/>
              </a:rPr>
              <a:t>традиційному</a:t>
            </a:r>
            <a:r>
              <a:rPr lang="ru-RU" dirty="0">
                <a:latin typeface="Monotype Corsiva" panose="03010101010201010101" pitchFamily="66" charset="0"/>
              </a:rPr>
              <a:t> ринку </a:t>
            </a:r>
            <a:r>
              <a:rPr lang="ru-RU" dirty="0" err="1">
                <a:latin typeface="Monotype Corsiva" panose="03010101010201010101" pitchFamily="66" charset="0"/>
              </a:rPr>
              <a:t>зазвичай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потребує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багато</a:t>
            </a:r>
            <a:r>
              <a:rPr lang="ru-RU" dirty="0">
                <a:latin typeface="Monotype Corsiva" panose="03010101010201010101" pitchFamily="66" charset="0"/>
              </a:rPr>
              <a:t> часу і </a:t>
            </a:r>
            <a:r>
              <a:rPr lang="ru-RU" dirty="0" err="1">
                <a:latin typeface="Monotype Corsiva" panose="03010101010201010101" pitchFamily="66" charset="0"/>
              </a:rPr>
              <a:t>охоплює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невелику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його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частину</a:t>
            </a:r>
            <a:r>
              <a:rPr lang="ru-RU" dirty="0">
                <a:latin typeface="Monotype Corsiva" panose="03010101010201010101" pitchFamily="66" charset="0"/>
              </a:rPr>
              <a:t>, а </a:t>
            </a:r>
            <a:r>
              <a:rPr lang="ru-RU" dirty="0" err="1">
                <a:latin typeface="Monotype Corsiva" panose="03010101010201010101" pitchFamily="66" charset="0"/>
              </a:rPr>
              <a:t>вибір</a:t>
            </a:r>
            <a:r>
              <a:rPr lang="ru-RU" dirty="0">
                <a:latin typeface="Monotype Corsiva" panose="03010101010201010101" pitchFamily="66" charset="0"/>
              </a:rPr>
              <a:t>, як правило, </a:t>
            </a:r>
            <a:r>
              <a:rPr lang="ru-RU" dirty="0" err="1">
                <a:latin typeface="Monotype Corsiva" panose="03010101010201010101" pitchFamily="66" charset="0"/>
              </a:rPr>
              <a:t>падає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великі</a:t>
            </a:r>
            <a:r>
              <a:rPr lang="ru-RU" dirty="0">
                <a:latin typeface="Monotype Corsiva" panose="03010101010201010101" pitchFamily="66" charset="0"/>
              </a:rPr>
              <a:t> й </a:t>
            </a:r>
            <a:r>
              <a:rPr lang="ru-RU" dirty="0" err="1">
                <a:latin typeface="Monotype Corsiva" panose="03010101010201010101" pitchFamily="66" charset="0"/>
              </a:rPr>
              <a:t>знані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туристичні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підприємства</a:t>
            </a:r>
            <a:r>
              <a:rPr lang="ru-RU" dirty="0">
                <a:latin typeface="Monotype Corsiva" panose="03010101010201010101" pitchFamily="66" charset="0"/>
              </a:rPr>
              <a:t>, у </a:t>
            </a:r>
            <a:r>
              <a:rPr lang="ru-RU" dirty="0" err="1">
                <a:latin typeface="Monotype Corsiva" panose="03010101010201010101" pitchFamily="66" charset="0"/>
              </a:rPr>
              <a:t>яких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маркетингові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бюджети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багаторазово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перевищують</a:t>
            </a:r>
            <a:r>
              <a:rPr lang="ru-RU" dirty="0">
                <a:latin typeface="Monotype Corsiva" panose="03010101010201010101" pitchFamily="66" charset="0"/>
              </a:rPr>
              <a:t> обороти </a:t>
            </a:r>
            <a:r>
              <a:rPr lang="ru-RU" dirty="0" err="1">
                <a:latin typeface="Monotype Corsiva" panose="03010101010201010101" pitchFamily="66" charset="0"/>
              </a:rPr>
              <a:t>менших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фірм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аналогічної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пропозиції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Зовсім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іншою</a:t>
            </a:r>
            <a:r>
              <a:rPr lang="ru-RU" dirty="0">
                <a:latin typeface="Monotype Corsiva" panose="03010101010201010101" pitchFamily="66" charset="0"/>
              </a:rPr>
              <a:t> є </a:t>
            </a:r>
            <a:r>
              <a:rPr lang="ru-RU" dirty="0" err="1">
                <a:latin typeface="Monotype Corsiva" panose="03010101010201010101" pitchFamily="66" charset="0"/>
              </a:rPr>
              <a:t>ситуація</a:t>
            </a:r>
            <a:r>
              <a:rPr lang="ru-RU" dirty="0">
                <a:latin typeface="Monotype Corsiva" panose="03010101010201010101" pitchFamily="66" charset="0"/>
              </a:rPr>
              <a:t> при </a:t>
            </a:r>
            <a:r>
              <a:rPr lang="ru-RU" dirty="0" err="1">
                <a:latin typeface="Monotype Corsiva" panose="03010101010201010101" pitchFamily="66" charset="0"/>
              </a:rPr>
              <a:t>електронній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торгівлі</a:t>
            </a:r>
            <a:r>
              <a:rPr lang="ru-RU" dirty="0">
                <a:latin typeface="Monotype Corsiva" panose="03010101010201010101" pitchFamily="66" charset="0"/>
              </a:rPr>
              <a:t>, де </a:t>
            </a:r>
            <a:r>
              <a:rPr lang="ru-RU" dirty="0" err="1">
                <a:latin typeface="Monotype Corsiva" panose="03010101010201010101" pitchFamily="66" charset="0"/>
              </a:rPr>
              <a:t>важливе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значення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атракційність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пропозиції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Учасники</a:t>
            </a:r>
            <a:r>
              <a:rPr lang="ru-RU" dirty="0">
                <a:latin typeface="Monotype Corsiva" panose="03010101010201010101" pitchFamily="66" charset="0"/>
              </a:rPr>
              <a:t> е-</a:t>
            </a:r>
            <a:r>
              <a:rPr lang="ru-RU" dirty="0" err="1">
                <a:latin typeface="Monotype Corsiva" panose="03010101010201010101" pitchFamily="66" charset="0"/>
              </a:rPr>
              <a:t>соттегсе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мають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змогу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запропонувати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клієнтам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економічні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вигоди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зручність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купівлі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кращої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щодо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якості</a:t>
            </a:r>
            <a:r>
              <a:rPr lang="ru-RU" dirty="0">
                <a:latin typeface="Monotype Corsiva" panose="03010101010201010101" pitchFamily="66" charset="0"/>
              </a:rPr>
              <a:t> й </a:t>
            </a:r>
            <a:r>
              <a:rPr lang="ru-RU" dirty="0" err="1">
                <a:latin typeface="Monotype Corsiva" panose="03010101010201010101" pitchFamily="66" charset="0"/>
              </a:rPr>
              <a:t>кількості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інформації</a:t>
            </a:r>
            <a:r>
              <a:rPr lang="ru-RU" dirty="0">
                <a:latin typeface="Monotype Corsiva" panose="03010101010201010101" pitchFamily="66" charset="0"/>
              </a:rPr>
              <a:t>, а </a:t>
            </a:r>
            <a:r>
              <a:rPr lang="ru-RU" dirty="0" err="1">
                <a:latin typeface="Monotype Corsiva" panose="03010101010201010101" pitchFamily="66" charset="0"/>
              </a:rPr>
              <a:t>також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значно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ширші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форми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комунікації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E:\ІІ курс\ОТ\СРС\research_ic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5213" cy="28529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ІІ курс\ОТ\СРС\skidk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"/>
            <a:ext cx="4268787" cy="28529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1EAE8B-0AC4-B059-61A6-2853D02BB0E7}"/>
              </a:ext>
            </a:extLst>
          </p:cNvPr>
          <p:cNvSpPr txBox="1"/>
          <p:nvPr/>
        </p:nvSpPr>
        <p:spPr>
          <a:xfrm>
            <a:off x="323528" y="1196752"/>
            <a:ext cx="727280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200" b="0" i="0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endParaRPr lang="ru-RU" sz="3200" b="0" i="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замовлень послуг підприємств ресторанного господарства</a:t>
            </a:r>
          </a:p>
          <a:p>
            <a:pPr marL="342900" indent="-342900">
              <a:buAutoNum type="arabicPeriod" startAt="3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замовлень на комплексне туристичне обслуговування</a:t>
            </a:r>
          </a:p>
          <a:p>
            <a:pPr marL="342900" indent="-342900" algn="l">
              <a:buAutoNum type="arabicPeriod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бронювання послуг туристичною компанією</a:t>
            </a:r>
          </a:p>
          <a:p>
            <a:pPr marL="342900" indent="-342900">
              <a:buFontTx/>
              <a:buAutoNum type="arabicPeriod" startAt="3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Технологія бронювання туристичних послуг</a:t>
            </a:r>
          </a:p>
          <a:p>
            <a:pPr marL="342900" indent="-342900">
              <a:buFontTx/>
              <a:buAutoNum type="arabicPeriod" startAt="3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 автоматизованих систем бронювання в туризмі</a:t>
            </a:r>
          </a:p>
          <a:p>
            <a:pPr marL="342900" indent="-342900">
              <a:buFontTx/>
              <a:buAutoNum type="arabicPeriod" startAt="3"/>
            </a:pPr>
            <a:r>
              <a:rPr lang="uk-UA" sz="24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Ануляція туристичних послуг</a:t>
            </a:r>
          </a:p>
          <a:p>
            <a:pPr marL="342900" indent="-342900">
              <a:buFontTx/>
              <a:buAutoNum type="arabicPeriod" startAt="3"/>
            </a:pPr>
            <a:endParaRPr lang="uk-UA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Tx/>
              <a:buAutoNum type="arabicPeriod" startAt="3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AutoNum type="arabicPeriod" startAt="3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Tx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4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59688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2700" dirty="0">
                <a:effectLst/>
              </a:rPr>
            </a:br>
            <a:br>
              <a:rPr lang="ru-RU" dirty="0">
                <a:effectLst/>
              </a:rPr>
            </a:br>
            <a:r>
              <a:rPr lang="ru-RU" sz="2700" dirty="0">
                <a:effectLst/>
              </a:rPr>
              <a:t> </a:t>
            </a:r>
            <a:br>
              <a:rPr lang="en-US" sz="2700" dirty="0">
                <a:effectLst/>
              </a:rPr>
            </a:br>
            <a:r>
              <a:rPr lang="ru-RU" sz="2700" dirty="0">
                <a:effectLst/>
              </a:rPr>
              <a:t>У рамках </a:t>
            </a:r>
            <a:r>
              <a:rPr lang="ru-RU" sz="2700" dirty="0" err="1">
                <a:effectLst/>
              </a:rPr>
              <a:t>електронної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торгівлі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туристичне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підприємство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може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використовувати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такі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функції</a:t>
            </a:r>
            <a:r>
              <a:rPr lang="ru-RU" sz="2700" dirty="0">
                <a:effectLst/>
              </a:rPr>
              <a:t>: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latin typeface="Monotype Corsiva" panose="03010101010201010101" pitchFamily="66" charset="0"/>
              </a:rPr>
              <a:t>- </a:t>
            </a:r>
            <a:r>
              <a:rPr lang="ru-RU" sz="3400" dirty="0" err="1">
                <a:latin typeface="Monotype Corsiva" panose="03010101010201010101" pitchFamily="66" charset="0"/>
              </a:rPr>
              <a:t>управління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змістом</a:t>
            </a:r>
            <a:r>
              <a:rPr lang="ru-RU" sz="3400" dirty="0">
                <a:latin typeface="Monotype Corsiva" panose="03010101010201010101" pitchFamily="66" charset="0"/>
              </a:rPr>
              <a:t> веб-</a:t>
            </a:r>
            <a:r>
              <a:rPr lang="ru-RU" sz="3400" dirty="0" err="1">
                <a:latin typeface="Monotype Corsiva" panose="03010101010201010101" pitchFamily="66" charset="0"/>
              </a:rPr>
              <a:t>сторінки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тобто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її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індивідуалізація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надання</a:t>
            </a:r>
            <a:r>
              <a:rPr lang="ru-RU" sz="3400" dirty="0">
                <a:latin typeface="Monotype Corsiva" panose="03010101010201010101" pitchFamily="66" charset="0"/>
              </a:rPr>
              <a:t> й </a:t>
            </a:r>
            <a:r>
              <a:rPr lang="ru-RU" sz="3400" dirty="0" err="1">
                <a:latin typeface="Monotype Corsiva" panose="03010101010201010101" pitchFamily="66" charset="0"/>
              </a:rPr>
              <a:t>висвітлення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3400" dirty="0">
                <a:latin typeface="Monotype Corsiva" panose="03010101010201010101" pitchFamily="66" charset="0"/>
              </a:rPr>
              <a:t> для </a:t>
            </a:r>
            <a:r>
              <a:rPr lang="ru-RU" sz="3400" dirty="0" err="1">
                <a:latin typeface="Monotype Corsiva" panose="03010101010201010101" pitchFamily="66" charset="0"/>
              </a:rPr>
              <a:t>певного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клієнта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під</a:t>
            </a:r>
            <a:r>
              <a:rPr lang="ru-RU" sz="3400" dirty="0">
                <a:latin typeface="Monotype Corsiva" panose="03010101010201010101" pitchFamily="66" charset="0"/>
              </a:rPr>
              <a:t> час </a:t>
            </a:r>
            <a:r>
              <a:rPr lang="ru-RU" sz="3400" dirty="0" err="1">
                <a:latin typeface="Monotype Corsiva" panose="03010101010201010101" pitchFamily="66" charset="0"/>
              </a:rPr>
              <a:t>відвідування</a:t>
            </a:r>
            <a:r>
              <a:rPr lang="ru-RU" sz="3400" dirty="0">
                <a:latin typeface="Monotype Corsiva" panose="03010101010201010101" pitchFamily="66" charset="0"/>
              </a:rPr>
              <a:t> ним сайту;</a:t>
            </a:r>
          </a:p>
          <a:p>
            <a:r>
              <a:rPr lang="ru-RU" sz="3400" dirty="0">
                <a:latin typeface="Monotype Corsiva" panose="03010101010201010101" pitchFamily="66" charset="0"/>
              </a:rPr>
              <a:t>- </a:t>
            </a:r>
            <a:r>
              <a:rPr lang="ru-RU" sz="3400" dirty="0" err="1">
                <a:latin typeface="Monotype Corsiva" panose="03010101010201010101" pitchFamily="66" charset="0"/>
              </a:rPr>
              <a:t>інтернет</a:t>
            </a:r>
            <a:r>
              <a:rPr lang="ru-RU" sz="3400" dirty="0">
                <a:latin typeface="Monotype Corsiva" panose="03010101010201010101" pitchFamily="66" charset="0"/>
              </a:rPr>
              <a:t>-магазин, </a:t>
            </a:r>
            <a:r>
              <a:rPr lang="ru-RU" sz="3400" dirty="0" err="1">
                <a:latin typeface="Monotype Corsiva" panose="03010101010201010101" pitchFamily="66" charset="0"/>
              </a:rPr>
              <a:t>або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функція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віртуального</a:t>
            </a:r>
            <a:r>
              <a:rPr lang="ru-RU" sz="3400" dirty="0">
                <a:latin typeface="Monotype Corsiva" panose="03010101010201010101" pitchFamily="66" charset="0"/>
              </a:rPr>
              <a:t> магазину, яка </a:t>
            </a:r>
            <a:r>
              <a:rPr lang="ru-RU" sz="3400" dirty="0" err="1">
                <a:latin typeface="Monotype Corsiva" panose="03010101010201010101" pitchFamily="66" charset="0"/>
              </a:rPr>
              <a:t>дає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змогу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збільшити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обсяг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реалізації</a:t>
            </a:r>
            <a:r>
              <a:rPr lang="ru-RU" sz="3400" dirty="0">
                <a:latin typeface="Monotype Corsiva" panose="03010101010201010101" pitchFamily="66" charset="0"/>
              </a:rPr>
              <a:t> й </a:t>
            </a:r>
            <a:r>
              <a:rPr lang="ru-RU" sz="3400" dirty="0" err="1">
                <a:latin typeface="Monotype Corsiva" panose="03010101010201010101" pitchFamily="66" charset="0"/>
              </a:rPr>
              <a:t>забезпечує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створення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додаткового</a:t>
            </a:r>
            <a:r>
              <a:rPr lang="ru-RU" sz="3400" dirty="0">
                <a:latin typeface="Monotype Corsiva" panose="03010101010201010101" pitchFamily="66" charset="0"/>
              </a:rPr>
              <a:t> каналу </a:t>
            </a:r>
            <a:r>
              <a:rPr lang="ru-RU" sz="3400" dirty="0" err="1">
                <a:latin typeface="Monotype Corsiva" panose="03010101010201010101" pitchFamily="66" charset="0"/>
              </a:rPr>
              <a:t>дистрибуції</a:t>
            </a:r>
            <a:r>
              <a:rPr lang="ru-RU" sz="3400" dirty="0">
                <a:latin typeface="Monotype Corsiva" panose="03010101010201010101" pitchFamily="66" charset="0"/>
              </a:rPr>
              <a:t> на </a:t>
            </a:r>
            <a:r>
              <a:rPr lang="ru-RU" sz="3400" dirty="0" err="1">
                <a:latin typeface="Monotype Corsiva" panose="03010101010201010101" pitchFamily="66" charset="0"/>
              </a:rPr>
              <a:t>допомогу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традиційним</a:t>
            </a:r>
            <a:r>
              <a:rPr lang="ru-RU" sz="3400" dirty="0">
                <a:latin typeface="Monotype Corsiva" panose="03010101010201010101" pitchFamily="66" charset="0"/>
              </a:rPr>
              <a:t> каналам; </a:t>
            </a:r>
          </a:p>
          <a:p>
            <a:r>
              <a:rPr lang="ru-RU" sz="3400" dirty="0">
                <a:latin typeface="Monotype Corsiva" panose="03010101010201010101" pitchFamily="66" charset="0"/>
              </a:rPr>
              <a:t>- </a:t>
            </a:r>
            <a:r>
              <a:rPr lang="ru-RU" sz="3400" dirty="0" err="1">
                <a:latin typeface="Monotype Corsiva" panose="03010101010201010101" pitchFamily="66" charset="0"/>
              </a:rPr>
              <a:t>створення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порталів</a:t>
            </a:r>
            <a:r>
              <a:rPr lang="ru-RU" sz="3400" dirty="0">
                <a:latin typeface="Monotype Corsiva" panose="03010101010201010101" pitchFamily="66" charset="0"/>
              </a:rPr>
              <a:t> для </a:t>
            </a:r>
            <a:r>
              <a:rPr lang="ru-RU" sz="3400" dirty="0" err="1">
                <a:latin typeface="Monotype Corsiva" panose="03010101010201010101" pitchFamily="66" charset="0"/>
              </a:rPr>
              <a:t>клієнтів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тобто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індивідуалізація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змісту</a:t>
            </a:r>
            <a:r>
              <a:rPr lang="ru-RU" sz="3400" dirty="0">
                <a:latin typeface="Monotype Corsiva" panose="03010101010201010101" pitchFamily="66" charset="0"/>
              </a:rPr>
              <a:t> веб-</a:t>
            </a:r>
            <a:r>
              <a:rPr lang="ru-RU" sz="3400" dirty="0" err="1">
                <a:latin typeface="Monotype Corsiva" panose="03010101010201010101" pitchFamily="66" charset="0"/>
              </a:rPr>
              <a:t>сторінки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залежно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від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інтересів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переваг</a:t>
            </a:r>
            <a:r>
              <a:rPr lang="ru-RU" sz="3400" dirty="0">
                <a:latin typeface="Monotype Corsiva" panose="03010101010201010101" pitchFamily="66" charset="0"/>
              </a:rPr>
              <a:t> і потреб </a:t>
            </a:r>
            <a:r>
              <a:rPr lang="ru-RU" sz="3400" dirty="0" err="1">
                <a:latin typeface="Monotype Corsiva" panose="03010101010201010101" pitchFamily="66" charset="0"/>
              </a:rPr>
              <a:t>відвідувачів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які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отримують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опрацьовану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версію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під</a:t>
            </a:r>
            <a:r>
              <a:rPr lang="ru-RU" sz="3400" dirty="0">
                <a:latin typeface="Monotype Corsiva" panose="03010101010201010101" pitchFamily="66" charset="0"/>
              </a:rPr>
              <a:t> кутом </a:t>
            </a:r>
            <a:r>
              <a:rPr lang="ru-RU" sz="3400" dirty="0" err="1">
                <a:latin typeface="Monotype Corsiva" panose="03010101010201010101" pitchFamily="66" charset="0"/>
              </a:rPr>
              <a:t>певних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вимог</a:t>
            </a:r>
            <a:r>
              <a:rPr lang="ru-RU" sz="3400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3400" dirty="0">
                <a:latin typeface="Monotype Corsiva" panose="03010101010201010101" pitchFamily="66" charset="0"/>
              </a:rPr>
              <a:t>- </a:t>
            </a:r>
            <a:r>
              <a:rPr lang="ru-RU" sz="3400" dirty="0" err="1">
                <a:latin typeface="Monotype Corsiva" panose="03010101010201010101" pitchFamily="66" charset="0"/>
              </a:rPr>
              <a:t>замовлення</a:t>
            </a:r>
            <a:r>
              <a:rPr lang="ru-RU" sz="3400" dirty="0">
                <a:latin typeface="Monotype Corsiva" panose="03010101010201010101" pitchFamily="66" charset="0"/>
              </a:rPr>
              <a:t> й </a:t>
            </a:r>
            <a:r>
              <a:rPr lang="ru-RU" sz="3400" dirty="0" err="1">
                <a:latin typeface="Monotype Corsiva" panose="03010101010201010101" pitchFamily="66" charset="0"/>
              </a:rPr>
              <a:t>укладення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електронних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угод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що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дає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можливість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реалізувати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плани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клієнтів</a:t>
            </a:r>
            <a:r>
              <a:rPr lang="ru-RU" sz="3400" dirty="0">
                <a:latin typeface="Monotype Corsiva" panose="03010101010201010101" pitchFamily="66" charset="0"/>
              </a:rPr>
              <a:t> з </a:t>
            </a:r>
            <a:r>
              <a:rPr lang="ru-RU" sz="3400" dirty="0" err="1">
                <a:latin typeface="Monotype Corsiva" panose="03010101010201010101" pitchFamily="66" charset="0"/>
              </a:rPr>
              <a:t>наступним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спостереженням</a:t>
            </a:r>
            <a:r>
              <a:rPr lang="ru-RU" sz="3400" dirty="0">
                <a:latin typeface="Monotype Corsiva" panose="03010101010201010101" pitchFamily="66" charset="0"/>
              </a:rPr>
              <a:t> за </a:t>
            </a:r>
            <a:r>
              <a:rPr lang="ru-RU" sz="3400" dirty="0" err="1">
                <a:latin typeface="Monotype Corsiva" panose="03010101010201010101" pitchFamily="66" charset="0"/>
              </a:rPr>
              <a:t>процесом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виконання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замовлення</a:t>
            </a:r>
            <a:r>
              <a:rPr lang="ru-RU" sz="3400" dirty="0">
                <a:latin typeface="Monotype Corsiva" panose="03010101010201010101" pitchFamily="66" charset="0"/>
              </a:rPr>
              <a:t> - </a:t>
            </a:r>
            <a:r>
              <a:rPr lang="ru-RU" sz="34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3400" dirty="0">
                <a:latin typeface="Monotype Corsiva" panose="03010101010201010101" pitchFamily="66" charset="0"/>
              </a:rPr>
              <a:t>; </a:t>
            </a:r>
          </a:p>
          <a:p>
            <a:r>
              <a:rPr lang="ru-RU" sz="3400" dirty="0">
                <a:latin typeface="Monotype Corsiva" panose="03010101010201010101" pitchFamily="66" charset="0"/>
              </a:rPr>
              <a:t>- </a:t>
            </a:r>
            <a:r>
              <a:rPr lang="ru-RU" sz="3400" dirty="0" err="1">
                <a:latin typeface="Monotype Corsiva" panose="03010101010201010101" pitchFamily="66" charset="0"/>
              </a:rPr>
              <a:t>аналіз</a:t>
            </a:r>
            <a:r>
              <a:rPr lang="ru-RU" sz="3400" dirty="0">
                <a:latin typeface="Monotype Corsiva" panose="03010101010201010101" pitchFamily="66" charset="0"/>
              </a:rPr>
              <a:t> та </a:t>
            </a:r>
            <a:r>
              <a:rPr lang="ru-RU" sz="3400" dirty="0" err="1">
                <a:latin typeface="Monotype Corsiva" panose="03010101010201010101" pitchFamily="66" charset="0"/>
              </a:rPr>
              <a:t>оцінка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поведінки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online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клієнтів</a:t>
            </a:r>
            <a:r>
              <a:rPr lang="ru-RU" sz="3400" dirty="0">
                <a:latin typeface="Monotype Corsiva" panose="03010101010201010101" pitchFamily="66" charset="0"/>
              </a:rPr>
              <a:t> - </a:t>
            </a:r>
            <a:r>
              <a:rPr lang="ru-RU" sz="3400" dirty="0" err="1">
                <a:latin typeface="Monotype Corsiva" panose="03010101010201010101" pitchFamily="66" charset="0"/>
              </a:rPr>
              <a:t>функція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що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дає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змогу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аналізувати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найчастіше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відвідувані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місця</a:t>
            </a:r>
            <a:r>
              <a:rPr lang="ru-RU" sz="3400" dirty="0">
                <a:latin typeface="Monotype Corsiva" panose="03010101010201010101" pitchFamily="66" charset="0"/>
              </a:rPr>
              <a:t> на веб-</a:t>
            </a:r>
            <a:r>
              <a:rPr lang="ru-RU" sz="3400" dirty="0" err="1">
                <a:latin typeface="Monotype Corsiva" panose="03010101010201010101" pitchFamily="66" charset="0"/>
              </a:rPr>
              <a:t>сторін</a:t>
            </a:r>
            <a:r>
              <a:rPr lang="ru-RU" sz="3400" dirty="0">
                <a:latin typeface="Monotype Corsiva" panose="03010101010201010101" pitchFamily="66" charset="0"/>
              </a:rPr>
              <a:t>-</a:t>
            </a:r>
            <a:r>
              <a:rPr lang="ru-RU" sz="3400" dirty="0" err="1">
                <a:latin typeface="Monotype Corsiva" panose="03010101010201010101" pitchFamily="66" charset="0"/>
              </a:rPr>
              <a:t>ці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придбані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продукти</a:t>
            </a:r>
            <a:r>
              <a:rPr lang="ru-RU" sz="3400" dirty="0">
                <a:latin typeface="Monotype Corsiva" panose="03010101010201010101" pitchFamily="66" charset="0"/>
              </a:rPr>
              <a:t>, </a:t>
            </a:r>
            <a:r>
              <a:rPr lang="ru-RU" sz="3400" dirty="0" err="1">
                <a:latin typeface="Monotype Corsiva" panose="03010101010201010101" pitchFamily="66" charset="0"/>
              </a:rPr>
              <a:t>запитання</a:t>
            </a:r>
            <a:r>
              <a:rPr lang="ru-RU" sz="3400" dirty="0">
                <a:latin typeface="Monotype Corsiva" panose="03010101010201010101" pitchFamily="66" charset="0"/>
              </a:rPr>
              <a:t> </a:t>
            </a:r>
            <a:r>
              <a:rPr lang="ru-RU" sz="3400" dirty="0" err="1">
                <a:latin typeface="Monotype Corsiva" panose="03010101010201010101" pitchFamily="66" charset="0"/>
              </a:rPr>
              <a:t>тощо</a:t>
            </a:r>
            <a:r>
              <a:rPr lang="ru-RU" sz="3400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24744"/>
            <a:ext cx="4779640" cy="5733256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Е-</a:t>
            </a:r>
            <a:r>
              <a:rPr lang="ru-RU" dirty="0" err="1">
                <a:latin typeface="Monotype Corsiva" panose="03010101010201010101" pitchFamily="66" charset="0"/>
              </a:rPr>
              <a:t>соттегсе</a:t>
            </a:r>
            <a:r>
              <a:rPr lang="ru-RU" dirty="0">
                <a:latin typeface="Monotype Corsiva" panose="03010101010201010101" pitchFamily="66" charset="0"/>
              </a:rPr>
              <a:t> - </a:t>
            </a:r>
            <a:r>
              <a:rPr lang="ru-RU" dirty="0" err="1">
                <a:latin typeface="Monotype Corsiva" panose="03010101010201010101" pitchFamily="66" charset="0"/>
              </a:rPr>
              <a:t>це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також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заснування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ведення</a:t>
            </a:r>
            <a:r>
              <a:rPr lang="ru-RU" dirty="0">
                <a:latin typeface="Monotype Corsiva" panose="03010101010201010101" pitchFamily="66" charset="0"/>
              </a:rPr>
              <a:t> магазину </a:t>
            </a:r>
            <a:r>
              <a:rPr lang="ru-RU" dirty="0" err="1">
                <a:latin typeface="Monotype Corsiva" panose="03010101010201010101" pitchFamily="66" charset="0"/>
              </a:rPr>
              <a:t>online</a:t>
            </a:r>
            <a:r>
              <a:rPr lang="ru-RU" dirty="0">
                <a:latin typeface="Monotype Corsiva" panose="03010101010201010101" pitchFamily="66" charset="0"/>
              </a:rPr>
              <a:t>. З метою </a:t>
            </a:r>
            <a:r>
              <a:rPr lang="ru-RU" dirty="0" err="1">
                <a:latin typeface="Monotype Corsiva" panose="03010101010201010101" pitchFamily="66" charset="0"/>
              </a:rPr>
              <a:t>створення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інтернет</a:t>
            </a:r>
            <a:r>
              <a:rPr lang="ru-RU" dirty="0">
                <a:latin typeface="Monotype Corsiva" panose="03010101010201010101" pitchFamily="66" charset="0"/>
              </a:rPr>
              <a:t>-магазину </a:t>
            </a:r>
            <a:r>
              <a:rPr lang="ru-RU" dirty="0" err="1">
                <a:latin typeface="Monotype Corsiva" panose="03010101010201010101" pitchFamily="66" charset="0"/>
              </a:rPr>
              <a:t>туристичне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підприємство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подбати</a:t>
            </a:r>
            <a:r>
              <a:rPr lang="ru-RU" dirty="0"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latin typeface="Monotype Corsiva" panose="03010101010201010101" pitchFamily="66" charset="0"/>
              </a:rPr>
              <a:t>забезпечення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клієнтам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можливості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користуватися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двома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основними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опціями</a:t>
            </a:r>
            <a:r>
              <a:rPr lang="ru-RU" dirty="0">
                <a:latin typeface="Monotype Corsiva" panose="03010101010201010101" pitchFamily="66" charset="0"/>
              </a:rPr>
              <a:t>: </a:t>
            </a:r>
            <a:r>
              <a:rPr lang="ru-RU" dirty="0" err="1">
                <a:latin typeface="Monotype Corsiva" panose="03010101010201010101" pitchFamily="66" charset="0"/>
              </a:rPr>
              <a:t>вибір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із</a:t>
            </a:r>
            <a:r>
              <a:rPr lang="ru-RU" dirty="0">
                <a:latin typeface="Monotype Corsiva" panose="03010101010201010101" pitchFamily="66" charset="0"/>
              </a:rPr>
              <a:t> каталогу </a:t>
            </a:r>
            <a:r>
              <a:rPr lang="ru-RU" dirty="0" err="1">
                <a:latin typeface="Monotype Corsiva" panose="03010101010201010101" pitchFamily="66" charset="0"/>
              </a:rPr>
              <a:t>доступних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послуг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спосіб</a:t>
            </a:r>
            <a:r>
              <a:rPr lang="ru-RU" dirty="0">
                <a:latin typeface="Monotype Corsiva" panose="03010101010201010101" pitchFamily="66" charset="0"/>
              </a:rPr>
              <a:t> оплати за них. </a:t>
            </a:r>
            <a:r>
              <a:rPr lang="ru-RU" dirty="0" err="1">
                <a:latin typeface="Monotype Corsiva" panose="03010101010201010101" pitchFamily="66" charset="0"/>
              </a:rPr>
              <a:t>Зазвичай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цих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опцій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здійснюється</a:t>
            </a:r>
            <a:r>
              <a:rPr lang="ru-RU" dirty="0">
                <a:latin typeface="Monotype Corsiva" panose="03010101010201010101" pitchFamily="66" charset="0"/>
              </a:rPr>
              <a:t> за </a:t>
            </a:r>
            <a:r>
              <a:rPr lang="ru-RU" dirty="0" err="1"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заповнення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двох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окремих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аплікацій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E:\ІІ курс\ОТ\СРС\internet-magaz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2095500"/>
            <a:ext cx="4518961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4320480" cy="5976664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 err="1">
                <a:latin typeface="Monotype Corsiva" panose="03010101010201010101" pitchFamily="66" charset="0"/>
              </a:rPr>
              <a:t>Надання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послуг</a:t>
            </a:r>
            <a:r>
              <a:rPr lang="ru-RU" sz="3100" dirty="0">
                <a:latin typeface="Monotype Corsiva" panose="03010101010201010101" pitchFamily="66" charset="0"/>
              </a:rPr>
              <a:t> у </a:t>
            </a:r>
            <a:r>
              <a:rPr lang="ru-RU" sz="3100" dirty="0" err="1">
                <a:latin typeface="Monotype Corsiva" panose="03010101010201010101" pitchFamily="66" charset="0"/>
              </a:rPr>
              <a:t>режимі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on-line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має</a:t>
            </a:r>
            <a:r>
              <a:rPr lang="ru-RU" sz="3100" dirty="0">
                <a:latin typeface="Monotype Corsiva" panose="03010101010201010101" pitchFamily="66" charset="0"/>
              </a:rPr>
              <a:t> і </a:t>
            </a:r>
            <a:r>
              <a:rPr lang="ru-RU" sz="3100" dirty="0" err="1">
                <a:latin typeface="Monotype Corsiva" panose="03010101010201010101" pitchFamily="66" charset="0"/>
              </a:rPr>
              <a:t>свої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обмеження</a:t>
            </a:r>
            <a:r>
              <a:rPr lang="ru-RU" sz="3100" dirty="0">
                <a:latin typeface="Monotype Corsiva" panose="03010101010201010101" pitchFamily="66" charset="0"/>
              </a:rPr>
              <a:t>. </a:t>
            </a:r>
            <a:r>
              <a:rPr lang="ru-RU" sz="3100" dirty="0" err="1">
                <a:latin typeface="Monotype Corsiva" panose="03010101010201010101" pitchFamily="66" charset="0"/>
              </a:rPr>
              <a:t>По-перше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багато</a:t>
            </a:r>
            <a:r>
              <a:rPr lang="ru-RU" sz="3100" dirty="0">
                <a:latin typeface="Monotype Corsiva" panose="03010101010201010101" pitchFamily="66" charset="0"/>
              </a:rPr>
              <a:t> людей не </a:t>
            </a:r>
            <a:r>
              <a:rPr lang="ru-RU" sz="3100" dirty="0" err="1">
                <a:latin typeface="Monotype Corsiva" panose="03010101010201010101" pitchFamily="66" charset="0"/>
              </a:rPr>
              <a:t>мають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Інтернету</a:t>
            </a:r>
            <a:r>
              <a:rPr lang="ru-RU" sz="3100" dirty="0">
                <a:latin typeface="Monotype Corsiva" panose="03010101010201010101" pitchFamily="66" charset="0"/>
              </a:rPr>
              <a:t>; </a:t>
            </a:r>
            <a:r>
              <a:rPr lang="ru-RU" sz="3100" dirty="0" err="1">
                <a:latin typeface="Monotype Corsiva" panose="03010101010201010101" pitchFamily="66" charset="0"/>
              </a:rPr>
              <a:t>по-друге</a:t>
            </a:r>
            <a:r>
              <a:rPr lang="ru-RU" sz="3100" dirty="0">
                <a:latin typeface="Monotype Corsiva" panose="03010101010201010101" pitchFamily="66" charset="0"/>
              </a:rPr>
              <a:t>, метою веб-</a:t>
            </a:r>
            <a:r>
              <a:rPr lang="ru-RU" sz="3100" dirty="0" err="1">
                <a:latin typeface="Monotype Corsiva" panose="03010101010201010101" pitchFamily="66" charset="0"/>
              </a:rPr>
              <a:t>сторінки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туристичного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підприємства</a:t>
            </a:r>
            <a:r>
              <a:rPr lang="ru-RU" sz="3100" dirty="0">
                <a:latin typeface="Monotype Corsiva" panose="03010101010201010101" pitchFamily="66" charset="0"/>
              </a:rPr>
              <a:t> є продаж </a:t>
            </a:r>
            <a:r>
              <a:rPr lang="ru-RU" sz="3100" dirty="0" err="1">
                <a:latin typeface="Monotype Corsiva" panose="03010101010201010101" pitchFamily="66" charset="0"/>
              </a:rPr>
              <a:t>продуктів</a:t>
            </a:r>
            <a:r>
              <a:rPr lang="ru-RU" sz="3100" dirty="0">
                <a:latin typeface="Monotype Corsiva" panose="03010101010201010101" pitchFamily="66" charset="0"/>
              </a:rPr>
              <a:t>, а не </a:t>
            </a:r>
            <a:r>
              <a:rPr lang="ru-RU" sz="3100" dirty="0" err="1">
                <a:latin typeface="Monotype Corsiva" panose="03010101010201010101" pitchFamily="66" charset="0"/>
              </a:rPr>
              <a:t>надання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3100" dirty="0">
                <a:latin typeface="Monotype Corsiva" panose="03010101010201010101" pitchFamily="66" charset="0"/>
              </a:rPr>
              <a:t>; </a:t>
            </a:r>
            <a:r>
              <a:rPr lang="ru-RU" sz="3100" dirty="0" err="1">
                <a:latin typeface="Monotype Corsiva" panose="03010101010201010101" pitchFamily="66" charset="0"/>
              </a:rPr>
              <a:t>по-третє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складні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мандрівки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потребують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спеціальних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знань</a:t>
            </a:r>
            <a:r>
              <a:rPr lang="ru-RU" sz="3100" dirty="0">
                <a:latin typeface="Monotype Corsiva" panose="03010101010201010101" pitchFamily="66" charset="0"/>
              </a:rPr>
              <a:t> і </a:t>
            </a:r>
            <a:r>
              <a:rPr lang="ru-RU" sz="3100" dirty="0" err="1">
                <a:latin typeface="Monotype Corsiva" panose="03010101010201010101" pitchFamily="66" charset="0"/>
              </a:rPr>
              <a:t>організації</a:t>
            </a:r>
            <a:r>
              <a:rPr lang="ru-RU" sz="3100" dirty="0">
                <a:latin typeface="Monotype Corsiva" panose="03010101010201010101" pitchFamily="66" charset="0"/>
              </a:rPr>
              <a:t>, </a:t>
            </a:r>
            <a:r>
              <a:rPr lang="ru-RU" sz="3100" dirty="0" err="1">
                <a:latin typeface="Monotype Corsiva" panose="03010101010201010101" pitchFamily="66" charset="0"/>
              </a:rPr>
              <a:t>котрі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повинні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надаватися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кваліфікованим</a:t>
            </a:r>
            <a:r>
              <a:rPr lang="ru-RU" sz="3100" dirty="0">
                <a:latin typeface="Monotype Corsiva" panose="03010101010201010101" pitchFamily="66" charset="0"/>
              </a:rPr>
              <a:t> менеджером-агентом. Тому потреба у </a:t>
            </a:r>
            <a:r>
              <a:rPr lang="ru-RU" sz="31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3100" dirty="0">
                <a:latin typeface="Monotype Corsiva" panose="03010101010201010101" pitchFamily="66" charset="0"/>
              </a:rPr>
              <a:t> агентах як </a:t>
            </a:r>
            <a:r>
              <a:rPr lang="ru-RU" sz="3100" dirty="0" err="1">
                <a:latin typeface="Monotype Corsiva" panose="03010101010201010101" pitchFamily="66" charset="0"/>
              </a:rPr>
              <a:t>посередниках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збережеться</a:t>
            </a:r>
            <a:r>
              <a:rPr lang="ru-RU" sz="3100" dirty="0">
                <a:latin typeface="Monotype Corsiva" panose="03010101010201010101" pitchFamily="66" charset="0"/>
              </a:rPr>
              <a:t> у </a:t>
            </a:r>
            <a:r>
              <a:rPr lang="ru-RU" sz="3100" dirty="0" err="1">
                <a:latin typeface="Monotype Corsiva" panose="03010101010201010101" pitchFamily="66" charset="0"/>
              </a:rPr>
              <a:t>найближчому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err="1">
                <a:latin typeface="Monotype Corsiva" panose="03010101010201010101" pitchFamily="66" charset="0"/>
              </a:rPr>
              <a:t>майбутньому</a:t>
            </a:r>
            <a:r>
              <a:rPr lang="ru-RU" sz="3100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3314" name="Picture 2" descr="E:\ІІ курс\ОТ\СРС\internet_m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9" y="1124744"/>
            <a:ext cx="4720041" cy="37170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анулювання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052736"/>
            <a:ext cx="3771528" cy="5805264"/>
          </a:xfrm>
        </p:spPr>
        <p:txBody>
          <a:bodyPr/>
          <a:lstStyle/>
          <a:p>
            <a:endParaRPr lang="uk-UA" dirty="0">
              <a:latin typeface="Monotype Corsiva" panose="03010101010201010101" pitchFamily="66" charset="0"/>
            </a:endParaRPr>
          </a:p>
          <a:p>
            <a:endParaRPr lang="uk-UA" dirty="0">
              <a:latin typeface="Monotype Corsiva" panose="03010101010201010101" pitchFamily="66" charset="0"/>
            </a:endParaRPr>
          </a:p>
          <a:p>
            <a:endParaRPr lang="uk-UA" dirty="0">
              <a:latin typeface="Monotype Corsiva" panose="03010101010201010101" pitchFamily="66" charset="0"/>
            </a:endParaRPr>
          </a:p>
          <a:p>
            <a:endParaRPr lang="uk-UA" dirty="0">
              <a:latin typeface="Monotype Corsiva" panose="03010101010201010101" pitchFamily="66" charset="0"/>
            </a:endParaRPr>
          </a:p>
          <a:p>
            <a:r>
              <a:rPr lang="uk-UA" dirty="0">
                <a:latin typeface="Monotype Corsiva" panose="03010101010201010101" pitchFamily="66" charset="0"/>
              </a:rPr>
              <a:t>Анулювання – це відмова гостя або замовника від заброньованих послуг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E:\ІІ курс\ОТ\СРС\yvFfGl9Lv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38649"/>
            <a:ext cx="5004049" cy="3319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Види анулювання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Своєчасне;</a:t>
            </a:r>
          </a:p>
          <a:p>
            <a:r>
              <a:rPr lang="uk-UA" dirty="0"/>
              <a:t>Пізнє;</a:t>
            </a:r>
          </a:p>
          <a:p>
            <a:r>
              <a:rPr lang="uk-UA" dirty="0"/>
              <a:t>Неприбуття (стягнення штрафу).</a:t>
            </a:r>
            <a:endParaRPr lang="ru-RU" dirty="0"/>
          </a:p>
        </p:txBody>
      </p:sp>
      <p:pic>
        <p:nvPicPr>
          <p:cNvPr id="2050" name="Picture 2" descr="E:\ІІ курс\ОТ\СРС\vlfin.ru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4076220"/>
            <a:ext cx="5920471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Monotype Corsiva" panose="03010101010201010101" pitchFamily="66" charset="0"/>
              </a:rPr>
              <a:t>Туристичне обслуговування і туристичне бронювання є важливою ланкою і першою цеглинкою для забезпечення туриста усім необхідним під час подорожі, а також для задоволення потреб туриста і отримання задоволення від подорожі.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ІІ курс\ОТ\СРС\Online_Presenc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err="1">
                <a:effectLst/>
              </a:rPr>
              <a:t>Поняття</a:t>
            </a:r>
            <a:r>
              <a:rPr lang="ru-RU" sz="2400" dirty="0">
                <a:effectLst/>
              </a:rPr>
              <a:t> „</a:t>
            </a:r>
            <a:r>
              <a:rPr lang="ru-RU" sz="2400" dirty="0" err="1">
                <a:effectLst/>
              </a:rPr>
              <a:t>туристичне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обслуговування</a:t>
            </a:r>
            <a:r>
              <a:rPr lang="ru-RU" sz="2400" dirty="0">
                <a:effectLst/>
              </a:rPr>
              <a:t>” як </a:t>
            </a:r>
            <a:r>
              <a:rPr lang="ru-RU" sz="2400" dirty="0" err="1">
                <a:effectLst/>
              </a:rPr>
              <a:t>процес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надання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 туризму є </a:t>
            </a:r>
            <a:r>
              <a:rPr lang="ru-RU" sz="2400" dirty="0" err="1">
                <a:effectLst/>
              </a:rPr>
              <a:t>дуже</a:t>
            </a:r>
            <a:r>
              <a:rPr lang="ru-RU" sz="2400" dirty="0">
                <a:effectLst/>
              </a:rPr>
              <a:t> широким. </a:t>
            </a:r>
            <a:r>
              <a:rPr lang="ru-RU" sz="2400" dirty="0" err="1">
                <a:effectLst/>
              </a:rPr>
              <a:t>Воно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включає</a:t>
            </a:r>
            <a:r>
              <a:rPr lang="ru-RU" sz="2400" dirty="0">
                <a:effectLst/>
              </a:rPr>
              <a:t>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а) процес надання усього спектру послуг туристу, від початку до кінця туристичного обслуговування, тобто весь перебіг туристичного обслуговування; </a:t>
            </a:r>
          </a:p>
          <a:p>
            <a:r>
              <a:rPr lang="uk-UA" dirty="0">
                <a:latin typeface="Monotype Corsiva" panose="03010101010201010101" pitchFamily="66" charset="0"/>
              </a:rPr>
              <a:t>б) процес надання послуг туристу окремим постачальником послуг (</a:t>
            </a:r>
            <a:r>
              <a:rPr lang="uk-UA" dirty="0" err="1">
                <a:latin typeface="Monotype Corsiva" panose="03010101010201010101" pitchFamily="66" charset="0"/>
              </a:rPr>
              <a:t>турфірмою</a:t>
            </a:r>
            <a:r>
              <a:rPr lang="uk-UA" dirty="0">
                <a:latin typeface="Monotype Corsiva" panose="03010101010201010101" pitchFamily="66" charset="0"/>
              </a:rPr>
              <a:t>, готелем, рестораном тощо); </a:t>
            </a:r>
          </a:p>
          <a:p>
            <a:r>
              <a:rPr lang="uk-UA" dirty="0">
                <a:latin typeface="Monotype Corsiva" panose="03010101010201010101" pitchFamily="66" charset="0"/>
              </a:rPr>
              <a:t>в) процес надання окремим постачальником послуг певної однієї послуги туристу зі всього спектру послуг, наданих цим постачальником цьому туристу. Наприклад, процес надання побутового обслуговування туристу у готелі.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991600" cy="39330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 err="1">
                <a:latin typeface="Monotype Corsiva" panose="03010101010201010101" pitchFamily="66" charset="0"/>
              </a:rPr>
              <a:t>Щоби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розглянути</a:t>
            </a:r>
            <a:r>
              <a:rPr lang="ru-RU" sz="4000" b="1" dirty="0">
                <a:latin typeface="Monotype Corsiva" panose="03010101010201010101" pitchFamily="66" charset="0"/>
              </a:rPr>
              <a:t> весь </a:t>
            </a:r>
            <a:r>
              <a:rPr lang="ru-RU" sz="4000" b="1" dirty="0" err="1">
                <a:latin typeface="Monotype Corsiva" panose="03010101010201010101" pitchFamily="66" charset="0"/>
              </a:rPr>
              <a:t>процес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туристичного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sz="4000" b="1" dirty="0">
                <a:latin typeface="Monotype Corsiva" panose="03010101010201010101" pitchFamily="66" charset="0"/>
              </a:rPr>
              <a:t> і </a:t>
            </a:r>
            <a:r>
              <a:rPr lang="ru-RU" sz="4000" b="1" dirty="0" err="1">
                <a:latin typeface="Monotype Corsiva" panose="03010101010201010101" pitchFamily="66" charset="0"/>
              </a:rPr>
              <a:t>виокремити</a:t>
            </a:r>
            <a:r>
              <a:rPr lang="ru-RU" sz="4000" b="1" dirty="0">
                <a:latin typeface="Monotype Corsiva" panose="03010101010201010101" pitchFamily="66" charset="0"/>
              </a:rPr>
              <a:t> в </a:t>
            </a:r>
            <a:r>
              <a:rPr lang="ru-RU" sz="4000" b="1" dirty="0" err="1">
                <a:latin typeface="Monotype Corsiva" panose="03010101010201010101" pitchFamily="66" charset="0"/>
              </a:rPr>
              <a:t>ньому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певні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етапи</a:t>
            </a:r>
            <a:r>
              <a:rPr lang="ru-RU" sz="4000" b="1" dirty="0">
                <a:latin typeface="Monotype Corsiva" panose="03010101010201010101" pitchFamily="66" charset="0"/>
              </a:rPr>
              <a:t>, </a:t>
            </a:r>
            <a:r>
              <a:rPr lang="ru-RU" sz="4000" b="1" dirty="0" err="1">
                <a:latin typeface="Monotype Corsiva" panose="03010101010201010101" pitchFamily="66" charset="0"/>
              </a:rPr>
              <a:t>необхідно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побудувати</a:t>
            </a:r>
            <a:r>
              <a:rPr lang="ru-RU" sz="4000" b="1" dirty="0">
                <a:latin typeface="Monotype Corsiva" panose="03010101010201010101" pitchFamily="66" charset="0"/>
              </a:rPr>
              <a:t> модель </a:t>
            </a:r>
            <a:r>
              <a:rPr lang="ru-RU" sz="4000" b="1" dirty="0" err="1">
                <a:latin typeface="Monotype Corsiva" panose="03010101010201010101" pitchFamily="66" charset="0"/>
              </a:rPr>
              <a:t>туристичного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sz="4000" b="1" dirty="0">
                <a:latin typeface="Monotype Corsiva" panose="03010101010201010101" pitchFamily="66" charset="0"/>
              </a:rPr>
              <a:t>. Для </a:t>
            </a:r>
            <a:r>
              <a:rPr lang="ru-RU" sz="4000" b="1" dirty="0" err="1">
                <a:latin typeface="Monotype Corsiva" panose="03010101010201010101" pitchFamily="66" charset="0"/>
              </a:rPr>
              <a:t>побудови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такої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моделі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спиратимемося</a:t>
            </a:r>
            <a:r>
              <a:rPr lang="ru-RU" sz="4000" b="1" dirty="0">
                <a:latin typeface="Monotype Corsiva" panose="03010101010201010101" pitchFamily="66" charset="0"/>
              </a:rPr>
              <a:t> на </a:t>
            </a:r>
            <a:r>
              <a:rPr lang="ru-RU" sz="4000" b="1" dirty="0" err="1">
                <a:latin typeface="Monotype Corsiva" panose="03010101010201010101" pitchFamily="66" charset="0"/>
              </a:rPr>
              <a:t>наступні</a:t>
            </a:r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latin typeface="Monotype Corsiva" panose="03010101010201010101" pitchFamily="66" charset="0"/>
              </a:rPr>
              <a:t>припущення</a:t>
            </a:r>
            <a:r>
              <a:rPr lang="ru-RU" sz="4000" b="1" dirty="0">
                <a:latin typeface="Monotype Corsiva" panose="03010101010201010101" pitchFamily="66" charset="0"/>
              </a:rPr>
              <a:t>: </a:t>
            </a:r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1) </a:t>
            </a:r>
            <a:r>
              <a:rPr lang="ru-RU" dirty="0" err="1">
                <a:latin typeface="Monotype Corsiva" panose="03010101010201010101" pitchFamily="66" charset="0"/>
              </a:rPr>
              <a:t>існуюча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турфірма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спеціалізується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організації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зарубіжного</a:t>
            </a:r>
            <a:r>
              <a:rPr lang="ru-RU" dirty="0">
                <a:latin typeface="Monotype Corsiva" panose="03010101010201010101" pitchFamily="66" charset="0"/>
              </a:rPr>
              <a:t> туризму, </a:t>
            </a:r>
            <a:r>
              <a:rPr lang="ru-RU" dirty="0" err="1">
                <a:latin typeface="Monotype Corsiva" panose="03010101010201010101" pitchFamily="66" charset="0"/>
              </a:rPr>
              <a:t>причому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розробляє</a:t>
            </a:r>
            <a:r>
              <a:rPr lang="ru-RU" dirty="0">
                <a:latin typeface="Monotype Corsiva" panose="03010101010201010101" pitchFamily="66" charset="0"/>
              </a:rPr>
              <a:t> свою </a:t>
            </a:r>
            <a:r>
              <a:rPr lang="ru-RU" dirty="0" err="1">
                <a:latin typeface="Monotype Corsiva" panose="03010101010201010101" pitchFamily="66" charset="0"/>
              </a:rPr>
              <a:t>туристичну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подорож</a:t>
            </a:r>
            <a:r>
              <a:rPr lang="ru-RU" dirty="0">
                <a:latin typeface="Monotype Corsiva" panose="03010101010201010101" pitchFamily="66" charset="0"/>
              </a:rPr>
              <a:t> за </a:t>
            </a:r>
            <a:r>
              <a:rPr lang="ru-RU" dirty="0" err="1">
                <a:latin typeface="Monotype Corsiva" panose="03010101010201010101" pitchFamily="66" charset="0"/>
              </a:rPr>
              <a:t>якнайповнішою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програмою</a:t>
            </a:r>
            <a:r>
              <a:rPr lang="ru-RU" dirty="0">
                <a:latin typeface="Monotype Corsiva" panose="03010101010201010101" pitchFamily="66" charset="0"/>
              </a:rPr>
              <a:t>; </a:t>
            </a:r>
          </a:p>
          <a:p>
            <a:r>
              <a:rPr lang="ru-RU" dirty="0">
                <a:latin typeface="Monotype Corsiva" panose="03010101010201010101" pitchFamily="66" charset="0"/>
              </a:rPr>
              <a:t>2) </a:t>
            </a:r>
            <a:r>
              <a:rPr lang="ru-RU" dirty="0" err="1">
                <a:latin typeface="Monotype Corsiva" panose="03010101010201010101" pitchFamily="66" charset="0"/>
              </a:rPr>
              <a:t>під</a:t>
            </a:r>
            <a:r>
              <a:rPr lang="ru-RU" dirty="0">
                <a:latin typeface="Monotype Corsiva" panose="03010101010201010101" pitchFamily="66" charset="0"/>
              </a:rPr>
              <a:t> час </a:t>
            </a:r>
            <a:r>
              <a:rPr lang="ru-RU" dirty="0" err="1">
                <a:latin typeface="Monotype Corsiva" panose="03010101010201010101" pitchFamily="66" charset="0"/>
              </a:rPr>
              <a:t>подорожі</a:t>
            </a:r>
            <a:r>
              <a:rPr lang="ru-RU" dirty="0">
                <a:latin typeface="Monotype Corsiva" panose="03010101010201010101" pitchFamily="66" charset="0"/>
              </a:rPr>
              <a:t> за кордон </a:t>
            </a:r>
            <a:r>
              <a:rPr lang="ru-RU" dirty="0" err="1">
                <a:latin typeface="Monotype Corsiva" panose="03010101010201010101" pitchFamily="66" charset="0"/>
              </a:rPr>
              <a:t>туристичну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групу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супроводжує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представник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турфірми</a:t>
            </a:r>
            <a:r>
              <a:rPr lang="ru-RU" dirty="0">
                <a:latin typeface="Monotype Corsiva" panose="03010101010201010101" pitchFamily="66" charset="0"/>
              </a:rPr>
              <a:t>; </a:t>
            </a:r>
          </a:p>
          <a:p>
            <a:r>
              <a:rPr lang="ru-RU" dirty="0">
                <a:latin typeface="Monotype Corsiva" panose="03010101010201010101" pitchFamily="66" charset="0"/>
              </a:rPr>
              <a:t>3) </a:t>
            </a:r>
            <a:r>
              <a:rPr lang="ru-RU" dirty="0" err="1">
                <a:latin typeface="Monotype Corsiva" panose="03010101010201010101" pitchFamily="66" charset="0"/>
              </a:rPr>
              <a:t>турфірма</a:t>
            </a:r>
            <a:r>
              <a:rPr lang="ru-RU" dirty="0">
                <a:latin typeface="Monotype Corsiva" panose="03010101010201010101" pitchFamily="66" charset="0"/>
              </a:rPr>
              <a:t> сама </a:t>
            </a:r>
            <a:r>
              <a:rPr lang="ru-RU" dirty="0" err="1">
                <a:latin typeface="Monotype Corsiva" panose="03010101010201010101" pitchFamily="66" charset="0"/>
              </a:rPr>
              <a:t>реалізує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клієнтам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власний</a:t>
            </a:r>
            <a:r>
              <a:rPr lang="ru-RU" dirty="0">
                <a:latin typeface="Monotype Corsiva" panose="03010101010201010101" pitchFamily="66" charset="0"/>
              </a:rPr>
              <a:t> турпродукт, </a:t>
            </a:r>
            <a:r>
              <a:rPr lang="ru-RU" dirty="0" err="1">
                <a:latin typeface="Monotype Corsiva" panose="03010101010201010101" pitchFamily="66" charset="0"/>
              </a:rPr>
              <a:t>тобто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турфірма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належить</a:t>
            </a:r>
            <a:r>
              <a:rPr lang="ru-RU" dirty="0"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latin typeface="Monotype Corsiva" panose="03010101010201010101" pitchFamily="66" charset="0"/>
              </a:rPr>
              <a:t>змішаного</a:t>
            </a:r>
            <a:r>
              <a:rPr lang="ru-RU" dirty="0">
                <a:latin typeface="Monotype Corsiva" panose="03010101010201010101" pitchFamily="66" charset="0"/>
              </a:rPr>
              <a:t> типу - </a:t>
            </a:r>
            <a:r>
              <a:rPr lang="ru-RU" dirty="0" err="1">
                <a:latin typeface="Monotype Corsiva" panose="03010101010201010101" pitchFamily="66" charset="0"/>
              </a:rPr>
              <a:t>одночасно</a:t>
            </a:r>
            <a:r>
              <a:rPr lang="ru-RU" dirty="0">
                <a:latin typeface="Monotype Corsiva" panose="03010101010201010101" pitchFamily="66" charset="0"/>
              </a:rPr>
              <a:t> є і туроператором, і </a:t>
            </a:r>
            <a:r>
              <a:rPr lang="ru-RU" dirty="0" err="1">
                <a:latin typeface="Monotype Corsiva" panose="03010101010201010101" pitchFamily="66" charset="0"/>
              </a:rPr>
              <a:t>турагенцією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14338" name="Picture 2" descr="E:\ІІ курс\ОТ\СРС\8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86050"/>
            <a:ext cx="8028384" cy="4171950"/>
          </a:xfrm>
        </p:spPr>
        <p:txBody>
          <a:bodyPr>
            <a:normAutofit/>
          </a:bodyPr>
          <a:lstStyle/>
          <a:p>
            <a:r>
              <a:rPr lang="ru-RU" dirty="0" err="1">
                <a:latin typeface="Monotype Corsiva" panose="03010101010201010101" pitchFamily="66" charset="0"/>
              </a:rPr>
              <a:t>Якщо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претензій</a:t>
            </a:r>
            <a:r>
              <a:rPr lang="ru-RU" dirty="0">
                <a:latin typeface="Monotype Corsiva" panose="03010101010201010101" pitchFamily="66" charset="0"/>
              </a:rPr>
              <a:t> (</a:t>
            </a:r>
            <a:r>
              <a:rPr lang="ru-RU" dirty="0" err="1">
                <a:latin typeface="Monotype Corsiva" panose="03010101010201010101" pitchFamily="66" charset="0"/>
              </a:rPr>
              <a:t>рекламацій</a:t>
            </a:r>
            <a:r>
              <a:rPr lang="ru-RU" dirty="0">
                <a:latin typeface="Monotype Corsiva" panose="03010101010201010101" pitchFamily="66" charset="0"/>
              </a:rPr>
              <a:t>) з боку </a:t>
            </a:r>
            <a:r>
              <a:rPr lang="ru-RU" dirty="0" err="1">
                <a:latin typeface="Monotype Corsiva" panose="03010101010201010101" pitchFamily="66" charset="0"/>
              </a:rPr>
              <a:t>клієнтів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щодо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немає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керівник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тургрупи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або</a:t>
            </a:r>
            <a:r>
              <a:rPr lang="ru-RU" dirty="0">
                <a:latin typeface="Monotype Corsiva" panose="03010101010201010101" pitchFamily="66" charset="0"/>
              </a:rPr>
              <a:t> турист,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подорожує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індивідуально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робить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відповідний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запис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графі</a:t>
            </a:r>
            <a:r>
              <a:rPr lang="ru-RU" dirty="0">
                <a:latin typeface="Monotype Corsiva" panose="03010101010201010101" pitchFamily="66" charset="0"/>
              </a:rPr>
              <a:t> „</a:t>
            </a:r>
            <a:r>
              <a:rPr lang="ru-RU" dirty="0" err="1">
                <a:latin typeface="Monotype Corsiva" panose="03010101010201010101" pitchFamily="66" charset="0"/>
              </a:rPr>
              <a:t>фактично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надані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послуги</a:t>
            </a:r>
            <a:r>
              <a:rPr lang="ru-RU" dirty="0">
                <a:latin typeface="Monotype Corsiva" panose="03010101010201010101" pitchFamily="66" charset="0"/>
              </a:rPr>
              <a:t>” </a:t>
            </a:r>
            <a:r>
              <a:rPr lang="ru-RU" dirty="0" err="1">
                <a:latin typeface="Monotype Corsiva" panose="03010101010201010101" pitchFamily="66" charset="0"/>
              </a:rPr>
              <a:t>туристичного</a:t>
            </a:r>
            <a:r>
              <a:rPr lang="ru-RU" dirty="0">
                <a:latin typeface="Monotype Corsiva" panose="03010101010201010101" pitchFamily="66" charset="0"/>
              </a:rPr>
              <a:t> ваучера. З </a:t>
            </a:r>
            <a:r>
              <a:rPr lang="ru-RU" dirty="0" err="1">
                <a:latin typeface="Monotype Corsiva" panose="03010101010201010101" pitchFamily="66" charset="0"/>
              </a:rPr>
              <a:t>цього</a:t>
            </a:r>
            <a:r>
              <a:rPr lang="ru-RU" dirty="0">
                <a:latin typeface="Monotype Corsiva" panose="03010101010201010101" pitchFamily="66" charset="0"/>
              </a:rPr>
              <a:t> моменту </a:t>
            </a:r>
            <a:r>
              <a:rPr lang="ru-RU" dirty="0" err="1">
                <a:latin typeface="Monotype Corsiva" panose="03010101010201010101" pitchFamily="66" charset="0"/>
              </a:rPr>
              <a:t>традиційний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процес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клієнта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турфірмою</a:t>
            </a:r>
            <a:r>
              <a:rPr lang="ru-RU" dirty="0">
                <a:latin typeface="Monotype Corsiva" panose="03010101010201010101" pitchFamily="66" charset="0"/>
              </a:rPr>
              <a:t> як </a:t>
            </a:r>
            <a:r>
              <a:rPr lang="ru-RU" dirty="0" err="1">
                <a:latin typeface="Monotype Corsiva" panose="03010101010201010101" pitchFamily="66" charset="0"/>
              </a:rPr>
              <a:t>такий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завершується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Проте</a:t>
            </a:r>
            <a:r>
              <a:rPr lang="ru-RU" dirty="0">
                <a:latin typeface="Monotype Corsiva" panose="03010101010201010101" pitchFamily="66" charset="0"/>
              </a:rPr>
              <a:t> робота </a:t>
            </a:r>
            <a:r>
              <a:rPr lang="ru-RU" dirty="0" err="1">
                <a:latin typeface="Monotype Corsiva" panose="03010101010201010101" pitchFamily="66" charset="0"/>
              </a:rPr>
              <a:t>турфірми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триває</a:t>
            </a:r>
            <a:r>
              <a:rPr lang="ru-RU" dirty="0">
                <a:latin typeface="Monotype Corsiva" panose="03010101010201010101" pitchFamily="66" charset="0"/>
              </a:rPr>
              <a:t>: </a:t>
            </a:r>
            <a:r>
              <a:rPr lang="ru-RU" dirty="0" err="1">
                <a:latin typeface="Monotype Corsiva" panose="03010101010201010101" pitchFamily="66" charset="0"/>
              </a:rPr>
              <a:t>сюди</a:t>
            </a:r>
            <a:r>
              <a:rPr lang="ru-RU" dirty="0">
                <a:latin typeface="Monotype Corsiva" panose="03010101010201010101" pitchFamily="66" charset="0"/>
              </a:rPr>
              <a:t> входить </a:t>
            </a:r>
            <a:r>
              <a:rPr lang="ru-RU" dirty="0" err="1">
                <a:latin typeface="Monotype Corsiva" panose="03010101010201010101" pitchFamily="66" charset="0"/>
              </a:rPr>
              <a:t>фінансовий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звіт</a:t>
            </a:r>
            <a:r>
              <a:rPr lang="ru-RU" dirty="0">
                <a:latin typeface="Monotype Corsiva" panose="03010101010201010101" pitchFamily="66" charset="0"/>
              </a:rPr>
              <a:t> менеджера про </a:t>
            </a:r>
            <a:r>
              <a:rPr lang="ru-RU" dirty="0" err="1">
                <a:latin typeface="Monotype Corsiva" panose="03010101010201010101" pitchFamily="66" charset="0"/>
              </a:rPr>
              <a:t>туристичну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подорож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контакти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розрахунки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із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приймаючою</a:t>
            </a:r>
            <a:r>
              <a:rPr lang="ru-RU" dirty="0">
                <a:latin typeface="Monotype Corsiva" panose="03010101010201010101" pitchFamily="66" charset="0"/>
              </a:rPr>
              <a:t> стороною та </a:t>
            </a:r>
            <a:r>
              <a:rPr lang="ru-RU" dirty="0" err="1">
                <a:latin typeface="Monotype Corsiva" panose="03010101010201010101" pitchFamily="66" charset="0"/>
              </a:rPr>
              <a:t>ін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Цю</a:t>
            </a:r>
            <a:r>
              <a:rPr lang="ru-RU" dirty="0">
                <a:latin typeface="Monotype Corsiva" panose="03010101010201010101" pitchFamily="66" charset="0"/>
              </a:rPr>
              <a:t> роботу </a:t>
            </a:r>
            <a:r>
              <a:rPr lang="ru-RU" dirty="0" err="1">
                <a:latin typeface="Monotype Corsiva" panose="03010101010201010101" pitchFamily="66" charset="0"/>
              </a:rPr>
              <a:t>можна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віднести</a:t>
            </a:r>
            <a:r>
              <a:rPr lang="ru-RU" dirty="0">
                <a:latin typeface="Monotype Corsiva" panose="03010101010201010101" pitchFamily="66" charset="0"/>
              </a:rPr>
              <a:t> уже до </a:t>
            </a:r>
            <a:r>
              <a:rPr lang="ru-RU" dirty="0" err="1">
                <a:latin typeface="Monotype Corsiva" panose="03010101010201010101" pitchFamily="66" charset="0"/>
              </a:rPr>
              <a:t>організаційного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етапу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туристичного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тобто</a:t>
            </a:r>
            <a:r>
              <a:rPr lang="ru-RU" dirty="0">
                <a:latin typeface="Monotype Corsiva" panose="03010101010201010101" pitchFamily="66" charset="0"/>
              </a:rPr>
              <a:t> весь </a:t>
            </a:r>
            <a:r>
              <a:rPr lang="ru-RU" dirty="0" err="1">
                <a:latin typeface="Monotype Corsiva" panose="03010101010201010101" pitchFamily="66" charset="0"/>
              </a:rPr>
              <a:t>процес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туристичного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обслуговування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починається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спочатку</a:t>
            </a:r>
            <a:r>
              <a:rPr lang="ru-RU" dirty="0">
                <a:latin typeface="Monotype Corsiva" panose="03010101010201010101" pitchFamily="66" charset="0"/>
              </a:rPr>
              <a:t> і часто </a:t>
            </a:r>
            <a:r>
              <a:rPr lang="ru-RU" dirty="0" err="1">
                <a:latin typeface="Monotype Corsiva" panose="03010101010201010101" pitchFamily="66" charset="0"/>
              </a:rPr>
              <a:t>має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замкнений</a:t>
            </a:r>
            <a:r>
              <a:rPr lang="ru-RU" dirty="0">
                <a:latin typeface="Monotype Corsiva" panose="03010101010201010101" pitchFamily="66" charset="0"/>
              </a:rPr>
              <a:t> цикл (по </a:t>
            </a:r>
            <a:r>
              <a:rPr lang="ru-RU" dirty="0" err="1">
                <a:latin typeface="Monotype Corsiva" panose="03010101010201010101" pitchFamily="66" charset="0"/>
              </a:rPr>
              <a:t>спіралі</a:t>
            </a:r>
            <a:r>
              <a:rPr lang="ru-RU" dirty="0">
                <a:latin typeface="Monotype Corsiva" panose="03010101010201010101" pitchFamily="66" charset="0"/>
              </a:rPr>
              <a:t>).</a:t>
            </a:r>
          </a:p>
        </p:txBody>
      </p:sp>
      <p:pic>
        <p:nvPicPr>
          <p:cNvPr id="15362" name="Picture 2" descr="E:\ІІ курс\ОТ\СРС\buisness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69" y="0"/>
            <a:ext cx="4057650" cy="26860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atin typeface="+mn-lt"/>
              </a:rPr>
              <a:t>Електронні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системи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бронювання</a:t>
            </a:r>
            <a:r>
              <a:rPr lang="ru-RU" dirty="0">
                <a:latin typeface="+mn-lt"/>
              </a:rPr>
              <a:t> і продажу </a:t>
            </a:r>
            <a:r>
              <a:rPr lang="ru-RU" dirty="0" err="1">
                <a:latin typeface="+mn-lt"/>
              </a:rPr>
              <a:t>туристичних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послуг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96752"/>
            <a:ext cx="4419600" cy="5661248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latin typeface="Monotype Corsiva" panose="03010101010201010101" pitchFamily="66" charset="0"/>
              </a:rPr>
              <a:t>Серед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інформаційних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технологій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сфері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надання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послуг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вагоме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посідає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Інтернет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який</a:t>
            </a:r>
            <a:r>
              <a:rPr lang="ru-RU" sz="2800" dirty="0"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latin typeface="Monotype Corsiva" panose="03010101010201010101" pitchFamily="66" charset="0"/>
              </a:rPr>
              <a:t>другої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половини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en-US" sz="2800" dirty="0">
                <a:latin typeface="Monotype Corsiva" panose="03010101010201010101" pitchFamily="66" charset="0"/>
              </a:rPr>
              <a:t>XX </a:t>
            </a:r>
            <a:r>
              <a:rPr lang="ru-RU" sz="2800" dirty="0">
                <a:latin typeface="Monotype Corsiva" panose="03010101010201010101" pitchFamily="66" charset="0"/>
              </a:rPr>
              <a:t>ст. став платформою для </a:t>
            </a:r>
            <a:r>
              <a:rPr lang="ru-RU" sz="2800" dirty="0" err="1">
                <a:latin typeface="Monotype Corsiva" panose="03010101010201010101" pitchFamily="66" charset="0"/>
              </a:rPr>
              <a:t>розвитку</a:t>
            </a:r>
            <a:r>
              <a:rPr lang="ru-RU" sz="2800" dirty="0">
                <a:latin typeface="Monotype Corsiva" panose="03010101010201010101" pitchFamily="66" charset="0"/>
              </a:rPr>
              <a:t> систем </a:t>
            </a:r>
            <a:r>
              <a:rPr lang="ru-RU" sz="28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800" dirty="0">
                <a:latin typeface="Monotype Corsiva" panose="03010101010201010101" pitchFamily="66" charset="0"/>
              </a:rPr>
              <a:t> й продажу </a:t>
            </a:r>
            <a:r>
              <a:rPr lang="ru-RU" sz="2800" dirty="0" err="1">
                <a:latin typeface="Monotype Corsiva" panose="03010101010201010101" pitchFamily="66" charset="0"/>
              </a:rPr>
              <a:t>товарів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послуг</a:t>
            </a:r>
            <a:r>
              <a:rPr lang="ru-RU" sz="2800" dirty="0">
                <a:latin typeface="Monotype Corsiva" panose="03010101010201010101" pitchFamily="66" charset="0"/>
              </a:rPr>
              <a:t> (е-</a:t>
            </a:r>
            <a:r>
              <a:rPr lang="ru-RU" sz="2800" dirty="0" err="1">
                <a:latin typeface="Monotype Corsiva" panose="03010101010201010101" pitchFamily="66" charset="0"/>
              </a:rPr>
              <a:t>сотте</a:t>
            </a:r>
            <a:r>
              <a:rPr lang="en-US" sz="2800" dirty="0">
                <a:latin typeface="Monotype Corsiva" panose="03010101010201010101" pitchFamily="66" charset="0"/>
              </a:rPr>
              <a:t>r</a:t>
            </a:r>
            <a:r>
              <a:rPr lang="ru-RU" sz="2800" dirty="0">
                <a:latin typeface="Monotype Corsiva" panose="03010101010201010101" pitchFamily="66" charset="0"/>
              </a:rPr>
              <a:t>се). </a:t>
            </a:r>
            <a:r>
              <a:rPr lang="ru-RU" sz="2800" dirty="0" err="1">
                <a:latin typeface="Monotype Corsiva" panose="03010101010201010101" pitchFamily="66" charset="0"/>
              </a:rPr>
              <a:t>Інформаційні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технології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найчастіше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використовуються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>
                <a:latin typeface="Monotype Corsiva" panose="03010101010201010101" pitchFamily="66" charset="0"/>
              </a:rPr>
              <a:t>презентації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пропозиції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туристичного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підприємства</a:t>
            </a:r>
            <a:r>
              <a:rPr lang="ru-RU" sz="2800" dirty="0">
                <a:latin typeface="Monotype Corsiva" panose="03010101010201010101" pitchFamily="66" charset="0"/>
              </a:rPr>
              <a:t>, яка в </a:t>
            </a:r>
            <a:r>
              <a:rPr lang="ru-RU" sz="2800" dirty="0" err="1">
                <a:latin typeface="Monotype Corsiva" panose="03010101010201010101" pitchFamily="66" charset="0"/>
              </a:rPr>
              <a:t>кінцевому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підсумку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веде</a:t>
            </a:r>
            <a:r>
              <a:rPr lang="ru-RU" sz="2800" dirty="0"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800" dirty="0">
                <a:latin typeface="Monotype Corsiva" panose="03010101010201010101" pitchFamily="66" charset="0"/>
              </a:rPr>
              <a:t> й продажу </a:t>
            </a:r>
            <a:r>
              <a:rPr lang="ru-RU" sz="2800" dirty="0" err="1">
                <a:latin typeface="Monotype Corsiva" panose="03010101010201010101" pitchFamily="66" charset="0"/>
              </a:rPr>
              <a:t>послуг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027" name="Picture 3" descr="E:\ІІ курс\ОТ\СРС\1096e7b828a614ae9c43c5dece8727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2814449"/>
            <a:ext cx="4857119" cy="404355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бронювання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1046" y="1052736"/>
            <a:ext cx="4680554" cy="5805264"/>
          </a:xfrm>
        </p:spPr>
        <p:txBody>
          <a:bodyPr>
            <a:normAutofit/>
          </a:bodyPr>
          <a:lstStyle/>
          <a:p>
            <a:r>
              <a:rPr lang="uk-UA" b="1" dirty="0">
                <a:latin typeface="Monotype Corsiva" panose="03010101010201010101" pitchFamily="66" charset="0"/>
              </a:rPr>
              <a:t>Бронювання</a:t>
            </a:r>
            <a:r>
              <a:rPr lang="uk-UA" dirty="0">
                <a:latin typeface="Monotype Corsiva" panose="03010101010201010101" pitchFamily="66" charset="0"/>
              </a:rPr>
              <a:t> – це попереднє закріплення за певним туристом (клієнтом, пасажиром) чи групи туристів (пасажирів) місць у готелях, на транспорт, квитків на культурно-масові заходи та інші послуги на конкретні дати.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E:\ІІ курс\ОТ\СРС\goryachi-putivki-poyizdki-turi-vizi-podorozhi-putivki-za-kordon-vidpochinok-na-mori--6d0d-1306122222360417-1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2852936"/>
            <a:ext cx="4691220" cy="40397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0"/>
            <a:ext cx="4824536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 err="1"/>
              <a:t>Основними</a:t>
            </a:r>
            <a:r>
              <a:rPr lang="ru-RU" sz="3400" b="1" dirty="0"/>
              <a:t> </a:t>
            </a:r>
            <a:r>
              <a:rPr lang="ru-RU" sz="3400" b="1" dirty="0" err="1"/>
              <a:t>групами</a:t>
            </a:r>
            <a:r>
              <a:rPr lang="ru-RU" sz="3400" b="1" dirty="0"/>
              <a:t> </a:t>
            </a:r>
            <a:r>
              <a:rPr lang="ru-RU" sz="3400" b="1" dirty="0" err="1"/>
              <a:t>учасників</a:t>
            </a:r>
            <a:r>
              <a:rPr lang="ru-RU" sz="3400" b="1" dirty="0"/>
              <a:t> </a:t>
            </a:r>
            <a:r>
              <a:rPr lang="ru-RU" sz="3400" b="1" dirty="0" err="1"/>
              <a:t>електронних</a:t>
            </a:r>
            <a:r>
              <a:rPr lang="ru-RU" sz="3400" b="1" dirty="0"/>
              <a:t> </a:t>
            </a:r>
            <a:r>
              <a:rPr lang="ru-RU" sz="3400" b="1" dirty="0" err="1"/>
              <a:t>каналів</a:t>
            </a:r>
            <a:r>
              <a:rPr lang="ru-RU" sz="3400" b="1" dirty="0"/>
              <a:t> </a:t>
            </a:r>
            <a:r>
              <a:rPr lang="ru-RU" sz="3400" b="1" dirty="0" err="1"/>
              <a:t>дистрибуції</a:t>
            </a:r>
            <a:r>
              <a:rPr lang="ru-RU" sz="3400" b="1" dirty="0"/>
              <a:t> </a:t>
            </a:r>
            <a:r>
              <a:rPr lang="ru-RU" sz="3400" b="1" dirty="0" err="1"/>
              <a:t>туристичних</a:t>
            </a:r>
            <a:r>
              <a:rPr lang="ru-RU" sz="3400" b="1" dirty="0"/>
              <a:t> </a:t>
            </a:r>
            <a:r>
              <a:rPr lang="ru-RU" sz="3400" b="1" dirty="0" err="1"/>
              <a:t>послуг</a:t>
            </a:r>
            <a:r>
              <a:rPr lang="ru-RU" sz="3400" b="1" dirty="0"/>
              <a:t> є</a:t>
            </a:r>
            <a:r>
              <a:rPr lang="ru-RU" dirty="0"/>
              <a:t>:</a:t>
            </a:r>
          </a:p>
          <a:p>
            <a:endParaRPr lang="en-US" dirty="0"/>
          </a:p>
          <a:p>
            <a:endParaRPr lang="ru-RU" dirty="0"/>
          </a:p>
          <a:p>
            <a:r>
              <a:rPr lang="ru-RU" sz="4200" dirty="0">
                <a:latin typeface="Monotype Corsiva" panose="03010101010201010101" pitchFamily="66" charset="0"/>
              </a:rPr>
              <a:t>- </a:t>
            </a:r>
            <a:r>
              <a:rPr lang="ru-RU" sz="4200" dirty="0" err="1">
                <a:latin typeface="Monotype Corsiva" panose="03010101010201010101" pitchFamily="66" charset="0"/>
              </a:rPr>
              <a:t>готелі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які</a:t>
            </a:r>
            <a:r>
              <a:rPr lang="ru-RU" sz="4200" dirty="0">
                <a:latin typeface="Monotype Corsiva" panose="03010101010201010101" pitchFamily="66" charset="0"/>
              </a:rPr>
              <a:t> на </a:t>
            </a:r>
            <a:r>
              <a:rPr lang="ru-RU" sz="4200" dirty="0" err="1">
                <a:latin typeface="Monotype Corsiva" panose="03010101010201010101" pitchFamily="66" charset="0"/>
              </a:rPr>
              <a:t>своїх</a:t>
            </a:r>
            <a:r>
              <a:rPr lang="ru-RU" sz="4200" dirty="0">
                <a:latin typeface="Monotype Corsiva" panose="03010101010201010101" pitchFamily="66" charset="0"/>
              </a:rPr>
              <a:t> веб-</a:t>
            </a:r>
            <a:r>
              <a:rPr lang="ru-RU" sz="4200" dirty="0" err="1">
                <a:latin typeface="Monotype Corsiva" panose="03010101010201010101" pitchFamily="66" charset="0"/>
              </a:rPr>
              <a:t>сторінках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дозволяють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здійснювати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послуг</a:t>
            </a:r>
            <a:r>
              <a:rPr lang="ru-RU" sz="4200" dirty="0">
                <a:latin typeface="Monotype Corsiva" panose="03010101010201010101" pitchFamily="66" charset="0"/>
              </a:rPr>
              <a:t> за </a:t>
            </a:r>
            <a:r>
              <a:rPr lang="ru-RU" sz="4200" dirty="0" err="1">
                <a:latin typeface="Monotype Corsiva" panose="03010101010201010101" pitchFamily="66" charset="0"/>
              </a:rPr>
              <a:t>допомогою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електронної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пошти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заповнення</a:t>
            </a:r>
            <a:r>
              <a:rPr lang="ru-RU" sz="4200" dirty="0">
                <a:latin typeface="Monotype Corsiva" panose="03010101010201010101" pitchFamily="66" charset="0"/>
              </a:rPr>
              <a:t> і </a:t>
            </a:r>
            <a:r>
              <a:rPr lang="ru-RU" sz="4200" dirty="0" err="1">
                <a:latin typeface="Monotype Corsiva" panose="03010101010201010101" pitchFamily="66" charset="0"/>
              </a:rPr>
              <a:t>надсилання</a:t>
            </a:r>
            <a:r>
              <a:rPr lang="ru-RU" sz="4200" dirty="0">
                <a:latin typeface="Monotype Corsiva" panose="03010101010201010101" pitchFamily="66" charset="0"/>
              </a:rPr>
              <a:t> формуляра </a:t>
            </a:r>
            <a:r>
              <a:rPr lang="ru-RU" sz="4200" dirty="0" err="1">
                <a:latin typeface="Monotype Corsiva" panose="03010101010201010101" pitchFamily="66" charset="0"/>
              </a:rPr>
              <a:t>замовлення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або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і </a:t>
            </a:r>
            <a:r>
              <a:rPr lang="ru-RU" sz="4200" dirty="0" err="1">
                <a:latin typeface="Monotype Corsiva" panose="03010101010201010101" pitchFamily="66" charset="0"/>
              </a:rPr>
              <a:t>купівлю</a:t>
            </a:r>
            <a:r>
              <a:rPr lang="ru-RU" sz="4200" dirty="0">
                <a:latin typeface="Monotype Corsiva" panose="03010101010201010101" pitchFamily="66" charset="0"/>
              </a:rPr>
              <a:t> в </a:t>
            </a:r>
            <a:r>
              <a:rPr lang="ru-RU" sz="4200" dirty="0" err="1">
                <a:latin typeface="Monotype Corsiva" panose="03010101010201010101" pitchFamily="66" charset="0"/>
              </a:rPr>
              <a:t>режимі</a:t>
            </a:r>
            <a:r>
              <a:rPr lang="ru-RU" sz="4200" dirty="0">
                <a:latin typeface="Monotype Corsiva" panose="03010101010201010101" pitchFamily="66" charset="0"/>
              </a:rPr>
              <a:t> реального часу </a:t>
            </a:r>
            <a:r>
              <a:rPr lang="en-US" sz="4200" dirty="0">
                <a:latin typeface="Monotype Corsiva" panose="03010101010201010101" pitchFamily="66" charset="0"/>
              </a:rPr>
              <a:t>on-line;</a:t>
            </a:r>
          </a:p>
          <a:p>
            <a:r>
              <a:rPr lang="en-US" sz="4200" dirty="0">
                <a:latin typeface="Monotype Corsiva" panose="03010101010201010101" pitchFamily="66" charset="0"/>
              </a:rPr>
              <a:t>- </a:t>
            </a:r>
            <a:r>
              <a:rPr lang="ru-RU" sz="4200" dirty="0" err="1">
                <a:latin typeface="Monotype Corsiva" panose="03010101010201010101" pitchFamily="66" charset="0"/>
              </a:rPr>
              <a:t>готельні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мережі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що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дозволяють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здійснювати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клієнтам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і </a:t>
            </a:r>
            <a:r>
              <a:rPr lang="ru-RU" sz="4200" dirty="0" err="1">
                <a:latin typeface="Monotype Corsiva" panose="03010101010201010101" pitchFamily="66" charset="0"/>
              </a:rPr>
              <a:t>купівлю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послуг</a:t>
            </a:r>
            <a:r>
              <a:rPr lang="ru-RU" sz="4200" dirty="0">
                <a:latin typeface="Monotype Corsiva" panose="03010101010201010101" pitchFamily="66" charset="0"/>
              </a:rPr>
              <a:t> у </a:t>
            </a:r>
            <a:r>
              <a:rPr lang="ru-RU" sz="4200" dirty="0" err="1">
                <a:latin typeface="Monotype Corsiva" panose="03010101010201010101" pitchFamily="66" charset="0"/>
              </a:rPr>
              <a:t>власних</a:t>
            </a:r>
            <a:r>
              <a:rPr lang="ru-RU" sz="4200" dirty="0">
                <a:latin typeface="Monotype Corsiva" panose="03010101010201010101" pitchFamily="66" charset="0"/>
              </a:rPr>
              <a:t> системах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en-US" sz="4200" dirty="0">
                <a:latin typeface="Monotype Corsiva" panose="03010101010201010101" pitchFamily="66" charset="0"/>
              </a:rPr>
              <a:t>on-line;</a:t>
            </a:r>
          </a:p>
          <a:p>
            <a:r>
              <a:rPr lang="en-US" sz="4200" dirty="0">
                <a:latin typeface="Monotype Corsiva" panose="03010101010201010101" pitchFamily="66" charset="0"/>
              </a:rPr>
              <a:t>- </a:t>
            </a:r>
            <a:r>
              <a:rPr lang="ru-RU" sz="4200" dirty="0" err="1">
                <a:latin typeface="Monotype Corsiva" panose="03010101010201010101" pitchFamily="66" charset="0"/>
              </a:rPr>
              <a:t>авіакомпанії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які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пропонують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клієнтам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власні</a:t>
            </a:r>
            <a:r>
              <a:rPr lang="ru-RU" sz="4200" dirty="0">
                <a:latin typeface="Monotype Corsiva" panose="03010101010201010101" pitchFamily="66" charset="0"/>
              </a:rPr>
              <a:t> веб-</a:t>
            </a:r>
            <a:r>
              <a:rPr lang="ru-RU" sz="4200" dirty="0" err="1">
                <a:latin typeface="Monotype Corsiva" panose="03010101010201010101" pitchFamily="66" charset="0"/>
              </a:rPr>
              <a:t>сторінки</a:t>
            </a:r>
            <a:r>
              <a:rPr lang="ru-RU" sz="4200" dirty="0">
                <a:latin typeface="Monotype Corsiva" panose="03010101010201010101" pitchFamily="66" charset="0"/>
              </a:rPr>
              <a:t> для </a:t>
            </a:r>
            <a:r>
              <a:rPr lang="ru-RU" sz="4200" dirty="0" err="1">
                <a:latin typeface="Monotype Corsiva" panose="03010101010201010101" pitchFamily="66" charset="0"/>
              </a:rPr>
              <a:t>виконання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замовлення</a:t>
            </a:r>
            <a:r>
              <a:rPr lang="ru-RU" sz="4200" dirty="0">
                <a:latin typeface="Monotype Corsiva" panose="03010101010201010101" pitchFamily="66" charset="0"/>
              </a:rPr>
              <a:t> і </a:t>
            </a:r>
            <a:r>
              <a:rPr lang="ru-RU" sz="4200" dirty="0" err="1">
                <a:latin typeface="Monotype Corsiva" panose="03010101010201010101" pitchFamily="66" charset="0"/>
              </a:rPr>
              <a:t>купівлі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послуг</a:t>
            </a:r>
            <a:r>
              <a:rPr lang="ru-RU" sz="4200" dirty="0">
                <a:latin typeface="Monotype Corsiva" panose="03010101010201010101" pitchFamily="66" charset="0"/>
              </a:rPr>
              <a:t>, а для </a:t>
            </a:r>
            <a:r>
              <a:rPr lang="ru-RU" sz="4200" dirty="0" err="1">
                <a:latin typeface="Monotype Corsiva" panose="03010101010201010101" pitchFamily="66" charset="0"/>
              </a:rPr>
              <a:t>кращого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планування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подорожі</a:t>
            </a:r>
            <a:r>
              <a:rPr lang="ru-RU" sz="4200" dirty="0">
                <a:latin typeface="Monotype Corsiva" panose="03010101010201010101" pitchFamily="66" charset="0"/>
              </a:rPr>
              <a:t> за </a:t>
            </a:r>
            <a:r>
              <a:rPr lang="ru-RU" sz="4200" dirty="0" err="1">
                <a:latin typeface="Monotype Corsiva" panose="03010101010201010101" pitchFamily="66" charset="0"/>
              </a:rPr>
              <a:t>умови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квитка </a:t>
            </a:r>
            <a:r>
              <a:rPr lang="ru-RU" sz="4200" dirty="0" err="1">
                <a:latin typeface="Monotype Corsiva" panose="03010101010201010101" pitchFamily="66" charset="0"/>
              </a:rPr>
              <a:t>існує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можливість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інших</a:t>
            </a:r>
            <a:r>
              <a:rPr lang="ru-RU" sz="4200" dirty="0">
                <a:latin typeface="Monotype Corsiva" panose="03010101010201010101" pitchFamily="66" charset="0"/>
              </a:rPr>
              <a:t> </a:t>
            </a:r>
            <a:r>
              <a:rPr lang="ru-RU" sz="4200" dirty="0" err="1">
                <a:latin typeface="Monotype Corsiva" panose="03010101010201010101" pitchFamily="66" charset="0"/>
              </a:rPr>
              <a:t>послуг</a:t>
            </a:r>
            <a:r>
              <a:rPr lang="ru-RU" sz="4200" dirty="0">
                <a:latin typeface="Monotype Corsiva" panose="03010101010201010101" pitchFamily="66" charset="0"/>
              </a:rPr>
              <a:t>, </a:t>
            </a:r>
            <a:r>
              <a:rPr lang="ru-RU" sz="4200" dirty="0" err="1">
                <a:latin typeface="Monotype Corsiva" panose="03010101010201010101" pitchFamily="66" charset="0"/>
              </a:rPr>
              <a:t>наприклад</a:t>
            </a:r>
            <a:r>
              <a:rPr lang="ru-RU" sz="4200" dirty="0">
                <a:latin typeface="Monotype Corsiva" panose="03010101010201010101" pitchFamily="66" charset="0"/>
              </a:rPr>
              <a:t>, прокату </a:t>
            </a:r>
            <a:r>
              <a:rPr lang="ru-RU" sz="4200" dirty="0" err="1">
                <a:latin typeface="Monotype Corsiva" panose="03010101010201010101" pitchFamily="66" charset="0"/>
              </a:rPr>
              <a:t>автомобілів</a:t>
            </a:r>
            <a:r>
              <a:rPr lang="ru-RU" sz="4200" dirty="0">
                <a:latin typeface="Monotype Corsiva" panose="03010101010201010101" pitchFamily="66" charset="0"/>
              </a:rPr>
              <a:t>;</a:t>
            </a:r>
          </a:p>
          <a:p>
            <a:endParaRPr lang="ru-RU" sz="42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E:\ІІ курс\ОТ\СРС\3csillagosho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90900" cy="29845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ІІ курс\ОТ\СРС\zakaz_avi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00"/>
            <a:ext cx="3390900" cy="38735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0" y="0"/>
            <a:ext cx="4419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- </a:t>
            </a:r>
            <a:r>
              <a:rPr lang="ru-RU" sz="2000" dirty="0" err="1">
                <a:latin typeface="Monotype Corsiva" panose="03010101010201010101" pitchFamily="66" charset="0"/>
              </a:rPr>
              <a:t>туристичні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оператори</a:t>
            </a:r>
            <a:r>
              <a:rPr lang="ru-RU" sz="2000" dirty="0">
                <a:latin typeface="Monotype Corsiva" panose="03010101010201010101" pitchFamily="66" charset="0"/>
              </a:rPr>
              <a:t>. </a:t>
            </a:r>
            <a:r>
              <a:rPr lang="ru-RU" sz="2000" dirty="0" err="1">
                <a:latin typeface="Monotype Corsiva" panose="03010101010201010101" pitchFamily="66" charset="0"/>
              </a:rPr>
              <a:t>Відповідна</a:t>
            </a:r>
            <a:r>
              <a:rPr lang="ru-RU" sz="2000" dirty="0">
                <a:latin typeface="Monotype Corsiva" panose="03010101010201010101" pitchFamily="66" charset="0"/>
              </a:rPr>
              <a:t> веб-</a:t>
            </a:r>
            <a:r>
              <a:rPr lang="ru-RU" sz="2000" dirty="0" err="1">
                <a:latin typeface="Monotype Corsiva" panose="03010101010201010101" pitchFamily="66" charset="0"/>
              </a:rPr>
              <a:t>сторінка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дає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змогу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швидко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встановити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контакти</a:t>
            </a:r>
            <a:r>
              <a:rPr lang="ru-RU" sz="2000" dirty="0">
                <a:latin typeface="Monotype Corsiva" panose="03010101010201010101" pitchFamily="66" charset="0"/>
              </a:rPr>
              <a:t> з </a:t>
            </a:r>
            <a:r>
              <a:rPr lang="ru-RU" sz="2000" dirty="0" err="1">
                <a:latin typeface="Monotype Corsiva" panose="03010101010201010101" pitchFamily="66" charset="0"/>
              </a:rPr>
              <a:t>постачальниками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окремих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послуг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туристичними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агенціями</a:t>
            </a:r>
            <a:r>
              <a:rPr lang="ru-RU" sz="2000" dirty="0">
                <a:latin typeface="Monotype Corsiva" panose="03010101010201010101" pitchFamily="66" charset="0"/>
              </a:rPr>
              <a:t>. У свою </a:t>
            </a:r>
            <a:r>
              <a:rPr lang="ru-RU" sz="2000" dirty="0" err="1">
                <a:latin typeface="Monotype Corsiva" panose="03010101010201010101" pitchFamily="66" charset="0"/>
              </a:rPr>
              <a:t>чергу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індивідуальним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клієнтам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дає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змогу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бронювати</a:t>
            </a:r>
            <a:r>
              <a:rPr lang="ru-RU" sz="2000" dirty="0">
                <a:latin typeface="Monotype Corsiva" panose="03010101010201010101" pitchFamily="66" charset="0"/>
              </a:rPr>
              <a:t> й </a:t>
            </a:r>
            <a:r>
              <a:rPr lang="ru-RU" sz="2000" dirty="0" err="1">
                <a:latin typeface="Monotype Corsiva" panose="03010101010201010101" pitchFamily="66" charset="0"/>
              </a:rPr>
              <a:t>купувати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послуги</a:t>
            </a:r>
            <a:r>
              <a:rPr lang="ru-RU" sz="2000" dirty="0">
                <a:latin typeface="Monotype Corsiva" panose="03010101010201010101" pitchFamily="66" charset="0"/>
              </a:rPr>
              <a:t> у </a:t>
            </a:r>
            <a:r>
              <a:rPr lang="ru-RU" sz="2000" dirty="0" err="1">
                <a:latin typeface="Monotype Corsiva" panose="03010101010201010101" pitchFamily="66" charset="0"/>
              </a:rPr>
              <a:t>формі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пакетів</a:t>
            </a:r>
            <a:r>
              <a:rPr lang="ru-RU" sz="2000" dirty="0">
                <a:latin typeface="Monotype Corsiva" panose="03010101010201010101" pitchFamily="66" charset="0"/>
              </a:rPr>
              <a:t> (</a:t>
            </a:r>
            <a:r>
              <a:rPr lang="ru-RU" sz="2000" dirty="0" err="1">
                <a:latin typeface="Monotype Corsiva" panose="03010101010201010101" pitchFamily="66" charset="0"/>
              </a:rPr>
              <a:t>туристичних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заходів</a:t>
            </a:r>
            <a:r>
              <a:rPr lang="ru-RU" sz="2000" dirty="0">
                <a:latin typeface="Monotype Corsiva" panose="03010101010201010101" pitchFamily="66" charset="0"/>
              </a:rPr>
              <a:t>) </a:t>
            </a:r>
            <a:r>
              <a:rPr lang="ru-RU" sz="2000" dirty="0" err="1">
                <a:latin typeface="Monotype Corsiva" panose="03010101010201010101" pitchFamily="66" charset="0"/>
              </a:rPr>
              <a:t>безпосередньо</a:t>
            </a:r>
            <a:r>
              <a:rPr lang="ru-RU" sz="2000" dirty="0">
                <a:latin typeface="Monotype Corsiva" panose="03010101010201010101" pitchFamily="66" charset="0"/>
              </a:rPr>
              <a:t> на веб-</a:t>
            </a:r>
            <a:r>
              <a:rPr lang="ru-RU" sz="2000" dirty="0" err="1">
                <a:latin typeface="Monotype Corsiva" panose="03010101010201010101" pitchFamily="66" charset="0"/>
              </a:rPr>
              <a:t>сторінці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організатора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подорожі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або</a:t>
            </a:r>
            <a:r>
              <a:rPr lang="ru-RU" sz="2000" dirty="0">
                <a:latin typeface="Monotype Corsiva" panose="03010101010201010101" pitchFamily="66" charset="0"/>
              </a:rPr>
              <a:t> через </a:t>
            </a:r>
            <a:r>
              <a:rPr lang="ru-RU" sz="2000" dirty="0" err="1">
                <a:latin typeface="Monotype Corsiva" panose="03010101010201010101" pitchFamily="66" charset="0"/>
              </a:rPr>
              <a:t>інтернет-посередників</a:t>
            </a:r>
            <a:r>
              <a:rPr lang="ru-RU" sz="2000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- </a:t>
            </a:r>
            <a:r>
              <a:rPr lang="ru-RU" sz="2000" dirty="0" err="1">
                <a:latin typeface="Monotype Corsiva" panose="03010101010201010101" pitchFamily="66" charset="0"/>
              </a:rPr>
              <a:t>туристичні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посередники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які</a:t>
            </a:r>
            <a:r>
              <a:rPr lang="ru-RU" sz="2000" dirty="0">
                <a:latin typeface="Monotype Corsiva" panose="03010101010201010101" pitchFamily="66" charset="0"/>
              </a:rPr>
              <a:t> створили </a:t>
            </a:r>
            <a:r>
              <a:rPr lang="ru-RU" sz="2000" dirty="0" err="1">
                <a:latin typeface="Monotype Corsiva" panose="03010101010201010101" pitchFamily="66" charset="0"/>
              </a:rPr>
              <a:t>власні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системи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бронювання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Інтернеті</a:t>
            </a:r>
            <a:r>
              <a:rPr lang="ru-RU" sz="2000" dirty="0">
                <a:latin typeface="Monotype Corsiva" panose="03010101010201010101" pitchFamily="66" charset="0"/>
              </a:rPr>
              <a:t>, наприклад1:</a:t>
            </a:r>
            <a:r>
              <a:rPr lang="en-US" sz="2000" dirty="0">
                <a:latin typeface="Monotype Corsiva" panose="03010101010201010101" pitchFamily="66" charset="0"/>
              </a:rPr>
              <a:t>Agency Model Services - </a:t>
            </a:r>
            <a:r>
              <a:rPr lang="ru-RU" sz="2000" dirty="0" err="1">
                <a:latin typeface="Monotype Corsiva" panose="03010101010201010101" pitchFamily="66" charset="0"/>
              </a:rPr>
              <a:t>функціонує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основі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агентних</a:t>
            </a:r>
            <a:r>
              <a:rPr lang="ru-RU" sz="2000" dirty="0">
                <a:latin typeface="Monotype Corsiva" panose="03010101010201010101" pitchFamily="66" charset="0"/>
              </a:rPr>
              <a:t>  умов, </a:t>
            </a:r>
            <a:r>
              <a:rPr lang="ru-RU" sz="2000" dirty="0" err="1">
                <a:latin typeface="Monotype Corsiva" panose="03010101010201010101" pitchFamily="66" charset="0"/>
              </a:rPr>
              <a:t>тобто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продає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послуги</a:t>
            </a:r>
            <a:r>
              <a:rPr lang="ru-RU" sz="2000" dirty="0">
                <a:latin typeface="Monotype Corsiva" panose="03010101010201010101" pitchFamily="66" charset="0"/>
              </a:rPr>
              <a:t> за </a:t>
            </a:r>
            <a:r>
              <a:rPr lang="ru-RU" sz="2000" dirty="0" err="1">
                <a:latin typeface="Monotype Corsiva" panose="03010101010201010101" pitchFamily="66" charset="0"/>
              </a:rPr>
              <a:t>ціною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виробника</a:t>
            </a:r>
            <a:r>
              <a:rPr lang="ru-RU" sz="2000" dirty="0">
                <a:latin typeface="Monotype Corsiva" panose="03010101010201010101" pitchFamily="66" charset="0"/>
              </a:rPr>
              <a:t>, за </a:t>
            </a:r>
            <a:r>
              <a:rPr lang="ru-RU" sz="2000" dirty="0" err="1">
                <a:latin typeface="Monotype Corsiva" panose="03010101010201010101" pitchFamily="66" charset="0"/>
              </a:rPr>
              <a:t>що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від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нього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отримує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комісійні</a:t>
            </a:r>
            <a:r>
              <a:rPr lang="ru-RU" sz="2000" dirty="0">
                <a:latin typeface="Monotype Corsiva" panose="03010101010201010101" pitchFamily="66" charset="0"/>
              </a:rPr>
              <a:t>; -</a:t>
            </a:r>
            <a:r>
              <a:rPr lang="en-US" sz="2000" dirty="0">
                <a:latin typeface="Monotype Corsiva" panose="03010101010201010101" pitchFamily="66" charset="0"/>
              </a:rPr>
              <a:t>Merchant Model Services - </a:t>
            </a:r>
            <a:r>
              <a:rPr lang="ru-RU" sz="2000" dirty="0" err="1">
                <a:latin typeface="Monotype Corsiva" panose="03010101010201010101" pitchFamily="66" charset="0"/>
              </a:rPr>
              <a:t>здійснює</a:t>
            </a:r>
            <a:r>
              <a:rPr lang="ru-RU" sz="2000" dirty="0">
                <a:latin typeface="Monotype Corsiva" panose="03010101010201010101" pitchFamily="66" charset="0"/>
              </a:rPr>
              <a:t> продаж </a:t>
            </a:r>
            <a:r>
              <a:rPr lang="ru-RU" sz="2000" dirty="0" err="1">
                <a:latin typeface="Monotype Corsiva" panose="03010101010201010101" pitchFamily="66" charset="0"/>
              </a:rPr>
              <a:t>власним</a:t>
            </a:r>
            <a:r>
              <a:rPr lang="ru-RU" sz="2000" dirty="0">
                <a:latin typeface="Monotype Corsiva" panose="03010101010201010101" pitchFamily="66" charset="0"/>
              </a:rPr>
              <a:t> коштом, </a:t>
            </a:r>
            <a:r>
              <a:rPr lang="ru-RU" sz="2000" dirty="0" err="1">
                <a:latin typeface="Monotype Corsiva" panose="03010101010201010101" pitchFamily="66" charset="0"/>
              </a:rPr>
              <a:t>тобто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купує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послуги</a:t>
            </a:r>
            <a:r>
              <a:rPr lang="ru-RU" sz="2000" dirty="0">
                <a:latin typeface="Monotype Corsiva" panose="03010101010201010101" pitchFamily="66" charset="0"/>
              </a:rPr>
              <a:t> у </a:t>
            </a:r>
            <a:r>
              <a:rPr lang="en-US" sz="2000" dirty="0">
                <a:latin typeface="Monotype Corsiva" panose="03010101010201010101" pitchFamily="66" charset="0"/>
              </a:rPr>
              <a:t>   </a:t>
            </a:r>
            <a:r>
              <a:rPr lang="ru-RU" sz="2000" dirty="0" err="1">
                <a:latin typeface="Monotype Corsiva" panose="03010101010201010101" pitchFamily="66" charset="0"/>
              </a:rPr>
              <a:t>виробників</a:t>
            </a:r>
            <a:r>
              <a:rPr lang="ru-RU" sz="2000" dirty="0">
                <a:latin typeface="Monotype Corsiva" panose="03010101010201010101" pitchFamily="66" charset="0"/>
              </a:rPr>
              <a:t> за </a:t>
            </a:r>
            <a:r>
              <a:rPr lang="ru-RU" sz="2000" dirty="0" err="1">
                <a:latin typeface="Monotype Corsiva" panose="03010101010201010101" pitchFamily="66" charset="0"/>
              </a:rPr>
              <a:t>гуртовими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цінами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щоби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продати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їх</a:t>
            </a:r>
            <a:r>
              <a:rPr lang="ru-RU" sz="2000" dirty="0">
                <a:latin typeface="Monotype Corsiva" panose="03010101010201010101" pitchFamily="66" charset="0"/>
              </a:rPr>
              <a:t> з </a:t>
            </a:r>
            <a:r>
              <a:rPr lang="ru-RU" sz="2000" dirty="0" err="1">
                <a:latin typeface="Monotype Corsiva" panose="03010101010201010101" pitchFamily="66" charset="0"/>
              </a:rPr>
              <a:t>відповідним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надлишком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який</a:t>
            </a:r>
            <a:r>
              <a:rPr lang="ru-RU" sz="2000" dirty="0">
                <a:latin typeface="Monotype Corsiva" panose="03010101010201010101" pitchFamily="66" charset="0"/>
              </a:rPr>
              <a:t> і становить </a:t>
            </a:r>
            <a:r>
              <a:rPr lang="ru-RU" sz="2000" dirty="0" err="1">
                <a:latin typeface="Monotype Corsiva" panose="03010101010201010101" pitchFamily="66" charset="0"/>
              </a:rPr>
              <a:t>основний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дохід</a:t>
            </a:r>
            <a:r>
              <a:rPr lang="ru-RU" sz="2000" dirty="0">
                <a:latin typeface="Monotype Corsiva" panose="03010101010201010101" pitchFamily="66" charset="0"/>
              </a:rPr>
              <a:t>;</a:t>
            </a:r>
          </a:p>
        </p:txBody>
      </p:sp>
      <p:pic>
        <p:nvPicPr>
          <p:cNvPr id="3074" name="Picture 2" descr="E:\ІІ курс\ОТ\СРС\rese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1"/>
            <a:ext cx="4536858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ІІ курс\ОТ\СРС\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" y="3573016"/>
            <a:ext cx="4536503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232</TotalTime>
  <Words>1569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Monotype Corsiva</vt:lpstr>
      <vt:lpstr>Roboto</vt:lpstr>
      <vt:lpstr>Times New Roman</vt:lpstr>
      <vt:lpstr>Trebuchet MS</vt:lpstr>
      <vt:lpstr>Берлин</vt:lpstr>
      <vt:lpstr>Бронювання туристичного обслуговування</vt:lpstr>
      <vt:lpstr>Презентация PowerPoint</vt:lpstr>
      <vt:lpstr>Поняття „туристичне обслуговування” як процес надання послуг туризму є дуже широким. Воно включає: </vt:lpstr>
      <vt:lpstr>Презентация PowerPoint</vt:lpstr>
      <vt:lpstr>Презентация PowerPoint</vt:lpstr>
      <vt:lpstr>Електронні системи бронювання і продажу туристичних послуг</vt:lpstr>
      <vt:lpstr>бронювання</vt:lpstr>
      <vt:lpstr>Презентация PowerPoint</vt:lpstr>
      <vt:lpstr>Презентация PowerPoint</vt:lpstr>
      <vt:lpstr>Залежно від охоплення системи бронювання, вираженої географічним розташуванням виробників послуг, комп'ютерні системи бронювання туристичних послуг можна поділити на три основні групи: </vt:lpstr>
      <vt:lpstr>Презентация PowerPoint</vt:lpstr>
      <vt:lpstr>Презентация PowerPoint</vt:lpstr>
      <vt:lpstr>Електронна торгівля </vt:lpstr>
      <vt:lpstr>Презентация PowerPoint</vt:lpstr>
      <vt:lpstr>Електронна платіжна система</vt:lpstr>
      <vt:lpstr>Платіжні системи мають забезпечувати:</vt:lpstr>
      <vt:lpstr>Усі платіжні інтернет-системи, залежно від способів розрахунку, поділяють на: </vt:lpstr>
      <vt:lpstr>За типом платежу вирізняють системи: </vt:lpstr>
      <vt:lpstr>Презентация PowerPoint</vt:lpstr>
      <vt:lpstr>    У рамках електронної торгівлі туристичне підприємство може використовувати такі функції:    </vt:lpstr>
      <vt:lpstr>Презентация PowerPoint</vt:lpstr>
      <vt:lpstr>Презентация PowerPoint</vt:lpstr>
      <vt:lpstr>анулювання</vt:lpstr>
      <vt:lpstr>Види анулювання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 «Бронювання туристичного обслуговування»</dc:title>
  <dc:creator>котопес</dc:creator>
  <cp:lastModifiedBy>Владелец</cp:lastModifiedBy>
  <cp:revision>24</cp:revision>
  <dcterms:created xsi:type="dcterms:W3CDTF">2014-04-28T16:04:12Z</dcterms:created>
  <dcterms:modified xsi:type="dcterms:W3CDTF">2022-10-14T11:35:45Z</dcterms:modified>
</cp:coreProperties>
</file>