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2" r:id="rId14"/>
    <p:sldId id="283" r:id="rId15"/>
    <p:sldId id="284" r:id="rId16"/>
    <p:sldId id="28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8288000" cy="10287000"/>
  <p:notesSz cx="6858000" cy="9144000"/>
  <p:embeddedFontLst>
    <p:embeddedFont>
      <p:font typeface="Amazing Slab" panose="020B0604020202020204" charset="0"/>
      <p:regular r:id="rId31"/>
    </p:embeddedFont>
    <p:embeddedFont>
      <p:font typeface="Amazing Slab Bold" panose="020B0604020202020204" charset="0"/>
      <p:regular r:id="rId32"/>
    </p:embeddedFont>
    <p:embeddedFont>
      <p:font typeface="Amazing Slab Bold Italics" panose="020B0604020202020204" charset="0"/>
      <p:regular r:id="rId33"/>
    </p:embeddedFont>
    <p:embeddedFont>
      <p:font typeface="Amazing Slab Italics" panose="020B0604020202020204" charset="0"/>
      <p:regular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uk.wikipedia.org/wiki/%D0%9A%D0%B0%D0%BC%D1%83%D1%84%D0%BB%D0%B5%D1%82%D0%BD%D0%B5_%D0%B2%D0%B8%D1%81%D0%B0%D0%B4%D0%B6%D0%B5%D0%BD%D0%BD%D1%8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715596" y="6838112"/>
            <a:ext cx="4485397" cy="3195845"/>
          </a:xfrm>
          <a:custGeom>
            <a:avLst/>
            <a:gdLst/>
            <a:ahLst/>
            <a:cxnLst/>
            <a:rect l="l" t="t" r="r" b="b"/>
            <a:pathLst>
              <a:path w="4485397" h="3195845">
                <a:moveTo>
                  <a:pt x="0" y="0"/>
                </a:moveTo>
                <a:lnTo>
                  <a:pt x="4485396" y="0"/>
                </a:lnTo>
                <a:lnTo>
                  <a:pt x="4485396" y="3195845"/>
                </a:lnTo>
                <a:lnTo>
                  <a:pt x="0" y="3195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437594" y="1686719"/>
            <a:ext cx="3406079" cy="3302185"/>
          </a:xfrm>
          <a:custGeom>
            <a:avLst/>
            <a:gdLst/>
            <a:ahLst/>
            <a:cxnLst/>
            <a:rect l="l" t="t" r="r" b="b"/>
            <a:pathLst>
              <a:path w="3406079" h="3302185">
                <a:moveTo>
                  <a:pt x="0" y="0"/>
                </a:moveTo>
                <a:lnTo>
                  <a:pt x="3406078" y="0"/>
                </a:lnTo>
                <a:lnTo>
                  <a:pt x="3406078" y="3302185"/>
                </a:lnTo>
                <a:lnTo>
                  <a:pt x="0" y="330218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4" name="Freeform 4"/>
          <p:cNvSpPr/>
          <p:nvPr/>
        </p:nvSpPr>
        <p:spPr>
          <a:xfrm>
            <a:off x="-200029" y="0"/>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444328" y="942975"/>
            <a:ext cx="17399344" cy="5895137"/>
          </a:xfrm>
          <a:prstGeom prst="rect">
            <a:avLst/>
          </a:prstGeom>
        </p:spPr>
        <p:txBody>
          <a:bodyPr lIns="0" tIns="0" rIns="0" bIns="0" rtlCol="0" anchor="t">
            <a:spAutoFit/>
          </a:bodyPr>
          <a:lstStyle/>
          <a:p>
            <a:pPr algn="ctr">
              <a:lnSpc>
                <a:spcPts val="4665"/>
              </a:lnSpc>
            </a:pPr>
            <a:r>
              <a:rPr lang="en-US" sz="4320" spc="-89" dirty="0" err="1">
                <a:solidFill>
                  <a:srgbClr val="FFFFFF"/>
                </a:solidFill>
                <a:latin typeface="Amazing Slab"/>
              </a:rPr>
              <a:t>Національний</a:t>
            </a:r>
            <a:r>
              <a:rPr lang="en-US" sz="4320" spc="-89" dirty="0">
                <a:solidFill>
                  <a:srgbClr val="FFFFFF"/>
                </a:solidFill>
                <a:latin typeface="Amazing Slab"/>
              </a:rPr>
              <a:t> </a:t>
            </a:r>
            <a:r>
              <a:rPr lang="en-US" sz="4320" spc="-89" dirty="0" err="1">
                <a:solidFill>
                  <a:srgbClr val="FFFFFF"/>
                </a:solidFill>
                <a:latin typeface="Amazing Slab"/>
              </a:rPr>
              <a:t>університет</a:t>
            </a:r>
            <a:r>
              <a:rPr lang="en-US" sz="4320" spc="-89" dirty="0">
                <a:solidFill>
                  <a:srgbClr val="FFFFFF"/>
                </a:solidFill>
                <a:latin typeface="Amazing Slab"/>
              </a:rPr>
              <a:t> </a:t>
            </a:r>
            <a:r>
              <a:rPr lang="en-US" sz="4320" spc="-89" dirty="0" err="1">
                <a:solidFill>
                  <a:srgbClr val="FFFFFF"/>
                </a:solidFill>
                <a:latin typeface="Amazing Slab"/>
              </a:rPr>
              <a:t>біоресурсів</a:t>
            </a:r>
            <a:r>
              <a:rPr lang="en-US" sz="4320" spc="-89" dirty="0">
                <a:solidFill>
                  <a:srgbClr val="FFFFFF"/>
                </a:solidFill>
                <a:latin typeface="Amazing Slab"/>
              </a:rPr>
              <a:t> </a:t>
            </a:r>
            <a:r>
              <a:rPr lang="en-US" sz="4320" spc="-89" dirty="0" err="1">
                <a:solidFill>
                  <a:srgbClr val="FFFFFF"/>
                </a:solidFill>
                <a:latin typeface="Amazing Slab"/>
              </a:rPr>
              <a:t>та</a:t>
            </a:r>
            <a:r>
              <a:rPr lang="en-US" sz="4320" spc="-89" dirty="0">
                <a:solidFill>
                  <a:srgbClr val="FFFFFF"/>
                </a:solidFill>
                <a:latin typeface="Amazing Slab"/>
              </a:rPr>
              <a:t> </a:t>
            </a:r>
            <a:r>
              <a:rPr lang="en-US" sz="4320" spc="-89" dirty="0" err="1">
                <a:solidFill>
                  <a:srgbClr val="FFFFFF"/>
                </a:solidFill>
                <a:latin typeface="Amazing Slab"/>
              </a:rPr>
              <a:t>природокористування</a:t>
            </a:r>
            <a:r>
              <a:rPr lang="en-US" sz="4320" spc="-89" dirty="0">
                <a:solidFill>
                  <a:srgbClr val="FFFFFF"/>
                </a:solidFill>
                <a:latin typeface="Amazing Slab"/>
              </a:rPr>
              <a:t> </a:t>
            </a:r>
            <a:r>
              <a:rPr lang="en-US" sz="4320" spc="-89" dirty="0" err="1">
                <a:solidFill>
                  <a:srgbClr val="FFFFFF"/>
                </a:solidFill>
                <a:latin typeface="Amazing Slab"/>
              </a:rPr>
              <a:t>України</a:t>
            </a:r>
            <a:endParaRPr lang="en-US" sz="4320" spc="-89" dirty="0">
              <a:solidFill>
                <a:srgbClr val="FFFFFF"/>
              </a:solidFill>
              <a:latin typeface="Amazing Slab"/>
            </a:endParaRPr>
          </a:p>
          <a:p>
            <a:pPr algn="ctr">
              <a:lnSpc>
                <a:spcPts val="4665"/>
              </a:lnSpc>
            </a:pPr>
            <a:r>
              <a:rPr lang="en-US" sz="4320" spc="-89" dirty="0" err="1">
                <a:solidFill>
                  <a:srgbClr val="FFFFFF"/>
                </a:solidFill>
                <a:latin typeface="Amazing Slab"/>
              </a:rPr>
              <a:t>Кафердра</a:t>
            </a:r>
            <a:r>
              <a:rPr lang="en-US" sz="4320" spc="-89" dirty="0">
                <a:solidFill>
                  <a:srgbClr val="FFFFFF"/>
                </a:solidFill>
                <a:latin typeface="Amazing Slab"/>
              </a:rPr>
              <a:t> </a:t>
            </a:r>
            <a:r>
              <a:rPr lang="en-US" sz="4320" spc="-89" dirty="0" err="1">
                <a:solidFill>
                  <a:srgbClr val="FFFFFF"/>
                </a:solidFill>
                <a:latin typeface="Amazing Slab"/>
              </a:rPr>
              <a:t>будівництва</a:t>
            </a:r>
            <a:endParaRPr lang="en-US" sz="4320" spc="-89" dirty="0">
              <a:solidFill>
                <a:srgbClr val="FFFFFF"/>
              </a:solidFill>
              <a:latin typeface="Amazing Slab"/>
            </a:endParaRPr>
          </a:p>
          <a:p>
            <a:pPr algn="ctr">
              <a:lnSpc>
                <a:spcPts val="4665"/>
              </a:lnSpc>
            </a:pPr>
            <a:endParaRPr lang="en-US" sz="4320" spc="-89" dirty="0">
              <a:solidFill>
                <a:srgbClr val="FFFFFF"/>
              </a:solidFill>
              <a:latin typeface="Amazing Slab"/>
            </a:endParaRPr>
          </a:p>
          <a:p>
            <a:pPr algn="ctr">
              <a:lnSpc>
                <a:spcPts val="4665"/>
              </a:lnSpc>
            </a:pPr>
            <a:endParaRPr lang="en-US" sz="4320" spc="-89" dirty="0">
              <a:solidFill>
                <a:srgbClr val="FFFFFF"/>
              </a:solidFill>
              <a:latin typeface="Amazing Slab"/>
            </a:endParaRPr>
          </a:p>
          <a:p>
            <a:pPr algn="ctr">
              <a:lnSpc>
                <a:spcPts val="5832"/>
              </a:lnSpc>
            </a:pPr>
            <a:r>
              <a:rPr lang="en-US" sz="5400" spc="-112" dirty="0" err="1">
                <a:solidFill>
                  <a:srgbClr val="FFFFFF"/>
                </a:solidFill>
                <a:latin typeface="Amazing Slab"/>
              </a:rPr>
              <a:t>Презентація</a:t>
            </a:r>
            <a:r>
              <a:rPr lang="en-US" sz="5400" spc="-112" dirty="0">
                <a:solidFill>
                  <a:srgbClr val="FFFFFF"/>
                </a:solidFill>
                <a:latin typeface="Amazing Slab"/>
              </a:rPr>
              <a:t> </a:t>
            </a:r>
            <a:r>
              <a:rPr lang="en-US" sz="5400" spc="-112" dirty="0" err="1">
                <a:solidFill>
                  <a:srgbClr val="FFFFFF"/>
                </a:solidFill>
                <a:latin typeface="Amazing Slab"/>
              </a:rPr>
              <a:t>теми</a:t>
            </a:r>
            <a:r>
              <a:rPr lang="en-US" sz="5400" spc="-112" dirty="0">
                <a:solidFill>
                  <a:srgbClr val="FFFFFF"/>
                </a:solidFill>
                <a:latin typeface="Amazing Slab"/>
              </a:rPr>
              <a:t> №7</a:t>
            </a:r>
          </a:p>
          <a:p>
            <a:pPr algn="ctr">
              <a:lnSpc>
                <a:spcPts val="5832"/>
              </a:lnSpc>
            </a:pPr>
            <a:endParaRPr lang="en-US" sz="5400" spc="-112" dirty="0">
              <a:solidFill>
                <a:srgbClr val="FFFFFF"/>
              </a:solidFill>
              <a:latin typeface="Amazing Slab"/>
            </a:endParaRPr>
          </a:p>
          <a:p>
            <a:pPr algn="ctr">
              <a:lnSpc>
                <a:spcPts val="5832"/>
              </a:lnSpc>
            </a:pPr>
            <a:r>
              <a:rPr lang="en-US" sz="5400" spc="-112" dirty="0">
                <a:solidFill>
                  <a:srgbClr val="FFFFFF"/>
                </a:solidFill>
                <a:latin typeface="Amazing Slab Bold"/>
              </a:rPr>
              <a:t>ВИБУХОВІ РОБОТИ ТА РЕЧОВИНИ</a:t>
            </a:r>
          </a:p>
          <a:p>
            <a:pPr algn="ctr">
              <a:lnSpc>
                <a:spcPts val="4665"/>
              </a:lnSpc>
            </a:pPr>
            <a:endParaRPr lang="en-US" sz="5400" spc="-112" dirty="0">
              <a:solidFill>
                <a:srgbClr val="FFFFFF"/>
              </a:solidFill>
              <a:latin typeface="Amazing Slab Bold"/>
            </a:endParaRPr>
          </a:p>
        </p:txBody>
      </p:sp>
      <p:sp>
        <p:nvSpPr>
          <p:cNvPr id="6" name="Freeform 6"/>
          <p:cNvSpPr/>
          <p:nvPr/>
        </p:nvSpPr>
        <p:spPr>
          <a:xfrm>
            <a:off x="715596" y="1497151"/>
            <a:ext cx="1639929" cy="3681321"/>
          </a:xfrm>
          <a:custGeom>
            <a:avLst/>
            <a:gdLst/>
            <a:ahLst/>
            <a:cxnLst/>
            <a:rect l="l" t="t" r="r" b="b"/>
            <a:pathLst>
              <a:path w="1639929" h="3681321">
                <a:moveTo>
                  <a:pt x="0" y="0"/>
                </a:moveTo>
                <a:lnTo>
                  <a:pt x="1639929" y="0"/>
                </a:lnTo>
                <a:lnTo>
                  <a:pt x="1639929" y="3681321"/>
                </a:lnTo>
                <a:lnTo>
                  <a:pt x="0" y="368132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sp>
      <p:sp>
        <p:nvSpPr>
          <p:cNvPr id="7" name="TextBox 7"/>
          <p:cNvSpPr txBox="1"/>
          <p:nvPr/>
        </p:nvSpPr>
        <p:spPr>
          <a:xfrm>
            <a:off x="3726180" y="8650986"/>
            <a:ext cx="13533120" cy="500137"/>
          </a:xfrm>
          <a:prstGeom prst="rect">
            <a:avLst/>
          </a:prstGeom>
        </p:spPr>
        <p:txBody>
          <a:bodyPr lIns="0" tIns="0" rIns="0" bIns="0" rtlCol="0" anchor="t">
            <a:spAutoFit/>
          </a:bodyPr>
          <a:lstStyle/>
          <a:p>
            <a:pPr algn="r">
              <a:lnSpc>
                <a:spcPts val="3888"/>
              </a:lnSpc>
            </a:pPr>
            <a:r>
              <a:rPr lang="uk-UA" sz="3600" spc="-16" dirty="0">
                <a:solidFill>
                  <a:srgbClr val="FFFFFF"/>
                </a:solidFill>
                <a:latin typeface="Amazing Slab"/>
              </a:rPr>
              <a:t>Лектор: Валентина Михайлівна </a:t>
            </a:r>
            <a:r>
              <a:rPr lang="uk-UA" sz="3600" spc="-16" dirty="0" err="1">
                <a:solidFill>
                  <a:srgbClr val="FFFFFF"/>
                </a:solidFill>
                <a:latin typeface="Amazing Slab"/>
              </a:rPr>
              <a:t>Бакуліна</a:t>
            </a:r>
            <a:endParaRPr lang="en-US" sz="3600" spc="-16" dirty="0">
              <a:solidFill>
                <a:srgbClr val="FFFFFF"/>
              </a:solidFill>
              <a:latin typeface="Amazing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77872" y="605011"/>
            <a:ext cx="10414102" cy="1138809"/>
          </a:xfrm>
          <a:prstGeom prst="rect">
            <a:avLst/>
          </a:prstGeom>
        </p:spPr>
        <p:txBody>
          <a:bodyPr lIns="0" tIns="0" rIns="0" bIns="0" rtlCol="0" anchor="t">
            <a:spAutoFit/>
          </a:bodyPr>
          <a:lstStyle/>
          <a:p>
            <a:pPr algn="l">
              <a:lnSpc>
                <a:spcPts val="7128"/>
              </a:lnSpc>
            </a:pPr>
            <a:r>
              <a:rPr lang="en-US" sz="6600" spc="-137">
                <a:solidFill>
                  <a:srgbClr val="F8C64F"/>
                </a:solidFill>
                <a:latin typeface="Amazing Slab Bold"/>
              </a:rPr>
              <a:t>Запалювальні трубки</a:t>
            </a:r>
          </a:p>
        </p:txBody>
      </p:sp>
      <p:sp>
        <p:nvSpPr>
          <p:cNvPr id="3" name="TextBox 3"/>
          <p:cNvSpPr txBox="1"/>
          <p:nvPr/>
        </p:nvSpPr>
        <p:spPr>
          <a:xfrm>
            <a:off x="-182741" y="2015499"/>
            <a:ext cx="11073530" cy="6426708"/>
          </a:xfrm>
          <a:prstGeom prst="rect">
            <a:avLst/>
          </a:prstGeom>
        </p:spPr>
        <p:txBody>
          <a:bodyPr lIns="0" tIns="0" rIns="0" bIns="0" rtlCol="0" anchor="t">
            <a:spAutoFit/>
          </a:bodyPr>
          <a:lstStyle/>
          <a:p>
            <a:pPr marL="760095" lvl="1" indent="-380048" algn="l">
              <a:lnSpc>
                <a:spcPts val="4536"/>
              </a:lnSpc>
              <a:buFont typeface="Arial"/>
              <a:buChar char="•"/>
            </a:pPr>
            <a:r>
              <a:rPr lang="en-US" sz="4200" spc="-18">
                <a:solidFill>
                  <a:srgbClr val="FFFFFF"/>
                </a:solidFill>
                <a:latin typeface="Amazing Slab Bold"/>
              </a:rPr>
              <a:t>Запалювальні трубки</a:t>
            </a:r>
            <a:r>
              <a:rPr lang="en-US" sz="4200" spc="-18">
                <a:solidFill>
                  <a:srgbClr val="FFFFFF"/>
                </a:solidFill>
                <a:latin typeface="Amazing Slab"/>
              </a:rPr>
              <a:t>, як правило, виготовляють на місці виконання вибухових робіт (рис. 5.2, г, слайд 12). Вони складаються з капсулядетонатора, вогнепровідного шнура (ВШ) та тліючого ґнота (за потреби). Підпалення запалювальних трубок, розміщених у зарядах, здійснюють тліючим гнітом, відрізком вогнепровідного шнура, запалювальним патрончиком. </a:t>
            </a:r>
          </a:p>
        </p:txBody>
      </p:sp>
      <p:sp>
        <p:nvSpPr>
          <p:cNvPr id="4" name="Freeform 4"/>
          <p:cNvSpPr/>
          <p:nvPr/>
        </p:nvSpPr>
        <p:spPr>
          <a:xfrm>
            <a:off x="11611994" y="127280"/>
            <a:ext cx="6021045" cy="9420656"/>
          </a:xfrm>
          <a:custGeom>
            <a:avLst/>
            <a:gdLst/>
            <a:ahLst/>
            <a:cxnLst/>
            <a:rect l="l" t="t" r="r" b="b"/>
            <a:pathLst>
              <a:path w="6021045" h="9420656">
                <a:moveTo>
                  <a:pt x="0" y="0"/>
                </a:moveTo>
                <a:lnTo>
                  <a:pt x="6021044" y="0"/>
                </a:lnTo>
                <a:lnTo>
                  <a:pt x="6021044" y="9420655"/>
                </a:lnTo>
                <a:lnTo>
                  <a:pt x="0" y="942065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5" name="Freeform 5"/>
          <p:cNvSpPr/>
          <p:nvPr/>
        </p:nvSpPr>
        <p:spPr>
          <a:xfrm>
            <a:off x="0" y="9672883"/>
            <a:ext cx="18688057" cy="781501"/>
          </a:xfrm>
          <a:custGeom>
            <a:avLst/>
            <a:gdLst/>
            <a:ahLst/>
            <a:cxnLst/>
            <a:rect l="l" t="t" r="r" b="b"/>
            <a:pathLst>
              <a:path w="18688057" h="781501">
                <a:moveTo>
                  <a:pt x="0" y="0"/>
                </a:moveTo>
                <a:lnTo>
                  <a:pt x="18688057" y="0"/>
                </a:lnTo>
                <a:lnTo>
                  <a:pt x="18688057"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66912" y="-110109"/>
            <a:ext cx="15590520" cy="1138809"/>
          </a:xfrm>
          <a:prstGeom prst="rect">
            <a:avLst/>
          </a:prstGeom>
        </p:spPr>
        <p:txBody>
          <a:bodyPr lIns="0" tIns="0" rIns="0" bIns="0" rtlCol="0" anchor="t">
            <a:spAutoFit/>
          </a:bodyPr>
          <a:lstStyle/>
          <a:p>
            <a:pPr algn="l">
              <a:lnSpc>
                <a:spcPts val="7128"/>
              </a:lnSpc>
            </a:pPr>
            <a:r>
              <a:rPr lang="en-US" sz="6600" spc="-137">
                <a:solidFill>
                  <a:srgbClr val="F8C64F"/>
                </a:solidFill>
                <a:latin typeface="Amazing Slab Bold"/>
              </a:rPr>
              <a:t>Детонувальний шнур </a:t>
            </a:r>
          </a:p>
        </p:txBody>
      </p:sp>
      <p:sp>
        <p:nvSpPr>
          <p:cNvPr id="3" name="TextBox 3"/>
          <p:cNvSpPr txBox="1"/>
          <p:nvPr/>
        </p:nvSpPr>
        <p:spPr>
          <a:xfrm>
            <a:off x="-303372" y="1408737"/>
            <a:ext cx="11419025" cy="8713569"/>
          </a:xfrm>
          <a:prstGeom prst="rect">
            <a:avLst/>
          </a:prstGeom>
        </p:spPr>
        <p:txBody>
          <a:bodyPr lIns="0" tIns="0" rIns="0" bIns="0" rtlCol="0" anchor="t">
            <a:spAutoFit/>
          </a:bodyPr>
          <a:lstStyle/>
          <a:p>
            <a:pPr marL="703088" lvl="1" indent="-351544" algn="l">
              <a:lnSpc>
                <a:spcPts val="3776"/>
              </a:lnSpc>
              <a:buFont typeface="Arial"/>
              <a:buChar char="•"/>
            </a:pPr>
            <a:r>
              <a:rPr lang="en-US" sz="3885" spc="-17">
                <a:solidFill>
                  <a:srgbClr val="FFFFFF"/>
                </a:solidFill>
                <a:latin typeface="Amazing Slab Bold"/>
              </a:rPr>
              <a:t>Детонувальний шнур</a:t>
            </a:r>
            <a:r>
              <a:rPr lang="en-US" sz="3885" spc="-17">
                <a:solidFill>
                  <a:srgbClr val="FFFFFF"/>
                </a:solidFill>
                <a:latin typeface="Amazing Slab"/>
              </a:rPr>
              <a:t> (ДШ) використовують для одночасного підривання кількох зарядів. Він складається з серцевини з бризантної вибурової речовини (ТЕНу гексогену) із двома напрямленими нитками та низкою внутрішніх і зовнішніх обплетень, покритих вологоізольованою оболонкою. Під час влаштування вибухової мережі детонувальний шнур з’єднують внакладку з капсулем-детонатором прямим вузлом подвійною петлею (рис. 5.2, в,слайд 12) або, при виході ДШ із зарядів, пучком. Якщо кінців ДШ не більше шести, їх підривають запалювальною трубкою, якщо більше – тротиловою шашкою (рис. 5.2, б).</a:t>
            </a:r>
          </a:p>
          <a:p>
            <a:pPr marL="703088" lvl="1" indent="-351544" algn="l">
              <a:lnSpc>
                <a:spcPts val="3776"/>
              </a:lnSpc>
            </a:pPr>
            <a:endParaRPr lang="en-US" sz="3885" spc="-17">
              <a:solidFill>
                <a:srgbClr val="FFFFFF"/>
              </a:solidFill>
              <a:latin typeface="Amazing Slab"/>
            </a:endParaRPr>
          </a:p>
        </p:txBody>
      </p:sp>
      <p:sp>
        <p:nvSpPr>
          <p:cNvPr id="4" name="Freeform 4"/>
          <p:cNvSpPr/>
          <p:nvPr/>
        </p:nvSpPr>
        <p:spPr>
          <a:xfrm>
            <a:off x="11430000" y="1753496"/>
            <a:ext cx="5829300" cy="2728914"/>
          </a:xfrm>
          <a:custGeom>
            <a:avLst/>
            <a:gdLst/>
            <a:ahLst/>
            <a:cxnLst/>
            <a:rect l="l" t="t" r="r" b="b"/>
            <a:pathLst>
              <a:path w="5829300" h="2728914">
                <a:moveTo>
                  <a:pt x="0" y="0"/>
                </a:moveTo>
                <a:lnTo>
                  <a:pt x="5829300" y="0"/>
                </a:lnTo>
                <a:lnTo>
                  <a:pt x="5829300" y="2728914"/>
                </a:lnTo>
                <a:lnTo>
                  <a:pt x="0" y="2728914"/>
                </a:lnTo>
                <a:lnTo>
                  <a:pt x="0" y="0"/>
                </a:lnTo>
                <a:close/>
              </a:path>
            </a:pathLst>
          </a:custGeom>
          <a:blipFill>
            <a:blip r:embed="rId2"/>
            <a:stretch>
              <a:fillRect/>
            </a:stretch>
          </a:blipFill>
        </p:spPr>
      </p:sp>
      <p:sp>
        <p:nvSpPr>
          <p:cNvPr id="5" name="Freeform 5"/>
          <p:cNvSpPr/>
          <p:nvPr/>
        </p:nvSpPr>
        <p:spPr>
          <a:xfrm>
            <a:off x="12485360" y="5416746"/>
            <a:ext cx="4240983" cy="4190794"/>
          </a:xfrm>
          <a:custGeom>
            <a:avLst/>
            <a:gdLst/>
            <a:ahLst/>
            <a:cxnLst/>
            <a:rect l="l" t="t" r="r" b="b"/>
            <a:pathLst>
              <a:path w="4240983" h="4190794">
                <a:moveTo>
                  <a:pt x="0" y="0"/>
                </a:moveTo>
                <a:lnTo>
                  <a:pt x="4240983" y="0"/>
                </a:lnTo>
                <a:lnTo>
                  <a:pt x="4240983" y="4190795"/>
                </a:lnTo>
                <a:lnTo>
                  <a:pt x="0" y="4190795"/>
                </a:lnTo>
                <a:lnTo>
                  <a:pt x="0" y="0"/>
                </a:lnTo>
                <a:close/>
              </a:path>
            </a:pathLst>
          </a:custGeom>
          <a:blipFill>
            <a:blip r:embed="rId3"/>
            <a:stretch>
              <a:fillRect/>
            </a:stretch>
          </a:blipFill>
        </p:spPr>
      </p:sp>
      <p:sp>
        <p:nvSpPr>
          <p:cNvPr id="6" name="Freeform 6"/>
          <p:cNvSpPr/>
          <p:nvPr/>
        </p:nvSpPr>
        <p:spPr>
          <a:xfrm rot="-5400000">
            <a:off x="10931774" y="-1025907"/>
            <a:ext cx="1639929" cy="3286510"/>
          </a:xfrm>
          <a:custGeom>
            <a:avLst/>
            <a:gdLst/>
            <a:ahLst/>
            <a:cxnLst/>
            <a:rect l="l" t="t" r="r" b="b"/>
            <a:pathLst>
              <a:path w="1639929" h="3286510">
                <a:moveTo>
                  <a:pt x="0" y="0"/>
                </a:moveTo>
                <a:lnTo>
                  <a:pt x="1639929" y="0"/>
                </a:lnTo>
                <a:lnTo>
                  <a:pt x="1639929" y="3286510"/>
                </a:lnTo>
                <a:lnTo>
                  <a:pt x="0" y="328651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7" name="Freeform 7"/>
          <p:cNvSpPr/>
          <p:nvPr/>
        </p:nvSpPr>
        <p:spPr>
          <a:xfrm rot="-5400000">
            <a:off x="14023327" y="-1025907"/>
            <a:ext cx="1639929" cy="3286510"/>
          </a:xfrm>
          <a:custGeom>
            <a:avLst/>
            <a:gdLst/>
            <a:ahLst/>
            <a:cxnLst/>
            <a:rect l="l" t="t" r="r" b="b"/>
            <a:pathLst>
              <a:path w="1639929" h="3286510">
                <a:moveTo>
                  <a:pt x="0" y="0"/>
                </a:moveTo>
                <a:lnTo>
                  <a:pt x="1639929" y="0"/>
                </a:lnTo>
                <a:lnTo>
                  <a:pt x="1639929" y="3286510"/>
                </a:lnTo>
                <a:lnTo>
                  <a:pt x="0" y="328651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8176668" y="1000125"/>
            <a:ext cx="10111332" cy="8237319"/>
          </a:xfrm>
          <a:prstGeom prst="rect">
            <a:avLst/>
          </a:prstGeom>
        </p:spPr>
        <p:txBody>
          <a:bodyPr lIns="0" tIns="0" rIns="0" bIns="0" rtlCol="0" anchor="t">
            <a:spAutoFit/>
          </a:bodyPr>
          <a:lstStyle/>
          <a:p>
            <a:pPr algn="l">
              <a:lnSpc>
                <a:spcPts val="3776"/>
              </a:lnSpc>
            </a:pPr>
            <a:r>
              <a:rPr lang="en-US" sz="3885" spc="-17">
                <a:solidFill>
                  <a:srgbClr val="FFFFFF"/>
                </a:solidFill>
                <a:latin typeface="Amazing Slab"/>
              </a:rPr>
              <a:t>Рис. 5.2. Приладдя для вогневого та електричного способів підривання:       1 – гільза; 2 – чашечка; 3 – сітка; 4 – ТНРС; 5 – азид свинцю; 6 – гримуча ртуть; 7 – тетрил (або ТЕН, або гексоген); 8 – капсулі-детонатори; 9 – гніт; 10 – бурова шашка; 11 – з’єднання внакладку; 12 – те саме внакладку із капсулем-детонатором; 13 – те саме, прямим (морським) вузлом; 14 – те саме, подвійною петлею; 15 – ізоляційна стрічка; 16 – тліючі гніти; 17 – дроти; 18 –пластикова пробка; 19 – платиновоіридієвий місток; 20 – запалювальна суміш; 21 – мастика; 22 – сповільнювач вибуху</a:t>
            </a:r>
          </a:p>
          <a:p>
            <a:pPr algn="l">
              <a:lnSpc>
                <a:spcPts val="3776"/>
              </a:lnSpc>
            </a:pPr>
            <a:endParaRPr lang="en-US" sz="3885" spc="-17">
              <a:solidFill>
                <a:srgbClr val="FFFFFF"/>
              </a:solidFill>
              <a:latin typeface="Amazing Slab"/>
            </a:endParaRPr>
          </a:p>
        </p:txBody>
      </p:sp>
      <p:sp>
        <p:nvSpPr>
          <p:cNvPr id="3" name="Freeform 3"/>
          <p:cNvSpPr/>
          <p:nvPr/>
        </p:nvSpPr>
        <p:spPr>
          <a:xfrm>
            <a:off x="263208" y="634767"/>
            <a:ext cx="7465669" cy="6199398"/>
          </a:xfrm>
          <a:custGeom>
            <a:avLst/>
            <a:gdLst/>
            <a:ahLst/>
            <a:cxnLst/>
            <a:rect l="l" t="t" r="r" b="b"/>
            <a:pathLst>
              <a:path w="7465669" h="6199398">
                <a:moveTo>
                  <a:pt x="0" y="0"/>
                </a:moveTo>
                <a:lnTo>
                  <a:pt x="7465669" y="0"/>
                </a:lnTo>
                <a:lnTo>
                  <a:pt x="7465669" y="6199398"/>
                </a:lnTo>
                <a:lnTo>
                  <a:pt x="0" y="619939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TextBox 4"/>
          <p:cNvSpPr txBox="1"/>
          <p:nvPr/>
        </p:nvSpPr>
        <p:spPr>
          <a:xfrm>
            <a:off x="133830" y="6977305"/>
            <a:ext cx="7724424" cy="2766891"/>
          </a:xfrm>
          <a:prstGeom prst="rect">
            <a:avLst/>
          </a:prstGeom>
        </p:spPr>
        <p:txBody>
          <a:bodyPr lIns="0" tIns="0" rIns="0" bIns="0" rtlCol="0" anchor="t">
            <a:spAutoFit/>
          </a:bodyPr>
          <a:lstStyle/>
          <a:p>
            <a:pPr>
              <a:lnSpc>
                <a:spcPts val="3523"/>
              </a:lnSpc>
              <a:spcBef>
                <a:spcPct val="0"/>
              </a:spcBef>
            </a:pPr>
            <a:r>
              <a:rPr lang="en-US" sz="3262" spc="-67">
                <a:solidFill>
                  <a:srgbClr val="FFFFFF"/>
                </a:solidFill>
                <a:latin typeface="Amazing Slab"/>
              </a:rPr>
              <a:t>а – капсуль-детонатор; б – способи підривання детонувального шнура; в – з’єднання детонувального шнура; г – запалювальна трубка, що виготовляється на місці роботи; д – електродетонатор уповільненої дії; </a:t>
            </a:r>
          </a:p>
        </p:txBody>
      </p:sp>
      <p:sp>
        <p:nvSpPr>
          <p:cNvPr id="5" name="Freeform 5"/>
          <p:cNvSpPr/>
          <p:nvPr/>
        </p:nvSpPr>
        <p:spPr>
          <a:xfrm>
            <a:off x="-200029" y="-365808"/>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427A3-94B8-4BA3-A5A0-7F5447F971C5}"/>
              </a:ext>
            </a:extLst>
          </p:cNvPr>
          <p:cNvSpPr>
            <a:spLocks noGrp="1"/>
          </p:cNvSpPr>
          <p:nvPr>
            <p:ph type="ctrTitle"/>
          </p:nvPr>
        </p:nvSpPr>
        <p:spPr>
          <a:xfrm>
            <a:off x="685800" y="876301"/>
            <a:ext cx="14554200" cy="2724149"/>
          </a:xfrm>
        </p:spPr>
        <p:txBody>
          <a:bodyPr>
            <a:normAutofit/>
          </a:bodyPr>
          <a:lstStyle/>
          <a:p>
            <a:pPr indent="450215"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Джерелами струму</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можуть бути вибухові машинки, сухі батареї та елементи, лужні й кислотні акумулятори, а також пересувні силові, освітлювальні електростанції та стаціонарні електроосвітлювальні мережі.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FD67A079-968F-4F26-AA63-666DFC7C5742}"/>
              </a:ext>
            </a:extLst>
          </p:cNvPr>
          <p:cNvSpPr>
            <a:spLocks noGrp="1"/>
          </p:cNvSpPr>
          <p:nvPr>
            <p:ph type="subTitle" idx="1"/>
          </p:nvPr>
        </p:nvSpPr>
        <p:spPr>
          <a:xfrm>
            <a:off x="3048000" y="4267200"/>
            <a:ext cx="6400800" cy="1752600"/>
          </a:xfrm>
        </p:spPr>
        <p:txBody>
          <a:bodyPr/>
          <a:lstStyle/>
          <a:p>
            <a:endParaRPr lang="uk-UA" dirty="0"/>
          </a:p>
        </p:txBody>
      </p:sp>
      <p:pic>
        <p:nvPicPr>
          <p:cNvPr id="5" name="Рисунок 4">
            <a:extLst>
              <a:ext uri="{FF2B5EF4-FFF2-40B4-BE49-F238E27FC236}">
                <a16:creationId xmlns:a16="http://schemas.microsoft.com/office/drawing/2014/main" id="{0632F8AF-00F4-4CB2-A679-FFC9A5FBC0EB}"/>
              </a:ext>
            </a:extLst>
          </p:cNvPr>
          <p:cNvPicPr>
            <a:picLocks noChangeAspect="1"/>
          </p:cNvPicPr>
          <p:nvPr/>
        </p:nvPicPr>
        <p:blipFill>
          <a:blip r:embed="rId2"/>
          <a:stretch>
            <a:fillRect/>
          </a:stretch>
        </p:blipFill>
        <p:spPr>
          <a:xfrm>
            <a:off x="2209800" y="3886200"/>
            <a:ext cx="11734800" cy="5524499"/>
          </a:xfrm>
          <a:prstGeom prst="rect">
            <a:avLst/>
          </a:prstGeom>
        </p:spPr>
      </p:pic>
    </p:spTree>
    <p:extLst>
      <p:ext uri="{BB962C8B-B14F-4D97-AF65-F5344CB8AC3E}">
        <p14:creationId xmlns:p14="http://schemas.microsoft.com/office/powerpoint/2010/main" val="25509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9680B-CB1E-428C-BB5D-F14FC44BCA8B}"/>
              </a:ext>
            </a:extLst>
          </p:cNvPr>
          <p:cNvSpPr>
            <a:spLocks noGrp="1"/>
          </p:cNvSpPr>
          <p:nvPr>
            <p:ph type="title"/>
          </p:nvPr>
        </p:nvSpPr>
        <p:spPr>
          <a:xfrm>
            <a:off x="457200" y="274638"/>
            <a:ext cx="17373600" cy="3421062"/>
          </a:xfrm>
        </p:spPr>
        <p:txBody>
          <a:bodyPr>
            <a:normAutofit/>
          </a:bodyPr>
          <a:lstStyle/>
          <a:p>
            <a:r>
              <a:rPr lang="uk-UA" sz="3600" dirty="0">
                <a:effectLst/>
                <a:latin typeface="Times New Roman" panose="02020603050405020304" pitchFamily="18" charset="0"/>
                <a:ea typeface="Calibri" panose="020F0502020204030204" pitchFamily="34" charset="0"/>
                <a:cs typeface="Times New Roman" panose="02020603050405020304" pitchFamily="18" charset="0"/>
              </a:rPr>
              <a:t>Під час підривання використовують вибухові речовини у вигляді зарядів. </a:t>
            </a:r>
            <a:br>
              <a:rPr lang="uk-UA" sz="3600"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dirty="0">
                <a:effectLst/>
                <a:latin typeface="Times New Roman" panose="02020603050405020304" pitchFamily="18" charset="0"/>
                <a:ea typeface="Calibri" panose="020F0502020204030204" pitchFamily="34" charset="0"/>
                <a:cs typeface="Times New Roman" panose="02020603050405020304" pitchFamily="18" charset="0"/>
              </a:rPr>
              <a:t>Заряд</a:t>
            </a: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 – це розрахована за масою і формою розміщення вибухова речовина, вміщена у зарядну камеру та оснащена засобом підривання.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pic>
        <p:nvPicPr>
          <p:cNvPr id="5" name="Объект 4">
            <a:extLst>
              <a:ext uri="{FF2B5EF4-FFF2-40B4-BE49-F238E27FC236}">
                <a16:creationId xmlns:a16="http://schemas.microsoft.com/office/drawing/2014/main" id="{82052BC9-14FE-4FFF-8D95-26AA1AD4EF6D}"/>
              </a:ext>
            </a:extLst>
          </p:cNvPr>
          <p:cNvPicPr>
            <a:picLocks noGrp="1" noChangeAspect="1"/>
          </p:cNvPicPr>
          <p:nvPr>
            <p:ph idx="1"/>
          </p:nvPr>
        </p:nvPicPr>
        <p:blipFill>
          <a:blip r:embed="rId2"/>
          <a:stretch>
            <a:fillRect/>
          </a:stretch>
        </p:blipFill>
        <p:spPr>
          <a:xfrm>
            <a:off x="4635012" y="2857500"/>
            <a:ext cx="5109063" cy="6515100"/>
          </a:xfrm>
        </p:spPr>
      </p:pic>
    </p:spTree>
    <p:extLst>
      <p:ext uri="{BB962C8B-B14F-4D97-AF65-F5344CB8AC3E}">
        <p14:creationId xmlns:p14="http://schemas.microsoft.com/office/powerpoint/2010/main" val="277409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8F670-1250-4FA6-8A8A-7C63FB9A1946}"/>
              </a:ext>
            </a:extLst>
          </p:cNvPr>
          <p:cNvSpPr>
            <a:spLocks noGrp="1"/>
          </p:cNvSpPr>
          <p:nvPr>
            <p:ph type="title"/>
          </p:nvPr>
        </p:nvSpPr>
        <p:spPr>
          <a:xfrm>
            <a:off x="457200" y="274638"/>
            <a:ext cx="16916400" cy="1897062"/>
          </a:xfrm>
        </p:spPr>
        <p:txBody>
          <a:bodyPr>
            <a:normAutofit fontScale="90000"/>
          </a:bodyPr>
          <a:lstStyle/>
          <a:p>
            <a:r>
              <a:rPr lang="uk-UA" sz="1800" dirty="0">
                <a:effectLst/>
                <a:latin typeface="Times New Roman" panose="02020603050405020304" pitchFamily="18" charset="0"/>
                <a:ea typeface="Calibri" panose="020F0502020204030204" pitchFamily="34" charset="0"/>
              </a:rPr>
              <a:t> </a:t>
            </a:r>
            <a:r>
              <a:rPr lang="uk-UA" sz="3200" dirty="0">
                <a:effectLst/>
                <a:latin typeface="Times New Roman" panose="02020603050405020304" pitchFamily="18" charset="0"/>
                <a:ea typeface="Calibri" panose="020F0502020204030204" pitchFamily="34" charset="0"/>
              </a:rPr>
              <a:t>Заряди бувають </a:t>
            </a:r>
            <a:r>
              <a:rPr lang="uk-UA" sz="3200" i="1" dirty="0">
                <a:effectLst/>
                <a:latin typeface="Times New Roman" panose="02020603050405020304" pitchFamily="18" charset="0"/>
                <a:ea typeface="Calibri" panose="020F0502020204030204" pitchFamily="34" charset="0"/>
              </a:rPr>
              <a:t>зовнішні</a:t>
            </a:r>
            <a:r>
              <a:rPr lang="uk-UA" sz="3200" dirty="0">
                <a:effectLst/>
                <a:latin typeface="Times New Roman" panose="02020603050405020304" pitchFamily="18" charset="0"/>
                <a:ea typeface="Calibri" panose="020F0502020204030204" pitchFamily="34" charset="0"/>
              </a:rPr>
              <a:t> (накладні), розташовані на поверхні об’єкта, та </a:t>
            </a:r>
            <a:r>
              <a:rPr lang="uk-UA" sz="3200" i="1" dirty="0">
                <a:effectLst/>
                <a:latin typeface="Times New Roman" panose="02020603050405020304" pitchFamily="18" charset="0"/>
                <a:ea typeface="Calibri" panose="020F0502020204030204" pitchFamily="34" charset="0"/>
              </a:rPr>
              <a:t>внутрішні</a:t>
            </a:r>
            <a:r>
              <a:rPr lang="uk-UA" sz="3200" dirty="0">
                <a:effectLst/>
                <a:latin typeface="Times New Roman" panose="02020603050405020304" pitchFamily="18" charset="0"/>
                <a:ea typeface="Calibri" panose="020F0502020204030204" pitchFamily="34" charset="0"/>
              </a:rPr>
              <a:t> – розташовані всередині об’єкта, що підлягає підриванню. Внутрішні заряди розміщують у зарядних камерах (порожнина, достатня для правильного розміщення заряду та засобу підривання), що утворюються за допомогою технічних засобів або вручну у вигляді шпурів, свердловин, котлів, шурфів, </a:t>
            </a:r>
            <a:r>
              <a:rPr lang="uk-UA" sz="3200" dirty="0" err="1">
                <a:effectLst/>
                <a:latin typeface="Times New Roman" panose="02020603050405020304" pitchFamily="18" charset="0"/>
                <a:ea typeface="Calibri" panose="020F0502020204030204" pitchFamily="34" charset="0"/>
              </a:rPr>
              <a:t>штолень</a:t>
            </a:r>
            <a:r>
              <a:rPr lang="uk-UA" sz="3200" dirty="0">
                <a:effectLst/>
                <a:latin typeface="Times New Roman" panose="02020603050405020304" pitchFamily="18" charset="0"/>
                <a:ea typeface="Calibri" panose="020F0502020204030204" pitchFamily="34" charset="0"/>
              </a:rPr>
              <a:t> тощо. </a:t>
            </a:r>
            <a:endParaRPr lang="uk-UA" sz="3200" dirty="0"/>
          </a:p>
        </p:txBody>
      </p:sp>
      <p:sp>
        <p:nvSpPr>
          <p:cNvPr id="3" name="Объект 2">
            <a:extLst>
              <a:ext uri="{FF2B5EF4-FFF2-40B4-BE49-F238E27FC236}">
                <a16:creationId xmlns:a16="http://schemas.microsoft.com/office/drawing/2014/main" id="{417822BF-DFEF-4229-B582-AC33E8201A68}"/>
              </a:ext>
            </a:extLst>
          </p:cNvPr>
          <p:cNvSpPr>
            <a:spLocks noGrp="1"/>
          </p:cNvSpPr>
          <p:nvPr>
            <p:ph idx="1"/>
          </p:nvPr>
        </p:nvSpPr>
        <p:spPr>
          <a:xfrm>
            <a:off x="3733800" y="3086100"/>
            <a:ext cx="10896600" cy="5486400"/>
          </a:xfrm>
        </p:spPr>
        <p:txBody>
          <a:bodyPr/>
          <a:lstStyle/>
          <a:p>
            <a:r>
              <a:rPr lang="uk-UA" b="1" i="0" u="none" strike="noStrike" dirty="0" err="1">
                <a:solidFill>
                  <a:srgbClr val="202122"/>
                </a:solidFill>
                <a:effectLst/>
                <a:latin typeface="Arial" panose="020B0604020202020204" pitchFamily="34" charset="0"/>
                <a:hlinkClick r:id="rId2"/>
              </a:rPr>
              <a:t>Камуфлетне</a:t>
            </a:r>
            <a:r>
              <a:rPr lang="uk-UA" b="1" i="0" u="none" strike="noStrike" dirty="0">
                <a:solidFill>
                  <a:srgbClr val="202122"/>
                </a:solidFill>
                <a:effectLst/>
                <a:latin typeface="Arial" panose="020B0604020202020204" pitchFamily="34" charset="0"/>
                <a:hlinkClick r:id="rId2"/>
              </a:rPr>
              <a:t> висадження</a:t>
            </a:r>
            <a:r>
              <a:rPr lang="uk-UA" b="0" i="0" u="none" strike="noStrike" dirty="0">
                <a:solidFill>
                  <a:srgbClr val="202122"/>
                </a:solidFill>
                <a:effectLst/>
                <a:latin typeface="Arial" panose="020B0604020202020204" pitchFamily="34" charset="0"/>
                <a:hlinkClick r:id="rId2"/>
              </a:rPr>
              <a:t> — висадження заглиблених зарядів вибухової речовини, яке руйнує або </a:t>
            </a:r>
            <a:r>
              <a:rPr lang="uk-UA" b="0" i="0" u="none" strike="noStrike" dirty="0" err="1">
                <a:solidFill>
                  <a:srgbClr val="202122"/>
                </a:solidFill>
                <a:effectLst/>
                <a:latin typeface="Arial" panose="020B0604020202020204" pitchFamily="34" charset="0"/>
                <a:hlinkClick r:id="rId2"/>
              </a:rPr>
              <a:t>пластично</a:t>
            </a:r>
            <a:r>
              <a:rPr lang="uk-UA" b="0" i="0" u="none" strike="noStrike" dirty="0">
                <a:solidFill>
                  <a:srgbClr val="202122"/>
                </a:solidFill>
                <a:effectLst/>
                <a:latin typeface="Arial" panose="020B0604020202020204" pitchFamily="34" charset="0"/>
                <a:hlinkClick r:id="rId2"/>
              </a:rPr>
              <a:t> деформує навколишнє середовище, але не викликає залишкових деформацій поверхні.</a:t>
            </a:r>
          </a:p>
          <a:p>
            <a:endParaRPr lang="uk-UA" dirty="0"/>
          </a:p>
        </p:txBody>
      </p:sp>
    </p:spTree>
    <p:extLst>
      <p:ext uri="{BB962C8B-B14F-4D97-AF65-F5344CB8AC3E}">
        <p14:creationId xmlns:p14="http://schemas.microsoft.com/office/powerpoint/2010/main" val="302745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3F1A9386-9E7D-43BC-9096-2F037F2D7A3F}"/>
              </a:ext>
            </a:extLst>
          </p:cNvPr>
          <p:cNvGraphicFramePr>
            <a:graphicFrameLocks noGrp="1"/>
          </p:cNvGraphicFramePr>
          <p:nvPr>
            <p:extLst>
              <p:ext uri="{D42A27DB-BD31-4B8C-83A1-F6EECF244321}">
                <p14:modId xmlns:p14="http://schemas.microsoft.com/office/powerpoint/2010/main" val="2013587258"/>
              </p:ext>
            </p:extLst>
          </p:nvPr>
        </p:nvGraphicFramePr>
        <p:xfrm>
          <a:off x="1981200" y="10233018"/>
          <a:ext cx="15157938" cy="8555249"/>
        </p:xfrm>
        <a:graphic>
          <a:graphicData uri="http://schemas.openxmlformats.org/drawingml/2006/table">
            <a:tbl>
              <a:tblPr/>
              <a:tblGrid>
                <a:gridCol w="5077909">
                  <a:extLst>
                    <a:ext uri="{9D8B030D-6E8A-4147-A177-3AD203B41FA5}">
                      <a16:colId xmlns:a16="http://schemas.microsoft.com/office/drawing/2014/main" val="2892445668"/>
                    </a:ext>
                  </a:extLst>
                </a:gridCol>
                <a:gridCol w="10080029">
                  <a:extLst>
                    <a:ext uri="{9D8B030D-6E8A-4147-A177-3AD203B41FA5}">
                      <a16:colId xmlns:a16="http://schemas.microsoft.com/office/drawing/2014/main" val="339119304"/>
                    </a:ext>
                  </a:extLst>
                </a:gridCol>
              </a:tblGrid>
              <a:tr h="146540">
                <a:tc>
                  <a:txBody>
                    <a:bodyPr/>
                    <a:lstStyle/>
                    <a:p>
                      <a:pPr algn="ctr" fontAlgn="t"/>
                      <a:r>
                        <a:rPr lang="uk-UA" sz="800">
                          <a:effectLst/>
                        </a:rPr>
                        <a:t>Підклас</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t"/>
                      <a:endParaRPr lang="uk-UA" sz="8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283705"/>
                  </a:ext>
                </a:extLst>
              </a:tr>
              <a:tr h="242773">
                <a:tc>
                  <a:txBody>
                    <a:bodyPr/>
                    <a:lstStyle/>
                    <a:p>
                      <a:pPr algn="ctr" fontAlgn="t"/>
                      <a:r>
                        <a:rPr lang="uk-UA" sz="800">
                          <a:effectLst/>
                        </a:rPr>
                        <a:t>1</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t"/>
                      <a:endParaRPr lang="uk-UA" sz="8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372635"/>
                  </a:ext>
                </a:extLst>
              </a:tr>
              <a:tr h="472769">
                <a:tc>
                  <a:txBody>
                    <a:bodyPr/>
                    <a:lstStyle/>
                    <a:p>
                      <a:pPr algn="ctr" fontAlgn="t"/>
                      <a:r>
                        <a:rPr lang="uk-UA" sz="800">
                          <a:effectLst/>
                        </a:rPr>
                        <a:t>1.1</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ru-RU" sz="8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623571"/>
                  </a:ext>
                </a:extLst>
              </a:tr>
              <a:tr h="1392756">
                <a:tc>
                  <a:txBody>
                    <a:bodyPr/>
                    <a:lstStyle/>
                    <a:p>
                      <a:pPr algn="ctr" fontAlgn="t"/>
                      <a:r>
                        <a:rPr lang="uk-UA" sz="1600" dirty="0">
                          <a:effectLst/>
                        </a:rPr>
                        <a:t>1.2</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uk-UA" sz="16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430554"/>
                  </a:ext>
                </a:extLst>
              </a:tr>
              <a:tr h="1869308">
                <a:tc>
                  <a:txBody>
                    <a:bodyPr/>
                    <a:lstStyle/>
                    <a:p>
                      <a:pPr algn="ctr" fontAlgn="t"/>
                      <a:r>
                        <a:rPr lang="uk-UA" sz="1600">
                          <a:effectLst/>
                        </a:rPr>
                        <a:t>1.3</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uk-UA" sz="16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976631"/>
                  </a:ext>
                </a:extLst>
              </a:tr>
              <a:tr h="1559220">
                <a:tc>
                  <a:txBody>
                    <a:bodyPr/>
                    <a:lstStyle/>
                    <a:p>
                      <a:pPr algn="ctr" fontAlgn="t"/>
                      <a:r>
                        <a:rPr lang="uk-UA" sz="1600">
                          <a:effectLst/>
                        </a:rPr>
                        <a:t>1.4</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uk-UA" sz="16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511257"/>
                  </a:ext>
                </a:extLst>
              </a:tr>
              <a:tr h="1622753">
                <a:tc>
                  <a:txBody>
                    <a:bodyPr/>
                    <a:lstStyle/>
                    <a:p>
                      <a:pPr algn="ctr" fontAlgn="t"/>
                      <a:r>
                        <a:rPr lang="uk-UA" sz="1600">
                          <a:effectLst/>
                        </a:rPr>
                        <a:t>1.5</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uk-UA" sz="16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161476"/>
                  </a:ext>
                </a:extLst>
              </a:tr>
              <a:tr h="1249130">
                <a:tc>
                  <a:txBody>
                    <a:bodyPr/>
                    <a:lstStyle/>
                    <a:p>
                      <a:pPr algn="ctr" fontAlgn="t"/>
                      <a:r>
                        <a:rPr lang="uk-UA" sz="1600">
                          <a:effectLst/>
                        </a:rPr>
                        <a:t>1.6</a:t>
                      </a: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t"/>
                      <a:endParaRPr lang="uk-UA" sz="1600" dirty="0">
                        <a:effectLst/>
                      </a:endParaRPr>
                    </a:p>
                  </a:txBody>
                  <a:tcPr marL="3450" marR="3450" marT="3450" marB="345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555106"/>
                  </a:ext>
                </a:extLst>
              </a:tr>
            </a:tbl>
          </a:graphicData>
        </a:graphic>
      </p:graphicFrame>
      <p:sp>
        <p:nvSpPr>
          <p:cNvPr id="5" name="Rectangle 1">
            <a:extLst>
              <a:ext uri="{FF2B5EF4-FFF2-40B4-BE49-F238E27FC236}">
                <a16:creationId xmlns:a16="http://schemas.microsoft.com/office/drawing/2014/main" id="{9D55288C-914E-435C-9D27-0BC2499C127F}"/>
              </a:ext>
            </a:extLst>
          </p:cNvPr>
          <p:cNvSpPr>
            <a:spLocks noChangeArrowheads="1"/>
          </p:cNvSpPr>
          <p:nvPr/>
        </p:nvSpPr>
        <p:spPr bwMode="auto">
          <a:xfrm>
            <a:off x="5257801" y="1295741"/>
            <a:ext cx="731519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ru-RU" b="1" dirty="0"/>
              <a:t>КЛАСИФІКАЦІЯ</a:t>
            </a:r>
            <a:br>
              <a:rPr lang="ru-RU" dirty="0"/>
            </a:br>
            <a:r>
              <a:rPr lang="ru-RU" b="1" dirty="0" err="1"/>
              <a:t>вибухових</a:t>
            </a:r>
            <a:r>
              <a:rPr lang="ru-RU" b="1" dirty="0"/>
              <a:t> </a:t>
            </a:r>
            <a:r>
              <a:rPr lang="ru-RU" b="1" dirty="0" err="1"/>
              <a:t>матеріалів</a:t>
            </a:r>
            <a:r>
              <a:rPr lang="ru-RU" b="1" dirty="0"/>
              <a:t> за </a:t>
            </a:r>
            <a:r>
              <a:rPr lang="ru-RU" b="1" dirty="0" err="1"/>
              <a:t>підкласамиК</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Таблица 7">
            <a:extLst>
              <a:ext uri="{FF2B5EF4-FFF2-40B4-BE49-F238E27FC236}">
                <a16:creationId xmlns:a16="http://schemas.microsoft.com/office/drawing/2014/main" id="{9E34D14F-60A2-475F-A247-3EA147A93249}"/>
              </a:ext>
            </a:extLst>
          </p:cNvPr>
          <p:cNvGraphicFramePr>
            <a:graphicFrameLocks noGrp="1"/>
          </p:cNvGraphicFramePr>
          <p:nvPr>
            <p:extLst>
              <p:ext uri="{D42A27DB-BD31-4B8C-83A1-F6EECF244321}">
                <p14:modId xmlns:p14="http://schemas.microsoft.com/office/powerpoint/2010/main" val="1198417900"/>
              </p:ext>
            </p:extLst>
          </p:nvPr>
        </p:nvGraphicFramePr>
        <p:xfrm>
          <a:off x="1752600" y="1942072"/>
          <a:ext cx="14230834" cy="7316227"/>
        </p:xfrm>
        <a:graphic>
          <a:graphicData uri="http://schemas.openxmlformats.org/drawingml/2006/table">
            <a:tbl>
              <a:tblPr firstRow="1" firstCol="1" bandRow="1">
                <a:tableStyleId>{5C22544A-7EE6-4342-B048-85BDC9FD1C3A}</a:tableStyleId>
              </a:tblPr>
              <a:tblGrid>
                <a:gridCol w="2547779">
                  <a:extLst>
                    <a:ext uri="{9D8B030D-6E8A-4147-A177-3AD203B41FA5}">
                      <a16:colId xmlns:a16="http://schemas.microsoft.com/office/drawing/2014/main" val="2336720132"/>
                    </a:ext>
                  </a:extLst>
                </a:gridCol>
                <a:gridCol w="11683055">
                  <a:extLst>
                    <a:ext uri="{9D8B030D-6E8A-4147-A177-3AD203B41FA5}">
                      <a16:colId xmlns:a16="http://schemas.microsoft.com/office/drawing/2014/main" val="765542533"/>
                    </a:ext>
                  </a:extLst>
                </a:gridCol>
              </a:tblGrid>
              <a:tr h="324945">
                <a:tc>
                  <a:txBody>
                    <a:bodyPr/>
                    <a:lstStyle/>
                    <a:p>
                      <a:pPr algn="ctr">
                        <a:lnSpc>
                          <a:spcPct val="107000"/>
                        </a:lnSpc>
                        <a:spcBef>
                          <a:spcPts val="750"/>
                        </a:spcBef>
                        <a:spcAft>
                          <a:spcPts val="750"/>
                        </a:spcAft>
                      </a:pPr>
                      <a:r>
                        <a:rPr lang="uk-UA" sz="1600" dirty="0">
                          <a:effectLst/>
                        </a:rPr>
                        <a:t>Підклас</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gn="ctr">
                        <a:lnSpc>
                          <a:spcPct val="107000"/>
                        </a:lnSpc>
                        <a:spcBef>
                          <a:spcPts val="750"/>
                        </a:spcBef>
                        <a:spcAft>
                          <a:spcPts val="750"/>
                        </a:spcAft>
                      </a:pPr>
                      <a:r>
                        <a:rPr lang="uk-UA" sz="1600">
                          <a:effectLst/>
                        </a:rPr>
                        <a:t>Характеристика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1095186951"/>
                  </a:ext>
                </a:extLst>
              </a:tr>
              <a:tr h="324945">
                <a:tc>
                  <a:txBody>
                    <a:bodyPr/>
                    <a:lstStyle/>
                    <a:p>
                      <a:pPr algn="ctr">
                        <a:lnSpc>
                          <a:spcPct val="107000"/>
                        </a:lnSpc>
                        <a:spcBef>
                          <a:spcPts val="750"/>
                        </a:spcBef>
                        <a:spcAft>
                          <a:spcPts val="750"/>
                        </a:spcAft>
                      </a:pPr>
                      <a:r>
                        <a:rPr lang="uk-UA" sz="1600">
                          <a:effectLst/>
                        </a:rPr>
                        <a:t>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gn="ctr">
                        <a:lnSpc>
                          <a:spcPct val="107000"/>
                        </a:lnSpc>
                        <a:spcBef>
                          <a:spcPts val="750"/>
                        </a:spcBef>
                        <a:spcAft>
                          <a:spcPts val="750"/>
                        </a:spcAft>
                      </a:pPr>
                      <a:r>
                        <a:rPr lang="uk-UA" sz="1600" dirty="0">
                          <a:effectLst/>
                        </a:rPr>
                        <a:t>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1459198906"/>
                  </a:ext>
                </a:extLst>
              </a:tr>
              <a:tr h="324945">
                <a:tc>
                  <a:txBody>
                    <a:bodyPr/>
                    <a:lstStyle/>
                    <a:p>
                      <a:pPr algn="ctr">
                        <a:lnSpc>
                          <a:spcPct val="107000"/>
                        </a:lnSpc>
                        <a:spcBef>
                          <a:spcPts val="750"/>
                        </a:spcBef>
                        <a:spcAft>
                          <a:spcPts val="750"/>
                        </a:spcAft>
                      </a:pPr>
                      <a:r>
                        <a:rPr lang="uk-UA" sz="1600">
                          <a:effectLst/>
                        </a:rPr>
                        <a:t>1.1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Речовини та вироби, що характеризуються небезпекою вибуху масою</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188914039"/>
                  </a:ext>
                </a:extLst>
              </a:tr>
              <a:tr h="1268278">
                <a:tc>
                  <a:txBody>
                    <a:bodyPr/>
                    <a:lstStyle/>
                    <a:p>
                      <a:pPr algn="ctr">
                        <a:lnSpc>
                          <a:spcPct val="107000"/>
                        </a:lnSpc>
                        <a:spcBef>
                          <a:spcPts val="750"/>
                        </a:spcBef>
                        <a:spcAft>
                          <a:spcPts val="750"/>
                        </a:spcAft>
                      </a:pPr>
                      <a:r>
                        <a:rPr lang="uk-UA" sz="1600">
                          <a:effectLst/>
                        </a:rPr>
                        <a:t>1.2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Речовини та вироби, що характеризуються небезпекою розкидання та суттєвого пошкодження навколишніх предметів, але не створюють небезпеки вибуху масою. Вибух окремого пакування (виробу, частини пакування) може призвести до істотного пошкодження навколишніх предметів, ініціювати вибух інших пакувань</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3474016707"/>
                  </a:ext>
                </a:extLst>
              </a:tr>
              <a:tr h="1582722">
                <a:tc>
                  <a:txBody>
                    <a:bodyPr/>
                    <a:lstStyle/>
                    <a:p>
                      <a:pPr algn="ctr">
                        <a:lnSpc>
                          <a:spcPct val="107000"/>
                        </a:lnSpc>
                        <a:spcBef>
                          <a:spcPts val="750"/>
                        </a:spcBef>
                        <a:spcAft>
                          <a:spcPts val="750"/>
                        </a:spcAft>
                      </a:pPr>
                      <a:r>
                        <a:rPr lang="uk-UA" sz="1600">
                          <a:effectLst/>
                        </a:rPr>
                        <a:t>1.3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Речовини та вироби, що характеризуються небезпекою загоряння й виділення значної кількості тепла під час горіння, а також незначною небезпекою вибуху або розкидання або тим та іншим, але не характеризуються небезпекою вибуху масою. Речовини і вироби цього підкласу можуть виділяти значну кількість променистого тепла або, загоряючись одне за одним, характеризуватися незначним вибуховим ефектом або розкиданням, або тим та іншим</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2682278106"/>
                  </a:ext>
                </a:extLst>
              </a:tr>
              <a:tr h="1268278">
                <a:tc>
                  <a:txBody>
                    <a:bodyPr/>
                    <a:lstStyle/>
                    <a:p>
                      <a:pPr algn="ctr">
                        <a:lnSpc>
                          <a:spcPct val="107000"/>
                        </a:lnSpc>
                        <a:spcBef>
                          <a:spcPts val="750"/>
                        </a:spcBef>
                        <a:spcAft>
                          <a:spcPts val="750"/>
                        </a:spcAft>
                      </a:pPr>
                      <a:r>
                        <a:rPr lang="uk-UA" sz="1600">
                          <a:effectLst/>
                        </a:rPr>
                        <a:t>1.4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Речовини і вироби, що становлять незначну небезпеку в разі їх займання або ініціювання під час транспортування. Результати дії таких речовин і виробів виявляються в основному всередині пакування (викиду осколків значних розмірів або на значну відстань не відбувається). Зовнішня пожежа не має бути причиною миттєвого вибуху майже всього вмісту пакування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685632255"/>
                  </a:ext>
                </a:extLst>
              </a:tr>
              <a:tr h="1268278">
                <a:tc>
                  <a:txBody>
                    <a:bodyPr/>
                    <a:lstStyle/>
                    <a:p>
                      <a:pPr algn="ctr">
                        <a:lnSpc>
                          <a:spcPct val="107000"/>
                        </a:lnSpc>
                        <a:spcBef>
                          <a:spcPts val="750"/>
                        </a:spcBef>
                        <a:spcAft>
                          <a:spcPts val="750"/>
                        </a:spcAft>
                      </a:pPr>
                      <a:r>
                        <a:rPr lang="uk-UA" sz="1600">
                          <a:effectLst/>
                        </a:rPr>
                        <a:t>1.5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Речовини, що характеризуються небезпекою вибуху масою, але мають настільки низьку чутливість, що за звичайних умов транспортування існує дуже мала імовірність їхнього ініціювання або переходу від горіння до детонації. Ймовірність переходу від горіння до детонації зростає під час транспортування таких речовин у великих кількостях, наприклад під час перевезення на морському судні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3371216487"/>
                  </a:ext>
                </a:extLst>
              </a:tr>
              <a:tr h="953836">
                <a:tc>
                  <a:txBody>
                    <a:bodyPr/>
                    <a:lstStyle/>
                    <a:p>
                      <a:pPr algn="ctr">
                        <a:lnSpc>
                          <a:spcPct val="107000"/>
                        </a:lnSpc>
                        <a:spcBef>
                          <a:spcPts val="750"/>
                        </a:spcBef>
                        <a:spcAft>
                          <a:spcPts val="750"/>
                        </a:spcAft>
                      </a:pPr>
                      <a:r>
                        <a:rPr lang="uk-UA" sz="1600">
                          <a:effectLst/>
                        </a:rPr>
                        <a:t>1.6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tc>
                  <a:txBody>
                    <a:bodyPr/>
                    <a:lstStyle/>
                    <a:p>
                      <a:pPr>
                        <a:lnSpc>
                          <a:spcPct val="107000"/>
                        </a:lnSpc>
                        <a:spcBef>
                          <a:spcPts val="750"/>
                        </a:spcBef>
                        <a:spcAft>
                          <a:spcPts val="750"/>
                        </a:spcAft>
                      </a:pPr>
                      <a:r>
                        <a:rPr lang="uk-UA" sz="1600" dirty="0">
                          <a:effectLst/>
                        </a:rPr>
                        <a:t>Вироби, що містять тільки малочутливі до детонації речовини, нездатні до вибуху масою, та характеризуються незначною ймовірністю випадкового ініціювання або поширення вибуху. Небезпека, характерна для виробів підкласу 1.6, обмежується вибухом одного виробу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6" marR="7586" marT="7586" marB="7586"/>
                </a:tc>
                <a:extLst>
                  <a:ext uri="{0D108BD9-81ED-4DB2-BD59-A6C34878D82A}">
                    <a16:rowId xmlns:a16="http://schemas.microsoft.com/office/drawing/2014/main" val="3524325513"/>
                  </a:ext>
                </a:extLst>
              </a:tr>
            </a:tbl>
          </a:graphicData>
        </a:graphic>
      </p:graphicFrame>
    </p:spTree>
    <p:extLst>
      <p:ext uri="{BB962C8B-B14F-4D97-AF65-F5344CB8AC3E}">
        <p14:creationId xmlns:p14="http://schemas.microsoft.com/office/powerpoint/2010/main" val="300209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0" y="306243"/>
            <a:ext cx="16695651" cy="9636413"/>
          </a:xfrm>
          <a:prstGeom prst="rect">
            <a:avLst/>
          </a:prstGeom>
        </p:spPr>
        <p:txBody>
          <a:bodyPr lIns="0" tIns="0" rIns="0" bIns="0" rtlCol="0" anchor="t">
            <a:spAutoFit/>
          </a:bodyPr>
          <a:lstStyle/>
          <a:p>
            <a:pPr marL="700922" lvl="1" indent="-350461" algn="l">
              <a:lnSpc>
                <a:spcPts val="3764"/>
              </a:lnSpc>
              <a:buFont typeface="Arial"/>
              <a:buChar char="•"/>
            </a:pPr>
            <a:r>
              <a:rPr lang="en-US" sz="3873" spc="-17">
                <a:solidFill>
                  <a:srgbClr val="FFFFFF"/>
                </a:solidFill>
                <a:latin typeface="Amazing Slab"/>
              </a:rPr>
              <a:t>Для </a:t>
            </a:r>
            <a:r>
              <a:rPr lang="en-US" sz="3873" spc="-17">
                <a:solidFill>
                  <a:srgbClr val="FFFFFF"/>
                </a:solidFill>
                <a:latin typeface="Amazing Slab Italics"/>
              </a:rPr>
              <a:t>забивки</a:t>
            </a:r>
            <a:r>
              <a:rPr lang="en-US" sz="3873" spc="-17">
                <a:solidFill>
                  <a:srgbClr val="FFFFFF"/>
                </a:solidFill>
                <a:latin typeface="Amazing Slab"/>
              </a:rPr>
              <a:t> використовують пластичні (глинопіщані) суміші і сипучі (бурове борошно, пісок, дрібний щебінь тощо) матеріали, воду в поліетиленових ампулах, швидкотверднучі матеріали (гіпсові та цементні швидкотверднучі розчини) та тверді матеріали (саморозклинювальні пробки тощо). </a:t>
            </a:r>
          </a:p>
          <a:p>
            <a:pPr marL="700922" lvl="1" indent="-350461" algn="l">
              <a:lnSpc>
                <a:spcPts val="3764"/>
              </a:lnSpc>
              <a:buFont typeface="Arial"/>
              <a:buChar char="•"/>
            </a:pPr>
            <a:r>
              <a:rPr lang="en-US" sz="3873" spc="-17">
                <a:solidFill>
                  <a:srgbClr val="FFFFFF"/>
                </a:solidFill>
                <a:latin typeface="Amazing Slab"/>
              </a:rPr>
              <a:t>Залежно від засобів підривання розрізняють три способи підривання – </a:t>
            </a:r>
            <a:r>
              <a:rPr lang="en-US" sz="3873" spc="-17">
                <a:solidFill>
                  <a:srgbClr val="FFFFFF"/>
                </a:solidFill>
                <a:latin typeface="Amazing Slab Italics"/>
              </a:rPr>
              <a:t>вогневий, електричний за допомогою детонувального шнура.</a:t>
            </a:r>
            <a:r>
              <a:rPr lang="en-US" sz="3873" spc="-17">
                <a:solidFill>
                  <a:srgbClr val="FFFFFF"/>
                </a:solidFill>
                <a:latin typeface="Amazing Slab"/>
              </a:rPr>
              <a:t> </a:t>
            </a:r>
          </a:p>
          <a:p>
            <a:pPr marL="700922" lvl="1" indent="-350461" algn="l">
              <a:lnSpc>
                <a:spcPts val="3764"/>
              </a:lnSpc>
              <a:buFont typeface="Arial"/>
              <a:buChar char="•"/>
            </a:pPr>
            <a:r>
              <a:rPr lang="en-US" sz="3873" spc="-17">
                <a:solidFill>
                  <a:srgbClr val="FFFFFF"/>
                </a:solidFill>
                <a:latin typeface="Amazing Slab"/>
              </a:rPr>
              <a:t>Два перших способи підривання можна використовувати самостійно. Підривання зарядів детонувальним шнуром виконують разом з вогневим або електричним способами. </a:t>
            </a:r>
          </a:p>
          <a:p>
            <a:pPr marL="700922" lvl="1" indent="-350461" algn="l">
              <a:lnSpc>
                <a:spcPts val="3764"/>
              </a:lnSpc>
              <a:buFont typeface="Arial"/>
              <a:buChar char="•"/>
            </a:pPr>
            <a:r>
              <a:rPr lang="en-US" sz="3873" spc="-17">
                <a:solidFill>
                  <a:srgbClr val="FFFFFF"/>
                </a:solidFill>
                <a:latin typeface="Amazing Slab Bold"/>
              </a:rPr>
              <a:t>Вогневий спосіб</a:t>
            </a:r>
            <a:r>
              <a:rPr lang="en-US" sz="3873" spc="-17">
                <a:solidFill>
                  <a:srgbClr val="FFFFFF"/>
                </a:solidFill>
                <a:latin typeface="Amazing Slab"/>
              </a:rPr>
              <a:t> застосовують для дроблення конструктивних елементів, валунів та негабаритів, улаштування горизонтальних виробок тощо. Підривання зарядів здійснюють за допомогою запалювальних трубок. </a:t>
            </a:r>
          </a:p>
          <a:p>
            <a:pPr marL="700922" lvl="1" indent="-350461" algn="l">
              <a:lnSpc>
                <a:spcPts val="3764"/>
              </a:lnSpc>
              <a:buFont typeface="Arial"/>
              <a:buChar char="•"/>
            </a:pPr>
            <a:r>
              <a:rPr lang="en-US" sz="3873" spc="-17">
                <a:solidFill>
                  <a:srgbClr val="FFFFFF"/>
                </a:solidFill>
                <a:latin typeface="Amazing Slab Bold"/>
              </a:rPr>
              <a:t>Електричний спосіб</a:t>
            </a:r>
            <a:r>
              <a:rPr lang="en-US" sz="3873" spc="-17">
                <a:solidFill>
                  <a:srgbClr val="FFFFFF"/>
                </a:solidFill>
                <a:latin typeface="Amazing Slab"/>
              </a:rPr>
              <a:t> застосовують при потребі для одночасного підривання великої кількість зарядів. Для здійснення вибуху потрібні електродетонатори, дріт (з якого монтують електровибухову мережу), джерела струму та контрольно-вимірювальні прилади.</a:t>
            </a:r>
          </a:p>
        </p:txBody>
      </p:sp>
      <p:sp>
        <p:nvSpPr>
          <p:cNvPr id="3" name="Freeform 3"/>
          <p:cNvSpPr/>
          <p:nvPr/>
        </p:nvSpPr>
        <p:spPr>
          <a:xfrm>
            <a:off x="-200029" y="9942657"/>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200981" y="2593850"/>
            <a:ext cx="1639929" cy="3681321"/>
          </a:xfrm>
          <a:custGeom>
            <a:avLst/>
            <a:gdLst/>
            <a:ahLst/>
            <a:cxnLst/>
            <a:rect l="l" t="t" r="r" b="b"/>
            <a:pathLst>
              <a:path w="1639929" h="3681321">
                <a:moveTo>
                  <a:pt x="0" y="0"/>
                </a:moveTo>
                <a:lnTo>
                  <a:pt x="1639929" y="0"/>
                </a:lnTo>
                <a:lnTo>
                  <a:pt x="1639929" y="3681321"/>
                </a:lnTo>
                <a:lnTo>
                  <a:pt x="0" y="368132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5" name="Freeform 5"/>
          <p:cNvSpPr/>
          <p:nvPr/>
        </p:nvSpPr>
        <p:spPr>
          <a:xfrm>
            <a:off x="16200981" y="5773138"/>
            <a:ext cx="1639929" cy="3681321"/>
          </a:xfrm>
          <a:custGeom>
            <a:avLst/>
            <a:gdLst/>
            <a:ahLst/>
            <a:cxnLst/>
            <a:rect l="l" t="t" r="r" b="b"/>
            <a:pathLst>
              <a:path w="1639929" h="3681321">
                <a:moveTo>
                  <a:pt x="0" y="0"/>
                </a:moveTo>
                <a:lnTo>
                  <a:pt x="1639929" y="0"/>
                </a:lnTo>
                <a:lnTo>
                  <a:pt x="1639929" y="3681322"/>
                </a:lnTo>
                <a:lnTo>
                  <a:pt x="0" y="3681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22083" y="551282"/>
            <a:ext cx="18043834" cy="9555632"/>
          </a:xfrm>
          <a:prstGeom prst="rect">
            <a:avLst/>
          </a:prstGeom>
        </p:spPr>
        <p:txBody>
          <a:bodyPr lIns="0" tIns="0" rIns="0" bIns="0" rtlCol="0" anchor="t">
            <a:spAutoFit/>
          </a:bodyPr>
          <a:lstStyle/>
          <a:p>
            <a:pPr marL="703088" lvl="1" indent="-351544" algn="l">
              <a:lnSpc>
                <a:spcPts val="4195"/>
              </a:lnSpc>
              <a:buFont typeface="Arial"/>
              <a:buChar char="•"/>
            </a:pPr>
            <a:r>
              <a:rPr lang="en-US" sz="3885" spc="-17">
                <a:solidFill>
                  <a:srgbClr val="FFFFFF"/>
                </a:solidFill>
                <a:latin typeface="Amazing Slab"/>
              </a:rPr>
              <a:t>Підривання </a:t>
            </a:r>
            <a:r>
              <a:rPr lang="en-US" sz="3885" spc="-17">
                <a:solidFill>
                  <a:srgbClr val="FFFFFF"/>
                </a:solidFill>
                <a:latin typeface="Amazing Slab Bold"/>
              </a:rPr>
              <a:t>детонувальним шнуром</a:t>
            </a:r>
            <a:r>
              <a:rPr lang="en-US" sz="3885" spc="-17">
                <a:solidFill>
                  <a:srgbClr val="FFFFFF"/>
                </a:solidFill>
                <a:latin typeface="Amazing Slab"/>
              </a:rPr>
              <a:t> виконують у разі потреби підірвати одночасно велику групу зарядів, зокрема розосереджених. Цей спосіб забезпечує надійний захист від блукаючих струмів, істотно зменшує небезпеку під час виконання робіт по заряджанню і, особливо, під час ліквідування несправностей.</a:t>
            </a:r>
          </a:p>
          <a:p>
            <a:pPr marL="703088" lvl="1" indent="-351544" algn="l">
              <a:lnSpc>
                <a:spcPts val="4195"/>
              </a:lnSpc>
              <a:buFont typeface="Arial"/>
              <a:buChar char="•"/>
            </a:pPr>
            <a:r>
              <a:rPr lang="en-US" sz="3885" spc="-17">
                <a:solidFill>
                  <a:srgbClr val="FFFFFF"/>
                </a:solidFill>
                <a:latin typeface="Amazing Slab"/>
              </a:rPr>
              <a:t> За черговістю підривання окремих зарядів (або їхніх груп) розрізняють </a:t>
            </a:r>
            <a:r>
              <a:rPr lang="en-US" sz="3885" spc="-17">
                <a:solidFill>
                  <a:srgbClr val="FFFFFF"/>
                </a:solidFill>
                <a:latin typeface="Amazing Slab Italics"/>
              </a:rPr>
              <a:t>миттєве, короткоуповільнене та уповільнене підривання.</a:t>
            </a:r>
            <a:r>
              <a:rPr lang="en-US" sz="3885" spc="-17">
                <a:solidFill>
                  <a:srgbClr val="FFFFFF"/>
                </a:solidFill>
                <a:latin typeface="Amazing Slab"/>
              </a:rPr>
              <a:t> </a:t>
            </a:r>
          </a:p>
          <a:p>
            <a:pPr marL="703088" lvl="1" indent="-351544" algn="l">
              <a:lnSpc>
                <a:spcPts val="4195"/>
              </a:lnSpc>
              <a:buFont typeface="Arial"/>
              <a:buChar char="•"/>
            </a:pPr>
            <a:r>
              <a:rPr lang="en-US" sz="3885" spc="-17">
                <a:solidFill>
                  <a:srgbClr val="FFFFFF"/>
                </a:solidFill>
                <a:latin typeface="Amazing Slab"/>
              </a:rPr>
              <a:t>За спрямованістю енергії вибуху розрізняють </a:t>
            </a:r>
            <a:r>
              <a:rPr lang="en-US" sz="3885" spc="-17">
                <a:solidFill>
                  <a:srgbClr val="FFFFFF"/>
                </a:solidFill>
                <a:latin typeface="Amazing Slab Italics"/>
              </a:rPr>
              <a:t>підривання на викид, розпушування (дроблення) та ущільнення.</a:t>
            </a:r>
            <a:r>
              <a:rPr lang="en-US" sz="3885" spc="-17">
                <a:solidFill>
                  <a:srgbClr val="FFFFFF"/>
                </a:solidFill>
                <a:latin typeface="Amazing Slab"/>
              </a:rPr>
              <a:t> </a:t>
            </a:r>
          </a:p>
          <a:p>
            <a:pPr marL="703088" lvl="1" indent="-351544" algn="l">
              <a:lnSpc>
                <a:spcPts val="4195"/>
              </a:lnSpc>
              <a:buFont typeface="Arial"/>
              <a:buChar char="•"/>
            </a:pPr>
            <a:r>
              <a:rPr lang="en-US" sz="3885" spc="-17">
                <a:solidFill>
                  <a:srgbClr val="FFFFFF"/>
                </a:solidFill>
                <a:latin typeface="Amazing Slab"/>
              </a:rPr>
              <a:t>Ефект дії вибуху характеризує воронка викиду (рис.5.3, а, б, слайд 16), що має форму як простого перевернутого конусу. Основні елементи воронки викиду: W – відстань від центра заряду до найближчої відкритої поверхні (ЛНО – лінія найменшого опору); k – радіус дії вибуху (радіус руйнування); Г – радіус воронки викиду; п – відношення радіуса воронки викиду до лінії найменшого опору. п = Г /W – показник дії вибуху.</a:t>
            </a:r>
          </a:p>
          <a:p>
            <a:pPr marL="703088" lvl="1" indent="-351544" algn="l">
              <a:lnSpc>
                <a:spcPts val="4195"/>
              </a:lnSpc>
            </a:pPr>
            <a:endParaRPr lang="en-US" sz="3885" spc="-17">
              <a:solidFill>
                <a:srgbClr val="FFFFFF"/>
              </a:solidFill>
              <a:latin typeface="Amazing Slab"/>
            </a:endParaRPr>
          </a:p>
        </p:txBody>
      </p:sp>
      <p:sp>
        <p:nvSpPr>
          <p:cNvPr id="3" name="Freeform 3"/>
          <p:cNvSpPr/>
          <p:nvPr/>
        </p:nvSpPr>
        <p:spPr>
          <a:xfrm>
            <a:off x="-200029" y="9716164"/>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0029" y="-390750"/>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542232" y="289005"/>
            <a:ext cx="7127913" cy="10163092"/>
          </a:xfrm>
          <a:prstGeom prst="rect">
            <a:avLst/>
          </a:prstGeom>
        </p:spPr>
        <p:txBody>
          <a:bodyPr lIns="0" tIns="0" rIns="0" bIns="0" rtlCol="0" anchor="t">
            <a:spAutoFit/>
          </a:bodyPr>
          <a:lstStyle/>
          <a:p>
            <a:pPr algn="l">
              <a:lnSpc>
                <a:spcPts val="3795"/>
              </a:lnSpc>
            </a:pPr>
            <a:r>
              <a:rPr lang="en-US" sz="3514" spc="-15">
                <a:solidFill>
                  <a:srgbClr val="FFFFFF"/>
                </a:solidFill>
                <a:latin typeface="Amazing Slab"/>
              </a:rPr>
              <a:t>Рис. 5.3. Схеми розміщення зарядів для вибуху на викид ґрунту: а – ефект викиду ґрунту від вибуху заряду; б – елементи воронки; в – розміщення зарядів для спрямованого викиду ґрунту при одночасному підриванні; г – те саме, при різночасному; д – шурф для закладання зосередженого заряду в ґрунт; W – висота гребня воронки; р – загальна глибина воронки із урахуванням висоти гребня (валика); с – маса заряду; 1 – заряди ВР; 2 – напрямок викиду основної маси ґрунту; 3 – зарядна камера; І, ІІ, ІІІ – послідовність підривання зарядів</a:t>
            </a:r>
          </a:p>
          <a:p>
            <a:pPr marL="636047" lvl="1" indent="-318024" algn="l">
              <a:lnSpc>
                <a:spcPts val="3795"/>
              </a:lnSpc>
            </a:pPr>
            <a:endParaRPr lang="en-US" sz="3514" spc="-15">
              <a:solidFill>
                <a:srgbClr val="FFFFFF"/>
              </a:solidFill>
              <a:latin typeface="Amazing Slab"/>
            </a:endParaRPr>
          </a:p>
        </p:txBody>
      </p:sp>
      <p:sp>
        <p:nvSpPr>
          <p:cNvPr id="3" name="Freeform 3"/>
          <p:cNvSpPr/>
          <p:nvPr/>
        </p:nvSpPr>
        <p:spPr>
          <a:xfrm>
            <a:off x="507872" y="576798"/>
            <a:ext cx="9347853" cy="8869194"/>
          </a:xfrm>
          <a:custGeom>
            <a:avLst/>
            <a:gdLst/>
            <a:ahLst/>
            <a:cxnLst/>
            <a:rect l="l" t="t" r="r" b="b"/>
            <a:pathLst>
              <a:path w="9347853" h="8869194">
                <a:moveTo>
                  <a:pt x="0" y="0"/>
                </a:moveTo>
                <a:lnTo>
                  <a:pt x="9347852" y="0"/>
                </a:lnTo>
                <a:lnTo>
                  <a:pt x="9347852" y="8869194"/>
                </a:lnTo>
                <a:lnTo>
                  <a:pt x="0" y="886919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200029" y="-390750"/>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8302466" y="2289250"/>
            <a:ext cx="9130681" cy="5135488"/>
          </a:xfrm>
          <a:custGeom>
            <a:avLst/>
            <a:gdLst/>
            <a:ahLst/>
            <a:cxnLst/>
            <a:rect l="l" t="t" r="r" b="b"/>
            <a:pathLst>
              <a:path w="9130681" h="5135488">
                <a:moveTo>
                  <a:pt x="0" y="0"/>
                </a:moveTo>
                <a:lnTo>
                  <a:pt x="9130681" y="0"/>
                </a:lnTo>
                <a:lnTo>
                  <a:pt x="9130681" y="5135488"/>
                </a:lnTo>
                <a:lnTo>
                  <a:pt x="0" y="513548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3" name="TextBox 3"/>
          <p:cNvSpPr txBox="1"/>
          <p:nvPr/>
        </p:nvSpPr>
        <p:spPr>
          <a:xfrm>
            <a:off x="1348740" y="2136458"/>
            <a:ext cx="15590520" cy="5288280"/>
          </a:xfrm>
          <a:prstGeom prst="rect">
            <a:avLst/>
          </a:prstGeom>
        </p:spPr>
        <p:txBody>
          <a:bodyPr lIns="0" tIns="0" rIns="0" bIns="0" rtlCol="0" anchor="t">
            <a:spAutoFit/>
          </a:bodyPr>
          <a:lstStyle/>
          <a:p>
            <a:pPr marL="760095" lvl="1" indent="-380048" algn="l">
              <a:lnSpc>
                <a:spcPts val="10500"/>
              </a:lnSpc>
              <a:buFont typeface="Arial"/>
              <a:buChar char="•"/>
            </a:pPr>
            <a:r>
              <a:rPr lang="en-US" sz="4200" spc="-18">
                <a:solidFill>
                  <a:srgbClr val="FFFFFF"/>
                </a:solidFill>
                <a:latin typeface="Amazing Slab"/>
              </a:rPr>
              <a:t>Вибухові роботи</a:t>
            </a:r>
          </a:p>
          <a:p>
            <a:pPr marL="760095" lvl="1" indent="-380048" algn="l">
              <a:lnSpc>
                <a:spcPts val="10500"/>
              </a:lnSpc>
              <a:buFont typeface="Arial"/>
              <a:buChar char="•"/>
            </a:pPr>
            <a:r>
              <a:rPr lang="en-US" sz="4200" spc="-18">
                <a:solidFill>
                  <a:srgbClr val="FFFFFF"/>
                </a:solidFill>
                <a:latin typeface="Amazing Slab"/>
              </a:rPr>
              <a:t>Вибухові речовини</a:t>
            </a:r>
          </a:p>
          <a:p>
            <a:pPr marL="760095" lvl="1" indent="-380048" algn="l">
              <a:lnSpc>
                <a:spcPts val="10500"/>
              </a:lnSpc>
              <a:buFont typeface="Arial"/>
              <a:buChar char="•"/>
            </a:pPr>
            <a:r>
              <a:rPr lang="en-US" sz="4200" spc="-18">
                <a:solidFill>
                  <a:srgbClr val="FFFFFF"/>
                </a:solidFill>
                <a:latin typeface="Amazing Slab"/>
              </a:rPr>
              <a:t>Засоби підривання</a:t>
            </a:r>
          </a:p>
          <a:p>
            <a:pPr marL="760095" lvl="1" indent="-380048" algn="l">
              <a:lnSpc>
                <a:spcPts val="10500"/>
              </a:lnSpc>
            </a:pPr>
            <a:endParaRPr lang="en-US" sz="4200" spc="-18">
              <a:solidFill>
                <a:srgbClr val="FFFFFF"/>
              </a:solidFill>
              <a:latin typeface="Amazing Slab"/>
            </a:endParaRPr>
          </a:p>
        </p:txBody>
      </p:sp>
      <p:sp>
        <p:nvSpPr>
          <p:cNvPr id="4" name="Freeform 4"/>
          <p:cNvSpPr/>
          <p:nvPr/>
        </p:nvSpPr>
        <p:spPr>
          <a:xfrm>
            <a:off x="0" y="9376318"/>
            <a:ext cx="18688057" cy="781501"/>
          </a:xfrm>
          <a:custGeom>
            <a:avLst/>
            <a:gdLst/>
            <a:ahLst/>
            <a:cxnLst/>
            <a:rect l="l" t="t" r="r" b="b"/>
            <a:pathLst>
              <a:path w="18688057" h="781501">
                <a:moveTo>
                  <a:pt x="0" y="0"/>
                </a:moveTo>
                <a:lnTo>
                  <a:pt x="18688057" y="0"/>
                </a:lnTo>
                <a:lnTo>
                  <a:pt x="18688057" y="781501"/>
                </a:lnTo>
                <a:lnTo>
                  <a:pt x="0" y="78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7207124" y="5143500"/>
            <a:ext cx="5014319" cy="5014319"/>
          </a:xfrm>
          <a:custGeom>
            <a:avLst/>
            <a:gdLst/>
            <a:ahLst/>
            <a:cxnLst/>
            <a:rect l="l" t="t" r="r" b="b"/>
            <a:pathLst>
              <a:path w="5014319" h="5014319">
                <a:moveTo>
                  <a:pt x="0" y="0"/>
                </a:moveTo>
                <a:lnTo>
                  <a:pt x="5014319" y="0"/>
                </a:lnTo>
                <a:lnTo>
                  <a:pt x="5014319" y="5014319"/>
                </a:lnTo>
                <a:lnTo>
                  <a:pt x="0" y="5014319"/>
                </a:lnTo>
                <a:lnTo>
                  <a:pt x="0" y="0"/>
                </a:lnTo>
                <a:close/>
              </a:path>
            </a:pathLst>
          </a:custGeom>
          <a:blipFill>
            <a:blip r:embed="rId5"/>
            <a:stretch>
              <a:fillRect/>
            </a:stretch>
          </a:blipFill>
        </p:spPr>
      </p:sp>
      <p:sp>
        <p:nvSpPr>
          <p:cNvPr id="6" name="TextBox 6"/>
          <p:cNvSpPr txBox="1"/>
          <p:nvPr/>
        </p:nvSpPr>
        <p:spPr>
          <a:xfrm>
            <a:off x="1348740" y="905780"/>
            <a:ext cx="15590520" cy="1138809"/>
          </a:xfrm>
          <a:prstGeom prst="rect">
            <a:avLst/>
          </a:prstGeom>
        </p:spPr>
        <p:txBody>
          <a:bodyPr lIns="0" tIns="0" rIns="0" bIns="0" rtlCol="0" anchor="t">
            <a:spAutoFit/>
          </a:bodyPr>
          <a:lstStyle/>
          <a:p>
            <a:pPr algn="ctr">
              <a:lnSpc>
                <a:spcPts val="7128"/>
              </a:lnSpc>
            </a:pPr>
            <a:r>
              <a:rPr lang="en-US" sz="6600" spc="-137">
                <a:solidFill>
                  <a:srgbClr val="F8C64F"/>
                </a:solidFill>
                <a:latin typeface="Amazing Slab Bold"/>
              </a:rPr>
              <a:t>Зміст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01110" y="526029"/>
            <a:ext cx="6889292" cy="7908387"/>
          </a:xfrm>
          <a:prstGeom prst="rect">
            <a:avLst/>
          </a:prstGeom>
        </p:spPr>
        <p:txBody>
          <a:bodyPr lIns="0" tIns="0" rIns="0" bIns="0" rtlCol="0" anchor="t">
            <a:spAutoFit/>
          </a:bodyPr>
          <a:lstStyle/>
          <a:p>
            <a:pPr algn="l">
              <a:lnSpc>
                <a:spcPts val="3605"/>
              </a:lnSpc>
            </a:pPr>
            <a:r>
              <a:rPr lang="en-US" sz="3709" spc="-16">
                <a:solidFill>
                  <a:srgbClr val="F8C64F"/>
                </a:solidFill>
                <a:latin typeface="Amazing Slab Bold"/>
              </a:rPr>
              <a:t>Вибухами на розпушування</a:t>
            </a:r>
            <a:r>
              <a:rPr lang="en-US" sz="3709" spc="-16">
                <a:solidFill>
                  <a:srgbClr val="FFFFFF"/>
                </a:solidFill>
                <a:latin typeface="Amazing Slab"/>
              </a:rPr>
              <a:t> підривають тверді і крихкі гірські породи, скельні, напівскельні та мерзлі грунти, бетонні, залізобетонні, кам’яні, металеві, інші конструктивні елементи споруд, що не стискаються. </a:t>
            </a:r>
          </a:p>
          <a:p>
            <a:pPr marL="671327" lvl="1" indent="-335663" algn="l">
              <a:lnSpc>
                <a:spcPts val="3605"/>
              </a:lnSpc>
            </a:pPr>
            <a:endParaRPr lang="en-US" sz="3709" spc="-16">
              <a:solidFill>
                <a:srgbClr val="FFFFFF"/>
              </a:solidFill>
              <a:latin typeface="Amazing Slab"/>
            </a:endParaRPr>
          </a:p>
          <a:p>
            <a:pPr marL="671327" lvl="1" indent="-335663" algn="l">
              <a:lnSpc>
                <a:spcPts val="3605"/>
              </a:lnSpc>
            </a:pPr>
            <a:endParaRPr lang="en-US" sz="3709" spc="-16">
              <a:solidFill>
                <a:srgbClr val="FFFFFF"/>
              </a:solidFill>
              <a:latin typeface="Amazing Slab"/>
            </a:endParaRPr>
          </a:p>
          <a:p>
            <a:pPr marL="671327" lvl="1" indent="-335663" algn="l">
              <a:lnSpc>
                <a:spcPts val="3605"/>
              </a:lnSpc>
            </a:pPr>
            <a:endParaRPr lang="en-US" sz="3709" spc="-16">
              <a:solidFill>
                <a:srgbClr val="FFFFFF"/>
              </a:solidFill>
              <a:latin typeface="Amazing Slab"/>
            </a:endParaRPr>
          </a:p>
          <a:p>
            <a:pPr marL="671327" lvl="1" indent="-335663" algn="l">
              <a:lnSpc>
                <a:spcPts val="3605"/>
              </a:lnSpc>
            </a:pPr>
            <a:endParaRPr lang="en-US" sz="3709" spc="-16">
              <a:solidFill>
                <a:srgbClr val="FFFFFF"/>
              </a:solidFill>
              <a:latin typeface="Amazing Slab"/>
            </a:endParaRPr>
          </a:p>
          <a:p>
            <a:pPr marL="671327" lvl="1" indent="-335663" algn="l">
              <a:lnSpc>
                <a:spcPts val="3605"/>
              </a:lnSpc>
            </a:pPr>
            <a:endParaRPr lang="en-US" sz="3709" spc="-16">
              <a:solidFill>
                <a:srgbClr val="FFFFFF"/>
              </a:solidFill>
              <a:latin typeface="Amazing Slab"/>
            </a:endParaRPr>
          </a:p>
          <a:p>
            <a:pPr marL="671327" lvl="1" indent="-335663" algn="l">
              <a:lnSpc>
                <a:spcPts val="3605"/>
              </a:lnSpc>
            </a:pPr>
            <a:endParaRPr lang="en-US" sz="3709" spc="-16">
              <a:solidFill>
                <a:srgbClr val="FFFFFF"/>
              </a:solidFill>
              <a:latin typeface="Amazing Slab"/>
            </a:endParaRPr>
          </a:p>
          <a:p>
            <a:pPr algn="l">
              <a:lnSpc>
                <a:spcPts val="3605"/>
              </a:lnSpc>
            </a:pPr>
            <a:endParaRPr lang="en-US" sz="3709" spc="-16">
              <a:solidFill>
                <a:srgbClr val="FFFFFF"/>
              </a:solidFill>
              <a:latin typeface="Amazing Slab"/>
            </a:endParaRPr>
          </a:p>
        </p:txBody>
      </p:sp>
      <p:sp>
        <p:nvSpPr>
          <p:cNvPr id="3" name="Freeform 3"/>
          <p:cNvSpPr/>
          <p:nvPr/>
        </p:nvSpPr>
        <p:spPr>
          <a:xfrm>
            <a:off x="617604" y="6548174"/>
            <a:ext cx="6143788" cy="3455882"/>
          </a:xfrm>
          <a:custGeom>
            <a:avLst/>
            <a:gdLst/>
            <a:ahLst/>
            <a:cxnLst/>
            <a:rect l="l" t="t" r="r" b="b"/>
            <a:pathLst>
              <a:path w="6143788" h="3455882">
                <a:moveTo>
                  <a:pt x="0" y="0"/>
                </a:moveTo>
                <a:lnTo>
                  <a:pt x="6143788" y="0"/>
                </a:lnTo>
                <a:lnTo>
                  <a:pt x="6143788" y="3455881"/>
                </a:lnTo>
                <a:lnTo>
                  <a:pt x="0" y="345588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10195424" y="0"/>
            <a:ext cx="5814813" cy="3881717"/>
          </a:xfrm>
          <a:custGeom>
            <a:avLst/>
            <a:gdLst/>
            <a:ahLst/>
            <a:cxnLst/>
            <a:rect l="l" t="t" r="r" b="b"/>
            <a:pathLst>
              <a:path w="5814813" h="3881717">
                <a:moveTo>
                  <a:pt x="0" y="0"/>
                </a:moveTo>
                <a:lnTo>
                  <a:pt x="5814812" y="0"/>
                </a:lnTo>
                <a:lnTo>
                  <a:pt x="5814812" y="3881717"/>
                </a:lnTo>
                <a:lnTo>
                  <a:pt x="0" y="388171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5" name="AutoShape 5"/>
          <p:cNvSpPr/>
          <p:nvPr/>
        </p:nvSpPr>
        <p:spPr>
          <a:xfrm>
            <a:off x="4494153" y="5478259"/>
            <a:ext cx="9453" cy="1069283"/>
          </a:xfrm>
          <a:prstGeom prst="line">
            <a:avLst/>
          </a:prstGeom>
          <a:ln w="142875" cap="rnd">
            <a:solidFill>
              <a:srgbClr val="FFB207"/>
            </a:solidFill>
            <a:prstDash val="solid"/>
            <a:headEnd type="none" w="sm" len="sm"/>
            <a:tailEnd type="triangle" w="lg" len="med"/>
          </a:ln>
        </p:spPr>
      </p:sp>
      <p:sp>
        <p:nvSpPr>
          <p:cNvPr id="6" name="TextBox 6"/>
          <p:cNvSpPr txBox="1"/>
          <p:nvPr/>
        </p:nvSpPr>
        <p:spPr>
          <a:xfrm>
            <a:off x="7265874" y="4424427"/>
            <a:ext cx="11197598" cy="5579628"/>
          </a:xfrm>
          <a:prstGeom prst="rect">
            <a:avLst/>
          </a:prstGeom>
        </p:spPr>
        <p:txBody>
          <a:bodyPr lIns="0" tIns="0" rIns="0" bIns="0" rtlCol="0" anchor="t">
            <a:spAutoFit/>
          </a:bodyPr>
          <a:lstStyle/>
          <a:p>
            <a:pPr>
              <a:lnSpc>
                <a:spcPts val="3906"/>
              </a:lnSpc>
              <a:spcBef>
                <a:spcPct val="0"/>
              </a:spcBef>
            </a:pPr>
            <a:r>
              <a:rPr lang="en-US" sz="3617" spc="-75">
                <a:solidFill>
                  <a:srgbClr val="F8C64F"/>
                </a:solidFill>
                <a:latin typeface="Amazing Slab Bold"/>
              </a:rPr>
              <a:t>Вибухами на ущільнення</a:t>
            </a:r>
            <a:r>
              <a:rPr lang="en-US" sz="3617" spc="-75">
                <a:solidFill>
                  <a:srgbClr val="FFFFFF"/>
                </a:solidFill>
                <a:latin typeface="Amazing Slab"/>
              </a:rPr>
              <a:t> утворюють підземні виробітки та порожнини у ґрунтах, що стискаються, камуфлетні порожнини для буронабивних паль та ґрунтових анкерів, що ущільнюють незв’язні й осадкові ґрунти. Вибухами на викид здійснюють переміщення ґрунтових мас при утворенні профільних земляних споруд у вигляді виїмок (котлованів, траншей), каналів, насипів, дамб, спеціальних основ, а також у процесі очищення та поглиблення річок тощо.</a:t>
            </a:r>
          </a:p>
        </p:txBody>
      </p:sp>
      <p:sp>
        <p:nvSpPr>
          <p:cNvPr id="7" name="AutoShape 7"/>
          <p:cNvSpPr/>
          <p:nvPr/>
        </p:nvSpPr>
        <p:spPr>
          <a:xfrm flipV="1">
            <a:off x="12793235" y="3431302"/>
            <a:ext cx="0" cy="1069325"/>
          </a:xfrm>
          <a:prstGeom prst="line">
            <a:avLst/>
          </a:prstGeom>
          <a:ln w="142875" cap="rnd">
            <a:solidFill>
              <a:srgbClr val="FFB207"/>
            </a:solidFill>
            <a:prstDash val="solid"/>
            <a:headEnd type="none" w="sm" len="sm"/>
            <a:tailEnd type="triangle" w="lg" len="med"/>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31604" y="627066"/>
            <a:ext cx="18288000" cy="8631234"/>
          </a:xfrm>
          <a:prstGeom prst="rect">
            <a:avLst/>
          </a:prstGeom>
        </p:spPr>
        <p:txBody>
          <a:bodyPr lIns="0" tIns="0" rIns="0" bIns="0" rtlCol="0" anchor="t">
            <a:spAutoFit/>
          </a:bodyPr>
          <a:lstStyle/>
          <a:p>
            <a:pPr marL="659488" lvl="1" indent="-329744" algn="l">
              <a:lnSpc>
                <a:spcPts val="3542"/>
              </a:lnSpc>
              <a:buFont typeface="Arial"/>
              <a:buChar char="•"/>
            </a:pPr>
            <a:r>
              <a:rPr lang="en-US" sz="3644" spc="-16">
                <a:solidFill>
                  <a:srgbClr val="FFFFFF"/>
                </a:solidFill>
                <a:latin typeface="Amazing Slab"/>
              </a:rPr>
              <a:t>Різновидами </a:t>
            </a:r>
            <a:r>
              <a:rPr lang="en-US" sz="3644" spc="-16">
                <a:solidFill>
                  <a:srgbClr val="FFFFFF"/>
                </a:solidFill>
                <a:latin typeface="Amazing Slab Bold"/>
              </a:rPr>
              <a:t>вибуху на викид</a:t>
            </a:r>
            <a:r>
              <a:rPr lang="en-US" sz="3644" spc="-16">
                <a:solidFill>
                  <a:srgbClr val="FFFFFF"/>
                </a:solidFill>
                <a:latin typeface="Amazing Slab"/>
              </a:rPr>
              <a:t> є спрямований викид ґрунту під час зведення земляних валів, перемичок та гребель (рис. 5.3, в, г, слайд 16) та вибух на скидання, що застосовується для утворення стійких площадок на косогорах, обваленні нестійких масивів та під час улаштування перемичок і гребель у гористій місцевості. </a:t>
            </a:r>
          </a:p>
          <a:p>
            <a:pPr marL="659488" lvl="1" indent="-329744" algn="l">
              <a:lnSpc>
                <a:spcPts val="3542"/>
              </a:lnSpc>
              <a:buFont typeface="Arial"/>
              <a:buChar char="•"/>
            </a:pPr>
            <a:r>
              <a:rPr lang="en-US" sz="3644" spc="-16">
                <a:solidFill>
                  <a:srgbClr val="FFFFFF"/>
                </a:solidFill>
                <a:latin typeface="Amazing Slab"/>
              </a:rPr>
              <a:t>Залежно від форми, розмірів та способу розміщення заряду вибухових робіт по відношенню до об’єкта, що підривається, розрізняють такі методи виконання вибухових робіт – шпурових зарядів, якщо заряд розташовано всередині об’єкта підривання у шпурах; свердловинних зарядів – те саме, тільки у свердловинах; котлових зарядів – у шурфі або свердловині, що мають розширення у вигляді котла; камерних зарядів – підривання великих зосереджених зарядів масою до кілька сотень тонн у спеціальних виробітках-камерах; щілинних зарядів – підривання подовжених за формою (іноді розділених на окремі частини) зарядів, розміщених у спеціальних вузьких виїмках-щілинах; комбінованих зарядів, що включає різні комбінування розглянутих методів; зовнішніх зарядів (накладних), при якому заряди розташовують на поверхні об’єкта, що підривають. </a:t>
            </a:r>
          </a:p>
          <a:p>
            <a:pPr marL="659488" lvl="1" indent="-329744" algn="l">
              <a:lnSpc>
                <a:spcPts val="3542"/>
              </a:lnSpc>
            </a:pPr>
            <a:endParaRPr lang="en-US" sz="3644" spc="-16">
              <a:solidFill>
                <a:srgbClr val="FFFFFF"/>
              </a:solidFill>
              <a:latin typeface="Amazing Slab"/>
            </a:endParaRPr>
          </a:p>
        </p:txBody>
      </p:sp>
      <p:sp>
        <p:nvSpPr>
          <p:cNvPr id="3" name="Freeform 3"/>
          <p:cNvSpPr/>
          <p:nvPr/>
        </p:nvSpPr>
        <p:spPr>
          <a:xfrm>
            <a:off x="-200029" y="9716164"/>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903054" y="-390750"/>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556124" y="215625"/>
            <a:ext cx="17175752" cy="7498106"/>
          </a:xfrm>
          <a:prstGeom prst="rect">
            <a:avLst/>
          </a:prstGeom>
        </p:spPr>
        <p:txBody>
          <a:bodyPr lIns="0" tIns="0" rIns="0" bIns="0" rtlCol="0" anchor="t">
            <a:spAutoFit/>
          </a:bodyPr>
          <a:lstStyle/>
          <a:p>
            <a:pPr algn="l">
              <a:lnSpc>
                <a:spcPts val="3262"/>
              </a:lnSpc>
            </a:pPr>
            <a:r>
              <a:rPr lang="en-US" sz="3356" spc="-15">
                <a:solidFill>
                  <a:srgbClr val="F8C64F"/>
                </a:solidFill>
                <a:latin typeface="Amazing Slab Bold"/>
              </a:rPr>
              <a:t>Метод шпурових зарядів</a:t>
            </a:r>
            <a:r>
              <a:rPr lang="en-US" sz="3356" spc="-15">
                <a:solidFill>
                  <a:srgbClr val="F8C64F"/>
                </a:solidFill>
                <a:latin typeface="Amazing Slab"/>
              </a:rPr>
              <a:t> </a:t>
            </a:r>
            <a:r>
              <a:rPr lang="en-US" sz="3356" spc="-15">
                <a:solidFill>
                  <a:srgbClr val="FFFFFF"/>
                </a:solidFill>
                <a:latin typeface="Amazing Slab"/>
              </a:rPr>
              <a:t>застосовують під час розпушування або дроблення скельних, напівскельних та мерзлих ґрунтів (рис. 5.4, а, слайд 24), окремих каменів, негабаритів та будівельних конструкцій (рис. 5.4, б, слайд 24), руйнування несівних конструкцій у разі обрушення будинків та інженерних споруд, проходка допоміжних виробіток під час підготовки вибухів на викид або, наприклад, для утворення котлів (рис. 5.4, в, слайд 24) тощо. Поодинокі шпурові заряди застосовують під час корчування. </a:t>
            </a:r>
          </a:p>
          <a:p>
            <a:pPr algn="l">
              <a:lnSpc>
                <a:spcPts val="3262"/>
              </a:lnSpc>
            </a:pPr>
            <a:r>
              <a:rPr lang="en-US" sz="3356" spc="-15">
                <a:solidFill>
                  <a:srgbClr val="FFFFFF"/>
                </a:solidFill>
                <a:latin typeface="Amazing Slab"/>
              </a:rPr>
              <a:t>На площині шпури розміщують у ряд або в шаховому порядку і заряджають тротиловими шашками, патронами з гігроскопічних порошкоподібних і гранульованих вибухових речовин. Заряд у шпурі має займати не більш як 2/3 його довжини. Верхню третину шпуру заповнюють забивкою – спочатку пластичною сумішшю у вигляді глинопіщаного пижа, потім сипким матеріалом – піском або буровим борошном. Підривають шпурові заряди електричним способом або за допомогою детонувального шнуру. Для зменшення сейсмічної дії вибуху застосовують електродетонатори уповільненої дії або по контуру виїмки нарізають щілини, що компенсують ударну хвилю. </a:t>
            </a:r>
          </a:p>
          <a:p>
            <a:pPr algn="l">
              <a:lnSpc>
                <a:spcPts val="3262"/>
              </a:lnSpc>
            </a:pPr>
            <a:endParaRPr lang="en-US" sz="3356" spc="-15">
              <a:solidFill>
                <a:srgbClr val="FFFFFF"/>
              </a:solidFill>
              <a:latin typeface="Amazing Slab"/>
            </a:endParaRPr>
          </a:p>
        </p:txBody>
      </p:sp>
      <p:sp>
        <p:nvSpPr>
          <p:cNvPr id="3" name="Freeform 3"/>
          <p:cNvSpPr/>
          <p:nvPr/>
        </p:nvSpPr>
        <p:spPr>
          <a:xfrm>
            <a:off x="1959898" y="7386233"/>
            <a:ext cx="11102937" cy="2900768"/>
          </a:xfrm>
          <a:custGeom>
            <a:avLst/>
            <a:gdLst/>
            <a:ahLst/>
            <a:cxnLst/>
            <a:rect l="l" t="t" r="r" b="b"/>
            <a:pathLst>
              <a:path w="11102937" h="2900768">
                <a:moveTo>
                  <a:pt x="0" y="0"/>
                </a:moveTo>
                <a:lnTo>
                  <a:pt x="11102937" y="0"/>
                </a:lnTo>
                <a:lnTo>
                  <a:pt x="11102937" y="2900767"/>
                </a:lnTo>
                <a:lnTo>
                  <a:pt x="0" y="2900767"/>
                </a:lnTo>
                <a:lnTo>
                  <a:pt x="0" y="0"/>
                </a:lnTo>
                <a:close/>
              </a:path>
            </a:pathLst>
          </a:custGeom>
          <a:blipFill>
            <a:blip r:embed="rId2"/>
            <a:stretch>
              <a:fillRect/>
            </a:stretch>
          </a:blipFill>
        </p:spPr>
      </p:sp>
      <p:sp>
        <p:nvSpPr>
          <p:cNvPr id="4" name="Freeform 4"/>
          <p:cNvSpPr/>
          <p:nvPr/>
        </p:nvSpPr>
        <p:spPr>
          <a:xfrm>
            <a:off x="14011895" y="7186855"/>
            <a:ext cx="3073873" cy="3100145"/>
          </a:xfrm>
          <a:custGeom>
            <a:avLst/>
            <a:gdLst/>
            <a:ahLst/>
            <a:cxnLst/>
            <a:rect l="l" t="t" r="r" b="b"/>
            <a:pathLst>
              <a:path w="3073873" h="3100145">
                <a:moveTo>
                  <a:pt x="0" y="0"/>
                </a:moveTo>
                <a:lnTo>
                  <a:pt x="3073873" y="0"/>
                </a:lnTo>
                <a:lnTo>
                  <a:pt x="3073873" y="3100145"/>
                </a:lnTo>
                <a:lnTo>
                  <a:pt x="0" y="3100145"/>
                </a:lnTo>
                <a:lnTo>
                  <a:pt x="0" y="0"/>
                </a:lnTo>
                <a:close/>
              </a:path>
            </a:pathLst>
          </a:custGeom>
          <a:blipFill>
            <a:blip r:embed="rId3"/>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11413" y="139224"/>
            <a:ext cx="17708320" cy="7885080"/>
          </a:xfrm>
          <a:prstGeom prst="rect">
            <a:avLst/>
          </a:prstGeom>
        </p:spPr>
        <p:txBody>
          <a:bodyPr lIns="0" tIns="0" rIns="0" bIns="0" rtlCol="0" anchor="t">
            <a:spAutoFit/>
          </a:bodyPr>
          <a:lstStyle/>
          <a:p>
            <a:pPr marL="630925" lvl="1" indent="-315462" algn="l">
              <a:lnSpc>
                <a:spcPts val="3277"/>
              </a:lnSpc>
              <a:buFont typeface="Arial"/>
              <a:buChar char="•"/>
            </a:pPr>
            <a:r>
              <a:rPr lang="en-US" sz="3486" spc="-15">
                <a:solidFill>
                  <a:srgbClr val="F8C64F"/>
                </a:solidFill>
                <a:latin typeface="Amazing Slab Bold"/>
              </a:rPr>
              <a:t>Метод свердловинних (колонкових) зарядів</a:t>
            </a:r>
            <a:r>
              <a:rPr lang="en-US" sz="3486" spc="-15">
                <a:solidFill>
                  <a:srgbClr val="FEFEFE"/>
                </a:solidFill>
                <a:latin typeface="Amazing Slab"/>
              </a:rPr>
              <a:t> застосовують у разі утворення виїмок великого об’єму вибухами на викид або при відбиванні уступів виїмок (рис. 5.4, д, слайд 24), розпушуванні ґрунтів, що промерзли на значну глибину (понад 1,5–2 м), руйнуванні великих бетонних фундаментів, ущільненні ґрунтів тощо. Свердловинні заряди бувають вертикальні, похилі та горизонтальні. Вертикальні та похилі свердловини влаштовують нижче підошви уступу (перебур) на глибину 0,6–2 м. Відстань між крайнім рядом свердловин і боковою поверхнею уступу приймають від 0,5 до 0,25 його висоти. Свердловини у ряду розташовують на відстані 0,7–0,9 м, а відстань до свердловин наступного ряду приймають на рівні 0,6–0,8 м. </a:t>
            </a:r>
          </a:p>
          <a:p>
            <a:pPr marL="630925" lvl="1" indent="-315462" algn="l">
              <a:lnSpc>
                <a:spcPts val="3277"/>
              </a:lnSpc>
              <a:buFont typeface="Arial"/>
              <a:buChar char="•"/>
            </a:pPr>
            <a:r>
              <a:rPr lang="en-US" sz="3486" spc="-15">
                <a:solidFill>
                  <a:srgbClr val="FEFEFE"/>
                </a:solidFill>
                <a:latin typeface="Amazing Slab"/>
              </a:rPr>
              <a:t>Заряджають їх зосередженими або подовженими зарядами з використанням гранульованих вибухових речовин і підривають електричним способом або детонувальним шнуром при обов’язковому дублюванні вибухової мережі. Підривають свердловинні заряди як без уповільнення, так і з уповільненням. Останнє забезпечує більш якісне дроблення матеріалу, що підривається, знижує питомі витрати вибухових речовин та сейсмічність вибуху. </a:t>
            </a:r>
          </a:p>
          <a:p>
            <a:pPr marL="630925" lvl="1" indent="-315462" algn="l">
              <a:lnSpc>
                <a:spcPts val="3277"/>
              </a:lnSpc>
            </a:pPr>
            <a:endParaRPr lang="en-US" sz="3486" spc="-15">
              <a:solidFill>
                <a:srgbClr val="FEFEFE"/>
              </a:solidFill>
              <a:latin typeface="Amazing Slab"/>
            </a:endParaRPr>
          </a:p>
        </p:txBody>
      </p:sp>
      <p:sp>
        <p:nvSpPr>
          <p:cNvPr id="3" name="Freeform 3"/>
          <p:cNvSpPr/>
          <p:nvPr/>
        </p:nvSpPr>
        <p:spPr>
          <a:xfrm>
            <a:off x="3266721" y="7600088"/>
            <a:ext cx="12219321" cy="2555309"/>
          </a:xfrm>
          <a:custGeom>
            <a:avLst/>
            <a:gdLst/>
            <a:ahLst/>
            <a:cxnLst/>
            <a:rect l="l" t="t" r="r" b="b"/>
            <a:pathLst>
              <a:path w="12219321" h="2555309">
                <a:moveTo>
                  <a:pt x="0" y="0"/>
                </a:moveTo>
                <a:lnTo>
                  <a:pt x="12219321" y="0"/>
                </a:lnTo>
                <a:lnTo>
                  <a:pt x="12219321" y="2555308"/>
                </a:lnTo>
                <a:lnTo>
                  <a:pt x="0" y="255530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60218" y="74624"/>
            <a:ext cx="8606709" cy="9855708"/>
          </a:xfrm>
          <a:prstGeom prst="rect">
            <a:avLst/>
          </a:prstGeom>
        </p:spPr>
        <p:txBody>
          <a:bodyPr lIns="0" tIns="0" rIns="0" bIns="0" rtlCol="0" anchor="t">
            <a:spAutoFit/>
          </a:bodyPr>
          <a:lstStyle/>
          <a:p>
            <a:pPr algn="l">
              <a:lnSpc>
                <a:spcPts val="4536"/>
              </a:lnSpc>
            </a:pPr>
            <a:r>
              <a:rPr lang="en-US" sz="4200" spc="-18">
                <a:solidFill>
                  <a:srgbClr val="F8C64F"/>
                </a:solidFill>
                <a:latin typeface="Amazing Slab Bold"/>
              </a:rPr>
              <a:t>Метод котлових зарядів</a:t>
            </a:r>
            <a:r>
              <a:rPr lang="en-US" sz="4200" spc="-18">
                <a:solidFill>
                  <a:srgbClr val="F8C64F"/>
                </a:solidFill>
                <a:latin typeface="Amazing Slab"/>
              </a:rPr>
              <a:t>.</a:t>
            </a:r>
            <a:r>
              <a:rPr lang="en-US" sz="4200" spc="-18">
                <a:solidFill>
                  <a:srgbClr val="FFFFFF"/>
                </a:solidFill>
                <a:latin typeface="Amazing Slab"/>
              </a:rPr>
              <a:t> Котел – це порожнина, утворена розбурюванням або прострелюванням шпура (свердловини). Вибухове утворення котла (рис. 5.4, в, слайд 24) застосовують, якщо ґрунти незаводнені та піддаються ущільненню.</a:t>
            </a:r>
          </a:p>
          <a:p>
            <a:pPr algn="l">
              <a:lnSpc>
                <a:spcPts val="4536"/>
              </a:lnSpc>
            </a:pPr>
            <a:r>
              <a:rPr lang="en-US" sz="4200" spc="-18">
                <a:solidFill>
                  <a:srgbClr val="FFFFFF"/>
                </a:solidFill>
                <a:latin typeface="Amazing Slab"/>
              </a:rPr>
              <a:t>Застосування цього методу збільшує об’єм грунту, що підривається одним зарядом, та істотно зменшує обсяги бурових робіт щодо методів шпурових і свердловинних зарядів. </a:t>
            </a:r>
          </a:p>
          <a:p>
            <a:pPr algn="l">
              <a:lnSpc>
                <a:spcPts val="4536"/>
              </a:lnSpc>
            </a:pPr>
            <a:endParaRPr lang="en-US" sz="4200" spc="-18">
              <a:solidFill>
                <a:srgbClr val="FFFFFF"/>
              </a:solidFill>
              <a:latin typeface="Amazing Slab"/>
            </a:endParaRPr>
          </a:p>
        </p:txBody>
      </p:sp>
      <p:sp>
        <p:nvSpPr>
          <p:cNvPr id="3" name="Freeform 3"/>
          <p:cNvSpPr/>
          <p:nvPr/>
        </p:nvSpPr>
        <p:spPr>
          <a:xfrm>
            <a:off x="8766927" y="150824"/>
            <a:ext cx="5147232" cy="4269814"/>
          </a:xfrm>
          <a:custGeom>
            <a:avLst/>
            <a:gdLst/>
            <a:ahLst/>
            <a:cxnLst/>
            <a:rect l="l" t="t" r="r" b="b"/>
            <a:pathLst>
              <a:path w="5147232" h="4269814">
                <a:moveTo>
                  <a:pt x="0" y="0"/>
                </a:moveTo>
                <a:lnTo>
                  <a:pt x="5147232" y="0"/>
                </a:lnTo>
                <a:lnTo>
                  <a:pt x="5147232" y="4269814"/>
                </a:lnTo>
                <a:lnTo>
                  <a:pt x="0" y="426981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14710668" y="150824"/>
            <a:ext cx="2548632" cy="9399213"/>
          </a:xfrm>
          <a:custGeom>
            <a:avLst/>
            <a:gdLst/>
            <a:ahLst/>
            <a:cxnLst/>
            <a:rect l="l" t="t" r="r" b="b"/>
            <a:pathLst>
              <a:path w="2548632" h="9399213">
                <a:moveTo>
                  <a:pt x="0" y="0"/>
                </a:moveTo>
                <a:lnTo>
                  <a:pt x="2548632" y="0"/>
                </a:lnTo>
                <a:lnTo>
                  <a:pt x="2548632" y="9399213"/>
                </a:lnTo>
                <a:lnTo>
                  <a:pt x="0" y="9399213"/>
                </a:lnTo>
                <a:lnTo>
                  <a:pt x="0" y="0"/>
                </a:lnTo>
                <a:close/>
              </a:path>
            </a:pathLst>
          </a:custGeom>
          <a:blipFill>
            <a:blip r:embed="rId3"/>
            <a:stretch>
              <a:fillRect/>
            </a:stretch>
          </a:blipFill>
        </p:spPr>
      </p:sp>
      <p:sp>
        <p:nvSpPr>
          <p:cNvPr id="5" name="Freeform 5"/>
          <p:cNvSpPr/>
          <p:nvPr/>
        </p:nvSpPr>
        <p:spPr>
          <a:xfrm>
            <a:off x="9792984" y="4602682"/>
            <a:ext cx="3095118" cy="5028170"/>
          </a:xfrm>
          <a:custGeom>
            <a:avLst/>
            <a:gdLst/>
            <a:ahLst/>
            <a:cxnLst/>
            <a:rect l="l" t="t" r="r" b="b"/>
            <a:pathLst>
              <a:path w="3095118" h="5028170">
                <a:moveTo>
                  <a:pt x="0" y="0"/>
                </a:moveTo>
                <a:lnTo>
                  <a:pt x="3095118" y="0"/>
                </a:lnTo>
                <a:lnTo>
                  <a:pt x="3095118" y="5028170"/>
                </a:lnTo>
                <a:lnTo>
                  <a:pt x="0" y="5028170"/>
                </a:lnTo>
                <a:lnTo>
                  <a:pt x="0" y="0"/>
                </a:lnTo>
                <a:close/>
              </a:path>
            </a:pathLst>
          </a:custGeom>
          <a:blipFill>
            <a:blip r:embed="rId4"/>
            <a:stretch>
              <a:fillRect/>
            </a:stretch>
          </a:blipFill>
        </p:spPr>
      </p:sp>
      <p:sp>
        <p:nvSpPr>
          <p:cNvPr id="6" name="Freeform 6"/>
          <p:cNvSpPr/>
          <p:nvPr/>
        </p:nvSpPr>
        <p:spPr>
          <a:xfrm>
            <a:off x="-200029" y="9812897"/>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571029" y="176859"/>
            <a:ext cx="17479416" cy="9855708"/>
          </a:xfrm>
          <a:prstGeom prst="rect">
            <a:avLst/>
          </a:prstGeom>
        </p:spPr>
        <p:txBody>
          <a:bodyPr lIns="0" tIns="0" rIns="0" bIns="0" rtlCol="0" anchor="t">
            <a:spAutoFit/>
          </a:bodyPr>
          <a:lstStyle/>
          <a:p>
            <a:pPr marL="760095" lvl="1" indent="-380048" algn="l">
              <a:lnSpc>
                <a:spcPts val="4536"/>
              </a:lnSpc>
              <a:buFont typeface="Arial"/>
              <a:buChar char="•"/>
            </a:pPr>
            <a:r>
              <a:rPr lang="en-US" sz="4200" spc="-18">
                <a:solidFill>
                  <a:srgbClr val="F8C64F"/>
                </a:solidFill>
                <a:latin typeface="Amazing Slab Bold"/>
              </a:rPr>
              <a:t>Метод щілинних зарядів</a:t>
            </a:r>
            <a:r>
              <a:rPr lang="en-US" sz="4200" spc="-18">
                <a:solidFill>
                  <a:srgbClr val="FFFFFF"/>
                </a:solidFill>
                <a:latin typeface="Amazing Slab"/>
              </a:rPr>
              <a:t> застосовують для розпушування мерзлих ґрунтів (рис. 5.4, є, слайд 24). Щілини нарізають буровими або дискофрезерними машинами на глибину промерзання – (0,90–0,95) м. Відстань між щілинами визначають з умови отримання шматків ґрунту, розмір яких відповідає типорозміру робочого органа землерийної машини (екскаватора). У щілинах розміщують заряди подовженої форми (іноді розділені на окремі частини). Щілини заряджають через одну. Крайні та проміжні щілини, що незаряджені, призначено для компенсування зсуву мерзлого ґрунту під час вибуху та зменшення сейсмічного ефекту. </a:t>
            </a:r>
          </a:p>
          <a:p>
            <a:pPr marL="760095" lvl="1" indent="-380048" algn="l">
              <a:lnSpc>
                <a:spcPts val="4536"/>
              </a:lnSpc>
              <a:buFont typeface="Arial"/>
              <a:buChar char="•"/>
            </a:pPr>
            <a:r>
              <a:rPr lang="en-US" sz="4200" spc="-18">
                <a:solidFill>
                  <a:srgbClr val="F8C64F"/>
                </a:solidFill>
                <a:latin typeface="Amazing Slab Bold"/>
              </a:rPr>
              <a:t>Метод зовнішніх (накладних) зарядів</a:t>
            </a:r>
            <a:r>
              <a:rPr lang="en-US" sz="4200" spc="-18">
                <a:solidFill>
                  <a:srgbClr val="F8C64F"/>
                </a:solidFill>
                <a:latin typeface="Amazing Slab"/>
              </a:rPr>
              <a:t> </a:t>
            </a:r>
            <a:r>
              <a:rPr lang="en-US" sz="4200" spc="-18">
                <a:solidFill>
                  <a:srgbClr val="FFFFFF"/>
                </a:solidFill>
                <a:latin typeface="Amazing Slab"/>
              </a:rPr>
              <a:t>(рис. 5.4, є, слайд 24) застосовують для руйнування негабаритів, валунів, бетонних конструкцій, зокрема під водою, а також металевих і дерев’яних конструкцій тощо.</a:t>
            </a:r>
          </a:p>
          <a:p>
            <a:pPr marL="760095" lvl="1" indent="-380048" algn="l">
              <a:lnSpc>
                <a:spcPts val="4536"/>
              </a:lnSpc>
            </a:pPr>
            <a:endParaRPr lang="en-US" sz="4200" spc="-18">
              <a:solidFill>
                <a:srgbClr val="FFFFFF"/>
              </a:solidFill>
              <a:latin typeface="Amazing Slab"/>
            </a:endParaRPr>
          </a:p>
        </p:txBody>
      </p:sp>
      <p:sp>
        <p:nvSpPr>
          <p:cNvPr id="3" name="Freeform 3"/>
          <p:cNvSpPr/>
          <p:nvPr/>
        </p:nvSpPr>
        <p:spPr>
          <a:xfrm>
            <a:off x="-200029" y="9812897"/>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0029" y="-528442"/>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348740" y="170180"/>
            <a:ext cx="16939260" cy="5283708"/>
          </a:xfrm>
          <a:prstGeom prst="rect">
            <a:avLst/>
          </a:prstGeom>
        </p:spPr>
        <p:txBody>
          <a:bodyPr lIns="0" tIns="0" rIns="0" bIns="0" rtlCol="0" anchor="t">
            <a:spAutoFit/>
          </a:bodyPr>
          <a:lstStyle/>
          <a:p>
            <a:pPr marL="760095" lvl="1" indent="-380048" algn="l">
              <a:lnSpc>
                <a:spcPts val="4536"/>
              </a:lnSpc>
              <a:buFont typeface="Arial"/>
              <a:buChar char="•"/>
            </a:pPr>
            <a:r>
              <a:rPr lang="en-US" sz="4200" spc="-18">
                <a:solidFill>
                  <a:srgbClr val="F8C64F"/>
                </a:solidFill>
                <a:latin typeface="Amazing Slab Bold"/>
              </a:rPr>
              <a:t>Метод комбінованих зарядів</a:t>
            </a:r>
            <a:r>
              <a:rPr lang="en-US" sz="4200" spc="-18">
                <a:solidFill>
                  <a:srgbClr val="F8C64F"/>
                </a:solidFill>
                <a:latin typeface="Amazing Slab"/>
              </a:rPr>
              <a:t> </a:t>
            </a:r>
            <a:r>
              <a:rPr lang="en-US" sz="4200" spc="-18">
                <a:solidFill>
                  <a:srgbClr val="FFFFFF"/>
                </a:solidFill>
                <a:latin typeface="Amazing Slab"/>
              </a:rPr>
              <a:t>передбачає комбінування основних методів виконання вибухових робіт, що визначається конкретними умовами виробництва, властивостями і параметрами елементів, що підриваються, економічною доцільністю. Найчастіше комбінують методи свердловинних і шпурових, камерних і малокамерних, свердловинних і камерних зарядів. </a:t>
            </a:r>
          </a:p>
          <a:p>
            <a:pPr marL="760095" lvl="1" indent="-380048" algn="l">
              <a:lnSpc>
                <a:spcPts val="4536"/>
              </a:lnSpc>
            </a:pPr>
            <a:endParaRPr lang="en-US" sz="4200" spc="-18">
              <a:solidFill>
                <a:srgbClr val="FFFFFF"/>
              </a:solidFill>
              <a:latin typeface="Amazing Slab"/>
            </a:endParaRPr>
          </a:p>
          <a:p>
            <a:pPr marL="760095" lvl="1" indent="-380048" algn="l">
              <a:lnSpc>
                <a:spcPts val="4536"/>
              </a:lnSpc>
            </a:pPr>
            <a:endParaRPr lang="en-US" sz="4200" spc="-18">
              <a:solidFill>
                <a:srgbClr val="FFFFFF"/>
              </a:solidFill>
              <a:latin typeface="Amazing Slab"/>
            </a:endParaRPr>
          </a:p>
        </p:txBody>
      </p:sp>
      <p:sp>
        <p:nvSpPr>
          <p:cNvPr id="3" name="Freeform 3"/>
          <p:cNvSpPr/>
          <p:nvPr/>
        </p:nvSpPr>
        <p:spPr>
          <a:xfrm>
            <a:off x="3045932" y="4551932"/>
            <a:ext cx="12608966" cy="5375050"/>
          </a:xfrm>
          <a:custGeom>
            <a:avLst/>
            <a:gdLst/>
            <a:ahLst/>
            <a:cxnLst/>
            <a:rect l="l" t="t" r="r" b="b"/>
            <a:pathLst>
              <a:path w="12608966" h="5375050">
                <a:moveTo>
                  <a:pt x="0" y="0"/>
                </a:moveTo>
                <a:lnTo>
                  <a:pt x="12608965" y="0"/>
                </a:lnTo>
                <a:lnTo>
                  <a:pt x="12608965" y="5375050"/>
                </a:lnTo>
                <a:lnTo>
                  <a:pt x="0" y="537505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rot="-5400000">
            <a:off x="-8386039" y="7334357"/>
            <a:ext cx="18688057" cy="781501"/>
          </a:xfrm>
          <a:custGeom>
            <a:avLst/>
            <a:gdLst/>
            <a:ahLst/>
            <a:cxnLst/>
            <a:rect l="l" t="t" r="r" b="b"/>
            <a:pathLst>
              <a:path w="18688057" h="781501">
                <a:moveTo>
                  <a:pt x="0" y="0"/>
                </a:moveTo>
                <a:lnTo>
                  <a:pt x="18688057" y="0"/>
                </a:lnTo>
                <a:lnTo>
                  <a:pt x="18688057" y="781501"/>
                </a:lnTo>
                <a:lnTo>
                  <a:pt x="0" y="78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659256" y="470957"/>
            <a:ext cx="8776218" cy="9548961"/>
          </a:xfrm>
          <a:prstGeom prst="rect">
            <a:avLst/>
          </a:prstGeom>
        </p:spPr>
        <p:txBody>
          <a:bodyPr lIns="0" tIns="0" rIns="0" bIns="0" rtlCol="0" anchor="t">
            <a:spAutoFit/>
          </a:bodyPr>
          <a:lstStyle/>
          <a:p>
            <a:pPr algn="l">
              <a:lnSpc>
                <a:spcPts val="3395"/>
              </a:lnSpc>
            </a:pPr>
            <a:r>
              <a:rPr lang="en-US" sz="3361" spc="-15">
                <a:solidFill>
                  <a:srgbClr val="FEFEFE"/>
                </a:solidFill>
                <a:latin typeface="Amazing Slab"/>
              </a:rPr>
              <a:t>Рис. 5.4. Схеми розміщення зарядів при розпушуванні грунту: а – розміщення шпурових зарядів у масиві породи, що розробляється; б – те саме, у разі подрібнення великих каменів; в – послідовність улаштування зарядної камери (котла) у шпурі; г – розміщення малокамерних зарядів у кінці рукавів; д – те саме, свердловинних (колонкових) зарядів; е – те саме, щілинних зарядів; є – те саме, накладних (зовнішніх) зарядів; 1 – заряди; 2 – шпури; 3 – забивка; 4 – заряд для першого прострілювання; 5 – результат першого прострілювання; 6 – заряд для другого прострілювання; 7 – результат другого прострілювання; 8 – перебур; 9 – забій; 10 – зарядні щілини; 11 – напрямок зсуву грунту під час вибуху; 12 – незаряджені щілини; 13 – руйнування міжщілинного масиву</a:t>
            </a:r>
          </a:p>
          <a:p>
            <a:pPr marL="608335" lvl="1" indent="-304168" algn="l">
              <a:lnSpc>
                <a:spcPts val="3395"/>
              </a:lnSpc>
            </a:pPr>
            <a:endParaRPr lang="en-US" sz="3361" spc="-15">
              <a:solidFill>
                <a:srgbClr val="FEFEFE"/>
              </a:solidFill>
              <a:latin typeface="Amazing Slab"/>
            </a:endParaRPr>
          </a:p>
        </p:txBody>
      </p:sp>
      <p:sp>
        <p:nvSpPr>
          <p:cNvPr id="3" name="Freeform 3"/>
          <p:cNvSpPr/>
          <p:nvPr/>
        </p:nvSpPr>
        <p:spPr>
          <a:xfrm>
            <a:off x="9435474" y="1760199"/>
            <a:ext cx="9144000" cy="6403195"/>
          </a:xfrm>
          <a:custGeom>
            <a:avLst/>
            <a:gdLst/>
            <a:ahLst/>
            <a:cxnLst/>
            <a:rect l="l" t="t" r="r" b="b"/>
            <a:pathLst>
              <a:path w="9144000" h="6403195">
                <a:moveTo>
                  <a:pt x="0" y="0"/>
                </a:moveTo>
                <a:lnTo>
                  <a:pt x="9144000" y="0"/>
                </a:lnTo>
                <a:lnTo>
                  <a:pt x="9144000" y="6403195"/>
                </a:lnTo>
                <a:lnTo>
                  <a:pt x="0" y="640319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200029" y="9812897"/>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08583" y="-390750"/>
            <a:ext cx="18688057" cy="781501"/>
          </a:xfrm>
          <a:custGeom>
            <a:avLst/>
            <a:gdLst/>
            <a:ahLst/>
            <a:cxnLst/>
            <a:rect l="l" t="t" r="r" b="b"/>
            <a:pathLst>
              <a:path w="18688057" h="781501">
                <a:moveTo>
                  <a:pt x="0" y="0"/>
                </a:moveTo>
                <a:lnTo>
                  <a:pt x="18688057" y="0"/>
                </a:lnTo>
                <a:lnTo>
                  <a:pt x="18688057"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0914887" y="7344890"/>
            <a:ext cx="1442523" cy="3286510"/>
          </a:xfrm>
          <a:custGeom>
            <a:avLst/>
            <a:gdLst/>
            <a:ahLst/>
            <a:cxnLst/>
            <a:rect l="l" t="t" r="r" b="b"/>
            <a:pathLst>
              <a:path w="1442523" h="3286510">
                <a:moveTo>
                  <a:pt x="0" y="0"/>
                </a:moveTo>
                <a:lnTo>
                  <a:pt x="1442523" y="0"/>
                </a:lnTo>
                <a:lnTo>
                  <a:pt x="1442523" y="3286510"/>
                </a:lnTo>
                <a:lnTo>
                  <a:pt x="0" y="328651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7" name="Freeform 7"/>
          <p:cNvSpPr/>
          <p:nvPr/>
        </p:nvSpPr>
        <p:spPr>
          <a:xfrm rot="-5400000">
            <a:off x="15657539" y="7344890"/>
            <a:ext cx="1442523" cy="3286510"/>
          </a:xfrm>
          <a:custGeom>
            <a:avLst/>
            <a:gdLst/>
            <a:ahLst/>
            <a:cxnLst/>
            <a:rect l="l" t="t" r="r" b="b"/>
            <a:pathLst>
              <a:path w="1442523" h="3286510">
                <a:moveTo>
                  <a:pt x="0" y="0"/>
                </a:moveTo>
                <a:lnTo>
                  <a:pt x="1442523" y="0"/>
                </a:lnTo>
                <a:lnTo>
                  <a:pt x="1442523" y="3286510"/>
                </a:lnTo>
                <a:lnTo>
                  <a:pt x="0" y="328651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8" name="Freeform 8"/>
          <p:cNvSpPr/>
          <p:nvPr/>
        </p:nvSpPr>
        <p:spPr>
          <a:xfrm rot="-5400000">
            <a:off x="10783334" y="-620168"/>
            <a:ext cx="1264674" cy="3286510"/>
          </a:xfrm>
          <a:custGeom>
            <a:avLst/>
            <a:gdLst/>
            <a:ahLst/>
            <a:cxnLst/>
            <a:rect l="l" t="t" r="r" b="b"/>
            <a:pathLst>
              <a:path w="1264674" h="3286510">
                <a:moveTo>
                  <a:pt x="0" y="0"/>
                </a:moveTo>
                <a:lnTo>
                  <a:pt x="1264674" y="0"/>
                </a:lnTo>
                <a:lnTo>
                  <a:pt x="1264674" y="3286510"/>
                </a:lnTo>
                <a:lnTo>
                  <a:pt x="0" y="328651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sp>
      <p:sp>
        <p:nvSpPr>
          <p:cNvPr id="9" name="Freeform 9"/>
          <p:cNvSpPr/>
          <p:nvPr/>
        </p:nvSpPr>
        <p:spPr>
          <a:xfrm rot="-5400000">
            <a:off x="15650941" y="-614555"/>
            <a:ext cx="1146367" cy="3286510"/>
          </a:xfrm>
          <a:custGeom>
            <a:avLst/>
            <a:gdLst/>
            <a:ahLst/>
            <a:cxnLst/>
            <a:rect l="l" t="t" r="r" b="b"/>
            <a:pathLst>
              <a:path w="1146367" h="3286510">
                <a:moveTo>
                  <a:pt x="0" y="0"/>
                </a:moveTo>
                <a:lnTo>
                  <a:pt x="1146367" y="0"/>
                </a:lnTo>
                <a:lnTo>
                  <a:pt x="1146367" y="3286510"/>
                </a:lnTo>
                <a:lnTo>
                  <a:pt x="0" y="328651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00029" y="-390750"/>
            <a:ext cx="18688057" cy="781501"/>
          </a:xfrm>
          <a:custGeom>
            <a:avLst/>
            <a:gdLst/>
            <a:ahLst/>
            <a:cxnLst/>
            <a:rect l="l" t="t" r="r" b="b"/>
            <a:pathLst>
              <a:path w="18688057" h="781501">
                <a:moveTo>
                  <a:pt x="0" y="0"/>
                </a:moveTo>
                <a:lnTo>
                  <a:pt x="18688058" y="0"/>
                </a:lnTo>
                <a:lnTo>
                  <a:pt x="18688058" y="781500"/>
                </a:lnTo>
                <a:lnTo>
                  <a:pt x="0" y="781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00057" y="9763542"/>
            <a:ext cx="18688057" cy="781501"/>
          </a:xfrm>
          <a:custGeom>
            <a:avLst/>
            <a:gdLst/>
            <a:ahLst/>
            <a:cxnLst/>
            <a:rect l="l" t="t" r="r" b="b"/>
            <a:pathLst>
              <a:path w="18688057" h="781501">
                <a:moveTo>
                  <a:pt x="0" y="0"/>
                </a:moveTo>
                <a:lnTo>
                  <a:pt x="18688057" y="0"/>
                </a:lnTo>
                <a:lnTo>
                  <a:pt x="18688057" y="781501"/>
                </a:lnTo>
                <a:lnTo>
                  <a:pt x="0" y="78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4211541" y="1831965"/>
            <a:ext cx="4076459" cy="3551615"/>
          </a:xfrm>
          <a:custGeom>
            <a:avLst/>
            <a:gdLst/>
            <a:ahLst/>
            <a:cxnLst/>
            <a:rect l="l" t="t" r="r" b="b"/>
            <a:pathLst>
              <a:path w="4076459" h="3551615">
                <a:moveTo>
                  <a:pt x="0" y="0"/>
                </a:moveTo>
                <a:lnTo>
                  <a:pt x="4076459" y="0"/>
                </a:lnTo>
                <a:lnTo>
                  <a:pt x="4076459" y="3551616"/>
                </a:lnTo>
                <a:lnTo>
                  <a:pt x="0" y="3551616"/>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5" name="TextBox 5"/>
          <p:cNvSpPr txBox="1"/>
          <p:nvPr/>
        </p:nvSpPr>
        <p:spPr>
          <a:xfrm>
            <a:off x="304879" y="885825"/>
            <a:ext cx="16088335" cy="8852637"/>
          </a:xfrm>
          <a:prstGeom prst="rect">
            <a:avLst/>
          </a:prstGeom>
        </p:spPr>
        <p:txBody>
          <a:bodyPr lIns="0" tIns="0" rIns="0" bIns="0" rtlCol="0" anchor="t">
            <a:spAutoFit/>
          </a:bodyPr>
          <a:lstStyle/>
          <a:p>
            <a:pPr algn="l">
              <a:lnSpc>
                <a:spcPts val="4927"/>
              </a:lnSpc>
            </a:pPr>
            <a:r>
              <a:rPr lang="en-US" sz="4038" spc="-18">
                <a:solidFill>
                  <a:srgbClr val="FFFFFF"/>
                </a:solidFill>
                <a:latin typeface="Amazing Slab"/>
              </a:rPr>
              <a:t>Для збільшення ступеня дроблення накладним зарядом вибухову речовину укладають шаром 2–2,5 см товщиною (плоскі заряди). Заряди накривають шаром забивки і підривають вогневим способом, де кілька зарядів – детонувальним шнуром. Електричний спосіб використовують рідко. Вибухові роботи належать до особливо небезпечних і відповідальних. Тому їх слід виконувати за спеціальним проектом, зокрема, виконання буровибухових робіт, розробленим з дотриманням вимог відповідних нормативних документів, правил безпеки праці. Вибухові роботи виконують спеціалізовані організації, які мають дозвіл на право ведення буровибухових робіт у будівництві.</a:t>
            </a:r>
          </a:p>
          <a:p>
            <a:pPr algn="l">
              <a:lnSpc>
                <a:spcPts val="4927"/>
              </a:lnSpc>
            </a:pPr>
            <a:endParaRPr lang="en-US" sz="4038" spc="-18">
              <a:solidFill>
                <a:srgbClr val="FFFFFF"/>
              </a:solidFill>
              <a:latin typeface="Amazing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715596" y="6838112"/>
            <a:ext cx="4485397" cy="3195845"/>
          </a:xfrm>
          <a:custGeom>
            <a:avLst/>
            <a:gdLst/>
            <a:ahLst/>
            <a:cxnLst/>
            <a:rect l="l" t="t" r="r" b="b"/>
            <a:pathLst>
              <a:path w="4485397" h="3195845">
                <a:moveTo>
                  <a:pt x="0" y="0"/>
                </a:moveTo>
                <a:lnTo>
                  <a:pt x="4485396" y="0"/>
                </a:lnTo>
                <a:lnTo>
                  <a:pt x="4485396" y="3195845"/>
                </a:lnTo>
                <a:lnTo>
                  <a:pt x="0" y="3195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437594" y="1686719"/>
            <a:ext cx="3406079" cy="3302185"/>
          </a:xfrm>
          <a:custGeom>
            <a:avLst/>
            <a:gdLst/>
            <a:ahLst/>
            <a:cxnLst/>
            <a:rect l="l" t="t" r="r" b="b"/>
            <a:pathLst>
              <a:path w="3406079" h="3302185">
                <a:moveTo>
                  <a:pt x="0" y="0"/>
                </a:moveTo>
                <a:lnTo>
                  <a:pt x="3406078" y="0"/>
                </a:lnTo>
                <a:lnTo>
                  <a:pt x="3406078" y="3302185"/>
                </a:lnTo>
                <a:lnTo>
                  <a:pt x="0" y="330218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4" name="Freeform 4"/>
          <p:cNvSpPr/>
          <p:nvPr/>
        </p:nvSpPr>
        <p:spPr>
          <a:xfrm>
            <a:off x="-200029" y="0"/>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4357666" y="3980550"/>
            <a:ext cx="9572669" cy="3186303"/>
          </a:xfrm>
          <a:prstGeom prst="rect">
            <a:avLst/>
          </a:prstGeom>
        </p:spPr>
        <p:txBody>
          <a:bodyPr lIns="0" tIns="0" rIns="0" bIns="0" rtlCol="0" anchor="t">
            <a:spAutoFit/>
          </a:bodyPr>
          <a:lstStyle/>
          <a:p>
            <a:pPr algn="ctr">
              <a:lnSpc>
                <a:spcPts val="7776"/>
              </a:lnSpc>
            </a:pPr>
            <a:endParaRPr/>
          </a:p>
          <a:p>
            <a:pPr algn="ctr">
              <a:lnSpc>
                <a:spcPts val="7776"/>
              </a:lnSpc>
            </a:pPr>
            <a:r>
              <a:rPr lang="en-US" sz="7200" spc="-149">
                <a:solidFill>
                  <a:srgbClr val="FFB207"/>
                </a:solidFill>
                <a:latin typeface="Amazing Slab Bold"/>
              </a:rPr>
              <a:t>ДЯКУЮ ЗА УВАГУ !</a:t>
            </a:r>
          </a:p>
          <a:p>
            <a:pPr algn="ctr">
              <a:lnSpc>
                <a:spcPts val="7776"/>
              </a:lnSpc>
            </a:pPr>
            <a:endParaRPr lang="en-US" sz="7200" spc="-149">
              <a:solidFill>
                <a:srgbClr val="FFB207"/>
              </a:solidFill>
              <a:latin typeface="Amazing Slab Bold"/>
            </a:endParaRPr>
          </a:p>
        </p:txBody>
      </p:sp>
      <p:sp>
        <p:nvSpPr>
          <p:cNvPr id="6" name="Freeform 6"/>
          <p:cNvSpPr/>
          <p:nvPr/>
        </p:nvSpPr>
        <p:spPr>
          <a:xfrm>
            <a:off x="715596" y="1497151"/>
            <a:ext cx="1639929" cy="3681321"/>
          </a:xfrm>
          <a:custGeom>
            <a:avLst/>
            <a:gdLst/>
            <a:ahLst/>
            <a:cxnLst/>
            <a:rect l="l" t="t" r="r" b="b"/>
            <a:pathLst>
              <a:path w="1639929" h="3681321">
                <a:moveTo>
                  <a:pt x="0" y="0"/>
                </a:moveTo>
                <a:lnTo>
                  <a:pt x="1639929" y="0"/>
                </a:lnTo>
                <a:lnTo>
                  <a:pt x="1639929" y="3681321"/>
                </a:lnTo>
                <a:lnTo>
                  <a:pt x="0" y="3681321"/>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36687" y="22955"/>
            <a:ext cx="13822636" cy="1005745"/>
          </a:xfrm>
          <a:prstGeom prst="rect">
            <a:avLst/>
          </a:prstGeom>
        </p:spPr>
        <p:txBody>
          <a:bodyPr lIns="0" tIns="0" rIns="0" bIns="0" rtlCol="0" anchor="t">
            <a:spAutoFit/>
          </a:bodyPr>
          <a:lstStyle/>
          <a:p>
            <a:pPr algn="l">
              <a:lnSpc>
                <a:spcPts val="6319"/>
              </a:lnSpc>
            </a:pPr>
            <a:r>
              <a:rPr lang="en-US" sz="5851" spc="-121">
                <a:solidFill>
                  <a:srgbClr val="F8C64F"/>
                </a:solidFill>
                <a:latin typeface="Amazing Slab Bold"/>
              </a:rPr>
              <a:t>Вибухові роботи</a:t>
            </a:r>
          </a:p>
        </p:txBody>
      </p:sp>
      <p:sp>
        <p:nvSpPr>
          <p:cNvPr id="3" name="TextBox 3"/>
          <p:cNvSpPr txBox="1"/>
          <p:nvPr/>
        </p:nvSpPr>
        <p:spPr>
          <a:xfrm>
            <a:off x="336687" y="1438383"/>
            <a:ext cx="10254882" cy="8643628"/>
          </a:xfrm>
          <a:prstGeom prst="rect">
            <a:avLst/>
          </a:prstGeom>
        </p:spPr>
        <p:txBody>
          <a:bodyPr lIns="0" tIns="0" rIns="0" bIns="0" rtlCol="0" anchor="t">
            <a:spAutoFit/>
          </a:bodyPr>
          <a:lstStyle/>
          <a:p>
            <a:pPr algn="l">
              <a:lnSpc>
                <a:spcPts val="4806"/>
              </a:lnSpc>
            </a:pPr>
            <a:r>
              <a:rPr lang="en-US" sz="3784" spc="-17">
                <a:solidFill>
                  <a:srgbClr val="FFFFFF"/>
                </a:solidFill>
                <a:latin typeface="Amazing Slab Bold"/>
              </a:rPr>
              <a:t>Вибухові роботи</a:t>
            </a:r>
            <a:r>
              <a:rPr lang="en-US" sz="3784" spc="-17">
                <a:solidFill>
                  <a:srgbClr val="FFFFFF"/>
                </a:solidFill>
                <a:latin typeface="Amazing Slab"/>
              </a:rPr>
              <a:t> – це роботи, під час яких для здійснення механічних процесів використовується енергія вибуху. </a:t>
            </a:r>
          </a:p>
          <a:p>
            <a:pPr algn="l">
              <a:lnSpc>
                <a:spcPts val="4806"/>
              </a:lnSpc>
            </a:pPr>
            <a:r>
              <a:rPr lang="en-US" sz="3784" spc="-17">
                <a:solidFill>
                  <a:srgbClr val="FFFFFF"/>
                </a:solidFill>
                <a:latin typeface="Amazing Slab Bold"/>
              </a:rPr>
              <a:t>Вибухом називають</a:t>
            </a:r>
            <a:r>
              <a:rPr lang="en-US" sz="3784" spc="-17">
                <a:solidFill>
                  <a:srgbClr val="FFFFFF"/>
                </a:solidFill>
                <a:latin typeface="Amazing Slab"/>
              </a:rPr>
              <a:t> надшвидке хімічне перетворення речовини, що супроводжується виділенням енергії, утворенням стиснених газів та ударної хвилі. Для здійснення вибуху застосовуються вибухові речовини, засоби підривання, технічні засоби утворення зарядних камер та облаштування їх зарядом і забивкою. </a:t>
            </a:r>
          </a:p>
          <a:p>
            <a:pPr algn="l">
              <a:lnSpc>
                <a:spcPts val="4806"/>
              </a:lnSpc>
            </a:pPr>
            <a:endParaRPr lang="en-US" sz="3784" spc="-17">
              <a:solidFill>
                <a:srgbClr val="FFFFFF"/>
              </a:solidFill>
              <a:latin typeface="Amazing Slab"/>
            </a:endParaRPr>
          </a:p>
        </p:txBody>
      </p:sp>
      <p:sp>
        <p:nvSpPr>
          <p:cNvPr id="4" name="Freeform 4"/>
          <p:cNvSpPr/>
          <p:nvPr/>
        </p:nvSpPr>
        <p:spPr>
          <a:xfrm>
            <a:off x="11654004" y="5831634"/>
            <a:ext cx="6215063" cy="4171950"/>
          </a:xfrm>
          <a:custGeom>
            <a:avLst/>
            <a:gdLst/>
            <a:ahLst/>
            <a:cxnLst/>
            <a:rect l="l" t="t" r="r" b="b"/>
            <a:pathLst>
              <a:path w="6215063" h="4171950">
                <a:moveTo>
                  <a:pt x="0" y="0"/>
                </a:moveTo>
                <a:lnTo>
                  <a:pt x="6215062" y="0"/>
                </a:lnTo>
                <a:lnTo>
                  <a:pt x="6215062" y="4171950"/>
                </a:lnTo>
                <a:lnTo>
                  <a:pt x="0" y="4171950"/>
                </a:lnTo>
                <a:lnTo>
                  <a:pt x="0" y="0"/>
                </a:lnTo>
                <a:close/>
              </a:path>
            </a:pathLst>
          </a:custGeom>
          <a:blipFill>
            <a:blip r:embed="rId2"/>
            <a:stretch>
              <a:fillRect/>
            </a:stretch>
          </a:blipFill>
        </p:spPr>
      </p:sp>
      <p:sp>
        <p:nvSpPr>
          <p:cNvPr id="5" name="Freeform 5"/>
          <p:cNvSpPr/>
          <p:nvPr/>
        </p:nvSpPr>
        <p:spPr>
          <a:xfrm>
            <a:off x="10591569" y="582977"/>
            <a:ext cx="7696431" cy="4021116"/>
          </a:xfrm>
          <a:custGeom>
            <a:avLst/>
            <a:gdLst/>
            <a:ahLst/>
            <a:cxnLst/>
            <a:rect l="l" t="t" r="r" b="b"/>
            <a:pathLst>
              <a:path w="7696431" h="4021116">
                <a:moveTo>
                  <a:pt x="0" y="0"/>
                </a:moveTo>
                <a:lnTo>
                  <a:pt x="7696431" y="0"/>
                </a:lnTo>
                <a:lnTo>
                  <a:pt x="7696431" y="4021116"/>
                </a:lnTo>
                <a:lnTo>
                  <a:pt x="0" y="402111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6" name="Freeform 6"/>
          <p:cNvSpPr/>
          <p:nvPr/>
        </p:nvSpPr>
        <p:spPr>
          <a:xfrm rot="5400000">
            <a:off x="7683542" y="-801284"/>
            <a:ext cx="1639929" cy="3125154"/>
          </a:xfrm>
          <a:custGeom>
            <a:avLst/>
            <a:gdLst/>
            <a:ahLst/>
            <a:cxnLst/>
            <a:rect l="l" t="t" r="r" b="b"/>
            <a:pathLst>
              <a:path w="1639929" h="3125154">
                <a:moveTo>
                  <a:pt x="0" y="0"/>
                </a:moveTo>
                <a:lnTo>
                  <a:pt x="1639929" y="0"/>
                </a:lnTo>
                <a:lnTo>
                  <a:pt x="1639929" y="3125154"/>
                </a:lnTo>
                <a:lnTo>
                  <a:pt x="0" y="312515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30154" y="885825"/>
            <a:ext cx="9951832" cy="8773066"/>
          </a:xfrm>
          <a:prstGeom prst="rect">
            <a:avLst/>
          </a:prstGeom>
        </p:spPr>
        <p:txBody>
          <a:bodyPr lIns="0" tIns="0" rIns="0" bIns="0" rtlCol="0" anchor="t">
            <a:spAutoFit/>
          </a:bodyPr>
          <a:lstStyle/>
          <a:p>
            <a:pPr algn="l">
              <a:lnSpc>
                <a:spcPts val="4881"/>
              </a:lnSpc>
            </a:pPr>
            <a:r>
              <a:rPr lang="en-US" sz="3843" spc="-17">
                <a:solidFill>
                  <a:srgbClr val="FEFEFE"/>
                </a:solidFill>
                <a:latin typeface="Amazing Slab"/>
              </a:rPr>
              <a:t>Вибухові роботи використовують, як і убудівництві, так і у зборах ресурсів, також можуть використовувати для проходження певного шару грунту, бо це пришвиджує час роботи, але не завжди цей спосіб може бути дієвим або дешевим. При вибусі ділянка руйнується не равномірно, що призводить до обвалів наприклад у тонелях, чи засипу ділянки у якій був вибух, бо перед усім вибух являє собою руйнівну хвилю, яка може відрізнятись від виду вибухових речовин, чи інших засобів для вибуху.</a:t>
            </a:r>
          </a:p>
        </p:txBody>
      </p:sp>
      <p:sp>
        <p:nvSpPr>
          <p:cNvPr id="3" name="Freeform 3"/>
          <p:cNvSpPr/>
          <p:nvPr/>
        </p:nvSpPr>
        <p:spPr>
          <a:xfrm>
            <a:off x="9978501" y="1317557"/>
            <a:ext cx="8309499" cy="6119175"/>
          </a:xfrm>
          <a:custGeom>
            <a:avLst/>
            <a:gdLst/>
            <a:ahLst/>
            <a:cxnLst/>
            <a:rect l="l" t="t" r="r" b="b"/>
            <a:pathLst>
              <a:path w="8309499" h="6119175">
                <a:moveTo>
                  <a:pt x="0" y="0"/>
                </a:moveTo>
                <a:lnTo>
                  <a:pt x="8309499" y="0"/>
                </a:lnTo>
                <a:lnTo>
                  <a:pt x="8309499" y="6119175"/>
                </a:lnTo>
                <a:lnTo>
                  <a:pt x="0" y="611917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200029" y="0"/>
            <a:ext cx="18688057" cy="781501"/>
          </a:xfrm>
          <a:custGeom>
            <a:avLst/>
            <a:gdLst/>
            <a:ahLst/>
            <a:cxnLst/>
            <a:rect l="l" t="t" r="r" b="b"/>
            <a:pathLst>
              <a:path w="18688057" h="781501">
                <a:moveTo>
                  <a:pt x="0" y="0"/>
                </a:moveTo>
                <a:lnTo>
                  <a:pt x="18688058" y="0"/>
                </a:lnTo>
                <a:lnTo>
                  <a:pt x="18688058" y="781501"/>
                </a:lnTo>
                <a:lnTo>
                  <a:pt x="0" y="78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1990522" y="7250506"/>
            <a:ext cx="1639929" cy="3176840"/>
          </a:xfrm>
          <a:custGeom>
            <a:avLst/>
            <a:gdLst/>
            <a:ahLst/>
            <a:cxnLst/>
            <a:rect l="l" t="t" r="r" b="b"/>
            <a:pathLst>
              <a:path w="1639929" h="3176840">
                <a:moveTo>
                  <a:pt x="0" y="0"/>
                </a:moveTo>
                <a:lnTo>
                  <a:pt x="1639929" y="0"/>
                </a:lnTo>
                <a:lnTo>
                  <a:pt x="1639929" y="3176840"/>
                </a:lnTo>
                <a:lnTo>
                  <a:pt x="0" y="317684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6" name="Freeform 6"/>
          <p:cNvSpPr/>
          <p:nvPr/>
        </p:nvSpPr>
        <p:spPr>
          <a:xfrm rot="5400000">
            <a:off x="15167362" y="7250506"/>
            <a:ext cx="1639929" cy="3176840"/>
          </a:xfrm>
          <a:custGeom>
            <a:avLst/>
            <a:gdLst/>
            <a:ahLst/>
            <a:cxnLst/>
            <a:rect l="l" t="t" r="r" b="b"/>
            <a:pathLst>
              <a:path w="1639929" h="3176840">
                <a:moveTo>
                  <a:pt x="0" y="0"/>
                </a:moveTo>
                <a:lnTo>
                  <a:pt x="1639929" y="0"/>
                </a:lnTo>
                <a:lnTo>
                  <a:pt x="1639929" y="3176840"/>
                </a:lnTo>
                <a:lnTo>
                  <a:pt x="0" y="317684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86252" y="2059608"/>
            <a:ext cx="14888633" cy="6940677"/>
          </a:xfrm>
          <a:prstGeom prst="rect">
            <a:avLst/>
          </a:prstGeom>
        </p:spPr>
        <p:txBody>
          <a:bodyPr lIns="0" tIns="0" rIns="0" bIns="0" rtlCol="0" anchor="t">
            <a:spAutoFit/>
          </a:bodyPr>
          <a:lstStyle/>
          <a:p>
            <a:pPr marL="760095" lvl="1" indent="-380048" algn="l">
              <a:lnSpc>
                <a:spcPts val="4914"/>
              </a:lnSpc>
              <a:buFont typeface="Arial"/>
              <a:buChar char="•"/>
            </a:pPr>
            <a:r>
              <a:rPr lang="en-US" sz="4200" spc="-18">
                <a:solidFill>
                  <a:srgbClr val="FFFFFF"/>
                </a:solidFill>
                <a:latin typeface="Amazing Slab Bold"/>
              </a:rPr>
              <a:t>Вибухові речовини</a:t>
            </a:r>
            <a:r>
              <a:rPr lang="en-US" sz="4200" spc="-18">
                <a:solidFill>
                  <a:srgbClr val="FFFFFF"/>
                </a:solidFill>
                <a:latin typeface="Amazing Slab"/>
              </a:rPr>
              <a:t> (ВР) – це хімічні або механічні суміші, здатні під впливом зовнішньої дії змінювати свій стан з великою швидкістю. </a:t>
            </a:r>
          </a:p>
          <a:p>
            <a:pPr marL="760095" lvl="1" indent="-380048" algn="l">
              <a:lnSpc>
                <a:spcPts val="4914"/>
              </a:lnSpc>
              <a:buFont typeface="Arial"/>
              <a:buChar char="•"/>
            </a:pPr>
            <a:r>
              <a:rPr lang="en-US" sz="4200" spc="-18">
                <a:solidFill>
                  <a:srgbClr val="FFFFFF"/>
                </a:solidFill>
                <a:latin typeface="Amazing Slab"/>
              </a:rPr>
              <a:t>У будівництві використовують три типи вибухових речовин – ініціювальні, бризантні та метальні. </a:t>
            </a:r>
          </a:p>
          <a:p>
            <a:pPr marL="760095" lvl="1" indent="-380048" algn="l">
              <a:lnSpc>
                <a:spcPts val="4914"/>
              </a:lnSpc>
              <a:buFont typeface="Arial"/>
              <a:buChar char="•"/>
            </a:pPr>
            <a:r>
              <a:rPr lang="en-US" sz="4200" spc="-18">
                <a:solidFill>
                  <a:srgbClr val="FFFFFF"/>
                </a:solidFill>
                <a:latin typeface="Amazing Slab"/>
              </a:rPr>
              <a:t>Вибухові речовини використовують у зброї, будівництві, гірництві тощо. Знаходять застосування вибухові речовини і у наукових дослідженнях як простий та зручний засіб отримання високих температур, великих швидкостей та надвисоких тисків.</a:t>
            </a:r>
          </a:p>
        </p:txBody>
      </p:sp>
      <p:sp>
        <p:nvSpPr>
          <p:cNvPr id="3" name="Freeform 3"/>
          <p:cNvSpPr/>
          <p:nvPr/>
        </p:nvSpPr>
        <p:spPr>
          <a:xfrm>
            <a:off x="0" y="9376318"/>
            <a:ext cx="18688057" cy="781501"/>
          </a:xfrm>
          <a:custGeom>
            <a:avLst/>
            <a:gdLst/>
            <a:ahLst/>
            <a:cxnLst/>
            <a:rect l="l" t="t" r="r" b="b"/>
            <a:pathLst>
              <a:path w="18688057" h="781501">
                <a:moveTo>
                  <a:pt x="0" y="0"/>
                </a:moveTo>
                <a:lnTo>
                  <a:pt x="18688057" y="0"/>
                </a:lnTo>
                <a:lnTo>
                  <a:pt x="18688057" y="781501"/>
                </a:lnTo>
                <a:lnTo>
                  <a:pt x="0" y="78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4184098" y="5981798"/>
            <a:ext cx="4308175" cy="3394520"/>
          </a:xfrm>
          <a:custGeom>
            <a:avLst/>
            <a:gdLst/>
            <a:ahLst/>
            <a:cxnLst/>
            <a:rect l="l" t="t" r="r" b="b"/>
            <a:pathLst>
              <a:path w="4308175" h="3394520">
                <a:moveTo>
                  <a:pt x="0" y="0"/>
                </a:moveTo>
                <a:lnTo>
                  <a:pt x="4308175" y="0"/>
                </a:lnTo>
                <a:lnTo>
                  <a:pt x="4308175" y="3394520"/>
                </a:lnTo>
                <a:lnTo>
                  <a:pt x="0" y="339452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5" name="TextBox 5"/>
          <p:cNvSpPr txBox="1"/>
          <p:nvPr/>
        </p:nvSpPr>
        <p:spPr>
          <a:xfrm>
            <a:off x="486252" y="694308"/>
            <a:ext cx="8657748" cy="1138809"/>
          </a:xfrm>
          <a:prstGeom prst="rect">
            <a:avLst/>
          </a:prstGeom>
        </p:spPr>
        <p:txBody>
          <a:bodyPr lIns="0" tIns="0" rIns="0" bIns="0" rtlCol="0" anchor="t">
            <a:spAutoFit/>
          </a:bodyPr>
          <a:lstStyle/>
          <a:p>
            <a:pPr algn="l">
              <a:lnSpc>
                <a:spcPts val="7128"/>
              </a:lnSpc>
            </a:pPr>
            <a:r>
              <a:rPr lang="en-US" sz="6600" spc="-137">
                <a:solidFill>
                  <a:srgbClr val="F8C64F"/>
                </a:solidFill>
                <a:latin typeface="Amazing Slab Bold"/>
              </a:rPr>
              <a:t>Вибухові речовини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655946" y="260247"/>
            <a:ext cx="15590520" cy="1138809"/>
          </a:xfrm>
          <a:prstGeom prst="rect">
            <a:avLst/>
          </a:prstGeom>
        </p:spPr>
        <p:txBody>
          <a:bodyPr lIns="0" tIns="0" rIns="0" bIns="0" rtlCol="0" anchor="t">
            <a:spAutoFit/>
          </a:bodyPr>
          <a:lstStyle/>
          <a:p>
            <a:pPr algn="l">
              <a:lnSpc>
                <a:spcPts val="7128"/>
              </a:lnSpc>
            </a:pPr>
            <a:r>
              <a:rPr lang="en-US" sz="6600" spc="-137">
                <a:solidFill>
                  <a:srgbClr val="F8C64F"/>
                </a:solidFill>
                <a:latin typeface="Amazing Slab Bold"/>
              </a:rPr>
              <a:t>Ініціювальні ВР</a:t>
            </a:r>
            <a:r>
              <a:rPr lang="en-US" sz="6600" spc="-137">
                <a:solidFill>
                  <a:srgbClr val="F8C64F"/>
                </a:solidFill>
                <a:latin typeface="Amazing Slab"/>
              </a:rPr>
              <a:t> </a:t>
            </a:r>
          </a:p>
        </p:txBody>
      </p:sp>
      <p:sp>
        <p:nvSpPr>
          <p:cNvPr id="3" name="TextBox 3"/>
          <p:cNvSpPr txBox="1"/>
          <p:nvPr/>
        </p:nvSpPr>
        <p:spPr>
          <a:xfrm>
            <a:off x="323370" y="1456206"/>
            <a:ext cx="15590520" cy="4140708"/>
          </a:xfrm>
          <a:prstGeom prst="rect">
            <a:avLst/>
          </a:prstGeom>
        </p:spPr>
        <p:txBody>
          <a:bodyPr lIns="0" tIns="0" rIns="0" bIns="0" rtlCol="0" anchor="t">
            <a:spAutoFit/>
          </a:bodyPr>
          <a:lstStyle/>
          <a:p>
            <a:pPr marL="760095" lvl="1" indent="-380048" algn="l">
              <a:lnSpc>
                <a:spcPts val="4536"/>
              </a:lnSpc>
              <a:buFont typeface="Arial"/>
              <a:buChar char="•"/>
            </a:pPr>
            <a:r>
              <a:rPr lang="en-US" sz="4200" spc="-18">
                <a:solidFill>
                  <a:srgbClr val="FFFFFF"/>
                </a:solidFill>
                <a:latin typeface="Amazing Slab Bold"/>
              </a:rPr>
              <a:t>Ініціювальні ВР</a:t>
            </a:r>
            <a:r>
              <a:rPr lang="en-US" sz="4200" spc="-18">
                <a:solidFill>
                  <a:srgbClr val="FFFFFF"/>
                </a:solidFill>
                <a:latin typeface="Amazing Slab"/>
              </a:rPr>
              <a:t> легко вибухають під дією відносно невеликих механічних (удар, прокол) або теплових (вогонь, іскра, тертя) впливів. Це речовини – гримуча ртуть, тринітрорезорцинат свинцю (ТНРС), азид свинцю, тетрил – застосовуються для оснащення капсулівдетонаторів та капсулів-запальників. </a:t>
            </a:r>
          </a:p>
          <a:p>
            <a:pPr marL="760095" lvl="1" indent="-380048" algn="l">
              <a:lnSpc>
                <a:spcPts val="4536"/>
              </a:lnSpc>
            </a:pPr>
            <a:endParaRPr lang="en-US" sz="4200" spc="-18">
              <a:solidFill>
                <a:srgbClr val="FFFFFF"/>
              </a:solidFill>
              <a:latin typeface="Amazing Slab"/>
            </a:endParaRPr>
          </a:p>
        </p:txBody>
      </p:sp>
      <p:sp>
        <p:nvSpPr>
          <p:cNvPr id="4" name="Freeform 4"/>
          <p:cNvSpPr/>
          <p:nvPr/>
        </p:nvSpPr>
        <p:spPr>
          <a:xfrm>
            <a:off x="881378" y="5354803"/>
            <a:ext cx="3514448" cy="2635836"/>
          </a:xfrm>
          <a:custGeom>
            <a:avLst/>
            <a:gdLst/>
            <a:ahLst/>
            <a:cxnLst/>
            <a:rect l="l" t="t" r="r" b="b"/>
            <a:pathLst>
              <a:path w="3514448" h="2635836">
                <a:moveTo>
                  <a:pt x="0" y="0"/>
                </a:moveTo>
                <a:lnTo>
                  <a:pt x="3514447" y="0"/>
                </a:lnTo>
                <a:lnTo>
                  <a:pt x="3514447" y="2635836"/>
                </a:lnTo>
                <a:lnTo>
                  <a:pt x="0" y="263583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5" name="Freeform 5"/>
          <p:cNvSpPr/>
          <p:nvPr/>
        </p:nvSpPr>
        <p:spPr>
          <a:xfrm>
            <a:off x="5118750" y="5468379"/>
            <a:ext cx="3332455" cy="2499342"/>
          </a:xfrm>
          <a:custGeom>
            <a:avLst/>
            <a:gdLst/>
            <a:ahLst/>
            <a:cxnLst/>
            <a:rect l="l" t="t" r="r" b="b"/>
            <a:pathLst>
              <a:path w="3332455" h="2499342">
                <a:moveTo>
                  <a:pt x="0" y="0"/>
                </a:moveTo>
                <a:lnTo>
                  <a:pt x="3332456" y="0"/>
                </a:lnTo>
                <a:lnTo>
                  <a:pt x="3332456" y="2499342"/>
                </a:lnTo>
                <a:lnTo>
                  <a:pt x="0" y="2499342"/>
                </a:lnTo>
                <a:lnTo>
                  <a:pt x="0" y="0"/>
                </a:lnTo>
                <a:close/>
              </a:path>
            </a:pathLst>
          </a:custGeom>
          <a:blipFill>
            <a:blip r:embed="rId3"/>
            <a:stretch>
              <a:fillRect/>
            </a:stretch>
          </a:blipFill>
        </p:spPr>
      </p:sp>
      <p:grpSp>
        <p:nvGrpSpPr>
          <p:cNvPr id="6" name="Group 6"/>
          <p:cNvGrpSpPr/>
          <p:nvPr/>
        </p:nvGrpSpPr>
        <p:grpSpPr>
          <a:xfrm>
            <a:off x="5786948" y="8525256"/>
            <a:ext cx="2331682" cy="1466088"/>
            <a:chOff x="0" y="0"/>
            <a:chExt cx="3108910" cy="1954784"/>
          </a:xfrm>
        </p:grpSpPr>
        <p:sp>
          <p:nvSpPr>
            <p:cNvPr id="7" name="Freeform 7"/>
            <p:cNvSpPr/>
            <p:nvPr/>
          </p:nvSpPr>
          <p:spPr>
            <a:xfrm>
              <a:off x="12700" y="13389"/>
              <a:ext cx="3083560" cy="1928006"/>
            </a:xfrm>
            <a:custGeom>
              <a:avLst/>
              <a:gdLst/>
              <a:ahLst/>
              <a:cxnLst/>
              <a:rect l="l" t="t" r="r" b="b"/>
              <a:pathLst>
                <a:path w="3083560" h="1928006">
                  <a:moveTo>
                    <a:pt x="0" y="321334"/>
                  </a:moveTo>
                  <a:cubicBezTo>
                    <a:pt x="0" y="143931"/>
                    <a:pt x="137287" y="0"/>
                    <a:pt x="306578" y="0"/>
                  </a:cubicBezTo>
                  <a:lnTo>
                    <a:pt x="2776982" y="0"/>
                  </a:lnTo>
                  <a:cubicBezTo>
                    <a:pt x="2946273" y="0"/>
                    <a:pt x="3083560" y="143931"/>
                    <a:pt x="3083560" y="321334"/>
                  </a:cubicBezTo>
                  <a:lnTo>
                    <a:pt x="3083560" y="1606672"/>
                  </a:lnTo>
                  <a:cubicBezTo>
                    <a:pt x="3083560" y="1784209"/>
                    <a:pt x="2946273" y="1928006"/>
                    <a:pt x="2776982" y="1928006"/>
                  </a:cubicBezTo>
                  <a:lnTo>
                    <a:pt x="306578" y="1928006"/>
                  </a:lnTo>
                  <a:cubicBezTo>
                    <a:pt x="137287" y="1928006"/>
                    <a:pt x="0" y="1784075"/>
                    <a:pt x="0" y="1606672"/>
                  </a:cubicBezTo>
                  <a:close/>
                </a:path>
              </a:pathLst>
            </a:custGeom>
            <a:solidFill>
              <a:srgbClr val="5B9BD5"/>
            </a:solidFill>
          </p:spPr>
        </p:sp>
        <p:sp>
          <p:nvSpPr>
            <p:cNvPr id="8" name="Freeform 8"/>
            <p:cNvSpPr/>
            <p:nvPr/>
          </p:nvSpPr>
          <p:spPr>
            <a:xfrm>
              <a:off x="0" y="0"/>
              <a:ext cx="3108960" cy="1954784"/>
            </a:xfrm>
            <a:custGeom>
              <a:avLst/>
              <a:gdLst/>
              <a:ahLst/>
              <a:cxnLst/>
              <a:rect l="l" t="t" r="r" b="b"/>
              <a:pathLst>
                <a:path w="3108960" h="1954784">
                  <a:moveTo>
                    <a:pt x="0" y="334723"/>
                  </a:moveTo>
                  <a:cubicBezTo>
                    <a:pt x="0" y="149822"/>
                    <a:pt x="143002" y="0"/>
                    <a:pt x="319278" y="0"/>
                  </a:cubicBezTo>
                  <a:lnTo>
                    <a:pt x="2789682" y="0"/>
                  </a:lnTo>
                  <a:lnTo>
                    <a:pt x="2789682" y="13389"/>
                  </a:lnTo>
                  <a:lnTo>
                    <a:pt x="2789682" y="0"/>
                  </a:lnTo>
                  <a:cubicBezTo>
                    <a:pt x="2965958" y="0"/>
                    <a:pt x="3108960" y="149822"/>
                    <a:pt x="3108960" y="334723"/>
                  </a:cubicBezTo>
                  <a:lnTo>
                    <a:pt x="3096260" y="334723"/>
                  </a:lnTo>
                  <a:lnTo>
                    <a:pt x="3108960" y="334723"/>
                  </a:lnTo>
                  <a:lnTo>
                    <a:pt x="3108960" y="1620061"/>
                  </a:lnTo>
                  <a:lnTo>
                    <a:pt x="3096260" y="1620061"/>
                  </a:lnTo>
                  <a:lnTo>
                    <a:pt x="3108960" y="1620061"/>
                  </a:lnTo>
                  <a:cubicBezTo>
                    <a:pt x="3108960" y="1804962"/>
                    <a:pt x="2965958" y="1954784"/>
                    <a:pt x="2789682" y="1954784"/>
                  </a:cubicBezTo>
                  <a:lnTo>
                    <a:pt x="2789682" y="1941395"/>
                  </a:lnTo>
                  <a:lnTo>
                    <a:pt x="2789682" y="1954784"/>
                  </a:lnTo>
                  <a:lnTo>
                    <a:pt x="319278" y="1954784"/>
                  </a:lnTo>
                  <a:lnTo>
                    <a:pt x="319278" y="1941395"/>
                  </a:lnTo>
                  <a:lnTo>
                    <a:pt x="319278" y="1954784"/>
                  </a:lnTo>
                  <a:cubicBezTo>
                    <a:pt x="143002" y="1954784"/>
                    <a:pt x="0" y="1804962"/>
                    <a:pt x="0" y="1620061"/>
                  </a:cubicBezTo>
                  <a:lnTo>
                    <a:pt x="0" y="334723"/>
                  </a:lnTo>
                  <a:lnTo>
                    <a:pt x="12700" y="334723"/>
                  </a:lnTo>
                  <a:lnTo>
                    <a:pt x="0" y="334723"/>
                  </a:lnTo>
                  <a:moveTo>
                    <a:pt x="25400" y="334723"/>
                  </a:moveTo>
                  <a:lnTo>
                    <a:pt x="25400" y="1620061"/>
                  </a:lnTo>
                  <a:lnTo>
                    <a:pt x="12700" y="1620061"/>
                  </a:lnTo>
                  <a:lnTo>
                    <a:pt x="25400" y="1620061"/>
                  </a:lnTo>
                  <a:cubicBezTo>
                    <a:pt x="25400" y="1790100"/>
                    <a:pt x="156845" y="1928006"/>
                    <a:pt x="319278" y="1928006"/>
                  </a:cubicBezTo>
                  <a:lnTo>
                    <a:pt x="2789682" y="1928006"/>
                  </a:lnTo>
                  <a:cubicBezTo>
                    <a:pt x="2951988" y="1928006"/>
                    <a:pt x="3083560" y="1790100"/>
                    <a:pt x="3083560" y="1620061"/>
                  </a:cubicBezTo>
                  <a:lnTo>
                    <a:pt x="3083560" y="334723"/>
                  </a:lnTo>
                  <a:cubicBezTo>
                    <a:pt x="3083560" y="164684"/>
                    <a:pt x="2952115" y="26778"/>
                    <a:pt x="2789682" y="26778"/>
                  </a:cubicBezTo>
                  <a:lnTo>
                    <a:pt x="319278" y="26778"/>
                  </a:lnTo>
                  <a:lnTo>
                    <a:pt x="319278" y="13389"/>
                  </a:lnTo>
                  <a:lnTo>
                    <a:pt x="319278" y="26778"/>
                  </a:lnTo>
                  <a:cubicBezTo>
                    <a:pt x="156845" y="26778"/>
                    <a:pt x="25400" y="164684"/>
                    <a:pt x="25400" y="334723"/>
                  </a:cubicBezTo>
                  <a:close/>
                </a:path>
              </a:pathLst>
            </a:custGeom>
            <a:solidFill>
              <a:srgbClr val="41719C"/>
            </a:solidFill>
          </p:spPr>
        </p:sp>
        <p:sp>
          <p:nvSpPr>
            <p:cNvPr id="9" name="TextBox 9"/>
            <p:cNvSpPr txBox="1"/>
            <p:nvPr/>
          </p:nvSpPr>
          <p:spPr>
            <a:xfrm>
              <a:off x="0" y="-85725"/>
              <a:ext cx="3108910" cy="2040509"/>
            </a:xfrm>
            <a:prstGeom prst="rect">
              <a:avLst/>
            </a:prstGeom>
          </p:spPr>
          <p:txBody>
            <a:bodyPr lIns="50800" tIns="50800" rIns="50800" bIns="50800" rtlCol="0" anchor="ctr"/>
            <a:lstStyle/>
            <a:p>
              <a:pPr algn="ctr">
                <a:lnSpc>
                  <a:spcPts val="3240"/>
                </a:lnSpc>
              </a:pPr>
              <a:r>
                <a:rPr lang="en-US" sz="2700" spc="-12">
                  <a:solidFill>
                    <a:srgbClr val="FFFFFF"/>
                  </a:solidFill>
                  <a:latin typeface="Amazing Slab"/>
                </a:rPr>
                <a:t>Тринітроре-зорцинат свинцю</a:t>
              </a:r>
            </a:p>
          </p:txBody>
        </p:sp>
      </p:grpSp>
      <p:sp>
        <p:nvSpPr>
          <p:cNvPr id="10" name="Freeform 10"/>
          <p:cNvSpPr/>
          <p:nvPr/>
        </p:nvSpPr>
        <p:spPr>
          <a:xfrm>
            <a:off x="9427194" y="5335946"/>
            <a:ext cx="4110251" cy="2654693"/>
          </a:xfrm>
          <a:custGeom>
            <a:avLst/>
            <a:gdLst/>
            <a:ahLst/>
            <a:cxnLst/>
            <a:rect l="l" t="t" r="r" b="b"/>
            <a:pathLst>
              <a:path w="4110251" h="2654693">
                <a:moveTo>
                  <a:pt x="0" y="0"/>
                </a:moveTo>
                <a:lnTo>
                  <a:pt x="4110251" y="0"/>
                </a:lnTo>
                <a:lnTo>
                  <a:pt x="4110251" y="2654693"/>
                </a:lnTo>
                <a:lnTo>
                  <a:pt x="0" y="265469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11" name="Freeform 11"/>
          <p:cNvSpPr/>
          <p:nvPr/>
        </p:nvSpPr>
        <p:spPr>
          <a:xfrm>
            <a:off x="14270870" y="5195945"/>
            <a:ext cx="3700462" cy="2771776"/>
          </a:xfrm>
          <a:custGeom>
            <a:avLst/>
            <a:gdLst/>
            <a:ahLst/>
            <a:cxnLst/>
            <a:rect l="l" t="t" r="r" b="b"/>
            <a:pathLst>
              <a:path w="3700462" h="2771776">
                <a:moveTo>
                  <a:pt x="0" y="0"/>
                </a:moveTo>
                <a:lnTo>
                  <a:pt x="3700463" y="0"/>
                </a:lnTo>
                <a:lnTo>
                  <a:pt x="3700463" y="2771776"/>
                </a:lnTo>
                <a:lnTo>
                  <a:pt x="0" y="2771776"/>
                </a:lnTo>
                <a:lnTo>
                  <a:pt x="0" y="0"/>
                </a:lnTo>
                <a:close/>
              </a:path>
            </a:pathLst>
          </a:custGeom>
          <a:blipFill>
            <a:blip r:embed="rId5"/>
            <a:stretch>
              <a:fillRect/>
            </a:stretch>
          </a:blipFill>
        </p:spPr>
      </p:sp>
      <p:grpSp>
        <p:nvGrpSpPr>
          <p:cNvPr id="12" name="Group 12"/>
          <p:cNvGrpSpPr/>
          <p:nvPr/>
        </p:nvGrpSpPr>
        <p:grpSpPr>
          <a:xfrm>
            <a:off x="1472760" y="8525256"/>
            <a:ext cx="2331682" cy="1466088"/>
            <a:chOff x="0" y="0"/>
            <a:chExt cx="3108910" cy="1954784"/>
          </a:xfrm>
        </p:grpSpPr>
        <p:sp>
          <p:nvSpPr>
            <p:cNvPr id="13" name="Freeform 13"/>
            <p:cNvSpPr/>
            <p:nvPr/>
          </p:nvSpPr>
          <p:spPr>
            <a:xfrm>
              <a:off x="12700" y="13389"/>
              <a:ext cx="3083560" cy="1928006"/>
            </a:xfrm>
            <a:custGeom>
              <a:avLst/>
              <a:gdLst/>
              <a:ahLst/>
              <a:cxnLst/>
              <a:rect l="l" t="t" r="r" b="b"/>
              <a:pathLst>
                <a:path w="3083560" h="1928006">
                  <a:moveTo>
                    <a:pt x="0" y="321334"/>
                  </a:moveTo>
                  <a:cubicBezTo>
                    <a:pt x="0" y="143931"/>
                    <a:pt x="137287" y="0"/>
                    <a:pt x="306578" y="0"/>
                  </a:cubicBezTo>
                  <a:lnTo>
                    <a:pt x="2776982" y="0"/>
                  </a:lnTo>
                  <a:cubicBezTo>
                    <a:pt x="2946273" y="0"/>
                    <a:pt x="3083560" y="143931"/>
                    <a:pt x="3083560" y="321334"/>
                  </a:cubicBezTo>
                  <a:lnTo>
                    <a:pt x="3083560" y="1606672"/>
                  </a:lnTo>
                  <a:cubicBezTo>
                    <a:pt x="3083560" y="1784209"/>
                    <a:pt x="2946273" y="1928006"/>
                    <a:pt x="2776982" y="1928006"/>
                  </a:cubicBezTo>
                  <a:lnTo>
                    <a:pt x="306578" y="1928006"/>
                  </a:lnTo>
                  <a:cubicBezTo>
                    <a:pt x="137287" y="1928006"/>
                    <a:pt x="0" y="1784075"/>
                    <a:pt x="0" y="1606672"/>
                  </a:cubicBezTo>
                  <a:close/>
                </a:path>
              </a:pathLst>
            </a:custGeom>
            <a:solidFill>
              <a:srgbClr val="5B9BD5"/>
            </a:solidFill>
          </p:spPr>
        </p:sp>
        <p:sp>
          <p:nvSpPr>
            <p:cNvPr id="14" name="Freeform 14"/>
            <p:cNvSpPr/>
            <p:nvPr/>
          </p:nvSpPr>
          <p:spPr>
            <a:xfrm>
              <a:off x="0" y="0"/>
              <a:ext cx="3108960" cy="1954784"/>
            </a:xfrm>
            <a:custGeom>
              <a:avLst/>
              <a:gdLst/>
              <a:ahLst/>
              <a:cxnLst/>
              <a:rect l="l" t="t" r="r" b="b"/>
              <a:pathLst>
                <a:path w="3108960" h="1954784">
                  <a:moveTo>
                    <a:pt x="0" y="334723"/>
                  </a:moveTo>
                  <a:cubicBezTo>
                    <a:pt x="0" y="149822"/>
                    <a:pt x="143002" y="0"/>
                    <a:pt x="319278" y="0"/>
                  </a:cubicBezTo>
                  <a:lnTo>
                    <a:pt x="2789682" y="0"/>
                  </a:lnTo>
                  <a:lnTo>
                    <a:pt x="2789682" y="13389"/>
                  </a:lnTo>
                  <a:lnTo>
                    <a:pt x="2789682" y="0"/>
                  </a:lnTo>
                  <a:cubicBezTo>
                    <a:pt x="2965958" y="0"/>
                    <a:pt x="3108960" y="149822"/>
                    <a:pt x="3108960" y="334723"/>
                  </a:cubicBezTo>
                  <a:lnTo>
                    <a:pt x="3096260" y="334723"/>
                  </a:lnTo>
                  <a:lnTo>
                    <a:pt x="3108960" y="334723"/>
                  </a:lnTo>
                  <a:lnTo>
                    <a:pt x="3108960" y="1620061"/>
                  </a:lnTo>
                  <a:lnTo>
                    <a:pt x="3096260" y="1620061"/>
                  </a:lnTo>
                  <a:lnTo>
                    <a:pt x="3108960" y="1620061"/>
                  </a:lnTo>
                  <a:cubicBezTo>
                    <a:pt x="3108960" y="1804962"/>
                    <a:pt x="2965958" y="1954784"/>
                    <a:pt x="2789682" y="1954784"/>
                  </a:cubicBezTo>
                  <a:lnTo>
                    <a:pt x="2789682" y="1941395"/>
                  </a:lnTo>
                  <a:lnTo>
                    <a:pt x="2789682" y="1954784"/>
                  </a:lnTo>
                  <a:lnTo>
                    <a:pt x="319278" y="1954784"/>
                  </a:lnTo>
                  <a:lnTo>
                    <a:pt x="319278" y="1941395"/>
                  </a:lnTo>
                  <a:lnTo>
                    <a:pt x="319278" y="1954784"/>
                  </a:lnTo>
                  <a:cubicBezTo>
                    <a:pt x="143002" y="1954784"/>
                    <a:pt x="0" y="1804962"/>
                    <a:pt x="0" y="1620061"/>
                  </a:cubicBezTo>
                  <a:lnTo>
                    <a:pt x="0" y="334723"/>
                  </a:lnTo>
                  <a:lnTo>
                    <a:pt x="12700" y="334723"/>
                  </a:lnTo>
                  <a:lnTo>
                    <a:pt x="0" y="334723"/>
                  </a:lnTo>
                  <a:moveTo>
                    <a:pt x="25400" y="334723"/>
                  </a:moveTo>
                  <a:lnTo>
                    <a:pt x="25400" y="1620061"/>
                  </a:lnTo>
                  <a:lnTo>
                    <a:pt x="12700" y="1620061"/>
                  </a:lnTo>
                  <a:lnTo>
                    <a:pt x="25400" y="1620061"/>
                  </a:lnTo>
                  <a:cubicBezTo>
                    <a:pt x="25400" y="1790100"/>
                    <a:pt x="156845" y="1928006"/>
                    <a:pt x="319278" y="1928006"/>
                  </a:cubicBezTo>
                  <a:lnTo>
                    <a:pt x="2789682" y="1928006"/>
                  </a:lnTo>
                  <a:cubicBezTo>
                    <a:pt x="2951988" y="1928006"/>
                    <a:pt x="3083560" y="1790100"/>
                    <a:pt x="3083560" y="1620061"/>
                  </a:cubicBezTo>
                  <a:lnTo>
                    <a:pt x="3083560" y="334723"/>
                  </a:lnTo>
                  <a:cubicBezTo>
                    <a:pt x="3083560" y="164684"/>
                    <a:pt x="2952115" y="26778"/>
                    <a:pt x="2789682" y="26778"/>
                  </a:cubicBezTo>
                  <a:lnTo>
                    <a:pt x="319278" y="26778"/>
                  </a:lnTo>
                  <a:lnTo>
                    <a:pt x="319278" y="13389"/>
                  </a:lnTo>
                  <a:lnTo>
                    <a:pt x="319278" y="26778"/>
                  </a:lnTo>
                  <a:cubicBezTo>
                    <a:pt x="156845" y="26778"/>
                    <a:pt x="25400" y="164684"/>
                    <a:pt x="25400" y="334723"/>
                  </a:cubicBezTo>
                  <a:close/>
                </a:path>
              </a:pathLst>
            </a:custGeom>
            <a:solidFill>
              <a:srgbClr val="41719C"/>
            </a:solidFill>
          </p:spPr>
        </p:sp>
        <p:sp>
          <p:nvSpPr>
            <p:cNvPr id="15" name="TextBox 15"/>
            <p:cNvSpPr txBox="1"/>
            <p:nvPr/>
          </p:nvSpPr>
          <p:spPr>
            <a:xfrm>
              <a:off x="0" y="-85725"/>
              <a:ext cx="3108910" cy="2040509"/>
            </a:xfrm>
            <a:prstGeom prst="rect">
              <a:avLst/>
            </a:prstGeom>
          </p:spPr>
          <p:txBody>
            <a:bodyPr lIns="50800" tIns="50800" rIns="50800" bIns="50800" rtlCol="0" anchor="ctr"/>
            <a:lstStyle/>
            <a:p>
              <a:pPr algn="ctr">
                <a:lnSpc>
                  <a:spcPts val="3240"/>
                </a:lnSpc>
              </a:pPr>
              <a:r>
                <a:rPr lang="en-US" sz="2700" spc="-12">
                  <a:solidFill>
                    <a:srgbClr val="FFFFFF"/>
                  </a:solidFill>
                  <a:latin typeface="Amazing Slab"/>
                </a:rPr>
                <a:t>Гримуча ртуть</a:t>
              </a:r>
            </a:p>
          </p:txBody>
        </p:sp>
      </p:grpSp>
      <p:grpSp>
        <p:nvGrpSpPr>
          <p:cNvPr id="16" name="Group 16"/>
          <p:cNvGrpSpPr/>
          <p:nvPr/>
        </p:nvGrpSpPr>
        <p:grpSpPr>
          <a:xfrm>
            <a:off x="10316478" y="8525256"/>
            <a:ext cx="2331682" cy="1466088"/>
            <a:chOff x="0" y="0"/>
            <a:chExt cx="3108910" cy="1954784"/>
          </a:xfrm>
        </p:grpSpPr>
        <p:sp>
          <p:nvSpPr>
            <p:cNvPr id="17" name="Freeform 17"/>
            <p:cNvSpPr/>
            <p:nvPr/>
          </p:nvSpPr>
          <p:spPr>
            <a:xfrm>
              <a:off x="12700" y="13389"/>
              <a:ext cx="3083560" cy="1928006"/>
            </a:xfrm>
            <a:custGeom>
              <a:avLst/>
              <a:gdLst/>
              <a:ahLst/>
              <a:cxnLst/>
              <a:rect l="l" t="t" r="r" b="b"/>
              <a:pathLst>
                <a:path w="3083560" h="1928006">
                  <a:moveTo>
                    <a:pt x="0" y="321334"/>
                  </a:moveTo>
                  <a:cubicBezTo>
                    <a:pt x="0" y="143931"/>
                    <a:pt x="137287" y="0"/>
                    <a:pt x="306578" y="0"/>
                  </a:cubicBezTo>
                  <a:lnTo>
                    <a:pt x="2776982" y="0"/>
                  </a:lnTo>
                  <a:cubicBezTo>
                    <a:pt x="2946273" y="0"/>
                    <a:pt x="3083560" y="143931"/>
                    <a:pt x="3083560" y="321334"/>
                  </a:cubicBezTo>
                  <a:lnTo>
                    <a:pt x="3083560" y="1606672"/>
                  </a:lnTo>
                  <a:cubicBezTo>
                    <a:pt x="3083560" y="1784209"/>
                    <a:pt x="2946273" y="1928006"/>
                    <a:pt x="2776982" y="1928006"/>
                  </a:cubicBezTo>
                  <a:lnTo>
                    <a:pt x="306578" y="1928006"/>
                  </a:lnTo>
                  <a:cubicBezTo>
                    <a:pt x="137287" y="1928006"/>
                    <a:pt x="0" y="1784075"/>
                    <a:pt x="0" y="1606672"/>
                  </a:cubicBezTo>
                  <a:close/>
                </a:path>
              </a:pathLst>
            </a:custGeom>
            <a:solidFill>
              <a:srgbClr val="5B9BD5"/>
            </a:solidFill>
          </p:spPr>
        </p:sp>
        <p:sp>
          <p:nvSpPr>
            <p:cNvPr id="18" name="Freeform 18"/>
            <p:cNvSpPr/>
            <p:nvPr/>
          </p:nvSpPr>
          <p:spPr>
            <a:xfrm>
              <a:off x="0" y="0"/>
              <a:ext cx="3108960" cy="1954784"/>
            </a:xfrm>
            <a:custGeom>
              <a:avLst/>
              <a:gdLst/>
              <a:ahLst/>
              <a:cxnLst/>
              <a:rect l="l" t="t" r="r" b="b"/>
              <a:pathLst>
                <a:path w="3108960" h="1954784">
                  <a:moveTo>
                    <a:pt x="0" y="334723"/>
                  </a:moveTo>
                  <a:cubicBezTo>
                    <a:pt x="0" y="149822"/>
                    <a:pt x="143002" y="0"/>
                    <a:pt x="319278" y="0"/>
                  </a:cubicBezTo>
                  <a:lnTo>
                    <a:pt x="2789682" y="0"/>
                  </a:lnTo>
                  <a:lnTo>
                    <a:pt x="2789682" y="13389"/>
                  </a:lnTo>
                  <a:lnTo>
                    <a:pt x="2789682" y="0"/>
                  </a:lnTo>
                  <a:cubicBezTo>
                    <a:pt x="2965958" y="0"/>
                    <a:pt x="3108960" y="149822"/>
                    <a:pt x="3108960" y="334723"/>
                  </a:cubicBezTo>
                  <a:lnTo>
                    <a:pt x="3096260" y="334723"/>
                  </a:lnTo>
                  <a:lnTo>
                    <a:pt x="3108960" y="334723"/>
                  </a:lnTo>
                  <a:lnTo>
                    <a:pt x="3108960" y="1620061"/>
                  </a:lnTo>
                  <a:lnTo>
                    <a:pt x="3096260" y="1620061"/>
                  </a:lnTo>
                  <a:lnTo>
                    <a:pt x="3108960" y="1620061"/>
                  </a:lnTo>
                  <a:cubicBezTo>
                    <a:pt x="3108960" y="1804962"/>
                    <a:pt x="2965958" y="1954784"/>
                    <a:pt x="2789682" y="1954784"/>
                  </a:cubicBezTo>
                  <a:lnTo>
                    <a:pt x="2789682" y="1941395"/>
                  </a:lnTo>
                  <a:lnTo>
                    <a:pt x="2789682" y="1954784"/>
                  </a:lnTo>
                  <a:lnTo>
                    <a:pt x="319278" y="1954784"/>
                  </a:lnTo>
                  <a:lnTo>
                    <a:pt x="319278" y="1941395"/>
                  </a:lnTo>
                  <a:lnTo>
                    <a:pt x="319278" y="1954784"/>
                  </a:lnTo>
                  <a:cubicBezTo>
                    <a:pt x="143002" y="1954784"/>
                    <a:pt x="0" y="1804962"/>
                    <a:pt x="0" y="1620061"/>
                  </a:cubicBezTo>
                  <a:lnTo>
                    <a:pt x="0" y="334723"/>
                  </a:lnTo>
                  <a:lnTo>
                    <a:pt x="12700" y="334723"/>
                  </a:lnTo>
                  <a:lnTo>
                    <a:pt x="0" y="334723"/>
                  </a:lnTo>
                  <a:moveTo>
                    <a:pt x="25400" y="334723"/>
                  </a:moveTo>
                  <a:lnTo>
                    <a:pt x="25400" y="1620061"/>
                  </a:lnTo>
                  <a:lnTo>
                    <a:pt x="12700" y="1620061"/>
                  </a:lnTo>
                  <a:lnTo>
                    <a:pt x="25400" y="1620061"/>
                  </a:lnTo>
                  <a:cubicBezTo>
                    <a:pt x="25400" y="1790100"/>
                    <a:pt x="156845" y="1928006"/>
                    <a:pt x="319278" y="1928006"/>
                  </a:cubicBezTo>
                  <a:lnTo>
                    <a:pt x="2789682" y="1928006"/>
                  </a:lnTo>
                  <a:cubicBezTo>
                    <a:pt x="2951988" y="1928006"/>
                    <a:pt x="3083560" y="1790100"/>
                    <a:pt x="3083560" y="1620061"/>
                  </a:cubicBezTo>
                  <a:lnTo>
                    <a:pt x="3083560" y="334723"/>
                  </a:lnTo>
                  <a:cubicBezTo>
                    <a:pt x="3083560" y="164684"/>
                    <a:pt x="2952115" y="26778"/>
                    <a:pt x="2789682" y="26778"/>
                  </a:cubicBezTo>
                  <a:lnTo>
                    <a:pt x="319278" y="26778"/>
                  </a:lnTo>
                  <a:lnTo>
                    <a:pt x="319278" y="13389"/>
                  </a:lnTo>
                  <a:lnTo>
                    <a:pt x="319278" y="26778"/>
                  </a:lnTo>
                  <a:cubicBezTo>
                    <a:pt x="156845" y="26778"/>
                    <a:pt x="25400" y="164684"/>
                    <a:pt x="25400" y="334723"/>
                  </a:cubicBezTo>
                  <a:close/>
                </a:path>
              </a:pathLst>
            </a:custGeom>
            <a:solidFill>
              <a:srgbClr val="41719C"/>
            </a:solidFill>
          </p:spPr>
        </p:sp>
        <p:sp>
          <p:nvSpPr>
            <p:cNvPr id="19" name="TextBox 19"/>
            <p:cNvSpPr txBox="1"/>
            <p:nvPr/>
          </p:nvSpPr>
          <p:spPr>
            <a:xfrm>
              <a:off x="0" y="-85725"/>
              <a:ext cx="3108910" cy="2040509"/>
            </a:xfrm>
            <a:prstGeom prst="rect">
              <a:avLst/>
            </a:prstGeom>
          </p:spPr>
          <p:txBody>
            <a:bodyPr lIns="50800" tIns="50800" rIns="50800" bIns="50800" rtlCol="0" anchor="ctr"/>
            <a:lstStyle/>
            <a:p>
              <a:pPr algn="ctr">
                <a:lnSpc>
                  <a:spcPts val="3240"/>
                </a:lnSpc>
              </a:pPr>
              <a:r>
                <a:rPr lang="en-US" sz="2700" spc="-12">
                  <a:solidFill>
                    <a:srgbClr val="FFFFFF"/>
                  </a:solidFill>
                  <a:latin typeface="Amazing Slab"/>
                </a:rPr>
                <a:t>Азид свинцю</a:t>
              </a:r>
            </a:p>
          </p:txBody>
        </p:sp>
      </p:grpSp>
      <p:grpSp>
        <p:nvGrpSpPr>
          <p:cNvPr id="20" name="Group 20"/>
          <p:cNvGrpSpPr/>
          <p:nvPr/>
        </p:nvGrpSpPr>
        <p:grpSpPr>
          <a:xfrm>
            <a:off x="14927618" y="8525256"/>
            <a:ext cx="2331682" cy="1466088"/>
            <a:chOff x="0" y="0"/>
            <a:chExt cx="3108910" cy="1954784"/>
          </a:xfrm>
        </p:grpSpPr>
        <p:sp>
          <p:nvSpPr>
            <p:cNvPr id="21" name="Freeform 21"/>
            <p:cNvSpPr/>
            <p:nvPr/>
          </p:nvSpPr>
          <p:spPr>
            <a:xfrm>
              <a:off x="12700" y="13389"/>
              <a:ext cx="3083560" cy="1928006"/>
            </a:xfrm>
            <a:custGeom>
              <a:avLst/>
              <a:gdLst/>
              <a:ahLst/>
              <a:cxnLst/>
              <a:rect l="l" t="t" r="r" b="b"/>
              <a:pathLst>
                <a:path w="3083560" h="1928006">
                  <a:moveTo>
                    <a:pt x="0" y="321334"/>
                  </a:moveTo>
                  <a:cubicBezTo>
                    <a:pt x="0" y="143931"/>
                    <a:pt x="137287" y="0"/>
                    <a:pt x="306578" y="0"/>
                  </a:cubicBezTo>
                  <a:lnTo>
                    <a:pt x="2776982" y="0"/>
                  </a:lnTo>
                  <a:cubicBezTo>
                    <a:pt x="2946273" y="0"/>
                    <a:pt x="3083560" y="143931"/>
                    <a:pt x="3083560" y="321334"/>
                  </a:cubicBezTo>
                  <a:lnTo>
                    <a:pt x="3083560" y="1606672"/>
                  </a:lnTo>
                  <a:cubicBezTo>
                    <a:pt x="3083560" y="1784209"/>
                    <a:pt x="2946273" y="1928006"/>
                    <a:pt x="2776982" y="1928006"/>
                  </a:cubicBezTo>
                  <a:lnTo>
                    <a:pt x="306578" y="1928006"/>
                  </a:lnTo>
                  <a:cubicBezTo>
                    <a:pt x="137287" y="1928006"/>
                    <a:pt x="0" y="1784075"/>
                    <a:pt x="0" y="1606672"/>
                  </a:cubicBezTo>
                  <a:close/>
                </a:path>
              </a:pathLst>
            </a:custGeom>
            <a:solidFill>
              <a:srgbClr val="5B9BD5"/>
            </a:solidFill>
          </p:spPr>
        </p:sp>
        <p:sp>
          <p:nvSpPr>
            <p:cNvPr id="22" name="Freeform 22"/>
            <p:cNvSpPr/>
            <p:nvPr/>
          </p:nvSpPr>
          <p:spPr>
            <a:xfrm>
              <a:off x="0" y="0"/>
              <a:ext cx="3108960" cy="1954784"/>
            </a:xfrm>
            <a:custGeom>
              <a:avLst/>
              <a:gdLst/>
              <a:ahLst/>
              <a:cxnLst/>
              <a:rect l="l" t="t" r="r" b="b"/>
              <a:pathLst>
                <a:path w="3108960" h="1954784">
                  <a:moveTo>
                    <a:pt x="0" y="334723"/>
                  </a:moveTo>
                  <a:cubicBezTo>
                    <a:pt x="0" y="149822"/>
                    <a:pt x="143002" y="0"/>
                    <a:pt x="319278" y="0"/>
                  </a:cubicBezTo>
                  <a:lnTo>
                    <a:pt x="2789682" y="0"/>
                  </a:lnTo>
                  <a:lnTo>
                    <a:pt x="2789682" y="13389"/>
                  </a:lnTo>
                  <a:lnTo>
                    <a:pt x="2789682" y="0"/>
                  </a:lnTo>
                  <a:cubicBezTo>
                    <a:pt x="2965958" y="0"/>
                    <a:pt x="3108960" y="149822"/>
                    <a:pt x="3108960" y="334723"/>
                  </a:cubicBezTo>
                  <a:lnTo>
                    <a:pt x="3096260" y="334723"/>
                  </a:lnTo>
                  <a:lnTo>
                    <a:pt x="3108960" y="334723"/>
                  </a:lnTo>
                  <a:lnTo>
                    <a:pt x="3108960" y="1620061"/>
                  </a:lnTo>
                  <a:lnTo>
                    <a:pt x="3096260" y="1620061"/>
                  </a:lnTo>
                  <a:lnTo>
                    <a:pt x="3108960" y="1620061"/>
                  </a:lnTo>
                  <a:cubicBezTo>
                    <a:pt x="3108960" y="1804962"/>
                    <a:pt x="2965958" y="1954784"/>
                    <a:pt x="2789682" y="1954784"/>
                  </a:cubicBezTo>
                  <a:lnTo>
                    <a:pt x="2789682" y="1941395"/>
                  </a:lnTo>
                  <a:lnTo>
                    <a:pt x="2789682" y="1954784"/>
                  </a:lnTo>
                  <a:lnTo>
                    <a:pt x="319278" y="1954784"/>
                  </a:lnTo>
                  <a:lnTo>
                    <a:pt x="319278" y="1941395"/>
                  </a:lnTo>
                  <a:lnTo>
                    <a:pt x="319278" y="1954784"/>
                  </a:lnTo>
                  <a:cubicBezTo>
                    <a:pt x="143002" y="1954784"/>
                    <a:pt x="0" y="1804962"/>
                    <a:pt x="0" y="1620061"/>
                  </a:cubicBezTo>
                  <a:lnTo>
                    <a:pt x="0" y="334723"/>
                  </a:lnTo>
                  <a:lnTo>
                    <a:pt x="12700" y="334723"/>
                  </a:lnTo>
                  <a:lnTo>
                    <a:pt x="0" y="334723"/>
                  </a:lnTo>
                  <a:moveTo>
                    <a:pt x="25400" y="334723"/>
                  </a:moveTo>
                  <a:lnTo>
                    <a:pt x="25400" y="1620061"/>
                  </a:lnTo>
                  <a:lnTo>
                    <a:pt x="12700" y="1620061"/>
                  </a:lnTo>
                  <a:lnTo>
                    <a:pt x="25400" y="1620061"/>
                  </a:lnTo>
                  <a:cubicBezTo>
                    <a:pt x="25400" y="1790100"/>
                    <a:pt x="156845" y="1928006"/>
                    <a:pt x="319278" y="1928006"/>
                  </a:cubicBezTo>
                  <a:lnTo>
                    <a:pt x="2789682" y="1928006"/>
                  </a:lnTo>
                  <a:cubicBezTo>
                    <a:pt x="2951988" y="1928006"/>
                    <a:pt x="3083560" y="1790100"/>
                    <a:pt x="3083560" y="1620061"/>
                  </a:cubicBezTo>
                  <a:lnTo>
                    <a:pt x="3083560" y="334723"/>
                  </a:lnTo>
                  <a:cubicBezTo>
                    <a:pt x="3083560" y="164684"/>
                    <a:pt x="2952115" y="26778"/>
                    <a:pt x="2789682" y="26778"/>
                  </a:cubicBezTo>
                  <a:lnTo>
                    <a:pt x="319278" y="26778"/>
                  </a:lnTo>
                  <a:lnTo>
                    <a:pt x="319278" y="13389"/>
                  </a:lnTo>
                  <a:lnTo>
                    <a:pt x="319278" y="26778"/>
                  </a:lnTo>
                  <a:cubicBezTo>
                    <a:pt x="156845" y="26778"/>
                    <a:pt x="25400" y="164684"/>
                    <a:pt x="25400" y="334723"/>
                  </a:cubicBezTo>
                  <a:close/>
                </a:path>
              </a:pathLst>
            </a:custGeom>
            <a:solidFill>
              <a:srgbClr val="41719C"/>
            </a:solidFill>
          </p:spPr>
        </p:sp>
        <p:sp>
          <p:nvSpPr>
            <p:cNvPr id="23" name="TextBox 23"/>
            <p:cNvSpPr txBox="1"/>
            <p:nvPr/>
          </p:nvSpPr>
          <p:spPr>
            <a:xfrm>
              <a:off x="0" y="-85725"/>
              <a:ext cx="3108910" cy="2040509"/>
            </a:xfrm>
            <a:prstGeom prst="rect">
              <a:avLst/>
            </a:prstGeom>
          </p:spPr>
          <p:txBody>
            <a:bodyPr lIns="50800" tIns="50800" rIns="50800" bIns="50800" rtlCol="0" anchor="ctr"/>
            <a:lstStyle/>
            <a:p>
              <a:pPr algn="ctr">
                <a:lnSpc>
                  <a:spcPts val="3240"/>
                </a:lnSpc>
              </a:pPr>
              <a:r>
                <a:rPr lang="en-US" sz="2700" spc="-12">
                  <a:solidFill>
                    <a:srgbClr val="FFFFFF"/>
                  </a:solidFill>
                  <a:latin typeface="Amazing Slab"/>
                </a:rPr>
                <a:t>Тетрил</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96736" y="1700921"/>
            <a:ext cx="12448935" cy="7351090"/>
          </a:xfrm>
          <a:prstGeom prst="rect">
            <a:avLst/>
          </a:prstGeom>
        </p:spPr>
        <p:txBody>
          <a:bodyPr lIns="0" tIns="0" rIns="0" bIns="0" rtlCol="0" anchor="t">
            <a:spAutoFit/>
          </a:bodyPr>
          <a:lstStyle/>
          <a:p>
            <a:pPr algn="l">
              <a:lnSpc>
                <a:spcPts val="4082"/>
              </a:lnSpc>
            </a:pPr>
            <a:r>
              <a:rPr lang="en-US" sz="4200" spc="-16">
                <a:solidFill>
                  <a:srgbClr val="FFFFFF"/>
                </a:solidFill>
                <a:latin typeface="Amazing Slab Bold"/>
              </a:rPr>
              <a:t>Бризантні ВР</a:t>
            </a:r>
            <a:r>
              <a:rPr lang="en-US" sz="4200" spc="-16">
                <a:solidFill>
                  <a:srgbClr val="FFFFFF"/>
                </a:solidFill>
                <a:latin typeface="Amazing Slab"/>
              </a:rPr>
              <a:t> — речовини, що вибухають під впливом ініціюючих вибухових речовин та здатні дробити, руйнувати предмети, що стикаються з ними.</a:t>
            </a:r>
          </a:p>
          <a:p>
            <a:pPr algn="l">
              <a:lnSpc>
                <a:spcPts val="4082"/>
              </a:lnSpc>
            </a:pPr>
            <a:endParaRPr lang="en-US" sz="4200" spc="-16">
              <a:solidFill>
                <a:srgbClr val="FFFFFF"/>
              </a:solidFill>
              <a:latin typeface="Amazing Slab"/>
            </a:endParaRPr>
          </a:p>
          <a:p>
            <a:pPr algn="l">
              <a:lnSpc>
                <a:spcPts val="4082"/>
              </a:lnSpc>
            </a:pPr>
            <a:r>
              <a:rPr lang="en-US" sz="4200" spc="-18">
                <a:solidFill>
                  <a:srgbClr val="FFFFFF"/>
                </a:solidFill>
                <a:latin typeface="Amazing Slab Bold"/>
              </a:rPr>
              <a:t>Ініціюючі (первинні) ВР</a:t>
            </a:r>
            <a:r>
              <a:rPr lang="en-US" sz="4200" spc="-18">
                <a:solidFill>
                  <a:srgbClr val="FFFFFF"/>
                </a:solidFill>
                <a:latin typeface="Amazing Slab"/>
              </a:rPr>
              <a:t> — високочутливі до зовнішньої дії; вибух цих речовин детонує бризантні та метальні вибухові речовини.</a:t>
            </a:r>
          </a:p>
          <a:p>
            <a:pPr algn="l">
              <a:lnSpc>
                <a:spcPts val="4082"/>
              </a:lnSpc>
            </a:pPr>
            <a:endParaRPr lang="en-US" sz="4200" spc="-18">
              <a:solidFill>
                <a:srgbClr val="FFFFFF"/>
              </a:solidFill>
              <a:latin typeface="Amazing Slab"/>
            </a:endParaRPr>
          </a:p>
          <a:p>
            <a:pPr algn="l">
              <a:lnSpc>
                <a:spcPts val="4082"/>
              </a:lnSpc>
            </a:pPr>
            <a:r>
              <a:rPr lang="en-US" sz="4200" spc="-18">
                <a:solidFill>
                  <a:srgbClr val="FFFFFF"/>
                </a:solidFill>
                <a:latin typeface="Amazing Slab Bold"/>
              </a:rPr>
              <a:t>Дроблячі ВР</a:t>
            </a:r>
            <a:r>
              <a:rPr lang="en-US" sz="4200" spc="-18">
                <a:solidFill>
                  <a:srgbClr val="FFFFFF"/>
                </a:solidFill>
                <a:latin typeface="Amazing Slab"/>
              </a:rPr>
              <a:t> – речовини які мають не велику силу для руйнування, що забзпечує безпеку при застосуванні вибуху, тому їх застосовують у не значних маштабах.</a:t>
            </a:r>
          </a:p>
          <a:p>
            <a:pPr algn="l">
              <a:lnSpc>
                <a:spcPts val="4082"/>
              </a:lnSpc>
            </a:pPr>
            <a:endParaRPr lang="en-US" sz="4200" spc="-18">
              <a:solidFill>
                <a:srgbClr val="FFFFFF"/>
              </a:solidFill>
              <a:latin typeface="Amazing Slab"/>
            </a:endParaRPr>
          </a:p>
        </p:txBody>
      </p:sp>
      <p:sp>
        <p:nvSpPr>
          <p:cNvPr id="3" name="Freeform 3"/>
          <p:cNvSpPr/>
          <p:nvPr/>
        </p:nvSpPr>
        <p:spPr>
          <a:xfrm>
            <a:off x="12323683" y="6082429"/>
            <a:ext cx="5516250" cy="2969582"/>
          </a:xfrm>
          <a:custGeom>
            <a:avLst/>
            <a:gdLst/>
            <a:ahLst/>
            <a:cxnLst/>
            <a:rect l="l" t="t" r="r" b="b"/>
            <a:pathLst>
              <a:path w="5516250" h="2969582">
                <a:moveTo>
                  <a:pt x="0" y="0"/>
                </a:moveTo>
                <a:lnTo>
                  <a:pt x="5516250" y="0"/>
                </a:lnTo>
                <a:lnTo>
                  <a:pt x="5516250" y="2969582"/>
                </a:lnTo>
                <a:lnTo>
                  <a:pt x="0" y="296958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4" name="Freeform 4"/>
          <p:cNvSpPr/>
          <p:nvPr/>
        </p:nvSpPr>
        <p:spPr>
          <a:xfrm>
            <a:off x="0" y="9672883"/>
            <a:ext cx="18688057" cy="781501"/>
          </a:xfrm>
          <a:custGeom>
            <a:avLst/>
            <a:gdLst/>
            <a:ahLst/>
            <a:cxnLst/>
            <a:rect l="l" t="t" r="r" b="b"/>
            <a:pathLst>
              <a:path w="18688057" h="781501">
                <a:moveTo>
                  <a:pt x="0" y="0"/>
                </a:moveTo>
                <a:lnTo>
                  <a:pt x="18688057" y="0"/>
                </a:lnTo>
                <a:lnTo>
                  <a:pt x="18688057" y="781500"/>
                </a:lnTo>
                <a:lnTo>
                  <a:pt x="0" y="781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2944505" y="1971923"/>
            <a:ext cx="4314795" cy="3491381"/>
          </a:xfrm>
          <a:custGeom>
            <a:avLst/>
            <a:gdLst/>
            <a:ahLst/>
            <a:cxnLst/>
            <a:rect l="l" t="t" r="r" b="b"/>
            <a:pathLst>
              <a:path w="4314795" h="3491381">
                <a:moveTo>
                  <a:pt x="0" y="0"/>
                </a:moveTo>
                <a:lnTo>
                  <a:pt x="4314795" y="0"/>
                </a:lnTo>
                <a:lnTo>
                  <a:pt x="4314795" y="3491381"/>
                </a:lnTo>
                <a:lnTo>
                  <a:pt x="0" y="349138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6" name="TextBox 6"/>
          <p:cNvSpPr txBox="1"/>
          <p:nvPr/>
        </p:nvSpPr>
        <p:spPr>
          <a:xfrm>
            <a:off x="296736" y="392620"/>
            <a:ext cx="15590520" cy="1138809"/>
          </a:xfrm>
          <a:prstGeom prst="rect">
            <a:avLst/>
          </a:prstGeom>
        </p:spPr>
        <p:txBody>
          <a:bodyPr lIns="0" tIns="0" rIns="0" bIns="0" rtlCol="0" anchor="t">
            <a:spAutoFit/>
          </a:bodyPr>
          <a:lstStyle/>
          <a:p>
            <a:pPr algn="l">
              <a:lnSpc>
                <a:spcPts val="7128"/>
              </a:lnSpc>
            </a:pPr>
            <a:r>
              <a:rPr lang="en-US" sz="6600" spc="-137">
                <a:solidFill>
                  <a:srgbClr val="F8C64F"/>
                </a:solidFill>
                <a:latin typeface="Amazing Slab Bold"/>
              </a:rPr>
              <a:t>Бризнтні або дроблячі речовини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17298" y="146753"/>
            <a:ext cx="15522721" cy="1119322"/>
          </a:xfrm>
          <a:prstGeom prst="rect">
            <a:avLst/>
          </a:prstGeom>
        </p:spPr>
        <p:txBody>
          <a:bodyPr lIns="0" tIns="0" rIns="0" bIns="0" rtlCol="0" anchor="t">
            <a:spAutoFit/>
          </a:bodyPr>
          <a:lstStyle/>
          <a:p>
            <a:pPr algn="l">
              <a:lnSpc>
                <a:spcPts val="7097"/>
              </a:lnSpc>
            </a:pPr>
            <a:r>
              <a:rPr lang="en-US" sz="6571" spc="-136">
                <a:solidFill>
                  <a:srgbClr val="F8C64F"/>
                </a:solidFill>
                <a:latin typeface="Amazing Slab Bold"/>
              </a:rPr>
              <a:t>Метальні ВР</a:t>
            </a:r>
          </a:p>
        </p:txBody>
      </p:sp>
      <p:sp>
        <p:nvSpPr>
          <p:cNvPr id="3" name="TextBox 3"/>
          <p:cNvSpPr txBox="1"/>
          <p:nvPr/>
        </p:nvSpPr>
        <p:spPr>
          <a:xfrm>
            <a:off x="91440" y="1189875"/>
            <a:ext cx="17714502" cy="6426708"/>
          </a:xfrm>
          <a:prstGeom prst="rect">
            <a:avLst/>
          </a:prstGeom>
        </p:spPr>
        <p:txBody>
          <a:bodyPr lIns="0" tIns="0" rIns="0" bIns="0" rtlCol="0" anchor="t">
            <a:spAutoFit/>
          </a:bodyPr>
          <a:lstStyle/>
          <a:p>
            <a:pPr marL="760095" lvl="1" indent="-380048" algn="l">
              <a:lnSpc>
                <a:spcPts val="4536"/>
              </a:lnSpc>
              <a:buFont typeface="Arial"/>
              <a:buChar char="•"/>
            </a:pPr>
            <a:r>
              <a:rPr lang="en-US" sz="4200" spc="-18">
                <a:solidFill>
                  <a:srgbClr val="FFFFFF"/>
                </a:solidFill>
                <a:latin typeface="Amazing Slab Bold"/>
              </a:rPr>
              <a:t>Метальні ВР</a:t>
            </a:r>
            <a:r>
              <a:rPr lang="en-US" sz="4200" spc="-18">
                <a:solidFill>
                  <a:srgbClr val="FFFFFF"/>
                </a:solidFill>
                <a:latin typeface="Amazing Slab"/>
              </a:rPr>
              <a:t> мають відносно низьку швидкість вибухового перетворення – 300–400 м/с. До них належать димний та бездимний порох. </a:t>
            </a:r>
          </a:p>
          <a:p>
            <a:pPr marL="760095" lvl="1" indent="-380048" algn="l">
              <a:lnSpc>
                <a:spcPts val="4536"/>
              </a:lnSpc>
            </a:pPr>
            <a:endParaRPr lang="en-US" sz="4200" spc="-18">
              <a:solidFill>
                <a:srgbClr val="FFFFFF"/>
              </a:solidFill>
              <a:latin typeface="Amazing Slab"/>
            </a:endParaRPr>
          </a:p>
          <a:p>
            <a:pPr marL="760095" lvl="1" indent="-380048" algn="l">
              <a:lnSpc>
                <a:spcPts val="4536"/>
              </a:lnSpc>
            </a:pPr>
            <a:r>
              <a:rPr lang="en-US" sz="4200" spc="-18">
                <a:solidFill>
                  <a:srgbClr val="FFFFFF"/>
                </a:solidFill>
                <a:latin typeface="Amazing Slab"/>
              </a:rPr>
              <a:t>У будівництві вибухові речовини застосовують у порошкоподібному, гранульованому (грамоніти, гранулотоли тощо), пресованому, литому, пластичному та розчинонаповненому станах. Порошкоподібні вибухові речовини фасують у паперову тару у патронах, пресовані – у брикетах, розчинонаповнені – у поліетиленових оболонках. </a:t>
            </a:r>
          </a:p>
          <a:p>
            <a:pPr marL="760095" lvl="1" indent="-380048" algn="l">
              <a:lnSpc>
                <a:spcPts val="4536"/>
              </a:lnSpc>
            </a:pPr>
            <a:endParaRPr lang="en-US" sz="4200" spc="-18">
              <a:solidFill>
                <a:srgbClr val="FFFFFF"/>
              </a:solidFill>
              <a:latin typeface="Amazing Slab"/>
            </a:endParaRPr>
          </a:p>
        </p:txBody>
      </p:sp>
      <p:sp>
        <p:nvSpPr>
          <p:cNvPr id="4" name="Freeform 4"/>
          <p:cNvSpPr/>
          <p:nvPr/>
        </p:nvSpPr>
        <p:spPr>
          <a:xfrm>
            <a:off x="5376317" y="7023945"/>
            <a:ext cx="7144748" cy="2543530"/>
          </a:xfrm>
          <a:custGeom>
            <a:avLst/>
            <a:gdLst/>
            <a:ahLst/>
            <a:cxnLst/>
            <a:rect l="l" t="t" r="r" b="b"/>
            <a:pathLst>
              <a:path w="7144748" h="2543530">
                <a:moveTo>
                  <a:pt x="0" y="0"/>
                </a:moveTo>
                <a:lnTo>
                  <a:pt x="7144748" y="0"/>
                </a:lnTo>
                <a:lnTo>
                  <a:pt x="7144748" y="2543530"/>
                </a:lnTo>
                <a:lnTo>
                  <a:pt x="0" y="2543530"/>
                </a:lnTo>
                <a:lnTo>
                  <a:pt x="0" y="0"/>
                </a:lnTo>
                <a:close/>
              </a:path>
            </a:pathLst>
          </a:custGeom>
          <a:blipFill>
            <a:blip r:embed="rId2"/>
            <a:stretch>
              <a:fillRect/>
            </a:stretch>
          </a:blipFill>
        </p:spPr>
      </p:sp>
      <p:sp>
        <p:nvSpPr>
          <p:cNvPr id="5" name="Freeform 5"/>
          <p:cNvSpPr/>
          <p:nvPr/>
        </p:nvSpPr>
        <p:spPr>
          <a:xfrm>
            <a:off x="5793035" y="9289894"/>
            <a:ext cx="6311313" cy="555163"/>
          </a:xfrm>
          <a:custGeom>
            <a:avLst/>
            <a:gdLst/>
            <a:ahLst/>
            <a:cxnLst/>
            <a:rect l="l" t="t" r="r" b="b"/>
            <a:pathLst>
              <a:path w="6311313" h="555163">
                <a:moveTo>
                  <a:pt x="0" y="0"/>
                </a:moveTo>
                <a:lnTo>
                  <a:pt x="6311312" y="0"/>
                </a:lnTo>
                <a:lnTo>
                  <a:pt x="6311312" y="555162"/>
                </a:lnTo>
                <a:lnTo>
                  <a:pt x="0" y="555162"/>
                </a:lnTo>
                <a:lnTo>
                  <a:pt x="0" y="0"/>
                </a:lnTo>
                <a:close/>
              </a:path>
            </a:pathLst>
          </a:custGeom>
          <a:blipFill>
            <a:blip r:embed="rId3"/>
            <a:stretch>
              <a:fillRect/>
            </a:stretch>
          </a:blipFill>
        </p:spPr>
      </p:sp>
      <p:sp>
        <p:nvSpPr>
          <p:cNvPr id="6" name="Freeform 6"/>
          <p:cNvSpPr/>
          <p:nvPr/>
        </p:nvSpPr>
        <p:spPr>
          <a:xfrm rot="-5400000">
            <a:off x="8646252" y="-1072334"/>
            <a:ext cx="995497" cy="3681321"/>
          </a:xfrm>
          <a:custGeom>
            <a:avLst/>
            <a:gdLst/>
            <a:ahLst/>
            <a:cxnLst/>
            <a:rect l="l" t="t" r="r" b="b"/>
            <a:pathLst>
              <a:path w="995497" h="3681321">
                <a:moveTo>
                  <a:pt x="0" y="0"/>
                </a:moveTo>
                <a:lnTo>
                  <a:pt x="995496" y="0"/>
                </a:lnTo>
                <a:lnTo>
                  <a:pt x="995496" y="3681321"/>
                </a:lnTo>
                <a:lnTo>
                  <a:pt x="0" y="368132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3413453" y="332288"/>
            <a:ext cx="4874547" cy="6889132"/>
            <a:chOff x="0" y="0"/>
            <a:chExt cx="1283831" cy="1814422"/>
          </a:xfrm>
        </p:grpSpPr>
        <p:sp>
          <p:nvSpPr>
            <p:cNvPr id="3" name="Freeform 3"/>
            <p:cNvSpPr/>
            <p:nvPr/>
          </p:nvSpPr>
          <p:spPr>
            <a:xfrm>
              <a:off x="0" y="0"/>
              <a:ext cx="1283831" cy="1814422"/>
            </a:xfrm>
            <a:custGeom>
              <a:avLst/>
              <a:gdLst/>
              <a:ahLst/>
              <a:cxnLst/>
              <a:rect l="l" t="t" r="r" b="b"/>
              <a:pathLst>
                <a:path w="1283831" h="1814422">
                  <a:moveTo>
                    <a:pt x="0" y="0"/>
                  </a:moveTo>
                  <a:lnTo>
                    <a:pt x="1283831" y="0"/>
                  </a:lnTo>
                  <a:lnTo>
                    <a:pt x="1283831" y="1814422"/>
                  </a:lnTo>
                  <a:lnTo>
                    <a:pt x="0" y="1814422"/>
                  </a:lnTo>
                  <a:close/>
                </a:path>
              </a:pathLst>
            </a:custGeom>
            <a:solidFill>
              <a:srgbClr val="FFFFFF"/>
            </a:solidFill>
          </p:spPr>
        </p:sp>
        <p:sp>
          <p:nvSpPr>
            <p:cNvPr id="4" name="TextBox 4"/>
            <p:cNvSpPr txBox="1"/>
            <p:nvPr/>
          </p:nvSpPr>
          <p:spPr>
            <a:xfrm>
              <a:off x="0" y="-38100"/>
              <a:ext cx="1283831" cy="1852522"/>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19996" y="55381"/>
            <a:ext cx="13734567" cy="1000065"/>
          </a:xfrm>
          <a:prstGeom prst="rect">
            <a:avLst/>
          </a:prstGeom>
        </p:spPr>
        <p:txBody>
          <a:bodyPr lIns="0" tIns="0" rIns="0" bIns="0" rtlCol="0" anchor="t">
            <a:spAutoFit/>
          </a:bodyPr>
          <a:lstStyle/>
          <a:p>
            <a:pPr algn="l">
              <a:lnSpc>
                <a:spcPts val="6279"/>
              </a:lnSpc>
            </a:pPr>
            <a:r>
              <a:rPr lang="en-US" sz="5814" spc="-121">
                <a:solidFill>
                  <a:srgbClr val="F8C64F"/>
                </a:solidFill>
                <a:latin typeface="Amazing Slab Bold"/>
              </a:rPr>
              <a:t>Засоби підривання </a:t>
            </a:r>
          </a:p>
        </p:txBody>
      </p:sp>
      <p:sp>
        <p:nvSpPr>
          <p:cNvPr id="6" name="TextBox 6"/>
          <p:cNvSpPr txBox="1"/>
          <p:nvPr/>
        </p:nvSpPr>
        <p:spPr>
          <a:xfrm>
            <a:off x="0" y="1304021"/>
            <a:ext cx="12843660" cy="8509189"/>
          </a:xfrm>
          <a:prstGeom prst="rect">
            <a:avLst/>
          </a:prstGeom>
        </p:spPr>
        <p:txBody>
          <a:bodyPr lIns="0" tIns="0" rIns="0" bIns="0" rtlCol="0" anchor="t">
            <a:spAutoFit/>
          </a:bodyPr>
          <a:lstStyle/>
          <a:p>
            <a:pPr marL="616337" lvl="1" indent="-308168" algn="l">
              <a:lnSpc>
                <a:spcPts val="3310"/>
              </a:lnSpc>
              <a:buFont typeface="Arial"/>
              <a:buChar char="•"/>
            </a:pPr>
            <a:r>
              <a:rPr lang="en-US" sz="3405" spc="-15">
                <a:solidFill>
                  <a:srgbClr val="FFFFFF"/>
                </a:solidFill>
                <a:latin typeface="Amazing Slab Bold"/>
              </a:rPr>
              <a:t>Засоби підривання</a:t>
            </a:r>
            <a:r>
              <a:rPr lang="en-US" sz="3405" spc="-15">
                <a:solidFill>
                  <a:srgbClr val="FFFFFF"/>
                </a:solidFill>
                <a:latin typeface="Amazing Slab"/>
              </a:rPr>
              <a:t> – це детонатори, запалювальні трубки, вогнепровідні шнури, детонувальні шнури, дроти електровибухової мережі, джерела струму, контрольно-вимірювальні прилади. </a:t>
            </a:r>
          </a:p>
          <a:p>
            <a:pPr marL="616337" lvl="1" indent="-308168" algn="l">
              <a:lnSpc>
                <a:spcPts val="3310"/>
              </a:lnSpc>
              <a:buFont typeface="Arial"/>
              <a:buChar char="•"/>
            </a:pPr>
            <a:r>
              <a:rPr lang="en-US" sz="3405" spc="-15">
                <a:solidFill>
                  <a:srgbClr val="FFFFFF"/>
                </a:solidFill>
                <a:latin typeface="Amazing Slab Bold"/>
              </a:rPr>
              <a:t>Капсулі-детонатори </a:t>
            </a:r>
            <a:r>
              <a:rPr lang="en-US" sz="3405" spc="-15">
                <a:solidFill>
                  <a:srgbClr val="FFFFFF"/>
                </a:solidFill>
                <a:latin typeface="Amazing Slab"/>
              </a:rPr>
              <a:t>(рис. 5.2, а, слайд 12) призначаються для ініціювання зарядів вибухових речовин. Вибухає капсуль-детонатор від пучка іскор вогнепровідного шнура, вибуху детонувального шнура або полум’я електрозапальника.</a:t>
            </a:r>
          </a:p>
          <a:p>
            <a:pPr marL="616337" lvl="1" indent="-308168" algn="l">
              <a:lnSpc>
                <a:spcPts val="3310"/>
              </a:lnSpc>
            </a:pPr>
            <a:r>
              <a:rPr lang="en-US" sz="3405" spc="-15">
                <a:solidFill>
                  <a:srgbClr val="FFFFFF"/>
                </a:solidFill>
                <a:latin typeface="Amazing Slab"/>
              </a:rPr>
              <a:t>     Детонатори бувають</a:t>
            </a:r>
            <a:r>
              <a:rPr lang="en-US" sz="3405" spc="-15">
                <a:solidFill>
                  <a:srgbClr val="FFFFFF"/>
                </a:solidFill>
                <a:latin typeface="Amazing Slab Bold"/>
              </a:rPr>
              <a:t> </a:t>
            </a:r>
            <a:r>
              <a:rPr lang="en-US" sz="3405" spc="-15">
                <a:solidFill>
                  <a:srgbClr val="FFFFFF"/>
                </a:solidFill>
                <a:latin typeface="Amazing Slab Bold Italics"/>
              </a:rPr>
              <a:t>миттєвої та уповільненої</a:t>
            </a:r>
            <a:r>
              <a:rPr lang="en-US" sz="3405" spc="-15">
                <a:solidFill>
                  <a:srgbClr val="FFFFFF"/>
                </a:solidFill>
                <a:latin typeface="Amazing Slab Bold"/>
              </a:rPr>
              <a:t> </a:t>
            </a:r>
            <a:r>
              <a:rPr lang="en-US" sz="3405" spc="-15">
                <a:solidFill>
                  <a:srgbClr val="FFFFFF"/>
                </a:solidFill>
                <a:latin typeface="Amazing Slab"/>
              </a:rPr>
              <a:t>дії (від тисячних часток секунди до кількох секунд). Наприклад, електродетонатор уповільненої дії (рис. 5.2, д, слайд 12) має, крім капсуля-детонатора й електрозапальника, сповільнювач, розміщений між запальною речовиною та ініціювальним зарядом капсуля-детонатора. Застосування детонаторів з різним уповільненням дає змогу зменшити сейсмічну та метальну дію вибуху під час одночасного підривання великої кількості вибухових пристроїв. </a:t>
            </a:r>
          </a:p>
          <a:p>
            <a:pPr marL="616337" lvl="1" indent="-308168" algn="l">
              <a:lnSpc>
                <a:spcPts val="3310"/>
              </a:lnSpc>
            </a:pPr>
            <a:endParaRPr lang="en-US" sz="3405" spc="-15">
              <a:solidFill>
                <a:srgbClr val="FFFFFF"/>
              </a:solidFill>
              <a:latin typeface="Amazing Slab"/>
            </a:endParaRPr>
          </a:p>
        </p:txBody>
      </p:sp>
      <p:sp>
        <p:nvSpPr>
          <p:cNvPr id="7" name="Freeform 7"/>
          <p:cNvSpPr/>
          <p:nvPr/>
        </p:nvSpPr>
        <p:spPr>
          <a:xfrm>
            <a:off x="13662100" y="169681"/>
            <a:ext cx="4222597" cy="7051738"/>
          </a:xfrm>
          <a:custGeom>
            <a:avLst/>
            <a:gdLst/>
            <a:ahLst/>
            <a:cxnLst/>
            <a:rect l="l" t="t" r="r" b="b"/>
            <a:pathLst>
              <a:path w="4222597" h="7051738">
                <a:moveTo>
                  <a:pt x="0" y="0"/>
                </a:moveTo>
                <a:lnTo>
                  <a:pt x="4222598" y="0"/>
                </a:lnTo>
                <a:lnTo>
                  <a:pt x="4222598" y="7051739"/>
                </a:lnTo>
                <a:lnTo>
                  <a:pt x="0" y="705173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8" name="Freeform 8"/>
          <p:cNvSpPr/>
          <p:nvPr/>
        </p:nvSpPr>
        <p:spPr>
          <a:xfrm>
            <a:off x="13560458" y="7790598"/>
            <a:ext cx="4425885" cy="1990353"/>
          </a:xfrm>
          <a:custGeom>
            <a:avLst/>
            <a:gdLst/>
            <a:ahLst/>
            <a:cxnLst/>
            <a:rect l="l" t="t" r="r" b="b"/>
            <a:pathLst>
              <a:path w="4425885" h="1990353">
                <a:moveTo>
                  <a:pt x="0" y="0"/>
                </a:moveTo>
                <a:lnTo>
                  <a:pt x="4425884" y="0"/>
                </a:lnTo>
                <a:lnTo>
                  <a:pt x="4425884" y="1990353"/>
                </a:lnTo>
                <a:lnTo>
                  <a:pt x="0" y="199035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2873</Words>
  <Application>Microsoft Office PowerPoint</Application>
  <PresentationFormat>Довільний</PresentationFormat>
  <Paragraphs>107</Paragraphs>
  <Slides>29</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29</vt:i4>
      </vt:variant>
    </vt:vector>
  </HeadingPairs>
  <TitlesOfParts>
    <vt:vector size="37" baseType="lpstr">
      <vt:lpstr>Amazing Slab Bold</vt:lpstr>
      <vt:lpstr>Arial</vt:lpstr>
      <vt:lpstr>Times New Roman</vt:lpstr>
      <vt:lpstr>Amazing Slab Bold Italics</vt:lpstr>
      <vt:lpstr>Amazing Slab Italics</vt:lpstr>
      <vt:lpstr>Amazing Slab</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Джерелами струму можуть бути вибухові машинки, сухі батареї та елементи, лужні й кислотні акумулятори, а також пересувні силові, освітлювальні електростанції та стаціонарні електроосвітлювальні мережі. </vt:lpstr>
      <vt:lpstr>Під час підривання використовують вибухові речовини у вигляді зарядів.  Заряд – це розрахована за масою і формою розміщення вибухова речовина, вміщена у зарядну камеру та оснащена засобом підривання.  </vt:lpstr>
      <vt:lpstr> Заряди бувають зовнішні (накладні), розташовані на поверхні об’єкта, та внутрішні – розташовані всередині об’єкта, що підлягає підриванню. Внутрішні заряди розміщують у зарядних камерах (порожнина, достатня для правильного розміщення заряду та засобу підривання), що утворюються за допомогою технічних засобів або вручну у вигляді шпурів, свердловин, котлів, шурфів, штолень тощо.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Національний університет біоресурсів та природокористування України Кафердра будівництва Презентація теми №7 ВИБУХОВІ РОБОТИ ТА РЕЧОВИНИ</dc:title>
  <cp:lastModifiedBy>Макс Майстренко</cp:lastModifiedBy>
  <cp:revision>10</cp:revision>
  <dcterms:created xsi:type="dcterms:W3CDTF">2006-08-16T00:00:00Z</dcterms:created>
  <dcterms:modified xsi:type="dcterms:W3CDTF">2024-01-02T20:22:09Z</dcterms:modified>
  <dc:identifier>DAFzl8WLAKs</dc:identifier>
</cp:coreProperties>
</file>