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0"/>
  </p:notesMasterIdLst>
  <p:sldIdLst>
    <p:sldId id="256" r:id="rId2"/>
    <p:sldId id="257" r:id="rId3"/>
    <p:sldId id="266" r:id="rId4"/>
    <p:sldId id="303" r:id="rId5"/>
    <p:sldId id="305" r:id="rId6"/>
    <p:sldId id="306" r:id="rId7"/>
    <p:sldId id="304" r:id="rId8"/>
    <p:sldId id="295" r:id="rId9"/>
    <p:sldId id="267" r:id="rId10"/>
    <p:sldId id="296" r:id="rId11"/>
    <p:sldId id="297" r:id="rId12"/>
    <p:sldId id="307" r:id="rId13"/>
    <p:sldId id="308" r:id="rId14"/>
    <p:sldId id="309" r:id="rId15"/>
    <p:sldId id="310" r:id="rId16"/>
    <p:sldId id="301" r:id="rId17"/>
    <p:sldId id="302" r:id="rId18"/>
    <p:sldId id="268" r:id="rId19"/>
    <p:sldId id="312" r:id="rId20"/>
    <p:sldId id="313" r:id="rId21"/>
    <p:sldId id="311" r:id="rId22"/>
    <p:sldId id="270" r:id="rId23"/>
    <p:sldId id="271" r:id="rId24"/>
    <p:sldId id="273" r:id="rId25"/>
    <p:sldId id="274" r:id="rId26"/>
    <p:sldId id="275" r:id="rId27"/>
    <p:sldId id="283" r:id="rId28"/>
    <p:sldId id="284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314" r:id="rId38"/>
    <p:sldId id="315" r:id="rId39"/>
    <p:sldId id="316" r:id="rId40"/>
    <p:sldId id="317" r:id="rId41"/>
    <p:sldId id="318" r:id="rId42"/>
    <p:sldId id="319" r:id="rId43"/>
    <p:sldId id="320" r:id="rId44"/>
    <p:sldId id="321" r:id="rId45"/>
    <p:sldId id="322" r:id="rId46"/>
    <p:sldId id="323" r:id="rId47"/>
    <p:sldId id="324" r:id="rId48"/>
    <p:sldId id="325" r:id="rId49"/>
    <p:sldId id="326" r:id="rId50"/>
    <p:sldId id="327" r:id="rId51"/>
    <p:sldId id="328" r:id="rId52"/>
    <p:sldId id="329" r:id="rId53"/>
    <p:sldId id="330" r:id="rId54"/>
    <p:sldId id="331" r:id="rId55"/>
    <p:sldId id="332" r:id="rId56"/>
    <p:sldId id="333" r:id="rId57"/>
    <p:sldId id="334" r:id="rId58"/>
    <p:sldId id="335" r:id="rId59"/>
    <p:sldId id="336" r:id="rId60"/>
    <p:sldId id="337" r:id="rId61"/>
    <p:sldId id="338" r:id="rId62"/>
    <p:sldId id="339" r:id="rId63"/>
    <p:sldId id="340" r:id="rId64"/>
    <p:sldId id="341" r:id="rId65"/>
    <p:sldId id="343" r:id="rId66"/>
    <p:sldId id="344" r:id="rId67"/>
    <p:sldId id="345" r:id="rId68"/>
    <p:sldId id="346" r:id="rId6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19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B2874C-FFD5-41BD-8371-146191F91EC8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ABCB9-5AB6-408E-A7D6-35A36D5A4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71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ABCB9-5AB6-408E-A7D6-35A36D5A45AD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732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1B793-E1FC-491E-A53A-A36474C4076D}" type="datetimeFigureOut">
              <a:rPr lang="ru-RU"/>
              <a:pPr>
                <a:defRPr/>
              </a:pPr>
              <a:t>19.12.2021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1357F-8847-4D09-A090-E700A860D0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1D5F3-AE43-4265-83A5-D982735F105E}" type="datetimeFigureOut">
              <a:rPr lang="ru-RU"/>
              <a:pPr>
                <a:defRPr/>
              </a:pPr>
              <a:t>19.12.2021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3CBCE-14F0-4CDD-A5F9-67E4B552EE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880C1-BCC3-46DC-B0A1-16C255FA1A29}" type="datetimeFigureOut">
              <a:rPr lang="ru-RU"/>
              <a:pPr>
                <a:defRPr/>
              </a:pPr>
              <a:t>19.12.2021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77826-BDB1-4CD8-9B98-0B9E8F18F8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3D879-81D9-4545-A103-4C89A5D6EFDB}" type="datetimeFigureOut">
              <a:rPr lang="ru-RU"/>
              <a:pPr>
                <a:defRPr/>
              </a:pPr>
              <a:t>19.12.2021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5E78B-CBDC-485E-8C16-805DC4A8CB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84591-0E3D-4901-BA9B-20BD53431AB6}" type="datetimeFigureOut">
              <a:rPr lang="ru-RU"/>
              <a:pPr>
                <a:defRPr/>
              </a:pPr>
              <a:t>19.12.2021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F580A-2468-46E2-892B-331F252FEA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1648C-83D9-4128-96CD-2148ED1407F7}" type="datetimeFigureOut">
              <a:rPr lang="ru-RU"/>
              <a:pPr>
                <a:defRPr/>
              </a:pPr>
              <a:t>19.12.2021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FBB1D-DB31-43E0-9718-115BBD1AB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48B71-1982-4DF7-9EBE-62D6217C6EE3}" type="datetimeFigureOut">
              <a:rPr lang="ru-RU"/>
              <a:pPr>
                <a:defRPr/>
              </a:pPr>
              <a:t>19.12.2021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876D1-0BCA-4829-B273-F5FE6F5865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592CF-F229-40FB-B65B-FEE3BD4CD639}" type="datetimeFigureOut">
              <a:rPr lang="ru-RU"/>
              <a:pPr>
                <a:defRPr/>
              </a:pPr>
              <a:t>19.12.2021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6D213-2427-4D02-809D-4810846523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C5153-D71E-4539-A894-FA293EFC76FD}" type="datetimeFigureOut">
              <a:rPr lang="ru-RU"/>
              <a:pPr>
                <a:defRPr/>
              </a:pPr>
              <a:t>19.12.2021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E31C9-4954-4D0C-9ED7-7C8C79EEDC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91DCB-2254-4B06-8C4C-AD01A4DA46BF}" type="datetimeFigureOut">
              <a:rPr lang="ru-RU"/>
              <a:pPr>
                <a:defRPr/>
              </a:pPr>
              <a:t>19.12.2021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A8B58-9484-4DA1-92F8-0A6CAE62CE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42DCB-290E-4AC0-BAFB-020D333A1945}" type="datetimeFigureOut">
              <a:rPr lang="ru-RU"/>
              <a:pPr>
                <a:defRPr/>
              </a:pPr>
              <a:t>19.12.2021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D385-E925-4CC9-AF38-C65BF4E00C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109C31B-9F87-4DCE-9DB9-AC29E98FDF54}" type="datetimeFigureOut">
              <a:rPr lang="ru-RU"/>
              <a:pPr>
                <a:defRPr/>
              </a:pPr>
              <a:t>19.12.2021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D9FF1A8-618D-4B09-97C9-7EBBD2E93A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b="1" dirty="0">
                <a:latin typeface="Times New Roman" pitchFamily="18" charset="0"/>
                <a:cs typeface="Times New Roman" pitchFamily="18" charset="0"/>
              </a:rPr>
              <a:t>НАЦІОНАЛЬНИЙ УНІВЕРСИТЕТ БІОРЕСУРСІВ І ПРИРОДОКОРИСТУВАННЯ УКРАЇНИ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ct val="80000"/>
              </a:lnSpc>
              <a:spcBef>
                <a:spcPct val="20000"/>
              </a:spcBef>
              <a:buClr>
                <a:srgbClr val="006666"/>
              </a:buClr>
              <a:buSzPct val="70000"/>
            </a:pPr>
            <a:r>
              <a:rPr lang="uk-UA" alt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Дисципліна </a:t>
            </a:r>
            <a:r>
              <a:rPr lang="uk-UA" altLang="uk-UA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«Методологія наукового дослідження та організація підготовки дисертаційної роботи»</a:t>
            </a:r>
          </a:p>
          <a:p>
            <a:pPr algn="ctr"/>
            <a:r>
              <a:rPr lang="uk-UA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Лектор,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професор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Єрмаков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Олександр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Юхимович</a:t>
            </a:r>
          </a:p>
          <a:p>
            <a:pPr algn="ctr"/>
            <a:endParaRPr lang="uk-UA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buNone/>
            </a:pPr>
            <a:r>
              <a:rPr lang="uk-UA" dirty="0" smtClean="0"/>
              <a:t>	</a:t>
            </a:r>
            <a:r>
              <a:rPr lang="uk-UA" sz="2800" dirty="0" smtClean="0">
                <a:solidFill>
                  <a:srgbClr val="333333"/>
                </a:solidFill>
                <a:latin typeface="Times New Roman"/>
                <a:ea typeface="Times New Roman"/>
              </a:rPr>
              <a:t>Для </a:t>
            </a:r>
            <a:r>
              <a:rPr lang="uk-UA" sz="2800" dirty="0">
                <a:solidFill>
                  <a:srgbClr val="333333"/>
                </a:solidFill>
                <a:latin typeface="Times New Roman"/>
                <a:ea typeface="Times New Roman"/>
              </a:rPr>
              <a:t>майбутнього фахівця, науковця дуже важливим є володіння методологією підготовки наукової публікації. Написання реферату, наукової статті, тез доповідей на конференції повинно відповідати вимогам жанру публікації і відповідно сприйматись читачами і слухачами. Це висуває певні вимоги до логіки побудови їх, форми, стилю </a:t>
            </a:r>
            <a:r>
              <a:rPr lang="uk-UA" sz="2800" dirty="0" smtClean="0">
                <a:solidFill>
                  <a:srgbClr val="333333"/>
                </a:solidFill>
                <a:latin typeface="Times New Roman"/>
                <a:ea typeface="Times New Roman"/>
              </a:rPr>
              <a:t>і мови</a:t>
            </a:r>
            <a:r>
              <a:rPr lang="uk-UA" sz="2800" dirty="0">
                <a:solidFill>
                  <a:srgbClr val="333333"/>
                </a:solidFill>
                <a:latin typeface="Times New Roman"/>
                <a:ea typeface="Times New Roman"/>
              </a:rPr>
              <a:t>.</a:t>
            </a:r>
            <a:br>
              <a:rPr lang="uk-UA" sz="2800" dirty="0">
                <a:solidFill>
                  <a:srgbClr val="333333"/>
                </a:solidFill>
                <a:latin typeface="Times New Roman"/>
                <a:ea typeface="Times New Roman"/>
              </a:rPr>
            </a:br>
            <a:r>
              <a:rPr lang="uk-UA" sz="2400" dirty="0">
                <a:solidFill>
                  <a:srgbClr val="333333"/>
                </a:solidFill>
                <a:latin typeface="Times New Roman"/>
                <a:ea typeface="Times New Roman"/>
              </a:rPr>
              <a:t/>
            </a:r>
            <a:br>
              <a:rPr lang="uk-UA" sz="2400" dirty="0">
                <a:solidFill>
                  <a:srgbClr val="333333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63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836712"/>
            <a:ext cx="6400800" cy="3474720"/>
          </a:xfrm>
        </p:spPr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dirty="0"/>
              <a:t>	</a:t>
            </a:r>
            <a:r>
              <a:rPr lang="ru-RU" sz="2800" b="1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sz="2800" b="1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sz="28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найпоширенішою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друкованої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дослідника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публікуються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журналах,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науково-методичних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збірниках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сягає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10-12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сторінок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друкованого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тексту. Текст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доповнюється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ілюстративними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матеріалами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таблицями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графіками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діаграмами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рисунками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55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lvl="0" indent="0" algn="just"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вченого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оволодіти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технікою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статей і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доповідей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конференціях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точки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публікацій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й з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слухачами та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читачами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зобов'язує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логіки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доповіді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вимогливості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стилю і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895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057202" y="2255978"/>
            <a:ext cx="4572396" cy="42675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286000" y="1790090"/>
            <a:ext cx="4572000" cy="34561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Опублікувати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статтю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надбанням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їхній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треба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писати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просто і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зрозуміло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передчасних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публікацій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зволікання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публікаціями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051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Виклад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повинен бути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систематичним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послідовним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науковому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стилю (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зрозумілість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виразність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викладу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термінології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лаконізм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викладу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логічність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взаємозв'язок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виразність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037" indent="0" algn="just"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Думки 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автора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зрозумілими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точними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короткими.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Особлива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повинна бути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приділена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синтаксису і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редакції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тексту.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помилково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складна лексика і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часте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запозичених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науковості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037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Особливого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науковій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виклад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пропозицій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Заключна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повинна бути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чіткою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стислою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науково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підкреслювати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суттєві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розкривати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шляхи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практичної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679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buNone/>
            </a:pPr>
            <a:r>
              <a:rPr lang="uk-UA" sz="2400" dirty="0" smtClean="0">
                <a:solidFill>
                  <a:srgbClr val="333333"/>
                </a:solidFill>
                <a:latin typeface="Times New Roman"/>
                <a:ea typeface="Times New Roman"/>
              </a:rPr>
              <a:t>	Особливе </a:t>
            </a:r>
            <a:r>
              <a:rPr lang="uk-UA" sz="2400" dirty="0">
                <a:solidFill>
                  <a:srgbClr val="333333"/>
                </a:solidFill>
                <a:latin typeface="Times New Roman"/>
                <a:ea typeface="Times New Roman"/>
              </a:rPr>
              <a:t>значення мають наукові публікації, що вийшли друком у формі видань. Державний стандарт України. 3017-95 «Видання. Основні види. Терміни та визначення» визначає видання як документ, який пройшов редакційно-видавниче опрацювання, виготовлений шляхом друкування, тиснення або іншим способом, містить інформацію, призначену для поширення і відповідає вимогам державних стандартів, інших нормативних документів щодо видавничого оформлення і поліграфічного виконання.</a:t>
            </a:r>
            <a:br>
              <a:rPr lang="uk-UA" sz="2400" dirty="0">
                <a:solidFill>
                  <a:srgbClr val="333333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7958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	Науковим </a:t>
            </a: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вважається видання результатів теоретичних або емпіричних досліджень, а також підготовлених науковцями до публікації пам'яток культури, історичних документів, літературних текстів. Воно призначене для фахівців відповідної галузі та наукової роботи. </a:t>
            </a:r>
            <a:endParaRPr lang="uk-UA" sz="2800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	</a:t>
            </a:r>
            <a:r>
              <a:rPr lang="uk-UA" sz="28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Наукові </a:t>
            </a: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видання можуть бути двох груп</a:t>
            </a:r>
            <a:r>
              <a:rPr lang="uk-UA" sz="28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1)науково-дослідні; 2)джерелознавчі</a:t>
            </a: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b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6003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Питання 2</a:t>
            </a:r>
            <a:r>
              <a:rPr lang="uk-UA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Поняття, функції та основні види наукових </a:t>
            </a:r>
            <a:r>
              <a:rPr lang="uk-UA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публікацій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Наукова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публікація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громадськості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преси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радіомовлення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телебачення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виданнях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(журналах, газетах, книгах,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підручниках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Основними 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науковими публікаціями є: наукова монографія, наукова стаття, тези доповіді.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ctr">
              <a:buNone/>
            </a:pPr>
            <a:r>
              <a:rPr lang="uk-UA" sz="24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	Головні </a:t>
            </a:r>
            <a:r>
              <a:rPr lang="uk-UA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функції публікацій:</a:t>
            </a:r>
            <a:br>
              <a:rPr lang="uk-UA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1) Оприлюднення результатів наукової роботи;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автора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71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638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ЛЕКЦІЯ 7.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Підготовка і оформлення наукових публікацій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статей,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монографій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доповідей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lvl="1"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Наукова публікація як результат дослідницької діяльності.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2. Поняття, функції та основні види наукових публікацій.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Обробка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>
                <a:latin typeface="Times New Roman" pitchFamily="18" charset="0"/>
                <a:cs typeface="Times New Roman" pitchFamily="18" charset="0"/>
              </a:rPr>
            </a:b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lv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передача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037" lv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712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lvl="0" indent="0" algn="just" eaLnBrk="1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Монографія - це наукова праця, яка містить повне або поглиблене дослідження однієї проблеми чи теми, що належить одному або декільком авторам. Є два види монографій: наукові і практичні.</a:t>
            </a:r>
          </a:p>
          <a:p>
            <a:pPr marL="0" lvl="0" indent="0" algn="just" eaLnBrk="1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Наукова стаття - є одним із видів публікацій, в якій подаються проміжні або кінцеві результати, висвітлюються конкретні окремі питання за темою дослідження, фіксується науковий пріоритет автора, робить її матеріал надбанням фахівців. Оптимальний обсяг наукової статті (0,5 - 0,7 </a:t>
            </a:r>
            <a:r>
              <a:rPr lang="uk-UA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авт.арк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1394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Тези -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це коротко, точно, послідовно сформульовані ідеї, думки, положення наукової доповіді, повідомлення, статті або іншої наукової праці. Тези доповіді - це опубліковані на початку наукової конференції (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з´їзду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симпозіуму) матеріали попереднього характеру, що містять виклад основних аспектів наукової доповіді. Обсяг тез може бути в межах 2-3 сторінки машинописного тексту через 1,5-2 інтервали.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Реферат - це короткий виклад змісту одного або декількох документів з певної теми.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Результати наукового дослідження також  можуть завершуватись написанням навчальних книг, зокрема підручників і посібників.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Підручник - навчальне видання, що містить систематизований виклад змісту навчальної дисципліни, відповідає програмі та офіційно затверджений як такий вид видання.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Доповідь - це документ, у якому викладаються у певні питання, даються висновки, пропозиції. Вона призначена для усного (публічного) прочитання та обговорення.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Розрізняють такі види доповідей: 1)звітні (узагальнення стану справ, ходу роботи за певний час); 2)поточні (інформація про хід роботи); 3) на теми наукових досліджень.</a:t>
            </a:r>
          </a:p>
          <a:p>
            <a:pPr indent="457200"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Наукова доповідь - це публічно виголошене повідомлення, розгорнутий виклад певної наукової проблеми (теми, питання), одна із форм оприлюднення результатів наукової роботи, можливості за короткий проміжок часу «увійти» в наукове товариство за умови яскравого виступу. Структура тексту доповіді аналогічна плану статті.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Оприлюднення результатів дослідницької діяльності у вигляді наукових публікацій потребує відповідних знань щодо їх підготовки та оформлення. 	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Стиль і методика підготовки наукових публікацій залежить від творчості та задуму автора, власного розуміння проблеми. При цьому можуть використовуватись різні методичні прийоми викладу наукового матеріалу, зокрема: 1)   послідовний; 2)   цілісний (з наступною обробкою кожної частини, розділу); 3)   вибірковий (розділи пишуться окремо).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Питання </a:t>
            </a:r>
            <a:r>
              <a:rPr lang="uk-UA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Обробка</a:t>
            </a: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 елементом творчої роботи є цілеспрямоване вивчен­ня наукової літератури. Вміння працювати з літературою являє собою складний творчий процес.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uk-UA" sz="2400" dirty="0">
              <a:latin typeface="Trebuchet MS" pitchFamily="34" charset="0"/>
            </a:endParaRPr>
          </a:p>
          <a:p>
            <a:endParaRPr lang="uk-UA" sz="2400" dirty="0">
              <a:latin typeface="Trebuchet MS" pitchFamily="34" charset="0"/>
            </a:endParaRPr>
          </a:p>
          <a:p>
            <a:endParaRPr lang="uk-UA" sz="2400" dirty="0">
              <a:latin typeface="Trebuchet MS" pitchFamily="34" charset="0"/>
            </a:endParaRPr>
          </a:p>
          <a:p>
            <a:endParaRPr lang="uk-UA" sz="2400" dirty="0">
              <a:latin typeface="Trebuchet MS" pitchFamily="34" charset="0"/>
            </a:endParaRP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Вивчення наукової літератури дозволяє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— виявити здобутки науки, її досягнення і недоліки;</a:t>
            </a:r>
          </a:p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— визначити основні тенденції у поглядах фахівців на проблему, з огляду ні те, що вже досягнуто в науці;</a:t>
            </a:r>
          </a:p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— визначити актуальність і рівень вивченості проблеми;</a:t>
            </a:r>
          </a:p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— допомагає вибрати напрям, аспекти дослідження;</a:t>
            </a:r>
          </a:p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— забезпечує достовірність висновків і результатів науковця,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зв'я¬зок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його концепції із загальним розвитком науки.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Прямоугольник 3"/>
          <p:cNvSpPr>
            <a:spLocks noChangeArrowheads="1"/>
          </p:cNvSpPr>
          <p:nvPr/>
        </p:nvSpPr>
        <p:spPr bwMode="auto">
          <a:xfrm>
            <a:off x="251520" y="1196752"/>
            <a:ext cx="842416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обраної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теми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починати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загальних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вести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пошук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нового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При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обраною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темою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вся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міститься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та, 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безпосереднє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теми.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Критерієм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прочитаного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практичного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отриманих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буде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використовуватись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потрібен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ретельний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відбір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збирати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факти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не будь-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Питання 1. </a:t>
            </a:r>
            <a:r>
              <a:rPr lang="uk-UA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Наукова </a:t>
            </a:r>
            <a:r>
              <a:rPr lang="uk-UA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публікація як результат дослідницької </a:t>
            </a:r>
            <a:r>
              <a:rPr lang="uk-UA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uk-UA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результати і положення науково-дослідницької діяльності мають бути оприлюднені для ознайомлення з ними науковців, викладачів, аспірантів, студентів тощо. 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Формою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узагальнення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результатів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наукового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усний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виклад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друкована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праця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публікація).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 науковими фактами розуміють елементи, що складають ос­нову наукового знання, які відображають об'єктивні властивості ре­чей та процесів. їм характерні такі властивості: новизна, точність, об'єктивність і достовірність.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Новизна наукового факту свідчить про принципово новий, не­відомий дотепер предмет, явище процес. Точність наукового факту визначається об'єктивними методами та характеризує сукупність найбільш суттєвих ознак предметів, явищ, подій, їх кількісних та якіс­них визначень.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Відбір фактів повинен бути науково об'єктивним. Достовірність наукового факту характеризує його безумовне реальне існування, яке підтверджується при аналогічних ситуаціях. За відсутності підтверд­ження факту немає і його достовірності. Достовірність інформації, її цільове призначення і характер дають основу для достовірності нау­кових фактів.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0825" y="476250"/>
            <a:ext cx="8424863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Слід уважно ставитись до матеріалів, які використовуються в ро­боті: офіційні дані, опубліковані від імені державних або громадсь­ких організацій, не повинні викликати сумніву; практично абсолют­ною достовірністю володіє опис винаходів як у монографії, так і в інформаційній статті.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0825" y="476250"/>
            <a:ext cx="8424863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Наукові статті мають знаходитись в залежності від достовірності вихідної інформації, що використовується. У них можуть міститися результати незакінчених наукових досліджень, тому їх необхідно особливо ретельно аналізувати й оцінювати. Подібно статтям, різного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ступеня достовірності, відповідають доповіді, зроблені на наукових конференціях, симпозіумах тощо. Деякі з них можуть містити обґрун­товані, доказові, апробовані відомості, інші — включати питання про­блемного характеру, пропозиції та інше.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 достовірність вихідної інформації може свідчити не тільки характер першоджерел, а й науковий, професійний авторитет його автора, його приналежності до тієї чи іншої наукової школи, а також чинник часу. Для ідентифікації поглядів при зіставленні різних то­чок зору, а також для передачі без перекручування думки автора пер­шоджерела можна використовувати цитати. Їх використання визна­чається проблемами розробки теми. Поряд з прямим цитуванням, часто застосовують першоджерело, обов'язково звіряючи його з ори­гіналом. На таких виписках обов'язково вказується джерело запози­чення.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 уважно потрібно користуватись цитатами, щоб без пе­рекручень передати думку автора першоджерела. При цитуванні слід дотримуватись таких правил: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цитати повинні бути точними;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не можна перекручувати основний зміст поглядів автора;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використання цитат має бути оптимальними, тобто визнача­тись потребою наукової теми;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слід точно зазначити джерело цитування;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цитати мають вписуватись у контекст теми дослідження.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і аналіз наукової літератури вимагає певної культури дослідни­ка. Всі прізвища авторів, які дотримуються єдиної точки зору з того чи іншого питання, необхідно вказати в алфавітному порядку.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Алфавітний порядок підкреслює однакове ставлення дослідни­ка до наукових концепцій учених.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На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завершальному етапі роботи з літературою доцільно зробити порівняльний аналіз отриманої інформації. Це дозволить оцінити актуальність, новизну і перспективність інформації. </a:t>
            </a: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даними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критич­ного аналізу слід зробити висновки. їх узагальнення дозволить мето­дологічно правильно поставити і сформулювати тему дослідження, намітити цілі і конкретні завдання.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5053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Обробка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дослідних даних, одержаних на основі проведеного експерименту, являє собою їх систематизацію та встановлення якісних І кількісних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залежностей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між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факторами (чинниками),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що досліджувались.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Для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обробки результатів досліджень найчастіше застосовують статистичні, табличні і графічні методи.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10604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1340768"/>
            <a:ext cx="6400800" cy="3474720"/>
          </a:xfrm>
        </p:spPr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Щоб кількісні показники результатів дослідження дали можливість виявити наявність деяких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залежностей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між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досліджуваними факторами, їх потрібно певним чином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упорядкувати. З цією метою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можуть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бути використані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статистичні методи ранжування і групування.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541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Усний</a:t>
            </a: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виклад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являє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собою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повідомлення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виступ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перед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аудиторією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З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усним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викладом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науковець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виступити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науковій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нараді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семінарі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конференції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симпозіумі</a:t>
            </a: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Усний</a:t>
            </a: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розкривати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проведеного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деталізувати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811410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lvl="0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Ранжування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полягає у розподілі кількісних показників у певному порядку (наприклад, за ступенем їх важливості чи значимості або у послідовності зростання, чи навпаки - зменшення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 На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основі ранжування виключають всі другорядні і випадкові дані, що не впливають на результати проведеного дослідження.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48107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Групування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передбачає поділ дослідних даних на основі певних показників (показники групування) на групи із однотипних або близьких за значеннями елементів. Показники групування можуть бути кількісними і якісними.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552638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lvl="0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При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групуванні за кількісними ознаками (кількісне групування) за основу беруть ознаки, які можна охарактеризувати кількісно (наприклад, результати тестування чи опитування,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продуктивність праці та ін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.).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Кількісні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ознаки завжди можна вимірювати якимись одиницями вимірювання а результати вимірювання упорядковувати за певною послідовністю (зростання, зменшення, періодична повторюваність тощо).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21322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При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групуванні за якісними ознаками (атрибутивне групування) за основу беруть ознаки, які неможливо охарактеризувати кількісно, але вони можуть так повторюватись, що це стає можливим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визначати. </a:t>
            </a:r>
          </a:p>
          <a:p>
            <a:pPr marL="46037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якісних ознак неможливо скласти якусь послідовність.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69003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Дані досліджень можуть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бути згруповані за однією або кількома ознаками. За кількістю ознак розрізняють просте і комбіноване групування. </a:t>
            </a: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Просте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групування відбувається за однією ознакою (наприклад, всіх учасників експерименту можна поділити за стажем роботи).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30743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lvl="0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Комбіноване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групування конкретної сукупності даних одночасно здійснюють на основі кількох ознак (коли вже поділених за стажем роботи працівників поділити ще й за рівнем освіти - то це вже буде групування за двома ознаками. Третьою ознакою групування можуть стати вікові категорії тощо).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Доцільним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вважається групування не більше ніж за трьома ознаками.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34434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6400800" cy="3474720"/>
          </a:xfrm>
        </p:spPr>
        <p:txBody>
          <a:bodyPr/>
          <a:lstStyle/>
          <a:p>
            <a:pPr marL="46037" indent="0" algn="just"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Статистично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упорядковані дослідні дані для зручності подальшого використання заносять до таблиць. Таблиці дають можливість відображати кількісні ознаки досліджуваного об'єкта у стислому вигляді,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компактно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систематизовано і наочно. Наведені у таблиці дані зручно порівнювати та аналізувати. </a:t>
            </a: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indent="0" algn="just">
              <a:buNone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94101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lvl="0" indent="0" algn="just"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Таблиця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може бути не тільки засобом відображення зібраних під час експерименту даних, а й засобом їх інтерпретації. Тому важливо знати, як правильно скласти таблицю, який її вид доцільно обрати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Кожна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 складається з двох частин: текстової і цифрової. До текстової частини відносяться Заголовок таблиці і необхідні словесні пояснення. До цифрової частини відносяться статистичні числові дані, номер таблиці.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97667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Інформативність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таблиці залежить від вдалої її побудови. Правильний вибір структури таблиці допомагає краще розкрити сутність вміщених до неї даних і зв'язки між ними. За структурою розрізняють прості, групові, комбіновані, складені, шахові та деякі інші таблиці.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282429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Проста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містить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перелік даних, зібраних про окремі фактори досліджуваного об'єкта. У груповій таблиці окремі з досліджуваних факторів групують за якоюсь певною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ознакою. У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комбінованій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таблиці досліджувані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фактори можуть бути згруповані за кількома ознаками. Комбінована таблиця створює кращі умови для порівняння і аналізу дослідних даних, ніж прості і групові таблиці.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816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Дослідник</a:t>
            </a: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повинен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глибоко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одержані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найдоцільнішу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форму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викладу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глибоко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аргументувати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обгрунтувати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фактичним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матеріалом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логічними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міркуваннями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63609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632" y="1412776"/>
            <a:ext cx="6400800" cy="3474720"/>
          </a:xfrm>
        </p:spPr>
        <p:txBody>
          <a:bodyPr/>
          <a:lstStyle/>
          <a:p>
            <a:pPr marL="46037" indent="0" algn="just"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Розміщують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таблиці у науковій праці безпосередньо після посилання на них у тексті. Коли таблиця займає багато місця, тоді її виконують на окремій сторінці і розміщують відразу після тієї сторінки, де є посилання на неї. Якщо таблиця безпосередньо з текстом не пов'язана, то її можна навести у додатках.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214963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Графічний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обробки дослідних даних полягає у побудові графічних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залежностей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між досліджуваними факторами (величинами). Графічні залежності можуть мати вигляд графіків і діаграм. Вони дають можливість стисло і наочно подати результати досліджень, в конкретній і зрозумілій формі пояснити цифрові дані і взаємозв'язок між ними.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64665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1196752"/>
            <a:ext cx="6400800" cy="3474720"/>
          </a:xfrm>
        </p:spPr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За допомогою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вдало побудованих графіків чи діаграм можна відобразити не тільки конкретні дані, а й закономірності, які вони відображають.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indent="0" algn="just"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Графічні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зображення результатів досліджень найчастіше будують на основі системи прямокутних координат.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97224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Для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побудови графіків застосовують рівномірні і нерівномірні (функціональні) шкали. Рівномірною вважається шкала, протягом якої відстань між двома сусідніми поділками не змінюється. У функціональної шкали відстань між двома сусідніми поділками постійно змінюється за певним математичним законом (прикладом такої шкали може бути логарифмічна). Застосовують нерівномірні шкали для більш наочного зображення окремих графічних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залежностей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75569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1268760"/>
            <a:ext cx="6400800" cy="3474720"/>
          </a:xfrm>
        </p:spPr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Побудова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графіка включає три етапи: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1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вибір шкали і побудова координатної сітки з урахуванням доцільного масштабу графічного зображення;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2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відкладання дослідних точок (тобто числових значень результатів експерименту) на координатній сітці;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07485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1268760"/>
            <a:ext cx="6400800" cy="3474720"/>
          </a:xfrm>
        </p:spPr>
        <p:txBody>
          <a:bodyPr/>
          <a:lstStyle/>
          <a:p>
            <a:pPr marL="46037" lvl="0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3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з'єднання дослідних точок плавною лінією так, щоб вона, по можливості, проходила якнайближче до них;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lvl="0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	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різкі викривлення на графіку можна пояснити похибками вимірювань у процесі дослідження.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18101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Більш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наочно, ніж лінійні графіки, залежності між досліджуваними факторами відображають діаграми. За формою представлення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залежностей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діаграми бувають стовпчикові (вертикальні і горизонтальні) та секторні. Секторні доцільно використовують, коли прагнуть особливо підкреслити частини цілого.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210335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Ступінь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наочності діаграм значно підвищується за рахунок їх об'ємності, можливості нанесення словесних пояснень та різноманітних умовних позначень. Докладно про складання таблиць та побудову графічних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залежностей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можна дізнатись із спеціальних видань. Широкі можливості для надання допомоги досліднику у складанні таблиць і побудови графічних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залежностей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надають програмні засоби персональних комп'ютерів.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378705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Статистичні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 обробки результатів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економічних досліджень.</a:t>
            </a:r>
            <a:endParaRPr lang="ru-RU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Економічна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дійсність має два боки - якісний і кількісний. Якість - це сукупність властивостей, які показують, що собою являє певний об'єкт, чим він є. Кількість визначає розміри, величину цієї якості. Якість традиційно розкривається через опис ознак, а кількість ототожнюється з мірою, числом.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5710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Необхідно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розглядати два головні напрями застосування кількісних методів у соціально-педагогічному дослідженні для обробки результатів досліджень і для формалізації процесу та висновків. Для першої мети застосовуються переважно статистичні методи, для іншої такі методики: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5814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lvl="0" indent="0" algn="just"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науковому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виступі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повинна бути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змістовність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аргументація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Зайві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слова,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маловідомі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знижують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uk-UA" sz="2800" dirty="0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рукована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публікація)</a:t>
            </a:r>
            <a:r>
              <a:rPr lang="uk-U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має відповідати вимогам щодо напряму публікації, а також </a:t>
            </a:r>
            <a:r>
              <a:rPr lang="uk-UA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логіці</a:t>
            </a:r>
            <a:r>
              <a:rPr lang="uk-U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побудови тексту, його форми, стилю, мови, бути сприйнятливою читачами.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806840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1196752"/>
            <a:ext cx="6400800" cy="3474720"/>
          </a:xfrm>
        </p:spPr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1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Реєстрація — виявлення належності певних об'єктів до певного класу і підрахунок їх кількості за належністю (наявністю або відсутністю певної якості). Приклад — кількість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прибуткових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збиткових підприємств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регіоні (країні).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774086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lvl="0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2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Ранжування — розміщення зібраних фактів (об'єктів, подій тощо) у певній послідовності (зростання або спадання зафіксованих показників), визначення місця в цьому ряду досліджуваних об'єктів. Приклад — перелік підприємству залежно від розміру отриманого прибутку (збитку).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403180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3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Шкалювання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присвоєння балів або інших цифрових (умовних) показників досліджуваним об'єктам чи їхнім характеристикам. Цим досягається більша визначеність, точніше окреслення меж.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931756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lvl="0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	Відомі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чотири основні типи вимірних шкал: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lvl="0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 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1) шкали найменувань (або номінальні);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lvl="0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 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2) шкали порядку (або рангові);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lvl="0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	3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інтервальні шкали;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lvl="0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4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шкали відношень.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745798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Засоби первинної статистичної обробки результатів дослідження.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Засобами статистичної обробки результатів дослідження називаються математичні прийоми, формули, засоби кількісних розрахунків, з допомогою яких одержувані показники можна узагальнювати, привести в систему, виявляючи приховані в них закономірності. Йдеться про такі статистичного характеру, що існують між змінними величинами, що вивчаються.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037" indent="0" algn="just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8858171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Деякі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 засобів математико-статистичного аналізу дозволяють обчислювати так звані елементарні математичні статистики, що характеризують вибірковий розподіл даних, наприклад вибіркова середня, вибіркова дисперсія, мода, медіана і ряд інших.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263563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lvl="0"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Інші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засоби математичної статистики, наприклад дисперсійний аналіз, регресійний аналіз, дозволяють визначати динаміку зміни окремих статистик вибірки. З допомогою третьої групи засобів: кореляційного аналізу, факторного аналізу, засобів порівняння вибіркових даних, - можна вірогідно свідчити про статистичні зв'язки, існуючі між змінними величинами, що досліджуються.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93006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65125" lvl="1" indent="0" algn="just">
              <a:buNone/>
            </a:pP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Всі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засоби математико-статистичного аналізу умовно діляться на первинні і вторинні. Первинними називають засоби, з допомогою яких можна отримати показники, безпосередньо результати. Вторинними називаються засоби статистичної обробки, з допомогою яких на базі первинних даних виявляють приховані в них статистичні закономірності.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807606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До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первинних засобів статистичної обробки відносять, наприклад, визначення вибіркової середньої величини, вибіркової дисперсії, вибіркової моди і вибіркової медіани. В число вторинних засобів звичайно включають кореляційний аналіз, регресійний аналіз, засоби порівняння первинних статистик у двох або декількох вибірках.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722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lvl="0" indent="0" algn="just" eaLnBrk="1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uk-UA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Видання </a:t>
            </a:r>
            <a:r>
              <a:rPr lang="uk-U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результатів теоретичних або емпіричних досліджень, яке призначене для фахівців відповідної галузі та науково-дослідницької </a:t>
            </a:r>
            <a:r>
              <a:rPr lang="uk-UA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роботи, вважається науковою публікацією. </a:t>
            </a:r>
            <a:endParaRPr lang="ru-RU" sz="1800" dirty="0">
              <a:solidFill>
                <a:prstClr val="black"/>
              </a:solidFill>
              <a:latin typeface="Arial" charset="0"/>
            </a:endParaRPr>
          </a:p>
          <a:p>
            <a:pPr marL="0" lvl="0" indent="449580" algn="just" eaLnBrk="1" hangingPunct="1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30043" y="316739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4191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just">
              <a:buNone/>
            </a:pPr>
            <a:r>
              <a:rPr lang="uk-UA" sz="2800" dirty="0" smtClean="0">
                <a:solidFill>
                  <a:srgbClr val="333333"/>
                </a:solidFill>
                <a:latin typeface="Times New Roman"/>
                <a:ea typeface="Times New Roman"/>
              </a:rPr>
              <a:t>	Результати </a:t>
            </a:r>
            <a:r>
              <a:rPr lang="uk-UA" sz="2800" dirty="0">
                <a:solidFill>
                  <a:srgbClr val="333333"/>
                </a:solidFill>
                <a:latin typeface="Times New Roman"/>
                <a:ea typeface="Times New Roman"/>
              </a:rPr>
              <a:t>науково-дослідної </a:t>
            </a:r>
            <a:r>
              <a:rPr lang="uk-UA" sz="2800" dirty="0" smtClean="0">
                <a:solidFill>
                  <a:srgbClr val="333333"/>
                </a:solidFill>
                <a:latin typeface="Times New Roman"/>
                <a:ea typeface="Times New Roman"/>
              </a:rPr>
              <a:t>діяльності узагальнюються у таких публікаціях: наукових статтях</a:t>
            </a:r>
            <a:r>
              <a:rPr lang="uk-UA" sz="2800" dirty="0">
                <a:solidFill>
                  <a:srgbClr val="333333"/>
                </a:solidFill>
                <a:latin typeface="Times New Roman"/>
                <a:ea typeface="Times New Roman"/>
              </a:rPr>
              <a:t>, тезах доповідей</a:t>
            </a:r>
            <a:r>
              <a:rPr lang="uk-UA" sz="2800" dirty="0" smtClean="0">
                <a:solidFill>
                  <a:srgbClr val="333333"/>
                </a:solidFill>
                <a:latin typeface="Times New Roman"/>
                <a:ea typeface="Times New Roman"/>
              </a:rPr>
              <a:t>, монографіях</a:t>
            </a:r>
            <a:r>
              <a:rPr lang="uk-UA" sz="2800" dirty="0">
                <a:solidFill>
                  <a:srgbClr val="333333"/>
                </a:solidFill>
                <a:latin typeface="Times New Roman"/>
                <a:ea typeface="Times New Roman"/>
              </a:rPr>
              <a:t>, методичних і практичних матеріалах, підручниках, навчальних </a:t>
            </a:r>
            <a:r>
              <a:rPr lang="uk-UA" sz="2800" dirty="0" smtClean="0">
                <a:solidFill>
                  <a:srgbClr val="333333"/>
                </a:solidFill>
                <a:latin typeface="Times New Roman"/>
                <a:ea typeface="Times New Roman"/>
              </a:rPr>
              <a:t>посібниках, а також дисертаціях на здобуття наукового ступеня доктора та кандидата наук (доктора філософії) </a:t>
            </a:r>
            <a:r>
              <a:rPr lang="uk-UA" sz="2800" dirty="0">
                <a:solidFill>
                  <a:srgbClr val="333333"/>
                </a:solidFill>
                <a:latin typeface="Times New Roman"/>
                <a:ea typeface="Times New Roman"/>
              </a:rPr>
              <a:t>тощо.</a:t>
            </a:r>
            <a:br>
              <a:rPr lang="uk-UA" sz="2800" dirty="0">
                <a:solidFill>
                  <a:srgbClr val="333333"/>
                </a:solidFill>
                <a:latin typeface="Times New Roman"/>
                <a:ea typeface="Times New Roman"/>
              </a:rPr>
            </a:br>
            <a:r>
              <a:rPr lang="uk-UA" sz="2400" dirty="0">
                <a:solidFill>
                  <a:srgbClr val="333333"/>
                </a:solidFill>
                <a:latin typeface="Times New Roman"/>
                <a:ea typeface="Times New Roman"/>
              </a:rPr>
              <a:t/>
            </a:r>
            <a:br>
              <a:rPr lang="uk-UA" sz="2400" dirty="0">
                <a:solidFill>
                  <a:srgbClr val="333333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025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3"/>
          <p:cNvSpPr>
            <a:spLocks noChangeArrowheads="1"/>
          </p:cNvSpPr>
          <p:nvPr/>
        </p:nvSpPr>
        <p:spPr bwMode="auto">
          <a:xfrm>
            <a:off x="250825" y="476250"/>
            <a:ext cx="8424863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Публікації виконують такі основні функції: 1)оприлюднюють результати наукових досліджень; 2) сприяють встановленню пріоритету автора (дата підписання публікації до друку - це час встановлення пріоритету науковця); 3) свідчать про особистий внесок дослідника у розроблення наукової проблеми. Особливе значення мають індивідуальні публікації; 4) забезпечують первинною науковою інформацією суспільство, сповіщають наукове співтовариство про появу нового наукового знання; 5) передають одержаний індивідуальний результат у загальне надбання; 6) виокремлюють долю наукового продукту від долі його творця.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654</TotalTime>
  <Words>3506</Words>
  <Application>Microsoft Office PowerPoint</Application>
  <PresentationFormat>Экран (4:3)</PresentationFormat>
  <Paragraphs>199</Paragraphs>
  <Slides>68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68</vt:i4>
      </vt:variant>
    </vt:vector>
  </HeadingPairs>
  <TitlesOfParts>
    <vt:vector size="74" baseType="lpstr">
      <vt:lpstr>Arial</vt:lpstr>
      <vt:lpstr>Calibri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лаборант</dc:creator>
  <cp:lastModifiedBy>Александр Ефимович</cp:lastModifiedBy>
  <cp:revision>56</cp:revision>
  <dcterms:created xsi:type="dcterms:W3CDTF">2015-03-31T06:38:59Z</dcterms:created>
  <dcterms:modified xsi:type="dcterms:W3CDTF">2021-12-19T08:38:57Z</dcterms:modified>
</cp:coreProperties>
</file>