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Default Extension="png" ContentType="image/png"/>
</Types>
</file>

<file path=_rels/.rels><?xml version="1.0" encoding="UTF-8"?>
<Relationships xmlns="http://schemas.openxmlformats.org/package/2006/relationships"><Relationship Id="rId1" Type="http://schemas.openxmlformats.org/officeDocument/2006/relationships/officeDocument" Target="ppt/presentation.xml"></Relationship><Relationship Id="rId2" Type="http://schemas.openxmlformats.org/package/2006/relationships/metadata/core-properties" Target="docProps/core.xml"></Relationship><Relationship Id="rId3" Type="http://schemas.openxmlformats.org/officeDocument/2006/relationships/extended-properties" Target="docProps/app.xml"></Relationship><Relationship Id="rId4" Type="http://schemas.openxmlformats.org/package/2006/relationships/metadata/thumbnail" Target="docProps/thumbnail.jpeg"></Relationship></Relationships>
</file>

<file path=ppt/presentation.xml><?xml version="1.0" encoding="utf-8"?>
<p:presentation xmlns:a="http://schemas.openxmlformats.org/drawingml/2006/main" xmlns:r="http://schemas.openxmlformats.org/officeDocument/2006/relationships" xmlns:p="http://schemas.openxmlformats.org/presentationml/2006/main" xmlns:p14="http://schemas.microsoft.com/office/powerpoint/2010/main" saveSubsetFonts="1">
  <p:sldMasterIdLst>
    <p:sldMasterId id="2147483660" r:id="rId14"/>
  </p:sldMasterIdLst>
  <p:sldIdLst>
    <p:sldId id="256" r:id="rId16"/>
    <p:sldId id="257" r:id="rId17"/>
    <p:sldId id="258" r:id="rId18"/>
    <p:sldId id="259" r:id="rId19"/>
    <p:sldId id="260" r:id="rId20"/>
    <p:sldId id="261" r:id="rId21"/>
    <p:sldId id="262" r:id="rId22"/>
    <p:sldId id="265" r:id="rId23"/>
    <p:sldId id="266" r:id="rId24"/>
    <p:sldId id="267" r:id="rId25"/>
    <p:sldId id="268" r:id="rId26"/>
    <p:sldId id="269" r:id="rId27"/>
    <p:sldId id="270" r:id="rId28"/>
    <p:sldId id="263" r:id="rId29"/>
    <p:sldId id="271" r:id="rId30"/>
    <p:sldId id="272" r:id="rId31"/>
    <p:sldId id="264" r:id="rId32"/>
    <p:sldId id="273" r:id="rId33"/>
    <p:sldId id="274" r:id="rId34"/>
    <p:sldId id="275" r:id="rId35"/>
    <p:sldId id="276" r:id="rId36"/>
    <p:sldId id="279" r:id="rId37"/>
    <p:sldId id="278" r:id="rId3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Lst>
  </p:showPr>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AA72F1-4752-40C5-991A-F8D1B7E71002}" v="313" dt="2022-01-30T22:18:21.2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View">
  <p:normalViewPr horzBarState="maximized">
    <p:restoredLeft sz="14975" autoAdjust="0"/>
    <p:restoredTop sz="94660"/>
  </p:normalViewPr>
  <p:slideViewPr>
    <p:cSldViewPr snapToGrid="0" snapToObjects="1">
      <p:cViewPr varScale="1">
        <p:scale>
          <a:sx n="86" d="100"/>
          <a:sy n="86" d="100"/>
        </p:scale>
        <p:origin x="666" y="60"/>
      </p:cViewPr>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Relationship Id="rId1" Type="http://schemas.microsoft.com/office/2015/10/relationships/revisionInfo" Target="revisionInfo.xml"></Relationship><Relationship Id="rId2" Type="http://schemas.openxmlformats.org/officeDocument/2006/relationships/tableStyles" Target="tableStyles.xml"></Relationship><Relationship Id="rId14" Type="http://schemas.openxmlformats.org/officeDocument/2006/relationships/slideMaster" Target="slideMasters/slideMaster1.xml"></Relationship><Relationship Id="rId15" Type="http://schemas.openxmlformats.org/officeDocument/2006/relationships/theme" Target="theme/theme1.xml"></Relationship><Relationship Id="rId16" Type="http://schemas.openxmlformats.org/officeDocument/2006/relationships/slide" Target="slides/slide1.xml"></Relationship><Relationship Id="rId17" Type="http://schemas.openxmlformats.org/officeDocument/2006/relationships/slide" Target="slides/slide2.xml"></Relationship><Relationship Id="rId18" Type="http://schemas.openxmlformats.org/officeDocument/2006/relationships/slide" Target="slides/slide3.xml"></Relationship><Relationship Id="rId19" Type="http://schemas.openxmlformats.org/officeDocument/2006/relationships/slide" Target="slides/slide4.xml"></Relationship><Relationship Id="rId20" Type="http://schemas.openxmlformats.org/officeDocument/2006/relationships/slide" Target="slides/slide5.xml"></Relationship><Relationship Id="rId21" Type="http://schemas.openxmlformats.org/officeDocument/2006/relationships/slide" Target="slides/slide6.xml"></Relationship><Relationship Id="rId22" Type="http://schemas.openxmlformats.org/officeDocument/2006/relationships/slide" Target="slides/slide7.xml"></Relationship><Relationship Id="rId23" Type="http://schemas.openxmlformats.org/officeDocument/2006/relationships/slide" Target="slides/slide8.xml"></Relationship><Relationship Id="rId24" Type="http://schemas.openxmlformats.org/officeDocument/2006/relationships/slide" Target="slides/slide9.xml"></Relationship><Relationship Id="rId25" Type="http://schemas.openxmlformats.org/officeDocument/2006/relationships/slide" Target="slides/slide10.xml"></Relationship><Relationship Id="rId26" Type="http://schemas.openxmlformats.org/officeDocument/2006/relationships/slide" Target="slides/slide11.xml"></Relationship><Relationship Id="rId27" Type="http://schemas.openxmlformats.org/officeDocument/2006/relationships/slide" Target="slides/slide12.xml"></Relationship><Relationship Id="rId28" Type="http://schemas.openxmlformats.org/officeDocument/2006/relationships/slide" Target="slides/slide13.xml"></Relationship><Relationship Id="rId29" Type="http://schemas.openxmlformats.org/officeDocument/2006/relationships/slide" Target="slides/slide14.xml"></Relationship><Relationship Id="rId30" Type="http://schemas.openxmlformats.org/officeDocument/2006/relationships/slide" Target="slides/slide15.xml"></Relationship><Relationship Id="rId31" Type="http://schemas.openxmlformats.org/officeDocument/2006/relationships/slide" Target="slides/slide16.xml"></Relationship><Relationship Id="rId32" Type="http://schemas.openxmlformats.org/officeDocument/2006/relationships/slide" Target="slides/slide17.xml"></Relationship><Relationship Id="rId33" Type="http://schemas.openxmlformats.org/officeDocument/2006/relationships/slide" Target="slides/slide18.xml"></Relationship><Relationship Id="rId34" Type="http://schemas.openxmlformats.org/officeDocument/2006/relationships/slide" Target="slides/slide19.xml"></Relationship><Relationship Id="rId35" Type="http://schemas.openxmlformats.org/officeDocument/2006/relationships/slide" Target="slides/slide20.xml"></Relationship><Relationship Id="rId36" Type="http://schemas.openxmlformats.org/officeDocument/2006/relationships/slide" Target="slides/slide21.xml"></Relationship><Relationship Id="rId37" Type="http://schemas.openxmlformats.org/officeDocument/2006/relationships/slide" Target="slides/slide22.xml"></Relationship><Relationship Id="rId38" Type="http://schemas.openxmlformats.org/officeDocument/2006/relationships/slide" Target="slides/slide23.xml"></Relationship><Relationship Id="rId39" Type="http://schemas.openxmlformats.org/officeDocument/2006/relationships/viewProps" Target="viewProps.xml"></Relationship><Relationship Id="rId40" Type="http://schemas.openxmlformats.org/officeDocument/2006/relationships/presProps" Target="presProps.xml"></Relationship></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Зразок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Зразок підзаголовка</a:t>
            </a:r>
          </a:p>
        </p:txBody>
      </p:sp>
      <p:sp>
        <p:nvSpPr>
          <p:cNvPr id="4" name="Місце для дати 3"/>
          <p:cNvSpPr>
            <a:spLocks noGrp="1"/>
          </p:cNvSpPr>
          <p:nvPr>
            <p:ph type="dt" sz="half" idx="10"/>
          </p:nvPr>
        </p:nvSpPr>
        <p:spPr/>
        <p:txBody>
          <a:bodyPr/>
          <a:lstStyle/>
          <a:p>
            <a:fld id="{1A2F0B57-8E6A-4005-9EDD-D258F6CC94AB}" type="datetimeFigureOut">
              <a:rPr lang="uk-UA" smtClean="0"/>
              <a:t>30.01.2022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4530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30.01.2022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40887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30.01.2022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111625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30.01.2022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99703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Зразок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Зразок тексту</a:t>
            </a:r>
          </a:p>
        </p:txBody>
      </p:sp>
      <p:sp>
        <p:nvSpPr>
          <p:cNvPr id="4" name="Місце для дати 3"/>
          <p:cNvSpPr>
            <a:spLocks noGrp="1"/>
          </p:cNvSpPr>
          <p:nvPr>
            <p:ph type="dt" sz="half" idx="10"/>
          </p:nvPr>
        </p:nvSpPr>
        <p:spPr/>
        <p:txBody>
          <a:bodyPr/>
          <a:lstStyle/>
          <a:p>
            <a:fld id="{1A2F0B57-8E6A-4005-9EDD-D258F6CC94AB}" type="datetimeFigureOut">
              <a:rPr lang="uk-UA" smtClean="0"/>
              <a:t>30.01.2022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400179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p:cNvSpPr>
            <a:spLocks noGrp="1"/>
          </p:cNvSpPr>
          <p:nvPr>
            <p:ph type="dt" sz="half" idx="10"/>
          </p:nvPr>
        </p:nvSpPr>
        <p:spPr/>
        <p:txBody>
          <a:bodyPr/>
          <a:lstStyle/>
          <a:p>
            <a:fld id="{1A2F0B57-8E6A-4005-9EDD-D258F6CC94AB}" type="datetimeFigureOut">
              <a:rPr lang="uk-UA" smtClean="0"/>
              <a:t>30.01.2022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98308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Зразок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p:cNvSpPr>
            <a:spLocks noGrp="1"/>
          </p:cNvSpPr>
          <p:nvPr>
            <p:ph type="dt" sz="half" idx="10"/>
          </p:nvPr>
        </p:nvSpPr>
        <p:spPr/>
        <p:txBody>
          <a:bodyPr/>
          <a:lstStyle/>
          <a:p>
            <a:fld id="{1A2F0B57-8E6A-4005-9EDD-D258F6CC94AB}" type="datetimeFigureOut">
              <a:rPr lang="uk-UA" smtClean="0"/>
              <a:t>30.01.2022</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755882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2"/>
          <p:cNvSpPr>
            <a:spLocks noGrp="1"/>
          </p:cNvSpPr>
          <p:nvPr>
            <p:ph type="dt" sz="half" idx="10"/>
          </p:nvPr>
        </p:nvSpPr>
        <p:spPr/>
        <p:txBody>
          <a:bodyPr/>
          <a:lstStyle/>
          <a:p>
            <a:fld id="{1A2F0B57-8E6A-4005-9EDD-D258F6CC94AB}" type="datetimeFigureOut">
              <a:rPr lang="uk-UA" smtClean="0"/>
              <a:t>30.01.2022</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391776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1A2F0B57-8E6A-4005-9EDD-D258F6CC94AB}" type="datetimeFigureOut">
              <a:rPr lang="uk-UA" smtClean="0"/>
              <a:t>30.01.2022</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983607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Зразок тексту</a:t>
            </a:r>
          </a:p>
        </p:txBody>
      </p:sp>
      <p:sp>
        <p:nvSpPr>
          <p:cNvPr id="5" name="Місце для дати 4"/>
          <p:cNvSpPr>
            <a:spLocks noGrp="1"/>
          </p:cNvSpPr>
          <p:nvPr>
            <p:ph type="dt" sz="half" idx="10"/>
          </p:nvPr>
        </p:nvSpPr>
        <p:spPr/>
        <p:txBody>
          <a:bodyPr/>
          <a:lstStyle/>
          <a:p>
            <a:fld id="{1A2F0B57-8E6A-4005-9EDD-D258F6CC94AB}" type="datetimeFigureOut">
              <a:rPr lang="uk-UA" smtClean="0"/>
              <a:t>30.01.2022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050522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Зразок тексту</a:t>
            </a:r>
          </a:p>
        </p:txBody>
      </p:sp>
      <p:sp>
        <p:nvSpPr>
          <p:cNvPr id="5" name="Місце для дати 4"/>
          <p:cNvSpPr>
            <a:spLocks noGrp="1"/>
          </p:cNvSpPr>
          <p:nvPr>
            <p:ph type="dt" sz="half" idx="10"/>
          </p:nvPr>
        </p:nvSpPr>
        <p:spPr/>
        <p:txBody>
          <a:bodyPr/>
          <a:lstStyle/>
          <a:p>
            <a:fld id="{1A2F0B57-8E6A-4005-9EDD-D258F6CC94AB}" type="datetimeFigureOut">
              <a:rPr lang="uk-UA" smtClean="0"/>
              <a:t>30.01.2022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577304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Зразок заголовка</a:t>
            </a:r>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F0B57-8E6A-4005-9EDD-D258F6CC94AB}" type="datetimeFigureOut">
              <a:rPr lang="uk-UA" smtClean="0"/>
              <a:t>30.01.2022</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18C70-803E-428A-BAB3-289BE172EF8D}" type="slidenum">
              <a:rPr lang="uk-UA" smtClean="0"/>
              <a:t>‹№›</a:t>
            </a:fld>
            <a:endParaRPr lang="uk-UA"/>
          </a:p>
        </p:txBody>
      </p:sp>
    </p:spTree>
    <p:extLst>
      <p:ext uri="{BB962C8B-B14F-4D97-AF65-F5344CB8AC3E}">
        <p14:creationId xmlns:p14="http://schemas.microsoft.com/office/powerpoint/2010/main" val="2088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protosavitsk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Relationship Id="rId2" Type="http://schemas.openxmlformats.org/officeDocument/2006/relationships/image" Target="../media/fImage4268024741.png"></Relationship></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640080" y="320040"/>
            <a:ext cx="6692827" cy="3892669"/>
          </a:xfrm>
        </p:spPr>
        <p:txBody>
          <a:bodyPr>
            <a:normAutofit/>
          </a:bodyPr>
          <a:lstStyle/>
          <a:p>
            <a:pPr algn="l"/>
            <a:r>
              <a:rPr lang="uk-UA" sz="6600" b="1" dirty="0"/>
              <a:t>ТЕМА 8. Покарання та його види</a:t>
            </a:r>
          </a:p>
        </p:txBody>
      </p:sp>
      <p:sp>
        <p:nvSpPr>
          <p:cNvPr id="3" name="Підзаголовок 2"/>
          <p:cNvSpPr>
            <a:spLocks noGrp="1"/>
          </p:cNvSpPr>
          <p:nvPr>
            <p:ph type="subTitle" idx="1"/>
          </p:nvPr>
        </p:nvSpPr>
        <p:spPr>
          <a:xfrm>
            <a:off x="640080" y="4631161"/>
            <a:ext cx="6692827" cy="1569486"/>
          </a:xfrm>
        </p:spPr>
        <p:txBody>
          <a:bodyPr vert="horz" lIns="91440" tIns="45720" rIns="91440" bIns="45720" rtlCol="0">
            <a:normAutofit/>
          </a:bodyPr>
          <a:lstStyle/>
          <a:p>
            <a:pPr algn="l"/>
            <a:r>
              <a:rPr lang="uk-UA" dirty="0">
                <a:cs typeface="Calibri"/>
              </a:rPr>
              <a:t>Лектор: </a:t>
            </a:r>
            <a:r>
              <a:rPr lang="uk-UA" dirty="0" err="1">
                <a:cs typeface="Calibri"/>
              </a:rPr>
              <a:t>Протосавіцька</a:t>
            </a:r>
            <a:r>
              <a:rPr lang="uk-UA" dirty="0">
                <a:cs typeface="Calibri"/>
              </a:rPr>
              <a:t>  Л. С.</a:t>
            </a:r>
            <a:endParaRPr lang="en-US">
              <a:ea typeface="+mn-lt"/>
              <a:cs typeface="+mn-lt"/>
            </a:endParaRPr>
          </a:p>
          <a:p>
            <a:pPr algn="l"/>
            <a:r>
              <a:rPr lang="uk-UA" dirty="0">
                <a:cs typeface="Calibri"/>
              </a:rPr>
              <a:t>E-</a:t>
            </a:r>
            <a:r>
              <a:rPr lang="uk-UA" dirty="0" err="1">
                <a:cs typeface="Calibri"/>
              </a:rPr>
              <a:t>mail</a:t>
            </a:r>
            <a:r>
              <a:rPr lang="uk-UA" dirty="0">
                <a:cs typeface="Calibri"/>
              </a:rPr>
              <a:t>: </a:t>
            </a:r>
            <a:r>
              <a:rPr lang="uk-UA" dirty="0">
                <a:cs typeface="Calibri"/>
                <a:hlinkClick r:id="rId2"/>
              </a:rPr>
              <a:t>protosavitska@gmail.com</a:t>
            </a:r>
            <a:endParaRPr lang="uk-UA"/>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Рисунок 5">
            <a:extLst>
              <a:ext uri="{FF2B5EF4-FFF2-40B4-BE49-F238E27FC236}">
                <a16:creationId xmlns:a16="http://schemas.microsoft.com/office/drawing/2014/main" id="{98D94E0D-46F8-4D94-AB70-06885B325155}"/>
              </a:ext>
            </a:extLst>
          </p:cNvPr>
          <p:cNvPicPr>
            <a:picLocks noChangeAspect="1"/>
          </p:cNvPicPr>
          <p:nvPr/>
        </p:nvPicPr>
        <p:blipFill>
          <a:blip r:embed="rId3"/>
          <a:stretch>
            <a:fillRect/>
          </a:stretch>
        </p:blipFill>
        <p:spPr>
          <a:xfrm>
            <a:off x="7885010" y="320040"/>
            <a:ext cx="3880436" cy="5981446"/>
          </a:xfrm>
          <a:prstGeom prst="rect">
            <a:avLst/>
          </a:prstGeom>
        </p:spPr>
      </p:pic>
    </p:spTree>
    <p:extLst>
      <p:ext uri="{BB962C8B-B14F-4D97-AF65-F5344CB8AC3E}">
        <p14:creationId xmlns:p14="http://schemas.microsoft.com/office/powerpoint/2010/main" val="3930024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C9A72EDF-289A-4A1C-8F91-3EC350E076AA}"/>
              </a:ext>
            </a:extLst>
          </p:cNvPr>
          <p:cNvSpPr>
            <a:spLocks noGrp="1"/>
          </p:cNvSpPr>
          <p:nvPr>
            <p:ph type="title"/>
          </p:nvPr>
        </p:nvSpPr>
        <p:spPr>
          <a:xfrm>
            <a:off x="640080" y="329184"/>
            <a:ext cx="6894576" cy="1783080"/>
          </a:xfrm>
        </p:spPr>
        <p:txBody>
          <a:bodyPr anchor="b">
            <a:normAutofit/>
          </a:bodyPr>
          <a:lstStyle/>
          <a:p>
            <a:r>
              <a:rPr lang="uk-UA" sz="5400">
                <a:ea typeface="+mj-lt"/>
                <a:cs typeface="+mj-lt"/>
              </a:rPr>
              <a:t>4. </a:t>
            </a:r>
            <a:r>
              <a:rPr lang="uk-UA" sz="5400" b="1" i="1">
                <a:ea typeface="+mj-lt"/>
                <a:cs typeface="+mj-lt"/>
              </a:rPr>
              <a:t>Громадські роботи</a:t>
            </a:r>
            <a:r>
              <a:rPr lang="uk-UA" sz="5400">
                <a:ea typeface="+mj-lt"/>
                <a:cs typeface="+mj-lt"/>
              </a:rPr>
              <a:t> </a:t>
            </a:r>
            <a:endParaRPr lang="uk-UA" sz="5400"/>
          </a:p>
        </p:txBody>
      </p:sp>
      <p:sp>
        <p:nvSpPr>
          <p:cNvPr id="1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A4F7EB75-3F00-4188-9BE2-E9D51657E6AB}"/>
              </a:ext>
            </a:extLst>
          </p:cNvPr>
          <p:cNvSpPr>
            <a:spLocks noGrp="1"/>
          </p:cNvSpPr>
          <p:nvPr>
            <p:ph idx="1"/>
          </p:nvPr>
        </p:nvSpPr>
        <p:spPr>
          <a:xfrm>
            <a:off x="640080" y="2706624"/>
            <a:ext cx="6894576" cy="3483864"/>
          </a:xfrm>
        </p:spPr>
        <p:txBody>
          <a:bodyPr vert="horz" lIns="91440" tIns="45720" rIns="91440" bIns="45720" rtlCol="0">
            <a:normAutofit/>
          </a:bodyPr>
          <a:lstStyle/>
          <a:p>
            <a:r>
              <a:rPr lang="uk-UA" sz="2000">
                <a:ea typeface="+mn-lt"/>
                <a:cs typeface="+mn-lt"/>
              </a:rPr>
              <a:t> Полягають у виконанні засудженим у вільний від роботи чи навчання час безоплатних суспільно корисних робіт, вид яких визначають органи місцевого самоврядування.</a:t>
            </a:r>
            <a:endParaRPr lang="uk-UA" sz="2000">
              <a:cs typeface="Calibri" panose="020F0502020204030204"/>
            </a:endParaRPr>
          </a:p>
          <a:p>
            <a:r>
              <a:rPr lang="uk-UA" sz="2000">
                <a:ea typeface="+mn-lt"/>
                <a:cs typeface="+mn-lt"/>
              </a:rPr>
              <a:t>Громадські роботи встановлюються на строк від шістдесяти до двохсот сорока годин і відбуваються не більш як чотири години на день.</a:t>
            </a:r>
          </a:p>
          <a:p>
            <a:r>
              <a:rPr lang="uk-UA" sz="2000">
                <a:ea typeface="+mn-lt"/>
                <a:cs typeface="+mn-lt"/>
              </a:rPr>
              <a:t> Громадські роботи не призначаються особам, визнаним інвалідами першої або другої групи, вагітним жінкам, особам, які досягли пенсійного віку, а також військовослужбовцям строкової служби</a:t>
            </a:r>
            <a:endParaRPr lang="uk-UA" sz="2000">
              <a:cs typeface="Calibri"/>
            </a:endParaRPr>
          </a:p>
          <a:p>
            <a:endParaRPr lang="uk-UA" sz="2000">
              <a:cs typeface="Calibri"/>
            </a:endParaRPr>
          </a:p>
        </p:txBody>
      </p:sp>
      <p:pic>
        <p:nvPicPr>
          <p:cNvPr id="5" name="Рисунок 5" descr="Зображення, що містить текст, дерево, надворі, знак&#10;&#10;Опис створено автоматично">
            <a:extLst>
              <a:ext uri="{FF2B5EF4-FFF2-40B4-BE49-F238E27FC236}">
                <a16:creationId xmlns:a16="http://schemas.microsoft.com/office/drawing/2014/main" id="{CE73157E-2B6B-4CD0-9655-73D41932E0D1}"/>
              </a:ext>
            </a:extLst>
          </p:cNvPr>
          <p:cNvPicPr>
            <a:picLocks noChangeAspect="1"/>
          </p:cNvPicPr>
          <p:nvPr/>
        </p:nvPicPr>
        <p:blipFill>
          <a:blip r:embed="rId2"/>
          <a:stretch>
            <a:fillRect/>
          </a:stretch>
        </p:blipFill>
        <p:spPr>
          <a:xfrm>
            <a:off x="7863840" y="920187"/>
            <a:ext cx="4014216" cy="2247960"/>
          </a:xfrm>
          <a:prstGeom prst="rect">
            <a:avLst/>
          </a:prstGeom>
        </p:spPr>
      </p:pic>
      <p:pic>
        <p:nvPicPr>
          <p:cNvPr id="4" name="Рисунок 4" descr="Зображення, що містить сніг, надворі, лижі, нахил&#10;&#10;Опис створено автоматично">
            <a:extLst>
              <a:ext uri="{FF2B5EF4-FFF2-40B4-BE49-F238E27FC236}">
                <a16:creationId xmlns:a16="http://schemas.microsoft.com/office/drawing/2014/main" id="{9F6E8C08-2B72-48D9-A2C9-0E3F6EEFC99D}"/>
              </a:ext>
            </a:extLst>
          </p:cNvPr>
          <p:cNvPicPr>
            <a:picLocks noChangeAspect="1"/>
          </p:cNvPicPr>
          <p:nvPr/>
        </p:nvPicPr>
        <p:blipFill rotWithShape="1">
          <a:blip r:embed="rId3"/>
          <a:srcRect l="19371" r="31067"/>
          <a:stretch/>
        </p:blipFill>
        <p:spPr>
          <a:xfrm>
            <a:off x="8836138" y="4079193"/>
            <a:ext cx="2051332" cy="2176272"/>
          </a:xfrm>
          <a:prstGeom prst="rect">
            <a:avLst/>
          </a:prstGeom>
        </p:spPr>
      </p:pic>
    </p:spTree>
    <p:extLst>
      <p:ext uri="{BB962C8B-B14F-4D97-AF65-F5344CB8AC3E}">
        <p14:creationId xmlns:p14="http://schemas.microsoft.com/office/powerpoint/2010/main" val="273520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29">
            <a:extLst>
              <a:ext uri="{FF2B5EF4-FFF2-40B4-BE49-F238E27FC236}">
                <a16:creationId xmlns:a16="http://schemas.microsoft.com/office/drawing/2014/main" id="{231BF440-39FA-4087-84CC-2EEC0BBDA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Рисунок 6" descr="Зображення, що містить текст&#10;&#10;Опис створено автоматично">
            <a:extLst>
              <a:ext uri="{FF2B5EF4-FFF2-40B4-BE49-F238E27FC236}">
                <a16:creationId xmlns:a16="http://schemas.microsoft.com/office/drawing/2014/main" id="{944B34D0-62D3-45F7-B874-AF698D72A6FD}"/>
              </a:ext>
            </a:extLst>
          </p:cNvPr>
          <p:cNvPicPr>
            <a:picLocks noChangeAspect="1"/>
          </p:cNvPicPr>
          <p:nvPr/>
        </p:nvPicPr>
        <p:blipFill rotWithShape="1">
          <a:blip r:embed="rId2"/>
          <a:srcRect t="13837" r="1" b="18225"/>
          <a:stretch/>
        </p:blipFill>
        <p:spPr>
          <a:xfrm>
            <a:off x="4883025" y="10"/>
            <a:ext cx="7308975" cy="3364982"/>
          </a:xfrm>
          <a:custGeom>
            <a:avLst/>
            <a:gdLst/>
            <a:ahLst/>
            <a:cxnLst/>
            <a:rect l="l" t="t" r="r" b="b"/>
            <a:pathLst>
              <a:path w="7308975" h="3364992">
                <a:moveTo>
                  <a:pt x="0" y="0"/>
                </a:moveTo>
                <a:lnTo>
                  <a:pt x="7308975" y="0"/>
                </a:lnTo>
                <a:lnTo>
                  <a:pt x="7308975" y="3364992"/>
                </a:lnTo>
                <a:lnTo>
                  <a:pt x="1210305" y="3364992"/>
                </a:lnTo>
                <a:lnTo>
                  <a:pt x="1192705" y="2943200"/>
                </a:lnTo>
                <a:cubicBezTo>
                  <a:pt x="1098874" y="1825108"/>
                  <a:pt x="684692" y="821621"/>
                  <a:pt x="62981" y="69271"/>
                </a:cubicBezTo>
                <a:close/>
              </a:path>
            </a:pathLst>
          </a:custGeom>
        </p:spPr>
      </p:pic>
      <p:pic>
        <p:nvPicPr>
          <p:cNvPr id="7" name="Рисунок 7" descr="Зображення, що містить сніг, особа, надворі, група&#10;&#10;Опис створено автоматично">
            <a:extLst>
              <a:ext uri="{FF2B5EF4-FFF2-40B4-BE49-F238E27FC236}">
                <a16:creationId xmlns:a16="http://schemas.microsoft.com/office/drawing/2014/main" id="{7C536505-A2D0-4D44-A731-2364B3C3AF2F}"/>
              </a:ext>
            </a:extLst>
          </p:cNvPr>
          <p:cNvPicPr>
            <a:picLocks noChangeAspect="1"/>
          </p:cNvPicPr>
          <p:nvPr/>
        </p:nvPicPr>
        <p:blipFill rotWithShape="1">
          <a:blip r:embed="rId3"/>
          <a:srcRect t="9636" b="21180"/>
          <a:stretch/>
        </p:blipFill>
        <p:spPr>
          <a:xfrm>
            <a:off x="4883025" y="3493008"/>
            <a:ext cx="7308975" cy="3364992"/>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p:spPr>
      </p:pic>
      <p:sp useBgFill="1">
        <p:nvSpPr>
          <p:cNvPr id="37" name="Freeform: Shape 31">
            <a:extLst>
              <a:ext uri="{FF2B5EF4-FFF2-40B4-BE49-F238E27FC236}">
                <a16:creationId xmlns:a16="http://schemas.microsoft.com/office/drawing/2014/main" id="{F04E4CBA-303B-48BD-8451-C2701CB0E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1" cy="6858000"/>
          </a:xfrm>
          <a:custGeom>
            <a:avLst/>
            <a:gdLst>
              <a:gd name="connsiteX0" fmla="*/ 0 w 6096001"/>
              <a:gd name="connsiteY0" fmla="*/ 0 h 6858000"/>
              <a:gd name="connsiteX1" fmla="*/ 4883024 w 6096001"/>
              <a:gd name="connsiteY1" fmla="*/ 0 h 6858000"/>
              <a:gd name="connsiteX2" fmla="*/ 4946006 w 6096001"/>
              <a:gd name="connsiteY2" fmla="*/ 69271 h 6858000"/>
              <a:gd name="connsiteX3" fmla="*/ 6096001 w 6096001"/>
              <a:gd name="connsiteY3" fmla="*/ 3429000 h 6858000"/>
              <a:gd name="connsiteX4" fmla="*/ 4946006 w 6096001"/>
              <a:gd name="connsiteY4" fmla="*/ 6788730 h 6858000"/>
              <a:gd name="connsiteX5" fmla="*/ 4883024 w 6096001"/>
              <a:gd name="connsiteY5" fmla="*/ 6858000 h 6858000"/>
              <a:gd name="connsiteX6" fmla="*/ 0 w 609600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1" h="6858000">
                <a:moveTo>
                  <a:pt x="0" y="0"/>
                </a:moveTo>
                <a:lnTo>
                  <a:pt x="4883024" y="0"/>
                </a:lnTo>
                <a:lnTo>
                  <a:pt x="4946006" y="69271"/>
                </a:lnTo>
                <a:cubicBezTo>
                  <a:pt x="5656532" y="929100"/>
                  <a:pt x="6096001" y="2116944"/>
                  <a:pt x="6096001" y="3429000"/>
                </a:cubicBezTo>
                <a:cubicBezTo>
                  <a:pt x="6096001" y="4741056"/>
                  <a:pt x="5656532" y="5928900"/>
                  <a:pt x="4946006" y="6788730"/>
                </a:cubicBezTo>
                <a:lnTo>
                  <a:pt x="4883024"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4" name="Freeform: Shape 33">
            <a:extLst>
              <a:ext uri="{FF2B5EF4-FFF2-40B4-BE49-F238E27FC236}">
                <a16:creationId xmlns:a16="http://schemas.microsoft.com/office/drawing/2014/main" id="{F6CA58B3-AFCC-4A40-9882-50D508087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7332" cy="6858000"/>
          </a:xfrm>
          <a:custGeom>
            <a:avLst/>
            <a:gdLst>
              <a:gd name="connsiteX0" fmla="*/ 0 w 6087332"/>
              <a:gd name="connsiteY0" fmla="*/ 0 h 6858000"/>
              <a:gd name="connsiteX1" fmla="*/ 4874355 w 6087332"/>
              <a:gd name="connsiteY1" fmla="*/ 0 h 6858000"/>
              <a:gd name="connsiteX2" fmla="*/ 4937337 w 6087332"/>
              <a:gd name="connsiteY2" fmla="*/ 69271 h 6858000"/>
              <a:gd name="connsiteX3" fmla="*/ 6087332 w 6087332"/>
              <a:gd name="connsiteY3" fmla="*/ 3429000 h 6858000"/>
              <a:gd name="connsiteX4" fmla="*/ 4937337 w 6087332"/>
              <a:gd name="connsiteY4" fmla="*/ 6788730 h 6858000"/>
              <a:gd name="connsiteX5" fmla="*/ 4874355 w 6087332"/>
              <a:gd name="connsiteY5" fmla="*/ 6858000 h 6858000"/>
              <a:gd name="connsiteX6" fmla="*/ 0 w 6087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7332" h="6858000">
                <a:moveTo>
                  <a:pt x="0" y="0"/>
                </a:moveTo>
                <a:lnTo>
                  <a:pt x="4874355" y="0"/>
                </a:lnTo>
                <a:lnTo>
                  <a:pt x="4937337" y="69271"/>
                </a:lnTo>
                <a:cubicBezTo>
                  <a:pt x="5647863" y="929100"/>
                  <a:pt x="6087332" y="2116944"/>
                  <a:pt x="6087332" y="3429000"/>
                </a:cubicBezTo>
                <a:cubicBezTo>
                  <a:pt x="6087332" y="4741056"/>
                  <a:pt x="5647863" y="5928900"/>
                  <a:pt x="4937337" y="6788730"/>
                </a:cubicBezTo>
                <a:lnTo>
                  <a:pt x="4874355"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Заголовок 1">
            <a:extLst>
              <a:ext uri="{FF2B5EF4-FFF2-40B4-BE49-F238E27FC236}">
                <a16:creationId xmlns:a16="http://schemas.microsoft.com/office/drawing/2014/main" id="{B068FF75-19A3-482B-83F4-9F217C95DD0C}"/>
              </a:ext>
            </a:extLst>
          </p:cNvPr>
          <p:cNvSpPr>
            <a:spLocks noGrp="1"/>
          </p:cNvSpPr>
          <p:nvPr>
            <p:ph type="title"/>
          </p:nvPr>
        </p:nvSpPr>
        <p:spPr>
          <a:xfrm>
            <a:off x="448056" y="859536"/>
            <a:ext cx="4832802" cy="1243584"/>
          </a:xfrm>
        </p:spPr>
        <p:txBody>
          <a:bodyPr>
            <a:normAutofit/>
          </a:bodyPr>
          <a:lstStyle/>
          <a:p>
            <a:r>
              <a:rPr lang="uk-UA" sz="3400">
                <a:ea typeface="+mj-lt"/>
                <a:cs typeface="+mj-lt"/>
              </a:rPr>
              <a:t>5. </a:t>
            </a:r>
            <a:r>
              <a:rPr lang="uk-UA" sz="3400" b="1" i="1">
                <a:ea typeface="+mj-lt"/>
                <a:cs typeface="+mj-lt"/>
              </a:rPr>
              <a:t>Виправні роботи</a:t>
            </a:r>
            <a:r>
              <a:rPr lang="uk-UA" sz="3400">
                <a:ea typeface="+mj-lt"/>
                <a:cs typeface="+mj-lt"/>
              </a:rPr>
              <a:t> </a:t>
            </a:r>
            <a:endParaRPr lang="uk-UA" sz="3400"/>
          </a:p>
        </p:txBody>
      </p:sp>
      <p:sp>
        <p:nvSpPr>
          <p:cNvPr id="36" name="Rectangle 35">
            <a:extLst>
              <a:ext uri="{FF2B5EF4-FFF2-40B4-BE49-F238E27FC236}">
                <a16:creationId xmlns:a16="http://schemas.microsoft.com/office/drawing/2014/main" id="{75C56826-D4E5-42ED-8529-079651CB3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52144"/>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38" name="Rectangle 37">
            <a:extLst>
              <a:ext uri="{FF2B5EF4-FFF2-40B4-BE49-F238E27FC236}">
                <a16:creationId xmlns:a16="http://schemas.microsoft.com/office/drawing/2014/main" id="{82095FCE-EF05-4443-B97A-85DEE3A5CA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544" y="2194560"/>
            <a:ext cx="4892040" cy="18288"/>
          </a:xfrm>
          <a:prstGeom prst="rect">
            <a:avLst/>
          </a:prstGeom>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CA00AE6B-AA30-4CF8-BA6F-339B780AD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544" y="2194560"/>
            <a:ext cx="4892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Місце для вмісту 2">
            <a:extLst>
              <a:ext uri="{FF2B5EF4-FFF2-40B4-BE49-F238E27FC236}">
                <a16:creationId xmlns:a16="http://schemas.microsoft.com/office/drawing/2014/main" id="{A043C49F-97E8-4CF3-B137-4A023139F26F}"/>
              </a:ext>
            </a:extLst>
          </p:cNvPr>
          <p:cNvSpPr>
            <a:spLocks noGrp="1"/>
          </p:cNvSpPr>
          <p:nvPr>
            <p:ph idx="1"/>
          </p:nvPr>
        </p:nvSpPr>
        <p:spPr>
          <a:xfrm>
            <a:off x="219456" y="1903011"/>
            <a:ext cx="5768974" cy="4491665"/>
          </a:xfrm>
        </p:spPr>
        <p:txBody>
          <a:bodyPr vert="horz" lIns="91440" tIns="45720" rIns="91440" bIns="45720" rtlCol="0" anchor="t">
            <a:noAutofit/>
          </a:bodyPr>
          <a:lstStyle/>
          <a:p>
            <a:pPr marL="0" indent="0">
              <a:buNone/>
            </a:pPr>
            <a:r>
              <a:rPr lang="uk-UA" sz="1800" dirty="0">
                <a:ea typeface="+mn-lt"/>
                <a:cs typeface="+mn-lt"/>
              </a:rPr>
              <a:t> Покарання у виді виправних робіт встановлюється на строк від шести місяців до двох років і відбувається за місцем роботи засудженого. Із суми заробітку засудженого до виправних робіт провадиться відрахування в доход держави у розмірі, встановленому </a:t>
            </a:r>
            <a:r>
              <a:rPr lang="uk-UA" sz="1800" dirty="0" err="1">
                <a:ea typeface="+mn-lt"/>
                <a:cs typeface="+mn-lt"/>
              </a:rPr>
              <a:t>вироком</a:t>
            </a:r>
            <a:r>
              <a:rPr lang="uk-UA" sz="1800" dirty="0">
                <a:ea typeface="+mn-lt"/>
                <a:cs typeface="+mn-lt"/>
              </a:rPr>
              <a:t> суду, у межах від десяти до двадцяти відсотків.</a:t>
            </a:r>
            <a:endParaRPr lang="uk-UA" sz="1800">
              <a:cs typeface="Calibri" panose="020F0502020204030204"/>
            </a:endParaRPr>
          </a:p>
          <a:p>
            <a:pPr marL="0" indent="0">
              <a:buNone/>
            </a:pPr>
            <a:r>
              <a:rPr lang="uk-UA" sz="1800" dirty="0">
                <a:ea typeface="+mn-lt"/>
                <a:cs typeface="+mn-lt"/>
              </a:rPr>
              <a:t> Виправні роботи не застосовуються до вагітних жінок та жінок, які перебувають у відпустці по догляду за дитиною, до непрацездатних, до осіб, що не досягли шістнадцяти років, та тих, що досягли пенсійного віку, а також до військовослужбовців, працівників правоохоронних органів, нотаріусів, суддів, прокурорів, адвокатів, державних службовців, посадових осіб органів місцевого самоврядування</a:t>
            </a:r>
            <a:r>
              <a:rPr lang="uk-UA" sz="1600" dirty="0">
                <a:ea typeface="+mn-lt"/>
                <a:cs typeface="+mn-lt"/>
              </a:rPr>
              <a:t>.</a:t>
            </a:r>
            <a:endParaRPr lang="uk-UA" sz="1600" dirty="0">
              <a:cs typeface="Calibri"/>
            </a:endParaRPr>
          </a:p>
          <a:p>
            <a:pPr marL="0" indent="0">
              <a:buNone/>
            </a:pPr>
            <a:endParaRPr lang="uk-UA" sz="1600">
              <a:cs typeface="Calibri"/>
            </a:endParaRPr>
          </a:p>
        </p:txBody>
      </p:sp>
    </p:spTree>
    <p:extLst>
      <p:ext uri="{BB962C8B-B14F-4D97-AF65-F5344CB8AC3E}">
        <p14:creationId xmlns:p14="http://schemas.microsoft.com/office/powerpoint/2010/main" val="3520375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A472FCB-79F5-435B-92D9-9AA1F0C13286}"/>
              </a:ext>
            </a:extLst>
          </p:cNvPr>
          <p:cNvSpPr>
            <a:spLocks noGrp="1"/>
          </p:cNvSpPr>
          <p:nvPr>
            <p:ph type="title"/>
          </p:nvPr>
        </p:nvSpPr>
        <p:spPr>
          <a:xfrm>
            <a:off x="793662" y="386930"/>
            <a:ext cx="10066122" cy="1298448"/>
          </a:xfrm>
        </p:spPr>
        <p:txBody>
          <a:bodyPr anchor="b">
            <a:normAutofit/>
          </a:bodyPr>
          <a:lstStyle/>
          <a:p>
            <a:r>
              <a:rPr lang="uk-UA" sz="4800">
                <a:ea typeface="+mj-lt"/>
                <a:cs typeface="+mj-lt"/>
              </a:rPr>
              <a:t>6. </a:t>
            </a:r>
            <a:r>
              <a:rPr lang="uk-UA" sz="4800" b="1" i="1">
                <a:ea typeface="+mj-lt"/>
                <a:cs typeface="+mj-lt"/>
              </a:rPr>
              <a:t>Службові обмеження</a:t>
            </a:r>
            <a:r>
              <a:rPr lang="uk-UA" sz="4800">
                <a:ea typeface="+mj-lt"/>
                <a:cs typeface="+mj-lt"/>
              </a:rPr>
              <a:t> </a:t>
            </a:r>
            <a:endParaRPr lang="uk-UA" sz="4800"/>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584B42B7-2ADE-45EB-8ABD-6BBE6EF4E560}"/>
              </a:ext>
            </a:extLst>
          </p:cNvPr>
          <p:cNvSpPr>
            <a:spLocks noGrp="1"/>
          </p:cNvSpPr>
          <p:nvPr>
            <p:ph idx="1"/>
          </p:nvPr>
        </p:nvSpPr>
        <p:spPr>
          <a:xfrm>
            <a:off x="205833" y="2599509"/>
            <a:ext cx="5565040" cy="3639450"/>
          </a:xfrm>
        </p:spPr>
        <p:txBody>
          <a:bodyPr vert="horz" lIns="91440" tIns="45720" rIns="91440" bIns="45720" rtlCol="0" anchor="ctr">
            <a:noAutofit/>
          </a:bodyPr>
          <a:lstStyle/>
          <a:p>
            <a:pPr marL="0" indent="0">
              <a:buNone/>
            </a:pPr>
            <a:r>
              <a:rPr lang="uk-UA" sz="1600" dirty="0">
                <a:ea typeface="+mn-lt"/>
                <a:cs typeface="+mn-lt"/>
              </a:rPr>
              <a:t> для військовослужбовців. Покарання у виді службового обмеження застосовується до засуджених військовослужбовців, крім військовослужбовців строкової служби, на строк від шести місяців до двох років у випадках, передбачених цим Кодексом, а також у випадках, коли суд, враховуючи обставини справи та особу засудженого, вважатиме за можливе замість обмеження волі чи позбавлення волі на строк не більше двох років призначити службове обмеження на той самий строк.</a:t>
            </a:r>
            <a:endParaRPr lang="uk-UA" sz="1600">
              <a:cs typeface="Calibri" panose="020F0502020204030204"/>
            </a:endParaRPr>
          </a:p>
          <a:p>
            <a:pPr marL="0" indent="0">
              <a:buNone/>
            </a:pPr>
            <a:r>
              <a:rPr lang="uk-UA" sz="1600" dirty="0">
                <a:ea typeface="+mn-lt"/>
                <a:cs typeface="+mn-lt"/>
              </a:rPr>
              <a:t> Із суми грошового забезпечення засудженого до службового обмеження провадиться відрахування в доход держави в розмірі, встановленому </a:t>
            </a:r>
            <a:r>
              <a:rPr lang="uk-UA" sz="1600" dirty="0" err="1">
                <a:ea typeface="+mn-lt"/>
                <a:cs typeface="+mn-lt"/>
              </a:rPr>
              <a:t>вироком</a:t>
            </a:r>
            <a:r>
              <a:rPr lang="uk-UA" sz="1600" dirty="0">
                <a:ea typeface="+mn-lt"/>
                <a:cs typeface="+mn-lt"/>
              </a:rPr>
              <a:t> суду, у межах від десяти до двадцяти відсотків. Під час відбування цього покарання засуджений не може бути підвищений за посадою, у військовому званні, а строк покарання не зараховується йому в строк вислуги років для присвоєння чергового військового звання;</a:t>
            </a:r>
            <a:endParaRPr lang="uk-UA" sz="1600">
              <a:cs typeface="Calibri"/>
            </a:endParaRPr>
          </a:p>
        </p:txBody>
      </p:sp>
      <p:pic>
        <p:nvPicPr>
          <p:cNvPr id="4" name="Рисунок 4" descr="Зображення, що містить військова форма&#10;&#10;Опис створено автоматично">
            <a:extLst>
              <a:ext uri="{FF2B5EF4-FFF2-40B4-BE49-F238E27FC236}">
                <a16:creationId xmlns:a16="http://schemas.microsoft.com/office/drawing/2014/main" id="{6429AF69-C571-47EB-8376-641C7784A584}"/>
              </a:ext>
            </a:extLst>
          </p:cNvPr>
          <p:cNvPicPr>
            <a:picLocks noChangeAspect="1"/>
          </p:cNvPicPr>
          <p:nvPr/>
        </p:nvPicPr>
        <p:blipFill>
          <a:blip r:embed="rId2"/>
          <a:stretch>
            <a:fillRect/>
          </a:stretch>
        </p:blipFill>
        <p:spPr>
          <a:xfrm>
            <a:off x="5911532" y="3451539"/>
            <a:ext cx="5150277" cy="1779676"/>
          </a:xfrm>
          <a:prstGeom prst="rect">
            <a:avLst/>
          </a:prstGeom>
        </p:spPr>
      </p:pic>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4503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F1540EB-A761-4528-8307-919E39859A0E}"/>
              </a:ext>
            </a:extLst>
          </p:cNvPr>
          <p:cNvSpPr>
            <a:spLocks noGrp="1"/>
          </p:cNvSpPr>
          <p:nvPr>
            <p:ph type="title"/>
          </p:nvPr>
        </p:nvSpPr>
        <p:spPr>
          <a:xfrm>
            <a:off x="589560" y="856180"/>
            <a:ext cx="4560584" cy="1128068"/>
          </a:xfrm>
        </p:spPr>
        <p:txBody>
          <a:bodyPr anchor="ctr">
            <a:normAutofit/>
          </a:bodyPr>
          <a:lstStyle/>
          <a:p>
            <a:r>
              <a:rPr lang="uk-UA" sz="3700">
                <a:ea typeface="+mj-lt"/>
                <a:cs typeface="+mj-lt"/>
              </a:rPr>
              <a:t>7. </a:t>
            </a:r>
            <a:r>
              <a:rPr lang="uk-UA" sz="3700" b="1" i="1">
                <a:ea typeface="+mj-lt"/>
                <a:cs typeface="+mj-lt"/>
              </a:rPr>
              <a:t>Конфіскація майна</a:t>
            </a:r>
            <a:r>
              <a:rPr lang="uk-UA" sz="3700">
                <a:ea typeface="+mj-lt"/>
                <a:cs typeface="+mj-lt"/>
              </a:rPr>
              <a:t> </a:t>
            </a:r>
            <a:endParaRPr lang="uk-UA" sz="3700"/>
          </a:p>
        </p:txBody>
      </p:sp>
      <p:grpSp>
        <p:nvGrpSpPr>
          <p:cNvPr id="11" name="Group 1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053D7332-9519-43C1-9B19-A35B88E13301}"/>
              </a:ext>
            </a:extLst>
          </p:cNvPr>
          <p:cNvSpPr>
            <a:spLocks noGrp="1"/>
          </p:cNvSpPr>
          <p:nvPr>
            <p:ph idx="1"/>
          </p:nvPr>
        </p:nvSpPr>
        <p:spPr>
          <a:xfrm>
            <a:off x="590719" y="2330505"/>
            <a:ext cx="4559425" cy="3979585"/>
          </a:xfrm>
        </p:spPr>
        <p:txBody>
          <a:bodyPr vert="horz" lIns="91440" tIns="45720" rIns="91440" bIns="45720" rtlCol="0" anchor="ctr">
            <a:normAutofit/>
          </a:bodyPr>
          <a:lstStyle/>
          <a:p>
            <a:pPr>
              <a:buNone/>
            </a:pPr>
            <a:r>
              <a:rPr lang="uk-UA" sz="1700">
                <a:ea typeface="+mn-lt"/>
                <a:cs typeface="+mn-lt"/>
              </a:rPr>
              <a:t>• Покарання у виді конфіскації майна полягає в примусовому безоплатному вилученні у власність держави всього або частини майна, яке є власністю засудженого. Якщо конфіскується частина майна, суд повинен зазначити, яка саме частина майна конфіскується, або перелічити предмети, що конфіскуються.</a:t>
            </a:r>
          </a:p>
          <a:p>
            <a:pPr>
              <a:buNone/>
            </a:pPr>
            <a:r>
              <a:rPr lang="uk-UA" sz="1700">
                <a:ea typeface="+mn-lt"/>
                <a:cs typeface="+mn-lt"/>
              </a:rPr>
              <a:t>• Конфіскація майна встановлюється за тяжкі та особливо тяжкі корисливі злочини і може бути призначена лише у випадках, спеціально передбачених в Особливій частині КК.</a:t>
            </a:r>
          </a:p>
          <a:p>
            <a:pPr>
              <a:buNone/>
            </a:pPr>
            <a:r>
              <a:rPr lang="uk-UA" sz="1700">
                <a:ea typeface="+mn-lt"/>
                <a:cs typeface="+mn-lt"/>
              </a:rPr>
              <a:t>• Перелік майна, що не підлягає конфіскації, визначається законом України;</a:t>
            </a:r>
          </a:p>
          <a:p>
            <a:pPr marL="0" indent="0">
              <a:buNone/>
            </a:pPr>
            <a:endParaRPr lang="uk-UA" sz="1700">
              <a:cs typeface="Calibri"/>
            </a:endParaRPr>
          </a:p>
        </p:txBody>
      </p:sp>
      <p:sp>
        <p:nvSpPr>
          <p:cNvPr id="17" name="Rectangle 1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текст&#10;&#10;Опис створено автоматично">
            <a:extLst>
              <a:ext uri="{FF2B5EF4-FFF2-40B4-BE49-F238E27FC236}">
                <a16:creationId xmlns:a16="http://schemas.microsoft.com/office/drawing/2014/main" id="{90ECF2A7-F0D8-41C1-82EC-29864E7632D6}"/>
              </a:ext>
            </a:extLst>
          </p:cNvPr>
          <p:cNvPicPr>
            <a:picLocks noChangeAspect="1"/>
          </p:cNvPicPr>
          <p:nvPr/>
        </p:nvPicPr>
        <p:blipFill rotWithShape="1">
          <a:blip r:embed="rId2"/>
          <a:srcRect l="10506" r="27600" b="1"/>
          <a:stretch/>
        </p:blipFill>
        <p:spPr>
          <a:xfrm>
            <a:off x="5977788" y="799352"/>
            <a:ext cx="5425410" cy="5259296"/>
          </a:xfrm>
          <a:prstGeom prst="rect">
            <a:avLst/>
          </a:prstGeom>
        </p:spPr>
      </p:pic>
    </p:spTree>
    <p:extLst>
      <p:ext uri="{BB962C8B-B14F-4D97-AF65-F5344CB8AC3E}">
        <p14:creationId xmlns:p14="http://schemas.microsoft.com/office/powerpoint/2010/main" val="942414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ED5453B-323A-4878-AD08-720E94B92619}"/>
              </a:ext>
            </a:extLst>
          </p:cNvPr>
          <p:cNvSpPr>
            <a:spLocks noGrp="1"/>
          </p:cNvSpPr>
          <p:nvPr>
            <p:ph type="title"/>
          </p:nvPr>
        </p:nvSpPr>
        <p:spPr>
          <a:xfrm>
            <a:off x="630936" y="639520"/>
            <a:ext cx="3429000" cy="1719072"/>
          </a:xfrm>
        </p:spPr>
        <p:txBody>
          <a:bodyPr anchor="b">
            <a:normAutofit/>
          </a:bodyPr>
          <a:lstStyle/>
          <a:p>
            <a:r>
              <a:rPr lang="uk-UA" sz="5400" dirty="0">
                <a:ea typeface="+mj-lt"/>
                <a:cs typeface="+mj-lt"/>
              </a:rPr>
              <a:t>8. </a:t>
            </a:r>
            <a:r>
              <a:rPr lang="uk-UA" sz="5400" b="1" i="1" dirty="0">
                <a:ea typeface="+mj-lt"/>
                <a:cs typeface="+mj-lt"/>
              </a:rPr>
              <a:t>Арешт </a:t>
            </a:r>
            <a:endParaRPr lang="uk-UA" sz="5400" dirty="0">
              <a:cs typeface="Calibri Light"/>
            </a:endParaRPr>
          </a:p>
        </p:txBody>
      </p:sp>
      <p:sp>
        <p:nvSpPr>
          <p:cNvPr id="1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72EFD2ED-0A14-45AF-A8FC-46F3F18F8464}"/>
              </a:ext>
            </a:extLst>
          </p:cNvPr>
          <p:cNvSpPr>
            <a:spLocks noGrp="1"/>
          </p:cNvSpPr>
          <p:nvPr>
            <p:ph idx="1"/>
          </p:nvPr>
        </p:nvSpPr>
        <p:spPr>
          <a:xfrm>
            <a:off x="630936" y="2807208"/>
            <a:ext cx="3429000" cy="3410712"/>
          </a:xfrm>
        </p:spPr>
        <p:txBody>
          <a:bodyPr anchor="t">
            <a:normAutofit fontScale="92500" lnSpcReduction="20000"/>
          </a:bodyPr>
          <a:lstStyle/>
          <a:p>
            <a:pPr>
              <a:buNone/>
            </a:pPr>
            <a:r>
              <a:rPr lang="en-US" sz="2200" dirty="0">
                <a:ea typeface="+mn-lt"/>
                <a:cs typeface="+mn-lt"/>
              </a:rPr>
              <a:t>• </a:t>
            </a:r>
            <a:r>
              <a:rPr lang="en-US" sz="2200" dirty="0" err="1">
                <a:ea typeface="+mn-lt"/>
                <a:cs typeface="+mn-lt"/>
              </a:rPr>
              <a:t>Покарання</a:t>
            </a:r>
            <a:r>
              <a:rPr lang="en-US" sz="2200" dirty="0">
                <a:ea typeface="+mn-lt"/>
                <a:cs typeface="+mn-lt"/>
              </a:rPr>
              <a:t> у </a:t>
            </a:r>
            <a:r>
              <a:rPr lang="en-US" sz="2200" dirty="0" err="1">
                <a:ea typeface="+mn-lt"/>
                <a:cs typeface="+mn-lt"/>
              </a:rPr>
              <a:t>виді</a:t>
            </a:r>
            <a:r>
              <a:rPr lang="en-US" sz="2200" dirty="0">
                <a:ea typeface="+mn-lt"/>
                <a:cs typeface="+mn-lt"/>
              </a:rPr>
              <a:t> </a:t>
            </a:r>
            <a:r>
              <a:rPr lang="en-US" sz="2200" dirty="0" err="1">
                <a:ea typeface="+mn-lt"/>
                <a:cs typeface="+mn-lt"/>
              </a:rPr>
              <a:t>арешту</a:t>
            </a:r>
            <a:r>
              <a:rPr lang="en-US" sz="2200" dirty="0">
                <a:ea typeface="+mn-lt"/>
                <a:cs typeface="+mn-lt"/>
              </a:rPr>
              <a:t> </a:t>
            </a:r>
            <a:r>
              <a:rPr lang="en-US" sz="2200" dirty="0" err="1">
                <a:ea typeface="+mn-lt"/>
                <a:cs typeface="+mn-lt"/>
              </a:rPr>
              <a:t>полягає</a:t>
            </a:r>
            <a:r>
              <a:rPr lang="en-US" sz="2200" dirty="0">
                <a:ea typeface="+mn-lt"/>
                <a:cs typeface="+mn-lt"/>
              </a:rPr>
              <a:t> в </a:t>
            </a:r>
            <a:r>
              <a:rPr lang="en-US" sz="2200" dirty="0" err="1">
                <a:ea typeface="+mn-lt"/>
                <a:cs typeface="+mn-lt"/>
              </a:rPr>
              <a:t>триманні</a:t>
            </a:r>
            <a:r>
              <a:rPr lang="en-US" sz="2200" dirty="0">
                <a:ea typeface="+mn-lt"/>
                <a:cs typeface="+mn-lt"/>
              </a:rPr>
              <a:t> </a:t>
            </a:r>
            <a:r>
              <a:rPr lang="en-US" sz="2200" dirty="0" err="1">
                <a:ea typeface="+mn-lt"/>
                <a:cs typeface="+mn-lt"/>
              </a:rPr>
              <a:t>засудженого</a:t>
            </a:r>
            <a:r>
              <a:rPr lang="en-US" sz="2200" dirty="0">
                <a:ea typeface="+mn-lt"/>
                <a:cs typeface="+mn-lt"/>
              </a:rPr>
              <a:t> в </a:t>
            </a:r>
            <a:r>
              <a:rPr lang="en-US" sz="2200" dirty="0" err="1">
                <a:ea typeface="+mn-lt"/>
                <a:cs typeface="+mn-lt"/>
              </a:rPr>
              <a:t>умовах</a:t>
            </a:r>
            <a:r>
              <a:rPr lang="en-US" sz="2200" dirty="0">
                <a:ea typeface="+mn-lt"/>
                <a:cs typeface="+mn-lt"/>
              </a:rPr>
              <a:t> </a:t>
            </a:r>
            <a:r>
              <a:rPr lang="en-US" sz="2200" dirty="0" err="1">
                <a:ea typeface="+mn-lt"/>
                <a:cs typeface="+mn-lt"/>
              </a:rPr>
              <a:t>ізоляції</a:t>
            </a:r>
            <a:r>
              <a:rPr lang="en-US" sz="2200" dirty="0">
                <a:ea typeface="+mn-lt"/>
                <a:cs typeface="+mn-lt"/>
              </a:rPr>
              <a:t> і </a:t>
            </a:r>
            <a:r>
              <a:rPr lang="en-US" sz="2200" dirty="0" err="1">
                <a:ea typeface="+mn-lt"/>
                <a:cs typeface="+mn-lt"/>
              </a:rPr>
              <a:t>встановлюється</a:t>
            </a:r>
            <a:r>
              <a:rPr lang="en-US" sz="2200" dirty="0">
                <a:ea typeface="+mn-lt"/>
                <a:cs typeface="+mn-lt"/>
              </a:rPr>
              <a:t> </a:t>
            </a:r>
            <a:r>
              <a:rPr lang="en-US" sz="2200" dirty="0" err="1">
                <a:ea typeface="+mn-lt"/>
                <a:cs typeface="+mn-lt"/>
              </a:rPr>
              <a:t>на</a:t>
            </a:r>
            <a:r>
              <a:rPr lang="en-US" sz="2200" dirty="0">
                <a:ea typeface="+mn-lt"/>
                <a:cs typeface="+mn-lt"/>
              </a:rPr>
              <a:t> </a:t>
            </a:r>
            <a:r>
              <a:rPr lang="en-US" sz="2200" dirty="0" err="1">
                <a:ea typeface="+mn-lt"/>
                <a:cs typeface="+mn-lt"/>
              </a:rPr>
              <a:t>строк</a:t>
            </a:r>
            <a:r>
              <a:rPr lang="en-US" sz="2200" dirty="0">
                <a:ea typeface="+mn-lt"/>
                <a:cs typeface="+mn-lt"/>
              </a:rPr>
              <a:t> </a:t>
            </a:r>
            <a:r>
              <a:rPr lang="en-US" sz="2200" dirty="0" err="1">
                <a:ea typeface="+mn-lt"/>
                <a:cs typeface="+mn-lt"/>
              </a:rPr>
              <a:t>від</a:t>
            </a:r>
            <a:r>
              <a:rPr lang="en-US" sz="2200" dirty="0">
                <a:ea typeface="+mn-lt"/>
                <a:cs typeface="+mn-lt"/>
              </a:rPr>
              <a:t> </a:t>
            </a:r>
            <a:r>
              <a:rPr lang="en-US" sz="2200" dirty="0" err="1">
                <a:ea typeface="+mn-lt"/>
                <a:cs typeface="+mn-lt"/>
              </a:rPr>
              <a:t>одного</a:t>
            </a:r>
            <a:r>
              <a:rPr lang="en-US" sz="2200" dirty="0">
                <a:ea typeface="+mn-lt"/>
                <a:cs typeface="+mn-lt"/>
              </a:rPr>
              <a:t> </a:t>
            </a:r>
            <a:r>
              <a:rPr lang="en-US" sz="2200" dirty="0" err="1">
                <a:ea typeface="+mn-lt"/>
                <a:cs typeface="+mn-lt"/>
              </a:rPr>
              <a:t>до</a:t>
            </a:r>
            <a:r>
              <a:rPr lang="en-US" sz="2200" dirty="0">
                <a:ea typeface="+mn-lt"/>
                <a:cs typeface="+mn-lt"/>
              </a:rPr>
              <a:t> </a:t>
            </a:r>
            <a:r>
              <a:rPr lang="en-US" sz="2200" dirty="0" err="1">
                <a:ea typeface="+mn-lt"/>
                <a:cs typeface="+mn-lt"/>
              </a:rPr>
              <a:t>шести</a:t>
            </a:r>
            <a:r>
              <a:rPr lang="en-US" sz="2200" dirty="0">
                <a:ea typeface="+mn-lt"/>
                <a:cs typeface="+mn-lt"/>
              </a:rPr>
              <a:t> </a:t>
            </a:r>
            <a:r>
              <a:rPr lang="en-US" sz="2200" dirty="0" err="1">
                <a:ea typeface="+mn-lt"/>
                <a:cs typeface="+mn-lt"/>
              </a:rPr>
              <a:t>місяців</a:t>
            </a:r>
            <a:r>
              <a:rPr lang="en-US" sz="2200" dirty="0">
                <a:ea typeface="+mn-lt"/>
                <a:cs typeface="+mn-lt"/>
              </a:rPr>
              <a:t>.</a:t>
            </a:r>
            <a:endParaRPr lang="uk-UA" dirty="0"/>
          </a:p>
          <a:p>
            <a:pPr>
              <a:buNone/>
            </a:pPr>
            <a:r>
              <a:rPr lang="en-US" sz="2200" dirty="0">
                <a:ea typeface="+mn-lt"/>
                <a:cs typeface="+mn-lt"/>
              </a:rPr>
              <a:t>• </a:t>
            </a:r>
            <a:r>
              <a:rPr lang="en-US" sz="2200" dirty="0" err="1">
                <a:ea typeface="+mn-lt"/>
                <a:cs typeface="+mn-lt"/>
              </a:rPr>
              <a:t>Військовослужбовці</a:t>
            </a:r>
            <a:r>
              <a:rPr lang="en-US" sz="2200" dirty="0">
                <a:ea typeface="+mn-lt"/>
                <a:cs typeface="+mn-lt"/>
              </a:rPr>
              <a:t> </a:t>
            </a:r>
            <a:r>
              <a:rPr lang="en-US" sz="2200" dirty="0" err="1">
                <a:ea typeface="+mn-lt"/>
                <a:cs typeface="+mn-lt"/>
              </a:rPr>
              <a:t>відбувають</a:t>
            </a:r>
            <a:r>
              <a:rPr lang="en-US" sz="2200" dirty="0">
                <a:ea typeface="+mn-lt"/>
                <a:cs typeface="+mn-lt"/>
              </a:rPr>
              <a:t> </a:t>
            </a:r>
            <a:r>
              <a:rPr lang="en-US" sz="2200" dirty="0" err="1">
                <a:ea typeface="+mn-lt"/>
                <a:cs typeface="+mn-lt"/>
              </a:rPr>
              <a:t>арешт</a:t>
            </a:r>
            <a:r>
              <a:rPr lang="en-US" sz="2200" dirty="0">
                <a:ea typeface="+mn-lt"/>
                <a:cs typeface="+mn-lt"/>
              </a:rPr>
              <a:t> </a:t>
            </a:r>
            <a:r>
              <a:rPr lang="en-US" sz="2200" dirty="0" err="1">
                <a:ea typeface="+mn-lt"/>
                <a:cs typeface="+mn-lt"/>
              </a:rPr>
              <a:t>на</a:t>
            </a:r>
            <a:r>
              <a:rPr lang="en-US" sz="2200" dirty="0">
                <a:ea typeface="+mn-lt"/>
                <a:cs typeface="+mn-lt"/>
              </a:rPr>
              <a:t> </a:t>
            </a:r>
            <a:r>
              <a:rPr lang="en-US" sz="2200" dirty="0" err="1">
                <a:ea typeface="+mn-lt"/>
                <a:cs typeface="+mn-lt"/>
              </a:rPr>
              <a:t>гауптвахті</a:t>
            </a:r>
            <a:r>
              <a:rPr lang="en-US" sz="2200" dirty="0">
                <a:ea typeface="+mn-lt"/>
                <a:cs typeface="+mn-lt"/>
              </a:rPr>
              <a:t>. </a:t>
            </a:r>
            <a:r>
              <a:rPr lang="en-US" sz="2200" dirty="0" err="1">
                <a:ea typeface="+mn-lt"/>
                <a:cs typeface="+mn-lt"/>
              </a:rPr>
              <a:t>Арешт</a:t>
            </a:r>
            <a:r>
              <a:rPr lang="en-US" sz="2200" dirty="0">
                <a:ea typeface="+mn-lt"/>
                <a:cs typeface="+mn-lt"/>
              </a:rPr>
              <a:t> </a:t>
            </a:r>
            <a:r>
              <a:rPr lang="en-US" sz="2200" dirty="0" err="1">
                <a:ea typeface="+mn-lt"/>
                <a:cs typeface="+mn-lt"/>
              </a:rPr>
              <a:t>не</a:t>
            </a:r>
            <a:r>
              <a:rPr lang="en-US" sz="2200" dirty="0">
                <a:ea typeface="+mn-lt"/>
                <a:cs typeface="+mn-lt"/>
              </a:rPr>
              <a:t> </a:t>
            </a:r>
            <a:r>
              <a:rPr lang="en-US" sz="2200" dirty="0" err="1">
                <a:ea typeface="+mn-lt"/>
                <a:cs typeface="+mn-lt"/>
              </a:rPr>
              <a:t>застосовується</a:t>
            </a:r>
            <a:r>
              <a:rPr lang="en-US" sz="2200" dirty="0">
                <a:ea typeface="+mn-lt"/>
                <a:cs typeface="+mn-lt"/>
              </a:rPr>
              <a:t> </a:t>
            </a:r>
            <a:r>
              <a:rPr lang="en-US" sz="2200" dirty="0" err="1">
                <a:ea typeface="+mn-lt"/>
                <a:cs typeface="+mn-lt"/>
              </a:rPr>
              <a:t>до</a:t>
            </a:r>
            <a:r>
              <a:rPr lang="en-US" sz="2200" dirty="0">
                <a:ea typeface="+mn-lt"/>
                <a:cs typeface="+mn-lt"/>
              </a:rPr>
              <a:t> </a:t>
            </a:r>
            <a:r>
              <a:rPr lang="en-US" sz="2200" dirty="0" err="1">
                <a:ea typeface="+mn-lt"/>
                <a:cs typeface="+mn-lt"/>
              </a:rPr>
              <a:t>осіб</a:t>
            </a:r>
            <a:r>
              <a:rPr lang="en-US" sz="2200" dirty="0">
                <a:ea typeface="+mn-lt"/>
                <a:cs typeface="+mn-lt"/>
              </a:rPr>
              <a:t> </a:t>
            </a:r>
            <a:r>
              <a:rPr lang="en-US" sz="2200" dirty="0" err="1">
                <a:ea typeface="+mn-lt"/>
                <a:cs typeface="+mn-lt"/>
              </a:rPr>
              <a:t>віком</a:t>
            </a:r>
            <a:r>
              <a:rPr lang="en-US" sz="2200" dirty="0">
                <a:ea typeface="+mn-lt"/>
                <a:cs typeface="+mn-lt"/>
              </a:rPr>
              <a:t> </a:t>
            </a:r>
            <a:r>
              <a:rPr lang="en-US" sz="2200" dirty="0" err="1">
                <a:ea typeface="+mn-lt"/>
                <a:cs typeface="+mn-lt"/>
              </a:rPr>
              <a:t>до</a:t>
            </a:r>
            <a:r>
              <a:rPr lang="en-US" sz="2200" dirty="0">
                <a:ea typeface="+mn-lt"/>
                <a:cs typeface="+mn-lt"/>
              </a:rPr>
              <a:t> </a:t>
            </a:r>
            <a:r>
              <a:rPr lang="en-US" sz="2200" dirty="0" err="1">
                <a:ea typeface="+mn-lt"/>
                <a:cs typeface="+mn-lt"/>
              </a:rPr>
              <a:t>шістнадцяти</a:t>
            </a:r>
            <a:r>
              <a:rPr lang="en-US" sz="2200" dirty="0">
                <a:ea typeface="+mn-lt"/>
                <a:cs typeface="+mn-lt"/>
              </a:rPr>
              <a:t> </a:t>
            </a:r>
            <a:r>
              <a:rPr lang="en-US" sz="2200" dirty="0" err="1">
                <a:ea typeface="+mn-lt"/>
                <a:cs typeface="+mn-lt"/>
              </a:rPr>
              <a:t>років</a:t>
            </a:r>
            <a:r>
              <a:rPr lang="en-US" sz="2200" dirty="0">
                <a:ea typeface="+mn-lt"/>
                <a:cs typeface="+mn-lt"/>
              </a:rPr>
              <a:t>, </a:t>
            </a:r>
            <a:r>
              <a:rPr lang="en-US" sz="2200" dirty="0" err="1">
                <a:ea typeface="+mn-lt"/>
                <a:cs typeface="+mn-lt"/>
              </a:rPr>
              <a:t>вагітних</a:t>
            </a:r>
            <a:r>
              <a:rPr lang="en-US" sz="2200" dirty="0">
                <a:ea typeface="+mn-lt"/>
                <a:cs typeface="+mn-lt"/>
              </a:rPr>
              <a:t> </a:t>
            </a:r>
            <a:r>
              <a:rPr lang="en-US" sz="2200" dirty="0" err="1">
                <a:ea typeface="+mn-lt"/>
                <a:cs typeface="+mn-lt"/>
              </a:rPr>
              <a:t>жінок</a:t>
            </a:r>
            <a:r>
              <a:rPr lang="en-US" sz="2200" dirty="0">
                <a:ea typeface="+mn-lt"/>
                <a:cs typeface="+mn-lt"/>
              </a:rPr>
              <a:t> </a:t>
            </a:r>
            <a:r>
              <a:rPr lang="en-US" sz="2200" dirty="0" err="1">
                <a:ea typeface="+mn-lt"/>
                <a:cs typeface="+mn-lt"/>
              </a:rPr>
              <a:t>та</a:t>
            </a:r>
            <a:r>
              <a:rPr lang="en-US" sz="2200" dirty="0">
                <a:ea typeface="+mn-lt"/>
                <a:cs typeface="+mn-lt"/>
              </a:rPr>
              <a:t> </a:t>
            </a:r>
            <a:r>
              <a:rPr lang="en-US" sz="2200" dirty="0" err="1">
                <a:ea typeface="+mn-lt"/>
                <a:cs typeface="+mn-lt"/>
              </a:rPr>
              <a:t>до</a:t>
            </a:r>
            <a:r>
              <a:rPr lang="en-US" sz="2200" dirty="0">
                <a:ea typeface="+mn-lt"/>
                <a:cs typeface="+mn-lt"/>
              </a:rPr>
              <a:t> </a:t>
            </a:r>
            <a:r>
              <a:rPr lang="en-US" sz="2200" dirty="0" err="1">
                <a:ea typeface="+mn-lt"/>
                <a:cs typeface="+mn-lt"/>
              </a:rPr>
              <a:t>жінок</a:t>
            </a:r>
            <a:r>
              <a:rPr lang="en-US" sz="2200" dirty="0">
                <a:ea typeface="+mn-lt"/>
                <a:cs typeface="+mn-lt"/>
              </a:rPr>
              <a:t>, </a:t>
            </a:r>
            <a:r>
              <a:rPr lang="en-US" sz="2200" dirty="0" err="1">
                <a:ea typeface="+mn-lt"/>
                <a:cs typeface="+mn-lt"/>
              </a:rPr>
              <a:t>які</a:t>
            </a:r>
            <a:r>
              <a:rPr lang="en-US" sz="2200" dirty="0">
                <a:ea typeface="+mn-lt"/>
                <a:cs typeface="+mn-lt"/>
              </a:rPr>
              <a:t> </a:t>
            </a:r>
            <a:r>
              <a:rPr lang="en-US" sz="2200" dirty="0" err="1">
                <a:ea typeface="+mn-lt"/>
                <a:cs typeface="+mn-lt"/>
              </a:rPr>
              <a:t>мають</a:t>
            </a:r>
            <a:r>
              <a:rPr lang="en-US" sz="2200" dirty="0">
                <a:ea typeface="+mn-lt"/>
                <a:cs typeface="+mn-lt"/>
              </a:rPr>
              <a:t> </a:t>
            </a:r>
            <a:r>
              <a:rPr lang="en-US" sz="2200" dirty="0" err="1">
                <a:ea typeface="+mn-lt"/>
                <a:cs typeface="+mn-lt"/>
              </a:rPr>
              <a:t>дітей</a:t>
            </a:r>
            <a:r>
              <a:rPr lang="en-US" sz="2200" dirty="0">
                <a:ea typeface="+mn-lt"/>
                <a:cs typeface="+mn-lt"/>
              </a:rPr>
              <a:t> </a:t>
            </a:r>
            <a:r>
              <a:rPr lang="en-US" sz="2200" dirty="0" err="1">
                <a:ea typeface="+mn-lt"/>
                <a:cs typeface="+mn-lt"/>
              </a:rPr>
              <a:t>віком</a:t>
            </a:r>
            <a:r>
              <a:rPr lang="en-US" sz="2200" dirty="0">
                <a:ea typeface="+mn-lt"/>
                <a:cs typeface="+mn-lt"/>
              </a:rPr>
              <a:t> </a:t>
            </a:r>
            <a:r>
              <a:rPr lang="en-US" sz="2200" dirty="0" err="1">
                <a:ea typeface="+mn-lt"/>
                <a:cs typeface="+mn-lt"/>
              </a:rPr>
              <a:t>до</a:t>
            </a:r>
            <a:r>
              <a:rPr lang="en-US" sz="2200" dirty="0">
                <a:ea typeface="+mn-lt"/>
                <a:cs typeface="+mn-lt"/>
              </a:rPr>
              <a:t> </a:t>
            </a:r>
            <a:r>
              <a:rPr lang="en-US" sz="2200" dirty="0" err="1">
                <a:ea typeface="+mn-lt"/>
                <a:cs typeface="+mn-lt"/>
              </a:rPr>
              <a:t>семи</a:t>
            </a:r>
            <a:r>
              <a:rPr lang="en-US" sz="2200" dirty="0">
                <a:ea typeface="+mn-lt"/>
                <a:cs typeface="+mn-lt"/>
              </a:rPr>
              <a:t> </a:t>
            </a:r>
            <a:r>
              <a:rPr lang="en-US" sz="2200" dirty="0" err="1">
                <a:ea typeface="+mn-lt"/>
                <a:cs typeface="+mn-lt"/>
              </a:rPr>
              <a:t>років</a:t>
            </a:r>
            <a:r>
              <a:rPr lang="en-US" sz="2200" dirty="0">
                <a:ea typeface="+mn-lt"/>
                <a:cs typeface="+mn-lt"/>
              </a:rPr>
              <a:t>;</a:t>
            </a:r>
            <a:endParaRPr lang="en-US" dirty="0"/>
          </a:p>
          <a:p>
            <a:pPr marL="0" indent="0">
              <a:buNone/>
            </a:pPr>
            <a:endParaRPr lang="en-US" sz="2200" dirty="0">
              <a:cs typeface="Calibri" panose="020F0502020204030204"/>
            </a:endParaRPr>
          </a:p>
        </p:txBody>
      </p:sp>
      <p:pic>
        <p:nvPicPr>
          <p:cNvPr id="4" name="Рисунок 4" descr="Зображення, що містить особа&#10;&#10;Опис створено автоматично">
            <a:extLst>
              <a:ext uri="{FF2B5EF4-FFF2-40B4-BE49-F238E27FC236}">
                <a16:creationId xmlns:a16="http://schemas.microsoft.com/office/drawing/2014/main" id="{DC6DB713-772C-4006-821D-1A9768117E56}"/>
              </a:ext>
            </a:extLst>
          </p:cNvPr>
          <p:cNvPicPr>
            <a:picLocks noChangeAspect="1"/>
          </p:cNvPicPr>
          <p:nvPr/>
        </p:nvPicPr>
        <p:blipFill>
          <a:blip r:embed="rId2"/>
          <a:stretch>
            <a:fillRect/>
          </a:stretch>
        </p:blipFill>
        <p:spPr>
          <a:xfrm>
            <a:off x="4654296" y="843437"/>
            <a:ext cx="6903720" cy="5171126"/>
          </a:xfrm>
          <a:prstGeom prst="rect">
            <a:avLst/>
          </a:prstGeom>
        </p:spPr>
      </p:pic>
    </p:spTree>
    <p:extLst>
      <p:ext uri="{BB962C8B-B14F-4D97-AF65-F5344CB8AC3E}">
        <p14:creationId xmlns:p14="http://schemas.microsoft.com/office/powerpoint/2010/main" val="720023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id="{DB304A14-32D0-4873-B914-423ED7B8D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Заголовок 1">
            <a:extLst>
              <a:ext uri="{FF2B5EF4-FFF2-40B4-BE49-F238E27FC236}">
                <a16:creationId xmlns:a16="http://schemas.microsoft.com/office/drawing/2014/main" id="{F1A5EC95-364A-422D-8A16-DF494294B67A}"/>
              </a:ext>
            </a:extLst>
          </p:cNvPr>
          <p:cNvSpPr>
            <a:spLocks noGrp="1"/>
          </p:cNvSpPr>
          <p:nvPr>
            <p:ph type="title"/>
          </p:nvPr>
        </p:nvSpPr>
        <p:spPr>
          <a:xfrm>
            <a:off x="838200" y="365125"/>
            <a:ext cx="5387502" cy="1325563"/>
          </a:xfrm>
        </p:spPr>
        <p:txBody>
          <a:bodyPr>
            <a:normAutofit/>
          </a:bodyPr>
          <a:lstStyle/>
          <a:p>
            <a:r>
              <a:rPr lang="uk-UA" dirty="0">
                <a:ea typeface="+mj-lt"/>
                <a:cs typeface="+mj-lt"/>
              </a:rPr>
              <a:t>9. </a:t>
            </a:r>
            <a:r>
              <a:rPr lang="uk-UA" b="1" i="1" dirty="0">
                <a:ea typeface="+mj-lt"/>
                <a:cs typeface="+mj-lt"/>
              </a:rPr>
              <a:t>Обмеження волі</a:t>
            </a:r>
            <a:endParaRPr lang="uk-UA" dirty="0">
              <a:cs typeface="Calibri Light"/>
            </a:endParaRPr>
          </a:p>
        </p:txBody>
      </p:sp>
      <p:sp>
        <p:nvSpPr>
          <p:cNvPr id="3" name="Місце для вмісту 2">
            <a:extLst>
              <a:ext uri="{FF2B5EF4-FFF2-40B4-BE49-F238E27FC236}">
                <a16:creationId xmlns:a16="http://schemas.microsoft.com/office/drawing/2014/main" id="{AB0F092C-9339-4F48-8166-DEC009CF1588}"/>
              </a:ext>
            </a:extLst>
          </p:cNvPr>
          <p:cNvSpPr>
            <a:spLocks noGrp="1"/>
          </p:cNvSpPr>
          <p:nvPr>
            <p:ph idx="1"/>
          </p:nvPr>
        </p:nvSpPr>
        <p:spPr>
          <a:xfrm>
            <a:off x="838200" y="1825625"/>
            <a:ext cx="5387502" cy="4351338"/>
          </a:xfrm>
        </p:spPr>
        <p:txBody>
          <a:bodyPr vert="horz" lIns="91440" tIns="45720" rIns="91440" bIns="45720" rtlCol="0">
            <a:normAutofit/>
          </a:bodyPr>
          <a:lstStyle/>
          <a:p>
            <a:pPr>
              <a:buNone/>
            </a:pPr>
            <a:r>
              <a:rPr lang="uk-UA" sz="2000">
                <a:ea typeface="+mn-lt"/>
                <a:cs typeface="+mn-lt"/>
              </a:rPr>
              <a:t>• Покарання у виді обмеження волі полягає у триманні особи в кримінально—виконавчих установах відкритого типу без ізоляції від суспільства в умовах здійснення за нею нагляду з обов'язковим залученням засудженого до праці.</a:t>
            </a:r>
            <a:endParaRPr lang="uk-UA" sz="2000"/>
          </a:p>
          <a:p>
            <a:pPr>
              <a:buNone/>
            </a:pPr>
            <a:r>
              <a:rPr lang="uk-UA" sz="2000">
                <a:ea typeface="+mn-lt"/>
                <a:cs typeface="+mn-lt"/>
              </a:rPr>
              <a:t>• Обмеження волі встановлюється на строк від одного до п'яти років.</a:t>
            </a:r>
            <a:endParaRPr lang="uk-UA" sz="2000"/>
          </a:p>
          <a:p>
            <a:pPr>
              <a:buNone/>
            </a:pPr>
            <a:r>
              <a:rPr lang="uk-UA" sz="2000">
                <a:ea typeface="+mn-lt"/>
                <a:cs typeface="+mn-lt"/>
              </a:rPr>
              <a:t>• Обмеження волі не застосовується до неповнолітніх, вагітних жінок і жінок, що мають дітей віком до чотирнадцяти років, до осіб, що досягли пенсійного віку, військовослужбовців строкової служби та до інвалідів першої і другої групи;</a:t>
            </a:r>
            <a:endParaRPr lang="uk-UA" sz="2000"/>
          </a:p>
          <a:p>
            <a:pPr marL="0" indent="0">
              <a:buNone/>
            </a:pPr>
            <a:endParaRPr lang="uk-UA" sz="2000">
              <a:cs typeface="Calibri" panose="020F0502020204030204"/>
            </a:endParaRPr>
          </a:p>
        </p:txBody>
      </p:sp>
      <p:pic>
        <p:nvPicPr>
          <p:cNvPr id="4" name="Рисунок 4">
            <a:extLst>
              <a:ext uri="{FF2B5EF4-FFF2-40B4-BE49-F238E27FC236}">
                <a16:creationId xmlns:a16="http://schemas.microsoft.com/office/drawing/2014/main" id="{15D0072F-1F3B-401E-ACD3-5B65EB0FA30F}"/>
              </a:ext>
            </a:extLst>
          </p:cNvPr>
          <p:cNvPicPr>
            <a:picLocks noChangeAspect="1"/>
          </p:cNvPicPr>
          <p:nvPr/>
        </p:nvPicPr>
        <p:blipFill rotWithShape="1">
          <a:blip r:embed="rId2"/>
          <a:srcRect l="16694" r="16664" b="1"/>
          <a:stretch/>
        </p:blipFill>
        <p:spPr>
          <a:xfrm>
            <a:off x="6621294" y="1295416"/>
            <a:ext cx="5570706" cy="5562584"/>
          </a:xfrm>
          <a:custGeom>
            <a:avLst/>
            <a:gdLst/>
            <a:ahLst/>
            <a:cxnLst/>
            <a:rect l="l" t="t" r="r" b="b"/>
            <a:pathLst>
              <a:path w="5570706" h="5562584">
                <a:moveTo>
                  <a:pt x="3374687" y="0"/>
                </a:moveTo>
                <a:cubicBezTo>
                  <a:pt x="4190094" y="0"/>
                  <a:pt x="4937956" y="289196"/>
                  <a:pt x="5521301" y="770615"/>
                </a:cubicBezTo>
                <a:lnTo>
                  <a:pt x="5570706" y="815517"/>
                </a:lnTo>
                <a:lnTo>
                  <a:pt x="5570706" y="5562584"/>
                </a:lnTo>
                <a:lnTo>
                  <a:pt x="808135" y="5562584"/>
                </a:lnTo>
                <a:lnTo>
                  <a:pt x="770615" y="5521302"/>
                </a:lnTo>
                <a:cubicBezTo>
                  <a:pt x="289196" y="4937957"/>
                  <a:pt x="0" y="4190095"/>
                  <a:pt x="0" y="3374687"/>
                </a:cubicBezTo>
                <a:cubicBezTo>
                  <a:pt x="0" y="1510899"/>
                  <a:pt x="1510899" y="0"/>
                  <a:pt x="3374687" y="0"/>
                </a:cubicBezTo>
                <a:close/>
              </a:path>
            </a:pathLst>
          </a:custGeom>
        </p:spPr>
      </p:pic>
      <p:sp>
        <p:nvSpPr>
          <p:cNvPr id="20" name="!!Oval">
            <a:extLst>
              <a:ext uri="{FF2B5EF4-FFF2-40B4-BE49-F238E27FC236}">
                <a16:creationId xmlns:a16="http://schemas.microsoft.com/office/drawing/2014/main" id="{1D460C86-854F-4FB3-ABC2-E823D8FEB9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3451" y="1656147"/>
            <a:ext cx="546100" cy="5461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1" name="!!Arc">
            <a:extLst>
              <a:ext uri="{FF2B5EF4-FFF2-40B4-BE49-F238E27FC236}">
                <a16:creationId xmlns:a16="http://schemas.microsoft.com/office/drawing/2014/main" id="{BB48116A-278A-4CC5-89D3-9DE8E8FF1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739"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0580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F5FC216-2281-40C1-A696-AAFA4E367ADA}"/>
              </a:ext>
            </a:extLst>
          </p:cNvPr>
          <p:cNvSpPr>
            <a:spLocks noGrp="1"/>
          </p:cNvSpPr>
          <p:nvPr>
            <p:ph type="title"/>
          </p:nvPr>
        </p:nvSpPr>
        <p:spPr>
          <a:xfrm>
            <a:off x="838201" y="345810"/>
            <a:ext cx="5120561" cy="1325563"/>
          </a:xfrm>
        </p:spPr>
        <p:txBody>
          <a:bodyPr>
            <a:normAutofit/>
          </a:bodyPr>
          <a:lstStyle/>
          <a:p>
            <a:r>
              <a:rPr lang="uk-UA" sz="2800">
                <a:ea typeface="+mj-lt"/>
                <a:cs typeface="+mj-lt"/>
              </a:rPr>
              <a:t>10. </a:t>
            </a:r>
            <a:r>
              <a:rPr lang="uk-UA" sz="2800" b="1" i="1">
                <a:ea typeface="+mj-lt"/>
                <a:cs typeface="+mj-lt"/>
              </a:rPr>
              <a:t>Тримання  в дисциплінарному батальйоні військовослужбовців</a:t>
            </a:r>
            <a:r>
              <a:rPr lang="uk-UA" sz="2800">
                <a:ea typeface="+mj-lt"/>
                <a:cs typeface="+mj-lt"/>
              </a:rPr>
              <a:t>.  </a:t>
            </a:r>
            <a:endParaRPr lang="uk-UA" sz="2800"/>
          </a:p>
        </p:txBody>
      </p:sp>
      <p:sp>
        <p:nvSpPr>
          <p:cNvPr id="3" name="Місце для вмісту 2">
            <a:extLst>
              <a:ext uri="{FF2B5EF4-FFF2-40B4-BE49-F238E27FC236}">
                <a16:creationId xmlns:a16="http://schemas.microsoft.com/office/drawing/2014/main" id="{6DC2C44E-F5DB-4B8C-9978-1F8A6585FD63}"/>
              </a:ext>
            </a:extLst>
          </p:cNvPr>
          <p:cNvSpPr>
            <a:spLocks noGrp="1"/>
          </p:cNvSpPr>
          <p:nvPr>
            <p:ph idx="1"/>
          </p:nvPr>
        </p:nvSpPr>
        <p:spPr>
          <a:xfrm>
            <a:off x="838201" y="1825625"/>
            <a:ext cx="5092194" cy="4351338"/>
          </a:xfrm>
        </p:spPr>
        <p:txBody>
          <a:bodyPr vert="horz" lIns="91440" tIns="45720" rIns="91440" bIns="45720" rtlCol="0">
            <a:normAutofit/>
          </a:bodyPr>
          <a:lstStyle/>
          <a:p>
            <a:pPr>
              <a:buNone/>
            </a:pPr>
            <a:r>
              <a:rPr lang="uk-UA" sz="1800">
                <a:ea typeface="+mn-lt"/>
                <a:cs typeface="+mn-lt"/>
              </a:rPr>
              <a:t>• Покарання у виді тримання в дисциплінарному батальйоні призначається військовослужбовцям строкової служби на строк від шести місяців до двох років у випадках, передбачених КК, а також якщо суд, враховуючи обставини справи та особу засудженого, вважатиме за можливе замінити позбавлення волі на строк не більше двох років триманням у дисциплінарному батальйоні на той самий строк.</a:t>
            </a:r>
            <a:endParaRPr lang="uk-UA" sz="1800"/>
          </a:p>
          <a:p>
            <a:pPr>
              <a:buNone/>
            </a:pPr>
            <a:r>
              <a:rPr lang="uk-UA" sz="1800">
                <a:ea typeface="+mn-lt"/>
                <a:cs typeface="+mn-lt"/>
              </a:rPr>
              <a:t>• Тримання в дисциплінарному батальйоні військовослужбовців замість позбавлення волі не може застосовуватися до осіб, які раніше відбували покарання у виді позбавлення волі;</a:t>
            </a:r>
            <a:endParaRPr lang="uk-UA" sz="1800"/>
          </a:p>
          <a:p>
            <a:pPr marL="0" indent="0">
              <a:buNone/>
            </a:pPr>
            <a:endParaRPr lang="uk-UA" sz="1800">
              <a:cs typeface="Calibri" panose="020F0502020204030204"/>
            </a:endParaRPr>
          </a:p>
        </p:txBody>
      </p:sp>
      <p:sp>
        <p:nvSpPr>
          <p:cNvPr id="29" name="Oval 28">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 name="Рисунок 5" descr="Зображення, що містить прилад&#10;&#10;Опис створено автоматично">
            <a:extLst>
              <a:ext uri="{FF2B5EF4-FFF2-40B4-BE49-F238E27FC236}">
                <a16:creationId xmlns:a16="http://schemas.microsoft.com/office/drawing/2014/main" id="{CFF96D89-44B9-4A2A-8820-428FBBF304DE}"/>
              </a:ext>
            </a:extLst>
          </p:cNvPr>
          <p:cNvPicPr>
            <a:picLocks noChangeAspect="1"/>
          </p:cNvPicPr>
          <p:nvPr/>
        </p:nvPicPr>
        <p:blipFill rotWithShape="1">
          <a:blip r:embed="rId2"/>
          <a:srcRect l="30524" r="346" b="1"/>
          <a:stretch/>
        </p:blipFill>
        <p:spPr>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p:spPr>
      </p:pic>
      <p:sp>
        <p:nvSpPr>
          <p:cNvPr id="31" name="Arc 30">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4" name="Рисунок 4">
            <a:extLst>
              <a:ext uri="{FF2B5EF4-FFF2-40B4-BE49-F238E27FC236}">
                <a16:creationId xmlns:a16="http://schemas.microsoft.com/office/drawing/2014/main" id="{A0BF1856-E1E7-45B0-9394-18DDD5068D38}"/>
              </a:ext>
            </a:extLst>
          </p:cNvPr>
          <p:cNvPicPr>
            <a:picLocks noChangeAspect="1"/>
          </p:cNvPicPr>
          <p:nvPr/>
        </p:nvPicPr>
        <p:blipFill rotWithShape="1">
          <a:blip r:embed="rId3"/>
          <a:srcRect l="12361" r="2" b="2"/>
          <a:stretch/>
        </p:blipFill>
        <p:spPr>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p:spPr>
      </p:pic>
    </p:spTree>
    <p:extLst>
      <p:ext uri="{BB962C8B-B14F-4D97-AF65-F5344CB8AC3E}">
        <p14:creationId xmlns:p14="http://schemas.microsoft.com/office/powerpoint/2010/main" val="3442123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8D31E1B-0407-4223-9642-0B642CBF5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062849"/>
            <a:ext cx="731521" cy="673460"/>
            <a:chOff x="3940602" y="308034"/>
            <a:chExt cx="2116791" cy="3428999"/>
          </a:xfrm>
          <a:solidFill>
            <a:schemeClr val="accent4"/>
          </a:solidFill>
        </p:grpSpPr>
        <p:sp>
          <p:nvSpPr>
            <p:cNvPr id="34" name="Rectangle 3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Rectangle 3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656150"/>
            <a:ext cx="5672667" cy="14315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09D8648-3060-412D-B089-B7053B09963E}"/>
              </a:ext>
            </a:extLst>
          </p:cNvPr>
          <p:cNvSpPr>
            <a:spLocks noGrp="1"/>
          </p:cNvSpPr>
          <p:nvPr>
            <p:ph type="title"/>
          </p:nvPr>
        </p:nvSpPr>
        <p:spPr>
          <a:xfrm>
            <a:off x="1043631" y="873940"/>
            <a:ext cx="5052369" cy="1035781"/>
          </a:xfrm>
        </p:spPr>
        <p:txBody>
          <a:bodyPr anchor="ctr">
            <a:normAutofit/>
          </a:bodyPr>
          <a:lstStyle/>
          <a:p>
            <a:r>
              <a:rPr lang="uk-UA" sz="3300">
                <a:ea typeface="+mj-lt"/>
                <a:cs typeface="+mj-lt"/>
              </a:rPr>
              <a:t>11. </a:t>
            </a:r>
            <a:r>
              <a:rPr lang="uk-UA" sz="3300" b="1" i="1">
                <a:ea typeface="+mj-lt"/>
                <a:cs typeface="+mj-lt"/>
              </a:rPr>
              <a:t>Позбавлення волі на певний строк</a:t>
            </a:r>
            <a:r>
              <a:rPr lang="uk-UA" sz="3300">
                <a:ea typeface="+mj-lt"/>
                <a:cs typeface="+mj-lt"/>
              </a:rPr>
              <a:t>.  </a:t>
            </a:r>
            <a:endParaRPr lang="uk-UA" sz="3300"/>
          </a:p>
        </p:txBody>
      </p:sp>
      <p:sp>
        <p:nvSpPr>
          <p:cNvPr id="8" name="Content Placeholder 7">
            <a:extLst>
              <a:ext uri="{FF2B5EF4-FFF2-40B4-BE49-F238E27FC236}">
                <a16:creationId xmlns:a16="http://schemas.microsoft.com/office/drawing/2014/main" id="{211E4726-FDD4-4F25-8593-A4F9DFBF7273}"/>
              </a:ext>
            </a:extLst>
          </p:cNvPr>
          <p:cNvSpPr>
            <a:spLocks noGrp="1"/>
          </p:cNvSpPr>
          <p:nvPr>
            <p:ph idx="1"/>
          </p:nvPr>
        </p:nvSpPr>
        <p:spPr>
          <a:xfrm>
            <a:off x="1045029" y="2524721"/>
            <a:ext cx="4991629" cy="3677123"/>
          </a:xfrm>
        </p:spPr>
        <p:txBody>
          <a:bodyPr anchor="ctr">
            <a:normAutofit/>
          </a:bodyPr>
          <a:lstStyle/>
          <a:p>
            <a:pPr>
              <a:buNone/>
            </a:pPr>
            <a:r>
              <a:rPr lang="en-US" sz="1800">
                <a:ea typeface="+mn-lt"/>
                <a:cs typeface="+mn-lt"/>
              </a:rPr>
              <a:t>• Покарання у виді позбавлення волі полягає в ізоляції засудженого та поміщенні його на певний строк до кримінально-виконавчої установи.</a:t>
            </a:r>
            <a:endParaRPr lang="uk-UA" sz="1800"/>
          </a:p>
          <a:p>
            <a:pPr>
              <a:buNone/>
            </a:pPr>
            <a:r>
              <a:rPr lang="en-US" sz="1800">
                <a:ea typeface="+mn-lt"/>
                <a:cs typeface="+mn-lt"/>
              </a:rPr>
              <a:t>• Позбавлення волі встановлюється на строк від одного до п'ятнадцяти років;</a:t>
            </a:r>
            <a:endParaRPr lang="en-US" sz="1800"/>
          </a:p>
          <a:p>
            <a:pPr marL="0" indent="0">
              <a:buNone/>
            </a:pPr>
            <a:endParaRPr lang="en-US" sz="1800">
              <a:cs typeface="Calibri" panose="020F0502020204030204"/>
            </a:endParaRPr>
          </a:p>
        </p:txBody>
      </p:sp>
      <p:sp>
        <p:nvSpPr>
          <p:cNvPr id="40" name="Rectangle 39">
            <a:extLst>
              <a:ext uri="{FF2B5EF4-FFF2-40B4-BE49-F238E27FC236}">
                <a16:creationId xmlns:a16="http://schemas.microsoft.com/office/drawing/2014/main" id="{70E96339-907C-46C3-99AC-31179B6F0E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16299" y="608401"/>
            <a:ext cx="4637502" cy="5593443"/>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струнний смичковий інструмент&#10;&#10;Опис створено автоматично">
            <a:extLst>
              <a:ext uri="{FF2B5EF4-FFF2-40B4-BE49-F238E27FC236}">
                <a16:creationId xmlns:a16="http://schemas.microsoft.com/office/drawing/2014/main" id="{9B6FE2AC-C009-4729-A184-DC275127776F}"/>
              </a:ext>
            </a:extLst>
          </p:cNvPr>
          <p:cNvPicPr>
            <a:picLocks noChangeAspect="1"/>
          </p:cNvPicPr>
          <p:nvPr/>
        </p:nvPicPr>
        <p:blipFill rotWithShape="1">
          <a:blip r:embed="rId2"/>
          <a:srcRect l="22993" r="18980" b="1"/>
          <a:stretch/>
        </p:blipFill>
        <p:spPr>
          <a:xfrm>
            <a:off x="6930493" y="1421302"/>
            <a:ext cx="4223252" cy="4075680"/>
          </a:xfrm>
          <a:prstGeom prst="rect">
            <a:avLst/>
          </a:prstGeom>
        </p:spPr>
      </p:pic>
      <p:cxnSp>
        <p:nvCxnSpPr>
          <p:cNvPr id="42" name="Straight Connector 41">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92240"/>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9092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31BF440-39FA-4087-84CC-2EEC0BBDA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текст, особа&#10;&#10;Опис створено автоматично">
            <a:extLst>
              <a:ext uri="{FF2B5EF4-FFF2-40B4-BE49-F238E27FC236}">
                <a16:creationId xmlns:a16="http://schemas.microsoft.com/office/drawing/2014/main" id="{3ECBCD8F-A477-4C83-9076-5602DE6857AD}"/>
              </a:ext>
            </a:extLst>
          </p:cNvPr>
          <p:cNvPicPr>
            <a:picLocks noChangeAspect="1"/>
          </p:cNvPicPr>
          <p:nvPr/>
        </p:nvPicPr>
        <p:blipFill rotWithShape="1">
          <a:blip r:embed="rId2"/>
          <a:srcRect t="10787" r="-1" b="10785"/>
          <a:stretch/>
        </p:blipFill>
        <p:spPr>
          <a:xfrm>
            <a:off x="4883025" y="10"/>
            <a:ext cx="7308975" cy="3364982"/>
          </a:xfrm>
          <a:custGeom>
            <a:avLst/>
            <a:gdLst/>
            <a:ahLst/>
            <a:cxnLst/>
            <a:rect l="l" t="t" r="r" b="b"/>
            <a:pathLst>
              <a:path w="7308975" h="3364992">
                <a:moveTo>
                  <a:pt x="0" y="0"/>
                </a:moveTo>
                <a:lnTo>
                  <a:pt x="7308975" y="0"/>
                </a:lnTo>
                <a:lnTo>
                  <a:pt x="7308975" y="3364992"/>
                </a:lnTo>
                <a:lnTo>
                  <a:pt x="1210305" y="3364992"/>
                </a:lnTo>
                <a:lnTo>
                  <a:pt x="1192705" y="2943200"/>
                </a:lnTo>
                <a:cubicBezTo>
                  <a:pt x="1098874" y="1825108"/>
                  <a:pt x="684692" y="821621"/>
                  <a:pt x="62981" y="69271"/>
                </a:cubicBezTo>
                <a:close/>
              </a:path>
            </a:pathLst>
          </a:custGeom>
        </p:spPr>
      </p:pic>
      <p:pic>
        <p:nvPicPr>
          <p:cNvPr id="5" name="Рисунок 5" descr="Зображення, що містить будівля, силует, вікно&#10;&#10;Опис створено автоматично">
            <a:extLst>
              <a:ext uri="{FF2B5EF4-FFF2-40B4-BE49-F238E27FC236}">
                <a16:creationId xmlns:a16="http://schemas.microsoft.com/office/drawing/2014/main" id="{2496CE11-103C-4297-88FF-419EE2004B2E}"/>
              </a:ext>
            </a:extLst>
          </p:cNvPr>
          <p:cNvPicPr>
            <a:picLocks noChangeAspect="1"/>
          </p:cNvPicPr>
          <p:nvPr/>
        </p:nvPicPr>
        <p:blipFill rotWithShape="1">
          <a:blip r:embed="rId3"/>
          <a:srcRect r="-1" b="7921"/>
          <a:stretch/>
        </p:blipFill>
        <p:spPr>
          <a:xfrm>
            <a:off x="4883025" y="3493008"/>
            <a:ext cx="7308975" cy="3364992"/>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p:spPr>
      </p:pic>
      <p:sp useBgFill="1">
        <p:nvSpPr>
          <p:cNvPr id="33" name="Freeform: Shape 32">
            <a:extLst>
              <a:ext uri="{FF2B5EF4-FFF2-40B4-BE49-F238E27FC236}">
                <a16:creationId xmlns:a16="http://schemas.microsoft.com/office/drawing/2014/main" id="{F04E4CBA-303B-48BD-8451-C2701CB0E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1" cy="6858000"/>
          </a:xfrm>
          <a:custGeom>
            <a:avLst/>
            <a:gdLst>
              <a:gd name="connsiteX0" fmla="*/ 0 w 6096001"/>
              <a:gd name="connsiteY0" fmla="*/ 0 h 6858000"/>
              <a:gd name="connsiteX1" fmla="*/ 4883024 w 6096001"/>
              <a:gd name="connsiteY1" fmla="*/ 0 h 6858000"/>
              <a:gd name="connsiteX2" fmla="*/ 4946006 w 6096001"/>
              <a:gd name="connsiteY2" fmla="*/ 69271 h 6858000"/>
              <a:gd name="connsiteX3" fmla="*/ 6096001 w 6096001"/>
              <a:gd name="connsiteY3" fmla="*/ 3429000 h 6858000"/>
              <a:gd name="connsiteX4" fmla="*/ 4946006 w 6096001"/>
              <a:gd name="connsiteY4" fmla="*/ 6788730 h 6858000"/>
              <a:gd name="connsiteX5" fmla="*/ 4883024 w 6096001"/>
              <a:gd name="connsiteY5" fmla="*/ 6858000 h 6858000"/>
              <a:gd name="connsiteX6" fmla="*/ 0 w 609600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1" h="6858000">
                <a:moveTo>
                  <a:pt x="0" y="0"/>
                </a:moveTo>
                <a:lnTo>
                  <a:pt x="4883024" y="0"/>
                </a:lnTo>
                <a:lnTo>
                  <a:pt x="4946006" y="69271"/>
                </a:lnTo>
                <a:cubicBezTo>
                  <a:pt x="5656532" y="929100"/>
                  <a:pt x="6096001" y="2116944"/>
                  <a:pt x="6096001" y="3429000"/>
                </a:cubicBezTo>
                <a:cubicBezTo>
                  <a:pt x="6096001" y="4741056"/>
                  <a:pt x="5656532" y="5928900"/>
                  <a:pt x="4946006" y="6788730"/>
                </a:cubicBezTo>
                <a:lnTo>
                  <a:pt x="4883024"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5" name="Freeform: Shape 34">
            <a:extLst>
              <a:ext uri="{FF2B5EF4-FFF2-40B4-BE49-F238E27FC236}">
                <a16:creationId xmlns:a16="http://schemas.microsoft.com/office/drawing/2014/main" id="{F6CA58B3-AFCC-4A40-9882-50D508087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7332" cy="6858000"/>
          </a:xfrm>
          <a:custGeom>
            <a:avLst/>
            <a:gdLst>
              <a:gd name="connsiteX0" fmla="*/ 0 w 6087332"/>
              <a:gd name="connsiteY0" fmla="*/ 0 h 6858000"/>
              <a:gd name="connsiteX1" fmla="*/ 4874355 w 6087332"/>
              <a:gd name="connsiteY1" fmla="*/ 0 h 6858000"/>
              <a:gd name="connsiteX2" fmla="*/ 4937337 w 6087332"/>
              <a:gd name="connsiteY2" fmla="*/ 69271 h 6858000"/>
              <a:gd name="connsiteX3" fmla="*/ 6087332 w 6087332"/>
              <a:gd name="connsiteY3" fmla="*/ 3429000 h 6858000"/>
              <a:gd name="connsiteX4" fmla="*/ 4937337 w 6087332"/>
              <a:gd name="connsiteY4" fmla="*/ 6788730 h 6858000"/>
              <a:gd name="connsiteX5" fmla="*/ 4874355 w 6087332"/>
              <a:gd name="connsiteY5" fmla="*/ 6858000 h 6858000"/>
              <a:gd name="connsiteX6" fmla="*/ 0 w 6087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7332" h="6858000">
                <a:moveTo>
                  <a:pt x="0" y="0"/>
                </a:moveTo>
                <a:lnTo>
                  <a:pt x="4874355" y="0"/>
                </a:lnTo>
                <a:lnTo>
                  <a:pt x="4937337" y="69271"/>
                </a:lnTo>
                <a:cubicBezTo>
                  <a:pt x="5647863" y="929100"/>
                  <a:pt x="6087332" y="2116944"/>
                  <a:pt x="6087332" y="3429000"/>
                </a:cubicBezTo>
                <a:cubicBezTo>
                  <a:pt x="6087332" y="4741056"/>
                  <a:pt x="5647863" y="5928900"/>
                  <a:pt x="4937337" y="6788730"/>
                </a:cubicBezTo>
                <a:lnTo>
                  <a:pt x="4874355"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Заголовок 1">
            <a:extLst>
              <a:ext uri="{FF2B5EF4-FFF2-40B4-BE49-F238E27FC236}">
                <a16:creationId xmlns:a16="http://schemas.microsoft.com/office/drawing/2014/main" id="{62E71BCF-FB73-4878-9CC0-5AF07AFCAB52}"/>
              </a:ext>
            </a:extLst>
          </p:cNvPr>
          <p:cNvSpPr>
            <a:spLocks noGrp="1"/>
          </p:cNvSpPr>
          <p:nvPr>
            <p:ph type="title"/>
          </p:nvPr>
        </p:nvSpPr>
        <p:spPr>
          <a:xfrm>
            <a:off x="448056" y="859536"/>
            <a:ext cx="4832802" cy="1243584"/>
          </a:xfrm>
        </p:spPr>
        <p:txBody>
          <a:bodyPr>
            <a:normAutofit/>
          </a:bodyPr>
          <a:lstStyle/>
          <a:p>
            <a:r>
              <a:rPr lang="uk-UA" sz="3400" dirty="0">
                <a:ea typeface="+mj-lt"/>
                <a:cs typeface="+mj-lt"/>
              </a:rPr>
              <a:t>12. </a:t>
            </a:r>
            <a:r>
              <a:rPr lang="uk-UA" sz="3400" b="1" i="1" dirty="0">
                <a:ea typeface="+mj-lt"/>
                <a:cs typeface="+mj-lt"/>
              </a:rPr>
              <a:t>Довічне позбавлення волі</a:t>
            </a:r>
            <a:endParaRPr lang="uk-UA" sz="3400" dirty="0">
              <a:cs typeface="Calibri Light"/>
            </a:endParaRPr>
          </a:p>
        </p:txBody>
      </p:sp>
      <p:sp>
        <p:nvSpPr>
          <p:cNvPr id="37" name="Rectangle 36">
            <a:extLst>
              <a:ext uri="{FF2B5EF4-FFF2-40B4-BE49-F238E27FC236}">
                <a16:creationId xmlns:a16="http://schemas.microsoft.com/office/drawing/2014/main" id="{75C56826-D4E5-42ED-8529-079651CB3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52144"/>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39" name="Rectangle 38">
            <a:extLst>
              <a:ext uri="{FF2B5EF4-FFF2-40B4-BE49-F238E27FC236}">
                <a16:creationId xmlns:a16="http://schemas.microsoft.com/office/drawing/2014/main" id="{82095FCE-EF05-4443-B97A-85DEE3A5CA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544" y="2194560"/>
            <a:ext cx="4892040" cy="18288"/>
          </a:xfrm>
          <a:prstGeom prst="rect">
            <a:avLst/>
          </a:prstGeom>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1" name="Rectangle 40">
            <a:extLst>
              <a:ext uri="{FF2B5EF4-FFF2-40B4-BE49-F238E27FC236}">
                <a16:creationId xmlns:a16="http://schemas.microsoft.com/office/drawing/2014/main" id="{CA00AE6B-AA30-4CF8-BA6F-339B780AD7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544" y="2194560"/>
            <a:ext cx="4892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 name="Content Placeholder 7">
            <a:extLst>
              <a:ext uri="{FF2B5EF4-FFF2-40B4-BE49-F238E27FC236}">
                <a16:creationId xmlns:a16="http://schemas.microsoft.com/office/drawing/2014/main" id="{B524AE31-DC77-4546-92E9-D1B463280B43}"/>
              </a:ext>
            </a:extLst>
          </p:cNvPr>
          <p:cNvSpPr>
            <a:spLocks noGrp="1"/>
          </p:cNvSpPr>
          <p:nvPr>
            <p:ph idx="1"/>
          </p:nvPr>
        </p:nvSpPr>
        <p:spPr>
          <a:xfrm>
            <a:off x="448056" y="2512611"/>
            <a:ext cx="4832803" cy="3664351"/>
          </a:xfrm>
        </p:spPr>
        <p:txBody>
          <a:bodyPr>
            <a:normAutofit/>
          </a:bodyPr>
          <a:lstStyle/>
          <a:p>
            <a:pPr>
              <a:buNone/>
            </a:pPr>
            <a:r>
              <a:rPr lang="en-US" sz="1900">
                <a:ea typeface="+mn-lt"/>
                <a:cs typeface="+mn-lt"/>
              </a:rPr>
              <a:t>• Довічне позбавлення волі встановлюється за вчинення особливо тяжких злочинів і застосовується лише у випадках, спеціально передбачених КК, якщо суд не вважає за можливе застосовувати позбавлення волі на певний строк.</a:t>
            </a:r>
            <a:endParaRPr lang="uk-UA" sz="1900"/>
          </a:p>
          <a:p>
            <a:pPr>
              <a:buNone/>
            </a:pPr>
            <a:r>
              <a:rPr lang="en-US" sz="1900">
                <a:ea typeface="+mn-lt"/>
                <a:cs typeface="+mn-lt"/>
              </a:rPr>
              <a:t>• Довічне позбавлення волі не застосовується до осіб, що вчинили злочини у віці до 18 років, і до осіб у віці понад 65 років, а також до жінок, що були в стані вагітності під час вчинення злочину або на момент постановлення вироку.</a:t>
            </a:r>
            <a:endParaRPr lang="en-US" sz="1900"/>
          </a:p>
          <a:p>
            <a:pPr marL="0" indent="0">
              <a:buNone/>
            </a:pPr>
            <a:endParaRPr lang="en-US" sz="1900">
              <a:cs typeface="Calibri" panose="020F0502020204030204"/>
            </a:endParaRPr>
          </a:p>
        </p:txBody>
      </p:sp>
    </p:spTree>
    <p:extLst>
      <p:ext uri="{BB962C8B-B14F-4D97-AF65-F5344CB8AC3E}">
        <p14:creationId xmlns:p14="http://schemas.microsoft.com/office/powerpoint/2010/main" val="3906410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6D444-2756-434F-AE61-96D69830C1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седзі, будівля, темний, силует&#10;&#10;Опис створено автоматично">
            <a:extLst>
              <a:ext uri="{FF2B5EF4-FFF2-40B4-BE49-F238E27FC236}">
                <a16:creationId xmlns:a16="http://schemas.microsoft.com/office/drawing/2014/main" id="{2FFD7B56-EFDB-437C-B8BA-179E9A7C7D60}"/>
              </a:ext>
            </a:extLst>
          </p:cNvPr>
          <p:cNvPicPr>
            <a:picLocks noChangeAspect="1"/>
          </p:cNvPicPr>
          <p:nvPr/>
        </p:nvPicPr>
        <p:blipFill rotWithShape="1">
          <a:blip r:embed="rId2"/>
          <a:srcRect t="1172" r="-1" b="-1"/>
          <a:stretch/>
        </p:blipFill>
        <p:spPr>
          <a:xfrm>
            <a:off x="320040" y="320040"/>
            <a:ext cx="11548872" cy="4303462"/>
          </a:xfrm>
          <a:prstGeom prst="rect">
            <a:avLst/>
          </a:prstGeom>
        </p:spPr>
      </p:pic>
      <p:sp>
        <p:nvSpPr>
          <p:cNvPr id="11" name="Rectangle 10">
            <a:extLst>
              <a:ext uri="{FF2B5EF4-FFF2-40B4-BE49-F238E27FC236}">
                <a16:creationId xmlns:a16="http://schemas.microsoft.com/office/drawing/2014/main" id="{A27B6159-7734-4564-9E0F-C4BC43C36E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4782312"/>
            <a:ext cx="11548872" cy="1755648"/>
          </a:xfrm>
          <a:prstGeom prst="rect">
            <a:avLst/>
          </a:prstGeom>
          <a:solidFill>
            <a:schemeClr val="tx1">
              <a:alpha val="93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E2FFB46B-05BC-4950-B18A-9593FDAE6E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059936" y="5237979"/>
            <a:ext cx="0" cy="9144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Місце для вмісту 2">
            <a:extLst>
              <a:ext uri="{FF2B5EF4-FFF2-40B4-BE49-F238E27FC236}">
                <a16:creationId xmlns:a16="http://schemas.microsoft.com/office/drawing/2014/main" id="{9761CA51-FAA8-4679-A54E-3C6EE51E2AF4}"/>
              </a:ext>
            </a:extLst>
          </p:cNvPr>
          <p:cNvSpPr>
            <a:spLocks noGrp="1"/>
          </p:cNvSpPr>
          <p:nvPr>
            <p:ph idx="1"/>
          </p:nvPr>
        </p:nvSpPr>
        <p:spPr>
          <a:xfrm>
            <a:off x="4379976" y="5009083"/>
            <a:ext cx="7292557" cy="1345997"/>
          </a:xfrm>
        </p:spPr>
        <p:txBody>
          <a:bodyPr vert="horz" lIns="91440" tIns="45720" rIns="91440" bIns="45720" rtlCol="0" anchor="ctr">
            <a:noAutofit/>
          </a:bodyPr>
          <a:lstStyle/>
          <a:p>
            <a:r>
              <a:rPr lang="uk-UA" sz="1800" dirty="0">
                <a:solidFill>
                  <a:schemeClr val="bg1"/>
                </a:solidFill>
                <a:ea typeface="+mn-lt"/>
                <a:cs typeface="+mn-lt"/>
              </a:rPr>
              <a:t>Суд призначає покарання керуючись загальними засадами. Це означає, що покарання призначається: 1) у межах, установлених у санкції статті Особливої частини КК, що передбачає відповідальність за вчинений злочин; 2) відповідно до положень Загальної частини КК; 3) враховуючи ступінь тяжкості вчиненого злочину, особу винного та обставини, що пом'якшують та обтяжують покарання. </a:t>
            </a:r>
            <a:endParaRPr lang="uk-UA" sz="1800" dirty="0">
              <a:solidFill>
                <a:schemeClr val="bg1"/>
              </a:solidFill>
            </a:endParaRPr>
          </a:p>
        </p:txBody>
      </p:sp>
    </p:spTree>
    <p:extLst>
      <p:ext uri="{BB962C8B-B14F-4D97-AF65-F5344CB8AC3E}">
        <p14:creationId xmlns:p14="http://schemas.microsoft.com/office/powerpoint/2010/main" val="12198537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7D8CE-B6AB-49BC-9F24-FEB9D231F386}"/>
              </a:ext>
            </a:extLst>
          </p:cNvPr>
          <p:cNvSpPr>
            <a:spLocks noGrp="1"/>
          </p:cNvSpPr>
          <p:nvPr>
            <p:ph type="title"/>
          </p:nvPr>
        </p:nvSpPr>
        <p:spPr/>
        <p:txBody>
          <a:bodyPr/>
          <a:lstStyle/>
          <a:p>
            <a:pPr algn="ctr"/>
            <a:r>
              <a:rPr lang="uk-UA" dirty="0">
                <a:cs typeface="Calibri Light"/>
              </a:rPr>
              <a:t>План</a:t>
            </a:r>
          </a:p>
        </p:txBody>
      </p:sp>
      <p:sp>
        <p:nvSpPr>
          <p:cNvPr id="3" name="Місце для вмісту 2">
            <a:extLst>
              <a:ext uri="{FF2B5EF4-FFF2-40B4-BE49-F238E27FC236}">
                <a16:creationId xmlns:a16="http://schemas.microsoft.com/office/drawing/2014/main" id="{7AD3DFB0-2327-4BA3-97F1-48E0B465825A}"/>
              </a:ext>
            </a:extLst>
          </p:cNvPr>
          <p:cNvSpPr>
            <a:spLocks noGrp="1"/>
          </p:cNvSpPr>
          <p:nvPr>
            <p:ph idx="1"/>
          </p:nvPr>
        </p:nvSpPr>
        <p:spPr/>
        <p:txBody>
          <a:bodyPr vert="horz" lIns="91440" tIns="45720" rIns="91440" bIns="45720" rtlCol="0" anchor="t">
            <a:normAutofit/>
          </a:bodyPr>
          <a:lstStyle/>
          <a:p>
            <a:r>
              <a:rPr lang="uk-UA" dirty="0">
                <a:ea typeface="+mn-lt"/>
                <a:cs typeface="+mn-lt"/>
              </a:rPr>
              <a:t>1. Покарання. Види покарань</a:t>
            </a:r>
            <a:endParaRPr lang="uk-UA" dirty="0">
              <a:cs typeface="Calibri" panose="020F0502020204030204"/>
            </a:endParaRPr>
          </a:p>
          <a:p>
            <a:r>
              <a:rPr lang="uk-UA" dirty="0">
                <a:ea typeface="+mn-lt"/>
                <a:cs typeface="+mn-lt"/>
              </a:rPr>
              <a:t>2. Види кримінальних покарань.</a:t>
            </a:r>
            <a:endParaRPr lang="uk-UA" dirty="0"/>
          </a:p>
          <a:p>
            <a:r>
              <a:rPr lang="uk-UA" dirty="0">
                <a:ea typeface="+mn-lt"/>
                <a:cs typeface="+mn-lt"/>
              </a:rPr>
              <a:t>3. Адміністративний примус. Адміністративні стягнення (штраф, арешт). Адміністративне присікання та адміністративно-запобіжні заходи.</a:t>
            </a:r>
            <a:endParaRPr lang="uk-UA" dirty="0"/>
          </a:p>
          <a:p>
            <a:endParaRPr lang="uk-UA" dirty="0">
              <a:cs typeface="Calibri"/>
            </a:endParaRPr>
          </a:p>
        </p:txBody>
      </p:sp>
    </p:spTree>
    <p:extLst>
      <p:ext uri="{BB962C8B-B14F-4D97-AF65-F5344CB8AC3E}">
        <p14:creationId xmlns:p14="http://schemas.microsoft.com/office/powerpoint/2010/main" val="1129758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304A14-32D0-4873-B914-423ED7B8D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Заголовок 1">
            <a:extLst>
              <a:ext uri="{FF2B5EF4-FFF2-40B4-BE49-F238E27FC236}">
                <a16:creationId xmlns:a16="http://schemas.microsoft.com/office/drawing/2014/main" id="{4FCB3CDB-C117-42C6-B8A3-B1E329095E01}"/>
              </a:ext>
            </a:extLst>
          </p:cNvPr>
          <p:cNvSpPr>
            <a:spLocks noGrp="1"/>
          </p:cNvSpPr>
          <p:nvPr>
            <p:ph type="title"/>
          </p:nvPr>
        </p:nvSpPr>
        <p:spPr>
          <a:xfrm>
            <a:off x="348343" y="365125"/>
            <a:ext cx="5877359" cy="1303792"/>
          </a:xfrm>
        </p:spPr>
        <p:txBody>
          <a:bodyPr>
            <a:normAutofit/>
          </a:bodyPr>
          <a:lstStyle/>
          <a:p>
            <a:r>
              <a:rPr lang="uk-UA" sz="2800" dirty="0">
                <a:ea typeface="+mj-lt"/>
                <a:cs typeface="+mj-lt"/>
              </a:rPr>
              <a:t>При призначенні покарання обставинами, які його </a:t>
            </a:r>
            <a:r>
              <a:rPr lang="uk-UA" sz="2800" b="1" dirty="0">
                <a:ea typeface="+mj-lt"/>
                <a:cs typeface="+mj-lt"/>
              </a:rPr>
              <a:t>пом'якшують</a:t>
            </a:r>
            <a:r>
              <a:rPr lang="uk-UA" sz="2800" dirty="0">
                <a:ea typeface="+mj-lt"/>
                <a:cs typeface="+mj-lt"/>
              </a:rPr>
              <a:t>, визнаються: </a:t>
            </a:r>
            <a:endParaRPr lang="uk-UA" sz="2800" dirty="0"/>
          </a:p>
        </p:txBody>
      </p:sp>
      <p:sp>
        <p:nvSpPr>
          <p:cNvPr id="3" name="Місце для вмісту 2">
            <a:extLst>
              <a:ext uri="{FF2B5EF4-FFF2-40B4-BE49-F238E27FC236}">
                <a16:creationId xmlns:a16="http://schemas.microsoft.com/office/drawing/2014/main" id="{BE87D604-65AA-44C8-96B4-A88DB18B0B61}"/>
              </a:ext>
            </a:extLst>
          </p:cNvPr>
          <p:cNvSpPr>
            <a:spLocks noGrp="1"/>
          </p:cNvSpPr>
          <p:nvPr>
            <p:ph idx="1"/>
          </p:nvPr>
        </p:nvSpPr>
        <p:spPr>
          <a:xfrm>
            <a:off x="337458" y="1825625"/>
            <a:ext cx="6345444" cy="4764995"/>
          </a:xfrm>
        </p:spPr>
        <p:txBody>
          <a:bodyPr vert="horz" lIns="91440" tIns="45720" rIns="91440" bIns="45720" rtlCol="0" anchor="t">
            <a:noAutofit/>
          </a:bodyPr>
          <a:lstStyle/>
          <a:p>
            <a:pPr>
              <a:buNone/>
            </a:pPr>
            <a:r>
              <a:rPr lang="uk-UA" sz="1600" dirty="0">
                <a:ea typeface="+mn-lt"/>
                <a:cs typeface="+mn-lt"/>
              </a:rPr>
              <a:t>1) з'явлення із зізнанням, щире каяття або активне сприяння розкриттю злочину;</a:t>
            </a:r>
            <a:endParaRPr lang="uk-UA" sz="1600" dirty="0">
              <a:cs typeface="Calibri"/>
            </a:endParaRPr>
          </a:p>
          <a:p>
            <a:pPr>
              <a:buNone/>
            </a:pPr>
            <a:r>
              <a:rPr lang="uk-UA" sz="1600" dirty="0">
                <a:ea typeface="+mn-lt"/>
                <a:cs typeface="+mn-lt"/>
              </a:rPr>
              <a:t>2) добровільне відшкодування завданого збитку або усунення заподіяної шкоди;</a:t>
            </a:r>
            <a:endParaRPr lang="uk-UA" sz="1600" dirty="0">
              <a:cs typeface="Calibri"/>
            </a:endParaRPr>
          </a:p>
          <a:p>
            <a:pPr>
              <a:buNone/>
            </a:pPr>
            <a:r>
              <a:rPr lang="uk-UA" sz="1600" dirty="0">
                <a:ea typeface="+mn-lt"/>
                <a:cs typeface="+mn-lt"/>
              </a:rPr>
              <a:t>3) вчинення злочину неповнолітнім;</a:t>
            </a:r>
            <a:endParaRPr lang="uk-UA" sz="1600" dirty="0">
              <a:cs typeface="Calibri"/>
            </a:endParaRPr>
          </a:p>
          <a:p>
            <a:pPr>
              <a:buNone/>
            </a:pPr>
            <a:r>
              <a:rPr lang="uk-UA" sz="1600" dirty="0">
                <a:ea typeface="+mn-lt"/>
                <a:cs typeface="+mn-lt"/>
              </a:rPr>
              <a:t>4) вчинення злочину жінкою в стані вагітності;</a:t>
            </a:r>
            <a:endParaRPr lang="uk-UA" sz="1600" dirty="0">
              <a:cs typeface="Calibri"/>
            </a:endParaRPr>
          </a:p>
          <a:p>
            <a:pPr>
              <a:buNone/>
            </a:pPr>
            <a:r>
              <a:rPr lang="uk-UA" sz="1600" dirty="0">
                <a:ea typeface="+mn-lt"/>
                <a:cs typeface="+mn-lt"/>
              </a:rPr>
              <a:t>5) вчинення злочину внаслідок збігу тяжких особистих, сімейних чи інших обставин;</a:t>
            </a:r>
            <a:endParaRPr lang="uk-UA" sz="1600" dirty="0">
              <a:cs typeface="Calibri"/>
            </a:endParaRPr>
          </a:p>
          <a:p>
            <a:pPr>
              <a:buNone/>
            </a:pPr>
            <a:r>
              <a:rPr lang="uk-UA" sz="1600" dirty="0">
                <a:ea typeface="+mn-lt"/>
                <a:cs typeface="+mn-lt"/>
              </a:rPr>
              <a:t>6) вчинення злочину під впливом погрози, примусу або через матеріальну, службову чи іншу залежність;</a:t>
            </a:r>
            <a:endParaRPr lang="uk-UA" sz="1600" dirty="0">
              <a:cs typeface="Calibri"/>
            </a:endParaRPr>
          </a:p>
          <a:p>
            <a:pPr>
              <a:buNone/>
            </a:pPr>
            <a:r>
              <a:rPr lang="uk-UA" sz="1600" dirty="0">
                <a:ea typeface="+mn-lt"/>
                <a:cs typeface="+mn-lt"/>
              </a:rPr>
              <a:t>7) вчинення злочину під впливом сильного душевного хвилювання, викликаного неправомірними або аморальними діями потерпілого;</a:t>
            </a:r>
            <a:endParaRPr lang="uk-UA" sz="1600" dirty="0">
              <a:cs typeface="Calibri"/>
            </a:endParaRPr>
          </a:p>
          <a:p>
            <a:pPr>
              <a:buNone/>
            </a:pPr>
            <a:r>
              <a:rPr lang="uk-UA" sz="1600" dirty="0">
                <a:ea typeface="+mn-lt"/>
                <a:cs typeface="+mn-lt"/>
              </a:rPr>
              <a:t>8) вчинення злочину з перевищенням меж крайньої необхідності;</a:t>
            </a:r>
            <a:endParaRPr lang="uk-UA" sz="1600" dirty="0">
              <a:cs typeface="Calibri"/>
            </a:endParaRPr>
          </a:p>
          <a:p>
            <a:pPr marL="0" indent="0">
              <a:buNone/>
            </a:pPr>
            <a:r>
              <a:rPr lang="uk-UA" sz="1600" dirty="0">
                <a:ea typeface="+mn-lt"/>
                <a:cs typeface="+mn-lt"/>
              </a:rPr>
              <a:t>9) виконання спеціального завдання з попередження чи розкриття злочинної діяльності організованої групи чи злочинної організації, поєднане з вчиненням злочину у випадках, передбачених КК. </a:t>
            </a:r>
            <a:endParaRPr lang="uk-UA" sz="1600" dirty="0"/>
          </a:p>
        </p:txBody>
      </p:sp>
      <p:pic>
        <p:nvPicPr>
          <p:cNvPr id="4" name="Рисунок 4" descr="Зображення, що містить особа, будівля, стоячий&#10;&#10;Опис створено автоматично">
            <a:extLst>
              <a:ext uri="{FF2B5EF4-FFF2-40B4-BE49-F238E27FC236}">
                <a16:creationId xmlns:a16="http://schemas.microsoft.com/office/drawing/2014/main" id="{8811F786-1562-4BEA-8FCE-8E1FA75F2874}"/>
              </a:ext>
            </a:extLst>
          </p:cNvPr>
          <p:cNvPicPr>
            <a:picLocks noChangeAspect="1"/>
          </p:cNvPicPr>
          <p:nvPr/>
        </p:nvPicPr>
        <p:blipFill rotWithShape="1">
          <a:blip r:embed="rId2"/>
          <a:srcRect l="8728" r="16258"/>
          <a:stretch/>
        </p:blipFill>
        <p:spPr>
          <a:xfrm>
            <a:off x="6621294" y="1295416"/>
            <a:ext cx="5570706" cy="5562584"/>
          </a:xfrm>
          <a:custGeom>
            <a:avLst/>
            <a:gdLst/>
            <a:ahLst/>
            <a:cxnLst/>
            <a:rect l="l" t="t" r="r" b="b"/>
            <a:pathLst>
              <a:path w="5570706" h="5562584">
                <a:moveTo>
                  <a:pt x="3374687" y="0"/>
                </a:moveTo>
                <a:cubicBezTo>
                  <a:pt x="4190094" y="0"/>
                  <a:pt x="4937956" y="289196"/>
                  <a:pt x="5521301" y="770615"/>
                </a:cubicBezTo>
                <a:lnTo>
                  <a:pt x="5570706" y="815517"/>
                </a:lnTo>
                <a:lnTo>
                  <a:pt x="5570706" y="5562584"/>
                </a:lnTo>
                <a:lnTo>
                  <a:pt x="808135" y="5562584"/>
                </a:lnTo>
                <a:lnTo>
                  <a:pt x="770615" y="5521302"/>
                </a:lnTo>
                <a:cubicBezTo>
                  <a:pt x="289196" y="4937957"/>
                  <a:pt x="0" y="4190095"/>
                  <a:pt x="0" y="3374687"/>
                </a:cubicBezTo>
                <a:cubicBezTo>
                  <a:pt x="0" y="1510899"/>
                  <a:pt x="1510899" y="0"/>
                  <a:pt x="3374687" y="0"/>
                </a:cubicBezTo>
                <a:close/>
              </a:path>
            </a:pathLst>
          </a:custGeom>
        </p:spPr>
      </p:pic>
      <p:sp>
        <p:nvSpPr>
          <p:cNvPr id="11" name="!!Oval">
            <a:extLst>
              <a:ext uri="{FF2B5EF4-FFF2-40B4-BE49-F238E27FC236}">
                <a16:creationId xmlns:a16="http://schemas.microsoft.com/office/drawing/2014/main" id="{1D460C86-854F-4FB3-ABC2-E823D8FEB9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3451" y="1656147"/>
            <a:ext cx="546100" cy="5461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Arc">
            <a:extLst>
              <a:ext uri="{FF2B5EF4-FFF2-40B4-BE49-F238E27FC236}">
                <a16:creationId xmlns:a16="http://schemas.microsoft.com/office/drawing/2014/main" id="{BB48116A-278A-4CC5-89D3-9DE8E8FF1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4739"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036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E81E74C-BF58-4B58-964D-2730347CF662}"/>
              </a:ext>
            </a:extLst>
          </p:cNvPr>
          <p:cNvSpPr>
            <a:spLocks noGrp="1"/>
          </p:cNvSpPr>
          <p:nvPr>
            <p:ph type="title"/>
          </p:nvPr>
        </p:nvSpPr>
        <p:spPr>
          <a:xfrm>
            <a:off x="589560" y="137723"/>
            <a:ext cx="4560584" cy="1128068"/>
          </a:xfrm>
        </p:spPr>
        <p:txBody>
          <a:bodyPr anchor="ctr">
            <a:normAutofit/>
          </a:bodyPr>
          <a:lstStyle/>
          <a:p>
            <a:r>
              <a:rPr lang="uk-UA" sz="2500">
                <a:latin typeface="Calibri Light"/>
                <a:ea typeface="Calibri Light"/>
                <a:cs typeface="Calibri Light"/>
              </a:rPr>
              <a:t>При призначенні покарання обставинами, які його </a:t>
            </a:r>
            <a:r>
              <a:rPr lang="uk-UA" sz="2500" b="1">
                <a:latin typeface="Calibri Light"/>
                <a:ea typeface="Calibri Light"/>
                <a:cs typeface="Calibri Light"/>
              </a:rPr>
              <a:t>обтяжують</a:t>
            </a:r>
            <a:r>
              <a:rPr lang="uk-UA" sz="2500">
                <a:latin typeface="Calibri Light"/>
                <a:ea typeface="Calibri Light"/>
                <a:cs typeface="Calibri Light"/>
              </a:rPr>
              <a:t>, визнаються:</a:t>
            </a:r>
            <a:r>
              <a:rPr lang="uk-UA" sz="2500"/>
              <a:t> </a:t>
            </a:r>
          </a:p>
        </p:txBody>
      </p:sp>
      <p:grpSp>
        <p:nvGrpSpPr>
          <p:cNvPr id="21" name="Group 2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2" name="Rectangle 2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B7B16A6A-9859-4F93-9C2B-4D0434EF9A7B}"/>
              </a:ext>
            </a:extLst>
          </p:cNvPr>
          <p:cNvSpPr>
            <a:spLocks noGrp="1"/>
          </p:cNvSpPr>
          <p:nvPr>
            <p:ph idx="1"/>
          </p:nvPr>
        </p:nvSpPr>
        <p:spPr>
          <a:xfrm>
            <a:off x="340348" y="2058362"/>
            <a:ext cx="5343196" cy="4001356"/>
          </a:xfrm>
        </p:spPr>
        <p:txBody>
          <a:bodyPr vert="horz" lIns="91440" tIns="45720" rIns="91440" bIns="45720" rtlCol="0" anchor="ctr">
            <a:noAutofit/>
          </a:bodyPr>
          <a:lstStyle/>
          <a:p>
            <a:pPr>
              <a:buNone/>
            </a:pPr>
            <a:r>
              <a:rPr lang="uk-UA" sz="1200" dirty="0">
                <a:ea typeface="+mn-lt"/>
                <a:cs typeface="+mn-lt"/>
              </a:rPr>
              <a:t>1) вчинення злочину особою повторно та рецидив злочинів;</a:t>
            </a:r>
            <a:endParaRPr lang="uk-UA" sz="1200" dirty="0">
              <a:cs typeface="Calibri"/>
            </a:endParaRPr>
          </a:p>
          <a:p>
            <a:pPr>
              <a:buNone/>
            </a:pPr>
            <a:r>
              <a:rPr lang="uk-UA" sz="1200" dirty="0">
                <a:ea typeface="+mn-lt"/>
                <a:cs typeface="+mn-lt"/>
              </a:rPr>
              <a:t>2) вчинення злочину групою осіб за попередньою змовою (частина друга або третя статті 28 КК);</a:t>
            </a:r>
            <a:endParaRPr lang="uk-UA" sz="1200" dirty="0">
              <a:cs typeface="Calibri"/>
            </a:endParaRPr>
          </a:p>
          <a:p>
            <a:pPr>
              <a:buNone/>
            </a:pPr>
            <a:r>
              <a:rPr lang="uk-UA" sz="1200" dirty="0">
                <a:ea typeface="+mn-lt"/>
                <a:cs typeface="+mn-lt"/>
              </a:rPr>
              <a:t>3) вчинення злочину на ґрунті расової, національної чи релігійної ворожнечі або розбрату;</a:t>
            </a:r>
            <a:endParaRPr lang="uk-UA" sz="1200" dirty="0">
              <a:cs typeface="Calibri"/>
            </a:endParaRPr>
          </a:p>
          <a:p>
            <a:pPr>
              <a:buNone/>
            </a:pPr>
            <a:r>
              <a:rPr lang="uk-UA" sz="1200" dirty="0">
                <a:ea typeface="+mn-lt"/>
                <a:cs typeface="+mn-lt"/>
              </a:rPr>
              <a:t>4) вчинення злочину у зв'язку з виконанням потерпілим службового або громадського обов'язку;</a:t>
            </a:r>
            <a:endParaRPr lang="uk-UA" sz="1200" dirty="0">
              <a:cs typeface="Calibri"/>
            </a:endParaRPr>
          </a:p>
          <a:p>
            <a:pPr>
              <a:buNone/>
            </a:pPr>
            <a:r>
              <a:rPr lang="uk-UA" sz="1200" dirty="0">
                <a:ea typeface="+mn-lt"/>
                <a:cs typeface="+mn-lt"/>
              </a:rPr>
              <a:t>5) тяжкі наслідки, завдані злочином;</a:t>
            </a:r>
            <a:endParaRPr lang="uk-UA" sz="1200" dirty="0">
              <a:cs typeface="Calibri"/>
            </a:endParaRPr>
          </a:p>
          <a:p>
            <a:pPr>
              <a:buNone/>
            </a:pPr>
            <a:r>
              <a:rPr lang="uk-UA" sz="1200" dirty="0">
                <a:ea typeface="+mn-lt"/>
                <a:cs typeface="+mn-lt"/>
              </a:rPr>
              <a:t>6) вчинення злочину щодо малолітнього, особи похилого віку або особи, що перебуває в безпорадному стані;</a:t>
            </a:r>
            <a:endParaRPr lang="uk-UA" sz="1200" dirty="0">
              <a:cs typeface="Calibri"/>
            </a:endParaRPr>
          </a:p>
          <a:p>
            <a:pPr>
              <a:buNone/>
            </a:pPr>
            <a:r>
              <a:rPr lang="uk-UA" sz="1200" dirty="0">
                <a:ea typeface="+mn-lt"/>
                <a:cs typeface="+mn-lt"/>
              </a:rPr>
              <a:t>7) вчинення злочину щодо жінки, яка завідомо для винного перебувала у стані вагітності;</a:t>
            </a:r>
            <a:endParaRPr lang="uk-UA" sz="1200" dirty="0">
              <a:cs typeface="Calibri"/>
            </a:endParaRPr>
          </a:p>
          <a:p>
            <a:pPr>
              <a:buNone/>
            </a:pPr>
            <a:r>
              <a:rPr lang="uk-UA" sz="1200" dirty="0">
                <a:ea typeface="+mn-lt"/>
                <a:cs typeface="+mn-lt"/>
              </a:rPr>
              <a:t>8) вчинення злочину щодо особи, яка перебуває в матеріальній, службовій чи іншій залежності від винного;</a:t>
            </a:r>
            <a:endParaRPr lang="uk-UA" sz="1200" dirty="0">
              <a:cs typeface="Calibri"/>
            </a:endParaRPr>
          </a:p>
          <a:p>
            <a:pPr>
              <a:buNone/>
            </a:pPr>
            <a:r>
              <a:rPr lang="uk-UA" sz="1200" dirty="0">
                <a:ea typeface="+mn-lt"/>
                <a:cs typeface="+mn-lt"/>
              </a:rPr>
              <a:t>9) вчинення злочину з використанням малолітнього або особи, що страждає психічним захворюванням чи недоумством;</a:t>
            </a:r>
            <a:endParaRPr lang="uk-UA" sz="1200" dirty="0">
              <a:cs typeface="Calibri"/>
            </a:endParaRPr>
          </a:p>
          <a:p>
            <a:pPr>
              <a:buNone/>
            </a:pPr>
            <a:r>
              <a:rPr lang="uk-UA" sz="1200" dirty="0">
                <a:ea typeface="+mn-lt"/>
                <a:cs typeface="+mn-lt"/>
              </a:rPr>
              <a:t>10) вчинення злочину з особливою жорстокістю;</a:t>
            </a:r>
            <a:endParaRPr lang="uk-UA" sz="1200" dirty="0">
              <a:cs typeface="Calibri"/>
            </a:endParaRPr>
          </a:p>
          <a:p>
            <a:pPr>
              <a:buNone/>
            </a:pPr>
            <a:r>
              <a:rPr lang="uk-UA" sz="1200" dirty="0">
                <a:ea typeface="+mn-lt"/>
                <a:cs typeface="+mn-lt"/>
              </a:rPr>
              <a:t>11) вчинення злочину з використанням умов воєнного або надзвичайного стану, інших надзвичайних подій;</a:t>
            </a:r>
            <a:endParaRPr lang="uk-UA" sz="1200" dirty="0">
              <a:cs typeface="Calibri"/>
            </a:endParaRPr>
          </a:p>
          <a:p>
            <a:pPr>
              <a:buNone/>
            </a:pPr>
            <a:r>
              <a:rPr lang="uk-UA" sz="1200" dirty="0">
                <a:ea typeface="+mn-lt"/>
                <a:cs typeface="+mn-lt"/>
              </a:rPr>
              <a:t>12) вчинення злочину загально небезпечним способом;</a:t>
            </a:r>
            <a:endParaRPr lang="uk-UA" sz="1200" dirty="0">
              <a:cs typeface="Calibri"/>
            </a:endParaRPr>
          </a:p>
          <a:p>
            <a:pPr marL="0" indent="0">
              <a:buNone/>
            </a:pPr>
            <a:r>
              <a:rPr lang="uk-UA" sz="1200" dirty="0">
                <a:ea typeface="+mn-lt"/>
                <a:cs typeface="+mn-lt"/>
              </a:rPr>
              <a:t>13) вчинення злочину особою, що перебуває у стані алкогольного сп'яніння або у стані, викликаному вживанням наркотичних або інших одурманюючих засобів. </a:t>
            </a:r>
            <a:endParaRPr lang="uk-UA" sz="1200" dirty="0"/>
          </a:p>
        </p:txBody>
      </p:sp>
      <p:sp>
        <p:nvSpPr>
          <p:cNvPr id="27" name="Rectangle 2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одяг, покриття голови&#10;&#10;Опис створено автоматично">
            <a:extLst>
              <a:ext uri="{FF2B5EF4-FFF2-40B4-BE49-F238E27FC236}">
                <a16:creationId xmlns:a16="http://schemas.microsoft.com/office/drawing/2014/main" id="{A69990D6-3A07-48C6-A4B6-15A2A827D8D7}"/>
              </a:ext>
            </a:extLst>
          </p:cNvPr>
          <p:cNvPicPr>
            <a:picLocks noChangeAspect="1"/>
          </p:cNvPicPr>
          <p:nvPr/>
        </p:nvPicPr>
        <p:blipFill rotWithShape="1">
          <a:blip r:embed="rId2"/>
          <a:srcRect l="748" r="21984" b="1"/>
          <a:stretch/>
        </p:blipFill>
        <p:spPr>
          <a:xfrm>
            <a:off x="5977788" y="799352"/>
            <a:ext cx="5425410" cy="5259296"/>
          </a:xfrm>
          <a:prstGeom prst="rect">
            <a:avLst/>
          </a:prstGeom>
        </p:spPr>
      </p:pic>
    </p:spTree>
    <p:extLst>
      <p:ext uri="{BB962C8B-B14F-4D97-AF65-F5344CB8AC3E}">
        <p14:creationId xmlns:p14="http://schemas.microsoft.com/office/powerpoint/2010/main" val="3088846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овое поле 2"/>
          <p:cNvSpPr txBox="1">
            <a:spLocks/>
          </p:cNvSpPr>
          <p:nvPr/>
        </p:nvSpPr>
        <p:spPr>
          <a:xfrm rot="0">
            <a:off x="3810000" y="2286000"/>
            <a:ext cx="4572635" cy="277495"/>
          </a:xfrm>
          <a:prstGeom prst="rect"/>
          <a:noFill/>
        </p:spPr>
        <p:txBody>
          <a:bodyPr wrap="square" lIns="0" tIns="0" rIns="0" bIns="0" vert="horz" anchor="t">
            <a:noAutofit/>
          </a:bodyPr>
          <a:lstStyle/>
          <a:p>
            <a:pPr marL="0" indent="0" algn="l" hangingPunct="1"/>
            <a:r>
              <a:rPr/>
              <a:t> </a:t>
            </a:r>
            <a:endParaRPr lang="ko-KR" altLang="en-US" sz="1800">
              <a:latin typeface="Segoe UI" charset="0"/>
              <a:ea typeface="Segoe UI" charset="0"/>
            </a:endParaRPr>
          </a:p>
        </p:txBody>
      </p:sp>
      <p:pic>
        <p:nvPicPr>
          <p:cNvPr id="3" name="Рисунок 3" descr="C:/Users/HP/AppData/Roaming/PolarisOffice/ETemp/26960_18192232/fImage4268024741.png"/>
          <p:cNvPicPr>
            <a:picLocks noChangeAspect="1"/>
          </p:cNvPicPr>
          <p:nvPr/>
        </p:nvPicPr>
        <p:blipFill rotWithShape="1">
          <a:blip r:embed="rId2" cstate="print">
            <a:extLst>
              <a:ext uri="{28A0092B-C50C-407E-A947-70E740481C1C}">
                <a14:useLocalDpi xmlns:a14="http://schemas.microsoft.com/office/drawing/2010/main" val="0"/>
              </a:ext>
            </a:extLst>
          </a:blip>
          <a:stretch>
            <a:fillRect/>
          </a:stretch>
        </p:blipFill>
        <p:spPr>
          <a:xfrm rot="0">
            <a:off x="0" y="0"/>
            <a:ext cx="12112625" cy="6818630"/>
          </a:xfrm>
          <a:prstGeom prst="rect"/>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C590DD9-B9B9-4F4F-B162-150EBEC203EC}"/>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algn="ctr"/>
            <a:r>
              <a:rPr lang="en-US" sz="7200" kern="1200">
                <a:solidFill>
                  <a:schemeClr val="tx1"/>
                </a:solidFill>
                <a:latin typeface="+mj-lt"/>
                <a:ea typeface="+mj-ea"/>
                <a:cs typeface="+mj-cs"/>
              </a:rPr>
              <a:t>Дякую за увагу!</a:t>
            </a:r>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6844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7EBAE4-9945-4473-9E34-B2C66EA0F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Місце для вмісту 2">
            <a:extLst>
              <a:ext uri="{FF2B5EF4-FFF2-40B4-BE49-F238E27FC236}">
                <a16:creationId xmlns:a16="http://schemas.microsoft.com/office/drawing/2014/main" id="{0D5456E5-E5A7-4014-BB50-34A26A63B5D4}"/>
              </a:ext>
            </a:extLst>
          </p:cNvPr>
          <p:cNvSpPr>
            <a:spLocks noGrp="1"/>
          </p:cNvSpPr>
          <p:nvPr>
            <p:ph idx="1"/>
          </p:nvPr>
        </p:nvSpPr>
        <p:spPr>
          <a:xfrm>
            <a:off x="838200" y="1825625"/>
            <a:ext cx="5393361" cy="4351338"/>
          </a:xfrm>
        </p:spPr>
        <p:txBody>
          <a:bodyPr vert="horz" lIns="91440" tIns="45720" rIns="91440" bIns="45720" rtlCol="0">
            <a:normAutofit/>
          </a:bodyPr>
          <a:lstStyle/>
          <a:p>
            <a:pPr marL="0" indent="0">
              <a:buNone/>
            </a:pPr>
            <a:r>
              <a:rPr lang="uk-UA" b="1" dirty="0">
                <a:ea typeface="+mn-lt"/>
                <a:cs typeface="+mn-lt"/>
              </a:rPr>
              <a:t>Покарання </a:t>
            </a:r>
            <a:r>
              <a:rPr lang="uk-UA" dirty="0">
                <a:ea typeface="+mn-lt"/>
                <a:cs typeface="+mn-lt"/>
              </a:rPr>
              <a:t>є заходом примусу, що застосовується від імені держави за </a:t>
            </a:r>
            <a:r>
              <a:rPr lang="uk-UA" dirty="0" err="1">
                <a:ea typeface="+mn-lt"/>
                <a:cs typeface="+mn-lt"/>
              </a:rPr>
              <a:t>вироком</a:t>
            </a:r>
            <a:r>
              <a:rPr lang="uk-UA" dirty="0">
                <a:ea typeface="+mn-lt"/>
                <a:cs typeface="+mn-lt"/>
              </a:rPr>
              <a:t> суду до особи, визнаної винною у вчиненні злочину, і полягає в передбаченому законом обмеженні прав і свобод засудженого. </a:t>
            </a:r>
            <a:endParaRPr lang="uk-UA" dirty="0"/>
          </a:p>
        </p:txBody>
      </p:sp>
      <p:pic>
        <p:nvPicPr>
          <p:cNvPr id="4" name="Рисунок 4">
            <a:extLst>
              <a:ext uri="{FF2B5EF4-FFF2-40B4-BE49-F238E27FC236}">
                <a16:creationId xmlns:a16="http://schemas.microsoft.com/office/drawing/2014/main" id="{6C7F7A31-131C-49FB-AC4D-53E2BC677781}"/>
              </a:ext>
            </a:extLst>
          </p:cNvPr>
          <p:cNvPicPr>
            <a:picLocks noChangeAspect="1"/>
          </p:cNvPicPr>
          <p:nvPr/>
        </p:nvPicPr>
        <p:blipFill rotWithShape="1">
          <a:blip r:embed="rId2"/>
          <a:srcRect l="19881" r="13573" b="-1"/>
          <a:stretch/>
        </p:blipFill>
        <p:spPr>
          <a:xfrm>
            <a:off x="6374920" y="758514"/>
            <a:ext cx="5122238" cy="5122238"/>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1"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8075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B60B21EC-E177-44D0-801C-0D1193E6CAC7}"/>
              </a:ext>
            </a:extLst>
          </p:cNvPr>
          <p:cNvSpPr>
            <a:spLocks noGrp="1"/>
          </p:cNvSpPr>
          <p:nvPr>
            <p:ph idx="1"/>
          </p:nvPr>
        </p:nvSpPr>
        <p:spPr>
          <a:xfrm>
            <a:off x="965200" y="2470248"/>
            <a:ext cx="3678230" cy="3536236"/>
          </a:xfrm>
        </p:spPr>
        <p:txBody>
          <a:bodyPr vert="horz" lIns="91440" tIns="45720" rIns="91440" bIns="45720" rtlCol="0" anchor="t">
            <a:normAutofit lnSpcReduction="10000"/>
          </a:bodyPr>
          <a:lstStyle/>
          <a:p>
            <a:r>
              <a:rPr lang="uk-UA" sz="2200" dirty="0">
                <a:ea typeface="+mn-lt"/>
                <a:cs typeface="+mn-lt"/>
              </a:rPr>
              <a:t>Покарання має на меті не тільки </a:t>
            </a:r>
            <a:r>
              <a:rPr lang="uk-UA" sz="2200" b="1" dirty="0">
                <a:ea typeface="+mn-lt"/>
                <a:cs typeface="+mn-lt"/>
              </a:rPr>
              <a:t>кару,</a:t>
            </a:r>
            <a:r>
              <a:rPr lang="uk-UA" sz="2200" dirty="0">
                <a:ea typeface="+mn-lt"/>
                <a:cs typeface="+mn-lt"/>
              </a:rPr>
              <a:t> а й </a:t>
            </a:r>
            <a:r>
              <a:rPr lang="uk-UA" sz="2200" b="1" dirty="0">
                <a:ea typeface="+mn-lt"/>
                <a:cs typeface="+mn-lt"/>
              </a:rPr>
              <a:t>виправлення</a:t>
            </a:r>
            <a:r>
              <a:rPr lang="uk-UA" sz="2200" dirty="0">
                <a:ea typeface="+mn-lt"/>
                <a:cs typeface="+mn-lt"/>
              </a:rPr>
              <a:t> засуджених, а також запобігання вчиненню нових злочинів як засудженими, так і іншими особами.</a:t>
            </a:r>
          </a:p>
          <a:p>
            <a:br>
              <a:rPr lang="uk-UA" sz="2200" dirty="0">
                <a:ea typeface="+mn-lt"/>
                <a:cs typeface="+mn-lt"/>
              </a:rPr>
            </a:br>
            <a:r>
              <a:rPr lang="uk-UA" sz="2200" dirty="0">
                <a:ea typeface="+mn-lt"/>
                <a:cs typeface="+mn-lt"/>
              </a:rPr>
              <a:t>Покарання не має на меті завдати фізичних страждань або принизити людську гідність. </a:t>
            </a:r>
            <a:endParaRPr lang="uk-UA" sz="2200">
              <a:cs typeface="Calibri"/>
            </a:endParaRPr>
          </a:p>
        </p:txBody>
      </p:sp>
      <p:pic>
        <p:nvPicPr>
          <p:cNvPr id="4" name="Рисунок 4" descr="Зображення, що містить текст, силует&#10;&#10;Опис створено автоматично">
            <a:extLst>
              <a:ext uri="{FF2B5EF4-FFF2-40B4-BE49-F238E27FC236}">
                <a16:creationId xmlns:a16="http://schemas.microsoft.com/office/drawing/2014/main" id="{D4578B7D-A270-46DA-8F1C-A65EB95F203E}"/>
              </a:ext>
            </a:extLst>
          </p:cNvPr>
          <p:cNvPicPr>
            <a:picLocks noChangeAspect="1"/>
          </p:cNvPicPr>
          <p:nvPr/>
        </p:nvPicPr>
        <p:blipFill rotWithShape="1">
          <a:blip r:embed="rId2"/>
          <a:srcRect l="30549" r="2038" b="-1"/>
          <a:stretch/>
        </p:blipFill>
        <p:spPr>
          <a:xfrm>
            <a:off x="5510369" y="851517"/>
            <a:ext cx="6184807" cy="5154967"/>
          </a:xfrm>
          <a:custGeom>
            <a:avLst/>
            <a:gdLst/>
            <a:ahLst/>
            <a:cxnLst/>
            <a:rect l="l" t="t" r="r" b="b"/>
            <a:pathLst>
              <a:path w="5846002" h="4872577">
                <a:moveTo>
                  <a:pt x="343285" y="2953992"/>
                </a:moveTo>
                <a:cubicBezTo>
                  <a:pt x="343285" y="2953992"/>
                  <a:pt x="343285" y="2953992"/>
                  <a:pt x="849063" y="2953992"/>
                </a:cubicBezTo>
                <a:cubicBezTo>
                  <a:pt x="880743" y="2953992"/>
                  <a:pt x="911330" y="2971406"/>
                  <a:pt x="926624" y="2999703"/>
                </a:cubicBezTo>
                <a:cubicBezTo>
                  <a:pt x="926624" y="2999703"/>
                  <a:pt x="926624" y="2999703"/>
                  <a:pt x="1180059" y="3436136"/>
                </a:cubicBezTo>
                <a:cubicBezTo>
                  <a:pt x="1196445" y="3463345"/>
                  <a:pt x="1196445" y="3498172"/>
                  <a:pt x="1180059" y="3525382"/>
                </a:cubicBezTo>
                <a:cubicBezTo>
                  <a:pt x="1180059" y="3525382"/>
                  <a:pt x="1180059" y="3525382"/>
                  <a:pt x="926624" y="3961814"/>
                </a:cubicBezTo>
                <a:cubicBezTo>
                  <a:pt x="911330" y="3990111"/>
                  <a:pt x="880743" y="4007525"/>
                  <a:pt x="849063" y="4007525"/>
                </a:cubicBezTo>
                <a:cubicBezTo>
                  <a:pt x="849063" y="4007525"/>
                  <a:pt x="849063" y="4007525"/>
                  <a:pt x="343285" y="4007525"/>
                </a:cubicBezTo>
                <a:cubicBezTo>
                  <a:pt x="310513" y="4007525"/>
                  <a:pt x="281019" y="3990111"/>
                  <a:pt x="264633" y="3961814"/>
                </a:cubicBezTo>
                <a:cubicBezTo>
                  <a:pt x="264633" y="3961814"/>
                  <a:pt x="264633" y="3961814"/>
                  <a:pt x="12290" y="3525382"/>
                </a:cubicBezTo>
                <a:cubicBezTo>
                  <a:pt x="-4096" y="3498172"/>
                  <a:pt x="-4096" y="3463345"/>
                  <a:pt x="12290" y="3436136"/>
                </a:cubicBezTo>
                <a:cubicBezTo>
                  <a:pt x="12290" y="3436136"/>
                  <a:pt x="12290" y="3436136"/>
                  <a:pt x="264633" y="2999703"/>
                </a:cubicBezTo>
                <a:cubicBezTo>
                  <a:pt x="281019" y="2971406"/>
                  <a:pt x="310513" y="2953992"/>
                  <a:pt x="343285" y="2953992"/>
                </a:cubicBezTo>
                <a:close/>
                <a:moveTo>
                  <a:pt x="2353334" y="538808"/>
                </a:moveTo>
                <a:cubicBezTo>
                  <a:pt x="2353334" y="538808"/>
                  <a:pt x="2353334" y="538808"/>
                  <a:pt x="2613403" y="538808"/>
                </a:cubicBezTo>
                <a:lnTo>
                  <a:pt x="2643742" y="538808"/>
                </a:lnTo>
                <a:lnTo>
                  <a:pt x="2672692" y="588661"/>
                </a:lnTo>
                <a:cubicBezTo>
                  <a:pt x="2713002" y="658078"/>
                  <a:pt x="2759909" y="738855"/>
                  <a:pt x="2814491" y="832849"/>
                </a:cubicBezTo>
                <a:cubicBezTo>
                  <a:pt x="2839586" y="874521"/>
                  <a:pt x="2839586" y="927860"/>
                  <a:pt x="2814491" y="969531"/>
                </a:cubicBezTo>
                <a:cubicBezTo>
                  <a:pt x="2814491" y="969531"/>
                  <a:pt x="2814491" y="969531"/>
                  <a:pt x="2426350" y="1637936"/>
                </a:cubicBezTo>
                <a:cubicBezTo>
                  <a:pt x="2402927" y="1681274"/>
                  <a:pt x="2356083" y="1707943"/>
                  <a:pt x="2307565" y="1707943"/>
                </a:cubicBezTo>
                <a:cubicBezTo>
                  <a:pt x="2307565" y="1707943"/>
                  <a:pt x="2307565" y="1707943"/>
                  <a:pt x="1532956" y="1707943"/>
                </a:cubicBezTo>
                <a:cubicBezTo>
                  <a:pt x="1520409" y="1707943"/>
                  <a:pt x="1508175" y="1706276"/>
                  <a:pt x="1496490" y="1703099"/>
                </a:cubicBezTo>
                <a:lnTo>
                  <a:pt x="1471408" y="1692583"/>
                </a:lnTo>
                <a:lnTo>
                  <a:pt x="1486736" y="1666073"/>
                </a:lnTo>
                <a:cubicBezTo>
                  <a:pt x="1625328" y="1426376"/>
                  <a:pt x="1802725" y="1119564"/>
                  <a:pt x="2029793" y="726844"/>
                </a:cubicBezTo>
                <a:cubicBezTo>
                  <a:pt x="2097197" y="610441"/>
                  <a:pt x="2218525" y="538808"/>
                  <a:pt x="2353334" y="538808"/>
                </a:cubicBezTo>
                <a:close/>
                <a:moveTo>
                  <a:pt x="1487085" y="0"/>
                </a:moveTo>
                <a:cubicBezTo>
                  <a:pt x="1487085" y="0"/>
                  <a:pt x="1487085" y="0"/>
                  <a:pt x="2360840" y="0"/>
                </a:cubicBezTo>
                <a:cubicBezTo>
                  <a:pt x="2415568" y="0"/>
                  <a:pt x="2468407" y="30084"/>
                  <a:pt x="2494828" y="78969"/>
                </a:cubicBezTo>
                <a:cubicBezTo>
                  <a:pt x="2494828" y="78969"/>
                  <a:pt x="2494828" y="78969"/>
                  <a:pt x="2729665" y="483373"/>
                </a:cubicBezTo>
                <a:lnTo>
                  <a:pt x="2756194" y="529058"/>
                </a:lnTo>
                <a:lnTo>
                  <a:pt x="2735320" y="529058"/>
                </a:lnTo>
                <a:lnTo>
                  <a:pt x="2636659" y="529058"/>
                </a:lnTo>
                <a:lnTo>
                  <a:pt x="2593799" y="455250"/>
                </a:lnTo>
                <a:cubicBezTo>
                  <a:pt x="2430052" y="173267"/>
                  <a:pt x="2430052" y="173267"/>
                  <a:pt x="2430052" y="173267"/>
                </a:cubicBezTo>
                <a:cubicBezTo>
                  <a:pt x="2406629" y="129929"/>
                  <a:pt x="2359785" y="103259"/>
                  <a:pt x="2311267" y="103259"/>
                </a:cubicBezTo>
                <a:cubicBezTo>
                  <a:pt x="1536658" y="103259"/>
                  <a:pt x="1536658" y="103259"/>
                  <a:pt x="1536658" y="103259"/>
                </a:cubicBezTo>
                <a:cubicBezTo>
                  <a:pt x="1486468" y="103259"/>
                  <a:pt x="1441296" y="129929"/>
                  <a:pt x="1416201" y="173267"/>
                </a:cubicBezTo>
                <a:cubicBezTo>
                  <a:pt x="1029733" y="841671"/>
                  <a:pt x="1029733" y="841671"/>
                  <a:pt x="1029733" y="841671"/>
                </a:cubicBezTo>
                <a:cubicBezTo>
                  <a:pt x="1004637" y="883343"/>
                  <a:pt x="1004637" y="936682"/>
                  <a:pt x="1029733" y="978353"/>
                </a:cubicBezTo>
                <a:cubicBezTo>
                  <a:pt x="1416201" y="1646758"/>
                  <a:pt x="1416201" y="1646758"/>
                  <a:pt x="1416201" y="1646758"/>
                </a:cubicBezTo>
                <a:cubicBezTo>
                  <a:pt x="1428749" y="1668427"/>
                  <a:pt x="1446315" y="1685929"/>
                  <a:pt x="1467019" y="1698013"/>
                </a:cubicBezTo>
                <a:lnTo>
                  <a:pt x="1472899" y="1700478"/>
                </a:lnTo>
                <a:lnTo>
                  <a:pt x="1441377" y="1754996"/>
                </a:lnTo>
                <a:lnTo>
                  <a:pt x="1417933" y="1795543"/>
                </a:lnTo>
                <a:lnTo>
                  <a:pt x="1442249" y="1805738"/>
                </a:lnTo>
                <a:cubicBezTo>
                  <a:pt x="1455430" y="1809322"/>
                  <a:pt x="1469230" y="1811202"/>
                  <a:pt x="1483383" y="1811202"/>
                </a:cubicBezTo>
                <a:cubicBezTo>
                  <a:pt x="2357138" y="1811202"/>
                  <a:pt x="2357138" y="1811202"/>
                  <a:pt x="2357138" y="1811202"/>
                </a:cubicBezTo>
                <a:cubicBezTo>
                  <a:pt x="2411866" y="1811202"/>
                  <a:pt x="2464705" y="1781120"/>
                  <a:pt x="2491126" y="1732235"/>
                </a:cubicBezTo>
                <a:cubicBezTo>
                  <a:pt x="2928947" y="978278"/>
                  <a:pt x="2928947" y="978278"/>
                  <a:pt x="2928947" y="978278"/>
                </a:cubicBezTo>
                <a:cubicBezTo>
                  <a:pt x="2957254" y="931274"/>
                  <a:pt x="2957254" y="871108"/>
                  <a:pt x="2928947" y="824102"/>
                </a:cubicBezTo>
                <a:cubicBezTo>
                  <a:pt x="2874220" y="729858"/>
                  <a:pt x="2826333" y="647394"/>
                  <a:pt x="2784432" y="575238"/>
                </a:cubicBezTo>
                <a:lnTo>
                  <a:pt x="2763277" y="538808"/>
                </a:lnTo>
                <a:lnTo>
                  <a:pt x="2861280" y="538808"/>
                </a:lnTo>
                <a:cubicBezTo>
                  <a:pt x="3166048" y="538808"/>
                  <a:pt x="3653676" y="538808"/>
                  <a:pt x="4433881" y="538808"/>
                </a:cubicBezTo>
                <a:cubicBezTo>
                  <a:pt x="4564197" y="538808"/>
                  <a:pt x="4690018" y="610441"/>
                  <a:pt x="4752929" y="726844"/>
                </a:cubicBezTo>
                <a:cubicBezTo>
                  <a:pt x="4752929" y="726844"/>
                  <a:pt x="4752929" y="726844"/>
                  <a:pt x="5795449" y="2522134"/>
                </a:cubicBezTo>
                <a:cubicBezTo>
                  <a:pt x="5862854" y="2634060"/>
                  <a:pt x="5862854" y="2777325"/>
                  <a:pt x="5795449" y="2889251"/>
                </a:cubicBezTo>
                <a:cubicBezTo>
                  <a:pt x="5795449" y="2889251"/>
                  <a:pt x="5795449" y="2889251"/>
                  <a:pt x="4752929" y="4684542"/>
                </a:cubicBezTo>
                <a:cubicBezTo>
                  <a:pt x="4690018" y="4800945"/>
                  <a:pt x="4564197" y="4872577"/>
                  <a:pt x="4433881" y="4872577"/>
                </a:cubicBezTo>
                <a:cubicBezTo>
                  <a:pt x="4433881" y="4872577"/>
                  <a:pt x="4433881" y="4872577"/>
                  <a:pt x="2353334" y="4872577"/>
                </a:cubicBezTo>
                <a:cubicBezTo>
                  <a:pt x="2218525" y="4872577"/>
                  <a:pt x="2097197" y="4800945"/>
                  <a:pt x="2029793" y="4684542"/>
                </a:cubicBezTo>
                <a:cubicBezTo>
                  <a:pt x="2029793" y="4684542"/>
                  <a:pt x="2029793" y="4684542"/>
                  <a:pt x="991766" y="2889251"/>
                </a:cubicBezTo>
                <a:cubicBezTo>
                  <a:pt x="924361" y="2777325"/>
                  <a:pt x="924361" y="2634060"/>
                  <a:pt x="991766" y="2522134"/>
                </a:cubicBezTo>
                <a:cubicBezTo>
                  <a:pt x="991766" y="2522134"/>
                  <a:pt x="991766" y="2522134"/>
                  <a:pt x="1377193" y="1855530"/>
                </a:cubicBezTo>
                <a:lnTo>
                  <a:pt x="1409676" y="1799352"/>
                </a:lnTo>
                <a:lnTo>
                  <a:pt x="1408533" y="1798873"/>
                </a:lnTo>
                <a:cubicBezTo>
                  <a:pt x="1385179" y="1785241"/>
                  <a:pt x="1365364" y="1765500"/>
                  <a:pt x="1351210" y="1741057"/>
                </a:cubicBezTo>
                <a:cubicBezTo>
                  <a:pt x="1351210" y="1741057"/>
                  <a:pt x="1351210" y="1741057"/>
                  <a:pt x="915276" y="987100"/>
                </a:cubicBezTo>
                <a:cubicBezTo>
                  <a:pt x="886968" y="940096"/>
                  <a:pt x="886968" y="879930"/>
                  <a:pt x="915276" y="832924"/>
                </a:cubicBezTo>
                <a:cubicBezTo>
                  <a:pt x="915276" y="832924"/>
                  <a:pt x="915276" y="832924"/>
                  <a:pt x="1351210" y="78969"/>
                </a:cubicBezTo>
                <a:cubicBezTo>
                  <a:pt x="1379517" y="30084"/>
                  <a:pt x="1430471" y="0"/>
                  <a:pt x="1487085" y="0"/>
                </a:cubicBezTo>
                <a:close/>
              </a:path>
            </a:pathLst>
          </a:custGeom>
        </p:spPr>
      </p:pic>
      <p:pic>
        <p:nvPicPr>
          <p:cNvPr id="5" name="Рисунок 5" descr="Зображення, що містить особа&#10;&#10;Опис створено автоматично">
            <a:extLst>
              <a:ext uri="{FF2B5EF4-FFF2-40B4-BE49-F238E27FC236}">
                <a16:creationId xmlns:a16="http://schemas.microsoft.com/office/drawing/2014/main" id="{CA422D45-884E-40C2-93B6-E047DF397D70}"/>
              </a:ext>
            </a:extLst>
          </p:cNvPr>
          <p:cNvPicPr>
            <a:picLocks noChangeAspect="1"/>
          </p:cNvPicPr>
          <p:nvPr/>
        </p:nvPicPr>
        <p:blipFill>
          <a:blip r:embed="rId3"/>
          <a:stretch>
            <a:fillRect/>
          </a:stretch>
        </p:blipFill>
        <p:spPr>
          <a:xfrm>
            <a:off x="1424668" y="220436"/>
            <a:ext cx="3007178" cy="2008414"/>
          </a:xfrm>
          <a:prstGeom prst="rect">
            <a:avLst/>
          </a:prstGeom>
        </p:spPr>
      </p:pic>
    </p:spTree>
    <p:extLst>
      <p:ext uri="{BB962C8B-B14F-4D97-AF65-F5344CB8AC3E}">
        <p14:creationId xmlns:p14="http://schemas.microsoft.com/office/powerpoint/2010/main" val="1085894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C0782928-6736-4D7D-A66B-9DF0867A7F2C}"/>
              </a:ext>
            </a:extLst>
          </p:cNvPr>
          <p:cNvSpPr>
            <a:spLocks noGrp="1"/>
          </p:cNvSpPr>
          <p:nvPr>
            <p:ph type="title"/>
          </p:nvPr>
        </p:nvSpPr>
        <p:spPr>
          <a:xfrm>
            <a:off x="572493" y="238539"/>
            <a:ext cx="11018520" cy="1434415"/>
          </a:xfrm>
        </p:spPr>
        <p:txBody>
          <a:bodyPr anchor="b">
            <a:normAutofit/>
          </a:bodyPr>
          <a:lstStyle/>
          <a:p>
            <a:r>
              <a:rPr lang="uk-UA" sz="5000">
                <a:ea typeface="+mj-lt"/>
                <a:cs typeface="+mj-lt"/>
              </a:rPr>
              <a:t>Ознаки, які характеризують покарання: </a:t>
            </a:r>
            <a:endParaRPr lang="uk-UA" sz="500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25E49830-A04F-495C-85C5-37C70B59F944}"/>
              </a:ext>
            </a:extLst>
          </p:cNvPr>
          <p:cNvSpPr>
            <a:spLocks noGrp="1"/>
          </p:cNvSpPr>
          <p:nvPr>
            <p:ph idx="1"/>
          </p:nvPr>
        </p:nvSpPr>
        <p:spPr>
          <a:xfrm>
            <a:off x="572493" y="2071316"/>
            <a:ext cx="6713552" cy="4119172"/>
          </a:xfrm>
        </p:spPr>
        <p:txBody>
          <a:bodyPr vert="horz" lIns="91440" tIns="45720" rIns="91440" bIns="45720" rtlCol="0" anchor="t">
            <a:normAutofit/>
          </a:bodyPr>
          <a:lstStyle/>
          <a:p>
            <a:r>
              <a:rPr lang="uk-UA" sz="2200">
                <a:ea typeface="+mn-lt"/>
                <a:cs typeface="+mn-lt"/>
              </a:rPr>
              <a:t>- захід примусу, який є карою;</a:t>
            </a:r>
            <a:endParaRPr lang="uk-UA" sz="2200">
              <a:cs typeface="Calibri" panose="020F0502020204030204"/>
            </a:endParaRPr>
          </a:p>
          <a:p>
            <a:r>
              <a:rPr lang="uk-UA" sz="2200">
                <a:ea typeface="+mn-lt"/>
                <a:cs typeface="+mn-lt"/>
              </a:rPr>
              <a:t>- переслідує мету виправлення засуджених, а також запобігання і вчиненню нових злочинів як засудженими, так і іншими особами;</a:t>
            </a:r>
            <a:endParaRPr lang="uk-UA" sz="2200"/>
          </a:p>
          <a:p>
            <a:r>
              <a:rPr lang="uk-UA" sz="2200">
                <a:ea typeface="+mn-lt"/>
                <a:cs typeface="+mn-lt"/>
              </a:rPr>
              <a:t>- застосовується від імені держави;</a:t>
            </a:r>
            <a:endParaRPr lang="uk-UA" sz="2200"/>
          </a:p>
          <a:p>
            <a:r>
              <a:rPr lang="uk-UA" sz="2200">
                <a:ea typeface="+mn-lt"/>
                <a:cs typeface="+mn-lt"/>
              </a:rPr>
              <a:t>- лише у вироку суду;</a:t>
            </a:r>
            <a:endParaRPr lang="uk-UA" sz="2200"/>
          </a:p>
          <a:p>
            <a:r>
              <a:rPr lang="uk-UA" sz="2200">
                <a:ea typeface="+mn-lt"/>
                <a:cs typeface="+mn-lt"/>
              </a:rPr>
              <a:t>- тільки щодо особи, яка винна у вчиненні злочину;</a:t>
            </a:r>
            <a:endParaRPr lang="uk-UA" sz="2200"/>
          </a:p>
          <a:p>
            <a:r>
              <a:rPr lang="uk-UA" sz="2200">
                <a:ea typeface="+mn-lt"/>
                <a:cs typeface="+mn-lt"/>
              </a:rPr>
              <a:t>- обмежує права і свободи засудженого, але не має на меті завдати фізичних страждань або принизити людську гідність. </a:t>
            </a:r>
            <a:endParaRPr lang="uk-UA" sz="2200"/>
          </a:p>
        </p:txBody>
      </p:sp>
      <p:pic>
        <p:nvPicPr>
          <p:cNvPr id="4" name="Рисунок 4" descr="Зображення, що містить у приміщенні, будівля, ґанок&#10;&#10;Опис створено автоматично">
            <a:extLst>
              <a:ext uri="{FF2B5EF4-FFF2-40B4-BE49-F238E27FC236}">
                <a16:creationId xmlns:a16="http://schemas.microsoft.com/office/drawing/2014/main" id="{7B490E1D-3B2D-4CF7-8C59-6A305918D3FB}"/>
              </a:ext>
            </a:extLst>
          </p:cNvPr>
          <p:cNvPicPr>
            <a:picLocks noChangeAspect="1"/>
          </p:cNvPicPr>
          <p:nvPr/>
        </p:nvPicPr>
        <p:blipFill rotWithShape="1">
          <a:blip r:embed="rId2"/>
          <a:srcRect l="2192" r="34019" b="-1"/>
          <a:stretch/>
        </p:blipFill>
        <p:spPr>
          <a:xfrm>
            <a:off x="7675658" y="2093976"/>
            <a:ext cx="3941064" cy="4096512"/>
          </a:xfrm>
          <a:prstGeom prst="rect">
            <a:avLst/>
          </a:prstGeom>
        </p:spPr>
      </p:pic>
    </p:spTree>
    <p:extLst>
      <p:ext uri="{BB962C8B-B14F-4D97-AF65-F5344CB8AC3E}">
        <p14:creationId xmlns:p14="http://schemas.microsoft.com/office/powerpoint/2010/main" val="1782426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Рисунок 4" descr="Зображення, що містить текст&#10;&#10;Опис створено автоматично">
            <a:extLst>
              <a:ext uri="{FF2B5EF4-FFF2-40B4-BE49-F238E27FC236}">
                <a16:creationId xmlns:a16="http://schemas.microsoft.com/office/drawing/2014/main" id="{7D7CFA8E-4780-44E5-A6DA-1D910CCAAE5C}"/>
              </a:ext>
            </a:extLst>
          </p:cNvPr>
          <p:cNvPicPr>
            <a:picLocks noChangeAspect="1"/>
          </p:cNvPicPr>
          <p:nvPr/>
        </p:nvPicPr>
        <p:blipFill rotWithShape="1">
          <a:blip r:embed="rId2"/>
          <a:srcRect r="24295"/>
          <a:stretch/>
        </p:blipFill>
        <p:spPr>
          <a:xfrm>
            <a:off x="6355442" y="10"/>
            <a:ext cx="5836558" cy="5130404"/>
          </a:xfrm>
          <a:custGeom>
            <a:avLst/>
            <a:gdLst/>
            <a:ahLst/>
            <a:cxnLst/>
            <a:rect l="l" t="t" r="r" b="b"/>
            <a:pathLst>
              <a:path w="5836558" h="5130414">
                <a:moveTo>
                  <a:pt x="2376055" y="0"/>
                </a:moveTo>
                <a:lnTo>
                  <a:pt x="5836558" y="0"/>
                </a:lnTo>
                <a:lnTo>
                  <a:pt x="5836558" y="5130414"/>
                </a:lnTo>
                <a:lnTo>
                  <a:pt x="0" y="5130414"/>
                </a:lnTo>
                <a:close/>
              </a:path>
            </a:pathLst>
          </a:custGeom>
        </p:spPr>
      </p:pic>
      <p:sp>
        <p:nvSpPr>
          <p:cNvPr id="2" name="Заголовок 1">
            <a:extLst>
              <a:ext uri="{FF2B5EF4-FFF2-40B4-BE49-F238E27FC236}">
                <a16:creationId xmlns:a16="http://schemas.microsoft.com/office/drawing/2014/main" id="{617A53D7-8E48-49DF-B6EF-504F9D4A8A05}"/>
              </a:ext>
            </a:extLst>
          </p:cNvPr>
          <p:cNvSpPr>
            <a:spLocks noGrp="1"/>
          </p:cNvSpPr>
          <p:nvPr>
            <p:ph type="title"/>
          </p:nvPr>
        </p:nvSpPr>
        <p:spPr>
          <a:xfrm>
            <a:off x="841248" y="797442"/>
            <a:ext cx="5998822" cy="2390459"/>
          </a:xfrm>
        </p:spPr>
        <p:txBody>
          <a:bodyPr vert="horz" lIns="91440" tIns="45720" rIns="91440" bIns="45720" rtlCol="0" anchor="b">
            <a:normAutofit fontScale="90000"/>
          </a:bodyPr>
          <a:lstStyle/>
          <a:p>
            <a:pPr algn="just"/>
            <a:r>
              <a:rPr lang="en-US" sz="3400" b="1" dirty="0">
                <a:latin typeface="Calibri"/>
                <a:cs typeface="Calibri"/>
              </a:rPr>
              <a:t>КК </a:t>
            </a:r>
            <a:r>
              <a:rPr lang="en-US" sz="3400" dirty="0" err="1">
                <a:latin typeface="Calibri"/>
                <a:cs typeface="Calibri"/>
              </a:rPr>
              <a:t>визначає</a:t>
            </a:r>
            <a:r>
              <a:rPr lang="en-US" sz="3400" dirty="0">
                <a:latin typeface="Calibri"/>
                <a:cs typeface="Calibri"/>
              </a:rPr>
              <a:t>, </a:t>
            </a:r>
            <a:r>
              <a:rPr lang="en-US" sz="3400" dirty="0" err="1">
                <a:latin typeface="Calibri"/>
                <a:cs typeface="Calibri"/>
              </a:rPr>
              <a:t>що</a:t>
            </a:r>
            <a:r>
              <a:rPr lang="en-US" sz="3400" dirty="0">
                <a:latin typeface="Calibri"/>
                <a:cs typeface="Calibri"/>
              </a:rPr>
              <a:t> </a:t>
            </a:r>
            <a:r>
              <a:rPr lang="en-US" sz="3400" dirty="0" err="1">
                <a:latin typeface="Calibri"/>
                <a:cs typeface="Calibri"/>
              </a:rPr>
              <a:t>до</a:t>
            </a:r>
            <a:r>
              <a:rPr lang="en-US" sz="3400" dirty="0">
                <a:latin typeface="Calibri"/>
                <a:cs typeface="Calibri"/>
              </a:rPr>
              <a:t> </a:t>
            </a:r>
            <a:r>
              <a:rPr lang="en-US" sz="3400" dirty="0" err="1">
                <a:latin typeface="Calibri"/>
                <a:cs typeface="Calibri"/>
              </a:rPr>
              <a:t>осіб</a:t>
            </a:r>
            <a:r>
              <a:rPr lang="en-US" sz="3400" dirty="0">
                <a:latin typeface="Calibri"/>
                <a:cs typeface="Calibri"/>
              </a:rPr>
              <a:t>, </a:t>
            </a:r>
            <a:r>
              <a:rPr lang="en-US" sz="3400" dirty="0" err="1">
                <a:latin typeface="Calibri"/>
                <a:cs typeface="Calibri"/>
              </a:rPr>
              <a:t>визнаних</a:t>
            </a:r>
            <a:r>
              <a:rPr lang="en-US" sz="3400" dirty="0">
                <a:latin typeface="Calibri"/>
                <a:cs typeface="Calibri"/>
              </a:rPr>
              <a:t> </a:t>
            </a:r>
            <a:r>
              <a:rPr lang="en-US" sz="3400" dirty="0" err="1">
                <a:latin typeface="Calibri"/>
                <a:cs typeface="Calibri"/>
              </a:rPr>
              <a:t>винними</a:t>
            </a:r>
            <a:r>
              <a:rPr lang="en-US" sz="3400" dirty="0">
                <a:latin typeface="Calibri"/>
                <a:cs typeface="Calibri"/>
              </a:rPr>
              <a:t> у </a:t>
            </a:r>
            <a:r>
              <a:rPr lang="en-US" sz="3400" dirty="0" err="1">
                <a:latin typeface="Calibri"/>
                <a:cs typeface="Calibri"/>
              </a:rPr>
              <a:t>вчиненні</a:t>
            </a:r>
            <a:r>
              <a:rPr lang="en-US" sz="3400" dirty="0">
                <a:latin typeface="Calibri"/>
                <a:cs typeface="Calibri"/>
              </a:rPr>
              <a:t> </a:t>
            </a:r>
            <a:r>
              <a:rPr lang="en-US" sz="3400" dirty="0" err="1">
                <a:latin typeface="Calibri"/>
                <a:cs typeface="Calibri"/>
              </a:rPr>
              <a:t>злочину</a:t>
            </a:r>
            <a:r>
              <a:rPr lang="en-US" sz="3400" dirty="0">
                <a:latin typeface="Calibri"/>
                <a:cs typeface="Calibri"/>
              </a:rPr>
              <a:t>, </a:t>
            </a:r>
            <a:r>
              <a:rPr lang="en-US" sz="3400" dirty="0" err="1">
                <a:latin typeface="Calibri"/>
                <a:cs typeface="Calibri"/>
              </a:rPr>
              <a:t>судом</a:t>
            </a:r>
            <a:r>
              <a:rPr lang="en-US" sz="3400" dirty="0">
                <a:latin typeface="Calibri"/>
                <a:cs typeface="Calibri"/>
              </a:rPr>
              <a:t> </a:t>
            </a:r>
            <a:r>
              <a:rPr lang="en-US" sz="3400" dirty="0" err="1">
                <a:latin typeface="Calibri"/>
                <a:cs typeface="Calibri"/>
              </a:rPr>
              <a:t>можуть</a:t>
            </a:r>
            <a:r>
              <a:rPr lang="en-US" sz="3400" dirty="0">
                <a:latin typeface="Calibri"/>
                <a:cs typeface="Calibri"/>
              </a:rPr>
              <a:t> </a:t>
            </a:r>
            <a:r>
              <a:rPr lang="en-US" sz="3400" dirty="0" err="1">
                <a:latin typeface="Calibri"/>
                <a:cs typeface="Calibri"/>
              </a:rPr>
              <a:t>бути</a:t>
            </a:r>
            <a:r>
              <a:rPr lang="en-US" sz="3400" dirty="0">
                <a:latin typeface="Calibri"/>
                <a:cs typeface="Calibri"/>
              </a:rPr>
              <a:t> </a:t>
            </a:r>
            <a:r>
              <a:rPr lang="en-US" sz="3400" dirty="0" err="1">
                <a:latin typeface="Calibri"/>
                <a:cs typeface="Calibri"/>
              </a:rPr>
              <a:t>застосовані</a:t>
            </a:r>
            <a:r>
              <a:rPr lang="en-US" sz="3400" dirty="0">
                <a:latin typeface="Calibri"/>
                <a:cs typeface="Calibri"/>
              </a:rPr>
              <a:t> </a:t>
            </a:r>
            <a:r>
              <a:rPr lang="en-US" sz="3400" dirty="0" err="1">
                <a:latin typeface="Calibri"/>
                <a:cs typeface="Calibri"/>
              </a:rPr>
              <a:t>такі</a:t>
            </a:r>
            <a:r>
              <a:rPr lang="en-US" sz="3400" b="1" dirty="0">
                <a:latin typeface="Calibri"/>
                <a:cs typeface="Calibri"/>
              </a:rPr>
              <a:t> </a:t>
            </a:r>
            <a:r>
              <a:rPr lang="en-US" sz="4000" b="1" i="1" u="sng" dirty="0" err="1">
                <a:latin typeface="Calibri"/>
                <a:cs typeface="Calibri"/>
              </a:rPr>
              <a:t>види</a:t>
            </a:r>
            <a:r>
              <a:rPr lang="en-US" sz="4000" b="1" i="1" u="sng" dirty="0">
                <a:latin typeface="Calibri"/>
                <a:cs typeface="Calibri"/>
              </a:rPr>
              <a:t> </a:t>
            </a:r>
            <a:r>
              <a:rPr lang="en-US" sz="4000" b="1" i="1" u="sng" dirty="0" err="1">
                <a:latin typeface="Calibri"/>
                <a:cs typeface="Calibri"/>
              </a:rPr>
              <a:t>покарань</a:t>
            </a:r>
            <a:r>
              <a:rPr lang="en-US" sz="3400" b="1" u="sng" dirty="0">
                <a:latin typeface="Calibri"/>
                <a:cs typeface="Calibri"/>
              </a:rPr>
              <a:t>:</a:t>
            </a:r>
            <a:r>
              <a:rPr lang="en-US" sz="3400" dirty="0">
                <a:latin typeface="Calibri"/>
                <a:cs typeface="Calibri"/>
              </a:rPr>
              <a:t> </a:t>
            </a:r>
            <a:endParaRPr lang="uk-UA"/>
          </a:p>
        </p:txBody>
      </p:sp>
      <p:sp>
        <p:nvSpPr>
          <p:cNvPr id="22" name="Freeform: Shape 13">
            <a:extLst>
              <a:ext uri="{FF2B5EF4-FFF2-40B4-BE49-F238E27FC236}">
                <a16:creationId xmlns:a16="http://schemas.microsoft.com/office/drawing/2014/main" id="{5EB73228-F09B-409F-9EC1-7E853C4F5B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1840" y="5292509"/>
            <a:ext cx="6610160" cy="1565491"/>
          </a:xfrm>
          <a:custGeom>
            <a:avLst/>
            <a:gdLst>
              <a:gd name="connsiteX0" fmla="*/ 1186806 w 6610160"/>
              <a:gd name="connsiteY0" fmla="*/ 0 h 1565491"/>
              <a:gd name="connsiteX1" fmla="*/ 1692132 w 6610160"/>
              <a:gd name="connsiteY1" fmla="*/ 0 h 1565491"/>
              <a:gd name="connsiteX2" fmla="*/ 6104834 w 6610160"/>
              <a:gd name="connsiteY2" fmla="*/ 0 h 1565491"/>
              <a:gd name="connsiteX3" fmla="*/ 6610160 w 6610160"/>
              <a:gd name="connsiteY3" fmla="*/ 0 h 1565491"/>
              <a:gd name="connsiteX4" fmla="*/ 6610160 w 6610160"/>
              <a:gd name="connsiteY4" fmla="*/ 1565491 h 1565491"/>
              <a:gd name="connsiteX5" fmla="*/ 0 w 6610160"/>
              <a:gd name="connsiteY5" fmla="*/ 1565491 h 1565491"/>
              <a:gd name="connsiteX6" fmla="*/ 724290 w 6610160"/>
              <a:gd name="connsiteY6" fmla="*/ 1591 h 1565491"/>
              <a:gd name="connsiteX7" fmla="*/ 1186070 w 6610160"/>
              <a:gd name="connsiteY7" fmla="*/ 1591 h 1565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10160" h="1565491">
                <a:moveTo>
                  <a:pt x="1186806" y="0"/>
                </a:moveTo>
                <a:lnTo>
                  <a:pt x="1692132" y="0"/>
                </a:lnTo>
                <a:lnTo>
                  <a:pt x="6104834" y="0"/>
                </a:lnTo>
                <a:lnTo>
                  <a:pt x="6610160" y="0"/>
                </a:lnTo>
                <a:lnTo>
                  <a:pt x="6610160" y="1565491"/>
                </a:lnTo>
                <a:lnTo>
                  <a:pt x="0" y="1565491"/>
                </a:lnTo>
                <a:lnTo>
                  <a:pt x="724290" y="1591"/>
                </a:lnTo>
                <a:lnTo>
                  <a:pt x="1186070" y="1591"/>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15">
            <a:extLst>
              <a:ext uri="{FF2B5EF4-FFF2-40B4-BE49-F238E27FC236}">
                <a16:creationId xmlns:a16="http://schemas.microsoft.com/office/drawing/2014/main" id="{3150A4AE-7BE7-480D-BD8C-3951E64799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92510"/>
            <a:ext cx="6144370" cy="1565491"/>
          </a:xfrm>
          <a:custGeom>
            <a:avLst/>
            <a:gdLst>
              <a:gd name="connsiteX0" fmla="*/ 0 w 6144370"/>
              <a:gd name="connsiteY0" fmla="*/ 0 h 1565491"/>
              <a:gd name="connsiteX1" fmla="*/ 6144370 w 6144370"/>
              <a:gd name="connsiteY1" fmla="*/ 0 h 1565491"/>
              <a:gd name="connsiteX2" fmla="*/ 5419344 w 6144370"/>
              <a:gd name="connsiteY2" fmla="*/ 1565491 h 1565491"/>
              <a:gd name="connsiteX3" fmla="*/ 0 w 6144370"/>
              <a:gd name="connsiteY3" fmla="*/ 1565491 h 1565491"/>
            </a:gdLst>
            <a:ahLst/>
            <a:cxnLst>
              <a:cxn ang="0">
                <a:pos x="connsiteX0" y="connsiteY0"/>
              </a:cxn>
              <a:cxn ang="0">
                <a:pos x="connsiteX1" y="connsiteY1"/>
              </a:cxn>
              <a:cxn ang="0">
                <a:pos x="connsiteX2" y="connsiteY2"/>
              </a:cxn>
              <a:cxn ang="0">
                <a:pos x="connsiteX3" y="connsiteY3"/>
              </a:cxn>
            </a:cxnLst>
            <a:rect l="l" t="t" r="r" b="b"/>
            <a:pathLst>
              <a:path w="6144370" h="1565491">
                <a:moveTo>
                  <a:pt x="0" y="0"/>
                </a:moveTo>
                <a:lnTo>
                  <a:pt x="6144370" y="0"/>
                </a:lnTo>
                <a:lnTo>
                  <a:pt x="5419344" y="1565491"/>
                </a:lnTo>
                <a:lnTo>
                  <a:pt x="0" y="1565491"/>
                </a:lnTo>
                <a:close/>
              </a:path>
            </a:pathLst>
          </a:custGeom>
          <a:solidFill>
            <a:srgbClr val="B4B4B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1521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586998E-88B9-4C16-A25A-E3CE04F73CC6}"/>
              </a:ext>
            </a:extLst>
          </p:cNvPr>
          <p:cNvSpPr>
            <a:spLocks noGrp="1"/>
          </p:cNvSpPr>
          <p:nvPr>
            <p:ph type="title"/>
          </p:nvPr>
        </p:nvSpPr>
        <p:spPr>
          <a:xfrm>
            <a:off x="572493" y="238539"/>
            <a:ext cx="11018520" cy="1434415"/>
          </a:xfrm>
        </p:spPr>
        <p:txBody>
          <a:bodyPr anchor="b">
            <a:normAutofit/>
          </a:bodyPr>
          <a:lstStyle/>
          <a:p>
            <a:r>
              <a:rPr lang="uk-UA" sz="5400" b="1" i="1" dirty="0">
                <a:ea typeface="+mj-lt"/>
                <a:cs typeface="+mj-lt"/>
              </a:rPr>
              <a:t>1. Штраф</a:t>
            </a:r>
            <a:r>
              <a:rPr lang="uk-UA" sz="5400" dirty="0">
                <a:ea typeface="+mj-lt"/>
                <a:cs typeface="+mj-lt"/>
              </a:rPr>
              <a:t> </a:t>
            </a:r>
            <a:endParaRPr lang="uk-UA" sz="5400" dirty="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9B05F966-BCF0-4059-A86E-744FF0DA639E}"/>
              </a:ext>
            </a:extLst>
          </p:cNvPr>
          <p:cNvSpPr>
            <a:spLocks noGrp="1"/>
          </p:cNvSpPr>
          <p:nvPr>
            <p:ph idx="1"/>
          </p:nvPr>
        </p:nvSpPr>
        <p:spPr>
          <a:xfrm>
            <a:off x="572493" y="2071316"/>
            <a:ext cx="6713552" cy="4119172"/>
          </a:xfrm>
        </p:spPr>
        <p:txBody>
          <a:bodyPr vert="horz" lIns="91440" tIns="45720" rIns="91440" bIns="45720" rtlCol="0" anchor="t">
            <a:normAutofit/>
          </a:bodyPr>
          <a:lstStyle/>
          <a:p>
            <a:r>
              <a:rPr lang="uk-UA" sz="1500">
                <a:ea typeface="+mn-lt"/>
                <a:cs typeface="+mn-lt"/>
              </a:rPr>
              <a:t>це грошове стягнення, що накладається судом у випадках і межах, встановлених в Особливій частині Кодексу.</a:t>
            </a:r>
            <a:endParaRPr lang="uk-UA" sz="1500">
              <a:cs typeface="Calibri" panose="020F0502020204030204"/>
            </a:endParaRPr>
          </a:p>
          <a:p>
            <a:r>
              <a:rPr lang="uk-UA" sz="1500">
                <a:ea typeface="+mn-lt"/>
                <a:cs typeface="+mn-lt"/>
              </a:rPr>
              <a:t>• Розмір штрафу визначається судом залежно від тяжкості вчиненого злочину та з урахуванням майнового стану винного в межах від тридцяти до тисячі неоподатковуваних мінімумів доходів громадян, якщо статтями Особливої частини КК не передбачено вищого розміру штрафу.</a:t>
            </a:r>
            <a:endParaRPr lang="uk-UA" sz="1500"/>
          </a:p>
          <a:p>
            <a:r>
              <a:rPr lang="uk-UA" sz="1500">
                <a:ea typeface="+mn-lt"/>
                <a:cs typeface="+mn-lt"/>
              </a:rPr>
              <a:t>• Штраф як додаткове покарання може бути призначений лише тоді, якщо його спеціально передбачено в санкції статті Особливої частини КК.</a:t>
            </a:r>
            <a:endParaRPr lang="uk-UA" sz="1500"/>
          </a:p>
          <a:p>
            <a:r>
              <a:rPr lang="uk-UA" sz="1500">
                <a:ea typeface="+mn-lt"/>
                <a:cs typeface="+mn-lt"/>
              </a:rPr>
              <a:t>• Уразі неможливості сплати штрафу, суд може замінити несплачену суму штрафу покаранням у виді громадських робіт із розрахунку: десять годин громадських робіт за один встановлений законодавством неоподатковуваний мінімум доходів громадян, або виправними роботами із розрахунку один місяць виправних робіт за чотири встановлених законодавством неоподатковуваних мінімумів доходів громадян, але на строк не більше двох років;</a:t>
            </a:r>
            <a:endParaRPr lang="uk-UA" sz="1500"/>
          </a:p>
          <a:p>
            <a:endParaRPr lang="uk-UA" sz="1500">
              <a:cs typeface="Calibri"/>
            </a:endParaRPr>
          </a:p>
        </p:txBody>
      </p:sp>
      <p:pic>
        <p:nvPicPr>
          <p:cNvPr id="4" name="Рисунок 4" descr="Зображення, що містить текст&#10;&#10;Опис створено автоматично">
            <a:extLst>
              <a:ext uri="{FF2B5EF4-FFF2-40B4-BE49-F238E27FC236}">
                <a16:creationId xmlns:a16="http://schemas.microsoft.com/office/drawing/2014/main" id="{7F8F6D51-6C4C-4E9D-B45D-474D80E0DCD9}"/>
              </a:ext>
            </a:extLst>
          </p:cNvPr>
          <p:cNvPicPr>
            <a:picLocks noChangeAspect="1"/>
          </p:cNvPicPr>
          <p:nvPr/>
        </p:nvPicPr>
        <p:blipFill rotWithShape="1">
          <a:blip r:embed="rId2"/>
          <a:srcRect l="34841" r="4648"/>
          <a:stretch/>
        </p:blipFill>
        <p:spPr>
          <a:xfrm>
            <a:off x="7675658" y="2093976"/>
            <a:ext cx="3941064" cy="4096512"/>
          </a:xfrm>
          <a:prstGeom prst="rect">
            <a:avLst/>
          </a:prstGeom>
        </p:spPr>
      </p:pic>
    </p:spTree>
    <p:extLst>
      <p:ext uri="{BB962C8B-B14F-4D97-AF65-F5344CB8AC3E}">
        <p14:creationId xmlns:p14="http://schemas.microsoft.com/office/powerpoint/2010/main" val="951342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9E729AF-F3A2-48F6-8048-9EFC07546B05}"/>
              </a:ext>
            </a:extLst>
          </p:cNvPr>
          <p:cNvSpPr>
            <a:spLocks noGrp="1"/>
          </p:cNvSpPr>
          <p:nvPr>
            <p:ph type="title"/>
          </p:nvPr>
        </p:nvSpPr>
        <p:spPr>
          <a:xfrm>
            <a:off x="630936" y="639520"/>
            <a:ext cx="3429000" cy="1719072"/>
          </a:xfrm>
        </p:spPr>
        <p:txBody>
          <a:bodyPr vert="horz" lIns="91440" tIns="45720" rIns="91440" bIns="45720" rtlCol="0" anchor="b">
            <a:normAutofit/>
          </a:bodyPr>
          <a:lstStyle/>
          <a:p>
            <a:r>
              <a:rPr lang="en-US" sz="2200" dirty="0"/>
              <a:t>2.  </a:t>
            </a:r>
            <a:r>
              <a:rPr lang="en-US" sz="2200" b="1" i="1" kern="1200" dirty="0" err="1">
                <a:latin typeface="+mj-lt"/>
                <a:ea typeface="+mj-ea"/>
                <a:cs typeface="+mj-cs"/>
              </a:rPr>
              <a:t>Позбавлення</a:t>
            </a:r>
            <a:r>
              <a:rPr lang="en-US" sz="2200" b="1" i="1" kern="1200" dirty="0">
                <a:latin typeface="+mj-lt"/>
                <a:ea typeface="+mj-ea"/>
                <a:cs typeface="+mj-cs"/>
              </a:rPr>
              <a:t> </a:t>
            </a:r>
            <a:r>
              <a:rPr lang="en-US" sz="2200" b="1" i="1" kern="1200" dirty="0" err="1">
                <a:latin typeface="+mj-lt"/>
                <a:ea typeface="+mj-ea"/>
                <a:cs typeface="+mj-cs"/>
              </a:rPr>
              <a:t>військового</a:t>
            </a:r>
            <a:r>
              <a:rPr lang="en-US" sz="2200" b="1" i="1" kern="1200" dirty="0">
                <a:latin typeface="+mj-lt"/>
                <a:ea typeface="+mj-ea"/>
                <a:cs typeface="+mj-cs"/>
              </a:rPr>
              <a:t>, </a:t>
            </a:r>
            <a:r>
              <a:rPr lang="en-US" sz="2200" b="1" i="1" kern="1200" dirty="0" err="1">
                <a:latin typeface="+mj-lt"/>
                <a:ea typeface="+mj-ea"/>
                <a:cs typeface="+mj-cs"/>
              </a:rPr>
              <a:t>спеціального</a:t>
            </a:r>
            <a:r>
              <a:rPr lang="en-US" sz="2200" b="1" i="1" kern="1200" dirty="0">
                <a:latin typeface="+mj-lt"/>
                <a:ea typeface="+mj-ea"/>
                <a:cs typeface="+mj-cs"/>
              </a:rPr>
              <a:t> </a:t>
            </a:r>
            <a:r>
              <a:rPr lang="en-US" sz="2200" b="1" i="1" kern="1200" dirty="0" err="1">
                <a:latin typeface="+mj-lt"/>
                <a:ea typeface="+mj-ea"/>
                <a:cs typeface="+mj-cs"/>
              </a:rPr>
              <a:t>звання</a:t>
            </a:r>
            <a:r>
              <a:rPr lang="en-US" sz="2200" b="1" i="1" kern="1200" dirty="0">
                <a:latin typeface="+mj-lt"/>
                <a:ea typeface="+mj-ea"/>
                <a:cs typeface="+mj-cs"/>
              </a:rPr>
              <a:t>, </a:t>
            </a:r>
            <a:r>
              <a:rPr lang="en-US" sz="2200" b="1" i="1" kern="1200" dirty="0" err="1">
                <a:latin typeface="+mj-lt"/>
                <a:ea typeface="+mj-ea"/>
                <a:cs typeface="+mj-cs"/>
              </a:rPr>
              <a:t>рангу</a:t>
            </a:r>
            <a:r>
              <a:rPr lang="en-US" sz="2200" b="1" i="1" kern="1200" dirty="0">
                <a:latin typeface="+mj-lt"/>
                <a:ea typeface="+mj-ea"/>
                <a:cs typeface="+mj-cs"/>
              </a:rPr>
              <a:t>, </a:t>
            </a:r>
            <a:r>
              <a:rPr lang="en-US" sz="2200" b="1" i="1" kern="1200" dirty="0" err="1">
                <a:latin typeface="+mj-lt"/>
                <a:ea typeface="+mj-ea"/>
                <a:cs typeface="+mj-cs"/>
              </a:rPr>
              <a:t>чину</a:t>
            </a:r>
            <a:r>
              <a:rPr lang="en-US" sz="2200" b="1" i="1" kern="1200" dirty="0">
                <a:latin typeface="+mj-lt"/>
                <a:ea typeface="+mj-ea"/>
                <a:cs typeface="+mj-cs"/>
              </a:rPr>
              <a:t> </a:t>
            </a:r>
            <a:r>
              <a:rPr lang="en-US" sz="2200" b="1" i="1" kern="1200" dirty="0" err="1">
                <a:latin typeface="+mj-lt"/>
                <a:ea typeface="+mj-ea"/>
                <a:cs typeface="+mj-cs"/>
              </a:rPr>
              <a:t>або</a:t>
            </a:r>
            <a:r>
              <a:rPr lang="en-US" sz="2200" b="1" i="1" kern="1200" dirty="0">
                <a:latin typeface="+mj-lt"/>
                <a:ea typeface="+mj-ea"/>
                <a:cs typeface="+mj-cs"/>
              </a:rPr>
              <a:t> </a:t>
            </a:r>
            <a:r>
              <a:rPr lang="en-US" sz="2200" b="1" i="1" kern="1200" dirty="0" err="1">
                <a:latin typeface="+mj-lt"/>
                <a:ea typeface="+mj-ea"/>
                <a:cs typeface="+mj-cs"/>
              </a:rPr>
              <a:t>кваліфікаційного</a:t>
            </a:r>
            <a:r>
              <a:rPr lang="en-US" sz="2200" b="1" i="1" kern="1200" dirty="0">
                <a:latin typeface="+mj-lt"/>
                <a:ea typeface="+mj-ea"/>
                <a:cs typeface="+mj-cs"/>
              </a:rPr>
              <a:t> </a:t>
            </a:r>
            <a:r>
              <a:rPr lang="en-US" sz="2200" b="1" i="1" kern="1200" dirty="0" err="1">
                <a:latin typeface="+mj-lt"/>
                <a:ea typeface="+mj-ea"/>
                <a:cs typeface="+mj-cs"/>
              </a:rPr>
              <a:t>класу</a:t>
            </a:r>
            <a:r>
              <a:rPr lang="en-US" sz="2200" kern="1200" dirty="0">
                <a:latin typeface="+mj-lt"/>
                <a:ea typeface="+mj-ea"/>
                <a:cs typeface="+mj-cs"/>
              </a:rPr>
              <a:t>. </a:t>
            </a:r>
          </a:p>
        </p:txBody>
      </p:sp>
      <p:sp>
        <p:nvSpPr>
          <p:cNvPr id="12"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2AF6D60-1C9E-4923-9B2E-46788BC2CD40}"/>
              </a:ext>
            </a:extLst>
          </p:cNvPr>
          <p:cNvSpPr txBox="1"/>
          <p:nvPr/>
        </p:nvSpPr>
        <p:spPr>
          <a:xfrm>
            <a:off x="630936" y="2807208"/>
            <a:ext cx="3429000" cy="3410712"/>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2200"/>
              <a:t>•  Засуджена за тяжкий чи особливо тяжкий злочин особа, яка має військове, спеціальне звання, ранг, чин або кваліфікаційний клас, може бути позбавлена за вироком суду цього звання, рангу, чину або кваліфікаційного класу;</a:t>
            </a:r>
          </a:p>
        </p:txBody>
      </p:sp>
      <p:pic>
        <p:nvPicPr>
          <p:cNvPr id="4" name="Рисунок 4" descr="Зображення, що містить текст&#10;&#10;Опис створено автоматично">
            <a:extLst>
              <a:ext uri="{FF2B5EF4-FFF2-40B4-BE49-F238E27FC236}">
                <a16:creationId xmlns:a16="http://schemas.microsoft.com/office/drawing/2014/main" id="{B4105CA8-7E6E-41B9-B185-0C2A808B7584}"/>
              </a:ext>
            </a:extLst>
          </p:cNvPr>
          <p:cNvPicPr>
            <a:picLocks noGrp="1" noChangeAspect="1"/>
          </p:cNvPicPr>
          <p:nvPr>
            <p:ph idx="1"/>
          </p:nvPr>
        </p:nvPicPr>
        <p:blipFill>
          <a:blip r:embed="rId2"/>
          <a:stretch>
            <a:fillRect/>
          </a:stretch>
        </p:blipFill>
        <p:spPr>
          <a:xfrm>
            <a:off x="4654296" y="1131944"/>
            <a:ext cx="6903720" cy="4594111"/>
          </a:xfrm>
          <a:prstGeom prst="rect">
            <a:avLst/>
          </a:prstGeom>
        </p:spPr>
      </p:pic>
    </p:spTree>
    <p:extLst>
      <p:ext uri="{BB962C8B-B14F-4D97-AF65-F5344CB8AC3E}">
        <p14:creationId xmlns:p14="http://schemas.microsoft.com/office/powerpoint/2010/main" val="2410709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8BEC12B-AB03-4D59-98BE-FBCCCAE2727D}"/>
              </a:ext>
            </a:extLst>
          </p:cNvPr>
          <p:cNvSpPr>
            <a:spLocks noGrp="1"/>
          </p:cNvSpPr>
          <p:nvPr>
            <p:ph type="title"/>
          </p:nvPr>
        </p:nvSpPr>
        <p:spPr>
          <a:xfrm>
            <a:off x="572493" y="238539"/>
            <a:ext cx="11018520" cy="1434415"/>
          </a:xfrm>
        </p:spPr>
        <p:txBody>
          <a:bodyPr anchor="b">
            <a:normAutofit/>
          </a:bodyPr>
          <a:lstStyle/>
          <a:p>
            <a:r>
              <a:rPr lang="uk-UA" sz="4600">
                <a:ea typeface="+mj-lt"/>
                <a:cs typeface="+mj-lt"/>
              </a:rPr>
              <a:t>3. </a:t>
            </a:r>
            <a:r>
              <a:rPr lang="uk-UA" sz="4600" b="1" i="1">
                <a:ea typeface="+mj-lt"/>
                <a:cs typeface="+mj-lt"/>
              </a:rPr>
              <a:t>Позбавлення права обіймати певні посади або займатися певною діяльністю</a:t>
            </a:r>
            <a:r>
              <a:rPr lang="uk-UA" sz="4600">
                <a:ea typeface="+mj-lt"/>
                <a:cs typeface="+mj-lt"/>
              </a:rPr>
              <a:t>. </a:t>
            </a:r>
            <a:endParaRPr lang="uk-UA" sz="4600"/>
          </a:p>
        </p:txBody>
      </p:sp>
      <p:sp>
        <p:nvSpPr>
          <p:cNvPr id="20"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6CE87A31-0836-47F4-BB4E-4089A25C2677}"/>
              </a:ext>
            </a:extLst>
          </p:cNvPr>
          <p:cNvSpPr>
            <a:spLocks noGrp="1"/>
          </p:cNvSpPr>
          <p:nvPr>
            <p:ph idx="1"/>
          </p:nvPr>
        </p:nvSpPr>
        <p:spPr>
          <a:xfrm>
            <a:off x="572493" y="2093087"/>
            <a:ext cx="6931266" cy="4097401"/>
          </a:xfrm>
        </p:spPr>
        <p:txBody>
          <a:bodyPr vert="horz" lIns="91440" tIns="45720" rIns="91440" bIns="45720" rtlCol="0" anchor="t">
            <a:noAutofit/>
          </a:bodyPr>
          <a:lstStyle/>
          <a:p>
            <a:r>
              <a:rPr lang="en-US" sz="1800" dirty="0" err="1">
                <a:ea typeface="+mn-lt"/>
                <a:cs typeface="+mn-lt"/>
              </a:rPr>
              <a:t>Цей</a:t>
            </a:r>
            <a:r>
              <a:rPr lang="en-US" sz="1800" dirty="0">
                <a:ea typeface="+mn-lt"/>
                <a:cs typeface="+mn-lt"/>
              </a:rPr>
              <a:t> </a:t>
            </a:r>
            <a:r>
              <a:rPr lang="en-US" sz="1800" dirty="0" err="1">
                <a:ea typeface="+mn-lt"/>
                <a:cs typeface="+mn-lt"/>
              </a:rPr>
              <a:t>вид</a:t>
            </a:r>
            <a:r>
              <a:rPr lang="en-US" sz="1800" dirty="0">
                <a:ea typeface="+mn-lt"/>
                <a:cs typeface="+mn-lt"/>
              </a:rPr>
              <a:t> </a:t>
            </a:r>
            <a:r>
              <a:rPr lang="en-US" sz="1800" dirty="0" err="1">
                <a:ea typeface="+mn-lt"/>
                <a:cs typeface="+mn-lt"/>
              </a:rPr>
              <a:t>покарання</a:t>
            </a:r>
            <a:r>
              <a:rPr lang="en-US" sz="1800" dirty="0">
                <a:ea typeface="+mn-lt"/>
                <a:cs typeface="+mn-lt"/>
              </a:rPr>
              <a:t> </a:t>
            </a:r>
            <a:r>
              <a:rPr lang="en-US" sz="1800" dirty="0" err="1">
                <a:ea typeface="+mn-lt"/>
                <a:cs typeface="+mn-lt"/>
              </a:rPr>
              <a:t>може</a:t>
            </a:r>
            <a:r>
              <a:rPr lang="en-US" sz="1800" dirty="0">
                <a:ea typeface="+mn-lt"/>
                <a:cs typeface="+mn-lt"/>
              </a:rPr>
              <a:t> </a:t>
            </a:r>
            <a:r>
              <a:rPr lang="en-US" sz="1800" dirty="0" err="1">
                <a:ea typeface="+mn-lt"/>
                <a:cs typeface="+mn-lt"/>
              </a:rPr>
              <a:t>бути</a:t>
            </a:r>
            <a:r>
              <a:rPr lang="en-US" sz="1800" dirty="0">
                <a:ea typeface="+mn-lt"/>
                <a:cs typeface="+mn-lt"/>
              </a:rPr>
              <a:t> </a:t>
            </a:r>
            <a:r>
              <a:rPr lang="en-US" sz="1800" dirty="0" err="1">
                <a:ea typeface="+mn-lt"/>
                <a:cs typeface="+mn-lt"/>
              </a:rPr>
              <a:t>призначений</a:t>
            </a:r>
            <a:r>
              <a:rPr lang="en-US" sz="1800" dirty="0">
                <a:ea typeface="+mn-lt"/>
                <a:cs typeface="+mn-lt"/>
              </a:rPr>
              <a:t> </a:t>
            </a:r>
            <a:r>
              <a:rPr lang="en-US" sz="1800" dirty="0" err="1">
                <a:ea typeface="+mn-lt"/>
                <a:cs typeface="+mn-lt"/>
              </a:rPr>
              <a:t>як</a:t>
            </a:r>
            <a:r>
              <a:rPr lang="en-US" sz="1800" dirty="0">
                <a:ea typeface="+mn-lt"/>
                <a:cs typeface="+mn-lt"/>
              </a:rPr>
              <a:t> </a:t>
            </a:r>
            <a:r>
              <a:rPr lang="en-US" sz="1800" dirty="0" err="1">
                <a:ea typeface="+mn-lt"/>
                <a:cs typeface="+mn-lt"/>
              </a:rPr>
              <a:t>основне</a:t>
            </a:r>
            <a:r>
              <a:rPr lang="en-US" sz="1800" dirty="0">
                <a:ea typeface="+mn-lt"/>
                <a:cs typeface="+mn-lt"/>
              </a:rPr>
              <a:t> </a:t>
            </a:r>
            <a:r>
              <a:rPr lang="en-US" sz="1800" dirty="0" err="1">
                <a:ea typeface="+mn-lt"/>
                <a:cs typeface="+mn-lt"/>
              </a:rPr>
              <a:t>покарання</a:t>
            </a:r>
            <a:r>
              <a:rPr lang="en-US" sz="1800" dirty="0">
                <a:ea typeface="+mn-lt"/>
                <a:cs typeface="+mn-lt"/>
              </a:rPr>
              <a:t> </a:t>
            </a:r>
            <a:r>
              <a:rPr lang="en-US" sz="1800" dirty="0" err="1">
                <a:ea typeface="+mn-lt"/>
                <a:cs typeface="+mn-lt"/>
              </a:rPr>
              <a:t>на</a:t>
            </a:r>
            <a:r>
              <a:rPr lang="en-US" sz="1800" dirty="0">
                <a:ea typeface="+mn-lt"/>
                <a:cs typeface="+mn-lt"/>
              </a:rPr>
              <a:t> </a:t>
            </a:r>
            <a:r>
              <a:rPr lang="en-US" sz="1800" dirty="0" err="1">
                <a:ea typeface="+mn-lt"/>
                <a:cs typeface="+mn-lt"/>
              </a:rPr>
              <a:t>строк</a:t>
            </a:r>
            <a:r>
              <a:rPr lang="en-US" sz="1800" dirty="0">
                <a:ea typeface="+mn-lt"/>
                <a:cs typeface="+mn-lt"/>
              </a:rPr>
              <a:t> </a:t>
            </a:r>
            <a:r>
              <a:rPr lang="en-US" sz="1800" dirty="0" err="1">
                <a:ea typeface="+mn-lt"/>
                <a:cs typeface="+mn-lt"/>
              </a:rPr>
              <a:t>від</a:t>
            </a:r>
            <a:r>
              <a:rPr lang="en-US" sz="1800" dirty="0">
                <a:ea typeface="+mn-lt"/>
                <a:cs typeface="+mn-lt"/>
              </a:rPr>
              <a:t> </a:t>
            </a:r>
            <a:r>
              <a:rPr lang="en-US" sz="1800" dirty="0" err="1">
                <a:ea typeface="+mn-lt"/>
                <a:cs typeface="+mn-lt"/>
              </a:rPr>
              <a:t>двох</a:t>
            </a:r>
            <a:r>
              <a:rPr lang="en-US" sz="1800" dirty="0">
                <a:ea typeface="+mn-lt"/>
                <a:cs typeface="+mn-lt"/>
              </a:rPr>
              <a:t> </a:t>
            </a:r>
            <a:r>
              <a:rPr lang="en-US" sz="1800" dirty="0" err="1">
                <a:ea typeface="+mn-lt"/>
                <a:cs typeface="+mn-lt"/>
              </a:rPr>
              <a:t>до</a:t>
            </a:r>
            <a:r>
              <a:rPr lang="en-US" sz="1800" dirty="0">
                <a:ea typeface="+mn-lt"/>
                <a:cs typeface="+mn-lt"/>
              </a:rPr>
              <a:t> </a:t>
            </a:r>
            <a:r>
              <a:rPr lang="en-US" sz="1800" dirty="0" err="1">
                <a:ea typeface="+mn-lt"/>
                <a:cs typeface="+mn-lt"/>
              </a:rPr>
              <a:t>п'яти</a:t>
            </a:r>
            <a:r>
              <a:rPr lang="en-US" sz="1800" dirty="0">
                <a:ea typeface="+mn-lt"/>
                <a:cs typeface="+mn-lt"/>
              </a:rPr>
              <a:t> </a:t>
            </a:r>
            <a:r>
              <a:rPr lang="en-US" sz="1800" dirty="0" err="1">
                <a:ea typeface="+mn-lt"/>
                <a:cs typeface="+mn-lt"/>
              </a:rPr>
              <a:t>років</a:t>
            </a:r>
            <a:r>
              <a:rPr lang="en-US" sz="1800" dirty="0">
                <a:ea typeface="+mn-lt"/>
                <a:cs typeface="+mn-lt"/>
              </a:rPr>
              <a:t> </a:t>
            </a:r>
            <a:r>
              <a:rPr lang="en-US" sz="1800" dirty="0" err="1">
                <a:ea typeface="+mn-lt"/>
                <a:cs typeface="+mn-lt"/>
              </a:rPr>
              <a:t>або</a:t>
            </a:r>
            <a:r>
              <a:rPr lang="en-US" sz="1800" dirty="0">
                <a:ea typeface="+mn-lt"/>
                <a:cs typeface="+mn-lt"/>
              </a:rPr>
              <a:t> </a:t>
            </a:r>
            <a:r>
              <a:rPr lang="en-US" sz="1800" dirty="0" err="1">
                <a:ea typeface="+mn-lt"/>
                <a:cs typeface="+mn-lt"/>
              </a:rPr>
              <a:t>як</a:t>
            </a:r>
            <a:r>
              <a:rPr lang="en-US" sz="1800" dirty="0">
                <a:ea typeface="+mn-lt"/>
                <a:cs typeface="+mn-lt"/>
              </a:rPr>
              <a:t> </a:t>
            </a:r>
            <a:r>
              <a:rPr lang="en-US" sz="1800" dirty="0" err="1">
                <a:ea typeface="+mn-lt"/>
                <a:cs typeface="+mn-lt"/>
              </a:rPr>
              <a:t>додаткове</a:t>
            </a:r>
            <a:r>
              <a:rPr lang="en-US" sz="1800" dirty="0">
                <a:ea typeface="+mn-lt"/>
                <a:cs typeface="+mn-lt"/>
              </a:rPr>
              <a:t> </a:t>
            </a:r>
            <a:r>
              <a:rPr lang="en-US" sz="1800" dirty="0" err="1">
                <a:ea typeface="+mn-lt"/>
                <a:cs typeface="+mn-lt"/>
              </a:rPr>
              <a:t>по</a:t>
            </a:r>
            <a:r>
              <a:rPr lang="en-US" sz="1800" dirty="0">
                <a:ea typeface="+mn-lt"/>
                <a:cs typeface="+mn-lt"/>
              </a:rPr>
              <a:t> </a:t>
            </a:r>
            <a:r>
              <a:rPr lang="en-US" sz="1800" dirty="0" err="1">
                <a:ea typeface="+mn-lt"/>
                <a:cs typeface="+mn-lt"/>
              </a:rPr>
              <a:t>Позбавлення</a:t>
            </a:r>
            <a:r>
              <a:rPr lang="en-US" sz="1800" dirty="0">
                <a:ea typeface="+mn-lt"/>
                <a:cs typeface="+mn-lt"/>
              </a:rPr>
              <a:t> </a:t>
            </a:r>
            <a:r>
              <a:rPr lang="en-US" sz="1800" dirty="0" err="1">
                <a:ea typeface="+mn-lt"/>
                <a:cs typeface="+mn-lt"/>
              </a:rPr>
              <a:t>права</a:t>
            </a:r>
            <a:r>
              <a:rPr lang="en-US" sz="1800" dirty="0">
                <a:ea typeface="+mn-lt"/>
                <a:cs typeface="+mn-lt"/>
              </a:rPr>
              <a:t> </a:t>
            </a:r>
            <a:r>
              <a:rPr lang="en-US" sz="1800" dirty="0" err="1">
                <a:ea typeface="+mn-lt"/>
                <a:cs typeface="+mn-lt"/>
              </a:rPr>
              <a:t>обіймати</a:t>
            </a:r>
            <a:r>
              <a:rPr lang="en-US" sz="1800" dirty="0">
                <a:ea typeface="+mn-lt"/>
                <a:cs typeface="+mn-lt"/>
              </a:rPr>
              <a:t> </a:t>
            </a:r>
            <a:r>
              <a:rPr lang="en-US" sz="1800" dirty="0" err="1">
                <a:ea typeface="+mn-lt"/>
                <a:cs typeface="+mn-lt"/>
              </a:rPr>
              <a:t>певні</a:t>
            </a:r>
            <a:r>
              <a:rPr lang="en-US" sz="1800" dirty="0">
                <a:ea typeface="+mn-lt"/>
                <a:cs typeface="+mn-lt"/>
              </a:rPr>
              <a:t> </a:t>
            </a:r>
            <a:r>
              <a:rPr lang="en-US" sz="1800" dirty="0" err="1">
                <a:ea typeface="+mn-lt"/>
                <a:cs typeface="+mn-lt"/>
              </a:rPr>
              <a:t>посади</a:t>
            </a:r>
            <a:r>
              <a:rPr lang="en-US" sz="1800" dirty="0">
                <a:ea typeface="+mn-lt"/>
                <a:cs typeface="+mn-lt"/>
              </a:rPr>
              <a:t> </a:t>
            </a:r>
            <a:r>
              <a:rPr lang="en-US" sz="1800" dirty="0" err="1">
                <a:ea typeface="+mn-lt"/>
                <a:cs typeface="+mn-lt"/>
              </a:rPr>
              <a:t>або</a:t>
            </a:r>
            <a:r>
              <a:rPr lang="en-US" sz="1800" dirty="0">
                <a:ea typeface="+mn-lt"/>
                <a:cs typeface="+mn-lt"/>
              </a:rPr>
              <a:t> </a:t>
            </a:r>
            <a:r>
              <a:rPr lang="en-US" sz="1800" dirty="0" err="1">
                <a:ea typeface="+mn-lt"/>
                <a:cs typeface="+mn-lt"/>
              </a:rPr>
              <a:t>займатися</a:t>
            </a:r>
            <a:r>
              <a:rPr lang="en-US" sz="1800" dirty="0">
                <a:ea typeface="+mn-lt"/>
                <a:cs typeface="+mn-lt"/>
              </a:rPr>
              <a:t> </a:t>
            </a:r>
            <a:r>
              <a:rPr lang="en-US" sz="1800" dirty="0" err="1">
                <a:ea typeface="+mn-lt"/>
                <a:cs typeface="+mn-lt"/>
              </a:rPr>
              <a:t>певною</a:t>
            </a:r>
            <a:r>
              <a:rPr lang="en-US" sz="1800" dirty="0">
                <a:ea typeface="+mn-lt"/>
                <a:cs typeface="+mn-lt"/>
              </a:rPr>
              <a:t> </a:t>
            </a:r>
            <a:r>
              <a:rPr lang="en-US" sz="1800" dirty="0" err="1">
                <a:ea typeface="+mn-lt"/>
                <a:cs typeface="+mn-lt"/>
              </a:rPr>
              <a:t>діяльністю</a:t>
            </a:r>
            <a:r>
              <a:rPr lang="en-US" sz="1800" dirty="0">
                <a:ea typeface="+mn-lt"/>
                <a:cs typeface="+mn-lt"/>
              </a:rPr>
              <a:t> </a:t>
            </a:r>
            <a:r>
              <a:rPr lang="en-US" sz="1800" dirty="0" err="1">
                <a:ea typeface="+mn-lt"/>
                <a:cs typeface="+mn-lt"/>
              </a:rPr>
              <a:t>як</a:t>
            </a:r>
            <a:r>
              <a:rPr lang="en-US" sz="1800" dirty="0">
                <a:ea typeface="+mn-lt"/>
                <a:cs typeface="+mn-lt"/>
              </a:rPr>
              <a:t> </a:t>
            </a:r>
            <a:r>
              <a:rPr lang="en-US" sz="1800" dirty="0" err="1">
                <a:ea typeface="+mn-lt"/>
                <a:cs typeface="+mn-lt"/>
              </a:rPr>
              <a:t>додаткове</a:t>
            </a:r>
            <a:r>
              <a:rPr lang="en-US" sz="1800" dirty="0">
                <a:ea typeface="+mn-lt"/>
                <a:cs typeface="+mn-lt"/>
              </a:rPr>
              <a:t> </a:t>
            </a:r>
            <a:r>
              <a:rPr lang="en-US" sz="1800" dirty="0" err="1">
                <a:ea typeface="+mn-lt"/>
                <a:cs typeface="+mn-lt"/>
              </a:rPr>
              <a:t>покарання</a:t>
            </a:r>
            <a:r>
              <a:rPr lang="en-US" sz="1800" dirty="0">
                <a:ea typeface="+mn-lt"/>
                <a:cs typeface="+mn-lt"/>
              </a:rPr>
              <a:t> </a:t>
            </a:r>
            <a:r>
              <a:rPr lang="en-US" sz="1800" dirty="0" err="1">
                <a:ea typeface="+mn-lt"/>
                <a:cs typeface="+mn-lt"/>
              </a:rPr>
              <a:t>може</a:t>
            </a:r>
            <a:r>
              <a:rPr lang="en-US" sz="1800" dirty="0">
                <a:ea typeface="+mn-lt"/>
                <a:cs typeface="+mn-lt"/>
              </a:rPr>
              <a:t> </a:t>
            </a:r>
            <a:r>
              <a:rPr lang="en-US" sz="1800" dirty="0" err="1">
                <a:ea typeface="+mn-lt"/>
                <a:cs typeface="+mn-lt"/>
              </a:rPr>
              <a:t>бути</a:t>
            </a:r>
            <a:r>
              <a:rPr lang="en-US" sz="1800" dirty="0">
                <a:ea typeface="+mn-lt"/>
                <a:cs typeface="+mn-lt"/>
              </a:rPr>
              <a:t> </a:t>
            </a:r>
            <a:r>
              <a:rPr lang="en-US" sz="1800" dirty="0" err="1">
                <a:ea typeface="+mn-lt"/>
                <a:cs typeface="+mn-lt"/>
              </a:rPr>
              <a:t>призначене</a:t>
            </a:r>
            <a:r>
              <a:rPr lang="en-US" sz="1800" dirty="0">
                <a:ea typeface="+mn-lt"/>
                <a:cs typeface="+mn-lt"/>
              </a:rPr>
              <a:t> й у </a:t>
            </a:r>
            <a:r>
              <a:rPr lang="en-US" sz="1800" dirty="0" err="1">
                <a:ea typeface="+mn-lt"/>
                <a:cs typeface="+mn-lt"/>
              </a:rPr>
              <a:t>випадках</a:t>
            </a:r>
            <a:r>
              <a:rPr lang="en-US" sz="1800" dirty="0">
                <a:ea typeface="+mn-lt"/>
                <a:cs typeface="+mn-lt"/>
              </a:rPr>
              <a:t>, </a:t>
            </a:r>
            <a:r>
              <a:rPr lang="en-US" sz="1800" dirty="0" err="1">
                <a:ea typeface="+mn-lt"/>
                <a:cs typeface="+mn-lt"/>
              </a:rPr>
              <a:t>при</a:t>
            </a:r>
            <a:r>
              <a:rPr lang="en-US" sz="1800" dirty="0">
                <a:ea typeface="+mn-lt"/>
                <a:cs typeface="+mn-lt"/>
              </a:rPr>
              <a:t> </a:t>
            </a:r>
            <a:r>
              <a:rPr lang="en-US" sz="1800" dirty="0" err="1">
                <a:ea typeface="+mn-lt"/>
                <a:cs typeface="+mn-lt"/>
              </a:rPr>
              <a:t>призначенні</a:t>
            </a:r>
            <a:r>
              <a:rPr lang="en-US" sz="1800" dirty="0">
                <a:ea typeface="+mn-lt"/>
                <a:cs typeface="+mn-lt"/>
              </a:rPr>
              <a:t> </a:t>
            </a:r>
            <a:r>
              <a:rPr lang="en-US" sz="1800" dirty="0" err="1">
                <a:ea typeface="+mn-lt"/>
                <a:cs typeface="+mn-lt"/>
              </a:rPr>
              <a:t>позбавлення</a:t>
            </a:r>
            <a:r>
              <a:rPr lang="en-US" sz="1800" dirty="0">
                <a:ea typeface="+mn-lt"/>
                <a:cs typeface="+mn-lt"/>
              </a:rPr>
              <a:t> </a:t>
            </a:r>
            <a:r>
              <a:rPr lang="en-US" sz="1800" dirty="0" err="1">
                <a:ea typeface="+mn-lt"/>
                <a:cs typeface="+mn-lt"/>
              </a:rPr>
              <a:t>права</a:t>
            </a:r>
            <a:r>
              <a:rPr lang="en-US" sz="1800" dirty="0">
                <a:ea typeface="+mn-lt"/>
                <a:cs typeface="+mn-lt"/>
              </a:rPr>
              <a:t> </a:t>
            </a:r>
            <a:r>
              <a:rPr lang="en-US" sz="1800" dirty="0" err="1">
                <a:ea typeface="+mn-lt"/>
                <a:cs typeface="+mn-lt"/>
              </a:rPr>
              <a:t>обіймати</a:t>
            </a:r>
            <a:r>
              <a:rPr lang="en-US" sz="1800" dirty="0">
                <a:ea typeface="+mn-lt"/>
                <a:cs typeface="+mn-lt"/>
              </a:rPr>
              <a:t> </a:t>
            </a:r>
            <a:r>
              <a:rPr lang="en-US" sz="1800" dirty="0" err="1">
                <a:ea typeface="+mn-lt"/>
                <a:cs typeface="+mn-lt"/>
              </a:rPr>
              <a:t>певні</a:t>
            </a:r>
            <a:r>
              <a:rPr lang="en-US" sz="1800" dirty="0">
                <a:ea typeface="+mn-lt"/>
                <a:cs typeface="+mn-lt"/>
              </a:rPr>
              <a:t> </a:t>
            </a:r>
            <a:r>
              <a:rPr lang="en-US" sz="1800" dirty="0" err="1">
                <a:ea typeface="+mn-lt"/>
                <a:cs typeface="+mn-lt"/>
              </a:rPr>
              <a:t>посади</a:t>
            </a:r>
            <a:r>
              <a:rPr lang="en-US" sz="1800" dirty="0">
                <a:ea typeface="+mn-lt"/>
                <a:cs typeface="+mn-lt"/>
              </a:rPr>
              <a:t> </a:t>
            </a:r>
            <a:r>
              <a:rPr lang="en-US" sz="1800" dirty="0" err="1">
                <a:ea typeface="+mn-lt"/>
                <a:cs typeface="+mn-lt"/>
              </a:rPr>
              <a:t>або</a:t>
            </a:r>
            <a:r>
              <a:rPr lang="en-US" sz="1800" dirty="0">
                <a:ea typeface="+mn-lt"/>
                <a:cs typeface="+mn-lt"/>
              </a:rPr>
              <a:t> </a:t>
            </a:r>
            <a:r>
              <a:rPr lang="en-US" sz="1800" dirty="0" err="1">
                <a:ea typeface="+mn-lt"/>
                <a:cs typeface="+mn-lt"/>
              </a:rPr>
              <a:t>займатися</a:t>
            </a:r>
            <a:r>
              <a:rPr lang="en-US" sz="1800" dirty="0">
                <a:ea typeface="+mn-lt"/>
                <a:cs typeface="+mn-lt"/>
              </a:rPr>
              <a:t> </a:t>
            </a:r>
            <a:r>
              <a:rPr lang="en-US" sz="1800" dirty="0" err="1">
                <a:ea typeface="+mn-lt"/>
                <a:cs typeface="+mn-lt"/>
              </a:rPr>
              <a:t>певною</a:t>
            </a:r>
            <a:r>
              <a:rPr lang="en-US" sz="1800" dirty="0">
                <a:ea typeface="+mn-lt"/>
                <a:cs typeface="+mn-lt"/>
              </a:rPr>
              <a:t> </a:t>
            </a:r>
            <a:r>
              <a:rPr lang="en-US" sz="1800" dirty="0" err="1">
                <a:ea typeface="+mn-lt"/>
                <a:cs typeface="+mn-lt"/>
              </a:rPr>
              <a:t>діяльністю</a:t>
            </a:r>
            <a:r>
              <a:rPr lang="en-US" sz="1800" dirty="0">
                <a:ea typeface="+mn-lt"/>
                <a:cs typeface="+mn-lt"/>
              </a:rPr>
              <a:t> </a:t>
            </a:r>
            <a:r>
              <a:rPr lang="en-US" sz="1800" dirty="0" err="1">
                <a:ea typeface="+mn-lt"/>
                <a:cs typeface="+mn-lt"/>
              </a:rPr>
              <a:t>як</a:t>
            </a:r>
            <a:r>
              <a:rPr lang="en-US" sz="1800" dirty="0">
                <a:ea typeface="+mn-lt"/>
                <a:cs typeface="+mn-lt"/>
              </a:rPr>
              <a:t> </a:t>
            </a:r>
            <a:r>
              <a:rPr lang="en-US" sz="1800" dirty="0" err="1">
                <a:ea typeface="+mn-lt"/>
                <a:cs typeface="+mn-lt"/>
              </a:rPr>
              <a:t>додаткового</a:t>
            </a:r>
            <a:r>
              <a:rPr lang="en-US" sz="1800" dirty="0">
                <a:ea typeface="+mn-lt"/>
                <a:cs typeface="+mn-lt"/>
              </a:rPr>
              <a:t> </a:t>
            </a:r>
            <a:r>
              <a:rPr lang="en-US" sz="1800" dirty="0" err="1">
                <a:ea typeface="+mn-lt"/>
                <a:cs typeface="+mn-lt"/>
              </a:rPr>
              <a:t>покарання</a:t>
            </a:r>
            <a:r>
              <a:rPr lang="en-US" sz="1800" dirty="0">
                <a:ea typeface="+mn-lt"/>
                <a:cs typeface="+mn-lt"/>
              </a:rPr>
              <a:t> </a:t>
            </a:r>
            <a:r>
              <a:rPr lang="en-US" sz="1800" dirty="0" err="1">
                <a:ea typeface="+mn-lt"/>
                <a:cs typeface="+mn-lt"/>
              </a:rPr>
              <a:t>до</a:t>
            </a:r>
            <a:r>
              <a:rPr lang="en-US" sz="1800" dirty="0">
                <a:ea typeface="+mn-lt"/>
                <a:cs typeface="+mn-lt"/>
              </a:rPr>
              <a:t> </a:t>
            </a:r>
            <a:r>
              <a:rPr lang="en-US" sz="1800" dirty="0" err="1">
                <a:ea typeface="+mn-lt"/>
                <a:cs typeface="+mn-lt"/>
              </a:rPr>
              <a:t>арешту</a:t>
            </a:r>
            <a:r>
              <a:rPr lang="en-US" sz="1800" dirty="0">
                <a:ea typeface="+mn-lt"/>
                <a:cs typeface="+mn-lt"/>
              </a:rPr>
              <a:t>, </a:t>
            </a:r>
            <a:r>
              <a:rPr lang="en-US" sz="1800" dirty="0" err="1">
                <a:ea typeface="+mn-lt"/>
                <a:cs typeface="+mn-lt"/>
              </a:rPr>
              <a:t>обмеження</a:t>
            </a:r>
            <a:r>
              <a:rPr lang="en-US" sz="1800" dirty="0">
                <a:ea typeface="+mn-lt"/>
                <a:cs typeface="+mn-lt"/>
              </a:rPr>
              <a:t> </a:t>
            </a:r>
            <a:r>
              <a:rPr lang="en-US" sz="1800" dirty="0" err="1">
                <a:ea typeface="+mn-lt"/>
                <a:cs typeface="+mn-lt"/>
              </a:rPr>
              <a:t>волі</a:t>
            </a:r>
            <a:r>
              <a:rPr lang="en-US" sz="1800" dirty="0">
                <a:ea typeface="+mn-lt"/>
                <a:cs typeface="+mn-lt"/>
              </a:rPr>
              <a:t>, </a:t>
            </a:r>
            <a:r>
              <a:rPr lang="en-US" sz="1800" dirty="0" err="1">
                <a:ea typeface="+mn-lt"/>
                <a:cs typeface="+mn-lt"/>
              </a:rPr>
              <a:t>тримання</a:t>
            </a:r>
            <a:r>
              <a:rPr lang="en-US" sz="1800" dirty="0">
                <a:ea typeface="+mn-lt"/>
                <a:cs typeface="+mn-lt"/>
              </a:rPr>
              <a:t> в </a:t>
            </a:r>
            <a:r>
              <a:rPr lang="en-US" sz="1800" dirty="0" err="1">
                <a:ea typeface="+mn-lt"/>
                <a:cs typeface="+mn-lt"/>
              </a:rPr>
              <a:t>дисциплінарному</a:t>
            </a:r>
            <a:r>
              <a:rPr lang="en-US" sz="1800" dirty="0">
                <a:ea typeface="+mn-lt"/>
                <a:cs typeface="+mn-lt"/>
              </a:rPr>
              <a:t> </a:t>
            </a:r>
            <a:r>
              <a:rPr lang="en-US" sz="1800" dirty="0" err="1">
                <a:ea typeface="+mn-lt"/>
                <a:cs typeface="+mn-lt"/>
              </a:rPr>
              <a:t>батальйоні</a:t>
            </a:r>
            <a:r>
              <a:rPr lang="en-US" sz="1800" dirty="0">
                <a:ea typeface="+mn-lt"/>
                <a:cs typeface="+mn-lt"/>
              </a:rPr>
              <a:t> </a:t>
            </a:r>
            <a:r>
              <a:rPr lang="en-US" sz="1800" dirty="0" err="1">
                <a:ea typeface="+mn-lt"/>
                <a:cs typeface="+mn-lt"/>
              </a:rPr>
              <a:t>військовослужбовців</a:t>
            </a:r>
            <a:r>
              <a:rPr lang="en-US" sz="1800" dirty="0">
                <a:ea typeface="+mn-lt"/>
                <a:cs typeface="+mn-lt"/>
              </a:rPr>
              <a:t> </a:t>
            </a:r>
            <a:r>
              <a:rPr lang="en-US" sz="1800" dirty="0" err="1">
                <a:ea typeface="+mn-lt"/>
                <a:cs typeface="+mn-lt"/>
              </a:rPr>
              <a:t>або</a:t>
            </a:r>
            <a:r>
              <a:rPr lang="en-US" sz="1800" dirty="0">
                <a:ea typeface="+mn-lt"/>
                <a:cs typeface="+mn-lt"/>
              </a:rPr>
              <a:t> </a:t>
            </a:r>
            <a:r>
              <a:rPr lang="en-US" sz="1800" dirty="0" err="1">
                <a:ea typeface="+mn-lt"/>
                <a:cs typeface="+mn-lt"/>
              </a:rPr>
              <a:t>позбавлення</a:t>
            </a:r>
            <a:r>
              <a:rPr lang="en-US" sz="1800" dirty="0">
                <a:ea typeface="+mn-lt"/>
                <a:cs typeface="+mn-lt"/>
              </a:rPr>
              <a:t> </a:t>
            </a:r>
            <a:r>
              <a:rPr lang="en-US" sz="1800" dirty="0" err="1">
                <a:ea typeface="+mn-lt"/>
                <a:cs typeface="+mn-lt"/>
              </a:rPr>
              <a:t>волі</a:t>
            </a:r>
            <a:r>
              <a:rPr lang="en-US" sz="1800" dirty="0">
                <a:ea typeface="+mn-lt"/>
                <a:cs typeface="+mn-lt"/>
              </a:rPr>
              <a:t> </a:t>
            </a:r>
            <a:r>
              <a:rPr lang="en-US" sz="1800" dirty="0" err="1">
                <a:ea typeface="+mn-lt"/>
                <a:cs typeface="+mn-lt"/>
              </a:rPr>
              <a:t>на</a:t>
            </a:r>
            <a:r>
              <a:rPr lang="en-US" sz="1800" dirty="0">
                <a:ea typeface="+mn-lt"/>
                <a:cs typeface="+mn-lt"/>
              </a:rPr>
              <a:t> </a:t>
            </a:r>
            <a:r>
              <a:rPr lang="en-US" sz="1800" dirty="0" err="1">
                <a:ea typeface="+mn-lt"/>
                <a:cs typeface="+mn-lt"/>
              </a:rPr>
              <a:t>певний</a:t>
            </a:r>
            <a:r>
              <a:rPr lang="en-US" sz="1800" dirty="0">
                <a:ea typeface="+mn-lt"/>
                <a:cs typeface="+mn-lt"/>
              </a:rPr>
              <a:t> </a:t>
            </a:r>
            <a:r>
              <a:rPr lang="en-US" sz="1800" dirty="0" err="1">
                <a:ea typeface="+mn-lt"/>
                <a:cs typeface="+mn-lt"/>
              </a:rPr>
              <a:t>строк</a:t>
            </a:r>
            <a:r>
              <a:rPr lang="en-US" sz="1800" dirty="0">
                <a:ea typeface="+mn-lt"/>
                <a:cs typeface="+mn-lt"/>
              </a:rPr>
              <a:t> - </a:t>
            </a:r>
            <a:r>
              <a:rPr lang="en-US" sz="1800" dirty="0" err="1">
                <a:ea typeface="+mn-lt"/>
                <a:cs typeface="+mn-lt"/>
              </a:rPr>
              <a:t>воно</a:t>
            </a:r>
            <a:r>
              <a:rPr lang="en-US" sz="1800" dirty="0">
                <a:ea typeface="+mn-lt"/>
                <a:cs typeface="+mn-lt"/>
              </a:rPr>
              <a:t> </a:t>
            </a:r>
            <a:r>
              <a:rPr lang="en-US" sz="1800" dirty="0" err="1">
                <a:ea typeface="+mn-lt"/>
                <a:cs typeface="+mn-lt"/>
              </a:rPr>
              <a:t>поширюється</a:t>
            </a:r>
            <a:r>
              <a:rPr lang="en-US" sz="1800" dirty="0">
                <a:ea typeface="+mn-lt"/>
                <a:cs typeface="+mn-lt"/>
              </a:rPr>
              <a:t> </a:t>
            </a:r>
            <a:r>
              <a:rPr lang="en-US" sz="1800" dirty="0" err="1">
                <a:ea typeface="+mn-lt"/>
                <a:cs typeface="+mn-lt"/>
              </a:rPr>
              <a:t>на</a:t>
            </a:r>
            <a:r>
              <a:rPr lang="en-US" sz="1800" dirty="0">
                <a:ea typeface="+mn-lt"/>
                <a:cs typeface="+mn-lt"/>
              </a:rPr>
              <a:t> </a:t>
            </a:r>
            <a:r>
              <a:rPr lang="en-US" sz="1800" dirty="0" err="1">
                <a:ea typeface="+mn-lt"/>
                <a:cs typeface="+mn-lt"/>
              </a:rPr>
              <a:t>увесь</a:t>
            </a:r>
            <a:r>
              <a:rPr lang="en-US" sz="1800" dirty="0">
                <a:ea typeface="+mn-lt"/>
                <a:cs typeface="+mn-lt"/>
              </a:rPr>
              <a:t> </a:t>
            </a:r>
            <a:r>
              <a:rPr lang="en-US" sz="1800" dirty="0" err="1">
                <a:ea typeface="+mn-lt"/>
                <a:cs typeface="+mn-lt"/>
              </a:rPr>
              <a:t>час</a:t>
            </a:r>
            <a:r>
              <a:rPr lang="en-US" sz="1800" dirty="0">
                <a:ea typeface="+mn-lt"/>
                <a:cs typeface="+mn-lt"/>
              </a:rPr>
              <a:t> </a:t>
            </a:r>
            <a:r>
              <a:rPr lang="en-US" sz="1800" dirty="0" err="1">
                <a:ea typeface="+mn-lt"/>
                <a:cs typeface="+mn-lt"/>
              </a:rPr>
              <a:t>відбування</a:t>
            </a:r>
            <a:r>
              <a:rPr lang="en-US" sz="1800" dirty="0">
                <a:ea typeface="+mn-lt"/>
                <a:cs typeface="+mn-lt"/>
              </a:rPr>
              <a:t> </a:t>
            </a:r>
            <a:r>
              <a:rPr lang="en-US" sz="1800" dirty="0" err="1">
                <a:ea typeface="+mn-lt"/>
                <a:cs typeface="+mn-lt"/>
              </a:rPr>
              <a:t>основного</a:t>
            </a:r>
            <a:r>
              <a:rPr lang="en-US" sz="1800" dirty="0">
                <a:ea typeface="+mn-lt"/>
                <a:cs typeface="+mn-lt"/>
              </a:rPr>
              <a:t> </a:t>
            </a:r>
            <a:r>
              <a:rPr lang="en-US" sz="1800" dirty="0" err="1">
                <a:ea typeface="+mn-lt"/>
                <a:cs typeface="+mn-lt"/>
              </a:rPr>
              <a:t>покарання</a:t>
            </a:r>
            <a:r>
              <a:rPr lang="en-US" sz="1800" dirty="0">
                <a:ea typeface="+mn-lt"/>
                <a:cs typeface="+mn-lt"/>
              </a:rPr>
              <a:t> і, </a:t>
            </a:r>
            <a:r>
              <a:rPr lang="en-US" sz="1800" dirty="0" err="1">
                <a:ea typeface="+mn-lt"/>
                <a:cs typeface="+mn-lt"/>
              </a:rPr>
              <a:t>крім</a:t>
            </a:r>
            <a:r>
              <a:rPr lang="en-US" sz="1800" dirty="0">
                <a:ea typeface="+mn-lt"/>
                <a:cs typeface="+mn-lt"/>
              </a:rPr>
              <a:t> </a:t>
            </a:r>
            <a:r>
              <a:rPr lang="en-US" sz="1800" dirty="0" err="1">
                <a:ea typeface="+mn-lt"/>
                <a:cs typeface="+mn-lt"/>
              </a:rPr>
              <a:t>цього</a:t>
            </a:r>
            <a:r>
              <a:rPr lang="en-US" sz="1800" dirty="0">
                <a:ea typeface="+mn-lt"/>
                <a:cs typeface="+mn-lt"/>
              </a:rPr>
              <a:t>, </a:t>
            </a:r>
            <a:r>
              <a:rPr lang="en-US" sz="1800" dirty="0" err="1">
                <a:ea typeface="+mn-lt"/>
                <a:cs typeface="+mn-lt"/>
              </a:rPr>
              <a:t>на</a:t>
            </a:r>
            <a:r>
              <a:rPr lang="en-US" sz="1800" dirty="0">
                <a:ea typeface="+mn-lt"/>
                <a:cs typeface="+mn-lt"/>
              </a:rPr>
              <a:t> </a:t>
            </a:r>
            <a:r>
              <a:rPr lang="en-US" sz="1800" dirty="0" err="1">
                <a:ea typeface="+mn-lt"/>
                <a:cs typeface="+mn-lt"/>
              </a:rPr>
              <a:t>строк</a:t>
            </a:r>
            <a:r>
              <a:rPr lang="en-US" sz="1800" dirty="0">
                <a:ea typeface="+mn-lt"/>
                <a:cs typeface="+mn-lt"/>
              </a:rPr>
              <a:t>, </a:t>
            </a:r>
            <a:r>
              <a:rPr lang="en-US" sz="1800" dirty="0" err="1">
                <a:ea typeface="+mn-lt"/>
                <a:cs typeface="+mn-lt"/>
              </a:rPr>
              <a:t>встановлений</a:t>
            </a:r>
            <a:r>
              <a:rPr lang="en-US" sz="1800" dirty="0">
                <a:ea typeface="+mn-lt"/>
                <a:cs typeface="+mn-lt"/>
              </a:rPr>
              <a:t> </a:t>
            </a:r>
            <a:r>
              <a:rPr lang="en-US" sz="1800" dirty="0" err="1">
                <a:ea typeface="+mn-lt"/>
                <a:cs typeface="+mn-lt"/>
              </a:rPr>
              <a:t>вироком</a:t>
            </a:r>
            <a:r>
              <a:rPr lang="en-US" sz="1800" dirty="0">
                <a:ea typeface="+mn-lt"/>
                <a:cs typeface="+mn-lt"/>
              </a:rPr>
              <a:t> </a:t>
            </a:r>
            <a:r>
              <a:rPr lang="en-US" sz="1800" dirty="0" err="1">
                <a:ea typeface="+mn-lt"/>
                <a:cs typeface="+mn-lt"/>
              </a:rPr>
              <a:t>суду</a:t>
            </a:r>
            <a:r>
              <a:rPr lang="en-US" sz="1800" dirty="0">
                <a:ea typeface="+mn-lt"/>
                <a:cs typeface="+mn-lt"/>
              </a:rPr>
              <a:t>, </a:t>
            </a:r>
            <a:r>
              <a:rPr lang="en-US" sz="1800" dirty="0" err="1">
                <a:ea typeface="+mn-lt"/>
                <a:cs typeface="+mn-lt"/>
              </a:rPr>
              <a:t>що</a:t>
            </a:r>
            <a:r>
              <a:rPr lang="en-US" sz="1800" dirty="0">
                <a:ea typeface="+mn-lt"/>
                <a:cs typeface="+mn-lt"/>
              </a:rPr>
              <a:t> </a:t>
            </a:r>
            <a:r>
              <a:rPr lang="en-US" sz="1800" dirty="0" err="1">
                <a:ea typeface="+mn-lt"/>
                <a:cs typeface="+mn-lt"/>
              </a:rPr>
              <a:t>набрав</a:t>
            </a:r>
            <a:r>
              <a:rPr lang="en-US" sz="1800" dirty="0">
                <a:ea typeface="+mn-lt"/>
                <a:cs typeface="+mn-lt"/>
              </a:rPr>
              <a:t> </a:t>
            </a:r>
            <a:r>
              <a:rPr lang="en-US" sz="1800" dirty="0" err="1">
                <a:ea typeface="+mn-lt"/>
                <a:cs typeface="+mn-lt"/>
              </a:rPr>
              <a:t>законної</a:t>
            </a:r>
            <a:r>
              <a:rPr lang="en-US" sz="1800" dirty="0">
                <a:ea typeface="+mn-lt"/>
                <a:cs typeface="+mn-lt"/>
              </a:rPr>
              <a:t> </a:t>
            </a:r>
            <a:r>
              <a:rPr lang="en-US" sz="1800" dirty="0" err="1">
                <a:ea typeface="+mn-lt"/>
                <a:cs typeface="+mn-lt"/>
              </a:rPr>
              <a:t>сили</a:t>
            </a:r>
            <a:r>
              <a:rPr lang="en-US" sz="1800" dirty="0">
                <a:ea typeface="+mn-lt"/>
                <a:cs typeface="+mn-lt"/>
              </a:rPr>
              <a:t>. </a:t>
            </a:r>
          </a:p>
          <a:p>
            <a:r>
              <a:rPr lang="en-US" sz="1800" dirty="0" err="1">
                <a:ea typeface="+mn-lt"/>
                <a:cs typeface="+mn-lt"/>
              </a:rPr>
              <a:t>При</a:t>
            </a:r>
            <a:r>
              <a:rPr lang="en-US" sz="1800" dirty="0">
                <a:ea typeface="+mn-lt"/>
                <a:cs typeface="+mn-lt"/>
              </a:rPr>
              <a:t> </a:t>
            </a:r>
            <a:r>
              <a:rPr lang="en-US" sz="1800" dirty="0" err="1">
                <a:ea typeface="+mn-lt"/>
                <a:cs typeface="+mn-lt"/>
              </a:rPr>
              <a:t>цьому</a:t>
            </a:r>
            <a:r>
              <a:rPr lang="en-US" sz="1800" dirty="0">
                <a:ea typeface="+mn-lt"/>
                <a:cs typeface="+mn-lt"/>
              </a:rPr>
              <a:t> </a:t>
            </a:r>
            <a:r>
              <a:rPr lang="en-US" sz="1800" dirty="0" err="1">
                <a:ea typeface="+mn-lt"/>
                <a:cs typeface="+mn-lt"/>
              </a:rPr>
              <a:t>строк</a:t>
            </a:r>
            <a:r>
              <a:rPr lang="en-US" sz="1800" dirty="0">
                <a:ea typeface="+mn-lt"/>
                <a:cs typeface="+mn-lt"/>
              </a:rPr>
              <a:t> </a:t>
            </a:r>
            <a:r>
              <a:rPr lang="en-US" sz="1800" dirty="0" err="1">
                <a:ea typeface="+mn-lt"/>
                <a:cs typeface="+mn-lt"/>
              </a:rPr>
              <a:t>додаткового</a:t>
            </a:r>
            <a:r>
              <a:rPr lang="en-US" sz="1800" dirty="0">
                <a:ea typeface="+mn-lt"/>
                <a:cs typeface="+mn-lt"/>
              </a:rPr>
              <a:t> </a:t>
            </a:r>
            <a:r>
              <a:rPr lang="en-US" sz="1800" dirty="0" err="1">
                <a:ea typeface="+mn-lt"/>
                <a:cs typeface="+mn-lt"/>
              </a:rPr>
              <a:t>покарання</a:t>
            </a:r>
            <a:r>
              <a:rPr lang="en-US" sz="1800" dirty="0">
                <a:ea typeface="+mn-lt"/>
                <a:cs typeface="+mn-lt"/>
              </a:rPr>
              <a:t> </a:t>
            </a:r>
            <a:r>
              <a:rPr lang="en-US" sz="1800" dirty="0" err="1">
                <a:ea typeface="+mn-lt"/>
                <a:cs typeface="+mn-lt"/>
              </a:rPr>
              <a:t>обчислюється</a:t>
            </a:r>
            <a:r>
              <a:rPr lang="en-US" sz="1800" dirty="0">
                <a:ea typeface="+mn-lt"/>
                <a:cs typeface="+mn-lt"/>
              </a:rPr>
              <a:t> з </a:t>
            </a:r>
            <a:r>
              <a:rPr lang="en-US" sz="1800" dirty="0" err="1">
                <a:ea typeface="+mn-lt"/>
                <a:cs typeface="+mn-lt"/>
              </a:rPr>
              <a:t>моменту</a:t>
            </a:r>
            <a:r>
              <a:rPr lang="en-US" sz="1800" dirty="0">
                <a:ea typeface="+mn-lt"/>
                <a:cs typeface="+mn-lt"/>
              </a:rPr>
              <a:t> </a:t>
            </a:r>
            <a:r>
              <a:rPr lang="en-US" sz="1800" dirty="0" err="1">
                <a:ea typeface="+mn-lt"/>
                <a:cs typeface="+mn-lt"/>
              </a:rPr>
              <a:t>відбуття</a:t>
            </a:r>
            <a:r>
              <a:rPr lang="en-US" sz="1800" dirty="0">
                <a:ea typeface="+mn-lt"/>
                <a:cs typeface="+mn-lt"/>
              </a:rPr>
              <a:t> </a:t>
            </a:r>
            <a:r>
              <a:rPr lang="en-US" sz="1800" dirty="0" err="1">
                <a:ea typeface="+mn-lt"/>
                <a:cs typeface="+mn-lt"/>
              </a:rPr>
              <a:t>основного</a:t>
            </a:r>
            <a:r>
              <a:rPr lang="en-US" sz="1800" dirty="0">
                <a:ea typeface="+mn-lt"/>
                <a:cs typeface="+mn-lt"/>
              </a:rPr>
              <a:t> </a:t>
            </a:r>
            <a:r>
              <a:rPr lang="en-US" sz="1800" dirty="0" err="1">
                <a:ea typeface="+mn-lt"/>
                <a:cs typeface="+mn-lt"/>
              </a:rPr>
              <a:t>покарання</a:t>
            </a:r>
            <a:r>
              <a:rPr lang="en-US" sz="1800" dirty="0">
                <a:ea typeface="+mn-lt"/>
                <a:cs typeface="+mn-lt"/>
              </a:rPr>
              <a:t>, а </a:t>
            </a:r>
            <a:r>
              <a:rPr lang="en-US" sz="1800" dirty="0" err="1">
                <a:ea typeface="+mn-lt"/>
                <a:cs typeface="+mn-lt"/>
              </a:rPr>
              <a:t>при</a:t>
            </a:r>
            <a:r>
              <a:rPr lang="en-US" sz="1800" dirty="0">
                <a:ea typeface="+mn-lt"/>
                <a:cs typeface="+mn-lt"/>
              </a:rPr>
              <a:t> </a:t>
            </a:r>
            <a:r>
              <a:rPr lang="en-US" sz="1800" dirty="0" err="1">
                <a:ea typeface="+mn-lt"/>
                <a:cs typeface="+mn-lt"/>
              </a:rPr>
              <a:t>призначенні</a:t>
            </a:r>
            <a:r>
              <a:rPr lang="en-US" sz="1800" dirty="0">
                <a:ea typeface="+mn-lt"/>
                <a:cs typeface="+mn-lt"/>
              </a:rPr>
              <a:t> </a:t>
            </a:r>
            <a:r>
              <a:rPr lang="en-US" sz="1800" dirty="0" err="1">
                <a:ea typeface="+mn-lt"/>
                <a:cs typeface="+mn-lt"/>
              </a:rPr>
              <a:t>покарання</a:t>
            </a:r>
            <a:r>
              <a:rPr lang="en-US" sz="1800" dirty="0">
                <a:ea typeface="+mn-lt"/>
                <a:cs typeface="+mn-lt"/>
              </a:rPr>
              <a:t> у </a:t>
            </a:r>
            <a:r>
              <a:rPr lang="en-US" sz="1800" dirty="0" err="1">
                <a:ea typeface="+mn-lt"/>
                <a:cs typeface="+mn-lt"/>
              </a:rPr>
              <a:t>виді</a:t>
            </a:r>
            <a:r>
              <a:rPr lang="en-US" sz="1800" dirty="0">
                <a:ea typeface="+mn-lt"/>
                <a:cs typeface="+mn-lt"/>
              </a:rPr>
              <a:t> </a:t>
            </a:r>
            <a:r>
              <a:rPr lang="en-US" sz="1800" dirty="0" err="1">
                <a:ea typeface="+mn-lt"/>
                <a:cs typeface="+mn-lt"/>
              </a:rPr>
              <a:t>позбавлення</a:t>
            </a:r>
            <a:r>
              <a:rPr lang="en-US" sz="1800" dirty="0">
                <a:ea typeface="+mn-lt"/>
                <a:cs typeface="+mn-lt"/>
              </a:rPr>
              <a:t> </a:t>
            </a:r>
            <a:r>
              <a:rPr lang="en-US" sz="1800" dirty="0" err="1">
                <a:ea typeface="+mn-lt"/>
                <a:cs typeface="+mn-lt"/>
              </a:rPr>
              <a:t>права</a:t>
            </a:r>
            <a:r>
              <a:rPr lang="en-US" sz="1800" dirty="0">
                <a:ea typeface="+mn-lt"/>
                <a:cs typeface="+mn-lt"/>
              </a:rPr>
              <a:t> </a:t>
            </a:r>
            <a:r>
              <a:rPr lang="en-US" sz="1800" dirty="0" err="1">
                <a:ea typeface="+mn-lt"/>
                <a:cs typeface="+mn-lt"/>
              </a:rPr>
              <a:t>обіймати</a:t>
            </a:r>
            <a:r>
              <a:rPr lang="en-US" sz="1800" dirty="0">
                <a:ea typeface="+mn-lt"/>
                <a:cs typeface="+mn-lt"/>
              </a:rPr>
              <a:t> </a:t>
            </a:r>
            <a:r>
              <a:rPr lang="en-US" sz="1800" dirty="0" err="1">
                <a:ea typeface="+mn-lt"/>
                <a:cs typeface="+mn-lt"/>
              </a:rPr>
              <a:t>певні</a:t>
            </a:r>
            <a:r>
              <a:rPr lang="en-US" sz="1800" dirty="0">
                <a:ea typeface="+mn-lt"/>
                <a:cs typeface="+mn-lt"/>
              </a:rPr>
              <a:t> </a:t>
            </a:r>
            <a:r>
              <a:rPr lang="en-US" sz="1800" dirty="0" err="1">
                <a:ea typeface="+mn-lt"/>
                <a:cs typeface="+mn-lt"/>
              </a:rPr>
              <a:t>посади</a:t>
            </a:r>
            <a:r>
              <a:rPr lang="en-US" sz="1800" dirty="0">
                <a:ea typeface="+mn-lt"/>
                <a:cs typeface="+mn-lt"/>
              </a:rPr>
              <a:t> </a:t>
            </a:r>
            <a:r>
              <a:rPr lang="en-US" sz="1800" dirty="0" err="1">
                <a:ea typeface="+mn-lt"/>
                <a:cs typeface="+mn-lt"/>
              </a:rPr>
              <a:t>або</a:t>
            </a:r>
            <a:r>
              <a:rPr lang="en-US" sz="1800" dirty="0">
                <a:ea typeface="+mn-lt"/>
                <a:cs typeface="+mn-lt"/>
              </a:rPr>
              <a:t> </a:t>
            </a:r>
            <a:r>
              <a:rPr lang="en-US" sz="1800" dirty="0" err="1">
                <a:ea typeface="+mn-lt"/>
                <a:cs typeface="+mn-lt"/>
              </a:rPr>
              <a:t>займатися</a:t>
            </a:r>
            <a:r>
              <a:rPr lang="en-US" sz="1800" dirty="0">
                <a:ea typeface="+mn-lt"/>
                <a:cs typeface="+mn-lt"/>
              </a:rPr>
              <a:t> </a:t>
            </a:r>
            <a:r>
              <a:rPr lang="en-US" sz="1800" dirty="0" err="1">
                <a:ea typeface="+mn-lt"/>
                <a:cs typeface="+mn-lt"/>
              </a:rPr>
              <a:t>певною</a:t>
            </a:r>
            <a:r>
              <a:rPr lang="en-US" sz="1800" dirty="0">
                <a:ea typeface="+mn-lt"/>
                <a:cs typeface="+mn-lt"/>
              </a:rPr>
              <a:t> </a:t>
            </a:r>
            <a:r>
              <a:rPr lang="en-US" sz="1800" dirty="0" err="1">
                <a:ea typeface="+mn-lt"/>
                <a:cs typeface="+mn-lt"/>
              </a:rPr>
              <a:t>діяльністю</a:t>
            </a:r>
            <a:r>
              <a:rPr lang="en-US" sz="1800" dirty="0">
                <a:ea typeface="+mn-lt"/>
                <a:cs typeface="+mn-lt"/>
              </a:rPr>
              <a:t> </a:t>
            </a:r>
            <a:r>
              <a:rPr lang="en-US" sz="1800" dirty="0" err="1">
                <a:ea typeface="+mn-lt"/>
                <a:cs typeface="+mn-lt"/>
              </a:rPr>
              <a:t>як</a:t>
            </a:r>
            <a:r>
              <a:rPr lang="en-US" sz="1800" dirty="0">
                <a:ea typeface="+mn-lt"/>
                <a:cs typeface="+mn-lt"/>
              </a:rPr>
              <a:t> </a:t>
            </a:r>
            <a:r>
              <a:rPr lang="en-US" sz="1800" dirty="0" err="1">
                <a:ea typeface="+mn-lt"/>
                <a:cs typeface="+mn-lt"/>
              </a:rPr>
              <a:t>додаткове</a:t>
            </a:r>
            <a:r>
              <a:rPr lang="en-US" sz="1800" dirty="0">
                <a:ea typeface="+mn-lt"/>
                <a:cs typeface="+mn-lt"/>
              </a:rPr>
              <a:t> </a:t>
            </a:r>
            <a:r>
              <a:rPr lang="en-US" sz="1800" dirty="0" err="1">
                <a:ea typeface="+mn-lt"/>
                <a:cs typeface="+mn-lt"/>
              </a:rPr>
              <a:t>до</a:t>
            </a:r>
            <a:r>
              <a:rPr lang="en-US" sz="1800" dirty="0">
                <a:ea typeface="+mn-lt"/>
                <a:cs typeface="+mn-lt"/>
              </a:rPr>
              <a:t> </a:t>
            </a:r>
            <a:r>
              <a:rPr lang="en-US" sz="1800" dirty="0" err="1">
                <a:ea typeface="+mn-lt"/>
                <a:cs typeface="+mn-lt"/>
              </a:rPr>
              <a:t>інших</a:t>
            </a:r>
            <a:r>
              <a:rPr lang="en-US" sz="1800" dirty="0">
                <a:ea typeface="+mn-lt"/>
                <a:cs typeface="+mn-lt"/>
              </a:rPr>
              <a:t> </a:t>
            </a:r>
            <a:r>
              <a:rPr lang="en-US" sz="1800" dirty="0" err="1">
                <a:ea typeface="+mn-lt"/>
                <a:cs typeface="+mn-lt"/>
              </a:rPr>
              <a:t>основних</a:t>
            </a:r>
            <a:r>
              <a:rPr lang="en-US" sz="1800" dirty="0">
                <a:ea typeface="+mn-lt"/>
                <a:cs typeface="+mn-lt"/>
              </a:rPr>
              <a:t> </a:t>
            </a:r>
            <a:r>
              <a:rPr lang="en-US" sz="1800" dirty="0" err="1">
                <a:ea typeface="+mn-lt"/>
                <a:cs typeface="+mn-lt"/>
              </a:rPr>
              <a:t>покарань</a:t>
            </a:r>
            <a:r>
              <a:rPr lang="en-US" sz="1800" dirty="0">
                <a:ea typeface="+mn-lt"/>
                <a:cs typeface="+mn-lt"/>
              </a:rPr>
              <a:t>, а </a:t>
            </a:r>
            <a:r>
              <a:rPr lang="en-US" sz="1800" dirty="0" err="1">
                <a:ea typeface="+mn-lt"/>
                <a:cs typeface="+mn-lt"/>
              </a:rPr>
              <a:t>також</a:t>
            </a:r>
            <a:r>
              <a:rPr lang="en-US" sz="1800" dirty="0">
                <a:ea typeface="+mn-lt"/>
                <a:cs typeface="+mn-lt"/>
              </a:rPr>
              <a:t> у </a:t>
            </a:r>
            <a:r>
              <a:rPr lang="en-US" sz="1800" dirty="0" err="1">
                <a:ea typeface="+mn-lt"/>
                <a:cs typeface="+mn-lt"/>
              </a:rPr>
              <a:t>разі</a:t>
            </a:r>
            <a:r>
              <a:rPr lang="en-US" sz="1800" dirty="0">
                <a:ea typeface="+mn-lt"/>
                <a:cs typeface="+mn-lt"/>
              </a:rPr>
              <a:t> </a:t>
            </a:r>
            <a:r>
              <a:rPr lang="en-US" sz="1800" dirty="0" err="1">
                <a:ea typeface="+mn-lt"/>
                <a:cs typeface="+mn-lt"/>
              </a:rPr>
              <a:t>застосування</a:t>
            </a:r>
            <a:r>
              <a:rPr lang="en-US" sz="1800" dirty="0">
                <a:ea typeface="+mn-lt"/>
                <a:cs typeface="+mn-lt"/>
              </a:rPr>
              <a:t> </a:t>
            </a:r>
            <a:r>
              <a:rPr lang="en-US" sz="1800" dirty="0" err="1">
                <a:ea typeface="+mn-lt"/>
                <a:cs typeface="+mn-lt"/>
              </a:rPr>
              <a:t>статті</a:t>
            </a:r>
            <a:r>
              <a:rPr lang="en-US" sz="1800" dirty="0">
                <a:ea typeface="+mn-lt"/>
                <a:cs typeface="+mn-lt"/>
              </a:rPr>
              <a:t> 77 КК - з </a:t>
            </a:r>
            <a:r>
              <a:rPr lang="en-US" sz="1800" dirty="0" err="1">
                <a:ea typeface="+mn-lt"/>
                <a:cs typeface="+mn-lt"/>
              </a:rPr>
              <a:t>моменту</a:t>
            </a:r>
            <a:r>
              <a:rPr lang="en-US" sz="1800" dirty="0">
                <a:ea typeface="+mn-lt"/>
                <a:cs typeface="+mn-lt"/>
              </a:rPr>
              <a:t> </a:t>
            </a:r>
            <a:r>
              <a:rPr lang="en-US" sz="1800" dirty="0" err="1">
                <a:ea typeface="+mn-lt"/>
                <a:cs typeface="+mn-lt"/>
              </a:rPr>
              <a:t>набрання</a:t>
            </a:r>
            <a:r>
              <a:rPr lang="en-US" sz="1800" dirty="0">
                <a:ea typeface="+mn-lt"/>
                <a:cs typeface="+mn-lt"/>
              </a:rPr>
              <a:t> </a:t>
            </a:r>
            <a:r>
              <a:rPr lang="en-US" sz="1800" dirty="0" err="1">
                <a:ea typeface="+mn-lt"/>
                <a:cs typeface="+mn-lt"/>
              </a:rPr>
              <a:t>законної</a:t>
            </a:r>
            <a:r>
              <a:rPr lang="en-US" sz="1800" dirty="0">
                <a:ea typeface="+mn-lt"/>
                <a:cs typeface="+mn-lt"/>
              </a:rPr>
              <a:t> </a:t>
            </a:r>
            <a:r>
              <a:rPr lang="en-US" sz="1800" dirty="0" err="1">
                <a:ea typeface="+mn-lt"/>
                <a:cs typeface="+mn-lt"/>
              </a:rPr>
              <a:t>сили</a:t>
            </a:r>
            <a:r>
              <a:rPr lang="en-US" sz="1800" dirty="0">
                <a:ea typeface="+mn-lt"/>
                <a:cs typeface="+mn-lt"/>
              </a:rPr>
              <a:t> </a:t>
            </a:r>
            <a:r>
              <a:rPr lang="en-US" sz="1800" dirty="0" err="1">
                <a:ea typeface="+mn-lt"/>
                <a:cs typeface="+mn-lt"/>
              </a:rPr>
              <a:t>вироком</a:t>
            </a:r>
            <a:endParaRPr lang="en-US" sz="1800" dirty="0">
              <a:cs typeface="Calibri"/>
            </a:endParaRPr>
          </a:p>
        </p:txBody>
      </p:sp>
      <p:pic>
        <p:nvPicPr>
          <p:cNvPr id="4" name="Рисунок 4">
            <a:extLst>
              <a:ext uri="{FF2B5EF4-FFF2-40B4-BE49-F238E27FC236}">
                <a16:creationId xmlns:a16="http://schemas.microsoft.com/office/drawing/2014/main" id="{5526CAE1-E356-4731-86A9-F3871FA835EE}"/>
              </a:ext>
            </a:extLst>
          </p:cNvPr>
          <p:cNvPicPr>
            <a:picLocks noChangeAspect="1"/>
          </p:cNvPicPr>
          <p:nvPr/>
        </p:nvPicPr>
        <p:blipFill rotWithShape="1">
          <a:blip r:embed="rId2"/>
          <a:srcRect l="29799" r="6179" b="-1"/>
          <a:stretch/>
        </p:blipFill>
        <p:spPr>
          <a:xfrm>
            <a:off x="7675658" y="2093976"/>
            <a:ext cx="3941064" cy="4096512"/>
          </a:xfrm>
          <a:prstGeom prst="rect">
            <a:avLst/>
          </a:prstGeom>
        </p:spPr>
      </p:pic>
    </p:spTree>
    <p:extLst>
      <p:ext uri="{BB962C8B-B14F-4D97-AF65-F5344CB8AC3E}">
        <p14:creationId xmlns:p14="http://schemas.microsoft.com/office/powerpoint/2010/main" val="1374810244"/>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Polaris Office Slide</Application>
  <AppVersion>12.000</AppVersion>
  <Characters>0</Characters>
  <CharactersWithSpaces>0</CharactersWithSpaces>
  <DocSecurity>0</DocSecurity>
  <HyperlinksChanged>false</HyperlinksChanged>
  <Lines>0</Lines>
  <LinksUpToDate>false</LinksUpToDate>
  <Pages>23</Pages>
  <Paragraphs>0</Paragraphs>
  <Words>0</Words>
  <TotalTime>0</TotalTime>
  <MMClips>0</MMClips>
  <ScaleCrop>false</ScaleCrop>
  <HeadingPairs>
    <vt:vector size="2" baseType="variant">
      <vt:variant>
        <vt:lpstr>Title</vt:lpstr>
      </vt:variant>
      <vt:variant>
        <vt:i4>1</vt:i4>
      </vt:variant>
    </vt:vector>
  </HeadingPairs>
  <TitlesOfParts>
    <vt:vector size="1" baseType="lpstr">
      <vt:lpstr>Title text</vt:lpstr>
    </vt:vector>
  </TitlesOfParts>
  <SharedDoc>false</SharedDoc>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cp:revision>
  <cp:lastModifiedBy>HP</cp:lastModifiedBy>
  <dc:title>Презентація PowerPoint</dc:title>
  <cp:version>9.103.110.45940</cp:version>
  <dcterms:modified xsi:type="dcterms:W3CDTF">2022-01-30T22:18:50Z</dcterms:modified>
</cp:coreProperties>
</file>