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1887" r:id="rId2"/>
    <p:sldId id="1927" r:id="rId3"/>
    <p:sldId id="1714" r:id="rId4"/>
    <p:sldId id="1730" r:id="rId5"/>
    <p:sldId id="1731" r:id="rId6"/>
    <p:sldId id="1907" r:id="rId7"/>
    <p:sldId id="1734" r:id="rId8"/>
    <p:sldId id="1911" r:id="rId9"/>
    <p:sldId id="1736" r:id="rId10"/>
    <p:sldId id="1737" r:id="rId11"/>
    <p:sldId id="1912" r:id="rId12"/>
    <p:sldId id="1740" r:id="rId13"/>
    <p:sldId id="1888" r:id="rId14"/>
    <p:sldId id="1913" r:id="rId15"/>
    <p:sldId id="1914" r:id="rId16"/>
    <p:sldId id="1820" r:id="rId17"/>
    <p:sldId id="1897" r:id="rId18"/>
    <p:sldId id="1821" r:id="rId19"/>
    <p:sldId id="1915" r:id="rId20"/>
    <p:sldId id="1745" r:id="rId21"/>
    <p:sldId id="1746" r:id="rId22"/>
    <p:sldId id="1916" r:id="rId23"/>
    <p:sldId id="1750" r:id="rId24"/>
    <p:sldId id="1917" r:id="rId25"/>
    <p:sldId id="1889" r:id="rId26"/>
    <p:sldId id="1755" r:id="rId27"/>
    <p:sldId id="1756" r:id="rId28"/>
    <p:sldId id="1757" r:id="rId29"/>
    <p:sldId id="1930" r:id="rId30"/>
    <p:sldId id="1931" r:id="rId31"/>
    <p:sldId id="1918" r:id="rId32"/>
    <p:sldId id="1919" r:id="rId33"/>
    <p:sldId id="1890" r:id="rId34"/>
    <p:sldId id="1920" r:id="rId35"/>
    <p:sldId id="1823" r:id="rId36"/>
    <p:sldId id="1846" r:id="rId37"/>
    <p:sldId id="1932" r:id="rId38"/>
    <p:sldId id="1921" r:id="rId39"/>
    <p:sldId id="1824" r:id="rId40"/>
    <p:sldId id="1825" r:id="rId41"/>
    <p:sldId id="1826" r:id="rId42"/>
    <p:sldId id="1827" r:id="rId43"/>
    <p:sldId id="1828" r:id="rId44"/>
    <p:sldId id="1829" r:id="rId45"/>
    <p:sldId id="183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2CD"/>
    <a:srgbClr val="084F7F"/>
    <a:srgbClr val="FFB100"/>
    <a:srgbClr val="7AFF04"/>
    <a:srgbClr val="97E025"/>
    <a:srgbClr val="0091D0"/>
    <a:srgbClr val="FF483A"/>
    <a:srgbClr val="595959"/>
    <a:srgbClr val="CE9A00"/>
    <a:srgbClr val="C0A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7"/>
    <p:restoredTop sz="94683"/>
  </p:normalViewPr>
  <p:slideViewPr>
    <p:cSldViewPr snapToGrid="0" snapToObjects="1">
      <p:cViewPr varScale="1">
        <p:scale>
          <a:sx n="68" d="100"/>
          <a:sy n="68" d="100"/>
        </p:scale>
        <p:origin x="-52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5341005447229797"/>
                  <c:y val="8.743603473540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533173125842438"/>
                  <c:y val="-0.15713509369196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Подорожі</c:v>
                </c:pt>
                <c:pt idx="1">
                  <c:v>Інше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13500000">
            <a:prstClr val="black">
              <a:alpha val="50000"/>
            </a:prstClr>
          </a:innerShdw>
        </a:effectLst>
      </c:spPr>
    </c:plotArea>
    <c:legend>
      <c:legendPos val="r"/>
      <c:layout>
        <c:manualLayout>
          <c:xMode val="edge"/>
          <c:yMode val="edge"/>
          <c:x val="0.61157119079639422"/>
          <c:y val="0.2330025844924021"/>
          <c:w val="0.35866622281993582"/>
          <c:h val="0.49897112106666963"/>
        </c:manualLayout>
      </c:layout>
      <c:overlay val="0"/>
    </c:legend>
    <c:plotVisOnly val="1"/>
    <c:dispBlanksAs val="gap"/>
    <c:showDLblsOverMax val="0"/>
  </c:chart>
  <c:spPr>
    <a:effectLst>
      <a:glow rad="139700">
        <a:schemeClr val="accent1">
          <a:satMod val="175000"/>
          <a:alpha val="40000"/>
        </a:schemeClr>
      </a:glow>
    </a:effectLst>
  </c:spPr>
  <c:txPr>
    <a:bodyPr/>
    <a:lstStyle/>
    <a:p>
      <a:pPr>
        <a:defRPr sz="3200">
          <a:latin typeface="ALS Sector Regular" pitchFamily="50" charset="0"/>
          <a:cs typeface="ALS Sector Regular" pitchFamily="50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6BC8D-B71D-4055-AFFC-6F34D5B01E4B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7E0B2-96AC-4EBE-8CF8-6E71FC08C995}">
      <dgm:prSet phldrT="[Текст]"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Природно-географічні: </a:t>
          </a:r>
          <a:br>
            <a:rPr lang="uk-UA" sz="2600" dirty="0" smtClean="0">
              <a:latin typeface="ALS Sector Regular" pitchFamily="50" charset="0"/>
              <a:cs typeface="ALS Sector Regular" pitchFamily="50" charset="0"/>
            </a:rPr>
          </a:br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природні об'єкти, умови та явища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8A359246-984D-4D3C-AAFF-B08E47AF7F16}" type="parTrans" cxnId="{A0DC792D-7F36-48A6-95F2-520600CD4C6F}">
      <dgm:prSet/>
      <dgm:spPr/>
      <dgm:t>
        <a:bodyPr/>
        <a:lstStyle/>
        <a:p>
          <a:endParaRPr lang="ru-RU" sz="2800">
            <a:latin typeface="ALS Sector Regular" pitchFamily="50" charset="0"/>
            <a:cs typeface="ALS Sector Regular" pitchFamily="50" charset="0"/>
          </a:endParaRPr>
        </a:p>
      </dgm:t>
    </dgm:pt>
    <dgm:pt modelId="{CE13A977-62AE-469B-B246-AA22DAC3A903}" type="sibTrans" cxnId="{A0DC792D-7F36-48A6-95F2-520600CD4C6F}">
      <dgm:prSet/>
      <dgm:spPr/>
      <dgm:t>
        <a:bodyPr/>
        <a:lstStyle/>
        <a:p>
          <a:endParaRPr lang="ru-RU" sz="2800">
            <a:latin typeface="ALS Sector Regular" pitchFamily="50" charset="0"/>
            <a:cs typeface="ALS Sector Regular" pitchFamily="50" charset="0"/>
          </a:endParaRPr>
        </a:p>
      </dgm:t>
    </dgm:pt>
    <dgm:pt modelId="{CDEE2AD5-8068-4DB0-AB11-D472D2F68B2A}">
      <dgm:prSet phldrT="[Текст]"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Історико-культурні: пам'ятники матеріальної й духовної культури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9BF92776-4128-42A2-A145-B619E3381D85}" type="parTrans" cxnId="{46DA1AEB-5D96-4944-8EA2-A78DFEAB2E94}">
      <dgm:prSet/>
      <dgm:spPr/>
      <dgm:t>
        <a:bodyPr/>
        <a:lstStyle/>
        <a:p>
          <a:endParaRPr lang="ru-RU" sz="2800">
            <a:latin typeface="ALS Sector Regular" pitchFamily="50" charset="0"/>
            <a:cs typeface="ALS Sector Regular" pitchFamily="50" charset="0"/>
          </a:endParaRPr>
        </a:p>
      </dgm:t>
    </dgm:pt>
    <dgm:pt modelId="{E13BD263-E394-417F-A7EB-32C069F1365C}" type="sibTrans" cxnId="{46DA1AEB-5D96-4944-8EA2-A78DFEAB2E94}">
      <dgm:prSet/>
      <dgm:spPr/>
      <dgm:t>
        <a:bodyPr/>
        <a:lstStyle/>
        <a:p>
          <a:endParaRPr lang="ru-RU" sz="2800">
            <a:latin typeface="ALS Sector Regular" pitchFamily="50" charset="0"/>
            <a:cs typeface="ALS Sector Regular" pitchFamily="50" charset="0"/>
          </a:endParaRPr>
        </a:p>
      </dgm:t>
    </dgm:pt>
    <dgm:pt modelId="{2A5A64C6-CC79-4D13-A19F-22135E224558}">
      <dgm:prSet phldrT="[Текст]"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Соціально-економічні: географічне положення, транспортна доступність тощо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E148DA1D-687E-435C-8866-6D5C52A0D74D}" type="parTrans" cxnId="{AE556FC2-8B90-4305-8121-6EC66CA3EDC8}">
      <dgm:prSet/>
      <dgm:spPr/>
      <dgm:t>
        <a:bodyPr/>
        <a:lstStyle/>
        <a:p>
          <a:endParaRPr lang="ru-RU" sz="2800">
            <a:latin typeface="ALS Sector Regular" pitchFamily="50" charset="0"/>
            <a:cs typeface="ALS Sector Regular" pitchFamily="50" charset="0"/>
          </a:endParaRPr>
        </a:p>
      </dgm:t>
    </dgm:pt>
    <dgm:pt modelId="{5A461A5D-5527-4F7A-8A3E-6996BB7B282B}" type="sibTrans" cxnId="{AE556FC2-8B90-4305-8121-6EC66CA3EDC8}">
      <dgm:prSet/>
      <dgm:spPr/>
      <dgm:t>
        <a:bodyPr/>
        <a:lstStyle/>
        <a:p>
          <a:endParaRPr lang="ru-RU" sz="2800">
            <a:latin typeface="ALS Sector Regular" pitchFamily="50" charset="0"/>
            <a:cs typeface="ALS Sector Regular" pitchFamily="50" charset="0"/>
          </a:endParaRPr>
        </a:p>
      </dgm:t>
    </dgm:pt>
    <dgm:pt modelId="{0605217A-8E53-4E4C-B9BB-F2936167005C}" type="pres">
      <dgm:prSet presAssocID="{1456BC8D-B71D-4055-AFFC-6F34D5B01E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D87CE-8294-4F98-A919-E41C6260F9D9}" type="pres">
      <dgm:prSet presAssocID="{8437E0B2-96AC-4EBE-8CF8-6E71FC08C995}" presName="parentLin" presStyleCnt="0"/>
      <dgm:spPr/>
      <dgm:t>
        <a:bodyPr/>
        <a:lstStyle/>
        <a:p>
          <a:endParaRPr lang="ru-RU"/>
        </a:p>
      </dgm:t>
    </dgm:pt>
    <dgm:pt modelId="{F65B2019-0258-450E-B8A1-13F3F49F8BFA}" type="pres">
      <dgm:prSet presAssocID="{8437E0B2-96AC-4EBE-8CF8-6E71FC08C99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55CB7A4-79F3-4B53-AC81-77C01D8ECDB2}" type="pres">
      <dgm:prSet presAssocID="{8437E0B2-96AC-4EBE-8CF8-6E71FC08C995}" presName="parentText" presStyleLbl="node1" presStyleIdx="0" presStyleCnt="3" custScaleX="1000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EDE98-BB2E-4FE6-92A1-635CCBF417D6}" type="pres">
      <dgm:prSet presAssocID="{8437E0B2-96AC-4EBE-8CF8-6E71FC08C995}" presName="negativeSpace" presStyleCnt="0"/>
      <dgm:spPr/>
      <dgm:t>
        <a:bodyPr/>
        <a:lstStyle/>
        <a:p>
          <a:endParaRPr lang="ru-RU"/>
        </a:p>
      </dgm:t>
    </dgm:pt>
    <dgm:pt modelId="{2618462A-BBEC-4F41-A226-8E942D25DCBB}" type="pres">
      <dgm:prSet presAssocID="{8437E0B2-96AC-4EBE-8CF8-6E71FC08C995}" presName="childText" presStyleLbl="conFgAcc1" presStyleIdx="0" presStyleCnt="3" custLinFactNeighborX="-1020" custLinFactNeighborY="-1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951D8-4A7B-4D20-B091-5A295B5D53D8}" type="pres">
      <dgm:prSet presAssocID="{CE13A977-62AE-469B-B246-AA22DAC3A903}" presName="spaceBetweenRectangles" presStyleCnt="0"/>
      <dgm:spPr/>
      <dgm:t>
        <a:bodyPr/>
        <a:lstStyle/>
        <a:p>
          <a:endParaRPr lang="ru-RU"/>
        </a:p>
      </dgm:t>
    </dgm:pt>
    <dgm:pt modelId="{1CD60EE4-AF69-488A-B8F9-84021EC2A919}" type="pres">
      <dgm:prSet presAssocID="{CDEE2AD5-8068-4DB0-AB11-D472D2F68B2A}" presName="parentLin" presStyleCnt="0"/>
      <dgm:spPr/>
      <dgm:t>
        <a:bodyPr/>
        <a:lstStyle/>
        <a:p>
          <a:endParaRPr lang="ru-RU"/>
        </a:p>
      </dgm:t>
    </dgm:pt>
    <dgm:pt modelId="{07206FC3-0ED8-4B88-8FE8-4857A0F20994}" type="pres">
      <dgm:prSet presAssocID="{CDEE2AD5-8068-4DB0-AB11-D472D2F68B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9C01E9-0A3C-4A7C-9A12-1B6ACA755151}" type="pres">
      <dgm:prSet presAssocID="{CDEE2AD5-8068-4DB0-AB11-D472D2F68B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DFD3D-A23B-4B5F-B749-A318756E3A25}" type="pres">
      <dgm:prSet presAssocID="{CDEE2AD5-8068-4DB0-AB11-D472D2F68B2A}" presName="negativeSpace" presStyleCnt="0"/>
      <dgm:spPr/>
      <dgm:t>
        <a:bodyPr/>
        <a:lstStyle/>
        <a:p>
          <a:endParaRPr lang="ru-RU"/>
        </a:p>
      </dgm:t>
    </dgm:pt>
    <dgm:pt modelId="{F14F53E3-7D08-4F21-B132-E1FBDB6BC611}" type="pres">
      <dgm:prSet presAssocID="{CDEE2AD5-8068-4DB0-AB11-D472D2F68B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AC339-1C79-49DF-A6AB-CE6481803F17}" type="pres">
      <dgm:prSet presAssocID="{E13BD263-E394-417F-A7EB-32C069F1365C}" presName="spaceBetweenRectangles" presStyleCnt="0"/>
      <dgm:spPr/>
      <dgm:t>
        <a:bodyPr/>
        <a:lstStyle/>
        <a:p>
          <a:endParaRPr lang="ru-RU"/>
        </a:p>
      </dgm:t>
    </dgm:pt>
    <dgm:pt modelId="{A7696CAE-2890-492E-AC72-7518EAE9F5EC}" type="pres">
      <dgm:prSet presAssocID="{2A5A64C6-CC79-4D13-A19F-22135E224558}" presName="parentLin" presStyleCnt="0"/>
      <dgm:spPr/>
      <dgm:t>
        <a:bodyPr/>
        <a:lstStyle/>
        <a:p>
          <a:endParaRPr lang="ru-RU"/>
        </a:p>
      </dgm:t>
    </dgm:pt>
    <dgm:pt modelId="{8704BC9F-651B-4D3F-A98E-23AA8E81AD7B}" type="pres">
      <dgm:prSet presAssocID="{2A5A64C6-CC79-4D13-A19F-22135E2245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F65A2B2-5A0E-4335-8293-81F782F76423}" type="pres">
      <dgm:prSet presAssocID="{2A5A64C6-CC79-4D13-A19F-22135E2245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450D4-5DCB-4A54-B037-78A8FBA338C6}" type="pres">
      <dgm:prSet presAssocID="{2A5A64C6-CC79-4D13-A19F-22135E224558}" presName="negativeSpace" presStyleCnt="0"/>
      <dgm:spPr/>
      <dgm:t>
        <a:bodyPr/>
        <a:lstStyle/>
        <a:p>
          <a:endParaRPr lang="ru-RU"/>
        </a:p>
      </dgm:t>
    </dgm:pt>
    <dgm:pt modelId="{1B749F79-BC02-44A7-B089-0A98D3439114}" type="pres">
      <dgm:prSet presAssocID="{2A5A64C6-CC79-4D13-A19F-22135E22455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DC792D-7F36-48A6-95F2-520600CD4C6F}" srcId="{1456BC8D-B71D-4055-AFFC-6F34D5B01E4B}" destId="{8437E0B2-96AC-4EBE-8CF8-6E71FC08C995}" srcOrd="0" destOrd="0" parTransId="{8A359246-984D-4D3C-AAFF-B08E47AF7F16}" sibTransId="{CE13A977-62AE-469B-B246-AA22DAC3A903}"/>
    <dgm:cxn modelId="{E1217C1F-6E53-4216-9788-DC0D3CFFA964}" type="presOf" srcId="{CDEE2AD5-8068-4DB0-AB11-D472D2F68B2A}" destId="{07206FC3-0ED8-4B88-8FE8-4857A0F20994}" srcOrd="0" destOrd="0" presId="urn:microsoft.com/office/officeart/2005/8/layout/list1"/>
    <dgm:cxn modelId="{FF74CFEB-09F3-44E1-859B-602D4C372C02}" type="presOf" srcId="{2A5A64C6-CC79-4D13-A19F-22135E224558}" destId="{8704BC9F-651B-4D3F-A98E-23AA8E81AD7B}" srcOrd="0" destOrd="0" presId="urn:microsoft.com/office/officeart/2005/8/layout/list1"/>
    <dgm:cxn modelId="{F5CFB5AC-BAC8-4408-8E54-2D6BF229C666}" type="presOf" srcId="{8437E0B2-96AC-4EBE-8CF8-6E71FC08C995}" destId="{F55CB7A4-79F3-4B53-AC81-77C01D8ECDB2}" srcOrd="1" destOrd="0" presId="urn:microsoft.com/office/officeart/2005/8/layout/list1"/>
    <dgm:cxn modelId="{D2B9B59E-8146-4AF3-ADAF-C23831924775}" type="presOf" srcId="{1456BC8D-B71D-4055-AFFC-6F34D5B01E4B}" destId="{0605217A-8E53-4E4C-B9BB-F2936167005C}" srcOrd="0" destOrd="0" presId="urn:microsoft.com/office/officeart/2005/8/layout/list1"/>
    <dgm:cxn modelId="{46DA1AEB-5D96-4944-8EA2-A78DFEAB2E94}" srcId="{1456BC8D-B71D-4055-AFFC-6F34D5B01E4B}" destId="{CDEE2AD5-8068-4DB0-AB11-D472D2F68B2A}" srcOrd="1" destOrd="0" parTransId="{9BF92776-4128-42A2-A145-B619E3381D85}" sibTransId="{E13BD263-E394-417F-A7EB-32C069F1365C}"/>
    <dgm:cxn modelId="{C58AE934-5040-4624-880D-0F141F733807}" type="presOf" srcId="{8437E0B2-96AC-4EBE-8CF8-6E71FC08C995}" destId="{F65B2019-0258-450E-B8A1-13F3F49F8BFA}" srcOrd="0" destOrd="0" presId="urn:microsoft.com/office/officeart/2005/8/layout/list1"/>
    <dgm:cxn modelId="{8F3872F0-4E33-4931-9309-B1831E18B5CD}" type="presOf" srcId="{CDEE2AD5-8068-4DB0-AB11-D472D2F68B2A}" destId="{1F9C01E9-0A3C-4A7C-9A12-1B6ACA755151}" srcOrd="1" destOrd="0" presId="urn:microsoft.com/office/officeart/2005/8/layout/list1"/>
    <dgm:cxn modelId="{AE556FC2-8B90-4305-8121-6EC66CA3EDC8}" srcId="{1456BC8D-B71D-4055-AFFC-6F34D5B01E4B}" destId="{2A5A64C6-CC79-4D13-A19F-22135E224558}" srcOrd="2" destOrd="0" parTransId="{E148DA1D-687E-435C-8866-6D5C52A0D74D}" sibTransId="{5A461A5D-5527-4F7A-8A3E-6996BB7B282B}"/>
    <dgm:cxn modelId="{29812D46-EE5C-426D-B055-570CF48CE409}" type="presOf" srcId="{2A5A64C6-CC79-4D13-A19F-22135E224558}" destId="{0F65A2B2-5A0E-4335-8293-81F782F76423}" srcOrd="1" destOrd="0" presId="urn:microsoft.com/office/officeart/2005/8/layout/list1"/>
    <dgm:cxn modelId="{E36981AD-CF42-4395-AE67-E1BC9735E5BE}" type="presParOf" srcId="{0605217A-8E53-4E4C-B9BB-F2936167005C}" destId="{5C3D87CE-8294-4F98-A919-E41C6260F9D9}" srcOrd="0" destOrd="0" presId="urn:microsoft.com/office/officeart/2005/8/layout/list1"/>
    <dgm:cxn modelId="{5D078071-E883-4D05-9376-C88BBE0AFA0B}" type="presParOf" srcId="{5C3D87CE-8294-4F98-A919-E41C6260F9D9}" destId="{F65B2019-0258-450E-B8A1-13F3F49F8BFA}" srcOrd="0" destOrd="0" presId="urn:microsoft.com/office/officeart/2005/8/layout/list1"/>
    <dgm:cxn modelId="{47A17EFC-170E-476F-878B-1CB4DDE2E1A2}" type="presParOf" srcId="{5C3D87CE-8294-4F98-A919-E41C6260F9D9}" destId="{F55CB7A4-79F3-4B53-AC81-77C01D8ECDB2}" srcOrd="1" destOrd="0" presId="urn:microsoft.com/office/officeart/2005/8/layout/list1"/>
    <dgm:cxn modelId="{254DFB4C-826E-4B71-A655-DAB55CCA7EBE}" type="presParOf" srcId="{0605217A-8E53-4E4C-B9BB-F2936167005C}" destId="{510EDE98-BB2E-4FE6-92A1-635CCBF417D6}" srcOrd="1" destOrd="0" presId="urn:microsoft.com/office/officeart/2005/8/layout/list1"/>
    <dgm:cxn modelId="{7B865E96-CE5E-41B2-B88D-E5489D2232F0}" type="presParOf" srcId="{0605217A-8E53-4E4C-B9BB-F2936167005C}" destId="{2618462A-BBEC-4F41-A226-8E942D25DCBB}" srcOrd="2" destOrd="0" presId="urn:microsoft.com/office/officeart/2005/8/layout/list1"/>
    <dgm:cxn modelId="{D05B328B-7205-4DBF-99CD-3BD54DE0244D}" type="presParOf" srcId="{0605217A-8E53-4E4C-B9BB-F2936167005C}" destId="{28A951D8-4A7B-4D20-B091-5A295B5D53D8}" srcOrd="3" destOrd="0" presId="urn:microsoft.com/office/officeart/2005/8/layout/list1"/>
    <dgm:cxn modelId="{9573D088-3917-4C9A-9EEA-72130176DB54}" type="presParOf" srcId="{0605217A-8E53-4E4C-B9BB-F2936167005C}" destId="{1CD60EE4-AF69-488A-B8F9-84021EC2A919}" srcOrd="4" destOrd="0" presId="urn:microsoft.com/office/officeart/2005/8/layout/list1"/>
    <dgm:cxn modelId="{0DD0D19A-FBE0-499B-8C3A-3773105D7D00}" type="presParOf" srcId="{1CD60EE4-AF69-488A-B8F9-84021EC2A919}" destId="{07206FC3-0ED8-4B88-8FE8-4857A0F20994}" srcOrd="0" destOrd="0" presId="urn:microsoft.com/office/officeart/2005/8/layout/list1"/>
    <dgm:cxn modelId="{CE39DE83-4722-46C5-B17F-44C9ADC2C0A2}" type="presParOf" srcId="{1CD60EE4-AF69-488A-B8F9-84021EC2A919}" destId="{1F9C01E9-0A3C-4A7C-9A12-1B6ACA755151}" srcOrd="1" destOrd="0" presId="urn:microsoft.com/office/officeart/2005/8/layout/list1"/>
    <dgm:cxn modelId="{1CDB345F-B9C1-4F76-9855-AEE467C7FA17}" type="presParOf" srcId="{0605217A-8E53-4E4C-B9BB-F2936167005C}" destId="{D8EDFD3D-A23B-4B5F-B749-A318756E3A25}" srcOrd="5" destOrd="0" presId="urn:microsoft.com/office/officeart/2005/8/layout/list1"/>
    <dgm:cxn modelId="{5F3C6F17-FE13-4E35-B485-5954B932AA1A}" type="presParOf" srcId="{0605217A-8E53-4E4C-B9BB-F2936167005C}" destId="{F14F53E3-7D08-4F21-B132-E1FBDB6BC611}" srcOrd="6" destOrd="0" presId="urn:microsoft.com/office/officeart/2005/8/layout/list1"/>
    <dgm:cxn modelId="{B782C30C-1659-4D81-89C8-FF013C3A5E91}" type="presParOf" srcId="{0605217A-8E53-4E4C-B9BB-F2936167005C}" destId="{18DAC339-1C79-49DF-A6AB-CE6481803F17}" srcOrd="7" destOrd="0" presId="urn:microsoft.com/office/officeart/2005/8/layout/list1"/>
    <dgm:cxn modelId="{76F2A32A-83B5-4712-B8EA-0EE52FE00334}" type="presParOf" srcId="{0605217A-8E53-4E4C-B9BB-F2936167005C}" destId="{A7696CAE-2890-492E-AC72-7518EAE9F5EC}" srcOrd="8" destOrd="0" presId="urn:microsoft.com/office/officeart/2005/8/layout/list1"/>
    <dgm:cxn modelId="{0EC173DC-42F7-494A-987C-02579AC95EB7}" type="presParOf" srcId="{A7696CAE-2890-492E-AC72-7518EAE9F5EC}" destId="{8704BC9F-651B-4D3F-A98E-23AA8E81AD7B}" srcOrd="0" destOrd="0" presId="urn:microsoft.com/office/officeart/2005/8/layout/list1"/>
    <dgm:cxn modelId="{4AD96871-FED8-4EA6-886D-C52AACB2D0A5}" type="presParOf" srcId="{A7696CAE-2890-492E-AC72-7518EAE9F5EC}" destId="{0F65A2B2-5A0E-4335-8293-81F782F76423}" srcOrd="1" destOrd="0" presId="urn:microsoft.com/office/officeart/2005/8/layout/list1"/>
    <dgm:cxn modelId="{A6CE82CA-CE7F-4E19-A39B-67F271BD25A8}" type="presParOf" srcId="{0605217A-8E53-4E4C-B9BB-F2936167005C}" destId="{B04450D4-5DCB-4A54-B037-78A8FBA338C6}" srcOrd="9" destOrd="0" presId="urn:microsoft.com/office/officeart/2005/8/layout/list1"/>
    <dgm:cxn modelId="{11549200-79E0-4CF4-BA45-446B42402100}" type="presParOf" srcId="{0605217A-8E53-4E4C-B9BB-F2936167005C}" destId="{1B749F79-BC02-44A7-B089-0A98D34391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C119D-F8AB-42CB-9B40-92A43E48BD91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4E6E2A-3607-4E00-8819-F68205939410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Фактори розвитку туризму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CE07B62F-7555-4E2C-970D-9AB539F8C9BF}" type="parTrans" cxnId="{40266001-5E06-4414-8C2E-3FF644C36FF8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31CEA474-487F-4775-900E-EB99B28917C2}" type="sibTrans" cxnId="{40266001-5E06-4414-8C2E-3FF644C36FF8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5B03440F-1C90-405E-905E-4913A0B72D1C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статичні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3A57FDE8-2124-4105-BEC2-0C851F546C2E}" type="parTrans" cxnId="{3BF6BB39-F5E7-4C5B-A4FA-6D23AEEC78D1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652BF7B6-5F5B-4558-A9CF-58EA9F923E31}" type="sibTrans" cxnId="{3BF6BB39-F5E7-4C5B-A4FA-6D23AEEC78D1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7D99FF37-F38A-46E9-A063-3C9F61314FE0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природно-географічні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71D52DF8-8734-464C-9AC9-DBAA29619725}" type="parTrans" cxnId="{B14F117A-F7DD-438C-9234-2B5D6F0F7035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2CB9D962-9BBB-44D9-A9B8-2C5354B7C7E0}" type="sibTrans" cxnId="{B14F117A-F7DD-438C-9234-2B5D6F0F7035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156EEA8E-2926-457D-9BAE-2B121E455857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історико-культурні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89BF01E7-4B86-4572-8E77-E792593C095E}" type="parTrans" cxnId="{7842364C-F0BB-415E-821C-62A4C21C8071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100D82FB-13DC-41CE-98ED-AF2B0791AD9F}" type="sibTrans" cxnId="{7842364C-F0BB-415E-821C-62A4C21C8071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21DF058C-1619-4323-AEA8-238162227E30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динамічні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258BC598-C7B4-4A3C-80DC-8369282433F6}" type="parTrans" cxnId="{3E04B98B-314F-4B62-9A8D-86D5275376BC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C540478F-39A1-42FD-8F39-BA3DE659BA67}" type="sibTrans" cxnId="{3E04B98B-314F-4B62-9A8D-86D5275376BC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1F89CC0B-EC47-4BCA-B9AB-64EB03DA7A3B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економічні, соціальні та інші антропогенні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5F44DDE5-E54C-4FCB-8C46-466299314DD4}" type="parTrans" cxnId="{B7CA9571-B53C-42C5-8323-E1B45256BA09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A39E6A5F-8302-4EA8-9882-4D248C12720F}" type="sibTrans" cxnId="{B7CA9571-B53C-42C5-8323-E1B45256BA09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2E81D099-A0AC-4753-9EAA-AC47243803E9}">
      <dgm:prSet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позитивні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FC84069A-5E27-4E84-9CA0-B15CB6527514}" type="parTrans" cxnId="{56E95967-B5C7-4081-A67B-2F6A89CA81AD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DBB46962-BB65-47C5-91A8-0E34FCB7578A}" type="sibTrans" cxnId="{56E95967-B5C7-4081-A67B-2F6A89CA81AD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E53623E2-E4D9-4A8F-9B99-B44CBF2D967B}">
      <dgm:prSet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негативні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F532D5FA-6DC5-45E1-B653-2B0A78B839F8}" type="parTrans" cxnId="{CB82D136-88ED-4859-B038-591E65C7CF18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CF23F283-5E6F-4234-9D4C-413AC3856F60}" type="sibTrans" cxnId="{CB82D136-88ED-4859-B038-591E65C7CF18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2C7BC377-0C6D-4153-B643-4EECDD06536A}">
      <dgm:prSet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екстенсивні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B9D566CD-53B3-4358-8533-563C2C212770}" type="parTrans" cxnId="{018E95B9-3CFA-4B71-AF0E-31849D75403B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24C73BCF-BC39-412A-B16A-6079513CB186}" type="sibTrans" cxnId="{018E95B9-3CFA-4B71-AF0E-31849D75403B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6292EE95-14FD-4402-9EA7-7B82BAFE9472}">
      <dgm:prSet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інтенсивні</a:t>
          </a:r>
          <a:endParaRPr lang="ru-RU" sz="2000" dirty="0">
            <a:latin typeface="ALS Sector Regular" pitchFamily="50" charset="0"/>
            <a:cs typeface="ALS Sector Regular" pitchFamily="50" charset="0"/>
          </a:endParaRPr>
        </a:p>
      </dgm:t>
    </dgm:pt>
    <dgm:pt modelId="{AF77CA98-8860-4302-9356-D1D32593F5D2}" type="parTrans" cxnId="{1E34C97F-A331-4A9E-BA1F-5E8781FD615A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8A3EF912-7372-4F2A-AF85-74CA992C44B6}" type="sibTrans" cxnId="{1E34C97F-A331-4A9E-BA1F-5E8781FD615A}">
      <dgm:prSet/>
      <dgm:spPr/>
      <dgm:t>
        <a:bodyPr/>
        <a:lstStyle/>
        <a:p>
          <a:endParaRPr lang="ru-RU" sz="2000">
            <a:latin typeface="ALS Sector Regular" pitchFamily="50" charset="0"/>
            <a:cs typeface="ALS Sector Regular" pitchFamily="50" charset="0"/>
          </a:endParaRPr>
        </a:p>
      </dgm:t>
    </dgm:pt>
    <dgm:pt modelId="{39F15E69-4CAE-4E95-AC1D-5876006BCF96}" type="pres">
      <dgm:prSet presAssocID="{11EC119D-F8AB-42CB-9B40-92A43E48BD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0D6714-5378-42EB-B9CD-9322E27D7F89}" type="pres">
      <dgm:prSet presAssocID="{D44E6E2A-3607-4E00-8819-F68205939410}" presName="hierRoot1" presStyleCnt="0"/>
      <dgm:spPr/>
      <dgm:t>
        <a:bodyPr/>
        <a:lstStyle/>
        <a:p>
          <a:endParaRPr lang="ru-RU"/>
        </a:p>
      </dgm:t>
    </dgm:pt>
    <dgm:pt modelId="{9DF15B3D-9FD9-4DBC-A4F0-CA02A37A2E7A}" type="pres">
      <dgm:prSet presAssocID="{D44E6E2A-3607-4E00-8819-F68205939410}" presName="composite" presStyleCnt="0"/>
      <dgm:spPr/>
      <dgm:t>
        <a:bodyPr/>
        <a:lstStyle/>
        <a:p>
          <a:endParaRPr lang="ru-RU"/>
        </a:p>
      </dgm:t>
    </dgm:pt>
    <dgm:pt modelId="{350C1BB3-9884-4F68-8EEA-63D7ECFFA9C1}" type="pres">
      <dgm:prSet presAssocID="{D44E6E2A-3607-4E00-8819-F68205939410}" presName="background" presStyleLbl="node0" presStyleIdx="0" presStyleCnt="1"/>
      <dgm:spPr/>
      <dgm:t>
        <a:bodyPr/>
        <a:lstStyle/>
        <a:p>
          <a:endParaRPr lang="ru-RU"/>
        </a:p>
      </dgm:t>
    </dgm:pt>
    <dgm:pt modelId="{CD8F90C3-1092-4E0D-BF57-A1BC5B562C50}" type="pres">
      <dgm:prSet presAssocID="{D44E6E2A-3607-4E00-8819-F68205939410}" presName="text" presStyleLbl="fgAcc0" presStyleIdx="0" presStyleCnt="1" custScaleX="267310" custScaleY="13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4BDBD-A9F4-4C35-B0D6-50A4E3928593}" type="pres">
      <dgm:prSet presAssocID="{D44E6E2A-3607-4E00-8819-F68205939410}" presName="hierChild2" presStyleCnt="0"/>
      <dgm:spPr/>
      <dgm:t>
        <a:bodyPr/>
        <a:lstStyle/>
        <a:p>
          <a:endParaRPr lang="ru-RU"/>
        </a:p>
      </dgm:t>
    </dgm:pt>
    <dgm:pt modelId="{164D8559-B999-4AD8-82E2-7E975881128A}" type="pres">
      <dgm:prSet presAssocID="{3A57FDE8-2124-4105-BEC2-0C851F546C2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1629B97-6B56-4F85-A618-3B7F42D23292}" type="pres">
      <dgm:prSet presAssocID="{5B03440F-1C90-405E-905E-4913A0B72D1C}" presName="hierRoot2" presStyleCnt="0"/>
      <dgm:spPr/>
      <dgm:t>
        <a:bodyPr/>
        <a:lstStyle/>
        <a:p>
          <a:endParaRPr lang="ru-RU"/>
        </a:p>
      </dgm:t>
    </dgm:pt>
    <dgm:pt modelId="{B70CE107-50D1-40AB-AB10-91956062E035}" type="pres">
      <dgm:prSet presAssocID="{5B03440F-1C90-405E-905E-4913A0B72D1C}" presName="composite2" presStyleCnt="0"/>
      <dgm:spPr/>
      <dgm:t>
        <a:bodyPr/>
        <a:lstStyle/>
        <a:p>
          <a:endParaRPr lang="ru-RU"/>
        </a:p>
      </dgm:t>
    </dgm:pt>
    <dgm:pt modelId="{6ED886EF-81A1-49D4-8675-608CFD42452F}" type="pres">
      <dgm:prSet presAssocID="{5B03440F-1C90-405E-905E-4913A0B72D1C}" presName="background2" presStyleLbl="node2" presStyleIdx="0" presStyleCnt="2"/>
      <dgm:spPr/>
      <dgm:t>
        <a:bodyPr/>
        <a:lstStyle/>
        <a:p>
          <a:endParaRPr lang="ru-RU"/>
        </a:p>
      </dgm:t>
    </dgm:pt>
    <dgm:pt modelId="{DAA4CA17-9889-44E7-A036-5A4D6820DD10}" type="pres">
      <dgm:prSet presAssocID="{5B03440F-1C90-405E-905E-4913A0B72D1C}" presName="text2" presStyleLbl="fgAcc2" presStyleIdx="0" presStyleCnt="2" custScaleX="267310" custScaleY="13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B919CA-B32B-48FE-BE32-18945AFE6376}" type="pres">
      <dgm:prSet presAssocID="{5B03440F-1C90-405E-905E-4913A0B72D1C}" presName="hierChild3" presStyleCnt="0"/>
      <dgm:spPr/>
      <dgm:t>
        <a:bodyPr/>
        <a:lstStyle/>
        <a:p>
          <a:endParaRPr lang="ru-RU"/>
        </a:p>
      </dgm:t>
    </dgm:pt>
    <dgm:pt modelId="{3D106DA8-248B-493F-8321-E1803D2556FF}" type="pres">
      <dgm:prSet presAssocID="{71D52DF8-8734-464C-9AC9-DBAA2961972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CEECA81-F011-48BD-9C23-F1E56EFEB351}" type="pres">
      <dgm:prSet presAssocID="{7D99FF37-F38A-46E9-A063-3C9F61314FE0}" presName="hierRoot3" presStyleCnt="0"/>
      <dgm:spPr/>
      <dgm:t>
        <a:bodyPr/>
        <a:lstStyle/>
        <a:p>
          <a:endParaRPr lang="ru-RU"/>
        </a:p>
      </dgm:t>
    </dgm:pt>
    <dgm:pt modelId="{16891685-9DEF-4AFA-BC7B-4B5E64EFF4AC}" type="pres">
      <dgm:prSet presAssocID="{7D99FF37-F38A-46E9-A063-3C9F61314FE0}" presName="composite3" presStyleCnt="0"/>
      <dgm:spPr/>
      <dgm:t>
        <a:bodyPr/>
        <a:lstStyle/>
        <a:p>
          <a:endParaRPr lang="ru-RU"/>
        </a:p>
      </dgm:t>
    </dgm:pt>
    <dgm:pt modelId="{818782A1-EBD0-459F-867D-19F8FF7662FA}" type="pres">
      <dgm:prSet presAssocID="{7D99FF37-F38A-46E9-A063-3C9F61314FE0}" presName="background3" presStyleLbl="node3" presStyleIdx="0" presStyleCnt="3"/>
      <dgm:spPr/>
      <dgm:t>
        <a:bodyPr/>
        <a:lstStyle/>
        <a:p>
          <a:endParaRPr lang="ru-RU"/>
        </a:p>
      </dgm:t>
    </dgm:pt>
    <dgm:pt modelId="{6883C880-CB75-490B-B982-840DE0B93630}" type="pres">
      <dgm:prSet presAssocID="{7D99FF37-F38A-46E9-A063-3C9F61314FE0}" presName="text3" presStyleLbl="fgAcc3" presStyleIdx="0" presStyleCnt="3" custScaleX="267310" custScaleY="13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1A99F-01A5-4128-91C0-D8E8C5EBA06C}" type="pres">
      <dgm:prSet presAssocID="{7D99FF37-F38A-46E9-A063-3C9F61314FE0}" presName="hierChild4" presStyleCnt="0"/>
      <dgm:spPr/>
      <dgm:t>
        <a:bodyPr/>
        <a:lstStyle/>
        <a:p>
          <a:endParaRPr lang="ru-RU"/>
        </a:p>
      </dgm:t>
    </dgm:pt>
    <dgm:pt modelId="{B30BB4A1-5F56-43DB-BBC0-D85FF6AF5E52}" type="pres">
      <dgm:prSet presAssocID="{89BF01E7-4B86-4572-8E77-E792593C095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0A3C890-23A4-4CEE-A0CC-161E37CBA8A4}" type="pres">
      <dgm:prSet presAssocID="{156EEA8E-2926-457D-9BAE-2B121E455857}" presName="hierRoot3" presStyleCnt="0"/>
      <dgm:spPr/>
      <dgm:t>
        <a:bodyPr/>
        <a:lstStyle/>
        <a:p>
          <a:endParaRPr lang="ru-RU"/>
        </a:p>
      </dgm:t>
    </dgm:pt>
    <dgm:pt modelId="{09028E24-070B-469E-8FC5-B9D9C4A1199E}" type="pres">
      <dgm:prSet presAssocID="{156EEA8E-2926-457D-9BAE-2B121E455857}" presName="composite3" presStyleCnt="0"/>
      <dgm:spPr/>
      <dgm:t>
        <a:bodyPr/>
        <a:lstStyle/>
        <a:p>
          <a:endParaRPr lang="ru-RU"/>
        </a:p>
      </dgm:t>
    </dgm:pt>
    <dgm:pt modelId="{3CC816B0-B90C-47D8-AA8C-2A7CE7DBF274}" type="pres">
      <dgm:prSet presAssocID="{156EEA8E-2926-457D-9BAE-2B121E455857}" presName="background3" presStyleLbl="node3" presStyleIdx="1" presStyleCnt="3"/>
      <dgm:spPr/>
      <dgm:t>
        <a:bodyPr/>
        <a:lstStyle/>
        <a:p>
          <a:endParaRPr lang="ru-RU"/>
        </a:p>
      </dgm:t>
    </dgm:pt>
    <dgm:pt modelId="{AE5E05CC-605B-4F1A-87CD-460F34378207}" type="pres">
      <dgm:prSet presAssocID="{156EEA8E-2926-457D-9BAE-2B121E455857}" presName="text3" presStyleLbl="fgAcc3" presStyleIdx="1" presStyleCnt="3" custScaleX="267310" custScaleY="13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2779E-BCEB-49D3-AACF-EEFFD03E6CCE}" type="pres">
      <dgm:prSet presAssocID="{156EEA8E-2926-457D-9BAE-2B121E455857}" presName="hierChild4" presStyleCnt="0"/>
      <dgm:spPr/>
      <dgm:t>
        <a:bodyPr/>
        <a:lstStyle/>
        <a:p>
          <a:endParaRPr lang="ru-RU"/>
        </a:p>
      </dgm:t>
    </dgm:pt>
    <dgm:pt modelId="{31D93969-42A4-437A-995B-6AFEC5EAFC85}" type="pres">
      <dgm:prSet presAssocID="{258BC598-C7B4-4A3C-80DC-8369282433F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CBA33F8-48B2-499E-9CFF-EDD343B3F86F}" type="pres">
      <dgm:prSet presAssocID="{21DF058C-1619-4323-AEA8-238162227E30}" presName="hierRoot2" presStyleCnt="0"/>
      <dgm:spPr/>
      <dgm:t>
        <a:bodyPr/>
        <a:lstStyle/>
        <a:p>
          <a:endParaRPr lang="ru-RU"/>
        </a:p>
      </dgm:t>
    </dgm:pt>
    <dgm:pt modelId="{6EDE2876-7763-4757-AA84-37C2386F987D}" type="pres">
      <dgm:prSet presAssocID="{21DF058C-1619-4323-AEA8-238162227E30}" presName="composite2" presStyleCnt="0"/>
      <dgm:spPr/>
      <dgm:t>
        <a:bodyPr/>
        <a:lstStyle/>
        <a:p>
          <a:endParaRPr lang="ru-RU"/>
        </a:p>
      </dgm:t>
    </dgm:pt>
    <dgm:pt modelId="{12EC4778-1098-412B-BDF8-3D02147A917D}" type="pres">
      <dgm:prSet presAssocID="{21DF058C-1619-4323-AEA8-238162227E30}" presName="background2" presStyleLbl="node2" presStyleIdx="1" presStyleCnt="2"/>
      <dgm:spPr/>
      <dgm:t>
        <a:bodyPr/>
        <a:lstStyle/>
        <a:p>
          <a:endParaRPr lang="ru-RU"/>
        </a:p>
      </dgm:t>
    </dgm:pt>
    <dgm:pt modelId="{43792B6D-EAF9-4650-9B7E-832A6C7EEDA4}" type="pres">
      <dgm:prSet presAssocID="{21DF058C-1619-4323-AEA8-238162227E30}" presName="text2" presStyleLbl="fgAcc2" presStyleIdx="1" presStyleCnt="2" custScaleX="267310" custScaleY="13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294BD-511F-494B-8322-BE80ED34A354}" type="pres">
      <dgm:prSet presAssocID="{21DF058C-1619-4323-AEA8-238162227E30}" presName="hierChild3" presStyleCnt="0"/>
      <dgm:spPr/>
      <dgm:t>
        <a:bodyPr/>
        <a:lstStyle/>
        <a:p>
          <a:endParaRPr lang="ru-RU"/>
        </a:p>
      </dgm:t>
    </dgm:pt>
    <dgm:pt modelId="{63D8891D-AB11-4A53-B9B3-B64E542FA63A}" type="pres">
      <dgm:prSet presAssocID="{5F44DDE5-E54C-4FCB-8C46-466299314DD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22DDFE5-FB97-4D24-9F55-F71CF746FF19}" type="pres">
      <dgm:prSet presAssocID="{1F89CC0B-EC47-4BCA-B9AB-64EB03DA7A3B}" presName="hierRoot3" presStyleCnt="0"/>
      <dgm:spPr/>
      <dgm:t>
        <a:bodyPr/>
        <a:lstStyle/>
        <a:p>
          <a:endParaRPr lang="ru-RU"/>
        </a:p>
      </dgm:t>
    </dgm:pt>
    <dgm:pt modelId="{3A446621-3256-4AA8-8335-8002BA955C07}" type="pres">
      <dgm:prSet presAssocID="{1F89CC0B-EC47-4BCA-B9AB-64EB03DA7A3B}" presName="composite3" presStyleCnt="0"/>
      <dgm:spPr/>
      <dgm:t>
        <a:bodyPr/>
        <a:lstStyle/>
        <a:p>
          <a:endParaRPr lang="ru-RU"/>
        </a:p>
      </dgm:t>
    </dgm:pt>
    <dgm:pt modelId="{5A8C161D-E387-4AAD-8CFD-997FB180E5E8}" type="pres">
      <dgm:prSet presAssocID="{1F89CC0B-EC47-4BCA-B9AB-64EB03DA7A3B}" presName="background3" presStyleLbl="node3" presStyleIdx="2" presStyleCnt="3"/>
      <dgm:spPr/>
      <dgm:t>
        <a:bodyPr/>
        <a:lstStyle/>
        <a:p>
          <a:endParaRPr lang="ru-RU"/>
        </a:p>
      </dgm:t>
    </dgm:pt>
    <dgm:pt modelId="{6AE34EB7-ECD3-4E62-A283-E9F7C928AE87}" type="pres">
      <dgm:prSet presAssocID="{1F89CC0B-EC47-4BCA-B9AB-64EB03DA7A3B}" presName="text3" presStyleLbl="fgAcc3" presStyleIdx="2" presStyleCnt="3" custScaleX="267310" custScaleY="13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D8DC03-8CB6-4D48-B4FE-73C3D72CC325}" type="pres">
      <dgm:prSet presAssocID="{1F89CC0B-EC47-4BCA-B9AB-64EB03DA7A3B}" presName="hierChild4" presStyleCnt="0"/>
      <dgm:spPr/>
      <dgm:t>
        <a:bodyPr/>
        <a:lstStyle/>
        <a:p>
          <a:endParaRPr lang="ru-RU"/>
        </a:p>
      </dgm:t>
    </dgm:pt>
    <dgm:pt modelId="{FACFFB6E-B5D9-4EF7-8A8D-8BC17BDD9EC7}" type="pres">
      <dgm:prSet presAssocID="{FC84069A-5E27-4E84-9CA0-B15CB6527514}" presName="Name23" presStyleLbl="parChTrans1D4" presStyleIdx="0" presStyleCnt="4"/>
      <dgm:spPr/>
      <dgm:t>
        <a:bodyPr/>
        <a:lstStyle/>
        <a:p>
          <a:endParaRPr lang="ru-RU"/>
        </a:p>
      </dgm:t>
    </dgm:pt>
    <dgm:pt modelId="{ED6706F9-C70F-4C93-8FC2-557DEBCC4807}" type="pres">
      <dgm:prSet presAssocID="{2E81D099-A0AC-4753-9EAA-AC47243803E9}" presName="hierRoot4" presStyleCnt="0"/>
      <dgm:spPr/>
      <dgm:t>
        <a:bodyPr/>
        <a:lstStyle/>
        <a:p>
          <a:endParaRPr lang="ru-RU"/>
        </a:p>
      </dgm:t>
    </dgm:pt>
    <dgm:pt modelId="{3EFB808F-D0C4-4A34-A689-FCD7F66AA75B}" type="pres">
      <dgm:prSet presAssocID="{2E81D099-A0AC-4753-9EAA-AC47243803E9}" presName="composite4" presStyleCnt="0"/>
      <dgm:spPr/>
      <dgm:t>
        <a:bodyPr/>
        <a:lstStyle/>
        <a:p>
          <a:endParaRPr lang="ru-RU"/>
        </a:p>
      </dgm:t>
    </dgm:pt>
    <dgm:pt modelId="{9C1A5013-5A01-4368-86DE-79F7E41EE936}" type="pres">
      <dgm:prSet presAssocID="{2E81D099-A0AC-4753-9EAA-AC47243803E9}" presName="background4" presStyleLbl="node4" presStyleIdx="0" presStyleCnt="4"/>
      <dgm:spPr/>
      <dgm:t>
        <a:bodyPr/>
        <a:lstStyle/>
        <a:p>
          <a:endParaRPr lang="ru-RU"/>
        </a:p>
      </dgm:t>
    </dgm:pt>
    <dgm:pt modelId="{F80FDBD8-FDAB-4FAE-A67C-BC54218DE013}" type="pres">
      <dgm:prSet presAssocID="{2E81D099-A0AC-4753-9EAA-AC47243803E9}" presName="text4" presStyleLbl="fgAcc4" presStyleIdx="0" presStyleCnt="4" custScaleX="267310" custScaleY="13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2DDA4-1A3B-4E6C-96C2-44AF9A1BFCE0}" type="pres">
      <dgm:prSet presAssocID="{2E81D099-A0AC-4753-9EAA-AC47243803E9}" presName="hierChild5" presStyleCnt="0"/>
      <dgm:spPr/>
      <dgm:t>
        <a:bodyPr/>
        <a:lstStyle/>
        <a:p>
          <a:endParaRPr lang="ru-RU"/>
        </a:p>
      </dgm:t>
    </dgm:pt>
    <dgm:pt modelId="{EBBC6D66-5418-4434-AC4B-4C84232BB68F}" type="pres">
      <dgm:prSet presAssocID="{B9D566CD-53B3-4358-8533-563C2C212770}" presName="Name23" presStyleLbl="parChTrans1D4" presStyleIdx="1" presStyleCnt="4"/>
      <dgm:spPr/>
      <dgm:t>
        <a:bodyPr/>
        <a:lstStyle/>
        <a:p>
          <a:endParaRPr lang="ru-RU"/>
        </a:p>
      </dgm:t>
    </dgm:pt>
    <dgm:pt modelId="{A995D3C8-3A6F-4E75-A9B0-DA84681A2533}" type="pres">
      <dgm:prSet presAssocID="{2C7BC377-0C6D-4153-B643-4EECDD06536A}" presName="hierRoot4" presStyleCnt="0"/>
      <dgm:spPr/>
      <dgm:t>
        <a:bodyPr/>
        <a:lstStyle/>
        <a:p>
          <a:endParaRPr lang="ru-RU"/>
        </a:p>
      </dgm:t>
    </dgm:pt>
    <dgm:pt modelId="{312C9FDE-A918-4263-8B2E-FDA01233BFBA}" type="pres">
      <dgm:prSet presAssocID="{2C7BC377-0C6D-4153-B643-4EECDD06536A}" presName="composite4" presStyleCnt="0"/>
      <dgm:spPr/>
      <dgm:t>
        <a:bodyPr/>
        <a:lstStyle/>
        <a:p>
          <a:endParaRPr lang="ru-RU"/>
        </a:p>
      </dgm:t>
    </dgm:pt>
    <dgm:pt modelId="{6AD6D4BD-0E80-439B-BE50-7E10EBE5ADC1}" type="pres">
      <dgm:prSet presAssocID="{2C7BC377-0C6D-4153-B643-4EECDD06536A}" presName="background4" presStyleLbl="node4" presStyleIdx="1" presStyleCnt="4"/>
      <dgm:spPr/>
      <dgm:t>
        <a:bodyPr/>
        <a:lstStyle/>
        <a:p>
          <a:endParaRPr lang="ru-RU"/>
        </a:p>
      </dgm:t>
    </dgm:pt>
    <dgm:pt modelId="{DDBE4E72-A70B-4D73-95C1-6FDECF112C27}" type="pres">
      <dgm:prSet presAssocID="{2C7BC377-0C6D-4153-B643-4EECDD06536A}" presName="text4" presStyleLbl="fgAcc4" presStyleIdx="1" presStyleCnt="4" custScaleX="267310" custScaleY="13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57B1EB-CD6F-4900-97A1-47B3AD28082C}" type="pres">
      <dgm:prSet presAssocID="{2C7BC377-0C6D-4153-B643-4EECDD06536A}" presName="hierChild5" presStyleCnt="0"/>
      <dgm:spPr/>
      <dgm:t>
        <a:bodyPr/>
        <a:lstStyle/>
        <a:p>
          <a:endParaRPr lang="ru-RU"/>
        </a:p>
      </dgm:t>
    </dgm:pt>
    <dgm:pt modelId="{A964D198-741B-4FA5-8EFA-A29149F67CF5}" type="pres">
      <dgm:prSet presAssocID="{AF77CA98-8860-4302-9356-D1D32593F5D2}" presName="Name23" presStyleLbl="parChTrans1D4" presStyleIdx="2" presStyleCnt="4"/>
      <dgm:spPr/>
      <dgm:t>
        <a:bodyPr/>
        <a:lstStyle/>
        <a:p>
          <a:endParaRPr lang="ru-RU"/>
        </a:p>
      </dgm:t>
    </dgm:pt>
    <dgm:pt modelId="{C70095FD-0F60-41CE-BB29-FC1B23B3170E}" type="pres">
      <dgm:prSet presAssocID="{6292EE95-14FD-4402-9EA7-7B82BAFE9472}" presName="hierRoot4" presStyleCnt="0"/>
      <dgm:spPr/>
      <dgm:t>
        <a:bodyPr/>
        <a:lstStyle/>
        <a:p>
          <a:endParaRPr lang="ru-RU"/>
        </a:p>
      </dgm:t>
    </dgm:pt>
    <dgm:pt modelId="{0BCF70FB-DB16-485C-8D94-D1BB260C2F92}" type="pres">
      <dgm:prSet presAssocID="{6292EE95-14FD-4402-9EA7-7B82BAFE9472}" presName="composite4" presStyleCnt="0"/>
      <dgm:spPr/>
      <dgm:t>
        <a:bodyPr/>
        <a:lstStyle/>
        <a:p>
          <a:endParaRPr lang="ru-RU"/>
        </a:p>
      </dgm:t>
    </dgm:pt>
    <dgm:pt modelId="{82D48F24-6314-4A02-BE70-EADFB7FF75A9}" type="pres">
      <dgm:prSet presAssocID="{6292EE95-14FD-4402-9EA7-7B82BAFE9472}" presName="background4" presStyleLbl="node4" presStyleIdx="2" presStyleCnt="4"/>
      <dgm:spPr/>
      <dgm:t>
        <a:bodyPr/>
        <a:lstStyle/>
        <a:p>
          <a:endParaRPr lang="ru-RU"/>
        </a:p>
      </dgm:t>
    </dgm:pt>
    <dgm:pt modelId="{9A32D020-BAF6-4284-8D2E-6313DBFC3536}" type="pres">
      <dgm:prSet presAssocID="{6292EE95-14FD-4402-9EA7-7B82BAFE9472}" presName="text4" presStyleLbl="fgAcc4" presStyleIdx="2" presStyleCnt="4" custScaleX="267310" custScaleY="13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2B7B4-F4E9-47D4-896D-199B8C92D231}" type="pres">
      <dgm:prSet presAssocID="{6292EE95-14FD-4402-9EA7-7B82BAFE9472}" presName="hierChild5" presStyleCnt="0"/>
      <dgm:spPr/>
      <dgm:t>
        <a:bodyPr/>
        <a:lstStyle/>
        <a:p>
          <a:endParaRPr lang="ru-RU"/>
        </a:p>
      </dgm:t>
    </dgm:pt>
    <dgm:pt modelId="{CC1A5796-6B21-4F67-9F00-5FF8457BF003}" type="pres">
      <dgm:prSet presAssocID="{F532D5FA-6DC5-45E1-B653-2B0A78B839F8}" presName="Name23" presStyleLbl="parChTrans1D4" presStyleIdx="3" presStyleCnt="4"/>
      <dgm:spPr/>
      <dgm:t>
        <a:bodyPr/>
        <a:lstStyle/>
        <a:p>
          <a:endParaRPr lang="ru-RU"/>
        </a:p>
      </dgm:t>
    </dgm:pt>
    <dgm:pt modelId="{339A1B66-6AB2-47DD-83A2-6F4C1B42940E}" type="pres">
      <dgm:prSet presAssocID="{E53623E2-E4D9-4A8F-9B99-B44CBF2D967B}" presName="hierRoot4" presStyleCnt="0"/>
      <dgm:spPr/>
      <dgm:t>
        <a:bodyPr/>
        <a:lstStyle/>
        <a:p>
          <a:endParaRPr lang="ru-RU"/>
        </a:p>
      </dgm:t>
    </dgm:pt>
    <dgm:pt modelId="{F8701A27-42CC-4A66-9634-21490E4B5C3C}" type="pres">
      <dgm:prSet presAssocID="{E53623E2-E4D9-4A8F-9B99-B44CBF2D967B}" presName="composite4" presStyleCnt="0"/>
      <dgm:spPr/>
      <dgm:t>
        <a:bodyPr/>
        <a:lstStyle/>
        <a:p>
          <a:endParaRPr lang="ru-RU"/>
        </a:p>
      </dgm:t>
    </dgm:pt>
    <dgm:pt modelId="{9D616507-7E16-4DE4-903D-2BB3C2EAC615}" type="pres">
      <dgm:prSet presAssocID="{E53623E2-E4D9-4A8F-9B99-B44CBF2D967B}" presName="background4" presStyleLbl="node4" presStyleIdx="3" presStyleCnt="4"/>
      <dgm:spPr/>
      <dgm:t>
        <a:bodyPr/>
        <a:lstStyle/>
        <a:p>
          <a:endParaRPr lang="ru-RU"/>
        </a:p>
      </dgm:t>
    </dgm:pt>
    <dgm:pt modelId="{35E52FA4-6B3C-46AB-AC9B-107B5BBB0800}" type="pres">
      <dgm:prSet presAssocID="{E53623E2-E4D9-4A8F-9B99-B44CBF2D967B}" presName="text4" presStyleLbl="fgAcc4" presStyleIdx="3" presStyleCnt="4" custScaleX="267310" custScaleY="13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C75EF5-587C-435F-A461-710345C20CC7}" type="pres">
      <dgm:prSet presAssocID="{E53623E2-E4D9-4A8F-9B99-B44CBF2D967B}" presName="hierChild5" presStyleCnt="0"/>
      <dgm:spPr/>
      <dgm:t>
        <a:bodyPr/>
        <a:lstStyle/>
        <a:p>
          <a:endParaRPr lang="ru-RU"/>
        </a:p>
      </dgm:t>
    </dgm:pt>
  </dgm:ptLst>
  <dgm:cxnLst>
    <dgm:cxn modelId="{51E0A7FB-B014-4F81-9811-5C994BEDA574}" type="presOf" srcId="{D44E6E2A-3607-4E00-8819-F68205939410}" destId="{CD8F90C3-1092-4E0D-BF57-A1BC5B562C50}" srcOrd="0" destOrd="0" presId="urn:microsoft.com/office/officeart/2005/8/layout/hierarchy1"/>
    <dgm:cxn modelId="{ACD8AEE3-DC49-4B77-97DF-1CCE58580F07}" type="presOf" srcId="{3A57FDE8-2124-4105-BEC2-0C851F546C2E}" destId="{164D8559-B999-4AD8-82E2-7E975881128A}" srcOrd="0" destOrd="0" presId="urn:microsoft.com/office/officeart/2005/8/layout/hierarchy1"/>
    <dgm:cxn modelId="{3D6E5307-E687-42D6-9254-D3308A75CCA1}" type="presOf" srcId="{6292EE95-14FD-4402-9EA7-7B82BAFE9472}" destId="{9A32D020-BAF6-4284-8D2E-6313DBFC3536}" srcOrd="0" destOrd="0" presId="urn:microsoft.com/office/officeart/2005/8/layout/hierarchy1"/>
    <dgm:cxn modelId="{CB82D136-88ED-4859-B038-591E65C7CF18}" srcId="{1F89CC0B-EC47-4BCA-B9AB-64EB03DA7A3B}" destId="{E53623E2-E4D9-4A8F-9B99-B44CBF2D967B}" srcOrd="1" destOrd="0" parTransId="{F532D5FA-6DC5-45E1-B653-2B0A78B839F8}" sibTransId="{CF23F283-5E6F-4234-9D4C-413AC3856F60}"/>
    <dgm:cxn modelId="{6A7379F0-175A-40BC-8178-85148C0288A1}" type="presOf" srcId="{11EC119D-F8AB-42CB-9B40-92A43E48BD91}" destId="{39F15E69-4CAE-4E95-AC1D-5876006BCF96}" srcOrd="0" destOrd="0" presId="urn:microsoft.com/office/officeart/2005/8/layout/hierarchy1"/>
    <dgm:cxn modelId="{0AE966C4-C298-4880-8C87-B368D9912342}" type="presOf" srcId="{2E81D099-A0AC-4753-9EAA-AC47243803E9}" destId="{F80FDBD8-FDAB-4FAE-A67C-BC54218DE013}" srcOrd="0" destOrd="0" presId="urn:microsoft.com/office/officeart/2005/8/layout/hierarchy1"/>
    <dgm:cxn modelId="{FEB74631-2883-4D95-BB29-7D0A30E92435}" type="presOf" srcId="{FC84069A-5E27-4E84-9CA0-B15CB6527514}" destId="{FACFFB6E-B5D9-4EF7-8A8D-8BC17BDD9EC7}" srcOrd="0" destOrd="0" presId="urn:microsoft.com/office/officeart/2005/8/layout/hierarchy1"/>
    <dgm:cxn modelId="{7842364C-F0BB-415E-821C-62A4C21C8071}" srcId="{5B03440F-1C90-405E-905E-4913A0B72D1C}" destId="{156EEA8E-2926-457D-9BAE-2B121E455857}" srcOrd="1" destOrd="0" parTransId="{89BF01E7-4B86-4572-8E77-E792593C095E}" sibTransId="{100D82FB-13DC-41CE-98ED-AF2B0791AD9F}"/>
    <dgm:cxn modelId="{3E04B98B-314F-4B62-9A8D-86D5275376BC}" srcId="{D44E6E2A-3607-4E00-8819-F68205939410}" destId="{21DF058C-1619-4323-AEA8-238162227E30}" srcOrd="1" destOrd="0" parTransId="{258BC598-C7B4-4A3C-80DC-8369282433F6}" sibTransId="{C540478F-39A1-42FD-8F39-BA3DE659BA67}"/>
    <dgm:cxn modelId="{8A2B5A2B-ED00-448F-8A3E-80F22257BB1F}" type="presOf" srcId="{258BC598-C7B4-4A3C-80DC-8369282433F6}" destId="{31D93969-42A4-437A-995B-6AFEC5EAFC85}" srcOrd="0" destOrd="0" presId="urn:microsoft.com/office/officeart/2005/8/layout/hierarchy1"/>
    <dgm:cxn modelId="{58543111-1CB3-4E50-BBBC-52D507DBE8BE}" type="presOf" srcId="{2C7BC377-0C6D-4153-B643-4EECDD06536A}" destId="{DDBE4E72-A70B-4D73-95C1-6FDECF112C27}" srcOrd="0" destOrd="0" presId="urn:microsoft.com/office/officeart/2005/8/layout/hierarchy1"/>
    <dgm:cxn modelId="{E8E124A3-3B93-41DB-BF9D-5B69F7CA5DE8}" type="presOf" srcId="{7D99FF37-F38A-46E9-A063-3C9F61314FE0}" destId="{6883C880-CB75-490B-B982-840DE0B93630}" srcOrd="0" destOrd="0" presId="urn:microsoft.com/office/officeart/2005/8/layout/hierarchy1"/>
    <dgm:cxn modelId="{ACCBEC94-9D47-4C17-B1C9-2FF463E24560}" type="presOf" srcId="{156EEA8E-2926-457D-9BAE-2B121E455857}" destId="{AE5E05CC-605B-4F1A-87CD-460F34378207}" srcOrd="0" destOrd="0" presId="urn:microsoft.com/office/officeart/2005/8/layout/hierarchy1"/>
    <dgm:cxn modelId="{060684EE-380D-4D6D-B76F-CF08B6449BC8}" type="presOf" srcId="{1F89CC0B-EC47-4BCA-B9AB-64EB03DA7A3B}" destId="{6AE34EB7-ECD3-4E62-A283-E9F7C928AE87}" srcOrd="0" destOrd="0" presId="urn:microsoft.com/office/officeart/2005/8/layout/hierarchy1"/>
    <dgm:cxn modelId="{C0236558-87C2-4118-BD1F-7578478B63C7}" type="presOf" srcId="{5B03440F-1C90-405E-905E-4913A0B72D1C}" destId="{DAA4CA17-9889-44E7-A036-5A4D6820DD10}" srcOrd="0" destOrd="0" presId="urn:microsoft.com/office/officeart/2005/8/layout/hierarchy1"/>
    <dgm:cxn modelId="{40266001-5E06-4414-8C2E-3FF644C36FF8}" srcId="{11EC119D-F8AB-42CB-9B40-92A43E48BD91}" destId="{D44E6E2A-3607-4E00-8819-F68205939410}" srcOrd="0" destOrd="0" parTransId="{CE07B62F-7555-4E2C-970D-9AB539F8C9BF}" sibTransId="{31CEA474-487F-4775-900E-EB99B28917C2}"/>
    <dgm:cxn modelId="{56E95967-B5C7-4081-A67B-2F6A89CA81AD}" srcId="{1F89CC0B-EC47-4BCA-B9AB-64EB03DA7A3B}" destId="{2E81D099-A0AC-4753-9EAA-AC47243803E9}" srcOrd="0" destOrd="0" parTransId="{FC84069A-5E27-4E84-9CA0-B15CB6527514}" sibTransId="{DBB46962-BB65-47C5-91A8-0E34FCB7578A}"/>
    <dgm:cxn modelId="{F42DE967-C096-4A90-9139-78825CEE8380}" type="presOf" srcId="{E53623E2-E4D9-4A8F-9B99-B44CBF2D967B}" destId="{35E52FA4-6B3C-46AB-AC9B-107B5BBB0800}" srcOrd="0" destOrd="0" presId="urn:microsoft.com/office/officeart/2005/8/layout/hierarchy1"/>
    <dgm:cxn modelId="{018E95B9-3CFA-4B71-AF0E-31849D75403B}" srcId="{2E81D099-A0AC-4753-9EAA-AC47243803E9}" destId="{2C7BC377-0C6D-4153-B643-4EECDD06536A}" srcOrd="0" destOrd="0" parTransId="{B9D566CD-53B3-4358-8533-563C2C212770}" sibTransId="{24C73BCF-BC39-412A-B16A-6079513CB186}"/>
    <dgm:cxn modelId="{1E34C97F-A331-4A9E-BA1F-5E8781FD615A}" srcId="{2E81D099-A0AC-4753-9EAA-AC47243803E9}" destId="{6292EE95-14FD-4402-9EA7-7B82BAFE9472}" srcOrd="1" destOrd="0" parTransId="{AF77CA98-8860-4302-9356-D1D32593F5D2}" sibTransId="{8A3EF912-7372-4F2A-AF85-74CA992C44B6}"/>
    <dgm:cxn modelId="{456BF43B-3408-4F1B-B0CF-9942B540C80C}" type="presOf" srcId="{71D52DF8-8734-464C-9AC9-DBAA29619725}" destId="{3D106DA8-248B-493F-8321-E1803D2556FF}" srcOrd="0" destOrd="0" presId="urn:microsoft.com/office/officeart/2005/8/layout/hierarchy1"/>
    <dgm:cxn modelId="{9EACEE4F-3F3F-4C69-927E-364EF0562D58}" type="presOf" srcId="{F532D5FA-6DC5-45E1-B653-2B0A78B839F8}" destId="{CC1A5796-6B21-4F67-9F00-5FF8457BF003}" srcOrd="0" destOrd="0" presId="urn:microsoft.com/office/officeart/2005/8/layout/hierarchy1"/>
    <dgm:cxn modelId="{ADBC78E3-3630-415D-9E0D-7E92346605DF}" type="presOf" srcId="{21DF058C-1619-4323-AEA8-238162227E30}" destId="{43792B6D-EAF9-4650-9B7E-832A6C7EEDA4}" srcOrd="0" destOrd="0" presId="urn:microsoft.com/office/officeart/2005/8/layout/hierarchy1"/>
    <dgm:cxn modelId="{3BF6BB39-F5E7-4C5B-A4FA-6D23AEEC78D1}" srcId="{D44E6E2A-3607-4E00-8819-F68205939410}" destId="{5B03440F-1C90-405E-905E-4913A0B72D1C}" srcOrd="0" destOrd="0" parTransId="{3A57FDE8-2124-4105-BEC2-0C851F546C2E}" sibTransId="{652BF7B6-5F5B-4558-A9CF-58EA9F923E31}"/>
    <dgm:cxn modelId="{D5CF4BE6-6A2E-4E09-AD53-D7D8026E1BCA}" type="presOf" srcId="{B9D566CD-53B3-4358-8533-563C2C212770}" destId="{EBBC6D66-5418-4434-AC4B-4C84232BB68F}" srcOrd="0" destOrd="0" presId="urn:microsoft.com/office/officeart/2005/8/layout/hierarchy1"/>
    <dgm:cxn modelId="{A528CA80-5117-4F5F-B0E0-105B4942E48D}" type="presOf" srcId="{AF77CA98-8860-4302-9356-D1D32593F5D2}" destId="{A964D198-741B-4FA5-8EFA-A29149F67CF5}" srcOrd="0" destOrd="0" presId="urn:microsoft.com/office/officeart/2005/8/layout/hierarchy1"/>
    <dgm:cxn modelId="{992BF209-D5AC-4621-B35D-ABD8329F7DE1}" type="presOf" srcId="{89BF01E7-4B86-4572-8E77-E792593C095E}" destId="{B30BB4A1-5F56-43DB-BBC0-D85FF6AF5E52}" srcOrd="0" destOrd="0" presId="urn:microsoft.com/office/officeart/2005/8/layout/hierarchy1"/>
    <dgm:cxn modelId="{B7CA9571-B53C-42C5-8323-E1B45256BA09}" srcId="{21DF058C-1619-4323-AEA8-238162227E30}" destId="{1F89CC0B-EC47-4BCA-B9AB-64EB03DA7A3B}" srcOrd="0" destOrd="0" parTransId="{5F44DDE5-E54C-4FCB-8C46-466299314DD4}" sibTransId="{A39E6A5F-8302-4EA8-9882-4D248C12720F}"/>
    <dgm:cxn modelId="{485D78DD-AB1A-496A-8F7C-1A2988211DA5}" type="presOf" srcId="{5F44DDE5-E54C-4FCB-8C46-466299314DD4}" destId="{63D8891D-AB11-4A53-B9B3-B64E542FA63A}" srcOrd="0" destOrd="0" presId="urn:microsoft.com/office/officeart/2005/8/layout/hierarchy1"/>
    <dgm:cxn modelId="{B14F117A-F7DD-438C-9234-2B5D6F0F7035}" srcId="{5B03440F-1C90-405E-905E-4913A0B72D1C}" destId="{7D99FF37-F38A-46E9-A063-3C9F61314FE0}" srcOrd="0" destOrd="0" parTransId="{71D52DF8-8734-464C-9AC9-DBAA29619725}" sibTransId="{2CB9D962-9BBB-44D9-A9B8-2C5354B7C7E0}"/>
    <dgm:cxn modelId="{C8D75DEB-8DAE-4FDF-8E19-20CF58521426}" type="presParOf" srcId="{39F15E69-4CAE-4E95-AC1D-5876006BCF96}" destId="{BE0D6714-5378-42EB-B9CD-9322E27D7F89}" srcOrd="0" destOrd="0" presId="urn:microsoft.com/office/officeart/2005/8/layout/hierarchy1"/>
    <dgm:cxn modelId="{6A123760-FD51-4D1A-A99A-9B15CC358E0E}" type="presParOf" srcId="{BE0D6714-5378-42EB-B9CD-9322E27D7F89}" destId="{9DF15B3D-9FD9-4DBC-A4F0-CA02A37A2E7A}" srcOrd="0" destOrd="0" presId="urn:microsoft.com/office/officeart/2005/8/layout/hierarchy1"/>
    <dgm:cxn modelId="{4B0CB777-6A2E-4106-A414-77D75E1DBE2C}" type="presParOf" srcId="{9DF15B3D-9FD9-4DBC-A4F0-CA02A37A2E7A}" destId="{350C1BB3-9884-4F68-8EEA-63D7ECFFA9C1}" srcOrd="0" destOrd="0" presId="urn:microsoft.com/office/officeart/2005/8/layout/hierarchy1"/>
    <dgm:cxn modelId="{29DA97C0-E792-406F-B463-CE3C12EE8A2E}" type="presParOf" srcId="{9DF15B3D-9FD9-4DBC-A4F0-CA02A37A2E7A}" destId="{CD8F90C3-1092-4E0D-BF57-A1BC5B562C50}" srcOrd="1" destOrd="0" presId="urn:microsoft.com/office/officeart/2005/8/layout/hierarchy1"/>
    <dgm:cxn modelId="{2A101C3B-BA03-4B59-B3C4-E8967B455337}" type="presParOf" srcId="{BE0D6714-5378-42EB-B9CD-9322E27D7F89}" destId="{A384BDBD-A9F4-4C35-B0D6-50A4E3928593}" srcOrd="1" destOrd="0" presId="urn:microsoft.com/office/officeart/2005/8/layout/hierarchy1"/>
    <dgm:cxn modelId="{1530386C-76B0-4BC9-9929-84C254B6372B}" type="presParOf" srcId="{A384BDBD-A9F4-4C35-B0D6-50A4E3928593}" destId="{164D8559-B999-4AD8-82E2-7E975881128A}" srcOrd="0" destOrd="0" presId="urn:microsoft.com/office/officeart/2005/8/layout/hierarchy1"/>
    <dgm:cxn modelId="{9D1F86E9-D0BB-4F42-95E7-668C7F2DA16B}" type="presParOf" srcId="{A384BDBD-A9F4-4C35-B0D6-50A4E3928593}" destId="{91629B97-6B56-4F85-A618-3B7F42D23292}" srcOrd="1" destOrd="0" presId="urn:microsoft.com/office/officeart/2005/8/layout/hierarchy1"/>
    <dgm:cxn modelId="{8C9621BF-5BA4-41E7-9F9D-1D2CBFFF7126}" type="presParOf" srcId="{91629B97-6B56-4F85-A618-3B7F42D23292}" destId="{B70CE107-50D1-40AB-AB10-91956062E035}" srcOrd="0" destOrd="0" presId="urn:microsoft.com/office/officeart/2005/8/layout/hierarchy1"/>
    <dgm:cxn modelId="{989BF79D-C2D9-40A7-88A5-AE5623702181}" type="presParOf" srcId="{B70CE107-50D1-40AB-AB10-91956062E035}" destId="{6ED886EF-81A1-49D4-8675-608CFD42452F}" srcOrd="0" destOrd="0" presId="urn:microsoft.com/office/officeart/2005/8/layout/hierarchy1"/>
    <dgm:cxn modelId="{9DA2B198-9007-4352-A642-B8C11C78D51A}" type="presParOf" srcId="{B70CE107-50D1-40AB-AB10-91956062E035}" destId="{DAA4CA17-9889-44E7-A036-5A4D6820DD10}" srcOrd="1" destOrd="0" presId="urn:microsoft.com/office/officeart/2005/8/layout/hierarchy1"/>
    <dgm:cxn modelId="{D0D3600D-16BA-4B5E-8BAD-8CDE3DBDC93C}" type="presParOf" srcId="{91629B97-6B56-4F85-A618-3B7F42D23292}" destId="{D3B919CA-B32B-48FE-BE32-18945AFE6376}" srcOrd="1" destOrd="0" presId="urn:microsoft.com/office/officeart/2005/8/layout/hierarchy1"/>
    <dgm:cxn modelId="{2D7AA34E-E4B4-4E3F-BFD4-ACCA7F709B63}" type="presParOf" srcId="{D3B919CA-B32B-48FE-BE32-18945AFE6376}" destId="{3D106DA8-248B-493F-8321-E1803D2556FF}" srcOrd="0" destOrd="0" presId="urn:microsoft.com/office/officeart/2005/8/layout/hierarchy1"/>
    <dgm:cxn modelId="{20F1CC0E-353C-4776-951E-839EA7D0F8E0}" type="presParOf" srcId="{D3B919CA-B32B-48FE-BE32-18945AFE6376}" destId="{1CEECA81-F011-48BD-9C23-F1E56EFEB351}" srcOrd="1" destOrd="0" presId="urn:microsoft.com/office/officeart/2005/8/layout/hierarchy1"/>
    <dgm:cxn modelId="{0C018529-24F1-4B5E-A2CF-46DEB4957A03}" type="presParOf" srcId="{1CEECA81-F011-48BD-9C23-F1E56EFEB351}" destId="{16891685-9DEF-4AFA-BC7B-4B5E64EFF4AC}" srcOrd="0" destOrd="0" presId="urn:microsoft.com/office/officeart/2005/8/layout/hierarchy1"/>
    <dgm:cxn modelId="{23518A6B-23A6-4C82-BA30-5505E75243EA}" type="presParOf" srcId="{16891685-9DEF-4AFA-BC7B-4B5E64EFF4AC}" destId="{818782A1-EBD0-459F-867D-19F8FF7662FA}" srcOrd="0" destOrd="0" presId="urn:microsoft.com/office/officeart/2005/8/layout/hierarchy1"/>
    <dgm:cxn modelId="{0143119D-995F-4147-9A1F-E13DC681BAA6}" type="presParOf" srcId="{16891685-9DEF-4AFA-BC7B-4B5E64EFF4AC}" destId="{6883C880-CB75-490B-B982-840DE0B93630}" srcOrd="1" destOrd="0" presId="urn:microsoft.com/office/officeart/2005/8/layout/hierarchy1"/>
    <dgm:cxn modelId="{4C9F0342-0B05-42A5-AC71-3FB21FE62D74}" type="presParOf" srcId="{1CEECA81-F011-48BD-9C23-F1E56EFEB351}" destId="{4DB1A99F-01A5-4128-91C0-D8E8C5EBA06C}" srcOrd="1" destOrd="0" presId="urn:microsoft.com/office/officeart/2005/8/layout/hierarchy1"/>
    <dgm:cxn modelId="{EEA89B50-A7C2-40A0-801F-771776F0667A}" type="presParOf" srcId="{D3B919CA-B32B-48FE-BE32-18945AFE6376}" destId="{B30BB4A1-5F56-43DB-BBC0-D85FF6AF5E52}" srcOrd="2" destOrd="0" presId="urn:microsoft.com/office/officeart/2005/8/layout/hierarchy1"/>
    <dgm:cxn modelId="{5606811A-5E12-478E-8141-2ED0597AD2DB}" type="presParOf" srcId="{D3B919CA-B32B-48FE-BE32-18945AFE6376}" destId="{20A3C890-23A4-4CEE-A0CC-161E37CBA8A4}" srcOrd="3" destOrd="0" presId="urn:microsoft.com/office/officeart/2005/8/layout/hierarchy1"/>
    <dgm:cxn modelId="{30C06167-DC28-42CD-BF42-82B7573EAD9D}" type="presParOf" srcId="{20A3C890-23A4-4CEE-A0CC-161E37CBA8A4}" destId="{09028E24-070B-469E-8FC5-B9D9C4A1199E}" srcOrd="0" destOrd="0" presId="urn:microsoft.com/office/officeart/2005/8/layout/hierarchy1"/>
    <dgm:cxn modelId="{157B343C-B811-43D2-BC7A-6A4C6DF5350D}" type="presParOf" srcId="{09028E24-070B-469E-8FC5-B9D9C4A1199E}" destId="{3CC816B0-B90C-47D8-AA8C-2A7CE7DBF274}" srcOrd="0" destOrd="0" presId="urn:microsoft.com/office/officeart/2005/8/layout/hierarchy1"/>
    <dgm:cxn modelId="{D374F000-FF23-40FF-B900-101B6EE68CC7}" type="presParOf" srcId="{09028E24-070B-469E-8FC5-B9D9C4A1199E}" destId="{AE5E05CC-605B-4F1A-87CD-460F34378207}" srcOrd="1" destOrd="0" presId="urn:microsoft.com/office/officeart/2005/8/layout/hierarchy1"/>
    <dgm:cxn modelId="{8AC114B0-4492-4BD9-998D-E7FE38A88BFF}" type="presParOf" srcId="{20A3C890-23A4-4CEE-A0CC-161E37CBA8A4}" destId="{45B2779E-BCEB-49D3-AACF-EEFFD03E6CCE}" srcOrd="1" destOrd="0" presId="urn:microsoft.com/office/officeart/2005/8/layout/hierarchy1"/>
    <dgm:cxn modelId="{1D58B159-E3F1-4272-A291-5E09B5B819F8}" type="presParOf" srcId="{A384BDBD-A9F4-4C35-B0D6-50A4E3928593}" destId="{31D93969-42A4-437A-995B-6AFEC5EAFC85}" srcOrd="2" destOrd="0" presId="urn:microsoft.com/office/officeart/2005/8/layout/hierarchy1"/>
    <dgm:cxn modelId="{6176C97E-FE63-4AAD-A3FB-3A33872A1FC9}" type="presParOf" srcId="{A384BDBD-A9F4-4C35-B0D6-50A4E3928593}" destId="{BCBA33F8-48B2-499E-9CFF-EDD343B3F86F}" srcOrd="3" destOrd="0" presId="urn:microsoft.com/office/officeart/2005/8/layout/hierarchy1"/>
    <dgm:cxn modelId="{60FA41C7-F2CC-44DF-9B7E-A4DD6EB65DC0}" type="presParOf" srcId="{BCBA33F8-48B2-499E-9CFF-EDD343B3F86F}" destId="{6EDE2876-7763-4757-AA84-37C2386F987D}" srcOrd="0" destOrd="0" presId="urn:microsoft.com/office/officeart/2005/8/layout/hierarchy1"/>
    <dgm:cxn modelId="{9B6ABA6F-12EA-4423-9CE9-748872C20C23}" type="presParOf" srcId="{6EDE2876-7763-4757-AA84-37C2386F987D}" destId="{12EC4778-1098-412B-BDF8-3D02147A917D}" srcOrd="0" destOrd="0" presId="urn:microsoft.com/office/officeart/2005/8/layout/hierarchy1"/>
    <dgm:cxn modelId="{38B290C0-6DB2-4823-9F15-A524D98D93B0}" type="presParOf" srcId="{6EDE2876-7763-4757-AA84-37C2386F987D}" destId="{43792B6D-EAF9-4650-9B7E-832A6C7EEDA4}" srcOrd="1" destOrd="0" presId="urn:microsoft.com/office/officeart/2005/8/layout/hierarchy1"/>
    <dgm:cxn modelId="{3C15B4B1-8433-4AB5-8298-6B5096F0966F}" type="presParOf" srcId="{BCBA33F8-48B2-499E-9CFF-EDD343B3F86F}" destId="{B74294BD-511F-494B-8322-BE80ED34A354}" srcOrd="1" destOrd="0" presId="urn:microsoft.com/office/officeart/2005/8/layout/hierarchy1"/>
    <dgm:cxn modelId="{1BFB0716-9396-46B3-A8B6-A2F0EE9DEB13}" type="presParOf" srcId="{B74294BD-511F-494B-8322-BE80ED34A354}" destId="{63D8891D-AB11-4A53-B9B3-B64E542FA63A}" srcOrd="0" destOrd="0" presId="urn:microsoft.com/office/officeart/2005/8/layout/hierarchy1"/>
    <dgm:cxn modelId="{5744C780-988C-4DD2-8FF4-A0CFDCCC8BE0}" type="presParOf" srcId="{B74294BD-511F-494B-8322-BE80ED34A354}" destId="{422DDFE5-FB97-4D24-9F55-F71CF746FF19}" srcOrd="1" destOrd="0" presId="urn:microsoft.com/office/officeart/2005/8/layout/hierarchy1"/>
    <dgm:cxn modelId="{221CCE5A-0CC5-4DC9-8026-AB82750AD12B}" type="presParOf" srcId="{422DDFE5-FB97-4D24-9F55-F71CF746FF19}" destId="{3A446621-3256-4AA8-8335-8002BA955C07}" srcOrd="0" destOrd="0" presId="urn:microsoft.com/office/officeart/2005/8/layout/hierarchy1"/>
    <dgm:cxn modelId="{42431368-54FF-47E3-9CAF-2666674527E5}" type="presParOf" srcId="{3A446621-3256-4AA8-8335-8002BA955C07}" destId="{5A8C161D-E387-4AAD-8CFD-997FB180E5E8}" srcOrd="0" destOrd="0" presId="urn:microsoft.com/office/officeart/2005/8/layout/hierarchy1"/>
    <dgm:cxn modelId="{4EE6602E-F1DA-4C8A-AA83-2F794D53A6E9}" type="presParOf" srcId="{3A446621-3256-4AA8-8335-8002BA955C07}" destId="{6AE34EB7-ECD3-4E62-A283-E9F7C928AE87}" srcOrd="1" destOrd="0" presId="urn:microsoft.com/office/officeart/2005/8/layout/hierarchy1"/>
    <dgm:cxn modelId="{CBA0AFA8-8FE4-4048-AE43-FB2AE7A406BC}" type="presParOf" srcId="{422DDFE5-FB97-4D24-9F55-F71CF746FF19}" destId="{A0D8DC03-8CB6-4D48-B4FE-73C3D72CC325}" srcOrd="1" destOrd="0" presId="urn:microsoft.com/office/officeart/2005/8/layout/hierarchy1"/>
    <dgm:cxn modelId="{FD00F9CC-13C7-419A-B77B-1E504C7EF826}" type="presParOf" srcId="{A0D8DC03-8CB6-4D48-B4FE-73C3D72CC325}" destId="{FACFFB6E-B5D9-4EF7-8A8D-8BC17BDD9EC7}" srcOrd="0" destOrd="0" presId="urn:microsoft.com/office/officeart/2005/8/layout/hierarchy1"/>
    <dgm:cxn modelId="{E99CE47A-BF60-43F8-BB70-0199D3BE95FB}" type="presParOf" srcId="{A0D8DC03-8CB6-4D48-B4FE-73C3D72CC325}" destId="{ED6706F9-C70F-4C93-8FC2-557DEBCC4807}" srcOrd="1" destOrd="0" presId="urn:microsoft.com/office/officeart/2005/8/layout/hierarchy1"/>
    <dgm:cxn modelId="{AE671063-A21A-4992-BD79-F355713F94CD}" type="presParOf" srcId="{ED6706F9-C70F-4C93-8FC2-557DEBCC4807}" destId="{3EFB808F-D0C4-4A34-A689-FCD7F66AA75B}" srcOrd="0" destOrd="0" presId="urn:microsoft.com/office/officeart/2005/8/layout/hierarchy1"/>
    <dgm:cxn modelId="{574256C6-A4AC-49AA-B91F-F00AF99142F4}" type="presParOf" srcId="{3EFB808F-D0C4-4A34-A689-FCD7F66AA75B}" destId="{9C1A5013-5A01-4368-86DE-79F7E41EE936}" srcOrd="0" destOrd="0" presId="urn:microsoft.com/office/officeart/2005/8/layout/hierarchy1"/>
    <dgm:cxn modelId="{07447F6D-BBA5-44D2-9C7D-F77305E31060}" type="presParOf" srcId="{3EFB808F-D0C4-4A34-A689-FCD7F66AA75B}" destId="{F80FDBD8-FDAB-4FAE-A67C-BC54218DE013}" srcOrd="1" destOrd="0" presId="urn:microsoft.com/office/officeart/2005/8/layout/hierarchy1"/>
    <dgm:cxn modelId="{6BCCF63C-EFDE-4EF3-BDD6-BA31C0BF2ACC}" type="presParOf" srcId="{ED6706F9-C70F-4C93-8FC2-557DEBCC4807}" destId="{D662DDA4-1A3B-4E6C-96C2-44AF9A1BFCE0}" srcOrd="1" destOrd="0" presId="urn:microsoft.com/office/officeart/2005/8/layout/hierarchy1"/>
    <dgm:cxn modelId="{658A7AC6-2D13-4F5D-A653-E1536D83B870}" type="presParOf" srcId="{D662DDA4-1A3B-4E6C-96C2-44AF9A1BFCE0}" destId="{EBBC6D66-5418-4434-AC4B-4C84232BB68F}" srcOrd="0" destOrd="0" presId="urn:microsoft.com/office/officeart/2005/8/layout/hierarchy1"/>
    <dgm:cxn modelId="{2932C67D-06ED-4EC4-BCA9-A0EDE5E371B3}" type="presParOf" srcId="{D662DDA4-1A3B-4E6C-96C2-44AF9A1BFCE0}" destId="{A995D3C8-3A6F-4E75-A9B0-DA84681A2533}" srcOrd="1" destOrd="0" presId="urn:microsoft.com/office/officeart/2005/8/layout/hierarchy1"/>
    <dgm:cxn modelId="{AF1D8DAA-3383-4129-9325-16536421A840}" type="presParOf" srcId="{A995D3C8-3A6F-4E75-A9B0-DA84681A2533}" destId="{312C9FDE-A918-4263-8B2E-FDA01233BFBA}" srcOrd="0" destOrd="0" presId="urn:microsoft.com/office/officeart/2005/8/layout/hierarchy1"/>
    <dgm:cxn modelId="{6306443A-76DB-41C7-893E-970615FAED6A}" type="presParOf" srcId="{312C9FDE-A918-4263-8B2E-FDA01233BFBA}" destId="{6AD6D4BD-0E80-439B-BE50-7E10EBE5ADC1}" srcOrd="0" destOrd="0" presId="urn:microsoft.com/office/officeart/2005/8/layout/hierarchy1"/>
    <dgm:cxn modelId="{3FB2D0F4-71F0-4954-8DEE-D3A435C3001F}" type="presParOf" srcId="{312C9FDE-A918-4263-8B2E-FDA01233BFBA}" destId="{DDBE4E72-A70B-4D73-95C1-6FDECF112C27}" srcOrd="1" destOrd="0" presId="urn:microsoft.com/office/officeart/2005/8/layout/hierarchy1"/>
    <dgm:cxn modelId="{6FE8B002-4115-4290-83A7-9BFA2A3F49FD}" type="presParOf" srcId="{A995D3C8-3A6F-4E75-A9B0-DA84681A2533}" destId="{0957B1EB-CD6F-4900-97A1-47B3AD28082C}" srcOrd="1" destOrd="0" presId="urn:microsoft.com/office/officeart/2005/8/layout/hierarchy1"/>
    <dgm:cxn modelId="{E08EAA9C-C786-4B0E-9BC5-D37CFA8B3BC1}" type="presParOf" srcId="{D662DDA4-1A3B-4E6C-96C2-44AF9A1BFCE0}" destId="{A964D198-741B-4FA5-8EFA-A29149F67CF5}" srcOrd="2" destOrd="0" presId="urn:microsoft.com/office/officeart/2005/8/layout/hierarchy1"/>
    <dgm:cxn modelId="{E9F1DC30-488B-43F8-AC26-973D592E747D}" type="presParOf" srcId="{D662DDA4-1A3B-4E6C-96C2-44AF9A1BFCE0}" destId="{C70095FD-0F60-41CE-BB29-FC1B23B3170E}" srcOrd="3" destOrd="0" presId="urn:microsoft.com/office/officeart/2005/8/layout/hierarchy1"/>
    <dgm:cxn modelId="{3282CE4E-FBBF-476A-B1CD-BE26BFA2B382}" type="presParOf" srcId="{C70095FD-0F60-41CE-BB29-FC1B23B3170E}" destId="{0BCF70FB-DB16-485C-8D94-D1BB260C2F92}" srcOrd="0" destOrd="0" presId="urn:microsoft.com/office/officeart/2005/8/layout/hierarchy1"/>
    <dgm:cxn modelId="{89EEF7A3-43E8-4F9E-9730-FD5B100685B2}" type="presParOf" srcId="{0BCF70FB-DB16-485C-8D94-D1BB260C2F92}" destId="{82D48F24-6314-4A02-BE70-EADFB7FF75A9}" srcOrd="0" destOrd="0" presId="urn:microsoft.com/office/officeart/2005/8/layout/hierarchy1"/>
    <dgm:cxn modelId="{A93FA228-B7C9-4112-A46B-FD901A9F9A2B}" type="presParOf" srcId="{0BCF70FB-DB16-485C-8D94-D1BB260C2F92}" destId="{9A32D020-BAF6-4284-8D2E-6313DBFC3536}" srcOrd="1" destOrd="0" presId="urn:microsoft.com/office/officeart/2005/8/layout/hierarchy1"/>
    <dgm:cxn modelId="{8CC11375-2354-4467-BF8A-30A559927928}" type="presParOf" srcId="{C70095FD-0F60-41CE-BB29-FC1B23B3170E}" destId="{7942B7B4-F4E9-47D4-896D-199B8C92D231}" srcOrd="1" destOrd="0" presId="urn:microsoft.com/office/officeart/2005/8/layout/hierarchy1"/>
    <dgm:cxn modelId="{AA38F97B-3A94-4C60-ACB8-8D21DEF2F9D4}" type="presParOf" srcId="{A0D8DC03-8CB6-4D48-B4FE-73C3D72CC325}" destId="{CC1A5796-6B21-4F67-9F00-5FF8457BF003}" srcOrd="2" destOrd="0" presId="urn:microsoft.com/office/officeart/2005/8/layout/hierarchy1"/>
    <dgm:cxn modelId="{0DA79C9A-FE35-4B9E-BDC2-8B78CD823FEE}" type="presParOf" srcId="{A0D8DC03-8CB6-4D48-B4FE-73C3D72CC325}" destId="{339A1B66-6AB2-47DD-83A2-6F4C1B42940E}" srcOrd="3" destOrd="0" presId="urn:microsoft.com/office/officeart/2005/8/layout/hierarchy1"/>
    <dgm:cxn modelId="{3C0FBACC-9215-4AB6-9D4A-8CBDA9CEDFAA}" type="presParOf" srcId="{339A1B66-6AB2-47DD-83A2-6F4C1B42940E}" destId="{F8701A27-42CC-4A66-9634-21490E4B5C3C}" srcOrd="0" destOrd="0" presId="urn:microsoft.com/office/officeart/2005/8/layout/hierarchy1"/>
    <dgm:cxn modelId="{6519201B-FE5C-40F4-81A3-C71D99712DE5}" type="presParOf" srcId="{F8701A27-42CC-4A66-9634-21490E4B5C3C}" destId="{9D616507-7E16-4DE4-903D-2BB3C2EAC615}" srcOrd="0" destOrd="0" presId="urn:microsoft.com/office/officeart/2005/8/layout/hierarchy1"/>
    <dgm:cxn modelId="{6BE0ABF9-CA56-4E68-92D0-10EF54D5493C}" type="presParOf" srcId="{F8701A27-42CC-4A66-9634-21490E4B5C3C}" destId="{35E52FA4-6B3C-46AB-AC9B-107B5BBB0800}" srcOrd="1" destOrd="0" presId="urn:microsoft.com/office/officeart/2005/8/layout/hierarchy1"/>
    <dgm:cxn modelId="{AEB93888-4708-4260-BACF-B6C4419A9BFA}" type="presParOf" srcId="{339A1B66-6AB2-47DD-83A2-6F4C1B42940E}" destId="{2DC75EF5-587C-435F-A461-710345C20C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8462A-BBEC-4F41-A226-8E942D25DCBB}">
      <dsp:nvSpPr>
        <dsp:cNvPr id="0" name=""/>
        <dsp:cNvSpPr/>
      </dsp:nvSpPr>
      <dsp:spPr>
        <a:xfrm>
          <a:off x="0" y="478345"/>
          <a:ext cx="1137204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5CB7A4-79F3-4B53-AC81-77C01D8ECDB2}">
      <dsp:nvSpPr>
        <dsp:cNvPr id="0" name=""/>
        <dsp:cNvSpPr/>
      </dsp:nvSpPr>
      <dsp:spPr>
        <a:xfrm>
          <a:off x="568602" y="2262"/>
          <a:ext cx="7966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885" tIns="0" rIns="3008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Природно-географічні: </a:t>
          </a:r>
          <a:br>
            <a:rPr lang="uk-UA" sz="2600" kern="1200" dirty="0" smtClean="0">
              <a:latin typeface="ALS Sector Regular" pitchFamily="50" charset="0"/>
              <a:cs typeface="ALS Sector Regular" pitchFamily="50" charset="0"/>
            </a:rPr>
          </a:b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природні об'єкти, умови та явища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617598" y="51258"/>
        <a:ext cx="7868728" cy="905688"/>
      </dsp:txXfrm>
    </dsp:sp>
    <dsp:sp modelId="{F14F53E3-7D08-4F21-B132-E1FBDB6BC611}">
      <dsp:nvSpPr>
        <dsp:cNvPr id="0" name=""/>
        <dsp:cNvSpPr/>
      </dsp:nvSpPr>
      <dsp:spPr>
        <a:xfrm>
          <a:off x="0" y="2046342"/>
          <a:ext cx="1137204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9C01E9-0A3C-4A7C-9A12-1B6ACA755151}">
      <dsp:nvSpPr>
        <dsp:cNvPr id="0" name=""/>
        <dsp:cNvSpPr/>
      </dsp:nvSpPr>
      <dsp:spPr>
        <a:xfrm>
          <a:off x="568602" y="1544502"/>
          <a:ext cx="7960432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885" tIns="0" rIns="3008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Історико-культурні: пам'ятники матеріальної й духовної культури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617598" y="1593498"/>
        <a:ext cx="7862440" cy="905688"/>
      </dsp:txXfrm>
    </dsp:sp>
    <dsp:sp modelId="{1B749F79-BC02-44A7-B089-0A98D3439114}">
      <dsp:nvSpPr>
        <dsp:cNvPr id="0" name=""/>
        <dsp:cNvSpPr/>
      </dsp:nvSpPr>
      <dsp:spPr>
        <a:xfrm>
          <a:off x="0" y="3588582"/>
          <a:ext cx="1137204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65A2B2-5A0E-4335-8293-81F782F76423}">
      <dsp:nvSpPr>
        <dsp:cNvPr id="0" name=""/>
        <dsp:cNvSpPr/>
      </dsp:nvSpPr>
      <dsp:spPr>
        <a:xfrm>
          <a:off x="568602" y="3086742"/>
          <a:ext cx="7960432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885" tIns="0" rIns="3008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Соціально-економічні: географічне положення, транспортна доступність тощо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617598" y="3135738"/>
        <a:ext cx="7862440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A5796-6B21-4F67-9F00-5FF8457BF003}">
      <dsp:nvSpPr>
        <dsp:cNvPr id="0" name=""/>
        <dsp:cNvSpPr/>
      </dsp:nvSpPr>
      <dsp:spPr>
        <a:xfrm>
          <a:off x="7245183" y="3218851"/>
          <a:ext cx="1471424" cy="29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47"/>
              </a:lnTo>
              <a:lnTo>
                <a:pt x="1471424" y="201447"/>
              </a:lnTo>
              <a:lnTo>
                <a:pt x="1471424" y="2956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4D198-741B-4FA5-8EFA-A29149F67CF5}">
      <dsp:nvSpPr>
        <dsp:cNvPr id="0" name=""/>
        <dsp:cNvSpPr/>
      </dsp:nvSpPr>
      <dsp:spPr>
        <a:xfrm>
          <a:off x="5773758" y="4369851"/>
          <a:ext cx="1471424" cy="29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47"/>
              </a:lnTo>
              <a:lnTo>
                <a:pt x="1471424" y="201447"/>
              </a:lnTo>
              <a:lnTo>
                <a:pt x="1471424" y="2956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C6D66-5418-4434-AC4B-4C84232BB68F}">
      <dsp:nvSpPr>
        <dsp:cNvPr id="0" name=""/>
        <dsp:cNvSpPr/>
      </dsp:nvSpPr>
      <dsp:spPr>
        <a:xfrm>
          <a:off x="4302334" y="4369851"/>
          <a:ext cx="1471424" cy="295607"/>
        </a:xfrm>
        <a:custGeom>
          <a:avLst/>
          <a:gdLst/>
          <a:ahLst/>
          <a:cxnLst/>
          <a:rect l="0" t="0" r="0" b="0"/>
          <a:pathLst>
            <a:path>
              <a:moveTo>
                <a:pt x="1471424" y="0"/>
              </a:moveTo>
              <a:lnTo>
                <a:pt x="1471424" y="201447"/>
              </a:lnTo>
              <a:lnTo>
                <a:pt x="0" y="201447"/>
              </a:lnTo>
              <a:lnTo>
                <a:pt x="0" y="2956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FFB6E-B5D9-4EF7-8A8D-8BC17BDD9EC7}">
      <dsp:nvSpPr>
        <dsp:cNvPr id="0" name=""/>
        <dsp:cNvSpPr/>
      </dsp:nvSpPr>
      <dsp:spPr>
        <a:xfrm>
          <a:off x="5773758" y="3218851"/>
          <a:ext cx="1471424" cy="295607"/>
        </a:xfrm>
        <a:custGeom>
          <a:avLst/>
          <a:gdLst/>
          <a:ahLst/>
          <a:cxnLst/>
          <a:rect l="0" t="0" r="0" b="0"/>
          <a:pathLst>
            <a:path>
              <a:moveTo>
                <a:pt x="1471424" y="0"/>
              </a:moveTo>
              <a:lnTo>
                <a:pt x="1471424" y="201447"/>
              </a:lnTo>
              <a:lnTo>
                <a:pt x="0" y="201447"/>
              </a:lnTo>
              <a:lnTo>
                <a:pt x="0" y="2956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8891D-AB11-4A53-B9B3-B64E542FA63A}">
      <dsp:nvSpPr>
        <dsp:cNvPr id="0" name=""/>
        <dsp:cNvSpPr/>
      </dsp:nvSpPr>
      <dsp:spPr>
        <a:xfrm>
          <a:off x="7199463" y="2067850"/>
          <a:ext cx="91440" cy="295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93969-42A4-437A-995B-6AFEC5EAFC85}">
      <dsp:nvSpPr>
        <dsp:cNvPr id="0" name=""/>
        <dsp:cNvSpPr/>
      </dsp:nvSpPr>
      <dsp:spPr>
        <a:xfrm>
          <a:off x="5038046" y="916850"/>
          <a:ext cx="2207137" cy="29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47"/>
              </a:lnTo>
              <a:lnTo>
                <a:pt x="2207137" y="201447"/>
              </a:lnTo>
              <a:lnTo>
                <a:pt x="2207137" y="295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BB4A1-5F56-43DB-BBC0-D85FF6AF5E52}">
      <dsp:nvSpPr>
        <dsp:cNvPr id="0" name=""/>
        <dsp:cNvSpPr/>
      </dsp:nvSpPr>
      <dsp:spPr>
        <a:xfrm>
          <a:off x="2830909" y="2067850"/>
          <a:ext cx="1471424" cy="29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47"/>
              </a:lnTo>
              <a:lnTo>
                <a:pt x="1471424" y="201447"/>
              </a:lnTo>
              <a:lnTo>
                <a:pt x="1471424" y="2956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06DA8-248B-493F-8321-E1803D2556FF}">
      <dsp:nvSpPr>
        <dsp:cNvPr id="0" name=""/>
        <dsp:cNvSpPr/>
      </dsp:nvSpPr>
      <dsp:spPr>
        <a:xfrm>
          <a:off x="1359484" y="2067850"/>
          <a:ext cx="1471424" cy="295607"/>
        </a:xfrm>
        <a:custGeom>
          <a:avLst/>
          <a:gdLst/>
          <a:ahLst/>
          <a:cxnLst/>
          <a:rect l="0" t="0" r="0" b="0"/>
          <a:pathLst>
            <a:path>
              <a:moveTo>
                <a:pt x="1471424" y="0"/>
              </a:moveTo>
              <a:lnTo>
                <a:pt x="1471424" y="201447"/>
              </a:lnTo>
              <a:lnTo>
                <a:pt x="0" y="201447"/>
              </a:lnTo>
              <a:lnTo>
                <a:pt x="0" y="2956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D8559-B999-4AD8-82E2-7E975881128A}">
      <dsp:nvSpPr>
        <dsp:cNvPr id="0" name=""/>
        <dsp:cNvSpPr/>
      </dsp:nvSpPr>
      <dsp:spPr>
        <a:xfrm>
          <a:off x="2830909" y="916850"/>
          <a:ext cx="2207137" cy="295607"/>
        </a:xfrm>
        <a:custGeom>
          <a:avLst/>
          <a:gdLst/>
          <a:ahLst/>
          <a:cxnLst/>
          <a:rect l="0" t="0" r="0" b="0"/>
          <a:pathLst>
            <a:path>
              <a:moveTo>
                <a:pt x="2207137" y="0"/>
              </a:moveTo>
              <a:lnTo>
                <a:pt x="2207137" y="201447"/>
              </a:lnTo>
              <a:lnTo>
                <a:pt x="0" y="201447"/>
              </a:lnTo>
              <a:lnTo>
                <a:pt x="0" y="295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C1BB3-9884-4F68-8EEA-63D7ECFFA9C1}">
      <dsp:nvSpPr>
        <dsp:cNvPr id="0" name=""/>
        <dsp:cNvSpPr/>
      </dsp:nvSpPr>
      <dsp:spPr>
        <a:xfrm>
          <a:off x="3679556" y="61457"/>
          <a:ext cx="2716979" cy="85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8F90C3-1092-4E0D-BF57-A1BC5B562C50}">
      <dsp:nvSpPr>
        <dsp:cNvPr id="0" name=""/>
        <dsp:cNvSpPr/>
      </dsp:nvSpPr>
      <dsp:spPr>
        <a:xfrm>
          <a:off x="3792491" y="168745"/>
          <a:ext cx="2716979" cy="85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Фактори розвитку туризму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3817545" y="193799"/>
        <a:ext cx="2666871" cy="805284"/>
      </dsp:txXfrm>
    </dsp:sp>
    <dsp:sp modelId="{6ED886EF-81A1-49D4-8675-608CFD42452F}">
      <dsp:nvSpPr>
        <dsp:cNvPr id="0" name=""/>
        <dsp:cNvSpPr/>
      </dsp:nvSpPr>
      <dsp:spPr>
        <a:xfrm>
          <a:off x="1472419" y="1212458"/>
          <a:ext cx="2716979" cy="85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A4CA17-9889-44E7-A036-5A4D6820DD10}">
      <dsp:nvSpPr>
        <dsp:cNvPr id="0" name=""/>
        <dsp:cNvSpPr/>
      </dsp:nvSpPr>
      <dsp:spPr>
        <a:xfrm>
          <a:off x="1585354" y="1319746"/>
          <a:ext cx="2716979" cy="85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статичні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1610408" y="1344800"/>
        <a:ext cx="2666871" cy="805284"/>
      </dsp:txXfrm>
    </dsp:sp>
    <dsp:sp modelId="{818782A1-EBD0-459F-867D-19F8FF7662FA}">
      <dsp:nvSpPr>
        <dsp:cNvPr id="0" name=""/>
        <dsp:cNvSpPr/>
      </dsp:nvSpPr>
      <dsp:spPr>
        <a:xfrm>
          <a:off x="994" y="2363458"/>
          <a:ext cx="2716979" cy="85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83C880-CB75-490B-B982-840DE0B93630}">
      <dsp:nvSpPr>
        <dsp:cNvPr id="0" name=""/>
        <dsp:cNvSpPr/>
      </dsp:nvSpPr>
      <dsp:spPr>
        <a:xfrm>
          <a:off x="113929" y="2470746"/>
          <a:ext cx="2716979" cy="85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природно-географічні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138983" y="2495800"/>
        <a:ext cx="2666871" cy="805284"/>
      </dsp:txXfrm>
    </dsp:sp>
    <dsp:sp modelId="{3CC816B0-B90C-47D8-AA8C-2A7CE7DBF274}">
      <dsp:nvSpPr>
        <dsp:cNvPr id="0" name=""/>
        <dsp:cNvSpPr/>
      </dsp:nvSpPr>
      <dsp:spPr>
        <a:xfrm>
          <a:off x="2943844" y="2363458"/>
          <a:ext cx="2716979" cy="85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E05CC-605B-4F1A-87CD-460F34378207}">
      <dsp:nvSpPr>
        <dsp:cNvPr id="0" name=""/>
        <dsp:cNvSpPr/>
      </dsp:nvSpPr>
      <dsp:spPr>
        <a:xfrm>
          <a:off x="3056779" y="2470746"/>
          <a:ext cx="2716979" cy="85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історико-культурні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3081833" y="2495800"/>
        <a:ext cx="2666871" cy="805284"/>
      </dsp:txXfrm>
    </dsp:sp>
    <dsp:sp modelId="{12EC4778-1098-412B-BDF8-3D02147A917D}">
      <dsp:nvSpPr>
        <dsp:cNvPr id="0" name=""/>
        <dsp:cNvSpPr/>
      </dsp:nvSpPr>
      <dsp:spPr>
        <a:xfrm>
          <a:off x="5886693" y="1212458"/>
          <a:ext cx="2716979" cy="85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792B6D-EAF9-4650-9B7E-832A6C7EEDA4}">
      <dsp:nvSpPr>
        <dsp:cNvPr id="0" name=""/>
        <dsp:cNvSpPr/>
      </dsp:nvSpPr>
      <dsp:spPr>
        <a:xfrm>
          <a:off x="5999628" y="1319746"/>
          <a:ext cx="2716979" cy="85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динамічні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6024682" y="1344800"/>
        <a:ext cx="2666871" cy="805284"/>
      </dsp:txXfrm>
    </dsp:sp>
    <dsp:sp modelId="{5A8C161D-E387-4AAD-8CFD-997FB180E5E8}">
      <dsp:nvSpPr>
        <dsp:cNvPr id="0" name=""/>
        <dsp:cNvSpPr/>
      </dsp:nvSpPr>
      <dsp:spPr>
        <a:xfrm>
          <a:off x="5886693" y="2363458"/>
          <a:ext cx="2716979" cy="85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E34EB7-ECD3-4E62-A283-E9F7C928AE87}">
      <dsp:nvSpPr>
        <dsp:cNvPr id="0" name=""/>
        <dsp:cNvSpPr/>
      </dsp:nvSpPr>
      <dsp:spPr>
        <a:xfrm>
          <a:off x="5999628" y="2470746"/>
          <a:ext cx="2716979" cy="85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економічні, соціальні та інші антропогенні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6024682" y="2495800"/>
        <a:ext cx="2666871" cy="805284"/>
      </dsp:txXfrm>
    </dsp:sp>
    <dsp:sp modelId="{9C1A5013-5A01-4368-86DE-79F7E41EE936}">
      <dsp:nvSpPr>
        <dsp:cNvPr id="0" name=""/>
        <dsp:cNvSpPr/>
      </dsp:nvSpPr>
      <dsp:spPr>
        <a:xfrm>
          <a:off x="4415269" y="3514458"/>
          <a:ext cx="2716979" cy="85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0FDBD8-FDAB-4FAE-A67C-BC54218DE013}">
      <dsp:nvSpPr>
        <dsp:cNvPr id="0" name=""/>
        <dsp:cNvSpPr/>
      </dsp:nvSpPr>
      <dsp:spPr>
        <a:xfrm>
          <a:off x="4528204" y="3621747"/>
          <a:ext cx="2716979" cy="85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позитивні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4553258" y="3646801"/>
        <a:ext cx="2666871" cy="805284"/>
      </dsp:txXfrm>
    </dsp:sp>
    <dsp:sp modelId="{6AD6D4BD-0E80-439B-BE50-7E10EBE5ADC1}">
      <dsp:nvSpPr>
        <dsp:cNvPr id="0" name=""/>
        <dsp:cNvSpPr/>
      </dsp:nvSpPr>
      <dsp:spPr>
        <a:xfrm>
          <a:off x="2943844" y="4665459"/>
          <a:ext cx="2716979" cy="85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BE4E72-A70B-4D73-95C1-6FDECF112C27}">
      <dsp:nvSpPr>
        <dsp:cNvPr id="0" name=""/>
        <dsp:cNvSpPr/>
      </dsp:nvSpPr>
      <dsp:spPr>
        <a:xfrm>
          <a:off x="3056779" y="4772747"/>
          <a:ext cx="2716979" cy="85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екстенсивні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3081833" y="4797801"/>
        <a:ext cx="2666871" cy="805284"/>
      </dsp:txXfrm>
    </dsp:sp>
    <dsp:sp modelId="{82D48F24-6314-4A02-BE70-EADFB7FF75A9}">
      <dsp:nvSpPr>
        <dsp:cNvPr id="0" name=""/>
        <dsp:cNvSpPr/>
      </dsp:nvSpPr>
      <dsp:spPr>
        <a:xfrm>
          <a:off x="5886693" y="4665459"/>
          <a:ext cx="2716979" cy="85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32D020-BAF6-4284-8D2E-6313DBFC3536}">
      <dsp:nvSpPr>
        <dsp:cNvPr id="0" name=""/>
        <dsp:cNvSpPr/>
      </dsp:nvSpPr>
      <dsp:spPr>
        <a:xfrm>
          <a:off x="5999628" y="4772747"/>
          <a:ext cx="2716979" cy="85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інтенсивні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6024682" y="4797801"/>
        <a:ext cx="2666871" cy="805284"/>
      </dsp:txXfrm>
    </dsp:sp>
    <dsp:sp modelId="{9D616507-7E16-4DE4-903D-2BB3C2EAC615}">
      <dsp:nvSpPr>
        <dsp:cNvPr id="0" name=""/>
        <dsp:cNvSpPr/>
      </dsp:nvSpPr>
      <dsp:spPr>
        <a:xfrm>
          <a:off x="7358118" y="3514458"/>
          <a:ext cx="2716979" cy="85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E52FA4-6B3C-46AB-AC9B-107B5BBB0800}">
      <dsp:nvSpPr>
        <dsp:cNvPr id="0" name=""/>
        <dsp:cNvSpPr/>
      </dsp:nvSpPr>
      <dsp:spPr>
        <a:xfrm>
          <a:off x="7471053" y="3621747"/>
          <a:ext cx="2716979" cy="85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негативні</a:t>
          </a:r>
          <a:endParaRPr lang="ru-RU" sz="2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7496107" y="3646801"/>
        <a:ext cx="2666871" cy="805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0781-EA0A-6840-A031-618FEA039853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D9F9-5A30-7E41-993B-CA73F8DD2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4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0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9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8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02AE-5C23-7742-8686-009C6A3B4FE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3183609"/>
            <a:ext cx="11330943" cy="289233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Тема 1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.	Туризм як </a:t>
            </a:r>
            <a:r>
              <a:rPr lang="ru-RU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соціо-культурний</a:t>
            </a: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феномен </a:t>
            </a:r>
            <a:r>
              <a:rPr lang="ru-RU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сучасності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та </a:t>
            </a:r>
            <a:r>
              <a:rPr lang="ru-RU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його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роль в </a:t>
            </a:r>
            <a:r>
              <a:rPr lang="ru-RU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світовій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економіці</a:t>
            </a:r>
            <a:endParaRPr lang="uk-UA" sz="5400" b="1" i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0777" y="3335758"/>
            <a:ext cx="4004256" cy="884126"/>
          </a:xfrm>
        </p:spPr>
        <p:txBody>
          <a:bodyPr>
            <a:normAutofit/>
          </a:bodyPr>
          <a:lstStyle/>
          <a:p>
            <a:pPr algn="ctr"/>
            <a:r>
              <a:rPr lang="uk-UA" sz="3600" dirty="0" err="1" smtClean="0">
                <a:latin typeface="ALS Sector Regular" pitchFamily="50" charset="0"/>
                <a:cs typeface="ALS Sector Regular" pitchFamily="50" charset="0"/>
              </a:rPr>
              <a:t>Інстатуризм</a:t>
            </a:r>
            <a:endParaRPr lang="ru-RU" sz="36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098" name="Picture 2" descr="Insta tourism, insta tourism icon, social media influencer, taking pictures  icon - Download on Iconf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2" y="98501"/>
            <a:ext cx="3626274" cy="36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4100" name="Picture 4" descr="What is a Micro-Vacation? in 2020 | Travel trends, Trip planning, Vacation  trip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7"/>
          <a:stretch/>
        </p:blipFill>
        <p:spPr bwMode="auto">
          <a:xfrm>
            <a:off x="3821762" y="978792"/>
            <a:ext cx="3031383" cy="41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23954" y="5185081"/>
            <a:ext cx="4004256" cy="88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err="1" smtClean="0">
                <a:latin typeface="ALS Sector Regular" pitchFamily="50" charset="0"/>
                <a:cs typeface="ALS Sector Regular" pitchFamily="50" charset="0"/>
              </a:rPr>
              <a:t>Мікроподорожі</a:t>
            </a:r>
            <a:endParaRPr lang="ru-RU" sz="36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102" name="Picture 6" descr="Travel blogger рекламный плакат и счастливые люди | Премиум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84" y="1757964"/>
            <a:ext cx="4237958" cy="25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557884" y="4352471"/>
            <a:ext cx="4004256" cy="88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err="1" smtClean="0">
                <a:latin typeface="ALS Sector Regular" pitchFamily="50" charset="0"/>
                <a:cs typeface="ALS Sector Regular" pitchFamily="50" charset="0"/>
              </a:rPr>
              <a:t>Тревел-блогер</a:t>
            </a:r>
            <a:endParaRPr lang="ru-RU" sz="36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10842938" cy="1325563"/>
          </a:xfrm>
        </p:spPr>
        <p:txBody>
          <a:bodyPr>
            <a:noAutofit/>
          </a:bodyPr>
          <a:lstStyle/>
          <a:p>
            <a:pPr algn="just"/>
            <a:r>
              <a:rPr lang="uk-UA" sz="3200" dirty="0">
                <a:latin typeface="ALS Sector Bold" pitchFamily="50" charset="0"/>
                <a:cs typeface="ALS Sector Bold" pitchFamily="50" charset="0"/>
              </a:rPr>
              <a:t>Туризм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 - це один із пріоритетних напрямків розвитку суспільства нового типу, оскільки феномен туризму вбирає в себе такі якісні характеристики процесу інформатизації суспільства, як: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43192"/>
            <a:ext cx="10515600" cy="2673909"/>
          </a:xfrm>
        </p:spPr>
        <p:txBody>
          <a:bodyPr>
            <a:noAutofit/>
          </a:bodyPr>
          <a:lstStyle/>
          <a:p>
            <a:r>
              <a:rPr lang="uk-UA" sz="3200" i="1" dirty="0">
                <a:latin typeface="ALS Sector Regular" pitchFamily="50" charset="0"/>
                <a:cs typeface="ALS Sector Regular" pitchFamily="50" charset="0"/>
              </a:rPr>
              <a:t>просторова мобільність, </a:t>
            </a:r>
            <a:endParaRPr lang="uk-UA" sz="3200" i="1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i="1" dirty="0" smtClean="0">
                <a:latin typeface="ALS Sector Regular" pitchFamily="50" charset="0"/>
                <a:cs typeface="ALS Sector Regular" pitchFamily="50" charset="0"/>
              </a:rPr>
              <a:t>орієнтація </a:t>
            </a:r>
            <a:r>
              <a:rPr lang="uk-UA" sz="3200" i="1" dirty="0">
                <a:latin typeface="ALS Sector Regular" pitchFamily="50" charset="0"/>
                <a:cs typeface="ALS Sector Regular" pitchFamily="50" charset="0"/>
              </a:rPr>
              <a:t>на споживання, </a:t>
            </a:r>
            <a:endParaRPr lang="uk-UA" sz="3200" i="1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i="1" dirty="0" smtClean="0">
                <a:latin typeface="ALS Sector Regular" pitchFamily="50" charset="0"/>
                <a:cs typeface="ALS Sector Regular" pitchFamily="50" charset="0"/>
              </a:rPr>
              <a:t>віртуалізація</a:t>
            </a:r>
            <a:r>
              <a:rPr lang="uk-UA" sz="3200" i="1" dirty="0">
                <a:latin typeface="ALS Sector Regular" pitchFamily="50" charset="0"/>
                <a:cs typeface="ALS Sector Regular" pitchFamily="50" charset="0"/>
              </a:rPr>
              <a:t>, </a:t>
            </a:r>
            <a:endParaRPr lang="uk-UA" sz="3200" i="1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i="1" dirty="0" smtClean="0">
                <a:latin typeface="ALS Sector Regular" pitchFamily="50" charset="0"/>
                <a:cs typeface="ALS Sector Regular" pitchFamily="50" charset="0"/>
              </a:rPr>
              <a:t>візуалізація</a:t>
            </a:r>
            <a:r>
              <a:rPr lang="uk-UA" sz="3200" i="1" dirty="0">
                <a:latin typeface="ALS Sector Regular" pitchFamily="50" charset="0"/>
                <a:cs typeface="ALS Sector Regular" pitchFamily="50" charset="0"/>
              </a:rPr>
              <a:t>, </a:t>
            </a:r>
            <a:endParaRPr lang="uk-UA" sz="3200" i="1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i="1" dirty="0" smtClean="0">
                <a:latin typeface="ALS Sector Regular" pitchFamily="50" charset="0"/>
                <a:cs typeface="ALS Sector Regular" pitchFamily="50" charset="0"/>
              </a:rPr>
              <a:t>інформатизація,</a:t>
            </a:r>
          </a:p>
          <a:p>
            <a:r>
              <a:rPr lang="uk-UA" sz="3200" i="1" dirty="0" smtClean="0">
                <a:latin typeface="ALS Sector Regular" pitchFamily="50" charset="0"/>
                <a:cs typeface="ALS Sector Regular" pitchFamily="50" charset="0"/>
              </a:rPr>
              <a:t>глобалізація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5103834"/>
            <a:ext cx="5317901" cy="8583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latin typeface="ALS Sector Bold" pitchFamily="50" charset="0"/>
                <a:cs typeface="ALS Sector Bold" pitchFamily="50" charset="0"/>
              </a:rPr>
              <a:t>Способи організації вільного часу, </a:t>
            </a:r>
            <a:r>
              <a:rPr lang="en-US" sz="4000" dirty="0">
                <a:latin typeface="ALS Sector Bold" pitchFamily="50" charset="0"/>
                <a:cs typeface="ALS Sector Bold" pitchFamily="50" charset="0"/>
              </a:rPr>
              <a:t>%</a:t>
            </a:r>
            <a:endParaRPr lang="ru-RU" sz="4000" dirty="0">
              <a:latin typeface="ALS Sector Bold" pitchFamily="50" charset="0"/>
              <a:cs typeface="ALS Sector Bold" pitchFamily="50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344689"/>
              </p:ext>
            </p:extLst>
          </p:nvPr>
        </p:nvGraphicFramePr>
        <p:xfrm>
          <a:off x="167426" y="1841679"/>
          <a:ext cx="7585655" cy="35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51094" y="2940900"/>
            <a:ext cx="35648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ALS Sector Regular" pitchFamily="50" charset="0"/>
                <a:cs typeface="ALS Sector Regular" pitchFamily="50" charset="0"/>
              </a:rPr>
              <a:t>Luxury </a:t>
            </a:r>
            <a:r>
              <a:rPr lang="uk-UA" sz="4800" b="1" dirty="0" smtClean="0">
                <a:latin typeface="ALS Sector Regular" pitchFamily="50" charset="0"/>
                <a:cs typeface="ALS Sector Regular" pitchFamily="50" charset="0"/>
              </a:rPr>
              <a:t>подорожі</a:t>
            </a:r>
            <a:endParaRPr lang="en-US" sz="4800" b="1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en-US" sz="4800" b="1" dirty="0" smtClean="0">
                <a:latin typeface="ALS Sector Regular" pitchFamily="50" charset="0"/>
                <a:cs typeface="ALS Sector Regular" pitchFamily="50" charset="0"/>
              </a:rPr>
              <a:t>        </a:t>
            </a:r>
            <a:r>
              <a:rPr lang="uk-UA" sz="4800" b="1" dirty="0" smtClean="0">
                <a:latin typeface="ALS Sector Regular" pitchFamily="50" charset="0"/>
                <a:cs typeface="ALS Sector Regular" pitchFamily="50" charset="0"/>
              </a:rPr>
              <a:t>= </a:t>
            </a:r>
            <a:endParaRPr lang="en-US" sz="4800" b="1" dirty="0" smtClean="0">
              <a:latin typeface="ALS Sector Regular" pitchFamily="50" charset="0"/>
              <a:cs typeface="ALS Sector Regular" pitchFamily="50" charset="0"/>
            </a:endParaRPr>
          </a:p>
          <a:p>
            <a:pPr algn="ctr"/>
            <a:r>
              <a:rPr lang="en-US" sz="4800" b="1" dirty="0" smtClean="0">
                <a:latin typeface="ALS Sector Regular" pitchFamily="50" charset="0"/>
                <a:cs typeface="ALS Sector Regular" pitchFamily="50" charset="0"/>
              </a:rPr>
              <a:t>Luxury</a:t>
            </a:r>
          </a:p>
          <a:p>
            <a:pPr algn="ctr"/>
            <a:r>
              <a:rPr lang="en-US" sz="4800" b="1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4800" b="1" dirty="0" smtClean="0">
                <a:latin typeface="ALS Sector Regular" pitchFamily="50" charset="0"/>
                <a:cs typeface="ALS Sector Regular" pitchFamily="50" charset="0"/>
              </a:rPr>
              <a:t>статус</a:t>
            </a:r>
            <a:endParaRPr lang="ru-RU" sz="48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Туризм – напрямок розвитку суспільства!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758737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1.2. Сила туризму: як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витрати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туристів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підтримують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економіку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518" y="2041417"/>
            <a:ext cx="7178458" cy="1325563"/>
          </a:xfrm>
        </p:spPr>
        <p:txBody>
          <a:bodyPr>
            <a:noAutofit/>
          </a:bodyPr>
          <a:lstStyle/>
          <a:p>
            <a:pPr algn="just"/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Туристична галузь може розвиватися швидше, ніж зростає валовий внутрішній продукт, бо попит на подорожі зростає швидше, ніж вся економіка в цілому, і за прогнозами буде подвоюватися кожні 10-15 років.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122" name="Picture 2" descr="https://media.istockphoto.com/photos/expense-and-income-balance-3d-picture-id843253070?b=1&amp;k=6&amp;m=843253070&amp;s=170667a&amp;w=0&amp;h=zVEkb1fkz_izJPaFLnvHiPMEYlTgT1yP4Qz25pbt5M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10" y="4614182"/>
            <a:ext cx="3053673" cy="18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5124" name="Picture 4" descr="https://media.istockphoto.com/photos/young-business-man-and-globalization-concept-picture-id811259426?b=1&amp;k=6&amp;m=811259426&amp;s=170667a&amp;w=0&amp;h=LPrQ7VrjCFYTQcAKuDDxnYCUaIiWQNWFYbdrEDVDKM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96" y="1691447"/>
            <a:ext cx="3026337" cy="202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nfo-graphic UNWTO 2018 Annual Tourism Repor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7" y="532550"/>
            <a:ext cx="6063983" cy="60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13717" r="8034" b="5944"/>
          <a:stretch/>
        </p:blipFill>
        <p:spPr>
          <a:xfrm>
            <a:off x="2064541" y="1117600"/>
            <a:ext cx="8617973" cy="57403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3143" y="207716"/>
            <a:ext cx="11088914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Як туризм поринає в економіку країни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В чому сутність «невидимого імпорту» в туризмі?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838200" y="2133602"/>
            <a:ext cx="2786743" cy="2786742"/>
          </a:xfrm>
          <a:prstGeom prst="irregularSeal1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Країна-донор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8508855" y="1973943"/>
            <a:ext cx="3120570" cy="2917370"/>
          </a:xfrm>
          <a:prstGeom prst="irregularSeal1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atin typeface="ALS Sector Regular" pitchFamily="50" charset="0"/>
                <a:cs typeface="ALS Sector Regular" pitchFamily="50" charset="0"/>
              </a:rPr>
              <a:t>Країна-рецепієнт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8" name="Picture 10" descr="Туристы и гид - иллюстрация штока. иллюстрации насчитывающей гид - 5751145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5" t="4968" r="13270" b="14427"/>
          <a:stretch/>
        </p:blipFill>
        <p:spPr bwMode="auto">
          <a:xfrm>
            <a:off x="3624943" y="2440269"/>
            <a:ext cx="1538319" cy="18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25868" y="2249714"/>
            <a:ext cx="923330" cy="22642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Туристична індустрія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341257" y="2440269"/>
            <a:ext cx="1857829" cy="477102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0800000">
            <a:off x="5341256" y="3643085"/>
            <a:ext cx="1857829" cy="477102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442857" y="1973943"/>
            <a:ext cx="15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гроші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1884" y="4170204"/>
            <a:ext cx="15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послуги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6000" y="5036456"/>
            <a:ext cx="260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імпортер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4668" y="5019148"/>
            <a:ext cx="260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експортер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91602"/>
            <a:ext cx="10029371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Як працює ефект мультиплікатора?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6154" name="Picture 10" descr="Туристы и гид - иллюстрация штока. иллюстрации насчитывающей гид - 5751145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5" t="4968" r="13270" b="14427"/>
          <a:stretch/>
        </p:blipFill>
        <p:spPr bwMode="auto">
          <a:xfrm>
            <a:off x="348081" y="2000289"/>
            <a:ext cx="2557074" cy="313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увениры оптом в Украине, украинские сувениры, оригинальные подарки,  украинские куклы: магазин украинских сувениров UAGif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64" y="1410134"/>
            <a:ext cx="986783" cy="14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Стол, Вино, Обед, Ресторан, Гурман, Мен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74" y="4944264"/>
            <a:ext cx="1200064" cy="14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Кровать, Отель, Мотель, Прожив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53" y="4309074"/>
            <a:ext cx="1392186" cy="9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Автобус, Отель, Плоскости, Услуг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28" y="2540844"/>
            <a:ext cx="1014932" cy="10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Стороны, Держите, Палец, Евро, Монет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265" r="38960" b="22784"/>
          <a:stretch/>
        </p:blipFill>
        <p:spPr bwMode="auto">
          <a:xfrm>
            <a:off x="3110264" y="3458918"/>
            <a:ext cx="1500985" cy="9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19252" y="3428844"/>
            <a:ext cx="239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ALS Sector Stencil"/>
              </a:rPr>
              <a:t>ПОДАТКИ</a:t>
            </a:r>
            <a:endParaRPr lang="ru-RU" sz="3600" b="1" dirty="0">
              <a:latin typeface="ALS Sector Stencil"/>
            </a:endParaRPr>
          </a:p>
        </p:txBody>
      </p:sp>
      <p:pic>
        <p:nvPicPr>
          <p:cNvPr id="6172" name="Picture 28" descr="Рич, Богатство, Богатый, Процветающей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3" b="6942"/>
          <a:stretch/>
        </p:blipFill>
        <p:spPr bwMode="auto">
          <a:xfrm>
            <a:off x="8559051" y="3178093"/>
            <a:ext cx="1573835" cy="17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6174" name="Picture 30" descr="Кадуцей, Наркотиков, Медицинск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44" y="1667973"/>
            <a:ext cx="1456954" cy="14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Иконка Компьютер, Образования, Обучени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929" y="365125"/>
            <a:ext cx="1494403" cy="149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 descr="Асфальт, Драйв, Дороги, Шоссе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21" y="4903467"/>
            <a:ext cx="2207175" cy="11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Згідно з рекомендаціями Міжнародного валютного фонду в актив платіжного балансу за статтею «Туризм» включаються такі доходи: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від продажу товарів і туристичних послуг в'їзним і внутрішнім туристам;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експорту товарів туристичного попиту та обладнання для туристських підприємств;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продажу інших послуг (підготовка кадрів, надання послуг фахівцями країни закордонним партнерам);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транспортних витрат в'їзних туристів на внутрішній і міжнародний транспорт в країні перебування;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інвестицій іноземного капіталу в індустрію вітчизняного туризму;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кредитів, наданих іншим країнам (відсотки та відшкодування капіталу) для розвитку туризму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758737"/>
            <a:ext cx="11330943" cy="289233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1.1. Туризм – масове явище ХХІ століття, </a:t>
            </a:r>
            <a:r>
              <a:rPr lang="uk-UA" sz="6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яке неможливо ігнорувати </a:t>
            </a:r>
            <a:endParaRPr lang="uk-UA" sz="6600" b="1" i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 t="27113" r="17844" b="37386"/>
          <a:stretch/>
        </p:blipFill>
        <p:spPr bwMode="auto">
          <a:xfrm>
            <a:off x="875761" y="133302"/>
            <a:ext cx="10490918" cy="32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6" name="Picture 6" descr="Tourism, branding and 55 log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r="23533"/>
          <a:stretch/>
        </p:blipFill>
        <p:spPr bwMode="auto">
          <a:xfrm>
            <a:off x="579548" y="3522044"/>
            <a:ext cx="2807595" cy="26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hotos | Seychelles Tourism Board | Route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27" y="3766464"/>
            <a:ext cx="2935310" cy="15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vanuatu-logos | Jobstore Careers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57" y="3659794"/>
            <a:ext cx="3253322" cy="244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0636" y="5847009"/>
            <a:ext cx="298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latin typeface="ALS Sector Bold" pitchFamily="50" charset="0"/>
                <a:cs typeface="ALS Sector Bold" pitchFamily="50" charset="0"/>
              </a:rPr>
              <a:t>д</a:t>
            </a:r>
            <a:r>
              <a:rPr lang="uk-UA" sz="4000" dirty="0" smtClean="0">
                <a:latin typeface="ALS Sector Bold" pitchFamily="50" charset="0"/>
                <a:cs typeface="ALS Sector Bold" pitchFamily="50" charset="0"/>
              </a:rPr>
              <a:t>о 40%!</a:t>
            </a:r>
            <a:endParaRPr lang="ru-RU" sz="4000" dirty="0">
              <a:latin typeface="ALS Sector Bold" pitchFamily="50" charset="0"/>
              <a:cs typeface="ALS Sector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6237" r="16973" b="20114"/>
          <a:stretch/>
        </p:blipFill>
        <p:spPr bwMode="auto">
          <a:xfrm>
            <a:off x="304035" y="257247"/>
            <a:ext cx="11770025" cy="54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В туризмі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праця в основному не механізована, і не може бути механізована, що дозволяє залучати трудові ресурси, спрямовуючи їх на обслуговування 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туристів!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к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ожне 10-те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робоче місце у світовій економіці пов’язане з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туризмом;</a:t>
            </a:r>
          </a:p>
          <a:p>
            <a:pPr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к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ожне 4-те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робоче місце за останні 5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років створюється у сфері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туризму;</a:t>
            </a:r>
          </a:p>
          <a:p>
            <a:pPr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к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ожні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2,5 секунди у світовій туристичній індустрії створюється нове робоче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місце;</a:t>
            </a:r>
          </a:p>
          <a:p>
            <a:pPr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о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дне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робоче місце в туризмі обходиться в 10 разів дешевше, ніж у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виробництві.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8041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Як туризм міняє імідж країни?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1026" name="Picture 2" descr="В Индонезии устроили погромы противники закона, позволяющего перенос  бизнеса из Китая: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49" y="1233715"/>
            <a:ext cx="3424536" cy="21166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стров Бали в Индонез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24868"/>
            <a:ext cx="3424536" cy="2140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енія: суд скасував результати президентських виборів і постановив нове  голосув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04" y="1267928"/>
            <a:ext cx="3326961" cy="2082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ациональный парк Самбуру | Кения: Самбуру, Буффало-Спрингс, Шаба |  Самбуру: фото и информац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96" y="4048629"/>
            <a:ext cx="3326963" cy="2116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8857" y="3468914"/>
            <a:ext cx="384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LS Sector Regular" pitchFamily="50" charset="0"/>
                <a:cs typeface="ALS Sector Regular" pitchFamily="50" charset="0"/>
              </a:rPr>
              <a:t>ІНДОНЕЗІЯ</a:t>
            </a:r>
            <a:endParaRPr lang="ru-RU" sz="24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0114" y="3468914"/>
            <a:ext cx="384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LS Sector Regular" pitchFamily="50" charset="0"/>
                <a:cs typeface="ALS Sector Regular" pitchFamily="50" charset="0"/>
              </a:rPr>
              <a:t>КЕНІЯ</a:t>
            </a:r>
            <a:endParaRPr lang="ru-RU" sz="2400" b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3" name="Лента лицом вниз 2"/>
          <p:cNvSpPr/>
          <p:nvPr/>
        </p:nvSpPr>
        <p:spPr>
          <a:xfrm>
            <a:off x="319314" y="246741"/>
            <a:ext cx="11393715" cy="1219200"/>
          </a:xfrm>
          <a:prstGeom prst="ribbon">
            <a:avLst>
              <a:gd name="adj1" fmla="val 16667"/>
              <a:gd name="adj2" fmla="val 60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Сільський зелений туризм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007" y="2396136"/>
            <a:ext cx="107706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LS Sector Regular" pitchFamily="50" charset="0"/>
                <a:ea typeface="+mj-ea"/>
                <a:cs typeface="ALS Sector Regular" pitchFamily="50" charset="0"/>
              </a:rPr>
              <a:t>Загострення проблем соціально-економічної сфери українського села обумовлює пошук нових джерел забезпечення відродження сільських територій. В таких умовах посилюється значення розвитку сільського зеленого туризму, який не потребує наявності у громади виняткових </a:t>
            </a:r>
            <a:r>
              <a:rPr lang="uk-UA" sz="2800" dirty="0" err="1">
                <a:latin typeface="ALS Sector Regular" pitchFamily="50" charset="0"/>
                <a:ea typeface="+mj-ea"/>
                <a:cs typeface="ALS Sector Regular" pitchFamily="50" charset="0"/>
              </a:rPr>
              <a:t>туристсько</a:t>
            </a:r>
            <a:r>
              <a:rPr lang="uk-UA" sz="2800" dirty="0">
                <a:latin typeface="ALS Sector Regular" pitchFamily="50" charset="0"/>
                <a:ea typeface="+mj-ea"/>
                <a:cs typeface="ALS Sector Regular" pitchFamily="50" charset="0"/>
              </a:rPr>
              <a:t>-рекреаційних ресурсів, що робить його привабливим напрямом розвитку для більшості сіл та селищ України. </a:t>
            </a:r>
            <a:endParaRPr lang="uk-UA" sz="2800" dirty="0">
              <a:latin typeface="ALS Sector Regular" pitchFamily="50" charset="0"/>
              <a:ea typeface="+mj-ea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3542508"/>
            <a:ext cx="11330943" cy="2892334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1.3. Значення туризму у процесі розвитку суспільства: </a:t>
            </a:r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1,5 млрд. туристів – 1,5 млрд. можливостей</a:t>
            </a:r>
            <a:endParaRPr lang="uk-UA" b="1" i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Рекреаційно-оздоровча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функція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0430" y="1825625"/>
            <a:ext cx="7443989" cy="4351338"/>
          </a:xfrm>
        </p:spPr>
        <p:txBody>
          <a:bodyPr>
            <a:normAutofit/>
          </a:bodyPr>
          <a:lstStyle/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в перший місяць після активного відпочинку продуктивність праці зростає на 15-25 %, потім поступово знижується і через 4-8 місяців досягає попереднього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рівня;</a:t>
            </a:r>
          </a:p>
          <a:p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подолання людиною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короткотривалого стресу, пов'язаного з активною туристичною діяльністю, супроводжується подоланням "домашнього" стресу</a:t>
            </a:r>
            <a:endParaRPr lang="uk-UA" dirty="0" smtClean="0">
              <a:latin typeface="ALS Sector Regular" pitchFamily="50" charset="0"/>
              <a:cs typeface="ALS Sector Regular" pitchFamily="50" charset="0"/>
            </a:endParaRPr>
          </a:p>
          <a:p>
            <a:endParaRPr lang="ru-RU" dirty="0"/>
          </a:p>
        </p:txBody>
      </p:sp>
      <p:pic>
        <p:nvPicPr>
          <p:cNvPr id="1026" name="Picture 2" descr="Как именно стресс разрушает наше здоров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3" y="1483886"/>
            <a:ext cx="3379095" cy="25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1028" name="Picture 4" descr="Активный туристический поход в горы. человек в рюкзаке, наслаждаясь  треккингом, глядя на заснеженные вершины. векторные иллюстрации для  природы, дикой природы, концепции приключенческих путешествий | Бесплатно 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5" y="4223084"/>
            <a:ext cx="3933897" cy="245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Пізнавальна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функція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.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423" y="1825625"/>
            <a:ext cx="7250805" cy="435133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через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подорожі турист одержує нові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знання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про навколишній світ – про природно-географічні й культурно-історичні об'єкти, історію цивілізації; духовне збагачення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);</a:t>
            </a:r>
          </a:p>
          <a:p>
            <a:pPr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д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есятки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мільйонів людей з усіх країн світу відвідують музеї, релігійні храми, середньовічні замки, знайомляться на музичних фестивалях з останніми досягненнями візуального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мистецтва.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2050" name="Picture 2" descr="Металлический 3D конструктор Эйфелева башня, Fascinations, ICX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06" y="1533927"/>
            <a:ext cx="11858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узей PNG, векторы, PSD и пнг для бесплатной загрузки |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7" y="3915177"/>
            <a:ext cx="2698123" cy="26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Виховна функція. 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0542" y="1577197"/>
            <a:ext cx="6464874" cy="3647313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функція туризму спрямована на формування почуття патріотизму стосовно «великої» й «малої Батьківщини», любові до природи, поваги до національних традицій і звичаїв в Україні; виховання толерантного відношення до традицій, вірі, звичаїв, світогляду інших народів; 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3074" name="Picture 2" descr="Герб Донецкой области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36" y="1474165"/>
            <a:ext cx="1047444" cy="128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ерб Львова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3" y="1979852"/>
            <a:ext cx="1382908" cy="1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Герб Одес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Герб Одеси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Герб Одеси — Вікіпеді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герб Одеси - векторний кліпарт - artalbum.org.u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Одеська обла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4" y="3894254"/>
            <a:ext cx="1491739" cy="14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Герб Волинської області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84" y="4976082"/>
            <a:ext cx="1194891" cy="14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Герб Запорізької області — Вікіпеді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22" y="2192686"/>
            <a:ext cx="1309288" cy="14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Герб Закарпатської області — Вікіпеді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22" y="3894253"/>
            <a:ext cx="1092613" cy="13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/>
          <a:lstStyle/>
          <a:p>
            <a:r>
              <a:rPr lang="uk-UA" smtClean="0">
                <a:latin typeface="ALS Sector Regular" pitchFamily="50" charset="0"/>
                <a:cs typeface="ALS Sector Regular" pitchFamily="50" charset="0"/>
              </a:rPr>
              <a:t>4. Соціальна функція. 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21552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5. Соціально-комунікативна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функція. 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41128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6. Політична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функція. 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38200" y="1078643"/>
            <a:ext cx="10515600" cy="1303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сприяння раціональному використанню вільного часу – для активного відпочинку, рекреації й оздоровлення; допомога в становленні й зміцненні здорового способу життя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14400" y="3175772"/>
            <a:ext cx="10591800" cy="1303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>
                <a:latin typeface="ALS Sector Regular" pitchFamily="50" charset="0"/>
                <a:cs typeface="ALS Sector Regular" pitchFamily="50" charset="0"/>
              </a:rPr>
              <a:t>можливість учасників подорожі спілкуватися один з одним у неформальних обставинах без виробничої субординації, врахування соціального статусу, віку, національності, громадянства та інших ознак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75763" y="5126294"/>
            <a:ext cx="10591800" cy="130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>
                <a:latin typeface="ALS Sector Regular" pitchFamily="50" charset="0"/>
                <a:cs typeface="ALS Sector Regular" pitchFamily="50" charset="0"/>
              </a:rPr>
              <a:t>створення взаєморозуміння між країнами й народами; розвиток політичних, економічних і культурних зв'язків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3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8" t="32969" r="30811" b="38733"/>
          <a:stretch/>
        </p:blipFill>
        <p:spPr bwMode="auto">
          <a:xfrm>
            <a:off x="1013689" y="3082599"/>
            <a:ext cx="3180990" cy="3378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AutoShape 4" descr="Product – Genet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La curieuse personnalité de l'allèle DRD4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3" y="985245"/>
            <a:ext cx="4270476" cy="17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60096" y="2116793"/>
            <a:ext cx="4994989" cy="310854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Надлишок </a:t>
            </a:r>
            <a:r>
              <a:rPr lang="uk-UA" sz="2800" dirty="0" err="1">
                <a:latin typeface="ALS Sector Regular" pitchFamily="50" charset="0"/>
                <a:cs typeface="ALS Sector Regular" pitchFamily="50" charset="0"/>
              </a:rPr>
              <a:t>дофаміну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 асоціюється з певним 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геном</a:t>
            </a:r>
            <a:r>
              <a:rPr lang="en-US" sz="2800" dirty="0" smtClean="0">
                <a:latin typeface="ALS Sector Regular" pitchFamily="50" charset="0"/>
                <a:cs typeface="ALS Sector Regular" pitchFamily="50" charset="0"/>
              </a:rPr>
              <a:t> (DRD7-7R)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,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який змушує людей йти на ризик, досліджувати нові місця, куштувати нові страви. 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7. Демографічна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функція.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0460"/>
          </a:xfrm>
        </p:spPr>
        <p:txBody>
          <a:bodyPr>
            <a:normAutofit/>
          </a:bodyPr>
          <a:lstStyle/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фізичне й духовне оздоровлення суспільства, продовження активного біологічного й ділового життя людини, сприяння міграції населення й кваліфікованої робочої сили до місць більше раціонального використання сил і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знань.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4098" name="Picture 2" descr="Специальность &quot;Туризм&quot;, стоит ли поступать? :: SYL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1"/>
          <a:stretch/>
        </p:blipFill>
        <p:spPr bwMode="auto">
          <a:xfrm>
            <a:off x="3142758" y="3670477"/>
            <a:ext cx="5421687" cy="277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52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9028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600" dirty="0">
                <a:latin typeface="ALS Sector Regular" pitchFamily="50" charset="0"/>
                <a:cs typeface="ALS Sector Regular" pitchFamily="50" charset="0"/>
              </a:rPr>
              <a:t>Потенційна погроза здоров'ю й життю туриста внаслідок недотримання правил техніки </a:t>
            </a:r>
            <a:r>
              <a:rPr lang="uk-UA" sz="2600" dirty="0" smtClean="0">
                <a:latin typeface="ALS Sector Regular" pitchFamily="50" charset="0"/>
                <a:cs typeface="ALS Sector Regular" pitchFamily="50" charset="0"/>
              </a:rPr>
              <a:t>безпеки.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>
                <a:latin typeface="ALS Sector Regular" pitchFamily="50" charset="0"/>
                <a:cs typeface="ALS Sector Regular" pitchFamily="50" charset="0"/>
              </a:rPr>
              <a:t>Використання туризму в спеціальних операціях (підривна, розвідувальна й антидержавна діяльність, переміщення терористів</a:t>
            </a:r>
            <a:r>
              <a:rPr lang="uk-UA" sz="2600" dirty="0" smtClean="0">
                <a:latin typeface="ALS Sector Regular" pitchFamily="50" charset="0"/>
                <a:cs typeface="ALS Sector Regular" pitchFamily="50" charset="0"/>
              </a:rPr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>
                <a:latin typeface="ALS Sector Regular" pitchFamily="50" charset="0"/>
                <a:cs typeface="ALS Sector Regular" pitchFamily="50" charset="0"/>
              </a:rPr>
              <a:t>Імпорт інфляції у результаті надмірно інтенсивного в'їзного туризму – прибуття в країну великої кількості іноземців з високою купівельною </a:t>
            </a:r>
            <a:r>
              <a:rPr lang="uk-UA" sz="2600" dirty="0" smtClean="0">
                <a:latin typeface="ALS Sector Regular" pitchFamily="50" charset="0"/>
                <a:cs typeface="ALS Sector Regular" pitchFamily="50" charset="0"/>
              </a:rPr>
              <a:t>спроможністю – ціни на курортах вище, від чого страждають місцеві «</a:t>
            </a:r>
            <a:r>
              <a:rPr lang="uk-UA" sz="2600" dirty="0" err="1" smtClean="0">
                <a:latin typeface="ALS Sector Regular" pitchFamily="50" charset="0"/>
                <a:cs typeface="ALS Sector Regular" pitchFamily="50" charset="0"/>
              </a:rPr>
              <a:t>бюджетникі</a:t>
            </a:r>
            <a:r>
              <a:rPr lang="uk-UA" sz="2600" dirty="0" smtClean="0">
                <a:latin typeface="ALS Sector Regular" pitchFamily="50" charset="0"/>
                <a:cs typeface="ALS Sector Regular" pitchFamily="50" charset="0"/>
              </a:rPr>
              <a:t>», які не залучені в сферу туризму</a:t>
            </a:r>
            <a:endParaRPr lang="ru-RU" sz="26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5" name="Лента лицом вниз 4"/>
          <p:cNvSpPr/>
          <p:nvPr/>
        </p:nvSpPr>
        <p:spPr>
          <a:xfrm>
            <a:off x="319314" y="159657"/>
            <a:ext cx="11393715" cy="1219200"/>
          </a:xfrm>
          <a:prstGeom prst="ribbon">
            <a:avLst>
              <a:gd name="adj1" fmla="val 16667"/>
              <a:gd name="adj2" fmla="val 60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Негативні наслідки від розвитку туризму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869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uk-UA" dirty="0">
                <a:latin typeface="ALS Sector Regular" pitchFamily="50" charset="0"/>
                <a:cs typeface="ALS Sector Regular" pitchFamily="50" charset="0"/>
              </a:rPr>
              <a:t>Відчутний експорт валюти внаслідок непомірного виїзного туризму, що провокує виникнення на внутрішньому ринку демпінгових цін. На жаль, українські туроператори до останнього часу були орієнтовані в основному на виїзний туризм і тільки зараз спостерігається деякий інтерес до розвитку в'їзного туризму.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marL="514350" indent="-514350" algn="just">
              <a:buFont typeface="+mj-lt"/>
              <a:buAutoNum type="arabicPeriod" startAt="4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Негативний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вплив на населення країни перебування (ввіз наркотиків, конфлікти на ґрунті неповаги до місцевих звичаїв і традицій, імпорт кримінальних елементів, комерціалізація традиційної місцевої культури).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marL="514350" indent="-514350" algn="just">
              <a:buFont typeface="+mj-lt"/>
              <a:buAutoNum type="arabicPeriod" startAt="4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Негативний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вплив на природне середовище й об'єкти туризму (збиток внаслідок недотримання туристами екологічного законодавства й елементарних правил поведінки на природі, вандалізм).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6" name="Лента лицом вниз 5"/>
          <p:cNvSpPr/>
          <p:nvPr/>
        </p:nvSpPr>
        <p:spPr>
          <a:xfrm>
            <a:off x="319314" y="159657"/>
            <a:ext cx="11393715" cy="1219200"/>
          </a:xfrm>
          <a:prstGeom prst="ribbon">
            <a:avLst>
              <a:gd name="adj1" fmla="val 16667"/>
              <a:gd name="adj2" fmla="val 60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Негативні наслідки від розвитку туризму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3237708"/>
            <a:ext cx="11330943" cy="289233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1.4.	Чинники та умови розвитку туризму </a:t>
            </a:r>
            <a:r>
              <a:rPr lang="uk-UA" sz="6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або коли туризм приносить користь суспільству</a:t>
            </a:r>
            <a:endParaRPr lang="uk-UA" sz="6600" b="1" i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6" y="262093"/>
            <a:ext cx="9942490" cy="1325563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Ф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актори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розвитку туризму – це найбільш істотні обставини й умови, що впливають на розвиток туризму в конкретному соціально-економічному середовищі.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51526" y="1807558"/>
            <a:ext cx="9602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Туристичні ресурси –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пропоновані або такі, що можуть пропонуватися, туристичні пропозиції на основі та з використанням об'єктів державної, комунальної чи приватної власності.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6" y="1817571"/>
            <a:ext cx="1115428" cy="12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media.istockphoto.com/vectors/exclamation-mark-in-bubble-speech-vector-icon-concept-os-attention-or-vector-id962564820?b=1&amp;k=6&amp;m=962564820&amp;s=170667a&amp;w=0&amp;h=qHR3HO8Xs-Lx2kKZ4-p0seDfydpFwsuRDx0Ev24_qto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11920" r="11477" b="8963"/>
          <a:stretch/>
        </p:blipFill>
        <p:spPr bwMode="auto">
          <a:xfrm>
            <a:off x="10395401" y="0"/>
            <a:ext cx="1777284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3336" y="4256621"/>
            <a:ext cx="9942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Т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уристичні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р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есурси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– сукупність природних і соціально-культурних комплексів та їх елементів, що сприяють задоволенню фізіологічних та соціальних потреб людини, відновленню її працездатності і які при сучасній та перспективній структурі рекреаційних потреб і техніко-економічних можливостях, використовуються для прямого й опосередкованого споживання та виробництва туристичного продукту.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8" name="Picture 4" descr="https://media.istockphoto.com/vectors/exclamation-mark-in-bubble-speech-vector-icon-concept-os-attention-or-vector-id962564820?b=1&amp;k=6&amp;m=962564820&amp;s=170667a&amp;w=0&amp;h=qHR3HO8Xs-Lx2kKZ4-p0seDfydpFwsuRDx0Ev24_qto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11920" r="11477" b="8963"/>
          <a:stretch/>
        </p:blipFill>
        <p:spPr bwMode="auto">
          <a:xfrm>
            <a:off x="10377155" y="3856416"/>
            <a:ext cx="1777284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496"/>
            <a:ext cx="10515600" cy="974278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Туристичні 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ресурси: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50368062"/>
              </p:ext>
            </p:extLst>
          </p:nvPr>
        </p:nvGraphicFramePr>
        <p:xfrm>
          <a:off x="463639" y="1239927"/>
          <a:ext cx="11372046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3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34916573"/>
              </p:ext>
            </p:extLst>
          </p:nvPr>
        </p:nvGraphicFramePr>
        <p:xfrm>
          <a:off x="1146629" y="972457"/>
          <a:ext cx="10189028" cy="568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222496"/>
            <a:ext cx="10515600" cy="974278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Фактори розвитку можна згрупувати: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422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222496"/>
            <a:ext cx="10515600" cy="67324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Фактори 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розвитку: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1257" y="885120"/>
            <a:ext cx="11513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Природно-географічні ресурси </a:t>
            </a:r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включають природні об’єкти, умови та явища.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1494551"/>
            <a:ext cx="11513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Історико-культурні</a:t>
            </a:r>
            <a:r>
              <a:rPr lang="uk-UA" sz="2000" b="1" dirty="0">
                <a:latin typeface="+mj-lt"/>
              </a:rPr>
              <a:t> </a:t>
            </a:r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туристичні ресурси </a:t>
            </a:r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– це сукупність створених у процесі історичного розвитку даної території пам'ятників матеріальної й духовної культури, які є об'єктами туристського інтересу. 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894" y="2697735"/>
            <a:ext cx="11336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>
                <a:latin typeface="ALS Sector Regular" pitchFamily="50" charset="0"/>
                <a:cs typeface="ALS Sector Regular" pitchFamily="50" charset="0"/>
              </a:rPr>
              <a:t>Біосоціальні</a:t>
            </a:r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туристичні </a:t>
            </a:r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ресурси</a:t>
            </a:r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 - соціальні </a:t>
            </a:r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та природні об'єкти, явища, події, походження яких тісно пов'язане як з територією України (де вони розташовані або відбувались), так і з територією тієї закордонної країни, в межах якої даний об'єкт, явище, подія первісно виникла мають назву гомогенних туристичні ресурси (ресурси-біпатриди). 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209" y="4762418"/>
            <a:ext cx="11485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До групи </a:t>
            </a:r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соціально-економічних туристичних ресурсів </a:t>
            </a:r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належать географічне положення, транспортна доступність, рівень економічного розвитку та добробуту суспільства, стандарти обслуговування, організація туристичного господарства, кількість зайнятих у галузі тощо.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8200" y="1306286"/>
            <a:ext cx="10515600" cy="3904343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Основна боротьба туристичних підприємств у сфері міжгалузевої й </a:t>
            </a:r>
            <a:r>
              <a:rPr lang="uk-UA" sz="2800" dirty="0" err="1">
                <a:latin typeface="ALS Sector Regular" pitchFamily="50" charset="0"/>
                <a:cs typeface="ALS Sector Regular" pitchFamily="50" charset="0"/>
              </a:rPr>
              <a:t>міжсекторної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 конкуренції ведеться за ресурси, зокрема за ресурс вільного туристичного простору. </a:t>
            </a:r>
            <a:r>
              <a:rPr lang="uk-UA" sz="2800" b="1" dirty="0">
                <a:latin typeface="ALS Sector Regular" pitchFamily="50" charset="0"/>
                <a:cs typeface="ALS Sector Regular" pitchFamily="50" charset="0"/>
              </a:rPr>
              <a:t>Туристичний простір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– це важливий природний ресурс; туризм бореться за доступ до нього як з урахуванням інвестиційних цілей, так і для збереження вільного простору, необхідного для використання в рекреаційних цілях.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1. Наукове</a:t>
            </a:r>
            <a:r>
              <a:rPr lang="uk-UA" sz="40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4000" dirty="0">
                <a:latin typeface="ALS Sector Regular" pitchFamily="50" charset="0"/>
                <a:cs typeface="ALS Sector Regular" pitchFamily="50" charset="0"/>
              </a:rPr>
              <a:t>забезпечення.</a:t>
            </a:r>
            <a:endParaRPr lang="ru-RU" sz="4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9126704" cy="3254799"/>
          </a:xfrm>
        </p:spPr>
        <p:txBody>
          <a:bodyPr>
            <a:noAutofit/>
          </a:bodyPr>
          <a:lstStyle/>
          <a:p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прогнозування перспектив розвитку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туризму; </a:t>
            </a:r>
            <a:endParaRPr lang="en-US" sz="3200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розробка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нових видів туристичного продукту на основі інноваційних технологій і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матеріалів;</a:t>
            </a:r>
          </a:p>
          <a:p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підготовка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висококваліфікованих кадрів для сфери туризму.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1026" name="Picture 2" descr="График, Рост, Отчет, Аналитик, Компан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68" y="5061397"/>
            <a:ext cx="2605964" cy="146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Статистика, Стрелки, Тренд, Эконом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761" y="689600"/>
            <a:ext cx="2332570" cy="155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Градация, Университет, Коллед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04" y="2932355"/>
            <a:ext cx="1756367" cy="17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Успех, Стратегии, Бизнес, Решени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3" y="5190185"/>
            <a:ext cx="2944387" cy="16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Чинники, які сприяли перетворенню туризму на масовий феномен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стабільні політичні обставини й тривалий мирний період, хоча він й опирався на політику ядерного стримування; 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lvl="0"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економічне зростання й, як наслідок, зростання купівельної спроможності значних верств населення; 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lvl="0"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зменшення кількості робочого часу до 40-годинного робочого тижня і відповідно збільшення вільного часу;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lvl="0"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запровадження гарантованих оплачуваних відпусток;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lvl="0"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зростання рівня освіти й загальної культури на великих територіях всіх континентів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2835"/>
            <a:ext cx="8610600" cy="1325563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ALS Sector Regular" pitchFamily="50" charset="0"/>
                <a:cs typeface="ALS Sector Regular" pitchFamily="50" charset="0"/>
              </a:rPr>
              <a:t>2. 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Організаційне</a:t>
            </a:r>
            <a:r>
              <a:rPr lang="uk-UA" sz="40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4000" dirty="0" smtClean="0">
                <a:latin typeface="ALS Sector Regular" pitchFamily="50" charset="0"/>
                <a:cs typeface="ALS Sector Regular" pitchFamily="50" charset="0"/>
              </a:rPr>
              <a:t>забезпечення.</a:t>
            </a:r>
            <a:endParaRPr lang="ru-RU" sz="4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28821"/>
            <a:ext cx="8885348" cy="4351338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розробка ефективних методів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(способів) управління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в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туризмі;</a:t>
            </a:r>
          </a:p>
          <a:p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участь в інтеграційних та </a:t>
            </a:r>
            <a:r>
              <a:rPr lang="uk-UA" sz="3200" dirty="0" err="1" smtClean="0">
                <a:latin typeface="ALS Sector Regular" pitchFamily="50" charset="0"/>
                <a:cs typeface="ALS Sector Regular" pitchFamily="50" charset="0"/>
              </a:rPr>
              <a:t>глобалізаційних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 процесах (наприклад, у формі міжнародної кооперації);</a:t>
            </a:r>
          </a:p>
          <a:p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контроль та координація діяльності у сфері туризму з боку державних органів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влади.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2050" name="Picture 2" descr="Бизнес, Идея, Стратегии, Маркетин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86" y="3101767"/>
            <a:ext cx="1725591" cy="214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нтинентах, Флаги, Силуэты, Мош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10" y="365125"/>
            <a:ext cx="3306726" cy="22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latin typeface="ALS Sector Regular" pitchFamily="50" charset="0"/>
                <a:cs typeface="ALS Sector Regular" pitchFamily="50" charset="0"/>
              </a:rPr>
              <a:t>3. 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Інфраструктурне </a:t>
            </a:r>
            <a:r>
              <a:rPr lang="uk-UA" sz="4000" dirty="0" smtClean="0">
                <a:latin typeface="ALS Sector Regular" pitchFamily="50" charset="0"/>
                <a:cs typeface="ALS Sector Regular" pitchFamily="50" charset="0"/>
              </a:rPr>
              <a:t>забезпечення.</a:t>
            </a:r>
            <a:endParaRPr lang="ru-RU" sz="40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pic>
        <p:nvPicPr>
          <p:cNvPr id="3074" name="Picture 2" descr="Железнодорожный Вокзал, Взрослый, Гор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9" y="1472709"/>
            <a:ext cx="3568943" cy="23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ост, Железная Дорога, Архитекту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43" y="1472710"/>
            <a:ext cx="3568942" cy="23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эропорт, Терминал, Штутгарт, Герма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1472710"/>
            <a:ext cx="3568942" cy="23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елефон, Старый, Год Постройки 19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4069082"/>
            <a:ext cx="3568942" cy="23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Гидрант, Воды, Fire, Металла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43" y="4069082"/>
            <a:ext cx="3568942" cy="23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96270" y="4639768"/>
            <a:ext cx="296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latin typeface="ALS Sector Regular" pitchFamily="50" charset="0"/>
                <a:cs typeface="ALS Sector Regular" pitchFamily="50" charset="0"/>
              </a:rPr>
              <a:t>т</a:t>
            </a:r>
            <a:r>
              <a:rPr lang="uk-UA" sz="4800" i="1" dirty="0" smtClean="0">
                <a:latin typeface="ALS Sector Regular" pitchFamily="50" charset="0"/>
                <a:cs typeface="ALS Sector Regular" pitchFamily="50" charset="0"/>
              </a:rPr>
              <a:t>а інше</a:t>
            </a:r>
            <a:endParaRPr lang="ru-RU" sz="4800" i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4. Технологічне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забезпечення 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218" y="1825624"/>
            <a:ext cx="8912180" cy="3762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Технологія – певна послідовність дій, спрямована на перетворення чогось для отримання потрібного результату. Кулінарний рецепт, наприклад, це також технологія.</a:t>
            </a:r>
          </a:p>
          <a:p>
            <a:pPr marL="0" indent="0" algn="just">
              <a:buNone/>
            </a:pPr>
            <a:endParaRPr lang="uk-UA" dirty="0">
              <a:latin typeface="ALS Sector Regular" pitchFamily="50" charset="0"/>
              <a:cs typeface="ALS Sector Regular" pitchFamily="50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В туризмі, наприклад, це бронювання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проїзних документів і готелів, технологія транспортного обслуговування й розміщення, система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харчування. </a:t>
            </a:r>
            <a:endParaRPr lang="uk-UA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098" name="Picture 2" descr="RWB Industriegebie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64" y="3530429"/>
            <a:ext cx="2095500" cy="2095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цепт, Метка, Значок, Символ, Лож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90" y="1027906"/>
            <a:ext cx="2359651" cy="20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0922" cy="1325563"/>
          </a:xfrm>
        </p:spPr>
        <p:txBody>
          <a:bodyPr>
            <a:normAutofit/>
          </a:bodyPr>
          <a:lstStyle/>
          <a:p>
            <a:r>
              <a:rPr lang="uk-UA" b="1" dirty="0">
                <a:latin typeface="ALS Sector Regular"/>
              </a:rPr>
              <a:t>5. </a:t>
            </a:r>
            <a:r>
              <a:rPr lang="uk-UA" sz="4000" b="1" dirty="0">
                <a:latin typeface="ALS Sector Regular"/>
              </a:rPr>
              <a:t>Нормативно-правове</a:t>
            </a:r>
            <a:r>
              <a:rPr lang="uk-UA" b="1" dirty="0">
                <a:latin typeface="ALS Sector Regular"/>
              </a:rPr>
              <a:t> забезпечення</a:t>
            </a:r>
            <a:endParaRPr lang="ru-RU" b="1" dirty="0">
              <a:latin typeface="ALS Sector Regular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293100" cy="13620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ALS Sector Regular"/>
              </a:rPr>
              <a:t>юридичне закріплення законодавчих норм у вигляді правил, норм і вимог, обов'язкових для здійснення туристичної діяльності </a:t>
            </a:r>
            <a:endParaRPr lang="ru-RU" dirty="0">
              <a:latin typeface="ALS Sector Regular"/>
            </a:endParaRPr>
          </a:p>
        </p:txBody>
      </p:sp>
      <p:pic>
        <p:nvPicPr>
          <p:cNvPr id="2050" name="Picture 2" descr="Марка, Сертификат, Сертифицированные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0076"/>
          <a:stretch/>
        </p:blipFill>
        <p:spPr bwMode="auto">
          <a:xfrm>
            <a:off x="9398000" y="3506788"/>
            <a:ext cx="2616200" cy="20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релка, Баланс, Эмблема, Правосу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077" y="1656158"/>
            <a:ext cx="1766045" cy="17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600" y="4029228"/>
            <a:ext cx="7480300" cy="1077218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ALS Sector Regular"/>
              </a:rPr>
              <a:t>Головна мета - встановити однакові правила гри для всіх!</a:t>
            </a:r>
            <a:endParaRPr lang="ru-RU" sz="3200" dirty="0">
              <a:latin typeface="ALS Secto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904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latin typeface="ALS Sector Regular" pitchFamily="50" charset="0"/>
                <a:cs typeface="ALS Sector Regular" pitchFamily="50" charset="0"/>
              </a:rPr>
              <a:t>6. 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Екологічне</a:t>
            </a:r>
            <a:r>
              <a:rPr lang="uk-UA" sz="4000" dirty="0">
                <a:latin typeface="ALS Sector Regular" pitchFamily="50" charset="0"/>
                <a:cs typeface="ALS Sector Regular" pitchFamily="50" charset="0"/>
              </a:rPr>
              <a:t> забезпечення</a:t>
            </a:r>
            <a:endParaRPr lang="ru-RU" sz="4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7140"/>
            <a:ext cx="80518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ALS Sector Regular"/>
              </a:rPr>
              <a:t>використання </a:t>
            </a:r>
            <a:r>
              <a:rPr lang="uk-UA" b="1" dirty="0">
                <a:latin typeface="ALS Sector Regular"/>
              </a:rPr>
              <a:t>екологічно</a:t>
            </a:r>
            <a:r>
              <a:rPr lang="uk-UA" dirty="0">
                <a:latin typeface="ALS Sector Regular"/>
              </a:rPr>
              <a:t> безпечних туристичних ресурсів в </a:t>
            </a:r>
            <a:r>
              <a:rPr lang="uk-UA" b="1" dirty="0">
                <a:latin typeface="ALS Sector Regular"/>
              </a:rPr>
              <a:t>екологічно</a:t>
            </a:r>
            <a:r>
              <a:rPr lang="uk-UA" dirty="0">
                <a:latin typeface="ALS Sector Regular"/>
              </a:rPr>
              <a:t> безпечних районах, рівень охорони та безпеки.</a:t>
            </a:r>
            <a:endParaRPr lang="ru-RU" dirty="0">
              <a:latin typeface="ALS Sector Regular"/>
            </a:endParaRPr>
          </a:p>
        </p:txBody>
      </p:sp>
      <p:pic>
        <p:nvPicPr>
          <p:cNvPr id="3074" name="Picture 2" descr="Соки Овощные, Овощи, Укромные, Бел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45" y="984249"/>
            <a:ext cx="2524125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циркулировать, Зеленый, Земли, Сре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0" y="3199609"/>
            <a:ext cx="190086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Иконки Экология, Рециркулиров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938462"/>
            <a:ext cx="7581900" cy="37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ALS Sector Regular"/>
              </a:rPr>
              <a:t>7. Інформаційне забезпечення </a:t>
            </a:r>
            <a:endParaRPr lang="ru-RU" sz="4000" b="1" dirty="0">
              <a:latin typeface="ALS Sector Regular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229600" cy="1793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ALS Sector Regular" pitchFamily="50" charset="0"/>
                <a:cs typeface="ALS Sector Regular" pitchFamily="50" charset="0"/>
              </a:rPr>
              <a:t>спрямоване на підтримку достатнього рівня поінформованості про туристичний продукт (у тому числі через мережу туристичних інформаційних центрів).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098" name="Picture 2" descr="Дороги, Информация, Информации, Цен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2" y="3594099"/>
            <a:ext cx="590549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нформация О, Значок, Кнопка, Ве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6" y="1825625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Чинники, які сприяли перетворенню туризму на масовий феномен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пізні шлюби, поширення ідеології </a:t>
            </a:r>
            <a:r>
              <a:rPr lang="uk-UA" dirty="0" err="1" smtClean="0">
                <a:latin typeface="ALS Sector Regular" pitchFamily="50" charset="0"/>
                <a:cs typeface="ALS Sector Regular" pitchFamily="50" charset="0"/>
              </a:rPr>
              <a:t>childfree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, тобто свідомої відмови від бажання мати дитину;</a:t>
            </a:r>
          </a:p>
          <a:p>
            <a:pPr algn="just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зростання тривалості життя в розвинених країнах</a:t>
            </a:r>
          </a:p>
          <a:p>
            <a:pPr algn="just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урбанізація й викликане нею прагнення людей до перебування «на природі»;</a:t>
            </a:r>
          </a:p>
          <a:p>
            <a:pPr algn="just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спрощення правил перетину державних кордонів</a:t>
            </a:r>
          </a:p>
          <a:p>
            <a:pPr algn="just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науково-технічний прогрес, що викликав розвиток засобів комунікації, транспорту, обміну інформацією й т.п.</a:t>
            </a:r>
            <a:endParaRPr lang="uk-UA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884" y="1987863"/>
            <a:ext cx="10895527" cy="2828835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Туристифікація - процес і результуючий стан у визначеному просторі відносно стихійного, незапланованого </a:t>
            </a:r>
            <a:r>
              <a:rPr lang="uk-UA" b="1" dirty="0" smtClean="0">
                <a:latin typeface="ALS Sector Regular" pitchFamily="50" charset="0"/>
                <a:cs typeface="ALS Sector Regular" pitchFamily="50" charset="0"/>
              </a:rPr>
              <a:t>масового розвитку туризму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, що призводить до перетворення цього простору в туристичний товар.</a:t>
            </a:r>
            <a:endParaRPr lang="uk-UA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spitality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36"/>
          <a:stretch/>
        </p:blipFill>
        <p:spPr bwMode="auto">
          <a:xfrm>
            <a:off x="1520735" y="587913"/>
            <a:ext cx="9027062" cy="20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spitality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6" b="7766"/>
          <a:stretch/>
        </p:blipFill>
        <p:spPr bwMode="auto">
          <a:xfrm>
            <a:off x="1520735" y="4146994"/>
            <a:ext cx="9027062" cy="20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0563" y="2716301"/>
            <a:ext cx="85827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spc="1200" dirty="0" smtClean="0">
                <a:latin typeface="ALS Sector Stencil" pitchFamily="50" charset="0"/>
              </a:rPr>
              <a:t>ГОСТИННІСТЬ</a:t>
            </a:r>
            <a:endParaRPr lang="ru-RU" sz="8000" spc="1200" dirty="0">
              <a:latin typeface="ALS Sector Stencil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08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ALS Sector Regular" pitchFamily="50" charset="0"/>
                <a:cs typeface="ALS Sector Regular" pitchFamily="50" charset="0"/>
              </a:rPr>
              <a:t>Найсильнішим</a:t>
            </a:r>
            <a:r>
              <a:rPr lang="ru-RU" dirty="0">
                <a:latin typeface="ALS Sector Regular" pitchFamily="50" charset="0"/>
                <a:cs typeface="ALS Sector Regular" pitchFamily="50" charset="0"/>
              </a:rPr>
              <a:t> стереотипом </a:t>
            </a:r>
            <a:r>
              <a:rPr lang="ru-RU" dirty="0" err="1">
                <a:latin typeface="ALS Sector Regular" pitchFamily="50" charset="0"/>
                <a:cs typeface="ALS Sector Regular" pitchFamily="50" charset="0"/>
              </a:rPr>
              <a:t>щодо</a:t>
            </a:r>
            <a:r>
              <a:rPr lang="ru-RU" dirty="0">
                <a:latin typeface="ALS Sector Regular" pitchFamily="50" charset="0"/>
                <a:cs typeface="ALS Sector Regular" pitchFamily="50" charset="0"/>
              </a:rPr>
              <a:t> туризму, є </a:t>
            </a:r>
            <a:r>
              <a:rPr lang="ru-RU" dirty="0" err="1">
                <a:latin typeface="ALS Sector Regular" pitchFamily="50" charset="0"/>
                <a:cs typeface="ALS Sector Regular" pitchFamily="50" charset="0"/>
              </a:rPr>
              <a:t>його</a:t>
            </a:r>
            <a:r>
              <a:rPr lang="ru-RU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dirty="0" err="1">
                <a:latin typeface="ALS Sector Regular" pitchFamily="50" charset="0"/>
                <a:cs typeface="ALS Sector Regular" pitchFamily="50" charset="0"/>
              </a:rPr>
              <a:t>залежність</a:t>
            </a:r>
            <a:r>
              <a:rPr lang="ru-RU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dirty="0" err="1">
                <a:latin typeface="ALS Sector Regular" pitchFamily="50" charset="0"/>
                <a:cs typeface="ALS Sector Regular" pitchFamily="50" charset="0"/>
              </a:rPr>
              <a:t>від</a:t>
            </a:r>
            <a:r>
              <a:rPr lang="ru-RU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dirty="0" err="1">
                <a:latin typeface="ALS Sector Regular" pitchFamily="50" charset="0"/>
                <a:cs typeface="ALS Sector Regular" pitchFamily="50" charset="0"/>
              </a:rPr>
              <a:t>статків</a:t>
            </a:r>
            <a:r>
              <a:rPr lang="ru-RU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dirty="0" smtClean="0">
                <a:latin typeface="ALS Sector Regular" pitchFamily="50" charset="0"/>
                <a:cs typeface="ALS Sector Regular" pitchFamily="50" charset="0"/>
              </a:rPr>
              <a:t>людей! </a:t>
            </a:r>
            <a:br>
              <a:rPr lang="ru-RU" dirty="0" smtClean="0">
                <a:latin typeface="ALS Sector Regular" pitchFamily="50" charset="0"/>
                <a:cs typeface="ALS Sector Regular" pitchFamily="50" charset="0"/>
              </a:rPr>
            </a:br>
            <a:r>
              <a:rPr lang="ru-RU" dirty="0">
                <a:latin typeface="ALS Sector Regular" pitchFamily="50" charset="0"/>
                <a:cs typeface="ALS Sector Regular" pitchFamily="50" charset="0"/>
              </a:rPr>
              <a:t/>
            </a:r>
            <a:br>
              <a:rPr lang="ru-RU" dirty="0">
                <a:latin typeface="ALS Sector Regular" pitchFamily="50" charset="0"/>
                <a:cs typeface="ALS Sector Regular" pitchFamily="50" charset="0"/>
              </a:rPr>
            </a:b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Стрімке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посилення західного способу життя у світі, у тому числі в Україні, дозволяють стверджувати про глобальне поширення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західного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способу організації вільного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часу.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" y="5538487"/>
            <a:ext cx="9953230" cy="915693"/>
          </a:xfrm>
        </p:spPr>
        <p:txBody>
          <a:bodyPr>
            <a:noAutofit/>
          </a:bodyPr>
          <a:lstStyle/>
          <a:p>
            <a:pPr algn="ctr"/>
            <a:r>
              <a:rPr lang="uk-UA" sz="2400" i="1" dirty="0">
                <a:latin typeface="ALS Sector Regular" pitchFamily="50" charset="0"/>
                <a:cs typeface="ALS Sector Regular" pitchFamily="50" charset="0"/>
              </a:rPr>
              <a:t>Вплив глобальних чинників на зміни кількості туристичних подорожей в світі у 2000-2020 роках за даними ЮНВТО 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3074" name="Picture 2" descr="Пересмотренный прогноз на 2020 год - прибытие международных тур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" y="1"/>
            <a:ext cx="9501128" cy="54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5539</TotalTime>
  <Words>1547</Words>
  <Application>Microsoft Office PowerPoint</Application>
  <PresentationFormat>Произвольный</PresentationFormat>
  <Paragraphs>139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Тема 1. Туризм як соціо-культурний феномен сучасності та його роль в світовій економіці</vt:lpstr>
      <vt:lpstr>1.1. Туризм – масове явище ХХІ століття, яке неможливо ігнорувати </vt:lpstr>
      <vt:lpstr>Презентация PowerPoint</vt:lpstr>
      <vt:lpstr>Чинники, які сприяли перетворенню туризму на масовий феномен</vt:lpstr>
      <vt:lpstr>Чинники, які сприяли перетворенню туризму на масовий феномен</vt:lpstr>
      <vt:lpstr>Туристифікація - процес і результуючий стан у визначеному просторі відносно стихійного, незапланованого масового розвитку туризму, що призводить до перетворення цього простору в туристичний товар.</vt:lpstr>
      <vt:lpstr>Презентация PowerPoint</vt:lpstr>
      <vt:lpstr>Найсильнішим стереотипом щодо туризму, є його залежність від статків людей!   Стрімке посилення західного способу життя у світі, у тому числі в Україні, дозволяють стверджувати про глобальне поширення західного способу організації вільного часу.</vt:lpstr>
      <vt:lpstr>Вплив глобальних чинників на зміни кількості туристичних подорожей в світі у 2000-2020 роках за даними ЮНВТО </vt:lpstr>
      <vt:lpstr>Інстатуризм</vt:lpstr>
      <vt:lpstr>Туризм - це один із пріоритетних напрямків розвитку суспільства нового типу, оскільки феномен туризму вбирає в себе такі якісні характеристики процесу інформатизації суспільства, як:</vt:lpstr>
      <vt:lpstr>Способи організації вільного часу, %</vt:lpstr>
      <vt:lpstr>1.2. Сила туризму: як витрати туристів підтримують економіку</vt:lpstr>
      <vt:lpstr>Туристична галузь може розвиватися швидше, ніж зростає валовий внутрішній продукт, бо попит на подорожі зростає швидше, ніж вся економіка в цілому, і за прогнозами буде подвоюватися кожні 10-15 років.</vt:lpstr>
      <vt:lpstr>Презентация PowerPoint</vt:lpstr>
      <vt:lpstr>Як туризм поринає в економіку країни</vt:lpstr>
      <vt:lpstr>В чому сутність «невидимого імпорту» в туризмі?</vt:lpstr>
      <vt:lpstr>Як працює ефект мультиплікатора?</vt:lpstr>
      <vt:lpstr>Згідно з рекомендаціями Міжнародного валютного фонду в актив платіжного балансу за статтею «Туризм» включаються такі доходи:</vt:lpstr>
      <vt:lpstr>Презентация PowerPoint</vt:lpstr>
      <vt:lpstr>Презентация PowerPoint</vt:lpstr>
      <vt:lpstr>В туризмі праця в основному не механізована, і не може бути механізована, що дозволяє залучати трудові ресурси, спрямовуючи їх на обслуговування туристів!</vt:lpstr>
      <vt:lpstr>Як туризм міняє імідж країни?</vt:lpstr>
      <vt:lpstr>Презентация PowerPoint</vt:lpstr>
      <vt:lpstr>1.3. Значення туризму у процесі розвитку суспільства: 1,5 млрд. туристів – 1,5 млрд. можливостей</vt:lpstr>
      <vt:lpstr>Рекреаційно-оздоровча функція</vt:lpstr>
      <vt:lpstr>Пізнавальна функція.</vt:lpstr>
      <vt:lpstr>Виховна функція. </vt:lpstr>
      <vt:lpstr>4. Соціальна функція. </vt:lpstr>
      <vt:lpstr>7. Демографічна функція.</vt:lpstr>
      <vt:lpstr>Презентация PowerPoint</vt:lpstr>
      <vt:lpstr>Презентация PowerPoint</vt:lpstr>
      <vt:lpstr>1.4. Чинники та умови розвитку туризму або коли туризм приносить користь суспільству</vt:lpstr>
      <vt:lpstr>Фактори розвитку туризму – це найбільш істотні обставини й умови, що впливають на розвиток туризму в конкретному соціально-економічному середовищі.</vt:lpstr>
      <vt:lpstr>Туристичні ресурси:</vt:lpstr>
      <vt:lpstr>Фактори розвитку можна згрупувати:</vt:lpstr>
      <vt:lpstr>Фактори розвитку:</vt:lpstr>
      <vt:lpstr>Презентация PowerPoint</vt:lpstr>
      <vt:lpstr>1. Наукове забезпечення.</vt:lpstr>
      <vt:lpstr>2. Організаційне забезпечення.</vt:lpstr>
      <vt:lpstr>3. Інфраструктурне забезпечення.</vt:lpstr>
      <vt:lpstr>4. Технологічне забезпечення </vt:lpstr>
      <vt:lpstr>5. Нормативно-правове забезпечення</vt:lpstr>
      <vt:lpstr>6. Екологічне забезпечення</vt:lpstr>
      <vt:lpstr>7. Інформаційне забезпечення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Потужні регіональні  та локальні DMO</dc:title>
  <dc:creator>Ivan Liptuga</dc:creator>
  <cp:lastModifiedBy>Kravtsov Sergiy</cp:lastModifiedBy>
  <cp:revision>333</cp:revision>
  <dcterms:created xsi:type="dcterms:W3CDTF">2020-10-13T05:16:08Z</dcterms:created>
  <dcterms:modified xsi:type="dcterms:W3CDTF">2022-09-22T11:54:56Z</dcterms:modified>
</cp:coreProperties>
</file>