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91" r:id="rId3"/>
    <p:sldId id="292" r:id="rId4"/>
    <p:sldId id="308" r:id="rId5"/>
    <p:sldId id="388" r:id="rId6"/>
    <p:sldId id="390" r:id="rId7"/>
    <p:sldId id="391" r:id="rId8"/>
    <p:sldId id="392" r:id="rId9"/>
    <p:sldId id="394" r:id="rId10"/>
    <p:sldId id="397" r:id="rId11"/>
    <p:sldId id="398" r:id="rId12"/>
    <p:sldId id="399" r:id="rId13"/>
    <p:sldId id="403" r:id="rId14"/>
    <p:sldId id="405" r:id="rId15"/>
    <p:sldId id="400" r:id="rId16"/>
    <p:sldId id="406" r:id="rId17"/>
    <p:sldId id="402" r:id="rId18"/>
    <p:sldId id="409" r:id="rId19"/>
    <p:sldId id="420" r:id="rId20"/>
    <p:sldId id="414" r:id="rId21"/>
    <p:sldId id="424" r:id="rId22"/>
    <p:sldId id="423" r:id="rId23"/>
    <p:sldId id="425" r:id="rId24"/>
    <p:sldId id="446" r:id="rId25"/>
    <p:sldId id="447" r:id="rId26"/>
    <p:sldId id="448" r:id="rId27"/>
    <p:sldId id="429" r:id="rId28"/>
    <p:sldId id="449" r:id="rId29"/>
    <p:sldId id="450" r:id="rId30"/>
    <p:sldId id="445" r:id="rId31"/>
    <p:sldId id="453" r:id="rId32"/>
    <p:sldId id="455" r:id="rId33"/>
    <p:sldId id="454" r:id="rId34"/>
    <p:sldId id="456" r:id="rId35"/>
    <p:sldId id="457" r:id="rId36"/>
    <p:sldId id="459" r:id="rId37"/>
    <p:sldId id="460" r:id="rId38"/>
    <p:sldId id="458" r:id="rId39"/>
    <p:sldId id="461" r:id="rId40"/>
    <p:sldId id="451" r:id="rId41"/>
    <p:sldId id="462" r:id="rId42"/>
    <p:sldId id="463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ource Sans Pro" panose="020B0604020202020204" charset="0"/>
      <p:regular r:id="rId49"/>
      <p:bold r:id="rId50"/>
      <p:italic r:id="rId51"/>
      <p:boldItalic r:id="rId52"/>
    </p:embeddedFont>
    <p:embeddedFont>
      <p:font typeface="Sylfaen" panose="010A0502050306030303" pitchFamily="18" charset="0"/>
      <p:regular r:id="rId53"/>
    </p:embeddedFont>
    <p:embeddedFont>
      <p:font typeface="Oswald" panose="020B0604020202020204" charset="-52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4" autoAdjust="0"/>
    <p:restoredTop sz="95126" autoAdjust="0"/>
  </p:normalViewPr>
  <p:slideViewPr>
    <p:cSldViewPr snapToGrid="0">
      <p:cViewPr varScale="1">
        <p:scale>
          <a:sx n="92" d="100"/>
          <a:sy n="9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15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57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73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50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29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46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89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76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34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3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8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470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415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680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140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439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960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283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130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2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696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148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771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558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21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72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3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41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5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58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1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17.03.2022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7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A25C-A514-4E48-B009-C10BC74822F6}" type="datetime1">
              <a:rPr lang="uk-UA"/>
              <a:pPr>
                <a:defRPr/>
              </a:pPr>
              <a:t>17.03.2022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М.Д.Ганаба, ас. к-ри статистики та економічного аналізу НАУ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ECBDB-7C9C-41B7-A116-8D3B846DB69A}" type="slidenum">
              <a:rPr lang="en-US" altLang="uk-UA"/>
              <a:pPr>
                <a:defRPr/>
              </a:pPr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1673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0B47-079F-4860-B68D-E113768AC657}" type="datetime1">
              <a:rPr lang="uk-UA"/>
              <a:pPr>
                <a:defRPr/>
              </a:pPr>
              <a:t>17.03.2022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М.Д.Ганаба, ас. к-ри статистики та економічного аналізу НАУ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B76C5D-0AFE-42FB-9FBE-F457FE014225}" type="slidenum">
              <a:rPr lang="en-US" altLang="uk-UA"/>
              <a:pPr>
                <a:defRPr/>
              </a:pPr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280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60" r:id="rId6"/>
    <p:sldLayoutId id="2147483662" r:id="rId7"/>
    <p:sldLayoutId id="2147483663" r:id="rId8"/>
    <p:sldLayoutId id="2147483664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5"/>
          <p:cNvSpPr>
            <a:spLocks noChangeArrowheads="1"/>
          </p:cNvSpPr>
          <p:nvPr/>
        </p:nvSpPr>
        <p:spPr bwMode="auto">
          <a:xfrm>
            <a:off x="183141" y="1447507"/>
            <a:ext cx="8642350" cy="3601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lIns="92075" tIns="46037" rIns="92075" bIns="46037" anchor="ctr">
            <a:spAutoFit/>
          </a:bodyPr>
          <a:lstStyle>
            <a:lvl1pPr indent="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перевірки наявності автокореляції залишків можна застосувати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методи</a:t>
            </a:r>
            <a:r>
              <a:rPr kumimoji="1" lang="uk-UA" alt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uk-UA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Критерій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Дарбіна-Уотсона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Критерій фон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Неймана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Нециклічний коефіцієнт автокореляції.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Циклічний коефіцієнт автокореляції.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792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П.2</a:t>
            </a:r>
            <a:endParaRPr lang="en-US" altLang="uk-UA" sz="28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1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" name="Rectangle 125"/>
          <p:cNvSpPr>
            <a:spLocks noChangeArrowheads="1"/>
          </p:cNvSpPr>
          <p:nvPr/>
        </p:nvSpPr>
        <p:spPr bwMode="auto">
          <a:xfrm>
            <a:off x="229560" y="1490909"/>
            <a:ext cx="8820922" cy="95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для перевірки наявності автокореляції застосовується критерій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Дарбіна-Уотсона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1" lang="en-US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21029"/>
              </p:ext>
            </p:extLst>
          </p:nvPr>
        </p:nvGraphicFramePr>
        <p:xfrm>
          <a:off x="2197100" y="2618510"/>
          <a:ext cx="4894263" cy="234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Формула" r:id="rId4" imgW="1308100" imgH="838200" progId="Equation.3">
                  <p:embed/>
                </p:oleObj>
              </mc:Choice>
              <mc:Fallback>
                <p:oleObj name="Формула" r:id="rId4" imgW="1308100" imgH="838200" progId="Equation.3">
                  <p:embed/>
                  <p:pic>
                    <p:nvPicPr>
                      <p:cNvPr id="16398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618510"/>
                        <a:ext cx="4894263" cy="23448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78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8067878" y="4081850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557886"/>
              </p:ext>
            </p:extLst>
          </p:nvPr>
        </p:nvGraphicFramePr>
        <p:xfrm>
          <a:off x="1261486" y="1272887"/>
          <a:ext cx="2327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Формула" r:id="rId4" imgW="710891" imgH="215806" progId="Equation.3">
                  <p:embed/>
                </p:oleObj>
              </mc:Choice>
              <mc:Fallback>
                <p:oleObj name="Формула" r:id="rId4" imgW="710891" imgH="215806" progId="Equation.3">
                  <p:embed/>
                  <p:pic>
                    <p:nvPicPr>
                      <p:cNvPr id="1741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486" y="1272887"/>
                        <a:ext cx="2327275" cy="7143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176646" y="2125080"/>
            <a:ext cx="8763632" cy="1570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залишки </a:t>
            </a:r>
            <a:r>
              <a:rPr kumimoji="1" lang="uk-UA" altLang="uk-UA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випадковими величинами, тобто </a:t>
            </a:r>
            <a:r>
              <a:rPr kumimoji="1" lang="uk-UA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kumimoji="1" lang="uk-UA" altLang="uk-UA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автокорельовані</a:t>
            </a:r>
            <a:r>
              <a:rPr kumimoji="1" lang="en-US" alt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значення </a:t>
            </a:r>
            <a:r>
              <a:rPr kumimoji="1" lang="uk-UA" altLang="uk-UA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міститься поблизу “2”;</a:t>
            </a:r>
            <a:endParaRPr kumimoji="1" lang="en-US" altLang="uk-UA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332943" y="3848168"/>
            <a:ext cx="7632700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uk-UA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 &lt; 2   - автокореляція додатна;</a:t>
            </a:r>
            <a:r>
              <a:rPr kumimoji="1" lang="en-US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332942" y="4530222"/>
            <a:ext cx="7632701" cy="585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uk-UA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 </a:t>
            </a:r>
            <a:r>
              <a:rPr kumimoji="1" lang="en-US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1" lang="uk-UA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- автокореляція від'ємна;</a:t>
            </a:r>
            <a:r>
              <a:rPr kumimoji="1" lang="en-US" alt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88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77;p41"/>
          <p:cNvGrpSpPr/>
          <p:nvPr/>
        </p:nvGrpSpPr>
        <p:grpSpPr>
          <a:xfrm>
            <a:off x="3019464" y="1709953"/>
            <a:ext cx="2375646" cy="2873106"/>
            <a:chOff x="1570037" y="815673"/>
            <a:chExt cx="4943475" cy="5258589"/>
          </a:xfrm>
        </p:grpSpPr>
        <p:sp>
          <p:nvSpPr>
            <p:cNvPr id="8" name="Google Shape;1378;p41"/>
            <p:cNvSpPr/>
            <p:nvPr/>
          </p:nvSpPr>
          <p:spPr>
            <a:xfrm>
              <a:off x="4814886" y="3162301"/>
              <a:ext cx="1673224" cy="1309684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1"/>
              <a:ext cx="1800226" cy="2911961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815673"/>
              <a:ext cx="2481262" cy="2381551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1" y="4094162"/>
              <a:ext cx="2493961" cy="1980100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73896"/>
              </p:ext>
            </p:extLst>
          </p:nvPr>
        </p:nvGraphicFramePr>
        <p:xfrm>
          <a:off x="195041" y="169271"/>
          <a:ext cx="2431256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1" name="Формула" r:id="rId4" imgW="888614" imgH="215806" progId="Equation.3">
                  <p:embed/>
                </p:oleObj>
              </mc:Choice>
              <mc:Fallback>
                <p:oleObj name="Формула" r:id="rId4" imgW="888614" imgH="215806" progId="Equation.3">
                  <p:embed/>
                  <p:pic>
                    <p:nvPicPr>
                      <p:cNvPr id="1844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41" y="169271"/>
                        <a:ext cx="2431256" cy="600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2885789" y="3557"/>
            <a:ext cx="6181372" cy="93150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kumimoji="1" lang="uk-UA" altLang="uk-UA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 табличних </a:t>
            </a:r>
            <a:r>
              <a:rPr kumimoji="1"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критерію </a:t>
            </a:r>
            <a:r>
              <a:rPr kumimoji="1" lang="uk-UA" altLang="uk-UA" sz="28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Дарбіна-Уотсона</a:t>
            </a:r>
            <a:r>
              <a:rPr kumimoji="1" lang="uk-UA" alt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46612" y="990657"/>
            <a:ext cx="3640137" cy="52387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8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нижня межа; </a:t>
            </a: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386125" y="1007194"/>
            <a:ext cx="3668712" cy="52387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uk-UA" altLang="uk-UA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1" lang="uk-UA" altLang="uk-UA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 межа.</a:t>
            </a:r>
            <a:r>
              <a:rPr kumimoji="1" lang="en-US" altLang="uk-UA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3664" y="1693920"/>
            <a:ext cx="1021112" cy="5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uk-U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80074"/>
              </p:ext>
            </p:extLst>
          </p:nvPr>
        </p:nvGraphicFramePr>
        <p:xfrm>
          <a:off x="1050587" y="1655997"/>
          <a:ext cx="2447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2" name="Формула" r:id="rId6" imgW="876300" imgH="228600" progId="Equation.3">
                  <p:embed/>
                </p:oleObj>
              </mc:Choice>
              <mc:Fallback>
                <p:oleObj name="Формула" r:id="rId6" imgW="876300" imgH="228600" progId="Equation.3">
                  <p:embed/>
                  <p:pic>
                    <p:nvPicPr>
                      <p:cNvPr id="18452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587" y="1655997"/>
                        <a:ext cx="24479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31877" y="2235477"/>
            <a:ext cx="3188227" cy="83163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 </a:t>
            </a:r>
            <a:r>
              <a:rPr kumimoji="1"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kumimoji="1" lang="uk-UA" altLang="uk-UA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автокореляцію</a:t>
            </a:r>
            <a:r>
              <a:rPr kumimoji="1"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1" lang="en-US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31877" y="3245670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34262"/>
              </p:ext>
            </p:extLst>
          </p:nvPr>
        </p:nvGraphicFramePr>
        <p:xfrm>
          <a:off x="863939" y="3218691"/>
          <a:ext cx="2520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3" name="Формула" r:id="rId8" imgW="901309" imgH="228501" progId="Equation.3">
                  <p:embed/>
                </p:oleObj>
              </mc:Choice>
              <mc:Fallback>
                <p:oleObj name="Формула" r:id="rId8" imgW="901309" imgH="228501" progId="Equation.3">
                  <p:embed/>
                  <p:pic>
                    <p:nvPicPr>
                      <p:cNvPr id="1845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39" y="3218691"/>
                        <a:ext cx="25209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0" y="3815152"/>
            <a:ext cx="2926391" cy="83163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автокореляція </a:t>
            </a:r>
            <a:r>
              <a:rPr kumimoji="1"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відсутня;</a:t>
            </a:r>
            <a:r>
              <a:rPr kumimoji="1" lang="en-US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5681525" y="2217780"/>
            <a:ext cx="1077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02152"/>
              </p:ext>
            </p:extLst>
          </p:nvPr>
        </p:nvGraphicFramePr>
        <p:xfrm>
          <a:off x="5513166" y="2679743"/>
          <a:ext cx="3510324" cy="64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name="Формула" r:id="rId10" imgW="1091726" imgH="203112" progId="Equation.3">
                  <p:embed/>
                </p:oleObj>
              </mc:Choice>
              <mc:Fallback>
                <p:oleObj name="Формула" r:id="rId10" imgW="1091726" imgH="203112" progId="Equation.3">
                  <p:embed/>
                  <p:pic>
                    <p:nvPicPr>
                      <p:cNvPr id="1846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166" y="2679743"/>
                        <a:ext cx="3510324" cy="647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5309270" y="3327171"/>
            <a:ext cx="3772598" cy="1200969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 </a:t>
            </a:r>
            <a:r>
              <a:rPr kumimoji="1" lang="uk-UA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     зробити не можна, існує    невизначеність</a:t>
            </a:r>
            <a:r>
              <a:rPr kumimoji="1" lang="en-US" altLang="uk-UA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02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 descr="Широкий діагональний 1"/>
          <p:cNvSpPr>
            <a:spLocks noChangeArrowheads="1"/>
          </p:cNvSpPr>
          <p:nvPr/>
        </p:nvSpPr>
        <p:spPr bwMode="auto">
          <a:xfrm>
            <a:off x="5772150" y="2053828"/>
            <a:ext cx="817960" cy="25122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19461" name="Rectangle 7" descr="Широкий діагональний 1"/>
          <p:cNvSpPr>
            <a:spLocks noChangeArrowheads="1"/>
          </p:cNvSpPr>
          <p:nvPr/>
        </p:nvSpPr>
        <p:spPr bwMode="auto">
          <a:xfrm>
            <a:off x="2663429" y="2053829"/>
            <a:ext cx="816769" cy="25003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1464469" y="1928813"/>
            <a:ext cx="1191" cy="24884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1410890" y="2087167"/>
            <a:ext cx="6268641" cy="5595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7679531" y="1928813"/>
            <a:ext cx="0" cy="24884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2663429" y="1930004"/>
            <a:ext cx="0" cy="2488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3480198" y="1930004"/>
            <a:ext cx="1190" cy="2488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6587729" y="1930004"/>
            <a:ext cx="2381" cy="2488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5772150" y="1930004"/>
            <a:ext cx="1191" cy="2488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9469" name="AutoShape 15"/>
          <p:cNvSpPr>
            <a:spLocks/>
          </p:cNvSpPr>
          <p:nvPr/>
        </p:nvSpPr>
        <p:spPr bwMode="auto">
          <a:xfrm rot="5400000">
            <a:off x="1948458" y="1374577"/>
            <a:ext cx="284560" cy="1145381"/>
          </a:xfrm>
          <a:prstGeom prst="leftBrace">
            <a:avLst>
              <a:gd name="adj1" fmla="val 2463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9470" name="AutoShape 16"/>
          <p:cNvSpPr>
            <a:spLocks/>
          </p:cNvSpPr>
          <p:nvPr/>
        </p:nvSpPr>
        <p:spPr bwMode="auto">
          <a:xfrm rot="5400000">
            <a:off x="6956227" y="1366243"/>
            <a:ext cx="267890" cy="1071563"/>
          </a:xfrm>
          <a:prstGeom prst="leftBrace">
            <a:avLst>
              <a:gd name="adj1" fmla="val 24648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7"/>
          <p:cNvSpPr>
            <a:spLocks/>
          </p:cNvSpPr>
          <p:nvPr/>
        </p:nvSpPr>
        <p:spPr bwMode="auto">
          <a:xfrm rot="5400000">
            <a:off x="4501158" y="784027"/>
            <a:ext cx="248841" cy="2290763"/>
          </a:xfrm>
          <a:prstGeom prst="leftBrace">
            <a:avLst>
              <a:gd name="adj1" fmla="val 76714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1357313" y="2196704"/>
            <a:ext cx="327422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0" rIns="135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4462463" y="2250282"/>
            <a:ext cx="431006" cy="5893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0" rIns="135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1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7465219" y="2250282"/>
            <a:ext cx="327422" cy="3702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0" rIns="135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1518048" y="1372790"/>
            <a:ext cx="1393031" cy="37385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Додатна</a:t>
            </a:r>
            <a:endParaRPr lang="en-US" altLang="uk-UA" sz="2400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6464720" y="1285239"/>
            <a:ext cx="1359127" cy="37568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Від’ємна</a:t>
            </a:r>
            <a:endParaRPr lang="en-US" altLang="uk-UA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3554016" y="1017985"/>
            <a:ext cx="2143125" cy="77628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Автокореляція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відсутня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2465785" y="2356247"/>
            <a:ext cx="1463278" cy="2655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 i="1">
                <a:latin typeface="Times New Roman" panose="02020603050405020304" pitchFamily="18" charset="0"/>
              </a:rPr>
              <a:t>DW</a:t>
            </a:r>
            <a:r>
              <a:rPr lang="en-US" altLang="uk-UA" sz="1800" baseline="-25000">
                <a:latin typeface="Times New Roman" panose="02020603050405020304" pitchFamily="18" charset="0"/>
              </a:rPr>
              <a:t>1</a:t>
            </a:r>
            <a:r>
              <a:rPr lang="en-US" altLang="uk-UA" sz="1800">
                <a:latin typeface="Times New Roman" panose="02020603050405020304" pitchFamily="18" charset="0"/>
              </a:rPr>
              <a:t>      </a:t>
            </a:r>
            <a:r>
              <a:rPr lang="en-US" altLang="uk-UA" sz="1800" i="1">
                <a:latin typeface="Times New Roman" panose="02020603050405020304" pitchFamily="18" charset="0"/>
              </a:rPr>
              <a:t>DW</a:t>
            </a:r>
            <a:r>
              <a:rPr lang="en-US" altLang="uk-UA" sz="1800" baseline="-25000">
                <a:latin typeface="Times New Roman" panose="02020603050405020304" pitchFamily="18" charset="0"/>
              </a:rPr>
              <a:t>2</a:t>
            </a:r>
            <a:endParaRPr lang="en-US" altLang="uk-UA" sz="1800">
              <a:latin typeface="Times New Roman" panose="02020603050405020304" pitchFamily="18" charset="0"/>
            </a:endParaRP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2214562" y="2680098"/>
            <a:ext cx="1768079" cy="653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Зона</a:t>
            </a:r>
            <a:r>
              <a:rPr lang="en-US" altLang="uk-UA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невизначеності</a:t>
            </a:r>
            <a:endParaRPr lang="en-US" altLang="uk-UA" sz="2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5214938" y="2678907"/>
            <a:ext cx="1706166" cy="602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Зона</a:t>
            </a:r>
            <a:r>
              <a:rPr lang="en-US" altLang="uk-UA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1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невизначеності</a:t>
            </a:r>
            <a:endParaRPr lang="en-US" altLang="uk-UA" sz="1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5322094" y="2356247"/>
            <a:ext cx="17145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 dirty="0">
                <a:latin typeface="Times New Roman" panose="02020603050405020304" pitchFamily="18" charset="0"/>
              </a:rPr>
              <a:t>4 - </a:t>
            </a:r>
            <a:r>
              <a:rPr lang="en-US" altLang="uk-UA" sz="1800" i="1" dirty="0">
                <a:latin typeface="Times New Roman" panose="02020603050405020304" pitchFamily="18" charset="0"/>
              </a:rPr>
              <a:t>DW</a:t>
            </a:r>
            <a:r>
              <a:rPr lang="en-US" altLang="uk-UA" sz="1800" baseline="-25000" dirty="0">
                <a:latin typeface="Times New Roman" panose="02020603050405020304" pitchFamily="18" charset="0"/>
              </a:rPr>
              <a:t>2     </a:t>
            </a:r>
            <a:r>
              <a:rPr lang="en-US" altLang="uk-UA" sz="1800" dirty="0">
                <a:latin typeface="Times New Roman" panose="02020603050405020304" pitchFamily="18" charset="0"/>
              </a:rPr>
              <a:t>4 - </a:t>
            </a:r>
            <a:r>
              <a:rPr lang="en-US" altLang="uk-UA" sz="1800" i="1" dirty="0">
                <a:latin typeface="Times New Roman" panose="02020603050405020304" pitchFamily="18" charset="0"/>
              </a:rPr>
              <a:t>DW</a:t>
            </a:r>
            <a:r>
              <a:rPr lang="en-US" altLang="uk-UA" sz="1800" baseline="-25000" dirty="0">
                <a:latin typeface="Times New Roman" panose="02020603050405020304" pitchFamily="18" charset="0"/>
              </a:rPr>
              <a:t>1</a:t>
            </a:r>
            <a:endParaRPr lang="en-US" altLang="uk-UA" sz="1800" dirty="0">
              <a:latin typeface="Times New Roman" panose="02020603050405020304" pitchFamily="18" charset="0"/>
            </a:endParaRPr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1818085" y="3651648"/>
            <a:ext cx="5724525" cy="864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Рис. 1. Зони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автокореляційного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зв’язку за </a:t>
            </a:r>
            <a:r>
              <a:rPr lang="uk-UA" altLang="uk-UA" sz="2400" b="1" i="1" dirty="0">
                <a:solidFill>
                  <a:schemeClr val="accent4"/>
                </a:solidFill>
                <a:latin typeface="Times New Roman" panose="02020603050405020304" pitchFamily="18" charset="0"/>
              </a:rPr>
              <a:t>критерієм </a:t>
            </a:r>
            <a:r>
              <a:rPr lang="uk-UA" altLang="uk-UA" sz="2400" b="1" i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Дарбіна-Уотсона</a:t>
            </a:r>
            <a:endParaRPr lang="en-US" altLang="uk-UA" sz="2400" b="1" i="1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oogle Shape;1461;p41"/>
          <p:cNvGrpSpPr/>
          <p:nvPr/>
        </p:nvGrpSpPr>
        <p:grpSpPr>
          <a:xfrm>
            <a:off x="7823847" y="3918873"/>
            <a:ext cx="872404" cy="704211"/>
            <a:chOff x="8095060" y="5664590"/>
            <a:chExt cx="497404" cy="594389"/>
          </a:xfrm>
        </p:grpSpPr>
        <p:grpSp>
          <p:nvGrpSpPr>
            <p:cNvPr id="29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2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9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6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3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1168;p41"/>
          <p:cNvGrpSpPr/>
          <p:nvPr/>
        </p:nvGrpSpPr>
        <p:grpSpPr>
          <a:xfrm>
            <a:off x="350875" y="3918872"/>
            <a:ext cx="914399" cy="819759"/>
            <a:chOff x="4539787" y="1011032"/>
            <a:chExt cx="598958" cy="720261"/>
          </a:xfrm>
        </p:grpSpPr>
        <p:sp>
          <p:nvSpPr>
            <p:cNvPr id="46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9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987651" y="4699591"/>
            <a:ext cx="872404" cy="443909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168;p41"/>
          <p:cNvGrpSpPr/>
          <p:nvPr/>
        </p:nvGrpSpPr>
        <p:grpSpPr>
          <a:xfrm>
            <a:off x="161483" y="117221"/>
            <a:ext cx="744071" cy="746507"/>
            <a:chOff x="4539787" y="1011032"/>
            <a:chExt cx="598958" cy="720261"/>
          </a:xfrm>
        </p:grpSpPr>
        <p:sp>
          <p:nvSpPr>
            <p:cNvPr id="2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61483" y="1483892"/>
            <a:ext cx="8888973" cy="3109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2075" tIns="46037" rIns="92075" bIns="46037" anchor="ctr">
            <a:spAutoFit/>
          </a:bodyPr>
          <a:lstStyle>
            <a:lvl1pPr indent="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параметри моделі з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автокорельованими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залишками можна на базі чотирьох методів: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uk-UA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Перетворення вихідної інформації;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Кочрена-Оркатта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uk-UA" altLang="uk-UA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6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08" name="Rectangle 772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09" name="Rectangle 774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0" name="Rectangle 77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1" name="Rectangle 778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2" name="Rectangle 78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3" name="Rectangle 1996"/>
          <p:cNvSpPr>
            <a:spLocks noChangeArrowheads="1"/>
          </p:cNvSpPr>
          <p:nvPr/>
        </p:nvSpPr>
        <p:spPr bwMode="auto">
          <a:xfrm>
            <a:off x="43630" y="11312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П.3</a:t>
            </a:r>
            <a:endParaRPr lang="en-US" altLang="uk-UA" sz="21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Rectangle 2006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5" name="Rectangle 2008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6" name="Rectangle 2010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7" name="Rectangle 2012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8" name="Rectangle 2014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19" name="Rectangle 2016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20" name="Rectangle 2018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21" name="Rectangle 2020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22" name="Rectangle 2102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21523" name="Rectangle 2670"/>
          <p:cNvSpPr>
            <a:spLocks noChangeArrowheads="1"/>
          </p:cNvSpPr>
          <p:nvPr/>
        </p:nvSpPr>
        <p:spPr bwMode="auto">
          <a:xfrm>
            <a:off x="687172" y="58864"/>
            <a:ext cx="8342527" cy="716061"/>
          </a:xfrm>
          <a:prstGeom prst="rect">
            <a:avLst/>
          </a:prstGeom>
          <a:solidFill>
            <a:schemeClr val="tx2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рівнянь для оцінки параметрів на основі методу </a:t>
            </a:r>
            <a:r>
              <a:rPr kumimoji="1" lang="uk-UA" altLang="uk-UA" sz="21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запишеться так: </a:t>
            </a:r>
          </a:p>
        </p:txBody>
      </p:sp>
      <p:sp>
        <p:nvSpPr>
          <p:cNvPr id="21524" name="Rectangle 2675"/>
          <p:cNvSpPr>
            <a:spLocks noChangeArrowheads="1"/>
          </p:cNvSpPr>
          <p:nvPr/>
        </p:nvSpPr>
        <p:spPr bwMode="auto">
          <a:xfrm>
            <a:off x="7191588" y="994420"/>
            <a:ext cx="530594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25" name="Object 26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93194"/>
              </p:ext>
            </p:extLst>
          </p:nvPr>
        </p:nvGraphicFramePr>
        <p:xfrm>
          <a:off x="1678781" y="882258"/>
          <a:ext cx="5161361" cy="67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6" name="Формула" r:id="rId3" imgW="1384300" imgH="241300" progId="Equation.3">
                  <p:embed/>
                </p:oleObj>
              </mc:Choice>
              <mc:Fallback>
                <p:oleObj name="Формула" r:id="rId3" imgW="1384300" imgH="241300" progId="Equation.3">
                  <p:embed/>
                  <p:pic>
                    <p:nvPicPr>
                      <p:cNvPr id="21525" name="Object 2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81" y="882258"/>
                        <a:ext cx="5161361" cy="67865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6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12401"/>
              </p:ext>
            </p:extLst>
          </p:nvPr>
        </p:nvGraphicFramePr>
        <p:xfrm>
          <a:off x="1678781" y="1758553"/>
          <a:ext cx="6644337" cy="7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7" name="Формула" r:id="rId5" imgW="1333500" imgH="241300" progId="Equation.3">
                  <p:embed/>
                </p:oleObj>
              </mc:Choice>
              <mc:Fallback>
                <p:oleObj name="Формула" r:id="rId5" imgW="1333500" imgH="241300" progId="Equation.3">
                  <p:embed/>
                  <p:pic>
                    <p:nvPicPr>
                      <p:cNvPr id="21526" name="Object 2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81" y="1758553"/>
                        <a:ext cx="6644337" cy="70604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Rectangle 2686"/>
          <p:cNvSpPr>
            <a:spLocks noChangeArrowheads="1"/>
          </p:cNvSpPr>
          <p:nvPr/>
        </p:nvSpPr>
        <p:spPr bwMode="auto">
          <a:xfrm>
            <a:off x="1143000" y="232099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21528" name="Object 26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5325"/>
              </p:ext>
            </p:extLst>
          </p:nvPr>
        </p:nvGraphicFramePr>
        <p:xfrm>
          <a:off x="1208483" y="2364510"/>
          <a:ext cx="404815" cy="50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8" name="Формула" r:id="rId7" imgW="152268" imgH="203024" progId="Equation.3">
                  <p:embed/>
                </p:oleObj>
              </mc:Choice>
              <mc:Fallback>
                <p:oleObj name="Формула" r:id="rId7" imgW="152268" imgH="203024" progId="Equation.3">
                  <p:embed/>
                  <p:pic>
                    <p:nvPicPr>
                      <p:cNvPr id="21528" name="Object 2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83" y="2364510"/>
                        <a:ext cx="404815" cy="5042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26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99564"/>
              </p:ext>
            </p:extLst>
          </p:nvPr>
        </p:nvGraphicFramePr>
        <p:xfrm>
          <a:off x="1208484" y="2839641"/>
          <a:ext cx="378619" cy="41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9" name="Формула" r:id="rId9" imgW="152334" imgH="139639" progId="Equation.3">
                  <p:embed/>
                </p:oleObj>
              </mc:Choice>
              <mc:Fallback>
                <p:oleObj name="Формула" r:id="rId9" imgW="152334" imgH="139639" progId="Equation.3">
                  <p:embed/>
                  <p:pic>
                    <p:nvPicPr>
                      <p:cNvPr id="21529" name="Object 2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84" y="2839641"/>
                        <a:ext cx="378619" cy="4103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Object 26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52207"/>
              </p:ext>
            </p:extLst>
          </p:nvPr>
        </p:nvGraphicFramePr>
        <p:xfrm>
          <a:off x="1167110" y="3807792"/>
          <a:ext cx="485775" cy="54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0" name="Формула" r:id="rId11" imgW="215713" imgH="190335" progId="Equation.3">
                  <p:embed/>
                </p:oleObj>
              </mc:Choice>
              <mc:Fallback>
                <p:oleObj name="Формула" r:id="rId11" imgW="215713" imgH="190335" progId="Equation.3">
                  <p:embed/>
                  <p:pic>
                    <p:nvPicPr>
                      <p:cNvPr id="21530" name="Object 2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110" y="3807792"/>
                        <a:ext cx="485775" cy="5441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692"/>
          <p:cNvSpPr>
            <a:spLocks noChangeArrowheads="1"/>
          </p:cNvSpPr>
          <p:nvPr/>
        </p:nvSpPr>
        <p:spPr bwMode="auto">
          <a:xfrm>
            <a:off x="1143000" y="232694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21532" name="Object 26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16663"/>
              </p:ext>
            </p:extLst>
          </p:nvPr>
        </p:nvGraphicFramePr>
        <p:xfrm>
          <a:off x="1303735" y="4446985"/>
          <a:ext cx="485775" cy="58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1" name="Формула" r:id="rId13" imgW="215713" imgH="190335" progId="Equation.3">
                  <p:embed/>
                </p:oleObj>
              </mc:Choice>
              <mc:Fallback>
                <p:oleObj name="Формула" r:id="rId13" imgW="215713" imgH="190335" progId="Equation.3">
                  <p:embed/>
                  <p:pic>
                    <p:nvPicPr>
                      <p:cNvPr id="21532" name="Object 2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35" y="4446985"/>
                        <a:ext cx="485775" cy="5818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Rectangle 2693"/>
          <p:cNvSpPr>
            <a:spLocks noChangeArrowheads="1"/>
          </p:cNvSpPr>
          <p:nvPr/>
        </p:nvSpPr>
        <p:spPr bwMode="auto">
          <a:xfrm>
            <a:off x="1678782" y="2518178"/>
            <a:ext cx="6089808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оцінок параметрів </a:t>
            </a:r>
            <a:r>
              <a:rPr kumimoji="1" lang="uk-UA" altLang="uk-UA" sz="21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моделі;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34" name="Rectangle 2694"/>
          <p:cNvSpPr>
            <a:spLocks noChangeArrowheads="1"/>
          </p:cNvSpPr>
          <p:nvPr/>
        </p:nvSpPr>
        <p:spPr bwMode="auto">
          <a:xfrm>
            <a:off x="1678782" y="2839647"/>
            <a:ext cx="3800719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матриця незалежних змінних;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35" name="Rectangle 2695"/>
          <p:cNvSpPr>
            <a:spLocks noChangeArrowheads="1"/>
          </p:cNvSpPr>
          <p:nvPr/>
        </p:nvSpPr>
        <p:spPr bwMode="auto">
          <a:xfrm>
            <a:off x="1678781" y="3214693"/>
            <a:ext cx="4805803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матриця, транспонована до матриці X;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36" name="Rectangle 2696"/>
          <p:cNvSpPr>
            <a:spLocks noChangeArrowheads="1"/>
          </p:cNvSpPr>
          <p:nvPr/>
        </p:nvSpPr>
        <p:spPr bwMode="auto">
          <a:xfrm>
            <a:off x="1732360" y="3696897"/>
            <a:ext cx="6075759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матриця, обернена до матриці кореляції залишків;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37" name="Rectangle 2698"/>
          <p:cNvSpPr>
            <a:spLocks noChangeArrowheads="1"/>
          </p:cNvSpPr>
          <p:nvPr/>
        </p:nvSpPr>
        <p:spPr bwMode="auto">
          <a:xfrm>
            <a:off x="1143000" y="2341236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21538" name="Object 26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54638"/>
              </p:ext>
            </p:extLst>
          </p:nvPr>
        </p:nvGraphicFramePr>
        <p:xfrm>
          <a:off x="1195386" y="3283602"/>
          <a:ext cx="404813" cy="49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2" name="Формула" r:id="rId15" imgW="190417" imgH="152334" progId="Equation.3">
                  <p:embed/>
                </p:oleObj>
              </mc:Choice>
              <mc:Fallback>
                <p:oleObj name="Формула" r:id="rId15" imgW="190417" imgH="152334" progId="Equation.3">
                  <p:embed/>
                  <p:pic>
                    <p:nvPicPr>
                      <p:cNvPr id="21538" name="Object 2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6" y="3283602"/>
                        <a:ext cx="404813" cy="49054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9" name="Rectangle 2699"/>
          <p:cNvSpPr>
            <a:spLocks noChangeArrowheads="1"/>
          </p:cNvSpPr>
          <p:nvPr/>
        </p:nvSpPr>
        <p:spPr bwMode="auto">
          <a:xfrm>
            <a:off x="1732360" y="4554147"/>
            <a:ext cx="5724525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матриця, обернена до матриці V, де </a:t>
            </a:r>
          </a:p>
        </p:txBody>
      </p:sp>
      <p:sp>
        <p:nvSpPr>
          <p:cNvPr id="21540" name="Rectangle 2701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21541" name="Object 27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2281"/>
              </p:ext>
            </p:extLst>
          </p:nvPr>
        </p:nvGraphicFramePr>
        <p:xfrm>
          <a:off x="6224155" y="4446984"/>
          <a:ext cx="1617737" cy="66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3" name="Формула" r:id="rId17" imgW="571252" imgH="241195" progId="Equation.3">
                  <p:embed/>
                </p:oleObj>
              </mc:Choice>
              <mc:Fallback>
                <p:oleObj name="Формула" r:id="rId17" imgW="571252" imgH="241195" progId="Equation.3">
                  <p:embed/>
                  <p:pic>
                    <p:nvPicPr>
                      <p:cNvPr id="21541" name="Object 2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155" y="4446984"/>
                        <a:ext cx="1617737" cy="66676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oogle Shape;1168;p41"/>
          <p:cNvGrpSpPr/>
          <p:nvPr/>
        </p:nvGrpSpPr>
        <p:grpSpPr>
          <a:xfrm>
            <a:off x="173238" y="4091570"/>
            <a:ext cx="914399" cy="819759"/>
            <a:chOff x="4539787" y="1011032"/>
            <a:chExt cx="598958" cy="720261"/>
          </a:xfrm>
        </p:grpSpPr>
        <p:sp>
          <p:nvSpPr>
            <p:cNvPr id="3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1461;p41"/>
          <p:cNvGrpSpPr/>
          <p:nvPr/>
        </p:nvGrpSpPr>
        <p:grpSpPr>
          <a:xfrm>
            <a:off x="7977260" y="4229100"/>
            <a:ext cx="872404" cy="682229"/>
            <a:chOff x="8095060" y="5664590"/>
            <a:chExt cx="497404" cy="594389"/>
          </a:xfrm>
        </p:grpSpPr>
        <p:grpSp>
          <p:nvGrpSpPr>
            <p:cNvPr id="45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8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5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2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49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6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85051" y="444734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Rectangle 598"/>
          <p:cNvSpPr>
            <a:spLocks noChangeArrowheads="1"/>
          </p:cNvSpPr>
          <p:nvPr/>
        </p:nvSpPr>
        <p:spPr bwMode="auto">
          <a:xfrm>
            <a:off x="176538" y="1601259"/>
            <a:ext cx="1049966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kumimoji="1"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" name="Object 5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69145"/>
              </p:ext>
            </p:extLst>
          </p:nvPr>
        </p:nvGraphicFramePr>
        <p:xfrm>
          <a:off x="2296391" y="1494668"/>
          <a:ext cx="4436918" cy="7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Формула" r:id="rId4" imgW="1548728" imgH="241195" progId="Equation.3">
                  <p:embed/>
                </p:oleObj>
              </mc:Choice>
              <mc:Fallback>
                <p:oleObj name="Формула" r:id="rId4" imgW="1548728" imgH="241195" progId="Equation.3">
                  <p:embed/>
                  <p:pic>
                    <p:nvPicPr>
                      <p:cNvPr id="22545" name="Object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391" y="1494668"/>
                        <a:ext cx="4436918" cy="7705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01"/>
          <p:cNvSpPr>
            <a:spLocks noChangeArrowheads="1"/>
          </p:cNvSpPr>
          <p:nvPr/>
        </p:nvSpPr>
        <p:spPr bwMode="auto">
          <a:xfrm>
            <a:off x="7561100" y="1601259"/>
            <a:ext cx="663643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1" lang="en-US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5" name="Object 6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52056"/>
              </p:ext>
            </p:extLst>
          </p:nvPr>
        </p:nvGraphicFramePr>
        <p:xfrm>
          <a:off x="2296391" y="2679772"/>
          <a:ext cx="4592782" cy="79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Формула" r:id="rId6" imgW="1524000" imgH="241300" progId="Equation.3">
                  <p:embed/>
                </p:oleObj>
              </mc:Choice>
              <mc:Fallback>
                <p:oleObj name="Формула" r:id="rId6" imgW="1524000" imgH="241300" progId="Equation.3">
                  <p:embed/>
                  <p:pic>
                    <p:nvPicPr>
                      <p:cNvPr id="22548" name="Object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391" y="2679772"/>
                        <a:ext cx="4592782" cy="79079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04"/>
          <p:cNvSpPr>
            <a:spLocks noChangeArrowheads="1"/>
          </p:cNvSpPr>
          <p:nvPr/>
        </p:nvSpPr>
        <p:spPr bwMode="auto">
          <a:xfrm>
            <a:off x="344632" y="3543136"/>
            <a:ext cx="8496300" cy="83163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щоб оцінити параметри моделі на основі методу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сформувати </a:t>
            </a:r>
            <a:r>
              <a:rPr kumimoji="1"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матрицю S або V.</a:t>
            </a:r>
          </a:p>
        </p:txBody>
      </p:sp>
    </p:spTree>
    <p:extLst>
      <p:ext uri="{BB962C8B-B14F-4D97-AF65-F5344CB8AC3E}">
        <p14:creationId xmlns:p14="http://schemas.microsoft.com/office/powerpoint/2010/main" val="202900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648709" y="249862"/>
            <a:ext cx="3855222" cy="50061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S має вигляд </a:t>
            </a:r>
          </a:p>
        </p:txBody>
      </p:sp>
      <p:graphicFrame>
        <p:nvGraphicFramePr>
          <p:cNvPr id="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29405"/>
              </p:ext>
            </p:extLst>
          </p:nvPr>
        </p:nvGraphicFramePr>
        <p:xfrm>
          <a:off x="877875" y="883227"/>
          <a:ext cx="7892052" cy="360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Формула" r:id="rId3" imgW="2476500" imgH="850900" progId="Equation.3">
                  <p:embed/>
                </p:oleObj>
              </mc:Choice>
              <mc:Fallback>
                <p:oleObj name="Формула" r:id="rId3" imgW="2476500" imgH="850900" progId="Equation.3">
                  <p:embed/>
                  <p:pic>
                    <p:nvPicPr>
                      <p:cNvPr id="2356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75" y="883227"/>
                        <a:ext cx="7892052" cy="360564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4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63618" y="121925"/>
            <a:ext cx="8596904" cy="50061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Матриця, обернена до матриці </a:t>
            </a:r>
            <a:r>
              <a:rPr kumimoji="1" lang="uk-UA" altLang="uk-UA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матиме такий вигляд</a:t>
            </a:r>
            <a:r>
              <a:rPr kumimoji="1" lang="uk-UA" alt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uk-UA" altLang="uk-UA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80536"/>
              </p:ext>
            </p:extLst>
          </p:nvPr>
        </p:nvGraphicFramePr>
        <p:xfrm>
          <a:off x="263619" y="942868"/>
          <a:ext cx="8475136" cy="33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Формула" r:id="rId3" imgW="2628900" imgH="825500" progId="Equation.3">
                  <p:embed/>
                </p:oleObj>
              </mc:Choice>
              <mc:Fallback>
                <p:oleObj name="Формула" r:id="rId3" imgW="2628900" imgH="825500" progId="Equation.3">
                  <p:embed/>
                  <p:pic>
                    <p:nvPicPr>
                      <p:cNvPr id="245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19" y="942868"/>
                        <a:ext cx="8475136" cy="33797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467668" y="166519"/>
            <a:ext cx="7753350" cy="715800"/>
          </a:xfrm>
        </p:spPr>
        <p:txBody>
          <a:bodyPr/>
          <a:lstStyle/>
          <a:p>
            <a:pPr eaLnBrk="1" hangingPunct="1"/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ПОБУДОВА ЕКОНОМЕТРИЧНОЇ МОДЕЛІ З АВТОКОРЕЛЬОВАНИМИ ЗАЛИШКАМИ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24"/>
          <p:cNvSpPr txBox="1">
            <a:spLocks noChangeArrowheads="1"/>
          </p:cNvSpPr>
          <p:nvPr/>
        </p:nvSpPr>
        <p:spPr bwMode="auto">
          <a:xfrm>
            <a:off x="131912" y="882319"/>
            <a:ext cx="8424863" cy="347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534988" indent="-5349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Поняття, природа виникнення та наслідки автокореляції в </a:t>
            </a:r>
            <a:r>
              <a:rPr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економетричних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моделях</a:t>
            </a:r>
            <a:r>
              <a:rPr lang="en-US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Перевірка наявності автокореляції. Критерій </a:t>
            </a:r>
            <a:r>
              <a:rPr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Дарбіна-Уотсона</a:t>
            </a:r>
            <a:r>
              <a:rPr lang="en-US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Оцінка параметрів моделі з </a:t>
            </a:r>
            <a:r>
              <a:rPr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автокорельованими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залишками</a:t>
            </a:r>
            <a:r>
              <a:rPr lang="en-US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для обчислення прогнозу залежної змінної при автокореляції залишків</a:t>
            </a:r>
            <a:r>
              <a:rPr lang="en-US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0735"/>
              </p:ext>
            </p:extLst>
          </p:nvPr>
        </p:nvGraphicFramePr>
        <p:xfrm>
          <a:off x="2249780" y="32152"/>
          <a:ext cx="5013466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Формула" r:id="rId4" imgW="1397000" imgH="1498600" progId="Equation.3">
                  <p:embed/>
                </p:oleObj>
              </mc:Choice>
              <mc:Fallback>
                <p:oleObj name="Формула" r:id="rId4" imgW="1397000" imgH="1498600" progId="Equation.3">
                  <p:embed/>
                  <p:pic>
                    <p:nvPicPr>
                      <p:cNvPr id="2560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780" y="32152"/>
                        <a:ext cx="5013466" cy="3543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1028095" y="1584271"/>
            <a:ext cx="66364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84817" y="3539769"/>
            <a:ext cx="5160066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2400" i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величина залишків у період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84817" y="4020624"/>
            <a:ext cx="5559214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2400" i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— величина залишків у період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 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1; 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694308" y="4020624"/>
            <a:ext cx="3449691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число спостережень.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5"/>
          <p:cNvSpPr/>
          <p:nvPr/>
        </p:nvSpPr>
        <p:spPr>
          <a:xfrm>
            <a:off x="1291511" y="864189"/>
            <a:ext cx="7813964" cy="1837964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1" name="Google Shape;751;p35"/>
          <p:cNvSpPr/>
          <p:nvPr/>
        </p:nvSpPr>
        <p:spPr>
          <a:xfrm>
            <a:off x="1922319" y="1198895"/>
            <a:ext cx="6634456" cy="116855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3" name="Google Shape;753;p3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919789" y="1378974"/>
            <a:ext cx="6835375" cy="8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реалізації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</a:t>
            </a:r>
            <a:r>
              <a:rPr kumimoji="1"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оцінки параметрів моделі застосовують такі п’ять кроків:</a:t>
            </a:r>
            <a:endParaRPr kumimoji="1" lang="en-US" altLang="uk-UA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82508" y="2727681"/>
            <a:ext cx="8761492" cy="2422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69056" tIns="34528" rIns="69056" bIns="34528" anchor="ctr">
            <a:spAutoFit/>
          </a:bodyPr>
          <a:lstStyle>
            <a:lvl1pPr marL="1169988" indent="-1169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Оцінка параметрів моделі за методом 1МНК.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Дослідження залишків на наявність автокореляції.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матриці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             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4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Обернення матриці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Оцінка параметрів методом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95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889" y="173928"/>
            <a:ext cx="8781466" cy="191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kumimoji="1"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допомогою двох взаємопов’язаних часових рядів про роздрібний товарообіг та доходи населення побудувати </a:t>
            </a:r>
            <a:r>
              <a:rPr kumimoji="1"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kumimoji="1"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що характеризує залежність роздрібного товарообігу від доходу. </a:t>
            </a:r>
            <a:endParaRPr kumimoji="1"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6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0712" y="11909"/>
            <a:ext cx="3086100" cy="367903"/>
          </a:xfrm>
        </p:spPr>
        <p:txBody>
          <a:bodyPr/>
          <a:lstStyle/>
          <a:p>
            <a:pPr algn="r" eaLnBrk="1" hangingPunct="1"/>
            <a:r>
              <a:rPr lang="uk-UA" altLang="uk-UA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</a:t>
            </a:r>
            <a:endParaRPr lang="en-US" altLang="uk-UA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8478" name="Group 49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65636854"/>
              </p:ext>
            </p:extLst>
          </p:nvPr>
        </p:nvGraphicFramePr>
        <p:xfrm>
          <a:off x="259772" y="379812"/>
          <a:ext cx="8655627" cy="4532156"/>
        </p:xfrm>
        <a:graphic>
          <a:graphicData uri="http://schemas.openxmlformats.org/drawingml/2006/table">
            <a:tbl>
              <a:tblPr/>
              <a:tblGrid>
                <a:gridCol w="73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3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9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9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Роки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Роздр</a:t>
                      </a: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товарообіг</a:t>
                      </a: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</a:t>
                      </a: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Дохід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Х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en-US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en-US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</a:t>
                      </a:r>
                      <a:r>
                        <a:rPr kumimoji="1" lang="en-US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t-1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t-1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1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t-1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-0,43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-0,54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37,97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-0,15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45,24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-0,01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322,10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370,40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322,10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-0,12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9056" marR="69056" marT="34528" marB="345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808" name="Rectangle 495"/>
          <p:cNvSpPr>
            <a:spLocks noChangeArrowheads="1"/>
          </p:cNvSpPr>
          <p:nvPr/>
        </p:nvSpPr>
        <p:spPr bwMode="auto">
          <a:xfrm>
            <a:off x="1143000" y="0"/>
            <a:ext cx="146511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Приклад.</a:t>
            </a:r>
            <a:endParaRPr lang="en-US" alt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597477" y="135755"/>
            <a:ext cx="6996600" cy="4149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406670" y="100880"/>
            <a:ext cx="1889522" cy="48471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lIns="69056" tIns="114264" rIns="69056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99456" y="807652"/>
            <a:ext cx="8354291" cy="3578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marL="803275" indent="-612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Ідентифікуємо змінні моделі: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uk-UA" sz="2400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роздрібний товарообіг у період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залежна змінна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дохід у період t, 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пояснювальна змінна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kumimoji="1"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f </a:t>
            </a:r>
            <a:r>
              <a:rPr kumimoji="1" lang="uk-UA" alt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uk-UA" alt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1" lang="uk-UA" alt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1" lang="uk-UA" alt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стохастична складова, залишки. </a:t>
            </a:r>
          </a:p>
        </p:txBody>
      </p:sp>
    </p:spTree>
    <p:extLst>
      <p:ext uri="{BB962C8B-B14F-4D97-AF65-F5344CB8AC3E}">
        <p14:creationId xmlns:p14="http://schemas.microsoft.com/office/powerpoint/2010/main" val="37743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84464" y="100086"/>
            <a:ext cx="8562108" cy="1777890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indent="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Специфікуємо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у лінійній формі: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uk-UA" sz="2400" dirty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3600" i="1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a</a:t>
            </a:r>
            <a:r>
              <a:rPr kumimoji="1" lang="uk-UA" altLang="uk-UA" sz="36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kumimoji="1" lang="uk-UA" altLang="uk-UA" sz="36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36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uk-UA" alt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3600" i="1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36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1" lang="en-US" altLang="uk-UA" sz="2700" dirty="0">
              <a:latin typeface="Arial" panose="020B0604020202020204" pitchFamily="34" charset="0"/>
            </a:endParaRP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90631"/>
              </p:ext>
            </p:extLst>
          </p:nvPr>
        </p:nvGraphicFramePr>
        <p:xfrm>
          <a:off x="3101686" y="1975491"/>
          <a:ext cx="3190009" cy="72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4" name="Формула" r:id="rId4" imgW="863225" imgH="228501" progId="Equation.3">
                  <p:embed/>
                </p:oleObj>
              </mc:Choice>
              <mc:Fallback>
                <p:oleObj name="Формула" r:id="rId4" imgW="863225" imgH="228501" progId="Equation.3">
                  <p:embed/>
                  <p:pic>
                    <p:nvPicPr>
                      <p:cNvPr id="307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686" y="1975491"/>
                        <a:ext cx="3190009" cy="7240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09367"/>
              </p:ext>
            </p:extLst>
          </p:nvPr>
        </p:nvGraphicFramePr>
        <p:xfrm>
          <a:off x="3101686" y="2832990"/>
          <a:ext cx="3356262" cy="72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name="Формула" r:id="rId6" imgW="672808" imgH="228501" progId="Equation.3">
                  <p:embed/>
                </p:oleObj>
              </mc:Choice>
              <mc:Fallback>
                <p:oleObj name="Формула" r:id="rId6" imgW="672808" imgH="228501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686" y="2832990"/>
                        <a:ext cx="3356262" cy="72487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3846" y="3687639"/>
            <a:ext cx="8125690" cy="485229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indent="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7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де </a:t>
            </a:r>
            <a:r>
              <a:rPr kumimoji="1" lang="uk-UA" altLang="uk-UA" sz="27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u — скаляр; у — </a:t>
            </a:r>
            <a:r>
              <a:rPr kumimoji="1" lang="uk-UA" altLang="uk-UA" sz="27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вектор;  х </a:t>
            </a:r>
            <a:r>
              <a:rPr kumimoji="1" lang="uk-UA" altLang="uk-UA" sz="27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— матриця.</a:t>
            </a:r>
          </a:p>
        </p:txBody>
      </p:sp>
    </p:spTree>
    <p:extLst>
      <p:ext uri="{BB962C8B-B14F-4D97-AF65-F5344CB8AC3E}">
        <p14:creationId xmlns:p14="http://schemas.microsoft.com/office/powerpoint/2010/main" val="14467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7639" y="1248530"/>
            <a:ext cx="6592706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3.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Визначимо оцінки параметрів моделі 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66254" y="1806003"/>
            <a:ext cx="8873837" cy="154705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за методом найменших квадратів, припускаючи що залишки 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u</a:t>
            </a:r>
            <a:r>
              <a:rPr kumimoji="1" lang="uk-UA" altLang="uk-UA" sz="2400" i="1" baseline="-300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t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не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корельовані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використавши оператор оцінювання параметрів моделі МНК: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kumimoji="1" lang="en-US" alt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62202"/>
              </p:ext>
            </p:extLst>
          </p:nvPr>
        </p:nvGraphicFramePr>
        <p:xfrm>
          <a:off x="2901769" y="3467301"/>
          <a:ext cx="3402806" cy="79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8" name="Формула" r:id="rId4" imgW="1040948" imgH="241195" progId="Equation.3">
                  <p:embed/>
                </p:oleObj>
              </mc:Choice>
              <mc:Fallback>
                <p:oleObj name="Формула" r:id="rId4" imgW="1040948" imgH="241195" progId="Equation.3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769" y="3467301"/>
                        <a:ext cx="3402806" cy="7977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68891" y="4350463"/>
            <a:ext cx="431006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де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endParaRPr kumimoji="1" lang="uk-UA" altLang="uk-UA" sz="21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700766" y="4350463"/>
            <a:ext cx="493708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—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матриця, транспонована до </a:t>
            </a: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X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.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67668"/>
              </p:ext>
            </p:extLst>
          </p:nvPr>
        </p:nvGraphicFramePr>
        <p:xfrm>
          <a:off x="1729214" y="4242054"/>
          <a:ext cx="647700" cy="54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Формула" r:id="rId6" imgW="190417" imgH="152334" progId="Equation.3">
                  <p:embed/>
                </p:oleObj>
              </mc:Choice>
              <mc:Fallback>
                <p:oleObj name="Формула" r:id="rId6" imgW="190417" imgH="152334" progId="Equation.3">
                  <p:embed/>
                  <p:pic>
                    <p:nvPicPr>
                      <p:cNvPr id="317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214" y="4242054"/>
                        <a:ext cx="647700" cy="547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84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95053931"/>
              </p:ext>
            </p:extLst>
          </p:nvPr>
        </p:nvGraphicFramePr>
        <p:xfrm>
          <a:off x="374072" y="4160044"/>
          <a:ext cx="685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Формула" r:id="rId3" imgW="3873500" imgH="457200" progId="Equation.3">
                  <p:embed/>
                </p:oleObj>
              </mc:Choice>
              <mc:Fallback>
                <p:oleObj name="Формула" r:id="rId3" imgW="3873500" imgH="457200" progId="Equation.3">
                  <p:embed/>
                  <p:pic>
                    <p:nvPicPr>
                      <p:cNvPr id="327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2" y="4160044"/>
                        <a:ext cx="6858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43000" y="17471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2803922" y="0"/>
          <a:ext cx="3161109" cy="412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Формула" r:id="rId5" imgW="711200" imgH="1739900" progId="Equation.3">
                  <p:embed/>
                </p:oleObj>
              </mc:Choice>
              <mc:Fallback>
                <p:oleObj name="Формула" r:id="rId5" imgW="711200" imgH="17399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922" y="0"/>
                        <a:ext cx="3161109" cy="412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143000" y="226146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112544" y="1435304"/>
            <a:ext cx="28575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>
                <a:latin typeface="Arial" panose="020B0604020202020204" pitchFamily="34" charset="0"/>
              </a:rPr>
              <a:t>;</a:t>
            </a:r>
            <a:r>
              <a:rPr kumimoji="1" lang="en-US" altLang="uk-UA" sz="21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1143000" y="2226936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5112544" y="1435304"/>
            <a:ext cx="28575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>
                <a:latin typeface="Arial" panose="020B0604020202020204" pitchFamily="34" charset="0"/>
              </a:rPr>
              <a:t>;</a:t>
            </a:r>
            <a:r>
              <a:rPr kumimoji="1" lang="en-US" altLang="uk-UA" sz="21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1" name="Google Shape;1461;p41"/>
          <p:cNvGrpSpPr/>
          <p:nvPr/>
        </p:nvGrpSpPr>
        <p:grpSpPr>
          <a:xfrm>
            <a:off x="7895442" y="4236563"/>
            <a:ext cx="872404" cy="704211"/>
            <a:chOff x="8095060" y="5664590"/>
            <a:chExt cx="497404" cy="594389"/>
          </a:xfrm>
        </p:grpSpPr>
        <p:grpSp>
          <p:nvGrpSpPr>
            <p:cNvPr id="12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5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2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9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27706"/>
              </p:ext>
            </p:extLst>
          </p:nvPr>
        </p:nvGraphicFramePr>
        <p:xfrm>
          <a:off x="2303319" y="257716"/>
          <a:ext cx="4874419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Формула" r:id="rId3" imgW="1371600" imgH="368300" progId="Equation.3">
                  <p:embed/>
                </p:oleObj>
              </mc:Choice>
              <mc:Fallback>
                <p:oleObj name="Формула" r:id="rId3" imgW="1371600" imgH="368300" progId="Equation.3">
                  <p:embed/>
                  <p:pic>
                    <p:nvPicPr>
                      <p:cNvPr id="337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19" y="257716"/>
                        <a:ext cx="4874419" cy="11953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18671"/>
              </p:ext>
            </p:extLst>
          </p:nvPr>
        </p:nvGraphicFramePr>
        <p:xfrm>
          <a:off x="2303319" y="1858674"/>
          <a:ext cx="4874419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5" name="Формула" r:id="rId5" imgW="1917700" imgH="457200" progId="Equation.3">
                  <p:embed/>
                </p:oleObj>
              </mc:Choice>
              <mc:Fallback>
                <p:oleObj name="Формула" r:id="rId5" imgW="1917700" imgH="457200" progId="Equation.3">
                  <p:embed/>
                  <p:pic>
                    <p:nvPicPr>
                      <p:cNvPr id="337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19" y="1858674"/>
                        <a:ext cx="4874419" cy="11620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67213"/>
              </p:ext>
            </p:extLst>
          </p:nvPr>
        </p:nvGraphicFramePr>
        <p:xfrm>
          <a:off x="2225332" y="3286775"/>
          <a:ext cx="4952406" cy="123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6" name="Формула" r:id="rId7" imgW="1295400" imgH="457200" progId="Equation.3">
                  <p:embed/>
                </p:oleObj>
              </mc:Choice>
              <mc:Fallback>
                <p:oleObj name="Формула" r:id="rId7" imgW="1295400" imgH="457200" progId="Equation.3">
                  <p:embed/>
                  <p:pic>
                    <p:nvPicPr>
                      <p:cNvPr id="3379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332" y="3286775"/>
                        <a:ext cx="4952406" cy="123229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461;p41"/>
          <p:cNvGrpSpPr/>
          <p:nvPr/>
        </p:nvGrpSpPr>
        <p:grpSpPr>
          <a:xfrm>
            <a:off x="7812314" y="3550817"/>
            <a:ext cx="872404" cy="704211"/>
            <a:chOff x="8095060" y="5664590"/>
            <a:chExt cx="497404" cy="594389"/>
          </a:xfrm>
        </p:grpSpPr>
        <p:grpSp>
          <p:nvGrpSpPr>
            <p:cNvPr id="9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2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9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35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073736" y="4166754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24648"/>
              </p:ext>
            </p:extLst>
          </p:nvPr>
        </p:nvGraphicFramePr>
        <p:xfrm>
          <a:off x="696191" y="303610"/>
          <a:ext cx="71440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4" name="Формула" r:id="rId4" imgW="2959100" imgH="457200" progId="Equation.3">
                  <p:embed/>
                </p:oleObj>
              </mc:Choice>
              <mc:Fallback>
                <p:oleObj name="Формула" r:id="rId4" imgW="2959100" imgH="457200" progId="Equation.3">
                  <p:embed/>
                  <p:pic>
                    <p:nvPicPr>
                      <p:cNvPr id="348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91" y="303610"/>
                        <a:ext cx="7144075" cy="1143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08926"/>
              </p:ext>
            </p:extLst>
          </p:nvPr>
        </p:nvGraphicFramePr>
        <p:xfrm>
          <a:off x="857250" y="1932709"/>
          <a:ext cx="3774172" cy="65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5" name="Формула" r:id="rId6" imgW="1155700" imgH="228600" progId="Equation.3">
                  <p:embed/>
                </p:oleObj>
              </mc:Choice>
              <mc:Fallback>
                <p:oleObj name="Формула" r:id="rId6" imgW="1155700" imgH="228600" progId="Equation.3">
                  <p:embed/>
                  <p:pic>
                    <p:nvPicPr>
                      <p:cNvPr id="348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32709"/>
                        <a:ext cx="3774172" cy="65368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12594"/>
              </p:ext>
            </p:extLst>
          </p:nvPr>
        </p:nvGraphicFramePr>
        <p:xfrm>
          <a:off x="5193182" y="1916457"/>
          <a:ext cx="3774172" cy="66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6" name="Формула" r:id="rId8" imgW="1143000" imgH="215900" progId="Equation.3">
                  <p:embed/>
                </p:oleObj>
              </mc:Choice>
              <mc:Fallback>
                <p:oleObj name="Формула" r:id="rId8" imgW="1143000" imgH="215900" progId="Equation.3">
                  <p:embed/>
                  <p:pic>
                    <p:nvPicPr>
                      <p:cNvPr id="348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182" y="1916457"/>
                        <a:ext cx="3774172" cy="6699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789834" y="2895807"/>
            <a:ext cx="5161669" cy="439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kumimoji="1"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має вигляд:</a:t>
            </a:r>
          </a:p>
        </p:txBody>
      </p:sp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48787"/>
              </p:ext>
            </p:extLst>
          </p:nvPr>
        </p:nvGraphicFramePr>
        <p:xfrm>
          <a:off x="2171700" y="3543299"/>
          <a:ext cx="4779803" cy="79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7" name="Формула" r:id="rId10" imgW="1295400" imgH="254000" progId="Equation.3">
                  <p:embed/>
                </p:oleObj>
              </mc:Choice>
              <mc:Fallback>
                <p:oleObj name="Формула" r:id="rId10" imgW="1295400" imgH="254000" progId="Equation.3">
                  <p:embed/>
                  <p:pic>
                    <p:nvPicPr>
                      <p:cNvPr id="348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543299"/>
                        <a:ext cx="4779803" cy="79804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461;p41"/>
          <p:cNvGrpSpPr/>
          <p:nvPr/>
        </p:nvGrpSpPr>
        <p:grpSpPr>
          <a:xfrm>
            <a:off x="259977" y="4058374"/>
            <a:ext cx="727159" cy="566014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120104" y="4236636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656161" y="185286"/>
            <a:ext cx="704395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 оцінку критерію </a:t>
            </a:r>
            <a:r>
              <a:rPr kumimoji="1"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</a:t>
            </a: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uk-UA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Уотсона</a:t>
            </a: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055652" y="185286"/>
            <a:ext cx="40210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en-US" altLang="uk-UA" sz="24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77041"/>
              </p:ext>
            </p:extLst>
          </p:nvPr>
        </p:nvGraphicFramePr>
        <p:xfrm>
          <a:off x="1381991" y="751689"/>
          <a:ext cx="5430225" cy="190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Формула" r:id="rId4" imgW="1854200" imgH="673100" progId="Equation.3">
                  <p:embed/>
                </p:oleObj>
              </mc:Choice>
              <mc:Fallback>
                <p:oleObj name="Формула" r:id="rId4" imgW="1854200" imgH="673100" progId="Equation.3">
                  <p:embed/>
                  <p:pic>
                    <p:nvPicPr>
                      <p:cNvPr id="35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91" y="751689"/>
                        <a:ext cx="5430225" cy="190702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40357" y="2761386"/>
            <a:ext cx="4314770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4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0,879 — нижня межа;</a:t>
            </a:r>
            <a:r>
              <a:rPr kumimoji="1" lang="en-US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837134" y="2768863"/>
            <a:ext cx="4182234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4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uk-UA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1,320 — верхня межа.</a:t>
            </a:r>
            <a:r>
              <a:rPr kumimoji="1" lang="en-US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87037" y="3428242"/>
            <a:ext cx="8702062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критерій 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400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DW</a:t>
            </a:r>
            <a:r>
              <a:rPr kumimoji="1"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можна стверджувати, що залишки 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sz="2400" i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додатну автокореляцію.</a:t>
            </a:r>
          </a:p>
        </p:txBody>
      </p:sp>
    </p:spTree>
    <p:extLst>
      <p:ext uri="{BB962C8B-B14F-4D97-AF65-F5344CB8AC3E}">
        <p14:creationId xmlns:p14="http://schemas.microsoft.com/office/powerpoint/2010/main" val="24364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21398" y="1329906"/>
            <a:ext cx="367087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Критерій </a:t>
            </a:r>
            <a:r>
              <a:rPr kumimoji="1" lang="uk-UA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kumimoji="1" lang="uk-UA" altLang="uk-UA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Неймана</a:t>
            </a:r>
            <a:r>
              <a:rPr kumimoji="1" lang="uk-UA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47801"/>
              </p:ext>
            </p:extLst>
          </p:nvPr>
        </p:nvGraphicFramePr>
        <p:xfrm>
          <a:off x="374073" y="1960964"/>
          <a:ext cx="3761509" cy="10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Формула" r:id="rId4" imgW="1193800" imgH="330200" progId="Equation.3">
                  <p:embed/>
                </p:oleObj>
              </mc:Choice>
              <mc:Fallback>
                <p:oleObj name="Формула" r:id="rId4" imgW="1193800" imgH="330200" progId="Equation.3">
                  <p:embed/>
                  <p:pic>
                    <p:nvPicPr>
                      <p:cNvPr id="368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3" y="1960964"/>
                        <a:ext cx="3761509" cy="10683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33525"/>
              </p:ext>
            </p:extLst>
          </p:nvPr>
        </p:nvGraphicFramePr>
        <p:xfrm>
          <a:off x="5164282" y="2067791"/>
          <a:ext cx="2930236" cy="82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name="Формула" r:id="rId6" imgW="622030" imgH="190417" progId="Equation.3">
                  <p:embed/>
                </p:oleObj>
              </mc:Choice>
              <mc:Fallback>
                <p:oleObj name="Формула" r:id="rId6" imgW="622030" imgH="190417" progId="Equation.3">
                  <p:embed/>
                  <p:pic>
                    <p:nvPicPr>
                      <p:cNvPr id="3687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282" y="2067791"/>
                        <a:ext cx="2930236" cy="8233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036059" y="3417364"/>
            <a:ext cx="1261563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Оскільки </a:t>
            </a: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76264"/>
              </p:ext>
            </p:extLst>
          </p:nvPr>
        </p:nvGraphicFramePr>
        <p:xfrm>
          <a:off x="5247409" y="3029295"/>
          <a:ext cx="2847109" cy="91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Формула" r:id="rId8" imgW="685800" imgH="203200" progId="Equation.3">
                  <p:embed/>
                </p:oleObj>
              </mc:Choice>
              <mc:Fallback>
                <p:oleObj name="Формула" r:id="rId8" imgW="685800" imgH="203200" progId="Equation.3">
                  <p:embed/>
                  <p:pic>
                    <p:nvPicPr>
                      <p:cNvPr id="3687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409" y="3029295"/>
                        <a:ext cx="2847109" cy="91913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24399" y="4086594"/>
            <a:ext cx="6096000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то існує </a:t>
            </a:r>
            <a:r>
              <a:rPr kumimoji="1" lang="uk-UA" altLang="uk-UA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додатна автокореляція залишків.</a:t>
            </a:r>
            <a:endParaRPr kumimoji="1" lang="en-US" altLang="uk-UA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57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78216"/>
              </p:ext>
            </p:extLst>
          </p:nvPr>
        </p:nvGraphicFramePr>
        <p:xfrm>
          <a:off x="374073" y="912452"/>
          <a:ext cx="6858000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Формула" r:id="rId3" imgW="2616200" imgH="1778000" progId="Equation.3">
                  <p:embed/>
                </p:oleObj>
              </mc:Choice>
              <mc:Fallback>
                <p:oleObj name="Формула" r:id="rId3" imgW="2616200" imgH="1778000" progId="Equation.3">
                  <p:embed/>
                  <p:pic>
                    <p:nvPicPr>
                      <p:cNvPr id="378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3" y="912452"/>
                        <a:ext cx="6858000" cy="35099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8745"/>
              </p:ext>
            </p:extLst>
          </p:nvPr>
        </p:nvGraphicFramePr>
        <p:xfrm>
          <a:off x="7419109" y="3462880"/>
          <a:ext cx="1435027" cy="75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Формула" r:id="rId5" imgW="469696" imgH="215806" progId="Equation.3">
                  <p:embed/>
                </p:oleObj>
              </mc:Choice>
              <mc:Fallback>
                <p:oleObj name="Формула" r:id="rId5" imgW="469696" imgH="215806" progId="Equation.3">
                  <p:embed/>
                  <p:pic>
                    <p:nvPicPr>
                      <p:cNvPr id="3789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109" y="3462880"/>
                        <a:ext cx="1435027" cy="75582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44165" y="195457"/>
            <a:ext cx="7119179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1" lang="uk-UA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</a:t>
            </a:r>
            <a:r>
              <a:rPr kumimoji="1" lang="uk-UA" alt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коваріацій</a:t>
            </a:r>
            <a:r>
              <a:rPr kumimoji="1"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залишків, яка має вигляд:</a:t>
            </a:r>
            <a:r>
              <a:rPr kumimoji="1" lang="en-US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79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2865" y="1453255"/>
            <a:ext cx="8436444" cy="130083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1"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 описуються </a:t>
            </a:r>
            <a:r>
              <a:rPr kumimoji="1"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автокореляційною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моделлю першого </a:t>
            </a:r>
            <a:r>
              <a:rPr kumimoji="1"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endParaRPr kumimoji="1" lang="uk-UA" altLang="uk-UA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kumimoji="1" lang="uk-UA" alt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kumimoji="1" lang="uk-UA" alt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uk-UA" altLang="uk-U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kumimoji="1" lang="en-US" alt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kumimoji="1" lang="uk-UA" altLang="uk-U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+ </a:t>
            </a:r>
            <a:r>
              <a:rPr kumimoji="1" lang="uk-UA" alt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kumimoji="1" lang="uk-UA" alt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1" lang="uk-UA" alt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80783"/>
              </p:ext>
            </p:extLst>
          </p:nvPr>
        </p:nvGraphicFramePr>
        <p:xfrm>
          <a:off x="322117" y="3054061"/>
          <a:ext cx="8697191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name="Формула" r:id="rId4" imgW="2806700" imgH="673100" progId="Equation.3">
                  <p:embed/>
                </p:oleObj>
              </mc:Choice>
              <mc:Fallback>
                <p:oleObj name="Формула" r:id="rId4" imgW="2806700" imgH="673100" progId="Equation.3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7" y="3054061"/>
                        <a:ext cx="8697191" cy="19335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972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447809" y="3865418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25433"/>
              </p:ext>
            </p:extLst>
          </p:nvPr>
        </p:nvGraphicFramePr>
        <p:xfrm>
          <a:off x="301336" y="737755"/>
          <a:ext cx="8062404" cy="372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Формула" r:id="rId4" imgW="3454400" imgH="1473200" progId="Equation.3">
                  <p:embed/>
                </p:oleObj>
              </mc:Choice>
              <mc:Fallback>
                <p:oleObj name="Формула" r:id="rId4" imgW="3454400" imgH="1473200" progId="Equation.3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36" y="737755"/>
                        <a:ext cx="8062404" cy="372536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807377" y="149153"/>
            <a:ext cx="477374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матриця S матиме вигляд:</a:t>
            </a:r>
          </a:p>
        </p:txBody>
      </p:sp>
    </p:spTree>
    <p:extLst>
      <p:ext uri="{BB962C8B-B14F-4D97-AF65-F5344CB8AC3E}">
        <p14:creationId xmlns:p14="http://schemas.microsoft.com/office/powerpoint/2010/main" val="5759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15686" y="20007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073736" y="4166754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6" name="Group 7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39160"/>
              </p:ext>
            </p:extLst>
          </p:nvPr>
        </p:nvGraphicFramePr>
        <p:xfrm>
          <a:off x="436418" y="735807"/>
          <a:ext cx="7457426" cy="3788586"/>
        </p:xfrm>
        <a:graphic>
          <a:graphicData uri="http://schemas.openxmlformats.org/drawingml/2006/table">
            <a:tbl>
              <a:tblPr/>
              <a:tblGrid>
                <a:gridCol w="54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3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3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3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-1,90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135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15686" y="158376"/>
            <a:ext cx="3377527" cy="439062"/>
          </a:xfrm>
          <a:prstGeom prst="rect">
            <a:avLst/>
          </a:prstGeom>
          <a:noFill/>
          <a:ln w="2857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матриця </a:t>
            </a:r>
            <a:r>
              <a:rPr kumimoji="1"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uk-UA" sz="24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буде:</a:t>
            </a:r>
            <a:r>
              <a:rPr kumimoji="1"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0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073736" y="4166754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143587"/>
            <a:ext cx="71177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Пр.</a:t>
            </a:r>
            <a:endParaRPr lang="en-US" altLang="uk-UA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17013" y="511944"/>
            <a:ext cx="389529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kumimoji="1" lang="en-US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117"/>
              </p:ext>
            </p:extLst>
          </p:nvPr>
        </p:nvGraphicFramePr>
        <p:xfrm>
          <a:off x="906542" y="262353"/>
          <a:ext cx="8143939" cy="84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Формула" r:id="rId4" imgW="4914900" imgH="457200" progId="Equation.3">
                  <p:embed/>
                </p:oleObj>
              </mc:Choice>
              <mc:Fallback>
                <p:oleObj name="Формула" r:id="rId4" imgW="4914900" imgH="457200" progId="Equation.3">
                  <p:embed/>
                  <p:pic>
                    <p:nvPicPr>
                      <p:cNvPr id="419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542" y="262353"/>
                        <a:ext cx="8143939" cy="84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087167" y="1275160"/>
          <a:ext cx="4145756" cy="9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Формула" r:id="rId6" imgW="1866900" imgH="457200" progId="Equation.3">
                  <p:embed/>
                </p:oleObj>
              </mc:Choice>
              <mc:Fallback>
                <p:oleObj name="Формула" r:id="rId6" imgW="1866900" imgH="457200" progId="Equation.3">
                  <p:embed/>
                  <p:pic>
                    <p:nvPicPr>
                      <p:cNvPr id="419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167" y="1275160"/>
                        <a:ext cx="4145756" cy="92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497406"/>
              </p:ext>
            </p:extLst>
          </p:nvPr>
        </p:nvGraphicFramePr>
        <p:xfrm>
          <a:off x="2087167" y="2196704"/>
          <a:ext cx="3879057" cy="778670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(Х'S</a:t>
                      </a:r>
                      <a:r>
                        <a:rPr kumimoji="1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X)=</a:t>
                      </a:r>
                    </a:p>
                  </a:txBody>
                  <a:tcPr marL="69056" marR="69056" marT="34549" marB="345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890,4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49" marB="345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49" marB="345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56" marR="69056" marT="34549" marB="345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61168"/>
              </p:ext>
            </p:extLst>
          </p:nvPr>
        </p:nvGraphicFramePr>
        <p:xfrm>
          <a:off x="711777" y="3330529"/>
          <a:ext cx="3815954" cy="91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2" name="Формула" r:id="rId8" imgW="2082800" imgH="457200" progId="Equation.3">
                  <p:embed/>
                </p:oleObj>
              </mc:Choice>
              <mc:Fallback>
                <p:oleObj name="Формула" r:id="rId8" imgW="2082800" imgH="457200" progId="Equation.3">
                  <p:embed/>
                  <p:pic>
                    <p:nvPicPr>
                      <p:cNvPr id="4199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77" y="3330529"/>
                        <a:ext cx="3815954" cy="910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56829"/>
              </p:ext>
            </p:extLst>
          </p:nvPr>
        </p:nvGraphicFramePr>
        <p:xfrm>
          <a:off x="5614335" y="3273048"/>
          <a:ext cx="2894409" cy="84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3" name="Формула" r:id="rId10" imgW="1422400" imgH="457200" progId="Equation.3">
                  <p:embed/>
                </p:oleObj>
              </mc:Choice>
              <mc:Fallback>
                <p:oleObj name="Формула" r:id="rId10" imgW="1422400" imgH="457200" progId="Equation.3">
                  <p:embed/>
                  <p:pic>
                    <p:nvPicPr>
                      <p:cNvPr id="4199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335" y="3273048"/>
                        <a:ext cx="2894409" cy="846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1174173" y="1537206"/>
            <a:ext cx="389529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kumimoji="1" lang="en-US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57918" y="3612578"/>
            <a:ext cx="395941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kumimoji="1" lang="en-US" altLang="uk-UA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5183243" y="3550560"/>
            <a:ext cx="389529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kumimoji="1" lang="en-US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4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85079"/>
              </p:ext>
            </p:extLst>
          </p:nvPr>
        </p:nvGraphicFramePr>
        <p:xfrm>
          <a:off x="1298864" y="1458623"/>
          <a:ext cx="7433596" cy="11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Формула" r:id="rId4" imgW="3149600" imgH="457200" progId="Equation.3">
                  <p:embed/>
                </p:oleObj>
              </mc:Choice>
              <mc:Fallback>
                <p:oleObj name="Формула" r:id="rId4" imgW="3149600" imgH="457200" progId="Equation.3">
                  <p:embed/>
                  <p:pic>
                    <p:nvPicPr>
                      <p:cNvPr id="43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864" y="1458623"/>
                        <a:ext cx="7433596" cy="11766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65019" y="1748599"/>
            <a:ext cx="43120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kumimoji="1" lang="en-US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0143"/>
              </p:ext>
            </p:extLst>
          </p:nvPr>
        </p:nvGraphicFramePr>
        <p:xfrm>
          <a:off x="937994" y="2861250"/>
          <a:ext cx="2075369" cy="66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Формула" r:id="rId6" imgW="685800" imgH="228600" progId="Equation.3">
                  <p:embed/>
                </p:oleObj>
              </mc:Choice>
              <mc:Fallback>
                <p:oleObj name="Формула" r:id="rId6" imgW="685800" imgH="228600" progId="Equation.3">
                  <p:embed/>
                  <p:pic>
                    <p:nvPicPr>
                      <p:cNvPr id="43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94" y="2861250"/>
                        <a:ext cx="2075369" cy="66126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90419"/>
              </p:ext>
            </p:extLst>
          </p:nvPr>
        </p:nvGraphicFramePr>
        <p:xfrm>
          <a:off x="4414513" y="2861250"/>
          <a:ext cx="2443487" cy="67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" name="Формула" r:id="rId8" imgW="660113" imgH="215806" progId="Equation.3">
                  <p:embed/>
                </p:oleObj>
              </mc:Choice>
              <mc:Fallback>
                <p:oleObj name="Формула" r:id="rId8" imgW="660113" imgH="215806" progId="Equation.3">
                  <p:embed/>
                  <p:pic>
                    <p:nvPicPr>
                      <p:cNvPr id="43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513" y="2861250"/>
                        <a:ext cx="2443487" cy="67306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096226" y="3644319"/>
            <a:ext cx="631864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kumimoji="1" lang="uk-UA" alt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kumimoji="1"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має вигляд:</a:t>
            </a:r>
          </a:p>
        </p:txBody>
      </p:sp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04797"/>
              </p:ext>
            </p:extLst>
          </p:nvPr>
        </p:nvGraphicFramePr>
        <p:xfrm>
          <a:off x="1453321" y="4257999"/>
          <a:ext cx="4105275" cy="77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3" name="Формула" r:id="rId10" imgW="1129810" imgH="215806" progId="Equation.3">
                  <p:embed/>
                </p:oleObj>
              </mc:Choice>
              <mc:Fallback>
                <p:oleObj name="Формула" r:id="rId10" imgW="1129810" imgH="215806" progId="Equation.3">
                  <p:embed/>
                  <p:pic>
                    <p:nvPicPr>
                      <p:cNvPr id="4302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321" y="4257999"/>
                        <a:ext cx="4105275" cy="77509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517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073736" y="4166754"/>
            <a:ext cx="580010" cy="3576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6" name="Group 6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18771"/>
              </p:ext>
            </p:extLst>
          </p:nvPr>
        </p:nvGraphicFramePr>
        <p:xfrm>
          <a:off x="857248" y="305121"/>
          <a:ext cx="6858002" cy="4036222"/>
        </p:xfrm>
        <a:graphic>
          <a:graphicData uri="http://schemas.openxmlformats.org/drawingml/2006/table">
            <a:tbl>
              <a:tblPr/>
              <a:tblGrid>
                <a:gridCol w="82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Pік</a:t>
                      </a:r>
                      <a:endParaRPr kumimoji="1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1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1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t–</a:t>
                      </a:r>
                      <a:r>
                        <a:rPr kumimoji="1" lang="uk-UA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t–</a:t>
                      </a:r>
                      <a:r>
                        <a:rPr kumimoji="1" lang="uk-UA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uk-UA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1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1" lang="uk-UA" sz="1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t–</a:t>
                      </a:r>
                      <a:r>
                        <a:rPr kumimoji="1" lang="uk-UA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0,0468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25,678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–0,2774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–0,401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–0,4226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–0,0086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–0,927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–0,5255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31,449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–0,649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0,2774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0,0769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33,775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0,6745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–0,0164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38,081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–0,0066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–0,108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–0,1262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0,0937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1,6069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05488" y="143587"/>
            <a:ext cx="51316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</a:rPr>
              <a:t>Пр.</a:t>
            </a:r>
            <a:endParaRPr lang="en-US" altLang="uk-UA" sz="1800" dirty="0">
              <a:latin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73715" y="511946"/>
            <a:ext cx="37670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kumimoji="1" lang="uk-UA" altLang="uk-UA" sz="1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54891"/>
              </p:ext>
            </p:extLst>
          </p:nvPr>
        </p:nvGraphicFramePr>
        <p:xfrm>
          <a:off x="2549669" y="301929"/>
          <a:ext cx="291704" cy="38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Формула" r:id="rId4" imgW="190417" imgH="253890" progId="Equation.3">
                  <p:embed/>
                </p:oleObj>
              </mc:Choice>
              <mc:Fallback>
                <p:oleObj name="Формула" r:id="rId4" imgW="190417" imgH="253890" progId="Equation.3">
                  <p:embed/>
                  <p:pic>
                    <p:nvPicPr>
                      <p:cNvPr id="440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669" y="301929"/>
                        <a:ext cx="291704" cy="38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04307"/>
              </p:ext>
            </p:extLst>
          </p:nvPr>
        </p:nvGraphicFramePr>
        <p:xfrm>
          <a:off x="4149922" y="259193"/>
          <a:ext cx="272653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Формула" r:id="rId6" imgW="139639" imgH="203112" progId="Equation.3">
                  <p:embed/>
                </p:oleObj>
              </mc:Choice>
              <mc:Fallback>
                <p:oleObj name="Формула" r:id="rId6" imgW="139639" imgH="203112" progId="Equation.3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922" y="259193"/>
                        <a:ext cx="272653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8057487" y="4225642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0453" y="1366488"/>
            <a:ext cx="840200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Обчислимо критерій </a:t>
            </a:r>
            <a:r>
              <a:rPr kumimoji="1" lang="uk-UA" alt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</a:t>
            </a:r>
            <a:r>
              <a:rPr kumimoji="1"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1" lang="uk-UA" alt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Уотсона</a:t>
            </a:r>
            <a:r>
              <a:rPr kumimoji="1"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фон </a:t>
            </a:r>
            <a:r>
              <a:rPr kumimoji="1" lang="uk-UA" alt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Неймана</a:t>
            </a:r>
            <a:r>
              <a:rPr kumimoji="1" lang="uk-UA" alt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44854"/>
              </p:ext>
            </p:extLst>
          </p:nvPr>
        </p:nvGraphicFramePr>
        <p:xfrm>
          <a:off x="2286000" y="1921559"/>
          <a:ext cx="4125191" cy="99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Формула" r:id="rId4" imgW="1104421" imgH="355446" progId="Equation.3">
                  <p:embed/>
                </p:oleObj>
              </mc:Choice>
              <mc:Fallback>
                <p:oleObj name="Формула" r:id="rId4" imgW="1104421" imgH="355446" progId="Equation.3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21559"/>
                        <a:ext cx="4125191" cy="99664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49382" y="3119722"/>
            <a:ext cx="8790708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kumimoji="1" lang="uk-UA" altLang="uk-UA" sz="2400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&lt; DW</a:t>
            </a:r>
            <a:r>
              <a:rPr kumimoji="1"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отже ми </a:t>
            </a:r>
            <a:r>
              <a:rPr kumimoji="1"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звільнились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автокореляції залишків.</a:t>
            </a:r>
            <a:endParaRPr kumimoji="1"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49382" y="4121459"/>
            <a:ext cx="7610674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 доцільно виконати оцінку параметрів моделі </a:t>
            </a:r>
            <a:r>
              <a:rPr kumimoji="1"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kumimoji="1" lang="uk-UA" altLang="uk-UA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Кочрена</a:t>
            </a:r>
            <a:r>
              <a:rPr kumimoji="1"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uk-UA" altLang="uk-UA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Оркатта</a:t>
            </a:r>
            <a:r>
              <a:rPr kumimoji="1" lang="uk-UA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kumimoji="1" lang="uk-UA" altLang="uk-UA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Дарбіна</a:t>
            </a:r>
            <a:r>
              <a:rPr kumimoji="1" lang="en-US" alt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42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26703" y="94950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51771"/>
              </p:ext>
            </p:extLst>
          </p:nvPr>
        </p:nvGraphicFramePr>
        <p:xfrm>
          <a:off x="228601" y="614655"/>
          <a:ext cx="8801100" cy="4481206"/>
        </p:xfrm>
        <a:graphic>
          <a:graphicData uri="http://schemas.openxmlformats.org/drawingml/2006/table">
            <a:tbl>
              <a:tblPr/>
              <a:tblGrid>
                <a:gridCol w="433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Автокореляція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з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автокорельо-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ваними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залишками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Коваріація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залишків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Стаціонарний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марковсь-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кий процес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Додатна автокореляція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Від’ємна автокореляція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Критерій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Дарбіна-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Уотсона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Критерій фон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Неймана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2075" marR="92075" marT="46043" marB="4604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Нециклічний коефіцієнт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автокореляції 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Циклічний коефіцієнт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автокореляції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перетворення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вихідної інформації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Кочрена-Оркатта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Дарбіна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Авторегресійна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схема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першого порядку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Авторегресійна</a:t>
                      </a: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схема </a:t>
                      </a:r>
                      <a:b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другого порядку</a:t>
                      </a:r>
                    </a:p>
                  </a:txBody>
                  <a:tcPr marL="92075" marR="92075" marT="46043" marB="4604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4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7818" y="261364"/>
            <a:ext cx="8717973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Визначимо прогнозний рівень товарообігу, коли дохід становитиме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uk-UA" altLang="uk-UA" sz="2400" i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40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endParaRPr kumimoji="1" lang="uk-UA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47689"/>
              </p:ext>
            </p:extLst>
          </p:nvPr>
        </p:nvGraphicFramePr>
        <p:xfrm>
          <a:off x="1891687" y="1329928"/>
          <a:ext cx="4332468" cy="8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Формула" r:id="rId4" imgW="1155700" imgH="254000" progId="Equation.3">
                  <p:embed/>
                </p:oleObj>
              </mc:Choice>
              <mc:Fallback>
                <p:oleObj name="Формула" r:id="rId4" imgW="1155700" imgH="254000" progId="Equation.3">
                  <p:embed/>
                  <p:pic>
                    <p:nvPicPr>
                      <p:cNvPr id="46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687" y="1329928"/>
                        <a:ext cx="4332468" cy="8833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040351" y="2477592"/>
            <a:ext cx="6826826" cy="919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=</a:t>
            </a: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0,442 + 0,861</a:t>
            </a: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x</a:t>
            </a:r>
            <a:r>
              <a:rPr kumimoji="1" lang="uk-UA" altLang="uk-UA" sz="2400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n+</a:t>
            </a:r>
            <a:r>
              <a:rPr kumimoji="1" lang="uk-UA" altLang="uk-UA" sz="2400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1 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= 0,442 + 0,861* 55=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 =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 0,442 + 47,35</a:t>
            </a: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 = 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47,8 млн. грн.;</a:t>
            </a:r>
          </a:p>
        </p:txBody>
      </p:sp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0610"/>
              </p:ext>
            </p:extLst>
          </p:nvPr>
        </p:nvGraphicFramePr>
        <p:xfrm>
          <a:off x="2234587" y="2447711"/>
          <a:ext cx="782241" cy="67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Формула" r:id="rId6" imgW="279400" imgH="228600" progId="Equation.3">
                  <p:embed/>
                </p:oleObj>
              </mc:Choice>
              <mc:Fallback>
                <p:oleObj name="Формула" r:id="rId6" imgW="279400" imgH="228600" progId="Equation.3">
                  <p:embed/>
                  <p:pic>
                    <p:nvPicPr>
                      <p:cNvPr id="46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587" y="2447711"/>
                        <a:ext cx="782241" cy="678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9"/>
          <p:cNvSpPr>
            <a:spLocks noChangeArrowheads="1"/>
          </p:cNvSpPr>
          <p:nvPr/>
        </p:nvSpPr>
        <p:spPr bwMode="auto">
          <a:xfrm>
            <a:off x="207818" y="3613905"/>
            <a:ext cx="8659359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 оцінку залишків прогнозу 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uk-UA" altLang="uk-UA" sz="2400" i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де 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коефіцієнт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залишків; </a:t>
            </a:r>
            <a:r>
              <a:rPr kumimoji="1" lang="uk-UA" altLang="uk-UA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1" lang="uk-UA" altLang="uk-UA" sz="2400" i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— залишки за моделлю для 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 = 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4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61;p41"/>
          <p:cNvGrpSpPr/>
          <p:nvPr/>
        </p:nvGrpSpPr>
        <p:grpSpPr>
          <a:xfrm>
            <a:off x="7860060" y="4259115"/>
            <a:ext cx="872404" cy="704211"/>
            <a:chOff x="8095060" y="5664590"/>
            <a:chExt cx="497404" cy="594389"/>
          </a:xfrm>
        </p:grpSpPr>
        <p:grpSp>
          <p:nvGrpSpPr>
            <p:cNvPr id="6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91037"/>
              </p:ext>
            </p:extLst>
          </p:nvPr>
        </p:nvGraphicFramePr>
        <p:xfrm>
          <a:off x="915211" y="1390367"/>
          <a:ext cx="1799900" cy="7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Формула" r:id="rId4" imgW="494870" imgH="164957" progId="Equation.3">
                  <p:embed/>
                </p:oleObj>
              </mc:Choice>
              <mc:Fallback>
                <p:oleObj name="Формула" r:id="rId4" imgW="494870" imgH="164957" progId="Equation.3">
                  <p:embed/>
                  <p:pic>
                    <p:nvPicPr>
                      <p:cNvPr id="471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11" y="1390367"/>
                        <a:ext cx="1799900" cy="7195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6039"/>
              </p:ext>
            </p:extLst>
          </p:nvPr>
        </p:nvGraphicFramePr>
        <p:xfrm>
          <a:off x="4756439" y="1345165"/>
          <a:ext cx="1914525" cy="76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Формула" r:id="rId6" imgW="596900" imgH="228600" progId="Equation.3">
                  <p:embed/>
                </p:oleObj>
              </mc:Choice>
              <mc:Fallback>
                <p:oleObj name="Формула" r:id="rId6" imgW="596900" imgH="228600" progId="Equation.3">
                  <p:embed/>
                  <p:pic>
                    <p:nvPicPr>
                      <p:cNvPr id="471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439" y="1345165"/>
                        <a:ext cx="1914525" cy="7647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36359"/>
              </p:ext>
            </p:extLst>
          </p:nvPr>
        </p:nvGraphicFramePr>
        <p:xfrm>
          <a:off x="1054826" y="2276332"/>
          <a:ext cx="6805234" cy="87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Формула" r:id="rId8" imgW="1435100" imgH="228600" progId="Equation.3">
                  <p:embed/>
                </p:oleObj>
              </mc:Choice>
              <mc:Fallback>
                <p:oleObj name="Формула" r:id="rId8" imgW="1435100" imgH="228600" progId="Equation.3">
                  <p:embed/>
                  <p:pic>
                    <p:nvPicPr>
                      <p:cNvPr id="471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826" y="2276332"/>
                        <a:ext cx="6805234" cy="8797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7818" y="3248936"/>
            <a:ext cx="8772965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Визначимо прогнозний рівень роздрібного товарообігу на одинадцятий рік (</a:t>
            </a:r>
            <a:r>
              <a:rPr kumimoji="1"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 + 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1):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00483"/>
              </p:ext>
            </p:extLst>
          </p:nvPr>
        </p:nvGraphicFramePr>
        <p:xfrm>
          <a:off x="1054826" y="4098595"/>
          <a:ext cx="809625" cy="65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Формула" r:id="rId10" imgW="279400" imgH="228600" progId="Equation.3">
                  <p:embed/>
                </p:oleObj>
              </mc:Choice>
              <mc:Fallback>
                <p:oleObj name="Формула" r:id="rId10" imgW="279400" imgH="228600" progId="Equation.3">
                  <p:embed/>
                  <p:pic>
                    <p:nvPicPr>
                      <p:cNvPr id="471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826" y="4098595"/>
                        <a:ext cx="809625" cy="6548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903810" y="4206486"/>
            <a:ext cx="4767154" cy="439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 </a:t>
            </a:r>
            <a:r>
              <a:rPr kumimoji="1" lang="uk-UA" alt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= </a:t>
            </a:r>
            <a:r>
              <a:rPr kumimoji="1" lang="uk-UA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47,8 + 0,14 = 47,94 млн. грн</a:t>
            </a:r>
            <a:r>
              <a:rPr kumimoji="1" lang="en-US" alt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957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27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29"/>
          <p:cNvSpPr txBox="1">
            <a:spLocks noChangeArrowheads="1"/>
          </p:cNvSpPr>
          <p:nvPr/>
        </p:nvSpPr>
        <p:spPr>
          <a:xfrm>
            <a:off x="266700" y="500775"/>
            <a:ext cx="8860797" cy="4078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uk-UA" sz="24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66700" y="782740"/>
            <a:ext cx="8316912" cy="1262524"/>
          </a:xfrm>
          <a:prstGeom prst="rect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Означення: </a:t>
            </a:r>
            <a:endParaRPr kumimoji="1" lang="uk-UA" alt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Автокореляція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взаємозв’язок послідовних елементів часового чи просторового ряду даних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6700" y="-15163"/>
            <a:ext cx="7921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0" dirty="0">
                <a:solidFill>
                  <a:srgbClr val="000066"/>
                </a:solidFill>
                <a:latin typeface="Times New Roman" panose="02020603050405020304" pitchFamily="18" charset="0"/>
              </a:rPr>
              <a:t>П.1</a:t>
            </a:r>
            <a:endParaRPr lang="en-US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6700" y="2642800"/>
            <a:ext cx="6389570" cy="462305"/>
          </a:xfrm>
          <a:prstGeom prst="rect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ній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 гіпотеза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згідно з якою: </a:t>
            </a:r>
          </a:p>
        </p:txBody>
      </p:sp>
      <p:sp>
        <p:nvSpPr>
          <p:cNvPr id="2" name="Виноска зі стрілкою вниз&#10; 1"/>
          <p:cNvSpPr/>
          <p:nvPr/>
        </p:nvSpPr>
        <p:spPr>
          <a:xfrm>
            <a:off x="3543300" y="2045264"/>
            <a:ext cx="716973" cy="5975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3941"/>
              </p:ext>
            </p:extLst>
          </p:nvPr>
        </p:nvGraphicFramePr>
        <p:xfrm>
          <a:off x="2394095" y="3523444"/>
          <a:ext cx="33131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9" name="Формула" r:id="rId4" imgW="850531" imgH="215806" progId="Equation.3">
                  <p:embed/>
                </p:oleObj>
              </mc:Choice>
              <mc:Fallback>
                <p:oleObj name="Формула" r:id="rId4" imgW="850531" imgH="215806" progId="Equation.3">
                  <p:embed/>
                  <p:pic>
                    <p:nvPicPr>
                      <p:cNvPr id="1024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5" y="3523444"/>
                        <a:ext cx="3313112" cy="827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82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766"/>
          <p:cNvSpPr txBox="1">
            <a:spLocks noChangeArrowheads="1"/>
          </p:cNvSpPr>
          <p:nvPr/>
        </p:nvSpPr>
        <p:spPr>
          <a:xfrm>
            <a:off x="475489" y="735685"/>
            <a:ext cx="7982617" cy="2478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"/>
            <a:endParaRPr lang="ru-RU" altLang="uk-UA" sz="3000" dirty="0">
              <a:solidFill>
                <a:schemeClr val="tx1"/>
              </a:solidFill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7708606" y="3601974"/>
            <a:ext cx="872404" cy="704211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oogle Shape;1487;p41"/>
          <p:cNvGrpSpPr/>
          <p:nvPr/>
        </p:nvGrpSpPr>
        <p:grpSpPr>
          <a:xfrm>
            <a:off x="475489" y="3693062"/>
            <a:ext cx="1079865" cy="515868"/>
            <a:chOff x="2571250" y="5664711"/>
            <a:chExt cx="1439820" cy="594160"/>
          </a:xfrm>
        </p:grpSpPr>
        <p:sp>
          <p:nvSpPr>
            <p:cNvPr id="27" name="Google Shape;1488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89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490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91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92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93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94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95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96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97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98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99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00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01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02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03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04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5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06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07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08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09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10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11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610665" y="1003831"/>
            <a:ext cx="7660499" cy="12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при </a:t>
            </a:r>
            <a:r>
              <a:rPr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змінюється дисперсія залишків за відсутності їх </a:t>
            </a:r>
            <a:r>
              <a:rPr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автокореляції — існує </a:t>
            </a:r>
            <a:r>
              <a:rPr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коваріація</a:t>
            </a:r>
            <a:r>
              <a:rPr lang="uk-UA" altLang="uk-UA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 за незмінної дисперсії.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2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25517" y="50281"/>
            <a:ext cx="8717973" cy="808394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автокореляції залишків, як і при </a:t>
            </a:r>
            <a:r>
              <a:rPr kumimoji="1"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дисперсія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 буде така:</a:t>
            </a:r>
            <a:r>
              <a:rPr kumimoji="1" lang="en-US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uk-UA" altLang="uk-UA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20336"/>
              </p:ext>
            </p:extLst>
          </p:nvPr>
        </p:nvGraphicFramePr>
        <p:xfrm>
          <a:off x="5340927" y="593069"/>
          <a:ext cx="2957743" cy="7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4" name="Формула" r:id="rId4" imgW="863225" imgH="215806" progId="Equation.3">
                  <p:embed/>
                </p:oleObj>
              </mc:Choice>
              <mc:Fallback>
                <p:oleObj name="Формула" r:id="rId4" imgW="863225" imgH="215806" progId="Equation.3">
                  <p:embed/>
                  <p:pic>
                    <p:nvPicPr>
                      <p:cNvPr id="122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927" y="593069"/>
                        <a:ext cx="2957743" cy="716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170990" y="1374468"/>
            <a:ext cx="6453690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</a:t>
            </a:r>
            <a:r>
              <a:rPr kumimoji="1" lang="en-US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тут зовсім інший вигляд:</a:t>
            </a:r>
            <a:r>
              <a:rPr kumimoji="1"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10925"/>
              </p:ext>
            </p:extLst>
          </p:nvPr>
        </p:nvGraphicFramePr>
        <p:xfrm>
          <a:off x="2319825" y="1906124"/>
          <a:ext cx="5878602" cy="263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5" name="Формула" r:id="rId6" imgW="2616200" imgH="1168400" progId="Equation.3">
                  <p:embed/>
                </p:oleObj>
              </mc:Choice>
              <mc:Fallback>
                <p:oleObj name="Формула" r:id="rId6" imgW="2616200" imgH="1168400" progId="Equation.3">
                  <p:embed/>
                  <p:pic>
                    <p:nvPicPr>
                      <p:cNvPr id="122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825" y="1906124"/>
                        <a:ext cx="5878602" cy="26347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56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49" y="780214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461;p41"/>
          <p:cNvGrpSpPr/>
          <p:nvPr/>
        </p:nvGrpSpPr>
        <p:grpSpPr>
          <a:xfrm>
            <a:off x="8150933" y="4062877"/>
            <a:ext cx="727160" cy="471940"/>
            <a:chOff x="8095060" y="5664590"/>
            <a:chExt cx="497404" cy="594389"/>
          </a:xfrm>
        </p:grpSpPr>
        <p:grpSp>
          <p:nvGrpSpPr>
            <p:cNvPr id="10" name="Google Shape;146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" name="Google Shape;146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6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6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6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0" name="Google Shape;146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6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6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7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" name="Google Shape;147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7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7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7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" name="Google Shape;147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7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7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206930" y="145847"/>
            <a:ext cx="8489373" cy="831637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для залишків записати </a:t>
            </a:r>
            <a:r>
              <a:rPr kumimoji="1" lang="uk-UA" alt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авторегресійну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першого порядку:</a:t>
            </a:r>
            <a:r>
              <a:rPr kumimoji="1" lang="en-US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19695"/>
              </p:ext>
            </p:extLst>
          </p:nvPr>
        </p:nvGraphicFramePr>
        <p:xfrm>
          <a:off x="2301769" y="1625478"/>
          <a:ext cx="460818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7" name="Формула" r:id="rId4" imgW="888614" imgH="203112" progId="Equation.3">
                  <p:embed/>
                </p:oleObj>
              </mc:Choice>
              <mc:Fallback>
                <p:oleObj name="Формула" r:id="rId4" imgW="888614" imgH="203112" progId="Equation.3">
                  <p:embed/>
                  <p:pic>
                    <p:nvPicPr>
                      <p:cNvPr id="1332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769" y="1625478"/>
                        <a:ext cx="4608185" cy="10128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38"/>
          <p:cNvSpPr>
            <a:spLocks noChangeArrowheads="1"/>
          </p:cNvSpPr>
          <p:nvPr/>
        </p:nvSpPr>
        <p:spPr bwMode="auto">
          <a:xfrm>
            <a:off x="125260" y="2800014"/>
            <a:ext cx="8460578" cy="1262524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uk-UA" alt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ρ характеризує </a:t>
            </a:r>
            <a:r>
              <a:rPr kumimoji="1"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зв’язку залишків 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період </a:t>
            </a:r>
            <a:r>
              <a:rPr kumimoji="1" lang="en-US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їх рівня в період (</a:t>
            </a:r>
            <a:r>
              <a:rPr kumimoji="1" lang="en-US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1).</a:t>
            </a:r>
            <a:r>
              <a:rPr kumimoji="1" lang="en-US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Стрілка вниз 1"/>
          <p:cNvSpPr/>
          <p:nvPr/>
        </p:nvSpPr>
        <p:spPr>
          <a:xfrm>
            <a:off x="4363546" y="1015103"/>
            <a:ext cx="484632" cy="576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64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376337" y="61741"/>
            <a:ext cx="3616376" cy="462305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автокореляції: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676851"/>
            <a:ext cx="9144000" cy="120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0070C0"/>
            </a:solidFill>
            <a:miter lim="800000"/>
            <a:headEnd/>
            <a:tailEnd/>
          </a:ln>
        </p:spPr>
        <p:txBody>
          <a:bodyPr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kumimoji="1" lang="uk-UA" altLang="uk-UA" sz="24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параметрів моделі можуть бути незміщеними, але неефективними, тобто вибіркові дисперсії </a:t>
            </a:r>
            <a:r>
              <a:rPr kumimoji="1" lang="uk-UA" altLang="uk-UA" sz="24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kumimoji="1" lang="uk-UA" altLang="uk-UA" sz="24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оцінок          можуть бути невиправдано великими; </a:t>
            </a:r>
            <a:endParaRPr kumimoji="1" lang="uk-UA" altLang="uk-UA" sz="2400" b="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0" y="1837798"/>
            <a:ext cx="9144000" cy="1570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0070C0"/>
            </a:solidFill>
            <a:miter lim="800000"/>
            <a:headEnd/>
            <a:tailEnd/>
          </a:ln>
        </p:spPr>
        <p:txBody>
          <a:bodyPr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 startAt="2"/>
            </a:pP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критерії </a:t>
            </a:r>
            <a:r>
              <a:rPr kumimoji="1" lang="en-US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1" lang="en-US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-статистики, які отримані для класичної лінійної моделі, практично не можуть бути використані для дисперсійного аналізу, оскільки їх обчислення не враховує наявності </a:t>
            </a:r>
            <a:r>
              <a:rPr kumimoji="1" lang="uk-UA" altLang="uk-UA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коваріації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залишків;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0" y="3408099"/>
            <a:ext cx="9144000" cy="120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0070C0"/>
            </a:solidFill>
            <a:miter lim="800000"/>
            <a:headEnd/>
            <a:tailEnd/>
          </a:ln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29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29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29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2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 startAt="3"/>
            </a:pP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Неефективність оцінок параметрів </a:t>
            </a:r>
            <a:r>
              <a:rPr kumimoji="1" lang="uk-UA" altLang="uk-UA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kumimoji="1" lang="uk-UA" altLang="uk-UA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моделі, як правило, призводить до неефективних прогнозів, тобто прогнозні значення матимуть велику вибіркову дисперсію.</a:t>
            </a:r>
          </a:p>
        </p:txBody>
      </p:sp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68891"/>
              </p:ext>
            </p:extLst>
          </p:nvPr>
        </p:nvGraphicFramePr>
        <p:xfrm>
          <a:off x="7701205" y="1078210"/>
          <a:ext cx="531813" cy="39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Формула" r:id="rId4" imgW="152268" imgH="203024" progId="Equation.3">
                  <p:embed/>
                </p:oleObj>
              </mc:Choice>
              <mc:Fallback>
                <p:oleObj name="Формула" r:id="rId4" imgW="152268" imgH="203024" progId="Equation.3">
                  <p:embed/>
                  <p:pic>
                    <p:nvPicPr>
                      <p:cNvPr id="1434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05" y="1078210"/>
                        <a:ext cx="531813" cy="39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305307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1253</Words>
  <Application>Microsoft Office PowerPoint</Application>
  <PresentationFormat>Екран (16:9)</PresentationFormat>
  <Paragraphs>493</Paragraphs>
  <Slides>42</Slides>
  <Notes>33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51" baseType="lpstr">
      <vt:lpstr>Arial</vt:lpstr>
      <vt:lpstr>Times New Roman</vt:lpstr>
      <vt:lpstr>Symbol</vt:lpstr>
      <vt:lpstr>Calibri</vt:lpstr>
      <vt:lpstr>Source Sans Pro</vt:lpstr>
      <vt:lpstr>Sylfaen</vt:lpstr>
      <vt:lpstr>Oswald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 Тема 7. ПОБУДОВА ЕКОНОМЕТРИЧНОЇ МОДЕЛІ З АВТОКОРЕЛЬОВАНИМИ ЗАЛИШКАМИ . </vt:lpstr>
      <vt:lpstr>Рекомендована література:</vt:lpstr>
      <vt:lpstr>   </vt:lpstr>
      <vt:lpstr>   </vt:lpstr>
      <vt:lpstr>   </vt:lpstr>
      <vt:lpstr>   </vt:lpstr>
      <vt:lpstr>   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  <vt:lpstr>Презентація PowerPoint</vt:lpstr>
      <vt:lpstr>Презентація PowerPoint</vt:lpstr>
      <vt:lpstr>Таблиця 1</vt:lpstr>
      <vt:lpstr>   </vt:lpstr>
      <vt:lpstr>   </vt:lpstr>
      <vt:lpstr>Презентація PowerPoint</vt:lpstr>
      <vt:lpstr>Презентація PowerPoint</vt:lpstr>
      <vt:lpstr>Презентація PowerPoint</vt:lpstr>
      <vt:lpstr>   </vt:lpstr>
      <vt:lpstr>   </vt:lpstr>
      <vt:lpstr>Презентація PowerPoint</vt:lpstr>
      <vt:lpstr>Презентація PowerPoint</vt:lpstr>
      <vt:lpstr>Презентація PowerPoint</vt:lpstr>
      <vt:lpstr>   </vt:lpstr>
      <vt:lpstr>   </vt:lpstr>
      <vt:lpstr>   </vt:lpstr>
      <vt:lpstr>Презентація PowerPoint</vt:lpstr>
      <vt:lpstr>   </vt:lpstr>
      <vt:lpstr>Презентація PowerPoint</vt:lpstr>
      <vt:lpstr>   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175</cp:revision>
  <dcterms:modified xsi:type="dcterms:W3CDTF">2022-03-17T09:28:36Z</dcterms:modified>
</cp:coreProperties>
</file>