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2" r:id="rId11"/>
    <p:sldId id="265" r:id="rId12"/>
    <p:sldId id="266" r:id="rId13"/>
    <p:sldId id="267" r:id="rId14"/>
    <p:sldId id="276" r:id="rId15"/>
    <p:sldId id="273" r:id="rId16"/>
    <p:sldId id="268" r:id="rId17"/>
    <p:sldId id="269" r:id="rId18"/>
    <p:sldId id="270" r:id="rId19"/>
    <p:sldId id="274" r:id="rId20"/>
    <p:sldId id="275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/>
              <a:t>Тема 4. Критичне мислення і логічний характер судження</a:t>
            </a:r>
            <a:r>
              <a:rPr lang="uk-UA" sz="4000" b="1" dirty="0" smtClean="0"/>
              <a:t>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0962" name="AutoShape 2" descr="Критичне мислення — що це і як його розвину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964" name="AutoShape 4" descr="Критичне мислення — що це і як його розвину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966" name="AutoShape 6" descr="https://happymonday.ua/wp-content/uploads/2019/08/critical-thinking-940x5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968" name="AutoShape 8" descr="https://happymonday.ua/wp-content/uploads/2019/08/critical-thinking-940x5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70" name="Picture 10" descr="Як розвивати критичне мислення в учнів (з прикладом уроку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6215106" cy="367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За об’єднаною якісно – кількісною характеристикою судження поділяються на: 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623204" cy="2257428"/>
          </a:xfrm>
        </p:spPr>
        <p:txBody>
          <a:bodyPr/>
          <a:lstStyle/>
          <a:p>
            <a:r>
              <a:rPr lang="uk-UA" dirty="0" err="1" smtClean="0"/>
              <a:t>загальностверджувальні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загальнозаперечні</a:t>
            </a:r>
            <a:r>
              <a:rPr lang="uk-UA" dirty="0" smtClean="0"/>
              <a:t>; </a:t>
            </a:r>
          </a:p>
          <a:p>
            <a:r>
              <a:rPr lang="uk-UA" dirty="0" err="1" smtClean="0"/>
              <a:t>частковостверджувальні</a:t>
            </a:r>
            <a:r>
              <a:rPr lang="uk-UA" dirty="0" smtClean="0"/>
              <a:t>; </a:t>
            </a:r>
          </a:p>
          <a:p>
            <a:r>
              <a:rPr lang="uk-UA" dirty="0" err="1" smtClean="0"/>
              <a:t>частковозаперечні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57346" name="Picture 2" descr="Критика – це добре. Як пояснити дітям, що таке критичне мислення і як ним  користувати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8" y="3857643"/>
            <a:ext cx="5715008" cy="2857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3. Модальність </a:t>
            </a:r>
            <a:r>
              <a:rPr lang="uk-UA" dirty="0" smtClean="0"/>
              <a:t>судження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3114"/>
          </a:xfrm>
        </p:spPr>
        <p:txBody>
          <a:bodyPr/>
          <a:lstStyle/>
          <a:p>
            <a:pPr algn="just"/>
            <a:r>
              <a:rPr lang="uk-UA" dirty="0" smtClean="0"/>
              <a:t>Модальним судженням називається таке просте судження, в якому відношення між предметом думки і ознакою предмета думки обумовлюється своєрідним характером зв'язку. </a:t>
            </a:r>
            <a:endParaRPr lang="uk-UA" dirty="0"/>
          </a:p>
        </p:txBody>
      </p:sp>
      <p:pic>
        <p:nvPicPr>
          <p:cNvPr id="31746" name="Picture 2" descr="Як розвивати дитяче мисл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82578"/>
            <a:ext cx="5286412" cy="3304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Модальність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153400" cy="2400304"/>
          </a:xfrm>
        </p:spPr>
        <p:txBody>
          <a:bodyPr/>
          <a:lstStyle/>
          <a:p>
            <a:pPr algn="just"/>
            <a:r>
              <a:rPr lang="uk-UA" dirty="0" smtClean="0"/>
              <a:t> </a:t>
            </a:r>
            <a:r>
              <a:rPr lang="uk-UA" dirty="0" smtClean="0"/>
              <a:t>(від лат. </a:t>
            </a:r>
            <a:r>
              <a:rPr lang="uk-UA" dirty="0" err="1" smtClean="0"/>
              <a:t>Modus</a:t>
            </a:r>
            <a:r>
              <a:rPr lang="uk-UA" dirty="0" smtClean="0"/>
              <a:t> - міра, спосіб) - це оцінка висловлювання, яка проголошена з тієї чи іншої точки зору. Модальні оцінки виражаються за допомогою понять: "необхідно", "можливо", "ймовірно", "доведено", "обов'язково" тощо.</a:t>
            </a:r>
          </a:p>
          <a:p>
            <a:pPr algn="just"/>
            <a:endParaRPr lang="uk-UA" dirty="0"/>
          </a:p>
        </p:txBody>
      </p:sp>
      <p:pic>
        <p:nvPicPr>
          <p:cNvPr id="30722" name="Picture 2" descr="Асоціативне мислення у дітей. Асоціативна теорія мисл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00504"/>
            <a:ext cx="685804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У традиційній логіці модальні судження за природою модальності поділяють на : 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43048"/>
          </a:xfrm>
        </p:spPr>
        <p:txBody>
          <a:bodyPr>
            <a:normAutofit/>
          </a:bodyPr>
          <a:lstStyle/>
          <a:p>
            <a:r>
              <a:rPr lang="uk-UA" dirty="0" smtClean="0"/>
              <a:t>а)судження </a:t>
            </a:r>
            <a:r>
              <a:rPr lang="uk-UA" dirty="0" smtClean="0"/>
              <a:t>за об'єктивною модальністю і</a:t>
            </a:r>
          </a:p>
          <a:p>
            <a:r>
              <a:rPr lang="uk-UA" dirty="0" smtClean="0"/>
              <a:t>б) судження за логічною модальністю.</a:t>
            </a:r>
          </a:p>
          <a:p>
            <a:endParaRPr lang="uk-UA" dirty="0"/>
          </a:p>
        </p:txBody>
      </p:sp>
      <p:pic>
        <p:nvPicPr>
          <p:cNvPr id="29698" name="Picture 2" descr="Нестандартне мислення дитини | Наша мама | Все для молодих мам і батьк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6075" y="3186122"/>
            <a:ext cx="4659065" cy="3100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За об'єктивною модальністю судження поділяють на:</a:t>
            </a:r>
            <a:br>
              <a:rPr lang="uk-UA" sz="3600" b="1" dirty="0" smtClean="0"/>
            </a:b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71676"/>
          </a:xfrm>
        </p:spPr>
        <p:txBody>
          <a:bodyPr/>
          <a:lstStyle/>
          <a:p>
            <a:r>
              <a:rPr lang="uk-UA" dirty="0" smtClean="0"/>
              <a:t>1</a:t>
            </a:r>
            <a:r>
              <a:rPr lang="uk-UA" dirty="0" smtClean="0"/>
              <a:t>) судження можливості;</a:t>
            </a:r>
          </a:p>
          <a:p>
            <a:r>
              <a:rPr lang="uk-UA" dirty="0" smtClean="0"/>
              <a:t>2) судження дійсності;</a:t>
            </a:r>
          </a:p>
          <a:p>
            <a:r>
              <a:rPr lang="uk-UA" dirty="0" smtClean="0"/>
              <a:t>3) судження необхідності.</a:t>
            </a:r>
          </a:p>
          <a:p>
            <a:endParaRPr lang="uk-UA" dirty="0"/>
          </a:p>
        </p:txBody>
      </p:sp>
      <p:pic>
        <p:nvPicPr>
          <p:cNvPr id="58370" name="Picture 2" descr="Розвиваємо аналітичне мислення дитини – Освіта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76361"/>
            <a:ext cx="4857784" cy="3195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85990"/>
          </a:xfrm>
        </p:spPr>
        <p:txBody>
          <a:bodyPr/>
          <a:lstStyle/>
          <a:p>
            <a:pPr algn="just"/>
            <a:r>
              <a:rPr lang="uk-UA" dirty="0" smtClean="0"/>
              <a:t>У сучасній логіці існує цілий розділ, який вивчає типологію </a:t>
            </a:r>
            <a:r>
              <a:rPr lang="uk-UA" dirty="0" err="1" smtClean="0"/>
              <a:t>модальностей</a:t>
            </a:r>
            <a:r>
              <a:rPr lang="uk-UA" dirty="0" smtClean="0"/>
              <a:t>, їх природу і основні функції в пізнавальній діяльності і практиці міркувань.</a:t>
            </a:r>
          </a:p>
          <a:p>
            <a:endParaRPr lang="uk-UA" dirty="0"/>
          </a:p>
        </p:txBody>
      </p:sp>
      <p:pic>
        <p:nvPicPr>
          <p:cNvPr id="56322" name="Picture 2" descr="Як розвинути логічне мислення у дитини | Коментарі Украї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57562"/>
            <a:ext cx="6072230" cy="341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4. </a:t>
            </a:r>
            <a:r>
              <a:rPr lang="ru-RU" dirty="0" err="1" smtClean="0"/>
              <a:t>Запитання</a:t>
            </a:r>
            <a:r>
              <a:rPr lang="ru-RU" dirty="0" smtClean="0"/>
              <a:t>  та </a:t>
            </a:r>
            <a:r>
              <a:rPr lang="ru-RU" dirty="0" err="1" smtClean="0"/>
              <a:t>відповід</a:t>
            </a:r>
            <a:r>
              <a:rPr lang="uk-UA" dirty="0" smtClean="0"/>
              <a:t>і </a:t>
            </a:r>
            <a:r>
              <a:rPr lang="ru-RU" dirty="0" smtClean="0"/>
              <a:t>як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виразу</a:t>
            </a:r>
            <a:r>
              <a:rPr lang="ru-RU" dirty="0" smtClean="0"/>
              <a:t> думки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3400436"/>
          </a:xfrm>
        </p:spPr>
        <p:txBody>
          <a:bodyPr/>
          <a:lstStyle/>
          <a:p>
            <a:pPr algn="just"/>
            <a:r>
              <a:rPr lang="uk-UA" dirty="0" smtClean="0"/>
              <a:t>Надзвичайну роль у пізнанні та практиці міркування відіграють думки, що втілені в запитальних реченнях. Розв'язання різноманітних проблем передбачає постановку тих або інших запитань. Від вірного, своєчасного, послідовного формулювання запитань значною мірою залежить успішне розв'язання проблеми. </a:t>
            </a:r>
            <a:endParaRPr lang="uk-UA" dirty="0"/>
          </a:p>
        </p:txBody>
      </p:sp>
      <p:pic>
        <p:nvPicPr>
          <p:cNvPr id="28674" name="Picture 2" descr="Курс критичного мислення: Як не дати себе обману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14884"/>
            <a:ext cx="4572032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3114"/>
          </a:xfrm>
        </p:spPr>
        <p:txBody>
          <a:bodyPr/>
          <a:lstStyle/>
          <a:p>
            <a:r>
              <a:rPr lang="uk-UA" dirty="0" smtClean="0"/>
              <a:t>Запитання - це думка, в якій зафіксована вимога або прохання поновити наявну інформацію з метою усунення або зменшення пізнавальної невизначеності.</a:t>
            </a:r>
          </a:p>
          <a:p>
            <a:endParaRPr lang="uk-UA" dirty="0"/>
          </a:p>
        </p:txBody>
      </p:sp>
      <p:sp>
        <p:nvSpPr>
          <p:cNvPr id="27650" name="AutoShape 2" descr="Як активізувати критичне мислення: перевірені лайфхаки – Новини Полтав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2" name="AutoShape 4" descr="Як активізувати критичне мислення: перевірені лайфхаки – Новини Полтав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4" name="Picture 6" descr="Курс із розвитку мислення для підлітків | Діти в місті Льв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695325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2886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Запитання, на відміну від судження, оцінюються не як "істинні" чи "хибні", а як "логічно коректні" чи "логічно некоректні".</a:t>
            </a:r>
          </a:p>
          <a:p>
            <a:pPr algn="just"/>
            <a:r>
              <a:rPr lang="uk-UA" dirty="0" smtClean="0"/>
              <a:t>Логічно коректним називається запитання, на яке можна дати істинну або хибну відповідь.</a:t>
            </a:r>
          </a:p>
          <a:p>
            <a:endParaRPr lang="uk-UA" dirty="0"/>
          </a:p>
        </p:txBody>
      </p:sp>
      <p:pic>
        <p:nvPicPr>
          <p:cNvPr id="26626" name="Picture 2" descr="Вербальне та невербальне мислення: що це таке? Вербально-мовленнєві форми у  психології та їх розвиток у молодших школярів - silikon-mag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857628"/>
            <a:ext cx="4857784" cy="2752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0889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/>
              <a:t>Логічно некоректним називається запитання, на яке не можна дати ні хибної, ні істинної відповіді.</a:t>
            </a:r>
            <a:br>
              <a:rPr lang="uk-UA" sz="2800" b="1" dirty="0" smtClean="0"/>
            </a:b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1828800"/>
          </a:xfrm>
        </p:spPr>
        <p:txBody>
          <a:bodyPr/>
          <a:lstStyle/>
          <a:p>
            <a:pPr algn="just"/>
            <a:r>
              <a:rPr lang="uk-UA" dirty="0" smtClean="0"/>
              <a:t>Логічно </a:t>
            </a:r>
            <a:r>
              <a:rPr lang="uk-UA" dirty="0" smtClean="0"/>
              <a:t>некоректні запитання бувають двох видів:</a:t>
            </a:r>
          </a:p>
          <a:p>
            <a:pPr lvl="0"/>
            <a:r>
              <a:rPr lang="uk-UA" dirty="0" smtClean="0"/>
              <a:t>а) тривіально некоректні запитання, і</a:t>
            </a:r>
          </a:p>
          <a:p>
            <a:pPr lvl="0"/>
            <a:r>
              <a:rPr lang="uk-UA" dirty="0" smtClean="0"/>
              <a:t>б) нетривіально некоректні запитання.</a:t>
            </a:r>
          </a:p>
          <a:p>
            <a:endParaRPr lang="uk-UA" dirty="0"/>
          </a:p>
        </p:txBody>
      </p:sp>
      <p:pic>
        <p:nvPicPr>
          <p:cNvPr id="55298" name="Picture 2" descr="Вербальне та невербальне мислення: що це таке? Вербально-мовленнєві форми у  психології та їх розвиток у молодших школярів - silikon-mag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3286124"/>
            <a:ext cx="5429289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План</a:t>
            </a:r>
            <a:r>
              <a:rPr lang="uk-UA" b="1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uk-UA" dirty="0" smtClean="0"/>
              <a:t>1. Судження </a:t>
            </a:r>
            <a:r>
              <a:rPr lang="uk-UA" dirty="0" smtClean="0"/>
              <a:t>як форма міркування </a:t>
            </a:r>
          </a:p>
          <a:p>
            <a:pPr lvl="0"/>
            <a:r>
              <a:rPr lang="uk-UA" dirty="0" smtClean="0"/>
              <a:t>2. Логічна </a:t>
            </a:r>
            <a:r>
              <a:rPr lang="uk-UA" dirty="0" smtClean="0"/>
              <a:t>характеристика простого</a:t>
            </a:r>
            <a:r>
              <a:rPr lang="ru-RU" dirty="0" smtClean="0"/>
              <a:t> та </a:t>
            </a:r>
            <a:r>
              <a:rPr lang="uk-UA" dirty="0" err="1" smtClean="0"/>
              <a:t>складн</a:t>
            </a:r>
            <a:r>
              <a:rPr lang="ru-RU" dirty="0" smtClean="0"/>
              <a:t>ого</a:t>
            </a:r>
            <a:r>
              <a:rPr lang="uk-UA" dirty="0" smtClean="0"/>
              <a:t> </a:t>
            </a:r>
            <a:r>
              <a:rPr lang="uk-UA" dirty="0" err="1" smtClean="0"/>
              <a:t>суджен</a:t>
            </a:r>
            <a:r>
              <a:rPr lang="ru-RU" dirty="0" err="1" smtClean="0"/>
              <a:t>ня</a:t>
            </a:r>
            <a:r>
              <a:rPr lang="uk-UA" dirty="0" smtClean="0"/>
              <a:t>. </a:t>
            </a:r>
          </a:p>
          <a:p>
            <a:pPr lvl="0"/>
            <a:r>
              <a:rPr lang="uk-UA" dirty="0" smtClean="0"/>
              <a:t>3. Модальність </a:t>
            </a:r>
            <a:r>
              <a:rPr lang="uk-UA" dirty="0" smtClean="0"/>
              <a:t>судження.</a:t>
            </a:r>
          </a:p>
          <a:p>
            <a:pPr lvl="0"/>
            <a:r>
              <a:rPr lang="ru-RU" dirty="0" smtClean="0"/>
              <a:t>4. </a:t>
            </a:r>
            <a:r>
              <a:rPr lang="ru-RU" dirty="0" err="1" smtClean="0"/>
              <a:t>Запитання</a:t>
            </a:r>
            <a:r>
              <a:rPr lang="ru-RU" dirty="0" smtClean="0"/>
              <a:t>  </a:t>
            </a:r>
            <a:r>
              <a:rPr lang="ru-RU" dirty="0" smtClean="0"/>
              <a:t>та </a:t>
            </a:r>
            <a:r>
              <a:rPr lang="ru-RU" dirty="0" err="1" smtClean="0"/>
              <a:t>відповід</a:t>
            </a:r>
            <a:r>
              <a:rPr lang="uk-UA" dirty="0" smtClean="0"/>
              <a:t>і </a:t>
            </a:r>
            <a:r>
              <a:rPr lang="ru-RU" dirty="0" smtClean="0"/>
              <a:t>як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виразу</a:t>
            </a:r>
            <a:r>
              <a:rPr lang="ru-RU" dirty="0" smtClean="0"/>
              <a:t> думки.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/>
              <a:t>Існує типологія відповідей на </a:t>
            </a:r>
            <a:r>
              <a:rPr lang="uk-UA" sz="3600" b="1" dirty="0" smtClean="0"/>
              <a:t>запитання</a:t>
            </a:r>
            <a:r>
              <a:rPr lang="uk-UA" sz="3600" b="1" dirty="0" smtClean="0"/>
              <a:t>: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3471874"/>
          </a:xfrm>
        </p:spPr>
        <p:txBody>
          <a:bodyPr/>
          <a:lstStyle/>
          <a:p>
            <a:pPr algn="just"/>
            <a:r>
              <a:rPr lang="uk-UA" dirty="0" smtClean="0"/>
              <a:t>Серед </a:t>
            </a:r>
            <a:r>
              <a:rPr lang="uk-UA" dirty="0" smtClean="0"/>
              <a:t>істинних відповідей на запитання розрізняють:</a:t>
            </a:r>
          </a:p>
          <a:p>
            <a:pPr lvl="0" algn="just"/>
            <a:r>
              <a:rPr lang="uk-UA" dirty="0" smtClean="0"/>
              <a:t>а) правильні відповіді, </a:t>
            </a:r>
          </a:p>
          <a:p>
            <a:pPr lvl="0" algn="just"/>
            <a:r>
              <a:rPr lang="uk-UA" dirty="0" smtClean="0"/>
              <a:t>б) неправильні відповіді.</a:t>
            </a:r>
          </a:p>
          <a:p>
            <a:pPr algn="just"/>
            <a:r>
              <a:rPr lang="uk-UA" dirty="0" smtClean="0"/>
              <a:t>Правильною відповіддю називається відповідь, яка повністю або частково усуває пізнавальну невизначеність.</a:t>
            </a:r>
          </a:p>
          <a:p>
            <a:pPr algn="just"/>
            <a:endParaRPr lang="uk-UA" dirty="0"/>
          </a:p>
        </p:txBody>
      </p:sp>
      <p:pic>
        <p:nvPicPr>
          <p:cNvPr id="54274" name="Picture 2" descr="Абстрактно-логічне мислення: що це таке? Що відносять до основних  властивостей абстрактно-логічного мислення? Приклади в психології -  silikon-mag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72008"/>
            <a:ext cx="3786214" cy="2165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4" name="Picture 10" descr="Як розвивати критичне мислення в учнів (з прикладом уроку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1" y="1785926"/>
            <a:ext cx="7663849" cy="453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1. Судження як форма міркування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28289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Судження – це форма мислення, в якій стверджується або заперечується зв’язок між предметом та його ознакою, відношення між предметами, або факт існування предмету. Іншими словами, судження – це така форма мислення, в якій стверджується або заперечується будь-що відносно предметів та їх ознак. Людська думка знаходить певну завершеність у формі судження.</a:t>
            </a:r>
            <a:endParaRPr lang="uk-UA" dirty="0"/>
          </a:p>
        </p:txBody>
      </p:sp>
      <p:pic>
        <p:nvPicPr>
          <p:cNvPr id="38914" name="Picture 2" descr="17 прийомів розвитку критичного мислення адаптованих для школяр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357694"/>
            <a:ext cx="6143668" cy="2328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Мовною формою вираження судження є речення. 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14618"/>
          </a:xfrm>
        </p:spPr>
        <p:txBody>
          <a:bodyPr/>
          <a:lstStyle/>
          <a:p>
            <a:pPr algn="just"/>
            <a:r>
              <a:rPr lang="uk-UA" dirty="0" smtClean="0"/>
              <a:t>Але </a:t>
            </a:r>
            <a:r>
              <a:rPr lang="uk-UA" dirty="0" smtClean="0"/>
              <a:t>судження і речення не є тотожними поняттями. Судження є різновидом речення, а саме – розповідним реченням, в якому міститься певне повідомлення, про щось стверджується або заперечується</a:t>
            </a:r>
            <a:endParaRPr lang="uk-UA" dirty="0"/>
          </a:p>
        </p:txBody>
      </p:sp>
      <p:pic>
        <p:nvPicPr>
          <p:cNvPr id="37890" name="Picture 2" descr="СВІТ ІНФОРМАЦІЇ ТА МАС-МЕДІА: 4. КРИТИЧНЕ СПРИЙНЯТТЯ ТА ПРОТИДІЯ  МАНІПУЛЯЦІЯМ МАС-МЕДІ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593" y="3893218"/>
            <a:ext cx="6730307" cy="2679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/>
              <a:t>Структура судження складається з таких елементів: </a:t>
            </a:r>
            <a:br>
              <a:rPr lang="uk-UA" sz="3600" b="1" dirty="0" smtClean="0"/>
            </a:b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31861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суб’єкта</a:t>
            </a:r>
            <a:r>
              <a:rPr lang="uk-UA" dirty="0" smtClean="0"/>
              <a:t>, або логічного підмета ( S ); </a:t>
            </a:r>
          </a:p>
          <a:p>
            <a:pPr algn="just"/>
            <a:r>
              <a:rPr lang="uk-UA" dirty="0" smtClean="0"/>
              <a:t>предикату</a:t>
            </a:r>
            <a:r>
              <a:rPr lang="uk-UA" dirty="0" smtClean="0"/>
              <a:t>, або логічного присудку (Р); </a:t>
            </a:r>
          </a:p>
          <a:p>
            <a:pPr algn="just"/>
            <a:r>
              <a:rPr lang="uk-UA" dirty="0" smtClean="0"/>
              <a:t>зв’язки</a:t>
            </a:r>
            <a:r>
              <a:rPr lang="uk-UA" dirty="0" smtClean="0"/>
              <a:t>, або копули, яка позначається словами “є” (може позначатися рисочкою) або </a:t>
            </a:r>
            <a:r>
              <a:rPr lang="uk-UA" dirty="0" err="1" smtClean="0"/>
              <a:t>“не</a:t>
            </a:r>
            <a:r>
              <a:rPr lang="uk-UA" dirty="0" smtClean="0"/>
              <a:t> є”;</a:t>
            </a:r>
          </a:p>
          <a:p>
            <a:pPr algn="just"/>
            <a:r>
              <a:rPr lang="uk-UA" dirty="0" smtClean="0"/>
              <a:t>квантора </a:t>
            </a:r>
            <a:r>
              <a:rPr lang="uk-UA" dirty="0" smtClean="0"/>
              <a:t>(кванторами називаються додаткові уточнення про суб’єкт судження за допомогою слів </a:t>
            </a:r>
            <a:r>
              <a:rPr lang="uk-UA" dirty="0" err="1" smtClean="0"/>
              <a:t>“деякі”</a:t>
            </a:r>
            <a:r>
              <a:rPr lang="uk-UA" dirty="0" smtClean="0"/>
              <a:t>, </a:t>
            </a:r>
            <a:r>
              <a:rPr lang="uk-UA" dirty="0" err="1" smtClean="0"/>
              <a:t>“жоден”</a:t>
            </a:r>
            <a:r>
              <a:rPr lang="uk-UA" dirty="0" smtClean="0"/>
              <a:t>, </a:t>
            </a:r>
            <a:r>
              <a:rPr lang="uk-UA" dirty="0" err="1" smtClean="0"/>
              <a:t>“всі”</a:t>
            </a:r>
            <a:r>
              <a:rPr lang="uk-UA" dirty="0" smtClean="0"/>
              <a:t>, </a:t>
            </a:r>
            <a:r>
              <a:rPr lang="uk-UA" dirty="0" err="1" smtClean="0"/>
              <a:t>“більшість”</a:t>
            </a:r>
            <a:r>
              <a:rPr lang="uk-UA" dirty="0" smtClean="0"/>
              <a:t>, </a:t>
            </a:r>
            <a:r>
              <a:rPr lang="uk-UA" dirty="0" err="1" smtClean="0"/>
              <a:t>“майже</a:t>
            </a:r>
            <a:r>
              <a:rPr lang="uk-UA" dirty="0" smtClean="0"/>
              <a:t> </a:t>
            </a:r>
            <a:r>
              <a:rPr lang="uk-UA" dirty="0" err="1" smtClean="0"/>
              <a:t>всі”</a:t>
            </a:r>
            <a:r>
              <a:rPr lang="uk-UA" dirty="0" smtClean="0"/>
              <a:t> тощо).</a:t>
            </a:r>
            <a:endParaRPr lang="uk-UA" dirty="0"/>
          </a:p>
        </p:txBody>
      </p:sp>
      <p:sp>
        <p:nvSpPr>
          <p:cNvPr id="36866" name="AutoShape 2" descr="Критичне мислення — що це і як його розвину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6868" name="Picture 4" descr="Школа критичного мислення від четвертого брата. Урок 3: Як знаходити  потрібну інформаці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1" y="4572008"/>
            <a:ext cx="4286281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2. Логічна характеристика простого</a:t>
            </a:r>
            <a:r>
              <a:rPr lang="ru-RU" dirty="0" smtClean="0"/>
              <a:t> та </a:t>
            </a:r>
            <a:r>
              <a:rPr lang="uk-UA" dirty="0" err="1" smtClean="0"/>
              <a:t>складн</a:t>
            </a:r>
            <a:r>
              <a:rPr lang="ru-RU" dirty="0" smtClean="0"/>
              <a:t>ого</a:t>
            </a:r>
            <a:r>
              <a:rPr lang="uk-UA" dirty="0" smtClean="0"/>
              <a:t> </a:t>
            </a:r>
            <a:r>
              <a:rPr lang="uk-UA" dirty="0" err="1" smtClean="0"/>
              <a:t>суджен</a:t>
            </a:r>
            <a:r>
              <a:rPr lang="ru-RU" dirty="0" err="1" smtClean="0"/>
              <a:t>ня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44958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Судження є досить різноманітними за своїми формами. Розподіл всієї множини суджень на види і підвиди здійснюється за різними ознаками, що і лежить в основі класифікації суджень.</a:t>
            </a:r>
          </a:p>
          <a:p>
            <a:pPr algn="just"/>
            <a:r>
              <a:rPr lang="uk-UA" dirty="0" smtClean="0"/>
              <a:t>Розглянемо деякі основні групи в класифікації суджень. За кількістю суджень в одному судженні вони поділяються на: </a:t>
            </a:r>
          </a:p>
          <a:p>
            <a:pPr algn="just"/>
            <a:r>
              <a:rPr lang="uk-UA" dirty="0" smtClean="0"/>
              <a:t>• прості; </a:t>
            </a:r>
          </a:p>
          <a:p>
            <a:pPr algn="just"/>
            <a:r>
              <a:rPr lang="uk-UA" dirty="0" smtClean="0"/>
              <a:t>• складні. </a:t>
            </a:r>
          </a:p>
          <a:p>
            <a:endParaRPr lang="uk-UA" dirty="0"/>
          </a:p>
        </p:txBody>
      </p:sp>
      <p:pic>
        <p:nvPicPr>
          <p:cNvPr id="34818" name="Picture 2" descr="Школа критичного мислення від четвертого брата. Урок 10: Як удосконалити  критичне мисл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487307"/>
            <a:ext cx="4143404" cy="2227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 характером предикату: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261461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атрибутивні </a:t>
            </a:r>
            <a:r>
              <a:rPr lang="uk-UA" dirty="0" smtClean="0"/>
              <a:t>(судження про ознаку предмета);</a:t>
            </a:r>
          </a:p>
          <a:p>
            <a:pPr algn="just"/>
            <a:r>
              <a:rPr lang="uk-UA" dirty="0" smtClean="0"/>
              <a:t>релятивні</a:t>
            </a:r>
            <a:r>
              <a:rPr lang="uk-UA" dirty="0" smtClean="0"/>
              <a:t>, або судження з відношенням (про відношення між предметами); </a:t>
            </a:r>
          </a:p>
          <a:p>
            <a:pPr algn="just"/>
            <a:r>
              <a:rPr lang="uk-UA" dirty="0" smtClean="0"/>
              <a:t>існування</a:t>
            </a:r>
            <a:r>
              <a:rPr lang="uk-UA" dirty="0" smtClean="0"/>
              <a:t>, або </a:t>
            </a:r>
            <a:r>
              <a:rPr lang="uk-UA" dirty="0" err="1" smtClean="0"/>
              <a:t>екзистенційні</a:t>
            </a:r>
            <a:r>
              <a:rPr lang="uk-UA" dirty="0" smtClean="0"/>
              <a:t> (про факт існування предмету). </a:t>
            </a:r>
          </a:p>
          <a:p>
            <a:endParaRPr lang="uk-UA" dirty="0"/>
          </a:p>
        </p:txBody>
      </p:sp>
      <p:pic>
        <p:nvPicPr>
          <p:cNvPr id="35842" name="Picture 2" descr="Критичне мислення: ключові характеристики та вправи для його розвит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914777"/>
            <a:ext cx="4786346" cy="2871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 модальністю: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28800"/>
          </a:xfrm>
        </p:spPr>
        <p:txBody>
          <a:bodyPr/>
          <a:lstStyle/>
          <a:p>
            <a:r>
              <a:rPr lang="uk-UA" dirty="0" smtClean="0"/>
              <a:t>можливості</a:t>
            </a:r>
            <a:r>
              <a:rPr lang="uk-UA" dirty="0" smtClean="0"/>
              <a:t>; </a:t>
            </a:r>
          </a:p>
          <a:p>
            <a:r>
              <a:rPr lang="uk-UA" dirty="0" smtClean="0"/>
              <a:t>дійсності</a:t>
            </a:r>
            <a:r>
              <a:rPr lang="uk-UA" dirty="0" smtClean="0"/>
              <a:t>; </a:t>
            </a:r>
          </a:p>
          <a:p>
            <a:r>
              <a:rPr lang="uk-UA" dirty="0" smtClean="0"/>
              <a:t>необхідності</a:t>
            </a:r>
            <a:r>
              <a:rPr lang="uk-UA" dirty="0" smtClean="0"/>
              <a:t>. </a:t>
            </a:r>
          </a:p>
          <a:p>
            <a:endParaRPr lang="uk-UA" dirty="0"/>
          </a:p>
        </p:txBody>
      </p:sp>
      <p:pic>
        <p:nvPicPr>
          <p:cNvPr id="33794" name="Picture 2" descr="Як розвивати критичне мислення в учнів (з прикладом уроку) | Нова  українськ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71612"/>
            <a:ext cx="6715172" cy="35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За відношенням даних в судженні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(</a:t>
            </a:r>
            <a:r>
              <a:rPr lang="uk-UA" sz="3600" b="1" dirty="0" smtClean="0"/>
              <a:t>за характером зв’язку S і P): 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3071834" cy="2114552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 smtClean="0"/>
              <a:t>категоричні</a:t>
            </a:r>
            <a:endParaRPr lang="uk-UA" dirty="0" smtClean="0"/>
          </a:p>
          <a:p>
            <a:pPr lvl="0"/>
            <a:r>
              <a:rPr lang="uk-UA" dirty="0" smtClean="0"/>
              <a:t> атрибутивні</a:t>
            </a:r>
          </a:p>
          <a:p>
            <a:pPr lvl="0"/>
            <a:r>
              <a:rPr lang="uk-UA" dirty="0" smtClean="0"/>
              <a:t> релятивні </a:t>
            </a:r>
          </a:p>
          <a:p>
            <a:pPr lvl="0"/>
            <a:r>
              <a:rPr lang="uk-UA" dirty="0" smtClean="0"/>
              <a:t> існування</a:t>
            </a:r>
          </a:p>
          <a:p>
            <a:endParaRPr lang="uk-UA" dirty="0"/>
          </a:p>
        </p:txBody>
      </p:sp>
      <p:pic>
        <p:nvPicPr>
          <p:cNvPr id="32770" name="Picture 2" descr="П&amp;#39;ять дієвих прийомів для розвитку критичного мислення учнів початкових  клас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876"/>
            <a:ext cx="7492277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</TotalTime>
  <Words>634</Words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Тема 4. Критичне мислення і логічний характер судження.</vt:lpstr>
      <vt:lpstr>План:</vt:lpstr>
      <vt:lpstr>1. Судження як форма міркування </vt:lpstr>
      <vt:lpstr>Мовною формою вираження судження є речення. </vt:lpstr>
      <vt:lpstr>Структура судження складається з таких елементів:  </vt:lpstr>
      <vt:lpstr>2. Логічна характеристика простого та складного судження. </vt:lpstr>
      <vt:lpstr>За характером предикату:  </vt:lpstr>
      <vt:lpstr>За модальністю:  </vt:lpstr>
      <vt:lpstr>За відношенням даних в судженні  (за характером зв’язку S і P): </vt:lpstr>
      <vt:lpstr>За об’єднаною якісно – кількісною характеристикою судження поділяються на: </vt:lpstr>
      <vt:lpstr>3. Модальність судження.</vt:lpstr>
      <vt:lpstr>Модальність</vt:lpstr>
      <vt:lpstr>У традиційній логіці модальні судження за природою модальності поділяють на : </vt:lpstr>
      <vt:lpstr>За об'єктивною модальністю судження поділяють на: </vt:lpstr>
      <vt:lpstr>Слайд 15</vt:lpstr>
      <vt:lpstr>4. Запитання  та відповіді як форми виразу думки.</vt:lpstr>
      <vt:lpstr>Слайд 17</vt:lpstr>
      <vt:lpstr>Слайд 18</vt:lpstr>
      <vt:lpstr>Логічно некоректним називається запитання, на яке не можна дати ні хибної, ні істинної відповіді. </vt:lpstr>
      <vt:lpstr>Існує типологія відповідей на запитання: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Критичне мислення і логічний характер судження.</dc:title>
  <dc:creator>Ira</dc:creator>
  <cp:lastModifiedBy>Ira</cp:lastModifiedBy>
  <cp:revision>6</cp:revision>
  <dcterms:created xsi:type="dcterms:W3CDTF">2022-02-01T10:05:18Z</dcterms:created>
  <dcterms:modified xsi:type="dcterms:W3CDTF">2022-02-01T10:44:03Z</dcterms:modified>
</cp:coreProperties>
</file>