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8"/>
  </p:notesMasterIdLst>
  <p:sldIdLst>
    <p:sldId id="256" r:id="rId2"/>
    <p:sldId id="350" r:id="rId3"/>
    <p:sldId id="292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375" r:id="rId28"/>
    <p:sldId id="376" r:id="rId29"/>
    <p:sldId id="378" r:id="rId30"/>
    <p:sldId id="380" r:id="rId31"/>
    <p:sldId id="379" r:id="rId32"/>
    <p:sldId id="383" r:id="rId33"/>
    <p:sldId id="384" r:id="rId34"/>
    <p:sldId id="385" r:id="rId35"/>
    <p:sldId id="338" r:id="rId36"/>
    <p:sldId id="337" r:id="rId37"/>
  </p:sldIdLst>
  <p:sldSz cx="9144000" cy="5143500" type="screen16x9"/>
  <p:notesSz cx="6858000" cy="9144000"/>
  <p:embeddedFontLst>
    <p:embeddedFont>
      <p:font typeface="Oswald" panose="020B0604020202020204" charset="-52"/>
      <p:regular r:id="rId39"/>
      <p:bold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Source Sans Pro" panose="020B060402020202020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FC5398-9A8D-43CD-BCBD-394F39ECECFF}">
  <a:tblStyle styleId="{F1FC5398-9A8D-43CD-BCBD-394F39ECEC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9" autoAdjust="0"/>
    <p:restoredTop sz="94660"/>
  </p:normalViewPr>
  <p:slideViewPr>
    <p:cSldViewPr snapToGrid="0">
      <p:cViewPr varScale="1">
        <p:scale>
          <a:sx n="92" d="100"/>
          <a:sy n="92" d="100"/>
        </p:scale>
        <p:origin x="6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8.wmf"/><Relationship Id="rId18" Type="http://schemas.openxmlformats.org/officeDocument/2006/relationships/image" Target="../media/image43.wmf"/><Relationship Id="rId3" Type="http://schemas.openxmlformats.org/officeDocument/2006/relationships/image" Target="../media/image28.wmf"/><Relationship Id="rId21" Type="http://schemas.openxmlformats.org/officeDocument/2006/relationships/image" Target="../media/image46.wmf"/><Relationship Id="rId7" Type="http://schemas.openxmlformats.org/officeDocument/2006/relationships/image" Target="../media/image32.wmf"/><Relationship Id="rId12" Type="http://schemas.openxmlformats.org/officeDocument/2006/relationships/image" Target="../media/image37.wmf"/><Relationship Id="rId17" Type="http://schemas.openxmlformats.org/officeDocument/2006/relationships/image" Target="../media/image42.wmf"/><Relationship Id="rId2" Type="http://schemas.openxmlformats.org/officeDocument/2006/relationships/image" Target="../media/image27.wmf"/><Relationship Id="rId16" Type="http://schemas.openxmlformats.org/officeDocument/2006/relationships/image" Target="../media/image41.wmf"/><Relationship Id="rId20" Type="http://schemas.openxmlformats.org/officeDocument/2006/relationships/image" Target="../media/image45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11" Type="http://schemas.openxmlformats.org/officeDocument/2006/relationships/image" Target="../media/image36.wmf"/><Relationship Id="rId5" Type="http://schemas.openxmlformats.org/officeDocument/2006/relationships/image" Target="../media/image30.wmf"/><Relationship Id="rId15" Type="http://schemas.openxmlformats.org/officeDocument/2006/relationships/image" Target="../media/image40.wmf"/><Relationship Id="rId23" Type="http://schemas.openxmlformats.org/officeDocument/2006/relationships/image" Target="../media/image48.wmf"/><Relationship Id="rId10" Type="http://schemas.openxmlformats.org/officeDocument/2006/relationships/image" Target="../media/image35.wmf"/><Relationship Id="rId19" Type="http://schemas.openxmlformats.org/officeDocument/2006/relationships/image" Target="../media/image44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Relationship Id="rId14" Type="http://schemas.openxmlformats.org/officeDocument/2006/relationships/image" Target="../media/image39.wmf"/><Relationship Id="rId22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56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87.wmf"/><Relationship Id="rId7" Type="http://schemas.openxmlformats.org/officeDocument/2006/relationships/image" Target="../media/image91.wmf"/><Relationship Id="rId2" Type="http://schemas.openxmlformats.org/officeDocument/2006/relationships/image" Target="../media/image86.wmf"/><Relationship Id="rId1" Type="http://schemas.openxmlformats.org/officeDocument/2006/relationships/image" Target="../media/image37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wmf"/><Relationship Id="rId1" Type="http://schemas.openxmlformats.org/officeDocument/2006/relationships/image" Target="../media/image10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903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88CB0-31EC-4572-BA28-3B1FCBDF7E1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135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3910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7406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"/>
          <p:cNvSpPr/>
          <p:nvPr/>
        </p:nvSpPr>
        <p:spPr>
          <a:xfrm>
            <a:off x="-26775" y="2008375"/>
            <a:ext cx="9210650" cy="3172625"/>
          </a:xfrm>
          <a:custGeom>
            <a:avLst/>
            <a:gdLst/>
            <a:ahLst/>
            <a:cxnLst/>
            <a:rect l="l" t="t" r="r" b="b"/>
            <a:pathLst>
              <a:path w="368426" h="126905" extrusionOk="0">
                <a:moveTo>
                  <a:pt x="309" y="263"/>
                </a:moveTo>
                <a:lnTo>
                  <a:pt x="16502" y="11294"/>
                </a:lnTo>
                <a:lnTo>
                  <a:pt x="31551" y="5122"/>
                </a:lnTo>
                <a:lnTo>
                  <a:pt x="62412" y="4991"/>
                </a:lnTo>
                <a:lnTo>
                  <a:pt x="77652" y="0"/>
                </a:lnTo>
                <a:lnTo>
                  <a:pt x="92892" y="13527"/>
                </a:lnTo>
                <a:lnTo>
                  <a:pt x="107942" y="21276"/>
                </a:lnTo>
                <a:lnTo>
                  <a:pt x="122991" y="21145"/>
                </a:lnTo>
                <a:lnTo>
                  <a:pt x="138993" y="10375"/>
                </a:lnTo>
                <a:lnTo>
                  <a:pt x="154043" y="7880"/>
                </a:lnTo>
                <a:lnTo>
                  <a:pt x="168711" y="2349"/>
                </a:lnTo>
                <a:lnTo>
                  <a:pt x="184332" y="14841"/>
                </a:lnTo>
                <a:lnTo>
                  <a:pt x="199572" y="15274"/>
                </a:lnTo>
                <a:lnTo>
                  <a:pt x="214622" y="25085"/>
                </a:lnTo>
                <a:lnTo>
                  <a:pt x="230052" y="25085"/>
                </a:lnTo>
                <a:lnTo>
                  <a:pt x="246054" y="20094"/>
                </a:lnTo>
                <a:lnTo>
                  <a:pt x="261104" y="20094"/>
                </a:lnTo>
                <a:lnTo>
                  <a:pt x="275391" y="11426"/>
                </a:lnTo>
                <a:lnTo>
                  <a:pt x="291584" y="16810"/>
                </a:lnTo>
                <a:lnTo>
                  <a:pt x="305871" y="8143"/>
                </a:lnTo>
                <a:lnTo>
                  <a:pt x="336732" y="8012"/>
                </a:lnTo>
                <a:lnTo>
                  <a:pt x="351782" y="11294"/>
                </a:lnTo>
                <a:lnTo>
                  <a:pt x="367593" y="2758"/>
                </a:lnTo>
                <a:lnTo>
                  <a:pt x="368426" y="126905"/>
                </a:lnTo>
                <a:lnTo>
                  <a:pt x="0" y="12636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5" name="Google Shape;35;p2"/>
          <p:cNvSpPr/>
          <p:nvPr/>
        </p:nvSpPr>
        <p:spPr>
          <a:xfrm>
            <a:off x="-26775" y="2139700"/>
            <a:ext cx="9210650" cy="3041300"/>
          </a:xfrm>
          <a:custGeom>
            <a:avLst/>
            <a:gdLst/>
            <a:ahLst/>
            <a:cxnLst/>
            <a:rect l="l" t="t" r="r" b="b"/>
            <a:pathLst>
              <a:path w="368426" h="121652" extrusionOk="0">
                <a:moveTo>
                  <a:pt x="309" y="5516"/>
                </a:moveTo>
                <a:lnTo>
                  <a:pt x="16692" y="11214"/>
                </a:lnTo>
                <a:lnTo>
                  <a:pt x="47172" y="11214"/>
                </a:lnTo>
                <a:lnTo>
                  <a:pt x="62412" y="6843"/>
                </a:lnTo>
                <a:lnTo>
                  <a:pt x="77652" y="16156"/>
                </a:lnTo>
                <a:lnTo>
                  <a:pt x="92892" y="16156"/>
                </a:lnTo>
                <a:lnTo>
                  <a:pt x="107370" y="11214"/>
                </a:lnTo>
                <a:lnTo>
                  <a:pt x="122610" y="8173"/>
                </a:lnTo>
                <a:lnTo>
                  <a:pt x="138612" y="8173"/>
                </a:lnTo>
                <a:lnTo>
                  <a:pt x="153852" y="10834"/>
                </a:lnTo>
                <a:lnTo>
                  <a:pt x="168711" y="7603"/>
                </a:lnTo>
                <a:lnTo>
                  <a:pt x="183951" y="12734"/>
                </a:lnTo>
                <a:lnTo>
                  <a:pt x="199572" y="20527"/>
                </a:lnTo>
                <a:lnTo>
                  <a:pt x="214050" y="15205"/>
                </a:lnTo>
                <a:lnTo>
                  <a:pt x="229671" y="15205"/>
                </a:lnTo>
                <a:lnTo>
                  <a:pt x="245292" y="5892"/>
                </a:lnTo>
                <a:lnTo>
                  <a:pt x="260532" y="11214"/>
                </a:lnTo>
                <a:lnTo>
                  <a:pt x="275772" y="11214"/>
                </a:lnTo>
                <a:lnTo>
                  <a:pt x="291012" y="6843"/>
                </a:lnTo>
                <a:lnTo>
                  <a:pt x="321492" y="6843"/>
                </a:lnTo>
                <a:lnTo>
                  <a:pt x="336732" y="15966"/>
                </a:lnTo>
                <a:lnTo>
                  <a:pt x="351210" y="12734"/>
                </a:lnTo>
                <a:lnTo>
                  <a:pt x="367593" y="0"/>
                </a:lnTo>
                <a:lnTo>
                  <a:pt x="368426" y="121652"/>
                </a:lnTo>
                <a:lnTo>
                  <a:pt x="0" y="121652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6" name="Google Shape;36;p2"/>
          <p:cNvSpPr/>
          <p:nvPr/>
        </p:nvSpPr>
        <p:spPr>
          <a:xfrm rot="8100000">
            <a:off x="1847981" y="18145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8100000">
            <a:off x="6038981" y="20984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8100000">
            <a:off x="7181981" y="21317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2"/>
          <p:cNvGrpSpPr/>
          <p:nvPr/>
        </p:nvGrpSpPr>
        <p:grpSpPr>
          <a:xfrm>
            <a:off x="-9525" y="2024075"/>
            <a:ext cx="9167825" cy="595300"/>
            <a:chOff x="-9525" y="4462475"/>
            <a:chExt cx="9167825" cy="595300"/>
          </a:xfrm>
        </p:grpSpPr>
        <p:sp>
          <p:nvSpPr>
            <p:cNvPr id="40" name="Google Shape;40;p2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" name="Google Shape;41;p2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" name="Google Shape;42;p2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3" name="Google Shape;43;p2"/>
          <p:cNvGrpSpPr/>
          <p:nvPr/>
        </p:nvGrpSpPr>
        <p:grpSpPr>
          <a:xfrm>
            <a:off x="-42837" y="2005088"/>
            <a:ext cx="9229575" cy="642787"/>
            <a:chOff x="-42837" y="4443488"/>
            <a:chExt cx="9229575" cy="642787"/>
          </a:xfrm>
        </p:grpSpPr>
        <p:sp>
          <p:nvSpPr>
            <p:cNvPr id="44" name="Google Shape;44;p2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Google Shape;69;p2"/>
          <p:cNvSpPr/>
          <p:nvPr/>
        </p:nvSpPr>
        <p:spPr>
          <a:xfrm>
            <a:off x="2990700" y="21478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1085700" y="24335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4895700" y="20776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 rot="8100000">
            <a:off x="8699949" y="18907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 txBox="1">
            <a:spLocks noGrp="1"/>
          </p:cNvSpPr>
          <p:nvPr>
            <p:ph type="ctrTitle"/>
          </p:nvPr>
        </p:nvSpPr>
        <p:spPr>
          <a:xfrm>
            <a:off x="2847975" y="3363425"/>
            <a:ext cx="5610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0"/>
          <p:cNvSpPr/>
          <p:nvPr/>
        </p:nvSpPr>
        <p:spPr>
          <a:xfrm>
            <a:off x="-28575" y="4446775"/>
            <a:ext cx="9191625" cy="712478"/>
          </a:xfrm>
          <a:custGeom>
            <a:avLst/>
            <a:gdLst/>
            <a:ahLst/>
            <a:cxnLst/>
            <a:rect l="l" t="t" r="r" b="b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8" name="Google Shape;378;p10"/>
          <p:cNvSpPr/>
          <p:nvPr/>
        </p:nvSpPr>
        <p:spPr>
          <a:xfrm>
            <a:off x="-28575" y="4578111"/>
            <a:ext cx="9191625" cy="584439"/>
          </a:xfrm>
          <a:custGeom>
            <a:avLst/>
            <a:gdLst/>
            <a:ahLst/>
            <a:cxnLst/>
            <a:rect l="l" t="t" r="r" b="b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9" name="Google Shape;379;p10"/>
          <p:cNvSpPr/>
          <p:nvPr/>
        </p:nvSpPr>
        <p:spPr>
          <a:xfrm rot="8100000">
            <a:off x="1847981" y="425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0"/>
          <p:cNvSpPr/>
          <p:nvPr/>
        </p:nvSpPr>
        <p:spPr>
          <a:xfrm rot="8100000">
            <a:off x="6038981" y="453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0"/>
          <p:cNvSpPr/>
          <p:nvPr/>
        </p:nvSpPr>
        <p:spPr>
          <a:xfrm rot="8100000">
            <a:off x="7181981" y="457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2" name="Google Shape;382;p10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83" name="Google Shape;383;p10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4" name="Google Shape;384;p1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85" name="Google Shape;385;p10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386" name="Google Shape;386;p10"/>
          <p:cNvGrpSpPr/>
          <p:nvPr/>
        </p:nvGrpSpPr>
        <p:grpSpPr>
          <a:xfrm>
            <a:off x="-42837" y="4443488"/>
            <a:ext cx="9229575" cy="642787"/>
            <a:chOff x="-42837" y="4443488"/>
            <a:chExt cx="9229575" cy="642787"/>
          </a:xfrm>
        </p:grpSpPr>
        <p:sp>
          <p:nvSpPr>
            <p:cNvPr id="387" name="Google Shape;387;p10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0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0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0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0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0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0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0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0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0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0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0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0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0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0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2" name="Google Shape;412;p10"/>
          <p:cNvSpPr/>
          <p:nvPr/>
        </p:nvSpPr>
        <p:spPr>
          <a:xfrm>
            <a:off x="2990700" y="458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10"/>
          <p:cNvSpPr/>
          <p:nvPr/>
        </p:nvSpPr>
        <p:spPr>
          <a:xfrm>
            <a:off x="1085700" y="487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10"/>
          <p:cNvSpPr/>
          <p:nvPr/>
        </p:nvSpPr>
        <p:spPr>
          <a:xfrm>
            <a:off x="4895700" y="451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0"/>
          <p:cNvSpPr/>
          <p:nvPr/>
        </p:nvSpPr>
        <p:spPr>
          <a:xfrm rot="8100000">
            <a:off x="8699949" y="432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0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 graph">
  <p:cSld name="BLANK_2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1"/>
          <p:cNvSpPr/>
          <p:nvPr/>
        </p:nvSpPr>
        <p:spPr>
          <a:xfrm>
            <a:off x="-20075" y="636775"/>
            <a:ext cx="9203950" cy="4550900"/>
          </a:xfrm>
          <a:custGeom>
            <a:avLst/>
            <a:gdLst/>
            <a:ahLst/>
            <a:cxnLst/>
            <a:rect l="l" t="t" r="r" b="b"/>
            <a:pathLst>
              <a:path w="368158" h="182036" extrusionOk="0">
                <a:moveTo>
                  <a:pt x="41" y="263"/>
                </a:moveTo>
                <a:lnTo>
                  <a:pt x="16234" y="11294"/>
                </a:lnTo>
                <a:lnTo>
                  <a:pt x="31283" y="5122"/>
                </a:lnTo>
                <a:lnTo>
                  <a:pt x="62144" y="4991"/>
                </a:lnTo>
                <a:lnTo>
                  <a:pt x="77384" y="0"/>
                </a:lnTo>
                <a:lnTo>
                  <a:pt x="92624" y="13527"/>
                </a:lnTo>
                <a:lnTo>
                  <a:pt x="107674" y="21276"/>
                </a:lnTo>
                <a:lnTo>
                  <a:pt x="122723" y="21145"/>
                </a:lnTo>
                <a:lnTo>
                  <a:pt x="138725" y="10375"/>
                </a:lnTo>
                <a:lnTo>
                  <a:pt x="153775" y="7880"/>
                </a:lnTo>
                <a:lnTo>
                  <a:pt x="168443" y="2349"/>
                </a:lnTo>
                <a:lnTo>
                  <a:pt x="184064" y="14841"/>
                </a:lnTo>
                <a:lnTo>
                  <a:pt x="199304" y="15274"/>
                </a:lnTo>
                <a:lnTo>
                  <a:pt x="214354" y="25085"/>
                </a:lnTo>
                <a:lnTo>
                  <a:pt x="229784" y="25085"/>
                </a:lnTo>
                <a:lnTo>
                  <a:pt x="245786" y="20094"/>
                </a:lnTo>
                <a:lnTo>
                  <a:pt x="260836" y="20094"/>
                </a:lnTo>
                <a:lnTo>
                  <a:pt x="275123" y="11426"/>
                </a:lnTo>
                <a:lnTo>
                  <a:pt x="291316" y="16810"/>
                </a:lnTo>
                <a:lnTo>
                  <a:pt x="305603" y="8143"/>
                </a:lnTo>
                <a:lnTo>
                  <a:pt x="336464" y="8012"/>
                </a:lnTo>
                <a:lnTo>
                  <a:pt x="351514" y="11294"/>
                </a:lnTo>
                <a:lnTo>
                  <a:pt x="367325" y="2758"/>
                </a:lnTo>
                <a:lnTo>
                  <a:pt x="368158" y="181769"/>
                </a:lnTo>
                <a:lnTo>
                  <a:pt x="0" y="182036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419" name="Google Shape;419;p11"/>
          <p:cNvSpPr/>
          <p:nvPr/>
        </p:nvSpPr>
        <p:spPr>
          <a:xfrm>
            <a:off x="-33475" y="768100"/>
            <a:ext cx="9210650" cy="4406200"/>
          </a:xfrm>
          <a:custGeom>
            <a:avLst/>
            <a:gdLst/>
            <a:ahLst/>
            <a:cxnLst/>
            <a:rect l="l" t="t" r="r" b="b"/>
            <a:pathLst>
              <a:path w="368426" h="176248" extrusionOk="0">
                <a:moveTo>
                  <a:pt x="577" y="5516"/>
                </a:moveTo>
                <a:lnTo>
                  <a:pt x="16960" y="11214"/>
                </a:lnTo>
                <a:lnTo>
                  <a:pt x="47440" y="11214"/>
                </a:lnTo>
                <a:lnTo>
                  <a:pt x="62680" y="6843"/>
                </a:lnTo>
                <a:lnTo>
                  <a:pt x="77920" y="16156"/>
                </a:lnTo>
                <a:lnTo>
                  <a:pt x="93160" y="16156"/>
                </a:lnTo>
                <a:lnTo>
                  <a:pt x="107638" y="11214"/>
                </a:lnTo>
                <a:lnTo>
                  <a:pt x="122878" y="8173"/>
                </a:lnTo>
                <a:lnTo>
                  <a:pt x="138880" y="8173"/>
                </a:lnTo>
                <a:lnTo>
                  <a:pt x="154120" y="10834"/>
                </a:lnTo>
                <a:lnTo>
                  <a:pt x="168979" y="7603"/>
                </a:lnTo>
                <a:lnTo>
                  <a:pt x="184219" y="12734"/>
                </a:lnTo>
                <a:lnTo>
                  <a:pt x="199840" y="20527"/>
                </a:lnTo>
                <a:lnTo>
                  <a:pt x="214318" y="15205"/>
                </a:lnTo>
                <a:lnTo>
                  <a:pt x="229939" y="15205"/>
                </a:lnTo>
                <a:lnTo>
                  <a:pt x="245560" y="5892"/>
                </a:lnTo>
                <a:lnTo>
                  <a:pt x="260800" y="11214"/>
                </a:lnTo>
                <a:lnTo>
                  <a:pt x="276040" y="11214"/>
                </a:lnTo>
                <a:lnTo>
                  <a:pt x="291280" y="6843"/>
                </a:lnTo>
                <a:lnTo>
                  <a:pt x="321760" y="6843"/>
                </a:lnTo>
                <a:lnTo>
                  <a:pt x="337000" y="15966"/>
                </a:lnTo>
                <a:lnTo>
                  <a:pt x="351478" y="12734"/>
                </a:lnTo>
                <a:lnTo>
                  <a:pt x="367861" y="0"/>
                </a:lnTo>
                <a:lnTo>
                  <a:pt x="368426" y="176248"/>
                </a:lnTo>
                <a:lnTo>
                  <a:pt x="0" y="176248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420" name="Google Shape;420;p11"/>
          <p:cNvSpPr/>
          <p:nvPr/>
        </p:nvSpPr>
        <p:spPr>
          <a:xfrm rot="8100000">
            <a:off x="1847981" y="4429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1"/>
          <p:cNvSpPr/>
          <p:nvPr/>
        </p:nvSpPr>
        <p:spPr>
          <a:xfrm rot="8100000">
            <a:off x="6038981" y="72681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1"/>
          <p:cNvSpPr/>
          <p:nvPr/>
        </p:nvSpPr>
        <p:spPr>
          <a:xfrm rot="8100000">
            <a:off x="7181981" y="760169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11"/>
          <p:cNvGrpSpPr/>
          <p:nvPr/>
        </p:nvGrpSpPr>
        <p:grpSpPr>
          <a:xfrm>
            <a:off x="-9525" y="652475"/>
            <a:ext cx="9167825" cy="595300"/>
            <a:chOff x="-9525" y="4462475"/>
            <a:chExt cx="9167825" cy="595300"/>
          </a:xfrm>
        </p:grpSpPr>
        <p:sp>
          <p:nvSpPr>
            <p:cNvPr id="424" name="Google Shape;424;p11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l" t="t" r="r" b="b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5" name="Google Shape;425;p11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l" t="t" r="r" b="b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26" name="Google Shape;426;p1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l" t="t" r="r" b="b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427" name="Google Shape;427;p11"/>
          <p:cNvGrpSpPr/>
          <p:nvPr/>
        </p:nvGrpSpPr>
        <p:grpSpPr>
          <a:xfrm>
            <a:off x="-42837" y="633488"/>
            <a:ext cx="9229575" cy="642787"/>
            <a:chOff x="-42837" y="4443488"/>
            <a:chExt cx="9229575" cy="642787"/>
          </a:xfrm>
        </p:grpSpPr>
        <p:sp>
          <p:nvSpPr>
            <p:cNvPr id="428" name="Google Shape;428;p11"/>
            <p:cNvSpPr/>
            <p:nvPr/>
          </p:nvSpPr>
          <p:spPr>
            <a:xfrm>
              <a:off x="1114450" y="49006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1495450" y="502927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733450" y="49721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352450" y="49626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-42837" y="46054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876450" y="48340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2257450" y="48292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2638450" y="454826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3019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3400450" y="46149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3781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4162450" y="49483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4543450" y="4667325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4924450" y="45435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5305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5686450" y="47721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6067450" y="484830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6448450" y="472923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6829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7210450" y="5024513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7591450" y="44434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7972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8353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8734450" y="4557788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9129738" y="4867350"/>
              <a:ext cx="57000" cy="570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3" name="Google Shape;453;p11"/>
          <p:cNvSpPr/>
          <p:nvPr/>
        </p:nvSpPr>
        <p:spPr>
          <a:xfrm>
            <a:off x="2990700" y="77620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11"/>
          <p:cNvSpPr/>
          <p:nvPr/>
        </p:nvSpPr>
        <p:spPr>
          <a:xfrm>
            <a:off x="1085700" y="1061950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1"/>
          <p:cNvSpPr/>
          <p:nvPr/>
        </p:nvSpPr>
        <p:spPr>
          <a:xfrm>
            <a:off x="4895700" y="706032"/>
            <a:ext cx="114600" cy="114600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11"/>
          <p:cNvSpPr/>
          <p:nvPr/>
        </p:nvSpPr>
        <p:spPr>
          <a:xfrm rot="8100000">
            <a:off x="8699949" y="519169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D3841-0C8D-46F8-9693-FB54EF4A3F77}" type="datetime1">
              <a:rPr lang="uk-UA"/>
              <a:pPr>
                <a:defRPr/>
              </a:pPr>
              <a:t>22.03.2022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09B97-FFA0-40A5-9194-DDF4220A01CE}" type="slidenum">
              <a:rPr lang="en-US" altLang="uk-UA"/>
              <a:pPr/>
              <a:t>‹№›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09566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1000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76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" name="Google Shape;8;p1"/>
            <p:cNvCxnSpPr/>
            <p:nvPr/>
          </p:nvCxnSpPr>
          <p:spPr>
            <a:xfrm>
              <a:off x="152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" name="Google Shape;9;p1"/>
            <p:cNvCxnSpPr/>
            <p:nvPr/>
          </p:nvCxnSpPr>
          <p:spPr>
            <a:xfrm>
              <a:off x="228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304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381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1"/>
            <p:cNvCxnSpPr/>
            <p:nvPr/>
          </p:nvCxnSpPr>
          <p:spPr>
            <a:xfrm>
              <a:off x="457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1"/>
            <p:cNvCxnSpPr/>
            <p:nvPr/>
          </p:nvCxnSpPr>
          <p:spPr>
            <a:xfrm>
              <a:off x="5334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1"/>
            <p:cNvCxnSpPr/>
            <p:nvPr/>
          </p:nvCxnSpPr>
          <p:spPr>
            <a:xfrm>
              <a:off x="6096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1"/>
            <p:cNvCxnSpPr/>
            <p:nvPr/>
          </p:nvCxnSpPr>
          <p:spPr>
            <a:xfrm>
              <a:off x="6858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1"/>
            <p:cNvCxnSpPr/>
            <p:nvPr/>
          </p:nvCxnSpPr>
          <p:spPr>
            <a:xfrm>
              <a:off x="7620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1"/>
            <p:cNvCxnSpPr/>
            <p:nvPr/>
          </p:nvCxnSpPr>
          <p:spPr>
            <a:xfrm>
              <a:off x="8382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1"/>
            <p:cNvCxnSpPr/>
            <p:nvPr/>
          </p:nvCxnSpPr>
          <p:spPr>
            <a:xfrm>
              <a:off x="38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1"/>
            <p:cNvCxnSpPr/>
            <p:nvPr/>
          </p:nvCxnSpPr>
          <p:spPr>
            <a:xfrm>
              <a:off x="114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1"/>
            <p:cNvCxnSpPr/>
            <p:nvPr/>
          </p:nvCxnSpPr>
          <p:spPr>
            <a:xfrm>
              <a:off x="190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1"/>
            <p:cNvCxnSpPr/>
            <p:nvPr/>
          </p:nvCxnSpPr>
          <p:spPr>
            <a:xfrm>
              <a:off x="266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1"/>
            <p:cNvCxnSpPr/>
            <p:nvPr/>
          </p:nvCxnSpPr>
          <p:spPr>
            <a:xfrm>
              <a:off x="342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1"/>
            <p:cNvCxnSpPr/>
            <p:nvPr/>
          </p:nvCxnSpPr>
          <p:spPr>
            <a:xfrm>
              <a:off x="419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1"/>
            <p:cNvCxnSpPr/>
            <p:nvPr/>
          </p:nvCxnSpPr>
          <p:spPr>
            <a:xfrm>
              <a:off x="495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1"/>
            <p:cNvCxnSpPr/>
            <p:nvPr/>
          </p:nvCxnSpPr>
          <p:spPr>
            <a:xfrm>
              <a:off x="5715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1"/>
            <p:cNvCxnSpPr/>
            <p:nvPr/>
          </p:nvCxnSpPr>
          <p:spPr>
            <a:xfrm>
              <a:off x="6477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1"/>
            <p:cNvCxnSpPr/>
            <p:nvPr/>
          </p:nvCxnSpPr>
          <p:spPr>
            <a:xfrm>
              <a:off x="7239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1"/>
            <p:cNvCxnSpPr/>
            <p:nvPr/>
          </p:nvCxnSpPr>
          <p:spPr>
            <a:xfrm>
              <a:off x="8001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1"/>
            <p:cNvCxnSpPr/>
            <p:nvPr/>
          </p:nvCxnSpPr>
          <p:spPr>
            <a:xfrm>
              <a:off x="8763000" y="-18750"/>
              <a:ext cx="0" cy="518100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med" len="med"/>
              <a:tailEnd type="none" w="med" len="med"/>
            </a:ln>
          </p:spPr>
        </p:cxnSp>
      </p:grpSp>
      <p:sp>
        <p:nvSpPr>
          <p:cNvPr id="30" name="Google Shape;30;p1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Oswald"/>
              <a:buNone/>
              <a:defRPr sz="2000" b="1">
                <a:solidFill>
                  <a:schemeClr val="accent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Google Shape;31;p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Char char="◉"/>
              <a:defRPr sz="2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◉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2" name="Google Shape;32;p1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r">
              <a:buNone/>
              <a:defRPr sz="1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6" r:id="rId2"/>
    <p:sldLayoutId id="2147483657" r:id="rId3"/>
    <p:sldLayoutId id="2147483660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0.bin"/><Relationship Id="rId18" Type="http://schemas.openxmlformats.org/officeDocument/2006/relationships/image" Target="../media/image33.wmf"/><Relationship Id="rId26" Type="http://schemas.openxmlformats.org/officeDocument/2006/relationships/image" Target="../media/image37.wmf"/><Relationship Id="rId39" Type="http://schemas.openxmlformats.org/officeDocument/2006/relationships/oleObject" Target="../embeddings/oleObject43.bin"/><Relationship Id="rId21" Type="http://schemas.openxmlformats.org/officeDocument/2006/relationships/oleObject" Target="../embeddings/oleObject34.bin"/><Relationship Id="rId34" Type="http://schemas.openxmlformats.org/officeDocument/2006/relationships/image" Target="../media/image41.wmf"/><Relationship Id="rId42" Type="http://schemas.openxmlformats.org/officeDocument/2006/relationships/image" Target="../media/image45.wmf"/><Relationship Id="rId47" Type="http://schemas.openxmlformats.org/officeDocument/2006/relationships/oleObject" Target="../embeddings/oleObject47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wmf"/><Relationship Id="rId29" Type="http://schemas.openxmlformats.org/officeDocument/2006/relationships/oleObject" Target="../embeddings/oleObject38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9.bin"/><Relationship Id="rId24" Type="http://schemas.openxmlformats.org/officeDocument/2006/relationships/image" Target="../media/image36.wmf"/><Relationship Id="rId32" Type="http://schemas.openxmlformats.org/officeDocument/2006/relationships/image" Target="../media/image40.wmf"/><Relationship Id="rId37" Type="http://schemas.openxmlformats.org/officeDocument/2006/relationships/oleObject" Target="../embeddings/oleObject42.bin"/><Relationship Id="rId40" Type="http://schemas.openxmlformats.org/officeDocument/2006/relationships/image" Target="../media/image44.wmf"/><Relationship Id="rId45" Type="http://schemas.openxmlformats.org/officeDocument/2006/relationships/oleObject" Target="../embeddings/oleObject46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23" Type="http://schemas.openxmlformats.org/officeDocument/2006/relationships/oleObject" Target="../embeddings/oleObject35.bin"/><Relationship Id="rId28" Type="http://schemas.openxmlformats.org/officeDocument/2006/relationships/image" Target="../media/image38.wmf"/><Relationship Id="rId36" Type="http://schemas.openxmlformats.org/officeDocument/2006/relationships/image" Target="../media/image42.wmf"/><Relationship Id="rId10" Type="http://schemas.openxmlformats.org/officeDocument/2006/relationships/image" Target="../media/image29.wmf"/><Relationship Id="rId19" Type="http://schemas.openxmlformats.org/officeDocument/2006/relationships/oleObject" Target="../embeddings/oleObject33.bin"/><Relationship Id="rId31" Type="http://schemas.openxmlformats.org/officeDocument/2006/relationships/oleObject" Target="../embeddings/oleObject39.bin"/><Relationship Id="rId44" Type="http://schemas.openxmlformats.org/officeDocument/2006/relationships/image" Target="../media/image46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1.wmf"/><Relationship Id="rId22" Type="http://schemas.openxmlformats.org/officeDocument/2006/relationships/image" Target="../media/image35.wmf"/><Relationship Id="rId27" Type="http://schemas.openxmlformats.org/officeDocument/2006/relationships/oleObject" Target="../embeddings/oleObject37.bin"/><Relationship Id="rId30" Type="http://schemas.openxmlformats.org/officeDocument/2006/relationships/image" Target="../media/image39.wmf"/><Relationship Id="rId35" Type="http://schemas.openxmlformats.org/officeDocument/2006/relationships/oleObject" Target="../embeddings/oleObject41.bin"/><Relationship Id="rId43" Type="http://schemas.openxmlformats.org/officeDocument/2006/relationships/oleObject" Target="../embeddings/oleObject45.bin"/><Relationship Id="rId48" Type="http://schemas.openxmlformats.org/officeDocument/2006/relationships/image" Target="../media/image48.wmf"/><Relationship Id="rId8" Type="http://schemas.openxmlformats.org/officeDocument/2006/relationships/image" Target="../media/image28.wmf"/><Relationship Id="rId3" Type="http://schemas.openxmlformats.org/officeDocument/2006/relationships/oleObject" Target="../embeddings/oleObject25.bin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32.bin"/><Relationship Id="rId25" Type="http://schemas.openxmlformats.org/officeDocument/2006/relationships/oleObject" Target="../embeddings/oleObject36.bin"/><Relationship Id="rId33" Type="http://schemas.openxmlformats.org/officeDocument/2006/relationships/oleObject" Target="../embeddings/oleObject40.bin"/><Relationship Id="rId38" Type="http://schemas.openxmlformats.org/officeDocument/2006/relationships/image" Target="../media/image43.wmf"/><Relationship Id="rId46" Type="http://schemas.openxmlformats.org/officeDocument/2006/relationships/image" Target="../media/image47.wmf"/><Relationship Id="rId20" Type="http://schemas.openxmlformats.org/officeDocument/2006/relationships/image" Target="../media/image34.wmf"/><Relationship Id="rId41" Type="http://schemas.openxmlformats.org/officeDocument/2006/relationships/oleObject" Target="../embeddings/oleObject4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53.bin"/><Relationship Id="rId18" Type="http://schemas.openxmlformats.org/officeDocument/2006/relationships/image" Target="../media/image56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5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4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5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61.bin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56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65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65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69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72.bin"/><Relationship Id="rId4" Type="http://schemas.openxmlformats.org/officeDocument/2006/relationships/image" Target="../media/image71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7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7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8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8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8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13" Type="http://schemas.openxmlformats.org/officeDocument/2006/relationships/oleObject" Target="../embeddings/oleObject91.bin"/><Relationship Id="rId18" Type="http://schemas.openxmlformats.org/officeDocument/2006/relationships/image" Target="../media/image56.wmf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12" Type="http://schemas.openxmlformats.org/officeDocument/2006/relationships/image" Target="../media/image89.wmf"/><Relationship Id="rId17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1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90.bin"/><Relationship Id="rId5" Type="http://schemas.openxmlformats.org/officeDocument/2006/relationships/oleObject" Target="../embeddings/oleObject87.bin"/><Relationship Id="rId15" Type="http://schemas.openxmlformats.org/officeDocument/2006/relationships/oleObject" Target="../embeddings/oleObject92.bin"/><Relationship Id="rId10" Type="http://schemas.openxmlformats.org/officeDocument/2006/relationships/image" Target="../media/image88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89.bin"/><Relationship Id="rId14" Type="http://schemas.openxmlformats.org/officeDocument/2006/relationships/image" Target="../media/image90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3.w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92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95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oleObject" Target="../embeddings/oleObject100.bin"/><Relationship Id="rId7" Type="http://schemas.openxmlformats.org/officeDocument/2006/relationships/oleObject" Target="../embeddings/oleObject10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98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2.wmf"/><Relationship Id="rId5" Type="http://schemas.openxmlformats.org/officeDocument/2006/relationships/oleObject" Target="../embeddings/oleObject104.bin"/><Relationship Id="rId4" Type="http://schemas.openxmlformats.org/officeDocument/2006/relationships/image" Target="../media/image101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03.wmf"/><Relationship Id="rId4" Type="http://schemas.openxmlformats.org/officeDocument/2006/relationships/oleObject" Target="../embeddings/oleObject105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3"/>
          <p:cNvSpPr txBox="1">
            <a:spLocks noGrp="1"/>
          </p:cNvSpPr>
          <p:nvPr>
            <p:ph type="ctrTitle"/>
          </p:nvPr>
        </p:nvSpPr>
        <p:spPr>
          <a:xfrm>
            <a:off x="2819400" y="2839550"/>
            <a:ext cx="56103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 smtClean="0"/>
              <a:t>ЕКОНОМЕТРИКА</a:t>
            </a:r>
            <a:br>
              <a:rPr lang="uk-UA" dirty="0" smtClean="0"/>
            </a:br>
            <a:r>
              <a:rPr lang="uk-UA" sz="2800" dirty="0" smtClean="0"/>
              <a:t>лектор доцент кафедри статистики та економічного аналізу </a:t>
            </a:r>
            <a:br>
              <a:rPr lang="uk-UA" sz="2800" dirty="0" smtClean="0"/>
            </a:br>
            <a:r>
              <a:rPr lang="uk-UA" sz="2800" dirty="0" smtClean="0"/>
              <a:t>Симоненко Олена Іванівна </a:t>
            </a:r>
            <a:endParaRPr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676" y="126808"/>
            <a:ext cx="1524001" cy="10564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32508" y="115416"/>
            <a:ext cx="8717973" cy="103874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105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Наявність в </a:t>
            </a:r>
            <a:r>
              <a:rPr lang="uk-UA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економетричній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моделі </a:t>
            </a:r>
            <a:r>
              <a:rPr lang="uk-UA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лагової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змінної та прийняття гіпотези відносно залишків зумовлюють особливості оцінки параметрів моделі. </a:t>
            </a:r>
            <a:r>
              <a:rPr lang="uk-UA" sz="21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 такі гіпотези.</a:t>
            </a:r>
            <a:endParaRPr lang="uk-UA" sz="21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32508" y="1237273"/>
            <a:ext cx="8717973" cy="7155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Гіпотеза 1.</a:t>
            </a:r>
            <a:r>
              <a:rPr lang="uk-UA" sz="21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Залишки є випадковими величинами </a:t>
            </a:r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en-US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розподіляються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нормально, тобто </a:t>
            </a:r>
            <a:endParaRPr lang="uk-UA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53595"/>
              </p:ext>
            </p:extLst>
          </p:nvPr>
        </p:nvGraphicFramePr>
        <p:xfrm>
          <a:off x="2926319" y="1617543"/>
          <a:ext cx="2096403" cy="549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6" name="Формула" r:id="rId3" imgW="736280" imgH="215806" progId="Equation.3">
                  <p:embed/>
                </p:oleObj>
              </mc:Choice>
              <mc:Fallback>
                <p:oleObj name="Формула" r:id="rId3" imgW="736280" imgH="215806" progId="Equation.3">
                  <p:embed/>
                  <p:pic>
                    <p:nvPicPr>
                      <p:cNvPr id="409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6319" y="1617543"/>
                        <a:ext cx="2096403" cy="549639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4526760" y="391791"/>
            <a:ext cx="26193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105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uk-UA" sz="13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61274" y="2161228"/>
            <a:ext cx="6646691" cy="3924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Гіпотеза 2.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Залишки виражені через параметр λ, тобто:</a:t>
            </a:r>
            <a:endParaRPr lang="uk-UA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409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691666"/>
              </p:ext>
            </p:extLst>
          </p:nvPr>
        </p:nvGraphicFramePr>
        <p:xfrm>
          <a:off x="1434898" y="2591387"/>
          <a:ext cx="4118876" cy="535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7" name="Формула" r:id="rId5" imgW="927100" imgH="228600" progId="Equation.3">
                  <p:embed/>
                </p:oleObj>
              </mc:Choice>
              <mc:Fallback>
                <p:oleObj name="Формула" r:id="rId5" imgW="927100" imgH="228600" progId="Equation.3">
                  <p:embed/>
                  <p:pic>
                    <p:nvPicPr>
                      <p:cNvPr id="409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4898" y="2591387"/>
                        <a:ext cx="4118876" cy="53578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409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969715"/>
              </p:ext>
            </p:extLst>
          </p:nvPr>
        </p:nvGraphicFramePr>
        <p:xfrm>
          <a:off x="1434898" y="3158028"/>
          <a:ext cx="4125545" cy="535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8" name="Формула" r:id="rId7" imgW="952200" imgH="241200" progId="Equation.3">
                  <p:embed/>
                </p:oleObj>
              </mc:Choice>
              <mc:Fallback>
                <p:oleObj name="Формула" r:id="rId7" imgW="952200" imgH="241200" progId="Equation.3">
                  <p:embed/>
                  <p:pic>
                    <p:nvPicPr>
                      <p:cNvPr id="4097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4898" y="3158028"/>
                        <a:ext cx="4125545" cy="53578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4097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067112"/>
              </p:ext>
            </p:extLst>
          </p:nvPr>
        </p:nvGraphicFramePr>
        <p:xfrm>
          <a:off x="1434898" y="3748853"/>
          <a:ext cx="7369644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9" name="Формула" r:id="rId9" imgW="2286000" imgH="253800" progId="Equation.3">
                  <p:embed/>
                </p:oleObj>
              </mc:Choice>
              <mc:Fallback>
                <p:oleObj name="Формула" r:id="rId9" imgW="2286000" imgH="253800" progId="Equation.3">
                  <p:embed/>
                  <p:pic>
                    <p:nvPicPr>
                      <p:cNvPr id="4097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4898" y="3748853"/>
                        <a:ext cx="7369644" cy="64294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oogle Shape;1168;p41"/>
          <p:cNvGrpSpPr/>
          <p:nvPr/>
        </p:nvGrpSpPr>
        <p:grpSpPr>
          <a:xfrm>
            <a:off x="171376" y="3659613"/>
            <a:ext cx="696340" cy="732182"/>
            <a:chOff x="4539787" y="1011032"/>
            <a:chExt cx="598958" cy="720261"/>
          </a:xfrm>
        </p:grpSpPr>
        <p:sp>
          <p:nvSpPr>
            <p:cNvPr id="14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5818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446962" y="146528"/>
            <a:ext cx="8428217" cy="71558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Гіпотеза 3</a:t>
            </a:r>
            <a:r>
              <a:rPr lang="uk-UA" sz="21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Залишки описуються </a:t>
            </a:r>
            <a:r>
              <a:rPr lang="uk-UA" sz="2100" b="1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авторегресійною</a:t>
            </a:r>
            <a:r>
              <a:rPr lang="uk-UA" sz="2100" b="1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100" b="1" i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схемою </a:t>
            </a:r>
            <a:r>
              <a:rPr lang="uk-UA" sz="2100" b="1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першого порядку:</a:t>
            </a:r>
            <a:endParaRPr lang="uk-UA" sz="21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769411"/>
              </p:ext>
            </p:extLst>
          </p:nvPr>
        </p:nvGraphicFramePr>
        <p:xfrm>
          <a:off x="682330" y="1163465"/>
          <a:ext cx="3060810" cy="697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5" name="Формула" r:id="rId3" imgW="927100" imgH="228600" progId="Equation.3">
                  <p:embed/>
                </p:oleObj>
              </mc:Choice>
              <mc:Fallback>
                <p:oleObj name="Формула" r:id="rId3" imgW="927100" imgH="228600" progId="Equation.3">
                  <p:embed/>
                  <p:pic>
                    <p:nvPicPr>
                      <p:cNvPr id="450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330" y="1163465"/>
                        <a:ext cx="3060810" cy="69750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975493" y="1354549"/>
            <a:ext cx="44114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де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522021"/>
              </p:ext>
            </p:extLst>
          </p:nvPr>
        </p:nvGraphicFramePr>
        <p:xfrm>
          <a:off x="4881345" y="1148483"/>
          <a:ext cx="3993835" cy="727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6" name="Формула" r:id="rId5" imgW="927000" imgH="228600" progId="Equation.3">
                  <p:embed/>
                </p:oleObj>
              </mc:Choice>
              <mc:Fallback>
                <p:oleObj name="Формула" r:id="rId5" imgW="927000" imgH="228600" progId="Equation.3">
                  <p:embed/>
                  <p:pic>
                    <p:nvPicPr>
                      <p:cNvPr id="450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1345" y="1148483"/>
                        <a:ext cx="3993835" cy="727469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450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398745"/>
              </p:ext>
            </p:extLst>
          </p:nvPr>
        </p:nvGraphicFramePr>
        <p:xfrm>
          <a:off x="774514" y="2082005"/>
          <a:ext cx="5491203" cy="817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7" name="Формула" r:id="rId7" imgW="1269720" imgH="253800" progId="Equation.3">
                  <p:embed/>
                </p:oleObj>
              </mc:Choice>
              <mc:Fallback>
                <p:oleObj name="Формула" r:id="rId7" imgW="1269720" imgH="253800" progId="Equation.3">
                  <p:embed/>
                  <p:pic>
                    <p:nvPicPr>
                      <p:cNvPr id="450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514" y="2082005"/>
                        <a:ext cx="5491203" cy="81701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186696" y="2989944"/>
            <a:ext cx="8688485" cy="136191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85725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105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 відносно залишків приймається перша гіпотеза, то для оцінки параметрів моделі можна застосувати </a:t>
            </a:r>
            <a:r>
              <a:rPr lang="uk-UA" sz="2100" b="1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найменших квадратів.</a:t>
            </a:r>
            <a:endParaRPr lang="ru-RU" sz="2100" b="1" i="1" dirty="0">
              <a:solidFill>
                <a:srgbClr val="00B05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85725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відносно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залишків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приймається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друга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гіпотеза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то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метод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Ейткена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11" name="Google Shape;1377;p41"/>
          <p:cNvGrpSpPr/>
          <p:nvPr/>
        </p:nvGrpSpPr>
        <p:grpSpPr>
          <a:xfrm>
            <a:off x="8049130" y="3991226"/>
            <a:ext cx="643089" cy="599593"/>
            <a:chOff x="1570037" y="1341437"/>
            <a:chExt cx="4943475" cy="4576762"/>
          </a:xfrm>
        </p:grpSpPr>
        <p:sp>
          <p:nvSpPr>
            <p:cNvPr id="12" name="Google Shape;1378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381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382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383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8842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79268" y="120779"/>
            <a:ext cx="8541327" cy="7155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85725"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 модель </a:t>
            </a:r>
            <a:r>
              <a:rPr lang="en-US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lang="en-US" sz="2100" baseline="-30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sz="2100" baseline="-30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lang="en-US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ru-RU" sz="2100" baseline="-30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</a:t>
            </a:r>
            <a:r>
              <a:rPr lang="en-US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ru-RU" sz="2100" baseline="-30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en-US" sz="2100" baseline="-30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+λ</a:t>
            </a:r>
            <a:r>
              <a:rPr lang="en-US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lang="en-US" sz="2100" baseline="-30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sz="2100" baseline="-30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-1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</a:t>
            </a:r>
            <a:r>
              <a:rPr lang="en-US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lang="en-US" sz="2100" baseline="-30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другої </a:t>
            </a:r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гіпотези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можна записати </a:t>
            </a:r>
            <a:r>
              <a:rPr lang="en-US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en-US" sz="21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lang="en-US" sz="2100" baseline="-300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sz="2100" baseline="-300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λy</a:t>
            </a:r>
            <a:r>
              <a:rPr lang="en-US" sz="2100" baseline="-30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t-1</a:t>
            </a:r>
            <a:r>
              <a:rPr lang="en-US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=a</a:t>
            </a:r>
            <a:r>
              <a:rPr lang="en-US" sz="2100" baseline="-30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en-US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+a</a:t>
            </a:r>
            <a:r>
              <a:rPr lang="en-US" sz="2100" baseline="-30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en-US" sz="2100" baseline="-30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 </a:t>
            </a:r>
            <a:r>
              <a:rPr lang="en-US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υ</a:t>
            </a:r>
            <a:r>
              <a:rPr lang="en-US" sz="2100" baseline="-30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280554" y="949321"/>
            <a:ext cx="8738754" cy="136191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 також застосувати метод найменших квадратів для перетворених даних залежної змінної </a:t>
            </a:r>
            <a:r>
              <a:rPr lang="en-US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lang="en-US" sz="2100" baseline="-30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основі параметра </a:t>
            </a:r>
            <a:r>
              <a:rPr lang="el-GR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λ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Параметр </a:t>
            </a:r>
            <a:r>
              <a:rPr lang="el-GR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λ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пропонується вибирати довільно на інтервалі 0 &lt;</a:t>
            </a:r>
            <a:r>
              <a:rPr lang="el-GR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λ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&lt;1 так, щоб мінімізувати суму квадратів залишків </a:t>
            </a:r>
            <a:r>
              <a:rPr lang="en-US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uV</a:t>
            </a:r>
            <a:r>
              <a:rPr lang="uk-UA" sz="2100" baseline="30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-1</a:t>
            </a:r>
            <a:r>
              <a:rPr lang="en-US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uk-UA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280554" y="2367713"/>
            <a:ext cx="8738754" cy="71558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 відносно залишків приймається третя гіпотеза, то </a:t>
            </a:r>
            <a:endParaRPr lang="en-US" sz="2100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оцінки параметрів моделі можна </a:t>
            </a:r>
            <a:r>
              <a:rPr lang="uk-UA" sz="2100" b="1" i="1" dirty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використовувати </a:t>
            </a:r>
            <a:r>
              <a:rPr lang="uk-UA" sz="1050" b="1" i="1" dirty="0">
                <a:solidFill>
                  <a:schemeClr val="accent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uk-UA" sz="1350" b="1" i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1220932" y="3139775"/>
            <a:ext cx="6858000" cy="7155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  <a:buFontTx/>
              <a:buAutoNum type="arabicParenR"/>
            </a:pPr>
            <a:r>
              <a:rPr lang="en-US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найменших квадратів, коли вихідні дані </a:t>
            </a:r>
            <a:endParaRPr lang="en-US" sz="2100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перетворені на основі параметрів λ і ρ;</a:t>
            </a:r>
            <a:endParaRPr lang="uk-UA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1220932" y="3876144"/>
            <a:ext cx="6858000" cy="7155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метод </a:t>
            </a:r>
            <a:r>
              <a:rPr lang="uk-UA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Ейткена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85725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ітеративний метод;</a:t>
            </a:r>
            <a:endParaRPr lang="uk-UA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oogle Shape;1168;p41"/>
          <p:cNvGrpSpPr/>
          <p:nvPr/>
        </p:nvGrpSpPr>
        <p:grpSpPr>
          <a:xfrm>
            <a:off x="150594" y="3628440"/>
            <a:ext cx="696340" cy="732182"/>
            <a:chOff x="4539787" y="1011032"/>
            <a:chExt cx="598958" cy="720261"/>
          </a:xfrm>
        </p:grpSpPr>
        <p:sp>
          <p:nvSpPr>
            <p:cNvPr id="8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0836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125729" y="1"/>
            <a:ext cx="3203441" cy="39241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b="1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</a:t>
            </a:r>
            <a:r>
              <a:rPr lang="uk-UA" sz="2100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двокрокову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процедуру:</a:t>
            </a:r>
            <a:endParaRPr lang="uk-UA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5729" y="375031"/>
            <a:ext cx="7810453" cy="415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метод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найменших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квадратів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вихідних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коли 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281407"/>
              </p:ext>
            </p:extLst>
          </p:nvPr>
        </p:nvGraphicFramePr>
        <p:xfrm>
          <a:off x="3115324" y="728978"/>
          <a:ext cx="1485900" cy="589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3" name="Формула" r:id="rId3" imgW="609480" imgH="431640" progId="Equation.3">
                  <p:embed/>
                </p:oleObj>
              </mc:Choice>
              <mc:Fallback>
                <p:oleObj name="Формула" r:id="rId3" imgW="609480" imgH="431640" progId="Equation.3">
                  <p:embed/>
                  <p:pic>
                    <p:nvPicPr>
                      <p:cNvPr id="471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5324" y="728978"/>
                        <a:ext cx="1485900" cy="589359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125730" y="1271221"/>
            <a:ext cx="7384426" cy="71558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метод найменших квадратів для перетворених даних </a:t>
            </a:r>
            <a:endParaRPr lang="en-US" sz="2100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основі </a:t>
            </a: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ρ = </a:t>
            </a:r>
            <a:endParaRPr lang="uk-UA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7108" name="Object 4"/>
          <p:cNvGraphicFramePr>
            <a:graphicFrameLocks noChangeAspect="1"/>
          </p:cNvGraphicFramePr>
          <p:nvPr/>
        </p:nvGraphicFramePr>
        <p:xfrm>
          <a:off x="3078957" y="1660922"/>
          <a:ext cx="469106" cy="375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4" name="Формула" r:id="rId5" imgW="190440" imgH="203040" progId="Equation.3">
                  <p:embed/>
                </p:oleObj>
              </mc:Choice>
              <mc:Fallback>
                <p:oleObj name="Формула" r:id="rId5" imgW="190440" imgH="203040" progId="Equation.3">
                  <p:embed/>
                  <p:pic>
                    <p:nvPicPr>
                      <p:cNvPr id="471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8957" y="1660922"/>
                        <a:ext cx="469106" cy="37504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4872064" y="389045"/>
            <a:ext cx="257122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90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lang="uk-UA" sz="13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1125729" y="2035320"/>
            <a:ext cx="4402487" cy="71558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b="1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5)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інструментальних змінних;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85725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6)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алгоритм </a:t>
            </a:r>
            <a:r>
              <a:rPr lang="uk-UA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Уолліса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uk-UA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145473" y="2731000"/>
            <a:ext cx="8790709" cy="10387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dirty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uk-UA" sz="2100" b="1" i="1" dirty="0">
                <a:solidFill>
                  <a:schemeClr val="accent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Ітеративний метод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 альтернативою методу </a:t>
            </a:r>
            <a:r>
              <a:rPr lang="uk-UA" sz="21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Ейткена</a:t>
            </a:r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US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Його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алгоритм має чотири </a:t>
            </a:r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кроки:</a:t>
            </a:r>
            <a:endParaRPr lang="en-US" sz="21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1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Крок </a:t>
            </a:r>
            <a:r>
              <a:rPr lang="uk-UA" sz="21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Вибирається початкове значення </a:t>
            </a: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ρ = </a:t>
            </a:r>
            <a:endParaRPr lang="uk-UA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71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428798"/>
              </p:ext>
            </p:extLst>
          </p:nvPr>
        </p:nvGraphicFramePr>
        <p:xfrm>
          <a:off x="5777452" y="3455640"/>
          <a:ext cx="446703" cy="409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5" name="Формула" r:id="rId7" imgW="152268" imgH="203024" progId="Equation.3">
                  <p:embed/>
                </p:oleObj>
              </mc:Choice>
              <mc:Fallback>
                <p:oleObj name="Формула" r:id="rId7" imgW="152268" imgH="203024" progId="Equation.3">
                  <p:embed/>
                  <p:pic>
                    <p:nvPicPr>
                      <p:cNvPr id="471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7452" y="3455640"/>
                        <a:ext cx="446703" cy="40991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3961369"/>
            <a:ext cx="9029699" cy="4385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підставляється в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модель </a:t>
            </a:r>
            <a:r>
              <a:rPr lang="en-US" sz="24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lang="en-US" sz="2400" b="1" i="1" baseline="-30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uk-UA" sz="2400" b="1" i="1" baseline="-30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(1-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ρ</a:t>
            </a:r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)+(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uk-UA" sz="2400" b="1" i="1" baseline="-30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ρ</a:t>
            </a:r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lang="en-US" sz="2400" b="1" i="1" baseline="-30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uk-UA" sz="2400" b="1" i="1" baseline="-30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-1</a:t>
            </a:r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uk-UA" sz="2400" b="1" i="1" baseline="-30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ρ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lang="en-US" sz="2400" b="1" i="1" baseline="-30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uk-UA" sz="2400" b="1" i="1" baseline="-30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-2</a:t>
            </a:r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uk-UA" sz="2400" b="1" i="1" baseline="-30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en-US" sz="2400" b="1" i="1" baseline="-30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uk-UA" sz="2400" b="1" i="1" baseline="-30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ρ</a:t>
            </a:r>
            <a:r>
              <a:rPr lang="en-US" sz="24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en-US" sz="2400" b="1" i="1" baseline="-30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uk-UA" sz="2400" b="1" i="1" baseline="-30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-1</a:t>
            </a:r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+ε</a:t>
            </a:r>
            <a:r>
              <a:rPr lang="en-US" sz="2400" b="1" i="1" baseline="-30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uk-UA" sz="2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uk-UA" sz="24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692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332087" y="14913"/>
            <a:ext cx="8385886" cy="76174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Крок 2.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Застосовується метод найменших квадратів для </a:t>
            </a:r>
            <a:endParaRPr lang="en-US" sz="2100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оцінки параметрів </a:t>
            </a:r>
            <a:r>
              <a:rPr lang="uk-UA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â</a:t>
            </a:r>
            <a:r>
              <a:rPr lang="uk-UA" sz="2400" b="1" i="1" baseline="-30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uk-UA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â</a:t>
            </a:r>
            <a:r>
              <a:rPr lang="uk-UA" sz="2400" b="1" i="1" baseline="-30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uk-UA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â</a:t>
            </a:r>
            <a:r>
              <a:rPr lang="uk-UA" sz="2400" b="1" i="1" baseline="-30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uk-UA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uk-UA" sz="2400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32086" y="868580"/>
            <a:ext cx="8444167" cy="71558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Крок 3.  У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модель </a:t>
            </a:r>
            <a:r>
              <a:rPr lang="uk-UA" sz="21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підставляються параметри â</a:t>
            </a:r>
            <a:r>
              <a:rPr lang="uk-UA" sz="2100" baseline="-30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â</a:t>
            </a:r>
            <a:r>
              <a:rPr lang="uk-UA" sz="2100" baseline="-30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â</a:t>
            </a:r>
            <a:r>
              <a:rPr lang="uk-UA" sz="2100" baseline="-30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en-US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основі методу найменших квадратів обчислюється </a:t>
            </a:r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параметр </a:t>
            </a:r>
            <a:endParaRPr lang="uk-UA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1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694346"/>
              </p:ext>
            </p:extLst>
          </p:nvPr>
        </p:nvGraphicFramePr>
        <p:xfrm>
          <a:off x="6881040" y="1203420"/>
          <a:ext cx="482207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4" name="Формула" r:id="rId3" imgW="152334" imgH="241195" progId="Equation.3">
                  <p:embed/>
                </p:oleObj>
              </mc:Choice>
              <mc:Fallback>
                <p:oleObj name="Формула" r:id="rId3" imgW="152334" imgH="241195" progId="Equation.3">
                  <p:embed/>
                  <p:pic>
                    <p:nvPicPr>
                      <p:cNvPr id="481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1040" y="1203420"/>
                        <a:ext cx="482207" cy="4286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526760" y="406078"/>
            <a:ext cx="26193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105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uk-UA" sz="13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81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525560"/>
              </p:ext>
            </p:extLst>
          </p:nvPr>
        </p:nvGraphicFramePr>
        <p:xfrm>
          <a:off x="3043586" y="1610173"/>
          <a:ext cx="246461" cy="428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5" name="Формула" r:id="rId5" imgW="152334" imgH="241195" progId="Equation.3">
                  <p:embed/>
                </p:oleObj>
              </mc:Choice>
              <mc:Fallback>
                <p:oleObj name="Формула" r:id="rId5" imgW="152334" imgH="241195" progId="Equation.3">
                  <p:embed/>
                  <p:pic>
                    <p:nvPicPr>
                      <p:cNvPr id="481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3586" y="1610173"/>
                        <a:ext cx="246461" cy="428628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332086" y="1632048"/>
            <a:ext cx="2374689" cy="39241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Крок 4.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Задається </a:t>
            </a:r>
            <a:endParaRPr lang="uk-UA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248960" y="2108676"/>
            <a:ext cx="8469013" cy="71558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основі методу найменших квадратів і розраховуються </a:t>
            </a:r>
            <a:endParaRPr lang="en-US" sz="2100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параметри </a:t>
            </a:r>
            <a:endParaRPr lang="uk-UA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4094072" y="2435541"/>
            <a:ext cx="1028167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тощо</a:t>
            </a: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uk-UA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145049" y="2964007"/>
            <a:ext cx="8926214" cy="140807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</a:t>
            </a:r>
            <a:r>
              <a:rPr lang="uk-UA" sz="21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інструментальних змінних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оцінки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параметрів моделі застосовують тоді, коли </a:t>
            </a:r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залишки</a:t>
            </a:r>
            <a:r>
              <a:rPr lang="en-US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</a:t>
            </a:r>
            <a:r>
              <a:rPr lang="uk-UA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автокорельовані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але існує залежність </a:t>
            </a:r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пояснювальних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змінних із залишками. Якщо модель має вигляд </a:t>
            </a:r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sz="21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85725"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b="1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lang="en-US" sz="2400" b="1" i="1" baseline="-30000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a</a:t>
            </a:r>
            <a:r>
              <a:rPr lang="en-US" sz="2400" b="1" i="1" baseline="-30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a</a:t>
            </a:r>
            <a:r>
              <a:rPr lang="en-US" sz="2400" b="1" i="1" baseline="-30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en-US" sz="2400" b="1" i="1" baseline="-30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a</a:t>
            </a:r>
            <a:r>
              <a:rPr lang="en-US" sz="2400" b="1" i="1" baseline="-30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en-US" sz="2400" b="1" i="1" baseline="-30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t-1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a</a:t>
            </a:r>
            <a:r>
              <a:rPr lang="en-US" sz="2400" b="1" i="1" baseline="-30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lang="en-US" sz="2400" b="1" i="1" baseline="-30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t-1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lang="en-US" sz="2400" b="1" i="1" baseline="-30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</a:t>
            </a:r>
            <a:endParaRPr lang="en-US" sz="2400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13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415962"/>
              </p:ext>
            </p:extLst>
          </p:nvPr>
        </p:nvGraphicFramePr>
        <p:xfrm>
          <a:off x="2291895" y="2482169"/>
          <a:ext cx="1178727" cy="482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6" name="Формула" r:id="rId7" imgW="533169" imgH="253890" progId="Equation.3">
                  <p:embed/>
                </p:oleObj>
              </mc:Choice>
              <mc:Fallback>
                <p:oleObj name="Формула" r:id="rId7" imgW="533169" imgH="253890" progId="Equation.3">
                  <p:embed/>
                  <p:pic>
                    <p:nvPicPr>
                      <p:cNvPr id="481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1895" y="2482169"/>
                        <a:ext cx="1178727" cy="482207"/>
                      </a:xfrm>
                      <a:prstGeom prst="rect">
                        <a:avLst/>
                      </a:prstGeom>
                      <a:solidFill>
                        <a:schemeClr val="bg1">
                          <a:lumMod val="95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817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0"/>
            <a:ext cx="8998527" cy="7155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тоді </a:t>
            </a:r>
            <a:r>
              <a:rPr lang="uk-UA" sz="21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можна замість змінної</a:t>
            </a:r>
            <a:r>
              <a:rPr lang="uk-UA" sz="2100" baseline="-300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lang="en-US" sz="2100" baseline="-300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t-1</a:t>
            </a:r>
            <a:r>
              <a:rPr lang="en-US" sz="21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використати</a:t>
            </a:r>
            <a:r>
              <a:rPr lang="en-US" sz="21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</a:t>
            </a:r>
            <a:r>
              <a:rPr lang="en-US" sz="21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інструментальну</a:t>
            </a:r>
            <a:r>
              <a:rPr lang="en-US" sz="21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змінну</a:t>
            </a:r>
            <a:r>
              <a:rPr lang="en-US" sz="21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ŷ</a:t>
            </a:r>
            <a:r>
              <a:rPr lang="en-US" sz="2100" baseline="-300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t-1</a:t>
            </a:r>
            <a:r>
              <a:rPr lang="en-US" sz="21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 </a:t>
            </a:r>
            <a:r>
              <a:rPr lang="ru-RU" sz="21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lang="en-US" sz="21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розраховується</a:t>
            </a:r>
            <a:r>
              <a:rPr lang="en-US" sz="21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</a:t>
            </a:r>
            <a:r>
              <a:rPr lang="en-US" sz="21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функція</a:t>
            </a:r>
            <a:r>
              <a:rPr lang="en-US" sz="21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baseline="-300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ŷ</a:t>
            </a:r>
            <a:r>
              <a:rPr lang="en-US" sz="2100" baseline="-300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t-1</a:t>
            </a:r>
            <a:r>
              <a:rPr lang="uk-UA" sz="21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lang="en-US" sz="21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f( </a:t>
            </a:r>
            <a:r>
              <a:rPr lang="en-US" sz="21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en-US" sz="2100" baseline="-30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en-US" sz="21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lang="en-US" sz="2100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685799" y="834936"/>
            <a:ext cx="7772400" cy="362406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uk-UA" sz="21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Оцінка параметрів моделі з </a:t>
            </a:r>
            <a:r>
              <a:rPr lang="uk-UA" sz="21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лаговою</a:t>
            </a:r>
            <a:r>
              <a:rPr lang="uk-UA" sz="21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змінною на основі </a:t>
            </a:r>
            <a:r>
              <a:rPr lang="uk-UA" sz="2100" b="1" i="1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алгоритму </a:t>
            </a:r>
            <a:r>
              <a:rPr lang="uk-UA" sz="2100" b="1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Уоліса</a:t>
            </a:r>
            <a:r>
              <a:rPr lang="uk-UA" sz="2100" b="1" i="1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1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складається з трьох етапів</a:t>
            </a:r>
            <a:r>
              <a:rPr lang="uk-UA" sz="21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100" dirty="0" smtClean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ru-RU" sz="2100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85725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uk-UA" sz="2100" b="1" i="1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першому </a:t>
            </a:r>
            <a:r>
              <a:rPr lang="uk-UA" sz="21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етапі оцінка параметрів моделі виконується на </a:t>
            </a:r>
            <a:r>
              <a:rPr lang="uk-UA" sz="21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основі </a:t>
            </a:r>
            <a:r>
              <a:rPr lang="uk-UA" sz="21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методу інструментальних змінних, де </a:t>
            </a:r>
            <a:r>
              <a:rPr lang="en-US" sz="21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en-US" sz="2100" baseline="-30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uk-UA" sz="2100" baseline="-300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-1</a:t>
            </a:r>
            <a:r>
              <a:rPr lang="uk-UA" sz="21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використовується як інструментальна змінна для </a:t>
            </a:r>
            <a:r>
              <a:rPr lang="en-US" sz="21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lang="en-US" sz="2100" baseline="-30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sz="2100" baseline="-300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-1 </a:t>
            </a:r>
            <a:r>
              <a:rPr lang="ru-RU" sz="21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100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85725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100" b="1" i="1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другому </a:t>
            </a:r>
            <a:r>
              <a:rPr lang="ru-RU" sz="2100" b="1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етапі</a:t>
            </a:r>
            <a:r>
              <a:rPr lang="ru-RU" sz="2100" b="1" i="1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обчислюють</a:t>
            </a:r>
            <a:r>
              <a:rPr lang="ru-RU" sz="21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коефіцієнт</a:t>
            </a:r>
            <a:r>
              <a:rPr lang="ru-RU" sz="21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автокореляції</a:t>
            </a:r>
            <a:r>
              <a:rPr lang="ru-RU" sz="21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першого</a:t>
            </a:r>
            <a:r>
              <a:rPr lang="ru-RU" sz="21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порядку </a:t>
            </a:r>
            <a:r>
              <a:rPr lang="ru-RU" sz="21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lang="ru-RU" sz="21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врахуванням</a:t>
            </a:r>
            <a:r>
              <a:rPr lang="ru-RU" sz="21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поправки на </a:t>
            </a:r>
            <a:r>
              <a:rPr lang="ru-RU" sz="21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зміщення</a:t>
            </a:r>
            <a:r>
              <a:rPr lang="ru-RU" sz="21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21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формують</a:t>
            </a:r>
            <a:r>
              <a:rPr lang="ru-RU" sz="21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матрицю</a:t>
            </a:r>
            <a:r>
              <a:rPr lang="ru-RU" sz="21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lang="ru-RU" sz="21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100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85725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uk-UA" sz="2100" b="1" i="1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третьому кроці </a:t>
            </a:r>
            <a:r>
              <a:rPr lang="uk-UA" sz="21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виконують оцінку параметрів моделі на основі методу </a:t>
            </a:r>
            <a:r>
              <a:rPr lang="uk-UA" sz="21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Ейткена</a:t>
            </a:r>
            <a:r>
              <a:rPr lang="uk-UA" sz="21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uk-UA" sz="2100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Google Shape;734;p33"/>
          <p:cNvSpPr/>
          <p:nvPr/>
        </p:nvSpPr>
        <p:spPr>
          <a:xfrm>
            <a:off x="-1" y="1550517"/>
            <a:ext cx="9144001" cy="3263434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2832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5058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290946" y="207749"/>
            <a:ext cx="8717972" cy="422423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700" b="1" i="1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Приклад </a:t>
            </a:r>
            <a:r>
              <a:rPr lang="uk-UA" sz="27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lang="ru-RU" sz="27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основі</a:t>
            </a:r>
            <a:r>
              <a:rPr lang="ru-RU" sz="27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двомірних</a:t>
            </a:r>
            <a:r>
              <a:rPr lang="ru-RU" sz="27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часових</a:t>
            </a:r>
            <a:r>
              <a:rPr lang="ru-RU" sz="27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рядів</a:t>
            </a:r>
            <a:r>
              <a:rPr lang="ru-RU" sz="27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7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lang="ru-RU" sz="27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7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lang="ru-RU" sz="27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ведені</a:t>
            </a:r>
            <a:r>
              <a:rPr lang="ru-RU" sz="27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lang="ru-RU" sz="27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</a:t>
            </a:r>
            <a:r>
              <a:rPr lang="uk-UA" sz="27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иці</a:t>
            </a:r>
            <a:r>
              <a:rPr lang="en-GB" sz="27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GB" sz="27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необхідно</a:t>
            </a:r>
            <a:r>
              <a:rPr lang="en-GB" sz="27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700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38138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7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1)на </a:t>
            </a:r>
            <a:r>
              <a:rPr lang="ru-RU" sz="27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основі</a:t>
            </a:r>
            <a:r>
              <a:rPr lang="ru-RU" sz="27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взаємної</a:t>
            </a:r>
            <a:r>
              <a:rPr lang="ru-RU" sz="27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кореляційної</a:t>
            </a:r>
            <a:r>
              <a:rPr lang="ru-RU" sz="27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функції</a:t>
            </a:r>
            <a:r>
              <a:rPr lang="ru-RU" sz="27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визначити</a:t>
            </a:r>
            <a:r>
              <a:rPr lang="ru-RU" sz="27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лаг;</a:t>
            </a:r>
            <a:endParaRPr lang="ru-RU" sz="2700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38138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7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</a:t>
            </a:r>
            <a:r>
              <a:rPr lang="ru-RU" sz="27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побудувати</a:t>
            </a:r>
            <a:r>
              <a:rPr lang="ru-RU" sz="27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економетричну</a:t>
            </a:r>
            <a:r>
              <a:rPr lang="ru-RU" sz="27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модель </a:t>
            </a:r>
            <a:r>
              <a:rPr lang="ru-RU" sz="27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27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доходу </a:t>
            </a:r>
            <a:r>
              <a:rPr lang="ru-RU" sz="27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lang="ru-RU" sz="27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27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лага;</a:t>
            </a:r>
            <a:endParaRPr lang="ru-RU" sz="2700" dirty="0">
              <a:solidFill>
                <a:schemeClr val="tx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38138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7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</a:t>
            </a:r>
            <a:r>
              <a:rPr lang="ru-RU" sz="27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перевірити</a:t>
            </a:r>
            <a:r>
              <a:rPr lang="ru-RU" sz="27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достовірність</a:t>
            </a:r>
            <a:r>
              <a:rPr lang="ru-RU" sz="27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моделі</a:t>
            </a:r>
            <a:r>
              <a:rPr lang="ru-RU" sz="27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lang="ru-RU" sz="27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її</a:t>
            </a:r>
            <a:r>
              <a:rPr lang="ru-RU" sz="27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параметрів</a:t>
            </a:r>
            <a:r>
              <a:rPr lang="ru-RU" sz="27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indent="338138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7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</a:t>
            </a:r>
            <a:r>
              <a:rPr lang="ru-RU" sz="27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дати</a:t>
            </a:r>
            <a:r>
              <a:rPr lang="ru-RU" sz="27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економічне</a:t>
            </a:r>
            <a:r>
              <a:rPr lang="ru-RU" sz="27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тлумачення</a:t>
            </a:r>
            <a:r>
              <a:rPr lang="ru-RU" sz="27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зв’язку</a:t>
            </a:r>
            <a:r>
              <a:rPr lang="ru-RU" sz="27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між</a:t>
            </a:r>
            <a:r>
              <a:rPr lang="ru-RU" sz="27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національним</a:t>
            </a:r>
            <a:r>
              <a:rPr lang="ru-RU" sz="27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доходом </a:t>
            </a:r>
            <a:r>
              <a:rPr lang="ru-RU" sz="27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27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основними</a:t>
            </a:r>
            <a:r>
              <a:rPr lang="ru-RU" sz="27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фондами на </a:t>
            </a:r>
            <a:r>
              <a:rPr lang="ru-RU" sz="27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основі</a:t>
            </a:r>
            <a:r>
              <a:rPr lang="ru-RU" sz="27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моделі</a:t>
            </a:r>
            <a:r>
              <a:rPr lang="ru-RU" sz="2700" dirty="0">
                <a:solidFill>
                  <a:schemeClr val="tx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55496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369718"/>
              </p:ext>
            </p:extLst>
          </p:nvPr>
        </p:nvGraphicFramePr>
        <p:xfrm>
          <a:off x="1279034" y="111365"/>
          <a:ext cx="6054372" cy="4389120"/>
        </p:xfrm>
        <a:graphic>
          <a:graphicData uri="http://schemas.openxmlformats.org/drawingml/2006/table">
            <a:tbl>
              <a:tblPr/>
              <a:tblGrid>
                <a:gridCol w="1146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7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0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Рік</a:t>
                      </a:r>
                      <a:endParaRPr lang="ru-RU" sz="24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Національний</a:t>
                      </a:r>
                      <a:r>
                        <a:rPr lang="en-GB" sz="24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400" dirty="0" err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</a:t>
                      </a:r>
                      <a:r>
                        <a:rPr lang="uk-UA" sz="24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en-GB" sz="24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24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 dirty="0" err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Основні</a:t>
                      </a:r>
                      <a:r>
                        <a:rPr lang="en-GB" sz="24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400" dirty="0" err="1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фонди</a:t>
                      </a:r>
                      <a:endParaRPr lang="ru-RU" sz="24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uk-UA" sz="240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-й</a:t>
                      </a:r>
                      <a:endParaRPr lang="ru-RU" sz="240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  <a:endParaRPr lang="ru-RU" sz="24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  <a:endParaRPr lang="ru-RU" sz="240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uk-UA" sz="240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-й</a:t>
                      </a:r>
                      <a:endParaRPr lang="ru-RU" sz="240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24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240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uk-UA" sz="240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-й</a:t>
                      </a:r>
                      <a:endParaRPr lang="ru-RU" sz="240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24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4,6 </a:t>
                      </a:r>
                      <a:endParaRPr lang="ru-RU" sz="24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uk-UA" sz="240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-й</a:t>
                      </a:r>
                      <a:endParaRPr lang="ru-RU" sz="240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1,6 </a:t>
                      </a:r>
                      <a:endParaRPr lang="ru-RU" sz="24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4,8 </a:t>
                      </a:r>
                      <a:endParaRPr lang="ru-RU" sz="24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uk-UA" sz="240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-й</a:t>
                      </a:r>
                      <a:endParaRPr lang="ru-RU" sz="240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24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GB" sz="24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</a:t>
                      </a:r>
                      <a:endParaRPr lang="ru-RU" sz="24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5,0 </a:t>
                      </a:r>
                      <a:endParaRPr lang="ru-RU" sz="24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uk-UA" sz="240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-й</a:t>
                      </a:r>
                      <a:endParaRPr lang="ru-RU" sz="240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</a:t>
                      </a:r>
                      <a:r>
                        <a:rPr lang="ru-RU" sz="24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5,3</a:t>
                      </a:r>
                      <a:endParaRPr lang="ru-RU" sz="24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uk-UA" sz="240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-й</a:t>
                      </a:r>
                      <a:endParaRPr lang="ru-RU" sz="240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240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5,3</a:t>
                      </a:r>
                      <a:endParaRPr lang="ru-RU" sz="24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uk-UA" sz="240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-й</a:t>
                      </a:r>
                      <a:endParaRPr lang="ru-RU" sz="240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240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5,9</a:t>
                      </a:r>
                      <a:endParaRPr lang="ru-RU" sz="24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uk-UA" sz="240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-й</a:t>
                      </a:r>
                      <a:endParaRPr lang="ru-RU" sz="240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240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6,2</a:t>
                      </a:r>
                      <a:endParaRPr lang="ru-RU" sz="24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uk-UA" sz="240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-й</a:t>
                      </a:r>
                      <a:endParaRPr lang="ru-RU" sz="240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240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6,5</a:t>
                      </a:r>
                      <a:endParaRPr lang="ru-RU" sz="2400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3" name="Google Shape;1168;p41"/>
          <p:cNvGrpSpPr/>
          <p:nvPr/>
        </p:nvGrpSpPr>
        <p:grpSpPr>
          <a:xfrm>
            <a:off x="150594" y="3628440"/>
            <a:ext cx="696340" cy="732182"/>
            <a:chOff x="4539787" y="1011032"/>
            <a:chExt cx="598958" cy="720261"/>
          </a:xfrm>
        </p:grpSpPr>
        <p:sp>
          <p:nvSpPr>
            <p:cNvPr id="4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" name="Google Shape;1377;p41"/>
          <p:cNvGrpSpPr/>
          <p:nvPr/>
        </p:nvGrpSpPr>
        <p:grpSpPr>
          <a:xfrm>
            <a:off x="8070470" y="3693962"/>
            <a:ext cx="643089" cy="599593"/>
            <a:chOff x="1570037" y="1341437"/>
            <a:chExt cx="4943475" cy="4576762"/>
          </a:xfrm>
        </p:grpSpPr>
        <p:sp>
          <p:nvSpPr>
            <p:cNvPr id="10" name="Google Shape;1378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81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382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383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1278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374073" y="125213"/>
            <a:ext cx="465896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lang="en-GB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Ідентифікуємо</a:t>
            </a:r>
            <a:r>
              <a:rPr lang="en-GB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змінні</a:t>
            </a:r>
            <a:r>
              <a:rPr lang="en-GB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моделі</a:t>
            </a:r>
            <a:r>
              <a:rPr lang="en-GB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42900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endParaRPr lang="ru-RU" sz="13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1143200" y="842963"/>
            <a:ext cx="52161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05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13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6043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113366"/>
              </p:ext>
            </p:extLst>
          </p:nvPr>
        </p:nvGraphicFramePr>
        <p:xfrm>
          <a:off x="1808324" y="842963"/>
          <a:ext cx="4607751" cy="750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4" name="Формула" r:id="rId3" imgW="1726451" imgH="304668" progId="Equation.3">
                  <p:embed/>
                </p:oleObj>
              </mc:Choice>
              <mc:Fallback>
                <p:oleObj name="Формула" r:id="rId3" imgW="1726451" imgH="304668" progId="Equation.3">
                  <p:embed/>
                  <p:pic>
                    <p:nvPicPr>
                      <p:cNvPr id="6043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324" y="842963"/>
                        <a:ext cx="4607751" cy="750099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374073" y="1689535"/>
            <a:ext cx="6858000" cy="80791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sz="24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lang="en-GB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en-GB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Визначимо</a:t>
            </a:r>
            <a:r>
              <a:rPr lang="en-GB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лаг</a:t>
            </a:r>
            <a:r>
              <a:rPr lang="en-GB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lang="en-GB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основі</a:t>
            </a:r>
            <a:r>
              <a:rPr lang="en-GB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взаємної</a:t>
            </a:r>
            <a:r>
              <a:rPr lang="en-GB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кореляційної</a:t>
            </a:r>
            <a:r>
              <a:rPr lang="en-GB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функції</a:t>
            </a:r>
            <a:r>
              <a:rPr lang="en-GB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GB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36" name="Rectangle 20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6043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05579"/>
              </p:ext>
            </p:extLst>
          </p:nvPr>
        </p:nvGraphicFramePr>
        <p:xfrm>
          <a:off x="238991" y="2659124"/>
          <a:ext cx="8707581" cy="1607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5" name="Формула" r:id="rId5" imgW="5791200" imgH="977900" progId="Equation.3">
                  <p:embed/>
                </p:oleObj>
              </mc:Choice>
              <mc:Fallback>
                <p:oleObj name="Формула" r:id="rId5" imgW="5791200" imgH="977900" progId="Equation.3">
                  <p:embed/>
                  <p:pic>
                    <p:nvPicPr>
                      <p:cNvPr id="6043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91" y="2659124"/>
                        <a:ext cx="8707581" cy="160735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8598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874578"/>
              </p:ext>
            </p:extLst>
          </p:nvPr>
        </p:nvGraphicFramePr>
        <p:xfrm>
          <a:off x="1089422" y="910817"/>
          <a:ext cx="6858000" cy="3902641"/>
        </p:xfrm>
        <a:graphic>
          <a:graphicData uri="http://schemas.openxmlformats.org/drawingml/2006/table">
            <a:tbl>
              <a:tblPr/>
              <a:tblGrid>
                <a:gridCol w="432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43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43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43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43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435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435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88249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249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 dirty="0">
                          <a:latin typeface="Times New Roman"/>
                          <a:ea typeface="Times New Roman"/>
                          <a:cs typeface="Times New Roman"/>
                        </a:rPr>
                        <a:t>1,3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 dirty="0"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 dirty="0"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 dirty="0"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 dirty="0"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 dirty="0"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 dirty="0"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 dirty="0"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4,6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 dirty="0"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 dirty="0"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 dirty="0"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4,8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 dirty="0"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 dirty="0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 dirty="0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743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 dirty="0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 dirty="0"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5,3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 dirty="0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5,3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5,9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6,2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6,5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17,4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 dirty="0">
                          <a:latin typeface="Times New Roman"/>
                          <a:ea typeface="Times New Roman"/>
                          <a:cs typeface="Times New Roman"/>
                        </a:rPr>
                        <a:t>52,2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16,1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 dirty="0">
                          <a:latin typeface="Times New Roman"/>
                          <a:ea typeface="Times New Roman"/>
                          <a:cs typeface="Times New Roman"/>
                        </a:rPr>
                        <a:t>14,7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13,2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11,6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9,9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8,1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6,2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 dirty="0">
                          <a:latin typeface="Times New Roman"/>
                          <a:ea typeface="Times New Roman"/>
                          <a:cs typeface="Times New Roman"/>
                        </a:rPr>
                        <a:t>4,2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 dirty="0"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65559" name="Object 23"/>
          <p:cNvGraphicFramePr>
            <a:graphicFrameLocks noChangeAspect="1"/>
          </p:cNvGraphicFramePr>
          <p:nvPr/>
        </p:nvGraphicFramePr>
        <p:xfrm>
          <a:off x="1571604" y="910817"/>
          <a:ext cx="628970" cy="214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43" name="Формула" r:id="rId3" imgW="469696" imgH="317362" progId="Equation.3">
                  <p:embed/>
                </p:oleObj>
              </mc:Choice>
              <mc:Fallback>
                <p:oleObj name="Формула" r:id="rId3" imgW="469696" imgH="317362" progId="Equation.3">
                  <p:embed/>
                  <p:pic>
                    <p:nvPicPr>
                      <p:cNvPr id="6555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910817"/>
                        <a:ext cx="628970" cy="2143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8" name="Object 22"/>
          <p:cNvGraphicFramePr>
            <a:graphicFrameLocks noChangeAspect="1"/>
          </p:cNvGraphicFramePr>
          <p:nvPr/>
        </p:nvGraphicFramePr>
        <p:xfrm>
          <a:off x="2750328" y="910817"/>
          <a:ext cx="535789" cy="214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44" name="Формула" r:id="rId5" imgW="444114" imgH="317225" progId="Equation.3">
                  <p:embed/>
                </p:oleObj>
              </mc:Choice>
              <mc:Fallback>
                <p:oleObj name="Формула" r:id="rId5" imgW="444114" imgH="317225" progId="Equation.3">
                  <p:embed/>
                  <p:pic>
                    <p:nvPicPr>
                      <p:cNvPr id="6555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0328" y="910817"/>
                        <a:ext cx="535789" cy="2143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7" name="Object 21"/>
          <p:cNvGraphicFramePr>
            <a:graphicFrameLocks noChangeAspect="1"/>
          </p:cNvGraphicFramePr>
          <p:nvPr/>
        </p:nvGraphicFramePr>
        <p:xfrm>
          <a:off x="3393273" y="910817"/>
          <a:ext cx="602762" cy="214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45" name="Формула" r:id="rId7" imgW="469696" imgH="317362" progId="Equation.3">
                  <p:embed/>
                </p:oleObj>
              </mc:Choice>
              <mc:Fallback>
                <p:oleObj name="Формула" r:id="rId7" imgW="469696" imgH="317362" progId="Equation.3">
                  <p:embed/>
                  <p:pic>
                    <p:nvPicPr>
                      <p:cNvPr id="6555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3273" y="910817"/>
                        <a:ext cx="602762" cy="2143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6" name="Object 20"/>
          <p:cNvGraphicFramePr>
            <a:graphicFrameLocks noChangeAspect="1"/>
          </p:cNvGraphicFramePr>
          <p:nvPr/>
        </p:nvGraphicFramePr>
        <p:xfrm>
          <a:off x="4036215" y="910817"/>
          <a:ext cx="428628" cy="293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46" name="Формула" r:id="rId9" imgW="457002" imgH="317362" progId="Equation.3">
                  <p:embed/>
                </p:oleObj>
              </mc:Choice>
              <mc:Fallback>
                <p:oleObj name="Формула" r:id="rId9" imgW="457002" imgH="317362" progId="Equation.3">
                  <p:embed/>
                  <p:pic>
                    <p:nvPicPr>
                      <p:cNvPr id="6555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6215" y="910817"/>
                        <a:ext cx="428628" cy="2939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5" name="Object 19"/>
          <p:cNvGraphicFramePr>
            <a:graphicFrameLocks noChangeAspect="1"/>
          </p:cNvGraphicFramePr>
          <p:nvPr/>
        </p:nvGraphicFramePr>
        <p:xfrm>
          <a:off x="4625579" y="910817"/>
          <a:ext cx="428628" cy="273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47" name="Формула" r:id="rId11" imgW="482181" imgH="317225" progId="Equation.3">
                  <p:embed/>
                </p:oleObj>
              </mc:Choice>
              <mc:Fallback>
                <p:oleObj name="Формула" r:id="rId11" imgW="482181" imgH="317225" progId="Equation.3">
                  <p:embed/>
                  <p:pic>
                    <p:nvPicPr>
                      <p:cNvPr id="6555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579" y="910817"/>
                        <a:ext cx="428628" cy="2738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4" name="Object 18"/>
          <p:cNvGraphicFramePr>
            <a:graphicFrameLocks noChangeAspect="1"/>
          </p:cNvGraphicFramePr>
          <p:nvPr/>
        </p:nvGraphicFramePr>
        <p:xfrm>
          <a:off x="5054207" y="910817"/>
          <a:ext cx="642942" cy="217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48" name="Формула" r:id="rId13" imgW="469696" imgH="317362" progId="Equation.3">
                  <p:embed/>
                </p:oleObj>
              </mc:Choice>
              <mc:Fallback>
                <p:oleObj name="Формула" r:id="rId13" imgW="469696" imgH="317362" progId="Equation.3">
                  <p:embed/>
                  <p:pic>
                    <p:nvPicPr>
                      <p:cNvPr id="6555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4207" y="910817"/>
                        <a:ext cx="642942" cy="2178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3" name="Object 17"/>
          <p:cNvGraphicFramePr>
            <a:graphicFrameLocks noChangeAspect="1"/>
          </p:cNvGraphicFramePr>
          <p:nvPr/>
        </p:nvGraphicFramePr>
        <p:xfrm>
          <a:off x="5697149" y="964396"/>
          <a:ext cx="535785" cy="164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49" name="Формула" r:id="rId15" imgW="469696" imgH="317362" progId="Equation.3">
                  <p:embed/>
                </p:oleObj>
              </mc:Choice>
              <mc:Fallback>
                <p:oleObj name="Формула" r:id="rId15" imgW="469696" imgH="317362" progId="Equation.3">
                  <p:embed/>
                  <p:pic>
                    <p:nvPicPr>
                      <p:cNvPr id="6555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7149" y="964396"/>
                        <a:ext cx="535785" cy="1643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2" name="Object 16"/>
          <p:cNvGraphicFramePr>
            <a:graphicFrameLocks noChangeAspect="1"/>
          </p:cNvGraphicFramePr>
          <p:nvPr/>
        </p:nvGraphicFramePr>
        <p:xfrm>
          <a:off x="6232933" y="964395"/>
          <a:ext cx="696521" cy="214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50" name="Формула" r:id="rId17" imgW="482181" imgH="317225" progId="Equation.3">
                  <p:embed/>
                </p:oleObj>
              </mc:Choice>
              <mc:Fallback>
                <p:oleObj name="Формула" r:id="rId17" imgW="482181" imgH="317225" progId="Equation.3">
                  <p:embed/>
                  <p:pic>
                    <p:nvPicPr>
                      <p:cNvPr id="6555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2933" y="964395"/>
                        <a:ext cx="696521" cy="2143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1" name="Object 15"/>
          <p:cNvGraphicFramePr>
            <a:graphicFrameLocks noChangeAspect="1"/>
          </p:cNvGraphicFramePr>
          <p:nvPr/>
        </p:nvGraphicFramePr>
        <p:xfrm>
          <a:off x="6875875" y="910817"/>
          <a:ext cx="482207" cy="214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51" name="Формула" r:id="rId19" imgW="457002" imgH="317362" progId="Equation.3">
                  <p:embed/>
                </p:oleObj>
              </mc:Choice>
              <mc:Fallback>
                <p:oleObj name="Формула" r:id="rId19" imgW="457002" imgH="317362" progId="Equation.3">
                  <p:embed/>
                  <p:pic>
                    <p:nvPicPr>
                      <p:cNvPr id="6555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875" y="910817"/>
                        <a:ext cx="482207" cy="2143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50" name="Object 14"/>
          <p:cNvGraphicFramePr>
            <a:graphicFrameLocks noChangeAspect="1"/>
          </p:cNvGraphicFramePr>
          <p:nvPr/>
        </p:nvGraphicFramePr>
        <p:xfrm>
          <a:off x="7518817" y="910817"/>
          <a:ext cx="482183" cy="214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52" name="Формула" r:id="rId21" imgW="482181" imgH="317225" progId="Equation.3">
                  <p:embed/>
                </p:oleObj>
              </mc:Choice>
              <mc:Fallback>
                <p:oleObj name="Формула" r:id="rId21" imgW="482181" imgH="317225" progId="Equation.3">
                  <p:embed/>
                  <p:pic>
                    <p:nvPicPr>
                      <p:cNvPr id="6555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817" y="910817"/>
                        <a:ext cx="482183" cy="2143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9" name="Object 13"/>
          <p:cNvGraphicFramePr>
            <a:graphicFrameLocks noChangeAspect="1"/>
          </p:cNvGraphicFramePr>
          <p:nvPr/>
        </p:nvGraphicFramePr>
        <p:xfrm>
          <a:off x="1143000" y="1071552"/>
          <a:ext cx="375026" cy="18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53" name="Формула" r:id="rId23" imgW="152334" imgH="241195" progId="Equation.3">
                  <p:embed/>
                </p:oleObj>
              </mc:Choice>
              <mc:Fallback>
                <p:oleObj name="Формула" r:id="rId23" imgW="152334" imgH="241195" progId="Equation.3">
                  <p:embed/>
                  <p:pic>
                    <p:nvPicPr>
                      <p:cNvPr id="6554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071552"/>
                        <a:ext cx="375026" cy="185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8" name="Object 12"/>
          <p:cNvGraphicFramePr>
            <a:graphicFrameLocks noChangeAspect="1"/>
          </p:cNvGraphicFramePr>
          <p:nvPr/>
        </p:nvGraphicFramePr>
        <p:xfrm>
          <a:off x="1678761" y="1125131"/>
          <a:ext cx="428628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54" name="Формула" r:id="rId25" imgW="253890" imgH="279279" progId="Equation.3">
                  <p:embed/>
                </p:oleObj>
              </mc:Choice>
              <mc:Fallback>
                <p:oleObj name="Формула" r:id="rId25" imgW="253890" imgH="279279" progId="Equation.3">
                  <p:embed/>
                  <p:pic>
                    <p:nvPicPr>
                      <p:cNvPr id="655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8761" y="1125131"/>
                        <a:ext cx="428628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7" name="Object 11"/>
          <p:cNvGraphicFramePr>
            <a:graphicFrameLocks noChangeAspect="1"/>
          </p:cNvGraphicFramePr>
          <p:nvPr/>
        </p:nvGraphicFramePr>
        <p:xfrm>
          <a:off x="2214546" y="1125131"/>
          <a:ext cx="428628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55" name="Формула" r:id="rId27" imgW="304668" imgH="279279" progId="Equation.3">
                  <p:embed/>
                </p:oleObj>
              </mc:Choice>
              <mc:Fallback>
                <p:oleObj name="Формула" r:id="rId27" imgW="304668" imgH="279279" progId="Equation.3">
                  <p:embed/>
                  <p:pic>
                    <p:nvPicPr>
                      <p:cNvPr id="655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46" y="1125131"/>
                        <a:ext cx="428628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6" name="Object 10"/>
          <p:cNvGraphicFramePr>
            <a:graphicFrameLocks noChangeAspect="1"/>
          </p:cNvGraphicFramePr>
          <p:nvPr/>
        </p:nvGraphicFramePr>
        <p:xfrm>
          <a:off x="2803910" y="1071552"/>
          <a:ext cx="535785" cy="267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56" name="Формула" r:id="rId29" imgW="419100" imgH="279400" progId="Equation.3">
                  <p:embed/>
                </p:oleObj>
              </mc:Choice>
              <mc:Fallback>
                <p:oleObj name="Формула" r:id="rId29" imgW="419100" imgH="279400" progId="Equation.3">
                  <p:embed/>
                  <p:pic>
                    <p:nvPicPr>
                      <p:cNvPr id="655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3910" y="1071552"/>
                        <a:ext cx="535785" cy="2678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5" name="Object 9"/>
          <p:cNvGraphicFramePr>
            <a:graphicFrameLocks noChangeAspect="1"/>
          </p:cNvGraphicFramePr>
          <p:nvPr/>
        </p:nvGraphicFramePr>
        <p:xfrm>
          <a:off x="3393273" y="1071552"/>
          <a:ext cx="535785" cy="214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57" name="Формула" r:id="rId31" imgW="444307" imgH="291973" progId="Equation.3">
                  <p:embed/>
                </p:oleObj>
              </mc:Choice>
              <mc:Fallback>
                <p:oleObj name="Формула" r:id="rId31" imgW="444307" imgH="291973" progId="Equation.3">
                  <p:embed/>
                  <p:pic>
                    <p:nvPicPr>
                      <p:cNvPr id="655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3273" y="1071552"/>
                        <a:ext cx="535785" cy="2143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4" name="Object 8"/>
          <p:cNvGraphicFramePr>
            <a:graphicFrameLocks noChangeAspect="1"/>
          </p:cNvGraphicFramePr>
          <p:nvPr/>
        </p:nvGraphicFramePr>
        <p:xfrm>
          <a:off x="3929058" y="1071552"/>
          <a:ext cx="482207" cy="217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58" name="Формула" r:id="rId33" imgW="431613" imgH="291973" progId="Equation.3">
                  <p:embed/>
                </p:oleObj>
              </mc:Choice>
              <mc:Fallback>
                <p:oleObj name="Формула" r:id="rId33" imgW="431613" imgH="291973" progId="Equation.3">
                  <p:embed/>
                  <p:pic>
                    <p:nvPicPr>
                      <p:cNvPr id="6554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58" y="1071552"/>
                        <a:ext cx="482207" cy="2178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3" name="Object 7"/>
          <p:cNvGraphicFramePr>
            <a:graphicFrameLocks noChangeAspect="1"/>
          </p:cNvGraphicFramePr>
          <p:nvPr/>
        </p:nvGraphicFramePr>
        <p:xfrm>
          <a:off x="4518422" y="1071552"/>
          <a:ext cx="428628" cy="217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59" name="Формула" r:id="rId35" imgW="444307" imgH="291973" progId="Equation.3">
                  <p:embed/>
                </p:oleObj>
              </mc:Choice>
              <mc:Fallback>
                <p:oleObj name="Формула" r:id="rId35" imgW="444307" imgH="291973" progId="Equation.3">
                  <p:embed/>
                  <p:pic>
                    <p:nvPicPr>
                      <p:cNvPr id="655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8422" y="1071552"/>
                        <a:ext cx="428628" cy="2178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2" name="Object 6"/>
          <p:cNvGraphicFramePr>
            <a:graphicFrameLocks noChangeAspect="1"/>
          </p:cNvGraphicFramePr>
          <p:nvPr/>
        </p:nvGraphicFramePr>
        <p:xfrm>
          <a:off x="5107785" y="1071552"/>
          <a:ext cx="482207" cy="267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60" name="Формула" r:id="rId37" imgW="431613" imgH="291973" progId="Equation.3">
                  <p:embed/>
                </p:oleObj>
              </mc:Choice>
              <mc:Fallback>
                <p:oleObj name="Формула" r:id="rId37" imgW="431613" imgH="291973" progId="Equation.3">
                  <p:embed/>
                  <p:pic>
                    <p:nvPicPr>
                      <p:cNvPr id="655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7785" y="1071552"/>
                        <a:ext cx="482207" cy="2678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5750727" y="1071552"/>
          <a:ext cx="375050" cy="267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61" name="Формула" r:id="rId39" imgW="431613" imgH="291973" progId="Equation.3">
                  <p:embed/>
                </p:oleObj>
              </mc:Choice>
              <mc:Fallback>
                <p:oleObj name="Формула" r:id="rId39" imgW="431613" imgH="291973" progId="Equation.3">
                  <p:embed/>
                  <p:pic>
                    <p:nvPicPr>
                      <p:cNvPr id="655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0727" y="1071552"/>
                        <a:ext cx="375050" cy="2678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6340090" y="1071552"/>
          <a:ext cx="696521" cy="267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62" name="Формула" r:id="rId41" imgW="1102916" imgH="285750" progId="Equation.3">
                  <p:embed/>
                </p:oleObj>
              </mc:Choice>
              <mc:Fallback>
                <p:oleObj name="Формула" r:id="rId41" imgW="1102916" imgH="285750" progId="Equation.3">
                  <p:embed/>
                  <p:pic>
                    <p:nvPicPr>
                      <p:cNvPr id="655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0090" y="1071552"/>
                        <a:ext cx="696521" cy="2678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6822297" y="1071552"/>
          <a:ext cx="628970" cy="267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63" name="Формула" r:id="rId43" imgW="431613" imgH="291973" progId="Equation.3">
                  <p:embed/>
                </p:oleObj>
              </mc:Choice>
              <mc:Fallback>
                <p:oleObj name="Формула" r:id="rId43" imgW="431613" imgH="291973" progId="Equation.3">
                  <p:embed/>
                  <p:pic>
                    <p:nvPicPr>
                      <p:cNvPr id="655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2297" y="1071552"/>
                        <a:ext cx="628970" cy="2678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7581690" y="1071552"/>
          <a:ext cx="419310" cy="267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64" name="Формула" r:id="rId45" imgW="444307" imgH="291973" progId="Equation.3">
                  <p:embed/>
                </p:oleObj>
              </mc:Choice>
              <mc:Fallback>
                <p:oleObj name="Формула" r:id="rId45" imgW="444307" imgH="291973" progId="Equation.3">
                  <p:embed/>
                  <p:pic>
                    <p:nvPicPr>
                      <p:cNvPr id="655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1690" y="1071552"/>
                        <a:ext cx="419310" cy="2678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7" name="Object 1"/>
          <p:cNvGraphicFramePr>
            <a:graphicFrameLocks noChangeAspect="1"/>
          </p:cNvGraphicFramePr>
          <p:nvPr/>
        </p:nvGraphicFramePr>
        <p:xfrm>
          <a:off x="1303711" y="4554154"/>
          <a:ext cx="242888" cy="18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65" name="Формула" r:id="rId47" imgW="317225" imgH="253780" progId="Equation.3">
                  <p:embed/>
                </p:oleObj>
              </mc:Choice>
              <mc:Fallback>
                <p:oleObj name="Формула" r:id="rId47" imgW="317225" imgH="253780" progId="Equation.3">
                  <p:embed/>
                  <p:pic>
                    <p:nvPicPr>
                      <p:cNvPr id="6553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711" y="4554154"/>
                        <a:ext cx="242888" cy="185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oogle Shape;1168;p41"/>
          <p:cNvGrpSpPr/>
          <p:nvPr/>
        </p:nvGrpSpPr>
        <p:grpSpPr>
          <a:xfrm>
            <a:off x="150594" y="3709554"/>
            <a:ext cx="555988" cy="651067"/>
            <a:chOff x="4539787" y="1011032"/>
            <a:chExt cx="598958" cy="720261"/>
          </a:xfrm>
        </p:grpSpPr>
        <p:sp>
          <p:nvSpPr>
            <p:cNvPr id="27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" name="Google Shape;1377;p41"/>
          <p:cNvGrpSpPr/>
          <p:nvPr/>
        </p:nvGrpSpPr>
        <p:grpSpPr>
          <a:xfrm>
            <a:off x="8259245" y="3777818"/>
            <a:ext cx="629028" cy="479034"/>
            <a:chOff x="1570037" y="1341437"/>
            <a:chExt cx="4943475" cy="4576762"/>
          </a:xfrm>
        </p:grpSpPr>
        <p:sp>
          <p:nvSpPr>
            <p:cNvPr id="33" name="Google Shape;1378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381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382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383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9395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1495" y="504826"/>
            <a:ext cx="8110452" cy="327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lang="uk-UA" sz="4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Моделі розподіленого лагу</a:t>
            </a:r>
            <a:r>
              <a:rPr lang="uk-UA" sz="4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uk-UA" sz="3200" b="1" dirty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85763" indent="-385763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Поняття </a:t>
            </a:r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лагу і </a:t>
            </a:r>
            <a:r>
              <a:rPr lang="uk-UA" sz="3200" b="1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лагових</a:t>
            </a:r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змінних.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5763" indent="-385763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Взаємна кореляційна функція.</a:t>
            </a:r>
            <a:endParaRPr lang="uk-UA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331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43000" y="1071552"/>
          <a:ext cx="6858003" cy="3323693"/>
        </p:xfrm>
        <a:graphic>
          <a:graphicData uri="http://schemas.openxmlformats.org/drawingml/2006/table">
            <a:tbl>
              <a:tblPr/>
              <a:tblGrid>
                <a:gridCol w="570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3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8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6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04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79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5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Рік</a:t>
                      </a: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800" i="1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uk-UA" sz="1800">
                          <a:latin typeface="Times New Roman"/>
                          <a:ea typeface="Times New Roman"/>
                          <a:cs typeface="Times New Roman"/>
                        </a:rPr>
                        <a:t>-й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5,46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5,88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6,30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6,72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7,14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7,56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7,98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uk-UA" sz="1800">
                          <a:latin typeface="Times New Roman"/>
                          <a:ea typeface="Times New Roman"/>
                          <a:cs typeface="Times New Roman"/>
                        </a:rPr>
                        <a:t>-й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6,16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6,60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7,04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7,48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7,92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8,36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8,80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uk-UA" sz="1800">
                          <a:latin typeface="Times New Roman"/>
                          <a:ea typeface="Times New Roman"/>
                          <a:cs typeface="Times New Roman"/>
                        </a:rPr>
                        <a:t>-й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6,90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7,36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7,82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8,28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8,74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9,20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9,20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uk-UA" sz="1800">
                          <a:latin typeface="Times New Roman"/>
                          <a:ea typeface="Times New Roman"/>
                          <a:cs typeface="Times New Roman"/>
                        </a:rPr>
                        <a:t>-й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7,68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8,16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8,64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9,12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9,60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9,60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10,56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173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uk-UA" sz="1800">
                          <a:latin typeface="Times New Roman"/>
                          <a:ea typeface="Times New Roman"/>
                          <a:cs typeface="Times New Roman"/>
                        </a:rPr>
                        <a:t>-й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8,50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9,00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9,50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10,00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10,00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11,00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uk-UA" sz="1800">
                          <a:latin typeface="Times New Roman"/>
                          <a:ea typeface="Times New Roman"/>
                          <a:cs typeface="Times New Roman"/>
                        </a:rPr>
                        <a:t>-й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9,54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10,07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10,60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10,60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11,66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uk-UA" sz="1800">
                          <a:latin typeface="Times New Roman"/>
                          <a:ea typeface="Times New Roman"/>
                          <a:cs typeface="Times New Roman"/>
                        </a:rPr>
                        <a:t>-й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10,07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10,60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10,60 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11,66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uk-UA" sz="1800">
                          <a:latin typeface="Times New Roman"/>
                          <a:ea typeface="Times New Roman"/>
                          <a:cs typeface="Times New Roman"/>
                        </a:rPr>
                        <a:t>-й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11,80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11,80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12,98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uk-UA" sz="1800">
                          <a:latin typeface="Times New Roman"/>
                          <a:ea typeface="Times New Roman"/>
                          <a:cs typeface="Times New Roman"/>
                        </a:rPr>
                        <a:t>-й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12,40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13,64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uk-UA" sz="1800">
                          <a:latin typeface="Times New Roman"/>
                          <a:ea typeface="Times New Roman"/>
                          <a:cs typeface="Times New Roman"/>
                        </a:rPr>
                        <a:t>-й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14,30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92,81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83,11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73,48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63,86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>
                          <a:latin typeface="Times New Roman"/>
                          <a:ea typeface="Times New Roman"/>
                          <a:cs typeface="Times New Roman"/>
                        </a:rPr>
                        <a:t>55,06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45,72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Times New Roman"/>
                          <a:ea typeface="Times New Roman"/>
                          <a:cs typeface="Times New Roman"/>
                        </a:rPr>
                        <a:t>36,54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59400" name="Object 8"/>
          <p:cNvGraphicFramePr>
            <a:graphicFrameLocks noChangeAspect="1"/>
          </p:cNvGraphicFramePr>
          <p:nvPr/>
        </p:nvGraphicFramePr>
        <p:xfrm>
          <a:off x="1839497" y="1071552"/>
          <a:ext cx="582375" cy="267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2" name="Формула" r:id="rId3" imgW="596641" imgH="304668" progId="Equation.3">
                  <p:embed/>
                </p:oleObj>
              </mc:Choice>
              <mc:Fallback>
                <p:oleObj name="Формула" r:id="rId3" imgW="596641" imgH="304668" progId="Equation.3">
                  <p:embed/>
                  <p:pic>
                    <p:nvPicPr>
                      <p:cNvPr id="594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497" y="1071552"/>
                        <a:ext cx="582375" cy="2678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9" name="Object 7"/>
          <p:cNvGraphicFramePr>
            <a:graphicFrameLocks noChangeAspect="1"/>
          </p:cNvGraphicFramePr>
          <p:nvPr/>
        </p:nvGraphicFramePr>
        <p:xfrm>
          <a:off x="2696752" y="1071552"/>
          <a:ext cx="594023" cy="267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3" name="Формула" r:id="rId5" imgW="698500" imgH="279400" progId="Equation.3">
                  <p:embed/>
                </p:oleObj>
              </mc:Choice>
              <mc:Fallback>
                <p:oleObj name="Формула" r:id="rId5" imgW="698500" imgH="279400" progId="Equation.3">
                  <p:embed/>
                  <p:pic>
                    <p:nvPicPr>
                      <p:cNvPr id="593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6752" y="1071552"/>
                        <a:ext cx="594023" cy="2678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8" name="Object 6"/>
          <p:cNvGraphicFramePr>
            <a:graphicFrameLocks noChangeAspect="1"/>
          </p:cNvGraphicFramePr>
          <p:nvPr/>
        </p:nvGraphicFramePr>
        <p:xfrm>
          <a:off x="3446852" y="1071552"/>
          <a:ext cx="628965" cy="267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4" name="Формула" r:id="rId7" imgW="723586" imgH="279279" progId="Equation.3">
                  <p:embed/>
                </p:oleObj>
              </mc:Choice>
              <mc:Fallback>
                <p:oleObj name="Формула" r:id="rId7" imgW="723586" imgH="279279" progId="Equation.3">
                  <p:embed/>
                  <p:pic>
                    <p:nvPicPr>
                      <p:cNvPr id="593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6852" y="1071552"/>
                        <a:ext cx="628965" cy="2678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Object 5"/>
          <p:cNvGraphicFramePr>
            <a:graphicFrameLocks noChangeAspect="1"/>
          </p:cNvGraphicFramePr>
          <p:nvPr/>
        </p:nvGraphicFramePr>
        <p:xfrm>
          <a:off x="4357687" y="1071552"/>
          <a:ext cx="776888" cy="267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5" name="Формула" r:id="rId9" imgW="710891" imgH="279279" progId="Equation.3">
                  <p:embed/>
                </p:oleObj>
              </mc:Choice>
              <mc:Fallback>
                <p:oleObj name="Формула" r:id="rId9" imgW="710891" imgH="279279" progId="Equation.3">
                  <p:embed/>
                  <p:pic>
                    <p:nvPicPr>
                      <p:cNvPr id="593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7" y="1071552"/>
                        <a:ext cx="776888" cy="2678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5268520" y="1071552"/>
          <a:ext cx="913277" cy="267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6" name="Формула" r:id="rId11" imgW="723586" imgH="279279" progId="Equation.3">
                  <p:embed/>
                </p:oleObj>
              </mc:Choice>
              <mc:Fallback>
                <p:oleObj name="Формула" r:id="rId11" imgW="723586" imgH="279279" progId="Equation.3">
                  <p:embed/>
                  <p:pic>
                    <p:nvPicPr>
                      <p:cNvPr id="593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8520" y="1071552"/>
                        <a:ext cx="913277" cy="2678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6447248" y="1071552"/>
          <a:ext cx="633200" cy="267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7" name="Формула" r:id="rId13" imgW="710891" imgH="279279" progId="Equation.3">
                  <p:embed/>
                </p:oleObj>
              </mc:Choice>
              <mc:Fallback>
                <p:oleObj name="Формула" r:id="rId13" imgW="710891" imgH="279279" progId="Equation.3">
                  <p:embed/>
                  <p:pic>
                    <p:nvPicPr>
                      <p:cNvPr id="593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7248" y="1071552"/>
                        <a:ext cx="633200" cy="2678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7260219" y="1017974"/>
          <a:ext cx="740781" cy="321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8" name="Формула" r:id="rId15" imgW="710891" imgH="279279" progId="Equation.3">
                  <p:embed/>
                </p:oleObj>
              </mc:Choice>
              <mc:Fallback>
                <p:oleObj name="Формула" r:id="rId15" imgW="710891" imgH="279279" progId="Equation.3">
                  <p:embed/>
                  <p:pic>
                    <p:nvPicPr>
                      <p:cNvPr id="593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0219" y="1017974"/>
                        <a:ext cx="740781" cy="3214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3" name="Object 1"/>
          <p:cNvGraphicFramePr>
            <a:graphicFrameLocks noChangeAspect="1"/>
          </p:cNvGraphicFramePr>
          <p:nvPr/>
        </p:nvGraphicFramePr>
        <p:xfrm>
          <a:off x="1303711" y="4179105"/>
          <a:ext cx="267893" cy="185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49" name="Формула" r:id="rId17" imgW="291973" imgH="241195" progId="Equation.3">
                  <p:embed/>
                </p:oleObj>
              </mc:Choice>
              <mc:Fallback>
                <p:oleObj name="Формула" r:id="rId17" imgW="291973" imgH="241195" progId="Equation.3">
                  <p:embed/>
                  <p:pic>
                    <p:nvPicPr>
                      <p:cNvPr id="5939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711" y="4179105"/>
                        <a:ext cx="267893" cy="185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oogle Shape;1168;p41"/>
          <p:cNvGrpSpPr/>
          <p:nvPr/>
        </p:nvGrpSpPr>
        <p:grpSpPr>
          <a:xfrm>
            <a:off x="150594" y="3709554"/>
            <a:ext cx="555988" cy="651067"/>
            <a:chOff x="4539787" y="1011032"/>
            <a:chExt cx="598958" cy="720261"/>
          </a:xfrm>
        </p:grpSpPr>
        <p:sp>
          <p:nvSpPr>
            <p:cNvPr id="12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" name="Google Shape;1377;p41"/>
          <p:cNvGrpSpPr/>
          <p:nvPr/>
        </p:nvGrpSpPr>
        <p:grpSpPr>
          <a:xfrm>
            <a:off x="8205216" y="3819241"/>
            <a:ext cx="629028" cy="479034"/>
            <a:chOff x="1570037" y="1341437"/>
            <a:chExt cx="4943475" cy="4576762"/>
          </a:xfrm>
        </p:grpSpPr>
        <p:sp>
          <p:nvSpPr>
            <p:cNvPr id="18" name="Google Shape;1378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381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382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383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1571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43000" y="750081"/>
          <a:ext cx="6857998" cy="3840480"/>
        </p:xfrm>
        <a:graphic>
          <a:graphicData uri="http://schemas.openxmlformats.org/drawingml/2006/table">
            <a:tbl>
              <a:tblPr/>
              <a:tblGrid>
                <a:gridCol w="692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2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6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65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77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uk-UA" sz="2100" dirty="0"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en-GB" sz="2100" dirty="0">
                          <a:latin typeface="Times New Roman"/>
                          <a:ea typeface="Times New Roman"/>
                          <a:cs typeface="Times New Roman"/>
                        </a:rPr>
                        <a:t>к </a:t>
                      </a:r>
                      <a:r>
                        <a:rPr lang="en-US" sz="2100" i="1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uk-UA" sz="2100" dirty="0">
                          <a:latin typeface="Times New Roman"/>
                          <a:ea typeface="Times New Roman"/>
                          <a:cs typeface="Times New Roman"/>
                        </a:rPr>
                        <a:t>-й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 dirty="0">
                          <a:latin typeface="Times New Roman"/>
                          <a:ea typeface="Times New Roman"/>
                          <a:cs typeface="Times New Roman"/>
                        </a:rPr>
                        <a:t>8,40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8,40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9,24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1,69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17,64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uk-UA" sz="2100">
                          <a:latin typeface="Times New Roman"/>
                          <a:ea typeface="Times New Roman"/>
                          <a:cs typeface="Times New Roman"/>
                        </a:rPr>
                        <a:t>-й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 dirty="0">
                          <a:latin typeface="Times New Roman"/>
                          <a:ea typeface="Times New Roman"/>
                          <a:cs typeface="Times New Roman"/>
                        </a:rPr>
                        <a:t>8,80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9,62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1,96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19,36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uk-UA" sz="2100">
                          <a:latin typeface="Times New Roman"/>
                          <a:ea typeface="Times New Roman"/>
                          <a:cs typeface="Times New Roman"/>
                        </a:rPr>
                        <a:t>-й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 dirty="0">
                          <a:latin typeface="Times New Roman"/>
                          <a:ea typeface="Times New Roman"/>
                          <a:cs typeface="Times New Roman"/>
                        </a:rPr>
                        <a:t>10,12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2,25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21,16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uk-UA" sz="2100">
                          <a:latin typeface="Times New Roman"/>
                          <a:ea typeface="Times New Roman"/>
                          <a:cs typeface="Times New Roman"/>
                        </a:rPr>
                        <a:t>-й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 dirty="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 dirty="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2,56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23,04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uk-UA" sz="2100">
                          <a:latin typeface="Times New Roman"/>
                          <a:ea typeface="Times New Roman"/>
                          <a:cs typeface="Times New Roman"/>
                        </a:rPr>
                        <a:t>-й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 dirty="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2,89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25,00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uk-UA" sz="2100">
                          <a:latin typeface="Times New Roman"/>
                          <a:ea typeface="Times New Roman"/>
                          <a:cs typeface="Times New Roman"/>
                        </a:rPr>
                        <a:t>-й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 dirty="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3,24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28,09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uk-UA" sz="2100">
                          <a:latin typeface="Times New Roman"/>
                          <a:ea typeface="Times New Roman"/>
                          <a:cs typeface="Times New Roman"/>
                        </a:rPr>
                        <a:t>-й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 dirty="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 dirty="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3,61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28,09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uk-UA" sz="2100">
                          <a:latin typeface="Times New Roman"/>
                          <a:ea typeface="Times New Roman"/>
                          <a:cs typeface="Times New Roman"/>
                        </a:rPr>
                        <a:t>-й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 dirty="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4,00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34,81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uk-UA" sz="2100">
                          <a:latin typeface="Times New Roman"/>
                          <a:ea typeface="Times New Roman"/>
                          <a:cs typeface="Times New Roman"/>
                        </a:rPr>
                        <a:t>-й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 dirty="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 dirty="0">
                          <a:latin typeface="Times New Roman"/>
                          <a:ea typeface="Times New Roman"/>
                          <a:cs typeface="Times New Roman"/>
                        </a:rPr>
                        <a:t>4,00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38,44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uk-UA" sz="2100">
                          <a:latin typeface="Times New Roman"/>
                          <a:ea typeface="Times New Roman"/>
                          <a:cs typeface="Times New Roman"/>
                        </a:rPr>
                        <a:t>-й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 dirty="0">
                          <a:latin typeface="Times New Roman"/>
                          <a:ea typeface="Times New Roman"/>
                          <a:cs typeface="Times New Roman"/>
                        </a:rPr>
                        <a:t>4,84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42,25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27,32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18,02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>
                          <a:latin typeface="Times New Roman"/>
                          <a:ea typeface="Times New Roman"/>
                          <a:cs typeface="Times New Roman"/>
                        </a:rPr>
                        <a:t>9,24</a:t>
                      </a:r>
                      <a:endParaRPr lang="ru-RU" sz="2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 dirty="0">
                          <a:latin typeface="Times New Roman"/>
                          <a:ea typeface="Times New Roman"/>
                          <a:cs typeface="Times New Roman"/>
                        </a:rPr>
                        <a:t>31,04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100" dirty="0">
                          <a:latin typeface="Times New Roman"/>
                          <a:ea typeface="Times New Roman"/>
                          <a:cs typeface="Times New Roman"/>
                        </a:rPr>
                        <a:t>277,88</a:t>
                      </a:r>
                      <a:endParaRPr lang="ru-RU" sz="2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66566" name="Object 6"/>
          <p:cNvGraphicFramePr>
            <a:graphicFrameLocks noChangeAspect="1"/>
          </p:cNvGraphicFramePr>
          <p:nvPr/>
        </p:nvGraphicFramePr>
        <p:xfrm>
          <a:off x="2000233" y="750081"/>
          <a:ext cx="765407" cy="267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6" name="Формула" r:id="rId3" imgW="812447" imgH="304668" progId="Equation.3">
                  <p:embed/>
                </p:oleObj>
              </mc:Choice>
              <mc:Fallback>
                <p:oleObj name="Формула" r:id="rId3" imgW="812447" imgH="304668" progId="Equation.3">
                  <p:embed/>
                  <p:pic>
                    <p:nvPicPr>
                      <p:cNvPr id="665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33" y="750081"/>
                        <a:ext cx="765407" cy="2678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3178960" y="750081"/>
          <a:ext cx="718439" cy="267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7" name="Формула" r:id="rId5" imgW="799753" imgH="304668" progId="Equation.3">
                  <p:embed/>
                </p:oleObj>
              </mc:Choice>
              <mc:Fallback>
                <p:oleObj name="Формула" r:id="rId5" imgW="799753" imgH="304668" progId="Equation.3">
                  <p:embed/>
                  <p:pic>
                    <p:nvPicPr>
                      <p:cNvPr id="665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8960" y="750081"/>
                        <a:ext cx="718439" cy="2678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4304108" y="750081"/>
          <a:ext cx="730616" cy="267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8" name="Формула" r:id="rId7" imgW="812447" imgH="304668" progId="Equation.3">
                  <p:embed/>
                </p:oleObj>
              </mc:Choice>
              <mc:Fallback>
                <p:oleObj name="Формула" r:id="rId7" imgW="812447" imgH="304668" progId="Equation.3">
                  <p:embed/>
                  <p:pic>
                    <p:nvPicPr>
                      <p:cNvPr id="665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4108" y="750081"/>
                        <a:ext cx="730616" cy="2678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/>
        </p:nvGraphicFramePr>
        <p:xfrm>
          <a:off x="5911463" y="750081"/>
          <a:ext cx="321471" cy="321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9" name="Формула" r:id="rId9" imgW="253890" imgH="342751" progId="Equation.3">
                  <p:embed/>
                </p:oleObj>
              </mc:Choice>
              <mc:Fallback>
                <p:oleObj name="Формула" r:id="rId9" imgW="253890" imgH="342751" progId="Equation.3">
                  <p:embed/>
                  <p:pic>
                    <p:nvPicPr>
                      <p:cNvPr id="665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1463" y="750081"/>
                        <a:ext cx="321471" cy="3214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2" name="Object 2"/>
          <p:cNvGraphicFramePr>
            <a:graphicFrameLocks noChangeAspect="1"/>
          </p:cNvGraphicFramePr>
          <p:nvPr/>
        </p:nvGraphicFramePr>
        <p:xfrm>
          <a:off x="7143768" y="750081"/>
          <a:ext cx="267893" cy="3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0" name="Формула" r:id="rId11" imgW="304668" imgH="342751" progId="Equation.3">
                  <p:embed/>
                </p:oleObj>
              </mc:Choice>
              <mc:Fallback>
                <p:oleObj name="Формула" r:id="rId11" imgW="304668" imgH="342751" progId="Equation.3">
                  <p:embed/>
                  <p:pic>
                    <p:nvPicPr>
                      <p:cNvPr id="665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68" y="750081"/>
                        <a:ext cx="267893" cy="327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1" name="Object 1"/>
          <p:cNvGraphicFramePr>
            <a:graphicFrameLocks noChangeAspect="1"/>
          </p:cNvGraphicFramePr>
          <p:nvPr/>
        </p:nvGraphicFramePr>
        <p:xfrm>
          <a:off x="1357290" y="4286262"/>
          <a:ext cx="309107" cy="267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1" name="Формула" r:id="rId13" imgW="291973" imgH="241195" progId="Equation.3">
                  <p:embed/>
                </p:oleObj>
              </mc:Choice>
              <mc:Fallback>
                <p:oleObj name="Формула" r:id="rId13" imgW="291973" imgH="241195" progId="Equation.3">
                  <p:embed/>
                  <p:pic>
                    <p:nvPicPr>
                      <p:cNvPr id="6656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4286262"/>
                        <a:ext cx="309107" cy="2678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oogle Shape;1168;p41"/>
          <p:cNvGrpSpPr/>
          <p:nvPr/>
        </p:nvGrpSpPr>
        <p:grpSpPr>
          <a:xfrm>
            <a:off x="150594" y="3709554"/>
            <a:ext cx="555988" cy="651067"/>
            <a:chOff x="4539787" y="1011032"/>
            <a:chExt cx="598958" cy="720261"/>
          </a:xfrm>
        </p:grpSpPr>
        <p:sp>
          <p:nvSpPr>
            <p:cNvPr id="10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1377;p41"/>
          <p:cNvGrpSpPr/>
          <p:nvPr/>
        </p:nvGrpSpPr>
        <p:grpSpPr>
          <a:xfrm>
            <a:off x="8205211" y="3863444"/>
            <a:ext cx="629028" cy="479034"/>
            <a:chOff x="1570037" y="1341437"/>
            <a:chExt cx="4943475" cy="4576762"/>
          </a:xfrm>
        </p:grpSpPr>
        <p:sp>
          <p:nvSpPr>
            <p:cNvPr id="16" name="Google Shape;1378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381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382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383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804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254576" y="108590"/>
            <a:ext cx="8634845" cy="71558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Визначимо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кореляційної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функції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1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Запишемо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всі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кореляційної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функції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lang="ru-RU" sz="21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таблицю</a:t>
            </a:r>
            <a:r>
              <a:rPr lang="en-GB" sz="2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</a:t>
            </a:r>
            <a:r>
              <a:rPr lang="en-GB" sz="21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lang="en-GB" sz="2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lang="en-GB" sz="2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основі</a:t>
            </a:r>
            <a:r>
              <a:rPr lang="en-GB" sz="2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побудуємо</a:t>
            </a:r>
            <a:r>
              <a:rPr lang="en-GB" sz="2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модель</a:t>
            </a:r>
            <a:r>
              <a:rPr lang="en-GB" sz="2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GB" sz="21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026439"/>
              </p:ext>
            </p:extLst>
          </p:nvPr>
        </p:nvGraphicFramePr>
        <p:xfrm>
          <a:off x="150672" y="1038485"/>
          <a:ext cx="8738749" cy="1338010"/>
        </p:xfrm>
        <a:graphic>
          <a:graphicData uri="http://schemas.openxmlformats.org/drawingml/2006/table">
            <a:tbl>
              <a:tblPr/>
              <a:tblGrid>
                <a:gridCol w="793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8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8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89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89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89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89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89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89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84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6900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00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Times New Roman"/>
                          <a:ea typeface="Times New Roman"/>
                          <a:cs typeface="Times New Roman"/>
                        </a:rPr>
                        <a:t>0,976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Times New Roman"/>
                          <a:ea typeface="Times New Roman"/>
                          <a:cs typeface="Times New Roman"/>
                        </a:rPr>
                        <a:t>0,987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>
                          <a:latin typeface="Times New Roman"/>
                          <a:ea typeface="Times New Roman"/>
                          <a:cs typeface="Times New Roman"/>
                        </a:rPr>
                        <a:t>0,944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Times New Roman"/>
                          <a:ea typeface="Times New Roman"/>
                          <a:cs typeface="Times New Roman"/>
                        </a:rPr>
                        <a:t>0,902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Times New Roman"/>
                          <a:ea typeface="Times New Roman"/>
                          <a:cs typeface="Times New Roman"/>
                        </a:rPr>
                        <a:t>0,528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Times New Roman"/>
                          <a:ea typeface="Times New Roman"/>
                          <a:cs typeface="Times New Roman"/>
                        </a:rPr>
                        <a:t>0,396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Times New Roman"/>
                          <a:ea typeface="Times New Roman"/>
                          <a:cs typeface="Times New Roman"/>
                        </a:rPr>
                        <a:t>0,900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Times New Roman"/>
                          <a:ea typeface="Times New Roman"/>
                          <a:cs typeface="Times New Roman"/>
                        </a:rPr>
                        <a:t>0,869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Times New Roman"/>
                          <a:ea typeface="Times New Roman"/>
                          <a:cs typeface="Times New Roman"/>
                        </a:rPr>
                        <a:t>0,002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75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114787"/>
              </p:ext>
            </p:extLst>
          </p:nvPr>
        </p:nvGraphicFramePr>
        <p:xfrm>
          <a:off x="374078" y="1095527"/>
          <a:ext cx="373424" cy="522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6" name="Формула" r:id="rId3" imgW="177569" imgH="253670" progId="Equation.3">
                  <p:embed/>
                </p:oleObj>
              </mc:Choice>
              <mc:Fallback>
                <p:oleObj name="Формула" r:id="rId3" imgW="177569" imgH="253670" progId="Equation.3">
                  <p:embed/>
                  <p:pic>
                    <p:nvPicPr>
                      <p:cNvPr id="675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78" y="1095527"/>
                        <a:ext cx="373424" cy="52279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735290"/>
              </p:ext>
            </p:extLst>
          </p:nvPr>
        </p:nvGraphicFramePr>
        <p:xfrm>
          <a:off x="212529" y="1749322"/>
          <a:ext cx="696521" cy="496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7" name="Формула" r:id="rId5" imgW="596900" imgH="279400" progId="Equation.3">
                  <p:embed/>
                </p:oleObj>
              </mc:Choice>
              <mc:Fallback>
                <p:oleObj name="Формула" r:id="rId5" imgW="596900" imgH="279400" progId="Equation.3">
                  <p:embed/>
                  <p:pic>
                    <p:nvPicPr>
                      <p:cNvPr id="675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29" y="1749322"/>
                        <a:ext cx="696521" cy="496169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926757"/>
              </p:ext>
            </p:extLst>
          </p:nvPr>
        </p:nvGraphicFramePr>
        <p:xfrm>
          <a:off x="0" y="3586107"/>
          <a:ext cx="1708850" cy="757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8" name="Формула" r:id="rId7" imgW="1028254" imgH="406224" progId="Equation.3">
                  <p:embed/>
                </p:oleObj>
              </mc:Choice>
              <mc:Fallback>
                <p:oleObj name="Формула" r:id="rId7" imgW="1028254" imgH="406224" progId="Equation.3">
                  <p:embed/>
                  <p:pic>
                    <p:nvPicPr>
                      <p:cNvPr id="675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586107"/>
                        <a:ext cx="1708850" cy="75729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548639"/>
              </p:ext>
            </p:extLst>
          </p:nvPr>
        </p:nvGraphicFramePr>
        <p:xfrm>
          <a:off x="7439891" y="3528432"/>
          <a:ext cx="1704109" cy="742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29" name="Формула" r:id="rId9" imgW="1066337" imgH="406224" progId="Equation.3">
                  <p:embed/>
                </p:oleObj>
              </mc:Choice>
              <mc:Fallback>
                <p:oleObj name="Формула" r:id="rId9" imgW="1066337" imgH="406224" progId="Equation.3">
                  <p:embed/>
                  <p:pic>
                    <p:nvPicPr>
                      <p:cNvPr id="675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9891" y="3528432"/>
                        <a:ext cx="1704109" cy="742231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150672" y="2650490"/>
            <a:ext cx="8554920" cy="71558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кореляційної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функції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свідчать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 те, </a:t>
            </a:r>
            <a:r>
              <a:rPr lang="ru-RU" sz="21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найтісніший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зв’язок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існує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між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змінними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рядів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через один </a:t>
            </a:r>
            <a:r>
              <a:rPr lang="ru-RU" sz="21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рік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1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1708850" y="3703339"/>
            <a:ext cx="5731042" cy="39241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 в одному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тому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самому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часовому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періоді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4311191" y="827560"/>
            <a:ext cx="52161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05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13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371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960612" y="32172"/>
            <a:ext cx="4505079" cy="43858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Звідси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економетрична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модель: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686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245885"/>
              </p:ext>
            </p:extLst>
          </p:nvPr>
        </p:nvGraphicFramePr>
        <p:xfrm>
          <a:off x="2536017" y="482188"/>
          <a:ext cx="3986871" cy="589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4" name="Формула" r:id="rId3" imgW="2183452" imgH="317362" progId="Equation.3">
                  <p:embed/>
                </p:oleObj>
              </mc:Choice>
              <mc:Fallback>
                <p:oleObj name="Формула" r:id="rId3" imgW="2183452" imgH="317362" progId="Equation.3">
                  <p:embed/>
                  <p:pic>
                    <p:nvPicPr>
                      <p:cNvPr id="686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017" y="482188"/>
                        <a:ext cx="3986871" cy="589364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442520" y="1092541"/>
            <a:ext cx="7387279" cy="43858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лінійному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вигляді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вона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специфікується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функцією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686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619600"/>
              </p:ext>
            </p:extLst>
          </p:nvPr>
        </p:nvGraphicFramePr>
        <p:xfrm>
          <a:off x="599570" y="1553559"/>
          <a:ext cx="5746295" cy="760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5" name="Формула" r:id="rId5" imgW="2730500" imgH="304800" progId="Equation.3">
                  <p:embed/>
                </p:oleObj>
              </mc:Choice>
              <mc:Fallback>
                <p:oleObj name="Формула" r:id="rId5" imgW="2730500" imgH="304800" progId="Equation.3">
                  <p:embed/>
                  <p:pic>
                    <p:nvPicPr>
                      <p:cNvPr id="686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570" y="1553559"/>
                        <a:ext cx="5746295" cy="76010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686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770501"/>
              </p:ext>
            </p:extLst>
          </p:nvPr>
        </p:nvGraphicFramePr>
        <p:xfrm>
          <a:off x="2394857" y="2332876"/>
          <a:ext cx="3482603" cy="803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6" name="Формула" r:id="rId7" imgW="1282700" imgH="304800" progId="Equation.3">
                  <p:embed/>
                </p:oleObj>
              </mc:Choice>
              <mc:Fallback>
                <p:oleObj name="Формула" r:id="rId7" imgW="1282700" imgH="304800" progId="Equation.3">
                  <p:embed/>
                  <p:pic>
                    <p:nvPicPr>
                      <p:cNvPr id="686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4857" y="2332876"/>
                        <a:ext cx="3482603" cy="80367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8326662"/>
              </p:ext>
            </p:extLst>
          </p:nvPr>
        </p:nvGraphicFramePr>
        <p:xfrm>
          <a:off x="3472718" y="3486483"/>
          <a:ext cx="428628" cy="376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7" name="Формула" r:id="rId9" imgW="304668" imgH="279279" progId="Equation.3">
                  <p:embed/>
                </p:oleObj>
              </mc:Choice>
              <mc:Fallback>
                <p:oleObj name="Формула" r:id="rId9" imgW="304668" imgH="279279" progId="Equation.3">
                  <p:embed/>
                  <p:pic>
                    <p:nvPicPr>
                      <p:cNvPr id="686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2718" y="3486483"/>
                        <a:ext cx="428628" cy="37683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379615"/>
              </p:ext>
            </p:extLst>
          </p:nvPr>
        </p:nvGraphicFramePr>
        <p:xfrm>
          <a:off x="5214020" y="3514164"/>
          <a:ext cx="696521" cy="321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8" name="Формула" r:id="rId11" imgW="469900" imgH="279400" progId="Equation.3">
                  <p:embed/>
                </p:oleObj>
              </mc:Choice>
              <mc:Fallback>
                <p:oleObj name="Формула" r:id="rId11" imgW="469900" imgH="279400" progId="Equation.3">
                  <p:embed/>
                  <p:pic>
                    <p:nvPicPr>
                      <p:cNvPr id="6861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020" y="3514164"/>
                        <a:ext cx="696521" cy="3214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4118014" y="3406381"/>
            <a:ext cx="627416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0" y="3844271"/>
            <a:ext cx="9029700" cy="71558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05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може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існувати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мультиколінеарність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Модель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має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також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автокорельовані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залишки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0" y="3147737"/>
            <a:ext cx="9029700" cy="71558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лагової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незалежної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змінної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свідчить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 те,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між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пояснюючими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змінними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983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45032" y="88079"/>
            <a:ext cx="8902133" cy="11772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оцінки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параметрів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цієї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скористатись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перетворенням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Койка.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цьому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випадку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співвідношення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залишків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переписати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вигляді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706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813332"/>
              </p:ext>
            </p:extLst>
          </p:nvPr>
        </p:nvGraphicFramePr>
        <p:xfrm>
          <a:off x="1602834" y="1352474"/>
          <a:ext cx="5912005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5" name="Формула" r:id="rId3" imgW="2730500" imgH="342900" progId="Equation.3">
                  <p:embed/>
                </p:oleObj>
              </mc:Choice>
              <mc:Fallback>
                <p:oleObj name="Формула" r:id="rId3" imgW="2730500" imgH="342900" progId="Equation.3">
                  <p:embed/>
                  <p:pic>
                    <p:nvPicPr>
                      <p:cNvPr id="7065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2834" y="1352474"/>
                        <a:ext cx="5912005" cy="85725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-207818" y="2475799"/>
            <a:ext cx="2331579" cy="39241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Вплив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залишків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06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336656"/>
              </p:ext>
            </p:extLst>
          </p:nvPr>
        </p:nvGraphicFramePr>
        <p:xfrm>
          <a:off x="2123761" y="2435796"/>
          <a:ext cx="696521" cy="482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6" name="Формула" r:id="rId5" imgW="203024" imgH="253780" progId="Equation.3">
                  <p:embed/>
                </p:oleObj>
              </mc:Choice>
              <mc:Fallback>
                <p:oleObj name="Формула" r:id="rId5" imgW="203024" imgH="253780" progId="Equation.3">
                  <p:embed/>
                  <p:pic>
                    <p:nvPicPr>
                      <p:cNvPr id="706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61" y="2435796"/>
                        <a:ext cx="696521" cy="4822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2250781" y="2472144"/>
            <a:ext cx="6696385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05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зменшується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віддаленням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початкового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моменту.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8138" y="3057346"/>
            <a:ext cx="8401398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Запишемо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економетричну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модель 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попереднього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706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743049"/>
              </p:ext>
            </p:extLst>
          </p:nvPr>
        </p:nvGraphicFramePr>
        <p:xfrm>
          <a:off x="218209" y="3642751"/>
          <a:ext cx="8541327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7" name="Формула" r:id="rId7" imgW="3175000" imgH="317500" progId="Equation.3">
                  <p:embed/>
                </p:oleObj>
              </mc:Choice>
              <mc:Fallback>
                <p:oleObj name="Формула" r:id="rId7" imgW="3175000" imgH="317500" progId="Equation.3">
                  <p:embed/>
                  <p:pic>
                    <p:nvPicPr>
                      <p:cNvPr id="706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09" y="3642751"/>
                        <a:ext cx="8541327" cy="85725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8196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1063660" y="71183"/>
            <a:ext cx="6284413" cy="39241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Можна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запропонувати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таку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модифікацію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89799"/>
              </p:ext>
            </p:extLst>
          </p:nvPr>
        </p:nvGraphicFramePr>
        <p:xfrm>
          <a:off x="1281565" y="589346"/>
          <a:ext cx="6781779" cy="750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9" name="Формула" r:id="rId3" imgW="3175000" imgH="330200" progId="Equation.3">
                  <p:embed/>
                </p:oleObj>
              </mc:Choice>
              <mc:Fallback>
                <p:oleObj name="Формула" r:id="rId3" imgW="3175000" imgH="330200" progId="Equation.3">
                  <p:embed/>
                  <p:pic>
                    <p:nvPicPr>
                      <p:cNvPr id="696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565" y="589346"/>
                        <a:ext cx="6781779" cy="750099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1136957" y="1446602"/>
            <a:ext cx="4982774" cy="39241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перетворюється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тільки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залежна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змінна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1" y="2090513"/>
            <a:ext cx="4449933" cy="4154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Визначимо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параметри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моделі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07224" y="2090513"/>
            <a:ext cx="2342308" cy="41549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методом 1МНК.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696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610076"/>
              </p:ext>
            </p:extLst>
          </p:nvPr>
        </p:nvGraphicFramePr>
        <p:xfrm>
          <a:off x="2428860" y="2590085"/>
          <a:ext cx="4919213" cy="750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0" name="Формула" r:id="rId5" imgW="1993035" imgH="317362" progId="Equation.3">
                  <p:embed/>
                </p:oleObj>
              </mc:Choice>
              <mc:Fallback>
                <p:oleObj name="Формула" r:id="rId5" imgW="1993035" imgH="317362" progId="Equation.3">
                  <p:embed/>
                  <p:pic>
                    <p:nvPicPr>
                      <p:cNvPr id="696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60" y="2590085"/>
                        <a:ext cx="4919213" cy="750099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263360" y="3596306"/>
            <a:ext cx="655949" cy="415498"/>
          </a:xfrm>
          <a:prstGeom prst="rect">
            <a:avLst/>
          </a:prstGeom>
          <a:solidFill>
            <a:schemeClr val="tx2"/>
          </a:solidFill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3.1.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696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696585"/>
              </p:ext>
            </p:extLst>
          </p:nvPr>
        </p:nvGraphicFramePr>
        <p:xfrm>
          <a:off x="2536017" y="3429006"/>
          <a:ext cx="4644101" cy="862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1" name="Формула" r:id="rId7" imgW="1600200" imgH="304800" progId="Equation.3">
                  <p:embed/>
                </p:oleObj>
              </mc:Choice>
              <mc:Fallback>
                <p:oleObj name="Формула" r:id="rId7" imgW="1600200" imgH="304800" progId="Equation.3">
                  <p:embed/>
                  <p:pic>
                    <p:nvPicPr>
                      <p:cNvPr id="696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017" y="3429006"/>
                        <a:ext cx="4644101" cy="862439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oogle Shape;1168;p41"/>
          <p:cNvGrpSpPr/>
          <p:nvPr/>
        </p:nvGrpSpPr>
        <p:grpSpPr>
          <a:xfrm>
            <a:off x="150594" y="3709554"/>
            <a:ext cx="555988" cy="651067"/>
            <a:chOff x="4539787" y="1011032"/>
            <a:chExt cx="598958" cy="720261"/>
          </a:xfrm>
        </p:grpSpPr>
        <p:sp>
          <p:nvSpPr>
            <p:cNvPr id="14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" name="Google Shape;1377;p41"/>
          <p:cNvGrpSpPr/>
          <p:nvPr/>
        </p:nvGrpSpPr>
        <p:grpSpPr>
          <a:xfrm>
            <a:off x="7891517" y="3855027"/>
            <a:ext cx="629028" cy="479034"/>
            <a:chOff x="1570037" y="1341437"/>
            <a:chExt cx="4943475" cy="4576762"/>
          </a:xfrm>
        </p:grpSpPr>
        <p:sp>
          <p:nvSpPr>
            <p:cNvPr id="20" name="Google Shape;1378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381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382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383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6150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702929" y="191213"/>
            <a:ext cx="3360535" cy="438582"/>
          </a:xfrm>
          <a:prstGeom prst="rect">
            <a:avLst/>
          </a:prstGeom>
          <a:solidFill>
            <a:schemeClr val="tx2"/>
          </a:solidFill>
          <a:ln w="2857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Сформуємо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матрицю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68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622403"/>
              </p:ext>
            </p:extLst>
          </p:nvPr>
        </p:nvGraphicFramePr>
        <p:xfrm>
          <a:off x="4762285" y="119389"/>
          <a:ext cx="535785" cy="482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7" name="Формула" r:id="rId3" imgW="215713" imgH="190335" progId="Equation.3">
                  <p:embed/>
                </p:oleObj>
              </mc:Choice>
              <mc:Fallback>
                <p:oleObj name="Формула" r:id="rId3" imgW="215713" imgH="190335" progId="Equation.3">
                  <p:embed/>
                  <p:pic>
                    <p:nvPicPr>
                      <p:cNvPr id="7168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285" y="119389"/>
                        <a:ext cx="535785" cy="482189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716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354215"/>
              </p:ext>
            </p:extLst>
          </p:nvPr>
        </p:nvGraphicFramePr>
        <p:xfrm>
          <a:off x="1518026" y="803659"/>
          <a:ext cx="3000396" cy="391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8" name="Формула" r:id="rId5" imgW="1346200" imgH="1663700" progId="Equation.3">
                  <p:embed/>
                </p:oleObj>
              </mc:Choice>
              <mc:Fallback>
                <p:oleObj name="Формула" r:id="rId5" imgW="1346200" imgH="1663700" progId="Equation.3">
                  <p:embed/>
                  <p:pic>
                    <p:nvPicPr>
                      <p:cNvPr id="716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8026" y="803659"/>
                        <a:ext cx="3000396" cy="3911231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716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431225"/>
              </p:ext>
            </p:extLst>
          </p:nvPr>
        </p:nvGraphicFramePr>
        <p:xfrm>
          <a:off x="5643570" y="803660"/>
          <a:ext cx="1768091" cy="3870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9" name="Формула" r:id="rId7" imgW="711200" imgH="1663700" progId="Equation.3">
                  <p:embed/>
                </p:oleObj>
              </mc:Choice>
              <mc:Fallback>
                <p:oleObj name="Формула" r:id="rId7" imgW="711200" imgH="1663700" progId="Equation.3">
                  <p:embed/>
                  <p:pic>
                    <p:nvPicPr>
                      <p:cNvPr id="7168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70" y="803660"/>
                        <a:ext cx="1768091" cy="3870685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oogle Shape;1168;p41"/>
          <p:cNvGrpSpPr/>
          <p:nvPr/>
        </p:nvGrpSpPr>
        <p:grpSpPr>
          <a:xfrm>
            <a:off x="302524" y="3803431"/>
            <a:ext cx="555988" cy="651067"/>
            <a:chOff x="4539787" y="1011032"/>
            <a:chExt cx="598958" cy="720261"/>
          </a:xfrm>
        </p:grpSpPr>
        <p:sp>
          <p:nvSpPr>
            <p:cNvPr id="9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oogle Shape;1377;p41"/>
          <p:cNvGrpSpPr/>
          <p:nvPr/>
        </p:nvGrpSpPr>
        <p:grpSpPr>
          <a:xfrm>
            <a:off x="8038957" y="3803431"/>
            <a:ext cx="629028" cy="539047"/>
            <a:chOff x="1570037" y="1341437"/>
            <a:chExt cx="4943475" cy="4576762"/>
          </a:xfrm>
        </p:grpSpPr>
        <p:sp>
          <p:nvSpPr>
            <p:cNvPr id="15" name="Google Shape;1378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381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382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383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95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7270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374518"/>
              </p:ext>
            </p:extLst>
          </p:nvPr>
        </p:nvGraphicFramePr>
        <p:xfrm>
          <a:off x="477982" y="214296"/>
          <a:ext cx="7917873" cy="1446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4" name="Формула" r:id="rId3" imgW="4076700" imgH="723900" progId="Equation.3">
                  <p:embed/>
                </p:oleObj>
              </mc:Choice>
              <mc:Fallback>
                <p:oleObj name="Формула" r:id="rId3" imgW="4076700" imgH="723900" progId="Equation.3">
                  <p:embed/>
                  <p:pic>
                    <p:nvPicPr>
                      <p:cNvPr id="7270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982" y="214296"/>
                        <a:ext cx="7917873" cy="1446620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54377" y="2071033"/>
            <a:ext cx="588623" cy="415498"/>
          </a:xfrm>
          <a:prstGeom prst="rect">
            <a:avLst/>
          </a:prstGeom>
          <a:solidFill>
            <a:schemeClr val="tx2"/>
          </a:solidFill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3.2.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1143001" y="56035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523679"/>
              </p:ext>
            </p:extLst>
          </p:nvPr>
        </p:nvGraphicFramePr>
        <p:xfrm>
          <a:off x="1380673" y="2486531"/>
          <a:ext cx="5662112" cy="1660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5" name="Формула" r:id="rId5" imgW="2425700" imgH="800100" progId="Equation.3">
                  <p:embed/>
                </p:oleObj>
              </mc:Choice>
              <mc:Fallback>
                <p:oleObj name="Формула" r:id="rId5" imgW="2425700" imgH="800100" progId="Equation.3">
                  <p:embed/>
                  <p:pic>
                    <p:nvPicPr>
                      <p:cNvPr id="727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0673" y="2486531"/>
                        <a:ext cx="5662112" cy="1660934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oogle Shape;1168;p41"/>
          <p:cNvGrpSpPr/>
          <p:nvPr/>
        </p:nvGrpSpPr>
        <p:grpSpPr>
          <a:xfrm>
            <a:off x="302524" y="3803431"/>
            <a:ext cx="555988" cy="651067"/>
            <a:chOff x="4539787" y="1011032"/>
            <a:chExt cx="598958" cy="720261"/>
          </a:xfrm>
        </p:grpSpPr>
        <p:sp>
          <p:nvSpPr>
            <p:cNvPr id="8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oogle Shape;1377;p41"/>
          <p:cNvGrpSpPr/>
          <p:nvPr/>
        </p:nvGrpSpPr>
        <p:grpSpPr>
          <a:xfrm>
            <a:off x="8081341" y="3687797"/>
            <a:ext cx="629028" cy="539047"/>
            <a:chOff x="1570037" y="1341437"/>
            <a:chExt cx="4943475" cy="4576762"/>
          </a:xfrm>
        </p:grpSpPr>
        <p:sp>
          <p:nvSpPr>
            <p:cNvPr id="15" name="Google Shape;1378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381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382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383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2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5026" y="286867"/>
            <a:ext cx="655949" cy="415498"/>
          </a:xfrm>
          <a:prstGeom prst="rect">
            <a:avLst/>
          </a:prstGeom>
          <a:solidFill>
            <a:schemeClr val="tx2"/>
          </a:solidFill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3.3. 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1143001" y="56035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7475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652741"/>
              </p:ext>
            </p:extLst>
          </p:nvPr>
        </p:nvGraphicFramePr>
        <p:xfrm>
          <a:off x="1827392" y="214296"/>
          <a:ext cx="6932144" cy="1978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4" name="Формула" r:id="rId3" imgW="2908300" imgH="800100" progId="Equation.3">
                  <p:embed/>
                </p:oleObj>
              </mc:Choice>
              <mc:Fallback>
                <p:oleObj name="Формула" r:id="rId3" imgW="2908300" imgH="800100" progId="Equation.3">
                  <p:embed/>
                  <p:pic>
                    <p:nvPicPr>
                      <p:cNvPr id="74753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392" y="214296"/>
                        <a:ext cx="6932144" cy="1978186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15026" y="2303858"/>
            <a:ext cx="655949" cy="415498"/>
          </a:xfrm>
          <a:prstGeom prst="rect">
            <a:avLst/>
          </a:prstGeom>
          <a:solidFill>
            <a:schemeClr val="tx2"/>
          </a:solidFill>
          <a:ln w="28575"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3.4. 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1143001" y="56035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747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719788"/>
              </p:ext>
            </p:extLst>
          </p:nvPr>
        </p:nvGraphicFramePr>
        <p:xfrm>
          <a:off x="2985096" y="2379518"/>
          <a:ext cx="3124759" cy="2150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5" name="Формула" r:id="rId5" imgW="1231366" imgH="799753" progId="Equation.3">
                  <p:embed/>
                </p:oleObj>
              </mc:Choice>
              <mc:Fallback>
                <p:oleObj name="Формула" r:id="rId5" imgW="1231366" imgH="799753" progId="Equation.3">
                  <p:embed/>
                  <p:pic>
                    <p:nvPicPr>
                      <p:cNvPr id="747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5096" y="2379518"/>
                        <a:ext cx="3124759" cy="2150917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oogle Shape;1168;p41"/>
          <p:cNvGrpSpPr/>
          <p:nvPr/>
        </p:nvGrpSpPr>
        <p:grpSpPr>
          <a:xfrm>
            <a:off x="259038" y="3669782"/>
            <a:ext cx="555988" cy="651067"/>
            <a:chOff x="4539787" y="1011032"/>
            <a:chExt cx="598958" cy="720261"/>
          </a:xfrm>
        </p:grpSpPr>
        <p:sp>
          <p:nvSpPr>
            <p:cNvPr id="9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oogle Shape;1377;p41"/>
          <p:cNvGrpSpPr/>
          <p:nvPr/>
        </p:nvGrpSpPr>
        <p:grpSpPr>
          <a:xfrm>
            <a:off x="7733206" y="3725105"/>
            <a:ext cx="629028" cy="539047"/>
            <a:chOff x="1570037" y="1341437"/>
            <a:chExt cx="4943475" cy="4576762"/>
          </a:xfrm>
        </p:grpSpPr>
        <p:sp>
          <p:nvSpPr>
            <p:cNvPr id="15" name="Google Shape;1378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381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382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383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794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366631"/>
              </p:ext>
            </p:extLst>
          </p:nvPr>
        </p:nvGraphicFramePr>
        <p:xfrm>
          <a:off x="2564099" y="1027413"/>
          <a:ext cx="2196719" cy="1660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8" name="Формула" r:id="rId3" imgW="1117600" imgH="800100" progId="Equation.3">
                  <p:embed/>
                </p:oleObj>
              </mc:Choice>
              <mc:Fallback>
                <p:oleObj name="Формула" r:id="rId3" imgW="1117600" imgH="800100" progId="Equation.3">
                  <p:embed/>
                  <p:pic>
                    <p:nvPicPr>
                      <p:cNvPr id="76801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4099" y="1027413"/>
                        <a:ext cx="2196719" cy="1660916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5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"/>
          <p:cNvSpPr/>
          <p:nvPr/>
        </p:nvSpPr>
        <p:spPr>
          <a:xfrm>
            <a:off x="685800" y="1275792"/>
            <a:ext cx="521297" cy="415498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/>
            </a:solidFill>
          </a:ln>
        </p:spPr>
        <p:txBody>
          <a:bodyPr wrap="none">
            <a:spAutoFit/>
          </a:bodyPr>
          <a:lstStyle/>
          <a:p>
            <a:r>
              <a:rPr lang="ru-RU" sz="2100" b="1" dirty="0">
                <a:latin typeface="Times New Roman" pitchFamily="18" charset="0"/>
                <a:cs typeface="Times New Roman" pitchFamily="18" charset="0"/>
              </a:rPr>
              <a:t>3.5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507521" y="2783134"/>
            <a:ext cx="4857740" cy="3924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чином,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економетрична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модель: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030159"/>
              </p:ext>
            </p:extLst>
          </p:nvPr>
        </p:nvGraphicFramePr>
        <p:xfrm>
          <a:off x="394183" y="3262065"/>
          <a:ext cx="6536553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9" name="Формула" r:id="rId5" imgW="2794000" imgH="381000" progId="Equation.3">
                  <p:embed/>
                </p:oleObj>
              </mc:Choice>
              <mc:Fallback>
                <p:oleObj name="Формула" r:id="rId5" imgW="2794000" imgH="381000" progId="Equation.3">
                  <p:embed/>
                  <p:pic>
                    <p:nvPicPr>
                      <p:cNvPr id="768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83" y="3262065"/>
                        <a:ext cx="6536553" cy="857256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5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7"/>
          <p:cNvSpPr/>
          <p:nvPr/>
        </p:nvSpPr>
        <p:spPr>
          <a:xfrm>
            <a:off x="112667" y="4205837"/>
            <a:ext cx="8723504" cy="738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Знайдемо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розрахункові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залежної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змінної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доходу)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визначимо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залишки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oogle Shape;1168;p41"/>
          <p:cNvGrpSpPr/>
          <p:nvPr/>
        </p:nvGrpSpPr>
        <p:grpSpPr>
          <a:xfrm>
            <a:off x="8280183" y="3365159"/>
            <a:ext cx="555988" cy="651067"/>
            <a:chOff x="4539787" y="1011032"/>
            <a:chExt cx="598958" cy="720261"/>
          </a:xfrm>
        </p:grpSpPr>
        <p:sp>
          <p:nvSpPr>
            <p:cNvPr id="20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5134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D7E4B45-77CA-47E3-8D4B-88A358391260}" type="slidenum">
              <a:rPr lang="en-US" altLang="uk-UA"/>
              <a:pPr eaLnBrk="1" hangingPunct="1"/>
              <a:t>3</a:t>
            </a:fld>
            <a:endParaRPr lang="en-US" altLang="uk-UA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853311" y="195262"/>
            <a:ext cx="6060281" cy="432197"/>
          </a:xfrm>
          <a:ln w="28575">
            <a:solidFill>
              <a:schemeClr val="accent3">
                <a:lumMod val="75000"/>
              </a:schemeClr>
            </a:solidFill>
          </a:ln>
        </p:spPr>
        <p:txBody>
          <a:bodyPr/>
          <a:lstStyle/>
          <a:p>
            <a:pPr eaLnBrk="1" hangingPunct="1"/>
            <a:r>
              <a:rPr lang="uk-UA" altLang="uk-UA" sz="2700" dirty="0">
                <a:latin typeface="Times New Roman" panose="02020603050405020304" pitchFamily="18" charset="0"/>
              </a:rPr>
              <a:t>Рекомендована література:</a:t>
            </a:r>
            <a:endParaRPr lang="en-US" altLang="uk-UA" sz="2700" dirty="0">
              <a:latin typeface="Times New Roman" panose="02020603050405020304" pitchFamily="18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118" y="844154"/>
            <a:ext cx="7104669" cy="3780234"/>
          </a:xfrm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Наконечний С. І., Терещенко Т. О.  Економетрія: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.-метод. Посібник для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диск. </a:t>
            </a:r>
            <a:r>
              <a:rPr lang="en-US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К.: КНЕУ, 2001. – 192 с.</a:t>
            </a:r>
            <a:endParaRPr lang="ru-RU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Наконечний С.І., Терещенко Т.О., Романюк Т.П. Економетрія: Підручник.-Вид. 3-тє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 перероб.-К.:КНЕУ, 2004.-520 с.</a:t>
            </a:r>
            <a:endParaRPr lang="ru-RU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 Назаренко О. М. Основи економетрики : Підручник. – К.: Центр навчальної літератури, 2004.-392 с.</a:t>
            </a:r>
            <a:endParaRPr lang="ru-RU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Лугінін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О.Є., Білоусова С.В., Білоусов О.М. Економетрія: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К.: Центр навчальної літератури, 2005. – 252 с.</a:t>
            </a:r>
            <a:endParaRPr lang="ru-RU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</a:t>
            </a: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алов</a:t>
            </a:r>
            <a:r>
              <a:rPr lang="uk-UA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А.В. </a:t>
            </a: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Эконометрика: Учебное пособие для студентов экономических специальностей вузов. – К.: Кондор, 2007. – 196 с.</a:t>
            </a:r>
          </a:p>
          <a:p>
            <a:pPr marL="338138" indent="-338138" algn="just">
              <a:buNone/>
            </a:pP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	Эконометрика: учебник / В.Н. Афанасьев, М.М. </a:t>
            </a:r>
            <a:r>
              <a:rPr lang="ru-RU" altLang="uk-UA" sz="1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Юзбашев</a:t>
            </a:r>
            <a:r>
              <a:rPr lang="ru-RU" altLang="uk-UA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Т.И. Гуляева; под ред.. В.Н. Афанасьева. – М.: Финансы и статистика, 2005. – 256 с.</a:t>
            </a:r>
            <a:endParaRPr lang="en-US" altLang="uk-UA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034057" y="195262"/>
            <a:ext cx="594122" cy="38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056" tIns="34528" rIns="69056" bIns="3452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uk-UA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</a:rPr>
              <a:t>Т.9</a:t>
            </a:r>
            <a:endParaRPr lang="en-US" altLang="uk-UA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" name="Google Shape;1377;p41"/>
          <p:cNvGrpSpPr/>
          <p:nvPr/>
        </p:nvGrpSpPr>
        <p:grpSpPr>
          <a:xfrm>
            <a:off x="250313" y="4031673"/>
            <a:ext cx="783744" cy="794527"/>
            <a:chOff x="1570037" y="1341437"/>
            <a:chExt cx="4943475" cy="4576762"/>
          </a:xfrm>
        </p:grpSpPr>
        <p:sp>
          <p:nvSpPr>
            <p:cNvPr id="7" name="Google Shape;1378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381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382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383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3085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8896"/>
              </p:ext>
            </p:extLst>
          </p:nvPr>
        </p:nvGraphicFramePr>
        <p:xfrm>
          <a:off x="1143002" y="1596391"/>
          <a:ext cx="6858000" cy="2797037"/>
        </p:xfrm>
        <a:graphic>
          <a:graphicData uri="http://schemas.openxmlformats.org/drawingml/2006/table">
            <a:tbl>
              <a:tblPr/>
              <a:tblGrid>
                <a:gridCol w="473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2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77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10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30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872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094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Рік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609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400" i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400" i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400" i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400" i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400" i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400" i="1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400" i="1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400" i="1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094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-й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1,46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–0,056000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0,003114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94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-й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1,53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–0,029140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0,000849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0,0016260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0,026661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0,000711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94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-й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1,60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–0,002480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0,000006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0,0000722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0,026661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0,000711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94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-й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1,68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  0,024182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0,000590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–0,0000610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0,026661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0,000711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094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-й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1,8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1,77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  0,030663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0,000940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0,0007410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0,006481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0,000042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094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-й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1,82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  0,081194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0,006590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0,0024900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0,050531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0,002553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094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-й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1,94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0,060115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0,003610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0,0048810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–0,021080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0,000444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094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-й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2,0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2,10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–0,099360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0,009873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–0,0059700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–0,159480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0,025433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094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-й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2,21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–0,009370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0,000087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0,0009310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0,089991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0,008098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948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GB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0,025661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0,0047082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GB" sz="1400">
                          <a:latin typeface="Times New Roman"/>
                          <a:ea typeface="Times New Roman"/>
                          <a:cs typeface="Times New Roman"/>
                        </a:rPr>
                        <a:t>0,046429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GB" sz="1400" dirty="0">
                          <a:latin typeface="Times New Roman"/>
                          <a:ea typeface="Times New Roman"/>
                          <a:cs typeface="Times New Roman"/>
                        </a:rPr>
                        <a:t>0,038704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3736" name="Object 8"/>
          <p:cNvGraphicFramePr>
            <a:graphicFrameLocks noChangeAspect="1"/>
          </p:cNvGraphicFramePr>
          <p:nvPr/>
        </p:nvGraphicFramePr>
        <p:xfrm>
          <a:off x="1839496" y="1607337"/>
          <a:ext cx="267893" cy="267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4" name="Формула" r:id="rId3" imgW="253890" imgH="279279" progId="Equation.3">
                  <p:embed/>
                </p:oleObj>
              </mc:Choice>
              <mc:Fallback>
                <p:oleObj name="Формула" r:id="rId3" imgW="253890" imgH="279279" progId="Equation.3">
                  <p:embed/>
                  <p:pic>
                    <p:nvPicPr>
                      <p:cNvPr id="737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496" y="1607337"/>
                        <a:ext cx="267893" cy="2678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5" name="Object 7"/>
          <p:cNvGraphicFramePr>
            <a:graphicFrameLocks noChangeAspect="1"/>
          </p:cNvGraphicFramePr>
          <p:nvPr/>
        </p:nvGraphicFramePr>
        <p:xfrm>
          <a:off x="2268125" y="1607337"/>
          <a:ext cx="428628" cy="267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5" name="Формула" r:id="rId5" imgW="253780" imgH="317225" progId="Equation.3">
                  <p:embed/>
                </p:oleObj>
              </mc:Choice>
              <mc:Fallback>
                <p:oleObj name="Формула" r:id="rId5" imgW="253780" imgH="317225" progId="Equation.3">
                  <p:embed/>
                  <p:pic>
                    <p:nvPicPr>
                      <p:cNvPr id="737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125" y="1607337"/>
                        <a:ext cx="428628" cy="2678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4" name="Object 6"/>
          <p:cNvGraphicFramePr>
            <a:graphicFrameLocks noChangeAspect="1"/>
          </p:cNvGraphicFramePr>
          <p:nvPr/>
        </p:nvGraphicFramePr>
        <p:xfrm>
          <a:off x="3125380" y="1553759"/>
          <a:ext cx="267893" cy="321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6" name="Формула" r:id="rId7" imgW="228600" imgH="279400" progId="Equation.3">
                  <p:embed/>
                </p:oleObj>
              </mc:Choice>
              <mc:Fallback>
                <p:oleObj name="Формула" r:id="rId7" imgW="228600" imgH="279400" progId="Equation.3">
                  <p:embed/>
                  <p:pic>
                    <p:nvPicPr>
                      <p:cNvPr id="737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380" y="1553759"/>
                        <a:ext cx="267893" cy="3214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3" name="Object 5"/>
          <p:cNvGraphicFramePr>
            <a:graphicFrameLocks noChangeAspect="1"/>
          </p:cNvGraphicFramePr>
          <p:nvPr/>
        </p:nvGraphicFramePr>
        <p:xfrm>
          <a:off x="4143372" y="1553759"/>
          <a:ext cx="267893" cy="361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7" name="Формула" r:id="rId9" imgW="241195" imgH="330057" progId="Equation.3">
                  <p:embed/>
                </p:oleObj>
              </mc:Choice>
              <mc:Fallback>
                <p:oleObj name="Формула" r:id="rId9" imgW="241195" imgH="330057" progId="Equation.3">
                  <p:embed/>
                  <p:pic>
                    <p:nvPicPr>
                      <p:cNvPr id="737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1553759"/>
                        <a:ext cx="267893" cy="3616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4893471" y="1607337"/>
          <a:ext cx="848327" cy="267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8" name="Формула" r:id="rId11" imgW="825142" imgH="304668" progId="Equation.3">
                  <p:embed/>
                </p:oleObj>
              </mc:Choice>
              <mc:Fallback>
                <p:oleObj name="Формула" r:id="rId11" imgW="825142" imgH="304668" progId="Equation.3">
                  <p:embed/>
                  <p:pic>
                    <p:nvPicPr>
                      <p:cNvPr id="737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3471" y="1607337"/>
                        <a:ext cx="848327" cy="2678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6018620" y="1607337"/>
          <a:ext cx="870651" cy="267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9" name="Формула" r:id="rId13" imgW="965200" imgH="330200" progId="Equation.3">
                  <p:embed/>
                </p:oleObj>
              </mc:Choice>
              <mc:Fallback>
                <p:oleObj name="Формула" r:id="rId13" imgW="965200" imgH="330200" progId="Equation.3">
                  <p:embed/>
                  <p:pic>
                    <p:nvPicPr>
                      <p:cNvPr id="737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620" y="1607337"/>
                        <a:ext cx="870651" cy="2678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7036587" y="1553759"/>
          <a:ext cx="964413" cy="321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0" name="Формула" r:id="rId15" imgW="1206500" imgH="508000" progId="Equation.3">
                  <p:embed/>
                </p:oleObj>
              </mc:Choice>
              <mc:Fallback>
                <p:oleObj name="Формула" r:id="rId15" imgW="1206500" imgH="508000" progId="Equation.3">
                  <p:embed/>
                  <p:pic>
                    <p:nvPicPr>
                      <p:cNvPr id="737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6587" y="1553759"/>
                        <a:ext cx="964413" cy="3214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29" name="Object 1"/>
          <p:cNvGraphicFramePr>
            <a:graphicFrameLocks noChangeAspect="1"/>
          </p:cNvGraphicFramePr>
          <p:nvPr/>
        </p:nvGraphicFramePr>
        <p:xfrm>
          <a:off x="1143000" y="4125527"/>
          <a:ext cx="556396" cy="321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1" name="Формула" r:id="rId17" imgW="291973" imgH="241195" progId="Equation.3">
                  <p:embed/>
                </p:oleObj>
              </mc:Choice>
              <mc:Fallback>
                <p:oleObj name="Формула" r:id="rId17" imgW="291973" imgH="241195" progId="Equation.3">
                  <p:embed/>
                  <p:pic>
                    <p:nvPicPr>
                      <p:cNvPr id="7372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125527"/>
                        <a:ext cx="556396" cy="3214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76645" y="428610"/>
            <a:ext cx="8821882" cy="830997"/>
          </a:xfrm>
          <a:prstGeom prst="rect">
            <a:avLst/>
          </a:prstGeom>
          <a:solidFill>
            <a:schemeClr val="tx2">
              <a:lumMod val="90000"/>
            </a:schemeClr>
          </a:solidFill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Знайдемо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розрахункові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залежної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змінної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доходу)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визначимо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залишки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oogle Shape;1168;p41"/>
          <p:cNvGrpSpPr/>
          <p:nvPr/>
        </p:nvGrpSpPr>
        <p:grpSpPr>
          <a:xfrm>
            <a:off x="259038" y="3669782"/>
            <a:ext cx="555988" cy="651067"/>
            <a:chOff x="4539787" y="1011032"/>
            <a:chExt cx="598958" cy="720261"/>
          </a:xfrm>
        </p:grpSpPr>
        <p:sp>
          <p:nvSpPr>
            <p:cNvPr id="13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" name="Google Shape;1377;p41"/>
          <p:cNvGrpSpPr/>
          <p:nvPr/>
        </p:nvGrpSpPr>
        <p:grpSpPr>
          <a:xfrm>
            <a:off x="8328979" y="3796018"/>
            <a:ext cx="629028" cy="539047"/>
            <a:chOff x="1570037" y="1341437"/>
            <a:chExt cx="4943475" cy="4576762"/>
          </a:xfrm>
        </p:grpSpPr>
        <p:sp>
          <p:nvSpPr>
            <p:cNvPr id="19" name="Google Shape;1378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381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382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383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94958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4690" y="0"/>
            <a:ext cx="8676409" cy="7155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sz="21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en-GB" sz="21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en-GB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Визначимо</a:t>
            </a:r>
            <a:r>
              <a:rPr lang="en-GB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циклічний</a:t>
            </a:r>
            <a:r>
              <a:rPr lang="en-GB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коефіцієнт</a:t>
            </a:r>
            <a:r>
              <a:rPr lang="en-GB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кореляції</a:t>
            </a:r>
            <a:r>
              <a:rPr lang="en-GB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</a:t>
            </a:r>
            <a:r>
              <a:rPr lang="en-GB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1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критерій</a:t>
            </a:r>
            <a:r>
              <a:rPr lang="en-GB" sz="21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21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Дарбіна</a:t>
            </a:r>
            <a:r>
              <a:rPr lang="uk-UA" sz="21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</a:t>
            </a:r>
            <a:r>
              <a:rPr lang="en-GB" sz="2100" b="1" i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Уот-сона</a:t>
            </a:r>
            <a:r>
              <a:rPr lang="en-GB" sz="21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US" sz="21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DW</a:t>
            </a:r>
            <a:r>
              <a:rPr lang="en-GB" sz="2100" b="1" i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):</a:t>
            </a:r>
            <a:endParaRPr lang="en-GB" sz="21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635191"/>
              </p:ext>
            </p:extLst>
          </p:nvPr>
        </p:nvGraphicFramePr>
        <p:xfrm>
          <a:off x="534137" y="1222662"/>
          <a:ext cx="6375842" cy="1768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9" name="Формула" r:id="rId3" imgW="2641600" imgH="927100" progId="Equation.3">
                  <p:embed/>
                </p:oleObj>
              </mc:Choice>
              <mc:Fallback>
                <p:oleObj name="Формула" r:id="rId3" imgW="2641600" imgH="927100" progId="Equation.3">
                  <p:embed/>
                  <p:pic>
                    <p:nvPicPr>
                      <p:cNvPr id="778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137" y="1222662"/>
                        <a:ext cx="6375842" cy="1768091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153052"/>
              </p:ext>
            </p:extLst>
          </p:nvPr>
        </p:nvGraphicFramePr>
        <p:xfrm>
          <a:off x="6727448" y="3122785"/>
          <a:ext cx="2250297" cy="750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0" name="Формула" r:id="rId5" imgW="533169" imgH="291973" progId="Equation.3">
                  <p:embed/>
                </p:oleObj>
              </mc:Choice>
              <mc:Fallback>
                <p:oleObj name="Формула" r:id="rId5" imgW="533169" imgH="291973" progId="Equation.3">
                  <p:embed/>
                  <p:pic>
                    <p:nvPicPr>
                      <p:cNvPr id="778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7448" y="3122785"/>
                        <a:ext cx="2250297" cy="750098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982210"/>
              </p:ext>
            </p:extLst>
          </p:nvPr>
        </p:nvGraphicFramePr>
        <p:xfrm>
          <a:off x="534137" y="3320242"/>
          <a:ext cx="5518586" cy="1714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1" name="Формула" r:id="rId7" imgW="2578100" imgH="914400" progId="Equation.3">
                  <p:embed/>
                </p:oleObj>
              </mc:Choice>
              <mc:Fallback>
                <p:oleObj name="Формула" r:id="rId7" imgW="2578100" imgH="914400" progId="Equation.3">
                  <p:embed/>
                  <p:pic>
                    <p:nvPicPr>
                      <p:cNvPr id="778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137" y="3320242"/>
                        <a:ext cx="5518586" cy="1714494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oogle Shape;1168;p41"/>
          <p:cNvGrpSpPr/>
          <p:nvPr/>
        </p:nvGrpSpPr>
        <p:grpSpPr>
          <a:xfrm>
            <a:off x="7296608" y="4177489"/>
            <a:ext cx="555988" cy="651067"/>
            <a:chOff x="4539787" y="1011032"/>
            <a:chExt cx="598958" cy="720261"/>
          </a:xfrm>
        </p:grpSpPr>
        <p:sp>
          <p:nvSpPr>
            <p:cNvPr id="7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68382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3336026"/>
            <a:ext cx="8842663" cy="117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конкретних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висновків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відносно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наявності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відсутності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автокореляції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зробити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неможливо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цьому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випадку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доцільно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припустити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існує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автокореляція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залишків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1"/>
          <p:cNvSpPr/>
          <p:nvPr/>
        </p:nvSpPr>
        <p:spPr>
          <a:xfrm>
            <a:off x="-51583" y="1166891"/>
            <a:ext cx="6215106" cy="46166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</a:t>
            </a:r>
            <a:r>
              <a:rPr lang="en-GB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итичні</a:t>
            </a:r>
            <a:r>
              <a:rPr lang="en-GB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en-GB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GB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критерію</a:t>
            </a: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DW</a:t>
            </a:r>
            <a:r>
              <a:rPr lang="en-GB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937780" y="1146667"/>
            <a:ext cx="2491708" cy="43858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</a:t>
            </a:r>
            <a:r>
              <a:rPr lang="en-GB" sz="24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9, </a:t>
            </a:r>
            <a:r>
              <a:rPr lang="en-GB" sz="24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659677"/>
              </p:ext>
            </p:extLst>
          </p:nvPr>
        </p:nvGraphicFramePr>
        <p:xfrm>
          <a:off x="7429488" y="1166891"/>
          <a:ext cx="1714512" cy="418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0" name="Формула" r:id="rId3" imgW="711200" imgH="228600" progId="Equation.3">
                  <p:embed/>
                </p:oleObj>
              </mc:Choice>
              <mc:Fallback>
                <p:oleObj name="Формула" r:id="rId3" imgW="711200" imgH="228600" progId="Equation.3">
                  <p:embed/>
                  <p:pic>
                    <p:nvPicPr>
                      <p:cNvPr id="7577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488" y="1166891"/>
                        <a:ext cx="1714512" cy="41835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54175"/>
              </p:ext>
            </p:extLst>
          </p:nvPr>
        </p:nvGraphicFramePr>
        <p:xfrm>
          <a:off x="1454056" y="1899732"/>
          <a:ext cx="6193653" cy="708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1" name="Формула" r:id="rId5" imgW="1968500" imgH="241300" progId="Equation.3">
                  <p:embed/>
                </p:oleObj>
              </mc:Choice>
              <mc:Fallback>
                <p:oleObj name="Формула" r:id="rId5" imgW="1968500" imgH="241300" progId="Equation.3">
                  <p:embed/>
                  <p:pic>
                    <p:nvPicPr>
                      <p:cNvPr id="757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4056" y="1899732"/>
                        <a:ext cx="6193653" cy="708421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172885" y="2989777"/>
            <a:ext cx="1763944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скільки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488594"/>
              </p:ext>
            </p:extLst>
          </p:nvPr>
        </p:nvGraphicFramePr>
        <p:xfrm>
          <a:off x="2428798" y="3021543"/>
          <a:ext cx="964413" cy="37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2" name="Формула" r:id="rId7" imgW="380835" imgH="190417" progId="Equation.3">
                  <p:embed/>
                </p:oleObj>
              </mc:Choice>
              <mc:Fallback>
                <p:oleObj name="Формула" r:id="rId7" imgW="380835" imgH="190417" progId="Equation.3">
                  <p:embed/>
                  <p:pic>
                    <p:nvPicPr>
                      <p:cNvPr id="7578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798" y="3021543"/>
                        <a:ext cx="964413" cy="37505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кутник 14"/>
          <p:cNvSpPr/>
          <p:nvPr/>
        </p:nvSpPr>
        <p:spPr>
          <a:xfrm>
            <a:off x="3885180" y="2965269"/>
            <a:ext cx="51090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критичному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інтервалі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5855564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218208" y="171451"/>
            <a:ext cx="8375073" cy="39241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Перетворимо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вихідні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Койк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використовуючи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параметр 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88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438266"/>
              </p:ext>
            </p:extLst>
          </p:nvPr>
        </p:nvGraphicFramePr>
        <p:xfrm>
          <a:off x="8181529" y="227186"/>
          <a:ext cx="589364" cy="371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5" name="Формула" r:id="rId3" imgW="152268" imgH="203024" progId="Equation.3">
                  <p:embed/>
                </p:oleObj>
              </mc:Choice>
              <mc:Fallback>
                <p:oleObj name="Формула" r:id="rId3" imgW="152268" imgH="203024" progId="Equation.3">
                  <p:embed/>
                  <p:pic>
                    <p:nvPicPr>
                      <p:cNvPr id="78849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1529" y="227186"/>
                        <a:ext cx="589364" cy="3714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4484316" y="384647"/>
            <a:ext cx="17536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05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ru-RU" sz="13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1143001" y="56035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788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772380"/>
              </p:ext>
            </p:extLst>
          </p:nvPr>
        </p:nvGraphicFramePr>
        <p:xfrm>
          <a:off x="883227" y="679282"/>
          <a:ext cx="2434321" cy="3843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6" name="Формула" r:id="rId5" imgW="1676400" imgH="2273300" progId="Equation.3">
                  <p:embed/>
                </p:oleObj>
              </mc:Choice>
              <mc:Fallback>
                <p:oleObj name="Формула" r:id="rId5" imgW="1676400" imgH="2273300" progId="Equation.3">
                  <p:embed/>
                  <p:pic>
                    <p:nvPicPr>
                      <p:cNvPr id="788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227" y="679282"/>
                        <a:ext cx="2434321" cy="384305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1143001" y="56035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788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907475"/>
              </p:ext>
            </p:extLst>
          </p:nvPr>
        </p:nvGraphicFramePr>
        <p:xfrm>
          <a:off x="3897885" y="711708"/>
          <a:ext cx="4283644" cy="37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7" name="Формула" r:id="rId7" imgW="3136900" imgH="2260600" progId="Equation.3">
                  <p:embed/>
                </p:oleObj>
              </mc:Choice>
              <mc:Fallback>
                <p:oleObj name="Формула" r:id="rId7" imgW="3136900" imgH="2260600" progId="Equation.3">
                  <p:embed/>
                  <p:pic>
                    <p:nvPicPr>
                      <p:cNvPr id="788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885" y="711708"/>
                        <a:ext cx="4283644" cy="377820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oogle Shape;1168;p41"/>
          <p:cNvGrpSpPr/>
          <p:nvPr/>
        </p:nvGrpSpPr>
        <p:grpSpPr>
          <a:xfrm>
            <a:off x="134347" y="3838841"/>
            <a:ext cx="555988" cy="651067"/>
            <a:chOff x="4539787" y="1011032"/>
            <a:chExt cx="598958" cy="720261"/>
          </a:xfrm>
        </p:grpSpPr>
        <p:sp>
          <p:nvSpPr>
            <p:cNvPr id="10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27040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124691" y="1116"/>
            <a:ext cx="8832273" cy="715581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Застосуємо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оператор </a:t>
            </a:r>
            <a:r>
              <a:rPr lang="ru-RU" sz="2100" b="1" i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оцінювання</a:t>
            </a:r>
            <a:r>
              <a:rPr lang="ru-RU" sz="21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1МНК 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перетворення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даних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отримаємо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оцінки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параметрів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798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15143"/>
              </p:ext>
            </p:extLst>
          </p:nvPr>
        </p:nvGraphicFramePr>
        <p:xfrm>
          <a:off x="124691" y="1953491"/>
          <a:ext cx="5118157" cy="859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8" name="Формула" r:id="rId3" imgW="2298700" imgH="368300" progId="Equation.3">
                  <p:embed/>
                </p:oleObj>
              </mc:Choice>
              <mc:Fallback>
                <p:oleObj name="Формула" r:id="rId3" imgW="2298700" imgH="368300" progId="Equation.3">
                  <p:embed/>
                  <p:pic>
                    <p:nvPicPr>
                      <p:cNvPr id="798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691" y="1953491"/>
                        <a:ext cx="5118157" cy="859386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798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269363"/>
              </p:ext>
            </p:extLst>
          </p:nvPr>
        </p:nvGraphicFramePr>
        <p:xfrm>
          <a:off x="5621482" y="457200"/>
          <a:ext cx="3214369" cy="4021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9" name="Формула" r:id="rId5" imgW="1473200" imgH="1803400" progId="Equation.3">
                  <p:embed/>
                </p:oleObj>
              </mc:Choice>
              <mc:Fallback>
                <p:oleObj name="Формула" r:id="rId5" imgW="1473200" imgH="1803400" progId="Equation.3">
                  <p:embed/>
                  <p:pic>
                    <p:nvPicPr>
                      <p:cNvPr id="798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1482" y="457200"/>
                        <a:ext cx="3214369" cy="4021281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oogle Shape;1168;p41"/>
          <p:cNvGrpSpPr/>
          <p:nvPr/>
        </p:nvGrpSpPr>
        <p:grpSpPr>
          <a:xfrm>
            <a:off x="269429" y="3724137"/>
            <a:ext cx="555988" cy="651067"/>
            <a:chOff x="4539787" y="1011032"/>
            <a:chExt cx="598958" cy="720261"/>
          </a:xfrm>
        </p:grpSpPr>
        <p:sp>
          <p:nvSpPr>
            <p:cNvPr id="8" name="Google Shape;1169;p41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170;p41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171;p41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72;p41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173;p41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11494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33"/>
          <p:cNvSpPr/>
          <p:nvPr/>
        </p:nvSpPr>
        <p:spPr>
          <a:xfrm>
            <a:off x="436418" y="1161674"/>
            <a:ext cx="7616537" cy="3981925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2832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8428"/>
              </p:ext>
            </p:extLst>
          </p:nvPr>
        </p:nvGraphicFramePr>
        <p:xfrm>
          <a:off x="1023275" y="1600200"/>
          <a:ext cx="6489352" cy="3106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33" name="Формула" r:id="rId4" imgW="3340100" imgH="1803400" progId="Equation.3">
                  <p:embed/>
                </p:oleObj>
              </mc:Choice>
              <mc:Fallback>
                <p:oleObj name="Формула" r:id="rId4" imgW="3340100" imgH="1803400" progId="Equation.3">
                  <p:embed/>
                  <p:pic>
                    <p:nvPicPr>
                      <p:cNvPr id="8089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275" y="1600200"/>
                        <a:ext cx="6489352" cy="310688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2546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28"/>
          <p:cNvSpPr txBox="1">
            <a:spLocks noGrp="1"/>
          </p:cNvSpPr>
          <p:nvPr>
            <p:ph type="ctrTitle" idx="4294967295"/>
          </p:nvPr>
        </p:nvSpPr>
        <p:spPr>
          <a:xfrm>
            <a:off x="332585" y="2293843"/>
            <a:ext cx="7772399" cy="12113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Лекцію закінчено, </a:t>
            </a:r>
            <a:br>
              <a:rPr lang="uk-UA" sz="44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i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</a:t>
            </a:r>
            <a:endParaRPr sz="4400" i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9" name="Google Shape;669;p28"/>
          <p:cNvSpPr txBox="1">
            <a:spLocks noGrp="1"/>
          </p:cNvSpPr>
          <p:nvPr>
            <p:ph type="sldNum" idx="12"/>
          </p:nvPr>
        </p:nvSpPr>
        <p:spPr>
          <a:xfrm>
            <a:off x="8556775" y="4826200"/>
            <a:ext cx="548700" cy="3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1981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268516"/>
            <a:ext cx="8853054" cy="297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 1. </a:t>
            </a:r>
            <a:r>
              <a:rPr lang="uk-UA" sz="21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lang="uk-UA" sz="2100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багатьох економічних процесів типовим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є те, що ефект від впливу деякого фактора на показник, </a:t>
            </a:r>
          </a:p>
          <a:p>
            <a:pPr indent="85725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який характеризує процес, виявляється не одразу, а поступово, через деякий період часу. Таке явище  називається </a:t>
            </a:r>
            <a:r>
              <a:rPr lang="uk-UA" sz="2100" b="1" i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лагом.</a:t>
            </a:r>
            <a:endParaRPr lang="ru-RU" sz="2100" b="1" i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85725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Потреба враховувати лаг при побудові </a:t>
            </a:r>
            <a:r>
              <a:rPr lang="uk-UA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економетричних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моделей постає </a:t>
            </a:r>
            <a:r>
              <a:rPr lang="uk-UA" sz="2100" b="1" i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дуже часто. </a:t>
            </a:r>
          </a:p>
          <a:p>
            <a:pPr indent="85725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Наприклад, при визначенні кількісного взаємозв’язку між капітальними вкладеннями і введенням </a:t>
            </a:r>
            <a:r>
              <a:rPr lang="uk-UA" sz="21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основних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фондів, між витратами виробничих ресурсів і обсягом виробництва.</a:t>
            </a:r>
            <a:endParaRPr lang="uk-UA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oogle Shape;1377;p41"/>
          <p:cNvGrpSpPr/>
          <p:nvPr/>
        </p:nvGrpSpPr>
        <p:grpSpPr>
          <a:xfrm>
            <a:off x="7849954" y="4229878"/>
            <a:ext cx="783744" cy="737755"/>
            <a:chOff x="1570037" y="1341437"/>
            <a:chExt cx="4943475" cy="4576762"/>
          </a:xfrm>
        </p:grpSpPr>
        <p:sp>
          <p:nvSpPr>
            <p:cNvPr id="5" name="Google Shape;1378;p41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379;p41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380;p41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381;p41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382;p41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383;p41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6927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3254" y="145443"/>
            <a:ext cx="8560974" cy="1685077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цьому вплив деяких пояснювальних змінних на залежну може проявлятися не лише через певний період часу, а й протягом певного часу, тобто лаг може складатись з кількох часових періодів. У цьому разі будемо мати справу з </a:t>
            </a:r>
            <a:r>
              <a:rPr lang="uk-UA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економетричною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моделлю розподіленого лагу.</a:t>
            </a:r>
            <a:endParaRPr lang="ru-RU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85725" algn="just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b="1" i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Економетричні</a:t>
            </a:r>
            <a:r>
              <a:rPr lang="uk-UA" sz="2100" b="1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модель розподіленого лага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визначається так:</a:t>
            </a:r>
            <a:endParaRPr lang="uk-UA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48276" y="2124417"/>
            <a:ext cx="4875644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4000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Σa</a:t>
            </a:r>
            <a:r>
              <a:rPr lang="en-US" sz="4000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000" baseline="-25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aseline="-25000" dirty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+ 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000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000" baseline="-25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(1)</a:t>
            </a:r>
            <a:r>
              <a:rPr lang="ru-RU" sz="4000" baseline="-25000" dirty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40410" y="3198938"/>
            <a:ext cx="8726662" cy="1038746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 </a:t>
            </a:r>
            <a:r>
              <a:rPr lang="en-US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US" sz="2100" baseline="-30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</a:t>
            </a:r>
            <a:r>
              <a:rPr lang="uk-UA" sz="2100" baseline="-30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−</a:t>
            </a:r>
            <a:r>
              <a:rPr lang="uk-UA" sz="2100" baseline="-30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параметри моделі при </a:t>
            </a:r>
            <a:r>
              <a:rPr lang="uk-UA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лагових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змінних;</a:t>
            </a:r>
            <a:r>
              <a:rPr lang="uk-UA" sz="2100" baseline="-30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lang="en-US" sz="2100" baseline="-30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uk-UA" sz="2100" baseline="-30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2100" baseline="-30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τ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− пояснювальна </a:t>
            </a:r>
            <a:r>
              <a:rPr lang="uk-UA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лагова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змінна; τ − період зрушення; </a:t>
            </a:r>
            <a:r>
              <a:rPr lang="en-US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lang="en-US" sz="2100" baseline="-30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− залишки, що нормально розподілені.</a:t>
            </a:r>
            <a:endParaRPr lang="uk-UA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85633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230298" y="149642"/>
            <a:ext cx="8664053" cy="715581"/>
          </a:xfrm>
          <a:prstGeom prst="rect">
            <a:avLst/>
          </a:prstGeom>
          <a:solidFill>
            <a:schemeClr val="tx2"/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chemeClr val="accent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Модель (1) називається загальною моделлю нескінченого розподіленого лага, якщо для неї справджуються такі умови:</a:t>
            </a:r>
            <a:endParaRPr lang="uk-UA" sz="21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84" name="Rectangle 28"/>
          <p:cNvSpPr>
            <a:spLocks noChangeArrowheads="1"/>
          </p:cNvSpPr>
          <p:nvPr/>
        </p:nvSpPr>
        <p:spPr bwMode="auto">
          <a:xfrm>
            <a:off x="924384" y="985900"/>
            <a:ext cx="6843861" cy="3924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257175" indent="-257175" algn="just" defTabSz="685800" fontAlgn="base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eriod"/>
              <a:tabLst>
                <a:tab pos="307181" algn="l"/>
              </a:tabLst>
            </a:pP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US" sz="2100" baseline="-300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US" sz="2100" baseline="-300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≥ 0, </a:t>
            </a: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будь-яких  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 j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;                                             (2)</a:t>
            </a:r>
            <a:endParaRPr lang="ru-RU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85" name="Rectangle 29"/>
          <p:cNvSpPr>
            <a:spLocks noChangeArrowheads="1"/>
          </p:cNvSpPr>
          <p:nvPr/>
        </p:nvSpPr>
        <p:spPr bwMode="auto">
          <a:xfrm>
            <a:off x="904468" y="1460258"/>
            <a:ext cx="6843861" cy="3924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marL="385763" indent="-385763" algn="just" defTabSz="685800" fontAlgn="base">
              <a:spcBef>
                <a:spcPct val="0"/>
              </a:spcBef>
              <a:spcAft>
                <a:spcPct val="0"/>
              </a:spcAft>
              <a:buClrTx/>
              <a:tabLst>
                <a:tab pos="307181" algn="l"/>
              </a:tabLst>
            </a:pP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en-US" sz="21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US" sz="2100" baseline="-300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</a:t>
            </a:r>
            <a:r>
              <a:rPr lang="ru-RU" sz="2100" baseline="-300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≥ 0, 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=1,2,3…; </a:t>
            </a:r>
            <a:r>
              <a:rPr lang="en-US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1,2,3…;          </a:t>
            </a: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(3)</a:t>
            </a:r>
            <a:endParaRPr lang="ru-RU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487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9854"/>
              </p:ext>
            </p:extLst>
          </p:nvPr>
        </p:nvGraphicFramePr>
        <p:xfrm>
          <a:off x="939430" y="1894188"/>
          <a:ext cx="2396412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22" name="Формула" r:id="rId4" imgW="698400" imgH="393480" progId="Equation.3">
                  <p:embed/>
                </p:oleObj>
              </mc:Choice>
              <mc:Fallback>
                <p:oleObj name="Формула" r:id="rId4" imgW="698400" imgH="393480" progId="Equation.3">
                  <p:embed/>
                  <p:pic>
                    <p:nvPicPr>
                      <p:cNvPr id="19487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430" y="1894188"/>
                        <a:ext cx="2396412" cy="64294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8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628732"/>
              </p:ext>
            </p:extLst>
          </p:nvPr>
        </p:nvGraphicFramePr>
        <p:xfrm>
          <a:off x="3611425" y="2027615"/>
          <a:ext cx="375050" cy="321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23" name="Формула" r:id="rId6" imgW="152334" imgH="139639" progId="Equation.3">
                  <p:embed/>
                </p:oleObj>
              </mc:Choice>
              <mc:Fallback>
                <p:oleObj name="Формула" r:id="rId6" imgW="152334" imgH="139639" progId="Equation.3">
                  <p:embed/>
                  <p:pic>
                    <p:nvPicPr>
                      <p:cNvPr id="1948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425" y="2027615"/>
                        <a:ext cx="375050" cy="321471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9" name="Rectangle 33"/>
          <p:cNvSpPr>
            <a:spLocks noChangeArrowheads="1"/>
          </p:cNvSpPr>
          <p:nvPr/>
        </p:nvSpPr>
        <p:spPr bwMode="auto">
          <a:xfrm>
            <a:off x="4773063" y="520378"/>
            <a:ext cx="21223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05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endParaRPr lang="ru-RU" sz="13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90" name="Rectangle 34"/>
          <p:cNvSpPr>
            <a:spLocks noChangeArrowheads="1"/>
          </p:cNvSpPr>
          <p:nvPr/>
        </p:nvSpPr>
        <p:spPr bwMode="auto">
          <a:xfrm>
            <a:off x="4099312" y="2023852"/>
            <a:ext cx="3000395" cy="3924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  <a:tabLst>
                <a:tab pos="307181" algn="l"/>
              </a:tabLst>
            </a:pPr>
            <a:r>
              <a:rPr lang="uk-UA" sz="21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−певне</a:t>
            </a: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число    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endParaRPr lang="ru-RU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 flipH="1">
            <a:off x="7212544" y="1969754"/>
            <a:ext cx="53578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(4)</a:t>
            </a:r>
            <a:endParaRPr lang="ru-RU" sz="2100" dirty="0"/>
          </a:p>
        </p:txBody>
      </p:sp>
      <p:sp>
        <p:nvSpPr>
          <p:cNvPr id="19493" name="Rectangle 37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sp>
        <p:nvSpPr>
          <p:cNvPr id="19495" name="Rectangle 39"/>
          <p:cNvSpPr>
            <a:spLocks noChangeArrowheads="1"/>
          </p:cNvSpPr>
          <p:nvPr/>
        </p:nvSpPr>
        <p:spPr bwMode="auto">
          <a:xfrm>
            <a:off x="1143000" y="660507"/>
            <a:ext cx="266740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90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;   </a:t>
            </a:r>
            <a:endParaRPr lang="en-US" sz="135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97" name="Rectangle 41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19496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778674"/>
              </p:ext>
            </p:extLst>
          </p:nvPr>
        </p:nvGraphicFramePr>
        <p:xfrm>
          <a:off x="959649" y="2469922"/>
          <a:ext cx="1768091" cy="803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24" name="Формула" r:id="rId8" imgW="634680" imgH="419040" progId="Equation.3">
                  <p:embed/>
                </p:oleObj>
              </mc:Choice>
              <mc:Fallback>
                <p:oleObj name="Формула" r:id="rId8" imgW="634680" imgH="419040" progId="Equation.3">
                  <p:embed/>
                  <p:pic>
                    <p:nvPicPr>
                      <p:cNvPr id="19496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9649" y="2469922"/>
                        <a:ext cx="1768091" cy="80367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7212544" y="2633348"/>
            <a:ext cx="4988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(5)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99" name="Rectangle 43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19498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156293"/>
              </p:ext>
            </p:extLst>
          </p:nvPr>
        </p:nvGraphicFramePr>
        <p:xfrm>
          <a:off x="904468" y="3109760"/>
          <a:ext cx="2134791" cy="750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25" name="Формула" r:id="rId10" imgW="660240" imgH="393480" progId="Equation.3">
                  <p:embed/>
                </p:oleObj>
              </mc:Choice>
              <mc:Fallback>
                <p:oleObj name="Формула" r:id="rId10" imgW="660240" imgH="393480" progId="Equation.3">
                  <p:embed/>
                  <p:pic>
                    <p:nvPicPr>
                      <p:cNvPr id="19498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468" y="3109760"/>
                        <a:ext cx="2134791" cy="75009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01" name="Rectangle 45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19500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530212"/>
              </p:ext>
            </p:extLst>
          </p:nvPr>
        </p:nvGraphicFramePr>
        <p:xfrm>
          <a:off x="3515763" y="3256475"/>
          <a:ext cx="2321719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26" name="Формула" r:id="rId12" imgW="634680" imgH="241200" progId="Equation.3">
                  <p:embed/>
                </p:oleObj>
              </mc:Choice>
              <mc:Fallback>
                <p:oleObj name="Формула" r:id="rId12" imgW="634680" imgH="241200" progId="Equation.3">
                  <p:embed/>
                  <p:pic>
                    <p:nvPicPr>
                      <p:cNvPr id="1950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5763" y="3256475"/>
                        <a:ext cx="2321719" cy="42862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chemeClr val="accent2">
                            <a:lumMod val="75000"/>
                          </a:schemeClr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Прямоугольник 48"/>
          <p:cNvSpPr/>
          <p:nvPr/>
        </p:nvSpPr>
        <p:spPr>
          <a:xfrm>
            <a:off x="7212544" y="3273600"/>
            <a:ext cx="56618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(6) </a:t>
            </a:r>
          </a:p>
        </p:txBody>
      </p:sp>
      <p:sp>
        <p:nvSpPr>
          <p:cNvPr id="19502" name="Rectangle 46"/>
          <p:cNvSpPr>
            <a:spLocks noChangeArrowheads="1"/>
          </p:cNvSpPr>
          <p:nvPr/>
        </p:nvSpPr>
        <p:spPr bwMode="auto">
          <a:xfrm>
            <a:off x="1" y="3794217"/>
            <a:ext cx="9143999" cy="715581"/>
          </a:xfrm>
          <a:prstGeom prst="rect">
            <a:avLst/>
          </a:prstGeom>
          <a:solidFill>
            <a:schemeClr val="tx2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Коефіцієнти </a:t>
            </a:r>
            <a:r>
              <a:rPr lang="en-US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US" sz="2100" baseline="-30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</a:t>
            </a:r>
            <a:r>
              <a:rPr lang="en-US" sz="2100" baseline="-30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=0,1,2,3... називаються коефіцієнтами лага, а послідовність </a:t>
            </a:r>
            <a:r>
              <a:rPr lang="en-US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{</a:t>
            </a:r>
            <a:r>
              <a:rPr lang="en-US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US" sz="2100" baseline="-30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</a:t>
            </a:r>
            <a:r>
              <a:rPr lang="en-US" sz="2100" baseline="-30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=0,1,2,3...}  − структурою лагу.</a:t>
            </a:r>
            <a:endParaRPr lang="uk-UA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423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14300" y="124400"/>
            <a:ext cx="8790710" cy="136191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 </a:t>
            </a:r>
            <a:r>
              <a:rPr lang="uk-UA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економетрична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модель включає не тільки лагові змінні, а й змінні, що характеризують поточні умови функціонування економічних систем, то така модель називається узагальненою моделлю розподіленого лагу і записується у вигляді :</a:t>
            </a:r>
            <a:endParaRPr lang="uk-UA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143001" y="277491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204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65645"/>
              </p:ext>
            </p:extLst>
          </p:nvPr>
        </p:nvGraphicFramePr>
        <p:xfrm>
          <a:off x="1359891" y="1589809"/>
          <a:ext cx="5217554" cy="1236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3" name="Формула" r:id="rId3" imgW="1727200" imgH="558800" progId="Equation.3">
                  <p:embed/>
                </p:oleObj>
              </mc:Choice>
              <mc:Fallback>
                <p:oleObj name="Формула" r:id="rId3" imgW="1727200" imgH="558800" progId="Equation.3">
                  <p:embed/>
                  <p:pic>
                    <p:nvPicPr>
                      <p:cNvPr id="2049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9891" y="1589809"/>
                        <a:ext cx="5217554" cy="123651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1143001" y="30606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sp>
        <p:nvSpPr>
          <p:cNvPr id="14" name="Прямоугольник 13"/>
          <p:cNvSpPr/>
          <p:nvPr/>
        </p:nvSpPr>
        <p:spPr>
          <a:xfrm>
            <a:off x="7371155" y="2028822"/>
            <a:ext cx="56618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(7).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2929825"/>
            <a:ext cx="9029700" cy="136191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Труднощі оцінювання параметрів такої моделі пов’язані з необхідністю враховувати обмеження на параметри </a:t>
            </a:r>
            <a:r>
              <a:rPr lang="en-US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US" sz="2100" baseline="-30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τ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 практиці реалізація такої моделі стикається з труднощами через велику кількість факторів, істотною обмеженістю часових рядів і складністю їх внутрішньої структури.</a:t>
            </a:r>
            <a:endParaRPr lang="uk-UA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915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259773" y="267875"/>
            <a:ext cx="8562109" cy="103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050" dirty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ru-RU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lang="ru-RU" sz="2100" dirty="0" err="1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різних</a:t>
            </a:r>
            <a:r>
              <a:rPr lang="ru-RU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значень</a:t>
            </a:r>
            <a:r>
              <a:rPr lang="ru-RU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τ </a:t>
            </a:r>
            <a:r>
              <a:rPr lang="ru-RU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lang="ru-RU" sz="2100" dirty="0" err="1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основі</a:t>
            </a:r>
            <a:r>
              <a:rPr lang="ru-RU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взаємної</a:t>
            </a:r>
            <a:r>
              <a:rPr lang="ru-RU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кореляційної</a:t>
            </a:r>
            <a:r>
              <a:rPr lang="ru-RU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функції</a:t>
            </a:r>
            <a:r>
              <a:rPr lang="ru-RU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можна</a:t>
            </a:r>
            <a:r>
              <a:rPr lang="ru-RU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одержати</a:t>
            </a:r>
            <a:r>
              <a:rPr lang="ru-RU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lang="ru-RU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+1 </a:t>
            </a:r>
            <a:r>
              <a:rPr lang="ru-RU" sz="2100" dirty="0" err="1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ru-RU" sz="2100" baseline="-30000" dirty="0" err="1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(τ</a:t>
            </a:r>
            <a:r>
              <a:rPr lang="ru-RU" sz="2100" baseline="-300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</a:t>
            </a: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dirty="0" err="1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ru-RU" sz="2100" baseline="-30000" dirty="0" err="1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(τ</a:t>
            </a:r>
            <a:r>
              <a:rPr lang="ru-RU" sz="2100" baseline="-300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містяться</a:t>
            </a:r>
            <a:r>
              <a:rPr lang="ru-RU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lang="ru-RU" sz="2100" dirty="0" err="1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множині</a:t>
            </a:r>
            <a:r>
              <a:rPr lang="ru-RU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ru-RU" sz="2100" baseline="-30000" dirty="0" err="1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(τ</a:t>
            </a:r>
            <a:r>
              <a:rPr lang="ru-RU" sz="2100" baseline="-300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2100" dirty="0">
                <a:solidFill>
                  <a:schemeClr val="bg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lang="ru-RU" sz="21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5643570" y="1071552"/>
          <a:ext cx="428628" cy="214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56" name="Формула" r:id="rId3" imgW="126725" imgH="126725" progId="Equation.3">
                  <p:embed/>
                </p:oleObj>
              </mc:Choice>
              <mc:Fallback>
                <p:oleObj name="Формула" r:id="rId3" imgW="126725" imgH="126725" progId="Equation.3">
                  <p:embed/>
                  <p:pic>
                    <p:nvPicPr>
                      <p:cNvPr id="440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3570" y="1071552"/>
                        <a:ext cx="428628" cy="2143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09104" y="587652"/>
            <a:ext cx="8598478" cy="200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  <a:endParaRPr lang="ru-RU" sz="21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</a:t>
            </a:r>
            <a:r>
              <a:rPr lang="ru-RU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]-1,1[. </a:t>
            </a:r>
            <a:endParaRPr lang="ru-RU" sz="21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ru-RU" sz="2100" dirty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Якщо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τ=0, 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маємо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парний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коефіцієнт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кореляції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Найбільше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ru-RU" sz="2100" baseline="-300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(τ</a:t>
            </a:r>
            <a:r>
              <a:rPr lang="ru-RU" sz="2100" baseline="-30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за модулем (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найближче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одиниці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ru-RU" sz="2100" b="1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визначає</a:t>
            </a:r>
            <a:r>
              <a:rPr lang="ru-RU" sz="2100" b="1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зрушення</a:t>
            </a:r>
            <a:r>
              <a:rPr lang="ru-RU" sz="2100" b="1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, </a:t>
            </a:r>
            <a:r>
              <a:rPr lang="ru-RU" sz="2100" b="1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lang="ru-RU" sz="2100" b="1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часовий</a:t>
            </a:r>
            <a:r>
              <a:rPr lang="ru-RU" sz="2100" b="1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лаг. </a:t>
            </a:r>
            <a:endParaRPr lang="ru-RU" sz="21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9104" y="2915670"/>
            <a:ext cx="8925791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часовим</a:t>
            </a:r>
            <a:r>
              <a:rPr lang="ru-RU" sz="21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лагом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розуміють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зрушення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найбільший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коефіцієнт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взаємної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кореляції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Знайшовши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часові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лаги для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взаємозв’язку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економічними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показниками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побудувати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економетричну</a:t>
            </a:r>
            <a:r>
              <a:rPr lang="ru-RU" sz="21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модель </a:t>
            </a:r>
            <a:r>
              <a:rPr lang="ru-RU" sz="21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розподіленого</a:t>
            </a:r>
            <a:r>
              <a:rPr lang="ru-RU" sz="21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лага. </a:t>
            </a:r>
          </a:p>
        </p:txBody>
      </p:sp>
    </p:spTree>
    <p:extLst>
      <p:ext uri="{BB962C8B-B14F-4D97-AF65-F5344CB8AC3E}">
        <p14:creationId xmlns:p14="http://schemas.microsoft.com/office/powerpoint/2010/main" val="2781397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98822" y="28718"/>
            <a:ext cx="8859777" cy="168507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Наявність </a:t>
            </a:r>
            <a:r>
              <a:rPr lang="uk-UA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мультиколінеарності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між </a:t>
            </a:r>
            <a:r>
              <a:rPr lang="uk-UA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лаговими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змінними ускладнює побудову </a:t>
            </a:r>
            <a:r>
              <a:rPr lang="uk-UA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економетричної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моделі Щоб позбутися </a:t>
            </a:r>
            <a:r>
              <a:rPr lang="uk-UA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мультиколінеарності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необхідно ввести коефіцієнти при </a:t>
            </a:r>
            <a:r>
              <a:rPr lang="uk-UA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лагових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змінних. Вони повинні мати однаковий знак і можна знайти їх </a:t>
            </a:r>
            <a:r>
              <a:rPr lang="uk-UA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сумму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Тоді </a:t>
            </a:r>
            <a:r>
              <a:rPr lang="uk-UA" sz="2100" b="1" i="1" dirty="0" err="1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економетрична</a:t>
            </a:r>
            <a:r>
              <a:rPr lang="uk-UA" sz="21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модель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запишеться :</a:t>
            </a:r>
            <a:endParaRPr lang="uk-UA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050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679456"/>
              </p:ext>
            </p:extLst>
          </p:nvPr>
        </p:nvGraphicFramePr>
        <p:xfrm>
          <a:off x="2255002" y="1641827"/>
          <a:ext cx="4239315" cy="968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4" name="Формула" r:id="rId3" imgW="1244600" imgH="444500" progId="Equation.3">
                  <p:embed/>
                </p:oleObj>
              </mc:Choice>
              <mc:Fallback>
                <p:oleObj name="Формула" r:id="rId3" imgW="1244600" imgH="444500" progId="Equation.3">
                  <p:embed/>
                  <p:pic>
                    <p:nvPicPr>
                      <p:cNvPr id="419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002" y="1641827"/>
                        <a:ext cx="4239315" cy="96840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794036" y="1940019"/>
            <a:ext cx="566181" cy="415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(9).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2733" y="2644749"/>
            <a:ext cx="8558886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вагових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коефіцієнтів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Л.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Койк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запропонував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форму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спадної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геометричної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прогресії</a:t>
            </a:r>
            <a:r>
              <a:rPr lang="en-US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02733" y="3412738"/>
            <a:ext cx="6088846" cy="39241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indent="85725" algn="just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sz="21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Тоді </a:t>
            </a:r>
            <a:r>
              <a:rPr lang="uk-UA" sz="21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економетрична</a:t>
            </a:r>
            <a:r>
              <a:rPr lang="uk-UA" sz="21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модель запишеться у вигляді</a:t>
            </a:r>
            <a:endParaRPr lang="uk-UA" sz="2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9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592694"/>
              </p:ext>
            </p:extLst>
          </p:nvPr>
        </p:nvGraphicFramePr>
        <p:xfrm>
          <a:off x="1662545" y="3901873"/>
          <a:ext cx="7086600" cy="642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5" name="Формула" r:id="rId5" imgW="2184400" imgH="228600" progId="Equation.3">
                  <p:embed/>
                </p:oleObj>
              </mc:Choice>
              <mc:Fallback>
                <p:oleObj name="Формула" r:id="rId5" imgW="2184400" imgH="228600" progId="Equation.3">
                  <p:embed/>
                  <p:pic>
                    <p:nvPicPr>
                      <p:cNvPr id="419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545" y="3901873"/>
                        <a:ext cx="7086600" cy="64294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28575">
                        <a:solidFill>
                          <a:srgbClr val="0070C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1143000" y="318143"/>
            <a:ext cx="2224007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ru-RU" sz="1050" dirty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1050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</a:t>
            </a:r>
            <a:r>
              <a:rPr lang="ru-RU" sz="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35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910231"/>
      </p:ext>
    </p:extLst>
  </p:cSld>
  <p:clrMapOvr>
    <a:masterClrMapping/>
  </p:clrMapOvr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28324A"/>
      </a:dk1>
      <a:lt1>
        <a:srgbClr val="FFFFFF"/>
      </a:lt1>
      <a:dk2>
        <a:srgbClr val="707685"/>
      </a:dk2>
      <a:lt2>
        <a:srgbClr val="E5E5E5"/>
      </a:lt2>
      <a:accent1>
        <a:srgbClr val="00CEF6"/>
      </a:accent1>
      <a:accent2>
        <a:srgbClr val="3468BC"/>
      </a:accent2>
      <a:accent3>
        <a:srgbClr val="00A7C8"/>
      </a:accent3>
      <a:accent4>
        <a:srgbClr val="8EC400"/>
      </a:accent4>
      <a:accent5>
        <a:srgbClr val="AFF000"/>
      </a:accent5>
      <a:accent6>
        <a:srgbClr val="7F7F7F"/>
      </a:accent6>
      <a:hlink>
        <a:srgbClr val="28324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1776</Words>
  <Application>Microsoft Office PowerPoint</Application>
  <PresentationFormat>Екран (16:9)</PresentationFormat>
  <Paragraphs>514</Paragraphs>
  <Slides>36</Slides>
  <Notes>5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36</vt:i4>
      </vt:variant>
    </vt:vector>
  </HeadingPairs>
  <TitlesOfParts>
    <vt:vector size="43" baseType="lpstr">
      <vt:lpstr>Oswald</vt:lpstr>
      <vt:lpstr>Times New Roman</vt:lpstr>
      <vt:lpstr>Arial</vt:lpstr>
      <vt:lpstr>Calibri</vt:lpstr>
      <vt:lpstr>Source Sans Pro</vt:lpstr>
      <vt:lpstr>Quince template</vt:lpstr>
      <vt:lpstr>Формула</vt:lpstr>
      <vt:lpstr>ЕКОНОМЕТРИКА лектор доцент кафедри статистики та економічного аналізу  Симоненко Олена Іванівна </vt:lpstr>
      <vt:lpstr>Презентація PowerPoint</vt:lpstr>
      <vt:lpstr>Рекомендована література: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Лекцію закінчено,  дякую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PC</dc:creator>
  <cp:lastModifiedBy>Symonenko</cp:lastModifiedBy>
  <cp:revision>129</cp:revision>
  <dcterms:modified xsi:type="dcterms:W3CDTF">2022-03-22T11:27:35Z</dcterms:modified>
</cp:coreProperties>
</file>