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E553"/>
    <a:srgbClr val="F5DF8F"/>
    <a:srgbClr val="FFFF80"/>
    <a:srgbClr val="3FF5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9FD7E000-52C2-4972-9D2B-2DA4EBF37BE5}" type="datetimeFigureOut">
              <a:rPr lang="uk-UA" smtClean="0"/>
              <a:t>09.11.2022</a:t>
            </a:fld>
            <a:endParaRPr lang="uk-UA"/>
          </a:p>
        </p:txBody>
      </p:sp>
      <p:sp>
        <p:nvSpPr>
          <p:cNvPr id="5" name="Footer Placeholder 4"/>
          <p:cNvSpPr>
            <a:spLocks noGrp="1"/>
          </p:cNvSpPr>
          <p:nvPr>
            <p:ph type="ftr" sz="quarter" idx="11"/>
          </p:nvPr>
        </p:nvSpPr>
        <p:spPr>
          <a:xfrm>
            <a:off x="1371600" y="4323845"/>
            <a:ext cx="6400800" cy="365125"/>
          </a:xfrm>
        </p:spPr>
        <p:txBody>
          <a:bodyPr/>
          <a:lstStyle/>
          <a:p>
            <a:endParaRPr lang="uk-UA"/>
          </a:p>
        </p:txBody>
      </p:sp>
      <p:sp>
        <p:nvSpPr>
          <p:cNvPr id="6" name="Slide Number Placeholder 5"/>
          <p:cNvSpPr>
            <a:spLocks noGrp="1"/>
          </p:cNvSpPr>
          <p:nvPr>
            <p:ph type="sldNum" sz="quarter" idx="12"/>
          </p:nvPr>
        </p:nvSpPr>
        <p:spPr>
          <a:xfrm>
            <a:off x="8077200" y="1430866"/>
            <a:ext cx="2743200" cy="365125"/>
          </a:xfrm>
        </p:spPr>
        <p:txBody>
          <a:bodyPr/>
          <a:lstStyle/>
          <a:p>
            <a:fld id="{9723BA59-DFEB-469C-ADD1-D957886E898A}" type="slidenum">
              <a:rPr lang="uk-UA" smtClean="0"/>
              <a:t>‹№›</a:t>
            </a:fld>
            <a:endParaRPr lang="uk-UA"/>
          </a:p>
        </p:txBody>
      </p:sp>
    </p:spTree>
    <p:extLst>
      <p:ext uri="{BB962C8B-B14F-4D97-AF65-F5344CB8AC3E}">
        <p14:creationId xmlns:p14="http://schemas.microsoft.com/office/powerpoint/2010/main" val="120197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9FD7E000-52C2-4972-9D2B-2DA4EBF37BE5}" type="datetimeFigureOut">
              <a:rPr lang="uk-UA" smtClean="0"/>
              <a:t>09.11.2022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9723BA59-DFEB-469C-ADD1-D957886E898A}" type="slidenum">
              <a:rPr lang="uk-UA" smtClean="0"/>
              <a:t>‹№›</a:t>
            </a:fld>
            <a:endParaRPr lang="uk-UA"/>
          </a:p>
        </p:txBody>
      </p:sp>
    </p:spTree>
    <p:extLst>
      <p:ext uri="{BB962C8B-B14F-4D97-AF65-F5344CB8AC3E}">
        <p14:creationId xmlns:p14="http://schemas.microsoft.com/office/powerpoint/2010/main" val="2183584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Назва та підпис">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uk-UA"/>
              <a:t>Клацніть, щоб редагувати стиль зразка заголовка</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9FD7E000-52C2-4972-9D2B-2DA4EBF37BE5}" type="datetimeFigureOut">
              <a:rPr lang="uk-UA" smtClean="0"/>
              <a:t>09.11.2022</a:t>
            </a:fld>
            <a:endParaRPr lang="uk-UA"/>
          </a:p>
        </p:txBody>
      </p:sp>
      <p:sp>
        <p:nvSpPr>
          <p:cNvPr id="6" name="Footer Placeholder 5"/>
          <p:cNvSpPr>
            <a:spLocks noGrp="1"/>
          </p:cNvSpPr>
          <p:nvPr>
            <p:ph type="ftr" sz="quarter" idx="11"/>
          </p:nvPr>
        </p:nvSpPr>
        <p:spPr>
          <a:xfrm>
            <a:off x="685800" y="379941"/>
            <a:ext cx="6991492" cy="365125"/>
          </a:xfrm>
        </p:spPr>
        <p:txBody>
          <a:bodyPr/>
          <a:lstStyle/>
          <a:p>
            <a:endParaRPr lang="uk-UA"/>
          </a:p>
        </p:txBody>
      </p:sp>
      <p:sp>
        <p:nvSpPr>
          <p:cNvPr id="7" name="Slide Number Placeholder 6"/>
          <p:cNvSpPr>
            <a:spLocks noGrp="1"/>
          </p:cNvSpPr>
          <p:nvPr>
            <p:ph type="sldNum" sz="quarter" idx="12"/>
          </p:nvPr>
        </p:nvSpPr>
        <p:spPr>
          <a:xfrm>
            <a:off x="10862452" y="381000"/>
            <a:ext cx="643748" cy="365125"/>
          </a:xfrm>
        </p:spPr>
        <p:txBody>
          <a:bodyPr/>
          <a:lstStyle/>
          <a:p>
            <a:fld id="{9723BA59-DFEB-469C-ADD1-D957886E898A}" type="slidenum">
              <a:rPr lang="uk-UA" smtClean="0"/>
              <a:t>‹№›</a:t>
            </a:fld>
            <a:endParaRPr lang="uk-UA"/>
          </a:p>
        </p:txBody>
      </p:sp>
    </p:spTree>
    <p:extLst>
      <p:ext uri="{BB962C8B-B14F-4D97-AF65-F5344CB8AC3E}">
        <p14:creationId xmlns:p14="http://schemas.microsoft.com/office/powerpoint/2010/main" val="2596644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з підписом">
    <p:spTree>
      <p:nvGrpSpPr>
        <p:cNvPr id="1" name=""/>
        <p:cNvGrpSpPr/>
        <p:nvPr/>
      </p:nvGrpSpPr>
      <p:grpSpPr>
        <a:xfrm>
          <a:off x="0" y="0"/>
          <a:ext cx="0" cy="0"/>
          <a:chOff x="0" y="0"/>
          <a:chExt cx="0" cy="0"/>
        </a:xfrm>
      </p:grpSpPr>
      <p:pic>
        <p:nvPicPr>
          <p:cNvPr id="11" name="Picture 10"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uk-UA"/>
              <a:t>Клацніть, щоб редагувати стиль зразка заголовка</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9FD7E000-52C2-4972-9D2B-2DA4EBF37BE5}" type="datetimeFigureOut">
              <a:rPr lang="uk-UA" smtClean="0"/>
              <a:t>09.11.2022</a:t>
            </a:fld>
            <a:endParaRPr lang="uk-UA"/>
          </a:p>
        </p:txBody>
      </p:sp>
      <p:sp>
        <p:nvSpPr>
          <p:cNvPr id="6" name="Footer Placeholder 5"/>
          <p:cNvSpPr>
            <a:spLocks noGrp="1"/>
          </p:cNvSpPr>
          <p:nvPr>
            <p:ph type="ftr" sz="quarter" idx="11"/>
          </p:nvPr>
        </p:nvSpPr>
        <p:spPr>
          <a:xfrm>
            <a:off x="685800" y="379941"/>
            <a:ext cx="6991492" cy="365125"/>
          </a:xfrm>
        </p:spPr>
        <p:txBody>
          <a:bodyPr/>
          <a:lstStyle/>
          <a:p>
            <a:endParaRPr lang="uk-UA"/>
          </a:p>
        </p:txBody>
      </p:sp>
      <p:sp>
        <p:nvSpPr>
          <p:cNvPr id="7" name="Slide Number Placeholder 6"/>
          <p:cNvSpPr>
            <a:spLocks noGrp="1"/>
          </p:cNvSpPr>
          <p:nvPr>
            <p:ph type="sldNum" sz="quarter" idx="12"/>
          </p:nvPr>
        </p:nvSpPr>
        <p:spPr>
          <a:xfrm>
            <a:off x="10862452" y="381000"/>
            <a:ext cx="643748" cy="365125"/>
          </a:xfrm>
        </p:spPr>
        <p:txBody>
          <a:bodyPr/>
          <a:lstStyle/>
          <a:p>
            <a:fld id="{9723BA59-DFEB-469C-ADD1-D957886E898A}" type="slidenum">
              <a:rPr lang="uk-UA" smtClean="0"/>
              <a:t>‹№›</a:t>
            </a:fld>
            <a:endParaRPr lang="uk-UA"/>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064730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ка назви">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uk-UA"/>
              <a:t>Клацніть, щоб редагувати стиль зразка заголовка</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9FD7E000-52C2-4972-9D2B-2DA4EBF37BE5}" type="datetimeFigureOut">
              <a:rPr lang="uk-UA" smtClean="0"/>
              <a:t>09.11.2022</a:t>
            </a:fld>
            <a:endParaRPr lang="uk-UA"/>
          </a:p>
        </p:txBody>
      </p:sp>
      <p:sp>
        <p:nvSpPr>
          <p:cNvPr id="6" name="Footer Placeholder 5"/>
          <p:cNvSpPr>
            <a:spLocks noGrp="1"/>
          </p:cNvSpPr>
          <p:nvPr>
            <p:ph type="ftr" sz="quarter" idx="11"/>
          </p:nvPr>
        </p:nvSpPr>
        <p:spPr>
          <a:xfrm>
            <a:off x="685800" y="378883"/>
            <a:ext cx="6991492" cy="365125"/>
          </a:xfrm>
        </p:spPr>
        <p:txBody>
          <a:bodyPr/>
          <a:lstStyle/>
          <a:p>
            <a:endParaRPr lang="uk-UA"/>
          </a:p>
        </p:txBody>
      </p:sp>
      <p:sp>
        <p:nvSpPr>
          <p:cNvPr id="7" name="Slide Number Placeholder 6"/>
          <p:cNvSpPr>
            <a:spLocks noGrp="1"/>
          </p:cNvSpPr>
          <p:nvPr>
            <p:ph type="sldNum" sz="quarter" idx="12"/>
          </p:nvPr>
        </p:nvSpPr>
        <p:spPr>
          <a:xfrm>
            <a:off x="10862452" y="381000"/>
            <a:ext cx="643748" cy="365125"/>
          </a:xfrm>
        </p:spPr>
        <p:txBody>
          <a:bodyPr/>
          <a:lstStyle/>
          <a:p>
            <a:fld id="{9723BA59-DFEB-469C-ADD1-D957886E898A}" type="slidenum">
              <a:rPr lang="uk-UA" smtClean="0"/>
              <a:t>‹№›</a:t>
            </a:fld>
            <a:endParaRPr lang="uk-UA"/>
          </a:p>
        </p:txBody>
      </p:sp>
    </p:spTree>
    <p:extLst>
      <p:ext uri="{BB962C8B-B14F-4D97-AF65-F5344CB8AC3E}">
        <p14:creationId xmlns:p14="http://schemas.microsoft.com/office/powerpoint/2010/main" val="36068736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uk-UA"/>
              <a:t>Клацніть, щоб редагувати стиль зразка заголовка</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3" name="Date Placeholder 2"/>
          <p:cNvSpPr>
            <a:spLocks noGrp="1"/>
          </p:cNvSpPr>
          <p:nvPr>
            <p:ph type="dt" sz="half" idx="10"/>
          </p:nvPr>
        </p:nvSpPr>
        <p:spPr/>
        <p:txBody>
          <a:bodyPr/>
          <a:lstStyle/>
          <a:p>
            <a:fld id="{9FD7E000-52C2-4972-9D2B-2DA4EBF37BE5}" type="datetimeFigureOut">
              <a:rPr lang="uk-UA" smtClean="0"/>
              <a:t>09.11.2022</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9723BA59-DFEB-469C-ADD1-D957886E898A}" type="slidenum">
              <a:rPr lang="uk-UA" smtClean="0"/>
              <a:t>‹№›</a:t>
            </a:fld>
            <a:endParaRPr lang="uk-UA"/>
          </a:p>
        </p:txBody>
      </p:sp>
    </p:spTree>
    <p:extLst>
      <p:ext uri="{BB962C8B-B14F-4D97-AF65-F5344CB8AC3E}">
        <p14:creationId xmlns:p14="http://schemas.microsoft.com/office/powerpoint/2010/main" val="3892081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колонки з малюнками">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uk-UA"/>
              <a:t>Клацніть, щоб редагувати стиль зразка заголовка</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3" name="Date Placeholder 2"/>
          <p:cNvSpPr>
            <a:spLocks noGrp="1"/>
          </p:cNvSpPr>
          <p:nvPr>
            <p:ph type="dt" sz="half" idx="10"/>
          </p:nvPr>
        </p:nvSpPr>
        <p:spPr/>
        <p:txBody>
          <a:bodyPr/>
          <a:lstStyle/>
          <a:p>
            <a:fld id="{9FD7E000-52C2-4972-9D2B-2DA4EBF37BE5}" type="datetimeFigureOut">
              <a:rPr lang="uk-UA" smtClean="0"/>
              <a:t>09.11.2022</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9723BA59-DFEB-469C-ADD1-D957886E898A}" type="slidenum">
              <a:rPr lang="uk-UA" smtClean="0"/>
              <a:t>‹№›</a:t>
            </a:fld>
            <a:endParaRPr lang="uk-UA"/>
          </a:p>
        </p:txBody>
      </p:sp>
    </p:spTree>
    <p:extLst>
      <p:ext uri="{BB962C8B-B14F-4D97-AF65-F5344CB8AC3E}">
        <p14:creationId xmlns:p14="http://schemas.microsoft.com/office/powerpoint/2010/main" val="40494217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9FD7E000-52C2-4972-9D2B-2DA4EBF37BE5}" type="datetimeFigureOut">
              <a:rPr lang="uk-UA" smtClean="0"/>
              <a:t>09.11.2022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9723BA59-DFEB-469C-ADD1-D957886E898A}" type="slidenum">
              <a:rPr lang="uk-UA" smtClean="0"/>
              <a:t>‹№›</a:t>
            </a:fld>
            <a:endParaRPr lang="uk-UA"/>
          </a:p>
        </p:txBody>
      </p:sp>
    </p:spTree>
    <p:extLst>
      <p:ext uri="{BB962C8B-B14F-4D97-AF65-F5344CB8AC3E}">
        <p14:creationId xmlns:p14="http://schemas.microsoft.com/office/powerpoint/2010/main" val="7268880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ий заголовок і текст">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9FD7E000-52C2-4972-9D2B-2DA4EBF37BE5}" type="datetimeFigureOut">
              <a:rPr lang="uk-UA" smtClean="0"/>
              <a:t>09.11.2022</a:t>
            </a:fld>
            <a:endParaRPr lang="uk-UA"/>
          </a:p>
        </p:txBody>
      </p:sp>
      <p:sp>
        <p:nvSpPr>
          <p:cNvPr id="5" name="Footer Placeholder 4"/>
          <p:cNvSpPr>
            <a:spLocks noGrp="1"/>
          </p:cNvSpPr>
          <p:nvPr>
            <p:ph type="ftr" sz="quarter" idx="11"/>
          </p:nvPr>
        </p:nvSpPr>
        <p:spPr>
          <a:xfrm>
            <a:off x="685800" y="381000"/>
            <a:ext cx="6991492" cy="365125"/>
          </a:xfrm>
        </p:spPr>
        <p:txBody>
          <a:bodyPr/>
          <a:lstStyle/>
          <a:p>
            <a:endParaRPr lang="uk-UA"/>
          </a:p>
        </p:txBody>
      </p:sp>
      <p:sp>
        <p:nvSpPr>
          <p:cNvPr id="6" name="Slide Number Placeholder 5"/>
          <p:cNvSpPr>
            <a:spLocks noGrp="1"/>
          </p:cNvSpPr>
          <p:nvPr>
            <p:ph type="sldNum" sz="quarter" idx="12"/>
          </p:nvPr>
        </p:nvSpPr>
        <p:spPr>
          <a:xfrm>
            <a:off x="10862452" y="381000"/>
            <a:ext cx="643748" cy="365125"/>
          </a:xfrm>
        </p:spPr>
        <p:txBody>
          <a:bodyPr/>
          <a:lstStyle/>
          <a:p>
            <a:fld id="{9723BA59-DFEB-469C-ADD1-D957886E898A}" type="slidenum">
              <a:rPr lang="uk-UA" smtClean="0"/>
              <a:t>‹№›</a:t>
            </a:fld>
            <a:endParaRPr lang="uk-UA"/>
          </a:p>
        </p:txBody>
      </p:sp>
    </p:spTree>
    <p:extLst>
      <p:ext uri="{BB962C8B-B14F-4D97-AF65-F5344CB8AC3E}">
        <p14:creationId xmlns:p14="http://schemas.microsoft.com/office/powerpoint/2010/main" val="4063965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9FD7E000-52C2-4972-9D2B-2DA4EBF37BE5}" type="datetimeFigureOut">
              <a:rPr lang="uk-UA" smtClean="0"/>
              <a:t>09.11.2022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9723BA59-DFEB-469C-ADD1-D957886E898A}" type="slidenum">
              <a:rPr lang="uk-UA" smtClean="0"/>
              <a:t>‹№›</a:t>
            </a:fld>
            <a:endParaRPr lang="uk-UA"/>
          </a:p>
        </p:txBody>
      </p:sp>
    </p:spTree>
    <p:extLst>
      <p:ext uri="{BB962C8B-B14F-4D97-AF65-F5344CB8AC3E}">
        <p14:creationId xmlns:p14="http://schemas.microsoft.com/office/powerpoint/2010/main" val="2277137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Назва розділу">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9FD7E000-52C2-4972-9D2B-2DA4EBF37BE5}" type="datetimeFigureOut">
              <a:rPr lang="uk-UA" smtClean="0"/>
              <a:t>09.11.2022</a:t>
            </a:fld>
            <a:endParaRPr lang="uk-UA"/>
          </a:p>
        </p:txBody>
      </p:sp>
      <p:sp>
        <p:nvSpPr>
          <p:cNvPr id="5" name="Footer Placeholder 4"/>
          <p:cNvSpPr>
            <a:spLocks noGrp="1"/>
          </p:cNvSpPr>
          <p:nvPr>
            <p:ph type="ftr" sz="quarter" idx="11"/>
          </p:nvPr>
        </p:nvSpPr>
        <p:spPr>
          <a:xfrm>
            <a:off x="685800" y="381001"/>
            <a:ext cx="6991492" cy="364065"/>
          </a:xfrm>
        </p:spPr>
        <p:txBody>
          <a:bodyPr/>
          <a:lstStyle/>
          <a:p>
            <a:endParaRPr lang="uk-UA"/>
          </a:p>
        </p:txBody>
      </p:sp>
      <p:sp>
        <p:nvSpPr>
          <p:cNvPr id="6" name="Slide Number Placeholder 5"/>
          <p:cNvSpPr>
            <a:spLocks noGrp="1"/>
          </p:cNvSpPr>
          <p:nvPr>
            <p:ph type="sldNum" sz="quarter" idx="12"/>
          </p:nvPr>
        </p:nvSpPr>
        <p:spPr>
          <a:xfrm>
            <a:off x="10862452" y="381000"/>
            <a:ext cx="643748" cy="365125"/>
          </a:xfrm>
        </p:spPr>
        <p:txBody>
          <a:bodyPr/>
          <a:lstStyle/>
          <a:p>
            <a:fld id="{9723BA59-DFEB-469C-ADD1-D957886E898A}" type="slidenum">
              <a:rPr lang="uk-UA" smtClean="0"/>
              <a:t>‹№›</a:t>
            </a:fld>
            <a:endParaRPr lang="uk-UA"/>
          </a:p>
        </p:txBody>
      </p:sp>
    </p:spTree>
    <p:extLst>
      <p:ext uri="{BB962C8B-B14F-4D97-AF65-F5344CB8AC3E}">
        <p14:creationId xmlns:p14="http://schemas.microsoft.com/office/powerpoint/2010/main" val="2896892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9FD7E000-52C2-4972-9D2B-2DA4EBF37BE5}" type="datetimeFigureOut">
              <a:rPr lang="uk-UA" smtClean="0"/>
              <a:t>09.11.2022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9723BA59-DFEB-469C-ADD1-D957886E898A}" type="slidenum">
              <a:rPr lang="uk-UA" smtClean="0"/>
              <a:t>‹№›</a:t>
            </a:fld>
            <a:endParaRPr lang="uk-UA"/>
          </a:p>
        </p:txBody>
      </p:sp>
    </p:spTree>
    <p:extLst>
      <p:ext uri="{BB962C8B-B14F-4D97-AF65-F5344CB8AC3E}">
        <p14:creationId xmlns:p14="http://schemas.microsoft.com/office/powerpoint/2010/main" val="3398384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685800" y="3132666"/>
            <a:ext cx="5311775" cy="3086019"/>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6172200" y="3132666"/>
            <a:ext cx="5334000" cy="3086019"/>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9FD7E000-52C2-4972-9D2B-2DA4EBF37BE5}" type="datetimeFigureOut">
              <a:rPr lang="uk-UA" smtClean="0"/>
              <a:t>09.11.2022</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9723BA59-DFEB-469C-ADD1-D957886E898A}" type="slidenum">
              <a:rPr lang="uk-UA" smtClean="0"/>
              <a:t>‹№›</a:t>
            </a:fld>
            <a:endParaRPr lang="uk-UA"/>
          </a:p>
        </p:txBody>
      </p:sp>
    </p:spTree>
    <p:extLst>
      <p:ext uri="{BB962C8B-B14F-4D97-AF65-F5344CB8AC3E}">
        <p14:creationId xmlns:p14="http://schemas.microsoft.com/office/powerpoint/2010/main" val="3835122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9FD7E000-52C2-4972-9D2B-2DA4EBF37BE5}" type="datetimeFigureOut">
              <a:rPr lang="uk-UA" smtClean="0"/>
              <a:t>09.11.2022</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9723BA59-DFEB-469C-ADD1-D957886E898A}" type="slidenum">
              <a:rPr lang="uk-UA" smtClean="0"/>
              <a:t>‹№›</a:t>
            </a:fld>
            <a:endParaRPr lang="uk-UA"/>
          </a:p>
        </p:txBody>
      </p:sp>
    </p:spTree>
    <p:extLst>
      <p:ext uri="{BB962C8B-B14F-4D97-AF65-F5344CB8AC3E}">
        <p14:creationId xmlns:p14="http://schemas.microsoft.com/office/powerpoint/2010/main" val="4102435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D7E000-52C2-4972-9D2B-2DA4EBF37BE5}" type="datetimeFigureOut">
              <a:rPr lang="uk-UA" smtClean="0"/>
              <a:t>09.11.2022</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9723BA59-DFEB-469C-ADD1-D957886E898A}" type="slidenum">
              <a:rPr lang="uk-UA" smtClean="0"/>
              <a:t>‹№›</a:t>
            </a:fld>
            <a:endParaRPr lang="uk-UA"/>
          </a:p>
        </p:txBody>
      </p:sp>
    </p:spTree>
    <p:extLst>
      <p:ext uri="{BB962C8B-B14F-4D97-AF65-F5344CB8AC3E}">
        <p14:creationId xmlns:p14="http://schemas.microsoft.com/office/powerpoint/2010/main" val="1508116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9FD7E000-52C2-4972-9D2B-2DA4EBF37BE5}" type="datetimeFigureOut">
              <a:rPr lang="uk-UA" smtClean="0"/>
              <a:t>09.11.2022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9723BA59-DFEB-469C-ADD1-D957886E898A}" type="slidenum">
              <a:rPr lang="uk-UA" smtClean="0"/>
              <a:t>‹№›</a:t>
            </a:fld>
            <a:endParaRPr lang="uk-UA"/>
          </a:p>
        </p:txBody>
      </p:sp>
    </p:spTree>
    <p:extLst>
      <p:ext uri="{BB962C8B-B14F-4D97-AF65-F5344CB8AC3E}">
        <p14:creationId xmlns:p14="http://schemas.microsoft.com/office/powerpoint/2010/main" val="2480016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9FD7E000-52C2-4972-9D2B-2DA4EBF37BE5}" type="datetimeFigureOut">
              <a:rPr lang="uk-UA" smtClean="0"/>
              <a:t>09.11.2022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9723BA59-DFEB-469C-ADD1-D957886E898A}" type="slidenum">
              <a:rPr lang="uk-UA" smtClean="0"/>
              <a:t>‹№›</a:t>
            </a:fld>
            <a:endParaRPr lang="uk-UA"/>
          </a:p>
        </p:txBody>
      </p:sp>
    </p:spTree>
    <p:extLst>
      <p:ext uri="{BB962C8B-B14F-4D97-AF65-F5344CB8AC3E}">
        <p14:creationId xmlns:p14="http://schemas.microsoft.com/office/powerpoint/2010/main" val="3449674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1-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FD7E000-52C2-4972-9D2B-2DA4EBF37BE5}" type="datetimeFigureOut">
              <a:rPr lang="uk-UA" smtClean="0"/>
              <a:t>09.11.2022</a:t>
            </a:fld>
            <a:endParaRPr lang="uk-UA"/>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723BA59-DFEB-469C-ADD1-D957886E898A}" type="slidenum">
              <a:rPr lang="uk-UA" smtClean="0"/>
              <a:t>‹№›</a:t>
            </a:fld>
            <a:endParaRPr lang="uk-UA"/>
          </a:p>
        </p:txBody>
      </p:sp>
    </p:spTree>
    <p:extLst>
      <p:ext uri="{BB962C8B-B14F-4D97-AF65-F5344CB8AC3E}">
        <p14:creationId xmlns:p14="http://schemas.microsoft.com/office/powerpoint/2010/main" val="222091061"/>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hyperlink" Target="https://elearn.nubip.edu.ua/mod/glossary/showentry.php?eid=63311&amp;displayformat=dictionary" TargetMode="External"/><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4CE35FE-2DB7-1D8E-2B79-F4E9B616A518}"/>
              </a:ext>
            </a:extLst>
          </p:cNvPr>
          <p:cNvSpPr>
            <a:spLocks noGrp="1"/>
          </p:cNvSpPr>
          <p:nvPr>
            <p:ph type="ctrTitle"/>
          </p:nvPr>
        </p:nvSpPr>
        <p:spPr>
          <a:xfrm>
            <a:off x="1208069" y="1715784"/>
            <a:ext cx="9775861" cy="2621634"/>
          </a:xfrm>
        </p:spPr>
        <p:txBody>
          <a:bodyPr>
            <a:noAutofit/>
          </a:bodyPr>
          <a:lstStyle/>
          <a:p>
            <a:pPr algn="ctr"/>
            <a:r>
              <a:rPr lang="uk-UA" sz="3200" b="1" i="0" dirty="0">
                <a:effectLst/>
                <a:latin typeface="Times New Roman" panose="02020603050405020304" pitchFamily="18" charset="0"/>
                <a:cs typeface="Times New Roman" panose="02020603050405020304" pitchFamily="18" charset="0"/>
              </a:rPr>
              <a:t>Ідеалізація умов обпирання та вузлових з’єднань, фізичних властивостей матеріалу. Ідеалізація навантажень і впливів на об’єкт та конструктивних рішень</a:t>
            </a:r>
            <a:endParaRPr lang="uk-UA"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4787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A0C3A5BB-2A08-E7CF-188C-BDDA131B2927}"/>
              </a:ext>
            </a:extLst>
          </p:cNvPr>
          <p:cNvSpPr>
            <a:spLocks noGrp="1"/>
          </p:cNvSpPr>
          <p:nvPr>
            <p:ph idx="1"/>
          </p:nvPr>
        </p:nvSpPr>
        <p:spPr>
          <a:xfrm>
            <a:off x="757179" y="365487"/>
            <a:ext cx="10677640" cy="1297786"/>
          </a:xfrm>
          <a:solidFill>
            <a:srgbClr val="F5DF8F"/>
          </a:solidFill>
        </p:spPr>
        <p:txBody>
          <a:bodyPr>
            <a:noAutofit/>
          </a:bodyPr>
          <a:lstStyle/>
          <a:p>
            <a:pPr marL="0" indent="0" algn="ctr">
              <a:buNone/>
            </a:pPr>
            <a:r>
              <a:rPr lang="uk-UA" sz="3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Введення грубої гіпотези про </a:t>
            </a:r>
            <a:r>
              <a:rPr lang="uk-UA" sz="3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лінійну пружність матеріалу </a:t>
            </a:r>
            <a:r>
              <a:rPr lang="uk-UA" sz="3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позбавляє можливості моделювання дуже важливих чинників</a:t>
            </a:r>
            <a:endParaRPr lang="uk-UA" sz="3000" b="1" dirty="0">
              <a:solidFill>
                <a:schemeClr val="bg1"/>
              </a:solidFill>
              <a:latin typeface="Times New Roman" panose="02020603050405020304" pitchFamily="18" charset="0"/>
              <a:cs typeface="Times New Roman" panose="02020603050405020304" pitchFamily="18" charset="0"/>
            </a:endParaRPr>
          </a:p>
        </p:txBody>
      </p:sp>
      <p:sp>
        <p:nvSpPr>
          <p:cNvPr id="4" name="Прямокутник: округлені кути 3">
            <a:extLst>
              <a:ext uri="{FF2B5EF4-FFF2-40B4-BE49-F238E27FC236}">
                <a16:creationId xmlns:a16="http://schemas.microsoft.com/office/drawing/2014/main" id="{AEA7DC6B-6C98-9320-28B7-2047CBE48BCD}"/>
              </a:ext>
            </a:extLst>
          </p:cNvPr>
          <p:cNvSpPr/>
          <p:nvPr/>
        </p:nvSpPr>
        <p:spPr>
          <a:xfrm>
            <a:off x="537989" y="2476547"/>
            <a:ext cx="3371161" cy="158642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перерозподіл зусиль</a:t>
            </a:r>
            <a:r>
              <a:rPr lang="uk-UA"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і </a:t>
            </a:r>
            <a:r>
              <a:rPr lang="uk-UA"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напружень</a:t>
            </a:r>
            <a:endParaRPr lang="uk-UA" sz="2400" dirty="0">
              <a:solidFill>
                <a:schemeClr val="bg1"/>
              </a:solidFill>
              <a:latin typeface="Times New Roman" panose="02020603050405020304" pitchFamily="18" charset="0"/>
              <a:cs typeface="Times New Roman" panose="02020603050405020304" pitchFamily="18" charset="0"/>
            </a:endParaRPr>
          </a:p>
        </p:txBody>
      </p:sp>
      <p:sp>
        <p:nvSpPr>
          <p:cNvPr id="5" name="Прямокутник: округлені кути 4">
            <a:extLst>
              <a:ext uri="{FF2B5EF4-FFF2-40B4-BE49-F238E27FC236}">
                <a16:creationId xmlns:a16="http://schemas.microsoft.com/office/drawing/2014/main" id="{01DCBFFC-6C07-2F5C-3AF2-A396B0AC0D83}"/>
              </a:ext>
            </a:extLst>
          </p:cNvPr>
          <p:cNvSpPr/>
          <p:nvPr/>
        </p:nvSpPr>
        <p:spPr>
          <a:xfrm>
            <a:off x="2017920" y="4680334"/>
            <a:ext cx="3371161" cy="158642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моделювання процесу </a:t>
            </a:r>
            <a:r>
              <a:rPr lang="uk-UA"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попереднього напруження</a:t>
            </a:r>
            <a:endParaRPr lang="uk-UA" sz="2400" dirty="0">
              <a:solidFill>
                <a:schemeClr val="bg1"/>
              </a:solidFill>
              <a:latin typeface="Times New Roman" panose="02020603050405020304" pitchFamily="18" charset="0"/>
              <a:cs typeface="Times New Roman" panose="02020603050405020304" pitchFamily="18" charset="0"/>
            </a:endParaRPr>
          </a:p>
        </p:txBody>
      </p:sp>
      <p:sp>
        <p:nvSpPr>
          <p:cNvPr id="6" name="Прямокутник: округлені кути 5">
            <a:extLst>
              <a:ext uri="{FF2B5EF4-FFF2-40B4-BE49-F238E27FC236}">
                <a16:creationId xmlns:a16="http://schemas.microsoft.com/office/drawing/2014/main" id="{33924CB8-4E56-131A-ABFB-FA75A3319A66}"/>
              </a:ext>
            </a:extLst>
          </p:cNvPr>
          <p:cNvSpPr/>
          <p:nvPr/>
        </p:nvSpPr>
        <p:spPr>
          <a:xfrm>
            <a:off x="8281013" y="2385611"/>
            <a:ext cx="3371161" cy="158642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моделювання </a:t>
            </a:r>
            <a:r>
              <a:rPr lang="uk-UA"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процесу навантаження</a:t>
            </a:r>
            <a:endParaRPr lang="uk-UA" sz="2400" dirty="0">
              <a:solidFill>
                <a:schemeClr val="bg1"/>
              </a:solidFill>
              <a:latin typeface="Times New Roman" panose="02020603050405020304" pitchFamily="18" charset="0"/>
              <a:cs typeface="Times New Roman" panose="02020603050405020304" pitchFamily="18" charset="0"/>
            </a:endParaRPr>
          </a:p>
        </p:txBody>
      </p:sp>
      <p:sp>
        <p:nvSpPr>
          <p:cNvPr id="8" name="Прямокутник: округлені кути 7">
            <a:extLst>
              <a:ext uri="{FF2B5EF4-FFF2-40B4-BE49-F238E27FC236}">
                <a16:creationId xmlns:a16="http://schemas.microsoft.com/office/drawing/2014/main" id="{FFE46D44-D21D-5D4A-F24A-D2BF3EBE4B06}"/>
              </a:ext>
            </a:extLst>
          </p:cNvPr>
          <p:cNvSpPr/>
          <p:nvPr/>
        </p:nvSpPr>
        <p:spPr>
          <a:xfrm>
            <a:off x="6802921" y="4680334"/>
            <a:ext cx="3371161" cy="158642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пристосованості</a:t>
            </a:r>
            <a:r>
              <a:rPr lang="uk-UA"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конструкції</a:t>
            </a:r>
            <a:endParaRPr lang="uk-UA" sz="2400" dirty="0">
              <a:solidFill>
                <a:schemeClr val="bg1"/>
              </a:solidFill>
              <a:latin typeface="Times New Roman" panose="02020603050405020304" pitchFamily="18" charset="0"/>
              <a:cs typeface="Times New Roman" panose="02020603050405020304" pitchFamily="18" charset="0"/>
            </a:endParaRPr>
          </a:p>
        </p:txBody>
      </p:sp>
      <p:cxnSp>
        <p:nvCxnSpPr>
          <p:cNvPr id="11" name="Сполучна лінія: вигнута 10">
            <a:extLst>
              <a:ext uri="{FF2B5EF4-FFF2-40B4-BE49-F238E27FC236}">
                <a16:creationId xmlns:a16="http://schemas.microsoft.com/office/drawing/2014/main" id="{945D953C-B18B-B535-1B2C-B91B4F9B50CF}"/>
              </a:ext>
            </a:extLst>
          </p:cNvPr>
          <p:cNvCxnSpPr>
            <a:stCxn id="3" idx="2"/>
            <a:endCxn id="4" idx="0"/>
          </p:cNvCxnSpPr>
          <p:nvPr/>
        </p:nvCxnSpPr>
        <p:spPr>
          <a:xfrm rot="5400000">
            <a:off x="3753148" y="133696"/>
            <a:ext cx="813274" cy="3872429"/>
          </a:xfrm>
          <a:prstGeom prst="curvedConnector3">
            <a:avLst/>
          </a:prstGeom>
          <a:ln w="2857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5" name="Сполучна лінія: вигнута 14">
            <a:extLst>
              <a:ext uri="{FF2B5EF4-FFF2-40B4-BE49-F238E27FC236}">
                <a16:creationId xmlns:a16="http://schemas.microsoft.com/office/drawing/2014/main" id="{040F5347-BF90-FE58-3378-FE89D44CB937}"/>
              </a:ext>
            </a:extLst>
          </p:cNvPr>
          <p:cNvCxnSpPr>
            <a:stCxn id="3" idx="2"/>
            <a:endCxn id="6" idx="0"/>
          </p:cNvCxnSpPr>
          <p:nvPr/>
        </p:nvCxnSpPr>
        <p:spPr>
          <a:xfrm rot="16200000" flipH="1">
            <a:off x="7670127" y="89144"/>
            <a:ext cx="722338" cy="3870595"/>
          </a:xfrm>
          <a:prstGeom prst="curvedConnector3">
            <a:avLst/>
          </a:prstGeom>
          <a:ln w="2857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7" name="Сполучна лінія: вигнута 16">
            <a:extLst>
              <a:ext uri="{FF2B5EF4-FFF2-40B4-BE49-F238E27FC236}">
                <a16:creationId xmlns:a16="http://schemas.microsoft.com/office/drawing/2014/main" id="{74D3178A-49DB-F2A2-A3D6-8A960BB8D6B7}"/>
              </a:ext>
            </a:extLst>
          </p:cNvPr>
          <p:cNvCxnSpPr>
            <a:cxnSpLocks/>
            <a:endCxn id="5" idx="0"/>
          </p:cNvCxnSpPr>
          <p:nvPr/>
        </p:nvCxnSpPr>
        <p:spPr>
          <a:xfrm rot="5400000">
            <a:off x="3467558" y="2053729"/>
            <a:ext cx="2862548" cy="2390662"/>
          </a:xfrm>
          <a:prstGeom prst="curvedConnector3">
            <a:avLst>
              <a:gd name="adj1" fmla="val 50000"/>
            </a:avLst>
          </a:prstGeom>
          <a:ln w="2857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6" name="Сполучна лінія: вигнута 25">
            <a:extLst>
              <a:ext uri="{FF2B5EF4-FFF2-40B4-BE49-F238E27FC236}">
                <a16:creationId xmlns:a16="http://schemas.microsoft.com/office/drawing/2014/main" id="{7FB4E235-C6AB-7AD0-9A14-234B74852CE1}"/>
              </a:ext>
            </a:extLst>
          </p:cNvPr>
          <p:cNvCxnSpPr>
            <a:cxnSpLocks/>
            <a:stCxn id="3" idx="2"/>
            <a:endCxn id="8" idx="0"/>
          </p:cNvCxnSpPr>
          <p:nvPr/>
        </p:nvCxnSpPr>
        <p:spPr>
          <a:xfrm rot="16200000" flipH="1">
            <a:off x="5783720" y="1975551"/>
            <a:ext cx="3017061" cy="2392503"/>
          </a:xfrm>
          <a:prstGeom prst="curvedConnector3">
            <a:avLst>
              <a:gd name="adj1" fmla="val 50365"/>
            </a:avLst>
          </a:prstGeom>
          <a:ln w="2857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072726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E26B8C5A-64E1-93A3-1EA0-CC38F30238CB}"/>
              </a:ext>
            </a:extLst>
          </p:cNvPr>
          <p:cNvSpPr>
            <a:spLocks noGrp="1"/>
          </p:cNvSpPr>
          <p:nvPr>
            <p:ph idx="1"/>
          </p:nvPr>
        </p:nvSpPr>
        <p:spPr>
          <a:xfrm>
            <a:off x="4825387" y="428005"/>
            <a:ext cx="7102208" cy="6001989"/>
          </a:xfrm>
        </p:spPr>
        <p:txBody>
          <a:bodyPr>
            <a:normAutofit/>
          </a:bodyPr>
          <a:lstStyle/>
          <a:p>
            <a:pPr marL="0" indent="0">
              <a:buNone/>
            </a:pPr>
            <a:endParaRPr lang="uk-UA" sz="3200" dirty="0">
              <a:solidFill>
                <a:schemeClr val="bg1"/>
              </a:solidFill>
              <a:effectLst/>
              <a:latin typeface="Times New Roman" panose="02020603050405020304" pitchFamily="18" charset="0"/>
              <a:ea typeface="Times New Roman" panose="02020603050405020304" pitchFamily="18" charset="0"/>
            </a:endParaRPr>
          </a:p>
          <a:p>
            <a:pPr marL="0" indent="0">
              <a:buNone/>
            </a:pPr>
            <a:r>
              <a:rPr lang="uk-UA" sz="3200" dirty="0">
                <a:solidFill>
                  <a:schemeClr val="bg1"/>
                </a:solidFill>
                <a:effectLst/>
                <a:latin typeface="Times New Roman" panose="02020603050405020304" pitchFamily="18" charset="0"/>
                <a:ea typeface="Times New Roman" panose="02020603050405020304" pitchFamily="18" charset="0"/>
              </a:rPr>
              <a:t>Також при такому підході ідеалізованими й однаковими властивостями нерідко наділяють </a:t>
            </a:r>
            <a:r>
              <a:rPr lang="uk-UA" sz="3200" b="1" dirty="0">
                <a:solidFill>
                  <a:schemeClr val="bg1"/>
                </a:solidFill>
                <a:effectLst/>
                <a:latin typeface="Times New Roman" panose="02020603050405020304" pitchFamily="18" charset="0"/>
                <a:ea typeface="Times New Roman" panose="02020603050405020304" pitchFamily="18" charset="0"/>
              </a:rPr>
              <a:t>ґрунти основи</a:t>
            </a:r>
            <a:r>
              <a:rPr lang="uk-UA" sz="3200" dirty="0">
                <a:solidFill>
                  <a:schemeClr val="bg1"/>
                </a:solidFill>
                <a:effectLst/>
                <a:latin typeface="Times New Roman" panose="02020603050405020304" pitchFamily="18" charset="0"/>
                <a:ea typeface="Times New Roman" panose="02020603050405020304" pitchFamily="18" charset="0"/>
              </a:rPr>
              <a:t>, для яких припущення про малу мінливість параметрів не надто виправдане, а найчастіше — просто не узгоджується з результатами</a:t>
            </a:r>
            <a:r>
              <a:rPr lang="uk-UA" sz="3200" b="1" dirty="0">
                <a:solidFill>
                  <a:schemeClr val="bg1"/>
                </a:solidFill>
                <a:effectLst/>
                <a:latin typeface="Times New Roman" panose="02020603050405020304" pitchFamily="18" charset="0"/>
                <a:ea typeface="Times New Roman" panose="02020603050405020304" pitchFamily="18" charset="0"/>
              </a:rPr>
              <a:t> інженерно-геологічних досліджень.</a:t>
            </a:r>
            <a:endParaRPr lang="uk-UA" sz="3200" dirty="0">
              <a:solidFill>
                <a:schemeClr val="bg1"/>
              </a:solidFill>
              <a:effectLst/>
              <a:latin typeface="Times New Roman" panose="02020603050405020304" pitchFamily="18" charset="0"/>
              <a:ea typeface="Times New Roman" panose="02020603050405020304" pitchFamily="18" charset="0"/>
            </a:endParaRPr>
          </a:p>
          <a:p>
            <a:pPr marL="0" indent="0">
              <a:buNone/>
            </a:pPr>
            <a:endParaRPr lang="uk-UA" dirty="0"/>
          </a:p>
        </p:txBody>
      </p:sp>
      <p:pic>
        <p:nvPicPr>
          <p:cNvPr id="5" name="Графіка 4" descr="Graph paper with calculator, ruler, highlighter, and pencils">
            <a:extLst>
              <a:ext uri="{FF2B5EF4-FFF2-40B4-BE49-F238E27FC236}">
                <a16:creationId xmlns:a16="http://schemas.microsoft.com/office/drawing/2014/main" id="{8C221CA9-571B-021D-A918-A6B641BA34F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68" y="994271"/>
            <a:ext cx="4869455" cy="4869455"/>
          </a:xfrm>
          <a:prstGeom prst="rect">
            <a:avLst/>
          </a:prstGeom>
        </p:spPr>
      </p:pic>
    </p:spTree>
    <p:extLst>
      <p:ext uri="{BB962C8B-B14F-4D97-AF65-F5344CB8AC3E}">
        <p14:creationId xmlns:p14="http://schemas.microsoft.com/office/powerpoint/2010/main" val="1975784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C4DEA541-59D0-973C-9786-8D33AA959192}"/>
              </a:ext>
            </a:extLst>
          </p:cNvPr>
          <p:cNvSpPr>
            <a:spLocks noGrp="1"/>
          </p:cNvSpPr>
          <p:nvPr>
            <p:ph idx="1"/>
          </p:nvPr>
        </p:nvSpPr>
        <p:spPr>
          <a:xfrm>
            <a:off x="4979624" y="435166"/>
            <a:ext cx="7006728" cy="6312665"/>
          </a:xfrm>
        </p:spPr>
        <p:txBody>
          <a:bodyPr>
            <a:normAutofit/>
          </a:bodyPr>
          <a:lstStyle/>
          <a:p>
            <a:pPr marL="0" indent="0">
              <a:buNone/>
            </a:pPr>
            <a:r>
              <a:rPr lang="uk-UA" sz="3200" b="1" dirty="0">
                <a:solidFill>
                  <a:schemeClr val="bg1"/>
                </a:solidFill>
                <a:effectLst/>
                <a:latin typeface="Times New Roman" panose="02020603050405020304" pitchFamily="18" charset="0"/>
                <a:ea typeface="Times New Roman" panose="02020603050405020304" pitchFamily="18" charset="0"/>
              </a:rPr>
              <a:t>Отже, якщо інженер прагне глибше дослідити конструкцію, він може прийняти гіпотезу про </a:t>
            </a:r>
            <a:r>
              <a:rPr lang="uk-UA" sz="3200" b="1" i="1" u="sng" dirty="0">
                <a:solidFill>
                  <a:schemeClr val="bg1"/>
                </a:solidFill>
                <a:effectLst/>
                <a:latin typeface="Times New Roman" panose="02020603050405020304" pitchFamily="18" charset="0"/>
                <a:ea typeface="Times New Roman" panose="02020603050405020304" pitchFamily="18" charset="0"/>
              </a:rPr>
              <a:t>нелінійну залежність напруженнями і деформаціями</a:t>
            </a:r>
            <a:r>
              <a:rPr lang="uk-UA" sz="3200" b="1" i="1" dirty="0">
                <a:solidFill>
                  <a:schemeClr val="bg1"/>
                </a:solidFill>
                <a:effectLst/>
                <a:latin typeface="Times New Roman" panose="02020603050405020304" pitchFamily="18" charset="0"/>
                <a:ea typeface="Times New Roman" panose="02020603050405020304" pitchFamily="18" charset="0"/>
              </a:rPr>
              <a:t>. </a:t>
            </a:r>
            <a:r>
              <a:rPr lang="uk-UA" sz="3200" b="1" dirty="0">
                <a:solidFill>
                  <a:schemeClr val="bg1"/>
                </a:solidFill>
                <a:effectLst/>
                <a:latin typeface="Times New Roman" panose="02020603050405020304" pitchFamily="18" charset="0"/>
                <a:ea typeface="Times New Roman" panose="02020603050405020304" pitchFamily="18" charset="0"/>
              </a:rPr>
              <a:t>Нині добре розроблений і</a:t>
            </a:r>
            <a:r>
              <a:rPr lang="uk-UA" sz="3200" b="1" i="1" dirty="0">
                <a:solidFill>
                  <a:schemeClr val="bg1"/>
                </a:solidFill>
                <a:effectLst/>
                <a:latin typeface="Times New Roman" panose="02020603050405020304" pitchFamily="18" charset="0"/>
                <a:ea typeface="Times New Roman" panose="02020603050405020304" pitchFamily="18" charset="0"/>
              </a:rPr>
              <a:t> </a:t>
            </a:r>
            <a:r>
              <a:rPr lang="uk-UA" sz="3200" b="1" dirty="0">
                <a:solidFill>
                  <a:schemeClr val="bg1"/>
                </a:solidFill>
                <a:effectLst/>
                <a:latin typeface="Times New Roman" panose="02020603050405020304" pitchFamily="18" charset="0"/>
                <a:ea typeface="Times New Roman" panose="02020603050405020304" pitchFamily="18" charset="0"/>
              </a:rPr>
              <a:t>математично обґрунтований апарат, заснований на</a:t>
            </a:r>
            <a:r>
              <a:rPr lang="uk-UA" sz="3200" b="1" u="sng" dirty="0">
                <a:solidFill>
                  <a:schemeClr val="bg1"/>
                </a:solidFill>
                <a:effectLst/>
                <a:latin typeface="Times New Roman" panose="02020603050405020304" pitchFamily="18" charset="0"/>
                <a:ea typeface="Times New Roman" panose="02020603050405020304" pitchFamily="18" charset="0"/>
              </a:rPr>
              <a:t> </a:t>
            </a:r>
            <a:r>
              <a:rPr lang="uk-UA" sz="3200" b="1" i="1" u="sng" dirty="0">
                <a:solidFill>
                  <a:schemeClr val="bg1"/>
                </a:solidFill>
                <a:effectLst/>
                <a:latin typeface="Times New Roman" panose="02020603050405020304" pitchFamily="18" charset="0"/>
                <a:ea typeface="Times New Roman" panose="02020603050405020304" pitchFamily="18" charset="0"/>
              </a:rPr>
              <a:t>гіпотезі нелінійної пружності </a:t>
            </a:r>
            <a:r>
              <a:rPr lang="uk-UA" sz="3200" b="1" dirty="0">
                <a:solidFill>
                  <a:schemeClr val="bg1"/>
                </a:solidFill>
                <a:effectLst/>
                <a:latin typeface="Times New Roman" panose="02020603050405020304" pitchFamily="18" charset="0"/>
                <a:ea typeface="Times New Roman" panose="02020603050405020304" pitchFamily="18" charset="0"/>
              </a:rPr>
              <a:t>(гілки навантаження й розвантаження збігаються) та </a:t>
            </a:r>
            <a:r>
              <a:rPr lang="uk-UA" sz="3200" b="1" i="1" u="sng" dirty="0">
                <a:solidFill>
                  <a:schemeClr val="bg1"/>
                </a:solidFill>
                <a:effectLst/>
                <a:latin typeface="Times New Roman" panose="02020603050405020304" pitchFamily="18" charset="0"/>
                <a:ea typeface="Times New Roman" panose="02020603050405020304" pitchFamily="18" charset="0"/>
              </a:rPr>
              <a:t>гіпотезі активного навантаження</a:t>
            </a:r>
            <a:r>
              <a:rPr lang="uk-UA" sz="3200" b="1" u="sng" dirty="0">
                <a:solidFill>
                  <a:schemeClr val="bg1"/>
                </a:solidFill>
                <a:effectLst/>
                <a:latin typeface="Times New Roman" panose="02020603050405020304" pitchFamily="18" charset="0"/>
                <a:ea typeface="Times New Roman" panose="02020603050405020304" pitchFamily="18" charset="0"/>
              </a:rPr>
              <a:t> </a:t>
            </a:r>
            <a:r>
              <a:rPr lang="uk-UA" sz="3200" b="1" dirty="0">
                <a:solidFill>
                  <a:schemeClr val="bg1"/>
                </a:solidFill>
                <a:effectLst/>
                <a:latin typeface="Times New Roman" panose="02020603050405020304" pitchFamily="18" charset="0"/>
                <a:ea typeface="Times New Roman" panose="02020603050405020304" pitchFamily="18" charset="0"/>
              </a:rPr>
              <a:t>(у разі збільшення навантаження збільшуються деформації).</a:t>
            </a:r>
          </a:p>
          <a:p>
            <a:pPr marL="0" indent="0">
              <a:buNone/>
            </a:pPr>
            <a:endParaRPr lang="uk-UA" dirty="0"/>
          </a:p>
        </p:txBody>
      </p:sp>
      <p:pic>
        <p:nvPicPr>
          <p:cNvPr id="5" name="Рисунок 4">
            <a:extLst>
              <a:ext uri="{FF2B5EF4-FFF2-40B4-BE49-F238E27FC236}">
                <a16:creationId xmlns:a16="http://schemas.microsoft.com/office/drawing/2014/main" id="{DCB79925-0A99-5743-03DD-F37F51DBDB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648" y="1652530"/>
            <a:ext cx="4737253" cy="3552940"/>
          </a:xfrm>
          <a:prstGeom prst="rect">
            <a:avLst/>
          </a:prstGeom>
        </p:spPr>
      </p:pic>
    </p:spTree>
    <p:extLst>
      <p:ext uri="{BB962C8B-B14F-4D97-AF65-F5344CB8AC3E}">
        <p14:creationId xmlns:p14="http://schemas.microsoft.com/office/powerpoint/2010/main" val="1523357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60C8148E-7D33-FAD9-710A-CF378CCBB516}"/>
              </a:ext>
            </a:extLst>
          </p:cNvPr>
          <p:cNvSpPr>
            <a:spLocks noGrp="1"/>
          </p:cNvSpPr>
          <p:nvPr>
            <p:ph idx="1"/>
          </p:nvPr>
        </p:nvSpPr>
        <p:spPr>
          <a:xfrm>
            <a:off x="0" y="218326"/>
            <a:ext cx="7366572" cy="6421348"/>
          </a:xfrm>
          <a:solidFill>
            <a:srgbClr val="F5DF8F"/>
          </a:solidFill>
        </p:spPr>
        <p:txBody>
          <a:bodyPr>
            <a:normAutofit lnSpcReduction="10000"/>
          </a:bodyPr>
          <a:lstStyle/>
          <a:p>
            <a:pPr marL="0" indent="0">
              <a:buNone/>
            </a:pPr>
            <a:r>
              <a:rPr lang="uk-UA" sz="3200" dirty="0">
                <a:solidFill>
                  <a:schemeClr val="bg1"/>
                </a:solidFill>
                <a:effectLst/>
                <a:latin typeface="Times New Roman" panose="02020603050405020304" pitchFamily="18" charset="0"/>
                <a:ea typeface="Times New Roman" panose="02020603050405020304" pitchFamily="18" charset="0"/>
              </a:rPr>
              <a:t>Інженер, який застосовує цей апарат, має розуміти, що це теж ідеалізація властивостей матеріалу (до уваги не береться можливість розбіжності </a:t>
            </a:r>
            <a:r>
              <a:rPr lang="uk-UA" sz="3200" b="1" dirty="0">
                <a:solidFill>
                  <a:schemeClr val="bg1"/>
                </a:solidFill>
                <a:effectLst/>
                <a:latin typeface="Times New Roman" panose="02020603050405020304" pitchFamily="18" charset="0"/>
                <a:ea typeface="Times New Roman" panose="02020603050405020304" pitchFamily="18" charset="0"/>
              </a:rPr>
              <a:t>розвантажувальних і навантажувальних гілок</a:t>
            </a:r>
            <a:r>
              <a:rPr lang="uk-UA" sz="3200" dirty="0">
                <a:solidFill>
                  <a:schemeClr val="bg1"/>
                </a:solidFill>
                <a:effectLst/>
                <a:latin typeface="Times New Roman" panose="02020603050405020304" pitchFamily="18" charset="0"/>
                <a:ea typeface="Times New Roman" panose="02020603050405020304" pitchFamily="18" charset="0"/>
              </a:rPr>
              <a:t>, не враховується можливість зменшення деформацій і переміщень в окремих ділянках конструкції зі збільшенням навантаження тощо). Разом з тим, на відміну від дуже грубої за сучасними вимогами гіпотези про </a:t>
            </a:r>
            <a:r>
              <a:rPr lang="uk-UA" sz="3200" b="1" dirty="0">
                <a:solidFill>
                  <a:schemeClr val="bg1"/>
                </a:solidFill>
                <a:effectLst/>
                <a:latin typeface="Times New Roman" panose="02020603050405020304" pitchFamily="18" charset="0"/>
                <a:ea typeface="Times New Roman" panose="02020603050405020304" pitchFamily="18" charset="0"/>
              </a:rPr>
              <a:t>лінійну пружність</a:t>
            </a:r>
            <a:r>
              <a:rPr lang="uk-UA" sz="3200" dirty="0">
                <a:solidFill>
                  <a:schemeClr val="bg1"/>
                </a:solidFill>
                <a:effectLst/>
                <a:latin typeface="Times New Roman" panose="02020603050405020304" pitchFamily="18" charset="0"/>
                <a:ea typeface="Times New Roman" panose="02020603050405020304" pitchFamily="18" charset="0"/>
              </a:rPr>
              <a:t>, цей апарат може дати масу корисної інформації для роздумів над забезпеченням </a:t>
            </a:r>
            <a:r>
              <a:rPr lang="uk-UA" sz="3200" b="1" dirty="0">
                <a:solidFill>
                  <a:schemeClr val="bg1"/>
                </a:solidFill>
                <a:effectLst/>
                <a:latin typeface="Times New Roman" panose="02020603050405020304" pitchFamily="18" charset="0"/>
                <a:ea typeface="Times New Roman" panose="02020603050405020304" pitchFamily="18" charset="0"/>
              </a:rPr>
              <a:t>міцності </a:t>
            </a:r>
            <a:r>
              <a:rPr lang="uk-UA" sz="3200" dirty="0">
                <a:solidFill>
                  <a:schemeClr val="bg1"/>
                </a:solidFill>
                <a:effectLst/>
                <a:latin typeface="Times New Roman" panose="02020603050405020304" pitchFamily="18" charset="0"/>
                <a:ea typeface="Times New Roman" panose="02020603050405020304" pitchFamily="18" charset="0"/>
              </a:rPr>
              <a:t>та </a:t>
            </a:r>
            <a:r>
              <a:rPr lang="uk-UA" sz="3200" b="1" dirty="0">
                <a:solidFill>
                  <a:schemeClr val="bg1"/>
                </a:solidFill>
                <a:effectLst/>
                <a:latin typeface="Times New Roman" panose="02020603050405020304" pitchFamily="18" charset="0"/>
                <a:ea typeface="Times New Roman" panose="02020603050405020304" pitchFamily="18" charset="0"/>
              </a:rPr>
              <a:t>надійності</a:t>
            </a:r>
            <a:r>
              <a:rPr lang="uk-UA" sz="3200" dirty="0">
                <a:solidFill>
                  <a:schemeClr val="bg1"/>
                </a:solidFill>
                <a:effectLst/>
                <a:latin typeface="Times New Roman" panose="02020603050405020304" pitchFamily="18" charset="0"/>
                <a:ea typeface="Times New Roman" panose="02020603050405020304" pitchFamily="18" charset="0"/>
              </a:rPr>
              <a:t> конструкції.</a:t>
            </a:r>
          </a:p>
          <a:p>
            <a:pPr marL="0" indent="0">
              <a:buNone/>
            </a:pPr>
            <a:endParaRPr lang="uk-UA" dirty="0"/>
          </a:p>
        </p:txBody>
      </p:sp>
      <p:pic>
        <p:nvPicPr>
          <p:cNvPr id="5" name="Рисунок 4">
            <a:extLst>
              <a:ext uri="{FF2B5EF4-FFF2-40B4-BE49-F238E27FC236}">
                <a16:creationId xmlns:a16="http://schemas.microsoft.com/office/drawing/2014/main" id="{A2E7509E-0AE4-3CB8-5366-954168214B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6572" y="1859195"/>
            <a:ext cx="4825428" cy="31396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61303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AFA3D920-A64F-F010-38B2-9D3C1C9527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8255" y="1828800"/>
            <a:ext cx="5481994" cy="3426246"/>
          </a:xfrm>
          <a:prstGeom prst="rect">
            <a:avLst/>
          </a:prstGeom>
        </p:spPr>
      </p:pic>
      <p:sp>
        <p:nvSpPr>
          <p:cNvPr id="2" name="Заголовок 1">
            <a:extLst>
              <a:ext uri="{FF2B5EF4-FFF2-40B4-BE49-F238E27FC236}">
                <a16:creationId xmlns:a16="http://schemas.microsoft.com/office/drawing/2014/main" id="{DB7AA7AC-E670-EB34-4F3D-C31ECB6A6F1B}"/>
              </a:ext>
            </a:extLst>
          </p:cNvPr>
          <p:cNvSpPr>
            <a:spLocks noGrp="1"/>
          </p:cNvSpPr>
          <p:nvPr>
            <p:ph type="title"/>
          </p:nvPr>
        </p:nvSpPr>
        <p:spPr>
          <a:xfrm>
            <a:off x="733999" y="77118"/>
            <a:ext cx="10724002" cy="958467"/>
          </a:xfrm>
          <a:solidFill>
            <a:srgbClr val="F5DF8F"/>
          </a:solidFill>
        </p:spPr>
        <p:txBody>
          <a:bodyPr>
            <a:noAutofit/>
          </a:bodyPr>
          <a:lstStyle/>
          <a:p>
            <a:pPr algn="ctr"/>
            <a:r>
              <a:rPr lang="uk-UA" sz="32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3. Ідеалізація навантаження і впливів на об’єкт</a:t>
            </a:r>
            <a:endParaRPr lang="uk-UA" sz="3200" dirty="0">
              <a:latin typeface="Times New Roman" panose="02020603050405020304" pitchFamily="18" charset="0"/>
              <a:cs typeface="Times New Roman" panose="02020603050405020304" pitchFamily="18" charset="0"/>
            </a:endParaRPr>
          </a:p>
        </p:txBody>
      </p:sp>
      <p:sp>
        <p:nvSpPr>
          <p:cNvPr id="3" name="Місце для вмісту 2">
            <a:extLst>
              <a:ext uri="{FF2B5EF4-FFF2-40B4-BE49-F238E27FC236}">
                <a16:creationId xmlns:a16="http://schemas.microsoft.com/office/drawing/2014/main" id="{2B0D766A-FD26-D8EC-244C-F6F337448ED6}"/>
              </a:ext>
            </a:extLst>
          </p:cNvPr>
          <p:cNvSpPr>
            <a:spLocks noGrp="1"/>
          </p:cNvSpPr>
          <p:nvPr>
            <p:ph idx="1"/>
          </p:nvPr>
        </p:nvSpPr>
        <p:spPr>
          <a:xfrm>
            <a:off x="253388" y="1035585"/>
            <a:ext cx="6885542" cy="5822415"/>
          </a:xfrm>
          <a:solidFill>
            <a:schemeClr val="accent6">
              <a:lumMod val="20000"/>
              <a:lumOff val="80000"/>
            </a:schemeClr>
          </a:solidFill>
        </p:spPr>
        <p:txBody>
          <a:bodyPr>
            <a:noAutofit/>
          </a:bodyPr>
          <a:lstStyle/>
          <a:p>
            <a:pPr marL="0" indent="0">
              <a:buNone/>
            </a:pPr>
            <a:r>
              <a:rPr lang="uk-UA" sz="3000" b="1"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Поняття навантаження є зручним способом опису взаємодії конструкції з навколишнім середовищем, але це — не єдина форма такої взаємодії. Часто необхідно описати не силову, а кінематичну взаємодію, коли деякі, зовнішні щодо розраховуваної системи пристрої, обмежують переміщення або повороти окремих точок чи нав’язують їй свої переміщення. Такі умови називаються зв’язками та майже завжди наявні в комп’ютерній моделі. </a:t>
            </a:r>
            <a:endParaRPr lang="uk-UA" sz="3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5425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20A43FD6-81F0-7EF2-E927-4ADB4EFCFE7B}"/>
              </a:ext>
            </a:extLst>
          </p:cNvPr>
          <p:cNvSpPr>
            <a:spLocks noGrp="1"/>
          </p:cNvSpPr>
          <p:nvPr>
            <p:ph idx="1"/>
          </p:nvPr>
        </p:nvSpPr>
        <p:spPr>
          <a:xfrm>
            <a:off x="5311739" y="441789"/>
            <a:ext cx="6791218" cy="6205591"/>
          </a:xfrm>
        </p:spPr>
        <p:txBody>
          <a:bodyPr>
            <a:normAutofit/>
          </a:bodyPr>
          <a:lstStyle/>
          <a:p>
            <a:pPr marL="0" indent="0">
              <a:buNone/>
            </a:pPr>
            <a:r>
              <a:rPr lang="uk-UA" sz="32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Особливо багато помилок у процесі ідеалізації навантажень з'являється в частині опису їх поведінки в часі, що призводить до недостовірної картини динамічної поведінки системи. Саме в динаміці найяскравіше проявляється зворотний зв’язок між навантаженням і спорудою, коли його поведінка змінює сам характер </a:t>
            </a:r>
            <a:r>
              <a:rPr lang="uk-UA" sz="3200" b="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динамічно</a:t>
            </a:r>
            <a:r>
              <a:rPr lang="uk-UA" sz="32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прикладених навантажень.</a:t>
            </a:r>
            <a:endParaRPr lang="uk-UA"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uk-UA" sz="3200" dirty="0"/>
          </a:p>
        </p:txBody>
      </p:sp>
      <p:pic>
        <p:nvPicPr>
          <p:cNvPr id="4" name="Рисунок 3">
            <a:extLst>
              <a:ext uri="{FF2B5EF4-FFF2-40B4-BE49-F238E27FC236}">
                <a16:creationId xmlns:a16="http://schemas.microsoft.com/office/drawing/2014/main" id="{484B5134-2FA5-4F26-66AF-19C0038974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607" y="1790985"/>
            <a:ext cx="4914043" cy="3276029"/>
          </a:xfrm>
          <a:prstGeom prst="rect">
            <a:avLst/>
          </a:prstGeom>
        </p:spPr>
      </p:pic>
    </p:spTree>
    <p:extLst>
      <p:ext uri="{BB962C8B-B14F-4D97-AF65-F5344CB8AC3E}">
        <p14:creationId xmlns:p14="http://schemas.microsoft.com/office/powerpoint/2010/main" val="184128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B5CB5141-3225-DE6C-9915-C73CEED709B3}"/>
              </a:ext>
            </a:extLst>
          </p:cNvPr>
          <p:cNvSpPr>
            <a:spLocks noGrp="1"/>
          </p:cNvSpPr>
          <p:nvPr>
            <p:ph idx="1"/>
          </p:nvPr>
        </p:nvSpPr>
        <p:spPr>
          <a:xfrm>
            <a:off x="168007" y="506776"/>
            <a:ext cx="7466682" cy="5844447"/>
          </a:xfrm>
          <a:solidFill>
            <a:srgbClr val="FFFF80"/>
          </a:solidFill>
        </p:spPr>
        <p:txBody>
          <a:bodyPr>
            <a:normAutofit lnSpcReduction="10000"/>
          </a:bodyPr>
          <a:lstStyle/>
          <a:p>
            <a:pPr marL="0" indent="0">
              <a:buNone/>
            </a:pPr>
            <a:r>
              <a:rPr lang="uk-UA" sz="32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До характерних прикладів взаємодії навантаження із системою належать багато режимів динамічного навантаження. Споруда є певним фільтром, що бере на себе певну частину збурень, які діють на нього. Ця обставина добре досліджена, частотна картина навантаження є невід’ємною частиною опису динамічного навантаження, і модальний аналіз, що дає спектр власних частот і форм коливань, лежить в основі більшості динамічних розрахунків.</a:t>
            </a:r>
            <a:endParaRPr lang="uk-UA"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uk-UA" dirty="0"/>
          </a:p>
        </p:txBody>
      </p:sp>
      <p:pic>
        <p:nvPicPr>
          <p:cNvPr id="11" name="Рисунок 10">
            <a:extLst>
              <a:ext uri="{FF2B5EF4-FFF2-40B4-BE49-F238E27FC236}">
                <a16:creationId xmlns:a16="http://schemas.microsoft.com/office/drawing/2014/main" id="{838069D5-7BC2-462C-080C-04A2D9A9A4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9012" y="1611680"/>
            <a:ext cx="4086846" cy="3634637"/>
          </a:xfrm>
          <a:prstGeom prst="rect">
            <a:avLst/>
          </a:prstGeom>
        </p:spPr>
      </p:pic>
    </p:spTree>
    <p:extLst>
      <p:ext uri="{BB962C8B-B14F-4D97-AF65-F5344CB8AC3E}">
        <p14:creationId xmlns:p14="http://schemas.microsoft.com/office/powerpoint/2010/main" val="1573047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1D6AA6EC-2742-CAE3-F1A6-E0B3BE39E9FD}"/>
              </a:ext>
            </a:extLst>
          </p:cNvPr>
          <p:cNvSpPr>
            <a:spLocks noGrp="1"/>
          </p:cNvSpPr>
          <p:nvPr>
            <p:ph idx="1"/>
          </p:nvPr>
        </p:nvSpPr>
        <p:spPr>
          <a:xfrm>
            <a:off x="3282108" y="806435"/>
            <a:ext cx="8909892" cy="5924871"/>
          </a:xfrm>
        </p:spPr>
        <p:txBody>
          <a:bodyPr>
            <a:noAutofit/>
          </a:bodyPr>
          <a:lstStyle/>
          <a:p>
            <a:pPr marL="0" indent="0">
              <a:buNone/>
            </a:pPr>
            <a:r>
              <a:rPr lang="uk-UA" sz="3200" b="1"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Ще одним прикладом взаємодії навантаження зі спорудженням є аеродинамічне навантаження. Його величина істотно залежить від форми конструкції. Тут, до речі спостерігається своєрідний </a:t>
            </a:r>
            <a:r>
              <a:rPr lang="uk-UA" sz="32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hlinkClick r:id="rId2" tooltip="Глосарій: Ефект">
                  <a:extLst>
                    <a:ext uri="{A12FA001-AC4F-418D-AE19-62706E023703}">
                      <ahyp:hlinkClr xmlns:ahyp="http://schemas.microsoft.com/office/drawing/2018/hyperlinkcolor" val="tx"/>
                    </a:ext>
                  </a:extLst>
                </a:hlinkClick>
              </a:rPr>
              <a:t>ефект</a:t>
            </a:r>
            <a:r>
              <a:rPr lang="uk-UA" sz="3200" b="1"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позитивного зворотного зв’язку - збільшення поперечних розмірів перерізу збільшує вітрове навантаження, що, у свою чергу, може викликати збільшення розмірів перерізу. Цей процес не завжди є згасаючим, і відомі випадки, коли через це не вдавалося запроектувати конструкцію. </a:t>
            </a:r>
            <a:endParaRPr lang="uk-UA" sz="3200" b="1" dirty="0">
              <a:latin typeface="Times New Roman" panose="02020603050405020304" pitchFamily="18" charset="0"/>
              <a:cs typeface="Times New Roman" panose="02020603050405020304" pitchFamily="18" charset="0"/>
            </a:endParaRPr>
          </a:p>
        </p:txBody>
      </p:sp>
      <p:pic>
        <p:nvPicPr>
          <p:cNvPr id="5" name="Графіка 4" descr="Architecture outline">
            <a:extLst>
              <a:ext uri="{FF2B5EF4-FFF2-40B4-BE49-F238E27FC236}">
                <a16:creationId xmlns:a16="http://schemas.microsoft.com/office/drawing/2014/main" id="{A9B16BC5-277F-2A9D-C7D8-F6FD409FCD7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2904" y="2544619"/>
            <a:ext cx="2448501" cy="2448501"/>
          </a:xfrm>
          <a:prstGeom prst="rect">
            <a:avLst/>
          </a:prstGeom>
        </p:spPr>
      </p:pic>
      <p:pic>
        <p:nvPicPr>
          <p:cNvPr id="30" name="Графіка 29" descr="Building Brick Wall with solid fill">
            <a:extLst>
              <a:ext uri="{FF2B5EF4-FFF2-40B4-BE49-F238E27FC236}">
                <a16:creationId xmlns:a16="http://schemas.microsoft.com/office/drawing/2014/main" id="{6DAAA753-5626-6319-DC15-B343D3199E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07154" y="1165034"/>
            <a:ext cx="1379585" cy="1379585"/>
          </a:xfrm>
          <a:prstGeom prst="rect">
            <a:avLst/>
          </a:prstGeom>
        </p:spPr>
      </p:pic>
      <p:pic>
        <p:nvPicPr>
          <p:cNvPr id="34" name="Графіка 33" descr="Oil Rig with solid fill">
            <a:extLst>
              <a:ext uri="{FF2B5EF4-FFF2-40B4-BE49-F238E27FC236}">
                <a16:creationId xmlns:a16="http://schemas.microsoft.com/office/drawing/2014/main" id="{D31ECFC6-4D95-750E-D04C-C5D76522512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674422" y="4833650"/>
            <a:ext cx="1379585" cy="1379585"/>
          </a:xfrm>
          <a:prstGeom prst="rect">
            <a:avLst/>
          </a:prstGeom>
        </p:spPr>
      </p:pic>
    </p:spTree>
    <p:extLst>
      <p:ext uri="{BB962C8B-B14F-4D97-AF65-F5344CB8AC3E}">
        <p14:creationId xmlns:p14="http://schemas.microsoft.com/office/powerpoint/2010/main" val="30611195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DE133B-2D4E-739A-FEE3-6B6DFD25BF8E}"/>
              </a:ext>
            </a:extLst>
          </p:cNvPr>
          <p:cNvSpPr>
            <a:spLocks noGrp="1"/>
          </p:cNvSpPr>
          <p:nvPr>
            <p:ph type="title"/>
          </p:nvPr>
        </p:nvSpPr>
        <p:spPr>
          <a:xfrm>
            <a:off x="1412913" y="334715"/>
            <a:ext cx="9366173" cy="899174"/>
          </a:xfrm>
          <a:solidFill>
            <a:srgbClr val="F5DF8F"/>
          </a:solidFill>
        </p:spPr>
        <p:txBody>
          <a:bodyPr>
            <a:noAutofit/>
          </a:bodyPr>
          <a:lstStyle/>
          <a:p>
            <a:pPr algn="ctr"/>
            <a:r>
              <a:rPr lang="uk-UA" sz="32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4. Ідеалізація конструктивних рішень</a:t>
            </a:r>
            <a:br>
              <a:rPr lang="uk-UA" sz="3200" b="1"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uk-UA" sz="3200" b="1" dirty="0">
              <a:latin typeface="Times New Roman" panose="02020603050405020304" pitchFamily="18" charset="0"/>
              <a:cs typeface="Times New Roman" panose="02020603050405020304" pitchFamily="18" charset="0"/>
            </a:endParaRPr>
          </a:p>
        </p:txBody>
      </p:sp>
      <p:sp>
        <p:nvSpPr>
          <p:cNvPr id="3" name="Місце для вмісту 2">
            <a:extLst>
              <a:ext uri="{FF2B5EF4-FFF2-40B4-BE49-F238E27FC236}">
                <a16:creationId xmlns:a16="http://schemas.microsoft.com/office/drawing/2014/main" id="{07B1B1A2-C2D2-74C0-7105-58595065F72A}"/>
              </a:ext>
            </a:extLst>
          </p:cNvPr>
          <p:cNvSpPr>
            <a:spLocks noGrp="1"/>
          </p:cNvSpPr>
          <p:nvPr>
            <p:ph idx="1"/>
          </p:nvPr>
        </p:nvSpPr>
        <p:spPr>
          <a:xfrm>
            <a:off x="1412913" y="1916934"/>
            <a:ext cx="9366173" cy="899174"/>
          </a:xfrm>
        </p:spPr>
        <p:style>
          <a:lnRef idx="1">
            <a:schemeClr val="dk1"/>
          </a:lnRef>
          <a:fillRef idx="2">
            <a:schemeClr val="dk1"/>
          </a:fillRef>
          <a:effectRef idx="1">
            <a:schemeClr val="dk1"/>
          </a:effectRef>
          <a:fontRef idx="minor">
            <a:schemeClr val="dk1"/>
          </a:fontRef>
        </p:style>
        <p:txBody>
          <a:bodyPr>
            <a:normAutofit/>
          </a:bodyPr>
          <a:lstStyle/>
          <a:p>
            <a:pPr marL="0" indent="0" algn="ctr">
              <a:buNone/>
            </a:pPr>
            <a:r>
              <a:rPr lang="uk-UA" sz="3200" b="1" i="1" u="sng" dirty="0">
                <a:solidFill>
                  <a:schemeClr val="bg1"/>
                </a:solidFill>
                <a:latin typeface="Times New Roman" panose="02020603050405020304" pitchFamily="18" charset="0"/>
                <a:cs typeface="Times New Roman" panose="02020603050405020304" pitchFamily="18" charset="0"/>
              </a:rPr>
              <a:t>В багатьох випадках пов'язана з ідеалізацією:</a:t>
            </a:r>
          </a:p>
        </p:txBody>
      </p:sp>
      <p:sp>
        <p:nvSpPr>
          <p:cNvPr id="4" name="Овал 3">
            <a:extLst>
              <a:ext uri="{FF2B5EF4-FFF2-40B4-BE49-F238E27FC236}">
                <a16:creationId xmlns:a16="http://schemas.microsoft.com/office/drawing/2014/main" id="{4EAE6CD4-61AF-083B-07B2-8D9B4DD76B69}"/>
              </a:ext>
            </a:extLst>
          </p:cNvPr>
          <p:cNvSpPr/>
          <p:nvPr/>
        </p:nvSpPr>
        <p:spPr>
          <a:xfrm>
            <a:off x="259815" y="3499153"/>
            <a:ext cx="3512545" cy="1740665"/>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uk-UA" sz="3000" b="1" dirty="0">
                <a:latin typeface="Times New Roman" panose="02020603050405020304" pitchFamily="18" charset="0"/>
                <a:cs typeface="Times New Roman" panose="02020603050405020304" pitchFamily="18" charset="0"/>
              </a:rPr>
              <a:t>геометрії</a:t>
            </a:r>
          </a:p>
        </p:txBody>
      </p:sp>
      <p:sp>
        <p:nvSpPr>
          <p:cNvPr id="5" name="Овал 4">
            <a:extLst>
              <a:ext uri="{FF2B5EF4-FFF2-40B4-BE49-F238E27FC236}">
                <a16:creationId xmlns:a16="http://schemas.microsoft.com/office/drawing/2014/main" id="{F1DC6B74-165F-F230-DE57-9F0DA3314046}"/>
              </a:ext>
            </a:extLst>
          </p:cNvPr>
          <p:cNvSpPr/>
          <p:nvPr/>
        </p:nvSpPr>
        <p:spPr>
          <a:xfrm>
            <a:off x="4339727" y="4369485"/>
            <a:ext cx="3512545" cy="1740665"/>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uk-UA" sz="3000" b="1" dirty="0">
                <a:latin typeface="Times New Roman" panose="02020603050405020304" pitchFamily="18" charset="0"/>
                <a:cs typeface="Times New Roman" panose="02020603050405020304" pitchFamily="18" charset="0"/>
              </a:rPr>
              <a:t>зв'язків</a:t>
            </a:r>
          </a:p>
        </p:txBody>
      </p:sp>
      <p:sp>
        <p:nvSpPr>
          <p:cNvPr id="6" name="Овал 5">
            <a:extLst>
              <a:ext uri="{FF2B5EF4-FFF2-40B4-BE49-F238E27FC236}">
                <a16:creationId xmlns:a16="http://schemas.microsoft.com/office/drawing/2014/main" id="{3F54E825-7E23-4615-0057-BD5924E953CA}"/>
              </a:ext>
            </a:extLst>
          </p:cNvPr>
          <p:cNvSpPr/>
          <p:nvPr/>
        </p:nvSpPr>
        <p:spPr>
          <a:xfrm>
            <a:off x="8289275" y="3499153"/>
            <a:ext cx="3512545" cy="1740665"/>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uk-UA" sz="3000" b="1" dirty="0">
                <a:latin typeface="Times New Roman" panose="02020603050405020304" pitchFamily="18" charset="0"/>
                <a:cs typeface="Times New Roman" panose="02020603050405020304" pitchFamily="18" charset="0"/>
              </a:rPr>
              <a:t>навантажень</a:t>
            </a:r>
          </a:p>
        </p:txBody>
      </p:sp>
      <p:cxnSp>
        <p:nvCxnSpPr>
          <p:cNvPr id="8" name="Пряма зі стрілкою 7">
            <a:extLst>
              <a:ext uri="{FF2B5EF4-FFF2-40B4-BE49-F238E27FC236}">
                <a16:creationId xmlns:a16="http://schemas.microsoft.com/office/drawing/2014/main" id="{FBD3B6A8-CED5-F051-128B-0D57958D35E1}"/>
              </a:ext>
            </a:extLst>
          </p:cNvPr>
          <p:cNvCxnSpPr>
            <a:cxnSpLocks/>
            <a:endCxn id="4" idx="7"/>
          </p:cNvCxnSpPr>
          <p:nvPr/>
        </p:nvCxnSpPr>
        <p:spPr>
          <a:xfrm flipH="1">
            <a:off x="3257960" y="2816108"/>
            <a:ext cx="951403" cy="937959"/>
          </a:xfrm>
          <a:prstGeom prst="straightConnector1">
            <a:avLst/>
          </a:prstGeom>
          <a:ln w="38100"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 name="Пряма зі стрілкою 9">
            <a:extLst>
              <a:ext uri="{FF2B5EF4-FFF2-40B4-BE49-F238E27FC236}">
                <a16:creationId xmlns:a16="http://schemas.microsoft.com/office/drawing/2014/main" id="{580B21D0-A013-8839-4B13-E01B3EBAFF48}"/>
              </a:ext>
            </a:extLst>
          </p:cNvPr>
          <p:cNvCxnSpPr>
            <a:cxnSpLocks/>
            <a:stCxn id="3" idx="2"/>
            <a:endCxn id="5" idx="0"/>
          </p:cNvCxnSpPr>
          <p:nvPr/>
        </p:nvCxnSpPr>
        <p:spPr>
          <a:xfrm>
            <a:off x="6096000" y="2816108"/>
            <a:ext cx="0" cy="1553377"/>
          </a:xfrm>
          <a:prstGeom prst="straightConnector1">
            <a:avLst/>
          </a:prstGeom>
          <a:ln w="38100"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2" name="Пряма зі стрілкою 11">
            <a:extLst>
              <a:ext uri="{FF2B5EF4-FFF2-40B4-BE49-F238E27FC236}">
                <a16:creationId xmlns:a16="http://schemas.microsoft.com/office/drawing/2014/main" id="{A62239FE-477D-79DE-A15D-2AA7FB625DFF}"/>
              </a:ext>
            </a:extLst>
          </p:cNvPr>
          <p:cNvCxnSpPr>
            <a:cxnSpLocks/>
          </p:cNvCxnSpPr>
          <p:nvPr/>
        </p:nvCxnSpPr>
        <p:spPr>
          <a:xfrm>
            <a:off x="7956392" y="2816108"/>
            <a:ext cx="1848620" cy="683045"/>
          </a:xfrm>
          <a:prstGeom prst="straightConnector1">
            <a:avLst/>
          </a:prstGeom>
          <a:ln w="38100"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98842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82AA8AEA-B987-1DC4-4259-1B53528194C1}"/>
              </a:ext>
            </a:extLst>
          </p:cNvPr>
          <p:cNvSpPr>
            <a:spLocks noGrp="1"/>
          </p:cNvSpPr>
          <p:nvPr>
            <p:ph idx="1"/>
          </p:nvPr>
        </p:nvSpPr>
        <p:spPr>
          <a:xfrm>
            <a:off x="190040" y="3294380"/>
            <a:ext cx="6618383" cy="3337774"/>
          </a:xfrm>
        </p:spPr>
        <p:txBody>
          <a:bodyPr>
            <a:normAutofit/>
          </a:bodyPr>
          <a:lstStyle/>
          <a:p>
            <a:pPr marL="0" indent="0">
              <a:buNone/>
            </a:pPr>
            <a:r>
              <a:rPr lang="uk-UA" sz="28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Тенти, мембрани, вантові конструкції </a:t>
            </a:r>
            <a:r>
              <a:rPr lang="uk-UA" sz="2800" b="1" baseline="-25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8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необхідно розраховувати за </a:t>
            </a:r>
            <a:r>
              <a:rPr lang="uk-UA" sz="2800" b="1" i="1" u="sng"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деформованою </a:t>
            </a:r>
            <a:r>
              <a:rPr lang="uk-UA" sz="28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схемою. Існує низка конструкцій, для яких зміна геометрії може істотно вплинути на напружено-деформований стан, і інженер у цьому випадку має прийняти відповідне рішення.</a:t>
            </a:r>
            <a:endParaRPr lang="uk-UA"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uk-UA" dirty="0"/>
          </a:p>
        </p:txBody>
      </p:sp>
      <p:sp>
        <p:nvSpPr>
          <p:cNvPr id="4" name="TextBox 3">
            <a:extLst>
              <a:ext uri="{FF2B5EF4-FFF2-40B4-BE49-F238E27FC236}">
                <a16:creationId xmlns:a16="http://schemas.microsoft.com/office/drawing/2014/main" id="{9983F493-C742-4747-1CCC-928683BE9695}"/>
              </a:ext>
            </a:extLst>
          </p:cNvPr>
          <p:cNvSpPr txBox="1"/>
          <p:nvPr/>
        </p:nvSpPr>
        <p:spPr>
          <a:xfrm>
            <a:off x="4296578" y="451691"/>
            <a:ext cx="7810959" cy="2280491"/>
          </a:xfrm>
          <a:prstGeom prst="rect">
            <a:avLst/>
          </a:prstGeom>
          <a:noFill/>
        </p:spPr>
        <p:txBody>
          <a:bodyPr wrap="square" rtlCol="0">
            <a:spAutoFit/>
          </a:bodyPr>
          <a:lstStyle/>
          <a:p>
            <a:r>
              <a:rPr lang="uk-UA" sz="2800" b="1"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Важливим питанням ідеалізації є прийняття рішення про можливість розрахунку за деформованою схемою. Рами, плити, балки невеликих прогонів, як правило, розраховуються за </a:t>
            </a:r>
            <a:r>
              <a:rPr lang="uk-UA" sz="2800" b="1" i="1" u="sng"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недеформованою </a:t>
            </a:r>
            <a:r>
              <a:rPr lang="uk-UA" sz="2800" b="1"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схемою. </a:t>
            </a:r>
            <a:endParaRPr lang="uk-UA" sz="2800" b="1" dirty="0"/>
          </a:p>
        </p:txBody>
      </p:sp>
      <p:pic>
        <p:nvPicPr>
          <p:cNvPr id="6" name="Рисунок 5">
            <a:extLst>
              <a:ext uri="{FF2B5EF4-FFF2-40B4-BE49-F238E27FC236}">
                <a16:creationId xmlns:a16="http://schemas.microsoft.com/office/drawing/2014/main" id="{442BA59E-FC05-A366-938F-9D3A0CEDB8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1305" y="3003474"/>
            <a:ext cx="4968608" cy="31053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36894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65000"/>
          </a:schemeClr>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F79735B-F844-BB37-660F-DF9086B1C813}"/>
              </a:ext>
            </a:extLst>
          </p:cNvPr>
          <p:cNvSpPr>
            <a:spLocks noGrp="1"/>
          </p:cNvSpPr>
          <p:nvPr>
            <p:ph type="title"/>
          </p:nvPr>
        </p:nvSpPr>
        <p:spPr>
          <a:xfrm>
            <a:off x="3086100" y="639315"/>
            <a:ext cx="8972320" cy="1583676"/>
          </a:xfrm>
        </p:spPr>
        <p:txBody>
          <a:bodyPr>
            <a:normAutofit fontScale="90000"/>
          </a:bodyPr>
          <a:lstStyle/>
          <a:p>
            <a:pPr algn="ctr"/>
            <a:r>
              <a:rPr lang="uk-UA" b="1" i="0" dirty="0">
                <a:solidFill>
                  <a:schemeClr val="bg1"/>
                </a:solidFill>
                <a:effectLst/>
                <a:latin typeface="Times New Roman" panose="02020603050405020304" pitchFamily="18" charset="0"/>
                <a:cs typeface="Times New Roman" panose="02020603050405020304" pitchFamily="18" charset="0"/>
              </a:rPr>
              <a:t>1. Ідеалізація умов обпирання та вузлових з’єднань</a:t>
            </a:r>
            <a:br>
              <a:rPr lang="uk-UA" b="1" i="0" dirty="0">
                <a:effectLst/>
                <a:latin typeface="Times New Roman" panose="02020603050405020304" pitchFamily="18" charset="0"/>
                <a:cs typeface="Times New Roman" panose="02020603050405020304" pitchFamily="18" charset="0"/>
              </a:rPr>
            </a:br>
            <a:endParaRPr lang="uk-UA" b="1" dirty="0">
              <a:latin typeface="Times New Roman" panose="02020603050405020304" pitchFamily="18" charset="0"/>
              <a:cs typeface="Times New Roman" panose="02020603050405020304" pitchFamily="18" charset="0"/>
            </a:endParaRPr>
          </a:p>
        </p:txBody>
      </p:sp>
      <p:sp>
        <p:nvSpPr>
          <p:cNvPr id="3" name="Місце для вмісту 2">
            <a:extLst>
              <a:ext uri="{FF2B5EF4-FFF2-40B4-BE49-F238E27FC236}">
                <a16:creationId xmlns:a16="http://schemas.microsoft.com/office/drawing/2014/main" id="{BA774EC3-295F-74EB-4A41-1A272C7CD823}"/>
              </a:ext>
            </a:extLst>
          </p:cNvPr>
          <p:cNvSpPr>
            <a:spLocks noGrp="1"/>
          </p:cNvSpPr>
          <p:nvPr>
            <p:ph idx="1"/>
          </p:nvPr>
        </p:nvSpPr>
        <p:spPr>
          <a:xfrm>
            <a:off x="790919" y="1952189"/>
            <a:ext cx="11267501" cy="4448611"/>
          </a:xfrm>
        </p:spPr>
        <p:txBody>
          <a:bodyPr>
            <a:normAutofit lnSpcReduction="10000"/>
          </a:bodyPr>
          <a:lstStyle/>
          <a:p>
            <a:pPr marL="0" indent="0">
              <a:buNone/>
            </a:pPr>
            <a:r>
              <a:rPr lang="uk-UA"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Ідеалізація умов обпирання поширюється і на опис законів взаємодії окремих елементів системи один з одним. Прийняті найчастіше умови повного збігу </a:t>
            </a:r>
            <a:r>
              <a:rPr lang="uk-UA" sz="32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переміщень</a:t>
            </a:r>
            <a:r>
              <a:rPr lang="uk-UA"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або </a:t>
            </a:r>
            <a:r>
              <a:rPr lang="uk-UA" sz="32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взаємних поворотів</a:t>
            </a:r>
            <a:r>
              <a:rPr lang="uk-UA"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у точках з’єднання (</a:t>
            </a:r>
            <a:r>
              <a:rPr lang="uk-UA" sz="32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абсолютно жорсткий зв’язок</a:t>
            </a:r>
            <a:r>
              <a:rPr lang="uk-UA"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так само як і їх альтернатива, тобто відсутність будь-якої взаємодії розглянутих видів переміщень (</a:t>
            </a:r>
            <a:r>
              <a:rPr lang="uk-UA" sz="32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шарнір, прослизання</a:t>
            </a:r>
            <a:r>
              <a:rPr lang="uk-UA"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звичайно, є доволі сильною ідеалізацією реальної картини взаємодії. При цьому найчастіше виходять не з кінематичних умов сполучення елементів розрахункової схеми, а з гіпотез, пов’язаних із силовими аспектами взаємодії.</a:t>
            </a:r>
            <a:endParaRPr lang="uk-UA"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uk-UA" dirty="0"/>
          </a:p>
        </p:txBody>
      </p:sp>
    </p:spTree>
    <p:extLst>
      <p:ext uri="{BB962C8B-B14F-4D97-AF65-F5344CB8AC3E}">
        <p14:creationId xmlns:p14="http://schemas.microsoft.com/office/powerpoint/2010/main" val="426683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94F04835-3C53-F745-F5C5-B9B439D57B3F}"/>
              </a:ext>
            </a:extLst>
          </p:cNvPr>
          <p:cNvSpPr>
            <a:spLocks noGrp="1"/>
          </p:cNvSpPr>
          <p:nvPr>
            <p:ph idx="1"/>
          </p:nvPr>
        </p:nvSpPr>
        <p:spPr>
          <a:xfrm>
            <a:off x="5155895" y="473725"/>
            <a:ext cx="6691828" cy="6169445"/>
          </a:xfrm>
        </p:spPr>
        <p:txBody>
          <a:bodyPr>
            <a:normAutofit lnSpcReduction="10000"/>
          </a:bodyPr>
          <a:lstStyle/>
          <a:p>
            <a:pPr marL="0" indent="0">
              <a:buNone/>
            </a:pPr>
            <a:r>
              <a:rPr lang="uk-UA" sz="32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Сьогодні під час створення комп’ютерної моделі будівлі, що розраховується, в нормативній документації рекомендують враховувати найсуттєвіші чинники, що визначають напружений стан і деформації основи та конструкцій споруди, просторову роботу конструкцій, геометричну і фізичну нелінійність, анізотропію, пластичні й реологічні властивості матеріалів і ґрунтів, але не містять практичних пропозицій щодо вирішення даної проблеми.</a:t>
            </a:r>
            <a:endParaRPr lang="uk-UA"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uk-UA" dirty="0"/>
          </a:p>
        </p:txBody>
      </p:sp>
      <p:pic>
        <p:nvPicPr>
          <p:cNvPr id="5" name="Рисунок 4">
            <a:extLst>
              <a:ext uri="{FF2B5EF4-FFF2-40B4-BE49-F238E27FC236}">
                <a16:creationId xmlns:a16="http://schemas.microsoft.com/office/drawing/2014/main" id="{AEDC3774-954B-266C-302E-8E864BC013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44277" y="2116615"/>
            <a:ext cx="4666258" cy="2624770"/>
          </a:xfrm>
          <a:prstGeom prst="rect">
            <a:avLst/>
          </a:prstGeom>
        </p:spPr>
      </p:pic>
    </p:spTree>
    <p:extLst>
      <p:ext uri="{BB962C8B-B14F-4D97-AF65-F5344CB8AC3E}">
        <p14:creationId xmlns:p14="http://schemas.microsoft.com/office/powerpoint/2010/main" val="892137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B779D22E-FEF4-74BA-36DC-78925935A1AC}"/>
              </a:ext>
            </a:extLst>
          </p:cNvPr>
          <p:cNvSpPr>
            <a:spLocks noGrp="1"/>
          </p:cNvSpPr>
          <p:nvPr>
            <p:ph idx="1"/>
          </p:nvPr>
        </p:nvSpPr>
        <p:spPr>
          <a:xfrm>
            <a:off x="4208444" y="616945"/>
            <a:ext cx="7844010" cy="6053133"/>
          </a:xfrm>
        </p:spPr>
        <p:txBody>
          <a:bodyPr>
            <a:normAutofit/>
          </a:bodyPr>
          <a:lstStyle/>
          <a:p>
            <a:pPr marL="0" indent="0">
              <a:buNone/>
            </a:pPr>
            <a:r>
              <a:rPr lang="uk-UA" sz="30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В окремих точках вводиться розрив частини зв’язків, наприклад, взаємний поворот (шарнір), взаємне поздовжнє або поперечне зміщення у з'єднаннях стержнів чи інших елементів. У природі не існує ні «чистих» шарнірів, ні «абсолютно жорстких» з’єднань елементів. Проектувальник повинен сам прийняти рішення про те, як ідеалізувати окремі вузли, щоб максимально адекватно змоделювати їх справжню роботу. Сучасні програмні комплекси дають можливість моделювати в’язі кінцевої жорсткості.     </a:t>
            </a:r>
            <a:endParaRPr lang="uk-UA" sz="30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uk-UA" sz="3000" dirty="0"/>
          </a:p>
        </p:txBody>
      </p:sp>
      <p:pic>
        <p:nvPicPr>
          <p:cNvPr id="5" name="Рисунок 4">
            <a:extLst>
              <a:ext uri="{FF2B5EF4-FFF2-40B4-BE49-F238E27FC236}">
                <a16:creationId xmlns:a16="http://schemas.microsoft.com/office/drawing/2014/main" id="{BC3C4817-DDB7-62CB-716F-737D1D4860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805" y="2197177"/>
            <a:ext cx="4045639" cy="2275672"/>
          </a:xfrm>
          <a:prstGeom prst="rect">
            <a:avLst/>
          </a:prstGeom>
        </p:spPr>
      </p:pic>
    </p:spTree>
    <p:extLst>
      <p:ext uri="{BB962C8B-B14F-4D97-AF65-F5344CB8AC3E}">
        <p14:creationId xmlns:p14="http://schemas.microsoft.com/office/powerpoint/2010/main" val="86341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65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EE9D22E-9E8A-B39F-3356-0269821530B0}"/>
              </a:ext>
            </a:extLst>
          </p:cNvPr>
          <p:cNvSpPr txBox="1"/>
          <p:nvPr/>
        </p:nvSpPr>
        <p:spPr>
          <a:xfrm>
            <a:off x="108333" y="143220"/>
            <a:ext cx="3119610" cy="2062103"/>
          </a:xfrm>
          <a:prstGeom prst="rect">
            <a:avLst/>
          </a:prstGeom>
          <a:solidFill>
            <a:schemeClr val="accent6">
              <a:lumMod val="20000"/>
              <a:lumOff val="80000"/>
            </a:schemeClr>
          </a:solidFill>
          <a:ln>
            <a:solidFill>
              <a:schemeClr val="accent6">
                <a:lumMod val="50000"/>
              </a:schemeClr>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uk-UA" sz="3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Приклади деяких типів опорних закріплень</a:t>
            </a:r>
            <a:endParaRPr lang="uk-UA" sz="3200" b="1" dirty="0">
              <a:solidFill>
                <a:schemeClr val="bg1"/>
              </a:solidFill>
              <a:latin typeface="Times New Roman" panose="02020603050405020304" pitchFamily="18" charset="0"/>
              <a:cs typeface="Times New Roman" panose="02020603050405020304" pitchFamily="18" charset="0"/>
            </a:endParaRPr>
          </a:p>
        </p:txBody>
      </p:sp>
      <p:cxnSp>
        <p:nvCxnSpPr>
          <p:cNvPr id="17" name="Пряма зі стрілкою 16">
            <a:extLst>
              <a:ext uri="{FF2B5EF4-FFF2-40B4-BE49-F238E27FC236}">
                <a16:creationId xmlns:a16="http://schemas.microsoft.com/office/drawing/2014/main" id="{7411CAC4-23D0-7C7F-49B3-F7D06DD3F68B}"/>
              </a:ext>
            </a:extLst>
          </p:cNvPr>
          <p:cNvCxnSpPr>
            <a:cxnSpLocks/>
          </p:cNvCxnSpPr>
          <p:nvPr/>
        </p:nvCxnSpPr>
        <p:spPr>
          <a:xfrm>
            <a:off x="3244467" y="495760"/>
            <a:ext cx="2286000" cy="0"/>
          </a:xfrm>
          <a:prstGeom prst="straightConnector1">
            <a:avLst/>
          </a:prstGeom>
          <a:ln w="28575">
            <a:solidFill>
              <a:schemeClr val="bg1"/>
            </a:solidFill>
            <a:tailEnd type="triangle"/>
          </a:ln>
        </p:spPr>
        <p:style>
          <a:lnRef idx="3">
            <a:schemeClr val="accent6"/>
          </a:lnRef>
          <a:fillRef idx="0">
            <a:schemeClr val="accent6"/>
          </a:fillRef>
          <a:effectRef idx="2">
            <a:schemeClr val="accent6"/>
          </a:effectRef>
          <a:fontRef idx="minor">
            <a:schemeClr val="tx1"/>
          </a:fontRef>
        </p:style>
      </p:cxnSp>
      <p:cxnSp>
        <p:nvCxnSpPr>
          <p:cNvPr id="19" name="Пряма зі стрілкою 18">
            <a:extLst>
              <a:ext uri="{FF2B5EF4-FFF2-40B4-BE49-F238E27FC236}">
                <a16:creationId xmlns:a16="http://schemas.microsoft.com/office/drawing/2014/main" id="{0836112F-D3E7-9B45-89D1-6DC7C9F05CFC}"/>
              </a:ext>
            </a:extLst>
          </p:cNvPr>
          <p:cNvCxnSpPr>
            <a:cxnSpLocks/>
          </p:cNvCxnSpPr>
          <p:nvPr/>
        </p:nvCxnSpPr>
        <p:spPr>
          <a:xfrm>
            <a:off x="3255483" y="1401652"/>
            <a:ext cx="1558888" cy="1354425"/>
          </a:xfrm>
          <a:prstGeom prst="straightConnector1">
            <a:avLst/>
          </a:prstGeom>
          <a:ln w="28575">
            <a:solidFill>
              <a:schemeClr val="bg1"/>
            </a:solidFill>
            <a:tailEnd type="triangle"/>
          </a:ln>
        </p:spPr>
        <p:style>
          <a:lnRef idx="3">
            <a:schemeClr val="accent6"/>
          </a:lnRef>
          <a:fillRef idx="0">
            <a:schemeClr val="accent6"/>
          </a:fillRef>
          <a:effectRef idx="2">
            <a:schemeClr val="accent6"/>
          </a:effectRef>
          <a:fontRef idx="minor">
            <a:schemeClr val="tx1"/>
          </a:fontRef>
        </p:style>
      </p:cxnSp>
      <p:cxnSp>
        <p:nvCxnSpPr>
          <p:cNvPr id="21" name="Пряма зі стрілкою 20">
            <a:extLst>
              <a:ext uri="{FF2B5EF4-FFF2-40B4-BE49-F238E27FC236}">
                <a16:creationId xmlns:a16="http://schemas.microsoft.com/office/drawing/2014/main" id="{32BB7A98-1F20-ED69-5199-B7BABB6682C6}"/>
              </a:ext>
            </a:extLst>
          </p:cNvPr>
          <p:cNvCxnSpPr>
            <a:cxnSpLocks/>
          </p:cNvCxnSpPr>
          <p:nvPr/>
        </p:nvCxnSpPr>
        <p:spPr>
          <a:xfrm>
            <a:off x="1377110" y="2193894"/>
            <a:ext cx="1520328" cy="1698211"/>
          </a:xfrm>
          <a:prstGeom prst="straightConnector1">
            <a:avLst/>
          </a:prstGeom>
          <a:ln w="28575">
            <a:solidFill>
              <a:schemeClr val="bg1"/>
            </a:solidFill>
            <a:tailEnd type="triangle"/>
          </a:ln>
        </p:spPr>
        <p:style>
          <a:lnRef idx="3">
            <a:schemeClr val="accent6"/>
          </a:lnRef>
          <a:fillRef idx="0">
            <a:schemeClr val="accent6"/>
          </a:fillRef>
          <a:effectRef idx="2">
            <a:schemeClr val="accent6"/>
          </a:effectRef>
          <a:fontRef idx="minor">
            <a:schemeClr val="tx1"/>
          </a:fontRef>
        </p:style>
      </p:cxnSp>
      <p:sp>
        <p:nvSpPr>
          <p:cNvPr id="23" name="Прямокутник: округлені кути 22">
            <a:extLst>
              <a:ext uri="{FF2B5EF4-FFF2-40B4-BE49-F238E27FC236}">
                <a16:creationId xmlns:a16="http://schemas.microsoft.com/office/drawing/2014/main" id="{8B36BF77-76E1-87B5-678F-302734D35DCE}"/>
              </a:ext>
            </a:extLst>
          </p:cNvPr>
          <p:cNvSpPr/>
          <p:nvPr/>
        </p:nvSpPr>
        <p:spPr>
          <a:xfrm>
            <a:off x="5546991" y="0"/>
            <a:ext cx="4219458" cy="2721143"/>
          </a:xfrm>
          <a:prstGeom prst="roundRect">
            <a:avLst/>
          </a:prstGeom>
          <a:solidFill>
            <a:schemeClr val="accent6">
              <a:lumMod val="20000"/>
              <a:lumOff val="8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500" b="1"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шарнірно-рухома опора</a:t>
            </a:r>
            <a:r>
              <a:rPr lang="uk-UA" sz="2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дає змогу здійснювати переміщення по горизонталі й поворот, але не дає можливості здійснювати переміщення по вертикалі</a:t>
            </a:r>
            <a:endParaRPr lang="uk-UA" sz="2500" dirty="0">
              <a:latin typeface="Times New Roman" panose="02020603050405020304" pitchFamily="18" charset="0"/>
              <a:cs typeface="Times New Roman" panose="02020603050405020304" pitchFamily="18" charset="0"/>
            </a:endParaRPr>
          </a:p>
        </p:txBody>
      </p:sp>
      <p:sp>
        <p:nvSpPr>
          <p:cNvPr id="24" name="Прямокутник: округлені кути 23">
            <a:extLst>
              <a:ext uri="{FF2B5EF4-FFF2-40B4-BE49-F238E27FC236}">
                <a16:creationId xmlns:a16="http://schemas.microsoft.com/office/drawing/2014/main" id="{80CEC652-7CDB-A781-516B-F21A019D230B}"/>
              </a:ext>
            </a:extLst>
          </p:cNvPr>
          <p:cNvSpPr/>
          <p:nvPr/>
        </p:nvSpPr>
        <p:spPr>
          <a:xfrm>
            <a:off x="4274545" y="2756076"/>
            <a:ext cx="3855903" cy="2851507"/>
          </a:xfrm>
          <a:prstGeom prst="roundRect">
            <a:avLst/>
          </a:prstGeom>
          <a:solidFill>
            <a:schemeClr val="accent6">
              <a:lumMod val="20000"/>
              <a:lumOff val="8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uk-UA" sz="2500" b="1"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шарнірно-нерухома опора</a:t>
            </a:r>
            <a:r>
              <a:rPr lang="uk-UA" sz="2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не дає можливості</a:t>
            </a:r>
            <a:r>
              <a:rPr lang="en-GB" sz="2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5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здійснювати переміщення по вертикалі й горизонталі, але допускає поворот</a:t>
            </a:r>
            <a:endParaRPr lang="uk-UA" sz="25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5" name="Прямокутник: округлені кути 24">
            <a:extLst>
              <a:ext uri="{FF2B5EF4-FFF2-40B4-BE49-F238E27FC236}">
                <a16:creationId xmlns:a16="http://schemas.microsoft.com/office/drawing/2014/main" id="{4908EE5A-A76C-E710-260D-E269C9CFB65F}"/>
              </a:ext>
            </a:extLst>
          </p:cNvPr>
          <p:cNvSpPr/>
          <p:nvPr/>
        </p:nvSpPr>
        <p:spPr>
          <a:xfrm>
            <a:off x="104662" y="3892028"/>
            <a:ext cx="4065224" cy="2060152"/>
          </a:xfrm>
          <a:prstGeom prst="roundRect">
            <a:avLst/>
          </a:prstGeom>
          <a:solidFill>
            <a:schemeClr val="accent6">
              <a:lumMod val="20000"/>
              <a:lumOff val="8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uk-UA" sz="2500" b="1"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закладення </a:t>
            </a:r>
            <a:r>
              <a:rPr lang="uk-UA" sz="25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не допускає будь-яких переміщень і поворотів.</a:t>
            </a:r>
            <a:endParaRPr lang="uk-UA" sz="25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5" name="Рисунок 34">
            <a:extLst>
              <a:ext uri="{FF2B5EF4-FFF2-40B4-BE49-F238E27FC236}">
                <a16:creationId xmlns:a16="http://schemas.microsoft.com/office/drawing/2014/main" id="{73333A84-B0C5-8EA4-272A-B695A3C1E9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3664" y="3259131"/>
            <a:ext cx="3626765" cy="3024130"/>
          </a:xfrm>
          <a:prstGeom prst="rect">
            <a:avLst/>
          </a:prstGeom>
          <a:ln w="38100">
            <a:solidFill>
              <a:schemeClr val="accent6">
                <a:lumMod val="50000"/>
              </a:schemeClr>
            </a:solidFill>
          </a:ln>
        </p:spPr>
      </p:pic>
    </p:spTree>
    <p:extLst>
      <p:ext uri="{BB962C8B-B14F-4D97-AF65-F5344CB8AC3E}">
        <p14:creationId xmlns:p14="http://schemas.microsoft.com/office/powerpoint/2010/main" val="1417765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709C067-5E28-609A-C585-E480AAE59015}"/>
              </a:ext>
            </a:extLst>
          </p:cNvPr>
          <p:cNvSpPr txBox="1"/>
          <p:nvPr/>
        </p:nvSpPr>
        <p:spPr>
          <a:xfrm>
            <a:off x="1299990" y="231354"/>
            <a:ext cx="9551624" cy="861774"/>
          </a:xfrm>
          <a:prstGeom prst="rect">
            <a:avLst/>
          </a:prstGeom>
          <a:solidFill>
            <a:srgbClr val="A6E553"/>
          </a:solidFill>
        </p:spPr>
        <p:txBody>
          <a:bodyPr wrap="square" rtlCol="0">
            <a:spAutoFit/>
          </a:bodyPr>
          <a:lstStyle/>
          <a:p>
            <a:pPr algn="ctr"/>
            <a:r>
              <a:rPr lang="uk-UA" sz="32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2. Ідеалізація фізичних властивостей матеріалу</a:t>
            </a:r>
            <a:endParaRPr lang="uk-UA"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uk-UA" b="1" dirty="0"/>
          </a:p>
        </p:txBody>
      </p:sp>
      <p:sp>
        <p:nvSpPr>
          <p:cNvPr id="5" name="TextBox 4">
            <a:extLst>
              <a:ext uri="{FF2B5EF4-FFF2-40B4-BE49-F238E27FC236}">
                <a16:creationId xmlns:a16="http://schemas.microsoft.com/office/drawing/2014/main" id="{4E87BFB0-582B-17AD-CD4D-5DEA2003C2BD}"/>
              </a:ext>
            </a:extLst>
          </p:cNvPr>
          <p:cNvSpPr txBox="1"/>
          <p:nvPr/>
        </p:nvSpPr>
        <p:spPr>
          <a:xfrm>
            <a:off x="4997985" y="1511769"/>
            <a:ext cx="7194015" cy="4524315"/>
          </a:xfrm>
          <a:prstGeom prst="rect">
            <a:avLst/>
          </a:prstGeom>
          <a:noFill/>
        </p:spPr>
        <p:txBody>
          <a:bodyPr wrap="square" rtlCol="0">
            <a:spAutoFit/>
          </a:bodyPr>
          <a:lstStyle/>
          <a:p>
            <a:r>
              <a:rPr lang="uk-UA"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Ідеалізація </a:t>
            </a:r>
            <a:r>
              <a:rPr lang="uk-UA" sz="32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фізико-механічних характеристик</a:t>
            </a:r>
            <a:r>
              <a:rPr lang="uk-UA" sz="32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матеріалу визначається з експерименту і, як правило, зводиться до</a:t>
            </a:r>
            <a:r>
              <a:rPr lang="uk-UA" sz="3200" baseline="30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призначення математичної залежності між </a:t>
            </a:r>
            <a:r>
              <a:rPr lang="uk-UA" sz="32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напруженнями (зусиллями)</a:t>
            </a:r>
            <a:r>
              <a:rPr lang="uk-UA" sz="32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та </a:t>
            </a:r>
            <a:r>
              <a:rPr lang="uk-UA" sz="32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деформаціями (переміщеннями)</a:t>
            </a:r>
            <a:r>
              <a:rPr lang="uk-UA" sz="32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виходячи з гіпотези про </a:t>
            </a:r>
            <a:r>
              <a:rPr lang="uk-UA" sz="3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лінійну пружність</a:t>
            </a:r>
            <a:r>
              <a:rPr lang="uk-UA"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або </a:t>
            </a:r>
            <a:r>
              <a:rPr lang="uk-UA" sz="3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ідеальну пластичність</a:t>
            </a:r>
            <a:r>
              <a:rPr lang="uk-UA"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uk-UA" sz="3200" dirty="0">
              <a:solidFill>
                <a:schemeClr val="bg1"/>
              </a:solidFill>
              <a:latin typeface="Times New Roman" panose="02020603050405020304" pitchFamily="18" charset="0"/>
              <a:cs typeface="Times New Roman" panose="02020603050405020304" pitchFamily="18" charset="0"/>
            </a:endParaRPr>
          </a:p>
        </p:txBody>
      </p:sp>
      <p:pic>
        <p:nvPicPr>
          <p:cNvPr id="7" name="Рисунок 6">
            <a:extLst>
              <a:ext uri="{FF2B5EF4-FFF2-40B4-BE49-F238E27FC236}">
                <a16:creationId xmlns:a16="http://schemas.microsoft.com/office/drawing/2014/main" id="{DF0B1302-97B9-DB2E-17A7-42D4FAF73F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587" y="2489812"/>
            <a:ext cx="4795854" cy="2401998"/>
          </a:xfrm>
          <a:prstGeom prst="rect">
            <a:avLst/>
          </a:prstGeom>
        </p:spPr>
      </p:pic>
    </p:spTree>
    <p:extLst>
      <p:ext uri="{BB962C8B-B14F-4D97-AF65-F5344CB8AC3E}">
        <p14:creationId xmlns:p14="http://schemas.microsoft.com/office/powerpoint/2010/main" val="2530718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B7C6FFD5-0817-D33A-7B78-D4D2BF1D5407}"/>
              </a:ext>
            </a:extLst>
          </p:cNvPr>
          <p:cNvSpPr>
            <a:spLocks noGrp="1"/>
          </p:cNvSpPr>
          <p:nvPr>
            <p:ph idx="1"/>
          </p:nvPr>
        </p:nvSpPr>
        <p:spPr>
          <a:xfrm>
            <a:off x="4585771" y="960671"/>
            <a:ext cx="6970924" cy="5175724"/>
          </a:xfrm>
        </p:spPr>
        <p:txBody>
          <a:bodyPr>
            <a:noAutofit/>
          </a:bodyPr>
          <a:lstStyle/>
          <a:p>
            <a:pPr marL="0" indent="0">
              <a:buNone/>
            </a:pPr>
            <a:r>
              <a:rPr lang="uk-UA" sz="3200" b="1" dirty="0">
                <a:solidFill>
                  <a:schemeClr val="bg1"/>
                </a:solidFill>
                <a:effectLst/>
                <a:latin typeface="Times New Roman" panose="02020603050405020304" pitchFamily="18" charset="0"/>
                <a:ea typeface="Times New Roman" panose="02020603050405020304" pitchFamily="18" charset="0"/>
              </a:rPr>
              <a:t>При цьому</a:t>
            </a:r>
            <a:r>
              <a:rPr lang="uk-UA" sz="3200" b="1" baseline="-25000" dirty="0">
                <a:solidFill>
                  <a:schemeClr val="bg1"/>
                </a:solidFill>
                <a:effectLst/>
                <a:latin typeface="Times New Roman" panose="02020603050405020304" pitchFamily="18" charset="0"/>
                <a:ea typeface="Times New Roman" panose="02020603050405020304" pitchFamily="18" charset="0"/>
              </a:rPr>
              <a:t> </a:t>
            </a:r>
            <a:r>
              <a:rPr lang="uk-UA" sz="3200" b="1" dirty="0">
                <a:solidFill>
                  <a:schemeClr val="bg1"/>
                </a:solidFill>
                <a:effectLst/>
                <a:latin typeface="Times New Roman" panose="02020603050405020304" pitchFamily="18" charset="0"/>
                <a:ea typeface="Times New Roman" panose="02020603050405020304" pitchFamily="18" charset="0"/>
              </a:rPr>
              <a:t>відбувається певне їх усереднення для характерного об’єму, що співпадає із розмірами дослідних зразків. У результаті отримані константи характеризують модельне середовище матеріалу, для якого, на відміну від реального матеріалу, вже застосовані операції математичного аналізу.</a:t>
            </a:r>
          </a:p>
          <a:p>
            <a:pPr marL="0" indent="0">
              <a:buNone/>
            </a:pPr>
            <a:endParaRPr lang="uk-UA" sz="3200" b="1" dirty="0">
              <a:solidFill>
                <a:schemeClr val="bg1"/>
              </a:solidFill>
            </a:endParaRPr>
          </a:p>
        </p:txBody>
      </p:sp>
      <p:pic>
        <p:nvPicPr>
          <p:cNvPr id="5" name="Рисунок 4">
            <a:extLst>
              <a:ext uri="{FF2B5EF4-FFF2-40B4-BE49-F238E27FC236}">
                <a16:creationId xmlns:a16="http://schemas.microsoft.com/office/drawing/2014/main" id="{956861A9-2B3B-DC34-5EC2-ECEEFAE870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012" y="2045006"/>
            <a:ext cx="4315759" cy="2416825"/>
          </a:xfrm>
          <a:prstGeom prst="rect">
            <a:avLst/>
          </a:prstGeom>
        </p:spPr>
      </p:pic>
    </p:spTree>
    <p:extLst>
      <p:ext uri="{BB962C8B-B14F-4D97-AF65-F5344CB8AC3E}">
        <p14:creationId xmlns:p14="http://schemas.microsoft.com/office/powerpoint/2010/main" val="1663289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EE4E8B6-79BF-756C-2A8E-BE84ED15AB6F}"/>
              </a:ext>
            </a:extLst>
          </p:cNvPr>
          <p:cNvSpPr>
            <a:spLocks noGrp="1"/>
          </p:cNvSpPr>
          <p:nvPr>
            <p:ph type="title"/>
          </p:nvPr>
        </p:nvSpPr>
        <p:spPr>
          <a:xfrm>
            <a:off x="440676" y="147429"/>
            <a:ext cx="10906698" cy="1251713"/>
          </a:xfrm>
          <a:solidFill>
            <a:schemeClr val="tx1">
              <a:lumMod val="85000"/>
            </a:schemeClr>
          </a:solidFill>
          <a:effectLst>
            <a:softEdge rad="88900"/>
          </a:effectLst>
        </p:spPr>
        <p:txBody>
          <a:bodyPr>
            <a:noAutofit/>
          </a:bodyPr>
          <a:lstStyle/>
          <a:p>
            <a:pPr algn="ctr"/>
            <a:r>
              <a:rPr lang="uk-UA" sz="3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Значення параметрів, що характеризують властивості матеріалу</a:t>
            </a:r>
            <a:endParaRPr lang="uk-UA" sz="3200" b="1" dirty="0">
              <a:solidFill>
                <a:schemeClr val="bg1"/>
              </a:solidFill>
              <a:latin typeface="Times New Roman" panose="02020603050405020304" pitchFamily="18" charset="0"/>
              <a:cs typeface="Times New Roman" panose="02020603050405020304" pitchFamily="18" charset="0"/>
            </a:endParaRPr>
          </a:p>
        </p:txBody>
      </p:sp>
      <p:sp>
        <p:nvSpPr>
          <p:cNvPr id="4" name="Овал 3">
            <a:extLst>
              <a:ext uri="{FF2B5EF4-FFF2-40B4-BE49-F238E27FC236}">
                <a16:creationId xmlns:a16="http://schemas.microsoft.com/office/drawing/2014/main" id="{F5C173B4-8A56-815E-35CC-B07E2FD853BC}"/>
              </a:ext>
            </a:extLst>
          </p:cNvPr>
          <p:cNvSpPr/>
          <p:nvPr/>
        </p:nvSpPr>
        <p:spPr>
          <a:xfrm>
            <a:off x="88136" y="1399142"/>
            <a:ext cx="2754216" cy="149829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uk-UA" sz="2800" b="1" dirty="0">
                <a:effectLst/>
                <a:latin typeface="Times New Roman" panose="02020603050405020304" pitchFamily="18" charset="0"/>
                <a:ea typeface="Calibri" panose="020F0502020204030204" pitchFamily="34" charset="0"/>
                <a:cs typeface="Times New Roman" panose="02020603050405020304" pitchFamily="18" charset="0"/>
              </a:rPr>
              <a:t>модуль пружності</a:t>
            </a:r>
            <a:endParaRPr lang="uk-UA" sz="2800" b="1" dirty="0">
              <a:latin typeface="Times New Roman" panose="02020603050405020304" pitchFamily="18" charset="0"/>
              <a:cs typeface="Times New Roman" panose="02020603050405020304" pitchFamily="18" charset="0"/>
            </a:endParaRPr>
          </a:p>
        </p:txBody>
      </p:sp>
      <p:sp>
        <p:nvSpPr>
          <p:cNvPr id="5" name="Овал 4">
            <a:extLst>
              <a:ext uri="{FF2B5EF4-FFF2-40B4-BE49-F238E27FC236}">
                <a16:creationId xmlns:a16="http://schemas.microsoft.com/office/drawing/2014/main" id="{CC5CCD9C-A5E2-95A3-E0CF-AB4A7CAEAD62}"/>
              </a:ext>
            </a:extLst>
          </p:cNvPr>
          <p:cNvSpPr/>
          <p:nvPr/>
        </p:nvSpPr>
        <p:spPr>
          <a:xfrm>
            <a:off x="88136" y="3211418"/>
            <a:ext cx="2754216" cy="149829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uk-UA" sz="2800" b="1" dirty="0">
                <a:effectLst/>
                <a:latin typeface="Times New Roman" panose="02020603050405020304" pitchFamily="18" charset="0"/>
                <a:ea typeface="Calibri" panose="020F0502020204030204" pitchFamily="34" charset="0"/>
                <a:cs typeface="Times New Roman" panose="02020603050405020304" pitchFamily="18" charset="0"/>
              </a:rPr>
              <a:t>коефіцієнт Пуассона</a:t>
            </a:r>
            <a:endParaRPr lang="uk-UA" sz="2800" b="1" dirty="0">
              <a:latin typeface="Times New Roman" panose="02020603050405020304" pitchFamily="18" charset="0"/>
              <a:cs typeface="Times New Roman" panose="02020603050405020304" pitchFamily="18" charset="0"/>
            </a:endParaRPr>
          </a:p>
        </p:txBody>
      </p:sp>
      <p:sp>
        <p:nvSpPr>
          <p:cNvPr id="6" name="Овал 5">
            <a:extLst>
              <a:ext uri="{FF2B5EF4-FFF2-40B4-BE49-F238E27FC236}">
                <a16:creationId xmlns:a16="http://schemas.microsoft.com/office/drawing/2014/main" id="{1CF60E63-3A55-7AB3-BB53-4191ED942188}"/>
              </a:ext>
            </a:extLst>
          </p:cNvPr>
          <p:cNvSpPr/>
          <p:nvPr/>
        </p:nvSpPr>
        <p:spPr>
          <a:xfrm>
            <a:off x="88136" y="5023694"/>
            <a:ext cx="2754216" cy="149829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uk-UA" sz="2800" b="1" dirty="0">
                <a:effectLst/>
                <a:latin typeface="Times New Roman" panose="02020603050405020304" pitchFamily="18" charset="0"/>
                <a:ea typeface="Calibri" panose="020F0502020204030204" pitchFamily="34" charset="0"/>
                <a:cs typeface="Times New Roman" panose="02020603050405020304" pitchFamily="18" charset="0"/>
              </a:rPr>
              <a:t>межа плинності </a:t>
            </a:r>
            <a:r>
              <a:rPr lang="uk-UA" sz="2800" dirty="0">
                <a:effectLst/>
                <a:latin typeface="Times New Roman" panose="02020603050405020304" pitchFamily="18" charset="0"/>
                <a:ea typeface="Calibri" panose="020F0502020204030204" pitchFamily="34" charset="0"/>
                <a:cs typeface="Times New Roman" panose="02020603050405020304" pitchFamily="18" charset="0"/>
              </a:rPr>
              <a:t>тощо</a:t>
            </a:r>
            <a:endParaRPr lang="uk-UA" sz="2800" dirty="0">
              <a:latin typeface="Times New Roman" panose="02020603050405020304" pitchFamily="18" charset="0"/>
              <a:cs typeface="Times New Roman" panose="02020603050405020304" pitchFamily="18" charset="0"/>
            </a:endParaRPr>
          </a:p>
        </p:txBody>
      </p:sp>
      <p:cxnSp>
        <p:nvCxnSpPr>
          <p:cNvPr id="8" name="Сполучна лінія: вигнута 7">
            <a:extLst>
              <a:ext uri="{FF2B5EF4-FFF2-40B4-BE49-F238E27FC236}">
                <a16:creationId xmlns:a16="http://schemas.microsoft.com/office/drawing/2014/main" id="{8B2001AA-AEC8-AF65-9D6C-B7C4082B806A}"/>
              </a:ext>
            </a:extLst>
          </p:cNvPr>
          <p:cNvCxnSpPr>
            <a:cxnSpLocks/>
            <a:endCxn id="4" idx="6"/>
          </p:cNvCxnSpPr>
          <p:nvPr/>
        </p:nvCxnSpPr>
        <p:spPr>
          <a:xfrm rot="10800000" flipV="1">
            <a:off x="2842352" y="1277957"/>
            <a:ext cx="2335576" cy="870332"/>
          </a:xfrm>
          <a:prstGeom prst="curvedConnector3">
            <a:avLst/>
          </a:prstGeom>
          <a:ln w="38100">
            <a:solidFill>
              <a:schemeClr val="accent6">
                <a:lumMod val="50000"/>
              </a:schemeClr>
            </a:solidFill>
            <a:tailEnd type="triangle"/>
          </a:ln>
        </p:spPr>
        <p:style>
          <a:lnRef idx="3">
            <a:schemeClr val="accent6"/>
          </a:lnRef>
          <a:fillRef idx="0">
            <a:schemeClr val="accent6"/>
          </a:fillRef>
          <a:effectRef idx="2">
            <a:schemeClr val="accent6"/>
          </a:effectRef>
          <a:fontRef idx="minor">
            <a:schemeClr val="tx1"/>
          </a:fontRef>
        </p:style>
      </p:cxnSp>
      <p:cxnSp>
        <p:nvCxnSpPr>
          <p:cNvPr id="10" name="Сполучна лінія: вигнута 9">
            <a:extLst>
              <a:ext uri="{FF2B5EF4-FFF2-40B4-BE49-F238E27FC236}">
                <a16:creationId xmlns:a16="http://schemas.microsoft.com/office/drawing/2014/main" id="{FC34A13B-5C79-E599-ED07-9698F5B95D3E}"/>
              </a:ext>
            </a:extLst>
          </p:cNvPr>
          <p:cNvCxnSpPr>
            <a:endCxn id="5" idx="6"/>
          </p:cNvCxnSpPr>
          <p:nvPr/>
        </p:nvCxnSpPr>
        <p:spPr>
          <a:xfrm rot="5400000">
            <a:off x="2668836" y="1451473"/>
            <a:ext cx="2682608" cy="2335576"/>
          </a:xfrm>
          <a:prstGeom prst="curvedConnector2">
            <a:avLst/>
          </a:prstGeom>
          <a:ln w="38100">
            <a:solidFill>
              <a:schemeClr val="accent6">
                <a:lumMod val="50000"/>
              </a:schemeClr>
            </a:solidFill>
            <a:tailEnd type="triangle"/>
          </a:ln>
        </p:spPr>
        <p:style>
          <a:lnRef idx="3">
            <a:schemeClr val="accent6"/>
          </a:lnRef>
          <a:fillRef idx="0">
            <a:schemeClr val="accent6"/>
          </a:fillRef>
          <a:effectRef idx="2">
            <a:schemeClr val="accent6"/>
          </a:effectRef>
          <a:fontRef idx="minor">
            <a:schemeClr val="tx1"/>
          </a:fontRef>
        </p:style>
      </p:cxnSp>
      <p:cxnSp>
        <p:nvCxnSpPr>
          <p:cNvPr id="12" name="Сполучна лінія: вигнута 11">
            <a:extLst>
              <a:ext uri="{FF2B5EF4-FFF2-40B4-BE49-F238E27FC236}">
                <a16:creationId xmlns:a16="http://schemas.microsoft.com/office/drawing/2014/main" id="{55ACD5D0-5630-7FA0-4F22-8C4E974CEC58}"/>
              </a:ext>
            </a:extLst>
          </p:cNvPr>
          <p:cNvCxnSpPr>
            <a:cxnSpLocks/>
            <a:endCxn id="6" idx="6"/>
          </p:cNvCxnSpPr>
          <p:nvPr/>
        </p:nvCxnSpPr>
        <p:spPr>
          <a:xfrm rot="5400000">
            <a:off x="1757189" y="2352102"/>
            <a:ext cx="4505902" cy="2335576"/>
          </a:xfrm>
          <a:prstGeom prst="curvedConnector2">
            <a:avLst/>
          </a:prstGeom>
          <a:ln w="38100">
            <a:solidFill>
              <a:schemeClr val="accent6">
                <a:lumMod val="50000"/>
              </a:schemeClr>
            </a:solidFill>
            <a:tailEnd type="triangle"/>
          </a:ln>
        </p:spPr>
        <p:style>
          <a:lnRef idx="3">
            <a:schemeClr val="accent6"/>
          </a:lnRef>
          <a:fillRef idx="0">
            <a:schemeClr val="accent6"/>
          </a:fillRef>
          <a:effectRef idx="2">
            <a:schemeClr val="accent6"/>
          </a:effectRef>
          <a:fontRef idx="minor">
            <a:schemeClr val="tx1"/>
          </a:fontRef>
        </p:style>
      </p:cxnSp>
      <p:sp>
        <p:nvSpPr>
          <p:cNvPr id="17" name="Стрілка: вправо 16">
            <a:extLst>
              <a:ext uri="{FF2B5EF4-FFF2-40B4-BE49-F238E27FC236}">
                <a16:creationId xmlns:a16="http://schemas.microsoft.com/office/drawing/2014/main" id="{C5735755-FB29-DF04-A1BC-501A2333B2DA}"/>
              </a:ext>
            </a:extLst>
          </p:cNvPr>
          <p:cNvSpPr/>
          <p:nvPr/>
        </p:nvSpPr>
        <p:spPr>
          <a:xfrm>
            <a:off x="5177928" y="2897436"/>
            <a:ext cx="1751682" cy="705080"/>
          </a:xfrm>
          <a:prstGeom prs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
        <p:nvSpPr>
          <p:cNvPr id="18" name="Прямокутник: округлені кути 17">
            <a:extLst>
              <a:ext uri="{FF2B5EF4-FFF2-40B4-BE49-F238E27FC236}">
                <a16:creationId xmlns:a16="http://schemas.microsoft.com/office/drawing/2014/main" id="{E8A20B86-08CE-664B-E71C-31468BF5ADDA}"/>
              </a:ext>
            </a:extLst>
          </p:cNvPr>
          <p:cNvSpPr/>
          <p:nvPr/>
        </p:nvSpPr>
        <p:spPr>
          <a:xfrm>
            <a:off x="7129749" y="1399142"/>
            <a:ext cx="4801518" cy="512284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uk-UA"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Беруть за </a:t>
            </a:r>
            <a:r>
              <a:rPr lang="uk-UA"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довідковими</a:t>
            </a:r>
            <a:r>
              <a:rPr lang="uk-UA"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або </a:t>
            </a:r>
            <a:r>
              <a:rPr lang="uk-UA" sz="2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експе-риментальними</a:t>
            </a:r>
            <a:r>
              <a:rPr lang="uk-UA"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значеннями й приймають однаковими в межах доволі великих частин споруди (або по всій споруді), і відповідність їх реальних значень прийнятим аналізується доволі не часто. </a:t>
            </a:r>
            <a:endParaRPr lang="uk-UA"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3404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E92A14FF-1804-B678-CFE2-527917874E51}"/>
              </a:ext>
            </a:extLst>
          </p:cNvPr>
          <p:cNvSpPr>
            <a:spLocks noGrp="1"/>
          </p:cNvSpPr>
          <p:nvPr>
            <p:ph idx="1"/>
          </p:nvPr>
        </p:nvSpPr>
        <p:spPr>
          <a:xfrm>
            <a:off x="4891488" y="343725"/>
            <a:ext cx="6951643" cy="5759619"/>
          </a:xfrm>
          <a:solidFill>
            <a:srgbClr val="A6E553"/>
          </a:solidFill>
        </p:spPr>
        <p:txBody>
          <a:bodyPr>
            <a:normAutofit/>
          </a:bodyPr>
          <a:lstStyle/>
          <a:p>
            <a:pPr marL="0" indent="0">
              <a:buNone/>
            </a:pPr>
            <a:r>
              <a:rPr lang="uk-UA" sz="3200" dirty="0">
                <a:effectLst/>
                <a:latin typeface="Times New Roman" panose="02020603050405020304" pitchFamily="18" charset="0"/>
                <a:ea typeface="Times New Roman" panose="02020603050405020304" pitchFamily="18" charset="0"/>
              </a:rPr>
              <a:t> Ця традиція походить із класичного підходу до розрахунку, де давно з’ясовано, що для таких, наприклад, матеріалів, як конструкційна сталь, </a:t>
            </a:r>
            <a:r>
              <a:rPr lang="uk-UA" sz="3200" b="1" dirty="0">
                <a:effectLst/>
                <a:latin typeface="Times New Roman" panose="02020603050405020304" pitchFamily="18" charset="0"/>
                <a:ea typeface="Times New Roman" panose="02020603050405020304" pitchFamily="18" charset="0"/>
              </a:rPr>
              <a:t>мінливість фізико-механічних властивостей</a:t>
            </a:r>
            <a:r>
              <a:rPr lang="uk-UA" sz="3200" dirty="0">
                <a:effectLst/>
                <a:latin typeface="Times New Roman" panose="02020603050405020304" pitchFamily="18" charset="0"/>
                <a:ea typeface="Times New Roman" panose="02020603050405020304" pitchFamily="18" charset="0"/>
              </a:rPr>
              <a:t> невелика й мало позначається на результатах розрахунку. У процесі ідеалізації характеристик матеріалу іноді приймається рішення про виконання розрахунку «</a:t>
            </a:r>
            <a:r>
              <a:rPr lang="uk-UA" sz="3200" b="1" dirty="0">
                <a:effectLst/>
                <a:latin typeface="Times New Roman" panose="02020603050405020304" pitchFamily="18" charset="0"/>
                <a:ea typeface="Times New Roman" panose="02020603050405020304" pitchFamily="18" charset="0"/>
              </a:rPr>
              <a:t>з урахуванням фізичної нелінійності</a:t>
            </a:r>
            <a:r>
              <a:rPr lang="uk-UA" sz="3200" dirty="0">
                <a:effectLst/>
                <a:latin typeface="Times New Roman" panose="02020603050405020304" pitchFamily="18" charset="0"/>
                <a:ea typeface="Times New Roman" panose="02020603050405020304" pitchFamily="18" charset="0"/>
              </a:rPr>
              <a:t>».</a:t>
            </a:r>
          </a:p>
          <a:p>
            <a:pPr marL="0" indent="0">
              <a:buNone/>
            </a:pPr>
            <a:endParaRPr lang="uk-UA" dirty="0"/>
          </a:p>
        </p:txBody>
      </p:sp>
      <p:pic>
        <p:nvPicPr>
          <p:cNvPr id="5" name="Рисунок 4">
            <a:extLst>
              <a:ext uri="{FF2B5EF4-FFF2-40B4-BE49-F238E27FC236}">
                <a16:creationId xmlns:a16="http://schemas.microsoft.com/office/drawing/2014/main" id="{8F3CDAED-07BF-8BA3-3E7D-42F3EC70CB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52" y="1710957"/>
            <a:ext cx="4634636" cy="3025153"/>
          </a:xfrm>
          <a:prstGeom prst="rect">
            <a:avLst/>
          </a:prstGeom>
        </p:spPr>
      </p:pic>
    </p:spTree>
    <p:extLst>
      <p:ext uri="{BB962C8B-B14F-4D97-AF65-F5344CB8AC3E}">
        <p14:creationId xmlns:p14="http://schemas.microsoft.com/office/powerpoint/2010/main" val="2772171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89FE9DBD-57A7-5CCC-7E2C-915966615F51}"/>
              </a:ext>
            </a:extLst>
          </p:cNvPr>
          <p:cNvSpPr>
            <a:spLocks noGrp="1"/>
          </p:cNvSpPr>
          <p:nvPr>
            <p:ph idx="1"/>
          </p:nvPr>
        </p:nvSpPr>
        <p:spPr>
          <a:xfrm>
            <a:off x="5299112" y="198304"/>
            <a:ext cx="6813015" cy="6488935"/>
          </a:xfrm>
          <a:solidFill>
            <a:srgbClr val="F5DF8F"/>
          </a:solidFill>
        </p:spPr>
        <p:txBody>
          <a:bodyPr/>
          <a:lstStyle/>
          <a:p>
            <a:pPr marL="0" indent="0">
              <a:buNone/>
            </a:pPr>
            <a:r>
              <a:rPr lang="uk-UA" sz="3600" dirty="0">
                <a:solidFill>
                  <a:schemeClr val="bg1"/>
                </a:solidFill>
                <a:effectLst/>
                <a:latin typeface="Times New Roman" panose="02020603050405020304" pitchFamily="18" charset="0"/>
                <a:ea typeface="Times New Roman" panose="02020603050405020304" pitchFamily="18" charset="0"/>
              </a:rPr>
              <a:t>У поняття «</a:t>
            </a:r>
            <a:r>
              <a:rPr lang="uk-UA" sz="3600" b="1" dirty="0">
                <a:solidFill>
                  <a:schemeClr val="bg1"/>
                </a:solidFill>
                <a:effectLst/>
                <a:latin typeface="Times New Roman" panose="02020603050405020304" pitchFamily="18" charset="0"/>
                <a:ea typeface="Times New Roman" panose="02020603050405020304" pitchFamily="18" charset="0"/>
              </a:rPr>
              <a:t>ідеалізація матеріалу</a:t>
            </a:r>
            <a:r>
              <a:rPr lang="uk-UA" sz="3600" dirty="0">
                <a:solidFill>
                  <a:schemeClr val="bg1"/>
                </a:solidFill>
                <a:effectLst/>
                <a:latin typeface="Times New Roman" panose="02020603050405020304" pitchFamily="18" charset="0"/>
                <a:ea typeface="Times New Roman" panose="02020603050405020304" pitchFamily="18" charset="0"/>
              </a:rPr>
              <a:t>» іноді включається ідеалізація конструктивного рішення. Так, наприклад, часто розміщені ребра підкріплення пластин та оболонок геометрично згладжується, але при цьому матеріалу згладженої системи приписується властивість </a:t>
            </a:r>
            <a:r>
              <a:rPr lang="uk-UA" sz="3600" b="1" dirty="0">
                <a:solidFill>
                  <a:schemeClr val="bg1"/>
                </a:solidFill>
                <a:effectLst/>
                <a:latin typeface="Times New Roman" panose="02020603050405020304" pitchFamily="18" charset="0"/>
                <a:ea typeface="Times New Roman" panose="02020603050405020304" pitchFamily="18" charset="0"/>
              </a:rPr>
              <a:t>анізотропії</a:t>
            </a:r>
            <a:r>
              <a:rPr lang="uk-UA" sz="3600" dirty="0">
                <a:solidFill>
                  <a:schemeClr val="bg1"/>
                </a:solidFill>
                <a:effectLst/>
                <a:latin typeface="Times New Roman" panose="02020603050405020304" pitchFamily="18" charset="0"/>
                <a:ea typeface="Times New Roman" panose="02020603050405020304" pitchFamily="18" charset="0"/>
              </a:rPr>
              <a:t> (так звана конструктивна анізотропія).</a:t>
            </a:r>
          </a:p>
          <a:p>
            <a:pPr marL="0" indent="0">
              <a:buNone/>
            </a:pPr>
            <a:endParaRPr lang="uk-UA" dirty="0"/>
          </a:p>
        </p:txBody>
      </p:sp>
      <p:pic>
        <p:nvPicPr>
          <p:cNvPr id="5" name="Рисунок 4">
            <a:extLst>
              <a:ext uri="{FF2B5EF4-FFF2-40B4-BE49-F238E27FC236}">
                <a16:creationId xmlns:a16="http://schemas.microsoft.com/office/drawing/2014/main" id="{F3E99908-2915-D75D-3EF6-1A52C7072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392" y="2108812"/>
            <a:ext cx="4693268" cy="2640376"/>
          </a:xfrm>
          <a:prstGeom prst="rect">
            <a:avLst/>
          </a:prstGeom>
        </p:spPr>
      </p:pic>
    </p:spTree>
    <p:extLst>
      <p:ext uri="{BB962C8B-B14F-4D97-AF65-F5344CB8AC3E}">
        <p14:creationId xmlns:p14="http://schemas.microsoft.com/office/powerpoint/2010/main" val="3233413620"/>
      </p:ext>
    </p:extLst>
  </p:cSld>
  <p:clrMapOvr>
    <a:masterClrMapping/>
  </p:clrMapOvr>
</p:sld>
</file>

<file path=ppt/theme/theme1.xml><?xml version="1.0" encoding="utf-8"?>
<a:theme xmlns:a="http://schemas.openxmlformats.org/drawingml/2006/main" name="Туман">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уман">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уман">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2B2A868B-6BC2-4B3E-98B9-1258F41035DE}"/>
    </a:ext>
  </a:extLst>
</a:theme>
</file>

<file path=docProps/app.xml><?xml version="1.0" encoding="utf-8"?>
<Properties xmlns="http://schemas.openxmlformats.org/officeDocument/2006/extended-properties" xmlns:vt="http://schemas.openxmlformats.org/officeDocument/2006/docPropsVTypes">
  <Template>TM04033937[[fn=Туман]]</Template>
  <TotalTime>2696</TotalTime>
  <Words>1047</Words>
  <Application>Microsoft Office PowerPoint</Application>
  <PresentationFormat>Широкий екран</PresentationFormat>
  <Paragraphs>40</Paragraphs>
  <Slides>20</Slides>
  <Notes>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20</vt:i4>
      </vt:variant>
    </vt:vector>
  </HeadingPairs>
  <TitlesOfParts>
    <vt:vector size="24" baseType="lpstr">
      <vt:lpstr>Arial</vt:lpstr>
      <vt:lpstr>Century Gothic</vt:lpstr>
      <vt:lpstr>Times New Roman</vt:lpstr>
      <vt:lpstr>Туман</vt:lpstr>
      <vt:lpstr>Ідеалізація умов обпирання та вузлових з’єднань, фізичних властивостей матеріалу. Ідеалізація навантажень і впливів на об’єкт та конструктивних рішень</vt:lpstr>
      <vt:lpstr>1. Ідеалізація умов обпирання та вузлових з’єднань </vt:lpstr>
      <vt:lpstr>Презентація PowerPoint</vt:lpstr>
      <vt:lpstr>Презентація PowerPoint</vt:lpstr>
      <vt:lpstr>Презентація PowerPoint</vt:lpstr>
      <vt:lpstr>Презентація PowerPoint</vt:lpstr>
      <vt:lpstr>Значення параметрів, що характеризують властивості матеріалу</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3. Ідеалізація навантаження і впливів на об’єкт</vt:lpstr>
      <vt:lpstr>Презентація PowerPoint</vt:lpstr>
      <vt:lpstr>Презентація PowerPoint</vt:lpstr>
      <vt:lpstr>Презентація PowerPoint</vt:lpstr>
      <vt:lpstr>4. Ідеалізація конструктивних рішень </vt:lpstr>
      <vt:lpstr>Презентація PowerPoint</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Ідеалізація умов обпирання та вузлових з’єднань, фізичних властивостей матеріалу. Ідеалізація навантажень і впливів на об’єкт та конструктивних рішень</dc:title>
  <dc:creator>Евгений Дмитренко</dc:creator>
  <cp:lastModifiedBy>Nadin Adakina</cp:lastModifiedBy>
  <cp:revision>6</cp:revision>
  <dcterms:created xsi:type="dcterms:W3CDTF">2022-11-06T16:37:49Z</dcterms:created>
  <dcterms:modified xsi:type="dcterms:W3CDTF">2022-11-09T12:17:51Z</dcterms:modified>
</cp:coreProperties>
</file>