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1" r:id="rId5"/>
    <p:sldId id="320" r:id="rId6"/>
    <p:sldId id="321" r:id="rId7"/>
    <p:sldId id="319" r:id="rId8"/>
    <p:sldId id="312" r:id="rId9"/>
    <p:sldId id="334" r:id="rId10"/>
    <p:sldId id="310" r:id="rId11"/>
    <p:sldId id="314" r:id="rId12"/>
    <p:sldId id="315" r:id="rId13"/>
    <p:sldId id="270" r:id="rId14"/>
    <p:sldId id="277" r:id="rId15"/>
    <p:sldId id="284" r:id="rId16"/>
    <p:sldId id="323" r:id="rId17"/>
    <p:sldId id="324" r:id="rId18"/>
    <p:sldId id="325" r:id="rId19"/>
    <p:sldId id="333" r:id="rId20"/>
    <p:sldId id="322" r:id="rId21"/>
    <p:sldId id="326" r:id="rId22"/>
    <p:sldId id="327" r:id="rId23"/>
    <p:sldId id="328" r:id="rId24"/>
    <p:sldId id="329" r:id="rId25"/>
    <p:sldId id="330" r:id="rId26"/>
    <p:sldId id="308" r:id="rId27"/>
    <p:sldId id="304" r:id="rId28"/>
    <p:sldId id="305" r:id="rId29"/>
    <p:sldId id="316" r:id="rId30"/>
    <p:sldId id="292" r:id="rId31"/>
    <p:sldId id="293" r:id="rId32"/>
    <p:sldId id="294" r:id="rId33"/>
    <p:sldId id="296" r:id="rId34"/>
    <p:sldId id="297" r:id="rId35"/>
    <p:sldId id="298" r:id="rId36"/>
    <p:sldId id="331" r:id="rId37"/>
    <p:sldId id="288" r:id="rId38"/>
    <p:sldId id="332" r:id="rId39"/>
    <p:sldId id="968" r:id="rId4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5" d="100"/>
          <a:sy n="65" d="100"/>
        </p:scale>
        <p:origin x="6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A0AF0-083F-45B9-B3A3-EC43DDED0A57}" type="datetimeFigureOut">
              <a:rPr lang="uk-UA" smtClean="0"/>
              <a:t>13.09.2025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1C948-1B34-4145-A367-9787FE30532B}" type="slidenum">
              <a:rPr lang="uk-UA" smtClean="0"/>
              <a:t>‹#›</a:t>
            </a:fld>
            <a:endParaRPr lang="uk-UA"/>
          </a:p>
        </p:txBody>
      </p:sp>
    </p:spTree>
    <p:extLst>
      <p:ext uri="{BB962C8B-B14F-4D97-AF65-F5344CB8AC3E}">
        <p14:creationId xmlns:p14="http://schemas.microsoft.com/office/powerpoint/2010/main" val="242598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4BAB6F09-C090-4219-A72E-1207FB5A285F}" type="datetimeFigureOut">
              <a:rPr lang="uk-UA" smtClean="0"/>
              <a:t>13.09.2025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215707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4BAB6F09-C090-4219-A72E-1207FB5A285F}" type="datetimeFigureOut">
              <a:rPr lang="uk-UA" smtClean="0"/>
              <a:t>13.09.2025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135020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4BAB6F09-C090-4219-A72E-1207FB5A285F}" type="datetimeFigureOut">
              <a:rPr lang="uk-UA" smtClean="0"/>
              <a:t>13.09.2025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491717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30725"/>
          </a:xfrm>
        </p:spPr>
        <p:txBody>
          <a:bodyPr/>
          <a:lstStyle/>
          <a:p>
            <a:endParaRPr lang="ru-RU"/>
          </a:p>
        </p:txBody>
      </p:sp>
      <p:sp>
        <p:nvSpPr>
          <p:cNvPr id="4" name="Дата 3"/>
          <p:cNvSpPr>
            <a:spLocks noGrp="1"/>
          </p:cNvSpPr>
          <p:nvPr>
            <p:ph type="dt" sz="half" idx="10"/>
          </p:nvPr>
        </p:nvSpPr>
        <p:spPr>
          <a:xfrm>
            <a:off x="609600" y="6243638"/>
            <a:ext cx="2844800" cy="457200"/>
          </a:xfrm>
        </p:spPr>
        <p:txBody>
          <a:bodyPr/>
          <a:lstStyle>
            <a:lvl1pPr>
              <a:defRPr/>
            </a:lvl1pPr>
          </a:lstStyle>
          <a:p>
            <a:endParaRPr lang="ru-RU" altLang="ru-RU"/>
          </a:p>
        </p:txBody>
      </p:sp>
      <p:sp>
        <p:nvSpPr>
          <p:cNvPr id="5" name="Нижний колонтитул 4"/>
          <p:cNvSpPr>
            <a:spLocks noGrp="1"/>
          </p:cNvSpPr>
          <p:nvPr>
            <p:ph type="ftr" sz="quarter" idx="11"/>
          </p:nvPr>
        </p:nvSpPr>
        <p:spPr>
          <a:xfrm>
            <a:off x="4165600" y="6248400"/>
            <a:ext cx="3860800" cy="457200"/>
          </a:xfrm>
        </p:spPr>
        <p:txBody>
          <a:bodyPr/>
          <a:lstStyle>
            <a:lvl1pPr>
              <a:defRPr/>
            </a:lvl1pPr>
          </a:lstStyle>
          <a:p>
            <a:endParaRPr lang="ru-RU" altLang="ru-RU"/>
          </a:p>
        </p:txBody>
      </p:sp>
      <p:sp>
        <p:nvSpPr>
          <p:cNvPr id="6" name="Номер слайда 5"/>
          <p:cNvSpPr>
            <a:spLocks noGrp="1"/>
          </p:cNvSpPr>
          <p:nvPr>
            <p:ph type="sldNum" sz="quarter" idx="12"/>
          </p:nvPr>
        </p:nvSpPr>
        <p:spPr>
          <a:xfrm>
            <a:off x="8737600" y="6243638"/>
            <a:ext cx="2844800" cy="457200"/>
          </a:xfrm>
        </p:spPr>
        <p:txBody>
          <a:bodyPr/>
          <a:lstStyle>
            <a:lvl1pPr>
              <a:defRPr/>
            </a:lvl1pPr>
          </a:lstStyle>
          <a:p>
            <a:fld id="{6A99F8C9-2BE4-4747-BFD5-5413DDF011E2}" type="slidenum">
              <a:rPr lang="ru-RU" altLang="ru-RU"/>
              <a:pPr/>
              <a:t>‹#›</a:t>
            </a:fld>
            <a:endParaRPr lang="ru-RU" altLang="ru-RU"/>
          </a:p>
        </p:txBody>
      </p:sp>
    </p:spTree>
    <p:extLst>
      <p:ext uri="{BB962C8B-B14F-4D97-AF65-F5344CB8AC3E}">
        <p14:creationId xmlns:p14="http://schemas.microsoft.com/office/powerpoint/2010/main" val="284907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4BAB6F09-C090-4219-A72E-1207FB5A285F}" type="datetimeFigureOut">
              <a:rPr lang="uk-UA" smtClean="0"/>
              <a:t>13.09.2025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243563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BAB6F09-C090-4219-A72E-1207FB5A285F}" type="datetimeFigureOut">
              <a:rPr lang="uk-UA" smtClean="0"/>
              <a:t>13.09.2025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149881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4BAB6F09-C090-4219-A72E-1207FB5A285F}" type="datetimeFigureOut">
              <a:rPr lang="uk-UA" smtClean="0"/>
              <a:t>13.09.2025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131425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4BAB6F09-C090-4219-A72E-1207FB5A285F}" type="datetimeFigureOut">
              <a:rPr lang="uk-UA" smtClean="0"/>
              <a:t>13.09.2025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143349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4BAB6F09-C090-4219-A72E-1207FB5A285F}" type="datetimeFigureOut">
              <a:rPr lang="uk-UA" smtClean="0"/>
              <a:t>13.09.2025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4900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AB6F09-C090-4219-A72E-1207FB5A285F}" type="datetimeFigureOut">
              <a:rPr lang="uk-UA" smtClean="0"/>
              <a:t>13.09.2025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53942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BAB6F09-C090-4219-A72E-1207FB5A285F}" type="datetimeFigureOut">
              <a:rPr lang="uk-UA" smtClean="0"/>
              <a:t>13.09.2025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8877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BAB6F09-C090-4219-A72E-1207FB5A285F}" type="datetimeFigureOut">
              <a:rPr lang="uk-UA" smtClean="0"/>
              <a:t>13.09.2025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86798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B6F09-C090-4219-A72E-1207FB5A285F}" type="datetimeFigureOut">
              <a:rPr lang="uk-UA" smtClean="0"/>
              <a:t>13.09.2025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A2696-D737-4756-A77C-7029DF9CE76B}" type="slidenum">
              <a:rPr lang="uk-UA" smtClean="0"/>
              <a:t>‹#›</a:t>
            </a:fld>
            <a:endParaRPr lang="uk-UA"/>
          </a:p>
        </p:txBody>
      </p:sp>
    </p:spTree>
    <p:extLst>
      <p:ext uri="{BB962C8B-B14F-4D97-AF65-F5344CB8AC3E}">
        <p14:creationId xmlns:p14="http://schemas.microsoft.com/office/powerpoint/2010/main" val="2619058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kse.ua/ua/war-impacts-on-ukrainian-agriculture/" TargetMode="External"/><Relationship Id="rId2" Type="http://schemas.openxmlformats.org/officeDocument/2006/relationships/hyperlink" Target="https://www.kmu.gov.ua/storage/app/sites/1/recoveryrada/ua/new-agrarian-policy.pd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3600" b="1" dirty="0">
                <a:solidFill>
                  <a:schemeClr val="accent5">
                    <a:lumMod val="75000"/>
                  </a:schemeClr>
                </a:solidFill>
                <a:latin typeface="Arial" panose="020B0604020202020204" pitchFamily="34" charset="0"/>
                <a:cs typeface="Arial" panose="020B0604020202020204" pitchFamily="34" charset="0"/>
              </a:rPr>
              <a:t>Теоретичні основи формування аграрної політики</a:t>
            </a:r>
            <a:endParaRPr lang="ru-RU" sz="3600" b="1" dirty="0">
              <a:solidFill>
                <a:schemeClr val="accent5">
                  <a:lumMod val="75000"/>
                </a:schemeClr>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524000" y="3340683"/>
            <a:ext cx="9144000" cy="1122450"/>
          </a:xfrm>
        </p:spPr>
        <p:txBody>
          <a:bodyPr/>
          <a:lstStyle/>
          <a:p>
            <a:endParaRPr lang="uk-UA" dirty="0"/>
          </a:p>
          <a:p>
            <a:r>
              <a:rPr lang="uk-UA" sz="2800" dirty="0">
                <a:latin typeface="Arial" panose="020B0604020202020204" pitchFamily="34" charset="0"/>
                <a:cs typeface="Arial" panose="020B0604020202020204" pitchFamily="34" charset="0"/>
              </a:rPr>
              <a:t>Лектор – професор Діброва А.Д.</a:t>
            </a:r>
            <a:endParaRPr lang="ru-RU" sz="2800" dirty="0">
              <a:latin typeface="Arial" panose="020B0604020202020204" pitchFamily="34" charset="0"/>
              <a:cs typeface="Arial" panose="020B0604020202020204" pitchFamily="34" charset="0"/>
            </a:endParaRPr>
          </a:p>
        </p:txBody>
      </p:sp>
      <p:sp>
        <p:nvSpPr>
          <p:cNvPr id="4" name="Подзаголовок 2"/>
          <p:cNvSpPr txBox="1">
            <a:spLocks/>
          </p:cNvSpPr>
          <p:nvPr/>
        </p:nvSpPr>
        <p:spPr>
          <a:xfrm>
            <a:off x="429237" y="117336"/>
            <a:ext cx="11333526" cy="70467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uk-UA" dirty="0"/>
          </a:p>
          <a:p>
            <a:r>
              <a:rPr lang="uk-UA" sz="2800" b="1" dirty="0">
                <a:solidFill>
                  <a:schemeClr val="accent6">
                    <a:lumMod val="50000"/>
                  </a:schemeClr>
                </a:solidFill>
                <a:latin typeface="Arial" panose="020B0604020202020204" pitchFamily="34" charset="0"/>
                <a:cs typeface="Arial" panose="020B0604020202020204" pitchFamily="34" charset="0"/>
              </a:rPr>
              <a:t>Національний університет біоресурсів і природокористування України</a:t>
            </a:r>
            <a:endParaRPr lang="ru-RU"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Подзаголовок 2"/>
          <p:cNvSpPr txBox="1">
            <a:spLocks/>
          </p:cNvSpPr>
          <p:nvPr/>
        </p:nvSpPr>
        <p:spPr>
          <a:xfrm>
            <a:off x="429237" y="822011"/>
            <a:ext cx="11333526" cy="647423"/>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uk-UA" dirty="0"/>
          </a:p>
          <a:p>
            <a:r>
              <a:rPr lang="uk-UA" sz="2800" b="1" dirty="0">
                <a:latin typeface="Arial" panose="020B0604020202020204" pitchFamily="34" charset="0"/>
                <a:cs typeface="Arial" panose="020B0604020202020204" pitchFamily="34" charset="0"/>
              </a:rPr>
              <a:t>Економічний факультет</a:t>
            </a:r>
            <a:endParaRPr lang="ru-RU" sz="2800" b="1" dirty="0">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12" y="4298347"/>
            <a:ext cx="3938806" cy="2497203"/>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9384" y="4327280"/>
            <a:ext cx="3120004" cy="2468270"/>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0430" y="4330311"/>
            <a:ext cx="3709942" cy="2465239"/>
          </a:xfrm>
          <a:prstGeom prst="rect">
            <a:avLst/>
          </a:prstGeom>
        </p:spPr>
      </p:pic>
      <p:pic>
        <p:nvPicPr>
          <p:cNvPr id="11" name="Picture 15" descr="logo - EF"/>
          <p:cNvPicPr>
            <a:picLocks noChangeAspect="1" noChangeArrowheads="1"/>
          </p:cNvPicPr>
          <p:nvPr/>
        </p:nvPicPr>
        <p:blipFill>
          <a:blip r:embed="rId5"/>
          <a:srcRect/>
          <a:stretch>
            <a:fillRect/>
          </a:stretch>
        </p:blipFill>
        <p:spPr bwMode="auto">
          <a:xfrm>
            <a:off x="5721712" y="1552765"/>
            <a:ext cx="748575" cy="763398"/>
          </a:xfrm>
          <a:prstGeom prst="rect">
            <a:avLst/>
          </a:prstGeom>
          <a:noFill/>
          <a:ln w="9525">
            <a:noFill/>
            <a:miter lim="800000"/>
            <a:headEnd/>
            <a:tailEnd/>
          </a:ln>
        </p:spPr>
      </p:pic>
    </p:spTree>
    <p:extLst>
      <p:ext uri="{BB962C8B-B14F-4D97-AF65-F5344CB8AC3E}">
        <p14:creationId xmlns:p14="http://schemas.microsoft.com/office/powerpoint/2010/main" val="320594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1374775" y="88900"/>
            <a:ext cx="10515600" cy="1155700"/>
          </a:xfrm>
        </p:spPr>
        <p:txBody>
          <a:bodyPr/>
          <a:lstStyle/>
          <a:p>
            <a:pPr algn="ctr" eaLnBrk="1" hangingPunct="1"/>
            <a:r>
              <a:rPr lang="uk-UA" altLang="ru-RU" sz="3600" b="1" dirty="0">
                <a:solidFill>
                  <a:srgbClr val="0D40B3"/>
                </a:solidFill>
                <a:latin typeface="Arial" charset="0"/>
                <a:cs typeface="Arial" charset="0"/>
              </a:rPr>
              <a:t>Соціально-економічна характеристика українського села</a:t>
            </a:r>
            <a:endParaRPr lang="ru-RU" altLang="ru-RU" sz="3600" b="1" dirty="0">
              <a:solidFill>
                <a:srgbClr val="0D40B3"/>
              </a:solidFill>
              <a:latin typeface="Arial" charset="0"/>
              <a:cs typeface="Arial" charset="0"/>
            </a:endParaRPr>
          </a:p>
        </p:txBody>
      </p:sp>
      <p:pic>
        <p:nvPicPr>
          <p:cNvPr id="17410" name="Picture 15" descr="logo - EF"/>
          <p:cNvPicPr>
            <a:picLocks noChangeAspect="1" noChangeArrowheads="1"/>
          </p:cNvPicPr>
          <p:nvPr/>
        </p:nvPicPr>
        <p:blipFill>
          <a:blip r:embed="rId2"/>
          <a:srcRect/>
          <a:stretch>
            <a:fillRect/>
          </a:stretch>
        </p:blipFill>
        <p:spPr bwMode="auto">
          <a:xfrm>
            <a:off x="0" y="1"/>
            <a:ext cx="748575" cy="763398"/>
          </a:xfrm>
          <a:prstGeom prst="rect">
            <a:avLst/>
          </a:prstGeom>
          <a:noFill/>
          <a:ln w="9525">
            <a:noFill/>
            <a:miter lim="800000"/>
            <a:headEnd/>
            <a:tailEnd/>
          </a:ln>
        </p:spPr>
      </p:pic>
      <p:sp>
        <p:nvSpPr>
          <p:cNvPr id="17411" name="TextBox 6"/>
          <p:cNvSpPr txBox="1">
            <a:spLocks noChangeArrowheads="1"/>
          </p:cNvSpPr>
          <p:nvPr/>
        </p:nvSpPr>
        <p:spPr bwMode="auto">
          <a:xfrm>
            <a:off x="92075" y="3148013"/>
            <a:ext cx="2466975" cy="1006475"/>
          </a:xfrm>
          <a:prstGeom prst="rect">
            <a:avLst/>
          </a:prstGeom>
          <a:noFill/>
          <a:ln w="9525">
            <a:noFill/>
            <a:miter lim="800000"/>
            <a:headEnd/>
            <a:tailEnd/>
          </a:ln>
        </p:spPr>
        <p:txBody>
          <a:bodyPr>
            <a:spAutoFit/>
          </a:bodyPr>
          <a:lstStyle/>
          <a:p>
            <a:r>
              <a:rPr lang="uk-UA" altLang="ru-RU" sz="2000" b="1">
                <a:solidFill>
                  <a:srgbClr val="0D40B3"/>
                </a:solidFill>
                <a:latin typeface="Arial" charset="0"/>
              </a:rPr>
              <a:t>32% </a:t>
            </a:r>
            <a:r>
              <a:rPr lang="uk-UA" altLang="ru-RU" sz="2000" b="1">
                <a:latin typeface="Arial" charset="0"/>
              </a:rPr>
              <a:t>населення України проживає у селах</a:t>
            </a:r>
            <a:endParaRPr lang="ru-RU" altLang="ru-RU" sz="2000" b="1">
              <a:latin typeface="Arial" charset="0"/>
            </a:endParaRPr>
          </a:p>
        </p:txBody>
      </p:sp>
      <p:sp>
        <p:nvSpPr>
          <p:cNvPr id="17412" name="TextBox 9"/>
          <p:cNvSpPr txBox="1">
            <a:spLocks noChangeArrowheads="1"/>
          </p:cNvSpPr>
          <p:nvPr/>
        </p:nvSpPr>
        <p:spPr bwMode="auto">
          <a:xfrm>
            <a:off x="5095875" y="3217863"/>
            <a:ext cx="2751138" cy="701675"/>
          </a:xfrm>
          <a:prstGeom prst="rect">
            <a:avLst/>
          </a:prstGeom>
          <a:noFill/>
          <a:ln w="9525">
            <a:noFill/>
            <a:miter lim="800000"/>
            <a:headEnd/>
            <a:tailEnd/>
          </a:ln>
        </p:spPr>
        <p:txBody>
          <a:bodyPr>
            <a:spAutoFit/>
          </a:bodyPr>
          <a:lstStyle/>
          <a:p>
            <a:pPr algn="ctr"/>
            <a:r>
              <a:rPr lang="en-US" altLang="ru-RU" sz="2000" b="1" dirty="0">
                <a:solidFill>
                  <a:srgbClr val="0D40B3"/>
                </a:solidFill>
                <a:latin typeface="Arial" charset="0"/>
              </a:rPr>
              <a:t>57,2 </a:t>
            </a:r>
            <a:r>
              <a:rPr lang="uk-UA" altLang="ru-RU" sz="2000" b="1" dirty="0">
                <a:solidFill>
                  <a:srgbClr val="0D40B3"/>
                </a:solidFill>
                <a:latin typeface="Arial" charset="0"/>
              </a:rPr>
              <a:t>%</a:t>
            </a:r>
            <a:r>
              <a:rPr lang="uk-UA" altLang="ru-RU" sz="2000" b="1" dirty="0">
                <a:latin typeface="Arial" charset="0"/>
              </a:rPr>
              <a:t> рівень зайнятості</a:t>
            </a:r>
            <a:endParaRPr lang="ru-RU" altLang="ru-RU" sz="2000" b="1" dirty="0">
              <a:latin typeface="Arial" charset="0"/>
            </a:endParaRPr>
          </a:p>
        </p:txBody>
      </p:sp>
      <p:sp>
        <p:nvSpPr>
          <p:cNvPr id="17413" name="TextBox 11"/>
          <p:cNvSpPr txBox="1">
            <a:spLocks noChangeArrowheads="1"/>
          </p:cNvSpPr>
          <p:nvPr/>
        </p:nvSpPr>
        <p:spPr bwMode="auto">
          <a:xfrm>
            <a:off x="2865438" y="3211513"/>
            <a:ext cx="1677987" cy="701675"/>
          </a:xfrm>
          <a:prstGeom prst="rect">
            <a:avLst/>
          </a:prstGeom>
          <a:noFill/>
          <a:ln w="9525">
            <a:noFill/>
            <a:miter lim="800000"/>
            <a:headEnd/>
            <a:tailEnd/>
          </a:ln>
        </p:spPr>
        <p:txBody>
          <a:bodyPr>
            <a:spAutoFit/>
          </a:bodyPr>
          <a:lstStyle/>
          <a:p>
            <a:pPr algn="ctr"/>
            <a:r>
              <a:rPr lang="uk-UA" altLang="ru-RU" sz="2000" b="1">
                <a:solidFill>
                  <a:srgbClr val="0D40B3"/>
                </a:solidFill>
                <a:latin typeface="Arial" charset="0"/>
              </a:rPr>
              <a:t>40% </a:t>
            </a:r>
            <a:r>
              <a:rPr lang="uk-UA" altLang="ru-RU" sz="2000" b="1">
                <a:latin typeface="Arial" charset="0"/>
              </a:rPr>
              <a:t>селян - пенсіонери</a:t>
            </a:r>
            <a:endParaRPr lang="ru-RU" altLang="ru-RU" sz="2000" b="1">
              <a:latin typeface="Arial" charset="0"/>
            </a:endParaRPr>
          </a:p>
        </p:txBody>
      </p:sp>
      <p:sp>
        <p:nvSpPr>
          <p:cNvPr id="17414" name="TextBox 13"/>
          <p:cNvSpPr txBox="1">
            <a:spLocks noChangeArrowheads="1"/>
          </p:cNvSpPr>
          <p:nvPr/>
        </p:nvSpPr>
        <p:spPr bwMode="auto">
          <a:xfrm>
            <a:off x="8545513" y="5937250"/>
            <a:ext cx="3525837" cy="706438"/>
          </a:xfrm>
          <a:prstGeom prst="rect">
            <a:avLst/>
          </a:prstGeom>
          <a:noFill/>
          <a:ln w="9525">
            <a:noFill/>
            <a:miter lim="800000"/>
            <a:headEnd/>
            <a:tailEnd/>
          </a:ln>
        </p:spPr>
        <p:txBody>
          <a:bodyPr>
            <a:spAutoFit/>
          </a:bodyPr>
          <a:lstStyle/>
          <a:p>
            <a:pPr algn="ctr"/>
            <a:r>
              <a:rPr lang="uk-UA" altLang="ru-RU" sz="2000" b="1">
                <a:latin typeface="Arial" charset="0"/>
              </a:rPr>
              <a:t>Незадовільний стан шкіл, лікарень</a:t>
            </a:r>
            <a:endParaRPr lang="ru-RU" altLang="ru-RU" sz="2000" b="1">
              <a:latin typeface="Arial" charset="0"/>
            </a:endParaRPr>
          </a:p>
        </p:txBody>
      </p:sp>
      <p:sp>
        <p:nvSpPr>
          <p:cNvPr id="17415" name="TextBox 15"/>
          <p:cNvSpPr txBox="1">
            <a:spLocks noChangeArrowheads="1"/>
          </p:cNvSpPr>
          <p:nvPr/>
        </p:nvSpPr>
        <p:spPr bwMode="auto">
          <a:xfrm>
            <a:off x="9796463" y="2922588"/>
            <a:ext cx="2395537" cy="1006475"/>
          </a:xfrm>
          <a:prstGeom prst="rect">
            <a:avLst/>
          </a:prstGeom>
          <a:noFill/>
          <a:ln w="9525">
            <a:noFill/>
            <a:miter lim="800000"/>
            <a:headEnd/>
            <a:tailEnd/>
          </a:ln>
        </p:spPr>
        <p:txBody>
          <a:bodyPr>
            <a:spAutoFit/>
          </a:bodyPr>
          <a:lstStyle/>
          <a:p>
            <a:pPr algn="ctr"/>
            <a:r>
              <a:rPr lang="uk-UA" altLang="ru-RU" sz="2000" b="1">
                <a:latin typeface="Arial" charset="0"/>
              </a:rPr>
              <a:t>Незадовільний стан інфраструктури</a:t>
            </a:r>
            <a:endParaRPr lang="ru-RU" altLang="ru-RU" sz="2000" b="1">
              <a:latin typeface="Arial" charset="0"/>
            </a:endParaRPr>
          </a:p>
        </p:txBody>
      </p:sp>
      <p:sp>
        <p:nvSpPr>
          <p:cNvPr id="17416" name="TextBox 20"/>
          <p:cNvSpPr txBox="1">
            <a:spLocks noChangeArrowheads="1"/>
          </p:cNvSpPr>
          <p:nvPr/>
        </p:nvSpPr>
        <p:spPr bwMode="auto">
          <a:xfrm>
            <a:off x="280988" y="5937250"/>
            <a:ext cx="2794000" cy="706438"/>
          </a:xfrm>
          <a:prstGeom prst="rect">
            <a:avLst/>
          </a:prstGeom>
          <a:noFill/>
          <a:ln w="9525">
            <a:noFill/>
            <a:miter lim="800000"/>
            <a:headEnd/>
            <a:tailEnd/>
          </a:ln>
        </p:spPr>
        <p:txBody>
          <a:bodyPr>
            <a:spAutoFit/>
          </a:bodyPr>
          <a:lstStyle/>
          <a:p>
            <a:r>
              <a:rPr lang="uk-UA" altLang="ru-RU" sz="2000" b="1">
                <a:solidFill>
                  <a:srgbClr val="0D40B3"/>
                </a:solidFill>
                <a:latin typeface="Arial" charset="0"/>
              </a:rPr>
              <a:t>74,6% </a:t>
            </a:r>
            <a:r>
              <a:rPr lang="uk-UA" altLang="ru-RU" sz="2000" b="1">
                <a:latin typeface="Arial" charset="0"/>
              </a:rPr>
              <a:t>с.-г. земель приватизовано</a:t>
            </a:r>
            <a:endParaRPr lang="ru-RU" altLang="ru-RU" sz="2000" b="1">
              <a:latin typeface="Arial" charset="0"/>
            </a:endParaRPr>
          </a:p>
        </p:txBody>
      </p:sp>
      <p:sp>
        <p:nvSpPr>
          <p:cNvPr id="17417" name="TextBox 23"/>
          <p:cNvSpPr txBox="1">
            <a:spLocks noChangeArrowheads="1"/>
          </p:cNvSpPr>
          <p:nvPr/>
        </p:nvSpPr>
        <p:spPr bwMode="auto">
          <a:xfrm>
            <a:off x="2744788" y="5842337"/>
            <a:ext cx="2527300" cy="1015663"/>
          </a:xfrm>
          <a:prstGeom prst="rect">
            <a:avLst/>
          </a:prstGeom>
          <a:noFill/>
          <a:ln w="9525">
            <a:noFill/>
            <a:miter lim="800000"/>
            <a:headEnd/>
            <a:tailEnd/>
          </a:ln>
        </p:spPr>
        <p:txBody>
          <a:bodyPr wrap="square">
            <a:spAutoFit/>
          </a:bodyPr>
          <a:lstStyle/>
          <a:p>
            <a:pPr algn="ctr"/>
            <a:r>
              <a:rPr lang="uk-UA" altLang="ru-RU" sz="2000" b="1" dirty="0">
                <a:latin typeface="Arial" charset="0"/>
              </a:rPr>
              <a:t>Середня орендна плата </a:t>
            </a:r>
            <a:r>
              <a:rPr lang="uk-UA" altLang="ru-RU" sz="2000" b="1" dirty="0">
                <a:solidFill>
                  <a:srgbClr val="0D40B3"/>
                </a:solidFill>
                <a:latin typeface="Arial" charset="0"/>
              </a:rPr>
              <a:t>від 3550-3600 грн/га</a:t>
            </a:r>
            <a:endParaRPr lang="ru-RU" altLang="ru-RU" sz="2000" b="1" dirty="0">
              <a:solidFill>
                <a:srgbClr val="0D40B3"/>
              </a:solidFill>
              <a:latin typeface="Arial" charset="0"/>
            </a:endParaRPr>
          </a:p>
        </p:txBody>
      </p:sp>
      <p:sp>
        <p:nvSpPr>
          <p:cNvPr id="17418" name="TextBox 24"/>
          <p:cNvSpPr txBox="1">
            <a:spLocks noChangeArrowheads="1"/>
          </p:cNvSpPr>
          <p:nvPr/>
        </p:nvSpPr>
        <p:spPr bwMode="auto">
          <a:xfrm>
            <a:off x="5197439" y="5937250"/>
            <a:ext cx="3556000" cy="706438"/>
          </a:xfrm>
          <a:prstGeom prst="rect">
            <a:avLst/>
          </a:prstGeom>
          <a:noFill/>
          <a:ln w="9525">
            <a:noFill/>
            <a:miter lim="800000"/>
            <a:headEnd/>
            <a:tailEnd/>
          </a:ln>
        </p:spPr>
        <p:txBody>
          <a:bodyPr>
            <a:spAutoFit/>
          </a:bodyPr>
          <a:lstStyle/>
          <a:p>
            <a:pPr algn="ctr"/>
            <a:r>
              <a:rPr lang="uk-UA" altLang="ru-RU" sz="2000" b="1" dirty="0">
                <a:solidFill>
                  <a:srgbClr val="0D40B3"/>
                </a:solidFill>
                <a:latin typeface="Arial" charset="0"/>
              </a:rPr>
              <a:t>55,7% </a:t>
            </a:r>
            <a:r>
              <a:rPr lang="uk-UA" altLang="ru-RU" sz="2000" b="1" dirty="0">
                <a:latin typeface="Arial" charset="0"/>
              </a:rPr>
              <a:t>виплат здійснюється продукцією</a:t>
            </a:r>
            <a:endParaRPr lang="ru-RU" altLang="ru-RU" sz="2000" b="1" dirty="0">
              <a:latin typeface="Arial" charset="0"/>
            </a:endParaRPr>
          </a:p>
        </p:txBody>
      </p:sp>
      <p:pic>
        <p:nvPicPr>
          <p:cNvPr id="17420" name="Рисунок 7"/>
          <p:cNvPicPr>
            <a:picLocks noChangeAspect="1"/>
          </p:cNvPicPr>
          <p:nvPr/>
        </p:nvPicPr>
        <p:blipFill>
          <a:blip r:embed="rId3"/>
          <a:srcRect/>
          <a:stretch>
            <a:fillRect/>
          </a:stretch>
        </p:blipFill>
        <p:spPr bwMode="auto">
          <a:xfrm>
            <a:off x="2346325" y="1344613"/>
            <a:ext cx="2741613" cy="1782762"/>
          </a:xfrm>
          <a:prstGeom prst="rect">
            <a:avLst/>
          </a:prstGeom>
          <a:noFill/>
          <a:ln w="9525">
            <a:noFill/>
            <a:miter lim="800000"/>
            <a:headEnd/>
            <a:tailEnd/>
          </a:ln>
        </p:spPr>
      </p:pic>
      <p:pic>
        <p:nvPicPr>
          <p:cNvPr id="17421" name="Рисунок 10"/>
          <p:cNvPicPr>
            <a:picLocks noChangeAspect="1"/>
          </p:cNvPicPr>
          <p:nvPr/>
        </p:nvPicPr>
        <p:blipFill>
          <a:blip r:embed="rId4"/>
          <a:srcRect/>
          <a:stretch>
            <a:fillRect/>
          </a:stretch>
        </p:blipFill>
        <p:spPr bwMode="auto">
          <a:xfrm>
            <a:off x="5272088" y="1331913"/>
            <a:ext cx="2366962" cy="1778000"/>
          </a:xfrm>
          <a:prstGeom prst="rect">
            <a:avLst/>
          </a:prstGeom>
          <a:noFill/>
          <a:ln w="9525">
            <a:noFill/>
            <a:miter lim="800000"/>
            <a:headEnd/>
            <a:tailEnd/>
          </a:ln>
        </p:spPr>
      </p:pic>
      <p:pic>
        <p:nvPicPr>
          <p:cNvPr id="17422" name="Рисунок 12"/>
          <p:cNvPicPr>
            <a:picLocks noChangeAspect="1"/>
          </p:cNvPicPr>
          <p:nvPr/>
        </p:nvPicPr>
        <p:blipFill>
          <a:blip r:embed="rId5"/>
          <a:srcRect/>
          <a:stretch>
            <a:fillRect/>
          </a:stretch>
        </p:blipFill>
        <p:spPr bwMode="auto">
          <a:xfrm>
            <a:off x="7950200" y="1316038"/>
            <a:ext cx="1835150" cy="1608137"/>
          </a:xfrm>
          <a:prstGeom prst="rect">
            <a:avLst/>
          </a:prstGeom>
          <a:noFill/>
          <a:ln w="9525">
            <a:noFill/>
            <a:miter lim="800000"/>
            <a:headEnd/>
            <a:tailEnd/>
          </a:ln>
        </p:spPr>
      </p:pic>
      <p:pic>
        <p:nvPicPr>
          <p:cNvPr id="17423" name="Рисунок 14"/>
          <p:cNvPicPr>
            <a:picLocks noChangeAspect="1"/>
          </p:cNvPicPr>
          <p:nvPr/>
        </p:nvPicPr>
        <p:blipFill>
          <a:blip r:embed="rId6"/>
          <a:srcRect/>
          <a:stretch>
            <a:fillRect/>
          </a:stretch>
        </p:blipFill>
        <p:spPr bwMode="auto">
          <a:xfrm>
            <a:off x="5553075" y="4198938"/>
            <a:ext cx="2428875" cy="1614487"/>
          </a:xfrm>
          <a:prstGeom prst="rect">
            <a:avLst/>
          </a:prstGeom>
          <a:noFill/>
          <a:ln w="9525">
            <a:noFill/>
            <a:miter lim="800000"/>
            <a:headEnd/>
            <a:tailEnd/>
          </a:ln>
        </p:spPr>
      </p:pic>
      <p:pic>
        <p:nvPicPr>
          <p:cNvPr id="17424" name="Рисунок 16"/>
          <p:cNvPicPr>
            <a:picLocks noChangeAspect="1"/>
          </p:cNvPicPr>
          <p:nvPr/>
        </p:nvPicPr>
        <p:blipFill>
          <a:blip r:embed="rId7"/>
          <a:srcRect/>
          <a:stretch>
            <a:fillRect/>
          </a:stretch>
        </p:blipFill>
        <p:spPr bwMode="auto">
          <a:xfrm>
            <a:off x="2909888" y="4219575"/>
            <a:ext cx="2527300" cy="1579563"/>
          </a:xfrm>
          <a:prstGeom prst="rect">
            <a:avLst/>
          </a:prstGeom>
          <a:noFill/>
          <a:ln w="9525">
            <a:noFill/>
            <a:miter lim="800000"/>
            <a:headEnd/>
            <a:tailEnd/>
          </a:ln>
        </p:spPr>
      </p:pic>
      <p:pic>
        <p:nvPicPr>
          <p:cNvPr id="17425" name="Рисунок 17"/>
          <p:cNvPicPr>
            <a:picLocks noChangeAspect="1"/>
          </p:cNvPicPr>
          <p:nvPr/>
        </p:nvPicPr>
        <p:blipFill>
          <a:blip r:embed="rId8"/>
          <a:srcRect/>
          <a:stretch>
            <a:fillRect/>
          </a:stretch>
        </p:blipFill>
        <p:spPr bwMode="auto">
          <a:xfrm>
            <a:off x="344488" y="4170363"/>
            <a:ext cx="2027237" cy="1816100"/>
          </a:xfrm>
          <a:prstGeom prst="rect">
            <a:avLst/>
          </a:prstGeom>
          <a:noFill/>
          <a:ln w="9525">
            <a:noFill/>
            <a:miter lim="800000"/>
            <a:headEnd/>
            <a:tailEnd/>
          </a:ln>
        </p:spPr>
      </p:pic>
      <p:pic>
        <p:nvPicPr>
          <p:cNvPr id="17426" name="Рисунок 28"/>
          <p:cNvPicPr>
            <a:picLocks noChangeAspect="1"/>
          </p:cNvPicPr>
          <p:nvPr/>
        </p:nvPicPr>
        <p:blipFill>
          <a:blip r:embed="rId9"/>
          <a:srcRect/>
          <a:stretch>
            <a:fillRect/>
          </a:stretch>
        </p:blipFill>
        <p:spPr bwMode="auto">
          <a:xfrm>
            <a:off x="9945688" y="1314450"/>
            <a:ext cx="2136775" cy="1603375"/>
          </a:xfrm>
          <a:prstGeom prst="rect">
            <a:avLst/>
          </a:prstGeom>
          <a:noFill/>
          <a:ln w="9525">
            <a:noFill/>
            <a:miter lim="800000"/>
            <a:headEnd/>
            <a:tailEnd/>
          </a:ln>
        </p:spPr>
      </p:pic>
      <p:pic>
        <p:nvPicPr>
          <p:cNvPr id="17427" name="Рисунок 30"/>
          <p:cNvPicPr>
            <a:picLocks noChangeAspect="1"/>
          </p:cNvPicPr>
          <p:nvPr/>
        </p:nvPicPr>
        <p:blipFill>
          <a:blip r:embed="rId10"/>
          <a:srcRect/>
          <a:stretch>
            <a:fillRect/>
          </a:stretch>
        </p:blipFill>
        <p:spPr bwMode="auto">
          <a:xfrm>
            <a:off x="8872538" y="4117975"/>
            <a:ext cx="2290762" cy="1720850"/>
          </a:xfrm>
          <a:prstGeom prst="rect">
            <a:avLst/>
          </a:prstGeom>
          <a:noFill/>
          <a:ln w="9525">
            <a:noFill/>
            <a:miter lim="800000"/>
            <a:headEnd/>
            <a:tailEnd/>
          </a:ln>
        </p:spPr>
      </p:pic>
      <p:pic>
        <p:nvPicPr>
          <p:cNvPr id="17428" name="Picture 24" descr="Tab"/>
          <p:cNvPicPr>
            <a:picLocks noChangeAspect="1" noChangeArrowheads="1"/>
          </p:cNvPicPr>
          <p:nvPr/>
        </p:nvPicPr>
        <p:blipFill>
          <a:blip r:embed="rId11"/>
          <a:srcRect/>
          <a:stretch>
            <a:fillRect/>
          </a:stretch>
        </p:blipFill>
        <p:spPr bwMode="auto">
          <a:xfrm>
            <a:off x="114300" y="1354138"/>
            <a:ext cx="2119313" cy="1793875"/>
          </a:xfrm>
          <a:prstGeom prst="rect">
            <a:avLst/>
          </a:prstGeom>
          <a:noFill/>
          <a:ln w="9525">
            <a:noFill/>
            <a:miter lim="800000"/>
            <a:headEnd/>
            <a:tailEnd/>
          </a:ln>
        </p:spPr>
      </p:pic>
      <p:sp>
        <p:nvSpPr>
          <p:cNvPr id="22" name="TextBox 22"/>
          <p:cNvSpPr txBox="1">
            <a:spLocks noChangeArrowheads="1"/>
          </p:cNvSpPr>
          <p:nvPr/>
        </p:nvSpPr>
        <p:spPr bwMode="auto">
          <a:xfrm>
            <a:off x="7555671" y="3281918"/>
            <a:ext cx="2395537" cy="400110"/>
          </a:xfrm>
          <a:prstGeom prst="rect">
            <a:avLst/>
          </a:prstGeom>
          <a:noFill/>
          <a:ln w="9525">
            <a:noFill/>
            <a:miter lim="800000"/>
            <a:headEnd/>
            <a:tailEnd/>
          </a:ln>
        </p:spPr>
        <p:txBody>
          <a:bodyPr wrap="square">
            <a:spAutoFit/>
          </a:bodyPr>
          <a:lstStyle/>
          <a:p>
            <a:pPr algn="ctr">
              <a:spcBef>
                <a:spcPct val="0"/>
              </a:spcBef>
            </a:pPr>
            <a:r>
              <a:rPr lang="uk-UA" altLang="ru-RU" sz="2000" b="1" dirty="0">
                <a:solidFill>
                  <a:srgbClr val="0D40B3"/>
                </a:solidFill>
                <a:latin typeface="Arial" panose="020B0604020202020204" pitchFamily="34" charset="0"/>
              </a:rPr>
              <a:t>20235 г</a:t>
            </a:r>
            <a:r>
              <a:rPr lang="uk-UA" altLang="ru-RU" b="1" dirty="0">
                <a:solidFill>
                  <a:srgbClr val="0D40B3"/>
                </a:solidFill>
                <a:latin typeface="Arial" panose="020B0604020202020204" pitchFamily="34" charset="0"/>
              </a:rPr>
              <a:t>рн </a:t>
            </a:r>
            <a:r>
              <a:rPr lang="uk-UA" altLang="ru-RU" b="1" dirty="0">
                <a:latin typeface="Arial" panose="020B0604020202020204" pitchFamily="34" charset="0"/>
              </a:rPr>
              <a:t>– 2024 р.</a:t>
            </a:r>
            <a:endParaRPr lang="ru-RU" altLang="ru-RU" b="1" dirty="0">
              <a:latin typeface="Arial" panose="020B0604020202020204" pitchFamily="34" charset="0"/>
            </a:endParaRPr>
          </a:p>
        </p:txBody>
      </p:sp>
    </p:spTree>
    <p:extLst>
      <p:ext uri="{BB962C8B-B14F-4D97-AF65-F5344CB8AC3E}">
        <p14:creationId xmlns:p14="http://schemas.microsoft.com/office/powerpoint/2010/main" val="191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E2E3B1-DA4E-9F2F-4FB8-C01698744AEE}"/>
              </a:ext>
            </a:extLst>
          </p:cNvPr>
          <p:cNvSpPr>
            <a:spLocks noGrp="1"/>
          </p:cNvSpPr>
          <p:nvPr>
            <p:ph type="title"/>
          </p:nvPr>
        </p:nvSpPr>
        <p:spPr>
          <a:xfrm>
            <a:off x="838200" y="109093"/>
            <a:ext cx="10515600" cy="1325563"/>
          </a:xfrm>
        </p:spPr>
        <p:txBody>
          <a:bodyPr>
            <a:normAutofit fontScale="90000"/>
          </a:bodyPr>
          <a:lstStyle/>
          <a:p>
            <a:pPr algn="ctr"/>
            <a:r>
              <a:rPr lang="uk-UA" sz="3600" b="1" dirty="0">
                <a:solidFill>
                  <a:srgbClr val="003399"/>
                </a:solidFill>
                <a:latin typeface="Arial" panose="020B0604020202020204" pitchFamily="34" charset="0"/>
                <a:cs typeface="Arial" panose="020B0604020202020204" pitchFamily="34" charset="0"/>
              </a:rPr>
              <a:t>Збитки та втрати вітчизняного </a:t>
            </a:r>
            <a:r>
              <a:rPr lang="uk-UA" sz="3600" b="1" dirty="0" err="1">
                <a:solidFill>
                  <a:srgbClr val="003399"/>
                </a:solidFill>
                <a:latin typeface="Arial" panose="020B0604020202020204" pitchFamily="34" charset="0"/>
                <a:cs typeface="Arial" panose="020B0604020202020204" pitchFamily="34" charset="0"/>
              </a:rPr>
              <a:t>АПК</a:t>
            </a:r>
            <a:r>
              <a:rPr lang="uk-UA" sz="3600" b="1" dirty="0">
                <a:solidFill>
                  <a:srgbClr val="003399"/>
                </a:solidFill>
                <a:latin typeface="Arial" panose="020B0604020202020204" pitchFamily="34" charset="0"/>
                <a:cs typeface="Arial" panose="020B0604020202020204" pitchFamily="34" charset="0"/>
              </a:rPr>
              <a:t> від початку повномасштабної війни Росії проти України </a:t>
            </a:r>
            <a:br>
              <a:rPr lang="uk-UA" sz="3600" b="1" dirty="0">
                <a:solidFill>
                  <a:srgbClr val="003399"/>
                </a:solidFill>
                <a:latin typeface="Arial" panose="020B0604020202020204" pitchFamily="34" charset="0"/>
                <a:cs typeface="Arial" panose="020B0604020202020204" pitchFamily="34" charset="0"/>
              </a:rPr>
            </a:br>
            <a:r>
              <a:rPr lang="uk-UA" sz="3100" b="1" dirty="0">
                <a:solidFill>
                  <a:srgbClr val="FF0000"/>
                </a:solidFill>
                <a:latin typeface="Arial" panose="020B0604020202020204" pitchFamily="34" charset="0"/>
                <a:cs typeface="Arial" panose="020B0604020202020204" pitchFamily="34" charset="0"/>
              </a:rPr>
              <a:t>(за 2022-2023рр.)</a:t>
            </a:r>
          </a:p>
        </p:txBody>
      </p:sp>
      <p:sp>
        <p:nvSpPr>
          <p:cNvPr id="3" name="Объект 2">
            <a:extLst>
              <a:ext uri="{FF2B5EF4-FFF2-40B4-BE49-F238E27FC236}">
                <a16:creationId xmlns:a16="http://schemas.microsoft.com/office/drawing/2014/main" id="{2B1FA43C-80D3-A81C-C31E-5E95377BAEED}"/>
              </a:ext>
            </a:extLst>
          </p:cNvPr>
          <p:cNvSpPr>
            <a:spLocks noGrp="1"/>
          </p:cNvSpPr>
          <p:nvPr>
            <p:ph idx="1"/>
          </p:nvPr>
        </p:nvSpPr>
        <p:spPr>
          <a:xfrm>
            <a:off x="838200" y="1434655"/>
            <a:ext cx="11039856" cy="5314251"/>
          </a:xfrm>
        </p:spPr>
        <p:txBody>
          <a:bodyPr>
            <a:normAutofit fontScale="92500" lnSpcReduction="10000"/>
          </a:bodyPr>
          <a:lstStyle/>
          <a:p>
            <a:pPr marL="514350" indent="-514350">
              <a:buAutoNum type="arabicPeriod"/>
            </a:pPr>
            <a:r>
              <a:rPr lang="uk-UA" sz="3200" b="1" dirty="0">
                <a:latin typeface="Arial" panose="020B0604020202020204" pitchFamily="34" charset="0"/>
                <a:cs typeface="Arial" panose="020B0604020202020204" pitchFamily="34" charset="0"/>
              </a:rPr>
              <a:t>Непрямі втрати </a:t>
            </a:r>
            <a:r>
              <a:rPr lang="ru-RU" sz="3200" b="1" dirty="0">
                <a:latin typeface="Arial" panose="020B0604020202020204" pitchFamily="34" charset="0"/>
                <a:cs typeface="Arial" panose="020B0604020202020204" pitchFamily="34" charset="0"/>
              </a:rPr>
              <a:t>-  69,8 млрд дол. США, в т.ч.:</a:t>
            </a:r>
          </a:p>
          <a:p>
            <a:pPr lvl="1"/>
            <a:r>
              <a:rPr lang="uk-UA" sz="2800" dirty="0">
                <a:latin typeface="Arial" panose="020B0604020202020204" pitchFamily="34" charset="0"/>
                <a:cs typeface="Arial" panose="020B0604020202020204" pitchFamily="34" charset="0"/>
              </a:rPr>
              <a:t>зниження внутрішніх цін – 24,1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через порушення експорту</a:t>
            </a:r>
          </a:p>
          <a:p>
            <a:pPr lvl="1"/>
            <a:r>
              <a:rPr lang="uk-UA" sz="2800" dirty="0">
                <a:latin typeface="Arial" panose="020B0604020202020204" pitchFamily="34" charset="0"/>
                <a:cs typeface="Arial" panose="020B0604020202020204" pitchFamily="34" charset="0"/>
              </a:rPr>
              <a:t>зниження виробництва продукції рослинництва – 34,3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a:t>
            </a:r>
          </a:p>
          <a:p>
            <a:pPr marL="457200" lvl="1" indent="0">
              <a:buNone/>
            </a:pPr>
            <a:endParaRPr lang="uk-UA" sz="2800" dirty="0">
              <a:latin typeface="Arial" panose="020B0604020202020204" pitchFamily="34" charset="0"/>
              <a:cs typeface="Arial" panose="020B0604020202020204" pitchFamily="34" charset="0"/>
            </a:endParaRPr>
          </a:p>
          <a:p>
            <a:pPr marL="0" lvl="1" indent="0">
              <a:buNone/>
            </a:pPr>
            <a:r>
              <a:rPr lang="uk-UA" sz="3200" b="1" dirty="0">
                <a:latin typeface="Arial" panose="020B0604020202020204" pitchFamily="34" charset="0"/>
                <a:cs typeface="Arial" panose="020B0604020202020204" pitchFamily="34" charset="0"/>
              </a:rPr>
              <a:t>2. Прямі збитки – 10,3 млрд. </a:t>
            </a:r>
            <a:r>
              <a:rPr lang="uk-UA" sz="3200" b="1" dirty="0" err="1">
                <a:latin typeface="Arial" panose="020B0604020202020204" pitchFamily="34" charset="0"/>
                <a:cs typeface="Arial" panose="020B0604020202020204" pitchFamily="34" charset="0"/>
              </a:rPr>
              <a:t>дол</a:t>
            </a:r>
            <a:r>
              <a:rPr lang="uk-UA" sz="3200" b="1" dirty="0">
                <a:latin typeface="Arial" panose="020B0604020202020204" pitchFamily="34" charset="0"/>
                <a:cs typeface="Arial" panose="020B0604020202020204" pitchFamily="34" charset="0"/>
              </a:rPr>
              <a:t>. США, в </a:t>
            </a:r>
            <a:r>
              <a:rPr lang="uk-UA" sz="3200" b="1" dirty="0" err="1">
                <a:latin typeface="Arial" panose="020B0604020202020204" pitchFamily="34" charset="0"/>
                <a:cs typeface="Arial" panose="020B0604020202020204" pitchFamily="34" charset="0"/>
              </a:rPr>
              <a:t>т.ч</a:t>
            </a:r>
            <a:r>
              <a:rPr lang="uk-UA" sz="3200" b="1" dirty="0">
                <a:latin typeface="Arial" panose="020B0604020202020204" pitchFamily="34" charset="0"/>
                <a:cs typeface="Arial" panose="020B0604020202020204" pitchFamily="34" charset="0"/>
              </a:rPr>
              <a:t>.:</a:t>
            </a:r>
          </a:p>
          <a:p>
            <a:pPr marL="914400" lvl="2" indent="-457200"/>
            <a:r>
              <a:rPr lang="uk-UA" sz="2800" dirty="0">
                <a:latin typeface="Arial" panose="020B0604020202020204" pitchFamily="34" charset="0"/>
                <a:cs typeface="Arial" panose="020B0604020202020204" pitchFamily="34" charset="0"/>
              </a:rPr>
              <a:t>с.-г. техніка – 5,8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a:t>
            </a:r>
          </a:p>
          <a:p>
            <a:pPr marL="914400" lvl="2" indent="-457200"/>
            <a:r>
              <a:rPr lang="uk-UA" sz="2800" dirty="0">
                <a:latin typeface="Arial" panose="020B0604020202020204" pitchFamily="34" charset="0"/>
                <a:cs typeface="Arial" panose="020B0604020202020204" pitchFamily="34" charset="0"/>
              </a:rPr>
              <a:t>складські приміщення – 1,8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a:t>
            </a:r>
          </a:p>
          <a:p>
            <a:pPr marL="914400" lvl="2" indent="-457200"/>
            <a:r>
              <a:rPr lang="uk-UA" sz="2800" dirty="0">
                <a:latin typeface="Arial" panose="020B0604020202020204" pitchFamily="34" charset="0"/>
                <a:cs typeface="Arial" panose="020B0604020202020204" pitchFamily="34" charset="0"/>
              </a:rPr>
              <a:t>тваринництво – 0,29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a:t>
            </a:r>
          </a:p>
          <a:p>
            <a:pPr marL="914400" lvl="2" indent="-457200"/>
            <a:r>
              <a:rPr lang="uk-UA" sz="2800" dirty="0">
                <a:latin typeface="Arial" panose="020B0604020202020204" pitchFamily="34" charset="0"/>
                <a:cs typeface="Arial" panose="020B0604020202020204" pitchFamily="34" charset="0"/>
              </a:rPr>
              <a:t>багаторічні культури – 0,4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a:t>
            </a:r>
          </a:p>
          <a:p>
            <a:pPr marL="914400" lvl="2" indent="-457200"/>
            <a:r>
              <a:rPr lang="uk-UA" sz="2800" dirty="0">
                <a:latin typeface="Arial" panose="020B0604020202020204" pitchFamily="34" charset="0"/>
                <a:cs typeface="Arial" panose="020B0604020202020204" pitchFamily="34" charset="0"/>
              </a:rPr>
              <a:t>вироблена продукція – 2,0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a:t>
            </a:r>
          </a:p>
          <a:p>
            <a:pPr marL="914400" lvl="2" indent="-457200"/>
            <a:endParaRPr lang="uk-UA" sz="2800" dirty="0">
              <a:latin typeface="Arial" panose="020B0604020202020204" pitchFamily="34" charset="0"/>
              <a:cs typeface="Arial" panose="020B0604020202020204" pitchFamily="34" charset="0"/>
            </a:endParaRPr>
          </a:p>
          <a:p>
            <a:pPr marL="457200" lvl="2" indent="0">
              <a:buNone/>
            </a:pPr>
            <a:r>
              <a:rPr lang="uk-UA" sz="2100" dirty="0">
                <a:latin typeface="Arial" panose="020B0604020202020204" pitchFamily="34" charset="0"/>
                <a:cs typeface="Arial" panose="020B0604020202020204" pitchFamily="34" charset="0"/>
              </a:rPr>
              <a:t>Джерело: </a:t>
            </a:r>
            <a:r>
              <a:rPr lang="fr-CA" sz="2100" dirty="0">
                <a:latin typeface="Arial" panose="020B0604020202020204" pitchFamily="34" charset="0"/>
                <a:cs typeface="Arial" panose="020B0604020202020204" pitchFamily="34" charset="0"/>
              </a:rPr>
              <a:t>https://kse.ua/ua/oglyad-zbitkiv-ta-vtrat-v-apk/</a:t>
            </a:r>
            <a:endParaRPr lang="uk-UA" sz="2100" dirty="0">
              <a:latin typeface="Arial" panose="020B0604020202020204" pitchFamily="34" charset="0"/>
              <a:cs typeface="Arial" panose="020B0604020202020204" pitchFamily="34" charset="0"/>
            </a:endParaRPr>
          </a:p>
          <a:p>
            <a:pPr marL="457200" lvl="2" indent="0">
              <a:buNone/>
            </a:pPr>
            <a:endParaRPr lang="ru-RU" sz="2400" b="0" i="0" dirty="0">
              <a:solidFill>
                <a:srgbClr val="25252C"/>
              </a:solidFill>
              <a:effectLst/>
              <a:latin typeface="Inter"/>
            </a:endParaRPr>
          </a:p>
          <a:p>
            <a:pPr marL="914400" lvl="2" indent="-457200"/>
            <a:endParaRPr lang="uk-UA" sz="2800" dirty="0">
              <a:latin typeface="Arial" panose="020B0604020202020204" pitchFamily="34" charset="0"/>
              <a:cs typeface="Arial" panose="020B0604020202020204" pitchFamily="34" charset="0"/>
            </a:endParaRPr>
          </a:p>
          <a:p>
            <a:pPr lvl="1"/>
            <a:endParaRPr lang="uk-UA" sz="2800" dirty="0">
              <a:latin typeface="Arial" panose="020B0604020202020204" pitchFamily="34" charset="0"/>
              <a:cs typeface="Arial" panose="020B0604020202020204" pitchFamily="34" charset="0"/>
            </a:endParaRPr>
          </a:p>
        </p:txBody>
      </p:sp>
      <p:pic>
        <p:nvPicPr>
          <p:cNvPr id="4" name="Picture 15" descr="logo - EF">
            <a:extLst>
              <a:ext uri="{FF2B5EF4-FFF2-40B4-BE49-F238E27FC236}">
                <a16:creationId xmlns:a16="http://schemas.microsoft.com/office/drawing/2014/main" id="{AD74E602-EBFD-E409-1C29-F9C80ECCF218}"/>
              </a:ext>
            </a:extLst>
          </p:cNvPr>
          <p:cNvPicPr>
            <a:picLocks noChangeAspect="1" noChangeArrowheads="1"/>
          </p:cNvPicPr>
          <p:nvPr/>
        </p:nvPicPr>
        <p:blipFill>
          <a:blip r:embed="rId2"/>
          <a:srcRect/>
          <a:stretch>
            <a:fillRect/>
          </a:stretch>
        </p:blipFill>
        <p:spPr bwMode="auto">
          <a:xfrm>
            <a:off x="0" y="1"/>
            <a:ext cx="748575" cy="763398"/>
          </a:xfrm>
          <a:prstGeom prst="rect">
            <a:avLst/>
          </a:prstGeom>
          <a:noFill/>
          <a:ln w="9525">
            <a:noFill/>
            <a:miter lim="800000"/>
            <a:headEnd/>
            <a:tailEnd/>
          </a:ln>
        </p:spPr>
      </p:pic>
    </p:spTree>
    <p:extLst>
      <p:ext uri="{BB962C8B-B14F-4D97-AF65-F5344CB8AC3E}">
        <p14:creationId xmlns:p14="http://schemas.microsoft.com/office/powerpoint/2010/main" val="1089354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5">
            <a:extLst>
              <a:ext uri="{FF2B5EF4-FFF2-40B4-BE49-F238E27FC236}">
                <a16:creationId xmlns:a16="http://schemas.microsoft.com/office/drawing/2014/main" id="{230D8FF8-5DAB-89B2-4052-3B9889702428}"/>
              </a:ext>
            </a:extLst>
          </p:cNvPr>
          <p:cNvGraphicFramePr>
            <a:graphicFrameLocks noGrp="1"/>
          </p:cNvGraphicFramePr>
          <p:nvPr>
            <p:ph idx="1"/>
            <p:extLst>
              <p:ext uri="{D42A27DB-BD31-4B8C-83A1-F6EECF244321}">
                <p14:modId xmlns:p14="http://schemas.microsoft.com/office/powerpoint/2010/main" val="3461772323"/>
              </p:ext>
            </p:extLst>
          </p:nvPr>
        </p:nvGraphicFramePr>
        <p:xfrm>
          <a:off x="155448" y="1014197"/>
          <a:ext cx="11923774" cy="5427447"/>
        </p:xfrm>
        <a:graphic>
          <a:graphicData uri="http://schemas.openxmlformats.org/drawingml/2006/table">
            <a:tbl>
              <a:tblPr firstRow="1" bandRow="1">
                <a:tableStyleId>{5C22544A-7EE6-4342-B048-85BDC9FD1C3A}</a:tableStyleId>
              </a:tblPr>
              <a:tblGrid>
                <a:gridCol w="1703397">
                  <a:extLst>
                    <a:ext uri="{9D8B030D-6E8A-4147-A177-3AD203B41FA5}">
                      <a16:colId xmlns:a16="http://schemas.microsoft.com/office/drawing/2014/main" val="4052277418"/>
                    </a:ext>
                  </a:extLst>
                </a:gridCol>
                <a:gridCol w="1370509">
                  <a:extLst>
                    <a:ext uri="{9D8B030D-6E8A-4147-A177-3AD203B41FA5}">
                      <a16:colId xmlns:a16="http://schemas.microsoft.com/office/drawing/2014/main" val="2624725758"/>
                    </a:ext>
                  </a:extLst>
                </a:gridCol>
                <a:gridCol w="1127924">
                  <a:extLst>
                    <a:ext uri="{9D8B030D-6E8A-4147-A177-3AD203B41FA5}">
                      <a16:colId xmlns:a16="http://schemas.microsoft.com/office/drawing/2014/main" val="871384169"/>
                    </a:ext>
                  </a:extLst>
                </a:gridCol>
                <a:gridCol w="2144296">
                  <a:extLst>
                    <a:ext uri="{9D8B030D-6E8A-4147-A177-3AD203B41FA5}">
                      <a16:colId xmlns:a16="http://schemas.microsoft.com/office/drawing/2014/main" val="1549046894"/>
                    </a:ext>
                  </a:extLst>
                </a:gridCol>
                <a:gridCol w="1574136">
                  <a:extLst>
                    <a:ext uri="{9D8B030D-6E8A-4147-A177-3AD203B41FA5}">
                      <a16:colId xmlns:a16="http://schemas.microsoft.com/office/drawing/2014/main" val="2149850732"/>
                    </a:ext>
                  </a:extLst>
                </a:gridCol>
                <a:gridCol w="2300115">
                  <a:extLst>
                    <a:ext uri="{9D8B030D-6E8A-4147-A177-3AD203B41FA5}">
                      <a16:colId xmlns:a16="http://schemas.microsoft.com/office/drawing/2014/main" val="3002461841"/>
                    </a:ext>
                  </a:extLst>
                </a:gridCol>
                <a:gridCol w="1703397">
                  <a:extLst>
                    <a:ext uri="{9D8B030D-6E8A-4147-A177-3AD203B41FA5}">
                      <a16:colId xmlns:a16="http://schemas.microsoft.com/office/drawing/2014/main" val="3597741231"/>
                    </a:ext>
                  </a:extLst>
                </a:gridCol>
              </a:tblGrid>
              <a:tr h="1147823">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Країна</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Площа с.-г. угідь, млн. га</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Частка с.-г. у </a:t>
                      </a:r>
                      <a:r>
                        <a:rPr lang="uk-UA" sz="18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ВВП</a:t>
                      </a: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Валова продукція с.-г., млрд. </a:t>
                      </a: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Кількість зайнятих у с.-г., млн. осіб</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Додана вартість в с.-г. на 1 зайнятого, в постійних цінах 2010 р., </a:t>
                      </a:r>
                      <a:r>
                        <a:rPr lang="ru-RU"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uk-UA" sz="18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Ефектив-ність</a:t>
                      </a: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uk-UA" sz="18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викорис-тання</a:t>
                      </a: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с.-г. угідь, </a:t>
                      </a:r>
                      <a:r>
                        <a:rPr lang="ru-RU"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/га</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30003175"/>
                  </a:ext>
                </a:extLst>
              </a:tr>
              <a:tr h="308327">
                <a:tc>
                  <a:txBody>
                    <a:bodyPr/>
                    <a:lstStyle/>
                    <a:p>
                      <a:pPr algn="just">
                        <a:lnSpc>
                          <a:spcPct val="107000"/>
                        </a:lnSpc>
                        <a:spcAft>
                          <a:spcPts val="800"/>
                        </a:spcAft>
                      </a:pPr>
                      <a:r>
                        <a:rPr lang="uk-U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США</a:t>
                      </a:r>
                      <a:endParaRPr lang="ru-U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405,8</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1,40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235,9</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2,4</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100062</a:t>
                      </a:r>
                      <a:endParaRPr lang="ru-U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582</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100012"/>
                  </a:ext>
                </a:extLst>
              </a:tr>
              <a:tr h="308327">
                <a:tc>
                  <a:txBody>
                    <a:bodyPr/>
                    <a:lstStyle/>
                    <a:p>
                      <a:pPr algn="just">
                        <a:lnSpc>
                          <a:spcPct val="107000"/>
                        </a:lnSpc>
                        <a:spcAft>
                          <a:spcPts val="800"/>
                        </a:spcAft>
                      </a:pPr>
                      <a:r>
                        <a:rPr lang="uk-U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Канада</a:t>
                      </a:r>
                      <a:endParaRPr lang="ru-U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64,2</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1,70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33,0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0,3</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113113</a:t>
                      </a:r>
                      <a:endParaRPr lang="ru-U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514</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5769918"/>
                  </a:ext>
                </a:extLst>
              </a:tr>
              <a:tr h="308327">
                <a:tc>
                  <a:txBody>
                    <a:bodyPr/>
                    <a:lstStyle/>
                    <a:p>
                      <a:pPr algn="just">
                        <a:lnSpc>
                          <a:spcPct val="107000"/>
                        </a:lnSpc>
                        <a:spcAft>
                          <a:spcPts val="800"/>
                        </a:spcAft>
                      </a:pPr>
                      <a:r>
                        <a:rPr lang="uk-U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Нідерланди</a:t>
                      </a:r>
                      <a:endParaRPr lang="ru-U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1,26</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11,6</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0,3</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72234</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6463</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237244"/>
                  </a:ext>
                </a:extLst>
              </a:tr>
              <a:tr h="308327">
                <a:tc>
                  <a:txBody>
                    <a:bodyPr/>
                    <a:lstStyle/>
                    <a:p>
                      <a:pPr algn="just">
                        <a:lnSpc>
                          <a:spcPct val="107000"/>
                        </a:lnSpc>
                        <a:spcAft>
                          <a:spcPts val="800"/>
                        </a:spcAft>
                      </a:pPr>
                      <a:r>
                        <a:rPr lang="uk-U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Німеччина</a:t>
                      </a:r>
                      <a:endParaRPr lang="ru-U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16,6</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0,72</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27,8</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0,5</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43715</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1675</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8594429"/>
                  </a:ext>
                </a:extLst>
              </a:tr>
              <a:tr h="448982">
                <a:tc>
                  <a:txBody>
                    <a:bodyPr/>
                    <a:lstStyle/>
                    <a:p>
                      <a:pPr algn="just">
                        <a:lnSpc>
                          <a:spcPct val="107000"/>
                        </a:lnSpc>
                        <a:spcAft>
                          <a:spcPts val="800"/>
                        </a:spcAft>
                      </a:pPr>
                      <a:r>
                        <a:rPr lang="uk-U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Великобританія</a:t>
                      </a:r>
                      <a:endParaRPr lang="ru-U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18,5</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27,8</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1,8</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55829</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1502</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9155543"/>
                  </a:ext>
                </a:extLst>
              </a:tr>
              <a:tr h="308327">
                <a:tc>
                  <a:txBody>
                    <a:bodyPr/>
                    <a:lstStyle/>
                    <a:p>
                      <a:pPr algn="just">
                        <a:lnSpc>
                          <a:spcPct val="107000"/>
                        </a:lnSpc>
                        <a:spcAft>
                          <a:spcPts val="800"/>
                        </a:spcAft>
                      </a:pPr>
                      <a:r>
                        <a:rPr lang="uk-UA" sz="1600">
                          <a:solidFill>
                            <a:schemeClr val="tx1"/>
                          </a:solidFill>
                          <a:effectLst/>
                          <a:latin typeface="Arial" panose="020B0604020202020204" pitchFamily="34" charset="0"/>
                          <a:ea typeface="Times New Roman" panose="02020603050405020304" pitchFamily="18" charset="0"/>
                          <a:cs typeface="Arial" panose="020B0604020202020204" pitchFamily="34" charset="0"/>
                        </a:rPr>
                        <a:t>Франція</a:t>
                      </a:r>
                      <a:endParaRPr lang="ru-U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28,6</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2,50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67,0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53556</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2343</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8428708"/>
                  </a:ext>
                </a:extLst>
              </a:tr>
              <a:tr h="308327">
                <a:tc>
                  <a:txBody>
                    <a:bodyPr/>
                    <a:lstStyle/>
                    <a:p>
                      <a:pPr algn="just">
                        <a:lnSpc>
                          <a:spcPct val="107000"/>
                        </a:lnSpc>
                        <a:spcAft>
                          <a:spcPts val="800"/>
                        </a:spcAft>
                      </a:pPr>
                      <a:r>
                        <a:rPr lang="uk-UA" sz="1600">
                          <a:solidFill>
                            <a:schemeClr val="tx1"/>
                          </a:solidFill>
                          <a:effectLst/>
                          <a:latin typeface="Arial" panose="020B0604020202020204" pitchFamily="34" charset="0"/>
                          <a:ea typeface="Times New Roman" panose="02020603050405020304" pitchFamily="18" charset="0"/>
                          <a:cs typeface="Arial" panose="020B0604020202020204" pitchFamily="34" charset="0"/>
                        </a:rPr>
                        <a:t>Італія</a:t>
                      </a:r>
                      <a:endParaRPr lang="ru-U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13,1</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2,10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40,7</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0,9</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40311</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3106</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734308"/>
                  </a:ext>
                </a:extLst>
              </a:tr>
              <a:tr h="308327">
                <a:tc>
                  <a:txBody>
                    <a:bodyPr/>
                    <a:lstStyle/>
                    <a:p>
                      <a:pPr algn="just">
                        <a:lnSpc>
                          <a:spcPct val="107000"/>
                        </a:lnSpc>
                        <a:spcAft>
                          <a:spcPts val="800"/>
                        </a:spcAft>
                      </a:pPr>
                      <a:r>
                        <a:rPr lang="uk-UA" sz="1600">
                          <a:solidFill>
                            <a:schemeClr val="tx1"/>
                          </a:solidFill>
                          <a:effectLst/>
                          <a:latin typeface="Arial" panose="020B0604020202020204" pitchFamily="34" charset="0"/>
                          <a:ea typeface="Times New Roman" panose="02020603050405020304" pitchFamily="18" charset="0"/>
                          <a:cs typeface="Arial" panose="020B0604020202020204" pitchFamily="34" charset="0"/>
                        </a:rPr>
                        <a:t>Аргентина</a:t>
                      </a:r>
                      <a:endParaRPr lang="ru-U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154,8</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7,20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32,1</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22928</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207</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812280"/>
                  </a:ext>
                </a:extLst>
              </a:tr>
              <a:tr h="308327">
                <a:tc>
                  <a:txBody>
                    <a:bodyPr/>
                    <a:lstStyle/>
                    <a:p>
                      <a:pPr algn="just">
                        <a:lnSpc>
                          <a:spcPct val="107000"/>
                        </a:lnSpc>
                        <a:spcAft>
                          <a:spcPts val="800"/>
                        </a:spcAft>
                      </a:pPr>
                      <a:r>
                        <a:rPr lang="uk-UA" sz="1600">
                          <a:solidFill>
                            <a:schemeClr val="tx1"/>
                          </a:solidFill>
                          <a:effectLst/>
                          <a:latin typeface="Arial" panose="020B0604020202020204" pitchFamily="34" charset="0"/>
                          <a:ea typeface="Times New Roman" panose="02020603050405020304" pitchFamily="18" charset="0"/>
                          <a:cs typeface="Arial" panose="020B0604020202020204" pitchFamily="34" charset="0"/>
                        </a:rPr>
                        <a:t>Австралія </a:t>
                      </a:r>
                      <a:endParaRPr lang="ru-U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358,9</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30,8</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0,3</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86838</a:t>
                      </a:r>
                      <a:endParaRPr lang="ru-U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85,8</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5411187"/>
                  </a:ext>
                </a:extLst>
              </a:tr>
              <a:tr h="448982">
                <a:tc>
                  <a:txBody>
                    <a:bodyPr/>
                    <a:lstStyle/>
                    <a:p>
                      <a:pPr algn="just">
                        <a:lnSpc>
                          <a:spcPct val="107000"/>
                        </a:lnSpc>
                        <a:spcAft>
                          <a:spcPts val="800"/>
                        </a:spcAft>
                      </a:pPr>
                      <a:r>
                        <a:rPr lang="uk-UA" sz="1600">
                          <a:solidFill>
                            <a:schemeClr val="tx1"/>
                          </a:solidFill>
                          <a:effectLst/>
                          <a:latin typeface="Arial" panose="020B0604020202020204" pitchFamily="34" charset="0"/>
                          <a:ea typeface="Times New Roman" panose="02020603050405020304" pitchFamily="18" charset="0"/>
                          <a:cs typeface="Arial" panose="020B0604020202020204" pitchFamily="34" charset="0"/>
                        </a:rPr>
                        <a:t>Нова Зеландія</a:t>
                      </a:r>
                      <a:endParaRPr lang="ru-U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10,5</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5,60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11,9</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0,2</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50780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1133</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568924"/>
                  </a:ext>
                </a:extLst>
              </a:tr>
              <a:tr h="308327">
                <a:tc>
                  <a:txBody>
                    <a:bodyPr/>
                    <a:lstStyle/>
                    <a:p>
                      <a:pPr algn="just">
                        <a:lnSpc>
                          <a:spcPct val="107000"/>
                        </a:lnSpc>
                        <a:spcAft>
                          <a:spcPts val="800"/>
                        </a:spcAft>
                      </a:pPr>
                      <a:r>
                        <a:rPr lang="uk-UA"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Україна</a:t>
                      </a:r>
                      <a:endParaRPr lang="ru-UA"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41,4</a:t>
                      </a:r>
                      <a:endParaRPr lang="ru-UA"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9,90</a:t>
                      </a:r>
                      <a:endParaRPr lang="ru-UA"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15,3</a:t>
                      </a:r>
                      <a:endParaRPr lang="ru-UA"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3,0</a:t>
                      </a:r>
                      <a:endParaRPr lang="ru-UA"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4888</a:t>
                      </a:r>
                      <a:endParaRPr lang="ru-UA"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369</a:t>
                      </a:r>
                      <a:endParaRPr lang="ru-UA"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095752"/>
                  </a:ext>
                </a:extLst>
              </a:tr>
              <a:tr h="308327">
                <a:tc>
                  <a:txBody>
                    <a:bodyPr/>
                    <a:lstStyle/>
                    <a:p>
                      <a:pPr algn="just">
                        <a:lnSpc>
                          <a:spcPct val="107000"/>
                        </a:lnSpc>
                        <a:spcAft>
                          <a:spcPts val="800"/>
                        </a:spcAft>
                      </a:pPr>
                      <a:r>
                        <a:rPr lang="uk-UA" sz="1600">
                          <a:solidFill>
                            <a:schemeClr val="tx1"/>
                          </a:solidFill>
                          <a:effectLst/>
                          <a:latin typeface="Arial" panose="020B0604020202020204" pitchFamily="34" charset="0"/>
                          <a:ea typeface="Times New Roman" panose="02020603050405020304" pitchFamily="18" charset="0"/>
                          <a:cs typeface="Arial" panose="020B0604020202020204" pitchFamily="34" charset="0"/>
                        </a:rPr>
                        <a:t>Казахстан</a:t>
                      </a:r>
                      <a:endParaRPr lang="ru-U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216,9</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4,40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7643</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37</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4003200"/>
                  </a:ext>
                </a:extLst>
              </a:tr>
            </a:tbl>
          </a:graphicData>
        </a:graphic>
      </p:graphicFrame>
      <p:sp>
        <p:nvSpPr>
          <p:cNvPr id="4" name="Заголовок 1">
            <a:extLst>
              <a:ext uri="{FF2B5EF4-FFF2-40B4-BE49-F238E27FC236}">
                <a16:creationId xmlns:a16="http://schemas.microsoft.com/office/drawing/2014/main" id="{8C7C8E87-D0D3-1A78-5E31-DC8AA80DC3E6}"/>
              </a:ext>
            </a:extLst>
          </p:cNvPr>
          <p:cNvSpPr txBox="1">
            <a:spLocks/>
          </p:cNvSpPr>
          <p:nvPr/>
        </p:nvSpPr>
        <p:spPr>
          <a:xfrm>
            <a:off x="875843" y="75756"/>
            <a:ext cx="10746181" cy="9384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57200" algn="ctr">
              <a:lnSpc>
                <a:spcPct val="107000"/>
              </a:lnSpc>
              <a:spcAft>
                <a:spcPts val="800"/>
              </a:spcAft>
            </a:pPr>
            <a:r>
              <a:rPr lang="uk-UA"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Макроекономічні показники розвитку с.-г. в  основних країнах</a:t>
            </a:r>
            <a:r>
              <a:rPr lang="ru-RU"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uk-UA"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виробниках агропродовольчої продукції, 2019 р.</a:t>
            </a:r>
            <a:endParaRPr lang="ru-UA"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1C8AA94-F52A-E944-D397-BB210B137528}"/>
              </a:ext>
            </a:extLst>
          </p:cNvPr>
          <p:cNvSpPr txBox="1"/>
          <p:nvPr/>
        </p:nvSpPr>
        <p:spPr>
          <a:xfrm>
            <a:off x="2548759" y="6412911"/>
            <a:ext cx="6847489" cy="369332"/>
          </a:xfrm>
          <a:prstGeom prst="rect">
            <a:avLst/>
          </a:prstGeom>
          <a:noFill/>
        </p:spPr>
        <p:txBody>
          <a:bodyPr wrap="square">
            <a:spAutoFit/>
          </a:bodyPr>
          <a:lstStyle/>
          <a:p>
            <a:r>
              <a:rPr lang="uk-U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Джерело: Статистичний щорічник ФАО, 2021. </a:t>
            </a:r>
            <a:endParaRPr lang="uk-UA" dirty="0"/>
          </a:p>
        </p:txBody>
      </p:sp>
      <p:pic>
        <p:nvPicPr>
          <p:cNvPr id="2" name="Picture 15" descr="logo - EF">
            <a:extLst>
              <a:ext uri="{FF2B5EF4-FFF2-40B4-BE49-F238E27FC236}">
                <a16:creationId xmlns:a16="http://schemas.microsoft.com/office/drawing/2014/main" id="{F46478E7-AD21-8526-CC9F-8FA900976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 y="0"/>
            <a:ext cx="730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91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58332"/>
          </a:xfrm>
        </p:spPr>
        <p:txBody>
          <a:bodyPr>
            <a:normAutofit fontScale="90000"/>
          </a:bodyPr>
          <a:lstStyle/>
          <a:p>
            <a:pPr algn="ctr"/>
            <a:r>
              <a:rPr lang="uk-UA" sz="4000" b="1" dirty="0">
                <a:solidFill>
                  <a:schemeClr val="accent5">
                    <a:lumMod val="75000"/>
                  </a:schemeClr>
                </a:solidFill>
                <a:latin typeface="Arial" panose="020B0604020202020204" pitchFamily="34" charset="0"/>
                <a:cs typeface="Arial" panose="020B0604020202020204" pitchFamily="34" charset="0"/>
              </a:rPr>
              <a:t>Ефект впливу технологій на зміну цін </a:t>
            </a:r>
            <a:br>
              <a:rPr lang="uk-UA" dirty="0"/>
            </a:br>
            <a:endParaRPr lang="uk-UA" dirty="0"/>
          </a:p>
        </p:txBody>
      </p:sp>
      <p:pic>
        <p:nvPicPr>
          <p:cNvPr id="23" name="Объект 22"/>
          <p:cNvPicPr>
            <a:picLocks noGrp="1" noChangeAspect="1"/>
          </p:cNvPicPr>
          <p:nvPr>
            <p:ph idx="1"/>
          </p:nvPr>
        </p:nvPicPr>
        <p:blipFill>
          <a:blip r:embed="rId2"/>
          <a:stretch>
            <a:fillRect/>
          </a:stretch>
        </p:blipFill>
        <p:spPr>
          <a:xfrm>
            <a:off x="1044768" y="1227850"/>
            <a:ext cx="10714245" cy="4392773"/>
          </a:xfrm>
          <a:prstGeom prst="rect">
            <a:avLst/>
          </a:prstGeom>
        </p:spPr>
      </p:pic>
      <p:cxnSp>
        <p:nvCxnSpPr>
          <p:cNvPr id="24" name="Прямая со стрелкой 23"/>
          <p:cNvCxnSpPr/>
          <p:nvPr/>
        </p:nvCxnSpPr>
        <p:spPr>
          <a:xfrm flipH="1" flipV="1">
            <a:off x="2459075" y="2271895"/>
            <a:ext cx="0" cy="2689336"/>
          </a:xfrm>
          <a:prstGeom prst="straightConnector1">
            <a:avLst/>
          </a:prstGeom>
          <a:noFill/>
          <a:ln w="19050" cap="flat" cmpd="sng" algn="ctr">
            <a:solidFill>
              <a:sysClr val="windowText" lastClr="000000"/>
            </a:solidFill>
            <a:prstDash val="solid"/>
            <a:miter lim="800000"/>
            <a:tailEnd type="triangle"/>
          </a:ln>
          <a:effectLst/>
        </p:spPr>
      </p:cxnSp>
      <p:pic>
        <p:nvPicPr>
          <p:cNvPr id="3" name="Рисунок 2"/>
          <p:cNvPicPr>
            <a:picLocks noChangeAspect="1"/>
          </p:cNvPicPr>
          <p:nvPr/>
        </p:nvPicPr>
        <p:blipFill>
          <a:blip r:embed="rId3"/>
          <a:stretch>
            <a:fillRect/>
          </a:stretch>
        </p:blipFill>
        <p:spPr>
          <a:xfrm>
            <a:off x="7145848" y="1023458"/>
            <a:ext cx="4762500" cy="2686050"/>
          </a:xfrm>
          <a:prstGeom prst="rect">
            <a:avLst/>
          </a:prstGeom>
        </p:spPr>
      </p:pic>
      <p:pic>
        <p:nvPicPr>
          <p:cNvPr id="4" name="Рисунок 3"/>
          <p:cNvPicPr>
            <a:picLocks noChangeAspect="1"/>
          </p:cNvPicPr>
          <p:nvPr/>
        </p:nvPicPr>
        <p:blipFill>
          <a:blip r:embed="rId4"/>
          <a:stretch>
            <a:fillRect/>
          </a:stretch>
        </p:blipFill>
        <p:spPr>
          <a:xfrm>
            <a:off x="7424258" y="3909068"/>
            <a:ext cx="4484090" cy="2529027"/>
          </a:xfrm>
          <a:prstGeom prst="rect">
            <a:avLst/>
          </a:prstGeom>
        </p:spPr>
      </p:pic>
      <p:pic>
        <p:nvPicPr>
          <p:cNvPr id="7" name="Picture 15" descr="logo - EF"/>
          <p:cNvPicPr>
            <a:picLocks noChangeAspect="1" noChangeArrowheads="1"/>
          </p:cNvPicPr>
          <p:nvPr/>
        </p:nvPicPr>
        <p:blipFill>
          <a:blip r:embed="rId5"/>
          <a:srcRect/>
          <a:stretch>
            <a:fillRect/>
          </a:stretch>
        </p:blipFill>
        <p:spPr bwMode="auto">
          <a:xfrm>
            <a:off x="1" y="1"/>
            <a:ext cx="847288" cy="864066"/>
          </a:xfrm>
          <a:prstGeom prst="rect">
            <a:avLst/>
          </a:prstGeom>
          <a:noFill/>
          <a:ln w="9525">
            <a:noFill/>
            <a:miter lim="800000"/>
            <a:headEnd/>
            <a:tailEnd/>
          </a:ln>
        </p:spPr>
      </p:pic>
      <p:sp>
        <p:nvSpPr>
          <p:cNvPr id="6" name="TextBox 5">
            <a:extLst>
              <a:ext uri="{FF2B5EF4-FFF2-40B4-BE49-F238E27FC236}">
                <a16:creationId xmlns:a16="http://schemas.microsoft.com/office/drawing/2014/main" id="{0E1835ED-755F-AFB2-6621-2A1F6076CE49}"/>
              </a:ext>
            </a:extLst>
          </p:cNvPr>
          <p:cNvSpPr txBox="1"/>
          <p:nvPr/>
        </p:nvSpPr>
        <p:spPr>
          <a:xfrm>
            <a:off x="176022" y="5546727"/>
            <a:ext cx="6499098" cy="1200329"/>
          </a:xfrm>
          <a:prstGeom prst="rect">
            <a:avLst/>
          </a:prstGeom>
          <a:noFill/>
        </p:spPr>
        <p:txBody>
          <a:bodyPr wrap="square">
            <a:spAutoFit/>
          </a:bodyPr>
          <a:lstStyle/>
          <a:p>
            <a:r>
              <a:rPr lang="uk-UA" sz="1800" dirty="0">
                <a:latin typeface="Arial" panose="020B0604020202020204" pitchFamily="34" charset="0"/>
                <a:cs typeface="Arial" panose="020B0604020202020204" pitchFamily="34" charset="0"/>
              </a:rPr>
              <a:t>Сучасний стан розвитку сільського господарства зумовлюється глобальним впливом технологічної модернізації, застосуванням широкого спектру інновацій у землеробстві, рослинництві та тваринництві </a:t>
            </a:r>
            <a:endParaRPr lang="uk-UA" dirty="0"/>
          </a:p>
        </p:txBody>
      </p:sp>
    </p:spTree>
    <p:extLst>
      <p:ext uri="{BB962C8B-B14F-4D97-AF65-F5344CB8AC3E}">
        <p14:creationId xmlns:p14="http://schemas.microsoft.com/office/powerpoint/2010/main" val="415350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8144"/>
            <a:ext cx="10515600" cy="1011391"/>
          </a:xfrm>
        </p:spPr>
        <p:txBody>
          <a:bodyPr>
            <a:normAutofit fontScale="90000"/>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Місце сільського господарства слід характеризувати й оцінювати з трьох позицій: </a:t>
            </a:r>
          </a:p>
        </p:txBody>
      </p:sp>
      <p:sp>
        <p:nvSpPr>
          <p:cNvPr id="3" name="Объект 2"/>
          <p:cNvSpPr>
            <a:spLocks noGrp="1"/>
          </p:cNvSpPr>
          <p:nvPr>
            <p:ph idx="1"/>
          </p:nvPr>
        </p:nvSpPr>
        <p:spPr>
          <a:xfrm>
            <a:off x="491613" y="1199534"/>
            <a:ext cx="11238271" cy="5539593"/>
          </a:xfrm>
        </p:spPr>
        <p:txBody>
          <a:bodyPr>
            <a:normAutofit fontScale="92500" lnSpcReduction="20000"/>
          </a:bodyPr>
          <a:lstStyle/>
          <a:p>
            <a:pPr lvl="0"/>
            <a:r>
              <a:rPr lang="uk-UA" sz="3100" dirty="0">
                <a:latin typeface="Arial" panose="020B0604020202020204" pitchFamily="34" charset="0"/>
                <a:cs typeface="Arial" panose="020B0604020202020204" pitchFamily="34" charset="0"/>
              </a:rPr>
              <a:t>з організаційно-господарської точки зору сільське господарство є важливим </a:t>
            </a:r>
            <a:r>
              <a:rPr lang="uk-UA" sz="3100" b="1" dirty="0">
                <a:solidFill>
                  <a:srgbClr val="FF0000"/>
                </a:solidFill>
                <a:latin typeface="Arial" panose="020B0604020202020204" pitchFamily="34" charset="0"/>
                <a:cs typeface="Arial" panose="020B0604020202020204" pitchFamily="34" charset="0"/>
              </a:rPr>
              <a:t>споживачем матеріально-технічних ресурсів</a:t>
            </a:r>
            <a:r>
              <a:rPr lang="uk-UA" sz="3100" dirty="0">
                <a:latin typeface="Arial" panose="020B0604020202020204" pitchFamily="34" charset="0"/>
                <a:cs typeface="Arial" panose="020B0604020202020204" pitchFamily="34" charset="0"/>
              </a:rPr>
              <a:t> промислового походження, залишаючись водночас і головним </a:t>
            </a:r>
            <a:r>
              <a:rPr lang="uk-UA" sz="3100" b="1" dirty="0">
                <a:solidFill>
                  <a:srgbClr val="FF0000"/>
                </a:solidFill>
                <a:latin typeface="Arial" panose="020B0604020202020204" pitchFamily="34" charset="0"/>
                <a:cs typeface="Arial" panose="020B0604020202020204" pitchFamily="34" charset="0"/>
              </a:rPr>
              <a:t>постачальником сільськогосподарської сировини</a:t>
            </a:r>
            <a:r>
              <a:rPr lang="uk-UA" sz="3100" dirty="0">
                <a:latin typeface="Arial" panose="020B0604020202020204" pitchFamily="34" charset="0"/>
                <a:cs typeface="Arial" panose="020B0604020202020204" pitchFamily="34" charset="0"/>
              </a:rPr>
              <a:t> для харчової та переробної промисловості;</a:t>
            </a:r>
          </a:p>
          <a:p>
            <a:pPr lvl="0"/>
            <a:r>
              <a:rPr lang="uk-UA" sz="3100" dirty="0">
                <a:latin typeface="Arial" panose="020B0604020202020204" pitchFamily="34" charset="0"/>
                <a:cs typeface="Arial" panose="020B0604020202020204" pitchFamily="34" charset="0"/>
              </a:rPr>
              <a:t>у соціально-економічному аспекті роль сільського господарства визначається тим, що його </a:t>
            </a:r>
            <a:r>
              <a:rPr lang="uk-UA" sz="3100" b="1" dirty="0">
                <a:solidFill>
                  <a:srgbClr val="FF0000"/>
                </a:solidFill>
                <a:latin typeface="Arial" panose="020B0604020202020204" pitchFamily="34" charset="0"/>
                <a:cs typeface="Arial" panose="020B0604020202020204" pitchFamily="34" charset="0"/>
              </a:rPr>
              <a:t>економічний і фінансовий стан цілком залежить від рівня і співвідношення цін</a:t>
            </a:r>
            <a:r>
              <a:rPr lang="uk-UA" sz="3100" dirty="0">
                <a:latin typeface="Arial" panose="020B0604020202020204" pitchFamily="34" charset="0"/>
                <a:cs typeface="Arial" panose="020B0604020202020204" pitchFamily="34" charset="0"/>
              </a:rPr>
              <a:t>, якими воно сплачує за матеріально-технічні ресурси і за якими продає вироблену </a:t>
            </a:r>
            <a:r>
              <a:rPr lang="uk-UA" sz="3100" dirty="0" err="1">
                <a:latin typeface="Arial" panose="020B0604020202020204" pitchFamily="34" charset="0"/>
                <a:cs typeface="Arial" panose="020B0604020202020204" pitchFamily="34" charset="0"/>
              </a:rPr>
              <a:t>продукці</a:t>
            </a:r>
            <a:r>
              <a:rPr lang="uk-UA" sz="3100" dirty="0">
                <a:latin typeface="Arial" panose="020B0604020202020204" pitchFamily="34" charset="0"/>
                <a:cs typeface="Arial" panose="020B0604020202020204" pitchFamily="34" charset="0"/>
              </a:rPr>
              <a:t>;</a:t>
            </a:r>
          </a:p>
          <a:p>
            <a:pPr lvl="0"/>
            <a:r>
              <a:rPr lang="uk-UA" sz="3100" dirty="0">
                <a:latin typeface="Arial" panose="020B0604020202020204" pitchFamily="34" charset="0"/>
                <a:cs typeface="Arial" panose="020B0604020202020204" pitchFamily="34" charset="0"/>
              </a:rPr>
              <a:t>у </a:t>
            </a:r>
            <a:r>
              <a:rPr lang="uk-UA" sz="3100" dirty="0" err="1">
                <a:latin typeface="Arial" panose="020B0604020202020204" pitchFamily="34" charset="0"/>
                <a:cs typeface="Arial" panose="020B0604020202020204" pitchFamily="34" charset="0"/>
              </a:rPr>
              <a:t>гуманістично</a:t>
            </a:r>
            <a:r>
              <a:rPr lang="uk-UA" sz="3100" dirty="0">
                <a:latin typeface="Arial" panose="020B0604020202020204" pitchFamily="34" charset="0"/>
                <a:cs typeface="Arial" panose="020B0604020202020204" pitchFamily="34" charset="0"/>
              </a:rPr>
              <a:t>-психологічному сенсі сільське господарство залишається єдиним і </a:t>
            </a:r>
            <a:r>
              <a:rPr lang="uk-UA" sz="3100" b="1" dirty="0">
                <a:solidFill>
                  <a:srgbClr val="FF0000"/>
                </a:solidFill>
                <a:latin typeface="Arial" panose="020B0604020202020204" pitchFamily="34" charset="0"/>
                <a:cs typeface="Arial" panose="020B0604020202020204" pitchFamily="34" charset="0"/>
              </a:rPr>
              <a:t>головним джерелом формування добробуту селян</a:t>
            </a:r>
            <a:r>
              <a:rPr lang="uk-UA" sz="3100" dirty="0">
                <a:latin typeface="Arial" panose="020B0604020202020204" pitchFamily="34" charset="0"/>
                <a:cs typeface="Arial" panose="020B0604020202020204" pitchFamily="34" charset="0"/>
              </a:rPr>
              <a:t>, відтворення їхнього виробничого і життєвого середовища. </a:t>
            </a:r>
          </a:p>
          <a:p>
            <a:pPr marL="0" indent="0">
              <a:buNone/>
            </a:pPr>
            <a:endParaRPr lang="uk-UA" dirty="0"/>
          </a:p>
          <a:p>
            <a:endParaRPr lang="uk-UA" dirty="0"/>
          </a:p>
        </p:txBody>
      </p:sp>
      <p:pic>
        <p:nvPicPr>
          <p:cNvPr id="4" name="Picture 15" descr="logo - EF"/>
          <p:cNvPicPr>
            <a:picLocks noChangeAspect="1" noChangeArrowheads="1"/>
          </p:cNvPicPr>
          <p:nvPr/>
        </p:nvPicPr>
        <p:blipFill>
          <a:blip r:embed="rId2"/>
          <a:srcRect/>
          <a:stretch>
            <a:fillRect/>
          </a:stretch>
        </p:blipFill>
        <p:spPr bwMode="auto">
          <a:xfrm>
            <a:off x="1" y="0"/>
            <a:ext cx="822610" cy="838899"/>
          </a:xfrm>
          <a:prstGeom prst="rect">
            <a:avLst/>
          </a:prstGeom>
          <a:noFill/>
          <a:ln w="9525">
            <a:noFill/>
            <a:miter lim="800000"/>
            <a:headEnd/>
            <a:tailEnd/>
          </a:ln>
        </p:spPr>
      </p:pic>
    </p:spTree>
    <p:extLst>
      <p:ext uri="{BB962C8B-B14F-4D97-AF65-F5344CB8AC3E}">
        <p14:creationId xmlns:p14="http://schemas.microsoft.com/office/powerpoint/2010/main" val="78844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Arial" panose="020B0604020202020204" pitchFamily="34" charset="0"/>
                <a:cs typeface="Arial" panose="020B0604020202020204" pitchFamily="34" charset="0"/>
              </a:rPr>
              <a:t>2. Інструменти аграрної політики</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838200" y="1246172"/>
            <a:ext cx="10783824" cy="5438091"/>
          </a:xfrm>
        </p:spPr>
        <p:txBody>
          <a:bodyPr>
            <a:normAutofit/>
          </a:bodyPr>
          <a:lstStyle/>
          <a:p>
            <a:pPr marL="0" indent="0">
              <a:buNone/>
            </a:pPr>
            <a:r>
              <a:rPr lang="uk-UA" b="1" dirty="0">
                <a:solidFill>
                  <a:srgbClr val="FF0000"/>
                </a:solidFill>
              </a:rPr>
              <a:t>Економічні інструменти:</a:t>
            </a:r>
          </a:p>
          <a:p>
            <a:pPr>
              <a:buFont typeface="Arial" panose="020B0604020202020204" pitchFamily="34" charset="0"/>
              <a:buChar char="•"/>
            </a:pPr>
            <a:r>
              <a:rPr lang="uk-UA" b="1" dirty="0">
                <a:latin typeface="Arial" panose="020B0604020202020204" pitchFamily="34" charset="0"/>
                <a:cs typeface="Arial" panose="020B0604020202020204" pitchFamily="34" charset="0"/>
              </a:rPr>
              <a:t>Субсидії та дотації -</a:t>
            </a:r>
            <a:r>
              <a:rPr lang="uk-UA" dirty="0">
                <a:latin typeface="Arial" panose="020B0604020202020204" pitchFamily="34" charset="0"/>
                <a:cs typeface="Arial" panose="020B0604020202020204" pitchFamily="34" charset="0"/>
              </a:rPr>
              <a:t> держава надає фінансову підтримку сільськогосподарським виробникам у вигляді субсидій, дотацій та пільгових кредитів для стимулювання виробництва та зниження витрат.</a:t>
            </a:r>
          </a:p>
          <a:p>
            <a:pPr>
              <a:buFont typeface="Arial" panose="020B0604020202020204" pitchFamily="34" charset="0"/>
              <a:buChar char="•"/>
            </a:pPr>
            <a:r>
              <a:rPr lang="uk-UA" b="1" dirty="0">
                <a:latin typeface="Arial" panose="020B0604020202020204" pitchFamily="34" charset="0"/>
                <a:cs typeface="Arial" panose="020B0604020202020204" pitchFamily="34" charset="0"/>
              </a:rPr>
              <a:t>Цінове регулювання -</a:t>
            </a:r>
            <a:r>
              <a:rPr lang="uk-UA" dirty="0">
                <a:latin typeface="Arial" panose="020B0604020202020204" pitchFamily="34" charset="0"/>
                <a:cs typeface="Arial" panose="020B0604020202020204" pitchFamily="34" charset="0"/>
              </a:rPr>
              <a:t> установлення мінімальних та максимальних цін на основні види сільськогосподарської продукції для забезпечення стабільності на ринку.</a:t>
            </a:r>
          </a:p>
          <a:p>
            <a:pPr>
              <a:buFont typeface="Arial" panose="020B0604020202020204" pitchFamily="34" charset="0"/>
              <a:buChar char="•"/>
            </a:pPr>
            <a:r>
              <a:rPr lang="uk-UA" b="1" dirty="0">
                <a:latin typeface="Arial" panose="020B0604020202020204" pitchFamily="34" charset="0"/>
                <a:cs typeface="Arial" panose="020B0604020202020204" pitchFamily="34" charset="0"/>
              </a:rPr>
              <a:t>Податкові пільги - з</a:t>
            </a:r>
            <a:r>
              <a:rPr lang="uk-UA" dirty="0">
                <a:latin typeface="Arial" panose="020B0604020202020204" pitchFamily="34" charset="0"/>
                <a:cs typeface="Arial" panose="020B0604020202020204" pitchFamily="34" charset="0"/>
              </a:rPr>
              <a:t>ниження податкового навантаження на фермерів та агропідприємства для стимулювання розвитку аграрного сектора.</a:t>
            </a:r>
          </a:p>
          <a:p>
            <a:pPr marL="514350" indent="-514350">
              <a:buAutoNum type="arabicParenR"/>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37577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3399"/>
                </a:solidFill>
                <a:latin typeface="Arial" panose="020B0604020202020204" pitchFamily="34" charset="0"/>
                <a:cs typeface="Arial" panose="020B0604020202020204" pitchFamily="34" charset="0"/>
              </a:rPr>
              <a:t>2. Інструменти аграрної політики</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838200" y="1246172"/>
            <a:ext cx="10783824" cy="5438091"/>
          </a:xfrm>
        </p:spPr>
        <p:txBody>
          <a:bodyPr>
            <a:normAutofit fontScale="92500" lnSpcReduction="10000"/>
          </a:bodyPr>
          <a:lstStyle/>
          <a:p>
            <a:pPr marL="0" indent="0">
              <a:buNone/>
            </a:pPr>
            <a:r>
              <a:rPr lang="uk-UA" b="1" dirty="0">
                <a:solidFill>
                  <a:srgbClr val="FF0000"/>
                </a:solidFill>
                <a:latin typeface="Arial" panose="020B0604020202020204" pitchFamily="34" charset="0"/>
                <a:cs typeface="Arial" panose="020B0604020202020204" pitchFamily="34" charset="0"/>
              </a:rPr>
              <a:t>Законодавчі та адміністративні інструменти:</a:t>
            </a:r>
          </a:p>
          <a:p>
            <a:pPr marL="0" indent="0">
              <a:buNone/>
            </a:pPr>
            <a:endParaRPr lang="ru-RU" dirty="0">
              <a:latin typeface="Arial" panose="020B0604020202020204" pitchFamily="34" charset="0"/>
              <a:cs typeface="Arial" panose="020B0604020202020204" pitchFamily="34" charset="0"/>
            </a:endParaRPr>
          </a:p>
          <a:p>
            <a:pPr marL="342900" lvl="0" indent="-342900">
              <a:lnSpc>
                <a:spcPct val="107000"/>
              </a:lnSpc>
              <a:buSzPts val="1400"/>
              <a:buFont typeface="Times New Roman" panose="02020603050405020304" pitchFamily="18" charset="0"/>
              <a:buChar char="−"/>
            </a:pPr>
            <a:r>
              <a:rPr lang="uk-UA" b="1" kern="100" dirty="0">
                <a:effectLst/>
                <a:latin typeface="Arial" panose="020B0604020202020204" pitchFamily="34" charset="0"/>
                <a:ea typeface="Calibri" panose="020F0502020204030204" pitchFamily="34" charset="0"/>
                <a:cs typeface="Arial" panose="020B0604020202020204" pitchFamily="34" charset="0"/>
              </a:rPr>
              <a:t>Земельна реформа - </a:t>
            </a:r>
            <a:r>
              <a:rPr lang="uk-UA" kern="100" dirty="0">
                <a:effectLst/>
                <a:latin typeface="Arial" panose="020B0604020202020204" pitchFamily="34" charset="0"/>
                <a:ea typeface="Calibri" panose="020F0502020204030204" pitchFamily="34" charset="0"/>
                <a:cs typeface="Arial" panose="020B0604020202020204" pitchFamily="34" charset="0"/>
              </a:rPr>
              <a:t>впровадження законодавчих актів, які регулюють права власності на землю, умови її використання та купівлі-продажу.</a:t>
            </a:r>
            <a:endParaRPr lang="ru-UA"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SzPts val="1400"/>
              <a:buFont typeface="Times New Roman" panose="02020603050405020304" pitchFamily="18" charset="0"/>
              <a:buChar char="−"/>
            </a:pPr>
            <a:r>
              <a:rPr lang="uk-UA" b="1" kern="100" dirty="0">
                <a:effectLst/>
                <a:latin typeface="Arial" panose="020B0604020202020204" pitchFamily="34" charset="0"/>
                <a:ea typeface="Calibri" panose="020F0502020204030204" pitchFamily="34" charset="0"/>
                <a:cs typeface="Arial" panose="020B0604020202020204" pitchFamily="34" charset="0"/>
              </a:rPr>
              <a:t>Регулювання ринку - </a:t>
            </a:r>
            <a:r>
              <a:rPr lang="uk-UA" kern="100" dirty="0">
                <a:effectLst/>
                <a:latin typeface="Arial" panose="020B0604020202020204" pitchFamily="34" charset="0"/>
                <a:ea typeface="Calibri" panose="020F0502020204030204" pitchFamily="34" charset="0"/>
                <a:cs typeface="Arial" panose="020B0604020202020204" pitchFamily="34" charset="0"/>
              </a:rPr>
              <a:t>правил та норм для забезпечення справедливої конкуренції, захисту прав споживачів та виробників на аграрному ринку.</a:t>
            </a:r>
            <a:endParaRPr lang="ru-UA"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400"/>
              <a:buFont typeface="Times New Roman" panose="02020603050405020304" pitchFamily="18" charset="0"/>
              <a:buChar char="−"/>
            </a:pPr>
            <a:r>
              <a:rPr lang="uk-UA" b="1" kern="100" dirty="0">
                <a:effectLst/>
                <a:latin typeface="Arial" panose="020B0604020202020204" pitchFamily="34" charset="0"/>
                <a:ea typeface="Calibri" panose="020F0502020204030204" pitchFamily="34" charset="0"/>
                <a:cs typeface="Arial" panose="020B0604020202020204" pitchFamily="34" charset="0"/>
              </a:rPr>
              <a:t>Інвестиційні програми - з</a:t>
            </a:r>
            <a:r>
              <a:rPr lang="uk-UA" kern="100" dirty="0">
                <a:effectLst/>
                <a:latin typeface="Arial" panose="020B0604020202020204" pitchFamily="34" charset="0"/>
                <a:ea typeface="Calibri" panose="020F0502020204030204" pitchFamily="34" charset="0"/>
                <a:cs typeface="Arial" panose="020B0604020202020204" pitchFamily="34" charset="0"/>
              </a:rPr>
              <a:t>апуск державних і приватних інвестиційних програм для розвитку сільськогосподарської інфраструктури, модернізації техніки та впровадження нових технологій.</a:t>
            </a:r>
            <a:endParaRPr lang="ru-UA"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908016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3399"/>
                </a:solidFill>
                <a:latin typeface="Arial" panose="020B0604020202020204" pitchFamily="34" charset="0"/>
                <a:cs typeface="Arial" panose="020B0604020202020204" pitchFamily="34" charset="0"/>
              </a:rPr>
              <a:t>2. Інструменти аграрної політики</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838200" y="1246172"/>
            <a:ext cx="10783824" cy="5438091"/>
          </a:xfrm>
        </p:spPr>
        <p:txBody>
          <a:bodyPr>
            <a:normAutofit/>
          </a:bodyPr>
          <a:lstStyle/>
          <a:p>
            <a:pPr marL="0" indent="0">
              <a:buNone/>
            </a:pPr>
            <a:r>
              <a:rPr lang="uk-UA"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Науково-технічна підтримка</a:t>
            </a:r>
            <a:r>
              <a:rPr lang="uk-UA" b="1" dirty="0">
                <a:solidFill>
                  <a:srgbClr val="FF0000"/>
                </a:solidFill>
                <a:latin typeface="Arial" panose="020B0604020202020204" pitchFamily="34" charset="0"/>
                <a:cs typeface="Arial" panose="020B0604020202020204" pitchFamily="34" charset="0"/>
              </a:rPr>
              <a:t>:</a:t>
            </a:r>
          </a:p>
          <a:p>
            <a:pPr marL="342900" lvl="0" indent="-342900">
              <a:lnSpc>
                <a:spcPct val="107000"/>
              </a:lnSpc>
              <a:spcAft>
                <a:spcPts val="800"/>
              </a:spcAft>
              <a:buSzPts val="1400"/>
              <a:buFont typeface="Times New Roman" panose="02020603050405020304" pitchFamily="18" charset="0"/>
              <a:buChar char="−"/>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Аграрні дослідження -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фінансування наукових досліджень у сфері агрономії, селекції, тваринництва та сільськогосподарських технологій для підвищення продуктивності та екологічної стійкості сільського господарства.</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400"/>
              <a:buFont typeface="Times New Roman" panose="02020603050405020304" pitchFamily="18" charset="0"/>
              <a:buChar char="−"/>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Освіта та навчання -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підготовка та перепідготовка кадрів для аграрного сектора через спеціалізовані навчальні програми, технікуми, університети.</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564077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solidFill>
                  <a:srgbClr val="003399"/>
                </a:solidFill>
                <a:latin typeface="Arial" panose="020B0604020202020204" pitchFamily="34" charset="0"/>
                <a:cs typeface="Arial" panose="020B0604020202020204" pitchFamily="34" charset="0"/>
              </a:rPr>
              <a:t>Значення аграрної політики для міжнародної торгівлі:</a:t>
            </a:r>
            <a:br>
              <a:rPr lang="ru-RU" dirty="0"/>
            </a:br>
            <a:endParaRPr lang="ru-RU" dirty="0"/>
          </a:p>
        </p:txBody>
      </p:sp>
      <p:sp>
        <p:nvSpPr>
          <p:cNvPr id="3" name="Объект 2"/>
          <p:cNvSpPr>
            <a:spLocks noGrp="1"/>
          </p:cNvSpPr>
          <p:nvPr>
            <p:ph idx="1"/>
          </p:nvPr>
        </p:nvSpPr>
        <p:spPr>
          <a:xfrm>
            <a:off x="838200" y="1246172"/>
            <a:ext cx="10783824" cy="5438091"/>
          </a:xfrm>
        </p:spPr>
        <p:txBody>
          <a:bodyPr>
            <a:normAutofit fontScale="92500" lnSpcReduction="10000"/>
          </a:bodyPr>
          <a:lstStyle/>
          <a:p>
            <a:pPr marL="0" indent="0">
              <a:buNone/>
            </a:pPr>
            <a:r>
              <a:rPr lang="uk-UA" sz="2600" b="1" dirty="0">
                <a:solidFill>
                  <a:srgbClr val="FF0000"/>
                </a:solidFill>
                <a:latin typeface="Arial" panose="020B0604020202020204" pitchFamily="34" charset="0"/>
                <a:cs typeface="Arial" panose="020B0604020202020204" pitchFamily="34" charset="0"/>
              </a:rPr>
              <a:t>Експорт аграрної продукції:</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Конкурентоспроможність на світових ринках - </a:t>
            </a:r>
            <a:r>
              <a:rPr lang="uk-UA" sz="2600" dirty="0">
                <a:latin typeface="Arial" panose="020B0604020202020204" pitchFamily="34" charset="0"/>
                <a:cs typeface="Arial" panose="020B0604020202020204" pitchFamily="34" charset="0"/>
              </a:rPr>
              <a:t>аграрна політика впливає на здатність країни конкурувати на міжнародних ринках через підтримку виробництва експортно орієнтованої продукції, підвищення стандартів якості та безпеки харчових продуктів.</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Розширення ринків збуту - </a:t>
            </a:r>
            <a:r>
              <a:rPr lang="uk-UA" sz="2600" dirty="0">
                <a:latin typeface="Arial" panose="020B0604020202020204" pitchFamily="34" charset="0"/>
                <a:cs typeface="Arial" panose="020B0604020202020204" pitchFamily="34" charset="0"/>
              </a:rPr>
              <a:t>участь у міжнародних угодах про вільну торгівлю, що дозволяє розширювати ринки збуту для національної аграрної продукції.</a:t>
            </a:r>
          </a:p>
          <a:p>
            <a:pPr marL="0" indent="0">
              <a:buNone/>
            </a:pPr>
            <a:r>
              <a:rPr lang="uk-UA" sz="2600" b="1" dirty="0">
                <a:solidFill>
                  <a:srgbClr val="FF0000"/>
                </a:solidFill>
                <a:latin typeface="Arial" panose="020B0604020202020204" pitchFamily="34" charset="0"/>
                <a:cs typeface="Arial" panose="020B0604020202020204" pitchFamily="34" charset="0"/>
              </a:rPr>
              <a:t>Імпортозаміщення:</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Зниження залежності від імпорту - </a:t>
            </a:r>
            <a:r>
              <a:rPr lang="uk-UA" sz="2600" dirty="0">
                <a:latin typeface="Arial" panose="020B0604020202020204" pitchFamily="34" charset="0"/>
                <a:cs typeface="Arial" panose="020B0604020202020204" pitchFamily="34" charset="0"/>
              </a:rPr>
              <a:t>аграрна політика спрямована на підтримку виробництва стратегічно важливих продуктів, що дозволяє зменшити залежність від імпорту і забезпечити продовольчу безпеку.</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Підтримка місцевих виробників - </a:t>
            </a:r>
            <a:r>
              <a:rPr lang="uk-UA" sz="2600" dirty="0">
                <a:latin typeface="Arial" panose="020B0604020202020204" pitchFamily="34" charset="0"/>
                <a:cs typeface="Arial" panose="020B0604020202020204" pitchFamily="34" charset="0"/>
              </a:rPr>
              <a:t>держава може впроваджувати заходи підтримки місцевих фермерів і агропідприємств для підвищення їх конкурентоспроможності порівняно з іноземними виробниками.</a:t>
            </a: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502464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solidFill>
                  <a:srgbClr val="003399"/>
                </a:solidFill>
                <a:latin typeface="Arial" panose="020B0604020202020204" pitchFamily="34" charset="0"/>
                <a:cs typeface="Arial" panose="020B0604020202020204" pitchFamily="34" charset="0"/>
              </a:rPr>
              <a:t>Фактори, що впливають на формування аграрної політики:</a:t>
            </a:r>
            <a:br>
              <a:rPr lang="ru-RU" dirty="0"/>
            </a:br>
            <a:endParaRPr lang="ru-RU" dirty="0"/>
          </a:p>
        </p:txBody>
      </p:sp>
      <p:sp>
        <p:nvSpPr>
          <p:cNvPr id="3" name="Объект 2"/>
          <p:cNvSpPr>
            <a:spLocks noGrp="1"/>
          </p:cNvSpPr>
          <p:nvPr>
            <p:ph idx="1"/>
          </p:nvPr>
        </p:nvSpPr>
        <p:spPr>
          <a:xfrm>
            <a:off x="838200" y="1591056"/>
            <a:ext cx="10783824" cy="5093207"/>
          </a:xfrm>
        </p:spPr>
        <p:txBody>
          <a:bodyPr>
            <a:normAutofit/>
          </a:bodyPr>
          <a:lstStyle/>
          <a:p>
            <a:pPr marL="342900" lvl="0" indent="-342900">
              <a:lnSpc>
                <a:spcPct val="107000"/>
              </a:lnSpc>
              <a:buFont typeface="Times New Roman" panose="02020603050405020304" pitchFamily="18" charset="0"/>
              <a:buChar char="-"/>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Економічні фактори</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Соціальні фактори</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Політичні фактори</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Екологічні фактори</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uk-UA" sz="2600" dirty="0">
              <a:latin typeface="Arial" panose="020B0604020202020204" pitchFamily="34" charset="0"/>
              <a:cs typeface="Arial" panose="020B0604020202020204" pitchFamily="34" charset="0"/>
            </a:endParaRP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
        <p:nvSpPr>
          <p:cNvPr id="6" name="TextBox 5">
            <a:extLst>
              <a:ext uri="{FF2B5EF4-FFF2-40B4-BE49-F238E27FC236}">
                <a16:creationId xmlns:a16="http://schemas.microsoft.com/office/drawing/2014/main" id="{0CDC0143-0D6C-8B2E-7F2F-374F295D4053}"/>
              </a:ext>
            </a:extLst>
          </p:cNvPr>
          <p:cNvSpPr txBox="1"/>
          <p:nvPr/>
        </p:nvSpPr>
        <p:spPr>
          <a:xfrm>
            <a:off x="2276856" y="4083767"/>
            <a:ext cx="6601968" cy="2366353"/>
          </a:xfrm>
          <a:prstGeom prst="rect">
            <a:avLst/>
          </a:prstGeom>
          <a:noFill/>
        </p:spPr>
        <p:txBody>
          <a:bodyPr wrap="square">
            <a:spAutoFit/>
          </a:bodyPr>
          <a:lstStyle/>
          <a:p>
            <a:pPr lvl="0">
              <a:lnSpc>
                <a:spcPct val="107000"/>
              </a:lnSpc>
            </a:pPr>
            <a:r>
              <a:rPr lang="uk-UA" sz="2800" b="1" kern="100"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rPr>
              <a:t>Сучасні тенденції в аграрній політиці:</a:t>
            </a:r>
            <a:endParaRPr lang="ru-UA" sz="2800" b="1" kern="100"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Орієнтація на сталий розвиток</a:t>
            </a:r>
            <a:endParaRPr lang="ru-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Інновації та технології</a:t>
            </a:r>
            <a:endParaRPr lang="ru-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Глобалізація</a:t>
            </a:r>
            <a:endParaRPr lang="ru-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Соціальна справедливість</a:t>
            </a:r>
            <a:endParaRPr lang="ru-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250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63399"/>
          </a:xfrm>
        </p:spPr>
        <p:txBody>
          <a:bodyPr/>
          <a:lstStyle/>
          <a:p>
            <a:pPr algn="ctr"/>
            <a:r>
              <a:rPr lang="uk-UA" b="1" dirty="0">
                <a:solidFill>
                  <a:srgbClr val="003399"/>
                </a:solidFill>
                <a:latin typeface="Arial" panose="020B0604020202020204" pitchFamily="34" charset="0"/>
                <a:cs typeface="Arial" panose="020B0604020202020204" pitchFamily="34" charset="0"/>
              </a:rPr>
              <a:t>Рекомендована література:</a:t>
            </a:r>
            <a:endParaRPr lang="ru-RU" b="1" dirty="0">
              <a:solidFill>
                <a:srgbClr val="003399"/>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521302"/>
            <a:ext cx="10515600" cy="4945999"/>
          </a:xfrm>
        </p:spPr>
        <p:txBody>
          <a:bodyPr>
            <a:normAutofit lnSpcReduction="10000"/>
          </a:bodyPr>
          <a:lstStyle/>
          <a:p>
            <a:pPr marL="514350" indent="-514350">
              <a:buFont typeface="Arial" panose="020B0604020202020204" pitchFamily="34" charset="0"/>
              <a:buAutoNum type="arabicPeriod"/>
            </a:pPr>
            <a:r>
              <a:rPr lang="uk-UA" dirty="0">
                <a:latin typeface="Times New Roman" panose="02020603050405020304" pitchFamily="18" charset="0"/>
                <a:cs typeface="Times New Roman" panose="02020603050405020304" pitchFamily="18" charset="0"/>
              </a:rPr>
              <a:t>Кваша </a:t>
            </a:r>
            <a:r>
              <a:rPr lang="uk-UA" dirty="0" err="1">
                <a:latin typeface="Times New Roman" panose="02020603050405020304" pitchFamily="18" charset="0"/>
                <a:cs typeface="Times New Roman" panose="02020603050405020304" pitchFamily="18" charset="0"/>
              </a:rPr>
              <a:t>С.М</a:t>
            </a:r>
            <a:r>
              <a:rPr lang="uk-UA" dirty="0">
                <a:latin typeface="Times New Roman" panose="02020603050405020304" pitchFamily="18" charset="0"/>
                <a:cs typeface="Times New Roman" panose="02020603050405020304" pitchFamily="18" charset="0"/>
              </a:rPr>
              <a:t>., Діброва </a:t>
            </a:r>
            <a:r>
              <a:rPr lang="uk-UA" dirty="0" err="1">
                <a:latin typeface="Times New Roman" panose="02020603050405020304" pitchFamily="18" charset="0"/>
                <a:cs typeface="Times New Roman" panose="02020603050405020304" pitchFamily="18" charset="0"/>
              </a:rPr>
              <a:t>А.Д</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Нівєвський</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О.В</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Мартишев</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П.А</a:t>
            </a:r>
            <a:r>
              <a:rPr lang="uk-UA" dirty="0">
                <a:latin typeface="Times New Roman" panose="02020603050405020304" pitchFamily="18" charset="0"/>
                <a:cs typeface="Times New Roman" panose="02020603050405020304" pitchFamily="18" charset="0"/>
              </a:rPr>
              <a:t>. Аграрна політика. К.: НУБіП, 2022 р., 316 с.</a:t>
            </a:r>
          </a:p>
          <a:p>
            <a:pPr marL="514350" indent="-514350">
              <a:buFont typeface="Arial" panose="020B0604020202020204" pitchFamily="34" charset="0"/>
              <a:buAutoNum type="arabicPeriod"/>
            </a:pPr>
            <a:r>
              <a:rPr lang="uk-UA" dirty="0">
                <a:latin typeface="Times New Roman" panose="02020603050405020304" pitchFamily="18" charset="0"/>
                <a:cs typeface="Times New Roman" panose="02020603050405020304" pitchFamily="18" charset="0"/>
              </a:rPr>
              <a:t>Кваша С.М., Діброва А.Д., Жемойда О.В. Аграрна політика: навчальний посібник. К.: Вид-во Ліра-К, 2018, 388 с.</a:t>
            </a:r>
          </a:p>
          <a:p>
            <a:pPr marL="514350" indent="-514350">
              <a:buFont typeface="Arial" panose="020B0604020202020204" pitchFamily="34" charset="0"/>
              <a:buAutoNum type="arabicPeriod"/>
            </a:pPr>
            <a:r>
              <a:rPr lang="uk-UA" dirty="0">
                <a:solidFill>
                  <a:srgbClr val="212121"/>
                </a:solidFill>
                <a:latin typeface="Times New Roman" panose="02020603050405020304" pitchFamily="18" charset="0"/>
                <a:cs typeface="Times New Roman" panose="02020603050405020304" pitchFamily="18" charset="0"/>
              </a:rPr>
              <a:t>Матеріали робочої групи «Нова аграрна політика». Проект Плану відновлення України. К.: Національна рада з відновлення України від наслідків війни, 2022 URL: </a:t>
            </a:r>
            <a:r>
              <a:rPr lang="uk-UA" dirty="0">
                <a:solidFill>
                  <a:srgbClr val="1A57AA"/>
                </a:solidFill>
                <a:latin typeface="Times New Roman" panose="02020603050405020304" pitchFamily="18" charset="0"/>
                <a:cs typeface="Times New Roman" panose="02020603050405020304" pitchFamily="18" charset="0"/>
                <a:hlinkClick r:id="rId2"/>
              </a:rPr>
              <a:t>https://www.kmu.gov.ua/storage/app/sites/1/recoveryrada/ua/new-agrarian-policy.pdf</a:t>
            </a:r>
            <a:r>
              <a:rPr lang="uk-UA" dirty="0">
                <a:solidFill>
                  <a:srgbClr val="212121"/>
                </a:solidFill>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a:p>
            <a:pPr marL="514350" lvl="0" indent="-514350">
              <a:buAutoNum type="arabicPeriod"/>
            </a:pPr>
            <a:r>
              <a:rPr lang="uk-UA" b="0" i="0" dirty="0">
                <a:solidFill>
                  <a:srgbClr val="212121"/>
                </a:solidFill>
                <a:effectLst/>
                <a:latin typeface="Times New Roman" panose="02020603050405020304" pitchFamily="18" charset="0"/>
                <a:cs typeface="Times New Roman" panose="02020603050405020304" pitchFamily="18" charset="0"/>
              </a:rPr>
              <a:t>Вплив війни на українське сільське господарство. </a:t>
            </a:r>
            <a:r>
              <a:rPr lang="uk-UA" b="0" i="1" dirty="0" err="1">
                <a:solidFill>
                  <a:srgbClr val="212121"/>
                </a:solidFill>
                <a:effectLst/>
                <a:latin typeface="Times New Roman" panose="02020603050405020304" pitchFamily="18" charset="0"/>
                <a:cs typeface="Times New Roman" panose="02020603050405020304" pitchFamily="18" charset="0"/>
              </a:rPr>
              <a:t>Kyiv</a:t>
            </a:r>
            <a:r>
              <a:rPr lang="uk-UA" b="0" i="1" dirty="0">
                <a:solidFill>
                  <a:srgbClr val="212121"/>
                </a:solidFill>
                <a:effectLst/>
                <a:latin typeface="Times New Roman" panose="02020603050405020304" pitchFamily="18" charset="0"/>
                <a:cs typeface="Times New Roman" panose="02020603050405020304" pitchFamily="18" charset="0"/>
              </a:rPr>
              <a:t> </a:t>
            </a:r>
            <a:r>
              <a:rPr lang="uk-UA" b="0" i="1" dirty="0" err="1">
                <a:solidFill>
                  <a:srgbClr val="212121"/>
                </a:solidFill>
                <a:effectLst/>
                <a:latin typeface="Times New Roman" panose="02020603050405020304" pitchFamily="18" charset="0"/>
                <a:cs typeface="Times New Roman" panose="02020603050405020304" pitchFamily="18" charset="0"/>
              </a:rPr>
              <a:t>School</a:t>
            </a:r>
            <a:r>
              <a:rPr lang="uk-UA" b="0" i="1" dirty="0">
                <a:solidFill>
                  <a:srgbClr val="212121"/>
                </a:solidFill>
                <a:effectLst/>
                <a:latin typeface="Times New Roman" panose="02020603050405020304" pitchFamily="18" charset="0"/>
                <a:cs typeface="Times New Roman" panose="02020603050405020304" pitchFamily="18" charset="0"/>
              </a:rPr>
              <a:t> </a:t>
            </a:r>
            <a:r>
              <a:rPr lang="uk-UA" b="0" i="1" dirty="0" err="1">
                <a:solidFill>
                  <a:srgbClr val="212121"/>
                </a:solidFill>
                <a:effectLst/>
                <a:latin typeface="Times New Roman" panose="02020603050405020304" pitchFamily="18" charset="0"/>
                <a:cs typeface="Times New Roman" panose="02020603050405020304" pitchFamily="18" charset="0"/>
              </a:rPr>
              <a:t>of</a:t>
            </a:r>
            <a:r>
              <a:rPr lang="uk-UA" b="0" i="1" dirty="0">
                <a:solidFill>
                  <a:srgbClr val="212121"/>
                </a:solidFill>
                <a:effectLst/>
                <a:latin typeface="Times New Roman" panose="02020603050405020304" pitchFamily="18" charset="0"/>
                <a:cs typeface="Times New Roman" panose="02020603050405020304" pitchFamily="18" charset="0"/>
              </a:rPr>
              <a:t> </a:t>
            </a:r>
            <a:r>
              <a:rPr lang="uk-UA" b="0" i="1" dirty="0" err="1">
                <a:solidFill>
                  <a:srgbClr val="212121"/>
                </a:solidFill>
                <a:effectLst/>
                <a:latin typeface="Times New Roman" panose="02020603050405020304" pitchFamily="18" charset="0"/>
                <a:cs typeface="Times New Roman" panose="02020603050405020304" pitchFamily="18" charset="0"/>
              </a:rPr>
              <a:t>Economics</a:t>
            </a:r>
            <a:r>
              <a:rPr lang="uk-UA" b="0" i="0" dirty="0">
                <a:solidFill>
                  <a:srgbClr val="212121"/>
                </a:solidFill>
                <a:effectLst/>
                <a:latin typeface="Times New Roman" panose="02020603050405020304" pitchFamily="18" charset="0"/>
                <a:cs typeface="Times New Roman" panose="02020603050405020304" pitchFamily="18" charset="0"/>
              </a:rPr>
              <a:t>. URL: </a:t>
            </a:r>
            <a:r>
              <a:rPr lang="uk-UA" b="0" i="0" u="none" strike="noStrike" dirty="0">
                <a:solidFill>
                  <a:srgbClr val="1A57AA"/>
                </a:solidFill>
                <a:effectLst/>
                <a:latin typeface="Times New Roman" panose="02020603050405020304" pitchFamily="18" charset="0"/>
                <a:cs typeface="Times New Roman" panose="02020603050405020304" pitchFamily="18" charset="0"/>
                <a:hlinkClick r:id="rId3"/>
              </a:rPr>
              <a:t>https://kse.ua/ua/war-impacts-on-ukrainian-agriculture/</a:t>
            </a:r>
            <a:endParaRPr lang="uk-UA" dirty="0">
              <a:latin typeface="Times New Roman" panose="02020603050405020304" pitchFamily="18" charset="0"/>
              <a:cs typeface="Times New Roman" panose="02020603050405020304" pitchFamily="18" charset="0"/>
            </a:endParaRPr>
          </a:p>
          <a:p>
            <a:pPr marL="514350" indent="-514350">
              <a:buAutoNum type="arabicPeriod"/>
            </a:pPr>
            <a:endParaRPr lang="ru-RU"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4"/>
          <a:srcRect/>
          <a:stretch>
            <a:fillRect/>
          </a:stretch>
        </p:blipFill>
        <p:spPr bwMode="auto">
          <a:xfrm>
            <a:off x="0" y="1"/>
            <a:ext cx="748575" cy="763398"/>
          </a:xfrm>
          <a:prstGeom prst="rect">
            <a:avLst/>
          </a:prstGeom>
          <a:noFill/>
          <a:ln w="9525">
            <a:noFill/>
            <a:miter lim="800000"/>
            <a:headEnd/>
            <a:tailEnd/>
          </a:ln>
        </p:spPr>
      </p:pic>
    </p:spTree>
    <p:extLst>
      <p:ext uri="{BB962C8B-B14F-4D97-AF65-F5344CB8AC3E}">
        <p14:creationId xmlns:p14="http://schemas.microsoft.com/office/powerpoint/2010/main" val="3275839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3399"/>
                </a:solidFill>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838200" y="1246172"/>
            <a:ext cx="10515600" cy="5438091"/>
          </a:xfrm>
        </p:spPr>
        <p:txBody>
          <a:bodyPr>
            <a:normAutofit fontScale="92500" lnSpcReduction="10000"/>
          </a:bodyPr>
          <a:lstStyle/>
          <a:p>
            <a:pPr marL="0" indent="0">
              <a:buNone/>
            </a:pPr>
            <a:r>
              <a:rPr lang="uk-UA" b="1" dirty="0">
                <a:solidFill>
                  <a:srgbClr val="FF0000"/>
                </a:solidFill>
              </a:rPr>
              <a:t>Носії інтересів:</a:t>
            </a:r>
          </a:p>
          <a:p>
            <a:pPr marL="514350" indent="-514350">
              <a:buAutoNum type="arabicParenR"/>
            </a:pPr>
            <a:r>
              <a:rPr lang="uk-UA" dirty="0"/>
              <a:t>Виробники сільськогосподарської продукції (сировини) і продовольчих та непродовольчих товарів сільськогосподарського походження</a:t>
            </a:r>
          </a:p>
          <a:p>
            <a:pPr marL="514350" indent="-514350">
              <a:buAutoNum type="arabicParenR"/>
            </a:pPr>
            <a:r>
              <a:rPr lang="uk-UA" dirty="0"/>
              <a:t>Споживачі агропродовольства</a:t>
            </a:r>
          </a:p>
          <a:p>
            <a:pPr marL="514350" indent="-514350">
              <a:buAutoNum type="arabicParenR"/>
            </a:pPr>
            <a:r>
              <a:rPr lang="uk-UA" dirty="0"/>
              <a:t>Сільські мешканці </a:t>
            </a:r>
          </a:p>
          <a:p>
            <a:pPr marL="0" indent="0">
              <a:buNone/>
            </a:pPr>
            <a:r>
              <a:rPr lang="uk-UA" b="1" dirty="0">
                <a:solidFill>
                  <a:srgbClr val="FF0000"/>
                </a:solidFill>
              </a:rPr>
              <a:t>Виразники інтересів:</a:t>
            </a:r>
          </a:p>
          <a:p>
            <a:pPr marL="514350" indent="-514350">
              <a:buAutoNum type="arabicParenR"/>
            </a:pPr>
            <a:r>
              <a:rPr lang="uk-UA" dirty="0"/>
              <a:t>Політичні партії</a:t>
            </a:r>
          </a:p>
          <a:p>
            <a:pPr marL="514350" indent="-514350">
              <a:buAutoNum type="arabicParenR"/>
            </a:pPr>
            <a:r>
              <a:rPr lang="uk-UA" dirty="0"/>
              <a:t>Бюрократія (вищі державні службовці)</a:t>
            </a:r>
          </a:p>
          <a:p>
            <a:pPr marL="514350" indent="-514350">
              <a:buAutoNum type="arabicParenR"/>
            </a:pPr>
            <a:r>
              <a:rPr lang="uk-UA" dirty="0"/>
              <a:t>Професійні об'єднання, громадські організації</a:t>
            </a:r>
          </a:p>
          <a:p>
            <a:pPr marL="514350" indent="-514350">
              <a:buAutoNum type="arabicParenR"/>
            </a:pPr>
            <a:r>
              <a:rPr lang="uk-UA" dirty="0"/>
              <a:t>Асоціації, товариства</a:t>
            </a:r>
          </a:p>
          <a:p>
            <a:pPr marL="514350" indent="-514350">
              <a:buAutoNum type="arabicParenR"/>
            </a:pPr>
            <a:r>
              <a:rPr lang="uk-UA" dirty="0"/>
              <a:t>Аграрне </a:t>
            </a:r>
            <a:r>
              <a:rPr lang="uk-UA" dirty="0" err="1"/>
              <a:t>лоббі</a:t>
            </a:r>
            <a:r>
              <a:rPr lang="uk-UA" dirty="0"/>
              <a:t> </a:t>
            </a:r>
          </a:p>
          <a:p>
            <a:pPr marL="514350" indent="-514350">
              <a:buAutoNum type="arabicParenR"/>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227618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3399"/>
                </a:solidFill>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93777" y="1246172"/>
            <a:ext cx="11439144" cy="5492956"/>
          </a:xfrm>
        </p:spPr>
        <p:txBody>
          <a:bodyPr>
            <a:normAutofit fontScale="62500" lnSpcReduction="20000"/>
          </a:bodyPr>
          <a:lstStyle/>
          <a:p>
            <a:pPr marL="0" indent="0">
              <a:buNone/>
            </a:pPr>
            <a:r>
              <a:rPr lang="uk-UA" sz="3800" b="1" dirty="0">
                <a:solidFill>
                  <a:srgbClr val="FF0000"/>
                </a:solidFill>
                <a:latin typeface="Arial" panose="020B0604020202020204" pitchFamily="34" charset="0"/>
                <a:cs typeface="Arial" panose="020B0604020202020204" pitchFamily="34" charset="0"/>
              </a:rPr>
              <a:t>Фермери та </a:t>
            </a:r>
            <a:r>
              <a:rPr lang="uk-UA" sz="3800" b="1" dirty="0" err="1">
                <a:solidFill>
                  <a:srgbClr val="FF0000"/>
                </a:solidFill>
                <a:latin typeface="Arial" panose="020B0604020202020204" pitchFamily="34" charset="0"/>
                <a:cs typeface="Arial" panose="020B0604020202020204" pitchFamily="34" charset="0"/>
              </a:rPr>
              <a:t>агровиробники</a:t>
            </a:r>
            <a:r>
              <a:rPr lang="uk-UA" sz="3800" b="1" dirty="0">
                <a:solidFill>
                  <a:srgbClr val="FF0000"/>
                </a:solidFill>
                <a:latin typeface="Arial" panose="020B0604020202020204" pitchFamily="34" charset="0"/>
                <a:cs typeface="Arial" panose="020B0604020202020204" pitchFamily="34" charset="0"/>
              </a:rPr>
              <a:t>:</a:t>
            </a:r>
          </a:p>
          <a:p>
            <a:pPr marL="0" indent="0">
              <a:buNone/>
            </a:pPr>
            <a:r>
              <a:rPr lang="uk-UA" sz="3800" b="1" dirty="0">
                <a:latin typeface="Arial" panose="020B0604020202020204" pitchFamily="34" charset="0"/>
                <a:cs typeface="Arial" panose="020B0604020202020204" pitchFamily="34" charset="0"/>
              </a:rPr>
              <a:t>1.Малі та середні фермери</a:t>
            </a:r>
          </a:p>
          <a:p>
            <a:pPr>
              <a:buFont typeface="Arial" panose="020B0604020202020204" pitchFamily="34" charset="0"/>
              <a:buChar char="•"/>
            </a:pPr>
            <a:r>
              <a:rPr lang="uk-UA" sz="3500" b="1" dirty="0">
                <a:latin typeface="Arial" panose="020B0604020202020204" pitchFamily="34" charset="0"/>
                <a:cs typeface="Arial" panose="020B0604020202020204" pitchFamily="34" charset="0"/>
              </a:rPr>
              <a:t>Інтереси - </a:t>
            </a:r>
            <a:r>
              <a:rPr lang="uk-UA" sz="3500" dirty="0">
                <a:latin typeface="Arial" panose="020B0604020202020204" pitchFamily="34" charset="0"/>
                <a:cs typeface="Arial" panose="020B0604020202020204" pitchFamily="34" charset="0"/>
              </a:rPr>
              <a:t>захист власних земельних прав, отримання державних субсидій та дотацій, доступ до кредитних ресурсів, підтримка цін на сільськогосподарську продукцію, розвиток інфраструктури в сільській місцевості.</a:t>
            </a:r>
          </a:p>
          <a:p>
            <a:pPr>
              <a:buFont typeface="Arial" panose="020B0604020202020204" pitchFamily="34" charset="0"/>
              <a:buChar char="•"/>
            </a:pPr>
            <a:r>
              <a:rPr lang="uk-UA" sz="3500" b="1" dirty="0">
                <a:latin typeface="Arial" panose="020B0604020202020204" pitchFamily="34" charset="0"/>
                <a:cs typeface="Arial" panose="020B0604020202020204" pitchFamily="34" charset="0"/>
              </a:rPr>
              <a:t>Вплив - </a:t>
            </a:r>
            <a:r>
              <a:rPr lang="uk-UA" sz="3500" dirty="0">
                <a:latin typeface="Arial" panose="020B0604020202020204" pitchFamily="34" charset="0"/>
                <a:cs typeface="Arial" panose="020B0604020202020204" pitchFamily="34" charset="0"/>
              </a:rPr>
              <a:t>малі та середні фермери часто об'єднуються в кооперативи або асоціації, щоб колективно захищати свої інтереси, впливати на аграрну політику і вимагати від держави сприятливих умов для ведення господарства.</a:t>
            </a:r>
          </a:p>
          <a:p>
            <a:pPr marL="0" indent="0">
              <a:buNone/>
            </a:pPr>
            <a:endParaRPr lang="uk-UA" sz="3400" dirty="0">
              <a:latin typeface="Arial" panose="020B0604020202020204" pitchFamily="34" charset="0"/>
              <a:cs typeface="Arial" panose="020B0604020202020204" pitchFamily="34" charset="0"/>
            </a:endParaRPr>
          </a:p>
          <a:p>
            <a:pPr marL="0" indent="0">
              <a:buNone/>
            </a:pPr>
            <a:r>
              <a:rPr lang="uk-UA" sz="3800" b="1" dirty="0">
                <a:latin typeface="Arial" panose="020B0604020202020204" pitchFamily="34" charset="0"/>
                <a:cs typeface="Arial" panose="020B0604020202020204" pitchFamily="34" charset="0"/>
              </a:rPr>
              <a:t>2. Великі </a:t>
            </a:r>
            <a:r>
              <a:rPr lang="uk-UA" sz="3800" b="1" dirty="0" err="1">
                <a:latin typeface="Arial" panose="020B0604020202020204" pitchFamily="34" charset="0"/>
                <a:cs typeface="Arial" panose="020B0604020202020204" pitchFamily="34" charset="0"/>
              </a:rPr>
              <a:t>агрохолдинги</a:t>
            </a:r>
            <a:r>
              <a:rPr lang="uk-UA" sz="3800" b="1" dirty="0">
                <a:latin typeface="Arial" panose="020B0604020202020204" pitchFamily="34" charset="0"/>
                <a:cs typeface="Arial" panose="020B0604020202020204" pitchFamily="34" charset="0"/>
              </a:rPr>
              <a:t>:</a:t>
            </a:r>
          </a:p>
          <a:p>
            <a:pPr>
              <a:buFont typeface="Arial" panose="020B0604020202020204" pitchFamily="34" charset="0"/>
              <a:buChar char="•"/>
            </a:pPr>
            <a:r>
              <a:rPr lang="uk-UA" sz="3800" b="1" dirty="0">
                <a:latin typeface="Arial" panose="020B0604020202020204" pitchFamily="34" charset="0"/>
                <a:cs typeface="Arial" panose="020B0604020202020204" pitchFamily="34" charset="0"/>
              </a:rPr>
              <a:t>Інтереси:</a:t>
            </a:r>
            <a:r>
              <a:rPr lang="uk-UA" sz="3800" dirty="0">
                <a:latin typeface="Arial" panose="020B0604020202020204" pitchFamily="34" charset="0"/>
                <a:cs typeface="Arial" panose="020B0604020202020204" pitchFamily="34" charset="0"/>
              </a:rPr>
              <a:t> Забезпечення стабільного правового середовища для ведення бізнесу, мінімізація регуляторних обмежень, доступ до ринків збуту, залучення іноземних інвестицій, підтримка експорту сільськогосподарської продукції.</a:t>
            </a:r>
          </a:p>
          <a:p>
            <a:pPr>
              <a:buFont typeface="Arial" panose="020B0604020202020204" pitchFamily="34" charset="0"/>
              <a:buChar char="•"/>
            </a:pPr>
            <a:r>
              <a:rPr lang="uk-UA" sz="3800" b="1" dirty="0">
                <a:latin typeface="Arial" panose="020B0604020202020204" pitchFamily="34" charset="0"/>
                <a:cs typeface="Arial" panose="020B0604020202020204" pitchFamily="34" charset="0"/>
              </a:rPr>
              <a:t>Вплив:</a:t>
            </a:r>
            <a:r>
              <a:rPr lang="uk-UA" sz="3800" dirty="0">
                <a:latin typeface="Arial" panose="020B0604020202020204" pitchFamily="34" charset="0"/>
                <a:cs typeface="Arial" panose="020B0604020202020204" pitchFamily="34" charset="0"/>
              </a:rPr>
              <a:t> Великі </a:t>
            </a:r>
            <a:r>
              <a:rPr lang="uk-UA" sz="3800" dirty="0" err="1">
                <a:latin typeface="Arial" panose="020B0604020202020204" pitchFamily="34" charset="0"/>
                <a:cs typeface="Arial" panose="020B0604020202020204" pitchFamily="34" charset="0"/>
              </a:rPr>
              <a:t>агрохолдинги</a:t>
            </a:r>
            <a:r>
              <a:rPr lang="uk-UA" sz="3800" dirty="0">
                <a:latin typeface="Arial" panose="020B0604020202020204" pitchFamily="34" charset="0"/>
                <a:cs typeface="Arial" panose="020B0604020202020204" pitchFamily="34" charset="0"/>
              </a:rPr>
              <a:t> мають значний фінансовий та політичний вплив, активно лобіюють свої інтереси на рівні уряду, часто виступають за лібералізацію ринку землі та зменшення державного втручання в аграрний сектор.</a:t>
            </a:r>
          </a:p>
          <a:p>
            <a:pPr marL="514350" indent="-514350">
              <a:buAutoNum type="arabicParenR"/>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54832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3399"/>
                </a:solidFill>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93777" y="1246172"/>
            <a:ext cx="11439144" cy="5492956"/>
          </a:xfrm>
        </p:spPr>
        <p:txBody>
          <a:bodyPr>
            <a:normAutofit fontScale="92500" lnSpcReduction="20000"/>
          </a:bodyPr>
          <a:lstStyle/>
          <a:p>
            <a:pPr marL="0" indent="0">
              <a:buNone/>
            </a:pPr>
            <a:r>
              <a:rPr lang="uk-UA" sz="2600" b="1" dirty="0">
                <a:solidFill>
                  <a:srgbClr val="FF0000"/>
                </a:solidFill>
                <a:latin typeface="Arial" panose="020B0604020202020204" pitchFamily="34" charset="0"/>
                <a:cs typeface="Arial" panose="020B0604020202020204" pitchFamily="34" charset="0"/>
              </a:rPr>
              <a:t>Землевласники та орендарі:</a:t>
            </a:r>
          </a:p>
          <a:p>
            <a:pPr marL="342900" lvl="0" indent="-342900">
              <a:lnSpc>
                <a:spcPct val="107000"/>
              </a:lnSpc>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Інтереси - </a:t>
            </a:r>
            <a:r>
              <a:rPr lang="uk-UA" sz="2400" kern="100" dirty="0">
                <a:effectLst/>
                <a:latin typeface="Arial" panose="020B0604020202020204" pitchFamily="34" charset="0"/>
                <a:ea typeface="Calibri" panose="020F0502020204030204" pitchFamily="34" charset="0"/>
                <a:cs typeface="Arial" panose="020B0604020202020204" pitchFamily="34" charset="0"/>
              </a:rPr>
              <a:t>захист прав власності на землю, сприяння розвитку ринку землі, отримання вигідних умов оренди, підтримка прозорості земельних відносин, забезпечення справедливої оцінки вартості землі.</a:t>
            </a:r>
          </a:p>
          <a:p>
            <a:pPr marL="342900" lvl="0" indent="-342900">
              <a:lnSpc>
                <a:spcPct val="107000"/>
              </a:lnSpc>
              <a:spcAft>
                <a:spcPts val="800"/>
              </a:spcAft>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Вплив - </a:t>
            </a:r>
            <a:r>
              <a:rPr lang="uk-UA" sz="2400" kern="100" dirty="0">
                <a:effectLst/>
                <a:latin typeface="Arial" panose="020B0604020202020204" pitchFamily="34" charset="0"/>
                <a:ea typeface="Calibri" panose="020F0502020204030204" pitchFamily="34" charset="0"/>
                <a:cs typeface="Arial" panose="020B0604020202020204" pitchFamily="34" charset="0"/>
              </a:rPr>
              <a:t>землевласники та орендарі зацікавлені у формуванні чіткої та прозорої законодавчої бази для земельних відносин. Вони можуть мати вплив через професійні асоціації, кооперативи, а також через участь у політичних партіях та громадських рухах.</a:t>
            </a:r>
          </a:p>
          <a:p>
            <a:pPr marL="0" indent="0">
              <a:buNone/>
            </a:pPr>
            <a:r>
              <a:rPr lang="uk-UA" b="1" dirty="0">
                <a:solidFill>
                  <a:srgbClr val="FF0000"/>
                </a:solidFill>
                <a:latin typeface="Arial" panose="020B0604020202020204" pitchFamily="34" charset="0"/>
                <a:cs typeface="Arial" panose="020B0604020202020204" pitchFamily="34" charset="0"/>
              </a:rPr>
              <a:t>Споживачі сільськогосподарської продукції</a:t>
            </a:r>
          </a:p>
          <a:p>
            <a:pPr marL="0" indent="0">
              <a:buNone/>
            </a:pPr>
            <a:r>
              <a:rPr lang="uk-UA" sz="2400" b="1" dirty="0">
                <a:latin typeface="Arial" panose="020B0604020202020204" pitchFamily="34" charset="0"/>
                <a:cs typeface="Arial" panose="020B0604020202020204" pitchFamily="34" charset="0"/>
              </a:rPr>
              <a:t>-  Інтереси:</a:t>
            </a:r>
            <a:r>
              <a:rPr lang="uk-UA" sz="2400" dirty="0">
                <a:latin typeface="Arial" panose="020B0604020202020204" pitchFamily="34" charset="0"/>
                <a:cs typeface="Arial" panose="020B0604020202020204" pitchFamily="34" charset="0"/>
              </a:rPr>
              <a:t> Забезпечення доступності та якості продуктів харчування, підтримка цін на прийнятному рівні, захист прав споживачів, інформаційна прозорість щодо походження та якості продукції.</a:t>
            </a:r>
          </a:p>
          <a:p>
            <a:pPr marL="0" indent="0">
              <a:buNone/>
            </a:pPr>
            <a:r>
              <a:rPr lang="uk-UA" sz="2400" b="1" dirty="0">
                <a:latin typeface="Arial" panose="020B0604020202020204" pitchFamily="34" charset="0"/>
                <a:cs typeface="Arial" panose="020B0604020202020204" pitchFamily="34" charset="0"/>
              </a:rPr>
              <a:t>-  Вплив:</a:t>
            </a:r>
            <a:r>
              <a:rPr lang="uk-UA" sz="2400" dirty="0">
                <a:latin typeface="Arial" panose="020B0604020202020204" pitchFamily="34" charset="0"/>
                <a:cs typeface="Arial" panose="020B0604020202020204" pitchFamily="34" charset="0"/>
              </a:rPr>
              <a:t> Споживачі, хоч і є великою групою, мають обмежений прямий вплив на аграрну політику. Їх інтереси часто представляють споживчі організації, які можуть впливати на політичні рішення через участь у громадських слуханнях, публічних кампаніях та </a:t>
            </a:r>
            <a:r>
              <a:rPr lang="uk-UA" sz="2400" dirty="0" err="1">
                <a:latin typeface="Arial" panose="020B0604020202020204" pitchFamily="34" charset="0"/>
                <a:cs typeface="Arial" panose="020B0604020202020204" pitchFamily="34" charset="0"/>
              </a:rPr>
              <a:t>адвокації</a:t>
            </a:r>
            <a:r>
              <a:rPr lang="uk-UA" sz="2400" dirty="0">
                <a:latin typeface="Arial" panose="020B0604020202020204" pitchFamily="34" charset="0"/>
                <a:cs typeface="Arial" panose="020B0604020202020204" pitchFamily="34" charset="0"/>
              </a:rPr>
              <a:t>.</a:t>
            </a: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35116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3399"/>
                </a:solidFill>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93777" y="1246172"/>
            <a:ext cx="11439144" cy="5492956"/>
          </a:xfrm>
        </p:spPr>
        <p:txBody>
          <a:bodyPr>
            <a:normAutofit fontScale="77500" lnSpcReduction="20000"/>
          </a:bodyPr>
          <a:lstStyle/>
          <a:p>
            <a:pPr marL="0" indent="0">
              <a:lnSpc>
                <a:spcPct val="107000"/>
              </a:lnSpc>
              <a:spcAft>
                <a:spcPts val="800"/>
              </a:spcAft>
              <a:buNone/>
            </a:pPr>
            <a:r>
              <a:rPr lang="uk-UA" sz="3100" b="1" kern="100" dirty="0">
                <a:effectLst/>
                <a:latin typeface="Arial" panose="020B0604020202020204" pitchFamily="34" charset="0"/>
                <a:ea typeface="Calibri" panose="020F0502020204030204" pitchFamily="34" charset="0"/>
                <a:cs typeface="Arial" panose="020B0604020202020204" pitchFamily="34" charset="0"/>
              </a:rPr>
              <a:t>Держава та органи влади</a:t>
            </a:r>
            <a:endParaRPr lang="ru-UA" sz="31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26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Міністерства та відомства:</a:t>
            </a:r>
            <a:endParaRPr lang="ru-UA" sz="2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Інтереси - </a:t>
            </a:r>
            <a:r>
              <a:rPr lang="uk-UA" sz="2400" kern="100" dirty="0">
                <a:latin typeface="Arial" panose="020B0604020202020204" pitchFamily="34" charset="0"/>
                <a:ea typeface="Calibri" panose="020F0502020204030204" pitchFamily="34" charset="0"/>
                <a:cs typeface="Arial" panose="020B0604020202020204" pitchFamily="34" charset="0"/>
              </a:rPr>
              <a:t>р</a:t>
            </a:r>
            <a:r>
              <a:rPr lang="uk-UA" sz="2400" kern="100" dirty="0">
                <a:effectLst/>
                <a:latin typeface="Arial" panose="020B0604020202020204" pitchFamily="34" charset="0"/>
                <a:ea typeface="Calibri" panose="020F0502020204030204" pitchFamily="34" charset="0"/>
                <a:cs typeface="Arial" panose="020B0604020202020204" pitchFamily="34" charset="0"/>
              </a:rPr>
              <a:t>еалізація національної аграрної політики, забезпечення продовольчої безпеки, регулювання ринку сільськогосподарської продукції, підтримка аграрного сектора, управління земельними ресурсами, розвиток сільських територій.</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Вплив - </a:t>
            </a:r>
            <a:r>
              <a:rPr lang="uk-UA" sz="2400" kern="100" dirty="0">
                <a:effectLst/>
                <a:latin typeface="Arial" panose="020B0604020202020204" pitchFamily="34" charset="0"/>
                <a:ea typeface="Calibri" panose="020F0502020204030204" pitchFamily="34" charset="0"/>
                <a:cs typeface="Arial" panose="020B0604020202020204" pitchFamily="34" charset="0"/>
              </a:rPr>
              <a:t>держава має ключовий вплив на формування аграрної політики через законодавство, регулювання, контроль і підтримку. Міністерства та інші державні установи розробляють і реалізують політику, що впливає на всі групи інтересів.</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26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Місцеві органи влади:</a:t>
            </a:r>
            <a:endParaRPr lang="ru-UA" sz="2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400"/>
              <a:buFont typeface="Times New Roman" panose="02020603050405020304" pitchFamily="18" charset="0"/>
              <a:buChar char="−"/>
            </a:pPr>
            <a:r>
              <a:rPr lang="uk-UA" sz="2600" b="1" kern="100" dirty="0">
                <a:effectLst/>
                <a:latin typeface="Arial" panose="020B0604020202020204" pitchFamily="34" charset="0"/>
                <a:ea typeface="Calibri" panose="020F0502020204030204" pitchFamily="34" charset="0"/>
                <a:cs typeface="Arial" panose="020B0604020202020204" pitchFamily="34" charset="0"/>
              </a:rPr>
              <a:t>Інтереси - </a:t>
            </a:r>
            <a:r>
              <a:rPr lang="uk-UA" sz="2600" kern="100" dirty="0">
                <a:effectLst/>
                <a:latin typeface="Arial" panose="020B0604020202020204" pitchFamily="34" charset="0"/>
                <a:ea typeface="Calibri" panose="020F0502020204030204" pitchFamily="34" charset="0"/>
                <a:cs typeface="Arial" panose="020B0604020202020204" pitchFamily="34" charset="0"/>
              </a:rPr>
              <a:t>розвиток місцевої економіки, підтримка сільськогосподарського виробництва, управління місцевими ресурсами, залучення інвестицій, розвиток інфраструктури.</a:t>
            </a:r>
            <a:endParaRPr lang="ru-UA" sz="2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400"/>
              <a:buFont typeface="Times New Roman" panose="02020603050405020304" pitchFamily="18" charset="0"/>
              <a:buChar char="−"/>
            </a:pPr>
            <a:r>
              <a:rPr lang="uk-UA" sz="2600" b="1" kern="100" dirty="0">
                <a:effectLst/>
                <a:latin typeface="Arial" panose="020B0604020202020204" pitchFamily="34" charset="0"/>
                <a:ea typeface="Calibri" panose="020F0502020204030204" pitchFamily="34" charset="0"/>
                <a:cs typeface="Arial" panose="020B0604020202020204" pitchFamily="34" charset="0"/>
              </a:rPr>
              <a:t>Вплив - </a:t>
            </a:r>
            <a:r>
              <a:rPr lang="uk-UA" sz="2600" kern="100" dirty="0">
                <a:effectLst/>
                <a:latin typeface="Arial" panose="020B0604020202020204" pitchFamily="34" charset="0"/>
                <a:ea typeface="Calibri" panose="020F0502020204030204" pitchFamily="34" charset="0"/>
                <a:cs typeface="Arial" panose="020B0604020202020204" pitchFamily="34" charset="0"/>
              </a:rPr>
              <a:t>місцеві органи влади реалізують аграрну політику на місцях, забезпечуючи виконання державних програм і заходів. Вони можуть виступати посередниками між центральною владою та місцевими аграріями.</a:t>
            </a:r>
            <a:endParaRPr lang="ru-UA" sz="26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685839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3399"/>
                </a:solidFill>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93777" y="1246172"/>
            <a:ext cx="11439144" cy="5492956"/>
          </a:xfrm>
        </p:spPr>
        <p:txBody>
          <a:bodyPr>
            <a:normAutofit fontScale="77500" lnSpcReduction="20000"/>
          </a:bodyPr>
          <a:lstStyle/>
          <a:p>
            <a:pPr marL="0" lvl="0" indent="0">
              <a:lnSpc>
                <a:spcPct val="107000"/>
              </a:lnSpc>
              <a:spcAft>
                <a:spcPts val="800"/>
              </a:spcAft>
              <a:buSzPts val="1400"/>
              <a:buNone/>
            </a:pPr>
            <a:r>
              <a:rPr lang="uk-UA"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Наукові та освітні установи:</a:t>
            </a:r>
            <a:endParaRPr lang="ru-UA"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400"/>
              <a:buFont typeface="Times New Roman" panose="02020603050405020304" pitchFamily="18" charset="0"/>
              <a:buChar char="−"/>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Інтереси</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 розвиток аграрної науки, впровадження інновацій у сільське господарство, підготовка кадрів, проведення досліджень у сфері аграрної економіки, селекції, </a:t>
            </a:r>
            <a:r>
              <a:rPr lang="uk-UA" sz="2600" kern="100" dirty="0" err="1">
                <a:effectLst/>
                <a:latin typeface="Times New Roman" panose="02020603050405020304" pitchFamily="18" charset="0"/>
                <a:ea typeface="Calibri" panose="020F0502020204030204" pitchFamily="34" charset="0"/>
                <a:cs typeface="Times New Roman" panose="02020603050405020304" pitchFamily="18" charset="0"/>
              </a:rPr>
              <a:t>агротехнологій</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400"/>
              <a:buFont typeface="Times New Roman" panose="02020603050405020304" pitchFamily="18" charset="0"/>
              <a:buChar char="−"/>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Вплив</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 наукові установи впливають на аграрну політику через наукові дослідження, рекомендації та експертизи. Вони можуть пропонувати рішення для підвищення ефективності сільського господарства, адаптації до кліматичних змін та розвитку екологічно чистих технологій.</a:t>
            </a:r>
            <a:endParaRPr lang="ru-UA"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SzPts val="1400"/>
              <a:buNone/>
            </a:pPr>
            <a:r>
              <a:rPr lang="uk-UA" sz="26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Громадські організації та екологічні рухи:</a:t>
            </a:r>
            <a:endParaRPr lang="ru-UA" sz="26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400"/>
              <a:buFont typeface="Times New Roman" panose="02020603050405020304" pitchFamily="18" charset="0"/>
              <a:buChar char="−"/>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Інтереси </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захист навколишнього середовища, розвиток сталого сільського господарства, підтримка екологічно чистих технологій, захист прав сільського населення, просування органічного землеробства.</a:t>
            </a:r>
            <a:endParaRPr lang="ru-UA"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400"/>
              <a:buFont typeface="Times New Roman" panose="02020603050405020304" pitchFamily="18" charset="0"/>
              <a:buChar char="−"/>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Вплив</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 громадські організації та екологічні рухи мають вплив через публічні кампанії, участь у громадських слуханнях, співпрацю з медіа, лобіювання екологічних стандартів і норм. Вони можуть чинити тиск на уряд для прийняття екологічно орієнтованої аграрної політики.</a:t>
            </a:r>
            <a:endParaRPr lang="ru-UA"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667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3399"/>
                </a:solidFill>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93777" y="1246172"/>
            <a:ext cx="11439144" cy="5492956"/>
          </a:xfrm>
        </p:spPr>
        <p:txBody>
          <a:bodyPr>
            <a:normAutofit/>
          </a:bodyPr>
          <a:lstStyle/>
          <a:p>
            <a:pPr marL="0" indent="0">
              <a:lnSpc>
                <a:spcPct val="107000"/>
              </a:lnSpc>
              <a:spcAft>
                <a:spcPts val="800"/>
              </a:spcAft>
              <a:buNone/>
            </a:pPr>
            <a:r>
              <a:rPr lang="uk-UA" sz="24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Міжнародні організації та донори</a:t>
            </a:r>
            <a:endParaRPr lang="ru-UA"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2400" b="1" kern="100" dirty="0">
                <a:effectLst/>
                <a:latin typeface="Times New Roman" panose="02020603050405020304" pitchFamily="18" charset="0"/>
                <a:ea typeface="Calibri" panose="020F0502020204030204" pitchFamily="34" charset="0"/>
                <a:cs typeface="Times New Roman" panose="02020603050405020304" pitchFamily="18" charset="0"/>
              </a:rPr>
              <a:t>Інтереси</a:t>
            </a:r>
            <a:r>
              <a:rPr lang="uk-UA" sz="2400" kern="100" dirty="0">
                <a:latin typeface="Times New Roman" panose="02020603050405020304" pitchFamily="18" charset="0"/>
                <a:ea typeface="Calibri" panose="020F0502020204030204" pitchFamily="34" charset="0"/>
                <a:cs typeface="Times New Roman" panose="02020603050405020304" pitchFamily="18" charset="0"/>
              </a:rPr>
              <a:t> -</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підтримка сталого розвитку, зменшення бідності, розвиток сільських територій, інтеграція в міжнародні ринки, підтримка інновацій і технологій у сільському господарстві.</a:t>
            </a:r>
            <a:endParaRPr lang="ru-UA"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2400" b="1" kern="100" dirty="0">
                <a:effectLst/>
                <a:latin typeface="Times New Roman" panose="02020603050405020304" pitchFamily="18" charset="0"/>
                <a:ea typeface="Calibri" panose="020F0502020204030204" pitchFamily="34" charset="0"/>
                <a:cs typeface="Times New Roman" panose="02020603050405020304" pitchFamily="18" charset="0"/>
              </a:rPr>
              <a:t>Вплив</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 міжнародні організації та донори надають фінансову і технічну допомогу для реалізації проектів у аграрному секторі. Вони можуть впливати на аграрну політику через умови надання кредитів, грантів і технічної допомоги, а також через участь у міжнародних угодах і </a:t>
            </a:r>
            <a:r>
              <a:rPr lang="uk-UA" sz="2400" kern="100" dirty="0" err="1">
                <a:effectLst/>
                <a:latin typeface="Times New Roman" panose="02020603050405020304" pitchFamily="18" charset="0"/>
                <a:ea typeface="Calibri" panose="020F0502020204030204" pitchFamily="34" charset="0"/>
                <a:cs typeface="Times New Roman" panose="02020603050405020304" pitchFamily="18" charset="0"/>
              </a:rPr>
              <a:t>партнерствах</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747491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196" y="205735"/>
            <a:ext cx="10515600" cy="1186838"/>
          </a:xfrm>
        </p:spPr>
        <p:txBody>
          <a:bodyPr>
            <a:normAutofit/>
          </a:bodyPr>
          <a:lstStyle/>
          <a:p>
            <a:pPr algn="ctr"/>
            <a:r>
              <a:rPr lang="uk-UA" sz="32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4.Об’єктивні передумови необхідності державного регулювання сільського господарства</a:t>
            </a:r>
            <a:endParaRPr lang="ru-RU" sz="3600" b="1" dirty="0">
              <a:latin typeface="Arial" panose="020B0604020202020204" pitchFamily="34" charset="0"/>
              <a:cs typeface="Arial" panose="020B0604020202020204" pitchFamily="34" charset="0"/>
            </a:endParaRPr>
          </a:p>
        </p:txBody>
      </p:sp>
      <p:grpSp>
        <p:nvGrpSpPr>
          <p:cNvPr id="6" name="Полотно 217"/>
          <p:cNvGrpSpPr/>
          <p:nvPr/>
        </p:nvGrpSpPr>
        <p:grpSpPr>
          <a:xfrm>
            <a:off x="604007" y="1479843"/>
            <a:ext cx="11123802" cy="5164238"/>
            <a:chOff x="0" y="0"/>
            <a:chExt cx="6120130" cy="4451985"/>
          </a:xfrm>
        </p:grpSpPr>
        <p:sp>
          <p:nvSpPr>
            <p:cNvPr id="7" name="Прямоугольник 6"/>
            <p:cNvSpPr/>
            <p:nvPr/>
          </p:nvSpPr>
          <p:spPr>
            <a:xfrm>
              <a:off x="0" y="0"/>
              <a:ext cx="6120130" cy="4451985"/>
            </a:xfrm>
            <a:prstGeom prst="rect">
              <a:avLst/>
            </a:prstGeom>
            <a:noFill/>
            <a:ln>
              <a:noFill/>
            </a:ln>
          </p:spPr>
          <p:txBody>
            <a:bodyPr/>
            <a:lstStyle/>
            <a:p>
              <a:endParaRPr lang="uk-UA"/>
            </a:p>
          </p:txBody>
        </p:sp>
        <p:sp>
          <p:nvSpPr>
            <p:cNvPr id="8" name="Text Box 4"/>
            <p:cNvSpPr txBox="1">
              <a:spLocks noChangeArrowheads="1"/>
            </p:cNvSpPr>
            <p:nvPr/>
          </p:nvSpPr>
          <p:spPr bwMode="auto">
            <a:xfrm>
              <a:off x="1001321" y="111363"/>
              <a:ext cx="4118337" cy="55596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b="1" dirty="0">
                  <a:effectLst/>
                  <a:latin typeface="Arial" panose="020B0604020202020204" pitchFamily="34" charset="0"/>
                  <a:ea typeface="Calibri" panose="020F0502020204030204" pitchFamily="34" charset="0"/>
                  <a:cs typeface="Times New Roman" panose="02020603050405020304" pitchFamily="18" charset="0"/>
                </a:rPr>
                <a:t>Об’єктивні передумови необхідності державного регулювання сільського господарства</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5"/>
            <p:cNvSpPr txBox="1">
              <a:spLocks noChangeArrowheads="1"/>
            </p:cNvSpPr>
            <p:nvPr/>
          </p:nvSpPr>
          <p:spPr bwMode="auto">
            <a:xfrm>
              <a:off x="222705" y="890057"/>
              <a:ext cx="2225347" cy="55681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sz="2000" dirty="0">
                  <a:effectLst/>
                  <a:latin typeface="Arial" panose="020B0604020202020204" pitchFamily="34" charset="0"/>
                  <a:ea typeface="Calibri" panose="020F0502020204030204" pitchFamily="34" charset="0"/>
                  <a:cs typeface="Times New Roman" panose="02020603050405020304" pitchFamily="18" charset="0"/>
                </a:rPr>
                <a:t>Продовольча безпека країни</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6"/>
            <p:cNvSpPr txBox="1">
              <a:spLocks noChangeArrowheads="1"/>
            </p:cNvSpPr>
            <p:nvPr/>
          </p:nvSpPr>
          <p:spPr bwMode="auto">
            <a:xfrm>
              <a:off x="222705" y="1558237"/>
              <a:ext cx="2226197" cy="55596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Монополізм суміжних галузей економіки</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7"/>
            <p:cNvSpPr txBox="1">
              <a:spLocks noChangeArrowheads="1"/>
            </p:cNvSpPr>
            <p:nvPr/>
          </p:nvSpPr>
          <p:spPr bwMode="auto">
            <a:xfrm>
              <a:off x="222705" y="2225567"/>
              <a:ext cx="2226197" cy="55681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Розвиток сільських територій</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8"/>
            <p:cNvSpPr txBox="1">
              <a:spLocks noChangeArrowheads="1"/>
            </p:cNvSpPr>
            <p:nvPr/>
          </p:nvSpPr>
          <p:spPr bwMode="auto">
            <a:xfrm>
              <a:off x="3338021" y="890057"/>
              <a:ext cx="2226197" cy="55681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sz="1600" dirty="0">
                  <a:effectLst/>
                  <a:latin typeface="Arial" panose="020B0604020202020204" pitchFamily="34" charset="0"/>
                  <a:ea typeface="Calibri" panose="020F0502020204030204" pitchFamily="34" charset="0"/>
                  <a:cs typeface="Times New Roman" panose="02020603050405020304" pitchFamily="18" charset="0"/>
                </a:rPr>
                <a:t>Специфічні особливості сільського господарства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9"/>
            <p:cNvSpPr txBox="1">
              <a:spLocks noChangeArrowheads="1"/>
            </p:cNvSpPr>
            <p:nvPr/>
          </p:nvSpPr>
          <p:spPr bwMode="auto">
            <a:xfrm>
              <a:off x="3338021" y="1558237"/>
              <a:ext cx="2226197" cy="55596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Довгострокова фермерська проблема</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0"/>
            <p:cNvSpPr txBox="1">
              <a:spLocks noChangeArrowheads="1"/>
            </p:cNvSpPr>
            <p:nvPr/>
          </p:nvSpPr>
          <p:spPr bwMode="auto">
            <a:xfrm>
              <a:off x="3338021" y="2225567"/>
              <a:ext cx="2226197" cy="55681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Arial" panose="020B0604020202020204" pitchFamily="34" charset="0"/>
                </a:rPr>
                <a:t>Короткострокова фермерська проблема</a:t>
              </a:r>
            </a:p>
            <a:p>
              <a:pPr>
                <a:lnSpc>
                  <a:spcPct val="107000"/>
                </a:lnSpc>
                <a:spcAft>
                  <a:spcPts val="800"/>
                </a:spcAft>
              </a:pPr>
              <a:r>
                <a:rPr lang="uk-UA"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 Box 11"/>
            <p:cNvSpPr txBox="1">
              <a:spLocks noChangeArrowheads="1"/>
            </p:cNvSpPr>
            <p:nvPr/>
          </p:nvSpPr>
          <p:spPr bwMode="auto">
            <a:xfrm>
              <a:off x="3338021" y="2893748"/>
              <a:ext cx="2226197" cy="778694"/>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Низький платоспроможний попит на продовольство</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Line 12"/>
            <p:cNvCxnSpPr>
              <a:cxnSpLocks noChangeShapeType="1"/>
            </p:cNvCxnSpPr>
            <p:nvPr/>
          </p:nvCxnSpPr>
          <p:spPr bwMode="auto">
            <a:xfrm flipH="1">
              <a:off x="2893461" y="667330"/>
              <a:ext cx="850" cy="24482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13"/>
            <p:cNvCxnSpPr>
              <a:cxnSpLocks noChangeShapeType="1"/>
            </p:cNvCxnSpPr>
            <p:nvPr/>
          </p:nvCxnSpPr>
          <p:spPr bwMode="auto">
            <a:xfrm>
              <a:off x="2448052" y="1112784"/>
              <a:ext cx="889969" cy="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14"/>
            <p:cNvCxnSpPr>
              <a:cxnSpLocks noChangeShapeType="1"/>
            </p:cNvCxnSpPr>
            <p:nvPr/>
          </p:nvCxnSpPr>
          <p:spPr bwMode="auto">
            <a:xfrm>
              <a:off x="2448052" y="1780964"/>
              <a:ext cx="88996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15"/>
            <p:cNvCxnSpPr>
              <a:cxnSpLocks noChangeShapeType="1"/>
            </p:cNvCxnSpPr>
            <p:nvPr/>
          </p:nvCxnSpPr>
          <p:spPr bwMode="auto">
            <a:xfrm>
              <a:off x="2448052" y="2448294"/>
              <a:ext cx="88996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16"/>
            <p:cNvCxnSpPr>
              <a:cxnSpLocks noChangeShapeType="1"/>
            </p:cNvCxnSpPr>
            <p:nvPr/>
          </p:nvCxnSpPr>
          <p:spPr bwMode="auto">
            <a:xfrm>
              <a:off x="2448052" y="3115624"/>
              <a:ext cx="889969" cy="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 name="Text Box 17"/>
            <p:cNvSpPr txBox="1">
              <a:spLocks noChangeArrowheads="1"/>
            </p:cNvSpPr>
            <p:nvPr/>
          </p:nvSpPr>
          <p:spPr bwMode="auto">
            <a:xfrm>
              <a:off x="222705" y="2893748"/>
              <a:ext cx="2226197" cy="778694"/>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Ринкові сили не враховують зовнішніх ефектів (</a:t>
              </a:r>
              <a:r>
                <a:rPr lang="uk-UA" dirty="0" err="1">
                  <a:effectLst/>
                  <a:latin typeface="Arial" panose="020B0604020202020204" pitchFamily="34" charset="0"/>
                  <a:ea typeface="Calibri" panose="020F0502020204030204" pitchFamily="34" charset="0"/>
                  <a:cs typeface="Times New Roman" panose="02020603050405020304" pitchFamily="18" charset="0"/>
                </a:rPr>
                <a:t>екстерналій</a:t>
              </a:r>
              <a:r>
                <a:rPr lang="uk-UA" dirty="0">
                  <a:effectLst/>
                  <a:latin typeface="Arial" panose="020B0604020202020204" pitchFamily="34" charset="0"/>
                  <a:ea typeface="Calibri" panose="020F0502020204030204" pitchFamily="34" charset="0"/>
                  <a:cs typeface="Times New Roman" panose="02020603050405020304" pitchFamily="18" charset="0"/>
                </a:rPr>
                <a:t>)</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2" name="Picture 15" descr="logo - EF"/>
          <p:cNvPicPr>
            <a:picLocks noChangeAspect="1" noChangeArrowheads="1"/>
          </p:cNvPicPr>
          <p:nvPr/>
        </p:nvPicPr>
        <p:blipFill>
          <a:blip r:embed="rId2"/>
          <a:srcRect/>
          <a:stretch>
            <a:fillRect/>
          </a:stretch>
        </p:blipFill>
        <p:spPr bwMode="auto">
          <a:xfrm>
            <a:off x="1" y="1"/>
            <a:ext cx="625182" cy="637562"/>
          </a:xfrm>
          <a:prstGeom prst="rect">
            <a:avLst/>
          </a:prstGeom>
          <a:noFill/>
          <a:ln w="9525">
            <a:noFill/>
            <a:miter lim="800000"/>
            <a:headEnd/>
            <a:tailEnd/>
          </a:ln>
        </p:spPr>
      </p:pic>
    </p:spTree>
    <p:extLst>
      <p:ext uri="{BB962C8B-B14F-4D97-AF65-F5344CB8AC3E}">
        <p14:creationId xmlns:p14="http://schemas.microsoft.com/office/powerpoint/2010/main" val="3044064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562" y="179388"/>
            <a:ext cx="10515600" cy="833844"/>
          </a:xfrm>
        </p:spPr>
        <p:txBody>
          <a:bodyPr>
            <a:normAutofit/>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Довготермінова фермерська проблема</a:t>
            </a:r>
            <a:endParaRPr lang="ru-RU" sz="3600" dirty="0">
              <a:solidFill>
                <a:schemeClr val="accent5">
                  <a:lumMod val="75000"/>
                </a:schemeClr>
              </a:solidFill>
              <a:latin typeface="Arial" panose="020B0604020202020204" pitchFamily="34" charset="0"/>
              <a:cs typeface="Arial" panose="020B0604020202020204" pitchFamily="34" charset="0"/>
            </a:endParaRPr>
          </a:p>
        </p:txBody>
      </p:sp>
      <p:sp>
        <p:nvSpPr>
          <p:cNvPr id="4" name="Rectangle 29"/>
          <p:cNvSpPr>
            <a:spLocks noChangeArrowheads="1"/>
          </p:cNvSpPr>
          <p:nvPr/>
        </p:nvSpPr>
        <p:spPr bwMode="auto">
          <a:xfrm>
            <a:off x="1204364" y="2118764"/>
            <a:ext cx="17068445" cy="72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pSp>
        <p:nvGrpSpPr>
          <p:cNvPr id="5" name="Group 1"/>
          <p:cNvGrpSpPr>
            <a:grpSpLocks noChangeAspect="1"/>
          </p:cNvGrpSpPr>
          <p:nvPr/>
        </p:nvGrpSpPr>
        <p:grpSpPr bwMode="auto">
          <a:xfrm>
            <a:off x="1204364" y="1579418"/>
            <a:ext cx="10632960" cy="5222710"/>
            <a:chOff x="2274" y="114"/>
            <a:chExt cx="7200" cy="3764"/>
          </a:xfrm>
        </p:grpSpPr>
        <p:sp>
          <p:nvSpPr>
            <p:cNvPr id="6" name="AutoShape 28"/>
            <p:cNvSpPr>
              <a:spLocks noChangeAspect="1" noChangeArrowheads="1" noTextEdit="1"/>
            </p:cNvSpPr>
            <p:nvPr/>
          </p:nvSpPr>
          <p:spPr bwMode="auto">
            <a:xfrm>
              <a:off x="2274" y="114"/>
              <a:ext cx="7200" cy="37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Line 27"/>
            <p:cNvSpPr>
              <a:spLocks noChangeShapeType="1"/>
            </p:cNvSpPr>
            <p:nvPr/>
          </p:nvSpPr>
          <p:spPr bwMode="auto">
            <a:xfrm>
              <a:off x="2698" y="253"/>
              <a:ext cx="1" cy="3066"/>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Line 26"/>
            <p:cNvSpPr>
              <a:spLocks noChangeShapeType="1"/>
            </p:cNvSpPr>
            <p:nvPr/>
          </p:nvSpPr>
          <p:spPr bwMode="auto">
            <a:xfrm flipH="1">
              <a:off x="2698" y="3319"/>
              <a:ext cx="3388" cy="1"/>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Line 25"/>
            <p:cNvSpPr>
              <a:spLocks noChangeShapeType="1"/>
            </p:cNvSpPr>
            <p:nvPr/>
          </p:nvSpPr>
          <p:spPr bwMode="auto">
            <a:xfrm>
              <a:off x="2839" y="532"/>
              <a:ext cx="1553" cy="25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Line 24"/>
            <p:cNvSpPr>
              <a:spLocks noChangeShapeType="1"/>
            </p:cNvSpPr>
            <p:nvPr/>
          </p:nvSpPr>
          <p:spPr bwMode="auto">
            <a:xfrm>
              <a:off x="3121" y="393"/>
              <a:ext cx="1553" cy="25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Line 23"/>
            <p:cNvSpPr>
              <a:spLocks noChangeShapeType="1"/>
            </p:cNvSpPr>
            <p:nvPr/>
          </p:nvSpPr>
          <p:spPr bwMode="auto">
            <a:xfrm flipV="1">
              <a:off x="3025" y="671"/>
              <a:ext cx="283" cy="1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Text Box 22"/>
            <p:cNvSpPr txBox="1">
              <a:spLocks noChangeArrowheads="1"/>
            </p:cNvSpPr>
            <p:nvPr/>
          </p:nvSpPr>
          <p:spPr bwMode="auto">
            <a:xfrm>
              <a:off x="2839" y="114"/>
              <a:ext cx="423"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3" name="Text Box 21"/>
            <p:cNvSpPr txBox="1">
              <a:spLocks noChangeArrowheads="1"/>
            </p:cNvSpPr>
            <p:nvPr/>
          </p:nvSpPr>
          <p:spPr bwMode="auto">
            <a:xfrm>
              <a:off x="3262" y="114"/>
              <a:ext cx="566"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4" name="Line 20"/>
            <p:cNvSpPr>
              <a:spLocks noChangeShapeType="1"/>
            </p:cNvSpPr>
            <p:nvPr/>
          </p:nvSpPr>
          <p:spPr bwMode="auto">
            <a:xfrm flipH="1">
              <a:off x="2839" y="253"/>
              <a:ext cx="1694" cy="25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Line 19"/>
            <p:cNvSpPr>
              <a:spLocks noChangeShapeType="1"/>
            </p:cNvSpPr>
            <p:nvPr/>
          </p:nvSpPr>
          <p:spPr bwMode="auto">
            <a:xfrm flipH="1">
              <a:off x="3686" y="671"/>
              <a:ext cx="1412" cy="20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Text Box 18"/>
            <p:cNvSpPr txBox="1">
              <a:spLocks noChangeArrowheads="1"/>
            </p:cNvSpPr>
            <p:nvPr/>
          </p:nvSpPr>
          <p:spPr bwMode="auto">
            <a:xfrm>
              <a:off x="4674" y="114"/>
              <a:ext cx="422"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7" name="Text Box 17"/>
            <p:cNvSpPr txBox="1">
              <a:spLocks noChangeArrowheads="1"/>
            </p:cNvSpPr>
            <p:nvPr/>
          </p:nvSpPr>
          <p:spPr bwMode="auto">
            <a:xfrm>
              <a:off x="5380" y="393"/>
              <a:ext cx="420" cy="4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8" name="Line 16"/>
            <p:cNvSpPr>
              <a:spLocks noChangeShapeType="1"/>
            </p:cNvSpPr>
            <p:nvPr/>
          </p:nvSpPr>
          <p:spPr bwMode="auto">
            <a:xfrm>
              <a:off x="4345" y="532"/>
              <a:ext cx="565" cy="4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Line 15"/>
            <p:cNvSpPr>
              <a:spLocks noChangeShapeType="1"/>
            </p:cNvSpPr>
            <p:nvPr/>
          </p:nvSpPr>
          <p:spPr bwMode="auto">
            <a:xfrm>
              <a:off x="2691" y="1690"/>
              <a:ext cx="854" cy="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Line 14"/>
            <p:cNvSpPr>
              <a:spLocks noChangeShapeType="1"/>
            </p:cNvSpPr>
            <p:nvPr/>
          </p:nvSpPr>
          <p:spPr bwMode="auto">
            <a:xfrm>
              <a:off x="3545" y="1690"/>
              <a:ext cx="1" cy="1629"/>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Line 13"/>
            <p:cNvSpPr>
              <a:spLocks noChangeShapeType="1"/>
            </p:cNvSpPr>
            <p:nvPr/>
          </p:nvSpPr>
          <p:spPr bwMode="auto">
            <a:xfrm>
              <a:off x="2691" y="2065"/>
              <a:ext cx="1463" cy="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Line 12"/>
            <p:cNvSpPr>
              <a:spLocks noChangeShapeType="1"/>
            </p:cNvSpPr>
            <p:nvPr/>
          </p:nvSpPr>
          <p:spPr bwMode="auto">
            <a:xfrm>
              <a:off x="4155" y="2065"/>
              <a:ext cx="1" cy="1254"/>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Text Box 11"/>
            <p:cNvSpPr txBox="1">
              <a:spLocks noChangeArrowheads="1"/>
            </p:cNvSpPr>
            <p:nvPr/>
          </p:nvSpPr>
          <p:spPr bwMode="auto">
            <a:xfrm>
              <a:off x="2274" y="1368"/>
              <a:ext cx="338" cy="5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4" name="Text Box 10"/>
            <p:cNvSpPr txBox="1">
              <a:spLocks noChangeArrowheads="1"/>
            </p:cNvSpPr>
            <p:nvPr/>
          </p:nvSpPr>
          <p:spPr bwMode="auto">
            <a:xfrm>
              <a:off x="2274" y="1926"/>
              <a:ext cx="424" cy="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5" name="Line 9"/>
            <p:cNvSpPr>
              <a:spLocks noChangeShapeType="1"/>
            </p:cNvSpPr>
            <p:nvPr/>
          </p:nvSpPr>
          <p:spPr bwMode="auto">
            <a:xfrm>
              <a:off x="2839" y="1690"/>
              <a:ext cx="1" cy="3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Text Box 8"/>
            <p:cNvSpPr txBox="1">
              <a:spLocks noChangeArrowheads="1"/>
            </p:cNvSpPr>
            <p:nvPr/>
          </p:nvSpPr>
          <p:spPr bwMode="auto">
            <a:xfrm>
              <a:off x="3262" y="3447"/>
              <a:ext cx="700"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7" name="Text Box 7"/>
            <p:cNvSpPr txBox="1">
              <a:spLocks noChangeArrowheads="1"/>
            </p:cNvSpPr>
            <p:nvPr/>
          </p:nvSpPr>
          <p:spPr bwMode="auto">
            <a:xfrm>
              <a:off x="3968" y="3447"/>
              <a:ext cx="501"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8" name="Line 6"/>
            <p:cNvSpPr>
              <a:spLocks noChangeShapeType="1"/>
            </p:cNvSpPr>
            <p:nvPr/>
          </p:nvSpPr>
          <p:spPr bwMode="auto">
            <a:xfrm>
              <a:off x="3545" y="3180"/>
              <a:ext cx="61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9" name="Text Box 5"/>
            <p:cNvSpPr txBox="1">
              <a:spLocks noChangeArrowheads="1"/>
            </p:cNvSpPr>
            <p:nvPr/>
          </p:nvSpPr>
          <p:spPr bwMode="auto">
            <a:xfrm>
              <a:off x="4392" y="1926"/>
              <a:ext cx="422" cy="4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30" name="Text Box 4"/>
            <p:cNvSpPr txBox="1">
              <a:spLocks noChangeArrowheads="1"/>
            </p:cNvSpPr>
            <p:nvPr/>
          </p:nvSpPr>
          <p:spPr bwMode="auto">
            <a:xfrm>
              <a:off x="2839" y="1229"/>
              <a:ext cx="422"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31" name="Text Box 3"/>
            <p:cNvSpPr txBox="1">
              <a:spLocks noChangeArrowheads="1"/>
            </p:cNvSpPr>
            <p:nvPr/>
          </p:nvSpPr>
          <p:spPr bwMode="auto">
            <a:xfrm>
              <a:off x="3686" y="2623"/>
              <a:ext cx="423"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32" name="Text Box 2"/>
            <p:cNvSpPr txBox="1">
              <a:spLocks noChangeArrowheads="1"/>
            </p:cNvSpPr>
            <p:nvPr/>
          </p:nvSpPr>
          <p:spPr bwMode="auto">
            <a:xfrm>
              <a:off x="2274" y="3447"/>
              <a:ext cx="700"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a:t>
              </a:r>
              <a:endParaRPr kumimoji="0" lang="en-US" altLang="ru-RU" sz="1800" b="0" i="0" u="none" strike="noStrike" cap="none" normalizeH="0" baseline="0">
                <a:ln>
                  <a:noFill/>
                </a:ln>
                <a:solidFill>
                  <a:schemeClr val="tx1"/>
                </a:solidFill>
                <a:effectLst/>
                <a:latin typeface="Arial" panose="020B0604020202020204" pitchFamily="34" charset="0"/>
              </a:endParaRPr>
            </a:p>
          </p:txBody>
        </p:sp>
      </p:grpSp>
      <p:pic>
        <p:nvPicPr>
          <p:cNvPr id="33"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475451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352" y="113455"/>
            <a:ext cx="10515600" cy="1325563"/>
          </a:xfrm>
        </p:spPr>
        <p:txBody>
          <a:bodyPr>
            <a:normAutofit/>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Короткострокова фермерська проблема – вплив зміни обсягу виробництва на ціни</a:t>
            </a:r>
            <a:endParaRPr lang="ru-RU" sz="3600" b="1" dirty="0">
              <a:solidFill>
                <a:schemeClr val="accent5">
                  <a:lumMod val="75000"/>
                </a:schemeClr>
              </a:solidFill>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445062" y="11490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nvGraphicFramePr>
        <p:xfrm>
          <a:off x="1739788" y="1690688"/>
          <a:ext cx="8504729" cy="5059223"/>
        </p:xfrm>
        <a:graphic>
          <a:graphicData uri="http://schemas.openxmlformats.org/presentationml/2006/ole">
            <mc:AlternateContent xmlns:mc="http://schemas.openxmlformats.org/markup-compatibility/2006">
              <mc:Choice xmlns:v="urn:schemas-microsoft-com:vml" Requires="v">
                <p:oleObj name="Picture" r:id="rId2" imgW="2746248" imgH="1831848" progId="Word.Picture.8">
                  <p:embed/>
                </p:oleObj>
              </mc:Choice>
              <mc:Fallback>
                <p:oleObj name="Picture" r:id="rId2" imgW="2746248" imgH="1831848" progId="Word.Picture.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788" y="1690688"/>
                        <a:ext cx="8504729" cy="5059223"/>
                      </a:xfrm>
                      <a:prstGeom prst="rect">
                        <a:avLst/>
                      </a:prstGeom>
                      <a:noFill/>
                    </p:spPr>
                  </p:pic>
                </p:oleObj>
              </mc:Fallback>
            </mc:AlternateContent>
          </a:graphicData>
        </a:graphic>
      </p:graphicFrame>
      <p:pic>
        <p:nvPicPr>
          <p:cNvPr id="6" name="Picture 15" descr="logo - EF"/>
          <p:cNvPicPr>
            <a:picLocks noChangeAspect="1" noChangeArrowheads="1"/>
          </p:cNvPicPr>
          <p:nvPr/>
        </p:nvPicPr>
        <p:blipFill>
          <a:blip r:embed="rId4"/>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655401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268D11-D7AC-5E5B-F0FD-DBC8D59D5007}"/>
              </a:ext>
            </a:extLst>
          </p:cNvPr>
          <p:cNvSpPr>
            <a:spLocks noGrp="1"/>
          </p:cNvSpPr>
          <p:nvPr>
            <p:ph type="title"/>
          </p:nvPr>
        </p:nvSpPr>
        <p:spPr>
          <a:xfrm>
            <a:off x="838200" y="1"/>
            <a:ext cx="10515600" cy="484632"/>
          </a:xfrm>
        </p:spPr>
        <p:txBody>
          <a:bodyPr>
            <a:normAutofit/>
          </a:bodyPr>
          <a:lstStyle/>
          <a:p>
            <a:pPr algn="ctr"/>
            <a:r>
              <a:rPr lang="uk-UA" sz="2800" b="1" dirty="0">
                <a:solidFill>
                  <a:srgbClr val="003399"/>
                </a:solidFill>
                <a:latin typeface="Arial" panose="020B0604020202020204" pitchFamily="34" charset="0"/>
                <a:cs typeface="Arial" panose="020B0604020202020204" pitchFamily="34" charset="0"/>
              </a:rPr>
              <a:t>Історичні аспекти макроекономічного регулювання</a:t>
            </a:r>
            <a:endParaRPr lang="uk-UA" sz="2800" b="1" dirty="0">
              <a:solidFill>
                <a:srgbClr val="003399"/>
              </a:solidFill>
            </a:endParaRPr>
          </a:p>
        </p:txBody>
      </p:sp>
      <p:sp>
        <p:nvSpPr>
          <p:cNvPr id="3" name="Объект 2">
            <a:extLst>
              <a:ext uri="{FF2B5EF4-FFF2-40B4-BE49-F238E27FC236}">
                <a16:creationId xmlns:a16="http://schemas.microsoft.com/office/drawing/2014/main" id="{9FB76DC7-3198-DC3C-9EBA-B2220A265751}"/>
              </a:ext>
            </a:extLst>
          </p:cNvPr>
          <p:cNvSpPr>
            <a:spLocks noGrp="1"/>
          </p:cNvSpPr>
          <p:nvPr>
            <p:ph idx="1"/>
          </p:nvPr>
        </p:nvSpPr>
        <p:spPr>
          <a:xfrm>
            <a:off x="838200" y="484633"/>
            <a:ext cx="10747248" cy="6281927"/>
          </a:xfrm>
        </p:spPr>
        <p:txBody>
          <a:bodyPr>
            <a:normAutofit fontScale="62500" lnSpcReduction="20000"/>
          </a:bodyPr>
          <a:lstStyle/>
          <a:p>
            <a:pPr marL="0" indent="0">
              <a:buNone/>
            </a:pPr>
            <a:r>
              <a:rPr lang="uk-UA" b="1" dirty="0">
                <a:latin typeface="Arial" panose="020B0604020202020204" pitchFamily="34" charset="0"/>
                <a:cs typeface="Arial" panose="020B0604020202020204" pitchFamily="34" charset="0"/>
              </a:rPr>
              <a:t>Еволюція напрямів наукових досліджень у розвитку сільського господарства:</a:t>
            </a:r>
          </a:p>
          <a:p>
            <a:pPr marL="0" indent="0">
              <a:buNone/>
            </a:pPr>
            <a:r>
              <a:rPr lang="uk-UA" sz="3300" dirty="0">
                <a:latin typeface="Arial" panose="020B0604020202020204" pitchFamily="34" charset="0"/>
                <a:cs typeface="Arial" panose="020B0604020202020204" pitchFamily="34" charset="0"/>
              </a:rPr>
              <a:t>- підвищення ефективності та продуктивності праці</a:t>
            </a:r>
          </a:p>
          <a:p>
            <a:pPr marL="0" indent="0">
              <a:buNone/>
            </a:pPr>
            <a:r>
              <a:rPr lang="uk-UA" sz="3300" dirty="0">
                <a:latin typeface="Arial" panose="020B0604020202020204" pitchFamily="34" charset="0"/>
                <a:cs typeface="Arial" panose="020B0604020202020204" pitchFamily="34" charset="0"/>
              </a:rPr>
              <a:t>- спеціалізація, диверсифікація та інтенсифікація праці</a:t>
            </a:r>
          </a:p>
          <a:p>
            <a:pPr marL="0" indent="0">
              <a:buNone/>
            </a:pPr>
            <a:r>
              <a:rPr lang="uk-UA" sz="3300" dirty="0">
                <a:latin typeface="Arial" panose="020B0604020202020204" pitchFamily="34" charset="0"/>
                <a:cs typeface="Arial" panose="020B0604020202020204" pitchFamily="34" charset="0"/>
              </a:rPr>
              <a:t>- заробітна плата та трудові соціальні відносини</a:t>
            </a:r>
          </a:p>
          <a:p>
            <a:pPr marL="0" indent="0">
              <a:buNone/>
            </a:pPr>
            <a:r>
              <a:rPr lang="uk-UA" sz="3300" dirty="0">
                <a:latin typeface="Arial" panose="020B0604020202020204" pitchFamily="34" charset="0"/>
                <a:cs typeface="Arial" panose="020B0604020202020204" pitchFamily="34" charset="0"/>
              </a:rPr>
              <a:t>- роль держави в регулюванні с.-г. виробництва</a:t>
            </a:r>
          </a:p>
          <a:p>
            <a:pPr marL="0" indent="0">
              <a:buNone/>
            </a:pPr>
            <a:r>
              <a:rPr lang="uk-UA" sz="3300" dirty="0">
                <a:latin typeface="Arial" panose="020B0604020202020204" pitchFamily="34" charset="0"/>
                <a:cs typeface="Arial" panose="020B0604020202020204" pitchFamily="34" charset="0"/>
              </a:rPr>
              <a:t>- форми конкуренції та конкурентоспроможність</a:t>
            </a:r>
          </a:p>
          <a:p>
            <a:pPr marL="0" indent="0">
              <a:buNone/>
            </a:pPr>
            <a:r>
              <a:rPr lang="uk-UA" sz="3300" dirty="0">
                <a:latin typeface="Arial" panose="020B0604020202020204" pitchFamily="34" charset="0"/>
                <a:cs typeface="Arial" panose="020B0604020202020204" pitchFamily="34" charset="0"/>
              </a:rPr>
              <a:t>- організаційні форми господарювання</a:t>
            </a:r>
          </a:p>
          <a:p>
            <a:pPr marL="0" indent="0">
              <a:buNone/>
            </a:pPr>
            <a:r>
              <a:rPr lang="uk-UA" sz="3300" dirty="0">
                <a:latin typeface="Arial" panose="020B0604020202020204" pitchFamily="34" charset="0"/>
                <a:cs typeface="Arial" panose="020B0604020202020204" pitchFamily="34" charset="0"/>
              </a:rPr>
              <a:t>- земельні відносини</a:t>
            </a:r>
          </a:p>
          <a:p>
            <a:pPr marL="0" indent="0">
              <a:buNone/>
            </a:pPr>
            <a:r>
              <a:rPr lang="uk-UA" sz="3300" dirty="0">
                <a:latin typeface="Arial" panose="020B0604020202020204" pitchFamily="34" charset="0"/>
                <a:cs typeface="Arial" panose="020B0604020202020204" pitchFamily="34" charset="0"/>
              </a:rPr>
              <a:t>- ринкові інститути та організація агропродовольчого ринку</a:t>
            </a:r>
          </a:p>
          <a:p>
            <a:pPr marL="0" indent="0">
              <a:buNone/>
            </a:pPr>
            <a:r>
              <a:rPr lang="uk-UA" sz="3300" dirty="0">
                <a:latin typeface="Arial" panose="020B0604020202020204" pitchFamily="34" charset="0"/>
                <a:cs typeface="Arial" panose="020B0604020202020204" pitchFamily="34" charset="0"/>
              </a:rPr>
              <a:t>- якість агропродовольства</a:t>
            </a:r>
          </a:p>
          <a:p>
            <a:pPr marL="0" indent="0">
              <a:buNone/>
            </a:pPr>
            <a:r>
              <a:rPr lang="uk-UA" sz="3300" dirty="0">
                <a:latin typeface="Arial" panose="020B0604020202020204" pitchFamily="34" charset="0"/>
                <a:cs typeface="Arial" panose="020B0604020202020204" pitchFamily="34" charset="0"/>
              </a:rPr>
              <a:t>- продовольча безпека</a:t>
            </a:r>
          </a:p>
          <a:p>
            <a:pPr marL="0" indent="0">
              <a:buNone/>
            </a:pPr>
            <a:r>
              <a:rPr lang="uk-UA" sz="3300" dirty="0">
                <a:latin typeface="Arial" panose="020B0604020202020204" pitchFamily="34" charset="0"/>
                <a:cs typeface="Arial" panose="020B0604020202020204" pitchFamily="34" charset="0"/>
              </a:rPr>
              <a:t>- державна підтримка</a:t>
            </a:r>
          </a:p>
          <a:p>
            <a:pPr marL="0" indent="0">
              <a:buNone/>
            </a:pPr>
            <a:r>
              <a:rPr lang="uk-UA" sz="3300" dirty="0">
                <a:latin typeface="Arial" panose="020B0604020202020204" pitchFamily="34" charset="0"/>
                <a:cs typeface="Arial" panose="020B0604020202020204" pitchFamily="34" charset="0"/>
              </a:rPr>
              <a:t>- моделі агропромислового розвитку (міжгалузеві механізми координації)</a:t>
            </a:r>
          </a:p>
          <a:p>
            <a:pPr marL="0" indent="0">
              <a:buNone/>
            </a:pPr>
            <a:r>
              <a:rPr lang="uk-UA" sz="3300" dirty="0">
                <a:latin typeface="Arial" panose="020B0604020202020204" pitchFamily="34" charset="0"/>
                <a:cs typeface="Arial" panose="020B0604020202020204" pitchFamily="34" charset="0"/>
              </a:rPr>
              <a:t>- інновації в сільському господарстві</a:t>
            </a:r>
          </a:p>
          <a:p>
            <a:pPr marL="0" indent="0">
              <a:buNone/>
            </a:pPr>
            <a:r>
              <a:rPr lang="uk-UA" sz="3300" dirty="0">
                <a:latin typeface="Arial" panose="020B0604020202020204" pitchFamily="34" charset="0"/>
                <a:cs typeface="Arial" panose="020B0604020202020204" pitchFamily="34" charset="0"/>
              </a:rPr>
              <a:t>- циклічність у розвитку сільського господарства</a:t>
            </a:r>
          </a:p>
          <a:p>
            <a:pPr marL="0" indent="0">
              <a:buNone/>
            </a:pPr>
            <a:r>
              <a:rPr lang="uk-UA" sz="3300" dirty="0">
                <a:latin typeface="Arial" panose="020B0604020202020204" pitchFamily="34" charset="0"/>
                <a:cs typeface="Arial" panose="020B0604020202020204" pitchFamily="34" charset="0"/>
              </a:rPr>
              <a:t>- СОТ, регулювання торгівлі с.-г. продукцією у світі</a:t>
            </a:r>
          </a:p>
          <a:p>
            <a:pPr marL="0" indent="0">
              <a:buNone/>
            </a:pPr>
            <a:r>
              <a:rPr lang="uk-UA" sz="3300" dirty="0">
                <a:latin typeface="Arial" panose="020B0604020202020204" pitchFamily="34" charset="0"/>
                <a:cs typeface="Arial" panose="020B0604020202020204" pitchFamily="34" charset="0"/>
              </a:rPr>
              <a:t>- розвиток національних аграрних політик та об'єднань держав</a:t>
            </a:r>
          </a:p>
          <a:p>
            <a:pPr marL="0" indent="0">
              <a:buNone/>
            </a:pPr>
            <a:r>
              <a:rPr lang="uk-UA" sz="3300" dirty="0">
                <a:latin typeface="Arial" panose="020B0604020202020204" pitchFamily="34" charset="0"/>
                <a:cs typeface="Arial" panose="020B0604020202020204" pitchFamily="34" charset="0"/>
              </a:rPr>
              <a:t>- екологічні проблеми (зелений курс ЄС)</a:t>
            </a:r>
          </a:p>
          <a:p>
            <a:pPr marL="0" indent="0">
              <a:buNone/>
            </a:pPr>
            <a:endParaRPr lang="uk-UA" dirty="0">
              <a:latin typeface="Arial" panose="020B0604020202020204" pitchFamily="34" charset="0"/>
              <a:cs typeface="Arial" panose="020B0604020202020204" pitchFamily="34" charset="0"/>
            </a:endParaRPr>
          </a:p>
          <a:p>
            <a:pPr marL="0" indent="0">
              <a:buNone/>
            </a:pPr>
            <a:endParaRPr lang="uk-UA" dirty="0">
              <a:latin typeface="Arial" panose="020B0604020202020204" pitchFamily="34" charset="0"/>
              <a:cs typeface="Arial" panose="020B0604020202020204" pitchFamily="34" charset="0"/>
            </a:endParaRPr>
          </a:p>
          <a:p>
            <a:pPr marL="0" indent="0">
              <a:buNone/>
            </a:pPr>
            <a:endParaRPr lang="uk-UA" dirty="0"/>
          </a:p>
        </p:txBody>
      </p:sp>
      <p:pic>
        <p:nvPicPr>
          <p:cNvPr id="4" name="Picture 15" descr="logo - EF">
            <a:extLst>
              <a:ext uri="{FF2B5EF4-FFF2-40B4-BE49-F238E27FC236}">
                <a16:creationId xmlns:a16="http://schemas.microsoft.com/office/drawing/2014/main" id="{F7B2F60A-31D8-3EDC-668F-ABD5939B124A}"/>
              </a:ext>
            </a:extLst>
          </p:cNvPr>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535579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chemeClr val="accent5">
                    <a:lumMod val="75000"/>
                  </a:schemeClr>
                </a:solidFill>
                <a:latin typeface="Arial" panose="020B0604020202020204" pitchFamily="34" charset="0"/>
                <a:cs typeface="Arial" panose="020B0604020202020204" pitchFamily="34" charset="0"/>
              </a:rPr>
              <a:t>ЗМІСТ</a:t>
            </a:r>
            <a:endParaRPr lang="ru-RU" b="1" dirty="0">
              <a:solidFill>
                <a:schemeClr val="accent5">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normAutofit/>
          </a:bodyPr>
          <a:lstStyle/>
          <a:p>
            <a:pPr marL="514350" indent="-514350">
              <a:buAutoNum type="arabicPeriod"/>
            </a:pPr>
            <a:r>
              <a:rPr lang="uk-UA" dirty="0">
                <a:latin typeface="Arial" panose="020B0604020202020204" pitchFamily="34" charset="0"/>
                <a:cs typeface="Arial" panose="020B0604020202020204" pitchFamily="34" charset="0"/>
              </a:rPr>
              <a:t>Роль і значення аграрної політики</a:t>
            </a:r>
            <a:endParaRPr lang="en-US" dirty="0">
              <a:latin typeface="Arial" panose="020B0604020202020204" pitchFamily="34" charset="0"/>
              <a:cs typeface="Arial" panose="020B0604020202020204" pitchFamily="34" charset="0"/>
            </a:endParaRPr>
          </a:p>
          <a:p>
            <a:pPr marL="514350" indent="-514350">
              <a:buAutoNum type="arabicPeriod"/>
            </a:pPr>
            <a:r>
              <a:rPr lang="uk-UA" dirty="0">
                <a:latin typeface="Arial" panose="020B0604020202020204" pitchFamily="34" charset="0"/>
                <a:cs typeface="Arial" panose="020B0604020202020204" pitchFamily="34" charset="0"/>
              </a:rPr>
              <a:t>Інструменти аграрної політики</a:t>
            </a:r>
          </a:p>
          <a:p>
            <a:pPr marL="514350" indent="-514350">
              <a:buAutoNum type="arabicPeriod"/>
            </a:pPr>
            <a:r>
              <a:rPr lang="uk-UA" dirty="0">
                <a:latin typeface="Arial" panose="020B0604020202020204" pitchFamily="34" charset="0"/>
                <a:cs typeface="Arial" panose="020B0604020202020204" pitchFamily="34" charset="0"/>
              </a:rPr>
              <a:t>Групи інтересів в аграрній політиці</a:t>
            </a:r>
          </a:p>
          <a:p>
            <a:pPr marL="514350" indent="-514350">
              <a:buAutoNum type="arabicPeriod"/>
            </a:pPr>
            <a:r>
              <a:rPr lang="uk-UA" sz="2800" dirty="0">
                <a:latin typeface="Arial" panose="020B0604020202020204" pitchFamily="34" charset="0"/>
                <a:ea typeface="Calibri" panose="020F0502020204030204" pitchFamily="34" charset="0"/>
                <a:cs typeface="Arial" panose="020B0604020202020204" pitchFamily="34" charset="0"/>
              </a:rPr>
              <a:t>Об’єктивні передумови необхідності державного регулювання сільського господарства</a:t>
            </a:r>
            <a:endParaRPr lang="uk-UA" dirty="0">
              <a:latin typeface="Arial" panose="020B0604020202020204" pitchFamily="34" charset="0"/>
              <a:cs typeface="Arial" panose="020B0604020202020204" pitchFamily="34" charset="0"/>
            </a:endParaRPr>
          </a:p>
          <a:p>
            <a:pPr marL="514350" indent="-514350">
              <a:buAutoNum type="arabicPeriod"/>
            </a:pPr>
            <a:r>
              <a:rPr lang="uk-UA" dirty="0">
                <a:latin typeface="Arial" panose="020B0604020202020204" pitchFamily="34" charset="0"/>
                <a:cs typeface="Arial" panose="020B0604020202020204" pitchFamily="34" charset="0"/>
              </a:rPr>
              <a:t>Історичні аспекти макроекономічного регулювання</a:t>
            </a:r>
          </a:p>
          <a:p>
            <a:pPr marL="514350" indent="-514350">
              <a:buAutoNum type="arabicPeriod"/>
            </a:pPr>
            <a:r>
              <a:rPr lang="uk-UA" kern="100" dirty="0">
                <a:latin typeface="Arial" panose="020B0604020202020204" pitchFamily="34" charset="0"/>
                <a:ea typeface="Calibri" panose="020F0502020204030204" pitchFamily="34" charset="0"/>
                <a:cs typeface="Arial" panose="020B0604020202020204" pitchFamily="34" charset="0"/>
              </a:rPr>
              <a:t>С</a:t>
            </a:r>
            <a:r>
              <a:rPr lang="uk-UA" sz="2800" kern="100" dirty="0">
                <a:effectLst/>
                <a:latin typeface="Arial" panose="020B0604020202020204" pitchFamily="34" charset="0"/>
                <a:ea typeface="Calibri" panose="020F0502020204030204" pitchFamily="34" charset="0"/>
                <a:cs typeface="Arial" panose="020B0604020202020204" pitchFamily="34" charset="0"/>
              </a:rPr>
              <a:t>учасні виклики аграрної політики</a:t>
            </a:r>
            <a:endParaRPr lang="ru-RU"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1"/>
            <a:ext cx="748575" cy="763398"/>
          </a:xfrm>
          <a:prstGeom prst="rect">
            <a:avLst/>
          </a:prstGeom>
          <a:noFill/>
          <a:ln w="9525">
            <a:noFill/>
            <a:miter lim="800000"/>
            <a:headEnd/>
            <a:tailEnd/>
          </a:ln>
        </p:spPr>
      </p:pic>
    </p:spTree>
    <p:extLst>
      <p:ext uri="{BB962C8B-B14F-4D97-AF65-F5344CB8AC3E}">
        <p14:creationId xmlns:p14="http://schemas.microsoft.com/office/powerpoint/2010/main" val="131150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a:xfrm>
            <a:off x="1774825" y="6381750"/>
            <a:ext cx="8229600" cy="476250"/>
          </a:xfrm>
        </p:spPr>
        <p:txBody>
          <a:bodyPr/>
          <a:lstStyle/>
          <a:p>
            <a:pPr algn="ctr"/>
            <a:r>
              <a:rPr lang="uk-UA" altLang="ru-RU" sz="2400" b="1" dirty="0">
                <a:solidFill>
                  <a:schemeClr val="accent5">
                    <a:lumMod val="75000"/>
                  </a:schemeClr>
                </a:solidFill>
                <a:latin typeface="Times New Roman" panose="02020603050405020304" pitchFamily="18" charset="0"/>
              </a:rPr>
              <a:t>5</a:t>
            </a:r>
            <a:r>
              <a:rPr lang="en-US" altLang="ru-RU" sz="2400" b="1" dirty="0">
                <a:solidFill>
                  <a:schemeClr val="accent5">
                    <a:lumMod val="75000"/>
                  </a:schemeClr>
                </a:solidFill>
                <a:latin typeface="Times New Roman" panose="02020603050405020304" pitchFamily="18" charset="0"/>
              </a:rPr>
              <a:t>. </a:t>
            </a:r>
            <a:r>
              <a:rPr lang="uk-UA" altLang="ru-RU" sz="2400" b="1" dirty="0">
                <a:solidFill>
                  <a:schemeClr val="accent5">
                    <a:lumMod val="75000"/>
                  </a:schemeClr>
                </a:solidFill>
                <a:latin typeface="Times New Roman" panose="02020603050405020304" pitchFamily="18" charset="0"/>
              </a:rPr>
              <a:t>Теорії макроекономічного регулювання</a:t>
            </a:r>
            <a:endParaRPr lang="ru-RU" altLang="ru-RU" sz="2400" b="1" dirty="0">
              <a:solidFill>
                <a:schemeClr val="accent5">
                  <a:lumMod val="75000"/>
                </a:schemeClr>
              </a:solidFill>
              <a:latin typeface="Times New Roman" panose="02020603050405020304" pitchFamily="18" charset="0"/>
            </a:endParaRPr>
          </a:p>
        </p:txBody>
      </p:sp>
      <p:graphicFrame>
        <p:nvGraphicFramePr>
          <p:cNvPr id="59683" name="Group 291"/>
          <p:cNvGraphicFramePr>
            <a:graphicFrameLocks noGrp="1"/>
          </p:cNvGraphicFramePr>
          <p:nvPr>
            <p:ph type="tbl" idx="1"/>
            <p:extLst>
              <p:ext uri="{D42A27DB-BD31-4B8C-83A1-F6EECF244321}">
                <p14:modId xmlns:p14="http://schemas.microsoft.com/office/powerpoint/2010/main" val="1834807907"/>
              </p:ext>
            </p:extLst>
          </p:nvPr>
        </p:nvGraphicFramePr>
        <p:xfrm>
          <a:off x="315588" y="188915"/>
          <a:ext cx="11547338" cy="6231975"/>
        </p:xfrm>
        <a:graphic>
          <a:graphicData uri="http://schemas.openxmlformats.org/drawingml/2006/table">
            <a:tbl>
              <a:tblPr/>
              <a:tblGrid>
                <a:gridCol w="98723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1857302">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73674">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1288746">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1555784">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1084333">
                  <a:extLst>
                    <a:ext uri="{9D8B030D-6E8A-4147-A177-3AD203B41FA5}">
                      <a16:colId xmlns:a16="http://schemas.microsoft.com/office/drawing/2014/main" val="20010"/>
                    </a:ext>
                  </a:extLst>
                </a:gridCol>
                <a:gridCol w="210393">
                  <a:extLst>
                    <a:ext uri="{9D8B030D-6E8A-4147-A177-3AD203B41FA5}">
                      <a16:colId xmlns:a16="http://schemas.microsoft.com/office/drawing/2014/main" val="20011"/>
                    </a:ext>
                  </a:extLst>
                </a:gridCol>
                <a:gridCol w="1448476">
                  <a:extLst>
                    <a:ext uri="{9D8B030D-6E8A-4147-A177-3AD203B41FA5}">
                      <a16:colId xmlns:a16="http://schemas.microsoft.com/office/drawing/2014/main" val="20012"/>
                    </a:ext>
                  </a:extLst>
                </a:gridCol>
              </a:tblGrid>
              <a:tr h="798099">
                <a:tc gridSpan="13">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400" b="1" i="0" u="none" strike="noStrike" cap="none" normalizeH="0" baseline="0" dirty="0">
                          <a:ln>
                            <a:noFill/>
                          </a:ln>
                          <a:solidFill>
                            <a:schemeClr val="tx1"/>
                          </a:solidFill>
                          <a:effectLst/>
                          <a:latin typeface="Times New Roman" panose="02020603050405020304" pitchFamily="18" charset="0"/>
                        </a:rPr>
                        <a:t>Меркантилізм (політика протекціонізму)</a:t>
                      </a:r>
                      <a:r>
                        <a:rPr kumimoji="0" lang="uk-UA" altLang="ru-RU" sz="1400" b="0" i="0" u="none" strike="noStrike" cap="none" normalizeH="0" baseline="0" dirty="0">
                          <a:ln>
                            <a:noFill/>
                          </a:ln>
                          <a:solidFill>
                            <a:schemeClr val="tx1"/>
                          </a:solidFill>
                          <a:effectLst/>
                          <a:latin typeface="Times New Roman" panose="02020603050405020304" pitchFamily="18" charset="0"/>
                        </a:rPr>
                        <a:t> – </a:t>
                      </a:r>
                      <a:r>
                        <a:rPr kumimoji="0" lang="uk-UA" altLang="ru-RU" sz="1400" b="0" i="0" u="none" strike="noStrike" cap="none" normalizeH="0" baseline="0" dirty="0" err="1">
                          <a:ln>
                            <a:noFill/>
                          </a:ln>
                          <a:solidFill>
                            <a:schemeClr val="tx1"/>
                          </a:solidFill>
                          <a:effectLst/>
                          <a:latin typeface="Times New Roman" panose="02020603050405020304" pitchFamily="18" charset="0"/>
                        </a:rPr>
                        <a:t>Т.Мен</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А.Монкретьєн</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Дж.Локк</a:t>
                      </a:r>
                      <a:endParaRPr kumimoji="0" lang="uk-UA" altLang="ru-RU" sz="1400" b="1"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400" b="1" i="0" u="none" strike="noStrike" cap="none" normalizeH="0" baseline="0" dirty="0">
                          <a:ln>
                            <a:noFill/>
                          </a:ln>
                          <a:solidFill>
                            <a:schemeClr val="tx1"/>
                          </a:solidFill>
                          <a:effectLst/>
                          <a:latin typeface="Times New Roman" panose="02020603050405020304" pitchFamily="18" charset="0"/>
                        </a:rPr>
                        <a:t>Школа фізіократів (політика невтручання</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en-US" altLang="ru-RU" sz="1400" b="0" i="0" u="none" strike="noStrike" cap="none" normalizeH="0" baseline="0" dirty="0" err="1">
                          <a:ln>
                            <a:noFill/>
                          </a:ln>
                          <a:solidFill>
                            <a:schemeClr val="tx1"/>
                          </a:solidFill>
                          <a:effectLst/>
                          <a:latin typeface="Times New Roman" panose="02020603050405020304" pitchFamily="18" charset="0"/>
                        </a:rPr>
                        <a:t>laisser</a:t>
                      </a:r>
                      <a:r>
                        <a:rPr kumimoji="0" lang="en-US" altLang="ru-RU" sz="1400" b="0" i="0" u="none" strike="noStrike" cap="none" normalizeH="0" baseline="0" dirty="0">
                          <a:ln>
                            <a:noFill/>
                          </a:ln>
                          <a:solidFill>
                            <a:schemeClr val="tx1"/>
                          </a:solidFill>
                          <a:effectLst/>
                          <a:latin typeface="Times New Roman" panose="02020603050405020304" pitchFamily="18" charset="0"/>
                        </a:rPr>
                        <a:t> faire</a:t>
                      </a:r>
                      <a:r>
                        <a:rPr kumimoji="0" lang="uk-UA" altLang="ru-RU" sz="1400" b="0" i="0" u="none" strike="noStrike" cap="none" normalizeH="0" baseline="0" dirty="0">
                          <a:ln>
                            <a:noFill/>
                          </a:ln>
                          <a:solidFill>
                            <a:schemeClr val="tx1"/>
                          </a:solidFill>
                          <a:effectLst/>
                          <a:latin typeface="Times New Roman" panose="02020603050405020304" pitchFamily="18" charset="0"/>
                        </a:rPr>
                        <a:t>”) – </a:t>
                      </a:r>
                      <a:r>
                        <a:rPr kumimoji="0" lang="uk-UA" altLang="ru-RU" sz="1400" b="0" i="0" u="none" strike="noStrike" cap="none" normalizeH="0" baseline="0" dirty="0" err="1">
                          <a:ln>
                            <a:noFill/>
                          </a:ln>
                          <a:solidFill>
                            <a:schemeClr val="tx1"/>
                          </a:solidFill>
                          <a:effectLst/>
                          <a:latin typeface="Times New Roman" panose="02020603050405020304" pitchFamily="18" charset="0"/>
                        </a:rPr>
                        <a:t>Ф.Кене</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А.Тюрго</a:t>
                      </a:r>
                      <a:endParaRPr kumimoji="0" lang="uk-UA" altLang="ru-RU" sz="1400" b="1"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400" b="1" i="0" u="none" strike="noStrike" cap="none" normalizeH="0" baseline="0" dirty="0">
                          <a:ln>
                            <a:noFill/>
                          </a:ln>
                          <a:solidFill>
                            <a:schemeClr val="tx1"/>
                          </a:solidFill>
                          <a:effectLst/>
                          <a:latin typeface="Times New Roman" panose="02020603050405020304" pitchFamily="18" charset="0"/>
                        </a:rPr>
                        <a:t>Класична школа</a:t>
                      </a:r>
                      <a:r>
                        <a:rPr kumimoji="0" lang="uk-UA" altLang="ru-RU" sz="1400" b="0" i="0" u="none" strike="noStrike" cap="none" normalizeH="0" baseline="0" dirty="0">
                          <a:ln>
                            <a:noFill/>
                          </a:ln>
                          <a:solidFill>
                            <a:schemeClr val="tx1"/>
                          </a:solidFill>
                          <a:effectLst/>
                          <a:latin typeface="Times New Roman" panose="02020603050405020304" pitchFamily="18" charset="0"/>
                        </a:rPr>
                        <a:t> (політика лібералізму „</a:t>
                      </a:r>
                      <a:r>
                        <a:rPr kumimoji="0" lang="en-US" altLang="ru-RU" sz="1400" b="0" i="0" u="none" strike="noStrike" cap="none" normalizeH="0" baseline="0" dirty="0" err="1">
                          <a:ln>
                            <a:noFill/>
                          </a:ln>
                          <a:solidFill>
                            <a:schemeClr val="tx1"/>
                          </a:solidFill>
                          <a:effectLst/>
                          <a:latin typeface="Times New Roman" panose="02020603050405020304" pitchFamily="18" charset="0"/>
                        </a:rPr>
                        <a:t>laisser</a:t>
                      </a:r>
                      <a:r>
                        <a:rPr kumimoji="0" lang="en-US" altLang="ru-RU" sz="1400" b="0" i="0" u="none" strike="noStrike" cap="none" normalizeH="0" baseline="0" dirty="0">
                          <a:ln>
                            <a:noFill/>
                          </a:ln>
                          <a:solidFill>
                            <a:schemeClr val="tx1"/>
                          </a:solidFill>
                          <a:effectLst/>
                          <a:latin typeface="Times New Roman" panose="02020603050405020304" pitchFamily="18" charset="0"/>
                        </a:rPr>
                        <a:t> faire</a:t>
                      </a:r>
                      <a:r>
                        <a:rPr kumimoji="0" lang="uk-UA" altLang="ru-RU" sz="1400" b="0" i="0" u="none" strike="noStrike" cap="none" normalizeH="0" baseline="0" dirty="0">
                          <a:ln>
                            <a:noFill/>
                          </a:ln>
                          <a:solidFill>
                            <a:schemeClr val="tx1"/>
                          </a:solidFill>
                          <a:effectLst/>
                          <a:latin typeface="Times New Roman" panose="02020603050405020304" pitchFamily="18" charset="0"/>
                        </a:rPr>
                        <a:t>”) – </a:t>
                      </a:r>
                      <a:r>
                        <a:rPr kumimoji="0" lang="uk-UA" altLang="ru-RU" sz="1400" b="0" i="0" u="none" strike="noStrike" cap="none" normalizeH="0" baseline="0" dirty="0" err="1">
                          <a:ln>
                            <a:noFill/>
                          </a:ln>
                          <a:solidFill>
                            <a:schemeClr val="tx1"/>
                          </a:solidFill>
                          <a:effectLst/>
                          <a:latin typeface="Times New Roman" panose="02020603050405020304" pitchFamily="18" charset="0"/>
                        </a:rPr>
                        <a:t>У.Петті</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А.Сміт</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Д.Рікардо</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Т.Мальтус</a:t>
                      </a:r>
                      <a:r>
                        <a:rPr kumimoji="0" lang="ru-RU" altLang="ru-RU" sz="1400" b="0" i="0" u="none" strike="noStrike" cap="none" normalizeH="0" baseline="0" dirty="0">
                          <a:ln>
                            <a:noFill/>
                          </a:ln>
                          <a:solidFill>
                            <a:schemeClr val="tx1"/>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161413">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Марксизм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Неокласична теорія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Кейнсіанство</a:t>
                      </a: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a:t>
                      </a: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-ліберальна теорія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Теорії </a:t>
                      </a: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неокласич</a:t>
                      </a: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-ного від-</a:t>
                      </a: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родженння</a:t>
                      </a: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Інститу-ційна</a:t>
                      </a: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теорія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Сучасні концепції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4716">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Неомарксизм</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П.Суізі</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Кембріджська</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школа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маржиналізму</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А.Маршалл</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Неокейнсіанство</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Е.Хансен,С.Харріс</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Лондонська концепція неолібералізму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Ф.Хайек</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раціональних очікувань</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Дж.Мут</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Т.Сарджент</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Інституціалізм</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Т.Веблен</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Дж.Коммонс</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Відкрите суспільство</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Дж.Сорос</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0451">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Школа аналітичного марксизму</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Дж.Ромер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Австрійська школа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маржиналізму</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К.Менгер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економічного зростання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Е.Домара</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Фрайбургська</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концепція неолібералізму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Л.Ерхард</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Теорія економіки пропозиції</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А.Лаффер</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Неоінституціалізм</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Р.Коуз</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Концепція постіндустріального суспільства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К.Кларк</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0451">
                <a:tc vMerge="1">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Американська</a:t>
                      </a:r>
                    </a:p>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школа</a:t>
                      </a:r>
                    </a:p>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маржиналізму</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Д.Кларк</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економічної динаміки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Р.Харрода</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Паризька концепція неолібералізму</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Ж.Рюефф</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адаптивних очікувань</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М.Фрідман</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Теорія суспільного вибору Д.Б</a:t>
                      </a:r>
                      <a:r>
                        <a:rPr kumimoji="0" lang="en-US" altLang="ru-RU" sz="1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a:t>
                      </a:r>
                      <a:r>
                        <a:rPr kumimoji="0" lang="uk-UA" altLang="ru-RU" sz="12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юканен</a:t>
                      </a:r>
                      <a:endParaRPr kumimoji="0" lang="uk-UA" altLang="ru-RU" sz="12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Концепція нового індустріального суспільства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Дж.Гелбрейт</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8829">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Лозаннська школа </a:t>
                      </a:r>
                      <a:r>
                        <a:rPr kumimoji="0" lang="uk-UA" altLang="ru-RU" sz="12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маржиналізму</a:t>
                      </a:r>
                      <a:r>
                        <a:rPr kumimoji="0" lang="uk-UA"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В.Паретто</a:t>
                      </a:r>
                      <a:endParaRPr kumimoji="0" lang="uk-UA"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Французький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дирижизм</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Ф.Перру</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Чикагська</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концепція неолібералізму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М.Фрідман</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І.Фішер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“Неокласичний синтез”</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П.Самуельсон</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економіки права</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Р.Познер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інформаційного суспільства</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Ж.-Ж.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Серван-Шрайбер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566">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Концепція “провалів” ринку і “провалів” держави</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Дж.Акерлоф</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Дж.Стігліц</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Посткейнсіанство</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Дж.Робінсон</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Н.Калдомор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464565">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економічного зростання </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Р.Солоу</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Шведська (стокгольмська) школа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Е.Ліндаль</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Г.Мюрдаль</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Б.Улін</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2358">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добробуту</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А.Пігу</a:t>
                      </a:r>
                      <a:endParaRPr kumimoji="0" lang="ru-RU"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dirty="0"/>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20812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5400" y="412122"/>
            <a:ext cx="9843207" cy="584775"/>
          </a:xfrm>
          <a:prstGeom prst="rect">
            <a:avLst/>
          </a:prstGeom>
        </p:spPr>
        <p:txBody>
          <a:bodyPr wrap="none">
            <a:spAutoFit/>
          </a:bodyPr>
          <a:lstStyle/>
          <a:p>
            <a:r>
              <a:rPr lang="uk-UA" sz="3200" b="1" spc="30" dirty="0">
                <a:solidFill>
                  <a:schemeClr val="accent5">
                    <a:lumMod val="75000"/>
                  </a:schemeClr>
                </a:solidFill>
                <a:latin typeface="Times New Roman" panose="02020603050405020304" pitchFamily="18" charset="0"/>
                <a:ea typeface="Times New Roman" panose="02020603050405020304" pitchFamily="18" charset="0"/>
              </a:rPr>
              <a:t>“Теорія суспільного ви­бору” (</a:t>
            </a:r>
            <a:r>
              <a:rPr lang="en-US" sz="3200" b="1" spc="30" dirty="0">
                <a:solidFill>
                  <a:schemeClr val="accent5">
                    <a:lumMod val="75000"/>
                  </a:schemeClr>
                </a:solidFill>
                <a:latin typeface="Times New Roman" panose="02020603050405020304" pitchFamily="18" charset="0"/>
                <a:ea typeface="Times New Roman" panose="02020603050405020304" pitchFamily="18" charset="0"/>
              </a:rPr>
              <a:t>Public Choice Theory</a:t>
            </a:r>
            <a:r>
              <a:rPr lang="uk-UA" sz="3200" b="1" spc="30" dirty="0">
                <a:solidFill>
                  <a:schemeClr val="accent5">
                    <a:lumMod val="75000"/>
                  </a:schemeClr>
                </a:solidFill>
                <a:latin typeface="Times New Roman" panose="02020603050405020304" pitchFamily="18" charset="0"/>
                <a:ea typeface="Times New Roman" panose="02020603050405020304" pitchFamily="18" charset="0"/>
              </a:rPr>
              <a:t>)</a:t>
            </a:r>
            <a:endParaRPr lang="ru-RU" sz="3200" b="1" dirty="0">
              <a:solidFill>
                <a:schemeClr val="accent5">
                  <a:lumMod val="75000"/>
                </a:schemeClr>
              </a:solidFill>
            </a:endParaRPr>
          </a:p>
        </p:txBody>
      </p:sp>
      <p:sp>
        <p:nvSpPr>
          <p:cNvPr id="3" name="TextBox 1"/>
          <p:cNvSpPr txBox="1">
            <a:spLocks noChangeArrowheads="1"/>
          </p:cNvSpPr>
          <p:nvPr/>
        </p:nvSpPr>
        <p:spPr bwMode="auto">
          <a:xfrm>
            <a:off x="941886" y="996897"/>
            <a:ext cx="10866721" cy="6232475"/>
          </a:xfrm>
          <a:prstGeom prst="rect">
            <a:avLst/>
          </a:prstGeom>
          <a:noFill/>
          <a:ln w="9525">
            <a:noFill/>
            <a:miter lim="800000"/>
            <a:headEnd/>
            <a:tailEnd/>
          </a:ln>
        </p:spPr>
        <p:txBody>
          <a:bodyPr wrap="square">
            <a:spAutoFit/>
          </a:bodyPr>
          <a:lstStyle/>
          <a:p>
            <a:pPr>
              <a:spcBef>
                <a:spcPts val="1800"/>
              </a:spcBef>
            </a:pPr>
            <a:r>
              <a:rPr lang="en-US" sz="2400" b="1" dirty="0">
                <a:solidFill>
                  <a:srgbClr val="FFFF00"/>
                </a:solidFill>
              </a:rPr>
              <a:t>     </a:t>
            </a:r>
            <a:r>
              <a:rPr lang="uk-UA" sz="3200" dirty="0"/>
              <a:t>Ця методологічна платформа передбачає об’єднане використання таких відомих економіч­них теорій, як “Конкуренція між політичними партіями” (</a:t>
            </a:r>
            <a:r>
              <a:rPr lang="en-US" sz="3200" dirty="0"/>
              <a:t>Party Competition</a:t>
            </a:r>
            <a:r>
              <a:rPr lang="uk-UA" sz="3200" dirty="0"/>
              <a:t> — </a:t>
            </a:r>
            <a:r>
              <a:rPr lang="en-US" sz="3200" dirty="0"/>
              <a:t>Downs</a:t>
            </a:r>
            <a:r>
              <a:rPr lang="uk-UA" sz="3200" dirty="0"/>
              <a:t>, 1957), “Колективної дії” (</a:t>
            </a:r>
            <a:r>
              <a:rPr lang="en-US" sz="3200" dirty="0"/>
              <a:t>Collective Action</a:t>
            </a:r>
            <a:r>
              <a:rPr lang="uk-UA" sz="3200" dirty="0"/>
              <a:t> — </a:t>
            </a:r>
            <a:r>
              <a:rPr lang="en-US" sz="3200" dirty="0"/>
              <a:t>Olson</a:t>
            </a:r>
            <a:r>
              <a:rPr lang="uk-UA" sz="3200" dirty="0"/>
              <a:t>, 1968)  та “Бюрокра­тії” (</a:t>
            </a:r>
            <a:r>
              <a:rPr lang="en-US" sz="3200" dirty="0"/>
              <a:t>Bureaucracy</a:t>
            </a:r>
            <a:r>
              <a:rPr lang="uk-UA" sz="3200" dirty="0"/>
              <a:t> — </a:t>
            </a:r>
            <a:r>
              <a:rPr lang="en-US" sz="3200" dirty="0" err="1"/>
              <a:t>Niskanen</a:t>
            </a:r>
            <a:r>
              <a:rPr lang="uk-UA" sz="3200" dirty="0"/>
              <a:t>, 1971). </a:t>
            </a:r>
            <a:r>
              <a:rPr lang="en-US" sz="3200" dirty="0"/>
              <a:t>	</a:t>
            </a:r>
            <a:r>
              <a:rPr lang="uk-UA" sz="3200" dirty="0"/>
              <a:t>Головними авторами “Теорії суспільного вибору” вважаються </a:t>
            </a:r>
            <a:r>
              <a:rPr lang="uk-UA" sz="3200" b="1" dirty="0"/>
              <a:t>Джеймс </a:t>
            </a:r>
            <a:r>
              <a:rPr lang="uk-UA" sz="3200" b="1" dirty="0" err="1"/>
              <a:t>Б’юканен</a:t>
            </a:r>
            <a:r>
              <a:rPr lang="uk-UA" sz="3200" b="1" dirty="0"/>
              <a:t> </a:t>
            </a:r>
            <a:r>
              <a:rPr lang="uk-UA" sz="3200" dirty="0"/>
              <a:t>(</a:t>
            </a:r>
            <a:r>
              <a:rPr lang="en-US" sz="3200" dirty="0"/>
              <a:t>James Buchanan</a:t>
            </a:r>
            <a:r>
              <a:rPr lang="uk-UA" sz="3200" dirty="0"/>
              <a:t>), лауреат Нобелівської премії в економічній науці (1986 р.) за роботу  «Теорії суспільного вибору» та </a:t>
            </a:r>
            <a:r>
              <a:rPr lang="uk-UA" sz="3200" b="1" dirty="0"/>
              <a:t>Гордон </a:t>
            </a:r>
            <a:r>
              <a:rPr lang="uk-UA" sz="3200" b="1" dirty="0" err="1"/>
              <a:t>Таллок</a:t>
            </a:r>
            <a:r>
              <a:rPr lang="uk-UA" sz="3200" b="1" dirty="0"/>
              <a:t> </a:t>
            </a:r>
            <a:r>
              <a:rPr lang="uk-UA" sz="3200" dirty="0"/>
              <a:t>(</a:t>
            </a:r>
            <a:r>
              <a:rPr lang="en-US" sz="3200" dirty="0"/>
              <a:t>Gordon </a:t>
            </a:r>
            <a:r>
              <a:rPr lang="en-US" sz="3200" dirty="0" err="1"/>
              <a:t>Tullock</a:t>
            </a:r>
            <a:r>
              <a:rPr lang="uk-UA" sz="3200" dirty="0"/>
              <a:t>). Теорія суспільного вибору досліджує політичні рішення, що приймаються на основі економічних принципів. </a:t>
            </a:r>
            <a:endParaRPr lang="ru-RU" sz="3200" dirty="0"/>
          </a:p>
          <a:p>
            <a:pPr>
              <a:spcBef>
                <a:spcPts val="1800"/>
              </a:spcBef>
            </a:pPr>
            <a:endParaRPr lang="ru-RU" sz="3200" b="1"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46050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9324" y="1045734"/>
            <a:ext cx="11118455" cy="4832092"/>
          </a:xfrm>
          <a:prstGeom prst="rect">
            <a:avLst/>
          </a:prstGeom>
        </p:spPr>
        <p:txBody>
          <a:bodyPr wrap="square">
            <a:spAutoFit/>
          </a:bodyPr>
          <a:lstStyle/>
          <a:p>
            <a:pPr marL="12065" marR="24130" indent="216535" algn="just">
              <a:spcAft>
                <a:spcPts val="0"/>
              </a:spcAft>
              <a:tabLst>
                <a:tab pos="450215" algn="l"/>
              </a:tabLst>
            </a:pPr>
            <a:r>
              <a:rPr lang="uk-UA" sz="2800" spc="-25" dirty="0">
                <a:solidFill>
                  <a:srgbClr val="000000"/>
                </a:solidFill>
                <a:latin typeface="Arial" panose="020B0604020202020204" pitchFamily="34" charset="0"/>
                <a:ea typeface="Times New Roman" panose="02020603050405020304" pitchFamily="18" charset="0"/>
                <a:cs typeface="Arial" panose="020B0604020202020204" pitchFamily="34" charset="0"/>
              </a:rPr>
              <a:t>Представники </a:t>
            </a:r>
            <a:r>
              <a:rPr lang="uk-UA" sz="2800" b="1" i="1" spc="-1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теорії суспільного вибору </a:t>
            </a:r>
            <a:r>
              <a:rPr lang="uk-UA" sz="2800" spc="-25" dirty="0">
                <a:solidFill>
                  <a:srgbClr val="000000"/>
                </a:solidFill>
                <a:latin typeface="Arial" panose="020B0604020202020204" pitchFamily="34" charset="0"/>
                <a:ea typeface="Times New Roman" panose="02020603050405020304" pitchFamily="18" charset="0"/>
                <a:cs typeface="Arial" panose="020B0604020202020204" pitchFamily="34" charset="0"/>
              </a:rPr>
              <a:t>виходять з того, що займаючись </a:t>
            </a:r>
            <a:r>
              <a:rPr lang="uk-UA" sz="2800" spc="-10" dirty="0">
                <a:solidFill>
                  <a:srgbClr val="000000"/>
                </a:solidFill>
                <a:latin typeface="Arial" panose="020B0604020202020204" pitchFamily="34" charset="0"/>
                <a:ea typeface="Times New Roman" panose="02020603050405020304" pitchFamily="18" charset="0"/>
                <a:cs typeface="Arial" panose="020B0604020202020204" pitchFamily="34" charset="0"/>
              </a:rPr>
              <a:t>політичною діяльністю, беручи участь у розробці й реалізації рі­шень в економічній сфері, людина, що зайняла державну посаду </a:t>
            </a:r>
            <a:r>
              <a:rPr lang="uk-UA" sz="2800" spc="-30" dirty="0">
                <a:solidFill>
                  <a:srgbClr val="000000"/>
                </a:solidFill>
                <a:latin typeface="Arial" panose="020B0604020202020204" pitchFamily="34" charset="0"/>
                <a:ea typeface="Times New Roman" panose="02020603050405020304" pitchFamily="18" charset="0"/>
                <a:cs typeface="Arial" panose="020B0604020202020204" pitchFamily="34" charset="0"/>
              </a:rPr>
              <a:t>(державний службовець, парламентарій, президент), не обов'язково буде керуватись інтересами суспільного благополуччя. Використо­</a:t>
            </a:r>
            <a:r>
              <a:rPr lang="uk-UA" sz="2800" spc="-10" dirty="0">
                <a:solidFill>
                  <a:srgbClr val="000000"/>
                </a:solidFill>
                <a:latin typeface="Arial" panose="020B0604020202020204" pitchFamily="34" charset="0"/>
                <a:ea typeface="Times New Roman" panose="02020603050405020304" pitchFamily="18" charset="0"/>
                <a:cs typeface="Arial" panose="020B0604020202020204" pitchFamily="34" charset="0"/>
              </a:rPr>
              <a:t>вуючи політичні інститути, вона намагатиметься </a:t>
            </a:r>
            <a:r>
              <a:rPr lang="uk-UA" sz="2800" spc="-15" dirty="0">
                <a:solidFill>
                  <a:srgbClr val="000000"/>
                </a:solidFill>
                <a:latin typeface="Arial" panose="020B0604020202020204" pitchFamily="34" charset="0"/>
                <a:ea typeface="Times New Roman" panose="02020603050405020304" pitchFamily="18" charset="0"/>
                <a:cs typeface="Arial" panose="020B0604020202020204" pitchFamily="34" charset="0"/>
              </a:rPr>
              <a:t>реалізувати свої індивідуальні цілі, отримати політичну чи еконо­</a:t>
            </a:r>
            <a:r>
              <a:rPr lang="uk-UA" sz="2800" spc="-10" dirty="0">
                <a:solidFill>
                  <a:srgbClr val="000000"/>
                </a:solidFill>
                <a:latin typeface="Arial" panose="020B0604020202020204" pitchFamily="34" charset="0"/>
                <a:ea typeface="Times New Roman" panose="02020603050405020304" pitchFamily="18" charset="0"/>
                <a:cs typeface="Arial" panose="020B0604020202020204" pitchFamily="34" charset="0"/>
              </a:rPr>
              <a:t>мічну "ренту". </a:t>
            </a:r>
            <a:r>
              <a:rPr lang="uk-UA" sz="2800" spc="-30" dirty="0">
                <a:solidFill>
                  <a:srgbClr val="000000"/>
                </a:solidFill>
                <a:latin typeface="Arial" panose="020B0604020202020204" pitchFamily="34" charset="0"/>
                <a:ea typeface="Times New Roman" panose="02020603050405020304" pitchFamily="18" charset="0"/>
                <a:cs typeface="Arial" panose="020B0604020202020204" pitchFamily="34" charset="0"/>
              </a:rPr>
              <a:t>Мета пошуку "ренти" — отримання привілеїв, преференцій, </a:t>
            </a:r>
            <a:r>
              <a:rPr lang="uk-UA" sz="28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державних кредитів, інформації, обмеження конкуренції тощо.</a:t>
            </a:r>
            <a:endParaRPr lang="ru-RU" sz="28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tabLst>
                <a:tab pos="450215" algn="l"/>
              </a:tabLst>
            </a:pPr>
            <a:r>
              <a:rPr lang="uk-UA" sz="28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sz="2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519533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216131" y="895066"/>
            <a:ext cx="11554299" cy="4524315"/>
          </a:xfrm>
          <a:prstGeom prst="rect">
            <a:avLst/>
          </a:prstGeom>
          <a:noFill/>
          <a:ln w="9525">
            <a:noFill/>
            <a:miter lim="800000"/>
            <a:headEnd/>
            <a:tailEnd/>
          </a:ln>
        </p:spPr>
        <p:txBody>
          <a:bodyPr wrap="square">
            <a:spAutoFit/>
          </a:bodyPr>
          <a:lstStyle/>
          <a:p>
            <a:r>
              <a:rPr lang="en-US" sz="2400" b="1" dirty="0">
                <a:solidFill>
                  <a:srgbClr val="FFFF00"/>
                </a:solidFill>
              </a:rPr>
              <a:t>     </a:t>
            </a:r>
            <a:r>
              <a:rPr lang="uk-UA" sz="3600" dirty="0">
                <a:latin typeface="Arial" panose="020B0604020202020204" pitchFamily="34" charset="0"/>
                <a:cs typeface="Arial" panose="020B0604020202020204" pitchFamily="34" charset="0"/>
              </a:rPr>
              <a:t>Ефективний розподіл виробничих ресурсів і кінцевих благ в економіці має місце тоді, коли, </a:t>
            </a:r>
          </a:p>
          <a:p>
            <a:r>
              <a:rPr lang="uk-UA" sz="3600" b="1" dirty="0">
                <a:solidFill>
                  <a:srgbClr val="FF0000"/>
                </a:solidFill>
                <a:latin typeface="Arial" panose="020B0604020202020204" pitchFamily="34" charset="0"/>
                <a:cs typeface="Arial" panose="020B0604020202020204" pitchFamily="34" charset="0"/>
              </a:rPr>
              <a:t>по-перше, </a:t>
            </a:r>
            <a:r>
              <a:rPr lang="uk-UA" sz="3600" b="1" dirty="0">
                <a:latin typeface="Arial" panose="020B0604020202020204" pitchFamily="34" charset="0"/>
                <a:cs typeface="Arial" panose="020B0604020202020204" pitchFamily="34" charset="0"/>
              </a:rPr>
              <a:t>неможливо збільшити виробництво будь-якого продукту в економіці без зниження виробництва принаймні іншого продукту</a:t>
            </a:r>
            <a:r>
              <a:rPr lang="uk-UA" sz="3600" dirty="0">
                <a:latin typeface="Arial" panose="020B0604020202020204" pitchFamily="34" charset="0"/>
                <a:cs typeface="Arial" panose="020B0604020202020204" pitchFamily="34" charset="0"/>
              </a:rPr>
              <a:t> і, </a:t>
            </a:r>
          </a:p>
          <a:p>
            <a:r>
              <a:rPr lang="uk-UA" sz="3600" b="1" dirty="0">
                <a:solidFill>
                  <a:srgbClr val="FF0000"/>
                </a:solidFill>
                <a:latin typeface="Arial" panose="020B0604020202020204" pitchFamily="34" charset="0"/>
                <a:cs typeface="Arial" panose="020B0604020202020204" pitchFamily="34" charset="0"/>
              </a:rPr>
              <a:t>по-друге, </a:t>
            </a:r>
            <a:r>
              <a:rPr lang="uk-UA" sz="3600" b="1" dirty="0">
                <a:latin typeface="Arial" panose="020B0604020202020204" pitchFamily="34" charset="0"/>
                <a:cs typeface="Arial" panose="020B0604020202020204" pitchFamily="34" charset="0"/>
              </a:rPr>
              <a:t>підвищення добробуту одного з учасників економічної діяльності неможливо досягти без зниження добробуту іншого.</a:t>
            </a:r>
            <a:r>
              <a:rPr lang="uk-UA" sz="3600" dirty="0">
                <a:latin typeface="Arial" panose="020B0604020202020204" pitchFamily="34" charset="0"/>
                <a:cs typeface="Arial" panose="020B0604020202020204" pitchFamily="34" charset="0"/>
              </a:rPr>
              <a:t> </a:t>
            </a:r>
            <a:endParaRPr lang="ru-RU" sz="3600" dirty="0">
              <a:latin typeface="Arial" panose="020B0604020202020204" pitchFamily="34" charset="0"/>
              <a:cs typeface="Arial" panose="020B0604020202020204" pitchFamily="34" charset="0"/>
            </a:endParaRPr>
          </a:p>
        </p:txBody>
      </p:sp>
      <p:sp>
        <p:nvSpPr>
          <p:cNvPr id="22530" name="TextBox 2"/>
          <p:cNvSpPr txBox="1">
            <a:spLocks noChangeArrowheads="1"/>
          </p:cNvSpPr>
          <p:nvPr/>
        </p:nvSpPr>
        <p:spPr bwMode="auto">
          <a:xfrm>
            <a:off x="1573876" y="150495"/>
            <a:ext cx="9144000" cy="1123384"/>
          </a:xfrm>
          <a:prstGeom prst="rect">
            <a:avLst/>
          </a:prstGeom>
          <a:noFill/>
          <a:ln w="9525">
            <a:noFill/>
            <a:miter lim="800000"/>
            <a:headEnd/>
            <a:tailEnd/>
          </a:ln>
        </p:spPr>
        <p:txBody>
          <a:bodyPr>
            <a:spAutoFit/>
          </a:bodyPr>
          <a:lstStyle/>
          <a:p>
            <a:pPr algn="ctr"/>
            <a:r>
              <a:rPr lang="uk-UA" sz="3200" b="1" dirty="0">
                <a:solidFill>
                  <a:schemeClr val="accent5">
                    <a:lumMod val="75000"/>
                  </a:schemeClr>
                </a:solidFill>
                <a:latin typeface="Arial" panose="020B0604020202020204" pitchFamily="34" charset="0"/>
                <a:cs typeface="Arial" panose="020B0604020202020204" pitchFamily="34" charset="0"/>
              </a:rPr>
              <a:t>Концепція ефективності за </a:t>
            </a:r>
            <a:r>
              <a:rPr lang="uk-UA" sz="3200" b="1" dirty="0" err="1">
                <a:solidFill>
                  <a:schemeClr val="accent5">
                    <a:lumMod val="75000"/>
                  </a:schemeClr>
                </a:solidFill>
                <a:latin typeface="Arial" panose="020B0604020202020204" pitchFamily="34" charset="0"/>
                <a:cs typeface="Arial" panose="020B0604020202020204" pitchFamily="34" charset="0"/>
              </a:rPr>
              <a:t>Парето</a:t>
            </a:r>
            <a:endParaRPr lang="uk-UA" sz="3200" b="1" dirty="0">
              <a:solidFill>
                <a:schemeClr val="accent5">
                  <a:lumMod val="75000"/>
                </a:schemeClr>
              </a:solidFill>
              <a:latin typeface="Arial" panose="020B0604020202020204" pitchFamily="34" charset="0"/>
              <a:cs typeface="Arial" panose="020B0604020202020204" pitchFamily="34" charset="0"/>
            </a:endParaRPr>
          </a:p>
          <a:p>
            <a:pPr algn="ctr"/>
            <a:endParaRPr lang="uk-UA" sz="1100" b="1" dirty="0">
              <a:solidFill>
                <a:srgbClr val="0070C0"/>
              </a:solidFill>
            </a:endParaRPr>
          </a:p>
          <a:p>
            <a:pPr algn="ctr"/>
            <a:r>
              <a:rPr lang="uk-UA" sz="2400" b="1" dirty="0">
                <a:solidFill>
                  <a:srgbClr val="0070C0"/>
                </a:solidFill>
              </a:rPr>
              <a:t> </a:t>
            </a:r>
            <a:endParaRPr lang="ru-RU" sz="2400" dirty="0">
              <a:solidFill>
                <a:srgbClr val="FF3300"/>
              </a:solidFill>
            </a:endParaRP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1960514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606903" y="404814"/>
            <a:ext cx="9737247" cy="6192837"/>
          </a:xfrm>
        </p:spPr>
        <p:txBody>
          <a:bodyPr/>
          <a:lstStyle/>
          <a:p>
            <a:pPr>
              <a:buFont typeface="Wingdings" panose="05000000000000000000" pitchFamily="2" charset="2"/>
              <a:buNone/>
            </a:pPr>
            <a:endParaRPr lang="uk-UA" altLang="ru-RU" dirty="0"/>
          </a:p>
          <a:p>
            <a:pPr algn="just">
              <a:buFont typeface="Wingdings" panose="05000000000000000000" pitchFamily="2" charset="2"/>
              <a:buNone/>
            </a:pPr>
            <a:r>
              <a:rPr lang="uk-UA" altLang="ru-RU" sz="3600" dirty="0">
                <a:latin typeface="Times New Roman" panose="02020603050405020304" pitchFamily="18" charset="0"/>
              </a:rPr>
              <a:t>   </a:t>
            </a:r>
            <a:r>
              <a:rPr lang="uk-UA" altLang="ru-RU" sz="3600" b="1" dirty="0">
                <a:solidFill>
                  <a:srgbClr val="003399"/>
                </a:solidFill>
                <a:latin typeface="Arial" panose="020B0604020202020204" pitchFamily="34" charset="0"/>
                <a:cs typeface="Arial" panose="020B0604020202020204" pitchFamily="34" charset="0"/>
              </a:rPr>
              <a:t>За ефективного функціонування ринку</a:t>
            </a:r>
            <a:r>
              <a:rPr lang="uk-UA" altLang="ru-RU" sz="3600" dirty="0">
                <a:latin typeface="Arial" panose="020B0604020202020204" pitchFamily="34" charset="0"/>
                <a:cs typeface="Arial" panose="020B0604020202020204" pitchFamily="34" charset="0"/>
              </a:rPr>
              <a:t> </a:t>
            </a:r>
            <a:r>
              <a:rPr lang="uk-UA" altLang="ru-RU" sz="3600" b="1" dirty="0">
                <a:solidFill>
                  <a:srgbClr val="FF0000"/>
                </a:solidFill>
                <a:latin typeface="Arial" panose="020B0604020202020204" pitchFamily="34" charset="0"/>
                <a:cs typeface="Arial" panose="020B0604020202020204" pitchFamily="34" charset="0"/>
              </a:rPr>
              <a:t>виробник використовує ресурси, відшкодовуючи витрати в розмірі їхньої вартості, а споживач повинен повністю оплачувати вартість купленого товару</a:t>
            </a:r>
            <a:r>
              <a:rPr lang="uk-UA" altLang="ru-RU" sz="3600" dirty="0">
                <a:latin typeface="Arial" panose="020B0604020202020204" pitchFamily="34" charset="0"/>
                <a:cs typeface="Arial" panose="020B0604020202020204" pitchFamily="34" charset="0"/>
              </a:rPr>
              <a:t>.</a:t>
            </a:r>
            <a:r>
              <a:rPr lang="ru-RU" altLang="ru-RU" sz="3600" dirty="0">
                <a:latin typeface="Arial" panose="020B0604020202020204" pitchFamily="34" charset="0"/>
                <a:cs typeface="Arial" panose="020B0604020202020204" pitchFamily="34" charset="0"/>
              </a:rPr>
              <a:t> </a:t>
            </a:r>
            <a:r>
              <a:rPr lang="uk-UA" altLang="ru-RU" sz="3600" dirty="0">
                <a:latin typeface="Arial" panose="020B0604020202020204" pitchFamily="34" charset="0"/>
                <a:cs typeface="Arial" panose="020B0604020202020204" pitchFamily="34" charset="0"/>
              </a:rPr>
              <a:t>Такий порядок є необхідною </a:t>
            </a:r>
            <a:r>
              <a:rPr lang="uk-UA" altLang="ru-RU" sz="3600" b="1" dirty="0">
                <a:solidFill>
                  <a:srgbClr val="00B050"/>
                </a:solidFill>
                <a:latin typeface="Arial" panose="020B0604020202020204" pitchFamily="34" charset="0"/>
                <a:cs typeface="Arial" panose="020B0604020202020204" pitchFamily="34" charset="0"/>
              </a:rPr>
              <a:t>умовою оптимального за </a:t>
            </a:r>
            <a:r>
              <a:rPr lang="uk-UA" altLang="ru-RU" sz="3600" b="1" dirty="0" err="1">
                <a:solidFill>
                  <a:srgbClr val="00B050"/>
                </a:solidFill>
                <a:latin typeface="Arial" panose="020B0604020202020204" pitchFamily="34" charset="0"/>
                <a:cs typeface="Arial" panose="020B0604020202020204" pitchFamily="34" charset="0"/>
              </a:rPr>
              <a:t>Парето</a:t>
            </a:r>
            <a:r>
              <a:rPr lang="uk-UA" altLang="ru-RU" sz="3600" b="1" dirty="0">
                <a:solidFill>
                  <a:srgbClr val="00B050"/>
                </a:solidFill>
                <a:latin typeface="Arial" panose="020B0604020202020204" pitchFamily="34" charset="0"/>
                <a:cs typeface="Arial" panose="020B0604020202020204" pitchFamily="34" charset="0"/>
              </a:rPr>
              <a:t> розподілу ресурсів</a:t>
            </a:r>
            <a:r>
              <a:rPr lang="uk-UA" altLang="ru-RU" sz="3600" dirty="0">
                <a:latin typeface="Arial" panose="020B0604020202020204" pitchFamily="34" charset="0"/>
                <a:cs typeface="Arial" panose="020B0604020202020204" pitchFamily="34" charset="0"/>
              </a:rPr>
              <a:t>.</a:t>
            </a:r>
            <a:r>
              <a:rPr lang="ru-RU" altLang="ru-RU" sz="3600" dirty="0">
                <a:latin typeface="Arial" panose="020B0604020202020204" pitchFamily="34" charset="0"/>
                <a:cs typeface="Arial" panose="020B0604020202020204" pitchFamily="34" charset="0"/>
              </a:rPr>
              <a:t> </a:t>
            </a:r>
          </a:p>
        </p:txBody>
      </p:sp>
      <p:pic>
        <p:nvPicPr>
          <p:cNvPr id="3"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9830493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anim calcmode="lin" valueType="num">
                                      <p:cBhvr>
                                        <p:cTn id="8"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1536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3604419" y="750189"/>
            <a:ext cx="5275263" cy="400110"/>
          </a:xfrm>
          <a:prstGeom prst="rect">
            <a:avLst/>
          </a:prstGeom>
          <a:solidFill>
            <a:srgbClr val="FF6600">
              <a:alpha val="50195"/>
            </a:srgbClr>
          </a:solidFill>
          <a:ln w="57150" cmpd="thinThick">
            <a:solidFill>
              <a:schemeClr val="tx1"/>
            </a:solidFill>
            <a:miter lim="800000"/>
            <a:headEnd/>
            <a:tailEnd/>
          </a:ln>
        </p:spPr>
        <p:txBody>
          <a:bodyPr>
            <a:spAutoFit/>
          </a:bodyPr>
          <a:lstStyle/>
          <a:p>
            <a:pPr algn="ctr">
              <a:spcBef>
                <a:spcPct val="50000"/>
              </a:spcBef>
            </a:pPr>
            <a:r>
              <a:rPr lang="uk-UA" sz="2000" b="1">
                <a:latin typeface="Times New Roman" pitchFamily="18" charset="0"/>
              </a:rPr>
              <a:t>АНАЛІЗ РІВНЯ ДОБРОБУТУ</a:t>
            </a:r>
            <a:r>
              <a:rPr lang="uk-UA" b="1">
                <a:latin typeface="Times New Roman" pitchFamily="18" charset="0"/>
              </a:rPr>
              <a:t>  </a:t>
            </a:r>
          </a:p>
        </p:txBody>
      </p:sp>
      <p:sp>
        <p:nvSpPr>
          <p:cNvPr id="23554" name="Text Box 3"/>
          <p:cNvSpPr txBox="1">
            <a:spLocks noChangeArrowheads="1"/>
          </p:cNvSpPr>
          <p:nvPr/>
        </p:nvSpPr>
        <p:spPr bwMode="auto">
          <a:xfrm>
            <a:off x="2208213" y="1844676"/>
            <a:ext cx="3657600" cy="461665"/>
          </a:xfrm>
          <a:prstGeom prst="rect">
            <a:avLst/>
          </a:prstGeom>
          <a:solidFill>
            <a:srgbClr val="3366FF">
              <a:alpha val="50195"/>
            </a:srgbClr>
          </a:solidFill>
          <a:ln w="57150" cmpd="thinThick">
            <a:solidFill>
              <a:schemeClr val="tx1"/>
            </a:solidFill>
            <a:miter lim="800000"/>
            <a:headEnd/>
            <a:tailEnd/>
          </a:ln>
        </p:spPr>
        <p:txBody>
          <a:bodyPr>
            <a:spAutoFit/>
          </a:bodyPr>
          <a:lstStyle/>
          <a:p>
            <a:pPr algn="ctr">
              <a:spcBef>
                <a:spcPct val="50000"/>
              </a:spcBef>
            </a:pPr>
            <a:r>
              <a:rPr lang="uk-UA" sz="2400" b="1">
                <a:latin typeface="Times New Roman" pitchFamily="18" charset="0"/>
              </a:rPr>
              <a:t>Оптимум Паретто</a:t>
            </a:r>
            <a:r>
              <a:rPr lang="uk-UA" sz="2400" b="1"/>
              <a:t> </a:t>
            </a:r>
          </a:p>
        </p:txBody>
      </p:sp>
      <p:sp>
        <p:nvSpPr>
          <p:cNvPr id="23555" name="Text Box 4"/>
          <p:cNvSpPr txBox="1">
            <a:spLocks noChangeArrowheads="1"/>
          </p:cNvSpPr>
          <p:nvPr/>
        </p:nvSpPr>
        <p:spPr bwMode="auto">
          <a:xfrm>
            <a:off x="6743700" y="1844676"/>
            <a:ext cx="3657600" cy="461665"/>
          </a:xfrm>
          <a:prstGeom prst="rect">
            <a:avLst/>
          </a:prstGeom>
          <a:solidFill>
            <a:srgbClr val="3366FF">
              <a:alpha val="50195"/>
            </a:srgbClr>
          </a:solidFill>
          <a:ln w="57150" cmpd="thinThick">
            <a:solidFill>
              <a:schemeClr val="tx1"/>
            </a:solidFill>
            <a:miter lim="800000"/>
            <a:headEnd/>
            <a:tailEnd/>
          </a:ln>
        </p:spPr>
        <p:txBody>
          <a:bodyPr>
            <a:spAutoFit/>
          </a:bodyPr>
          <a:lstStyle/>
          <a:p>
            <a:pPr algn="ctr">
              <a:spcBef>
                <a:spcPct val="50000"/>
              </a:spcBef>
            </a:pPr>
            <a:r>
              <a:rPr lang="uk-UA" sz="2400" b="1">
                <a:latin typeface="Times New Roman" pitchFamily="18" charset="0"/>
              </a:rPr>
              <a:t>Критерій компенсації</a:t>
            </a:r>
          </a:p>
        </p:txBody>
      </p:sp>
      <p:sp>
        <p:nvSpPr>
          <p:cNvPr id="23556" name="Text Box 5"/>
          <p:cNvSpPr txBox="1">
            <a:spLocks noChangeArrowheads="1"/>
          </p:cNvSpPr>
          <p:nvPr/>
        </p:nvSpPr>
        <p:spPr bwMode="auto">
          <a:xfrm>
            <a:off x="1666876" y="3000376"/>
            <a:ext cx="4214813" cy="3785652"/>
          </a:xfrm>
          <a:prstGeom prst="rect">
            <a:avLst/>
          </a:prstGeom>
          <a:solidFill>
            <a:srgbClr val="FFFFFF"/>
          </a:solidFill>
          <a:ln w="57150" cmpd="thinThick">
            <a:solidFill>
              <a:schemeClr val="tx1"/>
            </a:solidFill>
            <a:miter lim="800000"/>
            <a:headEnd/>
            <a:tailEnd/>
          </a:ln>
        </p:spPr>
        <p:txBody>
          <a:bodyPr>
            <a:spAutoFit/>
          </a:bodyPr>
          <a:lstStyle/>
          <a:p>
            <a:pPr algn="ctr">
              <a:spcBef>
                <a:spcPct val="50000"/>
              </a:spcBef>
            </a:pPr>
            <a:r>
              <a:rPr lang="uk-UA" sz="2400" b="1" dirty="0">
                <a:latin typeface="Arial" panose="020B0604020202020204" pitchFamily="34" charset="0"/>
                <a:cs typeface="Arial" panose="020B0604020202020204" pitchFamily="34" charset="0"/>
              </a:rPr>
              <a:t>Зміна в політиці є соціально виправданою, якщо внаслідок такої зміни або всі члени суспільства опиняться у кращому становищі, або, по меншій мірі, це буде стосуватись деяких його членів, разом з тим стан усіх інших не погіршиться</a:t>
            </a:r>
          </a:p>
        </p:txBody>
      </p:sp>
      <p:sp>
        <p:nvSpPr>
          <p:cNvPr id="23557" name="Rectangle 6"/>
          <p:cNvSpPr>
            <a:spLocks noChangeArrowheads="1"/>
          </p:cNvSpPr>
          <p:nvPr/>
        </p:nvSpPr>
        <p:spPr bwMode="auto">
          <a:xfrm>
            <a:off x="6096001" y="4797425"/>
            <a:ext cx="4430713" cy="1107996"/>
          </a:xfrm>
          <a:prstGeom prst="rect">
            <a:avLst/>
          </a:prstGeom>
          <a:solidFill>
            <a:srgbClr val="FFFFFF"/>
          </a:solidFill>
          <a:ln w="57150" cmpd="thinThick">
            <a:solidFill>
              <a:schemeClr val="tx1"/>
            </a:solidFill>
            <a:miter lim="800000"/>
            <a:headEnd/>
            <a:tailEnd/>
          </a:ln>
        </p:spPr>
        <p:txBody>
          <a:bodyPr>
            <a:spAutoFit/>
          </a:bodyPr>
          <a:lstStyle/>
          <a:p>
            <a:pPr algn="ctr">
              <a:spcBef>
                <a:spcPct val="50000"/>
              </a:spcBef>
            </a:pPr>
            <a:r>
              <a:rPr lang="uk-UA" sz="2200" b="1">
                <a:latin typeface="Times New Roman" pitchFamily="18" charset="0"/>
              </a:rPr>
              <a:t>Переможці компенсують втрати інших, але залишаються з прибутком</a:t>
            </a:r>
            <a:r>
              <a:rPr lang="uk-UA" sz="2000" b="1">
                <a:latin typeface="Times New Roman" pitchFamily="18" charset="0"/>
              </a:rPr>
              <a:t> </a:t>
            </a:r>
          </a:p>
        </p:txBody>
      </p:sp>
      <p:sp>
        <p:nvSpPr>
          <p:cNvPr id="23558" name="Text Box 7"/>
          <p:cNvSpPr txBox="1">
            <a:spLocks noChangeArrowheads="1"/>
          </p:cNvSpPr>
          <p:nvPr/>
        </p:nvSpPr>
        <p:spPr bwMode="auto">
          <a:xfrm>
            <a:off x="6167438" y="3068639"/>
            <a:ext cx="2393950" cy="1108075"/>
          </a:xfrm>
          <a:prstGeom prst="rect">
            <a:avLst/>
          </a:prstGeom>
          <a:solidFill>
            <a:srgbClr val="FFFFFF"/>
          </a:solidFill>
          <a:ln w="12700">
            <a:solidFill>
              <a:schemeClr val="tx1"/>
            </a:solidFill>
            <a:miter lim="800000"/>
            <a:headEnd/>
            <a:tailEnd/>
          </a:ln>
        </p:spPr>
        <p:txBody>
          <a:bodyPr>
            <a:spAutoFit/>
          </a:bodyPr>
          <a:lstStyle/>
          <a:p>
            <a:pPr algn="ctr">
              <a:spcBef>
                <a:spcPct val="50000"/>
              </a:spcBef>
            </a:pPr>
            <a:r>
              <a:rPr lang="uk-UA" sz="2200" b="1">
                <a:latin typeface="Times New Roman" pitchFamily="18" charset="0"/>
              </a:rPr>
              <a:t>Доходи тих, хто опинився у виграші</a:t>
            </a:r>
          </a:p>
        </p:txBody>
      </p:sp>
      <p:sp>
        <p:nvSpPr>
          <p:cNvPr id="23559" name="Rectangle 8"/>
          <p:cNvSpPr>
            <a:spLocks noChangeArrowheads="1"/>
          </p:cNvSpPr>
          <p:nvPr/>
        </p:nvSpPr>
        <p:spPr bwMode="auto">
          <a:xfrm>
            <a:off x="9167813" y="3071813"/>
            <a:ext cx="1262062" cy="1116012"/>
          </a:xfrm>
          <a:prstGeom prst="rect">
            <a:avLst/>
          </a:prstGeom>
          <a:solidFill>
            <a:srgbClr val="FFFFFF"/>
          </a:solidFill>
          <a:ln w="19050">
            <a:solidFill>
              <a:schemeClr val="tx1"/>
            </a:solidFill>
            <a:miter lim="800000"/>
            <a:headEnd/>
            <a:tailEnd/>
          </a:ln>
        </p:spPr>
        <p:txBody>
          <a:bodyPr>
            <a:spAutoFit/>
          </a:bodyPr>
          <a:lstStyle/>
          <a:p>
            <a:pPr algn="ctr"/>
            <a:r>
              <a:rPr lang="uk-UA" sz="2200" b="1">
                <a:latin typeface="Times New Roman" pitchFamily="18" charset="0"/>
              </a:rPr>
              <a:t>Доходи тих, хто програв</a:t>
            </a:r>
          </a:p>
        </p:txBody>
      </p:sp>
      <p:sp>
        <p:nvSpPr>
          <p:cNvPr id="23560" name="Text Box 9"/>
          <p:cNvSpPr txBox="1">
            <a:spLocks noChangeArrowheads="1"/>
          </p:cNvSpPr>
          <p:nvPr/>
        </p:nvSpPr>
        <p:spPr bwMode="auto">
          <a:xfrm>
            <a:off x="8739189" y="3429000"/>
            <a:ext cx="280987" cy="376238"/>
          </a:xfrm>
          <a:prstGeom prst="rect">
            <a:avLst/>
          </a:prstGeom>
          <a:solidFill>
            <a:schemeClr val="tx1"/>
          </a:solidFill>
          <a:ln w="9525">
            <a:solidFill>
              <a:schemeClr val="tx1"/>
            </a:solidFill>
            <a:miter lim="800000"/>
            <a:headEnd/>
            <a:tailEnd/>
          </a:ln>
        </p:spPr>
        <p:txBody>
          <a:bodyPr>
            <a:spAutoFit/>
          </a:bodyPr>
          <a:lstStyle/>
          <a:p>
            <a:pPr>
              <a:spcBef>
                <a:spcPct val="50000"/>
              </a:spcBef>
            </a:pPr>
            <a:r>
              <a:rPr lang="en-US" b="1">
                <a:solidFill>
                  <a:schemeClr val="bg1"/>
                </a:solidFill>
              </a:rPr>
              <a:t>&gt;</a:t>
            </a:r>
            <a:endParaRPr lang="uk-UA" b="1">
              <a:solidFill>
                <a:schemeClr val="bg1"/>
              </a:solidFill>
            </a:endParaRPr>
          </a:p>
        </p:txBody>
      </p:sp>
      <p:sp>
        <p:nvSpPr>
          <p:cNvPr id="23561" name="AutoShape 10"/>
          <p:cNvSpPr>
            <a:spLocks noChangeArrowheads="1"/>
          </p:cNvSpPr>
          <p:nvPr/>
        </p:nvSpPr>
        <p:spPr bwMode="auto">
          <a:xfrm>
            <a:off x="3881439" y="1166813"/>
            <a:ext cx="1055687" cy="533400"/>
          </a:xfrm>
          <a:prstGeom prst="downArrow">
            <a:avLst>
              <a:gd name="adj1" fmla="val 50000"/>
              <a:gd name="adj2" fmla="val 25000"/>
            </a:avLst>
          </a:prstGeom>
          <a:solidFill>
            <a:srgbClr val="339966"/>
          </a:solidFill>
          <a:ln w="9525">
            <a:solidFill>
              <a:schemeClr val="tx1"/>
            </a:solidFill>
            <a:miter lim="800000"/>
            <a:headEnd/>
            <a:tailEnd/>
          </a:ln>
        </p:spPr>
        <p:txBody>
          <a:bodyPr wrap="none" anchor="ctr"/>
          <a:lstStyle/>
          <a:p>
            <a:endParaRPr lang="uk-UA"/>
          </a:p>
        </p:txBody>
      </p:sp>
      <p:sp>
        <p:nvSpPr>
          <p:cNvPr id="23562" name="AutoShape 11"/>
          <p:cNvSpPr>
            <a:spLocks noChangeArrowheads="1"/>
          </p:cNvSpPr>
          <p:nvPr/>
        </p:nvSpPr>
        <p:spPr bwMode="auto">
          <a:xfrm>
            <a:off x="3881439" y="2390775"/>
            <a:ext cx="1055687" cy="533400"/>
          </a:xfrm>
          <a:prstGeom prst="downArrow">
            <a:avLst>
              <a:gd name="adj1" fmla="val 50000"/>
              <a:gd name="adj2" fmla="val 25000"/>
            </a:avLst>
          </a:prstGeom>
          <a:solidFill>
            <a:srgbClr val="339966"/>
          </a:solidFill>
          <a:ln w="9525">
            <a:solidFill>
              <a:schemeClr val="tx1"/>
            </a:solidFill>
            <a:miter lim="800000"/>
            <a:headEnd/>
            <a:tailEnd/>
          </a:ln>
        </p:spPr>
        <p:txBody>
          <a:bodyPr wrap="none" anchor="ctr"/>
          <a:lstStyle/>
          <a:p>
            <a:endParaRPr lang="uk-UA"/>
          </a:p>
        </p:txBody>
      </p:sp>
      <p:sp>
        <p:nvSpPr>
          <p:cNvPr id="23563" name="AutoShape 12"/>
          <p:cNvSpPr>
            <a:spLocks noChangeArrowheads="1"/>
          </p:cNvSpPr>
          <p:nvPr/>
        </p:nvSpPr>
        <p:spPr bwMode="auto">
          <a:xfrm>
            <a:off x="7667625" y="1214438"/>
            <a:ext cx="1055688" cy="533400"/>
          </a:xfrm>
          <a:prstGeom prst="downArrow">
            <a:avLst>
              <a:gd name="adj1" fmla="val 50000"/>
              <a:gd name="adj2" fmla="val 25000"/>
            </a:avLst>
          </a:prstGeom>
          <a:solidFill>
            <a:srgbClr val="3366FF"/>
          </a:solidFill>
          <a:ln w="9525">
            <a:solidFill>
              <a:schemeClr val="tx1"/>
            </a:solidFill>
            <a:miter lim="800000"/>
            <a:headEnd/>
            <a:tailEnd/>
          </a:ln>
        </p:spPr>
        <p:txBody>
          <a:bodyPr wrap="none" anchor="ctr"/>
          <a:lstStyle/>
          <a:p>
            <a:endParaRPr lang="uk-UA"/>
          </a:p>
        </p:txBody>
      </p:sp>
      <p:sp>
        <p:nvSpPr>
          <p:cNvPr id="23564" name="AutoShape 13"/>
          <p:cNvSpPr>
            <a:spLocks noChangeArrowheads="1"/>
          </p:cNvSpPr>
          <p:nvPr/>
        </p:nvSpPr>
        <p:spPr bwMode="auto">
          <a:xfrm>
            <a:off x="7667625" y="2390775"/>
            <a:ext cx="1055688" cy="533400"/>
          </a:xfrm>
          <a:prstGeom prst="downArrow">
            <a:avLst>
              <a:gd name="adj1" fmla="val 50000"/>
              <a:gd name="adj2" fmla="val 25000"/>
            </a:avLst>
          </a:prstGeom>
          <a:solidFill>
            <a:srgbClr val="3366FF"/>
          </a:solidFill>
          <a:ln w="9525">
            <a:solidFill>
              <a:schemeClr val="tx1"/>
            </a:solidFill>
            <a:miter lim="800000"/>
            <a:headEnd/>
            <a:tailEnd/>
          </a:ln>
        </p:spPr>
        <p:txBody>
          <a:bodyPr wrap="none" anchor="ctr"/>
          <a:lstStyle/>
          <a:p>
            <a:endParaRPr lang="uk-UA"/>
          </a:p>
        </p:txBody>
      </p:sp>
      <p:sp>
        <p:nvSpPr>
          <p:cNvPr id="23565" name="Rectangle 14"/>
          <p:cNvSpPr>
            <a:spLocks noChangeArrowheads="1"/>
          </p:cNvSpPr>
          <p:nvPr/>
        </p:nvSpPr>
        <p:spPr bwMode="auto">
          <a:xfrm>
            <a:off x="6096001" y="2997200"/>
            <a:ext cx="4430713" cy="1219200"/>
          </a:xfrm>
          <a:prstGeom prst="rect">
            <a:avLst/>
          </a:prstGeom>
          <a:noFill/>
          <a:ln w="57150" cmpd="thinThick">
            <a:solidFill>
              <a:schemeClr val="tx1"/>
            </a:solidFill>
            <a:miter lim="800000"/>
            <a:headEnd/>
            <a:tailEnd/>
          </a:ln>
        </p:spPr>
        <p:txBody>
          <a:bodyPr wrap="none" anchor="ctr"/>
          <a:lstStyle/>
          <a:p>
            <a:endParaRPr lang="uk-UA"/>
          </a:p>
        </p:txBody>
      </p:sp>
      <p:sp>
        <p:nvSpPr>
          <p:cNvPr id="23566" name="AutoShape 15"/>
          <p:cNvSpPr>
            <a:spLocks noChangeArrowheads="1"/>
          </p:cNvSpPr>
          <p:nvPr/>
        </p:nvSpPr>
        <p:spPr bwMode="auto">
          <a:xfrm>
            <a:off x="7667625" y="4292600"/>
            <a:ext cx="1055688" cy="457200"/>
          </a:xfrm>
          <a:prstGeom prst="downArrow">
            <a:avLst>
              <a:gd name="adj1" fmla="val 50000"/>
              <a:gd name="adj2" fmla="val 25000"/>
            </a:avLst>
          </a:prstGeom>
          <a:solidFill>
            <a:srgbClr val="3366FF"/>
          </a:solidFill>
          <a:ln w="9525">
            <a:solidFill>
              <a:schemeClr val="tx1"/>
            </a:solidFill>
            <a:miter lim="800000"/>
            <a:headEnd/>
            <a:tailEnd/>
          </a:ln>
        </p:spPr>
        <p:txBody>
          <a:bodyPr wrap="none" anchor="ctr"/>
          <a:lstStyle/>
          <a:p>
            <a:endParaRPr lang="uk-UA"/>
          </a:p>
        </p:txBody>
      </p:sp>
      <p:sp>
        <p:nvSpPr>
          <p:cNvPr id="23567" name="Text Box 16"/>
          <p:cNvSpPr txBox="1">
            <a:spLocks noChangeArrowheads="1"/>
          </p:cNvSpPr>
          <p:nvPr/>
        </p:nvSpPr>
        <p:spPr bwMode="auto">
          <a:xfrm>
            <a:off x="1524000" y="115888"/>
            <a:ext cx="9144000" cy="584775"/>
          </a:xfrm>
          <a:prstGeom prst="rect">
            <a:avLst/>
          </a:prstGeom>
          <a:noFill/>
          <a:ln w="9525">
            <a:noFill/>
            <a:miter lim="800000"/>
            <a:headEnd/>
            <a:tailEnd/>
          </a:ln>
        </p:spPr>
        <p:txBody>
          <a:bodyPr>
            <a:spAutoFit/>
          </a:bodyPr>
          <a:lstStyle/>
          <a:p>
            <a:pPr algn="ctr">
              <a:spcBef>
                <a:spcPct val="50000"/>
              </a:spcBef>
            </a:pPr>
            <a:r>
              <a:rPr lang="uk-UA" sz="3200" b="1" dirty="0">
                <a:solidFill>
                  <a:schemeClr val="accent5">
                    <a:lumMod val="75000"/>
                  </a:schemeClr>
                </a:solidFill>
                <a:latin typeface="Arial" panose="020B0604020202020204" pitchFamily="34" charset="0"/>
                <a:cs typeface="Arial" panose="020B0604020202020204" pitchFamily="34" charset="0"/>
              </a:rPr>
              <a:t>Аналіз рівня добробуту (</a:t>
            </a:r>
            <a:r>
              <a:rPr lang="en-US" sz="3200" b="1" dirty="0">
                <a:solidFill>
                  <a:schemeClr val="accent5">
                    <a:lumMod val="75000"/>
                  </a:schemeClr>
                </a:solidFill>
                <a:latin typeface="Arial" panose="020B0604020202020204" pitchFamily="34" charset="0"/>
                <a:cs typeface="Arial" panose="020B0604020202020204" pitchFamily="34" charset="0"/>
              </a:rPr>
              <a:t>Welfare analysis</a:t>
            </a:r>
            <a:r>
              <a:rPr lang="uk-UA" sz="3200" b="1" dirty="0">
                <a:solidFill>
                  <a:schemeClr val="accent5">
                    <a:lumMod val="75000"/>
                  </a:schemeClr>
                </a:solidFill>
                <a:latin typeface="Arial" panose="020B0604020202020204" pitchFamily="34" charset="0"/>
                <a:cs typeface="Arial" panose="020B0604020202020204" pitchFamily="34" charset="0"/>
              </a:rPr>
              <a:t>)</a:t>
            </a:r>
          </a:p>
        </p:txBody>
      </p:sp>
      <p:pic>
        <p:nvPicPr>
          <p:cNvPr id="17"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76564982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101" y="135221"/>
            <a:ext cx="10515600" cy="466979"/>
          </a:xfrm>
        </p:spPr>
        <p:txBody>
          <a:bodyPr>
            <a:noAutofit/>
          </a:bodyPr>
          <a:lstStyle/>
          <a:p>
            <a:pPr algn="ctr"/>
            <a:r>
              <a:rPr lang="uk-UA" sz="3200" b="1" dirty="0">
                <a:solidFill>
                  <a:schemeClr val="accent5">
                    <a:lumMod val="75000"/>
                  </a:schemeClr>
                </a:solidFill>
                <a:latin typeface="Arial" panose="020B0604020202020204" pitchFamily="34" charset="0"/>
                <a:cs typeface="Arial" panose="020B0604020202020204" pitchFamily="34" charset="0"/>
              </a:rPr>
              <a:t>6. </a:t>
            </a:r>
            <a:r>
              <a:rPr lang="uk-UA" sz="3200" b="1" kern="100" dirty="0">
                <a:solidFill>
                  <a:srgbClr val="003399"/>
                </a:solidFill>
                <a:latin typeface="Arial" panose="020B0604020202020204" pitchFamily="34" charset="0"/>
                <a:cs typeface="Arial" panose="020B0604020202020204" pitchFamily="34" charset="0"/>
              </a:rPr>
              <a:t>С</a:t>
            </a:r>
            <a:r>
              <a:rPr lang="uk-UA" sz="3200" b="1" kern="100" dirty="0">
                <a:solidFill>
                  <a:srgbClr val="003399"/>
                </a:solidFill>
                <a:effectLst/>
                <a:latin typeface="Arial" panose="020B0604020202020204" pitchFamily="34" charset="0"/>
                <a:ea typeface="Calibri" panose="020F0502020204030204" pitchFamily="34" charset="0"/>
                <a:cs typeface="Arial" panose="020B0604020202020204" pitchFamily="34" charset="0"/>
              </a:rPr>
              <a:t>учасної виклики аграрної політики</a:t>
            </a:r>
            <a:endParaRPr lang="ru-RU" sz="32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38912" y="868680"/>
            <a:ext cx="11594592" cy="5854099"/>
          </a:xfrm>
        </p:spPr>
        <p:txBody>
          <a:bodyPr>
            <a:normAutofit fontScale="85000" lnSpcReduction="20000"/>
          </a:bodyPr>
          <a:lstStyle/>
          <a:p>
            <a:pPr marL="0" indent="0">
              <a:lnSpc>
                <a:spcPct val="107000"/>
              </a:lnSpc>
              <a:spcAft>
                <a:spcPts val="800"/>
              </a:spcAft>
              <a:buNone/>
            </a:pPr>
            <a:r>
              <a:rPr lang="uk-UA"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Кліматичні зміни:</a:t>
            </a:r>
            <a:endParaRPr lang="ru-UA"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Адаптація до кліматичних змін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аграрна політика повинна включати заходи з адаптації до кліматичних змін, таких як розвиток стійких до посухи культур, впровадження зрошувальних систем і зменшення викидів парникових газів.</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Захист екосистем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забезпечення екологічної стійкості сільського господарства через збереження біорізноманіття, захист земельних ресурсів і раціональне використання водних ресурсів.</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Соціальні виклики:</a:t>
            </a:r>
            <a:endParaRPr lang="ru-UA"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Депопуляція сільських територій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зменшення чисельності населення на селі є однією з головних проблем, що вимагає впровадження комплексних заходів для створення робочих місць і поліпшення умов життя.</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соціальної справедливості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необхідність підтримки малих і середніх фермерів, які можуть страждати від конкуренції з великими агропідприємствами.</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a:p>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370521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101" y="135221"/>
            <a:ext cx="10515600" cy="466979"/>
          </a:xfrm>
        </p:spPr>
        <p:txBody>
          <a:bodyPr>
            <a:noAutofit/>
          </a:bodyPr>
          <a:lstStyle/>
          <a:p>
            <a:pPr algn="ctr"/>
            <a:r>
              <a:rPr lang="uk-UA" sz="3200" b="1" dirty="0">
                <a:solidFill>
                  <a:schemeClr val="accent5">
                    <a:lumMod val="75000"/>
                  </a:schemeClr>
                </a:solidFill>
                <a:latin typeface="Arial" panose="020B0604020202020204" pitchFamily="34" charset="0"/>
                <a:cs typeface="Arial" panose="020B0604020202020204" pitchFamily="34" charset="0"/>
              </a:rPr>
              <a:t>6. </a:t>
            </a:r>
            <a:r>
              <a:rPr lang="uk-UA" sz="3200" b="1" kern="100" dirty="0">
                <a:solidFill>
                  <a:srgbClr val="003399"/>
                </a:solidFill>
                <a:effectLst/>
                <a:latin typeface="Arial" panose="020B0604020202020204" pitchFamily="34" charset="0"/>
                <a:ea typeface="Calibri" panose="020F0502020204030204" pitchFamily="34" charset="0"/>
                <a:cs typeface="Arial" panose="020B0604020202020204" pitchFamily="34" charset="0"/>
              </a:rPr>
              <a:t>Виклики сучасної аграрної політики</a:t>
            </a:r>
            <a:endParaRPr lang="ru-RU" sz="32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868680"/>
            <a:ext cx="10515600" cy="5728765"/>
          </a:xfrm>
        </p:spPr>
        <p:txBody>
          <a:bodyPr>
            <a:normAutofit/>
          </a:bodyPr>
          <a:lstStyle/>
          <a:p>
            <a:pPr marL="0" indent="0">
              <a:lnSpc>
                <a:spcPct val="107000"/>
              </a:lnSpc>
              <a:spcAft>
                <a:spcPts val="800"/>
              </a:spcAft>
              <a:buNone/>
            </a:pPr>
            <a:r>
              <a:rPr lang="uk-UA" sz="2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Економічні виклики:</a:t>
            </a:r>
            <a:endParaRPr lang="ru-UA" sz="2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2400" b="1" kern="100" dirty="0">
                <a:effectLst/>
                <a:latin typeface="Arial" panose="020B0604020202020204" pitchFamily="34" charset="0"/>
                <a:ea typeface="Calibri" panose="020F0502020204030204" pitchFamily="34" charset="0"/>
                <a:cs typeface="Arial" panose="020B0604020202020204" pitchFamily="34" charset="0"/>
              </a:rPr>
              <a:t>Проблеми фінансування </a:t>
            </a:r>
            <a:r>
              <a:rPr lang="uk-UA" sz="2400" kern="100" dirty="0">
                <a:effectLst/>
                <a:latin typeface="Arial" panose="020B0604020202020204" pitchFamily="34" charset="0"/>
                <a:ea typeface="Calibri" panose="020F0502020204030204" pitchFamily="34" charset="0"/>
                <a:cs typeface="Arial" panose="020B0604020202020204" pitchFamily="34" charset="0"/>
              </a:rPr>
              <a:t>- обмеженість державних ресурсів на підтримку аграрного сектора вимагає ефективного розподілу коштів і залучення приватних інвестицій.</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2400" b="1" kern="100" dirty="0">
                <a:effectLst/>
                <a:latin typeface="Arial" panose="020B0604020202020204" pitchFamily="34" charset="0"/>
                <a:ea typeface="Calibri" panose="020F0502020204030204" pitchFamily="34" charset="0"/>
                <a:cs typeface="Arial" panose="020B0604020202020204" pitchFamily="34" charset="0"/>
              </a:rPr>
              <a:t>Глобальна конкуренція </a:t>
            </a:r>
            <a:r>
              <a:rPr lang="uk-UA" sz="2400" kern="100" dirty="0">
                <a:effectLst/>
                <a:latin typeface="Arial" panose="020B0604020202020204" pitchFamily="34" charset="0"/>
                <a:ea typeface="Calibri" panose="020F0502020204030204" pitchFamily="34" charset="0"/>
                <a:cs typeface="Arial" panose="020B0604020202020204" pitchFamily="34" charset="0"/>
              </a:rPr>
              <a:t>- підвищення вимог до якості та безпеки продукції на міжнародних ринках вимагає від національних виробників постійного вдосконалення та інновацій.</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ru-RU" dirty="0"/>
          </a:p>
          <a:p>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491235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101" y="135221"/>
            <a:ext cx="10515600" cy="466979"/>
          </a:xfrm>
        </p:spPr>
        <p:txBody>
          <a:bodyPr>
            <a:noAutofit/>
          </a:bodyPr>
          <a:lstStyle/>
          <a:p>
            <a:pPr algn="ctr"/>
            <a:r>
              <a:rPr lang="uk-UA" sz="2400" b="1" dirty="0">
                <a:solidFill>
                  <a:srgbClr val="003399"/>
                </a:solidFill>
                <a:latin typeface="Arial" panose="020B0604020202020204" pitchFamily="34" charset="0"/>
                <a:cs typeface="Arial" panose="020B0604020202020204" pitchFamily="34" charset="0"/>
              </a:rPr>
              <a:t>Для закріплення матеріалу лекції пропоную такі питання:</a:t>
            </a:r>
          </a:p>
        </p:txBody>
      </p:sp>
      <p:sp>
        <p:nvSpPr>
          <p:cNvPr id="3" name="Объект 2"/>
          <p:cNvSpPr>
            <a:spLocks noGrp="1"/>
          </p:cNvSpPr>
          <p:nvPr>
            <p:ph idx="1"/>
          </p:nvPr>
        </p:nvSpPr>
        <p:spPr>
          <a:xfrm>
            <a:off x="320040" y="737420"/>
            <a:ext cx="11777472" cy="5985359"/>
          </a:xfrm>
        </p:spPr>
        <p:txBody>
          <a:bodyPr>
            <a:normAutofit fontScale="62500" lnSpcReduction="20000"/>
          </a:bodyPr>
          <a:lstStyle/>
          <a:p>
            <a:pPr>
              <a:buFont typeface="+mj-lt"/>
              <a:buAutoNum type="arabicPeriod"/>
            </a:pPr>
            <a:r>
              <a:rPr lang="uk-UA" sz="2500" b="1" dirty="0">
                <a:latin typeface="Arial" panose="020B0604020202020204" pitchFamily="34" charset="0"/>
                <a:cs typeface="Arial" panose="020B0604020202020204" pitchFamily="34" charset="0"/>
              </a:rPr>
              <a:t>Роль і значення аграрної політики:</a:t>
            </a:r>
            <a:endParaRPr lang="uk-UA" sz="2500" dirty="0">
              <a:latin typeface="Arial" panose="020B0604020202020204" pitchFamily="34" charset="0"/>
              <a:cs typeface="Arial" panose="020B0604020202020204" pitchFamily="34" charset="0"/>
            </a:endParaRPr>
          </a:p>
          <a:p>
            <a:pPr marL="742950" lvl="1" indent="-285750">
              <a:buFont typeface="+mj-lt"/>
              <a:buAutoNum type="arabicPeriod"/>
            </a:pPr>
            <a:r>
              <a:rPr lang="uk-UA" sz="2500" dirty="0">
                <a:latin typeface="Arial" panose="020B0604020202020204" pitchFamily="34" charset="0"/>
                <a:cs typeface="Arial" panose="020B0604020202020204" pitchFamily="34" charset="0"/>
              </a:rPr>
              <a:t>Які основні завдання виконує аграрна політика в сучасній державі?</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 аграрна політика впливає на забезпечення продовольчої безпеки?</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Яким чином аграрна політика сприяє розвитку сільських територій?</a:t>
            </a:r>
          </a:p>
          <a:p>
            <a:pPr>
              <a:buFont typeface="+mj-lt"/>
              <a:buAutoNum type="arabicPeriod"/>
            </a:pPr>
            <a:r>
              <a:rPr lang="uk-UA" sz="2500" b="1" dirty="0">
                <a:latin typeface="Arial" panose="020B0604020202020204" pitchFamily="34" charset="0"/>
                <a:cs typeface="Arial" panose="020B0604020202020204" pitchFamily="34" charset="0"/>
              </a:rPr>
              <a:t>Інструменти аграрної політики:</a:t>
            </a:r>
            <a:endParaRPr lang="uk-UA" sz="2500" dirty="0">
              <a:latin typeface="Arial" panose="020B0604020202020204" pitchFamily="34" charset="0"/>
              <a:cs typeface="Arial" panose="020B0604020202020204" pitchFamily="34" charset="0"/>
            </a:endParaRPr>
          </a:p>
          <a:p>
            <a:pPr marL="742950" lvl="1" indent="-285750">
              <a:buFont typeface="+mj-lt"/>
              <a:buAutoNum type="arabicPeriod"/>
            </a:pPr>
            <a:r>
              <a:rPr lang="uk-UA" sz="2500" dirty="0">
                <a:latin typeface="Arial" panose="020B0604020202020204" pitchFamily="34" charset="0"/>
                <a:cs typeface="Arial" panose="020B0604020202020204" pitchFamily="34" charset="0"/>
              </a:rPr>
              <a:t>Назвіть основні економічні інструменти аграрної політики.</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Яке значення мають законодавчі інструменти у формуванні аграрної політики?</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 науково-технічна підтримка впливає на реалізацію аграрної політики?</a:t>
            </a:r>
          </a:p>
          <a:p>
            <a:pPr>
              <a:buFont typeface="+mj-lt"/>
              <a:buAutoNum type="arabicPeriod"/>
            </a:pPr>
            <a:r>
              <a:rPr lang="uk-UA" sz="2500" b="1" dirty="0">
                <a:latin typeface="Arial" panose="020B0604020202020204" pitchFamily="34" charset="0"/>
                <a:cs typeface="Arial" panose="020B0604020202020204" pitchFamily="34" charset="0"/>
              </a:rPr>
              <a:t>Групи інтересів в аграрній політиці:</a:t>
            </a:r>
            <a:endParaRPr lang="uk-UA" sz="2500" dirty="0">
              <a:latin typeface="Arial" panose="020B0604020202020204" pitchFamily="34" charset="0"/>
              <a:cs typeface="Arial" panose="020B0604020202020204" pitchFamily="34" charset="0"/>
            </a:endParaRPr>
          </a:p>
          <a:p>
            <a:pPr marL="742950" lvl="1" indent="-285750">
              <a:buFont typeface="+mj-lt"/>
              <a:buAutoNum type="arabicPeriod"/>
            </a:pPr>
            <a:r>
              <a:rPr lang="uk-UA" sz="2500" dirty="0">
                <a:latin typeface="Arial" panose="020B0604020202020204" pitchFamily="34" charset="0"/>
                <a:cs typeface="Arial" panose="020B0604020202020204" pitchFamily="34" charset="0"/>
              </a:rPr>
              <a:t>Які основні групи інтересів беруть участь у формуванні аграрної політики?</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 впливають великі </a:t>
            </a:r>
            <a:r>
              <a:rPr lang="uk-UA" sz="2500" dirty="0" err="1">
                <a:latin typeface="Arial" panose="020B0604020202020204" pitchFamily="34" charset="0"/>
                <a:cs typeface="Arial" panose="020B0604020202020204" pitchFamily="34" charset="0"/>
              </a:rPr>
              <a:t>агрохолдинги</a:t>
            </a:r>
            <a:r>
              <a:rPr lang="uk-UA" sz="2500" dirty="0">
                <a:latin typeface="Arial" panose="020B0604020202020204" pitchFamily="34" charset="0"/>
                <a:cs typeface="Arial" panose="020B0604020202020204" pitchFamily="34" charset="0"/>
              </a:rPr>
              <a:t> на аграрну політику в порівнянні з малими фермерськими господарствами?</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Яку роль відіграють міжнародні організації у формуванні аграрної політики?</a:t>
            </a:r>
          </a:p>
          <a:p>
            <a:pPr>
              <a:buFont typeface="+mj-lt"/>
              <a:buAutoNum type="arabicPeriod"/>
            </a:pPr>
            <a:r>
              <a:rPr lang="uk-UA" sz="2500" b="1" dirty="0">
                <a:latin typeface="Arial" panose="020B0604020202020204" pitchFamily="34" charset="0"/>
                <a:cs typeface="Arial" panose="020B0604020202020204" pitchFamily="34" charset="0"/>
              </a:rPr>
              <a:t>Об’єктивні передумови необхідності державного регулювання сільського господарства:</a:t>
            </a:r>
            <a:endParaRPr lang="uk-UA" sz="2500" dirty="0">
              <a:latin typeface="Arial" panose="020B0604020202020204" pitchFamily="34" charset="0"/>
              <a:cs typeface="Arial" panose="020B0604020202020204" pitchFamily="34" charset="0"/>
            </a:endParaRPr>
          </a:p>
          <a:p>
            <a:pPr marL="742950" lvl="1" indent="-285750">
              <a:buFont typeface="+mj-lt"/>
              <a:buAutoNum type="arabicPeriod"/>
            </a:pPr>
            <a:r>
              <a:rPr lang="uk-UA" sz="2500" dirty="0">
                <a:latin typeface="Arial" panose="020B0604020202020204" pitchFamily="34" charset="0"/>
                <a:cs typeface="Arial" panose="020B0604020202020204" pitchFamily="34" charset="0"/>
              </a:rPr>
              <a:t>Чому державне регулювання є необхідним для розвитку сільського господарства?</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Які соціально-економічні фактори обумовлюють потребу в державному регулюванні аграрного сектора?</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 держава може забезпечити сталий розвиток сільського господарства через регуляторні заходи?</a:t>
            </a:r>
          </a:p>
          <a:p>
            <a:pPr>
              <a:buFont typeface="+mj-lt"/>
              <a:buAutoNum type="arabicPeriod"/>
            </a:pPr>
            <a:r>
              <a:rPr lang="uk-UA" sz="2500" b="1" dirty="0">
                <a:latin typeface="Arial" panose="020B0604020202020204" pitchFamily="34" charset="0"/>
                <a:cs typeface="Arial" panose="020B0604020202020204" pitchFamily="34" charset="0"/>
              </a:rPr>
              <a:t>Історичні аспекти макроекономічного регулювання:</a:t>
            </a:r>
            <a:endParaRPr lang="uk-UA" sz="2500" dirty="0">
              <a:latin typeface="Arial" panose="020B0604020202020204" pitchFamily="34" charset="0"/>
              <a:cs typeface="Arial" panose="020B0604020202020204" pitchFamily="34" charset="0"/>
            </a:endParaRPr>
          </a:p>
          <a:p>
            <a:pPr marL="742950" lvl="1" indent="-285750">
              <a:buFont typeface="+mj-lt"/>
              <a:buAutoNum type="arabicPeriod"/>
            </a:pPr>
            <a:r>
              <a:rPr lang="uk-UA" sz="2500" dirty="0">
                <a:latin typeface="Arial" panose="020B0604020202020204" pitchFamily="34" charset="0"/>
                <a:cs typeface="Arial" panose="020B0604020202020204" pitchFamily="34" charset="0"/>
              </a:rPr>
              <a:t>Як змінювалось макроекономічне регулювання аграрного сектора протягом XX століття?</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Які </a:t>
            </a:r>
            <a:r>
              <a:rPr lang="uk-UA" sz="2500" dirty="0" err="1">
                <a:latin typeface="Arial" panose="020B0604020202020204" pitchFamily="34" charset="0"/>
                <a:cs typeface="Arial" panose="020B0604020202020204" pitchFamily="34" charset="0"/>
              </a:rPr>
              <a:t>уроки</a:t>
            </a:r>
            <a:r>
              <a:rPr lang="uk-UA" sz="2500" dirty="0">
                <a:latin typeface="Arial" panose="020B0604020202020204" pitchFamily="34" charset="0"/>
                <a:cs typeface="Arial" panose="020B0604020202020204" pitchFamily="34" charset="0"/>
              </a:rPr>
              <a:t> можна винести з історичного досвіду аграрних реформ в різних країнах?</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 впливали різні економічні моделі на формування аграрної політики?</a:t>
            </a:r>
          </a:p>
          <a:p>
            <a:pPr>
              <a:buFont typeface="+mj-lt"/>
              <a:buAutoNum type="arabicPeriod"/>
            </a:pPr>
            <a:r>
              <a:rPr lang="uk-UA" sz="2500" b="1" dirty="0">
                <a:latin typeface="Arial" panose="020B0604020202020204" pitchFamily="34" charset="0"/>
                <a:cs typeface="Arial" panose="020B0604020202020204" pitchFamily="34" charset="0"/>
              </a:rPr>
              <a:t>Виклики сучасної аграрної політики:</a:t>
            </a:r>
            <a:endParaRPr lang="uk-UA" sz="2500" dirty="0">
              <a:latin typeface="Arial" panose="020B0604020202020204" pitchFamily="34" charset="0"/>
              <a:cs typeface="Arial" panose="020B0604020202020204" pitchFamily="34" charset="0"/>
            </a:endParaRPr>
          </a:p>
          <a:p>
            <a:pPr marL="742950" lvl="1" indent="-285750">
              <a:buFont typeface="+mj-lt"/>
              <a:buAutoNum type="arabicPeriod"/>
            </a:pPr>
            <a:r>
              <a:rPr lang="uk-UA" sz="2500" dirty="0">
                <a:latin typeface="Arial" panose="020B0604020202020204" pitchFamily="34" charset="0"/>
                <a:cs typeface="Arial" panose="020B0604020202020204" pitchFamily="34" charset="0"/>
              </a:rPr>
              <a:t>Які основні виклики стоять перед сучасною аграрною політикою?</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 кліматичні зміни впливають на аграрну політику?</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Які соціально-економічні проблеми вимагають вирішення в контексті сучасної аграрної політики?</a:t>
            </a:r>
          </a:p>
          <a:p>
            <a:pPr marL="0" indent="0">
              <a:buNone/>
            </a:pPr>
            <a:endParaRPr lang="ru-RU" dirty="0"/>
          </a:p>
          <a:p>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56667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175993" y="2887541"/>
            <a:ext cx="7834312" cy="754808"/>
          </a:xfrm>
        </p:spPr>
        <p:txBody>
          <a:bodyPr/>
          <a:lstStyle/>
          <a:p>
            <a:pPr algn="ctr" eaLnBrk="1" hangingPunct="1"/>
            <a:r>
              <a:rPr lang="uk-UA" altLang="ru-RU" b="1" dirty="0">
                <a:solidFill>
                  <a:schemeClr val="accent1">
                    <a:lumMod val="50000"/>
                  </a:schemeClr>
                </a:solidFill>
                <a:latin typeface="Arial" panose="020B0604020202020204" pitchFamily="34" charset="0"/>
                <a:cs typeface="Arial" panose="020B0604020202020204" pitchFamily="34" charset="0"/>
              </a:rPr>
              <a:t>Дякую за увагу!</a:t>
            </a:r>
          </a:p>
        </p:txBody>
      </p:sp>
      <p:sp>
        <p:nvSpPr>
          <p:cNvPr id="2" name="AutoShape 2" descr="Ð ÐµÐ·ÑÐ»ÑÑÐ°Ñ Ð¿Ð¾ÑÑÐºÑ Ð·Ð¾Ð±ÑÐ°Ð¶ÐµÐ½Ñ Ð·Ð° Ð·Ð°Ð¿Ð¸ÑÐ¾Ð¼ &quot;e-mail&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3" name="Рисунок 2"/>
          <p:cNvPicPr>
            <a:picLocks noChangeAspect="1"/>
          </p:cNvPicPr>
          <p:nvPr/>
        </p:nvPicPr>
        <p:blipFill>
          <a:blip r:embed="rId2"/>
          <a:stretch>
            <a:fillRect/>
          </a:stretch>
        </p:blipFill>
        <p:spPr>
          <a:xfrm>
            <a:off x="2495600" y="5136462"/>
            <a:ext cx="1584176" cy="1577135"/>
          </a:xfrm>
          <a:prstGeom prst="rect">
            <a:avLst/>
          </a:prstGeom>
        </p:spPr>
      </p:pic>
      <p:sp>
        <p:nvSpPr>
          <p:cNvPr id="10" name="Rectangle 2"/>
          <p:cNvSpPr txBox="1">
            <a:spLocks noChangeArrowheads="1"/>
          </p:cNvSpPr>
          <p:nvPr/>
        </p:nvSpPr>
        <p:spPr bwMode="auto">
          <a:xfrm>
            <a:off x="4655840" y="5473299"/>
            <a:ext cx="5040560" cy="75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ru-RU" sz="3200" dirty="0">
                <a:solidFill>
                  <a:schemeClr val="tx1"/>
                </a:solidFill>
                <a:latin typeface="Arial" panose="020B0604020202020204" pitchFamily="34" charset="0"/>
                <a:cs typeface="Arial" panose="020B0604020202020204" pitchFamily="34" charset="0"/>
              </a:rPr>
              <a:t>dibrova@nubip.edu.ua</a:t>
            </a:r>
            <a:endParaRPr lang="uk-UA" altLang="ru-RU"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8623"/>
            <a:ext cx="10515600" cy="926780"/>
          </a:xfrm>
        </p:spPr>
        <p:txBody>
          <a:bodyPr>
            <a:normAutofit/>
          </a:bodyPr>
          <a:lstStyle/>
          <a:p>
            <a:pPr algn="ctr"/>
            <a:r>
              <a:rPr lang="uk-UA" sz="4000" b="1" dirty="0">
                <a:solidFill>
                  <a:schemeClr val="accent5">
                    <a:lumMod val="75000"/>
                  </a:schemeClr>
                </a:solidFill>
                <a:latin typeface="Arial" panose="020B0604020202020204" pitchFamily="34" charset="0"/>
                <a:cs typeface="Arial" panose="020B0604020202020204" pitchFamily="34" charset="0"/>
              </a:rPr>
              <a:t>1. Роль і значення аграрної політики</a:t>
            </a:r>
            <a:endParaRPr lang="uk-UA" dirty="0"/>
          </a:p>
        </p:txBody>
      </p:sp>
      <p:sp>
        <p:nvSpPr>
          <p:cNvPr id="3" name="Объект 2"/>
          <p:cNvSpPr>
            <a:spLocks noGrp="1"/>
          </p:cNvSpPr>
          <p:nvPr>
            <p:ph idx="1"/>
          </p:nvPr>
        </p:nvSpPr>
        <p:spPr>
          <a:xfrm>
            <a:off x="712365" y="1372618"/>
            <a:ext cx="10515600" cy="5174486"/>
          </a:xfrm>
        </p:spPr>
        <p:txBody>
          <a:bodyPr>
            <a:normAutofit fontScale="92500"/>
          </a:bodyPr>
          <a:lstStyle/>
          <a:p>
            <a:pPr marL="0" indent="0" algn="just">
              <a:buNone/>
            </a:pPr>
            <a:r>
              <a:rPr lang="uk-UA" dirty="0"/>
              <a:t>	</a:t>
            </a:r>
            <a:r>
              <a:rPr lang="ru-RU" sz="3000" dirty="0">
                <a:latin typeface="Arial" panose="020B0604020202020204" pitchFamily="34" charset="0"/>
                <a:cs typeface="Arial" panose="020B0604020202020204" pitchFamily="34" charset="0"/>
              </a:rPr>
              <a:t> </a:t>
            </a:r>
            <a:r>
              <a:rPr lang="uk-UA" sz="3000" dirty="0">
                <a:latin typeface="Arial" panose="020B0604020202020204" pitchFamily="34" charset="0"/>
                <a:cs typeface="Arial" panose="020B0604020202020204" pitchFamily="34" charset="0"/>
              </a:rPr>
              <a:t>Термін </a:t>
            </a:r>
            <a:r>
              <a:rPr lang="ru-RU" sz="3000" dirty="0">
                <a:latin typeface="Arial" panose="020B0604020202020204" pitchFamily="34" charset="0"/>
                <a:cs typeface="Arial" panose="020B0604020202020204" pitchFamily="34" charset="0"/>
              </a:rPr>
              <a:t> </a:t>
            </a:r>
            <a:r>
              <a:rPr lang="uk-UA" sz="3000" b="1" dirty="0">
                <a:solidFill>
                  <a:srgbClr val="FF0000"/>
                </a:solidFill>
                <a:latin typeface="Arial" panose="020B0604020202020204" pitchFamily="34" charset="0"/>
                <a:cs typeface="Arial" panose="020B0604020202020204" pitchFamily="34" charset="0"/>
              </a:rPr>
              <a:t>«аграрний» </a:t>
            </a:r>
            <a:r>
              <a:rPr lang="uk-UA" sz="3000" dirty="0">
                <a:latin typeface="Arial" panose="020B0604020202020204" pitchFamily="34" charset="0"/>
                <a:cs typeface="Arial" panose="020B0604020202020204" pitchFamily="34" charset="0"/>
              </a:rPr>
              <a:t>походить від латинського "</a:t>
            </a:r>
            <a:r>
              <a:rPr lang="uk-UA" sz="3000" dirty="0" err="1">
                <a:latin typeface="Arial" panose="020B0604020202020204" pitchFamily="34" charset="0"/>
                <a:cs typeface="Arial" panose="020B0604020202020204" pitchFamily="34" charset="0"/>
              </a:rPr>
              <a:t>agrarĭus</a:t>
            </a:r>
            <a:r>
              <a:rPr lang="uk-UA" sz="3000" dirty="0">
                <a:latin typeface="Arial" panose="020B0604020202020204" pitchFamily="34" charset="0"/>
                <a:cs typeface="Arial" panose="020B0604020202020204" pitchFamily="34" charset="0"/>
              </a:rPr>
              <a:t>", що означає "земельний", "сільськогосподарський</a:t>
            </a:r>
            <a:r>
              <a:rPr lang="ru-RU" sz="3000" dirty="0">
                <a:latin typeface="Arial" panose="020B0604020202020204" pitchFamily="34" charset="0"/>
                <a:cs typeface="Arial" panose="020B0604020202020204" pitchFamily="34" charset="0"/>
              </a:rPr>
              <a:t>«; </a:t>
            </a:r>
            <a:r>
              <a:rPr lang="uk-UA" sz="3000" b="1" dirty="0">
                <a:solidFill>
                  <a:srgbClr val="FF0000"/>
                </a:solidFill>
                <a:latin typeface="Arial" panose="020B0604020202020204" pitchFamily="34" charset="0"/>
                <a:cs typeface="Arial" panose="020B0604020202020204" pitchFamily="34" charset="0"/>
              </a:rPr>
              <a:t>«політика» </a:t>
            </a:r>
            <a:r>
              <a:rPr lang="uk-UA" sz="3000" dirty="0">
                <a:latin typeface="Arial" panose="020B0604020202020204" pitchFamily="34" charset="0"/>
                <a:cs typeface="Arial" panose="020B0604020202020204" pitchFamily="34" charset="0"/>
              </a:rPr>
              <a:t>має грецьке походження і перекладається як «мистецтво управління державою». </a:t>
            </a:r>
            <a:endParaRPr lang="ru-RU" sz="3000" dirty="0">
              <a:latin typeface="Arial" panose="020B0604020202020204" pitchFamily="34" charset="0"/>
              <a:cs typeface="Arial" panose="020B0604020202020204" pitchFamily="34" charset="0"/>
            </a:endParaRPr>
          </a:p>
          <a:p>
            <a:pPr marL="0" indent="0" algn="just">
              <a:buNone/>
            </a:pPr>
            <a:r>
              <a:rPr lang="uk-UA" sz="3000" b="1" dirty="0">
                <a:latin typeface="Arial" panose="020B0604020202020204" pitchFamily="34" charset="0"/>
                <a:cs typeface="Arial" panose="020B0604020202020204" pitchFamily="34" charset="0"/>
              </a:rPr>
              <a:t>	</a:t>
            </a:r>
            <a:r>
              <a:rPr lang="uk-UA" sz="3000" b="1" dirty="0">
                <a:solidFill>
                  <a:srgbClr val="FF0000"/>
                </a:solidFill>
                <a:latin typeface="Arial" panose="020B0604020202020204" pitchFamily="34" charset="0"/>
                <a:cs typeface="Arial" panose="020B0604020202020204" pitchFamily="34" charset="0"/>
              </a:rPr>
              <a:t>Аграрна політика </a:t>
            </a:r>
            <a:r>
              <a:rPr lang="uk-UA" sz="3000" dirty="0">
                <a:latin typeface="Arial" panose="020B0604020202020204" pitchFamily="34" charset="0"/>
                <a:cs typeface="Arial" panose="020B0604020202020204" pitchFamily="34" charset="0"/>
              </a:rPr>
              <a:t>— це сукупність державних заходів, спрямованих на регулювання, підтримку і розвиток сільського господарства, раціональне використання земельних ресурсів, забезпечення продовольчої безпеки та розвиток сільських територій. 	Аграрна політика охоплює законодавчі, адміністративні, економічні та соціальні інструменти, які впливають на виробництво, переробку та збут сільськогосподарської продукції.</a:t>
            </a:r>
          </a:p>
          <a:p>
            <a:pPr algn="just">
              <a:buFontTx/>
              <a:buChar char="-"/>
            </a:pPr>
            <a:endParaRPr lang="uk-UA"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0"/>
            <a:ext cx="773253" cy="788565"/>
          </a:xfrm>
          <a:prstGeom prst="rect">
            <a:avLst/>
          </a:prstGeom>
          <a:noFill/>
          <a:ln w="9525">
            <a:noFill/>
            <a:miter lim="800000"/>
            <a:headEnd/>
            <a:tailEnd/>
          </a:ln>
        </p:spPr>
      </p:pic>
    </p:spTree>
    <p:extLst>
      <p:ext uri="{BB962C8B-B14F-4D97-AF65-F5344CB8AC3E}">
        <p14:creationId xmlns:p14="http://schemas.microsoft.com/office/powerpoint/2010/main" val="209090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8486"/>
            <a:ext cx="10515600" cy="636314"/>
          </a:xfrm>
        </p:spPr>
        <p:txBody>
          <a:bodyPr>
            <a:normAutofit fontScale="90000"/>
          </a:bodyPr>
          <a:lstStyle/>
          <a:p>
            <a:pPr lvl="1" algn="ctr" rtl="0">
              <a:lnSpc>
                <a:spcPct val="90000"/>
              </a:lnSpc>
              <a:spcBef>
                <a:spcPct val="0"/>
              </a:spcBef>
            </a:pPr>
            <a:r>
              <a:rPr lang="uk-UA" sz="3600" b="1" dirty="0">
                <a:solidFill>
                  <a:schemeClr val="accent5">
                    <a:lumMod val="75000"/>
                  </a:schemeClr>
                </a:solidFill>
                <a:latin typeface="Arial" panose="020B0604020202020204" pitchFamily="34" charset="0"/>
                <a:cs typeface="Arial" panose="020B0604020202020204" pitchFamily="34" charset="0"/>
              </a:rPr>
              <a:t>Аграрна політика:</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32619" y="854799"/>
            <a:ext cx="11415252" cy="5784715"/>
          </a:xfrm>
        </p:spPr>
        <p:txBody>
          <a:bodyPr>
            <a:normAutofit/>
          </a:bodyPr>
          <a:lstStyle/>
          <a:p>
            <a:pPr fontAlgn="base"/>
            <a:r>
              <a:rPr lang="uk-UA" dirty="0">
                <a:latin typeface="Arial" panose="020B0604020202020204" pitchFamily="34" charset="0"/>
                <a:cs typeface="Arial" panose="020B0604020202020204" pitchFamily="34" charset="0"/>
              </a:rPr>
              <a:t>процес управління і регулювання аграрним сектором економіки з  метою забезпечення його розвитку за одним або одночасно кількома політично задекларованими, економічно забезпеченими та соціально захищеними напрямками </a:t>
            </a:r>
            <a:r>
              <a:rPr lang="uk-UA" sz="2000" dirty="0">
                <a:latin typeface="Arial" panose="020B0604020202020204" pitchFamily="34" charset="0"/>
                <a:cs typeface="Arial" panose="020B0604020202020204" pitchFamily="34" charset="0"/>
              </a:rPr>
              <a:t>(Кваша С. М. Методологічний базис прийняття суспільних рішень в аграрній політиці / С. М. Кваша // Економіка АПК. – 2013. – № 8. – С. 14.)</a:t>
            </a:r>
          </a:p>
          <a:p>
            <a:pPr fontAlgn="base"/>
            <a:r>
              <a:rPr lang="uk-UA" dirty="0">
                <a:latin typeface="Arial" panose="020B0604020202020204" pitchFamily="34" charset="0"/>
                <a:cs typeface="Arial" panose="020B0604020202020204" pitchFamily="34" charset="0"/>
              </a:rPr>
              <a:t>стратегічний курс держави та система заходів, спрямованих на інтенсивний розвиток продуктивних сил села, вдосконалення або докорінну зміну існуючих економічних відносин, в </a:t>
            </a:r>
            <a:r>
              <a:rPr lang="uk-UA" dirty="0" err="1">
                <a:latin typeface="Arial" panose="020B0604020202020204" pitchFamily="34" charset="0"/>
                <a:cs typeface="Arial" panose="020B0604020202020204" pitchFamily="34" charset="0"/>
              </a:rPr>
              <a:t>т.ч</a:t>
            </a:r>
            <a:r>
              <a:rPr lang="uk-UA" dirty="0">
                <a:latin typeface="Arial" panose="020B0604020202020204" pitchFamily="34" charset="0"/>
                <a:cs typeface="Arial" panose="020B0604020202020204" pitchFamily="34" charset="0"/>
              </a:rPr>
              <a:t>. типів і форм економічної власності, а також господарського механізму з метою істотного поліпшення умов життя й побуту його мешканців, на забезпечення продовольчої безпеки країни </a:t>
            </a:r>
            <a:r>
              <a:rPr lang="uk-UA" sz="2000" dirty="0">
                <a:latin typeface="Arial" panose="020B0604020202020204" pitchFamily="34" charset="0"/>
                <a:cs typeface="Arial" panose="020B0604020202020204" pitchFamily="34" charset="0"/>
              </a:rPr>
              <a:t>(</a:t>
            </a:r>
            <a:r>
              <a:rPr lang="uk-UA" sz="2000" dirty="0" err="1">
                <a:latin typeface="Arial" panose="020B0604020202020204" pitchFamily="34" charset="0"/>
                <a:cs typeface="Arial" panose="020B0604020202020204" pitchFamily="34" charset="0"/>
              </a:rPr>
              <a:t>Мочерний</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С.В</a:t>
            </a:r>
            <a:r>
              <a:rPr lang="uk-UA" sz="2000" dirty="0">
                <a:latin typeface="Arial" panose="020B0604020202020204" pitchFamily="34" charset="0"/>
                <a:cs typeface="Arial" panose="020B0604020202020204" pitchFamily="34" charset="0"/>
              </a:rPr>
              <a:t>. Економічний енциклопедичний словник: У 2 т. / </a:t>
            </a:r>
            <a:r>
              <a:rPr lang="uk-UA" sz="2000" dirty="0" err="1">
                <a:latin typeface="Arial" panose="020B0604020202020204" pitchFamily="34" charset="0"/>
                <a:cs typeface="Arial" panose="020B0604020202020204" pitchFamily="34" charset="0"/>
              </a:rPr>
              <a:t>Мочерний</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С.В</a:t>
            </a:r>
            <a:r>
              <a:rPr lang="uk-UA" sz="2000" dirty="0">
                <a:latin typeface="Arial" panose="020B0604020202020204" pitchFamily="34" charset="0"/>
                <a:cs typeface="Arial" panose="020B0604020202020204" pitchFamily="34" charset="0"/>
              </a:rPr>
              <a:t>., Ларіна </a:t>
            </a:r>
            <a:r>
              <a:rPr lang="uk-UA" sz="2000" dirty="0" err="1">
                <a:latin typeface="Arial" panose="020B0604020202020204" pitchFamily="34" charset="0"/>
                <a:cs typeface="Arial" panose="020B0604020202020204" pitchFamily="34" charset="0"/>
              </a:rPr>
              <a:t>Я.С</a:t>
            </a:r>
            <a:r>
              <a:rPr lang="uk-UA" sz="2000" dirty="0">
                <a:latin typeface="Arial" panose="020B0604020202020204" pitchFamily="34" charset="0"/>
                <a:cs typeface="Arial" panose="020B0604020202020204" pitchFamily="34" charset="0"/>
              </a:rPr>
              <a:t>., Устенко </a:t>
            </a:r>
            <a:r>
              <a:rPr lang="uk-UA" sz="2000" dirty="0" err="1">
                <a:latin typeface="Arial" panose="020B0604020202020204" pitchFamily="34" charset="0"/>
                <a:cs typeface="Arial" panose="020B0604020202020204" pitchFamily="34" charset="0"/>
              </a:rPr>
              <a:t>О.А</a:t>
            </a:r>
            <a:r>
              <a:rPr lang="uk-UA" sz="2000" dirty="0">
                <a:latin typeface="Arial" panose="020B0604020202020204" pitchFamily="34" charset="0"/>
                <a:cs typeface="Arial" panose="020B0604020202020204" pitchFamily="34" charset="0"/>
              </a:rPr>
              <a:t>., Юрій </a:t>
            </a:r>
            <a:r>
              <a:rPr lang="uk-UA" sz="2000" dirty="0" err="1">
                <a:latin typeface="Arial" panose="020B0604020202020204" pitchFamily="34" charset="0"/>
                <a:cs typeface="Arial" panose="020B0604020202020204" pitchFamily="34" charset="0"/>
              </a:rPr>
              <a:t>С.І</a:t>
            </a:r>
            <a:r>
              <a:rPr lang="uk-UA" sz="2000" dirty="0">
                <a:latin typeface="Arial" panose="020B0604020202020204" pitchFamily="34" charset="0"/>
                <a:cs typeface="Arial" panose="020B0604020202020204" pitchFamily="34" charset="0"/>
              </a:rPr>
              <a:t>.– Т.1. – Л.: Світ, 2005. – с. 12)</a:t>
            </a:r>
            <a:endParaRPr lang="ru-RU" sz="2000" dirty="0">
              <a:latin typeface="Arial" panose="020B0604020202020204" pitchFamily="34" charset="0"/>
              <a:cs typeface="Arial" panose="020B0604020202020204" pitchFamily="34" charset="0"/>
            </a:endParaRPr>
          </a:p>
          <a:p>
            <a:pPr marL="0" lvl="0" indent="0" fontAlgn="base">
              <a:buNone/>
            </a:pPr>
            <a:endParaRPr lang="ru-RU" sz="2600" dirty="0">
              <a:latin typeface="Arial" panose="020B0604020202020204" pitchFamily="34" charset="0"/>
              <a:cs typeface="Arial" panose="020B0604020202020204" pitchFamily="34" charset="0"/>
            </a:endParaRPr>
          </a:p>
          <a:p>
            <a:pPr lvl="0"/>
            <a:endParaRPr lang="ru-RU" dirty="0"/>
          </a:p>
          <a:p>
            <a:endParaRPr lang="uk-UA" dirty="0"/>
          </a:p>
          <a:p>
            <a:pPr marL="0" indent="0">
              <a:buNone/>
            </a:pPr>
            <a:endParaRPr lang="uk-UA" dirty="0"/>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1" y="1"/>
            <a:ext cx="838200" cy="854798"/>
          </a:xfrm>
          <a:prstGeom prst="rect">
            <a:avLst/>
          </a:prstGeom>
          <a:noFill/>
          <a:ln w="9525">
            <a:noFill/>
            <a:miter lim="800000"/>
            <a:headEnd/>
            <a:tailEnd/>
          </a:ln>
        </p:spPr>
      </p:pic>
    </p:spTree>
    <p:extLst>
      <p:ext uri="{BB962C8B-B14F-4D97-AF65-F5344CB8AC3E}">
        <p14:creationId xmlns:p14="http://schemas.microsoft.com/office/powerpoint/2010/main" val="77681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465" y="89822"/>
            <a:ext cx="11562735" cy="745920"/>
          </a:xfrm>
        </p:spPr>
        <p:txBody>
          <a:bodyPr>
            <a:normAutofit/>
          </a:bodyPr>
          <a:lstStyle/>
          <a:p>
            <a:pPr algn="ctr"/>
            <a:r>
              <a:rPr lang="uk-UA" sz="3200" b="1" dirty="0">
                <a:solidFill>
                  <a:schemeClr val="accent5">
                    <a:lumMod val="75000"/>
                  </a:schemeClr>
                </a:solidFill>
                <a:latin typeface="Arial" panose="020B0604020202020204" pitchFamily="34" charset="0"/>
                <a:cs typeface="Arial" panose="020B0604020202020204" pitchFamily="34" charset="0"/>
              </a:rPr>
              <a:t>Аграрна політика - </a:t>
            </a:r>
            <a:endParaRPr lang="ru-RU" sz="3200" dirty="0">
              <a:solidFill>
                <a:schemeClr val="accent5">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57316" y="727587"/>
            <a:ext cx="11940196" cy="6130412"/>
          </a:xfrm>
        </p:spPr>
        <p:txBody>
          <a:bodyPr>
            <a:normAutofit fontScale="55000" lnSpcReduction="20000"/>
          </a:bodyPr>
          <a:lstStyle/>
          <a:p>
            <a:pPr marL="0" indent="0" algn="just">
              <a:buNone/>
            </a:pPr>
            <a:r>
              <a:rPr lang="uk-UA" sz="4500" dirty="0">
                <a:latin typeface="Arial" panose="020B0604020202020204" pitchFamily="34" charset="0"/>
                <a:cs typeface="Arial" panose="020B0604020202020204" pitchFamily="34" charset="0"/>
              </a:rPr>
              <a:t>	</a:t>
            </a:r>
            <a:r>
              <a:rPr lang="uk-UA" sz="5000" dirty="0">
                <a:latin typeface="Arial" panose="020B0604020202020204" pitchFamily="34" charset="0"/>
                <a:cs typeface="Arial" panose="020B0604020202020204" pitchFamily="34" charset="0"/>
              </a:rPr>
              <a:t>комплекс державних інструментів у галузі сільського господарства, які спрямовані на динамічний та ефективний розвиток аграрного сектору, забезпечення на даній основі зростання життєвого рівня населення у сільських територіях та сталий розвиток сільського господарства у довгостроковій перспективі». </a:t>
            </a:r>
          </a:p>
          <a:p>
            <a:pPr marL="0" indent="0">
              <a:buNone/>
            </a:pPr>
            <a:r>
              <a:rPr lang="uk-UA" sz="5000" b="1" dirty="0">
                <a:solidFill>
                  <a:srgbClr val="FF0000"/>
                </a:solidFill>
                <a:latin typeface="Arial" panose="020B0604020202020204" pitchFamily="34" charset="0"/>
                <a:cs typeface="Arial" panose="020B0604020202020204" pitchFamily="34" charset="0"/>
              </a:rPr>
              <a:t>До сфер застосування аграрної політики належить: </a:t>
            </a:r>
          </a:p>
          <a:p>
            <a:pPr lvl="0"/>
            <a:r>
              <a:rPr lang="uk-UA" sz="5000" dirty="0">
                <a:latin typeface="Arial" panose="020B0604020202020204" pitchFamily="34" charset="0"/>
                <a:cs typeface="Arial" panose="020B0604020202020204" pitchFamily="34" charset="0"/>
              </a:rPr>
              <a:t>ринкова та цінова політика; структурна політика; інститути; трансфертна політика;</a:t>
            </a:r>
          </a:p>
          <a:p>
            <a:pPr lvl="0"/>
            <a:r>
              <a:rPr lang="uk-UA" sz="5000" dirty="0">
                <a:latin typeface="Arial" panose="020B0604020202020204" pitchFamily="34" charset="0"/>
                <a:cs typeface="Arial" panose="020B0604020202020204" pitchFamily="34" charset="0"/>
              </a:rPr>
              <a:t>політика розвитку сільських територій;</a:t>
            </a:r>
          </a:p>
          <a:p>
            <a:pPr lvl="0"/>
            <a:r>
              <a:rPr lang="uk-UA" sz="5000" dirty="0">
                <a:latin typeface="Arial" panose="020B0604020202020204" pitchFamily="34" charset="0"/>
                <a:cs typeface="Arial" panose="020B0604020202020204" pitchFamily="34" charset="0"/>
              </a:rPr>
              <a:t>суспільні блага (навколишнє середовище здоров’я тварин);</a:t>
            </a:r>
          </a:p>
          <a:p>
            <a:pPr lvl="0"/>
            <a:r>
              <a:rPr lang="uk-UA" sz="5000" dirty="0">
                <a:latin typeface="Arial" panose="020B0604020202020204" pitchFamily="34" charset="0"/>
                <a:cs typeface="Arial" panose="020B0604020202020204" pitchFamily="34" charset="0"/>
              </a:rPr>
              <a:t>прямі виплати; управління ризиками;</a:t>
            </a:r>
          </a:p>
          <a:p>
            <a:pPr lvl="0"/>
            <a:r>
              <a:rPr lang="uk-UA" sz="5000" dirty="0">
                <a:latin typeface="Arial" panose="020B0604020202020204" pitchFamily="34" charset="0"/>
                <a:cs typeface="Arial" panose="020B0604020202020204" pitchFamily="34" charset="0"/>
              </a:rPr>
              <a:t>політика у галузі клімату;</a:t>
            </a:r>
          </a:p>
          <a:p>
            <a:pPr lvl="0"/>
            <a:r>
              <a:rPr lang="uk-UA" sz="5000" dirty="0">
                <a:latin typeface="Arial" panose="020B0604020202020204" pitchFamily="34" charset="0"/>
                <a:cs typeface="Arial" panose="020B0604020202020204" pitchFamily="34" charset="0"/>
              </a:rPr>
              <a:t>енергетична та технологічна політика;</a:t>
            </a:r>
          </a:p>
          <a:p>
            <a:pPr lvl="0"/>
            <a:r>
              <a:rPr lang="uk-UA" sz="5000" dirty="0">
                <a:latin typeface="Arial" panose="020B0604020202020204" pitchFamily="34" charset="0"/>
                <a:cs typeface="Arial" panose="020B0604020202020204" pitchFamily="34" charset="0"/>
              </a:rPr>
              <a:t>політика у галузі споживання. </a:t>
            </a:r>
          </a:p>
          <a:p>
            <a:pPr marL="0" lvl="0" indent="0">
              <a:buNone/>
            </a:pPr>
            <a:r>
              <a:rPr lang="uk-UA" sz="5000" dirty="0">
                <a:latin typeface="Arial" panose="020B0604020202020204" pitchFamily="34" charset="0"/>
                <a:cs typeface="Arial" panose="020B0604020202020204" pitchFamily="34" charset="0"/>
              </a:rPr>
              <a:t> (Проф. </a:t>
            </a:r>
            <a:r>
              <a:rPr lang="uk-UA" sz="5000" dirty="0" err="1">
                <a:latin typeface="Arial" panose="020B0604020202020204" pitchFamily="34" charset="0"/>
                <a:cs typeface="Arial" panose="020B0604020202020204" pitchFamily="34" charset="0"/>
              </a:rPr>
              <a:t>Дітер</a:t>
            </a:r>
            <a:r>
              <a:rPr lang="uk-UA" sz="5000" dirty="0">
                <a:latin typeface="Arial" panose="020B0604020202020204" pitchFamily="34" charset="0"/>
                <a:cs typeface="Arial" panose="020B0604020202020204" pitchFamily="34" charset="0"/>
              </a:rPr>
              <a:t> </a:t>
            </a:r>
            <a:r>
              <a:rPr lang="uk-UA" sz="5000" dirty="0" err="1">
                <a:latin typeface="Arial" panose="020B0604020202020204" pitchFamily="34" charset="0"/>
                <a:cs typeface="Arial" panose="020B0604020202020204" pitchFamily="34" charset="0"/>
              </a:rPr>
              <a:t>Кіршке</a:t>
            </a:r>
            <a:r>
              <a:rPr lang="uk-UA" sz="5000" dirty="0">
                <a:latin typeface="Arial" panose="020B0604020202020204" pitchFamily="34" charset="0"/>
                <a:cs typeface="Arial" panose="020B0604020202020204" pitchFamily="34" charset="0"/>
              </a:rPr>
              <a:t>, Університет </a:t>
            </a:r>
            <a:r>
              <a:rPr lang="uk-UA" sz="5000" dirty="0" err="1">
                <a:latin typeface="Arial" panose="020B0604020202020204" pitchFamily="34" charset="0"/>
                <a:cs typeface="Arial" panose="020B0604020202020204" pitchFamily="34" charset="0"/>
              </a:rPr>
              <a:t>ім.Гумбольдта</a:t>
            </a:r>
            <a:r>
              <a:rPr lang="uk-UA" sz="5000" dirty="0">
                <a:latin typeface="Arial" panose="020B0604020202020204" pitchFamily="34" charset="0"/>
                <a:cs typeface="Arial" panose="020B0604020202020204" pitchFamily="34" charset="0"/>
              </a:rPr>
              <a:t>, Німеччина)</a:t>
            </a: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0587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8623"/>
            <a:ext cx="10515600" cy="926780"/>
          </a:xfrm>
        </p:spPr>
        <p:txBody>
          <a:bodyPr>
            <a:normAutofit/>
          </a:bodyPr>
          <a:lstStyle/>
          <a:p>
            <a:pPr algn="ctr"/>
            <a:r>
              <a:rPr lang="uk-UA" sz="4000" b="1" dirty="0">
                <a:solidFill>
                  <a:schemeClr val="accent5">
                    <a:lumMod val="75000"/>
                  </a:schemeClr>
                </a:solidFill>
                <a:latin typeface="Arial" panose="020B0604020202020204" pitchFamily="34" charset="0"/>
                <a:cs typeface="Arial" panose="020B0604020202020204" pitchFamily="34" charset="0"/>
              </a:rPr>
              <a:t>Основні завдання аграрної політики:</a:t>
            </a:r>
            <a:endParaRPr lang="uk-UA" dirty="0"/>
          </a:p>
        </p:txBody>
      </p:sp>
      <p:sp>
        <p:nvSpPr>
          <p:cNvPr id="3" name="Объект 2"/>
          <p:cNvSpPr>
            <a:spLocks noGrp="1"/>
          </p:cNvSpPr>
          <p:nvPr>
            <p:ph idx="1"/>
          </p:nvPr>
        </p:nvSpPr>
        <p:spPr>
          <a:xfrm>
            <a:off x="374904" y="932688"/>
            <a:ext cx="11292839" cy="5786688"/>
          </a:xfrm>
        </p:spPr>
        <p:txBody>
          <a:bodyPr>
            <a:normAutofit fontScale="92500"/>
          </a:bodyPr>
          <a:lstStyle/>
          <a:p>
            <a:pPr marL="0" indent="0" algn="just">
              <a:buNone/>
            </a:pPr>
            <a:r>
              <a:rPr lang="uk-UA" sz="2400" dirty="0">
                <a:latin typeface="Arial" panose="020B0604020202020204" pitchFamily="34" charset="0"/>
                <a:cs typeface="Arial" panose="020B0604020202020204" pitchFamily="34" charset="0"/>
              </a:rPr>
              <a:t>	</a:t>
            </a:r>
          </a:p>
          <a:p>
            <a:pPr marL="342900" lvl="0" indent="-342900" algn="just">
              <a:lnSpc>
                <a:spcPct val="107000"/>
              </a:lnSpc>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Забезпечення продовольчої безпеки -</a:t>
            </a:r>
            <a:r>
              <a:rPr lang="uk-UA" sz="2400" kern="100" dirty="0">
                <a:effectLst/>
                <a:latin typeface="Arial" panose="020B0604020202020204" pitchFamily="34" charset="0"/>
                <a:ea typeface="Calibri" panose="020F0502020204030204" pitchFamily="34" charset="0"/>
                <a:cs typeface="Arial" panose="020B0604020202020204" pitchFamily="34" charset="0"/>
              </a:rPr>
              <a:t> </a:t>
            </a:r>
            <a:r>
              <a:rPr lang="uk-UA" sz="2400" kern="100" dirty="0">
                <a:latin typeface="Arial" panose="020B0604020202020204" pitchFamily="34" charset="0"/>
                <a:ea typeface="Calibri" panose="020F0502020204030204" pitchFamily="34" charset="0"/>
                <a:cs typeface="Arial" panose="020B0604020202020204" pitchFamily="34" charset="0"/>
              </a:rPr>
              <a:t>г</a:t>
            </a:r>
            <a:r>
              <a:rPr lang="uk-UA" sz="2400" kern="100" dirty="0">
                <a:effectLst/>
                <a:latin typeface="Arial" panose="020B0604020202020204" pitchFamily="34" charset="0"/>
                <a:ea typeface="Calibri" panose="020F0502020204030204" pitchFamily="34" charset="0"/>
                <a:cs typeface="Arial" panose="020B0604020202020204" pitchFamily="34" charset="0"/>
              </a:rPr>
              <a:t>арантування стабільного постачання продуктів харчування на внутрішній ринок, що задовольняє потреби населення.</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Підтримка сільського господарства - </a:t>
            </a:r>
            <a:r>
              <a:rPr lang="uk-UA" sz="2400" kern="100" dirty="0">
                <a:effectLst/>
                <a:latin typeface="Arial" panose="020B0604020202020204" pitchFamily="34" charset="0"/>
                <a:ea typeface="Calibri" panose="020F0502020204030204" pitchFamily="34" charset="0"/>
                <a:cs typeface="Arial" panose="020B0604020202020204" pitchFamily="34" charset="0"/>
              </a:rPr>
              <a:t>створення сприятливих умов для розвитку аграрного сектора через надання субсидій, пільг, кредитів та інших форм державної підтримки.</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Раціональне використання природних ресурсів - </a:t>
            </a:r>
            <a:r>
              <a:rPr lang="uk-UA" sz="2400" kern="100" dirty="0">
                <a:effectLst/>
                <a:latin typeface="Arial" panose="020B0604020202020204" pitchFamily="34" charset="0"/>
                <a:ea typeface="Calibri" panose="020F0502020204030204" pitchFamily="34" charset="0"/>
                <a:cs typeface="Arial" panose="020B0604020202020204" pitchFamily="34" charset="0"/>
              </a:rPr>
              <a:t>забезпечення ефективного і сталого використання земельних, водних та інших природних ресурсів.</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Соціально-економічний розвиток сільських територій - </a:t>
            </a:r>
            <a:r>
              <a:rPr lang="uk-UA" sz="2400" kern="100" dirty="0">
                <a:effectLst/>
                <a:latin typeface="Arial" panose="020B0604020202020204" pitchFamily="34" charset="0"/>
                <a:ea typeface="Calibri" panose="020F0502020204030204" pitchFamily="34" charset="0"/>
                <a:cs typeface="Arial" panose="020B0604020202020204" pitchFamily="34" charset="0"/>
              </a:rPr>
              <a:t>поліпшення умов життя в сільській місцевості, створення робочих місць, розвиток інфраструктури та підвищення рівня доходів сільського населення.</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Інтеграція в міжнародні ринки - </a:t>
            </a:r>
            <a:r>
              <a:rPr lang="uk-UA" sz="2400" kern="100" dirty="0">
                <a:effectLst/>
                <a:latin typeface="Arial" panose="020B0604020202020204" pitchFamily="34" charset="0"/>
                <a:ea typeface="Calibri" panose="020F0502020204030204" pitchFamily="34" charset="0"/>
                <a:cs typeface="Arial" panose="020B0604020202020204" pitchFamily="34" charset="0"/>
              </a:rPr>
              <a:t>підвищення конкурентоспроможності національної сільськогосподарської продукції на міжнародних ринках.</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uk-UA" sz="2400" dirty="0">
              <a:latin typeface="Arial" panose="020B0604020202020204" pitchFamily="34" charset="0"/>
              <a:cs typeface="Arial" panose="020B0604020202020204" pitchFamily="34" charset="0"/>
            </a:endParaRPr>
          </a:p>
          <a:p>
            <a:pPr marL="0" indent="0" algn="just">
              <a:buNone/>
            </a:pPr>
            <a:endParaRPr lang="uk-UA"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0"/>
            <a:ext cx="773253" cy="788565"/>
          </a:xfrm>
          <a:prstGeom prst="rect">
            <a:avLst/>
          </a:prstGeom>
          <a:noFill/>
          <a:ln w="9525">
            <a:noFill/>
            <a:miter lim="800000"/>
            <a:headEnd/>
            <a:tailEnd/>
          </a:ln>
        </p:spPr>
      </p:pic>
    </p:spTree>
    <p:extLst>
      <p:ext uri="{BB962C8B-B14F-4D97-AF65-F5344CB8AC3E}">
        <p14:creationId xmlns:p14="http://schemas.microsoft.com/office/powerpoint/2010/main" val="376029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9828" y="115967"/>
            <a:ext cx="10515600" cy="512603"/>
          </a:xfrm>
        </p:spPr>
        <p:txBody>
          <a:bodyPr>
            <a:normAutofit fontScale="90000"/>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Роль агробізнесу в економіці України</a:t>
            </a:r>
          </a:p>
        </p:txBody>
      </p:sp>
      <p:pic>
        <p:nvPicPr>
          <p:cNvPr id="4" name="Picture 15" descr="logo - 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 y="0"/>
            <a:ext cx="730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14E33A0-4CF2-F762-1D59-C4088D2C673B}"/>
              </a:ext>
            </a:extLst>
          </p:cNvPr>
          <p:cNvSpPr txBox="1"/>
          <p:nvPr/>
        </p:nvSpPr>
        <p:spPr>
          <a:xfrm>
            <a:off x="841002" y="6372701"/>
            <a:ext cx="10899648" cy="369332"/>
          </a:xfrm>
          <a:prstGeom prst="rect">
            <a:avLst/>
          </a:prstGeom>
          <a:noFill/>
        </p:spPr>
        <p:txBody>
          <a:bodyPr wrap="square">
            <a:spAutoFit/>
          </a:bodyPr>
          <a:lstStyle/>
          <a:p>
            <a:r>
              <a:rPr lang="uk-U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Джерело:.</a:t>
            </a:r>
            <a:r>
              <a:rPr lang="fr-C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https://agribusinessinukraine.com/get_file/id/the-infographics-report-ukrainian-agribusiness-202</a:t>
            </a:r>
            <a:r>
              <a:rPr lang="uk-U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3-24</a:t>
            </a:r>
            <a:r>
              <a:rPr lang="fr-C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.pdf</a:t>
            </a:r>
            <a:r>
              <a:rPr lang="uk-U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uk-UA" dirty="0"/>
          </a:p>
        </p:txBody>
      </p:sp>
      <p:pic>
        <p:nvPicPr>
          <p:cNvPr id="5" name="Рисунок 4">
            <a:extLst>
              <a:ext uri="{FF2B5EF4-FFF2-40B4-BE49-F238E27FC236}">
                <a16:creationId xmlns:a16="http://schemas.microsoft.com/office/drawing/2014/main" id="{8223A494-8E5A-DDC1-E5BF-ABE21C457BBA}"/>
              </a:ext>
            </a:extLst>
          </p:cNvPr>
          <p:cNvPicPr>
            <a:picLocks noChangeAspect="1"/>
          </p:cNvPicPr>
          <p:nvPr/>
        </p:nvPicPr>
        <p:blipFill>
          <a:blip r:embed="rId3"/>
          <a:stretch>
            <a:fillRect/>
          </a:stretch>
        </p:blipFill>
        <p:spPr>
          <a:xfrm>
            <a:off x="25654" y="860165"/>
            <a:ext cx="12166346" cy="2866261"/>
          </a:xfrm>
          <a:prstGeom prst="rect">
            <a:avLst/>
          </a:prstGeom>
        </p:spPr>
      </p:pic>
      <p:pic>
        <p:nvPicPr>
          <p:cNvPr id="13" name="Рисунок 12">
            <a:extLst>
              <a:ext uri="{FF2B5EF4-FFF2-40B4-BE49-F238E27FC236}">
                <a16:creationId xmlns:a16="http://schemas.microsoft.com/office/drawing/2014/main" id="{385D435E-8F07-3F89-92F0-7D96397E6839}"/>
              </a:ext>
            </a:extLst>
          </p:cNvPr>
          <p:cNvPicPr>
            <a:picLocks noChangeAspect="1"/>
          </p:cNvPicPr>
          <p:nvPr/>
        </p:nvPicPr>
        <p:blipFill>
          <a:blip r:embed="rId4"/>
          <a:stretch>
            <a:fillRect/>
          </a:stretch>
        </p:blipFill>
        <p:spPr>
          <a:xfrm>
            <a:off x="108155" y="4567868"/>
            <a:ext cx="12083845" cy="1724777"/>
          </a:xfrm>
          <a:prstGeom prst="rect">
            <a:avLst/>
          </a:prstGeom>
        </p:spPr>
      </p:pic>
      <p:sp>
        <p:nvSpPr>
          <p:cNvPr id="14" name="Заголовок 1">
            <a:extLst>
              <a:ext uri="{FF2B5EF4-FFF2-40B4-BE49-F238E27FC236}">
                <a16:creationId xmlns:a16="http://schemas.microsoft.com/office/drawing/2014/main" id="{14C99174-0F64-816A-DECD-8FBE673AD6EF}"/>
              </a:ext>
            </a:extLst>
          </p:cNvPr>
          <p:cNvSpPr txBox="1">
            <a:spLocks/>
          </p:cNvSpPr>
          <p:nvPr/>
        </p:nvSpPr>
        <p:spPr>
          <a:xfrm>
            <a:off x="755904" y="3806482"/>
            <a:ext cx="10515600" cy="51260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Роль агробізнесу України в економіці світу</a:t>
            </a:r>
          </a:p>
        </p:txBody>
      </p:sp>
    </p:spTree>
    <p:extLst>
      <p:ext uri="{BB962C8B-B14F-4D97-AF65-F5344CB8AC3E}">
        <p14:creationId xmlns:p14="http://schemas.microsoft.com/office/powerpoint/2010/main" val="192256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9C977-53A6-A575-C603-60490CFC65B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C817B7-9F10-B12C-EC6F-DDAD34476D77}"/>
              </a:ext>
            </a:extLst>
          </p:cNvPr>
          <p:cNvSpPr>
            <a:spLocks noGrp="1"/>
          </p:cNvSpPr>
          <p:nvPr>
            <p:ph type="title"/>
          </p:nvPr>
        </p:nvSpPr>
        <p:spPr>
          <a:xfrm>
            <a:off x="838200" y="58927"/>
            <a:ext cx="11103864" cy="956057"/>
          </a:xfrm>
        </p:spPr>
        <p:txBody>
          <a:bodyPr>
            <a:normAutofit fontScale="90000"/>
          </a:bodyPr>
          <a:lstStyle/>
          <a:p>
            <a:pPr algn="ctr"/>
            <a:r>
              <a:rPr lang="uk-UA" sz="3600" b="1" dirty="0">
                <a:solidFill>
                  <a:srgbClr val="003399"/>
                </a:solidFill>
                <a:latin typeface="Arial" panose="020B0604020202020204" pitchFamily="34" charset="0"/>
                <a:cs typeface="Arial" panose="020B0604020202020204" pitchFamily="34" charset="0"/>
              </a:rPr>
              <a:t>Зовнішня торгівля </a:t>
            </a:r>
            <a:r>
              <a:rPr lang="uk-UA" sz="3600" b="1" dirty="0" err="1">
                <a:solidFill>
                  <a:srgbClr val="003399"/>
                </a:solidFill>
                <a:latin typeface="Arial" panose="020B0604020202020204" pitchFamily="34" charset="0"/>
                <a:cs typeface="Arial" panose="020B0604020202020204" pitchFamily="34" charset="0"/>
              </a:rPr>
              <a:t>агропродовольством</a:t>
            </a:r>
            <a:r>
              <a:rPr lang="uk-UA" sz="3600" b="1" dirty="0">
                <a:solidFill>
                  <a:srgbClr val="003399"/>
                </a:solidFill>
                <a:latin typeface="Arial" panose="020B0604020202020204" pitchFamily="34" charset="0"/>
                <a:cs typeface="Arial" panose="020B0604020202020204" pitchFamily="34" charset="0"/>
              </a:rPr>
              <a:t> України, млн. </a:t>
            </a:r>
            <a:r>
              <a:rPr lang="uk-UA" sz="3600" b="1" dirty="0" err="1">
                <a:solidFill>
                  <a:srgbClr val="003399"/>
                </a:solidFill>
                <a:latin typeface="Arial" panose="020B0604020202020204" pitchFamily="34" charset="0"/>
                <a:cs typeface="Arial" panose="020B0604020202020204" pitchFamily="34" charset="0"/>
              </a:rPr>
              <a:t>дол</a:t>
            </a:r>
            <a:r>
              <a:rPr lang="uk-UA" sz="3600" b="1" dirty="0">
                <a:solidFill>
                  <a:srgbClr val="003399"/>
                </a:solidFill>
                <a:latin typeface="Arial" panose="020B0604020202020204" pitchFamily="34" charset="0"/>
                <a:cs typeface="Arial" panose="020B0604020202020204" pitchFamily="34" charset="0"/>
              </a:rPr>
              <a:t>. США</a:t>
            </a:r>
          </a:p>
        </p:txBody>
      </p:sp>
      <p:graphicFrame>
        <p:nvGraphicFramePr>
          <p:cNvPr id="5" name="Таблица 5">
            <a:extLst>
              <a:ext uri="{FF2B5EF4-FFF2-40B4-BE49-F238E27FC236}">
                <a16:creationId xmlns:a16="http://schemas.microsoft.com/office/drawing/2014/main" id="{F214BC4F-35BE-2F4B-CFF5-2CE7A98A1835}"/>
              </a:ext>
            </a:extLst>
          </p:cNvPr>
          <p:cNvGraphicFramePr>
            <a:graphicFrameLocks noGrp="1"/>
          </p:cNvGraphicFramePr>
          <p:nvPr>
            <p:ph idx="1"/>
            <p:extLst>
              <p:ext uri="{D42A27DB-BD31-4B8C-83A1-F6EECF244321}">
                <p14:modId xmlns:p14="http://schemas.microsoft.com/office/powerpoint/2010/main" val="2433310539"/>
              </p:ext>
            </p:extLst>
          </p:nvPr>
        </p:nvGraphicFramePr>
        <p:xfrm>
          <a:off x="329184" y="1014984"/>
          <a:ext cx="11612880" cy="4693920"/>
        </p:xfrm>
        <a:graphic>
          <a:graphicData uri="http://schemas.openxmlformats.org/drawingml/2006/table">
            <a:tbl>
              <a:tblPr firstRow="1" bandRow="1">
                <a:tableStyleId>{5C22544A-7EE6-4342-B048-85BDC9FD1C3A}</a:tableStyleId>
              </a:tblPr>
              <a:tblGrid>
                <a:gridCol w="3728395">
                  <a:extLst>
                    <a:ext uri="{9D8B030D-6E8A-4147-A177-3AD203B41FA5}">
                      <a16:colId xmlns:a16="http://schemas.microsoft.com/office/drawing/2014/main" val="3570234315"/>
                    </a:ext>
                  </a:extLst>
                </a:gridCol>
                <a:gridCol w="1227302">
                  <a:extLst>
                    <a:ext uri="{9D8B030D-6E8A-4147-A177-3AD203B41FA5}">
                      <a16:colId xmlns:a16="http://schemas.microsoft.com/office/drawing/2014/main" val="1226077859"/>
                    </a:ext>
                  </a:extLst>
                </a:gridCol>
                <a:gridCol w="1301684">
                  <a:extLst>
                    <a:ext uri="{9D8B030D-6E8A-4147-A177-3AD203B41FA5}">
                      <a16:colId xmlns:a16="http://schemas.microsoft.com/office/drawing/2014/main" val="4048916747"/>
                    </a:ext>
                  </a:extLst>
                </a:gridCol>
                <a:gridCol w="1301684">
                  <a:extLst>
                    <a:ext uri="{9D8B030D-6E8A-4147-A177-3AD203B41FA5}">
                      <a16:colId xmlns:a16="http://schemas.microsoft.com/office/drawing/2014/main" val="2589976881"/>
                    </a:ext>
                  </a:extLst>
                </a:gridCol>
                <a:gridCol w="1283089">
                  <a:extLst>
                    <a:ext uri="{9D8B030D-6E8A-4147-A177-3AD203B41FA5}">
                      <a16:colId xmlns:a16="http://schemas.microsoft.com/office/drawing/2014/main" val="1158830586"/>
                    </a:ext>
                  </a:extLst>
                </a:gridCol>
                <a:gridCol w="1385363">
                  <a:extLst>
                    <a:ext uri="{9D8B030D-6E8A-4147-A177-3AD203B41FA5}">
                      <a16:colId xmlns:a16="http://schemas.microsoft.com/office/drawing/2014/main" val="185434877"/>
                    </a:ext>
                  </a:extLst>
                </a:gridCol>
                <a:gridCol w="1385363">
                  <a:extLst>
                    <a:ext uri="{9D8B030D-6E8A-4147-A177-3AD203B41FA5}">
                      <a16:colId xmlns:a16="http://schemas.microsoft.com/office/drawing/2014/main" val="2353349367"/>
                    </a:ext>
                  </a:extLst>
                </a:gridCol>
              </a:tblGrid>
              <a:tr h="370840">
                <a:tc rowSpan="2">
                  <a:txBody>
                    <a:bodyPr/>
                    <a:lstStyle/>
                    <a:p>
                      <a:endParaRPr lang="uk-U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3">
                  <a:txBody>
                    <a:bodyPr/>
                    <a:lstStyle/>
                    <a:p>
                      <a:pPr algn="ctr"/>
                      <a:r>
                        <a:rPr lang="uk-UA" sz="2000" dirty="0">
                          <a:solidFill>
                            <a:schemeClr val="tx1"/>
                          </a:solidFill>
                          <a:latin typeface="Arial" panose="020B0604020202020204" pitchFamily="34" charset="0"/>
                          <a:cs typeface="Arial" panose="020B0604020202020204" pitchFamily="34" charset="0"/>
                        </a:rPr>
                        <a:t>Експорт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uk-UA"/>
                    </a:p>
                  </a:txBody>
                  <a:tcPr/>
                </a:tc>
                <a:tc hMerge="1">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3">
                  <a:txBody>
                    <a:bodyPr/>
                    <a:lstStyle/>
                    <a:p>
                      <a:pPr algn="ctr"/>
                      <a:r>
                        <a:rPr lang="uk-UA" sz="2000" dirty="0">
                          <a:solidFill>
                            <a:schemeClr val="tx1"/>
                          </a:solidFill>
                          <a:latin typeface="Arial" panose="020B0604020202020204" pitchFamily="34" charset="0"/>
                          <a:cs typeface="Arial" panose="020B0604020202020204" pitchFamily="34" charset="0"/>
                        </a:rPr>
                        <a:t>Імпорт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uk-UA"/>
                    </a:p>
                  </a:txBody>
                  <a:tcPr/>
                </a:tc>
                <a:tc hMerge="1">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76071543"/>
                  </a:ext>
                </a:extLst>
              </a:tr>
              <a:tr h="370840">
                <a:tc vMerge="1">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000" b="1" dirty="0">
                          <a:solidFill>
                            <a:schemeClr val="tx1"/>
                          </a:solidFill>
                          <a:latin typeface="Arial" panose="020B0604020202020204" pitchFamily="34" charset="0"/>
                          <a:cs typeface="Arial" panose="020B0604020202020204" pitchFamily="34" charset="0"/>
                        </a:rPr>
                        <a:t>2020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000" b="1" dirty="0">
                          <a:solidFill>
                            <a:schemeClr val="tx1"/>
                          </a:solidFill>
                          <a:latin typeface="Arial" panose="020B0604020202020204" pitchFamily="34" charset="0"/>
                          <a:cs typeface="Arial" panose="020B0604020202020204" pitchFamily="34" charset="0"/>
                        </a:rPr>
                        <a:t>2023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000" b="1" dirty="0">
                          <a:solidFill>
                            <a:schemeClr val="tx1"/>
                          </a:solidFill>
                          <a:latin typeface="Arial" panose="020B0604020202020204" pitchFamily="34" charset="0"/>
                          <a:cs typeface="Arial" panose="020B0604020202020204" pitchFamily="34" charset="0"/>
                        </a:rPr>
                        <a:t>2024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000" b="1" dirty="0">
                          <a:solidFill>
                            <a:schemeClr val="tx1"/>
                          </a:solidFill>
                          <a:latin typeface="Arial" panose="020B0604020202020204" pitchFamily="34" charset="0"/>
                          <a:cs typeface="Arial" panose="020B0604020202020204" pitchFamily="34" charset="0"/>
                        </a:rPr>
                        <a:t>2020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000" b="1" dirty="0">
                          <a:solidFill>
                            <a:schemeClr val="tx1"/>
                          </a:solidFill>
                          <a:latin typeface="Arial" panose="020B0604020202020204" pitchFamily="34" charset="0"/>
                          <a:cs typeface="Arial" panose="020B0604020202020204" pitchFamily="34" charset="0"/>
                        </a:rPr>
                        <a:t>2023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000" b="1" dirty="0">
                          <a:solidFill>
                            <a:schemeClr val="tx1"/>
                          </a:solidFill>
                          <a:latin typeface="Arial" panose="020B0604020202020204" pitchFamily="34" charset="0"/>
                          <a:cs typeface="Arial" panose="020B0604020202020204" pitchFamily="34" charset="0"/>
                        </a:rPr>
                        <a:t>2024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5730529"/>
                  </a:ext>
                </a:extLst>
              </a:tr>
              <a:tr h="370840">
                <a:tc>
                  <a:txBody>
                    <a:bodyPr/>
                    <a:lstStyle/>
                    <a:p>
                      <a:r>
                        <a:rPr lang="uk-UA" dirty="0">
                          <a:latin typeface="Arial" panose="020B0604020202020204" pitchFamily="34" charset="0"/>
                          <a:cs typeface="Arial" panose="020B0604020202020204" pitchFamily="34" charset="0"/>
                        </a:rPr>
                        <a:t>Живі тварини та продукти тваринного походження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1188,2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1363,2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1643,5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1258,1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1341,7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1475,5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47790"/>
                  </a:ext>
                </a:extLst>
              </a:tr>
              <a:tr h="370840">
                <a:tc>
                  <a:txBody>
                    <a:bodyPr/>
                    <a:lstStyle/>
                    <a:p>
                      <a:r>
                        <a:rPr lang="uk-UA" dirty="0">
                          <a:latin typeface="Arial" panose="020B0604020202020204" pitchFamily="34" charset="0"/>
                          <a:cs typeface="Arial" panose="020B0604020202020204" pitchFamily="34" charset="0"/>
                        </a:rPr>
                        <a:t>Продукти рослинного походження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11883,2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11716,7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13527,6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1989,3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a:solidFill>
                            <a:srgbClr val="000000"/>
                          </a:solidFill>
                          <a:effectLst/>
                          <a:highlight>
                            <a:srgbClr val="FFFFFF"/>
                          </a:highlight>
                          <a:latin typeface="Arial" panose="020B0604020202020204" pitchFamily="34" charset="0"/>
                        </a:rPr>
                        <a:t>2112,9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2228,9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9180250"/>
                  </a:ext>
                </a:extLst>
              </a:tr>
              <a:tr h="370840">
                <a:tc>
                  <a:txBody>
                    <a:bodyPr/>
                    <a:lstStyle/>
                    <a:p>
                      <a:r>
                        <a:rPr lang="uk-UA" dirty="0">
                          <a:latin typeface="Arial" panose="020B0604020202020204" pitchFamily="34" charset="0"/>
                          <a:cs typeface="Arial" panose="020B0604020202020204" pitchFamily="34" charset="0"/>
                        </a:rPr>
                        <a:t>     в </a:t>
                      </a:r>
                      <a:r>
                        <a:rPr lang="uk-UA" dirty="0" err="1">
                          <a:latin typeface="Arial" panose="020B0604020202020204" pitchFamily="34" charset="0"/>
                          <a:cs typeface="Arial" panose="020B0604020202020204" pitchFamily="34" charset="0"/>
                        </a:rPr>
                        <a:t>т.ч</a:t>
                      </a:r>
                      <a:r>
                        <a:rPr lang="uk-UA" dirty="0">
                          <a:latin typeface="Arial" panose="020B0604020202020204" pitchFamily="34" charset="0"/>
                          <a:cs typeface="Arial" panose="020B0604020202020204" pitchFamily="34" charset="0"/>
                        </a:rPr>
                        <a:t>.: зернові культури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9410,7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8306,7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9418,3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178,9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119,3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111,2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718650"/>
                  </a:ext>
                </a:extLst>
              </a:tr>
              <a:tr h="370840">
                <a:tc>
                  <a:txBody>
                    <a:bodyPr/>
                    <a:lstStyle/>
                    <a:p>
                      <a:r>
                        <a:rPr lang="uk-UA" dirty="0">
                          <a:latin typeface="Arial" panose="020B0604020202020204" pitchFamily="34" charset="0"/>
                          <a:cs typeface="Arial" panose="020B0604020202020204" pitchFamily="34" charset="0"/>
                        </a:rPr>
                        <a:t>Жири та олії тваринного або рослинного походження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5746,9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5649,1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5756,4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280,4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247,2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280,6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0075033"/>
                  </a:ext>
                </a:extLst>
              </a:tr>
              <a:tr h="370840">
                <a:tc>
                  <a:txBody>
                    <a:bodyPr/>
                    <a:lstStyle/>
                    <a:p>
                      <a:r>
                        <a:rPr lang="uk-UA" dirty="0">
                          <a:latin typeface="Arial" panose="020B0604020202020204" pitchFamily="34" charset="0"/>
                          <a:cs typeface="Arial" panose="020B0604020202020204" pitchFamily="34" charset="0"/>
                        </a:rPr>
                        <a:t>Готові харчові продукти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3361,0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3271,7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FF0000"/>
                          </a:solidFill>
                          <a:effectLst/>
                          <a:latin typeface="Arial" panose="020B0604020202020204" pitchFamily="34" charset="0"/>
                          <a:cs typeface="Arial" panose="020B0604020202020204" pitchFamily="34" charset="0"/>
                        </a:rPr>
                        <a:t>3755,7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2970,6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3252,4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3658,6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6175265"/>
                  </a:ext>
                </a:extLst>
              </a:tr>
              <a:tr h="370840">
                <a:tc>
                  <a:txBody>
                    <a:bodyPr/>
                    <a:lstStyle/>
                    <a:p>
                      <a:pPr algn="ctr"/>
                      <a:r>
                        <a:rPr lang="uk-UA" b="1" dirty="0">
                          <a:latin typeface="Arial" panose="020B0604020202020204" pitchFamily="34" charset="0"/>
                          <a:cs typeface="Arial" panose="020B0604020202020204" pitchFamily="34" charset="0"/>
                        </a:rPr>
                        <a:t>Разом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b="1" dirty="0">
                          <a:latin typeface="Arial" panose="020B0604020202020204" pitchFamily="34" charset="0"/>
                          <a:cs typeface="Arial" panose="020B0604020202020204" pitchFamily="34" charset="0"/>
                        </a:rPr>
                        <a:t>22179,3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1" i="0" u="none" strike="noStrike" dirty="0">
                          <a:solidFill>
                            <a:srgbClr val="000000"/>
                          </a:solidFill>
                          <a:effectLst/>
                          <a:highlight>
                            <a:srgbClr val="FFFFFF"/>
                          </a:highlight>
                          <a:latin typeface="Arial" panose="020B0604020202020204" pitchFamily="34" charset="0"/>
                        </a:rPr>
                        <a:t>22000,7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uk-UA" sz="2000" b="1" i="0" u="none" strike="noStrike" dirty="0">
                          <a:solidFill>
                            <a:srgbClr val="FF0000"/>
                          </a:solidFill>
                          <a:effectLst/>
                          <a:latin typeface="Arial" panose="020B0604020202020204" pitchFamily="34" charset="0"/>
                          <a:cs typeface="Arial" panose="020B0604020202020204" pitchFamily="34" charset="0"/>
                        </a:rPr>
                        <a:t>2</a:t>
                      </a:r>
                      <a:r>
                        <a:rPr lang="ru-UA" sz="2000" b="1" i="0" u="none" strike="noStrike" dirty="0">
                          <a:solidFill>
                            <a:srgbClr val="FF0000"/>
                          </a:solidFill>
                          <a:effectLst/>
                          <a:latin typeface="Arial" panose="020B0604020202020204" pitchFamily="34" charset="0"/>
                          <a:cs typeface="Arial" panose="020B0604020202020204" pitchFamily="34" charset="0"/>
                        </a:rPr>
                        <a:t>4</a:t>
                      </a:r>
                      <a:r>
                        <a:rPr lang="uk-UA" sz="2000" b="1" i="0" u="none" strike="noStrike" dirty="0">
                          <a:solidFill>
                            <a:srgbClr val="FF0000"/>
                          </a:solidFill>
                          <a:effectLst/>
                          <a:latin typeface="Arial" panose="020B0604020202020204" pitchFamily="34" charset="0"/>
                          <a:cs typeface="Arial" panose="020B0604020202020204" pitchFamily="34" charset="0"/>
                        </a:rPr>
                        <a:t>683,3</a:t>
                      </a:r>
                      <a:endParaRPr lang="ru-UA" sz="20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b="1" dirty="0">
                          <a:latin typeface="Arial" panose="020B0604020202020204" pitchFamily="34" charset="0"/>
                          <a:cs typeface="Arial" panose="020B0604020202020204" pitchFamily="34" charset="0"/>
                        </a:rPr>
                        <a:t>6498,4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1" i="0" u="none" strike="noStrike" dirty="0">
                          <a:solidFill>
                            <a:srgbClr val="000000"/>
                          </a:solidFill>
                          <a:effectLst/>
                          <a:highlight>
                            <a:srgbClr val="FFFFFF"/>
                          </a:highlight>
                          <a:latin typeface="Arial" panose="020B0604020202020204" pitchFamily="34" charset="0"/>
                        </a:rPr>
                        <a:t>6954,2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1" i="0" u="none" strike="noStrike" dirty="0">
                          <a:solidFill>
                            <a:srgbClr val="000000"/>
                          </a:solidFill>
                          <a:effectLst/>
                          <a:latin typeface="Arial" panose="020B0604020202020204" pitchFamily="34" charset="0"/>
                          <a:cs typeface="Arial" panose="020B0604020202020204" pitchFamily="34" charset="0"/>
                        </a:rPr>
                        <a:t>7</a:t>
                      </a:r>
                      <a:r>
                        <a:rPr lang="uk-UA" sz="2000" b="1" i="0" u="none" strike="noStrike" dirty="0">
                          <a:solidFill>
                            <a:srgbClr val="000000"/>
                          </a:solidFill>
                          <a:effectLst/>
                          <a:latin typeface="Arial" panose="020B0604020202020204" pitchFamily="34" charset="0"/>
                          <a:cs typeface="Arial" panose="020B0604020202020204" pitchFamily="34" charset="0"/>
                        </a:rPr>
                        <a:t>643,6</a:t>
                      </a:r>
                      <a:endParaRPr lang="ru-UA" sz="20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1398685"/>
                  </a:ext>
                </a:extLst>
              </a:tr>
              <a:tr h="370840">
                <a:tc>
                  <a:txBody>
                    <a:bodyPr/>
                    <a:lstStyle/>
                    <a:p>
                      <a:r>
                        <a:rPr lang="uk-UA" dirty="0">
                          <a:latin typeface="Arial" panose="020B0604020202020204" pitchFamily="34" charset="0"/>
                          <a:cs typeface="Arial" panose="020B0604020202020204" pitchFamily="34" charset="0"/>
                        </a:rPr>
                        <a:t>Усього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49191,8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36182,9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41733,3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54336,1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63567,0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70770,6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3288288"/>
                  </a:ext>
                </a:extLst>
              </a:tr>
              <a:tr h="370840">
                <a:tc>
                  <a:txBody>
                    <a:bodyPr/>
                    <a:lstStyle/>
                    <a:p>
                      <a:r>
                        <a:rPr lang="uk-UA" b="1" dirty="0">
                          <a:latin typeface="Arial" panose="020B0604020202020204" pitchFamily="34" charset="0"/>
                          <a:cs typeface="Arial" panose="020B0604020202020204" pitchFamily="34" charset="0"/>
                        </a:rPr>
                        <a:t>% агропродовольства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b="1" dirty="0">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1" i="0" u="none" strike="noStrike" dirty="0">
                          <a:solidFill>
                            <a:srgbClr val="FF0000"/>
                          </a:solidFill>
                          <a:effectLst/>
                          <a:highlight>
                            <a:srgbClr val="FFFFFF"/>
                          </a:highlight>
                          <a:latin typeface="Arial" panose="020B0604020202020204" pitchFamily="34" charset="0"/>
                        </a:rPr>
                        <a:t>60,8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uk-UA" sz="2000" b="1" i="0" u="none" strike="noStrike" dirty="0">
                          <a:solidFill>
                            <a:srgbClr val="FF0000"/>
                          </a:solidFill>
                          <a:effectLst/>
                          <a:latin typeface="Arial" panose="020B0604020202020204" pitchFamily="34" charset="0"/>
                          <a:cs typeface="Arial" panose="020B0604020202020204" pitchFamily="34" charset="0"/>
                        </a:rPr>
                        <a:t>59,1</a:t>
                      </a:r>
                      <a:endParaRPr lang="ru-UA" sz="20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b="1" dirty="0">
                          <a:latin typeface="Arial" panose="020B0604020202020204" pitchFamily="34" charset="0"/>
                          <a:cs typeface="Arial" panose="020B0604020202020204" pitchFamily="34" charset="0"/>
                        </a:rPr>
                        <a:t>11,9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1" i="0" u="none" strike="noStrike" dirty="0">
                          <a:solidFill>
                            <a:srgbClr val="000000"/>
                          </a:solidFill>
                          <a:effectLst/>
                          <a:highlight>
                            <a:srgbClr val="FFFFFF"/>
                          </a:highlight>
                          <a:latin typeface="Arial" panose="020B0604020202020204" pitchFamily="34" charset="0"/>
                        </a:rPr>
                        <a:t>10,9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1" i="0" u="none" strike="noStrike" dirty="0">
                          <a:solidFill>
                            <a:srgbClr val="000000"/>
                          </a:solidFill>
                          <a:effectLst/>
                          <a:latin typeface="Arial" panose="020B0604020202020204" pitchFamily="34" charset="0"/>
                          <a:cs typeface="Arial" panose="020B0604020202020204" pitchFamily="34" charset="0"/>
                        </a:rPr>
                        <a:t>1</a:t>
                      </a:r>
                      <a:r>
                        <a:rPr lang="uk-UA" sz="2000" b="1" i="0" u="none" strike="noStrike" dirty="0">
                          <a:solidFill>
                            <a:srgbClr val="000000"/>
                          </a:solidFill>
                          <a:effectLst/>
                          <a:latin typeface="Arial" panose="020B0604020202020204" pitchFamily="34" charset="0"/>
                          <a:cs typeface="Arial" panose="020B0604020202020204" pitchFamily="34" charset="0"/>
                        </a:rPr>
                        <a:t>0</a:t>
                      </a:r>
                      <a:r>
                        <a:rPr lang="ru-UA" sz="2000" b="1" i="0" u="none" strike="noStrike" dirty="0">
                          <a:solidFill>
                            <a:srgbClr val="000000"/>
                          </a:solidFill>
                          <a:effectLst/>
                          <a:latin typeface="Arial" panose="020B0604020202020204" pitchFamily="34" charset="0"/>
                          <a:cs typeface="Arial" panose="020B0604020202020204" pitchFamily="34" charset="0"/>
                        </a:rPr>
                        <a:t>,</a:t>
                      </a:r>
                      <a:r>
                        <a:rPr lang="uk-UA" sz="2000" b="1" i="0" u="none" strike="noStrike" dirty="0">
                          <a:solidFill>
                            <a:srgbClr val="000000"/>
                          </a:solidFill>
                          <a:effectLst/>
                          <a:latin typeface="Arial" panose="020B0604020202020204" pitchFamily="34" charset="0"/>
                          <a:cs typeface="Arial" panose="020B0604020202020204" pitchFamily="34" charset="0"/>
                        </a:rPr>
                        <a:t>8</a:t>
                      </a:r>
                      <a:endParaRPr lang="ru-UA" sz="20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740595"/>
                  </a:ext>
                </a:extLst>
              </a:tr>
            </a:tbl>
          </a:graphicData>
        </a:graphic>
      </p:graphicFrame>
      <p:pic>
        <p:nvPicPr>
          <p:cNvPr id="4" name="Picture 15" descr="logo - EF">
            <a:extLst>
              <a:ext uri="{FF2B5EF4-FFF2-40B4-BE49-F238E27FC236}">
                <a16:creationId xmlns:a16="http://schemas.microsoft.com/office/drawing/2014/main" id="{CD16D830-61A8-0146-6DD7-CCD4E17AE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 y="0"/>
            <a:ext cx="730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8062187-D9FD-6341-F577-F809987F5EA2}"/>
              </a:ext>
            </a:extLst>
          </p:cNvPr>
          <p:cNvSpPr txBox="1"/>
          <p:nvPr/>
        </p:nvSpPr>
        <p:spPr>
          <a:xfrm>
            <a:off x="646176" y="5979350"/>
            <a:ext cx="10899648" cy="369332"/>
          </a:xfrm>
          <a:prstGeom prst="rect">
            <a:avLst/>
          </a:prstGeom>
          <a:noFill/>
        </p:spPr>
        <p:txBody>
          <a:bodyPr wrap="square">
            <a:spAutoFit/>
          </a:bodyPr>
          <a:lstStyle/>
          <a:p>
            <a:r>
              <a:rPr lang="uk-U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Джерело: Державна служба статистики України </a:t>
            </a:r>
            <a:endParaRPr lang="uk-UA" dirty="0"/>
          </a:p>
        </p:txBody>
      </p:sp>
    </p:spTree>
    <p:extLst>
      <p:ext uri="{BB962C8B-B14F-4D97-AF65-F5344CB8AC3E}">
        <p14:creationId xmlns:p14="http://schemas.microsoft.com/office/powerpoint/2010/main" val="19534093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4506</TotalTime>
  <Words>3640</Words>
  <Application>Microsoft Office PowerPoint</Application>
  <PresentationFormat>Широкоэкранный</PresentationFormat>
  <Paragraphs>488</Paragraphs>
  <Slides>39</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39</vt:i4>
      </vt:variant>
    </vt:vector>
  </HeadingPairs>
  <TitlesOfParts>
    <vt:vector size="48" baseType="lpstr">
      <vt:lpstr>Arial</vt:lpstr>
      <vt:lpstr>Calibri</vt:lpstr>
      <vt:lpstr>Calibri Light</vt:lpstr>
      <vt:lpstr>Inter</vt:lpstr>
      <vt:lpstr>Symbol</vt:lpstr>
      <vt:lpstr>Times New Roman</vt:lpstr>
      <vt:lpstr>Wingdings</vt:lpstr>
      <vt:lpstr>Тема Office</vt:lpstr>
      <vt:lpstr>Picture</vt:lpstr>
      <vt:lpstr>Теоретичні основи формування аграрної політики</vt:lpstr>
      <vt:lpstr>Рекомендована література:</vt:lpstr>
      <vt:lpstr>ЗМІСТ</vt:lpstr>
      <vt:lpstr>1. Роль і значення аграрної політики</vt:lpstr>
      <vt:lpstr>Аграрна політика: </vt:lpstr>
      <vt:lpstr>Аграрна політика - </vt:lpstr>
      <vt:lpstr>Основні завдання аграрної політики:</vt:lpstr>
      <vt:lpstr>Роль агробізнесу в економіці України</vt:lpstr>
      <vt:lpstr>Зовнішня торгівля агропродовольством України, млн. дол. США</vt:lpstr>
      <vt:lpstr>Соціально-економічна характеристика українського села</vt:lpstr>
      <vt:lpstr>Збитки та втрати вітчизняного АПК від початку повномасштабної війни Росії проти України  (за 2022-2023рр.)</vt:lpstr>
      <vt:lpstr>Презентация PowerPoint</vt:lpstr>
      <vt:lpstr>Ефект впливу технологій на зміну цін  </vt:lpstr>
      <vt:lpstr>Місце сільського господарства слід характеризувати й оцінювати з трьох позицій: </vt:lpstr>
      <vt:lpstr>2. Інструменти аграрної політики </vt:lpstr>
      <vt:lpstr>2. Інструменти аграрної політики </vt:lpstr>
      <vt:lpstr>2. Інструменти аграрної політики </vt:lpstr>
      <vt:lpstr>Значення аграрної політики для міжнародної торгівлі: </vt:lpstr>
      <vt:lpstr>Фактори, що впливають на формування аграрної політики: </vt:lpstr>
      <vt:lpstr>3. Групи інтересів в аграрній політиці </vt:lpstr>
      <vt:lpstr>3. Групи інтересів в аграрній політиці </vt:lpstr>
      <vt:lpstr>3. Групи інтересів в аграрній політиці </vt:lpstr>
      <vt:lpstr>3. Групи інтересів в аграрній політиці </vt:lpstr>
      <vt:lpstr>3. Групи інтересів в аграрній політиці </vt:lpstr>
      <vt:lpstr>3. Групи інтересів в аграрній політиці </vt:lpstr>
      <vt:lpstr>4.Об’єктивні передумови необхідності державного регулювання сільського господарства</vt:lpstr>
      <vt:lpstr>Довготермінова фермерська проблема</vt:lpstr>
      <vt:lpstr>Короткострокова фермерська проблема – вплив зміни обсягу виробництва на ціни</vt:lpstr>
      <vt:lpstr>Історичні аспекти макроекономічного регулювання</vt:lpstr>
      <vt:lpstr>5. Теорії макроекономічного регулювання</vt:lpstr>
      <vt:lpstr>Презентация PowerPoint</vt:lpstr>
      <vt:lpstr>Презентация PowerPoint</vt:lpstr>
      <vt:lpstr>Презентация PowerPoint</vt:lpstr>
      <vt:lpstr>Презентация PowerPoint</vt:lpstr>
      <vt:lpstr>Презентация PowerPoint</vt:lpstr>
      <vt:lpstr>6. Сучасної виклики аграрної політики</vt:lpstr>
      <vt:lpstr>6. Виклики сучасної аграрної політики</vt:lpstr>
      <vt:lpstr>Для закріплення матеріалу лекції пропоную такі питання:</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Теоретичні основи аграрної політики</dc:title>
  <dc:creator>user</dc:creator>
  <cp:lastModifiedBy>Anatolii Dibrova</cp:lastModifiedBy>
  <cp:revision>136</cp:revision>
  <dcterms:created xsi:type="dcterms:W3CDTF">2016-09-03T07:06:47Z</dcterms:created>
  <dcterms:modified xsi:type="dcterms:W3CDTF">2025-09-13T10:52:36Z</dcterms:modified>
</cp:coreProperties>
</file>