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481E219-6CD3-4D56-89BC-85FD16CDD20C}">
          <p14:sldIdLst>
            <p14:sldId id="256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205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6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049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4951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108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7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747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073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073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685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43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62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93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25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10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00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5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C3A03-8A2F-4305-BCDF-DA27D1050DAB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7102F-C078-4696-A69C-00F76E031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6994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5801" y="759544"/>
            <a:ext cx="9004663" cy="3361507"/>
          </a:xfrm>
        </p:spPr>
        <p:txBody>
          <a:bodyPr/>
          <a:lstStyle/>
          <a:p>
            <a:r>
              <a:rPr lang="uk-UA" sz="4400" dirty="0" smtClean="0"/>
              <a:t>Лекція </a:t>
            </a:r>
            <a:r>
              <a:rPr lang="uk-UA" sz="4400" dirty="0" smtClean="0"/>
              <a:t>6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779" y="4298245"/>
            <a:ext cx="9144530" cy="1117687"/>
          </a:xfrm>
        </p:spPr>
        <p:txBody>
          <a:bodyPr/>
          <a:lstStyle/>
          <a:p>
            <a:r>
              <a:rPr lang="uk-UA" dirty="0" smtClean="0"/>
              <a:t>з курсу «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Нейроінформаційні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 керування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біотехнічними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єктами</a:t>
            </a:r>
            <a:r>
              <a:rPr lang="uk-UA" dirty="0" smtClean="0"/>
              <a:t>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109166" y="3474720"/>
            <a:ext cx="2952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Автор : </a:t>
            </a:r>
          </a:p>
          <a:p>
            <a:r>
              <a:rPr lang="uk-UA" dirty="0" smtClean="0"/>
              <a:t>доцент, </a:t>
            </a:r>
            <a:r>
              <a:rPr lang="uk-UA" dirty="0" err="1" smtClean="0"/>
              <a:t>к.т.н</a:t>
            </a:r>
            <a:r>
              <a:rPr lang="uk-UA" dirty="0" smtClean="0"/>
              <a:t>. Заєць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75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0436" y="282415"/>
            <a:ext cx="91265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Так, наприклад, нечітка множина «Для бідних», задана на універсальній множині 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 =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{ТАВРІЯ, ЖИГУЛІ, МЕРСЕДЕС}, виглядає так, як показано на рисунку 1.2.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073" y="1445622"/>
            <a:ext cx="3400425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797289" y="3426822"/>
            <a:ext cx="4992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Рис. 1.2. Приклад задання нечіткої множини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82880" y="4042844"/>
            <a:ext cx="120725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Аналогічно можна визначити нечітку множину «Швидкісні», «Середні», «Тихохідні» тощо.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0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Тоді нечітку підмножину чисел, по абсолютній величині близьких до нуля, можна визначити, наприклад, так: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070914"/>
              </p:ext>
            </p:extLst>
          </p:nvPr>
        </p:nvGraphicFramePr>
        <p:xfrm>
          <a:off x="365760" y="4846319"/>
          <a:ext cx="8108801" cy="723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Уравнение" r:id="rId4" imgW="5549900" imgH="495300" progId="Equation.3">
                  <p:embed/>
                </p:oleObj>
              </mc:Choice>
              <mc:Fallback>
                <p:oleObj name="Уравнение" r:id="rId4" imgW="5549900" imgH="495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4846319"/>
                        <a:ext cx="8108801" cy="72325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53504" y="4966174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(1.11)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2880" y="5832565"/>
            <a:ext cx="3126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де: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Е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— безліч цілих чисел: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Методи побудови функцій належності нечітких множин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effectLst/>
                <a:latin typeface="+mn-lt"/>
              </a:rPr>
              <a:t>У</a:t>
            </a:r>
            <a:r>
              <a:rPr lang="uk-UA" b="1" dirty="0">
                <a:effectLst/>
                <a:latin typeface="+mn-lt"/>
              </a:rPr>
              <a:t> </a:t>
            </a:r>
            <a:r>
              <a:rPr lang="uk-UA" dirty="0">
                <a:effectLst/>
                <a:latin typeface="+mn-lt"/>
              </a:rPr>
              <a:t>приведених вище прикладах використані </a:t>
            </a:r>
            <a:r>
              <a:rPr lang="uk-UA" i="1" dirty="0">
                <a:effectLst/>
                <a:latin typeface="+mn-lt"/>
              </a:rPr>
              <a:t>прямі </a:t>
            </a:r>
            <a:r>
              <a:rPr lang="uk-UA" dirty="0">
                <a:effectLst/>
                <a:latin typeface="+mn-lt"/>
              </a:rPr>
              <a:t>методи, коли експерт або просто задає для кожного </a:t>
            </a:r>
            <a:r>
              <a:rPr lang="uk-UA" i="1" dirty="0">
                <a:effectLst/>
                <a:latin typeface="+mn-lt"/>
              </a:rPr>
              <a:t>х </a:t>
            </a:r>
            <a:r>
              <a:rPr lang="uk-UA" i="1" dirty="0">
                <a:effectLst/>
                <a:latin typeface="+mn-lt"/>
                <a:sym typeface="Symbol" panose="05050102010706020507" pitchFamily="18" charset="2"/>
              </a:rPr>
              <a:t></a:t>
            </a:r>
            <a:r>
              <a:rPr lang="uk-UA" i="1" dirty="0">
                <a:effectLst/>
                <a:latin typeface="+mn-lt"/>
              </a:rPr>
              <a:t> Е </a:t>
            </a:r>
            <a:r>
              <a:rPr lang="uk-UA" dirty="0">
                <a:effectLst/>
                <a:latin typeface="+mn-lt"/>
              </a:rPr>
              <a:t>значення </a:t>
            </a:r>
            <a:r>
              <a:rPr lang="uk-UA" i="1" dirty="0">
                <a:effectLst/>
                <a:latin typeface="+mn-lt"/>
                <a:sym typeface="Symbol" panose="05050102010706020507" pitchFamily="18" charset="2"/>
              </a:rPr>
              <a:t></a:t>
            </a:r>
            <a:r>
              <a:rPr lang="uk-UA" i="1" baseline="-25000" dirty="0">
                <a:effectLst/>
                <a:latin typeface="+mn-lt"/>
              </a:rPr>
              <a:t>А</a:t>
            </a:r>
            <a:r>
              <a:rPr lang="uk-UA" i="1" dirty="0">
                <a:effectLst/>
                <a:latin typeface="+mn-lt"/>
              </a:rPr>
              <a:t>(x), </a:t>
            </a:r>
            <a:r>
              <a:rPr lang="uk-UA" dirty="0">
                <a:effectLst/>
                <a:latin typeface="+mn-lt"/>
              </a:rPr>
              <a:t>або визначає функцію сумісності. Як правило, прямі методи задання функції належності використовуються для вимірних понять, таких як швидкість, час, відстань, тиск, температура і </a:t>
            </a:r>
            <a:r>
              <a:rPr lang="uk-UA" dirty="0" err="1">
                <a:effectLst/>
                <a:latin typeface="+mn-lt"/>
              </a:rPr>
              <a:t>т.д</a:t>
            </a:r>
            <a:r>
              <a:rPr lang="uk-UA" dirty="0">
                <a:effectLst/>
                <a:latin typeface="+mn-lt"/>
              </a:rPr>
              <a:t>., або коли виділяються полярні значення.</a:t>
            </a:r>
            <a:endParaRPr lang="ru-RU" dirty="0">
              <a:effectLst/>
              <a:latin typeface="+mn-lt"/>
            </a:endParaRPr>
          </a:p>
          <a:p>
            <a:r>
              <a:rPr lang="uk-UA" dirty="0">
                <a:effectLst/>
                <a:latin typeface="+mn-lt"/>
              </a:rPr>
              <a:t>У багатьох задачах при характеристиці об'єкту можна виділити набір ознак і для кожного з них визначити полярні значення, відповідні значенням функції належності.</a:t>
            </a:r>
            <a:endParaRPr lang="ru-RU" dirty="0">
              <a:effectLst/>
              <a:latin typeface="+mn-lt"/>
            </a:endParaRPr>
          </a:p>
          <a:p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35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9230" y="492148"/>
            <a:ext cx="90743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effectLst/>
              </a:rPr>
              <a:t>Наприклад, в задачі розпізнавання осіб можна виділити декілька шкал (</a:t>
            </a:r>
            <a:r>
              <a:rPr lang="ru-RU" dirty="0" err="1" smtClean="0">
                <a:effectLst/>
              </a:rPr>
              <a:t>табл</a:t>
            </a:r>
            <a:r>
              <a:rPr lang="uk-UA" dirty="0" smtClean="0">
                <a:effectLst/>
              </a:rPr>
              <a:t>. 1.1.).</a:t>
            </a:r>
            <a:endParaRPr lang="en-US" dirty="0" smtClean="0">
              <a:effectLst/>
            </a:endParaRPr>
          </a:p>
          <a:p>
            <a:endParaRPr lang="ru-RU" dirty="0"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7303" y="1109822"/>
            <a:ext cx="5112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1.1.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Шкали в задачі розпізнавання осіб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309275"/>
              </p:ext>
            </p:extLst>
          </p:nvPr>
        </p:nvGraphicFramePr>
        <p:xfrm>
          <a:off x="1753813" y="1479154"/>
          <a:ext cx="6379532" cy="212789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98419">
                  <a:extLst>
                    <a:ext uri="{9D8B030D-6E8A-4147-A177-3AD203B41FA5}">
                      <a16:colId xmlns:a16="http://schemas.microsoft.com/office/drawing/2014/main" val="3992748352"/>
                    </a:ext>
                  </a:extLst>
                </a:gridCol>
                <a:gridCol w="2291347">
                  <a:extLst>
                    <a:ext uri="{9D8B030D-6E8A-4147-A177-3AD203B41FA5}">
                      <a16:colId xmlns:a16="http://schemas.microsoft.com/office/drawing/2014/main" val="3902555094"/>
                    </a:ext>
                  </a:extLst>
                </a:gridCol>
                <a:gridCol w="1594883">
                  <a:extLst>
                    <a:ext uri="{9D8B030D-6E8A-4147-A177-3AD203B41FA5}">
                      <a16:colId xmlns:a16="http://schemas.microsoft.com/office/drawing/2014/main" val="1734603336"/>
                    </a:ext>
                  </a:extLst>
                </a:gridCol>
                <a:gridCol w="1594883">
                  <a:extLst>
                    <a:ext uri="{9D8B030D-6E8A-4147-A177-3AD203B41FA5}">
                      <a16:colId xmlns:a16="http://schemas.microsoft.com/office/drawing/2014/main" val="953037638"/>
                    </a:ext>
                  </a:extLst>
                </a:gridCol>
              </a:tblGrid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 п/п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Параметр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2406287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Висота лоба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Низький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Високий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9533482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Профіль носа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Курносий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Горбатий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5037832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Довжина носа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Короткий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Довгий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2129294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Розріз очей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Вузькі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Широкі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7403646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Колір очей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Світлі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Темні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10374401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Форма підборіддя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Гостре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Квадратне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4601555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Товщина губ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Тонкі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Товсті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0497029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Колір обличчя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Темне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Світле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4038061"/>
                  </a:ext>
                </a:extLst>
              </a:tr>
              <a:tr h="209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Х</a:t>
                      </a:r>
                      <a:r>
                        <a:rPr lang="uk-UA" sz="1400" baseline="-250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Форма обличчя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Овальне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Квадратне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093676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839230" y="3885481"/>
                <a:ext cx="9753600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spc="50" dirty="0" smtClean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Для конкретної особи </a:t>
                </a:r>
                <a:r>
                  <a:rPr lang="uk-UA" i="1" spc="50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А </a:t>
                </a:r>
                <a:r>
                  <a:rPr lang="uk-UA" spc="50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експерт, виходячи з приведеної шкали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задає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uk-UA" i="1" baseline="-25000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А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(х)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[</a:t>
                </a:r>
                <a:r>
                  <a:rPr lang="ru-RU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0, 1</a:t>
                </a:r>
                <a:r>
                  <a:rPr lang="uk-UA" dirty="0" smtClean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],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формуючи векторну функцію належності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sym typeface="Symbol" panose="05050102010706020507" pitchFamily="18" charset="2"/>
                  </a:rPr>
                  <a:t>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sym typeface="Symbol" panose="05050102010706020507" pitchFamily="18" charset="2"/>
                  </a:rPr>
                  <a:t></a:t>
                </a:r>
                <a:r>
                  <a:rPr lang="uk-UA" i="1" baseline="-25000" dirty="0">
                    <a:solidFill>
                      <a:schemeClr val="tx1"/>
                    </a:solidFill>
                    <a:effectLst/>
                    <a:latin typeface="+mj-lt"/>
                  </a:rPr>
                  <a:t>А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(х</a:t>
                </a:r>
                <a:r>
                  <a:rPr lang="ru-RU" i="1" baseline="-25000" dirty="0">
                    <a:solidFill>
                      <a:schemeClr val="tx1"/>
                    </a:solidFill>
                    <a:effectLst/>
                    <a:latin typeface="+mj-lt"/>
                  </a:rPr>
                  <a:t>1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),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sym typeface="Symbol" panose="05050102010706020507" pitchFamily="18" charset="2"/>
                  </a:rPr>
                  <a:t></a:t>
                </a:r>
                <a:r>
                  <a:rPr lang="uk-UA" i="1" baseline="-25000" dirty="0">
                    <a:solidFill>
                      <a:schemeClr val="tx1"/>
                    </a:solidFill>
                    <a:effectLst/>
                    <a:latin typeface="+mj-lt"/>
                  </a:rPr>
                  <a:t>А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(х</a:t>
                </a:r>
                <a:r>
                  <a:rPr lang="uk-UA" i="1" baseline="-25000" dirty="0">
                    <a:solidFill>
                      <a:schemeClr val="tx1"/>
                    </a:solidFill>
                    <a:effectLst/>
                    <a:latin typeface="+mj-lt"/>
                  </a:rPr>
                  <a:t>2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), …,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sym typeface="Symbol" panose="05050102010706020507" pitchFamily="18" charset="2"/>
                  </a:rPr>
                  <a:t></a:t>
                </a:r>
                <a:r>
                  <a:rPr lang="uk-UA" i="1" baseline="-25000" dirty="0">
                    <a:solidFill>
                      <a:schemeClr val="tx1"/>
                    </a:solidFill>
                    <a:effectLst/>
                    <a:latin typeface="+mj-lt"/>
                  </a:rPr>
                  <a:t>А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(х</a:t>
                </a:r>
                <a:r>
                  <a:rPr lang="uk-UA" i="1" baseline="-25000" dirty="0">
                    <a:solidFill>
                      <a:schemeClr val="tx1"/>
                    </a:solidFill>
                    <a:effectLst/>
                    <a:latin typeface="+mj-lt"/>
                  </a:rPr>
                  <a:t>9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)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sym typeface="Symbol" panose="05050102010706020507" pitchFamily="18" charset="2"/>
                  </a:rPr>
                  <a:t></a:t>
                </a:r>
                <a:r>
                  <a:rPr lang="uk-UA" i="1" dirty="0" smtClean="0">
                    <a:solidFill>
                      <a:schemeClr val="tx1"/>
                    </a:solidFill>
                    <a:effectLst/>
                    <a:latin typeface="+mj-lt"/>
                  </a:rPr>
                  <a:t>.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При прямих методах використовуються також групові прямі методи, коли, наприклад, групі експертів пред'являють конкретну особу і кожний повинен дати одну з двох відповідей: «ця людина лиса» або «ця людина не лиса», тоді кількість ствердних відповідей, ділена на загальне число експертів, дає значення </a:t>
                </a:r>
                <a:r>
                  <a:rPr lang="uk-UA" dirty="0" smtClean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𝜇</m:t>
                    </m:r>
                    <m:r>
                      <m:rPr>
                        <m:nor/>
                      </m:rPr>
                      <a:rPr lang="uk-UA" baseline="-25000">
                        <a:solidFill>
                          <a:schemeClr val="tx1"/>
                        </a:solidFill>
                        <a:effectLst/>
                        <a:latin typeface="+mj-lt"/>
                      </a:rPr>
                      <m:t>Лисий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(даної особи). (У даному прикладі можна діяти через функцію сумісності, але тоді доведеться рахувати число </a:t>
                </a:r>
                <a:r>
                  <a:rPr lang="ru-RU" dirty="0">
                    <a:solidFill>
                      <a:schemeClr val="tx1"/>
                    </a:solidFill>
                    <a:effectLst/>
                    <a:latin typeface="+mj-lt"/>
                  </a:rPr>
                  <a:t>волосинок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 на голові у кожної з пред'явлених експерту осіб.)</a:t>
                </a:r>
                <a:endParaRPr lang="ru-RU" dirty="0">
                  <a:solidFill>
                    <a:schemeClr val="tx1"/>
                  </a:solidFill>
                  <a:effectLst/>
                  <a:latin typeface="+mj-lt"/>
                </a:endParaRPr>
              </a:p>
              <a:p>
                <a:endParaRPr lang="ru-RU" dirty="0"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30" y="3885481"/>
                <a:ext cx="9753600" cy="2585323"/>
              </a:xfrm>
              <a:prstGeom prst="rect">
                <a:avLst/>
              </a:prstGeom>
              <a:blipFill>
                <a:blip r:embed="rId2"/>
                <a:stretch>
                  <a:fillRect l="-563" t="-1415" r="-8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76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89811" y="991470"/>
                <a:ext cx="9432757" cy="51498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uk-UA" i="1" spc="55" dirty="0" smtClean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Непрямі </a:t>
                </a:r>
                <a:r>
                  <a:rPr lang="uk-UA" spc="55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методи визначення значень функції належності </a:t>
                </a:r>
                <a:r>
                  <a:rPr lang="uk-UA" spc="45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використовуються у випадках, коли немає елементарних вимірних </a:t>
                </a:r>
                <a:r>
                  <a:rPr lang="uk-UA" spc="50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властивостей, через які визначається нечітка множина, що цікавить нас. Як правило, це методи попарних порівнянь</a:t>
                </a:r>
                <a:r>
                  <a:rPr lang="uk-UA" spc="55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. Якби значення функцій належності були нам відомі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наприклад,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</a:t>
                </a:r>
                <a:r>
                  <a:rPr lang="uk-UA" i="1" baseline="-25000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А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(х</a:t>
                </a:r>
                <a:r>
                  <a:rPr lang="uk-UA" i="1" baseline="-25000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і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) = </a:t>
                </a:r>
                <a:r>
                  <a:rPr lang="en-US" i="1" dirty="0" err="1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w</a:t>
                </a:r>
                <a:r>
                  <a:rPr lang="en-US" i="1" baseline="-25000" dirty="0" err="1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i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:r>
                  <a:rPr lang="en-US" i="1" dirty="0" err="1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i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 = 1, 2, …, </a:t>
                </a:r>
                <a:r>
                  <a:rPr lang="en-US" i="1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n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, то попарні порівняння можна було б представити матрицею відношень </a:t>
                </a:r>
                <a14:m>
                  <m:oMath xmlns:m="http://schemas.openxmlformats.org/officeDocument/2006/math">
                    <m:r>
                      <a:rPr lang="ru-RU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𝐴</m:t>
                    </m:r>
                    <m:r>
                      <a:rPr lang="ru-RU" i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>
                    <a:solidFill>
                      <a:schemeClr val="tx1"/>
                    </a:solidFill>
                    <a:effectLst/>
                    <a:latin typeface="+mj-lt"/>
                  </a:rPr>
                  <a:t> ,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ru-RU" i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  <m:r>
                      <a:rPr lang="ru-RU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effectLst/>
                    <a:latin typeface="+mj-lt"/>
                  </a:rPr>
                  <a:t> 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(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операція розподілу</a:t>
                </a:r>
                <a:r>
                  <a:rPr lang="uk-UA" dirty="0" smtClean="0">
                    <a:solidFill>
                      <a:schemeClr val="tx1"/>
                    </a:solidFill>
                    <a:effectLst/>
                    <a:latin typeface="+mj-lt"/>
                  </a:rPr>
                  <a:t>).</a:t>
                </a:r>
                <a:r>
                  <a:rPr lang="en-US" dirty="0" smtClean="0"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На практиці експерт сам формує матрицю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А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, при цьому передбачається, що діагональні елементи рівні 1, а для елементів симетричних щодо діагоналі </a:t>
                </a:r>
                <a:r>
                  <a:rPr lang="en-US" dirty="0" smtClean="0"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ru-RU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ru-RU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𝑖</m:t>
                    </m:r>
                    <m:r>
                      <a:rPr lang="ru-RU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тобто якщо один елемент оцінюється в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а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раз сильніше, ніж інший, то цей останній повинен бути в 1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/</a:t>
                </a:r>
                <a:r>
                  <a:rPr lang="en-US" i="1" dirty="0">
                    <a:solidFill>
                      <a:schemeClr val="tx1"/>
                    </a:solidFill>
                    <a:effectLst/>
                    <a:latin typeface="+mj-lt"/>
                  </a:rPr>
                  <a:t>a</a:t>
                </a:r>
                <a:r>
                  <a:rPr lang="en-US" dirty="0"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раз сильніше, ніж перший. У загальному випадку задача зводиться до пошуку </a:t>
                </a:r>
                <a:r>
                  <a:rPr lang="uk-UA" dirty="0" err="1">
                    <a:solidFill>
                      <a:schemeClr val="tx1"/>
                    </a:solidFill>
                    <a:effectLst/>
                    <a:latin typeface="+mj-lt"/>
                  </a:rPr>
                  <a:t>вектора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w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, що задовольняє рівнянню </a:t>
                </a:r>
                <a:r>
                  <a:rPr lang="uk-UA" dirty="0" smtClean="0">
                    <a:solidFill>
                      <a:schemeClr val="tx1"/>
                    </a:solidFill>
                    <a:effectLst/>
                    <a:latin typeface="+mj-lt"/>
                  </a:rPr>
                  <a:t>вигляду</a:t>
                </a:r>
                <a:r>
                  <a:rPr lang="en-US" dirty="0" smtClean="0"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uk-UA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𝐴𝑤</m:t>
                    </m:r>
                    <m:r>
                      <a:rPr lang="uk-UA" i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k-UA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k-UA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uk-UA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𝑚𝑎</m:t>
                        </m:r>
                      </m:sub>
                    </m:sSub>
                    <m:r>
                      <a:rPr lang="uk-UA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𝐹𝑤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effectLst/>
                    <a:latin typeface="+mj-lt"/>
                  </a:rPr>
                  <a:t>,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де 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  <a:sym typeface="Symbol" panose="05050102010706020507" pitchFamily="18" charset="2"/>
                  </a:rPr>
                  <a:t>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:r>
                  <a:rPr lang="en-US" baseline="-25000" dirty="0">
                    <a:solidFill>
                      <a:schemeClr val="tx1"/>
                    </a:solidFill>
                    <a:effectLst/>
                    <a:latin typeface="+mj-lt"/>
                  </a:rPr>
                  <a:t>max</a:t>
                </a:r>
                <a:r>
                  <a:rPr lang="ru-RU" dirty="0">
                    <a:solidFill>
                      <a:schemeClr val="tx1"/>
                    </a:solidFill>
                    <a:effectLst/>
                    <a:latin typeface="+mj-lt"/>
                  </a:rPr>
                  <a:t> – 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найбільше власне значення матриці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А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. </a:t>
                </a:r>
                <a:r>
                  <a:rPr lang="ru-RU" dirty="0" err="1">
                    <a:solidFill>
                      <a:schemeClr val="tx1"/>
                    </a:solidFill>
                    <a:effectLst/>
                    <a:latin typeface="+mj-lt"/>
                  </a:rPr>
                  <a:t>Оск</a:t>
                </a:r>
                <a:r>
                  <a:rPr lang="uk-UA" dirty="0" err="1">
                    <a:solidFill>
                      <a:schemeClr val="tx1"/>
                    </a:solidFill>
                    <a:effectLst/>
                    <a:latin typeface="+mj-lt"/>
                  </a:rPr>
                  <a:t>ільки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 матриця </a:t>
                </a:r>
                <a:r>
                  <a:rPr lang="uk-UA" i="1" dirty="0">
                    <a:solidFill>
                      <a:schemeClr val="tx1"/>
                    </a:solidFill>
                    <a:effectLst/>
                    <a:latin typeface="+mj-lt"/>
                  </a:rPr>
                  <a:t>А</a:t>
                </a:r>
                <a:r>
                  <a:rPr lang="uk-UA" dirty="0">
                    <a:solidFill>
                      <a:schemeClr val="tx1"/>
                    </a:solidFill>
                    <a:effectLst/>
                    <a:latin typeface="+mj-lt"/>
                  </a:rPr>
                  <a:t> позитивна за побудовою, рішення даної задачі існує і є позитивним</a:t>
                </a:r>
                <a:r>
                  <a:rPr lang="uk-UA" dirty="0" smtClean="0">
                    <a:solidFill>
                      <a:schemeClr val="tx1"/>
                    </a:solidFill>
                    <a:effectLst/>
                    <a:latin typeface="+mj-lt"/>
                  </a:rPr>
                  <a:t>.</a:t>
                </a:r>
                <a:endParaRPr lang="en-US" dirty="0" smtClean="0">
                  <a:solidFill>
                    <a:schemeClr val="tx1"/>
                  </a:solidFill>
                  <a:effectLst/>
                  <a:latin typeface="+mj-lt"/>
                </a:endParaRPr>
              </a:p>
              <a:p>
                <a:r>
                  <a:rPr lang="uk-UA" dirty="0"/>
                  <a:t>Можна відзначити ще два підходи:</a:t>
                </a:r>
                <a:endParaRPr lang="ru-RU" dirty="0"/>
              </a:p>
              <a:p>
                <a:pPr lvl="0"/>
                <a:r>
                  <a:rPr lang="uk-UA" i="1" dirty="0"/>
                  <a:t>використання типових форм </a:t>
                </a:r>
                <a:r>
                  <a:rPr lang="uk-UA" dirty="0"/>
                  <a:t>кривих для задання функцій належності, із уточненням їх параметрів відповідно до даних експерименту;</a:t>
                </a:r>
                <a:endParaRPr lang="ru-RU" dirty="0"/>
              </a:p>
              <a:p>
                <a:r>
                  <a:rPr lang="uk-UA" i="1" dirty="0"/>
                  <a:t>використання відносних частот </a:t>
                </a:r>
                <a:r>
                  <a:rPr lang="uk-UA" dirty="0"/>
                  <a:t>за даними </a:t>
                </a:r>
                <a:r>
                  <a:rPr lang="ru-RU" dirty="0"/>
                  <a:t>эксперимент</a:t>
                </a:r>
                <a:r>
                  <a:rPr lang="uk-UA" dirty="0"/>
                  <a:t>а як значення належності</a:t>
                </a:r>
                <a:endParaRPr lang="ru-RU" dirty="0">
                  <a:solidFill>
                    <a:schemeClr val="tx1"/>
                  </a:solidFill>
                  <a:effectLst/>
                  <a:latin typeface="+mj-lt"/>
                </a:endParaRPr>
              </a:p>
              <a:p>
                <a:r>
                  <a:rPr lang="uk-UA" dirty="0" smtClean="0">
                    <a:solidFill>
                      <a:schemeClr val="tx1"/>
                    </a:solidFill>
                    <a:effectLst/>
                    <a:latin typeface="+mj-lt"/>
                  </a:rPr>
                  <a:t> </a:t>
                </a:r>
                <a:endParaRPr lang="ru-RU" dirty="0"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811" y="991470"/>
                <a:ext cx="9432757" cy="5149871"/>
              </a:xfrm>
              <a:prstGeom prst="rect">
                <a:avLst/>
              </a:prstGeom>
              <a:blipFill>
                <a:blip r:embed="rId2"/>
                <a:stretch>
                  <a:fillRect l="-517" t="-829" r="-11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806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9811" y="971870"/>
            <a:ext cx="89033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Контрольні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питання</a:t>
            </a:r>
            <a:endPara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rabicPeriod"/>
              <a:tabLst>
                <a:tab pos="533400" algn="l"/>
              </a:tabLst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Дайте визначення нечіткої підмножини.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rabicPeriod"/>
              <a:tabLst>
                <a:tab pos="533400" algn="l"/>
              </a:tabLst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Коли нечітка множина нормальна?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rabicPeriod"/>
              <a:tabLst>
                <a:tab pos="533400" algn="l"/>
              </a:tabLst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Дайте визначення </a:t>
            </a:r>
            <a:r>
              <a:rPr lang="uk-UA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унімодальної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нечіткої множини.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rabicPeriod"/>
              <a:tabLst>
                <a:tab pos="533400" algn="l"/>
              </a:tabLst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Охарактеризуйтеся прямі і непрямі методи визначення функцій належності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76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279" y="2036861"/>
            <a:ext cx="80601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Вражаючою властивістю людського інтелекту є здатність ухвалювати правильні рішення в умовах неповної (нечіткої) інформації. Побудова моделей наближених міркувань людини і використання їх в комп'ютерних системах майбутніх поколінь представляє сьогодні одну з найважливіших проблем науки.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R="27305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Значний вклад в цьому напрямку було зроблено професором Каліфорнійського університету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Берклі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Лотфі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 Заде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Lotfi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А.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Zadeh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Його робота «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Fuzzy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Sets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що з'явилася в 1965 р. в журналі “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заклала основи моделювання інтелектуальної діяльності людини і стала поштовхом для розвитку нової математичної теорії.</a:t>
            </a:r>
          </a:p>
          <a:p>
            <a:pPr marR="27305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Л. Заде розширив класичне поняття множини, припустивши, що характеристична функція (функція належності елемента множині) може приймати будь-які значення в інтервалі [0; 1], а не тільки значення 0 або 1. Такі множини були названі ним нечіткими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fuzzy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Він визначив також ряд операцій над нечіткими множинами і запропонував узагальнення відомих методів логічного виведення “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modus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ponens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і “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modus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tollens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Результат пошуку зображень за запитом &quot;Information and Control Zadeh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262" y="2541896"/>
            <a:ext cx="3555109" cy="317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42956" y="688637"/>
            <a:ext cx="9613861" cy="1080938"/>
          </a:xfrm>
        </p:spPr>
        <p:txBody>
          <a:bodyPr>
            <a:normAutofit fontScale="90000"/>
          </a:bodyPr>
          <a:lstStyle/>
          <a:p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>Історичні </a:t>
            </a:r>
            <a:r>
              <a:rPr lang="uk-UA" b="1" dirty="0"/>
              <a:t>аспекти виникнення нечіткої логіки. Нечіткі множини.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56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971" y="759543"/>
            <a:ext cx="99277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1590" algn="just">
              <a:spcAft>
                <a:spcPts val="0"/>
              </a:spcAft>
            </a:pPr>
            <a:r>
              <a:rPr lang="uk-UA" spc="10" dirty="0">
                <a:ea typeface="Times New Roman" panose="02020603050405020304" pitchFamily="18" charset="0"/>
              </a:rPr>
              <a:t>Ввівши поняття </a:t>
            </a:r>
            <a:r>
              <a:rPr lang="uk-UA" i="1" spc="10" dirty="0">
                <a:ea typeface="Times New Roman" panose="02020603050405020304" pitchFamily="18" charset="0"/>
              </a:rPr>
              <a:t>лінгвістичної змінної </a:t>
            </a:r>
            <a:r>
              <a:rPr lang="uk-UA" spc="10" dirty="0">
                <a:ea typeface="Times New Roman" panose="02020603050405020304" pitchFamily="18" charset="0"/>
              </a:rPr>
              <a:t>і припустивши</a:t>
            </a:r>
            <a:r>
              <a:rPr lang="uk-UA" dirty="0">
                <a:ea typeface="Times New Roman" panose="02020603050405020304" pitchFamily="18" charset="0"/>
              </a:rPr>
              <a:t>, що як її значення виступають нечіткі </a:t>
            </a:r>
            <a:r>
              <a:rPr lang="uk-UA" spc="-5" dirty="0">
                <a:ea typeface="Times New Roman" panose="02020603050405020304" pitchFamily="18" charset="0"/>
              </a:rPr>
              <a:t>множини, Л. Заде створив апарат для опису процесів інтелектуальної </a:t>
            </a:r>
            <a:r>
              <a:rPr lang="uk-UA" dirty="0">
                <a:ea typeface="Times New Roman" panose="02020603050405020304" pitchFamily="18" charset="0"/>
              </a:rPr>
              <a:t>діяльності, включаючи нечіткість і невизначеність </a:t>
            </a:r>
            <a:r>
              <a:rPr lang="uk-UA" spc="15" dirty="0">
                <a:ea typeface="Times New Roman" panose="02020603050405020304" pitchFamily="18" charset="0"/>
              </a:rPr>
              <a:t>виразів.</a:t>
            </a:r>
            <a:endParaRPr lang="ru-RU" dirty="0" smtClean="0">
              <a:effectLst/>
              <a:ea typeface="Times New Roman" panose="02020603050405020304" pitchFamily="18" charset="0"/>
            </a:endParaRPr>
          </a:p>
          <a:p>
            <a:r>
              <a:rPr lang="uk-UA" spc="-5" dirty="0">
                <a:ea typeface="Times New Roman" panose="02020603050405020304" pitchFamily="18" charset="0"/>
              </a:rPr>
              <a:t>Подальші роботи професора Л. Заде і його послідовників </a:t>
            </a:r>
            <a:r>
              <a:rPr lang="uk-UA" spc="15" dirty="0">
                <a:ea typeface="Times New Roman" panose="02020603050405020304" pitchFamily="18" charset="0"/>
              </a:rPr>
              <a:t>заклали фундамент нової теорії і створили передумови </a:t>
            </a:r>
            <a:r>
              <a:rPr lang="uk-UA" spc="-5" dirty="0">
                <a:ea typeface="Times New Roman" panose="02020603050405020304" pitchFamily="18" charset="0"/>
              </a:rPr>
              <a:t>для впровадження методів нечіткого управління в інженерну </a:t>
            </a:r>
            <a:r>
              <a:rPr lang="uk-UA" dirty="0" smtClean="0">
                <a:ea typeface="Times New Roman" panose="02020603050405020304" pitchFamily="18" charset="0"/>
              </a:rPr>
              <a:t>практику.</a:t>
            </a:r>
          </a:p>
          <a:p>
            <a:r>
              <a:rPr lang="uk-UA" dirty="0"/>
              <a:t>Вже до 1990 р. по цій проблематиці було опубліковано понад 10000 роботи, число дослідників досягло 10000</a:t>
            </a:r>
            <a:r>
              <a:rPr lang="uk-UA" dirty="0" smtClean="0"/>
              <a:t>.</a:t>
            </a:r>
            <a:endParaRPr lang="ru-RU" dirty="0" smtClean="0"/>
          </a:p>
          <a:p>
            <a:r>
              <a:rPr lang="uk-UA" dirty="0"/>
              <a:t>За останні 15-17 років почалося використання нових методів і моделей в промисловості і у військовій справі. Спектр прикладних додатків широкий: від управління процесом відправлення і зупинки потягу метрополітену, управління вантажними ліфтами і доменною піччю до пральних машин, пилососів.</a:t>
            </a:r>
            <a:endParaRPr lang="ru-RU" dirty="0"/>
          </a:p>
          <a:p>
            <a:r>
              <a:rPr lang="uk-UA" dirty="0"/>
              <a:t>При цьому нечіткі системи дозволяють підвищити якість продукції при зменшенні </a:t>
            </a:r>
            <a:r>
              <a:rPr lang="uk-UA" dirty="0" err="1"/>
              <a:t>ресурсо</a:t>
            </a:r>
            <a:r>
              <a:rPr lang="uk-UA" dirty="0"/>
              <a:t>- і енерговитрат, забезпечують більш високу стійкість до дії </a:t>
            </a:r>
            <a:r>
              <a:rPr lang="uk-UA" dirty="0" err="1"/>
              <a:t>збурюючих</a:t>
            </a:r>
            <a:r>
              <a:rPr lang="uk-UA" dirty="0"/>
              <a:t> чинників, у порівнянні із традиційними системами автоматичного управління.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93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175" y="832234"/>
            <a:ext cx="98232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algn="just">
              <a:spcAft>
                <a:spcPts val="0"/>
              </a:spcAft>
            </a:pPr>
            <a:r>
              <a:rPr lang="uk-UA" spc="-5" dirty="0">
                <a:ea typeface="Times New Roman" panose="02020603050405020304" pitchFamily="18" charset="0"/>
              </a:rPr>
              <a:t>Дослідження нечітких систем у розрізі практичних додатків призвів до постановки цілого ряду проблем, таких як нова архітектура комп'ютерів для нечітких обчислень, елементна база нечітких комп'ютерів і контролерів, </a:t>
            </a:r>
            <a:r>
              <a:rPr lang="uk-UA" spc="5" dirty="0">
                <a:ea typeface="Times New Roman" panose="02020603050405020304" pitchFamily="18" charset="0"/>
              </a:rPr>
              <a:t>інструментальні засоби розробки, інженерні методи розрахунку </a:t>
            </a:r>
            <a:r>
              <a:rPr lang="uk-UA" spc="15" dirty="0">
                <a:ea typeface="Times New Roman" panose="02020603050405020304" pitchFamily="18" charset="0"/>
              </a:rPr>
              <a:t>і розробки нечітких систем управління і багато що інше.</a:t>
            </a:r>
            <a:endParaRPr lang="ru-RU" dirty="0" smtClean="0">
              <a:effectLst/>
              <a:ea typeface="Times New Roman" panose="02020603050405020304" pitchFamily="18" charset="0"/>
            </a:endParaRPr>
          </a:p>
          <a:p>
            <a:pPr marR="30480" algn="just">
              <a:spcAft>
                <a:spcPts val="0"/>
              </a:spcAft>
            </a:pPr>
            <a:r>
              <a:rPr lang="uk-UA" dirty="0">
                <a:ea typeface="Times New Roman" panose="02020603050405020304" pitchFamily="18" charset="0"/>
              </a:rPr>
              <a:t>Математична теорія нечітких множин дозволяє описувати </a:t>
            </a:r>
            <a:r>
              <a:rPr lang="uk-UA" spc="5" dirty="0">
                <a:ea typeface="Times New Roman" panose="02020603050405020304" pitchFamily="18" charset="0"/>
              </a:rPr>
              <a:t>нечіткі поняття і знання, оперувати цими знаннями і </a:t>
            </a:r>
            <a:r>
              <a:rPr lang="uk-UA" spc="10" dirty="0">
                <a:ea typeface="Times New Roman" panose="02020603050405020304" pitchFamily="18" charset="0"/>
              </a:rPr>
              <a:t>робити нечіткі висновки.</a:t>
            </a:r>
            <a:endParaRPr lang="ru-RU" dirty="0" smtClean="0">
              <a:effectLst/>
              <a:ea typeface="Times New Roman" panose="02020603050405020304" pitchFamily="18" charset="0"/>
            </a:endParaRPr>
          </a:p>
          <a:p>
            <a:pPr marR="30480" algn="just">
              <a:spcAft>
                <a:spcPts val="0"/>
              </a:spcAft>
            </a:pPr>
            <a:r>
              <a:rPr lang="uk-UA" spc="-5" dirty="0">
                <a:ea typeface="Times New Roman" panose="02020603050405020304" pitchFamily="18" charset="0"/>
              </a:rPr>
              <a:t>Нечітке управління виявилось особливо корисним, коли </a:t>
            </a:r>
            <a:r>
              <a:rPr lang="uk-UA" dirty="0">
                <a:ea typeface="Times New Roman" panose="02020603050405020304" pitchFamily="18" charset="0"/>
              </a:rPr>
              <a:t>технологічні процеси є дуже складними для аналізу </a:t>
            </a:r>
            <a:r>
              <a:rPr lang="uk-UA" spc="5" dirty="0">
                <a:ea typeface="Times New Roman" panose="02020603050405020304" pitchFamily="18" charset="0"/>
              </a:rPr>
              <a:t>за допомогою загальноприйнятих кількісних методів або коли </a:t>
            </a:r>
            <a:r>
              <a:rPr lang="uk-UA" dirty="0">
                <a:ea typeface="Times New Roman" panose="02020603050405020304" pitchFamily="18" charset="0"/>
              </a:rPr>
              <a:t>доступні джерела інформації інтерпретуються якісно</a:t>
            </a:r>
            <a:r>
              <a:rPr lang="uk-UA" spc="35" dirty="0">
                <a:ea typeface="Times New Roman" panose="02020603050405020304" pitchFamily="18" charset="0"/>
              </a:rPr>
              <a:t>, неточно або невизначено. Нечітка логіка, на якій </a:t>
            </a:r>
            <a:r>
              <a:rPr lang="uk-UA" spc="-15" dirty="0">
                <a:ea typeface="Times New Roman" panose="02020603050405020304" pitchFamily="18" charset="0"/>
              </a:rPr>
              <a:t>засновано нечітке управління, ближче по духу до людського </a:t>
            </a:r>
            <a:r>
              <a:rPr lang="uk-UA" spc="30" dirty="0">
                <a:ea typeface="Times New Roman" panose="02020603050405020304" pitchFamily="18" charset="0"/>
              </a:rPr>
              <a:t>мислення і природних язиків, ніж традиційні </a:t>
            </a:r>
            <a:r>
              <a:rPr lang="uk-UA" spc="-5" dirty="0">
                <a:ea typeface="Times New Roman" panose="02020603050405020304" pitchFamily="18" charset="0"/>
              </a:rPr>
              <a:t>логічні системи.</a:t>
            </a:r>
            <a:endParaRPr lang="ru-RU" dirty="0" smtClean="0">
              <a:effectLst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pc="-5" dirty="0">
                <a:ea typeface="Times New Roman" panose="02020603050405020304" pitchFamily="18" charset="0"/>
              </a:rPr>
              <a:t>Нечітка логіка забезпечує ефективні засоби відображення </a:t>
            </a:r>
            <a:r>
              <a:rPr lang="uk-UA" spc="-5" dirty="0" err="1">
                <a:ea typeface="Times New Roman" panose="02020603050405020304" pitchFamily="18" charset="0"/>
              </a:rPr>
              <a:t>невизначеностей</a:t>
            </a:r>
            <a:r>
              <a:rPr lang="uk-UA" spc="-5" dirty="0">
                <a:ea typeface="Times New Roman" panose="02020603050405020304" pitchFamily="18" charset="0"/>
              </a:rPr>
              <a:t> і </a:t>
            </a:r>
            <a:r>
              <a:rPr lang="uk-UA" spc="-5" dirty="0" err="1">
                <a:ea typeface="Times New Roman" panose="02020603050405020304" pitchFamily="18" charset="0"/>
              </a:rPr>
              <a:t>неточностей</a:t>
            </a:r>
            <a:r>
              <a:rPr lang="uk-UA" spc="-5" dirty="0">
                <a:ea typeface="Times New Roman" panose="02020603050405020304" pitchFamily="18" charset="0"/>
              </a:rPr>
              <a:t> </a:t>
            </a:r>
            <a:r>
              <a:rPr lang="uk-UA" spc="5" dirty="0">
                <a:ea typeface="Times New Roman" panose="02020603050405020304" pitchFamily="18" charset="0"/>
              </a:rPr>
              <a:t>реального світу. Наявність математичних засобів відображення нечіткості </a:t>
            </a:r>
            <a:r>
              <a:rPr lang="uk-UA" spc="-5" dirty="0">
                <a:ea typeface="Times New Roman" panose="02020603050405020304" pitchFamily="18" charset="0"/>
              </a:rPr>
              <a:t>початкової інформації дозволяє побудувати модель, адекватну </a:t>
            </a:r>
            <a:r>
              <a:rPr lang="uk-UA" spc="15" dirty="0">
                <a:ea typeface="Times New Roman" panose="02020603050405020304" pitchFamily="18" charset="0"/>
              </a:rPr>
              <a:t>реальності.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96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/>
              <a:t>Нечіткі множини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2400" y="2074969"/>
            <a:ext cx="102255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>
                <a:ea typeface="Times New Roman" panose="02020603050405020304" pitchFamily="18" charset="0"/>
              </a:rPr>
              <a:t>Нехай </a:t>
            </a:r>
            <a:r>
              <a:rPr lang="uk-UA" i="1" dirty="0">
                <a:ea typeface="Times New Roman" panose="02020603050405020304" pitchFamily="18" charset="0"/>
              </a:rPr>
              <a:t>Е </a:t>
            </a:r>
            <a:r>
              <a:rPr lang="uk-UA" dirty="0">
                <a:ea typeface="Times New Roman" panose="02020603050405020304" pitchFamily="18" charset="0"/>
              </a:rPr>
              <a:t>— універсальна множина, </a:t>
            </a:r>
            <a:r>
              <a:rPr lang="uk-UA" i="1" dirty="0">
                <a:ea typeface="Times New Roman" panose="02020603050405020304" pitchFamily="18" charset="0"/>
              </a:rPr>
              <a:t>х </a:t>
            </a:r>
            <a:r>
              <a:rPr lang="uk-UA" dirty="0">
                <a:ea typeface="Times New Roman" panose="02020603050405020304" pitchFamily="18" charset="0"/>
              </a:rPr>
              <a:t>— елемент </a:t>
            </a:r>
            <a:r>
              <a:rPr lang="uk-UA" i="1" dirty="0">
                <a:ea typeface="Times New Roman" panose="02020603050405020304" pitchFamily="18" charset="0"/>
              </a:rPr>
              <a:t>Е, </a:t>
            </a:r>
            <a:r>
              <a:rPr lang="uk-UA" dirty="0">
                <a:ea typeface="Times New Roman" panose="02020603050405020304" pitchFamily="18" charset="0"/>
              </a:rPr>
              <a:t>а R — </a:t>
            </a:r>
            <a:r>
              <a:rPr lang="uk-UA" spc="40" dirty="0">
                <a:ea typeface="Times New Roman" panose="02020603050405020304" pitchFamily="18" charset="0"/>
              </a:rPr>
              <a:t>деяка властивість. Звичайна (чітка) підмножина </a:t>
            </a:r>
            <a:r>
              <a:rPr lang="uk-UA" i="1" spc="40" dirty="0">
                <a:ea typeface="Times New Roman" panose="02020603050405020304" pitchFamily="18" charset="0"/>
              </a:rPr>
              <a:t>А </a:t>
            </a:r>
            <a:r>
              <a:rPr lang="uk-UA" spc="40" dirty="0">
                <a:ea typeface="Times New Roman" panose="02020603050405020304" pitchFamily="18" charset="0"/>
              </a:rPr>
              <a:t>універсальної множини </a:t>
            </a:r>
            <a:r>
              <a:rPr lang="uk-UA" i="1" spc="40" dirty="0">
                <a:ea typeface="Times New Roman" panose="02020603050405020304" pitchFamily="18" charset="0"/>
              </a:rPr>
              <a:t>Е, </a:t>
            </a:r>
            <a:r>
              <a:rPr lang="uk-UA" spc="40" dirty="0">
                <a:ea typeface="Times New Roman" panose="02020603050405020304" pitchFamily="18" charset="0"/>
              </a:rPr>
              <a:t>елементи якої задовольняють властивості </a:t>
            </a:r>
            <a:r>
              <a:rPr lang="uk-UA" dirty="0">
                <a:ea typeface="Times New Roman" panose="02020603050405020304" pitchFamily="18" charset="0"/>
              </a:rPr>
              <a:t>R, визначається як множина впорядкованих пар:</a:t>
            </a:r>
            <a:endParaRPr lang="ru-RU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3422073" y="30289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215890"/>
              </p:ext>
            </p:extLst>
          </p:nvPr>
        </p:nvGraphicFramePr>
        <p:xfrm>
          <a:off x="3422073" y="3028961"/>
          <a:ext cx="2506167" cy="51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Уравнение" r:id="rId3" imgW="1155700" imgH="241300" progId="Equation.3">
                  <p:embed/>
                </p:oleObj>
              </mc:Choice>
              <mc:Fallback>
                <p:oleObj name="Уравнение" r:id="rId3" imgW="1155700" imgH="2413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073" y="3028961"/>
                        <a:ext cx="2506167" cy="517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152400" y="3577426"/>
            <a:ext cx="10141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75" algn="just">
              <a:spcAft>
                <a:spcPts val="0"/>
              </a:spcAft>
            </a:pPr>
            <a:r>
              <a:rPr lang="uk-UA" dirty="0" smtClean="0">
                <a:ea typeface="Times New Roman" panose="02020603050405020304" pitchFamily="18" charset="0"/>
              </a:rPr>
              <a:t>де: </a:t>
            </a:r>
            <a:r>
              <a:rPr lang="uk-UA" i="1" dirty="0" smtClean="0">
                <a:ea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uk-UA" i="1" baseline="-25000" dirty="0" smtClean="0">
                <a:ea typeface="Times New Roman" panose="02020603050405020304" pitchFamily="18" charset="0"/>
              </a:rPr>
              <a:t>А</a:t>
            </a:r>
            <a:r>
              <a:rPr lang="uk-UA" i="1" dirty="0" smtClean="0">
                <a:ea typeface="Times New Roman" panose="02020603050405020304" pitchFamily="18" charset="0"/>
              </a:rPr>
              <a:t>(х)</a:t>
            </a:r>
            <a:r>
              <a:rPr lang="uk-UA" dirty="0" smtClean="0">
                <a:ea typeface="Times New Roman" panose="02020603050405020304" pitchFamily="18" charset="0"/>
              </a:rPr>
              <a:t> – характеристична функція, що приймає значення 1, якщо </a:t>
            </a:r>
            <a:r>
              <a:rPr lang="uk-UA" i="1" dirty="0" smtClean="0">
                <a:ea typeface="Times New Roman" panose="02020603050405020304" pitchFamily="18" charset="0"/>
              </a:rPr>
              <a:t>х </a:t>
            </a:r>
            <a:r>
              <a:rPr lang="uk-UA" dirty="0" smtClean="0">
                <a:ea typeface="Times New Roman" panose="02020603050405020304" pitchFamily="18" charset="0"/>
              </a:rPr>
              <a:t>задовольняє властивості R, і 0 — якщо ні.</a:t>
            </a:r>
            <a:endParaRPr lang="ru-RU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52400" y="4254419"/>
            <a:ext cx="101417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75" algn="just">
              <a:spcAft>
                <a:spcPts val="0"/>
              </a:spcAft>
            </a:pPr>
            <a:r>
              <a:rPr lang="uk-UA" dirty="0">
                <a:ea typeface="Times New Roman" panose="02020603050405020304" pitchFamily="18" charset="0"/>
              </a:rPr>
              <a:t>Н</a:t>
            </a:r>
            <a:r>
              <a:rPr lang="uk-UA" spc="35" dirty="0">
                <a:ea typeface="Times New Roman" panose="02020603050405020304" pitchFamily="18" charset="0"/>
              </a:rPr>
              <a:t>ечітка підмножина відрізняється від звичайного тим, що для </a:t>
            </a:r>
            <a:r>
              <a:rPr lang="uk-UA" spc="40" dirty="0">
                <a:ea typeface="Times New Roman" panose="02020603050405020304" pitchFamily="18" charset="0"/>
              </a:rPr>
              <a:t>елементів </a:t>
            </a:r>
            <a:r>
              <a:rPr lang="uk-UA" i="1" spc="40" dirty="0">
                <a:ea typeface="Times New Roman" panose="02020603050405020304" pitchFamily="18" charset="0"/>
              </a:rPr>
              <a:t>х </a:t>
            </a:r>
            <a:r>
              <a:rPr lang="uk-UA" spc="40" dirty="0">
                <a:ea typeface="Times New Roman" panose="02020603050405020304" pitchFamily="18" charset="0"/>
              </a:rPr>
              <a:t>з </a:t>
            </a:r>
            <a:r>
              <a:rPr lang="uk-UA" i="1" spc="40" dirty="0">
                <a:ea typeface="Times New Roman" panose="02020603050405020304" pitchFamily="18" charset="0"/>
              </a:rPr>
              <a:t>Е </a:t>
            </a:r>
            <a:r>
              <a:rPr lang="uk-UA" spc="40" dirty="0">
                <a:ea typeface="Times New Roman" panose="02020603050405020304" pitchFamily="18" charset="0"/>
              </a:rPr>
              <a:t>немає однозначної відповіді «ТАК-НІ» щодо </a:t>
            </a:r>
            <a:r>
              <a:rPr lang="uk-UA" dirty="0">
                <a:ea typeface="Times New Roman" panose="02020603050405020304" pitchFamily="18" charset="0"/>
              </a:rPr>
              <a:t>властивості R. У зв’язку з цим нечітка підмножина </a:t>
            </a:r>
            <a:r>
              <a:rPr lang="uk-UA" i="1" dirty="0">
                <a:ea typeface="Times New Roman" panose="02020603050405020304" pitchFamily="18" charset="0"/>
              </a:rPr>
              <a:t>А </a:t>
            </a:r>
            <a:r>
              <a:rPr lang="uk-UA" dirty="0">
                <a:ea typeface="Times New Roman" panose="02020603050405020304" pitchFamily="18" charset="0"/>
              </a:rPr>
              <a:t>універсальної </a:t>
            </a:r>
            <a:r>
              <a:rPr lang="uk-UA" spc="45" dirty="0">
                <a:ea typeface="Times New Roman" panose="02020603050405020304" pitchFamily="18" charset="0"/>
              </a:rPr>
              <a:t>множини </a:t>
            </a:r>
            <a:r>
              <a:rPr lang="uk-UA" i="1" spc="45" dirty="0">
                <a:ea typeface="Times New Roman" panose="02020603050405020304" pitchFamily="18" charset="0"/>
              </a:rPr>
              <a:t>Е </a:t>
            </a:r>
            <a:r>
              <a:rPr lang="uk-UA" spc="45" dirty="0">
                <a:ea typeface="Times New Roman" panose="02020603050405020304" pitchFamily="18" charset="0"/>
              </a:rPr>
              <a:t>визначається як безліч впорядкованих пар:</a:t>
            </a:r>
            <a:endParaRPr lang="ru-RU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3990108" y="5361708"/>
            <a:ext cx="1245763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105258"/>
              </p:ext>
            </p:extLst>
          </p:nvPr>
        </p:nvGraphicFramePr>
        <p:xfrm>
          <a:off x="3346294" y="5234639"/>
          <a:ext cx="2506157" cy="517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Уравнение" r:id="rId5" imgW="1155700" imgH="241300" progId="Equation.3">
                  <p:embed/>
                </p:oleObj>
              </mc:Choice>
              <mc:Fallback>
                <p:oleObj name="Уравнение" r:id="rId5" imgW="1155700" imgH="2413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294" y="5234639"/>
                        <a:ext cx="2506157" cy="5178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152400" y="5837250"/>
            <a:ext cx="10141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75" algn="just">
              <a:spcAft>
                <a:spcPts val="0"/>
              </a:spcAft>
            </a:pPr>
            <a:r>
              <a:rPr lang="uk-UA" dirty="0">
                <a:ea typeface="Times New Roman" panose="02020603050405020304" pitchFamily="18" charset="0"/>
              </a:rPr>
              <a:t>де: </a:t>
            </a:r>
            <a:r>
              <a:rPr lang="uk-UA" i="1" dirty="0">
                <a:ea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uk-UA" i="1" baseline="-25000" dirty="0">
                <a:ea typeface="Times New Roman" panose="02020603050405020304" pitchFamily="18" charset="0"/>
              </a:rPr>
              <a:t>А</a:t>
            </a:r>
            <a:r>
              <a:rPr lang="uk-UA" i="1" dirty="0">
                <a:ea typeface="Times New Roman" panose="02020603050405020304" pitchFamily="18" charset="0"/>
              </a:rPr>
              <a:t>(х) – </a:t>
            </a:r>
            <a:r>
              <a:rPr lang="uk-UA" dirty="0">
                <a:ea typeface="Times New Roman" panose="02020603050405020304" pitchFamily="18" charset="0"/>
              </a:rPr>
              <a:t>характеристична функція належності (або просто функція належності), що приймає значення в деякій цілком впорядкованій множині М (наприклад, М = [0, 1]).</a:t>
            </a:r>
            <a:endParaRPr lang="ru-RU" sz="16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00600" y="3024135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(1.1)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00599" y="5264045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0593" y="783158"/>
            <a:ext cx="99016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pc="50" dirty="0">
                <a:ea typeface="Times New Roman" panose="02020603050405020304" pitchFamily="18" charset="0"/>
              </a:rPr>
              <a:t>Функція належності вказує ступінь (або рівень) </a:t>
            </a:r>
            <a:r>
              <a:rPr lang="uk-UA" spc="45" dirty="0">
                <a:ea typeface="Times New Roman" panose="02020603050405020304" pitchFamily="18" charset="0"/>
              </a:rPr>
              <a:t>приналежності елемента </a:t>
            </a:r>
            <a:r>
              <a:rPr lang="uk-UA" i="1" spc="45" dirty="0">
                <a:ea typeface="Times New Roman" panose="02020603050405020304" pitchFamily="18" charset="0"/>
              </a:rPr>
              <a:t>х </a:t>
            </a:r>
            <a:r>
              <a:rPr lang="uk-UA" spc="45" dirty="0">
                <a:ea typeface="Times New Roman" panose="02020603050405020304" pitchFamily="18" charset="0"/>
              </a:rPr>
              <a:t>підмножині </a:t>
            </a:r>
            <a:r>
              <a:rPr lang="uk-UA" i="1" spc="45" dirty="0">
                <a:ea typeface="Times New Roman" panose="02020603050405020304" pitchFamily="18" charset="0"/>
              </a:rPr>
              <a:t>А. </a:t>
            </a:r>
            <a:r>
              <a:rPr lang="uk-UA" spc="45" dirty="0">
                <a:ea typeface="Times New Roman" panose="02020603050405020304" pitchFamily="18" charset="0"/>
              </a:rPr>
              <a:t>Множину </a:t>
            </a:r>
            <a:r>
              <a:rPr lang="uk-UA" i="1" spc="45" dirty="0">
                <a:ea typeface="Times New Roman" panose="02020603050405020304" pitchFamily="18" charset="0"/>
              </a:rPr>
              <a:t>М </a:t>
            </a:r>
            <a:r>
              <a:rPr lang="uk-UA" spc="45" dirty="0">
                <a:ea typeface="Times New Roman" panose="02020603050405020304" pitchFamily="18" charset="0"/>
              </a:rPr>
              <a:t>називають </a:t>
            </a:r>
            <a:r>
              <a:rPr lang="ru-RU" dirty="0" err="1">
                <a:ea typeface="Times New Roman" panose="02020603050405020304" pitchFamily="18" charset="0"/>
              </a:rPr>
              <a:t>множ</a:t>
            </a:r>
            <a:r>
              <a:rPr lang="uk-UA" dirty="0" err="1">
                <a:ea typeface="Times New Roman" panose="02020603050405020304" pitchFamily="18" charset="0"/>
              </a:rPr>
              <a:t>иною</a:t>
            </a:r>
            <a:r>
              <a:rPr lang="uk-UA" dirty="0">
                <a:ea typeface="Times New Roman" panose="02020603050405020304" pitchFamily="18" charset="0"/>
              </a:rPr>
              <a:t> </a:t>
            </a:r>
            <a:r>
              <a:rPr lang="uk-UA" dirty="0" err="1">
                <a:ea typeface="Times New Roman" panose="02020603050405020304" pitchFamily="18" charset="0"/>
              </a:rPr>
              <a:t>належностей</a:t>
            </a:r>
            <a:r>
              <a:rPr lang="uk-UA" dirty="0">
                <a:ea typeface="Times New Roman" panose="02020603050405020304" pitchFamily="18" charset="0"/>
              </a:rPr>
              <a:t>. Якщо </a:t>
            </a:r>
            <a:r>
              <a:rPr lang="uk-UA" i="1" dirty="0">
                <a:ea typeface="Times New Roman" panose="02020603050405020304" pitchFamily="18" charset="0"/>
              </a:rPr>
              <a:t>М = </a:t>
            </a:r>
            <a:r>
              <a:rPr lang="uk-UA" dirty="0">
                <a:ea typeface="Times New Roman" panose="02020603050405020304" pitchFamily="18" charset="0"/>
              </a:rPr>
              <a:t>{0, 1}, то нечітка </a:t>
            </a:r>
            <a:r>
              <a:rPr lang="uk-UA" spc="45" dirty="0">
                <a:ea typeface="Times New Roman" panose="02020603050405020304" pitchFamily="18" charset="0"/>
              </a:rPr>
              <a:t>підмножина</a:t>
            </a:r>
            <a:r>
              <a:rPr lang="uk-UA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uk-UA" spc="45" dirty="0">
                <a:ea typeface="Times New Roman" panose="02020603050405020304" pitchFamily="18" charset="0"/>
              </a:rPr>
              <a:t>А може розглядатися як звичайна або </a:t>
            </a:r>
            <a:r>
              <a:rPr lang="uk-UA" spc="35" dirty="0">
                <a:ea typeface="Times New Roman" panose="02020603050405020304" pitchFamily="18" charset="0"/>
              </a:rPr>
              <a:t>чітка множина: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000244"/>
              </p:ext>
            </p:extLst>
          </p:nvPr>
        </p:nvGraphicFramePr>
        <p:xfrm>
          <a:off x="3039291" y="1963736"/>
          <a:ext cx="5107770" cy="521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Уравнение" r:id="rId3" imgW="2336800" imgH="241300" progId="Equation.3">
                  <p:embed/>
                </p:oleObj>
              </mc:Choice>
              <mc:Fallback>
                <p:oleObj name="Уравнение" r:id="rId3" imgW="23368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9291" y="1963736"/>
                        <a:ext cx="5107770" cy="52120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00593" y="2835031"/>
            <a:ext cx="97623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ea typeface="Times New Roman" panose="02020603050405020304" pitchFamily="18" charset="0"/>
              </a:rPr>
              <a:t>Приклади запису нечіткої множини: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53516" y="34353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602903"/>
              </p:ext>
            </p:extLst>
          </p:nvPr>
        </p:nvGraphicFramePr>
        <p:xfrm>
          <a:off x="2553515" y="3223998"/>
          <a:ext cx="5322329" cy="449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Уравнение" r:id="rId5" imgW="2819400" imgH="241300" progId="Equation.3">
                  <p:embed/>
                </p:oleObj>
              </mc:Choice>
              <mc:Fallback>
                <p:oleObj name="Уравнение" r:id="rId5" imgW="2819400" imgH="241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3515" y="3223998"/>
                        <a:ext cx="5322329" cy="4495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00593" y="3924187"/>
            <a:ext cx="97623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 algn="just">
              <a:spcAft>
                <a:spcPts val="0"/>
              </a:spcAft>
            </a:pPr>
            <a:r>
              <a:rPr lang="uk-UA" dirty="0" smtClean="0">
                <a:ea typeface="Times New Roman" panose="02020603050405020304" pitchFamily="18" charset="0"/>
              </a:rPr>
              <a:t>Нехай:</a:t>
            </a:r>
            <a:r>
              <a:rPr lang="ru-RU" dirty="0">
                <a:ea typeface="Times New Roman" panose="02020603050405020304" pitchFamily="18" charset="0"/>
              </a:rPr>
              <a:t> </a:t>
            </a:r>
            <a:r>
              <a:rPr lang="uk-UA" i="1" dirty="0" smtClean="0">
                <a:ea typeface="Times New Roman" panose="02020603050405020304" pitchFamily="18" charset="0"/>
              </a:rPr>
              <a:t>А </a:t>
            </a:r>
            <a:r>
              <a:rPr lang="uk-UA" dirty="0">
                <a:ea typeface="Times New Roman" panose="02020603050405020304" pitchFamily="18" charset="0"/>
              </a:rPr>
              <a:t>— нечітка </a:t>
            </a:r>
            <a:r>
              <a:rPr lang="uk-UA" dirty="0" smtClean="0">
                <a:ea typeface="Times New Roman" panose="02020603050405020304" pitchFamily="18" charset="0"/>
              </a:rPr>
              <a:t>множина.</a:t>
            </a:r>
            <a:r>
              <a:rPr lang="ru-RU" dirty="0">
                <a:ea typeface="Times New Roman" panose="02020603050405020304" pitchFamily="18" charset="0"/>
              </a:rPr>
              <a:t> </a:t>
            </a:r>
            <a:r>
              <a:rPr lang="uk-UA" spc="15" dirty="0" smtClean="0">
                <a:ea typeface="Times New Roman" panose="02020603050405020304" pitchFamily="18" charset="0"/>
              </a:rPr>
              <a:t>Тоді </a:t>
            </a:r>
            <a:r>
              <a:rPr lang="uk-UA" i="1" spc="15" dirty="0">
                <a:ea typeface="Times New Roman" panose="02020603050405020304" pitchFamily="18" charset="0"/>
              </a:rPr>
              <a:t>А </a:t>
            </a:r>
            <a:r>
              <a:rPr lang="uk-UA" spc="15" dirty="0">
                <a:ea typeface="Times New Roman" panose="02020603050405020304" pitchFamily="18" charset="0"/>
              </a:rPr>
              <a:t>можна представити у вигляді: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458391" y="45372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680951"/>
              </p:ext>
            </p:extLst>
          </p:nvPr>
        </p:nvGraphicFramePr>
        <p:xfrm>
          <a:off x="3458391" y="4347507"/>
          <a:ext cx="3726180" cy="463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Уравнение" r:id="rId7" imgW="1917700" imgH="241300" progId="Equation.3">
                  <p:embed/>
                </p:oleObj>
              </mc:Choice>
              <mc:Fallback>
                <p:oleObj name="Уравнение" r:id="rId7" imgW="19177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8391" y="4347507"/>
                        <a:ext cx="3726180" cy="46345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092756" y="4782311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ea typeface="Times New Roman" panose="02020603050405020304" pitchFamily="18" charset="0"/>
              </a:rPr>
              <a:t>або: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191691" y="503258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017773"/>
              </p:ext>
            </p:extLst>
          </p:nvPr>
        </p:nvGraphicFramePr>
        <p:xfrm>
          <a:off x="3191691" y="5032580"/>
          <a:ext cx="4537617" cy="495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Уравнение" r:id="rId9" imgW="2184400" imgH="241300" progId="Equation.3">
                  <p:embed/>
                </p:oleObj>
              </mc:Choice>
              <mc:Fallback>
                <p:oleObj name="Уравнение" r:id="rId9" imgW="21844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691" y="5032580"/>
                        <a:ext cx="4537617" cy="49537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400592" y="5647015"/>
            <a:ext cx="78464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dirty="0" smtClean="0">
                <a:ea typeface="Times New Roman" panose="02020603050405020304" pitchFamily="18" charset="0"/>
              </a:rPr>
              <a:t>! Знак </a:t>
            </a:r>
            <a:r>
              <a:rPr lang="uk-UA" dirty="0">
                <a:ea typeface="Times New Roman" panose="02020603050405020304" pitchFamily="18" charset="0"/>
              </a:rPr>
              <a:t>«+» не є позначенням операції додав</a:t>
            </a:r>
            <a:r>
              <a:rPr lang="uk-UA" spc="15" dirty="0">
                <a:ea typeface="Times New Roman" panose="02020603050405020304" pitchFamily="18" charset="0"/>
              </a:rPr>
              <a:t>ання, а означає об'єднання.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49516" y="1963736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1.3)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649515" y="3223998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1.4)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8649514" y="4350620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1.5)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660596" y="5095601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1.6)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194" y="660467"/>
            <a:ext cx="9613861" cy="1080938"/>
          </a:xfrm>
        </p:spPr>
        <p:txBody>
          <a:bodyPr/>
          <a:lstStyle/>
          <a:p>
            <a:r>
              <a:rPr lang="uk-UA" b="1" dirty="0"/>
              <a:t>Основні характеристики нечітких множин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006" y="2090057"/>
            <a:ext cx="10302239" cy="4598126"/>
          </a:xfrm>
        </p:spPr>
        <p:txBody>
          <a:bodyPr>
            <a:normAutofit/>
          </a:bodyPr>
          <a:lstStyle/>
          <a:p>
            <a:r>
              <a:rPr lang="ru-RU" sz="1800" dirty="0">
                <a:effectLst/>
                <a:latin typeface="+mn-lt"/>
              </a:rPr>
              <a:t>Нехай </a:t>
            </a:r>
            <a:r>
              <a:rPr lang="uk-UA" sz="1800" i="1" dirty="0">
                <a:effectLst/>
                <a:latin typeface="+mn-lt"/>
              </a:rPr>
              <a:t>М =</a:t>
            </a:r>
            <a:r>
              <a:rPr lang="uk-UA" sz="1800" dirty="0">
                <a:effectLst/>
                <a:latin typeface="+mn-lt"/>
              </a:rPr>
              <a:t> [0, 1] і </a:t>
            </a:r>
            <a:r>
              <a:rPr lang="uk-UA" sz="1800" i="1" dirty="0">
                <a:effectLst/>
                <a:latin typeface="+mn-lt"/>
              </a:rPr>
              <a:t>А – </a:t>
            </a:r>
            <a:r>
              <a:rPr lang="uk-UA" sz="1800" dirty="0">
                <a:effectLst/>
                <a:latin typeface="+mn-lt"/>
              </a:rPr>
              <a:t>нечітка множина з елементами із універсальної множини </a:t>
            </a:r>
            <a:r>
              <a:rPr lang="uk-UA" sz="1800" i="1" dirty="0">
                <a:effectLst/>
                <a:latin typeface="+mn-lt"/>
              </a:rPr>
              <a:t>Е </a:t>
            </a:r>
            <a:r>
              <a:rPr lang="uk-UA" sz="1800" dirty="0">
                <a:effectLst/>
                <a:latin typeface="+mn-lt"/>
              </a:rPr>
              <a:t>і множиною </a:t>
            </a:r>
            <a:r>
              <a:rPr lang="uk-UA" sz="1800" dirty="0" err="1">
                <a:effectLst/>
                <a:latin typeface="+mn-lt"/>
              </a:rPr>
              <a:t>належностей</a:t>
            </a:r>
            <a:r>
              <a:rPr lang="uk-UA" sz="1800" dirty="0">
                <a:effectLst/>
                <a:latin typeface="+mn-lt"/>
              </a:rPr>
              <a:t> </a:t>
            </a:r>
            <a:r>
              <a:rPr lang="uk-UA" sz="1800" i="1" dirty="0">
                <a:effectLst/>
                <a:latin typeface="+mn-lt"/>
              </a:rPr>
              <a:t>М</a:t>
            </a:r>
            <a:r>
              <a:rPr lang="uk-UA" sz="1800" i="1" dirty="0" smtClean="0">
                <a:effectLst/>
                <a:latin typeface="+mn-lt"/>
              </a:rPr>
              <a:t>.</a:t>
            </a:r>
          </a:p>
          <a:p>
            <a:r>
              <a:rPr lang="uk-UA" sz="1800" dirty="0">
                <a:effectLst/>
                <a:latin typeface="+mn-lt"/>
              </a:rPr>
              <a:t>Величина </a:t>
            </a:r>
            <a:r>
              <a:rPr lang="ru-RU" sz="1800" dirty="0" smtClean="0">
                <a:latin typeface="+mn-lt"/>
              </a:rPr>
              <a:t>                  </a:t>
            </a:r>
            <a:r>
              <a:rPr lang="uk-UA" sz="1800" dirty="0">
                <a:effectLst/>
                <a:latin typeface="+mn-lt"/>
              </a:rPr>
              <a:t>називається </a:t>
            </a:r>
            <a:r>
              <a:rPr lang="uk-UA" sz="1800" i="1" dirty="0">
                <a:effectLst/>
                <a:latin typeface="+mn-lt"/>
              </a:rPr>
              <a:t>висотою </a:t>
            </a:r>
            <a:r>
              <a:rPr lang="uk-UA" sz="1800" dirty="0">
                <a:effectLst/>
                <a:latin typeface="+mn-lt"/>
              </a:rPr>
              <a:t>нечіткої множини </a:t>
            </a:r>
            <a:r>
              <a:rPr lang="uk-UA" sz="1800" i="1" dirty="0">
                <a:effectLst/>
                <a:latin typeface="+mn-lt"/>
              </a:rPr>
              <a:t>А.</a:t>
            </a:r>
            <a:endParaRPr lang="ru-RU" sz="1800" dirty="0">
              <a:effectLst/>
              <a:latin typeface="+mn-lt"/>
            </a:endParaRPr>
          </a:p>
          <a:p>
            <a:r>
              <a:rPr lang="uk-UA" sz="1800" i="1" dirty="0">
                <a:effectLst/>
                <a:latin typeface="+mn-lt"/>
              </a:rPr>
              <a:t>Нечітка </a:t>
            </a:r>
            <a:r>
              <a:rPr lang="uk-UA" sz="1800" dirty="0">
                <a:effectLst/>
                <a:latin typeface="+mn-lt"/>
              </a:rPr>
              <a:t>множина </a:t>
            </a:r>
            <a:r>
              <a:rPr lang="uk-UA" sz="1800" i="1" dirty="0">
                <a:effectLst/>
                <a:latin typeface="+mn-lt"/>
              </a:rPr>
              <a:t>А є нормальною, </a:t>
            </a:r>
            <a:r>
              <a:rPr lang="uk-UA" sz="1800" dirty="0">
                <a:effectLst/>
                <a:latin typeface="+mn-lt"/>
              </a:rPr>
              <a:t>якщо її висота рівна 1, тобто верхня межа її функції належності рівна 1</a:t>
            </a:r>
            <a:r>
              <a:rPr lang="uk-UA" sz="1800" dirty="0" smtClean="0">
                <a:effectLst/>
                <a:latin typeface="+mn-lt"/>
              </a:rPr>
              <a:t>:</a:t>
            </a:r>
          </a:p>
          <a:p>
            <a:r>
              <a:rPr lang="uk-UA" sz="1800" dirty="0">
                <a:effectLst/>
                <a:latin typeface="+mn-lt"/>
              </a:rPr>
              <a:t>Нечітка множина </a:t>
            </a:r>
            <a:r>
              <a:rPr lang="uk-UA" sz="1800" i="1" dirty="0">
                <a:effectLst/>
                <a:latin typeface="+mn-lt"/>
              </a:rPr>
              <a:t>порожня, </a:t>
            </a:r>
            <a:r>
              <a:rPr lang="uk-UA" sz="1800" dirty="0">
                <a:effectLst/>
                <a:latin typeface="+mn-lt"/>
              </a:rPr>
              <a:t>якщо </a:t>
            </a:r>
            <a:r>
              <a:rPr lang="uk-UA" sz="1800" dirty="0" smtClean="0">
                <a:effectLst/>
                <a:latin typeface="+mn-lt"/>
              </a:rPr>
              <a:t>                       </a:t>
            </a:r>
          </a:p>
          <a:p>
            <a:r>
              <a:rPr lang="uk-UA" sz="1800" dirty="0" smtClean="0">
                <a:effectLst/>
                <a:latin typeface="+mn-lt"/>
              </a:rPr>
              <a:t>Непорожню </a:t>
            </a:r>
            <a:r>
              <a:rPr lang="uk-UA" sz="1800" dirty="0" err="1">
                <a:effectLst/>
                <a:latin typeface="+mn-lt"/>
              </a:rPr>
              <a:t>субнормальну</a:t>
            </a:r>
            <a:r>
              <a:rPr lang="uk-UA" sz="1800" dirty="0">
                <a:effectLst/>
                <a:latin typeface="+mn-lt"/>
              </a:rPr>
              <a:t> </a:t>
            </a:r>
            <a:r>
              <a:rPr lang="uk-UA" sz="1800" dirty="0" smtClean="0">
                <a:effectLst/>
                <a:latin typeface="+mn-lt"/>
              </a:rPr>
              <a:t>множину</a:t>
            </a:r>
          </a:p>
          <a:p>
            <a:pPr marL="0" indent="0">
              <a:buNone/>
            </a:pPr>
            <a:r>
              <a:rPr lang="uk-UA" sz="1800" dirty="0" smtClean="0">
                <a:effectLst/>
                <a:latin typeface="+mn-lt"/>
              </a:rPr>
              <a:t> </a:t>
            </a:r>
            <a:r>
              <a:rPr lang="uk-UA" sz="1800" dirty="0">
                <a:effectLst/>
                <a:latin typeface="+mn-lt"/>
              </a:rPr>
              <a:t>можна нормалізувати за формулою</a:t>
            </a:r>
            <a:r>
              <a:rPr lang="uk-UA" sz="1800" dirty="0" smtClean="0">
                <a:effectLst/>
                <a:latin typeface="+mn-lt"/>
              </a:rPr>
              <a:t>:</a:t>
            </a:r>
          </a:p>
          <a:p>
            <a:endParaRPr lang="uk-UA" sz="1800" dirty="0" smtClean="0">
              <a:effectLst/>
              <a:latin typeface="+mn-lt"/>
            </a:endParaRPr>
          </a:p>
          <a:p>
            <a:r>
              <a:rPr lang="uk-UA" sz="1800" dirty="0" smtClean="0">
                <a:effectLst/>
                <a:latin typeface="+mn-lt"/>
              </a:rPr>
              <a:t>Нечітка </a:t>
            </a:r>
            <a:r>
              <a:rPr lang="uk-UA" sz="1800" dirty="0">
                <a:effectLst/>
                <a:latin typeface="+mn-lt"/>
              </a:rPr>
              <a:t>множина </a:t>
            </a:r>
            <a:r>
              <a:rPr lang="ru-RU" sz="1800" i="1" dirty="0" err="1">
                <a:effectLst/>
                <a:latin typeface="+mn-lt"/>
              </a:rPr>
              <a:t>ун</a:t>
            </a:r>
            <a:r>
              <a:rPr lang="uk-UA" sz="1800" i="1" dirty="0">
                <a:effectLst/>
                <a:latin typeface="+mn-lt"/>
              </a:rPr>
              <a:t>і</a:t>
            </a:r>
            <a:r>
              <a:rPr lang="ru-RU" sz="1800" i="1" dirty="0" err="1">
                <a:effectLst/>
                <a:latin typeface="+mn-lt"/>
              </a:rPr>
              <a:t>модальн</a:t>
            </a:r>
            <a:r>
              <a:rPr lang="uk-UA" sz="1800" i="1" dirty="0">
                <a:effectLst/>
                <a:latin typeface="+mn-lt"/>
              </a:rPr>
              <a:t>а, </a:t>
            </a:r>
            <a:r>
              <a:rPr lang="uk-UA" sz="1800" dirty="0" smtClean="0">
                <a:effectLst/>
                <a:latin typeface="+mn-lt"/>
              </a:rPr>
              <a:t>якщо                    тільки на одному</a:t>
            </a:r>
            <a:r>
              <a:rPr lang="en-US" sz="1800" dirty="0" smtClean="0">
                <a:effectLst/>
                <a:latin typeface="+mn-lt"/>
              </a:rPr>
              <a:t> </a:t>
            </a:r>
            <a:r>
              <a:rPr lang="uk-UA" sz="1800" i="1" dirty="0" smtClean="0">
                <a:effectLst/>
                <a:latin typeface="+mn-lt"/>
              </a:rPr>
              <a:t>х</a:t>
            </a:r>
            <a:r>
              <a:rPr lang="en-US" sz="1800" i="1" dirty="0" smtClean="0">
                <a:effectLst/>
                <a:latin typeface="+mn-lt"/>
              </a:rPr>
              <a:t> </a:t>
            </a:r>
            <a:r>
              <a:rPr lang="uk-UA" sz="1800" i="1" dirty="0">
                <a:effectLst/>
                <a:latin typeface="+mn-lt"/>
              </a:rPr>
              <a:t>є</a:t>
            </a:r>
            <a:r>
              <a:rPr lang="uk-UA" sz="1800" i="1" dirty="0" smtClean="0">
                <a:effectLst/>
                <a:latin typeface="+mn-lt"/>
              </a:rPr>
              <a:t> Е.</a:t>
            </a:r>
            <a:endParaRPr lang="uk-UA" sz="1800" dirty="0" smtClean="0">
              <a:effectLst/>
              <a:latin typeface="+mn-lt"/>
            </a:endParaRPr>
          </a:p>
          <a:p>
            <a:r>
              <a:rPr lang="uk-UA" sz="1800" i="1" dirty="0">
                <a:effectLst/>
                <a:latin typeface="+mn-lt"/>
              </a:rPr>
              <a:t>Носієм нечіткої множини</a:t>
            </a:r>
            <a:r>
              <a:rPr lang="uk-UA" sz="1800" dirty="0">
                <a:effectLst/>
                <a:latin typeface="+mn-lt"/>
              </a:rPr>
              <a:t> </a:t>
            </a:r>
            <a:r>
              <a:rPr lang="uk-UA" sz="1800" i="1" dirty="0">
                <a:effectLst/>
                <a:latin typeface="+mn-lt"/>
              </a:rPr>
              <a:t>А </a:t>
            </a:r>
            <a:r>
              <a:rPr lang="uk-UA" sz="1800" dirty="0">
                <a:effectLst/>
                <a:latin typeface="+mn-lt"/>
              </a:rPr>
              <a:t>є звичайна підмножина із властивістю </a:t>
            </a:r>
            <a:endParaRPr lang="ru-RU" sz="1800" dirty="0">
              <a:effectLst/>
              <a:latin typeface="+mn-lt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553795"/>
              </p:ext>
            </p:extLst>
          </p:nvPr>
        </p:nvGraphicFramePr>
        <p:xfrm>
          <a:off x="1562462" y="2688591"/>
          <a:ext cx="1224691" cy="376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8" name="Уравнение" r:id="rId3" imgW="825480" imgH="253800" progId="Equation.3">
                  <p:embed/>
                </p:oleObj>
              </mc:Choice>
              <mc:Fallback>
                <p:oleObj name="Уравнение" r:id="rId3" imgW="825480" imgH="253800" progId="Equation.3">
                  <p:embed/>
                  <p:pic>
                    <p:nvPicPr>
                      <p:cNvPr id="15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462" y="2688591"/>
                        <a:ext cx="1224691" cy="3768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6591553"/>
              </p:ext>
            </p:extLst>
          </p:nvPr>
        </p:nvGraphicFramePr>
        <p:xfrm>
          <a:off x="2787153" y="3316316"/>
          <a:ext cx="1860777" cy="385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" name="Уравнение" r:id="rId5" imgW="1282700" imgH="266700" progId="Equation.3">
                  <p:embed/>
                </p:oleObj>
              </mc:Choice>
              <mc:Fallback>
                <p:oleObj name="Уравнение" r:id="rId5" imgW="1282700" imgH="2667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153" y="3316316"/>
                        <a:ext cx="1860777" cy="3859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288422"/>
              </p:ext>
            </p:extLst>
          </p:nvPr>
        </p:nvGraphicFramePr>
        <p:xfrm>
          <a:off x="4259343" y="3679379"/>
          <a:ext cx="1845366" cy="379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0" name="Уравнение" r:id="rId7" imgW="1294838" imgH="266584" progId="Equation.3">
                  <p:embed/>
                </p:oleObj>
              </mc:Choice>
              <mc:Fallback>
                <p:oleObj name="Уравнение" r:id="rId7" imgW="1294838" imgH="26658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9343" y="3679379"/>
                        <a:ext cx="1845366" cy="3799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597400"/>
              </p:ext>
            </p:extLst>
          </p:nvPr>
        </p:nvGraphicFramePr>
        <p:xfrm>
          <a:off x="4543515" y="4112777"/>
          <a:ext cx="1887471" cy="552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1" name="Уравнение" r:id="rId9" imgW="1727200" imgH="508000" progId="Equation.3">
                  <p:embed/>
                </p:oleObj>
              </mc:Choice>
              <mc:Fallback>
                <p:oleObj name="Уравнение" r:id="rId9" imgW="1727200" imgH="5080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515" y="4112777"/>
                        <a:ext cx="1887471" cy="5526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016958"/>
              </p:ext>
            </p:extLst>
          </p:nvPr>
        </p:nvGraphicFramePr>
        <p:xfrm>
          <a:off x="4609896" y="5203537"/>
          <a:ext cx="1144260" cy="376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Уравнение" r:id="rId11" imgW="723586" imgH="241195" progId="Equation.3">
                  <p:embed/>
                </p:oleObj>
              </mc:Choice>
              <mc:Fallback>
                <p:oleObj name="Уравнение" r:id="rId11" imgW="723586" imgH="241195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9896" y="5203537"/>
                        <a:ext cx="1144260" cy="3764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7733211" y="56431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617000"/>
              </p:ext>
            </p:extLst>
          </p:nvPr>
        </p:nvGraphicFramePr>
        <p:xfrm>
          <a:off x="7861171" y="5623859"/>
          <a:ext cx="971933" cy="303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3" name="Уравнение" r:id="rId13" imgW="761669" imgH="241195" progId="Equation.3">
                  <p:embed/>
                </p:oleObj>
              </mc:Choice>
              <mc:Fallback>
                <p:oleObj name="Уравнение" r:id="rId13" imgW="761669" imgH="241195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1171" y="5623859"/>
                        <a:ext cx="971933" cy="30372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8495211" y="5577550"/>
            <a:ext cx="2037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i="1" dirty="0" smtClean="0">
                <a:latin typeface="Trebuchet MS (Основний текст)"/>
                <a:ea typeface="Times New Roman" panose="02020603050405020304" pitchFamily="18" charset="0"/>
              </a:rPr>
              <a:t>      , </a:t>
            </a:r>
            <a:r>
              <a:rPr lang="uk-UA" dirty="0">
                <a:latin typeface="Trebuchet MS (Основний текст)"/>
                <a:ea typeface="Times New Roman" panose="02020603050405020304" pitchFamily="18" charset="0"/>
              </a:rPr>
              <a:t>тобто </a:t>
            </a:r>
            <a:r>
              <a:rPr lang="uk-UA" spc="85" dirty="0">
                <a:latin typeface="Trebuchet MS (Основний текст)"/>
                <a:ea typeface="Times New Roman" panose="02020603050405020304" pitchFamily="18" charset="0"/>
              </a:rPr>
              <a:t>носій </a:t>
            </a:r>
            <a:endParaRPr lang="ru-RU" dirty="0">
              <a:latin typeface="Trebuchet MS (Основний текст)"/>
            </a:endParaRPr>
          </a:p>
        </p:txBody>
      </p:sp>
      <p:sp>
        <p:nvSpPr>
          <p:cNvPr id="34" name="Rectangle 34"/>
          <p:cNvSpPr>
            <a:spLocks noChangeArrowheads="1"/>
          </p:cNvSpPr>
          <p:nvPr/>
        </p:nvSpPr>
        <p:spPr bwMode="auto">
          <a:xfrm>
            <a:off x="452846" y="60698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" name="Объект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701372"/>
              </p:ext>
            </p:extLst>
          </p:nvPr>
        </p:nvGraphicFramePr>
        <p:xfrm>
          <a:off x="180776" y="6013771"/>
          <a:ext cx="2532884" cy="323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Уравнение" r:id="rId15" imgW="1866900" imgH="241300" progId="Equation.3">
                  <p:embed/>
                </p:oleObj>
              </mc:Choice>
              <mc:Fallback>
                <p:oleObj name="Уравнение" r:id="rId15" imgW="1866900" imgH="2413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776" y="6013771"/>
                        <a:ext cx="2532884" cy="3230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2590513" y="5984928"/>
            <a:ext cx="2882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rebuchet MS (Основний текст)"/>
                <a:ea typeface="Times New Roman" panose="02020603050405020304" pitchFamily="18" charset="0"/>
              </a:rPr>
              <a:t>Елементи </a:t>
            </a:r>
            <a:r>
              <a:rPr lang="uk-UA" i="1" dirty="0">
                <a:latin typeface="Trebuchet MS (Основний текст)"/>
              </a:rPr>
              <a:t>х</a:t>
            </a:r>
            <a:r>
              <a:rPr lang="en-US" i="1" dirty="0">
                <a:latin typeface="Trebuchet MS (Основний текст)"/>
              </a:rPr>
              <a:t> </a:t>
            </a:r>
            <a:r>
              <a:rPr lang="uk-UA" i="1" dirty="0">
                <a:latin typeface="Trebuchet MS (Основний текст)"/>
              </a:rPr>
              <a:t>є </a:t>
            </a:r>
            <a:r>
              <a:rPr lang="uk-UA" i="1" dirty="0" smtClean="0">
                <a:latin typeface="Trebuchet MS (Основний текст)"/>
              </a:rPr>
              <a:t>Е </a:t>
            </a:r>
            <a:r>
              <a:rPr lang="uk-UA" dirty="0">
                <a:latin typeface="Trebuchet MS (Основний текст)"/>
              </a:rPr>
              <a:t>для яких </a:t>
            </a:r>
            <a:endParaRPr lang="ru-RU" dirty="0">
              <a:latin typeface="Trebuchet MS (Основний текст)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923476"/>
              </p:ext>
            </p:extLst>
          </p:nvPr>
        </p:nvGraphicFramePr>
        <p:xfrm>
          <a:off x="5360124" y="5980773"/>
          <a:ext cx="1098843" cy="321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Уравнение" r:id="rId17" imgW="736560" imgH="215640" progId="Equation.3">
                  <p:embed/>
                </p:oleObj>
              </mc:Choice>
              <mc:Fallback>
                <p:oleObj name="Уравнение" r:id="rId17" imgW="736560" imgH="2156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124" y="5980773"/>
                        <a:ext cx="1098843" cy="32137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5356223" y="5989083"/>
            <a:ext cx="5981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81000" algn="just">
              <a:spcAft>
                <a:spcPts val="0"/>
              </a:spcAft>
              <a:tabLst>
                <a:tab pos="332105" algn="l"/>
              </a:tabLst>
            </a:pPr>
            <a:r>
              <a:rPr lang="uk-UA" dirty="0" smtClean="0">
                <a:latin typeface="Trebuchet MS (Основний текст)"/>
                <a:ea typeface="Times New Roman" panose="02020603050405020304" pitchFamily="18" charset="0"/>
              </a:rPr>
              <a:t>          називаються </a:t>
            </a:r>
            <a:r>
              <a:rPr lang="uk-UA" i="1" dirty="0">
                <a:latin typeface="Trebuchet MS (Основний текст)"/>
                <a:ea typeface="Times New Roman" panose="02020603050405020304" pitchFamily="18" charset="0"/>
              </a:rPr>
              <a:t>точками переходу</a:t>
            </a:r>
            <a:r>
              <a:rPr lang="uk-UA" dirty="0">
                <a:latin typeface="Trebuchet MS (Основний текст)"/>
                <a:ea typeface="Times New Roman" panose="02020603050405020304" pitchFamily="18" charset="0"/>
              </a:rPr>
              <a:t> </a:t>
            </a:r>
            <a:r>
              <a:rPr lang="uk-UA" spc="30" dirty="0">
                <a:latin typeface="Trebuchet MS (Основний текст)"/>
                <a:ea typeface="Times New Roman" panose="02020603050405020304" pitchFamily="18" charset="0"/>
              </a:rPr>
              <a:t>множини А.</a:t>
            </a:r>
            <a:endParaRPr lang="ru-RU" sz="1600" dirty="0">
              <a:effectLst/>
              <a:latin typeface="Trebuchet MS (Основний текст)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21442" y="4166640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1.7)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63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Приклади нечітких множин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2309" y="2119158"/>
            <a:ext cx="10187977" cy="3599316"/>
          </a:xfrm>
        </p:spPr>
        <p:txBody>
          <a:bodyPr>
            <a:noAutofit/>
          </a:bodyPr>
          <a:lstStyle/>
          <a:p>
            <a:pPr lvl="0"/>
            <a:r>
              <a:rPr lang="uk-UA" sz="1800" dirty="0">
                <a:effectLst/>
                <a:latin typeface="+mn-lt"/>
              </a:rPr>
              <a:t>Нехай </a:t>
            </a:r>
            <a:r>
              <a:rPr lang="uk-UA" sz="1800" i="1" dirty="0">
                <a:effectLst/>
                <a:latin typeface="+mn-lt"/>
              </a:rPr>
              <a:t>Е = </a:t>
            </a:r>
            <a:r>
              <a:rPr lang="uk-UA" sz="1800" dirty="0">
                <a:effectLst/>
                <a:latin typeface="+mn-lt"/>
              </a:rPr>
              <a:t>{0, 1, 2, …, 10}, </a:t>
            </a:r>
            <a:r>
              <a:rPr lang="uk-UA" sz="1800" i="1" dirty="0">
                <a:effectLst/>
                <a:latin typeface="+mn-lt"/>
              </a:rPr>
              <a:t>М = </a:t>
            </a:r>
            <a:r>
              <a:rPr lang="uk-UA" sz="1800" dirty="0">
                <a:effectLst/>
                <a:latin typeface="+mn-lt"/>
              </a:rPr>
              <a:t>[0, 1]. Нечітку множину </a:t>
            </a:r>
            <a:r>
              <a:rPr lang="ru-RU" sz="1800" dirty="0">
                <a:effectLst/>
                <a:latin typeface="+mn-lt"/>
              </a:rPr>
              <a:t>“</a:t>
            </a:r>
            <a:r>
              <a:rPr lang="uk-UA" sz="1800" dirty="0">
                <a:effectLst/>
                <a:latin typeface="+mn-lt"/>
              </a:rPr>
              <a:t>Дещо</a:t>
            </a:r>
            <a:r>
              <a:rPr lang="ru-RU" sz="1800" dirty="0">
                <a:effectLst/>
                <a:latin typeface="+mn-lt"/>
              </a:rPr>
              <a:t>”</a:t>
            </a:r>
            <a:r>
              <a:rPr lang="uk-UA" sz="1800" dirty="0">
                <a:effectLst/>
                <a:latin typeface="+mn-lt"/>
              </a:rPr>
              <a:t> можна визначити таким чином: </a:t>
            </a:r>
            <a:r>
              <a:rPr lang="ru-RU" sz="1800" dirty="0">
                <a:effectLst/>
                <a:latin typeface="+mn-lt"/>
              </a:rPr>
              <a:t>“Д</a:t>
            </a:r>
            <a:r>
              <a:rPr lang="uk-UA" sz="1800" dirty="0" err="1">
                <a:effectLst/>
                <a:latin typeface="+mn-lt"/>
              </a:rPr>
              <a:t>ещо</a:t>
            </a:r>
            <a:r>
              <a:rPr lang="ru-RU" sz="1800" dirty="0">
                <a:effectLst/>
                <a:latin typeface="+mn-lt"/>
              </a:rPr>
              <a:t>”</a:t>
            </a:r>
            <a:r>
              <a:rPr lang="uk-UA" sz="1800" dirty="0">
                <a:effectLst/>
                <a:latin typeface="+mn-lt"/>
              </a:rPr>
              <a:t> = 0,5/3 + 0,8/4+1/5 + 1/6 + 0,8/7 + 0,5/8</a:t>
            </a:r>
            <a:r>
              <a:rPr lang="ru-RU" sz="1800" dirty="0">
                <a:effectLst/>
                <a:latin typeface="+mn-lt"/>
              </a:rPr>
              <a:t>. Ї</a:t>
            </a:r>
            <a:r>
              <a:rPr lang="uk-UA" sz="1800" dirty="0">
                <a:effectLst/>
                <a:latin typeface="+mn-lt"/>
              </a:rPr>
              <a:t>ї характеристики: висота = 1, носій = {3, 4, 5, 6, 7, 8}, точки переходу – {3, 8}.</a:t>
            </a:r>
            <a:endParaRPr lang="ru-RU" sz="1800" dirty="0">
              <a:effectLst/>
              <a:latin typeface="+mn-lt"/>
            </a:endParaRPr>
          </a:p>
          <a:p>
            <a:pPr lvl="0"/>
            <a:r>
              <a:rPr lang="uk-UA" sz="1800" dirty="0">
                <a:effectLst/>
                <a:latin typeface="+mn-lt"/>
              </a:rPr>
              <a:t>Нехай </a:t>
            </a:r>
            <a:r>
              <a:rPr lang="uk-UA" sz="1800" i="1" dirty="0">
                <a:effectLst/>
                <a:latin typeface="+mn-lt"/>
              </a:rPr>
              <a:t>Е = </a:t>
            </a:r>
            <a:r>
              <a:rPr lang="uk-UA" sz="1800" dirty="0">
                <a:effectLst/>
                <a:latin typeface="+mn-lt"/>
              </a:rPr>
              <a:t>{0, 1, 2, 3, …, </a:t>
            </a:r>
            <a:r>
              <a:rPr lang="uk-UA" sz="1800" i="1" dirty="0">
                <a:effectLst/>
                <a:latin typeface="+mn-lt"/>
              </a:rPr>
              <a:t>п</a:t>
            </a:r>
            <a:r>
              <a:rPr lang="uk-UA" sz="1800" dirty="0">
                <a:effectLst/>
                <a:latin typeface="+mn-lt"/>
              </a:rPr>
              <a:t>}. Існує нечітка множина </a:t>
            </a:r>
            <a:r>
              <a:rPr lang="ru-RU" sz="1800" dirty="0">
                <a:effectLst/>
                <a:latin typeface="+mn-lt"/>
              </a:rPr>
              <a:t>“</a:t>
            </a:r>
            <a:r>
              <a:rPr lang="uk-UA" sz="1800" dirty="0">
                <a:effectLst/>
                <a:latin typeface="+mn-lt"/>
              </a:rPr>
              <a:t>Малий</a:t>
            </a:r>
            <a:r>
              <a:rPr lang="ru-RU" sz="1800" dirty="0">
                <a:effectLst/>
                <a:latin typeface="+mn-lt"/>
              </a:rPr>
              <a:t>”.</a:t>
            </a:r>
            <a:r>
              <a:rPr lang="uk-UA" sz="1800" dirty="0">
                <a:effectLst/>
                <a:latin typeface="+mn-lt"/>
              </a:rPr>
              <a:t> Її можна визначити</a:t>
            </a:r>
            <a:r>
              <a:rPr lang="uk-UA" sz="1800" dirty="0" smtClean="0">
                <a:effectLst/>
                <a:latin typeface="+mn-lt"/>
              </a:rPr>
              <a:t>:</a:t>
            </a:r>
          </a:p>
          <a:p>
            <a:pPr lvl="0"/>
            <a:endParaRPr lang="uk-UA" sz="1800" dirty="0">
              <a:effectLst/>
              <a:latin typeface="+mn-lt"/>
            </a:endParaRPr>
          </a:p>
          <a:p>
            <a:r>
              <a:rPr lang="uk-UA" sz="1800" dirty="0">
                <a:effectLst/>
                <a:latin typeface="+mn-lt"/>
              </a:rPr>
              <a:t>Нехай </a:t>
            </a:r>
            <a:r>
              <a:rPr lang="uk-UA" sz="1800" i="1" dirty="0">
                <a:effectLst/>
                <a:latin typeface="+mn-lt"/>
              </a:rPr>
              <a:t>Е = </a:t>
            </a:r>
            <a:r>
              <a:rPr lang="uk-UA" sz="1800" dirty="0">
                <a:effectLst/>
                <a:latin typeface="+mn-lt"/>
              </a:rPr>
              <a:t>{1, 2, 3, …, 100} і відповідає поняттю «Вік», тоді нечітка множина </a:t>
            </a:r>
            <a:r>
              <a:rPr lang="ru-RU" sz="1800" dirty="0">
                <a:effectLst/>
                <a:latin typeface="+mn-lt"/>
              </a:rPr>
              <a:t>“</a:t>
            </a:r>
            <a:r>
              <a:rPr lang="uk-UA" sz="1800" dirty="0">
                <a:effectLst/>
                <a:latin typeface="+mn-lt"/>
              </a:rPr>
              <a:t>Молодий</a:t>
            </a:r>
            <a:r>
              <a:rPr lang="ru-RU" sz="1800" dirty="0">
                <a:effectLst/>
                <a:latin typeface="+mn-lt"/>
              </a:rPr>
              <a:t>”</a:t>
            </a:r>
            <a:r>
              <a:rPr lang="uk-UA" sz="1800" dirty="0">
                <a:effectLst/>
                <a:latin typeface="+mn-lt"/>
              </a:rPr>
              <a:t> може бути визначене з допомогою</a:t>
            </a:r>
            <a:endParaRPr lang="ru-RU" sz="1800" dirty="0">
              <a:effectLst/>
              <a:latin typeface="+mn-lt"/>
            </a:endParaRPr>
          </a:p>
          <a:p>
            <a:pPr lvl="0"/>
            <a:endParaRPr lang="uk-UA" sz="1800" dirty="0" smtClean="0">
              <a:effectLst/>
              <a:latin typeface="+mn-lt"/>
            </a:endParaRPr>
          </a:p>
          <a:p>
            <a:pPr marL="0" indent="0">
              <a:buNone/>
            </a:pPr>
            <a:r>
              <a:rPr lang="uk-UA" sz="1800" dirty="0" smtClean="0">
                <a:effectLst/>
                <a:latin typeface="+mn-lt"/>
              </a:rPr>
              <a:t>де</a:t>
            </a:r>
            <a:r>
              <a:rPr lang="uk-UA" sz="1800" dirty="0">
                <a:effectLst/>
                <a:latin typeface="+mn-lt"/>
              </a:rPr>
              <a:t>: </a:t>
            </a:r>
            <a:r>
              <a:rPr lang="uk-UA" sz="1800" i="1" dirty="0">
                <a:effectLst/>
                <a:latin typeface="+mn-lt"/>
              </a:rPr>
              <a:t>х</a:t>
            </a:r>
            <a:r>
              <a:rPr lang="uk-UA" sz="1800" i="1" dirty="0">
                <a:effectLst/>
                <a:latin typeface="+mn-lt"/>
                <a:sym typeface="Symbol" panose="05050102010706020507" pitchFamily="18" charset="2"/>
              </a:rPr>
              <a:t></a:t>
            </a:r>
            <a:r>
              <a:rPr lang="ru-RU" sz="1800" i="1" dirty="0">
                <a:effectLst/>
                <a:latin typeface="+mn-lt"/>
              </a:rPr>
              <a:t>[1, 25], </a:t>
            </a:r>
            <a:r>
              <a:rPr lang="en-US" sz="1800" i="1" dirty="0">
                <a:effectLst/>
                <a:latin typeface="+mn-lt"/>
              </a:rPr>
              <a:t>x</a:t>
            </a:r>
            <a:r>
              <a:rPr lang="ru-RU" sz="1800" i="1" dirty="0">
                <a:effectLst/>
                <a:latin typeface="+mn-lt"/>
              </a:rPr>
              <a:t> &gt; </a:t>
            </a:r>
            <a:r>
              <a:rPr lang="ru-RU" sz="1800" i="1" dirty="0" smtClean="0">
                <a:effectLst/>
                <a:latin typeface="+mn-lt"/>
              </a:rPr>
              <a:t>25.</a:t>
            </a:r>
          </a:p>
          <a:p>
            <a:pPr marL="0" indent="0">
              <a:buNone/>
            </a:pPr>
            <a:r>
              <a:rPr lang="uk-UA" sz="1800" dirty="0">
                <a:effectLst/>
                <a:latin typeface="+mn-lt"/>
              </a:rPr>
              <a:t>Нечітка множина “Молодий” на універсальній множині </a:t>
            </a:r>
            <a:r>
              <a:rPr lang="uk-UA" sz="1800" i="1" dirty="0">
                <a:effectLst/>
                <a:latin typeface="+mn-lt"/>
              </a:rPr>
              <a:t>Е = </a:t>
            </a:r>
            <a:r>
              <a:rPr lang="uk-UA" sz="1800" dirty="0">
                <a:effectLst/>
                <a:latin typeface="+mn-lt"/>
              </a:rPr>
              <a:t>{ГРИНЮК, ХМЕЛЬНИЦЬКИЙ, ШЕВЧЕНКО} задається за допомогою функції </a:t>
            </a:r>
            <a:r>
              <a:rPr lang="uk-UA" sz="1800" dirty="0" smtClean="0">
                <a:effectLst/>
                <a:latin typeface="+mn-lt"/>
              </a:rPr>
              <a:t>належності</a:t>
            </a:r>
          </a:p>
          <a:p>
            <a:pPr marL="0" indent="0">
              <a:buNone/>
            </a:pPr>
            <a:r>
              <a:rPr lang="ru-RU" sz="1800" dirty="0" smtClean="0">
                <a:effectLst/>
                <a:latin typeface="+mn-lt"/>
              </a:rPr>
              <a:t>µ</a:t>
            </a:r>
            <a:r>
              <a:rPr lang="uk-UA" sz="1800" baseline="-25000" dirty="0">
                <a:effectLst/>
                <a:latin typeface="+mn-lt"/>
              </a:rPr>
              <a:t> </a:t>
            </a:r>
            <a:r>
              <a:rPr lang="uk-UA" sz="1800" baseline="-25000" dirty="0" err="1">
                <a:effectLst/>
                <a:latin typeface="+mn-lt"/>
              </a:rPr>
              <a:t>молодой</a:t>
            </a:r>
            <a:r>
              <a:rPr lang="uk-UA" sz="1800" i="1" dirty="0">
                <a:effectLst/>
                <a:latin typeface="+mn-lt"/>
              </a:rPr>
              <a:t>(х)</a:t>
            </a:r>
            <a:r>
              <a:rPr lang="uk-UA" sz="1800" dirty="0">
                <a:effectLst/>
                <a:latin typeface="+mn-lt"/>
              </a:rPr>
              <a:t> на Е1 = {1, 2, 3, ..., 100}, при цьому</a:t>
            </a:r>
            <a:r>
              <a:rPr lang="uk-UA" sz="1800" dirty="0" smtClean="0">
                <a:effectLst/>
                <a:latin typeface="+mn-lt"/>
              </a:rPr>
              <a:t>:</a:t>
            </a:r>
          </a:p>
          <a:p>
            <a:pPr marL="0" indent="0">
              <a:buNone/>
            </a:pPr>
            <a:r>
              <a:rPr lang="uk-UA" sz="1800" dirty="0">
                <a:effectLst/>
                <a:latin typeface="+mn-lt"/>
              </a:rPr>
              <a:t>де </a:t>
            </a:r>
            <a:r>
              <a:rPr lang="uk-UA" sz="1800" i="1" dirty="0">
                <a:effectLst/>
                <a:latin typeface="+mn-lt"/>
              </a:rPr>
              <a:t>х — </a:t>
            </a:r>
            <a:r>
              <a:rPr lang="uk-UA" sz="1800" dirty="0">
                <a:effectLst/>
                <a:latin typeface="+mn-lt"/>
              </a:rPr>
              <a:t>вік ГРИНЮКА.</a:t>
            </a:r>
            <a:endParaRPr lang="ru-RU" sz="1800" dirty="0">
              <a:effectLst/>
              <a:latin typeface="+mn-lt"/>
            </a:endParaRPr>
          </a:p>
          <a:p>
            <a:pPr marL="0" indent="0">
              <a:buNone/>
            </a:pPr>
            <a:endParaRPr lang="ru-RU" sz="1800" dirty="0">
              <a:effectLst/>
              <a:latin typeface="+mn-lt"/>
            </a:endParaRPr>
          </a:p>
          <a:p>
            <a:pPr marL="0" indent="0">
              <a:buNone/>
            </a:pPr>
            <a:endParaRPr lang="ru-RU" sz="1800" dirty="0">
              <a:effectLst/>
              <a:latin typeface="+mn-lt"/>
            </a:endParaRPr>
          </a:p>
          <a:p>
            <a:pPr lvl="0"/>
            <a:endParaRPr lang="ru-RU" sz="1800" dirty="0" smtClean="0">
              <a:effectLst/>
              <a:latin typeface="+mn-lt"/>
            </a:endParaRPr>
          </a:p>
          <a:p>
            <a:endParaRPr lang="ru-RU" sz="1800" dirty="0">
              <a:latin typeface="+mn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52678"/>
              </p:ext>
            </p:extLst>
          </p:nvPr>
        </p:nvGraphicFramePr>
        <p:xfrm>
          <a:off x="3055110" y="3242077"/>
          <a:ext cx="2675981" cy="506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Уравнение" r:id="rId3" imgW="3022600" imgH="571500" progId="Equation.3">
                  <p:embed/>
                </p:oleObj>
              </mc:Choice>
              <mc:Fallback>
                <p:oleObj name="Уравнение" r:id="rId3" imgW="3022600" imgH="5715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110" y="3242077"/>
                        <a:ext cx="2675981" cy="506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92777" y="55361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367457"/>
              </p:ext>
            </p:extLst>
          </p:nvPr>
        </p:nvGraphicFramePr>
        <p:xfrm>
          <a:off x="3507104" y="4144315"/>
          <a:ext cx="2675981" cy="664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name="Уравнение" r:id="rId5" imgW="2413000" imgH="800100" progId="Equation.3">
                  <p:embed/>
                </p:oleObj>
              </mc:Choice>
              <mc:Fallback>
                <p:oleObj name="Уравнение" r:id="rId5" imgW="2413000" imgH="800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7104" y="4144315"/>
                        <a:ext cx="2675981" cy="664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6914606" y="560636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8858891"/>
              </p:ext>
            </p:extLst>
          </p:nvPr>
        </p:nvGraphicFramePr>
        <p:xfrm>
          <a:off x="5529942" y="5730919"/>
          <a:ext cx="3605840" cy="32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Уравнение" r:id="rId7" imgW="2667000" imgH="241300" progId="Equation.3">
                  <p:embed/>
                </p:oleObj>
              </mc:Choice>
              <mc:Fallback>
                <p:oleObj name="Уравнение" r:id="rId7" imgW="2667000" imgH="2413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942" y="5730919"/>
                        <a:ext cx="3605840" cy="321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775229" y="3310658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1.8)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75229" y="4358339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1.9)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562385" y="5703857"/>
            <a:ext cx="8879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dirty="0" smtClean="0">
                <a:solidFill>
                  <a:srgbClr val="E7E6E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1.10)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89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4434" y="627017"/>
            <a:ext cx="9631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+mj-lt"/>
              </a:rPr>
              <a:t>Нехай </a:t>
            </a:r>
            <a:r>
              <a:rPr lang="uk-UA" i="1" dirty="0">
                <a:latin typeface="+mj-lt"/>
              </a:rPr>
              <a:t>Е = </a:t>
            </a:r>
            <a:r>
              <a:rPr lang="uk-UA" dirty="0">
                <a:latin typeface="+mj-lt"/>
                <a:sym typeface="Symbol" panose="05050102010706020507" pitchFamily="18" charset="2"/>
              </a:rPr>
              <a:t></a:t>
            </a:r>
            <a:r>
              <a:rPr lang="uk-UA" dirty="0">
                <a:latin typeface="+mj-lt"/>
              </a:rPr>
              <a:t>ТАВРІЯ, ЖИГУЛІ, МЕРСЕДЕС} – множина марок автомобілів, а </a:t>
            </a:r>
            <a:r>
              <a:rPr lang="uk-UA" i="1" dirty="0">
                <a:latin typeface="+mj-lt"/>
              </a:rPr>
              <a:t>Е’ = </a:t>
            </a:r>
            <a:r>
              <a:rPr lang="uk-UA" dirty="0">
                <a:latin typeface="+mj-lt"/>
              </a:rPr>
              <a:t>[0</a:t>
            </a:r>
            <a:r>
              <a:rPr lang="uk-UA" dirty="0" smtClean="0">
                <a:latin typeface="+mj-lt"/>
              </a:rPr>
              <a:t>,∞</a:t>
            </a:r>
            <a:r>
              <a:rPr lang="en-US" dirty="0" smtClean="0">
                <a:latin typeface="+mj-lt"/>
              </a:rPr>
              <a:t>] </a:t>
            </a:r>
            <a:r>
              <a:rPr lang="uk-UA" dirty="0">
                <a:latin typeface="+mj-lt"/>
              </a:rPr>
              <a:t>— універсальна множина «Вартість», тоді на </a:t>
            </a:r>
            <a:r>
              <a:rPr lang="uk-UA" i="1" dirty="0">
                <a:latin typeface="+mj-lt"/>
              </a:rPr>
              <a:t>Е’ </a:t>
            </a:r>
            <a:r>
              <a:rPr lang="uk-UA" dirty="0">
                <a:latin typeface="+mj-lt"/>
              </a:rPr>
              <a:t>ми можемо визначити нечітку множину </a:t>
            </a:r>
            <a:r>
              <a:rPr lang="uk-UA" dirty="0" smtClean="0">
                <a:latin typeface="+mj-lt"/>
              </a:rPr>
              <a:t>типу (рис. 1.1): </a:t>
            </a:r>
            <a:endParaRPr lang="ru-RU" dirty="0">
              <a:latin typeface="+mj-lt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1635169"/>
            <a:ext cx="4876800" cy="23336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644435" y="4693074"/>
            <a:ext cx="9631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+mj-lt"/>
              </a:rPr>
              <a:t>«Для </a:t>
            </a:r>
            <a:r>
              <a:rPr lang="uk-UA" dirty="0">
                <a:latin typeface="+mj-lt"/>
              </a:rPr>
              <a:t>бідних», «Для середнього класу», «Престижні», з функціями належності представленого на рисунку 1.1 виду.</a:t>
            </a:r>
            <a:endParaRPr lang="ru-RU" dirty="0">
              <a:latin typeface="+mj-lt"/>
            </a:endParaRPr>
          </a:p>
          <a:p>
            <a:r>
              <a:rPr lang="uk-UA" dirty="0">
                <a:latin typeface="+mj-lt"/>
              </a:rPr>
              <a:t>Маючи такі функції і знаючи вартості автомобілів в даний момент часу, ми тим самим визначимо на </a:t>
            </a:r>
            <a:r>
              <a:rPr lang="uk-UA" i="1" dirty="0">
                <a:latin typeface="+mj-lt"/>
              </a:rPr>
              <a:t>Е’ </a:t>
            </a:r>
            <a:r>
              <a:rPr lang="uk-UA" dirty="0">
                <a:latin typeface="+mj-lt"/>
              </a:rPr>
              <a:t>нечіткі множини з цими ж назвами</a:t>
            </a:r>
            <a:r>
              <a:rPr lang="uk-UA" dirty="0" smtClean="0">
                <a:latin typeface="+mj-lt"/>
              </a:rPr>
              <a:t>.</a:t>
            </a:r>
            <a:endParaRPr lang="ru-RU" dirty="0"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33750" y="4053616"/>
            <a:ext cx="4451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dirty="0">
                <a:latin typeface="+mj-lt"/>
                <a:ea typeface="Times New Roman" panose="02020603050405020304" pitchFamily="18" charset="0"/>
              </a:rPr>
              <a:t>Рис. 1.1. Приклади функцій належності</a:t>
            </a:r>
            <a:endParaRPr lang="ru-RU" sz="16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74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200</TotalTime>
  <Words>1601</Words>
  <Application>Microsoft Office PowerPoint</Application>
  <PresentationFormat>Широкоэкранный</PresentationFormat>
  <Paragraphs>129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Cambria Math</vt:lpstr>
      <vt:lpstr>Symbol</vt:lpstr>
      <vt:lpstr>Times New Roman</vt:lpstr>
      <vt:lpstr>Trebuchet MS</vt:lpstr>
      <vt:lpstr>Trebuchet MS (Основний текст)</vt:lpstr>
      <vt:lpstr>Берлин</vt:lpstr>
      <vt:lpstr>Уравнение</vt:lpstr>
      <vt:lpstr>Лекція 6</vt:lpstr>
      <vt:lpstr> Історичні аспекти виникнення нечіткої логіки. Нечіткі множини. </vt:lpstr>
      <vt:lpstr>Презентация PowerPoint</vt:lpstr>
      <vt:lpstr>Презентация PowerPoint</vt:lpstr>
      <vt:lpstr>Нечіткі множини </vt:lpstr>
      <vt:lpstr>Презентация PowerPoint</vt:lpstr>
      <vt:lpstr>Основні характеристики нечітких множин</vt:lpstr>
      <vt:lpstr>Приклади нечітких множин</vt:lpstr>
      <vt:lpstr>Презентация PowerPoint</vt:lpstr>
      <vt:lpstr>Презентация PowerPoint</vt:lpstr>
      <vt:lpstr>Методи побудови функцій належності нечітких множин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Історичні аспекти виникнення нечіткої логіки </dc:title>
  <dc:creator>Марія Самойленко</dc:creator>
  <cp:lastModifiedBy>Tomas</cp:lastModifiedBy>
  <cp:revision>21</cp:revision>
  <dcterms:created xsi:type="dcterms:W3CDTF">2017-04-04T07:07:12Z</dcterms:created>
  <dcterms:modified xsi:type="dcterms:W3CDTF">2017-09-05T07:41:33Z</dcterms:modified>
</cp:coreProperties>
</file>