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9" r:id="rId4"/>
    <p:sldId id="265" r:id="rId5"/>
    <p:sldId id="266" r:id="rId6"/>
    <p:sldId id="267" r:id="rId7"/>
    <p:sldId id="276" r:id="rId8"/>
    <p:sldId id="268" r:id="rId9"/>
    <p:sldId id="27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8948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2188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3374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59450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0991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9133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2954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5711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3550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5563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4913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3166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8683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9365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0542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106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869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2" y="1083732"/>
            <a:ext cx="8915399" cy="1873223"/>
          </a:xfrm>
        </p:spPr>
        <p:txBody>
          <a:bodyPr>
            <a:normAutofit fontScale="90000"/>
          </a:bodyPr>
          <a:lstStyle/>
          <a:p>
            <a:r>
              <a:rPr lang="uk-UA" b="1" cap="all" dirty="0"/>
              <a:t>Оформлення результатів наукового дослідження</a:t>
            </a:r>
            <a:endParaRPr lang="uk-UA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3526971"/>
            <a:ext cx="8915399" cy="2636762"/>
          </a:xfrm>
        </p:spPr>
        <p:txBody>
          <a:bodyPr>
            <a:normAutofit/>
          </a:bodyPr>
          <a:lstStyle/>
          <a:p>
            <a:r>
              <a:rPr lang="uk-UA" sz="2400" b="1" i="1" dirty="0"/>
              <a:t>План</a:t>
            </a:r>
            <a:endParaRPr lang="uk-UA" sz="2400" dirty="0"/>
          </a:p>
          <a:p>
            <a:r>
              <a:rPr lang="ru-RU" sz="2400" dirty="0"/>
              <a:t>1. </a:t>
            </a:r>
            <a:r>
              <a:rPr lang="ru-RU" sz="2400" dirty="0" err="1"/>
              <a:t>Патентування</a:t>
            </a:r>
            <a:r>
              <a:rPr lang="ru-RU" sz="2400" dirty="0"/>
              <a:t> </a:t>
            </a:r>
            <a:r>
              <a:rPr lang="ru-RU" sz="2400" dirty="0" err="1"/>
              <a:t>технологічних</a:t>
            </a:r>
            <a:r>
              <a:rPr lang="ru-RU" sz="2400" dirty="0"/>
              <a:t> </a:t>
            </a:r>
            <a:r>
              <a:rPr lang="ru-RU" sz="2400" dirty="0" err="1"/>
              <a:t>рішень</a:t>
            </a:r>
            <a:r>
              <a:rPr lang="ru-RU" sz="2400" dirty="0"/>
              <a:t>	</a:t>
            </a:r>
          </a:p>
          <a:p>
            <a:r>
              <a:rPr lang="ru-RU" sz="2400" dirty="0"/>
              <a:t>2. </a:t>
            </a:r>
            <a:r>
              <a:rPr lang="ru-RU" sz="2400" dirty="0" err="1"/>
              <a:t>Підготування</a:t>
            </a:r>
            <a:r>
              <a:rPr lang="ru-RU" sz="2400" dirty="0"/>
              <a:t> </a:t>
            </a:r>
            <a:r>
              <a:rPr lang="ru-RU" sz="2400" dirty="0" err="1"/>
              <a:t>звіту</a:t>
            </a:r>
            <a:r>
              <a:rPr lang="ru-RU" sz="2400" dirty="0"/>
              <a:t>, </a:t>
            </a:r>
            <a:r>
              <a:rPr lang="ru-RU" sz="2400" dirty="0" err="1"/>
              <a:t>статті</a:t>
            </a:r>
            <a:r>
              <a:rPr lang="ru-RU" sz="2400" dirty="0"/>
              <a:t>, </a:t>
            </a:r>
            <a:r>
              <a:rPr lang="ru-RU" sz="2400" dirty="0" err="1"/>
              <a:t>виступу</a:t>
            </a:r>
            <a:r>
              <a:rPr lang="ru-RU" sz="2400" dirty="0"/>
              <a:t>	</a:t>
            </a:r>
          </a:p>
          <a:p>
            <a:r>
              <a:rPr lang="ru-RU" sz="2400" dirty="0"/>
              <a:t>3. </a:t>
            </a:r>
            <a:r>
              <a:rPr lang="ru-RU" sz="2400" dirty="0" err="1"/>
              <a:t>Оцінка</a:t>
            </a:r>
            <a:r>
              <a:rPr lang="ru-RU" sz="2400" dirty="0"/>
              <a:t> </a:t>
            </a:r>
            <a:r>
              <a:rPr lang="ru-RU" sz="2400" dirty="0" err="1"/>
              <a:t>ефективності</a:t>
            </a:r>
            <a:r>
              <a:rPr lang="ru-RU" sz="2400" dirty="0"/>
              <a:t> </a:t>
            </a:r>
            <a:r>
              <a:rPr lang="ru-RU" sz="2400" dirty="0" err="1"/>
              <a:t>результатів</a:t>
            </a:r>
            <a:r>
              <a:rPr lang="ru-RU" sz="2400" dirty="0"/>
              <a:t> </a:t>
            </a:r>
            <a:r>
              <a:rPr lang="ru-RU" sz="2400" dirty="0" err="1"/>
              <a:t>наукових</a:t>
            </a:r>
            <a:r>
              <a:rPr lang="ru-RU" sz="2400" dirty="0"/>
              <a:t> </a:t>
            </a:r>
            <a:r>
              <a:rPr lang="ru-RU" sz="2400" dirty="0" err="1"/>
              <a:t>досліджень</a:t>
            </a:r>
            <a:r>
              <a:rPr lang="ru-RU" sz="2400" dirty="0"/>
              <a:t>	</a:t>
            </a:r>
          </a:p>
          <a:p>
            <a:r>
              <a:rPr lang="ru-RU" sz="2400" dirty="0"/>
              <a:t>4. </a:t>
            </a:r>
            <a:r>
              <a:rPr lang="ru-RU" sz="2400" dirty="0" err="1"/>
              <a:t>Виробнича</a:t>
            </a:r>
            <a:r>
              <a:rPr lang="ru-RU" sz="2400" dirty="0"/>
              <a:t> </a:t>
            </a:r>
            <a:r>
              <a:rPr lang="ru-RU" sz="2400" dirty="0" err="1"/>
              <a:t>перевірка</a:t>
            </a:r>
            <a:r>
              <a:rPr lang="ru-RU" sz="2400" dirty="0"/>
              <a:t> та </a:t>
            </a:r>
            <a:r>
              <a:rPr lang="ru-RU" sz="2400" dirty="0" err="1"/>
              <a:t>впровадження</a:t>
            </a:r>
            <a:r>
              <a:rPr lang="ru-RU" sz="2400" dirty="0"/>
              <a:t>	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9956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0557"/>
          </a:xfrm>
        </p:spPr>
        <p:txBody>
          <a:bodyPr>
            <a:normAutofit/>
          </a:bodyPr>
          <a:lstStyle/>
          <a:p>
            <a:r>
              <a:rPr lang="uk-UA" sz="3200" b="1" dirty="0"/>
              <a:t>1. </a:t>
            </a:r>
            <a:r>
              <a:rPr lang="uk-UA" sz="3200" b="1" dirty="0"/>
              <a:t>Патентування технологічних рішень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354667"/>
            <a:ext cx="8915400" cy="5307390"/>
          </a:xfrm>
        </p:spPr>
        <p:txBody>
          <a:bodyPr>
            <a:normAutofit lnSpcReduction="10000"/>
          </a:bodyPr>
          <a:lstStyle/>
          <a:p>
            <a:r>
              <a:rPr lang="uk-UA" sz="2000" dirty="0"/>
              <a:t>Умови </a:t>
            </a:r>
            <a:r>
              <a:rPr lang="uk-UA" sz="2000" dirty="0" err="1"/>
              <a:t>патентноздатності</a:t>
            </a:r>
            <a:r>
              <a:rPr lang="uk-UA" sz="2000" dirty="0"/>
              <a:t> регламентуються законом України «Про охорону прав на винаходи і корисні моделі» №3687 – ХІІ від 23.12.1993. </a:t>
            </a:r>
            <a:endParaRPr lang="uk-UA" sz="2000" dirty="0" smtClean="0"/>
          </a:p>
          <a:p>
            <a:r>
              <a:rPr lang="uk-UA" sz="2000" dirty="0" smtClean="0"/>
              <a:t>Порядок </a:t>
            </a:r>
            <a:r>
              <a:rPr lang="uk-UA" sz="2000" dirty="0"/>
              <a:t>оформлення заяви на винахід та заяви на корисну модель, затвердженими Наказом Міністерства освіти і науки України №22 від 22.01.2001р. зі змінами, внесеними наказом №154 від 26.02.2004р. додаток Г. </a:t>
            </a:r>
            <a:endParaRPr lang="uk-UA" sz="2000" dirty="0" smtClean="0"/>
          </a:p>
          <a:p>
            <a:r>
              <a:rPr lang="uk-UA" sz="2000" dirty="0" smtClean="0"/>
              <a:t>Монопольне </a:t>
            </a:r>
            <a:r>
              <a:rPr lang="uk-UA" sz="2000" dirty="0"/>
              <a:t>право  патентовласника на технологічне (технічне) рішення, держава гарантує на території України, охоронним документом (патентом): на винахід протягом – 20 років, а на корисну модель – 10 років. </a:t>
            </a:r>
            <a:endParaRPr lang="uk-UA" sz="2000" dirty="0" smtClean="0"/>
          </a:p>
          <a:p>
            <a:r>
              <a:rPr lang="uk-UA" sz="2000" dirty="0"/>
              <a:t>Технологічне (технічне) рішення досягають одним із методів вирішення технічних задач: метод проб та помилок, мозкової атаки, морфологічного аналізу, типових прийомів, функціонально-вартісного аналізу, АРВЗ – 85В, диверсійного методу тощо. </a:t>
            </a:r>
          </a:p>
          <a:p>
            <a:pPr marL="0" indent="0">
              <a:buNone/>
            </a:pP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712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505357"/>
            <a:ext cx="8911687" cy="933757"/>
          </a:xfrm>
        </p:spPr>
        <p:txBody>
          <a:bodyPr>
            <a:normAutofit/>
          </a:bodyPr>
          <a:lstStyle/>
          <a:p>
            <a:r>
              <a:rPr lang="uk-UA" b="1" dirty="0"/>
              <a:t>2. </a:t>
            </a:r>
            <a:r>
              <a:rPr lang="ru-RU" b="1" dirty="0" err="1"/>
              <a:t>Підготування</a:t>
            </a:r>
            <a:r>
              <a:rPr lang="ru-RU" b="1" dirty="0"/>
              <a:t> </a:t>
            </a:r>
            <a:r>
              <a:rPr lang="ru-RU" b="1" dirty="0" err="1"/>
              <a:t>звіту</a:t>
            </a:r>
            <a:r>
              <a:rPr lang="ru-RU" b="1" dirty="0"/>
              <a:t>, </a:t>
            </a:r>
            <a:r>
              <a:rPr lang="ru-RU" b="1" dirty="0" err="1"/>
              <a:t>статті</a:t>
            </a:r>
            <a:r>
              <a:rPr lang="ru-RU" b="1" dirty="0"/>
              <a:t>, </a:t>
            </a:r>
            <a:r>
              <a:rPr lang="ru-RU" b="1" dirty="0" err="1"/>
              <a:t>виступу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330036"/>
            <a:ext cx="8915400" cy="5165767"/>
          </a:xfrm>
        </p:spPr>
        <p:txBody>
          <a:bodyPr/>
          <a:lstStyle/>
          <a:p>
            <a:pPr marL="0" indent="0">
              <a:buNone/>
            </a:pPr>
            <a:r>
              <a:rPr lang="ru-RU" sz="2200" b="1" dirty="0" err="1"/>
              <a:t>Форми</a:t>
            </a:r>
            <a:r>
              <a:rPr lang="ru-RU" sz="2200" b="1" dirty="0"/>
              <a:t> </a:t>
            </a:r>
            <a:r>
              <a:rPr lang="ru-RU" sz="2200" b="1" dirty="0" err="1"/>
              <a:t>звітності</a:t>
            </a:r>
            <a:r>
              <a:rPr lang="ru-RU" sz="2200" b="1" dirty="0"/>
              <a:t> та </a:t>
            </a:r>
            <a:r>
              <a:rPr lang="ru-RU" sz="2200" b="1" dirty="0" err="1"/>
              <a:t>впровадження</a:t>
            </a:r>
            <a:r>
              <a:rPr lang="ru-RU" sz="2200" b="1" dirty="0"/>
              <a:t> </a:t>
            </a:r>
            <a:r>
              <a:rPr lang="ru-RU" sz="2200" b="1" dirty="0" err="1"/>
              <a:t>результатів</a:t>
            </a:r>
            <a:r>
              <a:rPr lang="ru-RU" sz="2200" b="1" dirty="0"/>
              <a:t> </a:t>
            </a:r>
            <a:r>
              <a:rPr lang="ru-RU" sz="2200" b="1" dirty="0" err="1"/>
              <a:t>дослідження</a:t>
            </a:r>
            <a:r>
              <a:rPr lang="ru-RU" sz="2200" b="1" dirty="0"/>
              <a:t> </a:t>
            </a:r>
            <a:endParaRPr lang="uk-UA" dirty="0"/>
          </a:p>
        </p:txBody>
      </p:sp>
      <p:grpSp>
        <p:nvGrpSpPr>
          <p:cNvPr id="4" name="Group 738709"/>
          <p:cNvGrpSpPr/>
          <p:nvPr/>
        </p:nvGrpSpPr>
        <p:grpSpPr>
          <a:xfrm>
            <a:off x="2709305" y="1917320"/>
            <a:ext cx="8094662" cy="4435978"/>
            <a:chOff x="0" y="0"/>
            <a:chExt cx="5567499" cy="3070860"/>
          </a:xfrm>
        </p:grpSpPr>
        <p:sp>
          <p:nvSpPr>
            <p:cNvPr id="5" name="Shape 30343"/>
            <p:cNvSpPr/>
            <p:nvPr/>
          </p:nvSpPr>
          <p:spPr>
            <a:xfrm>
              <a:off x="965200" y="6350"/>
              <a:ext cx="3429000" cy="635"/>
            </a:xfrm>
            <a:custGeom>
              <a:avLst/>
              <a:gdLst/>
              <a:ahLst/>
              <a:cxnLst/>
              <a:rect l="0" t="0" r="0" b="0"/>
              <a:pathLst>
                <a:path w="3429000" h="635">
                  <a:moveTo>
                    <a:pt x="0" y="0"/>
                  </a:moveTo>
                  <a:lnTo>
                    <a:pt x="3429000" y="635"/>
                  </a:lnTo>
                </a:path>
              </a:pathLst>
            </a:custGeom>
            <a:ln w="9525" cap="rnd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6" name="Shape 30344"/>
            <p:cNvSpPr/>
            <p:nvPr/>
          </p:nvSpPr>
          <p:spPr>
            <a:xfrm>
              <a:off x="927100" y="0"/>
              <a:ext cx="76200" cy="234950"/>
            </a:xfrm>
            <a:custGeom>
              <a:avLst/>
              <a:gdLst/>
              <a:ahLst/>
              <a:cxnLst/>
              <a:rect l="0" t="0" r="0" b="0"/>
              <a:pathLst>
                <a:path w="76200" h="234950">
                  <a:moveTo>
                    <a:pt x="38100" y="0"/>
                  </a:moveTo>
                  <a:cubicBezTo>
                    <a:pt x="41656" y="0"/>
                    <a:pt x="44450" y="2794"/>
                    <a:pt x="44450" y="6350"/>
                  </a:cubicBezTo>
                  <a:lnTo>
                    <a:pt x="44450" y="158750"/>
                  </a:lnTo>
                  <a:lnTo>
                    <a:pt x="76200" y="158750"/>
                  </a:lnTo>
                  <a:lnTo>
                    <a:pt x="38100" y="234950"/>
                  </a:lnTo>
                  <a:lnTo>
                    <a:pt x="0" y="158750"/>
                  </a:lnTo>
                  <a:lnTo>
                    <a:pt x="31750" y="158750"/>
                  </a:lnTo>
                  <a:lnTo>
                    <a:pt x="31750" y="6350"/>
                  </a:lnTo>
                  <a:cubicBezTo>
                    <a:pt x="31750" y="2794"/>
                    <a:pt x="34544" y="0"/>
                    <a:pt x="38100" y="0"/>
                  </a:cubicBez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7" name="Shape 30345"/>
            <p:cNvSpPr/>
            <p:nvPr/>
          </p:nvSpPr>
          <p:spPr>
            <a:xfrm>
              <a:off x="4356481" y="0"/>
              <a:ext cx="76200" cy="234950"/>
            </a:xfrm>
            <a:custGeom>
              <a:avLst/>
              <a:gdLst/>
              <a:ahLst/>
              <a:cxnLst/>
              <a:rect l="0" t="0" r="0" b="0"/>
              <a:pathLst>
                <a:path w="76200" h="234950">
                  <a:moveTo>
                    <a:pt x="37719" y="0"/>
                  </a:moveTo>
                  <a:cubicBezTo>
                    <a:pt x="41148" y="0"/>
                    <a:pt x="44069" y="2794"/>
                    <a:pt x="44069" y="6350"/>
                  </a:cubicBezTo>
                  <a:lnTo>
                    <a:pt x="44538" y="158728"/>
                  </a:lnTo>
                  <a:lnTo>
                    <a:pt x="76200" y="158623"/>
                  </a:lnTo>
                  <a:lnTo>
                    <a:pt x="38354" y="234950"/>
                  </a:lnTo>
                  <a:lnTo>
                    <a:pt x="0" y="158876"/>
                  </a:lnTo>
                  <a:lnTo>
                    <a:pt x="31838" y="158770"/>
                  </a:lnTo>
                  <a:lnTo>
                    <a:pt x="31369" y="6350"/>
                  </a:lnTo>
                  <a:cubicBezTo>
                    <a:pt x="31369" y="2921"/>
                    <a:pt x="34163" y="0"/>
                    <a:pt x="37719" y="0"/>
                  </a:cubicBez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8" name="Shape 30346"/>
            <p:cNvSpPr/>
            <p:nvPr/>
          </p:nvSpPr>
          <p:spPr>
            <a:xfrm>
              <a:off x="2641600" y="0"/>
              <a:ext cx="76200" cy="920750"/>
            </a:xfrm>
            <a:custGeom>
              <a:avLst/>
              <a:gdLst/>
              <a:ahLst/>
              <a:cxnLst/>
              <a:rect l="0" t="0" r="0" b="0"/>
              <a:pathLst>
                <a:path w="76200" h="920750">
                  <a:moveTo>
                    <a:pt x="38100" y="0"/>
                  </a:moveTo>
                  <a:cubicBezTo>
                    <a:pt x="41656" y="0"/>
                    <a:pt x="44450" y="2794"/>
                    <a:pt x="44450" y="6350"/>
                  </a:cubicBezTo>
                  <a:lnTo>
                    <a:pt x="44450" y="844550"/>
                  </a:lnTo>
                  <a:lnTo>
                    <a:pt x="76200" y="844550"/>
                  </a:lnTo>
                  <a:lnTo>
                    <a:pt x="38100" y="920750"/>
                  </a:lnTo>
                  <a:lnTo>
                    <a:pt x="0" y="844550"/>
                  </a:lnTo>
                  <a:lnTo>
                    <a:pt x="31750" y="844550"/>
                  </a:lnTo>
                  <a:lnTo>
                    <a:pt x="31750" y="6350"/>
                  </a:lnTo>
                  <a:cubicBezTo>
                    <a:pt x="31750" y="2794"/>
                    <a:pt x="34544" y="0"/>
                    <a:pt x="38100" y="0"/>
                  </a:cubicBez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9" name="Shape 30347"/>
            <p:cNvSpPr/>
            <p:nvPr/>
          </p:nvSpPr>
          <p:spPr>
            <a:xfrm>
              <a:off x="3213481" y="0"/>
              <a:ext cx="76200" cy="234950"/>
            </a:xfrm>
            <a:custGeom>
              <a:avLst/>
              <a:gdLst/>
              <a:ahLst/>
              <a:cxnLst/>
              <a:rect l="0" t="0" r="0" b="0"/>
              <a:pathLst>
                <a:path w="76200" h="234950">
                  <a:moveTo>
                    <a:pt x="37719" y="0"/>
                  </a:moveTo>
                  <a:cubicBezTo>
                    <a:pt x="41148" y="0"/>
                    <a:pt x="44069" y="2794"/>
                    <a:pt x="44069" y="6350"/>
                  </a:cubicBezTo>
                  <a:lnTo>
                    <a:pt x="44538" y="158728"/>
                  </a:lnTo>
                  <a:lnTo>
                    <a:pt x="76200" y="158623"/>
                  </a:lnTo>
                  <a:lnTo>
                    <a:pt x="38354" y="234950"/>
                  </a:lnTo>
                  <a:lnTo>
                    <a:pt x="0" y="158876"/>
                  </a:lnTo>
                  <a:lnTo>
                    <a:pt x="31838" y="158770"/>
                  </a:lnTo>
                  <a:lnTo>
                    <a:pt x="31369" y="6350"/>
                  </a:lnTo>
                  <a:cubicBezTo>
                    <a:pt x="31369" y="2921"/>
                    <a:pt x="34163" y="0"/>
                    <a:pt x="37719" y="0"/>
                  </a:cubicBez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10" name="Shape 30348"/>
            <p:cNvSpPr/>
            <p:nvPr/>
          </p:nvSpPr>
          <p:spPr>
            <a:xfrm>
              <a:off x="2070481" y="0"/>
              <a:ext cx="76200" cy="234950"/>
            </a:xfrm>
            <a:custGeom>
              <a:avLst/>
              <a:gdLst/>
              <a:ahLst/>
              <a:cxnLst/>
              <a:rect l="0" t="0" r="0" b="0"/>
              <a:pathLst>
                <a:path w="76200" h="234950">
                  <a:moveTo>
                    <a:pt x="37719" y="0"/>
                  </a:moveTo>
                  <a:cubicBezTo>
                    <a:pt x="41148" y="0"/>
                    <a:pt x="44069" y="2794"/>
                    <a:pt x="44069" y="6350"/>
                  </a:cubicBezTo>
                  <a:lnTo>
                    <a:pt x="44538" y="158728"/>
                  </a:lnTo>
                  <a:lnTo>
                    <a:pt x="76200" y="158623"/>
                  </a:lnTo>
                  <a:lnTo>
                    <a:pt x="38354" y="234950"/>
                  </a:lnTo>
                  <a:lnTo>
                    <a:pt x="0" y="158876"/>
                  </a:lnTo>
                  <a:lnTo>
                    <a:pt x="31838" y="158770"/>
                  </a:lnTo>
                  <a:lnTo>
                    <a:pt x="31369" y="6350"/>
                  </a:lnTo>
                  <a:cubicBezTo>
                    <a:pt x="31369" y="2921"/>
                    <a:pt x="34163" y="0"/>
                    <a:pt x="37719" y="0"/>
                  </a:cubicBez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11" name="Shape 965604"/>
            <p:cNvSpPr/>
            <p:nvPr/>
          </p:nvSpPr>
          <p:spPr>
            <a:xfrm>
              <a:off x="444500" y="234950"/>
              <a:ext cx="1028700" cy="457200"/>
            </a:xfrm>
            <a:custGeom>
              <a:avLst/>
              <a:gdLst/>
              <a:ahLst/>
              <a:cxnLst/>
              <a:rect l="0" t="0" r="0" b="0"/>
              <a:pathLst>
                <a:path w="1028700" h="457200">
                  <a:moveTo>
                    <a:pt x="0" y="0"/>
                  </a:moveTo>
                  <a:lnTo>
                    <a:pt x="1028700" y="0"/>
                  </a:lnTo>
                  <a:lnTo>
                    <a:pt x="1028700" y="457200"/>
                  </a:lnTo>
                  <a:lnTo>
                    <a:pt x="0" y="457200"/>
                  </a:lnTo>
                  <a:lnTo>
                    <a:pt x="0" y="0"/>
                  </a:lnTo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12" name="Shape 30350"/>
            <p:cNvSpPr/>
            <p:nvPr/>
          </p:nvSpPr>
          <p:spPr>
            <a:xfrm>
              <a:off x="444500" y="234950"/>
              <a:ext cx="1028700" cy="457200"/>
            </a:xfrm>
            <a:custGeom>
              <a:avLst/>
              <a:gdLst/>
              <a:ahLst/>
              <a:cxnLst/>
              <a:rect l="0" t="0" r="0" b="0"/>
              <a:pathLst>
                <a:path w="1028700" h="457200">
                  <a:moveTo>
                    <a:pt x="0" y="457200"/>
                  </a:moveTo>
                  <a:lnTo>
                    <a:pt x="1028700" y="457200"/>
                  </a:lnTo>
                  <a:lnTo>
                    <a:pt x="1028700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13" name="Rectangle 30351"/>
            <p:cNvSpPr/>
            <p:nvPr/>
          </p:nvSpPr>
          <p:spPr>
            <a:xfrm>
              <a:off x="958977" y="259287"/>
              <a:ext cx="33951" cy="15033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8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Rectangle 30352"/>
            <p:cNvSpPr/>
            <p:nvPr/>
          </p:nvSpPr>
          <p:spPr>
            <a:xfrm>
              <a:off x="588264" y="410714"/>
              <a:ext cx="9842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Інформація</a:t>
              </a:r>
              <a:endParaRPr lang="uk-UA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Rectangle 30353"/>
            <p:cNvSpPr/>
            <p:nvPr/>
          </p:nvSpPr>
          <p:spPr>
            <a:xfrm>
              <a:off x="1330833" y="380593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Shape 965605"/>
            <p:cNvSpPr/>
            <p:nvPr/>
          </p:nvSpPr>
          <p:spPr>
            <a:xfrm>
              <a:off x="1587500" y="234950"/>
              <a:ext cx="1028700" cy="457200"/>
            </a:xfrm>
            <a:custGeom>
              <a:avLst/>
              <a:gdLst/>
              <a:ahLst/>
              <a:cxnLst/>
              <a:rect l="0" t="0" r="0" b="0"/>
              <a:pathLst>
                <a:path w="1028700" h="457200">
                  <a:moveTo>
                    <a:pt x="0" y="0"/>
                  </a:moveTo>
                  <a:lnTo>
                    <a:pt x="1028700" y="0"/>
                  </a:lnTo>
                  <a:lnTo>
                    <a:pt x="1028700" y="457200"/>
                  </a:lnTo>
                  <a:lnTo>
                    <a:pt x="0" y="457200"/>
                  </a:lnTo>
                  <a:lnTo>
                    <a:pt x="0" y="0"/>
                  </a:lnTo>
                </a:path>
              </a:pathLst>
            </a:custGeom>
            <a:ln w="0" cap="rnd">
              <a:miter lim="1016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17" name="Shape 30355"/>
            <p:cNvSpPr/>
            <p:nvPr/>
          </p:nvSpPr>
          <p:spPr>
            <a:xfrm>
              <a:off x="1587500" y="234950"/>
              <a:ext cx="1028700" cy="457200"/>
            </a:xfrm>
            <a:custGeom>
              <a:avLst/>
              <a:gdLst/>
              <a:ahLst/>
              <a:cxnLst/>
              <a:rect l="0" t="0" r="0" b="0"/>
              <a:pathLst>
                <a:path w="1028700" h="457200">
                  <a:moveTo>
                    <a:pt x="0" y="457200"/>
                  </a:moveTo>
                  <a:lnTo>
                    <a:pt x="1028700" y="457200"/>
                  </a:lnTo>
                  <a:lnTo>
                    <a:pt x="1028700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18" name="Rectangle 30356"/>
            <p:cNvSpPr/>
            <p:nvPr/>
          </p:nvSpPr>
          <p:spPr>
            <a:xfrm>
              <a:off x="1650873" y="290318"/>
              <a:ext cx="1249799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Інформаційна </a:t>
              </a:r>
              <a:endParaRPr lang="uk-UA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30357"/>
            <p:cNvSpPr/>
            <p:nvPr/>
          </p:nvSpPr>
          <p:spPr>
            <a:xfrm>
              <a:off x="1852041" y="468626"/>
              <a:ext cx="666857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записка</a:t>
              </a:r>
              <a:endParaRPr lang="uk-UA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ctangle 30358"/>
            <p:cNvSpPr/>
            <p:nvPr/>
          </p:nvSpPr>
          <p:spPr>
            <a:xfrm>
              <a:off x="2352167" y="438505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Shape 965606"/>
            <p:cNvSpPr/>
            <p:nvPr/>
          </p:nvSpPr>
          <p:spPr>
            <a:xfrm>
              <a:off x="2749550" y="234950"/>
              <a:ext cx="1028700" cy="457200"/>
            </a:xfrm>
            <a:custGeom>
              <a:avLst/>
              <a:gdLst/>
              <a:ahLst/>
              <a:cxnLst/>
              <a:rect l="0" t="0" r="0" b="0"/>
              <a:pathLst>
                <a:path w="1028700" h="457200">
                  <a:moveTo>
                    <a:pt x="0" y="0"/>
                  </a:moveTo>
                  <a:lnTo>
                    <a:pt x="1028700" y="0"/>
                  </a:lnTo>
                  <a:lnTo>
                    <a:pt x="1028700" y="457200"/>
                  </a:lnTo>
                  <a:lnTo>
                    <a:pt x="0" y="457200"/>
                  </a:lnTo>
                  <a:lnTo>
                    <a:pt x="0" y="0"/>
                  </a:lnTo>
                </a:path>
              </a:pathLst>
            </a:custGeom>
            <a:ln w="0" cap="rnd">
              <a:miter lim="1016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22" name="Shape 30360"/>
            <p:cNvSpPr/>
            <p:nvPr/>
          </p:nvSpPr>
          <p:spPr>
            <a:xfrm>
              <a:off x="2749550" y="234950"/>
              <a:ext cx="1028700" cy="457200"/>
            </a:xfrm>
            <a:custGeom>
              <a:avLst/>
              <a:gdLst/>
              <a:ahLst/>
              <a:cxnLst/>
              <a:rect l="0" t="0" r="0" b="0"/>
              <a:pathLst>
                <a:path w="1028700" h="457200">
                  <a:moveTo>
                    <a:pt x="0" y="457200"/>
                  </a:moveTo>
                  <a:lnTo>
                    <a:pt x="1028700" y="457200"/>
                  </a:lnTo>
                  <a:lnTo>
                    <a:pt x="1028700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23" name="Rectangle 30361"/>
            <p:cNvSpPr/>
            <p:nvPr/>
          </p:nvSpPr>
          <p:spPr>
            <a:xfrm>
              <a:off x="2887091" y="290318"/>
              <a:ext cx="1051161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Аналітична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Rectangle 30362"/>
            <p:cNvSpPr/>
            <p:nvPr/>
          </p:nvSpPr>
          <p:spPr>
            <a:xfrm>
              <a:off x="3013583" y="468626"/>
              <a:ext cx="666857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записка</a:t>
              </a:r>
              <a:endParaRPr lang="uk-UA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Rectangle 30363"/>
            <p:cNvSpPr/>
            <p:nvPr/>
          </p:nvSpPr>
          <p:spPr>
            <a:xfrm>
              <a:off x="3513836" y="438505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Shape 965607"/>
            <p:cNvSpPr/>
            <p:nvPr/>
          </p:nvSpPr>
          <p:spPr>
            <a:xfrm>
              <a:off x="3873500" y="234950"/>
              <a:ext cx="1028700" cy="457200"/>
            </a:xfrm>
            <a:custGeom>
              <a:avLst/>
              <a:gdLst/>
              <a:ahLst/>
              <a:cxnLst/>
              <a:rect l="0" t="0" r="0" b="0"/>
              <a:pathLst>
                <a:path w="1028700" h="457200">
                  <a:moveTo>
                    <a:pt x="0" y="0"/>
                  </a:moveTo>
                  <a:lnTo>
                    <a:pt x="1028700" y="0"/>
                  </a:lnTo>
                  <a:lnTo>
                    <a:pt x="1028700" y="457200"/>
                  </a:lnTo>
                  <a:lnTo>
                    <a:pt x="0" y="457200"/>
                  </a:lnTo>
                  <a:lnTo>
                    <a:pt x="0" y="0"/>
                  </a:lnTo>
                </a:path>
              </a:pathLst>
            </a:custGeom>
            <a:ln w="0" cap="rnd">
              <a:miter lim="1016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27" name="Shape 30365"/>
            <p:cNvSpPr/>
            <p:nvPr/>
          </p:nvSpPr>
          <p:spPr>
            <a:xfrm>
              <a:off x="3873500" y="234950"/>
              <a:ext cx="1028700" cy="457200"/>
            </a:xfrm>
            <a:custGeom>
              <a:avLst/>
              <a:gdLst/>
              <a:ahLst/>
              <a:cxnLst/>
              <a:rect l="0" t="0" r="0" b="0"/>
              <a:pathLst>
                <a:path w="1028700" h="457200">
                  <a:moveTo>
                    <a:pt x="0" y="457200"/>
                  </a:moveTo>
                  <a:lnTo>
                    <a:pt x="1028700" y="457200"/>
                  </a:lnTo>
                  <a:lnTo>
                    <a:pt x="1028700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28" name="Rectangle 30366"/>
            <p:cNvSpPr/>
            <p:nvPr/>
          </p:nvSpPr>
          <p:spPr>
            <a:xfrm>
              <a:off x="4388612" y="259287"/>
              <a:ext cx="33951" cy="15033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8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Rectangle 30367"/>
            <p:cNvSpPr/>
            <p:nvPr/>
          </p:nvSpPr>
          <p:spPr>
            <a:xfrm>
              <a:off x="4042664" y="410714"/>
              <a:ext cx="921235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Звіт з НДР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Rectangle 30368"/>
            <p:cNvSpPr/>
            <p:nvPr/>
          </p:nvSpPr>
          <p:spPr>
            <a:xfrm>
              <a:off x="4734814" y="380593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Shape 30369"/>
            <p:cNvSpPr/>
            <p:nvPr/>
          </p:nvSpPr>
          <p:spPr>
            <a:xfrm>
              <a:off x="393700" y="920750"/>
              <a:ext cx="4572000" cy="0"/>
            </a:xfrm>
            <a:custGeom>
              <a:avLst/>
              <a:gdLst/>
              <a:ahLst/>
              <a:cxnLst/>
              <a:rect l="0" t="0" r="0" b="0"/>
              <a:pathLst>
                <a:path w="4572000">
                  <a:moveTo>
                    <a:pt x="0" y="0"/>
                  </a:moveTo>
                  <a:lnTo>
                    <a:pt x="4572000" y="0"/>
                  </a:lnTo>
                </a:path>
              </a:pathLst>
            </a:custGeom>
            <a:ln w="9525" cap="rnd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32" name="Shape 30370"/>
            <p:cNvSpPr/>
            <p:nvPr/>
          </p:nvSpPr>
          <p:spPr>
            <a:xfrm>
              <a:off x="355981" y="914400"/>
              <a:ext cx="76200" cy="234950"/>
            </a:xfrm>
            <a:custGeom>
              <a:avLst/>
              <a:gdLst/>
              <a:ahLst/>
              <a:cxnLst/>
              <a:rect l="0" t="0" r="0" b="0"/>
              <a:pathLst>
                <a:path w="76200" h="234950">
                  <a:moveTo>
                    <a:pt x="37719" y="0"/>
                  </a:moveTo>
                  <a:cubicBezTo>
                    <a:pt x="41148" y="0"/>
                    <a:pt x="44069" y="2794"/>
                    <a:pt x="44069" y="6350"/>
                  </a:cubicBezTo>
                  <a:lnTo>
                    <a:pt x="44538" y="158728"/>
                  </a:lnTo>
                  <a:lnTo>
                    <a:pt x="76200" y="158623"/>
                  </a:lnTo>
                  <a:lnTo>
                    <a:pt x="38354" y="234950"/>
                  </a:lnTo>
                  <a:lnTo>
                    <a:pt x="0" y="158876"/>
                  </a:lnTo>
                  <a:lnTo>
                    <a:pt x="31838" y="158770"/>
                  </a:lnTo>
                  <a:lnTo>
                    <a:pt x="31369" y="6350"/>
                  </a:lnTo>
                  <a:cubicBezTo>
                    <a:pt x="31369" y="2921"/>
                    <a:pt x="34163" y="0"/>
                    <a:pt x="37719" y="0"/>
                  </a:cubicBez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33" name="Shape 30371"/>
            <p:cNvSpPr/>
            <p:nvPr/>
          </p:nvSpPr>
          <p:spPr>
            <a:xfrm>
              <a:off x="2642235" y="914400"/>
              <a:ext cx="76200" cy="920750"/>
            </a:xfrm>
            <a:custGeom>
              <a:avLst/>
              <a:gdLst/>
              <a:ahLst/>
              <a:cxnLst/>
              <a:rect l="0" t="0" r="0" b="0"/>
              <a:pathLst>
                <a:path w="76200" h="920750">
                  <a:moveTo>
                    <a:pt x="37465" y="0"/>
                  </a:moveTo>
                  <a:cubicBezTo>
                    <a:pt x="41021" y="0"/>
                    <a:pt x="43815" y="2794"/>
                    <a:pt x="43815" y="6350"/>
                  </a:cubicBezTo>
                  <a:lnTo>
                    <a:pt x="44441" y="844550"/>
                  </a:lnTo>
                  <a:lnTo>
                    <a:pt x="76200" y="844550"/>
                  </a:lnTo>
                  <a:lnTo>
                    <a:pt x="38100" y="920750"/>
                  </a:lnTo>
                  <a:lnTo>
                    <a:pt x="0" y="844550"/>
                  </a:lnTo>
                  <a:lnTo>
                    <a:pt x="31741" y="844550"/>
                  </a:lnTo>
                  <a:lnTo>
                    <a:pt x="31115" y="6350"/>
                  </a:lnTo>
                  <a:cubicBezTo>
                    <a:pt x="31115" y="2794"/>
                    <a:pt x="33909" y="0"/>
                    <a:pt x="37465" y="0"/>
                  </a:cubicBez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34" name="Shape 30372"/>
            <p:cNvSpPr/>
            <p:nvPr/>
          </p:nvSpPr>
          <p:spPr>
            <a:xfrm>
              <a:off x="1244981" y="914400"/>
              <a:ext cx="76200" cy="234950"/>
            </a:xfrm>
            <a:custGeom>
              <a:avLst/>
              <a:gdLst/>
              <a:ahLst/>
              <a:cxnLst/>
              <a:rect l="0" t="0" r="0" b="0"/>
              <a:pathLst>
                <a:path w="76200" h="234950">
                  <a:moveTo>
                    <a:pt x="37719" y="0"/>
                  </a:moveTo>
                  <a:cubicBezTo>
                    <a:pt x="41148" y="0"/>
                    <a:pt x="44069" y="2794"/>
                    <a:pt x="44069" y="6350"/>
                  </a:cubicBezTo>
                  <a:lnTo>
                    <a:pt x="44538" y="158728"/>
                  </a:lnTo>
                  <a:lnTo>
                    <a:pt x="76200" y="158623"/>
                  </a:lnTo>
                  <a:lnTo>
                    <a:pt x="38354" y="234950"/>
                  </a:lnTo>
                  <a:lnTo>
                    <a:pt x="0" y="158876"/>
                  </a:lnTo>
                  <a:lnTo>
                    <a:pt x="31838" y="158770"/>
                  </a:lnTo>
                  <a:lnTo>
                    <a:pt x="31369" y="6350"/>
                  </a:lnTo>
                  <a:cubicBezTo>
                    <a:pt x="31369" y="2921"/>
                    <a:pt x="34163" y="0"/>
                    <a:pt x="37719" y="0"/>
                  </a:cubicBez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35" name="Shape 30373"/>
            <p:cNvSpPr/>
            <p:nvPr/>
          </p:nvSpPr>
          <p:spPr>
            <a:xfrm>
              <a:off x="2127631" y="914400"/>
              <a:ext cx="76200" cy="234950"/>
            </a:xfrm>
            <a:custGeom>
              <a:avLst/>
              <a:gdLst/>
              <a:ahLst/>
              <a:cxnLst/>
              <a:rect l="0" t="0" r="0" b="0"/>
              <a:pathLst>
                <a:path w="76200" h="234950">
                  <a:moveTo>
                    <a:pt x="37719" y="0"/>
                  </a:moveTo>
                  <a:cubicBezTo>
                    <a:pt x="41148" y="0"/>
                    <a:pt x="44069" y="2794"/>
                    <a:pt x="44069" y="6350"/>
                  </a:cubicBezTo>
                  <a:lnTo>
                    <a:pt x="44538" y="158728"/>
                  </a:lnTo>
                  <a:lnTo>
                    <a:pt x="76200" y="158623"/>
                  </a:lnTo>
                  <a:lnTo>
                    <a:pt x="38354" y="234950"/>
                  </a:lnTo>
                  <a:lnTo>
                    <a:pt x="0" y="158876"/>
                  </a:lnTo>
                  <a:lnTo>
                    <a:pt x="31838" y="158770"/>
                  </a:lnTo>
                  <a:lnTo>
                    <a:pt x="31369" y="6350"/>
                  </a:lnTo>
                  <a:cubicBezTo>
                    <a:pt x="31369" y="2921"/>
                    <a:pt x="34163" y="0"/>
                    <a:pt x="37719" y="0"/>
                  </a:cubicBez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36" name="Shape 30374"/>
            <p:cNvSpPr/>
            <p:nvPr/>
          </p:nvSpPr>
          <p:spPr>
            <a:xfrm>
              <a:off x="3213481" y="914400"/>
              <a:ext cx="76200" cy="234950"/>
            </a:xfrm>
            <a:custGeom>
              <a:avLst/>
              <a:gdLst/>
              <a:ahLst/>
              <a:cxnLst/>
              <a:rect l="0" t="0" r="0" b="0"/>
              <a:pathLst>
                <a:path w="76200" h="234950">
                  <a:moveTo>
                    <a:pt x="37719" y="0"/>
                  </a:moveTo>
                  <a:cubicBezTo>
                    <a:pt x="41148" y="0"/>
                    <a:pt x="44069" y="2794"/>
                    <a:pt x="44069" y="6350"/>
                  </a:cubicBezTo>
                  <a:lnTo>
                    <a:pt x="44538" y="158728"/>
                  </a:lnTo>
                  <a:lnTo>
                    <a:pt x="76200" y="158623"/>
                  </a:lnTo>
                  <a:lnTo>
                    <a:pt x="38354" y="234950"/>
                  </a:lnTo>
                  <a:lnTo>
                    <a:pt x="0" y="158876"/>
                  </a:lnTo>
                  <a:lnTo>
                    <a:pt x="31838" y="158770"/>
                  </a:lnTo>
                  <a:lnTo>
                    <a:pt x="31369" y="6350"/>
                  </a:lnTo>
                  <a:cubicBezTo>
                    <a:pt x="31369" y="2921"/>
                    <a:pt x="34163" y="0"/>
                    <a:pt x="37719" y="0"/>
                  </a:cubicBez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37" name="Shape 30375"/>
            <p:cNvSpPr/>
            <p:nvPr/>
          </p:nvSpPr>
          <p:spPr>
            <a:xfrm>
              <a:off x="4927981" y="914400"/>
              <a:ext cx="76200" cy="234950"/>
            </a:xfrm>
            <a:custGeom>
              <a:avLst/>
              <a:gdLst/>
              <a:ahLst/>
              <a:cxnLst/>
              <a:rect l="0" t="0" r="0" b="0"/>
              <a:pathLst>
                <a:path w="76200" h="234950">
                  <a:moveTo>
                    <a:pt x="37719" y="0"/>
                  </a:moveTo>
                  <a:cubicBezTo>
                    <a:pt x="41148" y="0"/>
                    <a:pt x="44069" y="2794"/>
                    <a:pt x="44069" y="6350"/>
                  </a:cubicBezTo>
                  <a:lnTo>
                    <a:pt x="44538" y="158728"/>
                  </a:lnTo>
                  <a:lnTo>
                    <a:pt x="76200" y="158623"/>
                  </a:lnTo>
                  <a:lnTo>
                    <a:pt x="38354" y="234950"/>
                  </a:lnTo>
                  <a:lnTo>
                    <a:pt x="0" y="158876"/>
                  </a:lnTo>
                  <a:lnTo>
                    <a:pt x="31838" y="158770"/>
                  </a:lnTo>
                  <a:lnTo>
                    <a:pt x="31369" y="6350"/>
                  </a:lnTo>
                  <a:cubicBezTo>
                    <a:pt x="31369" y="2921"/>
                    <a:pt x="34163" y="0"/>
                    <a:pt x="37719" y="0"/>
                  </a:cubicBez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38" name="Shape 30376"/>
            <p:cNvSpPr/>
            <p:nvPr/>
          </p:nvSpPr>
          <p:spPr>
            <a:xfrm>
              <a:off x="4045331" y="914400"/>
              <a:ext cx="76200" cy="234950"/>
            </a:xfrm>
            <a:custGeom>
              <a:avLst/>
              <a:gdLst/>
              <a:ahLst/>
              <a:cxnLst/>
              <a:rect l="0" t="0" r="0" b="0"/>
              <a:pathLst>
                <a:path w="76200" h="234950">
                  <a:moveTo>
                    <a:pt x="37719" y="0"/>
                  </a:moveTo>
                  <a:cubicBezTo>
                    <a:pt x="41148" y="0"/>
                    <a:pt x="44069" y="2794"/>
                    <a:pt x="44069" y="6350"/>
                  </a:cubicBezTo>
                  <a:lnTo>
                    <a:pt x="44538" y="158728"/>
                  </a:lnTo>
                  <a:lnTo>
                    <a:pt x="76200" y="158623"/>
                  </a:lnTo>
                  <a:lnTo>
                    <a:pt x="38354" y="234950"/>
                  </a:lnTo>
                  <a:lnTo>
                    <a:pt x="0" y="158876"/>
                  </a:lnTo>
                  <a:lnTo>
                    <a:pt x="31838" y="158770"/>
                  </a:lnTo>
                  <a:lnTo>
                    <a:pt x="31369" y="6350"/>
                  </a:lnTo>
                  <a:cubicBezTo>
                    <a:pt x="31369" y="2921"/>
                    <a:pt x="34163" y="0"/>
                    <a:pt x="37719" y="0"/>
                  </a:cubicBez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39" name="Shape 965608"/>
            <p:cNvSpPr/>
            <p:nvPr/>
          </p:nvSpPr>
          <p:spPr>
            <a:xfrm>
              <a:off x="6350" y="1149350"/>
              <a:ext cx="774065" cy="457200"/>
            </a:xfrm>
            <a:custGeom>
              <a:avLst/>
              <a:gdLst/>
              <a:ahLst/>
              <a:cxnLst/>
              <a:rect l="0" t="0" r="0" b="0"/>
              <a:pathLst>
                <a:path w="774065" h="457200">
                  <a:moveTo>
                    <a:pt x="0" y="0"/>
                  </a:moveTo>
                  <a:lnTo>
                    <a:pt x="774065" y="0"/>
                  </a:lnTo>
                  <a:lnTo>
                    <a:pt x="774065" y="457200"/>
                  </a:lnTo>
                  <a:lnTo>
                    <a:pt x="0" y="457200"/>
                  </a:lnTo>
                  <a:lnTo>
                    <a:pt x="0" y="0"/>
                  </a:lnTo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40" name="Shape 30378"/>
            <p:cNvSpPr/>
            <p:nvPr/>
          </p:nvSpPr>
          <p:spPr>
            <a:xfrm>
              <a:off x="6350" y="1149350"/>
              <a:ext cx="774065" cy="457200"/>
            </a:xfrm>
            <a:custGeom>
              <a:avLst/>
              <a:gdLst/>
              <a:ahLst/>
              <a:cxnLst/>
              <a:rect l="0" t="0" r="0" b="0"/>
              <a:pathLst>
                <a:path w="774065" h="457200">
                  <a:moveTo>
                    <a:pt x="0" y="457200"/>
                  </a:moveTo>
                  <a:lnTo>
                    <a:pt x="774065" y="457200"/>
                  </a:lnTo>
                  <a:lnTo>
                    <a:pt x="774065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41" name="Rectangle 30379"/>
            <p:cNvSpPr/>
            <p:nvPr/>
          </p:nvSpPr>
          <p:spPr>
            <a:xfrm>
              <a:off x="393192" y="1173687"/>
              <a:ext cx="33951" cy="15033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8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Rectangle 30380"/>
            <p:cNvSpPr/>
            <p:nvPr/>
          </p:nvSpPr>
          <p:spPr>
            <a:xfrm>
              <a:off x="155448" y="1325114"/>
              <a:ext cx="62895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Виступ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Rectangle 30381"/>
            <p:cNvSpPr/>
            <p:nvPr/>
          </p:nvSpPr>
          <p:spPr>
            <a:xfrm>
              <a:off x="630936" y="1294993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Shape 965609"/>
            <p:cNvSpPr/>
            <p:nvPr/>
          </p:nvSpPr>
          <p:spPr>
            <a:xfrm>
              <a:off x="895350" y="1149350"/>
              <a:ext cx="774065" cy="457200"/>
            </a:xfrm>
            <a:custGeom>
              <a:avLst/>
              <a:gdLst/>
              <a:ahLst/>
              <a:cxnLst/>
              <a:rect l="0" t="0" r="0" b="0"/>
              <a:pathLst>
                <a:path w="774065" h="457200">
                  <a:moveTo>
                    <a:pt x="0" y="0"/>
                  </a:moveTo>
                  <a:lnTo>
                    <a:pt x="774065" y="0"/>
                  </a:lnTo>
                  <a:lnTo>
                    <a:pt x="774065" y="457200"/>
                  </a:lnTo>
                  <a:lnTo>
                    <a:pt x="0" y="457200"/>
                  </a:lnTo>
                  <a:lnTo>
                    <a:pt x="0" y="0"/>
                  </a:lnTo>
                </a:path>
              </a:pathLst>
            </a:custGeom>
            <a:ln w="0" cap="rnd">
              <a:miter lim="1016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45" name="Shape 30383"/>
            <p:cNvSpPr/>
            <p:nvPr/>
          </p:nvSpPr>
          <p:spPr>
            <a:xfrm>
              <a:off x="895350" y="1149350"/>
              <a:ext cx="774065" cy="457200"/>
            </a:xfrm>
            <a:custGeom>
              <a:avLst/>
              <a:gdLst/>
              <a:ahLst/>
              <a:cxnLst/>
              <a:rect l="0" t="0" r="0" b="0"/>
              <a:pathLst>
                <a:path w="774065" h="457200">
                  <a:moveTo>
                    <a:pt x="0" y="457200"/>
                  </a:moveTo>
                  <a:lnTo>
                    <a:pt x="774065" y="457200"/>
                  </a:lnTo>
                  <a:lnTo>
                    <a:pt x="774065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46" name="Rectangle 30384"/>
            <p:cNvSpPr/>
            <p:nvPr/>
          </p:nvSpPr>
          <p:spPr>
            <a:xfrm>
              <a:off x="1012317" y="1204718"/>
              <a:ext cx="771648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Наукова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Rectangle 30385"/>
            <p:cNvSpPr/>
            <p:nvPr/>
          </p:nvSpPr>
          <p:spPr>
            <a:xfrm>
              <a:off x="939165" y="1383026"/>
              <a:ext cx="914952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публікація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Rectangle 30386"/>
            <p:cNvSpPr/>
            <p:nvPr/>
          </p:nvSpPr>
          <p:spPr>
            <a:xfrm>
              <a:off x="1628013" y="1352905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Shape 965610"/>
            <p:cNvSpPr/>
            <p:nvPr/>
          </p:nvSpPr>
          <p:spPr>
            <a:xfrm>
              <a:off x="1778000" y="1149350"/>
              <a:ext cx="774065" cy="457200"/>
            </a:xfrm>
            <a:custGeom>
              <a:avLst/>
              <a:gdLst/>
              <a:ahLst/>
              <a:cxnLst/>
              <a:rect l="0" t="0" r="0" b="0"/>
              <a:pathLst>
                <a:path w="774065" h="457200">
                  <a:moveTo>
                    <a:pt x="0" y="0"/>
                  </a:moveTo>
                  <a:lnTo>
                    <a:pt x="774065" y="0"/>
                  </a:lnTo>
                  <a:lnTo>
                    <a:pt x="774065" y="457200"/>
                  </a:lnTo>
                  <a:lnTo>
                    <a:pt x="0" y="457200"/>
                  </a:lnTo>
                  <a:lnTo>
                    <a:pt x="0" y="0"/>
                  </a:lnTo>
                </a:path>
              </a:pathLst>
            </a:custGeom>
            <a:ln w="0" cap="rnd">
              <a:miter lim="1016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50" name="Shape 30388"/>
            <p:cNvSpPr/>
            <p:nvPr/>
          </p:nvSpPr>
          <p:spPr>
            <a:xfrm>
              <a:off x="1778000" y="1149350"/>
              <a:ext cx="774065" cy="457200"/>
            </a:xfrm>
            <a:custGeom>
              <a:avLst/>
              <a:gdLst/>
              <a:ahLst/>
              <a:cxnLst/>
              <a:rect l="0" t="0" r="0" b="0"/>
              <a:pathLst>
                <a:path w="774065" h="457200">
                  <a:moveTo>
                    <a:pt x="0" y="457200"/>
                  </a:moveTo>
                  <a:lnTo>
                    <a:pt x="774065" y="457200"/>
                  </a:lnTo>
                  <a:lnTo>
                    <a:pt x="774065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51" name="Rectangle 30389"/>
            <p:cNvSpPr/>
            <p:nvPr/>
          </p:nvSpPr>
          <p:spPr>
            <a:xfrm>
              <a:off x="2166239" y="1173687"/>
              <a:ext cx="33951" cy="15033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8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Rectangle 30390"/>
            <p:cNvSpPr/>
            <p:nvPr/>
          </p:nvSpPr>
          <p:spPr>
            <a:xfrm>
              <a:off x="1865757" y="1325114"/>
              <a:ext cx="797390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Доповідь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Rectangle 30391"/>
            <p:cNvSpPr/>
            <p:nvPr/>
          </p:nvSpPr>
          <p:spPr>
            <a:xfrm>
              <a:off x="2464943" y="1294993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Shape 965611"/>
            <p:cNvSpPr/>
            <p:nvPr/>
          </p:nvSpPr>
          <p:spPr>
            <a:xfrm>
              <a:off x="2794000" y="1149350"/>
              <a:ext cx="774065" cy="457200"/>
            </a:xfrm>
            <a:custGeom>
              <a:avLst/>
              <a:gdLst/>
              <a:ahLst/>
              <a:cxnLst/>
              <a:rect l="0" t="0" r="0" b="0"/>
              <a:pathLst>
                <a:path w="774065" h="457200">
                  <a:moveTo>
                    <a:pt x="0" y="0"/>
                  </a:moveTo>
                  <a:lnTo>
                    <a:pt x="774065" y="0"/>
                  </a:lnTo>
                  <a:lnTo>
                    <a:pt x="774065" y="457200"/>
                  </a:lnTo>
                  <a:lnTo>
                    <a:pt x="0" y="457200"/>
                  </a:lnTo>
                  <a:lnTo>
                    <a:pt x="0" y="0"/>
                  </a:lnTo>
                </a:path>
              </a:pathLst>
            </a:custGeom>
            <a:ln w="0" cap="rnd">
              <a:miter lim="1016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55" name="Shape 30393"/>
            <p:cNvSpPr/>
            <p:nvPr/>
          </p:nvSpPr>
          <p:spPr>
            <a:xfrm>
              <a:off x="2794000" y="1149350"/>
              <a:ext cx="774065" cy="457200"/>
            </a:xfrm>
            <a:custGeom>
              <a:avLst/>
              <a:gdLst/>
              <a:ahLst/>
              <a:cxnLst/>
              <a:rect l="0" t="0" r="0" b="0"/>
              <a:pathLst>
                <a:path w="774065" h="457200">
                  <a:moveTo>
                    <a:pt x="0" y="457200"/>
                  </a:moveTo>
                  <a:lnTo>
                    <a:pt x="774065" y="457200"/>
                  </a:lnTo>
                  <a:lnTo>
                    <a:pt x="774065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56" name="Rectangle 30394"/>
            <p:cNvSpPr/>
            <p:nvPr/>
          </p:nvSpPr>
          <p:spPr>
            <a:xfrm>
              <a:off x="2912999" y="1204718"/>
              <a:ext cx="763744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Курсова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Rectangle 30395"/>
            <p:cNvSpPr/>
            <p:nvPr/>
          </p:nvSpPr>
          <p:spPr>
            <a:xfrm>
              <a:off x="2960243" y="1383026"/>
              <a:ext cx="586388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робота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Rectangle 30396"/>
            <p:cNvSpPr/>
            <p:nvPr/>
          </p:nvSpPr>
          <p:spPr>
            <a:xfrm>
              <a:off x="3401060" y="1352905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Shape 965612"/>
            <p:cNvSpPr/>
            <p:nvPr/>
          </p:nvSpPr>
          <p:spPr>
            <a:xfrm>
              <a:off x="3695700" y="1149350"/>
              <a:ext cx="774065" cy="457200"/>
            </a:xfrm>
            <a:custGeom>
              <a:avLst/>
              <a:gdLst/>
              <a:ahLst/>
              <a:cxnLst/>
              <a:rect l="0" t="0" r="0" b="0"/>
              <a:pathLst>
                <a:path w="774065" h="457200">
                  <a:moveTo>
                    <a:pt x="0" y="0"/>
                  </a:moveTo>
                  <a:lnTo>
                    <a:pt x="774065" y="0"/>
                  </a:lnTo>
                  <a:lnTo>
                    <a:pt x="774065" y="457200"/>
                  </a:lnTo>
                  <a:lnTo>
                    <a:pt x="0" y="457200"/>
                  </a:lnTo>
                  <a:lnTo>
                    <a:pt x="0" y="0"/>
                  </a:lnTo>
                </a:path>
              </a:pathLst>
            </a:custGeom>
            <a:ln w="0" cap="rnd">
              <a:miter lim="1016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60" name="Shape 30398"/>
            <p:cNvSpPr/>
            <p:nvPr/>
          </p:nvSpPr>
          <p:spPr>
            <a:xfrm>
              <a:off x="3695700" y="1149350"/>
              <a:ext cx="774065" cy="457200"/>
            </a:xfrm>
            <a:custGeom>
              <a:avLst/>
              <a:gdLst/>
              <a:ahLst/>
              <a:cxnLst/>
              <a:rect l="0" t="0" r="0" b="0"/>
              <a:pathLst>
                <a:path w="774065" h="457200">
                  <a:moveTo>
                    <a:pt x="0" y="457200"/>
                  </a:moveTo>
                  <a:lnTo>
                    <a:pt x="774065" y="457200"/>
                  </a:lnTo>
                  <a:lnTo>
                    <a:pt x="774065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61" name="Rectangle 30399"/>
            <p:cNvSpPr/>
            <p:nvPr/>
          </p:nvSpPr>
          <p:spPr>
            <a:xfrm>
              <a:off x="3750056" y="1204718"/>
              <a:ext cx="935829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Дипломна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Rectangle 30400"/>
            <p:cNvSpPr/>
            <p:nvPr/>
          </p:nvSpPr>
          <p:spPr>
            <a:xfrm>
              <a:off x="3862832" y="1383026"/>
              <a:ext cx="586388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робота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Rectangle 30401"/>
            <p:cNvSpPr/>
            <p:nvPr/>
          </p:nvSpPr>
          <p:spPr>
            <a:xfrm>
              <a:off x="4303268" y="1352905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Shape 965613"/>
            <p:cNvSpPr/>
            <p:nvPr/>
          </p:nvSpPr>
          <p:spPr>
            <a:xfrm>
              <a:off x="4578350" y="1149350"/>
              <a:ext cx="774065" cy="457200"/>
            </a:xfrm>
            <a:custGeom>
              <a:avLst/>
              <a:gdLst/>
              <a:ahLst/>
              <a:cxnLst/>
              <a:rect l="0" t="0" r="0" b="0"/>
              <a:pathLst>
                <a:path w="774065" h="457200">
                  <a:moveTo>
                    <a:pt x="0" y="0"/>
                  </a:moveTo>
                  <a:lnTo>
                    <a:pt x="774065" y="0"/>
                  </a:lnTo>
                  <a:lnTo>
                    <a:pt x="774065" y="457200"/>
                  </a:lnTo>
                  <a:lnTo>
                    <a:pt x="0" y="457200"/>
                  </a:lnTo>
                  <a:lnTo>
                    <a:pt x="0" y="0"/>
                  </a:lnTo>
                </a:path>
              </a:pathLst>
            </a:custGeom>
            <a:ln w="0" cap="rnd">
              <a:miter lim="1016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65" name="Shape 30403"/>
            <p:cNvSpPr/>
            <p:nvPr/>
          </p:nvSpPr>
          <p:spPr>
            <a:xfrm>
              <a:off x="4578350" y="1149350"/>
              <a:ext cx="774065" cy="457200"/>
            </a:xfrm>
            <a:custGeom>
              <a:avLst/>
              <a:gdLst/>
              <a:ahLst/>
              <a:cxnLst/>
              <a:rect l="0" t="0" r="0" b="0"/>
              <a:pathLst>
                <a:path w="774065" h="457200">
                  <a:moveTo>
                    <a:pt x="0" y="457200"/>
                  </a:moveTo>
                  <a:lnTo>
                    <a:pt x="774065" y="457200"/>
                  </a:lnTo>
                  <a:lnTo>
                    <a:pt x="774065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66" name="Rectangle 30404"/>
            <p:cNvSpPr/>
            <p:nvPr/>
          </p:nvSpPr>
          <p:spPr>
            <a:xfrm>
              <a:off x="4966462" y="1173687"/>
              <a:ext cx="33951" cy="15033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8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7" name="Rectangle 30405"/>
            <p:cNvSpPr/>
            <p:nvPr/>
          </p:nvSpPr>
          <p:spPr>
            <a:xfrm>
              <a:off x="4603496" y="1325114"/>
              <a:ext cx="96400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Дисертація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Rectangle 30406"/>
            <p:cNvSpPr/>
            <p:nvPr/>
          </p:nvSpPr>
          <p:spPr>
            <a:xfrm>
              <a:off x="5329174" y="1294993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Shape 30407"/>
            <p:cNvSpPr/>
            <p:nvPr/>
          </p:nvSpPr>
          <p:spPr>
            <a:xfrm>
              <a:off x="393700" y="1828800"/>
              <a:ext cx="4572000" cy="0"/>
            </a:xfrm>
            <a:custGeom>
              <a:avLst/>
              <a:gdLst/>
              <a:ahLst/>
              <a:cxnLst/>
              <a:rect l="0" t="0" r="0" b="0"/>
              <a:pathLst>
                <a:path w="4572000">
                  <a:moveTo>
                    <a:pt x="0" y="0"/>
                  </a:moveTo>
                  <a:lnTo>
                    <a:pt x="4572000" y="0"/>
                  </a:lnTo>
                </a:path>
              </a:pathLst>
            </a:custGeom>
            <a:ln w="9525" cap="rnd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70" name="Shape 30408"/>
            <p:cNvSpPr/>
            <p:nvPr/>
          </p:nvSpPr>
          <p:spPr>
            <a:xfrm>
              <a:off x="355981" y="1822450"/>
              <a:ext cx="76200" cy="234950"/>
            </a:xfrm>
            <a:custGeom>
              <a:avLst/>
              <a:gdLst/>
              <a:ahLst/>
              <a:cxnLst/>
              <a:rect l="0" t="0" r="0" b="0"/>
              <a:pathLst>
                <a:path w="76200" h="234950">
                  <a:moveTo>
                    <a:pt x="37719" y="0"/>
                  </a:moveTo>
                  <a:cubicBezTo>
                    <a:pt x="41148" y="0"/>
                    <a:pt x="44069" y="2794"/>
                    <a:pt x="44069" y="6350"/>
                  </a:cubicBezTo>
                  <a:lnTo>
                    <a:pt x="44538" y="158728"/>
                  </a:lnTo>
                  <a:lnTo>
                    <a:pt x="76200" y="158623"/>
                  </a:lnTo>
                  <a:lnTo>
                    <a:pt x="38354" y="234950"/>
                  </a:lnTo>
                  <a:lnTo>
                    <a:pt x="0" y="158876"/>
                  </a:lnTo>
                  <a:lnTo>
                    <a:pt x="31838" y="158770"/>
                  </a:lnTo>
                  <a:lnTo>
                    <a:pt x="31369" y="6350"/>
                  </a:lnTo>
                  <a:cubicBezTo>
                    <a:pt x="31369" y="2921"/>
                    <a:pt x="34163" y="0"/>
                    <a:pt x="37719" y="0"/>
                  </a:cubicBez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71" name="Shape 30409"/>
            <p:cNvSpPr/>
            <p:nvPr/>
          </p:nvSpPr>
          <p:spPr>
            <a:xfrm>
              <a:off x="2642235" y="1822450"/>
              <a:ext cx="76200" cy="920750"/>
            </a:xfrm>
            <a:custGeom>
              <a:avLst/>
              <a:gdLst/>
              <a:ahLst/>
              <a:cxnLst/>
              <a:rect l="0" t="0" r="0" b="0"/>
              <a:pathLst>
                <a:path w="76200" h="920750">
                  <a:moveTo>
                    <a:pt x="37465" y="0"/>
                  </a:moveTo>
                  <a:cubicBezTo>
                    <a:pt x="41021" y="0"/>
                    <a:pt x="43815" y="2794"/>
                    <a:pt x="43815" y="6350"/>
                  </a:cubicBezTo>
                  <a:lnTo>
                    <a:pt x="44441" y="844550"/>
                  </a:lnTo>
                  <a:lnTo>
                    <a:pt x="76200" y="844550"/>
                  </a:lnTo>
                  <a:lnTo>
                    <a:pt x="38100" y="920750"/>
                  </a:lnTo>
                  <a:lnTo>
                    <a:pt x="0" y="844550"/>
                  </a:lnTo>
                  <a:lnTo>
                    <a:pt x="31741" y="844550"/>
                  </a:lnTo>
                  <a:lnTo>
                    <a:pt x="31115" y="6350"/>
                  </a:lnTo>
                  <a:cubicBezTo>
                    <a:pt x="31115" y="2794"/>
                    <a:pt x="33909" y="0"/>
                    <a:pt x="37465" y="0"/>
                  </a:cubicBez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72" name="Shape 30410"/>
            <p:cNvSpPr/>
            <p:nvPr/>
          </p:nvSpPr>
          <p:spPr>
            <a:xfrm>
              <a:off x="1244981" y="1822450"/>
              <a:ext cx="76200" cy="234950"/>
            </a:xfrm>
            <a:custGeom>
              <a:avLst/>
              <a:gdLst/>
              <a:ahLst/>
              <a:cxnLst/>
              <a:rect l="0" t="0" r="0" b="0"/>
              <a:pathLst>
                <a:path w="76200" h="234950">
                  <a:moveTo>
                    <a:pt x="37719" y="0"/>
                  </a:moveTo>
                  <a:cubicBezTo>
                    <a:pt x="41148" y="0"/>
                    <a:pt x="44069" y="2794"/>
                    <a:pt x="44069" y="6350"/>
                  </a:cubicBezTo>
                  <a:lnTo>
                    <a:pt x="44538" y="158728"/>
                  </a:lnTo>
                  <a:lnTo>
                    <a:pt x="76200" y="158623"/>
                  </a:lnTo>
                  <a:lnTo>
                    <a:pt x="38354" y="234950"/>
                  </a:lnTo>
                  <a:lnTo>
                    <a:pt x="0" y="158876"/>
                  </a:lnTo>
                  <a:lnTo>
                    <a:pt x="31838" y="158770"/>
                  </a:lnTo>
                  <a:lnTo>
                    <a:pt x="31369" y="6350"/>
                  </a:lnTo>
                  <a:cubicBezTo>
                    <a:pt x="31369" y="2921"/>
                    <a:pt x="34163" y="0"/>
                    <a:pt x="37719" y="0"/>
                  </a:cubicBez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73" name="Shape 30411"/>
            <p:cNvSpPr/>
            <p:nvPr/>
          </p:nvSpPr>
          <p:spPr>
            <a:xfrm>
              <a:off x="2127631" y="1822450"/>
              <a:ext cx="76200" cy="234950"/>
            </a:xfrm>
            <a:custGeom>
              <a:avLst/>
              <a:gdLst/>
              <a:ahLst/>
              <a:cxnLst/>
              <a:rect l="0" t="0" r="0" b="0"/>
              <a:pathLst>
                <a:path w="76200" h="234950">
                  <a:moveTo>
                    <a:pt x="37719" y="0"/>
                  </a:moveTo>
                  <a:cubicBezTo>
                    <a:pt x="41148" y="0"/>
                    <a:pt x="44069" y="2794"/>
                    <a:pt x="44069" y="6350"/>
                  </a:cubicBezTo>
                  <a:lnTo>
                    <a:pt x="44538" y="158728"/>
                  </a:lnTo>
                  <a:lnTo>
                    <a:pt x="76200" y="158623"/>
                  </a:lnTo>
                  <a:lnTo>
                    <a:pt x="38354" y="234950"/>
                  </a:lnTo>
                  <a:lnTo>
                    <a:pt x="0" y="158876"/>
                  </a:lnTo>
                  <a:lnTo>
                    <a:pt x="31838" y="158770"/>
                  </a:lnTo>
                  <a:lnTo>
                    <a:pt x="31369" y="6350"/>
                  </a:lnTo>
                  <a:cubicBezTo>
                    <a:pt x="31369" y="2921"/>
                    <a:pt x="34163" y="0"/>
                    <a:pt x="37719" y="0"/>
                  </a:cubicBez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74" name="Shape 30412"/>
            <p:cNvSpPr/>
            <p:nvPr/>
          </p:nvSpPr>
          <p:spPr>
            <a:xfrm>
              <a:off x="3175381" y="1822450"/>
              <a:ext cx="76200" cy="234950"/>
            </a:xfrm>
            <a:custGeom>
              <a:avLst/>
              <a:gdLst/>
              <a:ahLst/>
              <a:cxnLst/>
              <a:rect l="0" t="0" r="0" b="0"/>
              <a:pathLst>
                <a:path w="76200" h="234950">
                  <a:moveTo>
                    <a:pt x="37719" y="0"/>
                  </a:moveTo>
                  <a:cubicBezTo>
                    <a:pt x="41148" y="0"/>
                    <a:pt x="44069" y="2794"/>
                    <a:pt x="44069" y="6350"/>
                  </a:cubicBezTo>
                  <a:lnTo>
                    <a:pt x="44538" y="158728"/>
                  </a:lnTo>
                  <a:lnTo>
                    <a:pt x="76200" y="158623"/>
                  </a:lnTo>
                  <a:lnTo>
                    <a:pt x="38354" y="234950"/>
                  </a:lnTo>
                  <a:lnTo>
                    <a:pt x="0" y="158876"/>
                  </a:lnTo>
                  <a:lnTo>
                    <a:pt x="31838" y="158770"/>
                  </a:lnTo>
                  <a:lnTo>
                    <a:pt x="31369" y="6350"/>
                  </a:lnTo>
                  <a:cubicBezTo>
                    <a:pt x="31369" y="2921"/>
                    <a:pt x="34163" y="0"/>
                    <a:pt x="37719" y="0"/>
                  </a:cubicBez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75" name="Shape 30413"/>
            <p:cNvSpPr/>
            <p:nvPr/>
          </p:nvSpPr>
          <p:spPr>
            <a:xfrm>
              <a:off x="4927981" y="1822450"/>
              <a:ext cx="76200" cy="234950"/>
            </a:xfrm>
            <a:custGeom>
              <a:avLst/>
              <a:gdLst/>
              <a:ahLst/>
              <a:cxnLst/>
              <a:rect l="0" t="0" r="0" b="0"/>
              <a:pathLst>
                <a:path w="76200" h="234950">
                  <a:moveTo>
                    <a:pt x="37719" y="0"/>
                  </a:moveTo>
                  <a:cubicBezTo>
                    <a:pt x="41148" y="0"/>
                    <a:pt x="44069" y="2794"/>
                    <a:pt x="44069" y="6350"/>
                  </a:cubicBezTo>
                  <a:lnTo>
                    <a:pt x="44538" y="158728"/>
                  </a:lnTo>
                  <a:lnTo>
                    <a:pt x="76200" y="158623"/>
                  </a:lnTo>
                  <a:lnTo>
                    <a:pt x="38354" y="234950"/>
                  </a:lnTo>
                  <a:lnTo>
                    <a:pt x="0" y="158876"/>
                  </a:lnTo>
                  <a:lnTo>
                    <a:pt x="31838" y="158770"/>
                  </a:lnTo>
                  <a:lnTo>
                    <a:pt x="31369" y="6350"/>
                  </a:lnTo>
                  <a:cubicBezTo>
                    <a:pt x="31369" y="2921"/>
                    <a:pt x="34163" y="0"/>
                    <a:pt x="37719" y="0"/>
                  </a:cubicBez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76" name="Shape 30414"/>
            <p:cNvSpPr/>
            <p:nvPr/>
          </p:nvSpPr>
          <p:spPr>
            <a:xfrm>
              <a:off x="4089781" y="1822450"/>
              <a:ext cx="76200" cy="234950"/>
            </a:xfrm>
            <a:custGeom>
              <a:avLst/>
              <a:gdLst/>
              <a:ahLst/>
              <a:cxnLst/>
              <a:rect l="0" t="0" r="0" b="0"/>
              <a:pathLst>
                <a:path w="76200" h="234950">
                  <a:moveTo>
                    <a:pt x="37719" y="0"/>
                  </a:moveTo>
                  <a:cubicBezTo>
                    <a:pt x="41148" y="0"/>
                    <a:pt x="44069" y="2794"/>
                    <a:pt x="44069" y="6350"/>
                  </a:cubicBezTo>
                  <a:lnTo>
                    <a:pt x="44538" y="158728"/>
                  </a:lnTo>
                  <a:lnTo>
                    <a:pt x="76200" y="158623"/>
                  </a:lnTo>
                  <a:lnTo>
                    <a:pt x="38354" y="234950"/>
                  </a:lnTo>
                  <a:lnTo>
                    <a:pt x="0" y="158876"/>
                  </a:lnTo>
                  <a:lnTo>
                    <a:pt x="31838" y="158770"/>
                  </a:lnTo>
                  <a:lnTo>
                    <a:pt x="31369" y="6350"/>
                  </a:lnTo>
                  <a:cubicBezTo>
                    <a:pt x="31369" y="2921"/>
                    <a:pt x="34163" y="0"/>
                    <a:pt x="37719" y="0"/>
                  </a:cubicBez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77" name="Shape 965614"/>
            <p:cNvSpPr/>
            <p:nvPr/>
          </p:nvSpPr>
          <p:spPr>
            <a:xfrm>
              <a:off x="6350" y="2057400"/>
              <a:ext cx="774065" cy="457200"/>
            </a:xfrm>
            <a:custGeom>
              <a:avLst/>
              <a:gdLst/>
              <a:ahLst/>
              <a:cxnLst/>
              <a:rect l="0" t="0" r="0" b="0"/>
              <a:pathLst>
                <a:path w="774065" h="457200">
                  <a:moveTo>
                    <a:pt x="0" y="0"/>
                  </a:moveTo>
                  <a:lnTo>
                    <a:pt x="774065" y="0"/>
                  </a:lnTo>
                  <a:lnTo>
                    <a:pt x="774065" y="457200"/>
                  </a:lnTo>
                  <a:lnTo>
                    <a:pt x="0" y="457200"/>
                  </a:lnTo>
                  <a:lnTo>
                    <a:pt x="0" y="0"/>
                  </a:lnTo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78" name="Shape 30416"/>
            <p:cNvSpPr/>
            <p:nvPr/>
          </p:nvSpPr>
          <p:spPr>
            <a:xfrm>
              <a:off x="6350" y="2057400"/>
              <a:ext cx="774065" cy="457200"/>
            </a:xfrm>
            <a:custGeom>
              <a:avLst/>
              <a:gdLst/>
              <a:ahLst/>
              <a:cxnLst/>
              <a:rect l="0" t="0" r="0" b="0"/>
              <a:pathLst>
                <a:path w="774065" h="457200">
                  <a:moveTo>
                    <a:pt x="0" y="457200"/>
                  </a:moveTo>
                  <a:lnTo>
                    <a:pt x="774065" y="457200"/>
                  </a:lnTo>
                  <a:lnTo>
                    <a:pt x="774065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79" name="Rectangle 30417"/>
            <p:cNvSpPr/>
            <p:nvPr/>
          </p:nvSpPr>
          <p:spPr>
            <a:xfrm>
              <a:off x="393192" y="2080468"/>
              <a:ext cx="33951" cy="15033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8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Rectangle 30418"/>
            <p:cNvSpPr/>
            <p:nvPr/>
          </p:nvSpPr>
          <p:spPr>
            <a:xfrm>
              <a:off x="160020" y="2234942"/>
              <a:ext cx="618819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Нарада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Rectangle 30419"/>
            <p:cNvSpPr/>
            <p:nvPr/>
          </p:nvSpPr>
          <p:spPr>
            <a:xfrm>
              <a:off x="626364" y="2204821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Shape 965615"/>
            <p:cNvSpPr/>
            <p:nvPr/>
          </p:nvSpPr>
          <p:spPr>
            <a:xfrm>
              <a:off x="888365" y="2057400"/>
              <a:ext cx="781050" cy="457200"/>
            </a:xfrm>
            <a:custGeom>
              <a:avLst/>
              <a:gdLst/>
              <a:ahLst/>
              <a:cxnLst/>
              <a:rect l="0" t="0" r="0" b="0"/>
              <a:pathLst>
                <a:path w="781050" h="457200">
                  <a:moveTo>
                    <a:pt x="0" y="0"/>
                  </a:moveTo>
                  <a:lnTo>
                    <a:pt x="781050" y="0"/>
                  </a:lnTo>
                  <a:lnTo>
                    <a:pt x="781050" y="457200"/>
                  </a:lnTo>
                  <a:lnTo>
                    <a:pt x="0" y="457200"/>
                  </a:lnTo>
                  <a:lnTo>
                    <a:pt x="0" y="0"/>
                  </a:lnTo>
                </a:path>
              </a:pathLst>
            </a:custGeom>
            <a:ln w="0" cap="rnd">
              <a:miter lim="1016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83" name="Shape 30421"/>
            <p:cNvSpPr/>
            <p:nvPr/>
          </p:nvSpPr>
          <p:spPr>
            <a:xfrm>
              <a:off x="888365" y="2057400"/>
              <a:ext cx="781050" cy="457200"/>
            </a:xfrm>
            <a:custGeom>
              <a:avLst/>
              <a:gdLst/>
              <a:ahLst/>
              <a:cxnLst/>
              <a:rect l="0" t="0" r="0" b="0"/>
              <a:pathLst>
                <a:path w="781050" h="457200">
                  <a:moveTo>
                    <a:pt x="0" y="457200"/>
                  </a:moveTo>
                  <a:lnTo>
                    <a:pt x="781050" y="457200"/>
                  </a:lnTo>
                  <a:lnTo>
                    <a:pt x="781050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84" name="Rectangle 30422"/>
            <p:cNvSpPr/>
            <p:nvPr/>
          </p:nvSpPr>
          <p:spPr>
            <a:xfrm>
              <a:off x="914781" y="2111498"/>
              <a:ext cx="101893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Колоквіум,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Rectangle 30423"/>
            <p:cNvSpPr/>
            <p:nvPr/>
          </p:nvSpPr>
          <p:spPr>
            <a:xfrm>
              <a:off x="1029081" y="2293235"/>
              <a:ext cx="662600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семінар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Rectangle 30424"/>
            <p:cNvSpPr/>
            <p:nvPr/>
          </p:nvSpPr>
          <p:spPr>
            <a:xfrm>
              <a:off x="1528953" y="2263114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Shape 965616"/>
            <p:cNvSpPr/>
            <p:nvPr/>
          </p:nvSpPr>
          <p:spPr>
            <a:xfrm>
              <a:off x="1778000" y="2057400"/>
              <a:ext cx="774065" cy="457200"/>
            </a:xfrm>
            <a:custGeom>
              <a:avLst/>
              <a:gdLst/>
              <a:ahLst/>
              <a:cxnLst/>
              <a:rect l="0" t="0" r="0" b="0"/>
              <a:pathLst>
                <a:path w="774065" h="457200">
                  <a:moveTo>
                    <a:pt x="0" y="0"/>
                  </a:moveTo>
                  <a:lnTo>
                    <a:pt x="774065" y="0"/>
                  </a:lnTo>
                  <a:lnTo>
                    <a:pt x="774065" y="457200"/>
                  </a:lnTo>
                  <a:lnTo>
                    <a:pt x="0" y="457200"/>
                  </a:lnTo>
                  <a:lnTo>
                    <a:pt x="0" y="0"/>
                  </a:lnTo>
                </a:path>
              </a:pathLst>
            </a:custGeom>
            <a:ln w="0" cap="rnd">
              <a:miter lim="1016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88" name="Shape 30426"/>
            <p:cNvSpPr/>
            <p:nvPr/>
          </p:nvSpPr>
          <p:spPr>
            <a:xfrm>
              <a:off x="1778000" y="2057400"/>
              <a:ext cx="774065" cy="457200"/>
            </a:xfrm>
            <a:custGeom>
              <a:avLst/>
              <a:gdLst/>
              <a:ahLst/>
              <a:cxnLst/>
              <a:rect l="0" t="0" r="0" b="0"/>
              <a:pathLst>
                <a:path w="774065" h="457200">
                  <a:moveTo>
                    <a:pt x="0" y="457200"/>
                  </a:moveTo>
                  <a:lnTo>
                    <a:pt x="774065" y="457200"/>
                  </a:lnTo>
                  <a:lnTo>
                    <a:pt x="774065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89" name="Rectangle 30427"/>
            <p:cNvSpPr/>
            <p:nvPr/>
          </p:nvSpPr>
          <p:spPr>
            <a:xfrm>
              <a:off x="2166239" y="2080468"/>
              <a:ext cx="33951" cy="15033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8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Rectangle 30428"/>
            <p:cNvSpPr/>
            <p:nvPr/>
          </p:nvSpPr>
          <p:spPr>
            <a:xfrm>
              <a:off x="1809369" y="2234942"/>
              <a:ext cx="946369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Симпозіум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Rectangle 30429"/>
            <p:cNvSpPr/>
            <p:nvPr/>
          </p:nvSpPr>
          <p:spPr>
            <a:xfrm>
              <a:off x="2522855" y="2204821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Shape 965617"/>
            <p:cNvSpPr/>
            <p:nvPr/>
          </p:nvSpPr>
          <p:spPr>
            <a:xfrm>
              <a:off x="2743200" y="2057400"/>
              <a:ext cx="914400" cy="457200"/>
            </a:xfrm>
            <a:custGeom>
              <a:avLst/>
              <a:gdLst/>
              <a:ahLst/>
              <a:cxnLst/>
              <a:rect l="0" t="0" r="0" b="0"/>
              <a:pathLst>
                <a:path w="914400" h="457200">
                  <a:moveTo>
                    <a:pt x="0" y="0"/>
                  </a:moveTo>
                  <a:lnTo>
                    <a:pt x="914400" y="0"/>
                  </a:lnTo>
                  <a:lnTo>
                    <a:pt x="914400" y="457200"/>
                  </a:lnTo>
                  <a:lnTo>
                    <a:pt x="0" y="457200"/>
                  </a:lnTo>
                  <a:lnTo>
                    <a:pt x="0" y="0"/>
                  </a:lnTo>
                </a:path>
              </a:pathLst>
            </a:custGeom>
            <a:ln w="0" cap="rnd">
              <a:miter lim="1016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93" name="Shape 30431"/>
            <p:cNvSpPr/>
            <p:nvPr/>
          </p:nvSpPr>
          <p:spPr>
            <a:xfrm>
              <a:off x="2743200" y="2057400"/>
              <a:ext cx="914400" cy="457200"/>
            </a:xfrm>
            <a:custGeom>
              <a:avLst/>
              <a:gdLst/>
              <a:ahLst/>
              <a:cxnLst/>
              <a:rect l="0" t="0" r="0" b="0"/>
              <a:pathLst>
                <a:path w="914400" h="457200">
                  <a:moveTo>
                    <a:pt x="0" y="457200"/>
                  </a:moveTo>
                  <a:lnTo>
                    <a:pt x="914400" y="457200"/>
                  </a:lnTo>
                  <a:lnTo>
                    <a:pt x="914400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94" name="Rectangle 30432"/>
            <p:cNvSpPr/>
            <p:nvPr/>
          </p:nvSpPr>
          <p:spPr>
            <a:xfrm>
              <a:off x="3201035" y="2080468"/>
              <a:ext cx="33951" cy="15033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8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5" name="Rectangle 30433"/>
            <p:cNvSpPr/>
            <p:nvPr/>
          </p:nvSpPr>
          <p:spPr>
            <a:xfrm>
              <a:off x="2777363" y="2234942"/>
              <a:ext cx="1125751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Конференція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Rectangle 30434"/>
            <p:cNvSpPr/>
            <p:nvPr/>
          </p:nvSpPr>
          <p:spPr>
            <a:xfrm>
              <a:off x="3623564" y="2204821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Shape 965618"/>
            <p:cNvSpPr/>
            <p:nvPr/>
          </p:nvSpPr>
          <p:spPr>
            <a:xfrm>
              <a:off x="3727450" y="2057400"/>
              <a:ext cx="774065" cy="457200"/>
            </a:xfrm>
            <a:custGeom>
              <a:avLst/>
              <a:gdLst/>
              <a:ahLst/>
              <a:cxnLst/>
              <a:rect l="0" t="0" r="0" b="0"/>
              <a:pathLst>
                <a:path w="774065" h="457200">
                  <a:moveTo>
                    <a:pt x="0" y="0"/>
                  </a:moveTo>
                  <a:lnTo>
                    <a:pt x="774065" y="0"/>
                  </a:lnTo>
                  <a:lnTo>
                    <a:pt x="774065" y="457200"/>
                  </a:lnTo>
                  <a:lnTo>
                    <a:pt x="0" y="457200"/>
                  </a:lnTo>
                  <a:lnTo>
                    <a:pt x="0" y="0"/>
                  </a:lnTo>
                </a:path>
              </a:pathLst>
            </a:custGeom>
            <a:ln w="0" cap="rnd">
              <a:miter lim="1016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98" name="Shape 30436"/>
            <p:cNvSpPr/>
            <p:nvPr/>
          </p:nvSpPr>
          <p:spPr>
            <a:xfrm>
              <a:off x="3727450" y="2057400"/>
              <a:ext cx="774065" cy="457200"/>
            </a:xfrm>
            <a:custGeom>
              <a:avLst/>
              <a:gdLst/>
              <a:ahLst/>
              <a:cxnLst/>
              <a:rect l="0" t="0" r="0" b="0"/>
              <a:pathLst>
                <a:path w="774065" h="457200">
                  <a:moveTo>
                    <a:pt x="0" y="457200"/>
                  </a:moveTo>
                  <a:lnTo>
                    <a:pt x="774065" y="457200"/>
                  </a:lnTo>
                  <a:lnTo>
                    <a:pt x="774065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99" name="Rectangle 30437"/>
            <p:cNvSpPr/>
            <p:nvPr/>
          </p:nvSpPr>
          <p:spPr>
            <a:xfrm>
              <a:off x="3942080" y="2111498"/>
              <a:ext cx="101549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 30438"/>
            <p:cNvSpPr/>
            <p:nvPr/>
          </p:nvSpPr>
          <p:spPr>
            <a:xfrm>
              <a:off x="4018280" y="2111498"/>
              <a:ext cx="6749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’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 30439"/>
            <p:cNvSpPr/>
            <p:nvPr/>
          </p:nvSpPr>
          <p:spPr>
            <a:xfrm>
              <a:off x="4068572" y="2111498"/>
              <a:ext cx="342144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їзд,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Rectangle 30440"/>
            <p:cNvSpPr/>
            <p:nvPr/>
          </p:nvSpPr>
          <p:spPr>
            <a:xfrm>
              <a:off x="3862832" y="2293235"/>
              <a:ext cx="67334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конгрес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Rectangle 30441"/>
            <p:cNvSpPr/>
            <p:nvPr/>
          </p:nvSpPr>
          <p:spPr>
            <a:xfrm>
              <a:off x="4368800" y="2263114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" name="Shape 965619"/>
            <p:cNvSpPr/>
            <p:nvPr/>
          </p:nvSpPr>
          <p:spPr>
            <a:xfrm>
              <a:off x="4578350" y="2057400"/>
              <a:ext cx="774065" cy="457200"/>
            </a:xfrm>
            <a:custGeom>
              <a:avLst/>
              <a:gdLst/>
              <a:ahLst/>
              <a:cxnLst/>
              <a:rect l="0" t="0" r="0" b="0"/>
              <a:pathLst>
                <a:path w="774065" h="457200">
                  <a:moveTo>
                    <a:pt x="0" y="0"/>
                  </a:moveTo>
                  <a:lnTo>
                    <a:pt x="774065" y="0"/>
                  </a:lnTo>
                  <a:lnTo>
                    <a:pt x="774065" y="457200"/>
                  </a:lnTo>
                  <a:lnTo>
                    <a:pt x="0" y="457200"/>
                  </a:lnTo>
                  <a:lnTo>
                    <a:pt x="0" y="0"/>
                  </a:lnTo>
                </a:path>
              </a:pathLst>
            </a:custGeom>
            <a:ln w="0" cap="rnd">
              <a:miter lim="1016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105" name="Shape 30443"/>
            <p:cNvSpPr/>
            <p:nvPr/>
          </p:nvSpPr>
          <p:spPr>
            <a:xfrm>
              <a:off x="4578350" y="2057400"/>
              <a:ext cx="774065" cy="457200"/>
            </a:xfrm>
            <a:custGeom>
              <a:avLst/>
              <a:gdLst/>
              <a:ahLst/>
              <a:cxnLst/>
              <a:rect l="0" t="0" r="0" b="0"/>
              <a:pathLst>
                <a:path w="774065" h="457200">
                  <a:moveTo>
                    <a:pt x="0" y="457200"/>
                  </a:moveTo>
                  <a:lnTo>
                    <a:pt x="774065" y="457200"/>
                  </a:lnTo>
                  <a:lnTo>
                    <a:pt x="774065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106" name="Rectangle 30444"/>
            <p:cNvSpPr/>
            <p:nvPr/>
          </p:nvSpPr>
          <p:spPr>
            <a:xfrm>
              <a:off x="4966462" y="2080468"/>
              <a:ext cx="33951" cy="15033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8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Rectangle 30445"/>
            <p:cNvSpPr/>
            <p:nvPr/>
          </p:nvSpPr>
          <p:spPr>
            <a:xfrm>
              <a:off x="4748530" y="2234942"/>
              <a:ext cx="58071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Захист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8" name="Rectangle 30446"/>
            <p:cNvSpPr/>
            <p:nvPr/>
          </p:nvSpPr>
          <p:spPr>
            <a:xfrm>
              <a:off x="5184394" y="2204821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Shape 30448"/>
            <p:cNvSpPr/>
            <p:nvPr/>
          </p:nvSpPr>
          <p:spPr>
            <a:xfrm>
              <a:off x="0" y="2749550"/>
              <a:ext cx="5372100" cy="321310"/>
            </a:xfrm>
            <a:custGeom>
              <a:avLst/>
              <a:gdLst/>
              <a:ahLst/>
              <a:cxnLst/>
              <a:rect l="0" t="0" r="0" b="0"/>
              <a:pathLst>
                <a:path w="5372100" h="321310">
                  <a:moveTo>
                    <a:pt x="0" y="321310"/>
                  </a:moveTo>
                  <a:lnTo>
                    <a:pt x="5372100" y="321310"/>
                  </a:lnTo>
                  <a:lnTo>
                    <a:pt x="5372100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110" name="Rectangle 30449"/>
            <p:cNvSpPr/>
            <p:nvPr/>
          </p:nvSpPr>
          <p:spPr>
            <a:xfrm>
              <a:off x="1326261" y="2844330"/>
              <a:ext cx="3616634" cy="18111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 b="1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Використання в практичній діяльності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Rectangle 30450"/>
            <p:cNvSpPr/>
            <p:nvPr/>
          </p:nvSpPr>
          <p:spPr>
            <a:xfrm>
              <a:off x="4047236" y="2811754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uk-UA" sz="1200" b="1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sz="105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679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332509"/>
            <a:ext cx="8911687" cy="1572491"/>
          </a:xfrm>
        </p:spPr>
        <p:txBody>
          <a:bodyPr/>
          <a:lstStyle/>
          <a:p>
            <a:r>
              <a:rPr lang="uk-UA" b="1" dirty="0"/>
              <a:t>3. </a:t>
            </a:r>
            <a:r>
              <a:rPr lang="ru-RU" b="1" dirty="0" err="1"/>
              <a:t>Оцінка</a:t>
            </a:r>
            <a:r>
              <a:rPr lang="ru-RU" b="1" dirty="0"/>
              <a:t> </a:t>
            </a:r>
            <a:r>
              <a:rPr lang="ru-RU" b="1" dirty="0" err="1"/>
              <a:t>ефективності</a:t>
            </a:r>
            <a:r>
              <a:rPr lang="ru-RU" b="1" dirty="0"/>
              <a:t> </a:t>
            </a:r>
            <a:r>
              <a:rPr lang="ru-RU" b="1" dirty="0" err="1"/>
              <a:t>результатів</a:t>
            </a:r>
            <a:r>
              <a:rPr lang="ru-RU" b="1" dirty="0"/>
              <a:t> </a:t>
            </a:r>
            <a:r>
              <a:rPr lang="ru-RU" b="1" dirty="0" err="1"/>
              <a:t>наукових</a:t>
            </a:r>
            <a:r>
              <a:rPr lang="ru-RU" b="1" dirty="0"/>
              <a:t> </a:t>
            </a:r>
            <a:r>
              <a:rPr lang="ru-RU" b="1" dirty="0" err="1"/>
              <a:t>досліджень</a:t>
            </a:r>
            <a:endParaRPr lang="uk-UA" dirty="0"/>
          </a:p>
        </p:txBody>
      </p:sp>
      <p:pic>
        <p:nvPicPr>
          <p:cNvPr id="5" name="Місце для вмісту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36017" y="1589086"/>
            <a:ext cx="7825501" cy="5058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07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Місце для вмісту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0881" y="570015"/>
            <a:ext cx="10201149" cy="5771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69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Місце для вмісту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27563" y="1401246"/>
            <a:ext cx="9640015" cy="4623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67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845" y="899190"/>
            <a:ext cx="9598539" cy="5418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540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62901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4. </a:t>
            </a:r>
            <a:r>
              <a:rPr lang="uk-UA" b="1" dirty="0"/>
              <a:t>Виробнича перевірка та впровадження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589212" y="1520042"/>
            <a:ext cx="8915400" cy="4952010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Впровадження результатів наукових досліджень розрізняють за двома ознаками: </a:t>
            </a:r>
          </a:p>
          <a:p>
            <a:r>
              <a:rPr lang="uk-UA" dirty="0"/>
              <a:t>-	формою матеріального втілення результатів (монографія, навчальний посібник, кінофільм, плакат, стаття, державний стандарт, рекомендації виробництву тощо); </a:t>
            </a:r>
          </a:p>
          <a:p>
            <a:r>
              <a:rPr lang="uk-UA" dirty="0"/>
              <a:t>-	робочою функцією упорядкованих результатів досліджень (організація і управління виробничим чи навчальним процесом, оптимізація виробничого чи технологічного процесу або режимів (параметрів) машин тощо), створення технічної (технологічної системи). 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Після цього технологічний процес чи технічну систему впроваджують у серійне виробництво, обсяги якого визначає замовник. 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Впровадження результатів через торгівлю ліцензіями захищає інженера від нечесного використання інформації чи технологічного (технічного) рішення в разі втрати інформації про них </a:t>
            </a:r>
            <a:r>
              <a:rPr lang="uk-UA" dirty="0" err="1"/>
              <a:t>конфіденціальності</a:t>
            </a:r>
            <a:r>
              <a:rPr lang="uk-UA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8423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07916" y="2809170"/>
            <a:ext cx="8911687" cy="1280890"/>
          </a:xfrm>
        </p:spPr>
        <p:txBody>
          <a:bodyPr/>
          <a:lstStyle/>
          <a:p>
            <a:pPr algn="ctr"/>
            <a:r>
              <a:rPr lang="uk-UA" b="1" dirty="0" smtClean="0"/>
              <a:t>Дякую за увагу!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48066031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815</TotalTime>
  <Words>247</Words>
  <Application>Microsoft Office PowerPoint</Application>
  <PresentationFormat>Широкий екран</PresentationFormat>
  <Paragraphs>73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 3</vt:lpstr>
      <vt:lpstr>Легкий дым</vt:lpstr>
      <vt:lpstr>Оформлення результатів наукового дослідження</vt:lpstr>
      <vt:lpstr>1. Патентування технологічних рішень</vt:lpstr>
      <vt:lpstr>2. Підготування звіту, статті, виступу</vt:lpstr>
      <vt:lpstr>3. Оцінка ефективності результатів наукових досліджень</vt:lpstr>
      <vt:lpstr>Презентація PowerPoint</vt:lpstr>
      <vt:lpstr>Презентація PowerPoint</vt:lpstr>
      <vt:lpstr>Презентація PowerPoint</vt:lpstr>
      <vt:lpstr>4. Виробнича перевірка та впровадження</vt:lpstr>
      <vt:lpstr>Дякую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Теоретичні дослідження</dc:title>
  <dc:creator>Пользователь Windows</dc:creator>
  <cp:lastModifiedBy>Олександра Клендій</cp:lastModifiedBy>
  <cp:revision>26</cp:revision>
  <dcterms:created xsi:type="dcterms:W3CDTF">2019-09-21T10:42:02Z</dcterms:created>
  <dcterms:modified xsi:type="dcterms:W3CDTF">2020-05-08T14:20:38Z</dcterms:modified>
</cp:coreProperties>
</file>