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6" r:id="rId1"/>
  </p:sldMasterIdLst>
  <p:sldIdLst>
    <p:sldId id="274" r:id="rId2"/>
    <p:sldId id="256" r:id="rId3"/>
    <p:sldId id="257" r:id="rId4"/>
    <p:sldId id="258" r:id="rId5"/>
    <p:sldId id="259" r:id="rId6"/>
    <p:sldId id="260" r:id="rId7"/>
    <p:sldId id="273" r:id="rId8"/>
    <p:sldId id="261" r:id="rId9"/>
    <p:sldId id="262" r:id="rId10"/>
    <p:sldId id="264" r:id="rId11"/>
    <p:sldId id="265" r:id="rId12"/>
    <p:sldId id="266" r:id="rId13"/>
    <p:sldId id="267" r:id="rId14"/>
    <p:sldId id="268" r:id="rId15"/>
    <p:sldId id="269" r:id="rId16"/>
    <p:sldId id="270" r:id="rId17"/>
    <p:sldId id="272" r:id="rId1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13" autoAdjust="0"/>
    <p:restoredTop sz="96437" autoAdjust="0"/>
  </p:normalViewPr>
  <p:slideViewPr>
    <p:cSldViewPr snapToGrid="0">
      <p:cViewPr varScale="1">
        <p:scale>
          <a:sx n="69" d="100"/>
          <a:sy n="69" d="100"/>
        </p:scale>
        <p:origin x="612" y="66"/>
      </p:cViewPr>
      <p:guideLst/>
    </p:cSldViewPr>
  </p:slideViewPr>
  <p:outlineViewPr>
    <p:cViewPr>
      <p:scale>
        <a:sx n="33" d="100"/>
        <a:sy n="33" d="100"/>
      </p:scale>
      <p:origin x="0" y="-2548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6" Type="http://schemas.openxmlformats.org/officeDocument/2006/relationships/image" Target="../media/image12.wmf"/><Relationship Id="rId5" Type="http://schemas.openxmlformats.org/officeDocument/2006/relationships/image" Target="../media/image11.wmf"/><Relationship Id="rId4"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4.wmf"/></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6DE8169-4CD8-455E-8DB2-FA3C90C06EB3}" type="datetimeFigureOut">
              <a:rPr lang="ru-RU" smtClean="0"/>
              <a:t>05.09.2017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9255346" y="2750337"/>
            <a:ext cx="1171888" cy="1356442"/>
          </a:xfrm>
        </p:spPr>
        <p:txBody>
          <a:bodyPr/>
          <a:lstStyle/>
          <a:p>
            <a:fld id="{ED88DE0B-D29C-4EFD-898F-906C7C57B07C}" type="slidenum">
              <a:rPr lang="ru-RU" smtClean="0"/>
              <a:t>‹#›</a:t>
            </a:fld>
            <a:endParaRPr lang="ru-RU"/>
          </a:p>
        </p:txBody>
      </p:sp>
    </p:spTree>
    <p:extLst>
      <p:ext uri="{BB962C8B-B14F-4D97-AF65-F5344CB8AC3E}">
        <p14:creationId xmlns:p14="http://schemas.microsoft.com/office/powerpoint/2010/main" val="1968824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D6DE8169-4CD8-455E-8DB2-FA3C90C06EB3}" type="datetimeFigureOut">
              <a:rPr lang="ru-RU" smtClean="0"/>
              <a:t>05.09.2017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10729455" y="4711309"/>
            <a:ext cx="1154151" cy="1090789"/>
          </a:xfrm>
        </p:spPr>
        <p:txBody>
          <a:bodyPr/>
          <a:lstStyle/>
          <a:p>
            <a:fld id="{ED88DE0B-D29C-4EFD-898F-906C7C57B07C}" type="slidenum">
              <a:rPr lang="ru-RU" smtClean="0"/>
              <a:t>‹#›</a:t>
            </a:fld>
            <a:endParaRPr lang="ru-RU"/>
          </a:p>
        </p:txBody>
      </p:sp>
    </p:spTree>
    <p:extLst>
      <p:ext uri="{BB962C8B-B14F-4D97-AF65-F5344CB8AC3E}">
        <p14:creationId xmlns:p14="http://schemas.microsoft.com/office/powerpoint/2010/main" val="990140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D6DE8169-4CD8-455E-8DB2-FA3C90C06EB3}" type="datetimeFigureOut">
              <a:rPr lang="ru-RU" smtClean="0"/>
              <a:t>05.09.2017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10729455" y="4711615"/>
            <a:ext cx="1154151" cy="1090789"/>
          </a:xfrm>
        </p:spPr>
        <p:txBody>
          <a:bodyPr/>
          <a:lstStyle/>
          <a:p>
            <a:fld id="{ED88DE0B-D29C-4EFD-898F-906C7C57B07C}" type="slidenum">
              <a:rPr lang="ru-RU" smtClean="0"/>
              <a:t>‹#›</a:t>
            </a:fld>
            <a:endParaRPr lang="ru-RU"/>
          </a:p>
        </p:txBody>
      </p:sp>
    </p:spTree>
    <p:extLst>
      <p:ext uri="{BB962C8B-B14F-4D97-AF65-F5344CB8AC3E}">
        <p14:creationId xmlns:p14="http://schemas.microsoft.com/office/powerpoint/2010/main" val="20627533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D6DE8169-4CD8-455E-8DB2-FA3C90C06EB3}" type="datetimeFigureOut">
              <a:rPr lang="ru-RU" smtClean="0"/>
              <a:t>05.09.2017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10729455" y="4709925"/>
            <a:ext cx="1154151" cy="1090789"/>
          </a:xfrm>
        </p:spPr>
        <p:txBody>
          <a:bodyPr/>
          <a:lstStyle/>
          <a:p>
            <a:fld id="{ED88DE0B-D29C-4EFD-898F-906C7C57B07C}" type="slidenum">
              <a:rPr lang="ru-RU" smtClean="0"/>
              <a:t>‹#›</a:t>
            </a:fld>
            <a:endParaRPr lang="ru-RU"/>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4974315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D6DE8169-4CD8-455E-8DB2-FA3C90C06EB3}" type="datetimeFigureOut">
              <a:rPr lang="ru-RU" smtClean="0"/>
              <a:t>05.09.2017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10729455" y="4709925"/>
            <a:ext cx="1154151" cy="1090789"/>
          </a:xfrm>
        </p:spPr>
        <p:txBody>
          <a:bodyPr/>
          <a:lstStyle/>
          <a:p>
            <a:fld id="{ED88DE0B-D29C-4EFD-898F-906C7C57B07C}" type="slidenum">
              <a:rPr lang="ru-RU" smtClean="0"/>
              <a:t>‹#›</a:t>
            </a:fld>
            <a:endParaRPr lang="ru-RU"/>
          </a:p>
        </p:txBody>
      </p:sp>
    </p:spTree>
    <p:extLst>
      <p:ext uri="{BB962C8B-B14F-4D97-AF65-F5344CB8AC3E}">
        <p14:creationId xmlns:p14="http://schemas.microsoft.com/office/powerpoint/2010/main" val="8009941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D6DE8169-4CD8-455E-8DB2-FA3C90C06EB3}" type="datetimeFigureOut">
              <a:rPr lang="ru-RU" smtClean="0"/>
              <a:t>05.09.2017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D88DE0B-D29C-4EFD-898F-906C7C57B07C}" type="slidenum">
              <a:rPr lang="ru-RU" smtClean="0"/>
              <a:t>‹#›</a:t>
            </a:fld>
            <a:endParaRPr lang="ru-RU"/>
          </a:p>
        </p:txBody>
      </p:sp>
    </p:spTree>
    <p:extLst>
      <p:ext uri="{BB962C8B-B14F-4D97-AF65-F5344CB8AC3E}">
        <p14:creationId xmlns:p14="http://schemas.microsoft.com/office/powerpoint/2010/main" val="12025044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D6DE8169-4CD8-455E-8DB2-FA3C90C06EB3}" type="datetimeFigureOut">
              <a:rPr lang="ru-RU" smtClean="0"/>
              <a:t>05.09.2017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D88DE0B-D29C-4EFD-898F-906C7C57B07C}" type="slidenum">
              <a:rPr lang="ru-RU" smtClean="0"/>
              <a:t>‹#›</a:t>
            </a:fld>
            <a:endParaRPr lang="ru-RU"/>
          </a:p>
        </p:txBody>
      </p:sp>
    </p:spTree>
    <p:extLst>
      <p:ext uri="{BB962C8B-B14F-4D97-AF65-F5344CB8AC3E}">
        <p14:creationId xmlns:p14="http://schemas.microsoft.com/office/powerpoint/2010/main" val="32604237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6DE8169-4CD8-455E-8DB2-FA3C90C06EB3}" type="datetimeFigureOut">
              <a:rPr lang="ru-RU" smtClean="0"/>
              <a:t>05.09.2017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D88DE0B-D29C-4EFD-898F-906C7C57B07C}" type="slidenum">
              <a:rPr lang="ru-RU" smtClean="0"/>
              <a:t>‹#›</a:t>
            </a:fld>
            <a:endParaRPr lang="ru-RU"/>
          </a:p>
        </p:txBody>
      </p:sp>
    </p:spTree>
    <p:extLst>
      <p:ext uri="{BB962C8B-B14F-4D97-AF65-F5344CB8AC3E}">
        <p14:creationId xmlns:p14="http://schemas.microsoft.com/office/powerpoint/2010/main" val="3240465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D6DE8169-4CD8-455E-8DB2-FA3C90C06EB3}" type="datetimeFigureOut">
              <a:rPr lang="ru-RU" smtClean="0"/>
              <a:t>05.09.2017</a:t>
            </a:fld>
            <a:endParaRPr lang="ru-RU"/>
          </a:p>
        </p:txBody>
      </p:sp>
      <p:sp>
        <p:nvSpPr>
          <p:cNvPr id="5" name="Footer Placeholder 4"/>
          <p:cNvSpPr>
            <a:spLocks noGrp="1"/>
          </p:cNvSpPr>
          <p:nvPr>
            <p:ph type="ftr" sz="quarter" idx="11"/>
          </p:nvPr>
        </p:nvSpPr>
        <p:spPr>
          <a:xfrm>
            <a:off x="680321" y="5936188"/>
            <a:ext cx="6126805" cy="365125"/>
          </a:xfrm>
        </p:spPr>
        <p:txBody>
          <a:bodyPr/>
          <a:lstStyle/>
          <a:p>
            <a:endParaRPr lang="ru-RU"/>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ED88DE0B-D29C-4EFD-898F-906C7C57B07C}" type="slidenum">
              <a:rPr lang="ru-RU" smtClean="0"/>
              <a:t>‹#›</a:t>
            </a:fld>
            <a:endParaRPr lang="ru-RU"/>
          </a:p>
        </p:txBody>
      </p:sp>
    </p:spTree>
    <p:extLst>
      <p:ext uri="{BB962C8B-B14F-4D97-AF65-F5344CB8AC3E}">
        <p14:creationId xmlns:p14="http://schemas.microsoft.com/office/powerpoint/2010/main" val="3476387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6DE8169-4CD8-455E-8DB2-FA3C90C06EB3}" type="datetimeFigureOut">
              <a:rPr lang="ru-RU" smtClean="0"/>
              <a:t>05.09.2017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D88DE0B-D29C-4EFD-898F-906C7C57B07C}" type="slidenum">
              <a:rPr lang="ru-RU" smtClean="0"/>
              <a:t>‹#›</a:t>
            </a:fld>
            <a:endParaRPr lang="ru-RU"/>
          </a:p>
        </p:txBody>
      </p:sp>
    </p:spTree>
    <p:extLst>
      <p:ext uri="{BB962C8B-B14F-4D97-AF65-F5344CB8AC3E}">
        <p14:creationId xmlns:p14="http://schemas.microsoft.com/office/powerpoint/2010/main" val="245963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6DE8169-4CD8-455E-8DB2-FA3C90C06EB3}" type="datetimeFigureOut">
              <a:rPr lang="ru-RU" smtClean="0"/>
              <a:t>05.09.2017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10729455" y="2869895"/>
            <a:ext cx="1154151" cy="1090789"/>
          </a:xfrm>
        </p:spPr>
        <p:txBody>
          <a:bodyPr/>
          <a:lstStyle/>
          <a:p>
            <a:fld id="{ED88DE0B-D29C-4EFD-898F-906C7C57B07C}" type="slidenum">
              <a:rPr lang="ru-RU" smtClean="0"/>
              <a:t>‹#›</a:t>
            </a:fld>
            <a:endParaRPr lang="ru-RU"/>
          </a:p>
        </p:txBody>
      </p:sp>
    </p:spTree>
    <p:extLst>
      <p:ext uri="{BB962C8B-B14F-4D97-AF65-F5344CB8AC3E}">
        <p14:creationId xmlns:p14="http://schemas.microsoft.com/office/powerpoint/2010/main" val="841476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6DE8169-4CD8-455E-8DB2-FA3C90C06EB3}" type="datetimeFigureOut">
              <a:rPr lang="ru-RU" smtClean="0"/>
              <a:t>05.09.2017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D88DE0B-D29C-4EFD-898F-906C7C57B07C}" type="slidenum">
              <a:rPr lang="ru-RU" smtClean="0"/>
              <a:t>‹#›</a:t>
            </a:fld>
            <a:endParaRPr lang="ru-RU"/>
          </a:p>
        </p:txBody>
      </p:sp>
    </p:spTree>
    <p:extLst>
      <p:ext uri="{BB962C8B-B14F-4D97-AF65-F5344CB8AC3E}">
        <p14:creationId xmlns:p14="http://schemas.microsoft.com/office/powerpoint/2010/main" val="433143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0322" y="3030008"/>
            <a:ext cx="4698355" cy="290617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594123" y="3030008"/>
            <a:ext cx="4700059" cy="290617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6DE8169-4CD8-455E-8DB2-FA3C90C06EB3}" type="datetimeFigureOut">
              <a:rPr lang="ru-RU" smtClean="0"/>
              <a:t>05.09.2017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D88DE0B-D29C-4EFD-898F-906C7C57B07C}" type="slidenum">
              <a:rPr lang="ru-RU" smtClean="0"/>
              <a:t>‹#›</a:t>
            </a:fld>
            <a:endParaRPr lang="ru-RU"/>
          </a:p>
        </p:txBody>
      </p:sp>
    </p:spTree>
    <p:extLst>
      <p:ext uri="{BB962C8B-B14F-4D97-AF65-F5344CB8AC3E}">
        <p14:creationId xmlns:p14="http://schemas.microsoft.com/office/powerpoint/2010/main" val="2627567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6DE8169-4CD8-455E-8DB2-FA3C90C06EB3}" type="datetimeFigureOut">
              <a:rPr lang="ru-RU" smtClean="0"/>
              <a:t>05.09.2017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D88DE0B-D29C-4EFD-898F-906C7C57B07C}" type="slidenum">
              <a:rPr lang="ru-RU" smtClean="0"/>
              <a:t>‹#›</a:t>
            </a:fld>
            <a:endParaRPr lang="ru-RU"/>
          </a:p>
        </p:txBody>
      </p:sp>
    </p:spTree>
    <p:extLst>
      <p:ext uri="{BB962C8B-B14F-4D97-AF65-F5344CB8AC3E}">
        <p14:creationId xmlns:p14="http://schemas.microsoft.com/office/powerpoint/2010/main" val="3104658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6DE8169-4CD8-455E-8DB2-FA3C90C06EB3}" type="datetimeFigureOut">
              <a:rPr lang="ru-RU" smtClean="0"/>
              <a:t>05.09.2017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D88DE0B-D29C-4EFD-898F-906C7C57B07C}" type="slidenum">
              <a:rPr lang="ru-RU" smtClean="0"/>
              <a:t>‹#›</a:t>
            </a:fld>
            <a:endParaRPr lang="ru-RU"/>
          </a:p>
        </p:txBody>
      </p:sp>
    </p:spTree>
    <p:extLst>
      <p:ext uri="{BB962C8B-B14F-4D97-AF65-F5344CB8AC3E}">
        <p14:creationId xmlns:p14="http://schemas.microsoft.com/office/powerpoint/2010/main" val="407613723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D6DE8169-4CD8-455E-8DB2-FA3C90C06EB3}" type="datetimeFigureOut">
              <a:rPr lang="ru-RU" smtClean="0"/>
              <a:t>05.09.2017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D88DE0B-D29C-4EFD-898F-906C7C57B07C}" type="slidenum">
              <a:rPr lang="ru-RU" smtClean="0"/>
              <a:t>‹#›</a:t>
            </a:fld>
            <a:endParaRPr lang="ru-RU"/>
          </a:p>
        </p:txBody>
      </p:sp>
    </p:spTree>
    <p:extLst>
      <p:ext uri="{BB962C8B-B14F-4D97-AF65-F5344CB8AC3E}">
        <p14:creationId xmlns:p14="http://schemas.microsoft.com/office/powerpoint/2010/main" val="210804866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ru-RU" dirty="0" smtClean="0"/>
              <a:t>Образец заголовка</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80323" y="2336873"/>
            <a:ext cx="3876256" cy="3599315"/>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dirty="0" smtClean="0"/>
              <a:t>Образец текста</a:t>
            </a:r>
          </a:p>
        </p:txBody>
      </p:sp>
      <p:sp>
        <p:nvSpPr>
          <p:cNvPr id="5" name="Date Placeholder 4"/>
          <p:cNvSpPr>
            <a:spLocks noGrp="1"/>
          </p:cNvSpPr>
          <p:nvPr>
            <p:ph type="dt" sz="half" idx="10"/>
          </p:nvPr>
        </p:nvSpPr>
        <p:spPr/>
        <p:txBody>
          <a:bodyPr/>
          <a:lstStyle/>
          <a:p>
            <a:fld id="{D6DE8169-4CD8-455E-8DB2-FA3C90C06EB3}" type="datetimeFigureOut">
              <a:rPr lang="ru-RU" smtClean="0"/>
              <a:t>05.09.2017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D88DE0B-D29C-4EFD-898F-906C7C57B07C}" type="slidenum">
              <a:rPr lang="ru-RU" smtClean="0"/>
              <a:t>‹#›</a:t>
            </a:fld>
            <a:endParaRPr lang="ru-RU"/>
          </a:p>
        </p:txBody>
      </p:sp>
    </p:spTree>
    <p:extLst>
      <p:ext uri="{BB962C8B-B14F-4D97-AF65-F5344CB8AC3E}">
        <p14:creationId xmlns:p14="http://schemas.microsoft.com/office/powerpoint/2010/main" val="66958382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6DE8169-4CD8-455E-8DB2-FA3C90C06EB3}" type="datetimeFigureOut">
              <a:rPr lang="ru-RU" smtClean="0"/>
              <a:t>05.09.2017</a:t>
            </a:fld>
            <a:endParaRPr lang="ru-RU"/>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ED88DE0B-D29C-4EFD-898F-906C7C57B07C}" type="slidenum">
              <a:rPr lang="ru-RU" smtClean="0"/>
              <a:t>‹#›</a:t>
            </a:fld>
            <a:endParaRPr lang="ru-RU"/>
          </a:p>
        </p:txBody>
      </p:sp>
    </p:spTree>
    <p:extLst>
      <p:ext uri="{BB962C8B-B14F-4D97-AF65-F5344CB8AC3E}">
        <p14:creationId xmlns:p14="http://schemas.microsoft.com/office/powerpoint/2010/main" val="2007099848"/>
      </p:ext>
    </p:extLst>
  </p:cSld>
  <p:clrMap bg1="dk1" tx1="lt1" bg2="dk2" tx2="lt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 id="2147483749" r:id="rId13"/>
    <p:sldLayoutId id="2147483750" r:id="rId14"/>
    <p:sldLayoutId id="2147483751" r:id="rId15"/>
    <p:sldLayoutId id="2147483752" r:id="rId16"/>
    <p:sldLayoutId id="2147483753"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6.wmf"/><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oleObject" Target="../embeddings/oleObject7.bin"/><Relationship Id="rId3" Type="http://schemas.openxmlformats.org/officeDocument/2006/relationships/oleObject" Target="../embeddings/oleObject2.bin"/><Relationship Id="rId7" Type="http://schemas.openxmlformats.org/officeDocument/2006/relationships/oleObject" Target="../embeddings/oleObject4.bin"/><Relationship Id="rId12" Type="http://schemas.openxmlformats.org/officeDocument/2006/relationships/image" Target="../media/image11.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8.wmf"/><Relationship Id="rId11" Type="http://schemas.openxmlformats.org/officeDocument/2006/relationships/oleObject" Target="../embeddings/oleObject6.bin"/><Relationship Id="rId5" Type="http://schemas.openxmlformats.org/officeDocument/2006/relationships/oleObject" Target="../embeddings/oleObject3.bin"/><Relationship Id="rId10" Type="http://schemas.openxmlformats.org/officeDocument/2006/relationships/image" Target="../media/image10.wmf"/><Relationship Id="rId4" Type="http://schemas.openxmlformats.org/officeDocument/2006/relationships/image" Target="../media/image7.wmf"/><Relationship Id="rId9" Type="http://schemas.openxmlformats.org/officeDocument/2006/relationships/oleObject" Target="../embeddings/oleObject5.bin"/><Relationship Id="rId14" Type="http://schemas.openxmlformats.org/officeDocument/2006/relationships/image" Target="../media/image12.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13.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14.wmf"/></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3750" y="936738"/>
            <a:ext cx="9004663" cy="3361507"/>
          </a:xfrm>
        </p:spPr>
        <p:txBody>
          <a:bodyPr vert="horz" lIns="91440" tIns="45720" rIns="91440" bIns="45720" rtlCol="0" anchor="b">
            <a:normAutofit/>
          </a:bodyPr>
          <a:lstStyle/>
          <a:p>
            <a:r>
              <a:rPr lang="uk-UA" sz="4600" dirty="0">
                <a:effectLst>
                  <a:outerShdw blurRad="38100" dist="38100" dir="2700000" algn="tl" rotWithShape="0">
                    <a:srgbClr val="000000">
                      <a:alpha val="43137"/>
                    </a:srgbClr>
                  </a:outerShdw>
                </a:effectLst>
              </a:rPr>
              <a:t>Лекція </a:t>
            </a:r>
            <a:r>
              <a:rPr lang="uk-UA" sz="4600" dirty="0" smtClean="0">
                <a:effectLst>
                  <a:outerShdw blurRad="38100" dist="38100" dir="2700000" algn="tl" rotWithShape="0">
                    <a:srgbClr val="000000">
                      <a:alpha val="43137"/>
                    </a:srgbClr>
                  </a:outerShdw>
                </a:effectLst>
              </a:rPr>
              <a:t>1</a:t>
            </a:r>
            <a:endParaRPr lang="ru-RU" sz="4600" dirty="0">
              <a:effectLst>
                <a:outerShdw blurRad="38100" dist="38100" dir="2700000" algn="tl" rotWithShape="0">
                  <a:srgbClr val="000000">
                    <a:alpha val="43137"/>
                  </a:srgbClr>
                </a:outerShdw>
              </a:effectLst>
            </a:endParaRPr>
          </a:p>
        </p:txBody>
      </p:sp>
      <p:sp>
        <p:nvSpPr>
          <p:cNvPr id="3" name="Подзаголовок 2"/>
          <p:cNvSpPr>
            <a:spLocks noGrp="1"/>
          </p:cNvSpPr>
          <p:nvPr>
            <p:ph type="subTitle" idx="1"/>
          </p:nvPr>
        </p:nvSpPr>
        <p:spPr>
          <a:xfrm>
            <a:off x="636779" y="4298245"/>
            <a:ext cx="8144134" cy="1117687"/>
          </a:xfrm>
        </p:spPr>
        <p:txBody>
          <a:bodyPr/>
          <a:lstStyle/>
          <a:p>
            <a:r>
              <a:rPr lang="uk-UA" sz="1800" dirty="0" smtClean="0">
                <a:solidFill>
                  <a:schemeClr val="tx1"/>
                </a:solidFill>
                <a:effectLst>
                  <a:outerShdw blurRad="38100" dist="38100" dir="2700000" algn="tl">
                    <a:srgbClr val="000000">
                      <a:alpha val="43137"/>
                    </a:srgbClr>
                  </a:outerShdw>
                </a:effectLst>
                <a:latin typeface="+mj-lt"/>
              </a:rPr>
              <a:t>з курсу </a:t>
            </a:r>
            <a:r>
              <a:rPr lang="uk-UA" sz="1800" dirty="0" smtClean="0">
                <a:solidFill>
                  <a:schemeClr val="tx1"/>
                </a:solidFill>
                <a:effectLst>
                  <a:outerShdw blurRad="38100" dist="38100" dir="2700000" algn="tl">
                    <a:srgbClr val="000000">
                      <a:alpha val="43137"/>
                    </a:srgbClr>
                  </a:outerShdw>
                </a:effectLst>
                <a:latin typeface="+mj-lt"/>
              </a:rPr>
              <a:t>«</a:t>
            </a:r>
            <a:r>
              <a:rPr lang="uk-UA" sz="1800" dirty="0" err="1" smtClean="0">
                <a:solidFill>
                  <a:schemeClr val="tx1"/>
                </a:solidFill>
                <a:effectLst>
                  <a:outerShdw blurRad="38100" dist="38100" dir="2700000" algn="tl">
                    <a:srgbClr val="000000">
                      <a:alpha val="43137"/>
                    </a:srgbClr>
                  </a:outerShdw>
                </a:effectLst>
                <a:latin typeface="+mj-lt"/>
              </a:rPr>
              <a:t>Нейроінформаційні</a:t>
            </a:r>
            <a:r>
              <a:rPr lang="uk-UA" sz="1800" dirty="0" smtClean="0">
                <a:solidFill>
                  <a:schemeClr val="tx1"/>
                </a:solidFill>
                <a:effectLst>
                  <a:outerShdw blurRad="38100" dist="38100" dir="2700000" algn="tl">
                    <a:srgbClr val="000000">
                      <a:alpha val="43137"/>
                    </a:srgbClr>
                  </a:outerShdw>
                </a:effectLst>
                <a:latin typeface="+mj-lt"/>
              </a:rPr>
              <a:t> мережі керування </a:t>
            </a:r>
            <a:r>
              <a:rPr lang="uk-UA" sz="1800" dirty="0" err="1" smtClean="0">
                <a:solidFill>
                  <a:schemeClr val="tx1"/>
                </a:solidFill>
                <a:effectLst>
                  <a:outerShdw blurRad="38100" dist="38100" dir="2700000" algn="tl">
                    <a:srgbClr val="000000">
                      <a:alpha val="43137"/>
                    </a:srgbClr>
                  </a:outerShdw>
                </a:effectLst>
                <a:latin typeface="+mj-lt"/>
              </a:rPr>
              <a:t>біотехнічними</a:t>
            </a:r>
            <a:r>
              <a:rPr lang="uk-UA" sz="1800" dirty="0" smtClean="0">
                <a:solidFill>
                  <a:schemeClr val="tx1"/>
                </a:solidFill>
                <a:effectLst>
                  <a:outerShdw blurRad="38100" dist="38100" dir="2700000" algn="tl">
                    <a:srgbClr val="000000">
                      <a:alpha val="43137"/>
                    </a:srgbClr>
                  </a:outerShdw>
                </a:effectLst>
                <a:latin typeface="+mj-lt"/>
              </a:rPr>
              <a:t> об</a:t>
            </a:r>
            <a:r>
              <a:rPr lang="en-US" sz="1800" dirty="0" smtClean="0">
                <a:solidFill>
                  <a:schemeClr val="tx1"/>
                </a:solidFill>
                <a:effectLst>
                  <a:outerShdw blurRad="38100" dist="38100" dir="2700000" algn="tl">
                    <a:srgbClr val="000000">
                      <a:alpha val="43137"/>
                    </a:srgbClr>
                  </a:outerShdw>
                </a:effectLst>
                <a:latin typeface="+mj-lt"/>
              </a:rPr>
              <a:t>’</a:t>
            </a:r>
            <a:r>
              <a:rPr lang="uk-UA" sz="1800" dirty="0" err="1" smtClean="0">
                <a:solidFill>
                  <a:schemeClr val="tx1"/>
                </a:solidFill>
                <a:effectLst>
                  <a:outerShdw blurRad="38100" dist="38100" dir="2700000" algn="tl">
                    <a:srgbClr val="000000">
                      <a:alpha val="43137"/>
                    </a:srgbClr>
                  </a:outerShdw>
                </a:effectLst>
                <a:latin typeface="+mj-lt"/>
              </a:rPr>
              <a:t>єктами</a:t>
            </a:r>
            <a:r>
              <a:rPr lang="uk-UA" sz="1800" dirty="0" smtClean="0">
                <a:solidFill>
                  <a:schemeClr val="tx1"/>
                </a:solidFill>
                <a:effectLst>
                  <a:outerShdw blurRad="38100" dist="38100" dir="2700000" algn="tl">
                    <a:srgbClr val="000000">
                      <a:alpha val="43137"/>
                    </a:srgbClr>
                  </a:outerShdw>
                </a:effectLst>
                <a:latin typeface="+mj-lt"/>
              </a:rPr>
              <a:t>»</a:t>
            </a:r>
            <a:endParaRPr lang="ru-RU" sz="1800" dirty="0">
              <a:solidFill>
                <a:schemeClr val="tx1"/>
              </a:solidFill>
              <a:effectLst>
                <a:outerShdw blurRad="38100" dist="38100" dir="2700000" algn="tl">
                  <a:srgbClr val="000000">
                    <a:alpha val="43137"/>
                  </a:srgbClr>
                </a:outerShdw>
              </a:effectLst>
              <a:latin typeface="+mj-lt"/>
            </a:endParaRPr>
          </a:p>
        </p:txBody>
      </p:sp>
      <p:sp>
        <p:nvSpPr>
          <p:cNvPr id="4" name="TextBox 3"/>
          <p:cNvSpPr txBox="1"/>
          <p:nvPr/>
        </p:nvSpPr>
        <p:spPr>
          <a:xfrm>
            <a:off x="9109166" y="3474720"/>
            <a:ext cx="2952206" cy="646331"/>
          </a:xfrm>
          <a:prstGeom prst="rect">
            <a:avLst/>
          </a:prstGeom>
          <a:noFill/>
        </p:spPr>
        <p:txBody>
          <a:bodyPr wrap="square" rtlCol="0">
            <a:spAutoFit/>
          </a:bodyPr>
          <a:lstStyle/>
          <a:p>
            <a:r>
              <a:rPr lang="uk-UA" dirty="0" smtClean="0"/>
              <a:t>Автор : </a:t>
            </a:r>
          </a:p>
          <a:p>
            <a:r>
              <a:rPr lang="uk-UA" dirty="0" smtClean="0"/>
              <a:t>доцент, </a:t>
            </a:r>
            <a:r>
              <a:rPr lang="uk-UA" dirty="0" err="1" smtClean="0"/>
              <a:t>к.т.н</a:t>
            </a:r>
            <a:r>
              <a:rPr lang="uk-UA" dirty="0" smtClean="0"/>
              <a:t>. Заєць Н.А.</a:t>
            </a:r>
            <a:endParaRPr lang="ru-RU" dirty="0"/>
          </a:p>
        </p:txBody>
      </p:sp>
    </p:spTree>
    <p:extLst>
      <p:ext uri="{BB962C8B-B14F-4D97-AF65-F5344CB8AC3E}">
        <p14:creationId xmlns:p14="http://schemas.microsoft.com/office/powerpoint/2010/main" val="266290552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normAutofit/>
          </a:bodyPr>
          <a:lstStyle/>
          <a:p>
            <a:pPr>
              <a:buFont typeface="Arial" panose="020B0604020202020204" pitchFamily="34" charset="0"/>
            </a:pPr>
            <a:r>
              <a:rPr lang="ru-RU" b="1" i="1" dirty="0" smtClean="0">
                <a:effectLst>
                  <a:outerShdw blurRad="38100" dist="38100" dir="2700000" algn="tl">
                    <a:srgbClr val="000000">
                      <a:alpha val="43137"/>
                    </a:srgbClr>
                  </a:outerShdw>
                </a:effectLst>
              </a:rPr>
              <a:t>Структура </a:t>
            </a:r>
            <a:r>
              <a:rPr lang="ru-RU" b="1" i="1" dirty="0">
                <a:effectLst>
                  <a:outerShdw blurRad="38100" dist="38100" dir="2700000" algn="tl">
                    <a:srgbClr val="000000">
                      <a:alpha val="43137"/>
                    </a:srgbClr>
                  </a:outerShdw>
                </a:effectLst>
              </a:rPr>
              <a:t>і </a:t>
            </a:r>
            <a:r>
              <a:rPr lang="ru-RU" b="1" i="1" dirty="0" err="1">
                <a:effectLst>
                  <a:outerShdw blurRad="38100" dist="38100" dir="2700000" algn="tl">
                    <a:srgbClr val="000000">
                      <a:alpha val="43137"/>
                    </a:srgbClr>
                  </a:outerShdw>
                </a:effectLst>
              </a:rPr>
              <a:t>властивості</a:t>
            </a:r>
            <a:r>
              <a:rPr lang="ru-RU" b="1" i="1" dirty="0">
                <a:effectLst>
                  <a:outerShdw blurRad="38100" dist="38100" dir="2700000" algn="tl">
                    <a:srgbClr val="000000">
                      <a:alpha val="43137"/>
                    </a:srgbClr>
                  </a:outerShdw>
                </a:effectLst>
              </a:rPr>
              <a:t> штучного нейрона</a:t>
            </a:r>
          </a:p>
        </p:txBody>
      </p:sp>
      <p:sp>
        <p:nvSpPr>
          <p:cNvPr id="3" name="Текст 2"/>
          <p:cNvSpPr>
            <a:spLocks noGrp="1"/>
          </p:cNvSpPr>
          <p:nvPr>
            <p:ph idx="1"/>
          </p:nvPr>
        </p:nvSpPr>
        <p:spPr/>
        <p:txBody>
          <a:bodyPr>
            <a:normAutofit/>
          </a:bodyPr>
          <a:lstStyle/>
          <a:p>
            <a:pPr marL="0" marR="0" lvl="0" indent="0" algn="l" rtl="0">
              <a:buNone/>
            </a:pPr>
            <a:r>
              <a:rPr lang="ru-RU" sz="1800" b="0" i="1" u="none" strike="noStrike" baseline="0" dirty="0" err="1" smtClean="0">
                <a:solidFill>
                  <a:schemeClr val="tx1"/>
                </a:solidFill>
                <a:effectLst>
                  <a:outerShdw blurRad="38100" dist="38100" dir="2700000" algn="tl">
                    <a:srgbClr val="000000">
                      <a:alpha val="43137"/>
                    </a:srgbClr>
                  </a:outerShdw>
                </a:effectLst>
                <a:latin typeface="+mj-lt"/>
              </a:rPr>
              <a:t>Штучний</a:t>
            </a:r>
            <a:r>
              <a:rPr lang="ru-RU" sz="1800" b="0" i="1" u="none" strike="noStrike" baseline="0" dirty="0" smtClean="0">
                <a:solidFill>
                  <a:schemeClr val="tx1"/>
                </a:solidFill>
                <a:effectLst>
                  <a:outerShdw blurRad="38100" dist="38100" dir="2700000" algn="tl">
                    <a:srgbClr val="000000">
                      <a:alpha val="43137"/>
                    </a:srgbClr>
                  </a:outerShdw>
                </a:effectLst>
                <a:latin typeface="+mj-lt"/>
              </a:rPr>
              <a:t> нейрон</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це</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складова</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частина</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штучної</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нейронної</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мережі</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(рис. 2.1).</a:t>
            </a:r>
          </a:p>
          <a:p>
            <a:pPr marL="0" marR="0" lvl="0" indent="0" algn="l" rtl="0">
              <a:buNone/>
            </a:pPr>
            <a:r>
              <a:rPr lang="uk-UA" sz="1800" b="0" i="0" u="none" strike="noStrike" baseline="0" dirty="0" smtClean="0">
                <a:solidFill>
                  <a:schemeClr val="tx1"/>
                </a:solidFill>
                <a:effectLst>
                  <a:outerShdw blurRad="38100" dist="38100" dir="2700000" algn="tl">
                    <a:srgbClr val="000000">
                      <a:alpha val="43137"/>
                    </a:srgbClr>
                  </a:outerShdw>
                </a:effectLst>
                <a:latin typeface="+mj-lt"/>
              </a:rPr>
              <a:t>До складу нейрона входять помножувачі (синапси), суматор і нелінійний перетворювач. Синапси здійснюють зв'язок між нейронами і </a:t>
            </a:r>
            <a:r>
              <a:rPr lang="uk-UA" sz="1800" b="0" i="0" u="none" strike="noStrike" baseline="0" dirty="0" err="1" smtClean="0">
                <a:solidFill>
                  <a:schemeClr val="tx1"/>
                </a:solidFill>
                <a:effectLst>
                  <a:outerShdw blurRad="38100" dist="38100" dir="2700000" algn="tl">
                    <a:srgbClr val="000000">
                      <a:alpha val="43137"/>
                    </a:srgbClr>
                  </a:outerShdw>
                </a:effectLst>
                <a:latin typeface="+mj-lt"/>
              </a:rPr>
              <a:t>перемножають</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 вхідний сигнал на число, яке характеризує силу зв'язку – вагу синапсу.</a:t>
            </a:r>
          </a:p>
          <a:p>
            <a:pPr marR="0" lvl="0" algn="l" rtl="0"/>
            <a:endParaRPr lang="ru-RU" sz="1800" b="0" i="0" u="none" strike="noStrike" baseline="0" dirty="0" smtClean="0">
              <a:solidFill>
                <a:schemeClr val="tx1"/>
              </a:solidFill>
              <a:effectLst>
                <a:outerShdw blurRad="38100" dist="38100" dir="2700000" algn="tl">
                  <a:srgbClr val="000000">
                    <a:alpha val="43137"/>
                  </a:srgbClr>
                </a:outerShdw>
              </a:effectLst>
              <a:latin typeface="+mj-lt"/>
            </a:endParaRPr>
          </a:p>
        </p:txBody>
      </p:sp>
      <p:pic>
        <p:nvPicPr>
          <p:cNvPr id="4" name="Рисунок 3"/>
          <p:cNvPicPr/>
          <p:nvPr/>
        </p:nvPicPr>
        <p:blipFill>
          <a:blip r:embed="rId2">
            <a:lum bright="-48000" contrast="72000"/>
            <a:extLst>
              <a:ext uri="{28A0092B-C50C-407E-A947-70E740481C1C}">
                <a14:useLocalDpi xmlns:a14="http://schemas.microsoft.com/office/drawing/2010/main" val="0"/>
              </a:ext>
            </a:extLst>
          </a:blip>
          <a:srcRect/>
          <a:stretch>
            <a:fillRect/>
          </a:stretch>
        </p:blipFill>
        <p:spPr bwMode="auto">
          <a:xfrm>
            <a:off x="2064601" y="3580974"/>
            <a:ext cx="6438900" cy="2355215"/>
          </a:xfrm>
          <a:prstGeom prst="rect">
            <a:avLst/>
          </a:prstGeom>
          <a:noFill/>
          <a:ln>
            <a:noFill/>
          </a:ln>
        </p:spPr>
      </p:pic>
      <p:sp>
        <p:nvSpPr>
          <p:cNvPr id="5" name="TextBox 4"/>
          <p:cNvSpPr txBox="1"/>
          <p:nvPr/>
        </p:nvSpPr>
        <p:spPr>
          <a:xfrm>
            <a:off x="2963333" y="5753445"/>
            <a:ext cx="7537449" cy="923330"/>
          </a:xfrm>
          <a:prstGeom prst="rect">
            <a:avLst/>
          </a:prstGeom>
          <a:noFill/>
        </p:spPr>
        <p:txBody>
          <a:bodyPr wrap="square" rtlCol="0">
            <a:spAutoFit/>
          </a:bodyPr>
          <a:lstStyle/>
          <a:p>
            <a:r>
              <a:rPr lang="uk-UA" dirty="0"/>
              <a:t> </a:t>
            </a:r>
            <a:endParaRPr lang="ru-RU" dirty="0"/>
          </a:p>
          <a:p>
            <a:r>
              <a:rPr lang="uk-UA" dirty="0"/>
              <a:t>Рис. 2.2. Структура штучного нейрона</a:t>
            </a:r>
            <a:endParaRPr lang="ru-RU" dirty="0"/>
          </a:p>
          <a:p>
            <a:endParaRPr lang="ru-RU" dirty="0"/>
          </a:p>
        </p:txBody>
      </p:sp>
    </p:spTree>
    <p:extLst>
      <p:ext uri="{BB962C8B-B14F-4D97-AF65-F5344CB8AC3E}">
        <p14:creationId xmlns:p14="http://schemas.microsoft.com/office/powerpoint/2010/main" val="35959886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1880850" y="619125"/>
            <a:ext cx="311150" cy="820738"/>
          </a:xfrm>
        </p:spPr>
        <p:txBody>
          <a:bodyPr/>
          <a:lstStyle/>
          <a:p>
            <a:pPr marR="0" algn="l" rtl="0"/>
            <a:r>
              <a:rPr lang="en-US" sz="1800" b="0" i="0" u="none" strike="noStrike" dirty="0" smtClean="0">
                <a:effectLst>
                  <a:outerShdw blurRad="38100" dist="38100" dir="2700000" algn="tl">
                    <a:srgbClr val="000000">
                      <a:alpha val="43137"/>
                    </a:srgbClr>
                  </a:outerShdw>
                </a:effectLst>
              </a:rPr>
              <a:t> </a:t>
            </a:r>
            <a:endParaRPr lang="en-US" sz="1800" b="0" i="0" u="none" strike="noStrike" baseline="0" dirty="0" smtClean="0">
              <a:effectLst>
                <a:outerShdw blurRad="38100" dist="38100" dir="2700000" algn="tl">
                  <a:srgbClr val="000000">
                    <a:alpha val="43137"/>
                  </a:srgbClr>
                </a:outerShdw>
              </a:effectLst>
            </a:endParaRPr>
          </a:p>
        </p:txBody>
      </p:sp>
      <mc:AlternateContent xmlns:mc="http://schemas.openxmlformats.org/markup-compatibility/2006" xmlns:a14="http://schemas.microsoft.com/office/drawing/2010/main">
        <mc:Choice Requires="a14">
          <p:sp>
            <p:nvSpPr>
              <p:cNvPr id="3" name="Текст 2"/>
              <p:cNvSpPr>
                <a:spLocks noGrp="1"/>
              </p:cNvSpPr>
              <p:nvPr>
                <p:ph type="body" idx="4294967295"/>
              </p:nvPr>
            </p:nvSpPr>
            <p:spPr>
              <a:xfrm>
                <a:off x="90756" y="684387"/>
                <a:ext cx="10939462" cy="6062662"/>
              </a:xfrm>
            </p:spPr>
            <p:txBody>
              <a:bodyPr>
                <a:normAutofit/>
              </a:bodyPr>
              <a:lstStyle/>
              <a:p>
                <a:pPr marR="0" lvl="0" algn="l" rtl="0"/>
                <a:r>
                  <a:rPr lang="uk-UA" sz="1800" b="0" i="0" u="none" strike="noStrike" baseline="0" dirty="0" smtClean="0">
                    <a:effectLst>
                      <a:outerShdw blurRad="38100" dist="38100" dir="2700000" algn="tl">
                        <a:srgbClr val="000000">
                          <a:alpha val="43137"/>
                        </a:srgbClr>
                      </a:outerShdw>
                    </a:effectLst>
                    <a:latin typeface="+mj-lt"/>
                  </a:rPr>
                  <a:t>Суматор складає сигнали, що поступають по </a:t>
                </a:r>
                <a:r>
                  <a:rPr lang="uk-UA" sz="1800" b="0" i="0" u="none" strike="noStrike" baseline="0" dirty="0" err="1" smtClean="0">
                    <a:effectLst>
                      <a:outerShdw blurRad="38100" dist="38100" dir="2700000" algn="tl">
                        <a:srgbClr val="000000">
                          <a:alpha val="43137"/>
                        </a:srgbClr>
                      </a:outerShdw>
                    </a:effectLst>
                    <a:latin typeface="+mj-lt"/>
                  </a:rPr>
                  <a:t>синаптичних</a:t>
                </a:r>
                <a:r>
                  <a:rPr lang="uk-UA" sz="1800" b="0" i="0" u="none" strike="noStrike" baseline="0" dirty="0" smtClean="0">
                    <a:effectLst>
                      <a:outerShdw blurRad="38100" dist="38100" dir="2700000" algn="tl">
                        <a:srgbClr val="000000">
                          <a:alpha val="43137"/>
                        </a:srgbClr>
                      </a:outerShdw>
                    </a:effectLst>
                    <a:latin typeface="+mj-lt"/>
                  </a:rPr>
                  <a:t> зв'язках від інших нейронів, і зовнішніх вхідних сигналів. Нелінійний перетворювач реалізує нелінійну функцію одного аргументу – виходу суматора. Ця функція називається «функція активації» або «передавальна функція» нейрона. Нейрон в цілому реалізує </a:t>
                </a:r>
                <a:r>
                  <a:rPr lang="ru-RU" sz="1800" b="0" i="0" u="none" strike="noStrike" baseline="0" dirty="0" err="1" smtClean="0">
                    <a:effectLst>
                      <a:outerShdw blurRad="38100" dist="38100" dir="2700000" algn="tl">
                        <a:srgbClr val="000000">
                          <a:alpha val="43137"/>
                        </a:srgbClr>
                      </a:outerShdw>
                    </a:effectLst>
                    <a:latin typeface="+mj-lt"/>
                  </a:rPr>
                  <a:t>скалярну</a:t>
                </a:r>
                <a:r>
                  <a:rPr lang="ru-RU" sz="1800" b="0" i="0" u="none" strike="noStrike" baseline="0" dirty="0" smtClean="0">
                    <a:effectLst>
                      <a:outerShdw blurRad="38100" dist="38100" dir="2700000" algn="tl">
                        <a:srgbClr val="000000">
                          <a:alpha val="43137"/>
                        </a:srgbClr>
                      </a:outerShdw>
                    </a:effectLst>
                    <a:latin typeface="+mj-lt"/>
                  </a:rPr>
                  <a:t> </a:t>
                </a:r>
                <a:r>
                  <a:rPr lang="ru-RU" sz="1800" b="0" i="0" u="none" strike="noStrike" baseline="0" dirty="0" err="1" smtClean="0">
                    <a:effectLst>
                      <a:outerShdw blurRad="38100" dist="38100" dir="2700000" algn="tl">
                        <a:srgbClr val="000000">
                          <a:alpha val="43137"/>
                        </a:srgbClr>
                      </a:outerShdw>
                    </a:effectLst>
                    <a:latin typeface="+mj-lt"/>
                  </a:rPr>
                  <a:t>функцію</a:t>
                </a:r>
                <a:r>
                  <a:rPr lang="ru-RU" sz="1800" b="0" i="0" u="none" strike="noStrike" baseline="0" dirty="0" smtClean="0">
                    <a:effectLst>
                      <a:outerShdw blurRad="38100" dist="38100" dir="2700000" algn="tl">
                        <a:srgbClr val="000000">
                          <a:alpha val="43137"/>
                        </a:srgbClr>
                      </a:outerShdw>
                    </a:effectLst>
                    <a:latin typeface="+mj-lt"/>
                  </a:rPr>
                  <a:t> векторного аргументу. </a:t>
                </a:r>
                <a:r>
                  <a:rPr lang="ru-RU" sz="1800" b="0" i="0" u="none" strike="noStrike" baseline="0" dirty="0" err="1" smtClean="0">
                    <a:effectLst>
                      <a:outerShdw blurRad="38100" dist="38100" dir="2700000" algn="tl">
                        <a:srgbClr val="000000">
                          <a:alpha val="43137"/>
                        </a:srgbClr>
                      </a:outerShdw>
                    </a:effectLst>
                    <a:latin typeface="+mj-lt"/>
                  </a:rPr>
                  <a:t>Математична</a:t>
                </a:r>
                <a:r>
                  <a:rPr lang="ru-RU" sz="1800" b="0" i="0" u="none" strike="noStrike" baseline="0" dirty="0" smtClean="0">
                    <a:effectLst>
                      <a:outerShdw blurRad="38100" dist="38100" dir="2700000" algn="tl">
                        <a:srgbClr val="000000">
                          <a:alpha val="43137"/>
                        </a:srgbClr>
                      </a:outerShdw>
                    </a:effectLst>
                    <a:latin typeface="+mj-lt"/>
                  </a:rPr>
                  <a:t> модель нейрона </a:t>
                </a:r>
                <a:r>
                  <a:rPr lang="ru-RU" sz="1800" b="0" i="0" u="none" strike="noStrike" baseline="0" dirty="0" err="1" smtClean="0">
                    <a:effectLst>
                      <a:outerShdw blurRad="38100" dist="38100" dir="2700000" algn="tl">
                        <a:srgbClr val="000000">
                          <a:alpha val="43137"/>
                        </a:srgbClr>
                      </a:outerShdw>
                    </a:effectLst>
                    <a:latin typeface="+mj-lt"/>
                  </a:rPr>
                  <a:t>описується</a:t>
                </a:r>
                <a:r>
                  <a:rPr lang="ru-RU" sz="1800" b="0" i="0" u="none" strike="noStrike" baseline="0" dirty="0" smtClean="0">
                    <a:effectLst>
                      <a:outerShdw blurRad="38100" dist="38100" dir="2700000" algn="tl">
                        <a:srgbClr val="000000">
                          <a:alpha val="43137"/>
                        </a:srgbClr>
                      </a:outerShdw>
                    </a:effectLst>
                    <a:latin typeface="+mj-lt"/>
                  </a:rPr>
                  <a:t> </a:t>
                </a:r>
                <a:r>
                  <a:rPr lang="ru-RU" sz="1800" b="0" i="0" u="none" strike="noStrike" baseline="0" dirty="0" err="1" smtClean="0">
                    <a:effectLst>
                      <a:outerShdw blurRad="38100" dist="38100" dir="2700000" algn="tl">
                        <a:srgbClr val="000000">
                          <a:alpha val="43137"/>
                        </a:srgbClr>
                      </a:outerShdw>
                    </a:effectLst>
                    <a:latin typeface="+mj-lt"/>
                  </a:rPr>
                  <a:t>співвідношеннями</a:t>
                </a:r>
                <a:r>
                  <a:rPr lang="ru-RU" sz="1800" b="0" i="0" u="none" strike="noStrike" baseline="0" dirty="0" smtClean="0">
                    <a:effectLst>
                      <a:outerShdw blurRad="38100" dist="38100" dir="2700000" algn="tl">
                        <a:srgbClr val="000000">
                          <a:alpha val="43137"/>
                        </a:srgbClr>
                      </a:outerShdw>
                    </a:effectLst>
                    <a:latin typeface="+mj-lt"/>
                  </a:rPr>
                  <a:t>:</a:t>
                </a:r>
              </a:p>
              <a:p>
                <a:pPr marR="0" lvl="0" algn="l" rtl="0"/>
                <a:endParaRPr lang="en-US" sz="1800" dirty="0">
                  <a:effectLst>
                    <a:outerShdw blurRad="38100" dist="38100" dir="2700000" algn="tl">
                      <a:srgbClr val="000000">
                        <a:alpha val="43137"/>
                      </a:srgbClr>
                    </a:outerShdw>
                  </a:effectLst>
                  <a:latin typeface="+mj-lt"/>
                </a:endParaRPr>
              </a:p>
              <a:p>
                <a:pPr marL="0" marR="0" lvl="0" indent="0" algn="l" rtl="0">
                  <a:buNone/>
                </a:pPr>
                <a:r>
                  <a:rPr lang="en-US" sz="1800" b="0" i="0" u="none" strike="noStrike" baseline="0" dirty="0" smtClean="0">
                    <a:effectLst>
                      <a:outerShdw blurRad="38100" dist="38100" dir="2700000" algn="tl">
                        <a:srgbClr val="000000">
                          <a:alpha val="43137"/>
                        </a:srgbClr>
                      </a:outerShdw>
                    </a:effectLst>
                    <a:latin typeface="+mj-lt"/>
                  </a:rPr>
                  <a:t>                                                                                      </a:t>
                </a:r>
                <a:r>
                  <a:rPr lang="uk-UA" sz="1800" b="0" i="0" u="none" strike="noStrike" baseline="0" dirty="0" smtClean="0">
                    <a:effectLst>
                      <a:outerShdw blurRad="38100" dist="38100" dir="2700000" algn="tl">
                        <a:srgbClr val="000000">
                          <a:alpha val="43137"/>
                        </a:srgbClr>
                      </a:outerShdw>
                    </a:effectLst>
                    <a:latin typeface="+mj-lt"/>
                  </a:rPr>
                  <a:t>(2.1)</a:t>
                </a:r>
              </a:p>
              <a:p>
                <a:pPr marR="0" lvl="0" algn="l" rtl="0"/>
                <a:endParaRPr lang="en-US" sz="1800" b="0" i="0" u="none" strike="noStrike" baseline="0" dirty="0" smtClean="0">
                  <a:effectLst>
                    <a:outerShdw blurRad="38100" dist="38100" dir="2700000" algn="tl">
                      <a:srgbClr val="000000">
                        <a:alpha val="43137"/>
                      </a:srgbClr>
                    </a:outerShdw>
                  </a:effectLst>
                  <a:latin typeface="+mj-lt"/>
                </a:endParaRPr>
              </a:p>
              <a:p>
                <a:pPr marR="0" lvl="0" algn="l" rtl="0"/>
                <a:endParaRPr lang="en-US" sz="1800" dirty="0">
                  <a:effectLst>
                    <a:outerShdw blurRad="38100" dist="38100" dir="2700000" algn="tl">
                      <a:srgbClr val="000000">
                        <a:alpha val="43137"/>
                      </a:srgbClr>
                    </a:outerShdw>
                  </a:effectLst>
                  <a:latin typeface="+mj-lt"/>
                </a:endParaRPr>
              </a:p>
              <a:p>
                <a:pPr marL="0" lvl="0" indent="0">
                  <a:buNone/>
                </a:pPr>
                <a:r>
                  <a:rPr lang="ru-RU" sz="1800" b="0" i="0" u="none" strike="noStrike" baseline="0" dirty="0" smtClean="0">
                    <a:effectLst>
                      <a:outerShdw blurRad="38100" dist="38100" dir="2700000" algn="tl">
                        <a:srgbClr val="000000">
                          <a:alpha val="43137"/>
                        </a:srgbClr>
                      </a:outerShdw>
                    </a:effectLst>
                    <a:latin typeface="+mj-lt"/>
                  </a:rPr>
                  <a:t>де:</a:t>
                </a:r>
                <a:r>
                  <a:rPr lang="en-US" sz="1800" b="0" i="0" u="none" strike="noStrike" baseline="0" dirty="0" smtClean="0">
                    <a:effectLst>
                      <a:outerShdw blurRad="38100" dist="38100" dir="2700000" algn="tl">
                        <a:srgbClr val="000000">
                          <a:alpha val="43137"/>
                        </a:srgbClr>
                      </a:outerShdw>
                    </a:effectLst>
                    <a:latin typeface="+mj-lt"/>
                  </a:rPr>
                  <a:t>     </a:t>
                </a:r>
                <a:r>
                  <a:rPr lang="ru-RU" sz="1800" b="0" i="0" u="none" strike="noStrike" baseline="0" dirty="0" smtClean="0">
                    <a:effectLst>
                      <a:outerShdw blurRad="38100" dist="38100" dir="2700000" algn="tl">
                        <a:srgbClr val="000000">
                          <a:alpha val="43137"/>
                        </a:srgbClr>
                      </a:outerShdw>
                    </a:effectLst>
                    <a:latin typeface="+mj-lt"/>
                  </a:rPr>
                  <a:t>  </a:t>
                </a:r>
                <a:r>
                  <a:rPr lang="en-US" sz="1800" b="0" i="0" u="none" strike="noStrike" baseline="0" dirty="0" smtClean="0">
                    <a:effectLst>
                      <a:outerShdw blurRad="38100" dist="38100" dir="2700000" algn="tl">
                        <a:srgbClr val="000000">
                          <a:alpha val="43137"/>
                        </a:srgbClr>
                      </a:outerShdw>
                    </a:effectLst>
                    <a:latin typeface="+mj-lt"/>
                  </a:rPr>
                  <a:t>  </a:t>
                </a:r>
                <a14:m>
                  <m:oMath xmlns:m="http://schemas.openxmlformats.org/officeDocument/2006/math">
                    <m:sSub>
                      <m:sSubPr>
                        <m:ctrlPr>
                          <a:rPr lang="ru-RU" sz="1800" b="0" i="1" u="none" strike="noStrike" baseline="0" dirty="0" smtClean="0">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ru-RU" sz="1800" b="0" i="0" u="none" strike="noStrike" baseline="0" dirty="0" smtClean="0">
                            <a:solidFill>
                              <a:schemeClr val="tx1"/>
                            </a:solidFill>
                            <a:effectLst>
                              <a:outerShdw blurRad="38100" dist="38100" dir="2700000" algn="tl">
                                <a:srgbClr val="000000">
                                  <a:alpha val="43137"/>
                                </a:srgbClr>
                              </a:outerShdw>
                            </a:effectLst>
                            <a:latin typeface="Cambria Math" panose="02040503050406030204" pitchFamily="18" charset="0"/>
                          </a:rPr>
                          <m:t>𝜔</m:t>
                        </m:r>
                      </m:e>
                      <m:sub>
                        <m:r>
                          <a:rPr lang="ru-RU" sz="1800" b="0" i="0" u="none" strike="noStrike" baseline="0" dirty="0" smtClean="0">
                            <a:solidFill>
                              <a:schemeClr val="tx1"/>
                            </a:solidFill>
                            <a:effectLst>
                              <a:outerShdw blurRad="38100" dist="38100" dir="2700000" algn="tl">
                                <a:srgbClr val="000000">
                                  <a:alpha val="43137"/>
                                </a:srgbClr>
                              </a:outerShdw>
                            </a:effectLst>
                            <a:latin typeface="Cambria Math" panose="02040503050406030204" pitchFamily="18" charset="0"/>
                          </a:rPr>
                          <m:t>𝑖</m:t>
                        </m:r>
                      </m:sub>
                    </m:sSub>
                  </m:oMath>
                </a14:m>
                <a:r>
                  <a:rPr lang="ru-RU" sz="1800" b="0" i="0" u="none" strike="noStrike" baseline="0" dirty="0" smtClean="0">
                    <a:solidFill>
                      <a:schemeClr val="tx1"/>
                    </a:solidFill>
                    <a:effectLst>
                      <a:outerShdw blurRad="38100" dist="38100" dir="2700000" algn="tl">
                        <a:srgbClr val="000000">
                          <a:alpha val="43137"/>
                        </a:srgbClr>
                      </a:outerShdw>
                    </a:effectLst>
                    <a:latin typeface="+mj-lt"/>
                  </a:rPr>
                  <a:t>– вага синапсу ;</a:t>
                </a:r>
                <a:r>
                  <a:rPr lang="en-US" sz="1800" b="0" i="0" u="none" strike="noStrike" baseline="0" dirty="0" smtClean="0">
                    <a:solidFill>
                      <a:schemeClr val="tx1"/>
                    </a:solidFill>
                    <a:effectLst>
                      <a:outerShdw blurRad="38100" dist="38100" dir="2700000" algn="tl">
                        <a:srgbClr val="000000">
                          <a:alpha val="43137"/>
                        </a:srgbClr>
                      </a:outerShdw>
                    </a:effectLst>
                    <a:latin typeface="+mj-lt"/>
                  </a:rPr>
                  <a:t> </a:t>
                </a:r>
                <a14:m>
                  <m:oMath xmlns:m="http://schemas.openxmlformats.org/officeDocument/2006/math">
                    <m:d>
                      <m:dPr>
                        <m:ctrlPr>
                          <a:rPr lang="ru-RU" sz="1800" i="1" dirty="0">
                            <a:solidFill>
                              <a:schemeClr val="tx1"/>
                            </a:solidFill>
                            <a:effectLst>
                              <a:outerShdw blurRad="38100" dist="38100" dir="2700000" algn="tl">
                                <a:srgbClr val="000000">
                                  <a:alpha val="43137"/>
                                </a:srgbClr>
                              </a:outerShdw>
                            </a:effectLst>
                            <a:latin typeface="Cambria Math" panose="02040503050406030204" pitchFamily="18" charset="0"/>
                          </a:rPr>
                        </m:ctrlPr>
                      </m:dPr>
                      <m:e>
                        <m:r>
                          <a:rPr lang="ru-RU" sz="1800" dirty="0">
                            <a:solidFill>
                              <a:schemeClr val="tx1"/>
                            </a:solidFill>
                            <a:effectLst>
                              <a:outerShdw blurRad="38100" dist="38100" dir="2700000" algn="tl">
                                <a:srgbClr val="000000">
                                  <a:alpha val="43137"/>
                                </a:srgbClr>
                              </a:outerShdw>
                            </a:effectLst>
                            <a:latin typeface="Cambria Math" panose="02040503050406030204" pitchFamily="18" charset="0"/>
                          </a:rPr>
                          <m:t>ⅈ=1,…,</m:t>
                        </m:r>
                        <m:r>
                          <a:rPr lang="ru-RU" sz="1800" dirty="0">
                            <a:solidFill>
                              <a:schemeClr val="tx1"/>
                            </a:solidFill>
                            <a:effectLst>
                              <a:outerShdw blurRad="38100" dist="38100" dir="2700000" algn="tl">
                                <a:srgbClr val="000000">
                                  <a:alpha val="43137"/>
                                </a:srgbClr>
                              </a:outerShdw>
                            </a:effectLst>
                            <a:latin typeface="Cambria Math" panose="02040503050406030204" pitchFamily="18" charset="0"/>
                          </a:rPr>
                          <m:t>𝑛</m:t>
                        </m:r>
                      </m:e>
                    </m:d>
                  </m:oMath>
                </a14:m>
                <a:r>
                  <a:rPr lang="en-US"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en-US" sz="1800" b="0" i="0" u="none" strike="noStrike" baseline="0" dirty="0" smtClean="0">
                    <a:solidFill>
                      <a:schemeClr val="tx1"/>
                    </a:solidFill>
                    <a:effectLst>
                      <a:outerShdw blurRad="38100" dist="38100" dir="2700000" algn="tl">
                        <a:srgbClr val="000000">
                          <a:alpha val="43137"/>
                        </a:srgbClr>
                      </a:outerShdw>
                    </a:effectLst>
                    <a:latin typeface="+mj-lt"/>
                  </a:rPr>
                  <a:t>                               </a:t>
                </a:r>
              </a:p>
              <a:p>
                <a:pPr marL="457200" lvl="1" indent="0">
                  <a:buNone/>
                </a:pPr>
                <a:r>
                  <a:rPr lang="en-US" dirty="0">
                    <a:solidFill>
                      <a:schemeClr val="tx1"/>
                    </a:solidFill>
                    <a:effectLst>
                      <a:outerShdw blurRad="38100" dist="38100" dir="2700000" algn="tl">
                        <a:srgbClr val="000000">
                          <a:alpha val="43137"/>
                        </a:srgbClr>
                      </a:outerShdw>
                    </a:effectLst>
                    <a:latin typeface="+mj-lt"/>
                  </a:rPr>
                  <a:t>	</a:t>
                </a:r>
                <a:r>
                  <a:rPr lang="en-US" b="0" i="0" u="none" strike="noStrike" baseline="0" dirty="0" smtClean="0">
                    <a:solidFill>
                      <a:schemeClr val="tx1"/>
                    </a:solidFill>
                    <a:effectLst>
                      <a:outerShdw blurRad="38100" dist="38100" dir="2700000" algn="tl">
                        <a:srgbClr val="000000">
                          <a:alpha val="43137"/>
                        </a:srgbClr>
                      </a:outerShdw>
                    </a:effectLst>
                    <a:latin typeface="+mj-lt"/>
                  </a:rPr>
                  <a:t> </a:t>
                </a:r>
                <a14:m>
                  <m:oMath xmlns:m="http://schemas.openxmlformats.org/officeDocument/2006/math">
                    <m:r>
                      <a:rPr lang="en-US" b="0" i="0" u="none" strike="noStrike" baseline="0" smtClean="0">
                        <a:solidFill>
                          <a:schemeClr val="tx1"/>
                        </a:solidFill>
                        <a:effectLst>
                          <a:outerShdw blurRad="38100" dist="38100" dir="2700000" algn="tl">
                            <a:srgbClr val="000000">
                              <a:alpha val="43137"/>
                            </a:srgbClr>
                          </a:outerShdw>
                        </a:effectLst>
                        <a:latin typeface="Cambria Math" panose="02040503050406030204" pitchFamily="18" charset="0"/>
                      </a:rPr>
                      <m:t>𝑏</m:t>
                    </m:r>
                  </m:oMath>
                </a14:m>
                <a:r>
                  <a:rPr lang="en-US" b="0" i="0" u="none" strike="noStrike" baseline="0" dirty="0" smtClean="0">
                    <a:solidFill>
                      <a:schemeClr val="tx1"/>
                    </a:solidFill>
                    <a:effectLst>
                      <a:outerShdw blurRad="38100" dist="38100" dir="2700000" algn="tl">
                        <a:srgbClr val="000000">
                          <a:alpha val="43137"/>
                        </a:srgbClr>
                      </a:outerShdw>
                    </a:effectLst>
                    <a:latin typeface="+mj-lt"/>
                  </a:rPr>
                  <a:t> </a:t>
                </a:r>
                <a:r>
                  <a:rPr lang="ru-RU" b="0" i="0" u="none" strike="noStrike" baseline="0" dirty="0" smtClean="0">
                    <a:solidFill>
                      <a:schemeClr val="tx1"/>
                    </a:solidFill>
                    <a:effectLst>
                      <a:outerShdw blurRad="38100" dist="38100" dir="2700000" algn="tl">
                        <a:srgbClr val="000000">
                          <a:alpha val="43137"/>
                        </a:srgbClr>
                      </a:outerShdw>
                    </a:effectLst>
                    <a:latin typeface="+mj-lt"/>
                  </a:rPr>
                  <a:t>– </a:t>
                </a:r>
                <a:r>
                  <a:rPr lang="ru-RU" b="0" i="0" u="none" strike="noStrike" baseline="0" dirty="0" err="1" smtClean="0">
                    <a:solidFill>
                      <a:schemeClr val="tx1"/>
                    </a:solidFill>
                    <a:effectLst>
                      <a:outerShdw blurRad="38100" dist="38100" dir="2700000" algn="tl">
                        <a:srgbClr val="000000">
                          <a:alpha val="43137"/>
                        </a:srgbClr>
                      </a:outerShdw>
                    </a:effectLst>
                    <a:latin typeface="+mj-lt"/>
                  </a:rPr>
                  <a:t>значення</a:t>
                </a:r>
                <a:r>
                  <a:rPr lang="ru-RU" b="0" i="0" u="none" strike="noStrike" baseline="0" dirty="0" smtClean="0">
                    <a:solidFill>
                      <a:schemeClr val="tx1"/>
                    </a:solidFill>
                    <a:effectLst>
                      <a:outerShdw blurRad="38100" dist="38100" dir="2700000" algn="tl">
                        <a:srgbClr val="000000">
                          <a:alpha val="43137"/>
                        </a:srgbClr>
                      </a:outerShdw>
                    </a:effectLst>
                    <a:latin typeface="+mj-lt"/>
                  </a:rPr>
                  <a:t> </a:t>
                </a:r>
                <a:r>
                  <a:rPr lang="ru-RU" b="0" i="0" u="none" strike="noStrike" baseline="0" dirty="0" err="1" smtClean="0">
                    <a:solidFill>
                      <a:schemeClr val="tx1"/>
                    </a:solidFill>
                    <a:effectLst>
                      <a:outerShdw blurRad="38100" dist="38100" dir="2700000" algn="tl">
                        <a:srgbClr val="000000">
                          <a:alpha val="43137"/>
                        </a:srgbClr>
                      </a:outerShdw>
                    </a:effectLst>
                    <a:latin typeface="+mj-lt"/>
                  </a:rPr>
                  <a:t>зміщення</a:t>
                </a:r>
                <a:r>
                  <a:rPr lang="ru-RU" b="0" i="0" u="none" strike="noStrike" baseline="0" dirty="0" smtClean="0">
                    <a:solidFill>
                      <a:schemeClr val="tx1"/>
                    </a:solidFill>
                    <a:effectLst>
                      <a:outerShdw blurRad="38100" dist="38100" dir="2700000" algn="tl">
                        <a:srgbClr val="000000">
                          <a:alpha val="43137"/>
                        </a:srgbClr>
                      </a:outerShdw>
                    </a:effectLst>
                    <a:latin typeface="+mj-lt"/>
                  </a:rPr>
                  <a:t>;</a:t>
                </a:r>
                <a:endParaRPr lang="en-US" sz="1800" b="0" i="0" u="none" strike="noStrike" baseline="0" dirty="0" smtClean="0">
                  <a:solidFill>
                    <a:schemeClr val="tx1"/>
                  </a:solidFill>
                  <a:effectLst>
                    <a:outerShdw blurRad="38100" dist="38100" dir="2700000" algn="tl">
                      <a:srgbClr val="000000">
                        <a:alpha val="43137"/>
                      </a:srgbClr>
                    </a:outerShdw>
                  </a:effectLst>
                  <a:latin typeface="+mj-lt"/>
                </a:endParaRPr>
              </a:p>
              <a:p>
                <a:pPr marL="0" marR="0" lvl="0" indent="0" algn="l" rtl="0">
                  <a:buNone/>
                </a:pPr>
                <a:r>
                  <a:rPr lang="en-US" sz="1800" dirty="0">
                    <a:solidFill>
                      <a:schemeClr val="tx1"/>
                    </a:solidFill>
                    <a:effectLst>
                      <a:outerShdw blurRad="38100" dist="38100" dir="2700000" algn="tl">
                        <a:srgbClr val="000000">
                          <a:alpha val="43137"/>
                        </a:srgbClr>
                      </a:outerShdw>
                    </a:effectLst>
                    <a:latin typeface="+mj-lt"/>
                  </a:rPr>
                  <a:t>	</a:t>
                </a:r>
                <a14:m>
                  <m:oMath xmlns:m="http://schemas.openxmlformats.org/officeDocument/2006/math">
                    <m:sSub>
                      <m:sSubPr>
                        <m:ctrlPr>
                          <a:rPr lang="ru-RU" sz="1800" b="0" i="1" u="none" strike="noStrike" baseline="0" dirty="0" smtClean="0">
                            <a:solidFill>
                              <a:schemeClr val="tx1"/>
                            </a:solidFill>
                            <a:effectLst>
                              <a:outerShdw blurRad="38100" dist="38100" dir="2700000" algn="tl">
                                <a:srgbClr val="000000">
                                  <a:alpha val="43137"/>
                                </a:srgbClr>
                              </a:outerShdw>
                            </a:effectLst>
                            <a:latin typeface="Cambria Math" panose="02040503050406030204" pitchFamily="18" charset="0"/>
                          </a:rPr>
                        </m:ctrlPr>
                      </m:sSubPr>
                      <m:e>
                        <m:r>
                          <a:rPr lang="en-US" sz="1800" b="0" i="0" u="none" strike="noStrike" baseline="0" dirty="0" smtClean="0">
                            <a:solidFill>
                              <a:schemeClr val="tx1"/>
                            </a:solidFill>
                            <a:effectLst>
                              <a:outerShdw blurRad="38100" dist="38100" dir="2700000" algn="tl">
                                <a:srgbClr val="000000">
                                  <a:alpha val="43137"/>
                                </a:srgbClr>
                              </a:outerShdw>
                            </a:effectLst>
                            <a:latin typeface="Cambria Math" panose="02040503050406030204" pitchFamily="18" charset="0"/>
                          </a:rPr>
                          <m:t> </m:t>
                        </m:r>
                        <m:r>
                          <a:rPr lang="ru-RU" sz="1800" b="0" i="0" u="none" strike="noStrike" baseline="0" dirty="0" smtClean="0">
                            <a:solidFill>
                              <a:schemeClr val="tx1"/>
                            </a:solidFill>
                            <a:effectLst>
                              <a:outerShdw blurRad="38100" dist="38100" dir="2700000" algn="tl">
                                <a:srgbClr val="000000">
                                  <a:alpha val="43137"/>
                                </a:srgbClr>
                              </a:outerShdw>
                            </a:effectLst>
                            <a:latin typeface="Cambria Math" panose="02040503050406030204" pitchFamily="18" charset="0"/>
                          </a:rPr>
                          <m:t>𝑋</m:t>
                        </m:r>
                      </m:e>
                      <m:sub>
                        <m:r>
                          <a:rPr lang="ru-RU" sz="1800" b="0" i="0" u="none" strike="noStrike" baseline="0" dirty="0" smtClean="0">
                            <a:solidFill>
                              <a:schemeClr val="tx1"/>
                            </a:solidFill>
                            <a:effectLst>
                              <a:outerShdw blurRad="38100" dist="38100" dir="2700000" algn="tl">
                                <a:srgbClr val="000000">
                                  <a:alpha val="43137"/>
                                </a:srgbClr>
                              </a:outerShdw>
                            </a:effectLst>
                            <a:latin typeface="Cambria Math" panose="02040503050406030204" pitchFamily="18" charset="0"/>
                          </a:rPr>
                          <m:t>𝑖</m:t>
                        </m:r>
                      </m:sub>
                    </m:sSub>
                  </m:oMath>
                </a14:m>
                <a:r>
                  <a:rPr lang="ru-RU" sz="1800" b="0" i="0" u="none" strike="noStrike" baseline="0" dirty="0" smtClean="0">
                    <a:solidFill>
                      <a:schemeClr val="tx1"/>
                    </a:solidFill>
                    <a:effectLst>
                      <a:outerShdw blurRad="38100" dist="38100" dir="2700000" algn="tl">
                        <a:srgbClr val="000000">
                          <a:alpha val="43137"/>
                        </a:srgbClr>
                      </a:outerShdw>
                    </a:effectLst>
                    <a:latin typeface="+mj-lt"/>
                  </a:rPr>
                  <a:t>– компонента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вхідного</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вектору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вхідний</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сигнал) </a:t>
                </a:r>
                <a14:m>
                  <m:oMath xmlns:m="http://schemas.openxmlformats.org/officeDocument/2006/math">
                    <m:d>
                      <m:dPr>
                        <m:ctrlPr>
                          <a:rPr lang="ru-RU" sz="1800" b="0" i="1" u="none" strike="noStrike" baseline="0" dirty="0" smtClean="0">
                            <a:solidFill>
                              <a:schemeClr val="tx1"/>
                            </a:solidFill>
                            <a:effectLst>
                              <a:outerShdw blurRad="38100" dist="38100" dir="2700000" algn="tl">
                                <a:srgbClr val="000000">
                                  <a:alpha val="43137"/>
                                </a:srgbClr>
                              </a:outerShdw>
                            </a:effectLst>
                            <a:latin typeface="Cambria Math" panose="02040503050406030204" pitchFamily="18" charset="0"/>
                          </a:rPr>
                        </m:ctrlPr>
                      </m:dPr>
                      <m:e>
                        <m:r>
                          <a:rPr lang="ru-RU" sz="1800" b="0" i="0" u="none" strike="noStrike" baseline="0" dirty="0" smtClean="0">
                            <a:solidFill>
                              <a:schemeClr val="tx1"/>
                            </a:solidFill>
                            <a:effectLst>
                              <a:outerShdw blurRad="38100" dist="38100" dir="2700000" algn="tl">
                                <a:srgbClr val="000000">
                                  <a:alpha val="43137"/>
                                </a:srgbClr>
                              </a:outerShdw>
                            </a:effectLst>
                            <a:latin typeface="Cambria Math" panose="02040503050406030204" pitchFamily="18" charset="0"/>
                          </a:rPr>
                          <m:t>ⅈ=1,…,</m:t>
                        </m:r>
                        <m:r>
                          <a:rPr lang="ru-RU" sz="1800" b="0" i="0" u="none" strike="noStrike" baseline="0" dirty="0" smtClean="0">
                            <a:solidFill>
                              <a:schemeClr val="tx1"/>
                            </a:solidFill>
                            <a:effectLst>
                              <a:outerShdw blurRad="38100" dist="38100" dir="2700000" algn="tl">
                                <a:srgbClr val="000000">
                                  <a:alpha val="43137"/>
                                </a:srgbClr>
                              </a:outerShdw>
                            </a:effectLst>
                            <a:latin typeface="Cambria Math" panose="02040503050406030204" pitchFamily="18" charset="0"/>
                          </a:rPr>
                          <m:t>𝑛</m:t>
                        </m:r>
                      </m:e>
                    </m:d>
                  </m:oMath>
                </a14:m>
                <a:r>
                  <a:rPr lang="ru-RU" sz="1800" b="0" i="0" u="none" strike="noStrike" baseline="0" dirty="0" smtClean="0">
                    <a:solidFill>
                      <a:schemeClr val="tx1"/>
                    </a:solidFill>
                    <a:effectLst>
                      <a:outerShdw blurRad="38100" dist="38100" dir="2700000" algn="tl">
                        <a:srgbClr val="000000">
                          <a:alpha val="43137"/>
                        </a:srgbClr>
                      </a:outerShdw>
                    </a:effectLst>
                    <a:latin typeface="+mj-lt"/>
                  </a:rPr>
                  <a:t>;</a:t>
                </a:r>
              </a:p>
              <a:p>
                <a:pPr marL="0" marR="0" lvl="0" indent="0" algn="l" rtl="0">
                  <a:buNone/>
                </a:pP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en-US" sz="1800" dirty="0">
                    <a:solidFill>
                      <a:schemeClr val="tx1"/>
                    </a:solidFill>
                    <a:effectLst>
                      <a:outerShdw blurRad="38100" dist="38100" dir="2700000" algn="tl">
                        <a:srgbClr val="000000">
                          <a:alpha val="43137"/>
                        </a:srgbClr>
                      </a:outerShdw>
                    </a:effectLst>
                    <a:latin typeface="+mj-lt"/>
                  </a:rPr>
                  <a:t>	</a:t>
                </a:r>
                <a:r>
                  <a:rPr lang="en-US" sz="1800" dirty="0" smtClean="0">
                    <a:solidFill>
                      <a:schemeClr val="tx1"/>
                    </a:solidFill>
                    <a:effectLst>
                      <a:outerShdw blurRad="38100" dist="38100" dir="2700000" algn="tl">
                        <a:srgbClr val="000000">
                          <a:alpha val="43137"/>
                        </a:srgbClr>
                      </a:outerShdw>
                    </a:effectLst>
                    <a:latin typeface="+mj-lt"/>
                  </a:rPr>
                  <a:t> </a:t>
                </a:r>
                <a:r>
                  <a:rPr lang="en-US" sz="1800" b="0" i="0" u="none" strike="noStrike" baseline="0" dirty="0" smtClean="0">
                    <a:solidFill>
                      <a:schemeClr val="tx1"/>
                    </a:solidFill>
                    <a:effectLst>
                      <a:outerShdw blurRad="38100" dist="38100" dir="2700000" algn="tl">
                        <a:srgbClr val="000000">
                          <a:alpha val="43137"/>
                        </a:srgbClr>
                      </a:outerShdw>
                    </a:effectLst>
                    <a:latin typeface="+mj-lt"/>
                  </a:rPr>
                  <a:t>S </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результат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додавання</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1" u="none" strike="noStrike" baseline="0" dirty="0" smtClean="0">
                    <a:solidFill>
                      <a:schemeClr val="tx1"/>
                    </a:solidFill>
                    <a:effectLst>
                      <a:outerShdw blurRad="38100" dist="38100" dir="2700000" algn="tl">
                        <a:srgbClr val="000000">
                          <a:alpha val="43137"/>
                        </a:srgbClr>
                      </a:outerShdw>
                    </a:effectLst>
                    <a:latin typeface="+mj-lt"/>
                  </a:rPr>
                  <a:t>у </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вихідний</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сигнал нейрона;</a:t>
                </a:r>
              </a:p>
              <a:p>
                <a:pPr marL="0" marR="0" lvl="0" indent="0" algn="l" rtl="0">
                  <a:buNone/>
                </a:pPr>
                <a:r>
                  <a:rPr lang="en-US" sz="1800" b="0" i="0" u="none" strike="noStrike" baseline="0" dirty="0" smtClean="0">
                    <a:solidFill>
                      <a:schemeClr val="tx1"/>
                    </a:solidFill>
                    <a:effectLst>
                      <a:outerShdw blurRad="38100" dist="38100" dir="2700000" algn="tl">
                        <a:srgbClr val="000000">
                          <a:alpha val="43137"/>
                        </a:srgbClr>
                      </a:outerShdw>
                    </a:effectLst>
                    <a:latin typeface="+mj-lt"/>
                  </a:rPr>
                  <a:t>	n </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 число входів нейрона;</a:t>
                </a:r>
              </a:p>
              <a:p>
                <a:pPr marL="457200" lvl="1" indent="0" algn="l">
                  <a:buNone/>
                </a:pPr>
                <a:r>
                  <a:rPr lang="en-US" dirty="0">
                    <a:solidFill>
                      <a:schemeClr val="tx1"/>
                    </a:solidFill>
                    <a:effectLst>
                      <a:outerShdw blurRad="38100" dist="38100" dir="2700000" algn="tl">
                        <a:srgbClr val="000000">
                          <a:alpha val="43137"/>
                        </a:srgbClr>
                      </a:outerShdw>
                    </a:effectLst>
                    <a:latin typeface="+mj-lt"/>
                  </a:rPr>
                  <a:t>	</a:t>
                </a:r>
                <a14:m>
                  <m:oMath xmlns:m="http://schemas.openxmlformats.org/officeDocument/2006/math">
                    <m:r>
                      <a:rPr lang="ru-RU" b="0" i="0" u="none" strike="noStrike" baseline="0" dirty="0" smtClean="0">
                        <a:solidFill>
                          <a:schemeClr val="tx1"/>
                        </a:solidFill>
                        <a:effectLst>
                          <a:outerShdw blurRad="38100" dist="38100" dir="2700000" algn="tl">
                            <a:srgbClr val="000000">
                              <a:alpha val="43137"/>
                            </a:srgbClr>
                          </a:outerShdw>
                        </a:effectLst>
                        <a:latin typeface="Cambria Math" panose="02040503050406030204" pitchFamily="18" charset="0"/>
                      </a:rPr>
                      <m:t>𝑓</m:t>
                    </m:r>
                  </m:oMath>
                </a14:m>
                <a:r>
                  <a:rPr lang="ru-RU" b="0" i="0" u="none" strike="noStrike" baseline="0" dirty="0" smtClean="0">
                    <a:solidFill>
                      <a:schemeClr val="tx1"/>
                    </a:solidFill>
                    <a:effectLst>
                      <a:outerShdw blurRad="38100" dist="38100" dir="2700000" algn="tl">
                        <a:srgbClr val="000000">
                          <a:alpha val="43137"/>
                        </a:srgbClr>
                      </a:outerShdw>
                    </a:effectLst>
                    <a:latin typeface="+mj-lt"/>
                  </a:rPr>
                  <a:t>- </a:t>
                </a:r>
                <a:r>
                  <a:rPr lang="ru-RU" b="0" i="0" u="none" strike="noStrike" baseline="0" dirty="0" err="1" smtClean="0">
                    <a:solidFill>
                      <a:schemeClr val="tx1"/>
                    </a:solidFill>
                    <a:effectLst>
                      <a:outerShdw blurRad="38100" dist="38100" dir="2700000" algn="tl">
                        <a:srgbClr val="000000">
                          <a:alpha val="43137"/>
                        </a:srgbClr>
                      </a:outerShdw>
                    </a:effectLst>
                    <a:latin typeface="+mj-lt"/>
                  </a:rPr>
                  <a:t>нелінійне</a:t>
                </a:r>
                <a:r>
                  <a:rPr lang="ru-RU" b="0" i="0" u="none" strike="noStrike" baseline="0" dirty="0" smtClean="0">
                    <a:solidFill>
                      <a:schemeClr val="tx1"/>
                    </a:solidFill>
                    <a:effectLst>
                      <a:outerShdw blurRad="38100" dist="38100" dir="2700000" algn="tl">
                        <a:srgbClr val="000000">
                          <a:alpha val="43137"/>
                        </a:srgbClr>
                      </a:outerShdw>
                    </a:effectLst>
                    <a:latin typeface="+mj-lt"/>
                  </a:rPr>
                  <a:t> </a:t>
                </a:r>
                <a:r>
                  <a:rPr lang="ru-RU" b="0" i="0" u="none" strike="noStrike" baseline="0" dirty="0" err="1" smtClean="0">
                    <a:solidFill>
                      <a:schemeClr val="tx1"/>
                    </a:solidFill>
                    <a:effectLst>
                      <a:outerShdw blurRad="38100" dist="38100" dir="2700000" algn="tl">
                        <a:srgbClr val="000000">
                          <a:alpha val="43137"/>
                        </a:srgbClr>
                      </a:outerShdw>
                    </a:effectLst>
                    <a:latin typeface="+mj-lt"/>
                  </a:rPr>
                  <a:t>перетворення</a:t>
                </a:r>
                <a:r>
                  <a:rPr lang="ru-RU" b="0" i="0" u="none" strike="noStrike" baseline="0" dirty="0" smtClean="0">
                    <a:solidFill>
                      <a:schemeClr val="tx1"/>
                    </a:solidFill>
                    <a:effectLst>
                      <a:outerShdw blurRad="38100" dist="38100" dir="2700000" algn="tl">
                        <a:srgbClr val="000000">
                          <a:alpha val="43137"/>
                        </a:srgbClr>
                      </a:outerShdw>
                    </a:effectLst>
                    <a:latin typeface="+mj-lt"/>
                  </a:rPr>
                  <a:t> (</a:t>
                </a:r>
                <a:r>
                  <a:rPr lang="ru-RU" b="0" i="0" u="none" strike="noStrike" baseline="0" dirty="0" err="1" smtClean="0">
                    <a:solidFill>
                      <a:schemeClr val="tx1"/>
                    </a:solidFill>
                    <a:effectLst>
                      <a:outerShdw blurRad="38100" dist="38100" dir="2700000" algn="tl">
                        <a:srgbClr val="000000">
                          <a:alpha val="43137"/>
                        </a:srgbClr>
                      </a:outerShdw>
                    </a:effectLst>
                    <a:latin typeface="+mj-lt"/>
                  </a:rPr>
                  <a:t>функція</a:t>
                </a:r>
                <a:r>
                  <a:rPr lang="ru-RU" b="0" i="0" u="none" strike="noStrike" baseline="0" dirty="0" smtClean="0">
                    <a:solidFill>
                      <a:schemeClr val="tx1"/>
                    </a:solidFill>
                    <a:effectLst>
                      <a:outerShdw blurRad="38100" dist="38100" dir="2700000" algn="tl">
                        <a:srgbClr val="000000">
                          <a:alpha val="43137"/>
                        </a:srgbClr>
                      </a:outerShdw>
                    </a:effectLst>
                    <a:latin typeface="+mj-lt"/>
                  </a:rPr>
                  <a:t> </a:t>
                </a:r>
                <a:r>
                  <a:rPr lang="ru-RU" b="0" i="0" u="none" strike="noStrike" baseline="0" dirty="0" err="1" smtClean="0">
                    <a:solidFill>
                      <a:schemeClr val="tx1"/>
                    </a:solidFill>
                    <a:effectLst>
                      <a:outerShdw blurRad="38100" dist="38100" dir="2700000" algn="tl">
                        <a:srgbClr val="000000">
                          <a:alpha val="43137"/>
                        </a:srgbClr>
                      </a:outerShdw>
                    </a:effectLst>
                    <a:latin typeface="+mj-lt"/>
                  </a:rPr>
                  <a:t>активації</a:t>
                </a:r>
                <a:r>
                  <a:rPr lang="ru-RU" b="0" i="0" u="none" strike="noStrike" baseline="0" dirty="0" smtClean="0">
                    <a:solidFill>
                      <a:schemeClr val="tx1"/>
                    </a:solidFill>
                    <a:effectLst>
                      <a:outerShdw blurRad="38100" dist="38100" dir="2700000" algn="tl">
                        <a:srgbClr val="000000">
                          <a:alpha val="43137"/>
                        </a:srgbClr>
                      </a:outerShdw>
                    </a:effectLst>
                    <a:latin typeface="+mj-lt"/>
                  </a:rPr>
                  <a:t> </a:t>
                </a:r>
                <a:r>
                  <a:rPr lang="ru-RU" b="0" i="0" u="none" strike="noStrike" baseline="0" dirty="0" err="1" smtClean="0">
                    <a:solidFill>
                      <a:schemeClr val="tx1"/>
                    </a:solidFill>
                    <a:effectLst>
                      <a:outerShdw blurRad="38100" dist="38100" dir="2700000" algn="tl">
                        <a:srgbClr val="000000">
                          <a:alpha val="43137"/>
                        </a:srgbClr>
                      </a:outerShdw>
                    </a:effectLst>
                    <a:latin typeface="+mj-lt"/>
                  </a:rPr>
                  <a:t>або</a:t>
                </a:r>
                <a:r>
                  <a:rPr lang="ru-RU" b="0" i="0" u="none" strike="noStrike" baseline="0" dirty="0" smtClean="0">
                    <a:solidFill>
                      <a:schemeClr val="tx1"/>
                    </a:solidFill>
                    <a:effectLst>
                      <a:outerShdw blurRad="38100" dist="38100" dir="2700000" algn="tl">
                        <a:srgbClr val="000000">
                          <a:alpha val="43137"/>
                        </a:srgbClr>
                      </a:outerShdw>
                    </a:effectLst>
                    <a:latin typeface="+mj-lt"/>
                  </a:rPr>
                  <a:t> </a:t>
                </a:r>
                <a:r>
                  <a:rPr lang="ru-RU" b="0" i="0" u="none" strike="noStrike" baseline="0" dirty="0" err="1" smtClean="0">
                    <a:solidFill>
                      <a:schemeClr val="tx1"/>
                    </a:solidFill>
                    <a:effectLst>
                      <a:outerShdw blurRad="38100" dist="38100" dir="2700000" algn="tl">
                        <a:srgbClr val="000000">
                          <a:alpha val="43137"/>
                        </a:srgbClr>
                      </a:outerShdw>
                    </a:effectLst>
                    <a:latin typeface="+mj-lt"/>
                  </a:rPr>
                  <a:t>передаточна</a:t>
                </a:r>
                <a:r>
                  <a:rPr lang="ru-RU" b="0" i="0" u="none" strike="noStrike" baseline="0" dirty="0" smtClean="0">
                    <a:solidFill>
                      <a:schemeClr val="tx1"/>
                    </a:solidFill>
                    <a:effectLst>
                      <a:outerShdw blurRad="38100" dist="38100" dir="2700000" algn="tl">
                        <a:srgbClr val="000000">
                          <a:alpha val="43137"/>
                        </a:srgbClr>
                      </a:outerShdw>
                    </a:effectLst>
                    <a:latin typeface="+mj-lt"/>
                  </a:rPr>
                  <a:t> </a:t>
                </a:r>
                <a:r>
                  <a:rPr lang="ru-RU" b="0" i="0" u="none" strike="noStrike" baseline="0" dirty="0" err="1" smtClean="0">
                    <a:solidFill>
                      <a:schemeClr val="tx1"/>
                    </a:solidFill>
                    <a:effectLst>
                      <a:outerShdw blurRad="38100" dist="38100" dir="2700000" algn="tl">
                        <a:srgbClr val="000000">
                          <a:alpha val="43137"/>
                        </a:srgbClr>
                      </a:outerShdw>
                    </a:effectLst>
                    <a:latin typeface="+mj-lt"/>
                  </a:rPr>
                  <a:t>функція</a:t>
                </a:r>
                <a:r>
                  <a:rPr lang="ru-RU" b="0" i="0" u="none" strike="noStrike" baseline="0" dirty="0" smtClean="0">
                    <a:solidFill>
                      <a:schemeClr val="tx1"/>
                    </a:solidFill>
                    <a:effectLst>
                      <a:outerShdw blurRad="38100" dist="38100" dir="2700000" algn="tl">
                        <a:srgbClr val="000000">
                          <a:alpha val="43137"/>
                        </a:srgbClr>
                      </a:outerShdw>
                    </a:effectLst>
                    <a:latin typeface="+mj-lt"/>
                  </a:rPr>
                  <a:t>).</a:t>
                </a:r>
              </a:p>
            </p:txBody>
          </p:sp>
        </mc:Choice>
        <mc:Fallback xmlns="">
          <p:sp>
            <p:nvSpPr>
              <p:cNvPr id="3" name="Текст 2"/>
              <p:cNvSpPr>
                <a:spLocks noGrp="1" noRot="1" noChangeAspect="1" noMove="1" noResize="1" noEditPoints="1" noAdjustHandles="1" noChangeArrowheads="1" noChangeShapeType="1" noTextEdit="1"/>
              </p:cNvSpPr>
              <p:nvPr>
                <p:ph type="body" idx="4294967295"/>
              </p:nvPr>
            </p:nvSpPr>
            <p:spPr>
              <a:xfrm>
                <a:off x="90756" y="684387"/>
                <a:ext cx="10939462" cy="6062662"/>
              </a:xfrm>
              <a:blipFill>
                <a:blip r:embed="rId3"/>
                <a:stretch>
                  <a:fillRect l="-502" t="-1106" r="-557"/>
                </a:stretch>
              </a:blipFill>
            </p:spPr>
            <p:txBody>
              <a:bodyPr/>
              <a:lstStyle/>
              <a:p>
                <a:r>
                  <a:rPr lang="ru-RU">
                    <a:noFill/>
                  </a:rPr>
                  <a:t> </a:t>
                </a:r>
              </a:p>
            </p:txBody>
          </p:sp>
        </mc:Fallback>
      </mc:AlternateContent>
      <p:sp>
        <p:nvSpPr>
          <p:cNvPr id="4" name="Rectangle 2"/>
          <p:cNvSpPr>
            <a:spLocks noChangeArrowheads="1"/>
          </p:cNvSpPr>
          <p:nvPr/>
        </p:nvSpPr>
        <p:spPr bwMode="auto">
          <a:xfrm>
            <a:off x="2523066" y="2739143"/>
            <a:ext cx="2522863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effectLst>
                <a:outerShdw blurRad="38100" dist="38100" dir="2700000" algn="tl">
                  <a:srgbClr val="000000">
                    <a:alpha val="43137"/>
                  </a:srgbClr>
                </a:outerShdw>
              </a:effectLst>
              <a:latin typeface="+mj-lt"/>
            </a:endParaRPr>
          </a:p>
        </p:txBody>
      </p:sp>
      <p:graphicFrame>
        <p:nvGraphicFramePr>
          <p:cNvPr id="5" name="Объект 4"/>
          <p:cNvGraphicFramePr>
            <a:graphicFrameLocks noChangeAspect="1"/>
          </p:cNvGraphicFramePr>
          <p:nvPr>
            <p:extLst>
              <p:ext uri="{D42A27DB-BD31-4B8C-83A1-F6EECF244321}">
                <p14:modId xmlns:p14="http://schemas.microsoft.com/office/powerpoint/2010/main" val="3117706175"/>
              </p:ext>
            </p:extLst>
          </p:nvPr>
        </p:nvGraphicFramePr>
        <p:xfrm>
          <a:off x="2150532" y="1967991"/>
          <a:ext cx="3281681" cy="1117600"/>
        </p:xfrm>
        <a:graphic>
          <a:graphicData uri="http://schemas.openxmlformats.org/presentationml/2006/ole">
            <mc:AlternateContent xmlns:mc="http://schemas.openxmlformats.org/markup-compatibility/2006">
              <mc:Choice xmlns:v="urn:schemas-microsoft-com:vml" Requires="v">
                <p:oleObj spid="_x0000_s3144" name="Уравнение" r:id="rId4" imgW="1193800" imgH="520700" progId="Equation.3">
                  <p:embed/>
                </p:oleObj>
              </mc:Choice>
              <mc:Fallback>
                <p:oleObj name="Уравнение" r:id="rId4" imgW="1193800" imgH="5207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0532" y="1967991"/>
                        <a:ext cx="3281681" cy="1117600"/>
                      </a:xfrm>
                      <a:prstGeom prst="rect">
                        <a:avLst/>
                      </a:prstGeom>
                      <a:noFill/>
                    </p:spPr>
                  </p:pic>
                </p:oleObj>
              </mc:Fallback>
            </mc:AlternateContent>
          </a:graphicData>
        </a:graphic>
      </p:graphicFrame>
      <p:sp>
        <p:nvSpPr>
          <p:cNvPr id="6" name="Rectangle 4"/>
          <p:cNvSpPr>
            <a:spLocks noChangeArrowheads="1"/>
          </p:cNvSpPr>
          <p:nvPr/>
        </p:nvSpPr>
        <p:spPr bwMode="auto">
          <a:xfrm>
            <a:off x="-1" y="-161807"/>
            <a:ext cx="2270677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effectLst>
                <a:outerShdw blurRad="38100" dist="38100" dir="2700000" algn="tl">
                  <a:srgbClr val="000000">
                    <a:alpha val="43137"/>
                  </a:srgbClr>
                </a:outerShdw>
              </a:effectLst>
              <a:latin typeface="+mj-lt"/>
            </a:endParaRPr>
          </a:p>
        </p:txBody>
      </p:sp>
      <p:sp>
        <p:nvSpPr>
          <p:cNvPr id="8" name="Rectangle 6"/>
          <p:cNvSpPr>
            <a:spLocks noChangeArrowheads="1"/>
          </p:cNvSpPr>
          <p:nvPr/>
        </p:nvSpPr>
        <p:spPr bwMode="auto">
          <a:xfrm>
            <a:off x="3484914" y="3565907"/>
            <a:ext cx="1325483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effectLst>
                <a:outerShdw blurRad="38100" dist="38100" dir="2700000" algn="tl">
                  <a:srgbClr val="000000">
                    <a:alpha val="43137"/>
                  </a:srgbClr>
                </a:outerShdw>
              </a:effectLst>
              <a:latin typeface="+mj-lt"/>
            </a:endParaRPr>
          </a:p>
        </p:txBody>
      </p:sp>
      <p:sp>
        <p:nvSpPr>
          <p:cNvPr id="10" name="Rectangle 8"/>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effectLst>
                <a:outerShdw blurRad="38100" dist="38100" dir="2700000" algn="tl">
                  <a:srgbClr val="000000">
                    <a:alpha val="43137"/>
                  </a:srgbClr>
                </a:outerShdw>
              </a:effectLst>
              <a:latin typeface="+mj-lt"/>
            </a:endParaRPr>
          </a:p>
        </p:txBody>
      </p:sp>
      <p:sp>
        <p:nvSpPr>
          <p:cNvPr id="13" name="Rectangle 10"/>
          <p:cNvSpPr>
            <a:spLocks noChangeArrowheads="1"/>
          </p:cNvSpPr>
          <p:nvPr/>
        </p:nvSpPr>
        <p:spPr bwMode="auto">
          <a:xfrm>
            <a:off x="-1" y="-161807"/>
            <a:ext cx="2966009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effectLst>
                <a:outerShdw blurRad="38100" dist="38100" dir="2700000" algn="tl">
                  <a:srgbClr val="000000">
                    <a:alpha val="43137"/>
                  </a:srgbClr>
                </a:outerShdw>
              </a:effectLst>
              <a:latin typeface="+mj-lt"/>
            </a:endParaRPr>
          </a:p>
        </p:txBody>
      </p:sp>
      <p:sp>
        <p:nvSpPr>
          <p:cNvPr id="15" name="Rectangle 12"/>
          <p:cNvSpPr>
            <a:spLocks noChangeArrowheads="1"/>
          </p:cNvSpPr>
          <p:nvPr/>
        </p:nvSpPr>
        <p:spPr bwMode="auto">
          <a:xfrm>
            <a:off x="-1" y="-161807"/>
            <a:ext cx="2966009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effectLst>
                <a:outerShdw blurRad="38100" dist="38100" dir="2700000" algn="tl">
                  <a:srgbClr val="000000">
                    <a:alpha val="43137"/>
                  </a:srgbClr>
                </a:outerShdw>
              </a:effectLst>
              <a:latin typeface="+mj-lt"/>
            </a:endParaRPr>
          </a:p>
        </p:txBody>
      </p:sp>
      <p:sp>
        <p:nvSpPr>
          <p:cNvPr id="17" name="Rectangle 14"/>
          <p:cNvSpPr>
            <a:spLocks noChangeArrowheads="1"/>
          </p:cNvSpPr>
          <p:nvPr/>
        </p:nvSpPr>
        <p:spPr bwMode="auto">
          <a:xfrm>
            <a:off x="-1" y="-161807"/>
            <a:ext cx="2966009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effectLst>
                <a:outerShdw blurRad="38100" dist="38100" dir="2700000" algn="tl">
                  <a:srgbClr val="000000">
                    <a:alpha val="43137"/>
                  </a:srgbClr>
                </a:outerShdw>
              </a:effectLst>
              <a:latin typeface="+mj-lt"/>
            </a:endParaRPr>
          </a:p>
        </p:txBody>
      </p:sp>
      <p:sp>
        <p:nvSpPr>
          <p:cNvPr id="19" name="Rectangle 16"/>
          <p:cNvSpPr>
            <a:spLocks noChangeArrowheads="1"/>
          </p:cNvSpPr>
          <p:nvPr/>
        </p:nvSpPr>
        <p:spPr bwMode="auto">
          <a:xfrm>
            <a:off x="-1" y="-161807"/>
            <a:ext cx="2966009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429225180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1744325" y="619125"/>
            <a:ext cx="447675" cy="244475"/>
          </a:xfrm>
        </p:spPr>
        <p:txBody>
          <a:bodyPr>
            <a:normAutofit fontScale="90000"/>
          </a:bodyPr>
          <a:lstStyle/>
          <a:p>
            <a:pPr marR="0" algn="l" rtl="0"/>
            <a:r>
              <a:rPr lang="en-US" sz="1800" b="0" i="0" u="none" strike="noStrike" baseline="0" dirty="0" smtClean="0">
                <a:solidFill>
                  <a:schemeClr val="tx1"/>
                </a:solidFill>
                <a:effectLst>
                  <a:outerShdw blurRad="38100" dist="38100" dir="2700000" algn="tl">
                    <a:srgbClr val="000000">
                      <a:alpha val="43137"/>
                    </a:srgbClr>
                  </a:outerShdw>
                </a:effectLst>
                <a:latin typeface="+mj-lt"/>
              </a:rPr>
              <a:t> </a:t>
            </a:r>
            <a:endParaRPr lang="ru-RU" sz="1800" b="0" i="0" u="none" strike="noStrike" baseline="0" dirty="0" smtClean="0">
              <a:solidFill>
                <a:schemeClr val="tx1"/>
              </a:solidFill>
              <a:effectLst>
                <a:outerShdw blurRad="38100" dist="38100" dir="2700000" algn="tl">
                  <a:srgbClr val="000000">
                    <a:alpha val="43137"/>
                  </a:srgbClr>
                </a:outerShdw>
              </a:effectLst>
              <a:latin typeface="+mj-lt"/>
            </a:endParaRPr>
          </a:p>
        </p:txBody>
      </p:sp>
      <p:sp>
        <p:nvSpPr>
          <p:cNvPr id="3" name="Текст 2"/>
          <p:cNvSpPr>
            <a:spLocks noGrp="1"/>
          </p:cNvSpPr>
          <p:nvPr>
            <p:ph type="body" idx="4294967295"/>
          </p:nvPr>
        </p:nvSpPr>
        <p:spPr>
          <a:xfrm>
            <a:off x="558271" y="863600"/>
            <a:ext cx="9669462" cy="5545138"/>
          </a:xfrm>
        </p:spPr>
        <p:txBody>
          <a:bodyPr>
            <a:normAutofit/>
          </a:bodyPr>
          <a:lstStyle/>
          <a:p>
            <a:pPr marL="0" marR="0" lvl="0" indent="0" algn="l" rtl="0">
              <a:buNone/>
            </a:pPr>
            <a:r>
              <a:rPr lang="uk-UA" sz="1800" b="0" i="0" u="none" strike="noStrike" baseline="0" dirty="0" smtClean="0">
                <a:effectLst>
                  <a:outerShdw blurRad="38100" dist="38100" dir="2700000" algn="tl">
                    <a:srgbClr val="000000">
                      <a:alpha val="43137"/>
                    </a:srgbClr>
                  </a:outerShdw>
                </a:effectLst>
                <a:latin typeface="+mj-lt"/>
              </a:rPr>
              <a:t>У загальному випадку вхідний сигнал, вагові коефіцієнти і значення зсуву можуть приймати дійсні значення. Вихід (</a:t>
            </a:r>
            <a:r>
              <a:rPr lang="uk-UA" sz="1800" b="0" i="1" u="none" strike="noStrike" baseline="0" dirty="0" smtClean="0">
                <a:effectLst>
                  <a:outerShdw blurRad="38100" dist="38100" dir="2700000" algn="tl">
                    <a:srgbClr val="000000">
                      <a:alpha val="43137"/>
                    </a:srgbClr>
                  </a:outerShdw>
                </a:effectLst>
                <a:latin typeface="+mj-lt"/>
              </a:rPr>
              <a:t>у</a:t>
            </a:r>
            <a:r>
              <a:rPr lang="uk-UA" sz="1800" b="0" i="0" u="none" strike="noStrike" baseline="0" dirty="0" smtClean="0">
                <a:effectLst>
                  <a:outerShdw blurRad="38100" dist="38100" dir="2700000" algn="tl">
                    <a:srgbClr val="000000">
                      <a:alpha val="43137"/>
                    </a:srgbClr>
                  </a:outerShdw>
                </a:effectLst>
                <a:latin typeface="+mj-lt"/>
              </a:rPr>
              <a:t>) визначається видом функції активації і може бути як дійсним, так і цілим (табл.2.1). У багатьох практичних задачах входи, вага і зсуви можуть приймати лише деякі </a:t>
            </a:r>
            <a:r>
              <a:rPr lang="ru-RU" sz="1800" b="0" i="0" u="none" strike="noStrike" baseline="0" dirty="0" smtClean="0">
                <a:effectLst>
                  <a:outerShdw blurRad="38100" dist="38100" dir="2700000" algn="tl">
                    <a:srgbClr val="000000">
                      <a:alpha val="43137"/>
                    </a:srgbClr>
                  </a:outerShdw>
                </a:effectLst>
                <a:latin typeface="+mj-lt"/>
              </a:rPr>
              <a:t>ф</a:t>
            </a:r>
            <a:r>
              <a:rPr lang="uk-UA" sz="1800" b="0" i="0" u="none" strike="noStrike" baseline="0" dirty="0" err="1" smtClean="0">
                <a:effectLst>
                  <a:outerShdw blurRad="38100" dist="38100" dir="2700000" algn="tl">
                    <a:srgbClr val="000000">
                      <a:alpha val="43137"/>
                    </a:srgbClr>
                  </a:outerShdw>
                </a:effectLst>
                <a:latin typeface="+mj-lt"/>
              </a:rPr>
              <a:t>іксовані</a:t>
            </a:r>
            <a:r>
              <a:rPr lang="uk-UA" sz="1800" b="0" i="0" u="none" strike="noStrike" baseline="0" dirty="0" smtClean="0">
                <a:effectLst>
                  <a:outerShdw blurRad="38100" dist="38100" dir="2700000" algn="tl">
                    <a:srgbClr val="000000">
                      <a:alpha val="43137"/>
                    </a:srgbClr>
                  </a:outerShdw>
                </a:effectLst>
                <a:latin typeface="+mj-lt"/>
              </a:rPr>
              <a:t> значення.</a:t>
            </a:r>
          </a:p>
          <a:p>
            <a:pPr marL="0" marR="0" lvl="0" indent="0" algn="l" rtl="0">
              <a:buNone/>
            </a:pPr>
            <a:r>
              <a:rPr lang="ru-RU" sz="1800" b="0" i="0" u="none" strike="noStrike" baseline="0" dirty="0" err="1" smtClean="0">
                <a:effectLst>
                  <a:outerShdw blurRad="38100" dist="38100" dir="2700000" algn="tl">
                    <a:srgbClr val="000000">
                      <a:alpha val="43137"/>
                    </a:srgbClr>
                  </a:outerShdw>
                </a:effectLst>
                <a:latin typeface="+mj-lt"/>
              </a:rPr>
              <a:t>Синаптичні</a:t>
            </a:r>
            <a:r>
              <a:rPr lang="ru-RU" sz="1800" b="0" i="0" u="none" strike="noStrike" baseline="0" dirty="0" smtClean="0">
                <a:effectLst>
                  <a:outerShdw blurRad="38100" dist="38100" dir="2700000" algn="tl">
                    <a:srgbClr val="000000">
                      <a:alpha val="43137"/>
                    </a:srgbClr>
                  </a:outerShdw>
                </a:effectLst>
                <a:latin typeface="+mj-lt"/>
              </a:rPr>
              <a:t> </a:t>
            </a:r>
            <a:r>
              <a:rPr lang="ru-RU" sz="1800" b="0" i="0" u="none" strike="noStrike" baseline="0" dirty="0" err="1" smtClean="0">
                <a:effectLst>
                  <a:outerShdw blurRad="38100" dist="38100" dir="2700000" algn="tl">
                    <a:srgbClr val="000000">
                      <a:alpha val="43137"/>
                    </a:srgbClr>
                  </a:outerShdw>
                </a:effectLst>
                <a:latin typeface="+mj-lt"/>
              </a:rPr>
              <a:t>зв'язки</a:t>
            </a:r>
            <a:r>
              <a:rPr lang="ru-RU" sz="1800" b="0" i="0" u="none" strike="noStrike" baseline="0" dirty="0" smtClean="0">
                <a:effectLst>
                  <a:outerShdw blurRad="38100" dist="38100" dir="2700000" algn="tl">
                    <a:srgbClr val="000000">
                      <a:alpha val="43137"/>
                    </a:srgbClr>
                  </a:outerShdw>
                </a:effectLst>
                <a:latin typeface="+mj-lt"/>
              </a:rPr>
              <a:t> </a:t>
            </a:r>
            <a:r>
              <a:rPr lang="ru-RU" sz="1800" b="0" i="0" u="none" strike="noStrike" baseline="0" dirty="0" err="1" smtClean="0">
                <a:effectLst>
                  <a:outerShdw blurRad="38100" dist="38100" dir="2700000" algn="tl">
                    <a:srgbClr val="000000">
                      <a:alpha val="43137"/>
                    </a:srgbClr>
                  </a:outerShdw>
                </a:effectLst>
                <a:latin typeface="+mj-lt"/>
              </a:rPr>
              <a:t>із</a:t>
            </a:r>
            <a:r>
              <a:rPr lang="ru-RU" sz="1800" b="0" i="0" u="none" strike="noStrike" baseline="0" dirty="0" smtClean="0">
                <a:effectLst>
                  <a:outerShdw blurRad="38100" dist="38100" dir="2700000" algn="tl">
                    <a:srgbClr val="000000">
                      <a:alpha val="43137"/>
                    </a:srgbClr>
                  </a:outerShdw>
                </a:effectLst>
                <a:latin typeface="+mj-lt"/>
              </a:rPr>
              <a:t> </a:t>
            </a:r>
            <a:r>
              <a:rPr lang="ru-RU" sz="1800" b="0" i="0" u="none" strike="noStrike" baseline="0" dirty="0" err="1" smtClean="0">
                <a:effectLst>
                  <a:outerShdw blurRad="38100" dist="38100" dir="2700000" algn="tl">
                    <a:srgbClr val="000000">
                      <a:alpha val="43137"/>
                    </a:srgbClr>
                  </a:outerShdw>
                </a:effectLst>
                <a:latin typeface="+mj-lt"/>
              </a:rPr>
              <a:t>позитивними</a:t>
            </a:r>
            <a:r>
              <a:rPr lang="ru-RU" sz="1800" b="0" i="0" u="none" strike="noStrike" baseline="0" dirty="0" smtClean="0">
                <a:effectLst>
                  <a:outerShdw blurRad="38100" dist="38100" dir="2700000" algn="tl">
                    <a:srgbClr val="000000">
                      <a:alpha val="43137"/>
                    </a:srgbClr>
                  </a:outerShdw>
                </a:effectLst>
                <a:latin typeface="+mj-lt"/>
              </a:rPr>
              <a:t> вагами </a:t>
            </a:r>
            <a:r>
              <a:rPr lang="ru-RU" sz="1800" b="0" i="0" u="none" strike="noStrike" baseline="0" dirty="0" err="1" smtClean="0">
                <a:effectLst>
                  <a:outerShdw blurRad="38100" dist="38100" dir="2700000" algn="tl">
                    <a:srgbClr val="000000">
                      <a:alpha val="43137"/>
                    </a:srgbClr>
                  </a:outerShdw>
                </a:effectLst>
                <a:latin typeface="+mj-lt"/>
              </a:rPr>
              <a:t>називають</a:t>
            </a:r>
            <a:r>
              <a:rPr lang="ru-RU" sz="1800" b="0" i="0" u="none" strike="noStrike" baseline="0" dirty="0" smtClean="0">
                <a:effectLst>
                  <a:outerShdw blurRad="38100" dist="38100" dir="2700000" algn="tl">
                    <a:srgbClr val="000000">
                      <a:alpha val="43137"/>
                    </a:srgbClr>
                  </a:outerShdw>
                </a:effectLst>
                <a:latin typeface="+mj-lt"/>
              </a:rPr>
              <a:t> </a:t>
            </a:r>
            <a:r>
              <a:rPr lang="ru-RU" sz="1800" b="0" i="0" u="none" strike="noStrike" baseline="0" dirty="0" err="1" smtClean="0">
                <a:effectLst>
                  <a:outerShdw blurRad="38100" dist="38100" dir="2700000" algn="tl">
                    <a:srgbClr val="000000">
                      <a:alpha val="43137"/>
                    </a:srgbClr>
                  </a:outerShdw>
                </a:effectLst>
                <a:latin typeface="+mj-lt"/>
              </a:rPr>
              <a:t>збуджуючими</a:t>
            </a:r>
            <a:r>
              <a:rPr lang="ru-RU" sz="1800" b="0" i="0" u="none" strike="noStrike" baseline="0" dirty="0" smtClean="0">
                <a:effectLst>
                  <a:outerShdw blurRad="38100" dist="38100" dir="2700000" algn="tl">
                    <a:srgbClr val="000000">
                      <a:alpha val="43137"/>
                    </a:srgbClr>
                  </a:outerShdw>
                </a:effectLst>
                <a:latin typeface="+mj-lt"/>
              </a:rPr>
              <a:t>, з </a:t>
            </a:r>
            <a:r>
              <a:rPr lang="ru-RU" sz="1800" b="0" i="0" u="none" strike="noStrike" baseline="0" dirty="0" err="1" smtClean="0">
                <a:effectLst>
                  <a:outerShdw blurRad="38100" dist="38100" dir="2700000" algn="tl">
                    <a:srgbClr val="000000">
                      <a:alpha val="43137"/>
                    </a:srgbClr>
                  </a:outerShdw>
                </a:effectLst>
                <a:latin typeface="+mj-lt"/>
              </a:rPr>
              <a:t>негативними</a:t>
            </a:r>
            <a:r>
              <a:rPr lang="ru-RU" sz="1800" b="0" i="0" u="none" strike="noStrike" baseline="0" dirty="0" smtClean="0">
                <a:effectLst>
                  <a:outerShdw blurRad="38100" dist="38100" dir="2700000" algn="tl">
                    <a:srgbClr val="000000">
                      <a:alpha val="43137"/>
                    </a:srgbClr>
                  </a:outerShdw>
                </a:effectLst>
                <a:latin typeface="+mj-lt"/>
              </a:rPr>
              <a:t> </a:t>
            </a:r>
            <a:r>
              <a:rPr lang="ru-RU" sz="1800" b="0" i="0" u="none" strike="noStrike" baseline="0" dirty="0" err="1" smtClean="0">
                <a:effectLst>
                  <a:outerShdw blurRad="38100" dist="38100" dir="2700000" algn="tl">
                    <a:srgbClr val="000000">
                      <a:alpha val="43137"/>
                    </a:srgbClr>
                  </a:outerShdw>
                </a:effectLst>
                <a:latin typeface="+mj-lt"/>
              </a:rPr>
              <a:t>масами</a:t>
            </a:r>
            <a:r>
              <a:rPr lang="ru-RU" sz="1800" b="0" i="0" u="none" strike="noStrike" baseline="0" dirty="0" smtClean="0">
                <a:effectLst>
                  <a:outerShdw blurRad="38100" dist="38100" dir="2700000" algn="tl">
                    <a:srgbClr val="000000">
                      <a:alpha val="43137"/>
                    </a:srgbClr>
                  </a:outerShdw>
                </a:effectLst>
                <a:latin typeface="+mj-lt"/>
              </a:rPr>
              <a:t> – </a:t>
            </a:r>
            <a:r>
              <a:rPr lang="ru-RU" sz="1800" b="0" i="0" u="none" strike="noStrike" baseline="0" dirty="0" err="1" smtClean="0">
                <a:effectLst>
                  <a:outerShdw blurRad="38100" dist="38100" dir="2700000" algn="tl">
                    <a:srgbClr val="000000">
                      <a:alpha val="43137"/>
                    </a:srgbClr>
                  </a:outerShdw>
                </a:effectLst>
                <a:latin typeface="+mj-lt"/>
              </a:rPr>
              <a:t>гальмуючими</a:t>
            </a:r>
            <a:r>
              <a:rPr lang="ru-RU" sz="1800" b="0" i="0" u="none" strike="noStrike" baseline="0" dirty="0" smtClean="0">
                <a:effectLst>
                  <a:outerShdw blurRad="38100" dist="38100" dir="2700000" algn="tl">
                    <a:srgbClr val="000000">
                      <a:alpha val="43137"/>
                    </a:srgbClr>
                  </a:outerShdw>
                </a:effectLst>
                <a:latin typeface="+mj-lt"/>
              </a:rPr>
              <a:t>.</a:t>
            </a:r>
          </a:p>
          <a:p>
            <a:pPr marL="0" marR="0" lvl="0" indent="0" algn="l" rtl="0">
              <a:buNone/>
            </a:pPr>
            <a:r>
              <a:rPr lang="ru-RU" sz="1800" b="0" i="0" u="none" strike="noStrike" baseline="0" dirty="0" smtClean="0">
                <a:effectLst>
                  <a:outerShdw blurRad="38100" dist="38100" dir="2700000" algn="tl">
                    <a:srgbClr val="000000">
                      <a:alpha val="43137"/>
                    </a:srgbClr>
                  </a:outerShdw>
                </a:effectLst>
                <a:latin typeface="+mj-lt"/>
              </a:rPr>
              <a:t>Таким чином, нейрон </a:t>
            </a:r>
            <a:r>
              <a:rPr lang="ru-RU" sz="1800" b="0" i="0" u="none" strike="noStrike" baseline="0" dirty="0" err="1" smtClean="0">
                <a:effectLst>
                  <a:outerShdw blurRad="38100" dist="38100" dir="2700000" algn="tl">
                    <a:srgbClr val="000000">
                      <a:alpha val="43137"/>
                    </a:srgbClr>
                  </a:outerShdw>
                </a:effectLst>
                <a:latin typeface="+mj-lt"/>
              </a:rPr>
              <a:t>повністю</a:t>
            </a:r>
            <a:r>
              <a:rPr lang="ru-RU" sz="1800" b="0" i="0" u="none" strike="noStrike" baseline="0" dirty="0" smtClean="0">
                <a:effectLst>
                  <a:outerShdw blurRad="38100" dist="38100" dir="2700000" algn="tl">
                    <a:srgbClr val="000000">
                      <a:alpha val="43137"/>
                    </a:srgbClr>
                  </a:outerShdw>
                </a:effectLst>
                <a:latin typeface="+mj-lt"/>
              </a:rPr>
              <a:t> </a:t>
            </a:r>
            <a:r>
              <a:rPr lang="ru-RU" sz="1800" b="0" i="0" u="none" strike="noStrike" baseline="0" dirty="0" err="1" smtClean="0">
                <a:effectLst>
                  <a:outerShdw blurRad="38100" dist="38100" dir="2700000" algn="tl">
                    <a:srgbClr val="000000">
                      <a:alpha val="43137"/>
                    </a:srgbClr>
                  </a:outerShdw>
                </a:effectLst>
                <a:latin typeface="+mj-lt"/>
              </a:rPr>
              <a:t>описується</a:t>
            </a:r>
            <a:r>
              <a:rPr lang="ru-RU" sz="1800" b="0" i="0" u="none" strike="noStrike" baseline="0" dirty="0" smtClean="0">
                <a:effectLst>
                  <a:outerShdw blurRad="38100" dist="38100" dir="2700000" algn="tl">
                    <a:srgbClr val="000000">
                      <a:alpha val="43137"/>
                    </a:srgbClr>
                  </a:outerShdw>
                </a:effectLst>
                <a:latin typeface="+mj-lt"/>
              </a:rPr>
              <a:t> </a:t>
            </a:r>
            <a:r>
              <a:rPr lang="ru-RU" sz="1800" b="0" i="0" u="none" strike="noStrike" baseline="0" dirty="0" err="1" smtClean="0">
                <a:effectLst>
                  <a:outerShdw blurRad="38100" dist="38100" dir="2700000" algn="tl">
                    <a:srgbClr val="000000">
                      <a:alpha val="43137"/>
                    </a:srgbClr>
                  </a:outerShdw>
                </a:effectLst>
                <a:latin typeface="+mj-lt"/>
              </a:rPr>
              <a:t>своїми</a:t>
            </a:r>
            <a:r>
              <a:rPr lang="ru-RU" sz="1800" b="0" i="0" u="none" strike="noStrike" baseline="0" dirty="0" smtClean="0">
                <a:effectLst>
                  <a:outerShdw blurRad="38100" dist="38100" dir="2700000" algn="tl">
                    <a:srgbClr val="000000">
                      <a:alpha val="43137"/>
                    </a:srgbClr>
                  </a:outerShdw>
                </a:effectLst>
                <a:latin typeface="+mj-lt"/>
              </a:rPr>
              <a:t> вагами  і передаточною </a:t>
            </a:r>
            <a:r>
              <a:rPr lang="ru-RU" sz="1800" b="0" i="0" u="none" strike="noStrike" baseline="0" dirty="0" err="1" smtClean="0">
                <a:effectLst>
                  <a:outerShdw blurRad="38100" dist="38100" dir="2700000" algn="tl">
                    <a:srgbClr val="000000">
                      <a:alpha val="43137"/>
                    </a:srgbClr>
                  </a:outerShdw>
                </a:effectLst>
                <a:latin typeface="+mj-lt"/>
              </a:rPr>
              <a:t>функцією</a:t>
            </a:r>
            <a:r>
              <a:rPr lang="ru-RU" sz="1800" b="0" i="0" u="none" strike="noStrike" baseline="0" dirty="0" smtClean="0">
                <a:effectLst>
                  <a:outerShdw blurRad="38100" dist="38100" dir="2700000" algn="tl">
                    <a:srgbClr val="000000">
                      <a:alpha val="43137"/>
                    </a:srgbClr>
                  </a:outerShdw>
                </a:effectLst>
                <a:latin typeface="+mj-lt"/>
              </a:rPr>
              <a:t> </a:t>
            </a:r>
            <a:r>
              <a:rPr lang="ru-RU" sz="1800" b="0" i="1" u="none" strike="noStrike" baseline="0" dirty="0" smtClean="0">
                <a:effectLst>
                  <a:outerShdw blurRad="38100" dist="38100" dir="2700000" algn="tl">
                    <a:srgbClr val="000000">
                      <a:alpha val="43137"/>
                    </a:srgbClr>
                  </a:outerShdw>
                </a:effectLst>
                <a:latin typeface="+mj-lt"/>
              </a:rPr>
              <a:t>f(s).</a:t>
            </a:r>
            <a:r>
              <a:rPr lang="ru-RU" sz="1800" b="0" i="0" u="none" strike="noStrike" baseline="0" dirty="0" smtClean="0">
                <a:effectLst>
                  <a:outerShdw blurRad="38100" dist="38100" dir="2700000" algn="tl">
                    <a:srgbClr val="000000">
                      <a:alpha val="43137"/>
                    </a:srgbClr>
                  </a:outerShdw>
                </a:effectLst>
                <a:latin typeface="+mj-lt"/>
              </a:rPr>
              <a:t> Одержавши </a:t>
            </a:r>
            <a:r>
              <a:rPr lang="ru-RU" sz="1800" b="0" i="0" u="none" strike="noStrike" baseline="0" dirty="0" err="1" smtClean="0">
                <a:effectLst>
                  <a:outerShdw blurRad="38100" dist="38100" dir="2700000" algn="tl">
                    <a:srgbClr val="000000">
                      <a:alpha val="43137"/>
                    </a:srgbClr>
                  </a:outerShdw>
                </a:effectLst>
                <a:latin typeface="+mj-lt"/>
              </a:rPr>
              <a:t>набір</a:t>
            </a:r>
            <a:r>
              <a:rPr lang="ru-RU" sz="1800" b="0" i="0" u="none" strike="noStrike" baseline="0" dirty="0" smtClean="0">
                <a:effectLst>
                  <a:outerShdw blurRad="38100" dist="38100" dir="2700000" algn="tl">
                    <a:srgbClr val="000000">
                      <a:alpha val="43137"/>
                    </a:srgbClr>
                  </a:outerShdw>
                </a:effectLst>
                <a:latin typeface="+mj-lt"/>
              </a:rPr>
              <a:t> чисел (вектор) </a:t>
            </a:r>
            <a:r>
              <a:rPr lang="ru-RU" sz="1800" b="0" i="0" u="none" strike="noStrike" baseline="0" dirty="0" err="1" smtClean="0">
                <a:effectLst>
                  <a:outerShdw blurRad="38100" dist="38100" dir="2700000" algn="tl">
                    <a:srgbClr val="000000">
                      <a:alpha val="43137"/>
                    </a:srgbClr>
                  </a:outerShdw>
                </a:effectLst>
                <a:latin typeface="+mj-lt"/>
              </a:rPr>
              <a:t>х</a:t>
            </a:r>
            <a:r>
              <a:rPr lang="ru-RU" sz="1800" b="0" i="0" u="none" strike="noStrike" baseline="-25000" dirty="0" err="1" smtClean="0">
                <a:effectLst>
                  <a:outerShdw blurRad="38100" dist="38100" dir="2700000" algn="tl">
                    <a:srgbClr val="000000">
                      <a:alpha val="43137"/>
                    </a:srgbClr>
                  </a:outerShdw>
                </a:effectLst>
                <a:latin typeface="+mj-lt"/>
              </a:rPr>
              <a:t>і</a:t>
            </a:r>
            <a:r>
              <a:rPr lang="ru-RU" sz="1800" b="0" i="0" u="none" strike="noStrike" baseline="0" dirty="0" smtClean="0">
                <a:effectLst>
                  <a:outerShdw blurRad="38100" dist="38100" dir="2700000" algn="tl">
                    <a:srgbClr val="000000">
                      <a:alpha val="43137"/>
                    </a:srgbClr>
                  </a:outerShdw>
                </a:effectLst>
                <a:latin typeface="+mj-lt"/>
              </a:rPr>
              <a:t>, нейрон </a:t>
            </a:r>
            <a:r>
              <a:rPr lang="ru-RU" sz="1800" b="0" i="0" u="none" strike="noStrike" baseline="0" dirty="0" err="1" smtClean="0">
                <a:effectLst>
                  <a:outerShdw blurRad="38100" dist="38100" dir="2700000" algn="tl">
                    <a:srgbClr val="000000">
                      <a:alpha val="43137"/>
                    </a:srgbClr>
                  </a:outerShdw>
                </a:effectLst>
                <a:latin typeface="+mj-lt"/>
              </a:rPr>
              <a:t>видає</a:t>
            </a:r>
            <a:r>
              <a:rPr lang="ru-RU" sz="1800" b="0" i="0" u="none" strike="noStrike" baseline="0" dirty="0" smtClean="0">
                <a:effectLst>
                  <a:outerShdw blurRad="38100" dist="38100" dir="2700000" algn="tl">
                    <a:srgbClr val="000000">
                      <a:alpha val="43137"/>
                    </a:srgbClr>
                  </a:outerShdw>
                </a:effectLst>
                <a:latin typeface="+mj-lt"/>
              </a:rPr>
              <a:t> </a:t>
            </a:r>
            <a:r>
              <a:rPr lang="ru-RU" sz="1800" b="0" i="0" u="none" strike="noStrike" baseline="0" dirty="0" err="1" smtClean="0">
                <a:effectLst>
                  <a:outerShdw blurRad="38100" dist="38100" dir="2700000" algn="tl">
                    <a:srgbClr val="000000">
                      <a:alpha val="43137"/>
                    </a:srgbClr>
                  </a:outerShdw>
                </a:effectLst>
                <a:latin typeface="+mj-lt"/>
              </a:rPr>
              <a:t>деяке</a:t>
            </a:r>
            <a:r>
              <a:rPr lang="ru-RU" sz="1800" b="0" i="0" u="none" strike="noStrike" baseline="0" dirty="0" smtClean="0">
                <a:effectLst>
                  <a:outerShdw blurRad="38100" dist="38100" dir="2700000" algn="tl">
                    <a:srgbClr val="000000">
                      <a:alpha val="43137"/>
                    </a:srgbClr>
                  </a:outerShdw>
                </a:effectLst>
                <a:latin typeface="+mj-lt"/>
              </a:rPr>
              <a:t> число </a:t>
            </a:r>
            <a:r>
              <a:rPr lang="ru-RU" sz="1800" b="0" i="1" u="none" strike="noStrike" baseline="0" dirty="0" smtClean="0">
                <a:effectLst>
                  <a:outerShdw blurRad="38100" dist="38100" dir="2700000" algn="tl">
                    <a:srgbClr val="000000">
                      <a:alpha val="43137"/>
                    </a:srgbClr>
                  </a:outerShdw>
                </a:effectLst>
                <a:latin typeface="+mj-lt"/>
              </a:rPr>
              <a:t>у</a:t>
            </a:r>
            <a:r>
              <a:rPr lang="ru-RU" sz="1800" b="0" i="0" u="none" strike="noStrike" baseline="0" dirty="0" smtClean="0">
                <a:effectLst>
                  <a:outerShdw blurRad="38100" dist="38100" dir="2700000" algn="tl">
                    <a:srgbClr val="000000">
                      <a:alpha val="43137"/>
                    </a:srgbClr>
                  </a:outerShdw>
                </a:effectLst>
                <a:latin typeface="+mj-lt"/>
              </a:rPr>
              <a:t> на </a:t>
            </a:r>
            <a:r>
              <a:rPr lang="ru-RU" sz="1800" b="0" i="0" u="none" strike="noStrike" baseline="0" dirty="0" err="1" smtClean="0">
                <a:effectLst>
                  <a:outerShdw blurRad="38100" dist="38100" dir="2700000" algn="tl">
                    <a:srgbClr val="000000">
                      <a:alpha val="43137"/>
                    </a:srgbClr>
                  </a:outerShdw>
                </a:effectLst>
                <a:latin typeface="+mj-lt"/>
              </a:rPr>
              <a:t>виході</a:t>
            </a:r>
            <a:r>
              <a:rPr lang="ru-RU" sz="1800" b="0" i="0" u="none" strike="noStrike" baseline="0" dirty="0" smtClean="0">
                <a:effectLst>
                  <a:outerShdw blurRad="38100" dist="38100" dir="2700000" algn="tl">
                    <a:srgbClr val="000000">
                      <a:alpha val="43137"/>
                    </a:srgbClr>
                  </a:outerShdw>
                </a:effectLst>
                <a:latin typeface="+mj-lt"/>
              </a:rPr>
              <a:t>.</a:t>
            </a:r>
          </a:p>
          <a:p>
            <a:pPr marL="0" marR="0" lvl="0" indent="0" algn="l" rtl="0">
              <a:buNone/>
            </a:pPr>
            <a:endParaRPr lang="uk-UA" sz="1800" b="0" i="0" u="none" strike="noStrike" baseline="0" dirty="0" smtClean="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326229378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341438" y="0"/>
            <a:ext cx="10850562" cy="812800"/>
          </a:xfrm>
        </p:spPr>
        <p:txBody>
          <a:bodyPr/>
          <a:lstStyle/>
          <a:p>
            <a:pPr marR="0" algn="l" rtl="0"/>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Таблиця</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2.1.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Перелік</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функцій</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активації</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нейронів</a:t>
            </a:r>
            <a:endParaRPr lang="ru-RU" sz="1800" b="0" i="0" u="none" strike="noStrike" baseline="0" dirty="0" smtClean="0">
              <a:solidFill>
                <a:schemeClr val="tx1"/>
              </a:solidFill>
              <a:effectLst>
                <a:outerShdw blurRad="38100" dist="38100" dir="2700000" algn="tl">
                  <a:srgbClr val="000000">
                    <a:alpha val="43137"/>
                  </a:srgbClr>
                </a:outerShdw>
              </a:effectLst>
              <a:latin typeface="+mj-lt"/>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591651592"/>
              </p:ext>
            </p:extLst>
          </p:nvPr>
        </p:nvGraphicFramePr>
        <p:xfrm>
          <a:off x="626533" y="812802"/>
          <a:ext cx="10786533" cy="5926664"/>
        </p:xfrm>
        <a:graphic>
          <a:graphicData uri="http://schemas.openxmlformats.org/drawingml/2006/table">
            <a:tbl>
              <a:tblPr firstRow="1" bandRow="1">
                <a:tableStyleId>{5C22544A-7EE6-4342-B048-85BDC9FD1C3A}</a:tableStyleId>
              </a:tblPr>
              <a:tblGrid>
                <a:gridCol w="3595511">
                  <a:extLst>
                    <a:ext uri="{9D8B030D-6E8A-4147-A177-3AD203B41FA5}">
                      <a16:colId xmlns:a16="http://schemas.microsoft.com/office/drawing/2014/main" val="394785497"/>
                    </a:ext>
                  </a:extLst>
                </a:gridCol>
                <a:gridCol w="3595511">
                  <a:extLst>
                    <a:ext uri="{9D8B030D-6E8A-4147-A177-3AD203B41FA5}">
                      <a16:colId xmlns:a16="http://schemas.microsoft.com/office/drawing/2014/main" val="3160958275"/>
                    </a:ext>
                  </a:extLst>
                </a:gridCol>
                <a:gridCol w="3595511">
                  <a:extLst>
                    <a:ext uri="{9D8B030D-6E8A-4147-A177-3AD203B41FA5}">
                      <a16:colId xmlns:a16="http://schemas.microsoft.com/office/drawing/2014/main" val="1285668174"/>
                    </a:ext>
                  </a:extLst>
                </a:gridCol>
              </a:tblGrid>
              <a:tr h="740833">
                <a:tc>
                  <a:txBody>
                    <a:bodyPr/>
                    <a:lstStyle/>
                    <a:p>
                      <a:pPr>
                        <a:lnSpc>
                          <a:spcPct val="107000"/>
                        </a:lnSpc>
                        <a:spcBef>
                          <a:spcPts val="200"/>
                        </a:spcBef>
                        <a:spcAft>
                          <a:spcPts val="0"/>
                        </a:spcAft>
                      </a:pPr>
                      <a:r>
                        <a:rPr lang="uk-UA" sz="20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Назва</a:t>
                      </a:r>
                      <a:endParaRPr lang="ru-RU" sz="20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Bef>
                          <a:spcPts val="200"/>
                        </a:spcBef>
                        <a:spcAft>
                          <a:spcPts val="0"/>
                        </a:spcAft>
                      </a:pPr>
                      <a:r>
                        <a:rPr lang="uk-UA" sz="20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Формула</a:t>
                      </a:r>
                      <a:endParaRPr lang="ru-RU" sz="20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Bef>
                          <a:spcPts val="200"/>
                        </a:spcBef>
                        <a:spcAft>
                          <a:spcPts val="0"/>
                        </a:spcAft>
                      </a:pPr>
                      <a:r>
                        <a:rPr lang="uk-UA"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Область значень</a:t>
                      </a:r>
                      <a:endParaRPr lang="ru-RU"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010836516"/>
                  </a:ext>
                </a:extLst>
              </a:tr>
              <a:tr h="740833">
                <a:tc>
                  <a:txBody>
                    <a:bodyPr/>
                    <a:lstStyle/>
                    <a:p>
                      <a:pPr>
                        <a:lnSpc>
                          <a:spcPct val="107000"/>
                        </a:lnSpc>
                        <a:spcBef>
                          <a:spcPts val="200"/>
                        </a:spcBef>
                        <a:spcAft>
                          <a:spcPts val="0"/>
                        </a:spcAft>
                      </a:pPr>
                      <a:r>
                        <a:rPr lang="uk-UA"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Порогова</a:t>
                      </a:r>
                      <a:endParaRPr lang="ru-RU"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Bef>
                          <a:spcPts val="200"/>
                        </a:spcBef>
                        <a:spcAft>
                          <a:spcPts val="0"/>
                        </a:spcAft>
                      </a:pPr>
                      <a:endParaRPr lang="uk-UA"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Bef>
                          <a:spcPts val="200"/>
                        </a:spcBef>
                        <a:spcAft>
                          <a:spcPts val="0"/>
                        </a:spcAft>
                      </a:pPr>
                      <a:r>
                        <a:rPr lang="uk-UA"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(0, 1)</a:t>
                      </a:r>
                      <a:endParaRPr lang="ru-RU"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821611590"/>
                  </a:ext>
                </a:extLst>
              </a:tr>
              <a:tr h="740833">
                <a:tc>
                  <a:txBody>
                    <a:bodyPr/>
                    <a:lstStyle/>
                    <a:p>
                      <a:pPr>
                        <a:lnSpc>
                          <a:spcPct val="107000"/>
                        </a:lnSpc>
                        <a:spcBef>
                          <a:spcPts val="200"/>
                        </a:spcBef>
                        <a:spcAft>
                          <a:spcPts val="0"/>
                        </a:spcAft>
                      </a:pPr>
                      <a:r>
                        <a:rPr lang="uk-UA"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Знакова (сигнатурна)</a:t>
                      </a:r>
                      <a:endParaRPr lang="ru-RU"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Bef>
                          <a:spcPts val="200"/>
                        </a:spcBef>
                        <a:spcAft>
                          <a:spcPts val="0"/>
                        </a:spcAft>
                      </a:pPr>
                      <a:endParaRPr lang="uk-UA"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Bef>
                          <a:spcPts val="200"/>
                        </a:spcBef>
                        <a:spcAft>
                          <a:spcPts val="0"/>
                        </a:spcAft>
                      </a:pPr>
                      <a:r>
                        <a:rPr lang="uk-UA"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(-1, 1)</a:t>
                      </a:r>
                      <a:endParaRPr lang="ru-RU"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420677735"/>
                  </a:ext>
                </a:extLst>
              </a:tr>
              <a:tr h="740833">
                <a:tc>
                  <a:txBody>
                    <a:bodyPr/>
                    <a:lstStyle/>
                    <a:p>
                      <a:pPr>
                        <a:lnSpc>
                          <a:spcPct val="107000"/>
                        </a:lnSpc>
                        <a:spcBef>
                          <a:spcPts val="200"/>
                        </a:spcBef>
                        <a:spcAft>
                          <a:spcPts val="0"/>
                        </a:spcAft>
                      </a:pPr>
                      <a:r>
                        <a:rPr lang="uk-UA"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Сигмоїдальна (логістична)</a:t>
                      </a:r>
                      <a:endParaRPr lang="ru-RU"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Bef>
                          <a:spcPts val="200"/>
                        </a:spcBef>
                        <a:spcAft>
                          <a:spcPts val="0"/>
                        </a:spcAft>
                      </a:pPr>
                      <a:endParaRPr lang="uk-UA"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Bef>
                          <a:spcPts val="200"/>
                        </a:spcBef>
                        <a:spcAft>
                          <a:spcPts val="0"/>
                        </a:spcAft>
                      </a:pPr>
                      <a:r>
                        <a:rPr lang="uk-UA"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(0, 1)</a:t>
                      </a:r>
                      <a:endParaRPr lang="ru-RU"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768943474"/>
                  </a:ext>
                </a:extLst>
              </a:tr>
              <a:tr h="740833">
                <a:tc>
                  <a:txBody>
                    <a:bodyPr/>
                    <a:lstStyle/>
                    <a:p>
                      <a:pPr>
                        <a:lnSpc>
                          <a:spcPct val="107000"/>
                        </a:lnSpc>
                        <a:spcBef>
                          <a:spcPts val="200"/>
                        </a:spcBef>
                        <a:spcAft>
                          <a:spcPts val="0"/>
                        </a:spcAft>
                      </a:pPr>
                      <a:r>
                        <a:rPr lang="uk-UA"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Напівлінійна</a:t>
                      </a:r>
                      <a:endParaRPr lang="ru-RU"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Bef>
                          <a:spcPts val="200"/>
                        </a:spcBef>
                        <a:spcAft>
                          <a:spcPts val="0"/>
                        </a:spcAft>
                      </a:pPr>
                      <a:endParaRPr lang="uk-UA"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Bef>
                          <a:spcPts val="200"/>
                        </a:spcBef>
                        <a:spcAft>
                          <a:spcPts val="0"/>
                        </a:spcAft>
                      </a:pPr>
                      <a:r>
                        <a:rPr lang="uk-UA"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(0, </a:t>
                      </a:r>
                      <a:r>
                        <a:rPr lang="uk-UA" sz="2000" b="1">
                          <a:solidFill>
                            <a:schemeClr val="bg1"/>
                          </a:solidFill>
                          <a:effectLst/>
                          <a:latin typeface="Calibri Light" panose="020F0302020204030204" pitchFamily="34" charset="0"/>
                          <a:ea typeface="Times New Roman" panose="02020603050405020304" pitchFamily="18" charset="0"/>
                          <a:cs typeface="Times New Roman" panose="02020603050405020304" pitchFamily="18" charset="0"/>
                          <a:sym typeface="Symbol" panose="05050102010706020507" pitchFamily="18" charset="2"/>
                        </a:rPr>
                        <a:t></a:t>
                      </a:r>
                      <a:r>
                        <a:rPr lang="uk-UA"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ru-RU"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978155265"/>
                  </a:ext>
                </a:extLst>
              </a:tr>
              <a:tr h="740833">
                <a:tc>
                  <a:txBody>
                    <a:bodyPr/>
                    <a:lstStyle/>
                    <a:p>
                      <a:pPr>
                        <a:lnSpc>
                          <a:spcPct val="107000"/>
                        </a:lnSpc>
                        <a:spcBef>
                          <a:spcPts val="200"/>
                        </a:spcBef>
                        <a:spcAft>
                          <a:spcPts val="0"/>
                        </a:spcAft>
                      </a:pPr>
                      <a:r>
                        <a:rPr lang="uk-UA"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Лінійна</a:t>
                      </a:r>
                      <a:endParaRPr lang="ru-RU"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Bef>
                          <a:spcPts val="200"/>
                        </a:spcBef>
                        <a:spcAft>
                          <a:spcPts val="0"/>
                        </a:spcAft>
                      </a:pPr>
                      <a:r>
                        <a:rPr lang="en-US" sz="2000" b="1" i="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f(s) = s</a:t>
                      </a:r>
                      <a:endParaRPr lang="ru-RU"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Bef>
                          <a:spcPts val="200"/>
                        </a:spcBef>
                        <a:spcAft>
                          <a:spcPts val="0"/>
                        </a:spcAft>
                      </a:pPr>
                      <a:r>
                        <a:rPr lang="en-US"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a:t>
                      </a:r>
                      <a:r>
                        <a:rPr lang="en-US" sz="2000" b="1">
                          <a:solidFill>
                            <a:schemeClr val="bg1"/>
                          </a:solidFill>
                          <a:effectLst/>
                          <a:latin typeface="Calibri Light" panose="020F0302020204030204" pitchFamily="34" charset="0"/>
                          <a:ea typeface="Times New Roman" panose="02020603050405020304" pitchFamily="18" charset="0"/>
                          <a:cs typeface="Times New Roman" panose="02020603050405020304" pitchFamily="18" charset="0"/>
                          <a:sym typeface="Symbol" panose="05050102010706020507" pitchFamily="18" charset="2"/>
                        </a:rPr>
                        <a:t></a:t>
                      </a:r>
                      <a:r>
                        <a:rPr lang="en-US"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2000" b="1">
                          <a:solidFill>
                            <a:schemeClr val="bg1"/>
                          </a:solidFill>
                          <a:effectLst/>
                          <a:latin typeface="Calibri Light" panose="020F0302020204030204" pitchFamily="34" charset="0"/>
                          <a:ea typeface="Times New Roman" panose="02020603050405020304" pitchFamily="18" charset="0"/>
                          <a:cs typeface="Times New Roman" panose="02020603050405020304" pitchFamily="18" charset="0"/>
                          <a:sym typeface="Symbol" panose="05050102010706020507" pitchFamily="18" charset="2"/>
                        </a:rPr>
                        <a:t></a:t>
                      </a:r>
                      <a:r>
                        <a:rPr lang="en-US"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ru-RU"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437155003"/>
                  </a:ext>
                </a:extLst>
              </a:tr>
              <a:tr h="740833">
                <a:tc>
                  <a:txBody>
                    <a:bodyPr/>
                    <a:lstStyle/>
                    <a:p>
                      <a:pPr>
                        <a:lnSpc>
                          <a:spcPct val="107000"/>
                        </a:lnSpc>
                        <a:spcBef>
                          <a:spcPts val="200"/>
                        </a:spcBef>
                        <a:spcAft>
                          <a:spcPts val="0"/>
                        </a:spcAft>
                      </a:pPr>
                      <a:r>
                        <a:rPr lang="uk-UA"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Радіальна базисна (гаусівська)</a:t>
                      </a:r>
                      <a:endParaRPr lang="ru-RU"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Bef>
                          <a:spcPts val="200"/>
                        </a:spcBef>
                        <a:spcAft>
                          <a:spcPts val="0"/>
                        </a:spcAft>
                      </a:pPr>
                      <a:endParaRPr lang="uk-UA"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Bef>
                          <a:spcPts val="200"/>
                        </a:spcBef>
                        <a:spcAft>
                          <a:spcPts val="0"/>
                        </a:spcAft>
                      </a:pPr>
                      <a:r>
                        <a:rPr lang="en-US"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(0, 1)</a:t>
                      </a:r>
                      <a:endParaRPr lang="ru-RU"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848093314"/>
                  </a:ext>
                </a:extLst>
              </a:tr>
              <a:tr h="740833">
                <a:tc>
                  <a:txBody>
                    <a:bodyPr/>
                    <a:lstStyle/>
                    <a:p>
                      <a:pPr>
                        <a:lnSpc>
                          <a:spcPct val="107000"/>
                        </a:lnSpc>
                        <a:spcBef>
                          <a:spcPts val="200"/>
                        </a:spcBef>
                        <a:spcAft>
                          <a:spcPts val="0"/>
                        </a:spcAft>
                      </a:pPr>
                      <a:r>
                        <a:rPr lang="uk-UA"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Гіперболічний тангенс</a:t>
                      </a:r>
                      <a:endParaRPr lang="ru-RU"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Bef>
                          <a:spcPts val="200"/>
                        </a:spcBef>
                        <a:spcAft>
                          <a:spcPts val="0"/>
                        </a:spcAft>
                      </a:pPr>
                      <a:endParaRPr lang="uk-UA" sz="20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Bef>
                          <a:spcPts val="200"/>
                        </a:spcBef>
                        <a:spcAft>
                          <a:spcPts val="0"/>
                        </a:spcAft>
                      </a:pPr>
                      <a:r>
                        <a:rPr lang="en-US" sz="20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(-1, 1)</a:t>
                      </a:r>
                      <a:endParaRPr lang="ru-RU" sz="20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04753041"/>
                  </a:ext>
                </a:extLst>
              </a:tr>
            </a:tbl>
          </a:graphicData>
        </a:graphic>
      </p:graphicFrame>
      <p:sp>
        <p:nvSpPr>
          <p:cNvPr id="7" name="Rectangle 4"/>
          <p:cNvSpPr>
            <a:spLocks noChangeArrowheads="1"/>
          </p:cNvSpPr>
          <p:nvPr/>
        </p:nvSpPr>
        <p:spPr bwMode="auto">
          <a:xfrm>
            <a:off x="0" y="-1"/>
            <a:ext cx="1468861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graphicFrame>
        <p:nvGraphicFramePr>
          <p:cNvPr id="8" name="Объект 7"/>
          <p:cNvGraphicFramePr>
            <a:graphicFrameLocks noChangeAspect="1"/>
          </p:cNvGraphicFramePr>
          <p:nvPr>
            <p:extLst>
              <p:ext uri="{D42A27DB-BD31-4B8C-83A1-F6EECF244321}">
                <p14:modId xmlns:p14="http://schemas.microsoft.com/office/powerpoint/2010/main" val="2114391299"/>
              </p:ext>
            </p:extLst>
          </p:nvPr>
        </p:nvGraphicFramePr>
        <p:xfrm>
          <a:off x="4490359" y="1587116"/>
          <a:ext cx="1490133" cy="677333"/>
        </p:xfrm>
        <a:graphic>
          <a:graphicData uri="http://schemas.openxmlformats.org/presentationml/2006/ole">
            <mc:AlternateContent xmlns:mc="http://schemas.openxmlformats.org/markup-compatibility/2006">
              <mc:Choice xmlns:v="urn:schemas-microsoft-com:vml" Requires="v">
                <p:oleObj spid="_x0000_s4153" name="Уравнение" r:id="rId3" imgW="1155700" imgH="520700" progId="Equation.3">
                  <p:embed/>
                </p:oleObj>
              </mc:Choice>
              <mc:Fallback>
                <p:oleObj name="Уравнение" r:id="rId3" imgW="1155700" imgH="5207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0359" y="1587116"/>
                        <a:ext cx="1490133" cy="677333"/>
                      </a:xfrm>
                      <a:prstGeom prst="rect">
                        <a:avLst/>
                      </a:prstGeom>
                      <a:noFill/>
                    </p:spPr>
                  </p:pic>
                </p:oleObj>
              </mc:Fallback>
            </mc:AlternateContent>
          </a:graphicData>
        </a:graphic>
      </p:graphicFrame>
      <p:sp>
        <p:nvSpPr>
          <p:cNvPr id="9" name="Rectangle 6"/>
          <p:cNvSpPr>
            <a:spLocks noChangeArrowheads="1"/>
          </p:cNvSpPr>
          <p:nvPr/>
        </p:nvSpPr>
        <p:spPr bwMode="auto">
          <a:xfrm>
            <a:off x="0" y="-1"/>
            <a:ext cx="1468861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graphicFrame>
        <p:nvGraphicFramePr>
          <p:cNvPr id="10" name="Объект 9"/>
          <p:cNvGraphicFramePr>
            <a:graphicFrameLocks noChangeAspect="1"/>
          </p:cNvGraphicFramePr>
          <p:nvPr>
            <p:extLst>
              <p:ext uri="{D42A27DB-BD31-4B8C-83A1-F6EECF244321}">
                <p14:modId xmlns:p14="http://schemas.microsoft.com/office/powerpoint/2010/main" val="2351519569"/>
              </p:ext>
            </p:extLst>
          </p:nvPr>
        </p:nvGraphicFramePr>
        <p:xfrm>
          <a:off x="4481127" y="2335263"/>
          <a:ext cx="1613284" cy="677333"/>
        </p:xfrm>
        <a:graphic>
          <a:graphicData uri="http://schemas.openxmlformats.org/presentationml/2006/ole">
            <mc:AlternateContent xmlns:mc="http://schemas.openxmlformats.org/markup-compatibility/2006">
              <mc:Choice xmlns:v="urn:schemas-microsoft-com:vml" Requires="v">
                <p:oleObj spid="_x0000_s4154" name="Уравнение" r:id="rId5" imgW="1244600" imgH="520700" progId="Equation.3">
                  <p:embed/>
                </p:oleObj>
              </mc:Choice>
              <mc:Fallback>
                <p:oleObj name="Уравнение" r:id="rId5" imgW="1244600" imgH="52070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81127" y="2335263"/>
                        <a:ext cx="1613284" cy="677333"/>
                      </a:xfrm>
                      <a:prstGeom prst="rect">
                        <a:avLst/>
                      </a:prstGeom>
                      <a:noFill/>
                    </p:spPr>
                  </p:pic>
                </p:oleObj>
              </mc:Fallback>
            </mc:AlternateContent>
          </a:graphicData>
        </a:graphic>
      </p:graphicFrame>
      <p:sp>
        <p:nvSpPr>
          <p:cNvPr id="11" name="Rectangle 8"/>
          <p:cNvSpPr>
            <a:spLocks noChangeArrowheads="1"/>
          </p:cNvSpPr>
          <p:nvPr/>
        </p:nvSpPr>
        <p:spPr bwMode="auto">
          <a:xfrm>
            <a:off x="0" y="-1"/>
            <a:ext cx="1468861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graphicFrame>
        <p:nvGraphicFramePr>
          <p:cNvPr id="12" name="Объект 11"/>
          <p:cNvGraphicFramePr>
            <a:graphicFrameLocks noChangeAspect="1"/>
          </p:cNvGraphicFramePr>
          <p:nvPr>
            <p:extLst>
              <p:ext uri="{D42A27DB-BD31-4B8C-83A1-F6EECF244321}">
                <p14:modId xmlns:p14="http://schemas.microsoft.com/office/powerpoint/2010/main" val="2270768468"/>
              </p:ext>
            </p:extLst>
          </p:nvPr>
        </p:nvGraphicFramePr>
        <p:xfrm>
          <a:off x="4640504" y="3080328"/>
          <a:ext cx="1379295" cy="628072"/>
        </p:xfrm>
        <a:graphic>
          <a:graphicData uri="http://schemas.openxmlformats.org/presentationml/2006/ole">
            <mc:AlternateContent xmlns:mc="http://schemas.openxmlformats.org/markup-compatibility/2006">
              <mc:Choice xmlns:v="urn:schemas-microsoft-com:vml" Requires="v">
                <p:oleObj spid="_x0000_s4155" name="Уравнение" r:id="rId7" imgW="1066800" imgH="482600" progId="Equation.3">
                  <p:embed/>
                </p:oleObj>
              </mc:Choice>
              <mc:Fallback>
                <p:oleObj name="Уравнение" r:id="rId7" imgW="1066800" imgH="482600" progId="Equation.3">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40504" y="3080328"/>
                        <a:ext cx="1379295" cy="628072"/>
                      </a:xfrm>
                      <a:prstGeom prst="rect">
                        <a:avLst/>
                      </a:prstGeom>
                      <a:noFill/>
                    </p:spPr>
                  </p:pic>
                </p:oleObj>
              </mc:Fallback>
            </mc:AlternateContent>
          </a:graphicData>
        </a:graphic>
      </p:graphicFrame>
      <p:sp>
        <p:nvSpPr>
          <p:cNvPr id="13" name="Rectangle 10"/>
          <p:cNvSpPr>
            <a:spLocks noChangeArrowheads="1"/>
          </p:cNvSpPr>
          <p:nvPr/>
        </p:nvSpPr>
        <p:spPr bwMode="auto">
          <a:xfrm>
            <a:off x="0" y="-1"/>
            <a:ext cx="1468861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graphicFrame>
        <p:nvGraphicFramePr>
          <p:cNvPr id="14" name="Объект 13"/>
          <p:cNvGraphicFramePr>
            <a:graphicFrameLocks noChangeAspect="1"/>
          </p:cNvGraphicFramePr>
          <p:nvPr>
            <p:extLst>
              <p:ext uri="{D42A27DB-BD31-4B8C-83A1-F6EECF244321}">
                <p14:modId xmlns:p14="http://schemas.microsoft.com/office/powerpoint/2010/main" val="1841385761"/>
              </p:ext>
            </p:extLst>
          </p:nvPr>
        </p:nvGraphicFramePr>
        <p:xfrm>
          <a:off x="4496518" y="3776134"/>
          <a:ext cx="1477817" cy="677333"/>
        </p:xfrm>
        <a:graphic>
          <a:graphicData uri="http://schemas.openxmlformats.org/presentationml/2006/ole">
            <mc:AlternateContent xmlns:mc="http://schemas.openxmlformats.org/markup-compatibility/2006">
              <mc:Choice xmlns:v="urn:schemas-microsoft-com:vml" Requires="v">
                <p:oleObj spid="_x0000_s4156" name="Уравнение" r:id="rId9" imgW="1143000" imgH="520700" progId="Equation.3">
                  <p:embed/>
                </p:oleObj>
              </mc:Choice>
              <mc:Fallback>
                <p:oleObj name="Уравнение" r:id="rId9" imgW="1143000" imgH="520700" progId="Equation.3">
                  <p:embed/>
                  <p:pic>
                    <p:nvPicPr>
                      <p:cNvPr id="0" name="Object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96518" y="3776134"/>
                        <a:ext cx="1477817" cy="677333"/>
                      </a:xfrm>
                      <a:prstGeom prst="rect">
                        <a:avLst/>
                      </a:prstGeom>
                      <a:noFill/>
                    </p:spPr>
                  </p:pic>
                </p:oleObj>
              </mc:Fallback>
            </mc:AlternateContent>
          </a:graphicData>
        </a:graphic>
      </p:graphicFrame>
      <p:sp>
        <p:nvSpPr>
          <p:cNvPr id="15" name="Rectangle 12"/>
          <p:cNvSpPr>
            <a:spLocks noChangeArrowheads="1"/>
          </p:cNvSpPr>
          <p:nvPr/>
        </p:nvSpPr>
        <p:spPr bwMode="auto">
          <a:xfrm>
            <a:off x="0" y="-1"/>
            <a:ext cx="1468861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graphicFrame>
        <p:nvGraphicFramePr>
          <p:cNvPr id="16" name="Объект 15"/>
          <p:cNvGraphicFramePr>
            <a:graphicFrameLocks noChangeAspect="1"/>
          </p:cNvGraphicFramePr>
          <p:nvPr>
            <p:extLst>
              <p:ext uri="{D42A27DB-BD31-4B8C-83A1-F6EECF244321}">
                <p14:modId xmlns:p14="http://schemas.microsoft.com/office/powerpoint/2010/main" val="2842569715"/>
              </p:ext>
            </p:extLst>
          </p:nvPr>
        </p:nvGraphicFramePr>
        <p:xfrm>
          <a:off x="4619672" y="5407892"/>
          <a:ext cx="935951" cy="332509"/>
        </p:xfrm>
        <a:graphic>
          <a:graphicData uri="http://schemas.openxmlformats.org/presentationml/2006/ole">
            <mc:AlternateContent xmlns:mc="http://schemas.openxmlformats.org/markup-compatibility/2006">
              <mc:Choice xmlns:v="urn:schemas-microsoft-com:vml" Requires="v">
                <p:oleObj spid="_x0000_s4157" name="Уравнение" r:id="rId11" imgW="723586" imgH="253890" progId="Equation.3">
                  <p:embed/>
                </p:oleObj>
              </mc:Choice>
              <mc:Fallback>
                <p:oleObj name="Уравнение" r:id="rId11" imgW="723586" imgH="253890" progId="Equation.3">
                  <p:embed/>
                  <p:pic>
                    <p:nvPicPr>
                      <p:cNvPr id="0" name="Object 1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619672" y="5407892"/>
                        <a:ext cx="935951" cy="332509"/>
                      </a:xfrm>
                      <a:prstGeom prst="rect">
                        <a:avLst/>
                      </a:prstGeom>
                      <a:noFill/>
                    </p:spPr>
                  </p:pic>
                </p:oleObj>
              </mc:Fallback>
            </mc:AlternateContent>
          </a:graphicData>
        </a:graphic>
      </p:graphicFrame>
      <p:sp>
        <p:nvSpPr>
          <p:cNvPr id="17" name="Rectangle 14"/>
          <p:cNvSpPr>
            <a:spLocks noChangeArrowheads="1"/>
          </p:cNvSpPr>
          <p:nvPr/>
        </p:nvSpPr>
        <p:spPr bwMode="auto">
          <a:xfrm>
            <a:off x="0" y="-1"/>
            <a:ext cx="1468861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graphicFrame>
        <p:nvGraphicFramePr>
          <p:cNvPr id="18" name="Объект 17"/>
          <p:cNvGraphicFramePr>
            <a:graphicFrameLocks noChangeAspect="1"/>
          </p:cNvGraphicFramePr>
          <p:nvPr>
            <p:extLst>
              <p:ext uri="{D42A27DB-BD31-4B8C-83A1-F6EECF244321}">
                <p14:modId xmlns:p14="http://schemas.microsoft.com/office/powerpoint/2010/main" val="2170786715"/>
              </p:ext>
            </p:extLst>
          </p:nvPr>
        </p:nvGraphicFramePr>
        <p:xfrm>
          <a:off x="4518072" y="6022109"/>
          <a:ext cx="1576339" cy="677333"/>
        </p:xfrm>
        <a:graphic>
          <a:graphicData uri="http://schemas.openxmlformats.org/presentationml/2006/ole">
            <mc:AlternateContent xmlns:mc="http://schemas.openxmlformats.org/markup-compatibility/2006">
              <mc:Choice xmlns:v="urn:schemas-microsoft-com:vml" Requires="v">
                <p:oleObj spid="_x0000_s4158" name="Уравнение" r:id="rId13" imgW="1231366" imgH="520474" progId="Equation.3">
                  <p:embed/>
                </p:oleObj>
              </mc:Choice>
              <mc:Fallback>
                <p:oleObj name="Уравнение" r:id="rId13" imgW="1231366" imgH="520474" progId="Equation.3">
                  <p:embed/>
                  <p:pic>
                    <p:nvPicPr>
                      <p:cNvPr id="0" name="Object 1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518072" y="6022109"/>
                        <a:ext cx="1576339" cy="677333"/>
                      </a:xfrm>
                      <a:prstGeom prst="rect">
                        <a:avLst/>
                      </a:prstGeom>
                      <a:noFill/>
                    </p:spPr>
                  </p:pic>
                </p:oleObj>
              </mc:Fallback>
            </mc:AlternateContent>
          </a:graphicData>
        </a:graphic>
      </p:graphicFrame>
    </p:spTree>
    <p:extLst>
      <p:ext uri="{BB962C8B-B14F-4D97-AF65-F5344CB8AC3E}">
        <p14:creationId xmlns:p14="http://schemas.microsoft.com/office/powerpoint/2010/main" val="376951937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752475"/>
            <a:ext cx="9613900" cy="1081088"/>
          </a:xfrm>
        </p:spPr>
        <p:txBody>
          <a:bodyPr/>
          <a:lstStyle/>
          <a:p>
            <a:pPr marR="0" algn="l" rtl="0"/>
            <a:r>
              <a:rPr lang="en-US" sz="1800" b="0" i="0" u="none" strike="noStrike" baseline="0" dirty="0" smtClean="0">
                <a:solidFill>
                  <a:schemeClr val="tx1"/>
                </a:solidFill>
                <a:effectLst>
                  <a:outerShdw blurRad="38100" dist="38100" dir="2700000" algn="tl">
                    <a:srgbClr val="000000">
                      <a:alpha val="43137"/>
                    </a:srgbClr>
                  </a:outerShdw>
                </a:effectLst>
                <a:latin typeface="+mj-lt"/>
              </a:rPr>
              <a:t> </a:t>
            </a:r>
          </a:p>
        </p:txBody>
      </p:sp>
      <p:sp>
        <p:nvSpPr>
          <p:cNvPr id="3" name="Текст 2"/>
          <p:cNvSpPr>
            <a:spLocks noGrp="1"/>
          </p:cNvSpPr>
          <p:nvPr>
            <p:ph type="body" idx="4294967295"/>
          </p:nvPr>
        </p:nvSpPr>
        <p:spPr>
          <a:xfrm>
            <a:off x="355600" y="491596"/>
            <a:ext cx="10133013" cy="5367337"/>
          </a:xfrm>
        </p:spPr>
        <p:txBody>
          <a:bodyPr>
            <a:normAutofit/>
          </a:bodyPr>
          <a:lstStyle/>
          <a:p>
            <a:pPr marL="0" marR="0" lvl="0" indent="0" algn="l" rtl="0">
              <a:buNone/>
            </a:pPr>
            <a:r>
              <a:rPr lang="uk-UA" sz="1800" b="0" i="0" u="none" strike="noStrike" baseline="0" dirty="0" smtClean="0">
                <a:solidFill>
                  <a:schemeClr val="tx1"/>
                </a:solidFill>
                <a:effectLst>
                  <a:outerShdw blurRad="38100" dist="38100" dir="2700000" algn="tl">
                    <a:srgbClr val="000000">
                      <a:alpha val="43137"/>
                    </a:srgbClr>
                  </a:outerShdw>
                </a:effectLst>
                <a:latin typeface="+mj-lt"/>
              </a:rPr>
              <a:t>Описаний обчислювальний елемент (2.</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1)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можна</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вважати</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спрощеною</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математичною</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моделлю</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біологічних</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нейронів</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клітин</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з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яких</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складається</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нервова</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система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людини</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і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тварин</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a:t>
            </a:r>
          </a:p>
          <a:p>
            <a:pPr marL="0" marR="0" lvl="0" indent="0" algn="l" rtl="0">
              <a:buNone/>
            </a:pPr>
            <a:r>
              <a:rPr lang="uk-UA" sz="1800" b="0" i="0" u="none" strike="noStrike" baseline="0" dirty="0" smtClean="0">
                <a:solidFill>
                  <a:schemeClr val="tx1"/>
                </a:solidFill>
                <a:effectLst>
                  <a:outerShdw blurRad="38100" dist="38100" dir="2700000" algn="tl">
                    <a:srgbClr val="000000">
                      <a:alpha val="43137"/>
                    </a:srgbClr>
                  </a:outerShdw>
                </a:effectLst>
                <a:latin typeface="+mj-lt"/>
              </a:rPr>
              <a:t>Щоб підкреслити відмінність нейронів біологічних і математичних, їх іноді називають </a:t>
            </a:r>
            <a:r>
              <a:rPr lang="uk-UA" sz="1800" b="0" i="0" u="none" strike="noStrike" baseline="0" dirty="0" err="1" smtClean="0">
                <a:solidFill>
                  <a:schemeClr val="tx1"/>
                </a:solidFill>
                <a:effectLst>
                  <a:outerShdw blurRad="38100" dist="38100" dir="2700000" algn="tl">
                    <a:srgbClr val="000000">
                      <a:alpha val="43137"/>
                    </a:srgbClr>
                  </a:outerShdw>
                </a:effectLst>
                <a:latin typeface="+mj-lt"/>
              </a:rPr>
              <a:t>нейроноподібними</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 елементами або формальними нейронами.</a:t>
            </a:r>
          </a:p>
          <a:p>
            <a:pPr marL="0" marR="0" lvl="0" indent="0" algn="l" rtl="0">
              <a:buNone/>
            </a:pPr>
            <a:r>
              <a:rPr lang="uk-UA" sz="1800" b="0" i="0" u="none" strike="noStrike" baseline="0" dirty="0" smtClean="0">
                <a:solidFill>
                  <a:schemeClr val="tx1"/>
                </a:solidFill>
                <a:effectLst>
                  <a:outerShdw blurRad="38100" dist="38100" dir="2700000" algn="tl">
                    <a:srgbClr val="000000">
                      <a:alpha val="43137"/>
                    </a:srgbClr>
                  </a:outerShdw>
                </a:effectLst>
                <a:latin typeface="+mj-lt"/>
              </a:rPr>
              <a:t>На вхідний сигнал (</a:t>
            </a:r>
            <a:r>
              <a:rPr lang="en-US" sz="1800" b="0" i="0" u="none" strike="noStrike" baseline="0" dirty="0" smtClean="0">
                <a:solidFill>
                  <a:schemeClr val="tx1"/>
                </a:solidFill>
                <a:effectLst>
                  <a:outerShdw blurRad="38100" dist="38100" dir="2700000" algn="tl">
                    <a:srgbClr val="000000">
                      <a:alpha val="43137"/>
                    </a:srgbClr>
                  </a:outerShdw>
                </a:effectLst>
                <a:latin typeface="+mj-lt"/>
              </a:rPr>
              <a:t>s) </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нелінійний перетворювач відповідає вихідним сигналом </a:t>
            </a:r>
            <a:r>
              <a:rPr lang="en-US" sz="1800" b="0" i="0" u="none" strike="noStrike" baseline="0" dirty="0" smtClean="0">
                <a:solidFill>
                  <a:schemeClr val="tx1"/>
                </a:solidFill>
                <a:effectLst>
                  <a:outerShdw blurRad="38100" dist="38100" dir="2700000" algn="tl">
                    <a:srgbClr val="000000">
                      <a:alpha val="43137"/>
                    </a:srgbClr>
                  </a:outerShdw>
                </a:effectLst>
                <a:latin typeface="+mj-lt"/>
              </a:rPr>
              <a:t>f(s), </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який є виходом нейрона у. Приклади активаційних функцій представлені у таблиці 2.1 і на рисунку. 2.3.</a:t>
            </a:r>
          </a:p>
          <a:p>
            <a:pPr marL="0" marR="0" lvl="0" indent="0" algn="l" rtl="0">
              <a:buNone/>
            </a:pPr>
            <a:r>
              <a:rPr lang="uk-UA" sz="1800" b="0" i="0" u="none" strike="noStrike" baseline="0" dirty="0" smtClean="0">
                <a:solidFill>
                  <a:schemeClr val="tx1"/>
                </a:solidFill>
                <a:effectLst>
                  <a:outerShdw blurRad="38100" dist="38100" dir="2700000" algn="tl">
                    <a:srgbClr val="000000">
                      <a:alpha val="43137"/>
                    </a:srgbClr>
                  </a:outerShdw>
                </a:effectLst>
                <a:latin typeface="+mj-lt"/>
              </a:rPr>
              <a:t>Однією з найпоширеніших є нелінійна функція з насиченням, так звана логістична функція або </a:t>
            </a:r>
            <a:r>
              <a:rPr lang="uk-UA" sz="1800" b="0" i="0" u="none" strike="noStrike" baseline="0" dirty="0" err="1" smtClean="0">
                <a:solidFill>
                  <a:schemeClr val="tx1"/>
                </a:solidFill>
                <a:effectLst>
                  <a:outerShdw blurRad="38100" dist="38100" dir="2700000" algn="tl">
                    <a:srgbClr val="000000">
                      <a:alpha val="43137"/>
                    </a:srgbClr>
                  </a:outerShdw>
                </a:effectLst>
                <a:latin typeface="+mj-lt"/>
              </a:rPr>
              <a:t>сигмоід</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 (тобто функція </a:t>
            </a:r>
            <a:r>
              <a:rPr lang="en-US" sz="1800" b="0" i="0" u="none" strike="noStrike" baseline="0" dirty="0" smtClean="0">
                <a:solidFill>
                  <a:schemeClr val="tx1"/>
                </a:solidFill>
                <a:effectLst>
                  <a:outerShdw blurRad="38100" dist="38100" dir="2700000" algn="tl">
                    <a:srgbClr val="000000">
                      <a:alpha val="43137"/>
                    </a:srgbClr>
                  </a:outerShdw>
                </a:effectLst>
                <a:latin typeface="+mj-lt"/>
              </a:rPr>
              <a:t>S-</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подібного вигляду):</a:t>
            </a:r>
          </a:p>
          <a:p>
            <a:pPr marL="0" indent="0">
              <a:buNone/>
            </a:pPr>
            <a:endParaRPr lang="en-US" sz="1800" dirty="0" smtClean="0">
              <a:effectLst>
                <a:outerShdw blurRad="38100" dist="38100" dir="2700000" algn="tl">
                  <a:srgbClr val="000000">
                    <a:alpha val="43137"/>
                  </a:srgbClr>
                </a:outerShdw>
              </a:effectLst>
            </a:endParaRPr>
          </a:p>
          <a:p>
            <a:pPr marL="0" indent="0">
              <a:buNone/>
            </a:pPr>
            <a:endParaRPr lang="en-US" sz="1800" dirty="0">
              <a:effectLst>
                <a:outerShdw blurRad="38100" dist="38100" dir="2700000" algn="tl">
                  <a:srgbClr val="000000">
                    <a:alpha val="43137"/>
                  </a:srgbClr>
                </a:outerShdw>
              </a:effectLst>
            </a:endParaRPr>
          </a:p>
          <a:p>
            <a:pPr marL="0" indent="0">
              <a:buNone/>
            </a:pPr>
            <a:endParaRPr lang="en-US" sz="1800" dirty="0" smtClean="0">
              <a:effectLst>
                <a:outerShdw blurRad="38100" dist="38100" dir="2700000" algn="tl">
                  <a:srgbClr val="000000">
                    <a:alpha val="43137"/>
                  </a:srgbClr>
                </a:outerShdw>
              </a:effectLst>
            </a:endParaRPr>
          </a:p>
          <a:p>
            <a:pPr marL="0" indent="0">
              <a:buNone/>
            </a:pPr>
            <a:r>
              <a:rPr lang="en-US" sz="1800" dirty="0">
                <a:effectLst>
                  <a:outerShdw blurRad="38100" dist="38100" dir="2700000" algn="tl">
                    <a:srgbClr val="000000">
                      <a:alpha val="43137"/>
                    </a:srgbClr>
                  </a:outerShdw>
                </a:effectLst>
              </a:rPr>
              <a:t>	</a:t>
            </a:r>
            <a:r>
              <a:rPr lang="en-US" sz="1800" dirty="0" smtClean="0">
                <a:effectLst>
                  <a:outerShdw blurRad="38100" dist="38100" dir="2700000" algn="tl">
                    <a:srgbClr val="000000">
                      <a:alpha val="43137"/>
                    </a:srgbClr>
                  </a:outerShdw>
                </a:effectLst>
              </a:rPr>
              <a:t>				</a:t>
            </a:r>
            <a:r>
              <a:rPr lang="uk-UA" sz="1800" dirty="0" smtClean="0">
                <a:effectLst>
                  <a:outerShdw blurRad="38100" dist="38100" dir="2700000" algn="tl">
                    <a:srgbClr val="000000">
                      <a:alpha val="43137"/>
                    </a:srgbClr>
                  </a:outerShdw>
                </a:effectLst>
              </a:rPr>
              <a:t>(</a:t>
            </a:r>
            <a:r>
              <a:rPr lang="uk-UA" sz="1800" dirty="0">
                <a:effectLst>
                  <a:outerShdw blurRad="38100" dist="38100" dir="2700000" algn="tl">
                    <a:srgbClr val="000000">
                      <a:alpha val="43137"/>
                    </a:srgbClr>
                  </a:outerShdw>
                </a:effectLst>
              </a:rPr>
              <a:t>2.2)</a:t>
            </a:r>
          </a:p>
          <a:p>
            <a:pPr marL="0" marR="0" lvl="0" indent="0" algn="l" rtl="0">
              <a:buNone/>
            </a:pPr>
            <a:endParaRPr lang="uk-UA" sz="1800" b="0" i="0" u="none" strike="noStrike" baseline="0" dirty="0" smtClean="0">
              <a:solidFill>
                <a:schemeClr val="tx1"/>
              </a:solidFill>
              <a:effectLst>
                <a:outerShdw blurRad="38100" dist="38100" dir="2700000" algn="tl">
                  <a:srgbClr val="000000">
                    <a:alpha val="43137"/>
                  </a:srgbClr>
                </a:outerShdw>
              </a:effectLst>
              <a:latin typeface="+mj-lt"/>
            </a:endParaRPr>
          </a:p>
        </p:txBody>
      </p:sp>
      <p:sp>
        <p:nvSpPr>
          <p:cNvPr id="4" name="Rectangle 2"/>
          <p:cNvSpPr>
            <a:spLocks noChangeArrowheads="1"/>
          </p:cNvSpPr>
          <p:nvPr/>
        </p:nvSpPr>
        <p:spPr bwMode="auto">
          <a:xfrm>
            <a:off x="2556932" y="4855958"/>
            <a:ext cx="20192646" cy="64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graphicFrame>
        <p:nvGraphicFramePr>
          <p:cNvPr id="5" name="Объект 4"/>
          <p:cNvGraphicFramePr>
            <a:graphicFrameLocks noChangeAspect="1"/>
          </p:cNvGraphicFramePr>
          <p:nvPr>
            <p:extLst>
              <p:ext uri="{D42A27DB-BD31-4B8C-83A1-F6EECF244321}">
                <p14:modId xmlns:p14="http://schemas.microsoft.com/office/powerpoint/2010/main" val="1099974924"/>
              </p:ext>
            </p:extLst>
          </p:nvPr>
        </p:nvGraphicFramePr>
        <p:xfrm>
          <a:off x="1484155" y="4212492"/>
          <a:ext cx="2145554" cy="935242"/>
        </p:xfrm>
        <a:graphic>
          <a:graphicData uri="http://schemas.openxmlformats.org/presentationml/2006/ole">
            <mc:AlternateContent xmlns:mc="http://schemas.openxmlformats.org/markup-compatibility/2006">
              <mc:Choice xmlns:v="urn:schemas-microsoft-com:vml" Requires="v">
                <p:oleObj spid="_x0000_s5129" name="Уравнение" r:id="rId3" imgW="1117115" imgH="482391" progId="Equation.3">
                  <p:embed/>
                </p:oleObj>
              </mc:Choice>
              <mc:Fallback>
                <p:oleObj name="Уравнение" r:id="rId3" imgW="1117115" imgH="482391"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4155" y="4212492"/>
                        <a:ext cx="2145554" cy="935242"/>
                      </a:xfrm>
                      <a:prstGeom prst="rect">
                        <a:avLst/>
                      </a:prstGeom>
                      <a:noFill/>
                    </p:spPr>
                  </p:pic>
                </p:oleObj>
              </mc:Fallback>
            </mc:AlternateContent>
          </a:graphicData>
        </a:graphic>
      </p:graphicFrame>
    </p:spTree>
    <p:extLst>
      <p:ext uri="{BB962C8B-B14F-4D97-AF65-F5344CB8AC3E}">
        <p14:creationId xmlns:p14="http://schemas.microsoft.com/office/powerpoint/2010/main" val="141572898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1591925" y="619125"/>
            <a:ext cx="600075" cy="531813"/>
          </a:xfrm>
        </p:spPr>
        <p:txBody>
          <a:bodyPr>
            <a:normAutofit/>
          </a:bodyPr>
          <a:lstStyle/>
          <a:p>
            <a:pPr marR="0" algn="l" rtl="0"/>
            <a:r>
              <a:rPr lang="en-US" sz="1800" b="0" i="0" u="none" strike="noStrike" baseline="0" dirty="0" smtClean="0">
                <a:solidFill>
                  <a:schemeClr val="tx1"/>
                </a:solidFill>
                <a:effectLst>
                  <a:outerShdw blurRad="38100" dist="38100" dir="2700000" algn="tl">
                    <a:srgbClr val="000000">
                      <a:alpha val="43137"/>
                    </a:srgbClr>
                  </a:outerShdw>
                </a:effectLst>
                <a:latin typeface="+mj-lt"/>
              </a:rPr>
              <a:t> </a:t>
            </a:r>
          </a:p>
        </p:txBody>
      </p:sp>
      <p:sp>
        <p:nvSpPr>
          <p:cNvPr id="3" name="Текст 2"/>
          <p:cNvSpPr>
            <a:spLocks noGrp="1"/>
          </p:cNvSpPr>
          <p:nvPr>
            <p:ph type="body" idx="4294967295"/>
          </p:nvPr>
        </p:nvSpPr>
        <p:spPr>
          <a:xfrm>
            <a:off x="224759" y="619125"/>
            <a:ext cx="10455275" cy="5351462"/>
          </a:xfrm>
        </p:spPr>
        <p:txBody>
          <a:bodyPr>
            <a:normAutofit/>
          </a:bodyPr>
          <a:lstStyle/>
          <a:p>
            <a:pPr marL="0" marR="0" lvl="0" indent="0" algn="l" rtl="0">
              <a:buNone/>
            </a:pPr>
            <a:r>
              <a:rPr lang="uk-UA" sz="1800" b="0" i="0" u="none" strike="noStrike" baseline="0" dirty="0" smtClean="0">
                <a:solidFill>
                  <a:schemeClr val="tx1"/>
                </a:solidFill>
                <a:effectLst>
                  <a:outerShdw blurRad="38100" dist="38100" dir="2700000" algn="tl">
                    <a:srgbClr val="000000">
                      <a:alpha val="43137"/>
                    </a:srgbClr>
                  </a:outerShdw>
                </a:effectLst>
                <a:latin typeface="+mj-lt"/>
              </a:rPr>
              <a:t>При зменшенні </a:t>
            </a:r>
            <a:r>
              <a:rPr lang="uk-UA" sz="1800" b="0" i="1" u="none" strike="noStrike" baseline="0" dirty="0" smtClean="0">
                <a:solidFill>
                  <a:schemeClr val="tx1"/>
                </a:solidFill>
                <a:effectLst>
                  <a:outerShdw blurRad="38100" dist="38100" dir="2700000" algn="tl">
                    <a:srgbClr val="000000">
                      <a:alpha val="43137"/>
                    </a:srgbClr>
                  </a:outerShdw>
                </a:effectLst>
                <a:latin typeface="+mj-lt"/>
              </a:rPr>
              <a:t>а</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сигмо</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і</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д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стає</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більш</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пологим, в межах при </a:t>
            </a:r>
            <a:r>
              <a:rPr lang="ru-RU" sz="1800" b="0" i="1" u="none" strike="noStrike" baseline="0" dirty="0" smtClean="0">
                <a:solidFill>
                  <a:schemeClr val="tx1"/>
                </a:solidFill>
                <a:effectLst>
                  <a:outerShdw blurRad="38100" dist="38100" dir="2700000" algn="tl">
                    <a:srgbClr val="000000">
                      <a:alpha val="43137"/>
                    </a:srgbClr>
                  </a:outerShdw>
                </a:effectLst>
                <a:latin typeface="+mj-lt"/>
              </a:rPr>
              <a:t>а=0</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вироджуючись</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в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горизонтальну</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лінію</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на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рівні</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0,5, при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збільшенні</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1" u="none" strike="noStrike" baseline="0" dirty="0" smtClean="0">
                <a:solidFill>
                  <a:schemeClr val="tx1"/>
                </a:solidFill>
                <a:effectLst>
                  <a:outerShdw blurRad="38100" dist="38100" dir="2700000" algn="tl">
                    <a:srgbClr val="000000">
                      <a:alpha val="43137"/>
                    </a:srgbClr>
                  </a:outerShdw>
                </a:effectLst>
                <a:latin typeface="+mj-lt"/>
              </a:rPr>
              <a:t>а</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сигмо</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ї</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д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наближається</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до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вигляду</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функції</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одиничного</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стрибка</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з порогом </a:t>
            </a:r>
            <a:r>
              <a:rPr lang="en-US" sz="1800" b="0" i="0" u="none" strike="noStrike" baseline="0" dirty="0" smtClean="0">
                <a:solidFill>
                  <a:schemeClr val="tx1"/>
                </a:solidFill>
                <a:effectLst>
                  <a:outerShdw blurRad="38100" dist="38100" dir="2700000" algn="tl">
                    <a:srgbClr val="000000">
                      <a:alpha val="43137"/>
                    </a:srgbClr>
                  </a:outerShdw>
                </a:effectLst>
                <a:latin typeface="+mj-lt"/>
              </a:rPr>
              <a:t> </a:t>
            </a:r>
            <a:r>
              <a:rPr lang="el-GR" sz="1800" b="0" i="0" u="none" strike="noStrike" baseline="0" dirty="0" smtClean="0">
                <a:solidFill>
                  <a:schemeClr val="tx1"/>
                </a:solidFill>
                <a:effectLst>
                  <a:outerShdw blurRad="38100" dist="38100" dir="2700000" algn="tl">
                    <a:srgbClr val="000000">
                      <a:alpha val="43137"/>
                    </a:srgbClr>
                  </a:outerShdw>
                </a:effectLst>
                <a:latin typeface="+mj-lt"/>
              </a:rPr>
              <a:t>θ</a:t>
            </a:r>
            <a:r>
              <a:rPr lang="en-US"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в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точці</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1" u="none" strike="noStrike" baseline="0" dirty="0" smtClean="0">
                <a:solidFill>
                  <a:schemeClr val="tx1"/>
                </a:solidFill>
                <a:effectLst>
                  <a:outerShdw blurRad="38100" dist="38100" dir="2700000" algn="tl">
                    <a:srgbClr val="000000">
                      <a:alpha val="43137"/>
                    </a:srgbClr>
                  </a:outerShdw>
                </a:effectLst>
                <a:latin typeface="+mj-lt"/>
              </a:rPr>
              <a:t>s=0</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Із</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в</a:t>
            </a:r>
            <a:r>
              <a:rPr lang="uk-UA" sz="1800" b="0" i="0" u="none" strike="noStrike" baseline="0" dirty="0" err="1" smtClean="0">
                <a:solidFill>
                  <a:schemeClr val="tx1"/>
                </a:solidFill>
                <a:effectLst>
                  <a:outerShdw blurRad="38100" dist="38100" dir="2700000" algn="tl">
                    <a:srgbClr val="000000">
                      <a:alpha val="43137"/>
                    </a:srgbClr>
                  </a:outerShdw>
                </a:effectLst>
                <a:latin typeface="+mj-lt"/>
              </a:rPr>
              <a:t>иразу</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 для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сигмо</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ї</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да очевидно,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що</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вихідне</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значення</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нейрона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лежить</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у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діапазоні</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[0, 1]. Одна з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цінних</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властивостей</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сигмо</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і</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дної</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функції</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простий</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вираз</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для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її</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похідної</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a:t>
            </a:r>
          </a:p>
          <a:p>
            <a:pPr marL="0" marR="0" lvl="0" indent="0" algn="l" rtl="0">
              <a:buNone/>
            </a:pPr>
            <a:r>
              <a:rPr lang="en-US" sz="1800" b="0" i="0" u="none" strike="noStrike" baseline="0" dirty="0" smtClean="0">
                <a:solidFill>
                  <a:schemeClr val="tx1"/>
                </a:solidFill>
                <a:effectLst>
                  <a:outerShdw blurRad="38100" dist="38100" dir="2700000" algn="tl">
                    <a:srgbClr val="000000">
                      <a:alpha val="43137"/>
                    </a:srgbClr>
                  </a:outerShdw>
                </a:effectLst>
                <a:latin typeface="+mj-lt"/>
              </a:rPr>
              <a:t>						</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(2.3)</a:t>
            </a:r>
          </a:p>
          <a:p>
            <a:pPr marL="0" marR="0" lvl="0" indent="0" algn="l" rtl="0">
              <a:buNone/>
            </a:pPr>
            <a:endParaRPr lang="uk-UA" sz="1800" b="0" i="0" u="none" strike="noStrike" baseline="0" dirty="0" smtClean="0">
              <a:solidFill>
                <a:schemeClr val="tx1"/>
              </a:solidFill>
              <a:effectLst>
                <a:outerShdw blurRad="38100" dist="38100" dir="2700000" algn="tl">
                  <a:srgbClr val="000000">
                    <a:alpha val="43137"/>
                  </a:srgbClr>
                </a:outerShdw>
              </a:effectLst>
              <a:latin typeface="+mj-lt"/>
            </a:endParaRPr>
          </a:p>
          <a:p>
            <a:pPr marL="0" marR="0" lvl="0" indent="0" algn="l" rtl="0">
              <a:buNone/>
            </a:pPr>
            <a:r>
              <a:rPr lang="uk-UA" sz="1800" b="0" i="0" u="none" strike="noStrike" baseline="0" dirty="0" smtClean="0">
                <a:solidFill>
                  <a:schemeClr val="tx1"/>
                </a:solidFill>
                <a:effectLst>
                  <a:outerShdw blurRad="38100" dist="38100" dir="2700000" algn="tl">
                    <a:srgbClr val="000000">
                      <a:alpha val="43137"/>
                    </a:srgbClr>
                  </a:outerShdw>
                </a:effectLst>
                <a:latin typeface="+mj-lt"/>
              </a:rPr>
              <a:t>Слід зазначити, що </a:t>
            </a:r>
            <a:r>
              <a:rPr lang="uk-UA" sz="1800" b="0" i="0" u="none" strike="noStrike" baseline="0" dirty="0" err="1" smtClean="0">
                <a:solidFill>
                  <a:schemeClr val="tx1"/>
                </a:solidFill>
                <a:effectLst>
                  <a:outerShdw blurRad="38100" dist="38100" dir="2700000" algn="tl">
                    <a:srgbClr val="000000">
                      <a:alpha val="43137"/>
                    </a:srgbClr>
                  </a:outerShdw>
                </a:effectLst>
                <a:latin typeface="+mj-lt"/>
              </a:rPr>
              <a:t>сигмоїдна</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 функція диференційована на всій осі абсцис. Крім того вона має властивість посилювати слабкі сигнали краще, ніж великі, і запобігає насиченню від великих сигналів, оскільки вони відповідають областям аргументів, де </a:t>
            </a:r>
            <a:r>
              <a:rPr lang="uk-UA" sz="1800" b="0" i="0" u="none" strike="noStrike" baseline="0" dirty="0" err="1" smtClean="0">
                <a:solidFill>
                  <a:schemeClr val="tx1"/>
                </a:solidFill>
                <a:effectLst>
                  <a:outerShdw blurRad="38100" dist="38100" dir="2700000" algn="tl">
                    <a:srgbClr val="000000">
                      <a:alpha val="43137"/>
                    </a:srgbClr>
                  </a:outerShdw>
                </a:effectLst>
                <a:latin typeface="+mj-lt"/>
              </a:rPr>
              <a:t>сигмоїд</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 має пологий нахил.</a:t>
            </a:r>
          </a:p>
        </p:txBody>
      </p:sp>
      <p:sp>
        <p:nvSpPr>
          <p:cNvPr id="4" name="Rectangle 2"/>
          <p:cNvSpPr>
            <a:spLocks noChangeArrowheads="1"/>
          </p:cNvSpPr>
          <p:nvPr/>
        </p:nvSpPr>
        <p:spPr bwMode="auto">
          <a:xfrm>
            <a:off x="778934" y="2997199"/>
            <a:ext cx="1770097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graphicFrame>
        <p:nvGraphicFramePr>
          <p:cNvPr id="5" name="Объект 4"/>
          <p:cNvGraphicFramePr>
            <a:graphicFrameLocks noChangeAspect="1"/>
          </p:cNvGraphicFramePr>
          <p:nvPr>
            <p:extLst>
              <p:ext uri="{D42A27DB-BD31-4B8C-83A1-F6EECF244321}">
                <p14:modId xmlns:p14="http://schemas.microsoft.com/office/powerpoint/2010/main" val="2867339481"/>
              </p:ext>
            </p:extLst>
          </p:nvPr>
        </p:nvGraphicFramePr>
        <p:xfrm>
          <a:off x="999066" y="2068816"/>
          <a:ext cx="4453330" cy="618518"/>
        </p:xfrm>
        <a:graphic>
          <a:graphicData uri="http://schemas.openxmlformats.org/presentationml/2006/ole">
            <mc:AlternateContent xmlns:mc="http://schemas.openxmlformats.org/markup-compatibility/2006">
              <mc:Choice xmlns:v="urn:schemas-microsoft-com:vml" Requires="v">
                <p:oleObj spid="_x0000_s6159" name="Уравнение" r:id="rId3" imgW="1701800" imgH="241300" progId="Equation.3">
                  <p:embed/>
                </p:oleObj>
              </mc:Choice>
              <mc:Fallback>
                <p:oleObj name="Уравнение" r:id="rId3" imgW="1701800" imgH="241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9066" y="2068816"/>
                        <a:ext cx="4453330" cy="618518"/>
                      </a:xfrm>
                      <a:prstGeom prst="rect">
                        <a:avLst/>
                      </a:prstGeom>
                      <a:noFill/>
                    </p:spPr>
                  </p:pic>
                </p:oleObj>
              </mc:Fallback>
            </mc:AlternateContent>
          </a:graphicData>
        </a:graphic>
      </p:graphicFrame>
      <p:sp>
        <p:nvSpPr>
          <p:cNvPr id="6"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303907096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1812588" y="619125"/>
            <a:ext cx="379412" cy="261938"/>
          </a:xfrm>
        </p:spPr>
        <p:txBody>
          <a:bodyPr>
            <a:normAutofit fontScale="90000"/>
          </a:bodyPr>
          <a:lstStyle/>
          <a:p>
            <a:pPr marR="0" algn="l" rtl="0"/>
            <a:r>
              <a:rPr lang="en-US" sz="1800" b="0" i="0" u="none" strike="noStrike" baseline="0" dirty="0" smtClean="0">
                <a:solidFill>
                  <a:schemeClr val="tx1"/>
                </a:solidFill>
                <a:effectLst>
                  <a:outerShdw blurRad="38100" dist="38100" dir="2700000" algn="tl">
                    <a:srgbClr val="000000">
                      <a:alpha val="43137"/>
                    </a:srgbClr>
                  </a:outerShdw>
                </a:effectLst>
                <a:latin typeface="+mj-lt"/>
              </a:rPr>
              <a:t> </a:t>
            </a:r>
          </a:p>
        </p:txBody>
      </p:sp>
      <p:sp>
        <p:nvSpPr>
          <p:cNvPr id="3" name="Текст 2"/>
          <p:cNvSpPr>
            <a:spLocks noGrp="1"/>
          </p:cNvSpPr>
          <p:nvPr>
            <p:ph type="body" idx="4294967295"/>
          </p:nvPr>
        </p:nvSpPr>
        <p:spPr>
          <a:xfrm>
            <a:off x="956733" y="5062538"/>
            <a:ext cx="9906000" cy="1558925"/>
          </a:xfrm>
        </p:spPr>
        <p:txBody>
          <a:bodyPr>
            <a:normAutofit/>
          </a:bodyPr>
          <a:lstStyle/>
          <a:p>
            <a:pPr marL="0" indent="0" algn="l">
              <a:buNone/>
            </a:pPr>
            <a:r>
              <a:rPr lang="uk-UA" sz="1800" dirty="0">
                <a:solidFill>
                  <a:schemeClr val="tx1"/>
                </a:solidFill>
                <a:effectLst>
                  <a:outerShdw blurRad="38100" dist="38100" dir="2700000" algn="tl">
                    <a:srgbClr val="000000">
                      <a:alpha val="43137"/>
                    </a:srgbClr>
                  </a:outerShdw>
                </a:effectLst>
                <a:latin typeface="+mj-lt"/>
              </a:rPr>
              <a:t>Рис. 2.3. Приклади активаційних функцій: </a:t>
            </a:r>
            <a:r>
              <a:rPr lang="uk-UA" sz="1800" i="1" dirty="0">
                <a:solidFill>
                  <a:schemeClr val="tx1"/>
                </a:solidFill>
                <a:effectLst>
                  <a:outerShdw blurRad="38100" dist="38100" dir="2700000" algn="tl">
                    <a:srgbClr val="000000">
                      <a:alpha val="43137"/>
                    </a:srgbClr>
                  </a:outerShdw>
                </a:effectLst>
                <a:latin typeface="+mj-lt"/>
              </a:rPr>
              <a:t>а</a:t>
            </a:r>
            <a:r>
              <a:rPr lang="uk-UA" sz="1800" dirty="0">
                <a:solidFill>
                  <a:schemeClr val="tx1"/>
                </a:solidFill>
                <a:effectLst>
                  <a:outerShdw blurRad="38100" dist="38100" dir="2700000" algn="tl">
                    <a:srgbClr val="000000">
                      <a:alpha val="43137"/>
                    </a:srgbClr>
                  </a:outerShdw>
                </a:effectLst>
                <a:latin typeface="+mj-lt"/>
              </a:rPr>
              <a:t> – функція одиничного стрибка;</a:t>
            </a:r>
            <a:endParaRPr lang="ru-RU" sz="1800" dirty="0">
              <a:solidFill>
                <a:schemeClr val="tx1"/>
              </a:solidFill>
              <a:effectLst>
                <a:outerShdw blurRad="38100" dist="38100" dir="2700000" algn="tl">
                  <a:srgbClr val="000000">
                    <a:alpha val="43137"/>
                  </a:srgbClr>
                </a:outerShdw>
              </a:effectLst>
              <a:latin typeface="+mj-lt"/>
            </a:endParaRPr>
          </a:p>
          <a:p>
            <a:pPr marL="0" indent="0" algn="l">
              <a:buNone/>
            </a:pPr>
            <a:r>
              <a:rPr lang="uk-UA" sz="1800" i="1" dirty="0">
                <a:solidFill>
                  <a:schemeClr val="tx1"/>
                </a:solidFill>
                <a:effectLst>
                  <a:outerShdw blurRad="38100" dist="38100" dir="2700000" algn="tl">
                    <a:srgbClr val="000000">
                      <a:alpha val="43137"/>
                    </a:srgbClr>
                  </a:outerShdw>
                </a:effectLst>
                <a:latin typeface="+mj-lt"/>
              </a:rPr>
              <a:t>б</a:t>
            </a:r>
            <a:r>
              <a:rPr lang="uk-UA" sz="1800" dirty="0">
                <a:solidFill>
                  <a:schemeClr val="tx1"/>
                </a:solidFill>
                <a:effectLst>
                  <a:outerShdw blurRad="38100" dist="38100" dir="2700000" algn="tl">
                    <a:srgbClr val="000000">
                      <a:alpha val="43137"/>
                    </a:srgbClr>
                  </a:outerShdw>
                </a:effectLst>
                <a:latin typeface="+mj-lt"/>
              </a:rPr>
              <a:t> – лінійний поріг (гістерезис); </a:t>
            </a:r>
            <a:r>
              <a:rPr lang="uk-UA" sz="1800" i="1" dirty="0">
                <a:solidFill>
                  <a:schemeClr val="tx1"/>
                </a:solidFill>
                <a:effectLst>
                  <a:outerShdw blurRad="38100" dist="38100" dir="2700000" algn="tl">
                    <a:srgbClr val="000000">
                      <a:alpha val="43137"/>
                    </a:srgbClr>
                  </a:outerShdw>
                </a:effectLst>
                <a:latin typeface="+mj-lt"/>
              </a:rPr>
              <a:t>в – </a:t>
            </a:r>
            <a:r>
              <a:rPr lang="uk-UA" sz="1800" dirty="0" err="1">
                <a:solidFill>
                  <a:schemeClr val="tx1"/>
                </a:solidFill>
                <a:effectLst>
                  <a:outerShdw blurRad="38100" dist="38100" dir="2700000" algn="tl">
                    <a:srgbClr val="000000">
                      <a:alpha val="43137"/>
                    </a:srgbClr>
                  </a:outerShdw>
                </a:effectLst>
                <a:latin typeface="+mj-lt"/>
              </a:rPr>
              <a:t>сигмоїд</a:t>
            </a:r>
            <a:r>
              <a:rPr lang="uk-UA" sz="1800" dirty="0">
                <a:solidFill>
                  <a:schemeClr val="tx1"/>
                </a:solidFill>
                <a:effectLst>
                  <a:outerShdw blurRad="38100" dist="38100" dir="2700000" algn="tl">
                    <a:srgbClr val="000000">
                      <a:alpha val="43137"/>
                    </a:srgbClr>
                  </a:outerShdw>
                </a:effectLst>
                <a:latin typeface="+mj-lt"/>
              </a:rPr>
              <a:t> (гіперболічний тангенс);</a:t>
            </a:r>
            <a:endParaRPr lang="ru-RU" sz="1800" dirty="0">
              <a:solidFill>
                <a:schemeClr val="tx1"/>
              </a:solidFill>
              <a:effectLst>
                <a:outerShdw blurRad="38100" dist="38100" dir="2700000" algn="tl">
                  <a:srgbClr val="000000">
                    <a:alpha val="43137"/>
                  </a:srgbClr>
                </a:outerShdw>
              </a:effectLst>
              <a:latin typeface="+mj-lt"/>
            </a:endParaRPr>
          </a:p>
          <a:p>
            <a:pPr marL="0" indent="0" algn="l">
              <a:buNone/>
            </a:pPr>
            <a:r>
              <a:rPr lang="uk-UA" sz="1800" i="1" dirty="0">
                <a:solidFill>
                  <a:schemeClr val="tx1"/>
                </a:solidFill>
                <a:effectLst>
                  <a:outerShdw blurRad="38100" dist="38100" dir="2700000" algn="tl">
                    <a:srgbClr val="000000">
                      <a:alpha val="43137"/>
                    </a:srgbClr>
                  </a:outerShdw>
                </a:effectLst>
                <a:latin typeface="+mj-lt"/>
              </a:rPr>
              <a:t>г</a:t>
            </a:r>
            <a:r>
              <a:rPr lang="uk-UA" sz="1800" dirty="0">
                <a:solidFill>
                  <a:schemeClr val="tx1"/>
                </a:solidFill>
                <a:effectLst>
                  <a:outerShdw blurRad="38100" dist="38100" dir="2700000" algn="tl">
                    <a:srgbClr val="000000">
                      <a:alpha val="43137"/>
                    </a:srgbClr>
                  </a:outerShdw>
                </a:effectLst>
                <a:latin typeface="+mj-lt"/>
              </a:rPr>
              <a:t> – </a:t>
            </a:r>
            <a:r>
              <a:rPr lang="uk-UA" sz="1800" dirty="0" err="1">
                <a:solidFill>
                  <a:schemeClr val="tx1"/>
                </a:solidFill>
                <a:effectLst>
                  <a:outerShdw blurRad="38100" dist="38100" dir="2700000" algn="tl">
                    <a:srgbClr val="000000">
                      <a:alpha val="43137"/>
                    </a:srgbClr>
                  </a:outerShdw>
                </a:effectLst>
                <a:latin typeface="+mj-lt"/>
              </a:rPr>
              <a:t>сигмоїд</a:t>
            </a:r>
            <a:r>
              <a:rPr lang="uk-UA" sz="1800" dirty="0">
                <a:solidFill>
                  <a:schemeClr val="tx1"/>
                </a:solidFill>
                <a:effectLst>
                  <a:outerShdw blurRad="38100" dist="38100" dir="2700000" algn="tl">
                    <a:srgbClr val="000000">
                      <a:alpha val="43137"/>
                    </a:srgbClr>
                  </a:outerShdw>
                </a:effectLst>
                <a:latin typeface="+mj-lt"/>
              </a:rPr>
              <a:t> (логістична)</a:t>
            </a:r>
            <a:endParaRPr lang="ru-RU" sz="1800" dirty="0">
              <a:solidFill>
                <a:schemeClr val="tx1"/>
              </a:solidFill>
              <a:effectLst>
                <a:outerShdw blurRad="38100" dist="38100" dir="2700000" algn="tl">
                  <a:srgbClr val="000000">
                    <a:alpha val="43137"/>
                  </a:srgbClr>
                </a:outerShdw>
              </a:effectLst>
              <a:latin typeface="+mj-lt"/>
            </a:endParaRPr>
          </a:p>
        </p:txBody>
      </p:sp>
      <p:pic>
        <p:nvPicPr>
          <p:cNvPr id="4" name="Рисунок 3"/>
          <p:cNvPicPr/>
          <p:nvPr/>
        </p:nvPicPr>
        <p:blipFill>
          <a:blip r:embed="rId2">
            <a:lum bright="-36000" contrast="54000"/>
            <a:extLst>
              <a:ext uri="{28A0092B-C50C-407E-A947-70E740481C1C}">
                <a14:useLocalDpi xmlns:a14="http://schemas.microsoft.com/office/drawing/2010/main" val="0"/>
              </a:ext>
            </a:extLst>
          </a:blip>
          <a:srcRect/>
          <a:stretch>
            <a:fillRect/>
          </a:stretch>
        </p:blipFill>
        <p:spPr bwMode="auto">
          <a:xfrm>
            <a:off x="1490134" y="186267"/>
            <a:ext cx="8839199" cy="4521200"/>
          </a:xfrm>
          <a:prstGeom prst="rect">
            <a:avLst/>
          </a:prstGeom>
          <a:noFill/>
          <a:ln>
            <a:noFill/>
          </a:ln>
        </p:spPr>
      </p:pic>
    </p:spTree>
    <p:extLst>
      <p:ext uri="{BB962C8B-B14F-4D97-AF65-F5344CB8AC3E}">
        <p14:creationId xmlns:p14="http://schemas.microsoft.com/office/powerpoint/2010/main" val="3821477680"/>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normAutofit/>
          </a:bodyPr>
          <a:lstStyle/>
          <a:p>
            <a:pPr>
              <a:buFont typeface="Arial" panose="020B0604020202020204" pitchFamily="34" charset="0"/>
            </a:pPr>
            <a:r>
              <a:rPr lang="uk-UA" b="1" i="1">
                <a:effectLst>
                  <a:outerShdw blurRad="38100" dist="38100" dir="2700000" algn="tl">
                    <a:srgbClr val="000000">
                      <a:alpha val="43137"/>
                    </a:srgbClr>
                  </a:outerShdw>
                </a:effectLst>
              </a:rPr>
              <a:t>Контрольні питання</a:t>
            </a:r>
          </a:p>
        </p:txBody>
      </p:sp>
      <p:sp>
        <p:nvSpPr>
          <p:cNvPr id="3" name="Текст 2"/>
          <p:cNvSpPr>
            <a:spLocks noGrp="1"/>
          </p:cNvSpPr>
          <p:nvPr>
            <p:ph idx="1"/>
          </p:nvPr>
        </p:nvSpPr>
        <p:spPr/>
        <p:txBody>
          <a:bodyPr>
            <a:normAutofit/>
          </a:bodyPr>
          <a:lstStyle/>
          <a:p>
            <a:pPr marR="0" lvl="0"/>
            <a:r>
              <a:rPr lang="uk-UA" sz="1800" dirty="0">
                <a:solidFill>
                  <a:schemeClr val="bg1"/>
                </a:solidFill>
                <a:effectLst>
                  <a:outerShdw blurRad="38100" dist="38100" dir="2700000" algn="tl">
                    <a:srgbClr val="000000">
                      <a:alpha val="43137"/>
                    </a:srgbClr>
                  </a:outerShdw>
                </a:effectLst>
                <a:latin typeface="+mj-lt"/>
                <a:cs typeface="Times New Roman" panose="02020603050405020304" pitchFamily="18" charset="0"/>
              </a:rPr>
              <a:t>Дайте визначення штучного нейрона</a:t>
            </a:r>
          </a:p>
          <a:p>
            <a:pPr marR="0" lvl="0"/>
            <a:r>
              <a:rPr lang="ru-RU" sz="1800" dirty="0" err="1">
                <a:solidFill>
                  <a:schemeClr val="bg1"/>
                </a:solidFill>
                <a:effectLst>
                  <a:outerShdw blurRad="38100" dist="38100" dir="2700000" algn="tl">
                    <a:srgbClr val="000000">
                      <a:alpha val="43137"/>
                    </a:srgbClr>
                  </a:outerShdw>
                </a:effectLst>
                <a:latin typeface="+mj-lt"/>
                <a:cs typeface="Times New Roman" panose="02020603050405020304" pitchFamily="18" charset="0"/>
              </a:rPr>
              <a:t>Наведіть</a:t>
            </a:r>
            <a:r>
              <a:rPr lang="ru-RU" sz="1800" dirty="0">
                <a:solidFill>
                  <a:schemeClr val="bg1"/>
                </a:solidFill>
                <a:effectLst>
                  <a:outerShdw blurRad="38100" dist="38100" dir="2700000" algn="tl">
                    <a:srgbClr val="000000">
                      <a:alpha val="43137"/>
                    </a:srgbClr>
                  </a:outerShdw>
                </a:effectLst>
                <a:latin typeface="+mj-lt"/>
                <a:cs typeface="Times New Roman" panose="02020603050405020304" pitchFamily="18" charset="0"/>
              </a:rPr>
              <a:t> структуру та </a:t>
            </a:r>
            <a:r>
              <a:rPr lang="ru-RU" sz="1800" dirty="0" err="1">
                <a:solidFill>
                  <a:schemeClr val="bg1"/>
                </a:solidFill>
                <a:effectLst>
                  <a:outerShdw blurRad="38100" dist="38100" dir="2700000" algn="tl">
                    <a:srgbClr val="000000">
                      <a:alpha val="43137"/>
                    </a:srgbClr>
                  </a:outerShdw>
                </a:effectLst>
                <a:latin typeface="+mj-lt"/>
                <a:cs typeface="Times New Roman" panose="02020603050405020304" pitchFamily="18" charset="0"/>
              </a:rPr>
              <a:t>спрощену</a:t>
            </a:r>
            <a:r>
              <a:rPr lang="ru-RU" sz="1800" dirty="0">
                <a:solidFill>
                  <a:schemeClr val="bg1"/>
                </a:solidFill>
                <a:effectLst>
                  <a:outerShdw blurRad="38100" dist="38100" dir="2700000" algn="tl">
                    <a:srgbClr val="000000">
                      <a:alpha val="43137"/>
                    </a:srgbClr>
                  </a:outerShdw>
                </a:effectLst>
                <a:latin typeface="+mj-lt"/>
                <a:cs typeface="Times New Roman" panose="02020603050405020304" pitchFamily="18" charset="0"/>
              </a:rPr>
              <a:t> </a:t>
            </a:r>
            <a:r>
              <a:rPr lang="ru-RU" sz="1800" dirty="0" err="1">
                <a:solidFill>
                  <a:schemeClr val="bg1"/>
                </a:solidFill>
                <a:effectLst>
                  <a:outerShdw blurRad="38100" dist="38100" dir="2700000" algn="tl">
                    <a:srgbClr val="000000">
                      <a:alpha val="43137"/>
                    </a:srgbClr>
                  </a:outerShdw>
                </a:effectLst>
                <a:latin typeface="+mj-lt"/>
                <a:cs typeface="Times New Roman" panose="02020603050405020304" pitchFamily="18" charset="0"/>
              </a:rPr>
              <a:t>математичну</a:t>
            </a:r>
            <a:r>
              <a:rPr lang="ru-RU" sz="1800" dirty="0">
                <a:solidFill>
                  <a:schemeClr val="bg1"/>
                </a:solidFill>
                <a:effectLst>
                  <a:outerShdw blurRad="38100" dist="38100" dir="2700000" algn="tl">
                    <a:srgbClr val="000000">
                      <a:alpha val="43137"/>
                    </a:srgbClr>
                  </a:outerShdw>
                </a:effectLst>
                <a:latin typeface="+mj-lt"/>
                <a:cs typeface="Times New Roman" panose="02020603050405020304" pitchFamily="18" charset="0"/>
              </a:rPr>
              <a:t> модель штучного нейрона</a:t>
            </a:r>
          </a:p>
          <a:p>
            <a:pPr marR="0" lvl="0"/>
            <a:r>
              <a:rPr lang="uk-UA" sz="1800" dirty="0">
                <a:solidFill>
                  <a:schemeClr val="bg1"/>
                </a:solidFill>
                <a:effectLst>
                  <a:outerShdw blurRad="38100" dist="38100" dir="2700000" algn="tl">
                    <a:srgbClr val="000000">
                      <a:alpha val="43137"/>
                    </a:srgbClr>
                  </a:outerShdw>
                </a:effectLst>
                <a:latin typeface="+mj-lt"/>
                <a:cs typeface="Times New Roman" panose="02020603050405020304" pitchFamily="18" charset="0"/>
              </a:rPr>
              <a:t>Що таке активаційна функція?</a:t>
            </a:r>
          </a:p>
          <a:p>
            <a:pPr marR="0" lvl="0"/>
            <a:r>
              <a:rPr lang="uk-UA" sz="1800" dirty="0">
                <a:solidFill>
                  <a:schemeClr val="bg1"/>
                </a:solidFill>
                <a:effectLst>
                  <a:outerShdw blurRad="38100" dist="38100" dir="2700000" algn="tl">
                    <a:srgbClr val="000000">
                      <a:alpha val="43137"/>
                    </a:srgbClr>
                  </a:outerShdw>
                </a:effectLst>
                <a:latin typeface="+mj-lt"/>
                <a:cs typeface="Times New Roman" panose="02020603050405020304" pitchFamily="18" charset="0"/>
              </a:rPr>
              <a:t>Наведіть активаційні функції</a:t>
            </a:r>
          </a:p>
          <a:p>
            <a:pPr marR="0" lvl="0" algn="l" rtl="0"/>
            <a:endParaRPr lang="uk-UA" sz="1800" b="0" i="0" u="none" strike="noStrike" baseline="0" dirty="0" smtClean="0">
              <a:solidFill>
                <a:schemeClr val="tx1"/>
              </a:solidFill>
              <a:effectLst>
                <a:outerShdw blurRad="38100" dist="38100" dir="2700000" algn="tl">
                  <a:srgbClr val="000000">
                    <a:alpha val="43137"/>
                  </a:srgbClr>
                </a:outerShdw>
              </a:effectLst>
              <a:latin typeface="+mj-lt"/>
            </a:endParaRPr>
          </a:p>
          <a:p>
            <a:pPr marR="0" lvl="0" algn="l" rtl="0"/>
            <a:endParaRPr lang="uk-UA" sz="1800" b="0" i="0" u="none" strike="noStrike" baseline="0" dirty="0" smtClean="0">
              <a:solidFill>
                <a:schemeClr val="tx1"/>
              </a:solidFill>
              <a:effectLst>
                <a:outerShdw blurRad="38100" dist="38100" dir="2700000" algn="tl">
                  <a:srgbClr val="000000">
                    <a:alpha val="43137"/>
                  </a:srgbClr>
                </a:outerShdw>
              </a:effectLst>
              <a:latin typeface="+mj-lt"/>
            </a:endParaRPr>
          </a:p>
          <a:p>
            <a:pPr marR="0" lvl="0" algn="l" rtl="0"/>
            <a:endParaRPr lang="ru-RU" sz="1800" b="0" i="0" u="none" strike="noStrike" baseline="0" dirty="0" smtClean="0">
              <a:solidFill>
                <a:schemeClr val="tx1"/>
              </a:solidFill>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321892072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normAutofit/>
          </a:bodyPr>
          <a:lstStyle/>
          <a:p>
            <a:r>
              <a:rPr lang="ru-RU" b="1" i="1">
                <a:effectLst>
                  <a:outerShdw blurRad="38100" dist="38100" dir="2700000" algn="tl">
                    <a:srgbClr val="000000">
                      <a:alpha val="43137"/>
                    </a:srgbClr>
                  </a:outerShdw>
                </a:effectLst>
              </a:rPr>
              <a:t>Основі положення теорії нейронних мереж</a:t>
            </a:r>
          </a:p>
        </p:txBody>
      </p:sp>
      <p:sp>
        <p:nvSpPr>
          <p:cNvPr id="3" name="Текст 2"/>
          <p:cNvSpPr>
            <a:spLocks noGrp="1"/>
          </p:cNvSpPr>
          <p:nvPr>
            <p:ph idx="1"/>
          </p:nvPr>
        </p:nvSpPr>
        <p:spPr/>
        <p:txBody>
          <a:bodyPr>
            <a:normAutofit/>
          </a:bodyPr>
          <a:lstStyle/>
          <a:p>
            <a:pPr marL="0" marR="0" lvl="0" indent="0" algn="l" rtl="0">
              <a:buNone/>
            </a:pPr>
            <a:r>
              <a:rPr lang="uk-UA" sz="1800" b="0" i="0" u="none" strike="noStrike" baseline="0" dirty="0" smtClean="0">
                <a:solidFill>
                  <a:schemeClr val="tx1"/>
                </a:solidFill>
                <a:effectLst>
                  <a:outerShdw blurRad="38100" dist="38100" dir="2700000" algn="tl">
                    <a:srgbClr val="000000">
                      <a:alpha val="43137"/>
                    </a:srgbClr>
                  </a:outerShdw>
                </a:effectLst>
                <a:latin typeface="+mj-lt"/>
              </a:rPr>
              <a:t>Під нейронними мережами (НМ) розуміють обчислювальні структури, які моделюють прості біологічні процеси, звичайно асоційовані з процесами людського мозку. Вони є </a:t>
            </a:r>
            <a:r>
              <a:rPr lang="uk-UA" sz="1800" b="0" i="0" u="none" strike="noStrike" baseline="0" dirty="0" err="1" smtClean="0">
                <a:solidFill>
                  <a:schemeClr val="tx1"/>
                </a:solidFill>
                <a:effectLst>
                  <a:outerShdw blurRad="38100" dist="38100" dir="2700000" algn="tl">
                    <a:srgbClr val="000000">
                      <a:alpha val="43137"/>
                    </a:srgbClr>
                  </a:outerShdw>
                </a:effectLst>
                <a:latin typeface="+mj-lt"/>
              </a:rPr>
              <a:t>розпаралеленими</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 системами, здібними до навчання шляхом аналізу позитивних і негативних дій. Елементарним перетворювачем в даних мережах є штучний нейрон або просто нейрон, названий так по аналогії з біологічним </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прототипом</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a:t>
            </a:r>
          </a:p>
          <a:p>
            <a:pPr marL="0" marR="0" lvl="0" indent="0" algn="l" rtl="0">
              <a:buNone/>
            </a:pPr>
            <a:r>
              <a:rPr lang="uk-UA" sz="1800" b="0" i="0" u="none" strike="noStrike" baseline="0" dirty="0" smtClean="0">
                <a:solidFill>
                  <a:schemeClr val="tx1"/>
                </a:solidFill>
                <a:effectLst>
                  <a:outerShdw blurRad="38100" dist="38100" dir="2700000" algn="tl">
                    <a:srgbClr val="000000">
                      <a:alpha val="43137"/>
                    </a:srgbClr>
                  </a:outerShdw>
                </a:effectLst>
                <a:latin typeface="+mj-lt"/>
              </a:rPr>
              <a:t>Термін «нейронні мережі» сформувався в 40-х роках </a:t>
            </a:r>
            <a:r>
              <a:rPr lang="en-US" sz="1800" b="0" i="0" u="none" strike="noStrike" baseline="0" dirty="0" smtClean="0">
                <a:solidFill>
                  <a:schemeClr val="tx1"/>
                </a:solidFill>
                <a:effectLst>
                  <a:outerShdw blurRad="38100" dist="38100" dir="2700000" algn="tl">
                    <a:srgbClr val="000000">
                      <a:alpha val="43137"/>
                    </a:srgbClr>
                  </a:outerShdw>
                </a:effectLst>
                <a:latin typeface="+mj-lt"/>
              </a:rPr>
              <a:t>XX </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століття серед дослідників, що вивчали принципи організації і функціонування біологічних нейронних мереж. Основні результати, одержані в цій області, пов'язані з іменами американських дослідників У. </a:t>
            </a:r>
            <a:r>
              <a:rPr lang="uk-UA" sz="1800" b="0" i="0" u="none" strike="noStrike" baseline="0" dirty="0" err="1" smtClean="0">
                <a:solidFill>
                  <a:schemeClr val="tx1"/>
                </a:solidFill>
                <a:effectLst>
                  <a:outerShdw blurRad="38100" dist="38100" dir="2700000" algn="tl">
                    <a:srgbClr val="000000">
                      <a:alpha val="43137"/>
                    </a:srgbClr>
                  </a:outerShdw>
                </a:effectLst>
                <a:latin typeface="+mj-lt"/>
              </a:rPr>
              <a:t>Маккалоха</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 Д. </a:t>
            </a:r>
            <a:r>
              <a:rPr lang="uk-UA" sz="1800" b="0" i="0" u="none" strike="noStrike" baseline="0" dirty="0" err="1" smtClean="0">
                <a:solidFill>
                  <a:schemeClr val="tx1"/>
                </a:solidFill>
                <a:effectLst>
                  <a:outerShdw blurRad="38100" dist="38100" dir="2700000" algn="tl">
                    <a:srgbClr val="000000">
                      <a:alpha val="43137"/>
                    </a:srgbClr>
                  </a:outerShdw>
                </a:effectLst>
                <a:latin typeface="+mj-lt"/>
              </a:rPr>
              <a:t>Хебба</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 Ф. </a:t>
            </a:r>
            <a:r>
              <a:rPr lang="uk-UA" sz="1800" b="0" i="0" u="none" strike="noStrike" baseline="0" dirty="0" err="1" smtClean="0">
                <a:solidFill>
                  <a:schemeClr val="tx1"/>
                </a:solidFill>
                <a:effectLst>
                  <a:outerShdw blurRad="38100" dist="38100" dir="2700000" algn="tl">
                    <a:srgbClr val="000000">
                      <a:alpha val="43137"/>
                    </a:srgbClr>
                  </a:outerShdw>
                </a:effectLst>
                <a:latin typeface="+mj-lt"/>
              </a:rPr>
              <a:t>Розенблатта</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 М. Мінського, </a:t>
            </a:r>
            <a:r>
              <a:rPr lang="uk-UA" sz="1800" b="0" i="0" u="none" strike="noStrike" baseline="0" dirty="0" err="1" smtClean="0">
                <a:solidFill>
                  <a:schemeClr val="tx1"/>
                </a:solidFill>
                <a:effectLst>
                  <a:outerShdw blurRad="38100" dist="38100" dir="2700000" algn="tl">
                    <a:srgbClr val="000000">
                      <a:alpha val="43137"/>
                    </a:srgbClr>
                  </a:outerShdw>
                </a:effectLst>
                <a:latin typeface="+mj-lt"/>
              </a:rPr>
              <a:t>Дж</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 </a:t>
            </a:r>
            <a:r>
              <a:rPr lang="uk-UA" sz="1800" b="0" i="0" u="none" strike="noStrike" baseline="0" dirty="0" err="1" smtClean="0">
                <a:solidFill>
                  <a:schemeClr val="tx1"/>
                </a:solidFill>
                <a:effectLst>
                  <a:outerShdw blurRad="38100" dist="38100" dir="2700000" algn="tl">
                    <a:srgbClr val="000000">
                      <a:alpha val="43137"/>
                    </a:srgbClr>
                  </a:outerShdw>
                </a:effectLst>
                <a:latin typeface="+mj-lt"/>
              </a:rPr>
              <a:t>Хопфілда</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 і ін.</a:t>
            </a:r>
          </a:p>
        </p:txBody>
      </p:sp>
    </p:spTree>
    <p:extLst>
      <p:ext uri="{BB962C8B-B14F-4D97-AF65-F5344CB8AC3E}">
        <p14:creationId xmlns:p14="http://schemas.microsoft.com/office/powerpoint/2010/main" val="292981971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752475"/>
            <a:ext cx="9613900" cy="1081088"/>
          </a:xfrm>
        </p:spPr>
        <p:txBody>
          <a:bodyPr/>
          <a:lstStyle/>
          <a:p>
            <a:pPr marR="0" algn="l" rtl="0"/>
            <a:r>
              <a:rPr lang="en-US" sz="1800" dirty="0">
                <a:solidFill>
                  <a:schemeClr val="tx1"/>
                </a:solidFill>
                <a:effectLst>
                  <a:outerShdw blurRad="38100" dist="38100" dir="2700000" algn="tl">
                    <a:srgbClr val="000000">
                      <a:alpha val="43137"/>
                    </a:srgbClr>
                  </a:outerShdw>
                </a:effectLst>
                <a:latin typeface="+mj-lt"/>
              </a:rPr>
              <a:t> </a:t>
            </a:r>
            <a:endParaRPr lang="ru-RU" sz="1800" b="0" i="0" u="none" strike="noStrike" baseline="0" dirty="0" smtClean="0">
              <a:solidFill>
                <a:schemeClr val="tx1"/>
              </a:solidFill>
              <a:effectLst>
                <a:outerShdw blurRad="38100" dist="38100" dir="2700000" algn="tl">
                  <a:srgbClr val="000000">
                    <a:alpha val="43137"/>
                  </a:srgbClr>
                </a:outerShdw>
              </a:effectLst>
              <a:latin typeface="+mj-lt"/>
            </a:endParaRPr>
          </a:p>
        </p:txBody>
      </p:sp>
      <p:sp>
        <p:nvSpPr>
          <p:cNvPr id="3" name="Текст 2"/>
          <p:cNvSpPr>
            <a:spLocks noGrp="1"/>
          </p:cNvSpPr>
          <p:nvPr>
            <p:ph type="body" idx="4294967295"/>
          </p:nvPr>
        </p:nvSpPr>
        <p:spPr>
          <a:xfrm>
            <a:off x="391885" y="921885"/>
            <a:ext cx="9906000" cy="4910137"/>
          </a:xfrm>
        </p:spPr>
        <p:txBody>
          <a:bodyPr>
            <a:normAutofit/>
          </a:bodyPr>
          <a:lstStyle/>
          <a:p>
            <a:pPr marL="0" marR="0" lvl="0" indent="0" algn="l" rtl="0">
              <a:buNone/>
            </a:pP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Розглянемо</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деякі</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проблеми</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вирішувані</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в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контексті</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НМ і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які</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представляють</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інтерес</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для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користувачів</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a:t>
            </a:r>
          </a:p>
          <a:p>
            <a:pPr marR="0" lvl="0" algn="l" rtl="0"/>
            <a:r>
              <a:rPr lang="ru-RU" sz="1800" b="0" i="1" u="none" strike="noStrike" baseline="0" dirty="0" err="1" smtClean="0">
                <a:solidFill>
                  <a:schemeClr val="tx1"/>
                </a:solidFill>
                <a:effectLst>
                  <a:outerShdw blurRad="38100" dist="38100" dir="2700000" algn="tl">
                    <a:srgbClr val="000000">
                      <a:alpha val="43137"/>
                    </a:srgbClr>
                  </a:outerShdw>
                </a:effectLst>
                <a:latin typeface="+mj-lt"/>
              </a:rPr>
              <a:t>Класифікація</a:t>
            </a:r>
            <a:r>
              <a:rPr lang="ru-RU" sz="1800" b="0" i="1"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1" u="none" strike="noStrike" baseline="0" dirty="0" err="1" smtClean="0">
                <a:solidFill>
                  <a:schemeClr val="tx1"/>
                </a:solidFill>
                <a:effectLst>
                  <a:outerShdw blurRad="38100" dist="38100" dir="2700000" algn="tl">
                    <a:srgbClr val="000000">
                      <a:alpha val="43137"/>
                    </a:srgbClr>
                  </a:outerShdw>
                </a:effectLst>
                <a:latin typeface="+mj-lt"/>
              </a:rPr>
              <a:t>образів</a:t>
            </a:r>
            <a:r>
              <a:rPr lang="ru-RU" sz="1800" b="0" i="1" u="none" strike="noStrike" baseline="0" dirty="0" smtClean="0">
                <a:solidFill>
                  <a:schemeClr val="tx1"/>
                </a:solidFill>
                <a:effectLst>
                  <a:outerShdw blurRad="38100" dist="38100" dir="2700000" algn="tl">
                    <a:srgbClr val="000000">
                      <a:alpha val="43137"/>
                    </a:srgbClr>
                  </a:outerShdw>
                </a:effectLst>
                <a:latin typeface="+mj-lt"/>
              </a:rPr>
              <a:t>.</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Задача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полягає</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у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знаходженні</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належності</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вхідного</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образу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наприклад</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мовного</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сигналу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або</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рукописного символу),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представленого</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вектором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ознак</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одному</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 або декільком заздалегідь визначеним класам. До відомих додатків відносяться розпізнавання букв, розпізнавання мови, класифікація сигналу електрокардіограми, класифікація клітин крові.</a:t>
            </a:r>
          </a:p>
          <a:p>
            <a:pPr marR="0" lvl="0" algn="l" rtl="0"/>
            <a:r>
              <a:rPr lang="uk-UA" sz="1800" b="0" i="1" u="none" strike="noStrike" baseline="0" dirty="0" err="1" smtClean="0">
                <a:solidFill>
                  <a:schemeClr val="tx1"/>
                </a:solidFill>
                <a:effectLst>
                  <a:outerShdw blurRad="38100" dist="38100" dir="2700000" algn="tl">
                    <a:srgbClr val="000000">
                      <a:alpha val="43137"/>
                    </a:srgbClr>
                  </a:outerShdw>
                </a:effectLst>
                <a:latin typeface="+mj-lt"/>
              </a:rPr>
              <a:t>Кластеризація</a:t>
            </a:r>
            <a:r>
              <a:rPr lang="uk-UA" sz="1800" b="0" i="1" u="none" strike="noStrike" baseline="0" dirty="0" smtClean="0">
                <a:solidFill>
                  <a:schemeClr val="tx1"/>
                </a:solidFill>
                <a:effectLst>
                  <a:outerShdw blurRad="38100" dist="38100" dir="2700000" algn="tl">
                    <a:srgbClr val="000000">
                      <a:alpha val="43137"/>
                    </a:srgbClr>
                  </a:outerShdw>
                </a:effectLst>
                <a:latin typeface="+mj-lt"/>
              </a:rPr>
              <a:t>/категоризація.</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 При вирішенні задачі </a:t>
            </a:r>
            <a:r>
              <a:rPr lang="uk-UA" sz="1800" b="0" i="0" u="none" strike="noStrike" baseline="0" dirty="0" err="1" smtClean="0">
                <a:solidFill>
                  <a:schemeClr val="tx1"/>
                </a:solidFill>
                <a:effectLst>
                  <a:outerShdw blurRad="38100" dist="38100" dir="2700000" algn="tl">
                    <a:srgbClr val="000000">
                      <a:alpha val="43137"/>
                    </a:srgbClr>
                  </a:outerShdw>
                </a:effectLst>
                <a:latin typeface="+mj-lt"/>
              </a:rPr>
              <a:t>кластеризації</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 яка відома також як класифікація образів «без вчителя», відсутня навчальна вибірка з мітками класів. Алгоритм </a:t>
            </a:r>
            <a:r>
              <a:rPr lang="uk-UA" sz="1800" b="0" i="0" u="none" strike="noStrike" baseline="0" dirty="0" err="1" smtClean="0">
                <a:solidFill>
                  <a:schemeClr val="tx1"/>
                </a:solidFill>
                <a:effectLst>
                  <a:outerShdw blurRad="38100" dist="38100" dir="2700000" algn="tl">
                    <a:srgbClr val="000000">
                      <a:alpha val="43137"/>
                    </a:srgbClr>
                  </a:outerShdw>
                </a:effectLst>
                <a:latin typeface="+mj-lt"/>
              </a:rPr>
              <a:t>кластеризації</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 заснований на подібності образів і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розміщує</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близькі</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образи</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в один кластер.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Відомі</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випадки</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застосування</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кластеризації</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для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отримання</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знань</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стиснення</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даних</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і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дослідження</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властивостей</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даних</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a:t>
            </a:r>
          </a:p>
          <a:p>
            <a:pPr marR="0" lvl="0" algn="l" rtl="0"/>
            <a:r>
              <a:rPr lang="ru-RU" sz="1800" b="0" i="1" u="none" strike="noStrike" baseline="0" dirty="0" err="1" smtClean="0">
                <a:solidFill>
                  <a:schemeClr val="tx1"/>
                </a:solidFill>
                <a:effectLst>
                  <a:outerShdw blurRad="38100" dist="38100" dir="2700000" algn="tl">
                    <a:srgbClr val="000000">
                      <a:alpha val="43137"/>
                    </a:srgbClr>
                  </a:outerShdw>
                </a:effectLst>
                <a:latin typeface="+mj-lt"/>
              </a:rPr>
              <a:t>Апроксимація</a:t>
            </a:r>
            <a:r>
              <a:rPr lang="ru-RU" sz="1800" b="0" i="1"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1" u="none" strike="noStrike" baseline="0" dirty="0" err="1" smtClean="0">
                <a:solidFill>
                  <a:schemeClr val="tx1"/>
                </a:solidFill>
                <a:effectLst>
                  <a:outerShdw blurRad="38100" dist="38100" dir="2700000" algn="tl">
                    <a:srgbClr val="000000">
                      <a:alpha val="43137"/>
                    </a:srgbClr>
                  </a:outerShdw>
                </a:effectLst>
                <a:latin typeface="+mj-lt"/>
              </a:rPr>
              <a:t>функцій</a:t>
            </a:r>
            <a:r>
              <a:rPr lang="ru-RU" sz="1800" b="0" i="1" u="none" strike="noStrike" baseline="0" dirty="0" smtClean="0">
                <a:solidFill>
                  <a:schemeClr val="tx1"/>
                </a:solidFill>
                <a:effectLst>
                  <a:outerShdw blurRad="38100" dist="38100" dir="2700000" algn="tl">
                    <a:srgbClr val="000000">
                      <a:alpha val="43137"/>
                    </a:srgbClr>
                  </a:outerShdw>
                </a:effectLst>
                <a:latin typeface="+mj-lt"/>
              </a:rPr>
              <a:t>.</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Припустимо</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що</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є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навчальна</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вибірка</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1" u="none" strike="noStrike" baseline="0" dirty="0" smtClean="0">
                <a:solidFill>
                  <a:schemeClr val="tx1"/>
                </a:solidFill>
                <a:effectLst>
                  <a:outerShdw blurRad="38100" dist="38100" dir="2700000" algn="tl">
                    <a:srgbClr val="000000">
                      <a:alpha val="43137"/>
                    </a:srgbClr>
                  </a:outerShdw>
                </a:effectLst>
                <a:latin typeface="+mj-lt"/>
              </a:rPr>
              <a:t>x</a:t>
            </a:r>
            <a:r>
              <a:rPr lang="ru-RU" sz="1800" b="0" i="1" u="none" strike="noStrike" baseline="-25000" dirty="0" smtClean="0">
                <a:solidFill>
                  <a:schemeClr val="tx1"/>
                </a:solidFill>
                <a:effectLst>
                  <a:outerShdw blurRad="38100" dist="38100" dir="2700000" algn="tl">
                    <a:srgbClr val="000000">
                      <a:alpha val="43137"/>
                    </a:srgbClr>
                  </a:outerShdw>
                </a:effectLst>
                <a:latin typeface="+mj-lt"/>
              </a:rPr>
              <a:t>1</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1" u="none" strike="noStrike" baseline="0" dirty="0" smtClean="0">
                <a:solidFill>
                  <a:schemeClr val="tx1"/>
                </a:solidFill>
                <a:effectLst>
                  <a:outerShdw blurRad="38100" dist="38100" dir="2700000" algn="tl">
                    <a:srgbClr val="000000">
                      <a:alpha val="43137"/>
                    </a:srgbClr>
                  </a:outerShdw>
                </a:effectLst>
                <a:latin typeface="+mj-lt"/>
              </a:rPr>
              <a:t>у</a:t>
            </a:r>
            <a:r>
              <a:rPr lang="ru-RU" sz="1800" b="0" i="1" u="none" strike="noStrike" baseline="-25000" dirty="0" smtClean="0">
                <a:solidFill>
                  <a:schemeClr val="tx1"/>
                </a:solidFill>
                <a:effectLst>
                  <a:outerShdw blurRad="38100" dist="38100" dir="2700000" algn="tl">
                    <a:srgbClr val="000000">
                      <a:alpha val="43137"/>
                    </a:srgbClr>
                  </a:outerShdw>
                </a:effectLst>
                <a:latin typeface="+mj-lt"/>
              </a:rPr>
              <a:t>1</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1" u="none" strike="noStrike" baseline="0" dirty="0" smtClean="0">
                <a:solidFill>
                  <a:schemeClr val="tx1"/>
                </a:solidFill>
                <a:effectLst>
                  <a:outerShdw blurRad="38100" dist="38100" dir="2700000" algn="tl">
                    <a:srgbClr val="000000">
                      <a:alpha val="43137"/>
                    </a:srgbClr>
                  </a:outerShdw>
                </a:effectLst>
                <a:latin typeface="+mj-lt"/>
              </a:rPr>
              <a:t>x</a:t>
            </a:r>
            <a:r>
              <a:rPr lang="ru-RU" sz="1800" b="0" i="1" u="none" strike="noStrike" baseline="-25000" dirty="0" smtClean="0">
                <a:solidFill>
                  <a:schemeClr val="tx1"/>
                </a:solidFill>
                <a:effectLst>
                  <a:outerShdw blurRad="38100" dist="38100" dir="2700000" algn="tl">
                    <a:srgbClr val="000000">
                      <a:alpha val="43137"/>
                    </a:srgbClr>
                  </a:outerShdw>
                </a:effectLst>
                <a:latin typeface="+mj-lt"/>
              </a:rPr>
              <a:t>2</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1" u="none" strike="noStrike" baseline="0" dirty="0" smtClean="0">
                <a:solidFill>
                  <a:schemeClr val="tx1"/>
                </a:solidFill>
                <a:effectLst>
                  <a:outerShdw blurRad="38100" dist="38100" dir="2700000" algn="tl">
                    <a:srgbClr val="000000">
                      <a:alpha val="43137"/>
                    </a:srgbClr>
                  </a:outerShdw>
                </a:effectLst>
                <a:latin typeface="+mj-lt"/>
              </a:rPr>
              <a:t>у</a:t>
            </a:r>
            <a:r>
              <a:rPr lang="ru-RU" sz="1800" b="0" i="1" u="none" strike="noStrike" baseline="-25000" dirty="0" smtClean="0">
                <a:solidFill>
                  <a:schemeClr val="tx1"/>
                </a:solidFill>
                <a:effectLst>
                  <a:outerShdw blurRad="38100" dist="38100" dir="2700000" algn="tl">
                    <a:srgbClr val="000000">
                      <a:alpha val="43137"/>
                    </a:srgbClr>
                  </a:outerShdw>
                </a:effectLst>
                <a:latin typeface="+mj-lt"/>
              </a:rPr>
              <a:t>2</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en-US" sz="1800" b="0" i="1" u="none" strike="noStrike" baseline="0" dirty="0" err="1" smtClean="0">
                <a:solidFill>
                  <a:schemeClr val="tx1"/>
                </a:solidFill>
                <a:effectLst>
                  <a:outerShdw blurRad="38100" dist="38100" dir="2700000" algn="tl">
                    <a:srgbClr val="000000">
                      <a:alpha val="43137"/>
                    </a:srgbClr>
                  </a:outerShdw>
                </a:effectLst>
                <a:latin typeface="+mj-lt"/>
              </a:rPr>
              <a:t>x</a:t>
            </a:r>
            <a:r>
              <a:rPr lang="en-US" sz="1800" b="0" i="1" u="none" strike="noStrike" baseline="-25000" dirty="0" err="1" smtClean="0">
                <a:solidFill>
                  <a:schemeClr val="tx1"/>
                </a:solidFill>
                <a:effectLst>
                  <a:outerShdw blurRad="38100" dist="38100" dir="2700000" algn="tl">
                    <a:srgbClr val="000000">
                      <a:alpha val="43137"/>
                    </a:srgbClr>
                  </a:outerShdw>
                </a:effectLst>
                <a:latin typeface="+mj-lt"/>
              </a:rPr>
              <a:t>N</a:t>
            </a:r>
            <a:r>
              <a:rPr lang="uk-UA" sz="1800" b="0" i="1" u="none" strike="noStrike" baseline="0" dirty="0" smtClean="0">
                <a:solidFill>
                  <a:schemeClr val="tx1"/>
                </a:solidFill>
                <a:effectLst>
                  <a:outerShdw blurRad="38100" dist="38100" dir="2700000" algn="tl">
                    <a:srgbClr val="000000">
                      <a:alpha val="43137"/>
                    </a:srgbClr>
                  </a:outerShdw>
                </a:effectLst>
                <a:latin typeface="+mj-lt"/>
              </a:rPr>
              <a:t>, у</a:t>
            </a:r>
            <a:r>
              <a:rPr lang="en-US" sz="1800" b="0" i="1" u="none" strike="noStrike" baseline="-25000" dirty="0" smtClean="0">
                <a:solidFill>
                  <a:schemeClr val="tx1"/>
                </a:solidFill>
                <a:effectLst>
                  <a:outerShdw blurRad="38100" dist="38100" dir="2700000" algn="tl">
                    <a:srgbClr val="000000">
                      <a:alpha val="43137"/>
                    </a:srgbClr>
                  </a:outerShdw>
                </a:effectLst>
                <a:latin typeface="+mj-lt"/>
              </a:rPr>
              <a:t>N</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 (пари даних вхід-вихід), яка генерується невідомою функцією </a:t>
            </a:r>
            <a:r>
              <a:rPr lang="en-US" sz="1800" b="0" i="1" u="none" strike="noStrike" baseline="0" dirty="0" smtClean="0">
                <a:solidFill>
                  <a:schemeClr val="tx1"/>
                </a:solidFill>
                <a:effectLst>
                  <a:outerShdw blurRad="38100" dist="38100" dir="2700000" algn="tl">
                    <a:srgbClr val="000000">
                      <a:alpha val="43137"/>
                    </a:srgbClr>
                  </a:outerShdw>
                </a:effectLst>
                <a:latin typeface="+mj-lt"/>
              </a:rPr>
              <a:t>F(x)</a:t>
            </a:r>
            <a:r>
              <a:rPr lang="en-US" sz="1800" b="0" i="0" u="none" strike="noStrike" baseline="0" dirty="0" smtClean="0">
                <a:solidFill>
                  <a:schemeClr val="tx1"/>
                </a:solidFill>
                <a:effectLst>
                  <a:outerShdw blurRad="38100" dist="38100" dir="2700000" algn="tl">
                    <a:srgbClr val="000000">
                      <a:alpha val="43137"/>
                    </a:srgbClr>
                  </a:outerShdw>
                </a:effectLst>
                <a:latin typeface="+mj-lt"/>
              </a:rPr>
              <a:t>, </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яка спотворена шумом. Задача апроксимації полягає в знаходженні оцінки невідомої функції </a:t>
            </a:r>
            <a:r>
              <a:rPr lang="en-US" sz="1800" b="0" i="1" u="none" strike="noStrike" baseline="0" dirty="0" smtClean="0">
                <a:solidFill>
                  <a:schemeClr val="tx1"/>
                </a:solidFill>
                <a:effectLst>
                  <a:outerShdw blurRad="38100" dist="38100" dir="2700000" algn="tl">
                    <a:srgbClr val="000000">
                      <a:alpha val="43137"/>
                    </a:srgbClr>
                  </a:outerShdw>
                </a:effectLst>
                <a:latin typeface="+mj-lt"/>
              </a:rPr>
              <a:t>F(x).</a:t>
            </a:r>
            <a:r>
              <a:rPr lang="en-US" sz="1800" b="0" i="0" u="none" strike="noStrike" baseline="0" dirty="0" smtClean="0">
                <a:solidFill>
                  <a:schemeClr val="tx1"/>
                </a:solidFill>
                <a:effectLst>
                  <a:outerShdw blurRad="38100" dist="38100" dir="2700000" algn="tl">
                    <a:srgbClr val="000000">
                      <a:alpha val="43137"/>
                    </a:srgbClr>
                  </a:outerShdw>
                </a:effectLst>
                <a:latin typeface="+mj-lt"/>
              </a:rPr>
              <a:t> </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Апроксимація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функц</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і</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й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необхідна</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при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вирішенні</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інженерних</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і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нау</a:t>
            </a:r>
            <a:r>
              <a:rPr lang="uk-UA" sz="1800" b="0" i="0" u="none" strike="noStrike" baseline="0" dirty="0" err="1" smtClean="0">
                <a:solidFill>
                  <a:schemeClr val="tx1"/>
                </a:solidFill>
                <a:effectLst>
                  <a:outerShdw blurRad="38100" dist="38100" dir="2700000" algn="tl">
                    <a:srgbClr val="000000">
                      <a:alpha val="43137"/>
                    </a:srgbClr>
                  </a:outerShdw>
                </a:effectLst>
                <a:latin typeface="+mj-lt"/>
              </a:rPr>
              <a:t>кових</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 задач моделювання.</a:t>
            </a:r>
          </a:p>
        </p:txBody>
      </p:sp>
    </p:spTree>
    <p:extLst>
      <p:ext uri="{BB962C8B-B14F-4D97-AF65-F5344CB8AC3E}">
        <p14:creationId xmlns:p14="http://schemas.microsoft.com/office/powerpoint/2010/main" val="352630755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752475"/>
            <a:ext cx="9613900" cy="1081088"/>
          </a:xfrm>
        </p:spPr>
        <p:txBody>
          <a:bodyPr/>
          <a:lstStyle/>
          <a:p>
            <a:pPr marR="0" algn="l" rtl="0"/>
            <a:r>
              <a:rPr lang="en-US" sz="1800" b="0" i="0" u="none" strike="noStrike" dirty="0" smtClean="0">
                <a:solidFill>
                  <a:schemeClr val="tx1"/>
                </a:solidFill>
                <a:effectLst>
                  <a:outerShdw blurRad="38100" dist="38100" dir="2700000" algn="tl">
                    <a:srgbClr val="000000">
                      <a:alpha val="43137"/>
                    </a:srgbClr>
                  </a:outerShdw>
                </a:effectLst>
                <a:latin typeface="+mj-lt"/>
              </a:rPr>
              <a:t> </a:t>
            </a:r>
            <a:endParaRPr lang="en-US" sz="1800" b="0" i="0" u="none" strike="noStrike" baseline="0" dirty="0" smtClean="0">
              <a:solidFill>
                <a:schemeClr val="tx1"/>
              </a:solidFill>
              <a:effectLst>
                <a:outerShdw blurRad="38100" dist="38100" dir="2700000" algn="tl">
                  <a:srgbClr val="000000">
                    <a:alpha val="43137"/>
                  </a:srgbClr>
                </a:outerShdw>
              </a:effectLst>
              <a:latin typeface="+mj-lt"/>
            </a:endParaRPr>
          </a:p>
        </p:txBody>
      </p:sp>
      <p:sp>
        <p:nvSpPr>
          <p:cNvPr id="3" name="Текст 2"/>
          <p:cNvSpPr>
            <a:spLocks noGrp="1"/>
          </p:cNvSpPr>
          <p:nvPr>
            <p:ph type="body" idx="4294967295"/>
          </p:nvPr>
        </p:nvSpPr>
        <p:spPr>
          <a:xfrm>
            <a:off x="389467" y="752475"/>
            <a:ext cx="10031413" cy="5029200"/>
          </a:xfrm>
        </p:spPr>
        <p:txBody>
          <a:bodyPr>
            <a:normAutofit/>
          </a:bodyPr>
          <a:lstStyle/>
          <a:p>
            <a:pPr marR="0" lvl="0" algn="l" rtl="0"/>
            <a:r>
              <a:rPr lang="uk-UA" sz="1800" b="0" i="1" u="none" strike="noStrike" baseline="0" dirty="0" smtClean="0">
                <a:solidFill>
                  <a:schemeClr val="tx1"/>
                </a:solidFill>
                <a:effectLst>
                  <a:outerShdw blurRad="38100" dist="38100" dir="2700000" algn="tl">
                    <a:srgbClr val="000000">
                      <a:alpha val="43137"/>
                    </a:srgbClr>
                  </a:outerShdw>
                </a:effectLst>
                <a:latin typeface="+mj-lt"/>
              </a:rPr>
              <a:t>Передбачення/прогноз.</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 Нехай задані </a:t>
            </a:r>
            <a:r>
              <a:rPr lang="en-US" sz="1800" b="0" i="1" u="none" strike="noStrike" baseline="0" dirty="0" smtClean="0">
                <a:solidFill>
                  <a:schemeClr val="tx1"/>
                </a:solidFill>
                <a:effectLst>
                  <a:outerShdw blurRad="38100" dist="38100" dir="2700000" algn="tl">
                    <a:srgbClr val="000000">
                      <a:alpha val="43137"/>
                    </a:srgbClr>
                  </a:outerShdw>
                </a:effectLst>
                <a:latin typeface="+mj-lt"/>
              </a:rPr>
              <a:t>n</a:t>
            </a:r>
            <a:r>
              <a:rPr lang="en-US" sz="1800" b="0" i="0" u="none" strike="noStrike" baseline="0" dirty="0" smtClean="0">
                <a:solidFill>
                  <a:schemeClr val="tx1"/>
                </a:solidFill>
                <a:effectLst>
                  <a:outerShdw blurRad="38100" dist="38100" dir="2700000" algn="tl">
                    <a:srgbClr val="000000">
                      <a:alpha val="43137"/>
                    </a:srgbClr>
                  </a:outerShdw>
                </a:effectLst>
                <a:latin typeface="+mj-lt"/>
              </a:rPr>
              <a:t> </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дискретних </a:t>
            </a:r>
            <a:r>
              <a:rPr lang="uk-UA" sz="1800" b="0" i="0" u="none" strike="noStrike" baseline="0" dirty="0" err="1" smtClean="0">
                <a:solidFill>
                  <a:schemeClr val="tx1"/>
                </a:solidFill>
                <a:effectLst>
                  <a:outerShdw blurRad="38100" dist="38100" dir="2700000" algn="tl">
                    <a:srgbClr val="000000">
                      <a:alpha val="43137"/>
                    </a:srgbClr>
                  </a:outerShdw>
                </a:effectLst>
                <a:latin typeface="+mj-lt"/>
              </a:rPr>
              <a:t>відліків</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 {</a:t>
            </a:r>
            <a:r>
              <a:rPr lang="uk-UA" sz="1800" b="0" i="1" u="none" strike="noStrike" baseline="0" dirty="0" smtClean="0">
                <a:solidFill>
                  <a:schemeClr val="tx1"/>
                </a:solidFill>
                <a:effectLst>
                  <a:outerShdw blurRad="38100" dist="38100" dir="2700000" algn="tl">
                    <a:srgbClr val="000000">
                      <a:alpha val="43137"/>
                    </a:srgbClr>
                  </a:outerShdw>
                </a:effectLst>
                <a:latin typeface="+mj-lt"/>
              </a:rPr>
              <a:t>у(</a:t>
            </a:r>
            <a:r>
              <a:rPr lang="en-US" sz="1800" b="0" i="1" u="none" strike="noStrike" baseline="0" dirty="0" smtClean="0">
                <a:solidFill>
                  <a:schemeClr val="tx1"/>
                </a:solidFill>
                <a:effectLst>
                  <a:outerShdw blurRad="38100" dist="38100" dir="2700000" algn="tl">
                    <a:srgbClr val="000000">
                      <a:alpha val="43137"/>
                    </a:srgbClr>
                  </a:outerShdw>
                </a:effectLst>
                <a:latin typeface="+mj-lt"/>
              </a:rPr>
              <a:t>t</a:t>
            </a:r>
            <a:r>
              <a:rPr lang="en-US" sz="1800" b="0" i="1" u="none" strike="noStrike" baseline="-25000" dirty="0" smtClean="0">
                <a:solidFill>
                  <a:schemeClr val="tx1"/>
                </a:solidFill>
                <a:effectLst>
                  <a:outerShdw blurRad="38100" dist="38100" dir="2700000" algn="tl">
                    <a:srgbClr val="000000">
                      <a:alpha val="43137"/>
                    </a:srgbClr>
                  </a:outerShdw>
                </a:effectLst>
                <a:latin typeface="+mj-lt"/>
              </a:rPr>
              <a:t>1</a:t>
            </a:r>
            <a:r>
              <a:rPr lang="en-US" sz="1800" b="0" i="1" u="none" strike="noStrike" baseline="0" dirty="0" smtClean="0">
                <a:solidFill>
                  <a:schemeClr val="tx1"/>
                </a:solidFill>
                <a:effectLst>
                  <a:outerShdw blurRad="38100" dist="38100" dir="2700000" algn="tl">
                    <a:srgbClr val="000000">
                      <a:alpha val="43137"/>
                    </a:srgbClr>
                  </a:outerShdw>
                </a:effectLst>
                <a:latin typeface="+mj-lt"/>
              </a:rPr>
              <a:t>)</a:t>
            </a:r>
            <a:r>
              <a:rPr lang="en-US" sz="1800" b="0" i="0" u="none" strike="noStrike" baseline="0" dirty="0" smtClean="0">
                <a:solidFill>
                  <a:schemeClr val="tx1"/>
                </a:solidFill>
                <a:effectLst>
                  <a:outerShdw blurRad="38100" dist="38100" dir="2700000" algn="tl">
                    <a:srgbClr val="000000">
                      <a:alpha val="43137"/>
                    </a:srgbClr>
                  </a:outerShdw>
                </a:effectLst>
                <a:latin typeface="+mj-lt"/>
              </a:rPr>
              <a:t>; </a:t>
            </a:r>
            <a:r>
              <a:rPr lang="uk-UA" sz="1800" b="0" i="1" u="none" strike="noStrike" baseline="0" dirty="0" smtClean="0">
                <a:solidFill>
                  <a:schemeClr val="tx1"/>
                </a:solidFill>
                <a:effectLst>
                  <a:outerShdw blurRad="38100" dist="38100" dir="2700000" algn="tl">
                    <a:srgbClr val="000000">
                      <a:alpha val="43137"/>
                    </a:srgbClr>
                  </a:outerShdw>
                </a:effectLst>
                <a:latin typeface="+mj-lt"/>
              </a:rPr>
              <a:t>у(</a:t>
            </a:r>
            <a:r>
              <a:rPr lang="en-US" sz="1800" b="0" i="1" u="none" strike="noStrike" baseline="0" dirty="0" smtClean="0">
                <a:solidFill>
                  <a:schemeClr val="tx1"/>
                </a:solidFill>
                <a:effectLst>
                  <a:outerShdw blurRad="38100" dist="38100" dir="2700000" algn="tl">
                    <a:srgbClr val="000000">
                      <a:alpha val="43137"/>
                    </a:srgbClr>
                  </a:outerShdw>
                </a:effectLst>
                <a:latin typeface="+mj-lt"/>
              </a:rPr>
              <a:t>t</a:t>
            </a:r>
            <a:r>
              <a:rPr lang="en-US" sz="1800" b="0" i="1" u="none" strike="noStrike" baseline="-25000" dirty="0" smtClean="0">
                <a:solidFill>
                  <a:schemeClr val="tx1"/>
                </a:solidFill>
                <a:effectLst>
                  <a:outerShdw blurRad="38100" dist="38100" dir="2700000" algn="tl">
                    <a:srgbClr val="000000">
                      <a:alpha val="43137"/>
                    </a:srgbClr>
                  </a:outerShdw>
                </a:effectLst>
                <a:latin typeface="+mj-lt"/>
              </a:rPr>
              <a:t>2</a:t>
            </a:r>
            <a:r>
              <a:rPr lang="en-US" sz="1800" b="0" i="1" u="none" strike="noStrike" baseline="0" dirty="0" smtClean="0">
                <a:solidFill>
                  <a:schemeClr val="tx1"/>
                </a:solidFill>
                <a:effectLst>
                  <a:outerShdw blurRad="38100" dist="38100" dir="2700000" algn="tl">
                    <a:srgbClr val="000000">
                      <a:alpha val="43137"/>
                    </a:srgbClr>
                  </a:outerShdw>
                </a:effectLst>
                <a:latin typeface="+mj-lt"/>
              </a:rPr>
              <a:t>)</a:t>
            </a:r>
            <a:r>
              <a:rPr lang="en-US" sz="1800" b="0" i="0" u="none" strike="noStrike" baseline="0" dirty="0" smtClean="0">
                <a:solidFill>
                  <a:schemeClr val="tx1"/>
                </a:solidFill>
                <a:effectLst>
                  <a:outerShdw blurRad="38100" dist="38100" dir="2700000" algn="tl">
                    <a:srgbClr val="000000">
                      <a:alpha val="43137"/>
                    </a:srgbClr>
                  </a:outerShdw>
                </a:effectLst>
                <a:latin typeface="+mj-lt"/>
              </a:rPr>
              <a:t>,…, </a:t>
            </a:r>
            <a:r>
              <a:rPr lang="uk-UA" sz="1800" b="0" i="1" u="none" strike="noStrike" baseline="0" dirty="0" smtClean="0">
                <a:solidFill>
                  <a:schemeClr val="tx1"/>
                </a:solidFill>
                <a:effectLst>
                  <a:outerShdw blurRad="38100" dist="38100" dir="2700000" algn="tl">
                    <a:srgbClr val="000000">
                      <a:alpha val="43137"/>
                    </a:srgbClr>
                  </a:outerShdw>
                </a:effectLst>
                <a:latin typeface="+mj-lt"/>
              </a:rPr>
              <a:t>у(</a:t>
            </a:r>
            <a:r>
              <a:rPr lang="en-US" sz="1800" b="0" i="1" u="none" strike="noStrike" baseline="0" dirty="0" smtClean="0">
                <a:solidFill>
                  <a:schemeClr val="tx1"/>
                </a:solidFill>
                <a:effectLst>
                  <a:outerShdw blurRad="38100" dist="38100" dir="2700000" algn="tl">
                    <a:srgbClr val="000000">
                      <a:alpha val="43137"/>
                    </a:srgbClr>
                  </a:outerShdw>
                </a:effectLst>
                <a:latin typeface="+mj-lt"/>
              </a:rPr>
              <a:t>t</a:t>
            </a:r>
            <a:r>
              <a:rPr lang="uk-UA" sz="1800" b="0" i="1" u="none" strike="noStrike" baseline="-25000" dirty="0" smtClean="0">
                <a:solidFill>
                  <a:schemeClr val="tx1"/>
                </a:solidFill>
                <a:effectLst>
                  <a:outerShdw blurRad="38100" dist="38100" dir="2700000" algn="tl">
                    <a:srgbClr val="000000">
                      <a:alpha val="43137"/>
                    </a:srgbClr>
                  </a:outerShdw>
                </a:effectLst>
                <a:latin typeface="+mj-lt"/>
              </a:rPr>
              <a:t>к</a:t>
            </a:r>
            <a:r>
              <a:rPr lang="uk-UA" sz="1800" b="0" i="1" u="none" strike="noStrike" baseline="0" dirty="0" smtClean="0">
                <a:solidFill>
                  <a:schemeClr val="tx1"/>
                </a:solidFill>
                <a:effectLst>
                  <a:outerShdw blurRad="38100" dist="38100" dir="2700000" algn="tl">
                    <a:srgbClr val="000000">
                      <a:alpha val="43137"/>
                    </a:srgbClr>
                  </a:outerShdw>
                </a:effectLst>
                <a:latin typeface="+mj-lt"/>
              </a:rPr>
              <a:t>)</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 в </a:t>
            </a:r>
            <a:r>
              <a:rPr lang="uk-UA" sz="1800" b="0" i="0" u="none" strike="noStrike" baseline="0" dirty="0" err="1" smtClean="0">
                <a:solidFill>
                  <a:schemeClr val="tx1"/>
                </a:solidFill>
                <a:effectLst>
                  <a:outerShdw blurRad="38100" dist="38100" dir="2700000" algn="tl">
                    <a:srgbClr val="000000">
                      <a:alpha val="43137"/>
                    </a:srgbClr>
                  </a:outerShdw>
                </a:effectLst>
                <a:latin typeface="+mj-lt"/>
              </a:rPr>
              <a:t>слідуючі</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 моменти часу </a:t>
            </a:r>
            <a:r>
              <a:rPr lang="en-US" sz="1800" b="0" i="1" u="none" strike="noStrike" baseline="0" dirty="0" smtClean="0">
                <a:solidFill>
                  <a:schemeClr val="tx1"/>
                </a:solidFill>
                <a:effectLst>
                  <a:outerShdw blurRad="38100" dist="38100" dir="2700000" algn="tl">
                    <a:srgbClr val="000000">
                      <a:alpha val="43137"/>
                    </a:srgbClr>
                  </a:outerShdw>
                </a:effectLst>
                <a:latin typeface="+mj-lt"/>
              </a:rPr>
              <a:t>t</a:t>
            </a:r>
            <a:r>
              <a:rPr lang="en-US" sz="1800" b="0" i="1" u="none" strike="noStrike" baseline="-25000" dirty="0" smtClean="0">
                <a:solidFill>
                  <a:schemeClr val="tx1"/>
                </a:solidFill>
                <a:effectLst>
                  <a:outerShdw blurRad="38100" dist="38100" dir="2700000" algn="tl">
                    <a:srgbClr val="000000">
                      <a:alpha val="43137"/>
                    </a:srgbClr>
                  </a:outerShdw>
                </a:effectLst>
                <a:latin typeface="+mj-lt"/>
              </a:rPr>
              <a:t>1</a:t>
            </a:r>
            <a:r>
              <a:rPr lang="en-US" sz="1800" b="0" i="1" u="none" strike="noStrike" baseline="0" dirty="0" smtClean="0">
                <a:solidFill>
                  <a:schemeClr val="tx1"/>
                </a:solidFill>
                <a:effectLst>
                  <a:outerShdw blurRad="38100" dist="38100" dir="2700000" algn="tl">
                    <a:srgbClr val="000000">
                      <a:alpha val="43137"/>
                    </a:srgbClr>
                  </a:outerShdw>
                </a:effectLst>
                <a:latin typeface="+mj-lt"/>
              </a:rPr>
              <a:t>, t</a:t>
            </a:r>
            <a:r>
              <a:rPr lang="en-US" sz="1800" b="0" i="1" u="none" strike="noStrike" baseline="-25000" dirty="0" smtClean="0">
                <a:solidFill>
                  <a:schemeClr val="tx1"/>
                </a:solidFill>
                <a:effectLst>
                  <a:outerShdw blurRad="38100" dist="38100" dir="2700000" algn="tl">
                    <a:srgbClr val="000000">
                      <a:alpha val="43137"/>
                    </a:srgbClr>
                  </a:outerShdw>
                </a:effectLst>
                <a:latin typeface="+mj-lt"/>
              </a:rPr>
              <a:t>2</a:t>
            </a:r>
            <a:r>
              <a:rPr lang="en-US" sz="1800" b="0" i="1" u="none" strike="noStrike" baseline="0" dirty="0" smtClean="0">
                <a:solidFill>
                  <a:schemeClr val="tx1"/>
                </a:solidFill>
                <a:effectLst>
                  <a:outerShdw blurRad="38100" dist="38100" dir="2700000" algn="tl">
                    <a:srgbClr val="000000">
                      <a:alpha val="43137"/>
                    </a:srgbClr>
                  </a:outerShdw>
                </a:effectLst>
                <a:latin typeface="+mj-lt"/>
              </a:rPr>
              <a:t>,…, t</a:t>
            </a:r>
            <a:r>
              <a:rPr lang="uk-UA" sz="1800" b="0" i="1" u="none" strike="noStrike" baseline="-25000" dirty="0" smtClean="0">
                <a:solidFill>
                  <a:schemeClr val="tx1"/>
                </a:solidFill>
                <a:effectLst>
                  <a:outerShdw blurRad="38100" dist="38100" dir="2700000" algn="tl">
                    <a:srgbClr val="000000">
                      <a:alpha val="43137"/>
                    </a:srgbClr>
                  </a:outerShdw>
                </a:effectLst>
                <a:latin typeface="+mj-lt"/>
              </a:rPr>
              <a:t>к</a:t>
            </a:r>
            <a:r>
              <a:rPr lang="uk-UA" sz="1800" b="0" i="1" u="none" strike="noStrike" baseline="0" dirty="0" smtClean="0">
                <a:solidFill>
                  <a:schemeClr val="tx1"/>
                </a:solidFill>
                <a:effectLst>
                  <a:outerShdw blurRad="38100" dist="38100" dir="2700000" algn="tl">
                    <a:srgbClr val="000000">
                      <a:alpha val="43137"/>
                    </a:srgbClr>
                  </a:outerShdw>
                </a:effectLst>
                <a:latin typeface="+mj-lt"/>
              </a:rPr>
              <a:t>.</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 Задача полягає в прогнозі значення </a:t>
            </a:r>
            <a:r>
              <a:rPr lang="en-US" sz="1800" b="0" i="1" u="none" strike="noStrike" baseline="0" dirty="0" smtClean="0">
                <a:solidFill>
                  <a:schemeClr val="tx1"/>
                </a:solidFill>
                <a:effectLst>
                  <a:outerShdw blurRad="38100" dist="38100" dir="2700000" algn="tl">
                    <a:srgbClr val="000000">
                      <a:alpha val="43137"/>
                    </a:srgbClr>
                  </a:outerShdw>
                </a:effectLst>
                <a:latin typeface="+mj-lt"/>
              </a:rPr>
              <a:t>y(t</a:t>
            </a:r>
            <a:r>
              <a:rPr lang="en-US" sz="1800" b="0" i="1" u="none" strike="noStrike" baseline="-25000" dirty="0" smtClean="0">
                <a:solidFill>
                  <a:schemeClr val="tx1"/>
                </a:solidFill>
                <a:effectLst>
                  <a:outerShdw blurRad="38100" dist="38100" dir="2700000" algn="tl">
                    <a:srgbClr val="000000">
                      <a:alpha val="43137"/>
                    </a:srgbClr>
                  </a:outerShdw>
                </a:effectLst>
                <a:latin typeface="+mj-lt"/>
              </a:rPr>
              <a:t>k+1</a:t>
            </a:r>
            <a:r>
              <a:rPr lang="en-US" sz="1800" b="0" i="1" u="none" strike="noStrike" baseline="0" dirty="0" smtClean="0">
                <a:solidFill>
                  <a:schemeClr val="tx1"/>
                </a:solidFill>
                <a:effectLst>
                  <a:outerShdw blurRad="38100" dist="38100" dir="2700000" algn="tl">
                    <a:srgbClr val="000000">
                      <a:alpha val="43137"/>
                    </a:srgbClr>
                  </a:outerShdw>
                </a:effectLst>
                <a:latin typeface="+mj-lt"/>
              </a:rPr>
              <a:t>)</a:t>
            </a:r>
            <a:r>
              <a:rPr lang="en-US" sz="1800" b="0" i="0" u="none" strike="noStrike" baseline="0" dirty="0" smtClean="0">
                <a:solidFill>
                  <a:schemeClr val="tx1"/>
                </a:solidFill>
                <a:effectLst>
                  <a:outerShdw blurRad="38100" dist="38100" dir="2700000" algn="tl">
                    <a:srgbClr val="000000">
                      <a:alpha val="43137"/>
                    </a:srgbClr>
                  </a:outerShdw>
                </a:effectLst>
                <a:latin typeface="+mj-lt"/>
              </a:rPr>
              <a:t> </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в деякий майбутній момент часу </a:t>
            </a:r>
            <a:r>
              <a:rPr lang="en-US" sz="1800" b="0" i="1" u="none" strike="noStrike" baseline="0" dirty="0" smtClean="0">
                <a:solidFill>
                  <a:schemeClr val="tx1"/>
                </a:solidFill>
                <a:effectLst>
                  <a:outerShdw blurRad="38100" dist="38100" dir="2700000" algn="tl">
                    <a:srgbClr val="000000">
                      <a:alpha val="43137"/>
                    </a:srgbClr>
                  </a:outerShdw>
                </a:effectLst>
                <a:latin typeface="+mj-lt"/>
              </a:rPr>
              <a:t>t</a:t>
            </a:r>
            <a:r>
              <a:rPr lang="en-US" sz="1800" b="0" i="1" u="none" strike="noStrike" baseline="-25000" dirty="0" smtClean="0">
                <a:solidFill>
                  <a:schemeClr val="tx1"/>
                </a:solidFill>
                <a:effectLst>
                  <a:outerShdw blurRad="38100" dist="38100" dir="2700000" algn="tl">
                    <a:srgbClr val="000000">
                      <a:alpha val="43137"/>
                    </a:srgbClr>
                  </a:outerShdw>
                </a:effectLst>
                <a:latin typeface="+mj-lt"/>
              </a:rPr>
              <a:t>k+1</a:t>
            </a:r>
            <a:r>
              <a:rPr lang="en-US" sz="1800" b="0" i="0" u="none" strike="noStrike" baseline="0" dirty="0" smtClean="0">
                <a:solidFill>
                  <a:schemeClr val="tx1"/>
                </a:solidFill>
                <a:effectLst>
                  <a:outerShdw blurRad="38100" dist="38100" dir="2700000" algn="tl">
                    <a:srgbClr val="000000">
                      <a:alpha val="43137"/>
                    </a:srgbClr>
                  </a:outerShdw>
                </a:effectLst>
                <a:latin typeface="+mj-lt"/>
              </a:rPr>
              <a:t>. </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Передбачення має значний вплив на ухвалення рішень в бізнесі, науці і техніці. Прогноз цін на фондовій біржі і прогноз погоди є типовими додатками техніки передбачення/прогнозу.</a:t>
            </a:r>
          </a:p>
          <a:p>
            <a:pPr marR="0" lvl="0" algn="l" rtl="0"/>
            <a:r>
              <a:rPr lang="uk-UA" sz="1800" b="0" i="1" u="none" strike="noStrike" baseline="0" dirty="0" smtClean="0">
                <a:solidFill>
                  <a:schemeClr val="tx1"/>
                </a:solidFill>
                <a:effectLst>
                  <a:outerShdw blurRad="38100" dist="38100" dir="2700000" algn="tl">
                    <a:srgbClr val="000000">
                      <a:alpha val="43137"/>
                    </a:srgbClr>
                  </a:outerShdw>
                </a:effectLst>
                <a:latin typeface="+mj-lt"/>
              </a:rPr>
              <a:t>Оптимізація.</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 Численні проблеми в математиці, статистиці, техніці, науці, медицині і економіці можуть розглядатися як проблеми оптимізації. Задачею алгоритму оптимізації є знаходження такого рішення, яке </a:t>
            </a:r>
            <a:r>
              <a:rPr lang="uk-UA" sz="1800" b="0" i="0" u="none" strike="noStrike" baseline="0" dirty="0" err="1" smtClean="0">
                <a:solidFill>
                  <a:schemeClr val="tx1"/>
                </a:solidFill>
                <a:effectLst>
                  <a:outerShdw blurRad="38100" dist="38100" dir="2700000" algn="tl">
                    <a:srgbClr val="000000">
                      <a:alpha val="43137"/>
                    </a:srgbClr>
                  </a:outerShdw>
                </a:effectLst>
                <a:latin typeface="+mj-lt"/>
              </a:rPr>
              <a:t>задавольняє</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 систему обмежень і максимізує або мінімізує цільову функцію. Відома задача комівояжера є класичним прикладом задачі оптимізації.</a:t>
            </a:r>
          </a:p>
          <a:p>
            <a:pPr marR="0" lvl="0" algn="l" rtl="0"/>
            <a:endParaRPr lang="uk-UA" sz="1800" b="0" i="1" u="none" strike="noStrike" baseline="0" dirty="0" smtClean="0">
              <a:solidFill>
                <a:schemeClr val="tx1"/>
              </a:solidFill>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355653471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752475"/>
            <a:ext cx="9613900" cy="1081088"/>
          </a:xfrm>
        </p:spPr>
        <p:txBody>
          <a:bodyPr/>
          <a:lstStyle/>
          <a:p>
            <a:pPr marR="0" algn="l" rtl="0"/>
            <a:r>
              <a:rPr lang="en-US" sz="1800" dirty="0">
                <a:solidFill>
                  <a:schemeClr val="tx1"/>
                </a:solidFill>
                <a:effectLst>
                  <a:outerShdw blurRad="38100" dist="38100" dir="2700000" algn="tl">
                    <a:srgbClr val="000000">
                      <a:alpha val="43137"/>
                    </a:srgbClr>
                  </a:outerShdw>
                </a:effectLst>
                <a:latin typeface="+mj-lt"/>
              </a:rPr>
              <a:t> </a:t>
            </a:r>
            <a:endParaRPr lang="ru-RU" sz="1800" b="0" i="0" u="none" strike="noStrike" baseline="0" dirty="0" smtClean="0">
              <a:solidFill>
                <a:schemeClr val="tx1"/>
              </a:solidFill>
              <a:effectLst>
                <a:outerShdw blurRad="38100" dist="38100" dir="2700000" algn="tl">
                  <a:srgbClr val="000000">
                    <a:alpha val="43137"/>
                  </a:srgbClr>
                </a:outerShdw>
              </a:effectLst>
              <a:latin typeface="+mj-lt"/>
            </a:endParaRPr>
          </a:p>
        </p:txBody>
      </p:sp>
      <p:sp>
        <p:nvSpPr>
          <p:cNvPr id="3" name="Текст 2"/>
          <p:cNvSpPr>
            <a:spLocks noGrp="1"/>
          </p:cNvSpPr>
          <p:nvPr>
            <p:ph type="body" idx="4294967295"/>
          </p:nvPr>
        </p:nvSpPr>
        <p:spPr>
          <a:xfrm>
            <a:off x="0" y="787400"/>
            <a:ext cx="10369550" cy="5207000"/>
          </a:xfrm>
        </p:spPr>
        <p:txBody>
          <a:bodyPr>
            <a:normAutofit/>
          </a:bodyPr>
          <a:lstStyle/>
          <a:p>
            <a:pPr marR="0" lvl="0" algn="l" rtl="0"/>
            <a:r>
              <a:rPr lang="ru-RU" sz="1800" b="0" i="1" u="none" strike="noStrike" baseline="0" dirty="0" err="1" smtClean="0">
                <a:solidFill>
                  <a:schemeClr val="tx1"/>
                </a:solidFill>
                <a:effectLst>
                  <a:outerShdw blurRad="38100" dist="38100" dir="2700000" algn="tl">
                    <a:srgbClr val="000000">
                      <a:alpha val="43137"/>
                    </a:srgbClr>
                  </a:outerShdw>
                </a:effectLst>
                <a:latin typeface="+mj-lt"/>
              </a:rPr>
              <a:t>Пам'ять</a:t>
            </a:r>
            <a:r>
              <a:rPr lang="ru-RU" sz="1800" b="0" i="1"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1" u="none" strike="noStrike" baseline="0" dirty="0" err="1" smtClean="0">
                <a:solidFill>
                  <a:schemeClr val="tx1"/>
                </a:solidFill>
                <a:effectLst>
                  <a:outerShdw blurRad="38100" dist="38100" dir="2700000" algn="tl">
                    <a:srgbClr val="000000">
                      <a:alpha val="43137"/>
                    </a:srgbClr>
                  </a:outerShdw>
                </a:effectLst>
                <a:latin typeface="+mj-lt"/>
              </a:rPr>
              <a:t>що</a:t>
            </a:r>
            <a:r>
              <a:rPr lang="ru-RU" sz="1800" b="0" i="1"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1" u="none" strike="noStrike" baseline="0" dirty="0" err="1" smtClean="0">
                <a:solidFill>
                  <a:schemeClr val="tx1"/>
                </a:solidFill>
                <a:effectLst>
                  <a:outerShdw blurRad="38100" dist="38100" dir="2700000" algn="tl">
                    <a:srgbClr val="000000">
                      <a:alpha val="43137"/>
                    </a:srgbClr>
                  </a:outerShdw>
                </a:effectLst>
                <a:latin typeface="+mj-lt"/>
              </a:rPr>
              <a:t>адресується</a:t>
            </a:r>
            <a:r>
              <a:rPr lang="ru-RU" sz="1800" b="0" i="1" u="none" strike="noStrike" baseline="0" dirty="0" smtClean="0">
                <a:solidFill>
                  <a:schemeClr val="tx1"/>
                </a:solidFill>
                <a:effectLst>
                  <a:outerShdw blurRad="38100" dist="38100" dir="2700000" algn="tl">
                    <a:srgbClr val="000000">
                      <a:alpha val="43137"/>
                    </a:srgbClr>
                  </a:outerShdw>
                </a:effectLst>
                <a:latin typeface="+mj-lt"/>
              </a:rPr>
              <a:t> за </a:t>
            </a:r>
            <a:r>
              <a:rPr lang="ru-RU" sz="1800" b="0" i="1" u="none" strike="noStrike" baseline="0" dirty="0" err="1" smtClean="0">
                <a:solidFill>
                  <a:schemeClr val="tx1"/>
                </a:solidFill>
                <a:effectLst>
                  <a:outerShdw blurRad="38100" dist="38100" dir="2700000" algn="tl">
                    <a:srgbClr val="000000">
                      <a:alpha val="43137"/>
                    </a:srgbClr>
                  </a:outerShdw>
                </a:effectLst>
                <a:latin typeface="+mj-lt"/>
              </a:rPr>
              <a:t>змістом</a:t>
            </a:r>
            <a:r>
              <a:rPr lang="ru-RU" sz="1800" b="0" i="1" u="none" strike="noStrike" baseline="0" dirty="0" smtClean="0">
                <a:solidFill>
                  <a:schemeClr val="tx1"/>
                </a:solidFill>
                <a:effectLst>
                  <a:outerShdw blurRad="38100" dist="38100" dir="2700000" algn="tl">
                    <a:srgbClr val="000000">
                      <a:alpha val="43137"/>
                    </a:srgbClr>
                  </a:outerShdw>
                </a:effectLst>
                <a:latin typeface="+mj-lt"/>
              </a:rPr>
              <a:t>.</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У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моделі</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обчислень</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фон Неймана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звернення</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до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пам'яті</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доступне</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тільки</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за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допомогою</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адреси</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яка не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залежить</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від</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змісту</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пам'яті</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Більш</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того,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якщо</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допущена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помилка</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в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обчисленні</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адреси</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то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може</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 бути знайдена абсолютно інша інформація. Асоціативна пам'ять, або пам'ять, що адресується за змістом, доступна по вказівці заданого змісту. Вміст пам'яті може бути викликаний навіть по частковому входу або спотвореному змісту. Асоціативна пам'ять надзвичайно корисна при створенні мультимедійних інформаційних баз даних.</a:t>
            </a:r>
          </a:p>
          <a:p>
            <a:pPr marR="0" lvl="0" algn="l" rtl="0"/>
            <a:r>
              <a:rPr lang="ru-RU" sz="1800" b="0" i="1" u="none" strike="noStrike" baseline="0" dirty="0" err="1" smtClean="0">
                <a:solidFill>
                  <a:schemeClr val="tx1"/>
                </a:solidFill>
                <a:effectLst>
                  <a:outerShdw blurRad="38100" dist="38100" dir="2700000" algn="tl">
                    <a:srgbClr val="000000">
                      <a:alpha val="43137"/>
                    </a:srgbClr>
                  </a:outerShdw>
                </a:effectLst>
                <a:latin typeface="+mj-lt"/>
              </a:rPr>
              <a:t>Управління</a:t>
            </a:r>
            <a:r>
              <a:rPr lang="ru-RU" sz="1800" b="0" i="1" u="none" strike="noStrike" baseline="0" dirty="0" smtClean="0">
                <a:solidFill>
                  <a:schemeClr val="tx1"/>
                </a:solidFill>
                <a:effectLst>
                  <a:outerShdw blurRad="38100" dist="38100" dir="2700000" algn="tl">
                    <a:srgbClr val="000000">
                      <a:alpha val="43137"/>
                    </a:srgbClr>
                  </a:outerShdw>
                </a:effectLst>
                <a:latin typeface="+mj-lt"/>
              </a:rPr>
              <a:t>.</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Розглянемо</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динамічну</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систему,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задану</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сукупністю</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1" u="none" strike="noStrike" baseline="0" dirty="0" smtClean="0">
                <a:solidFill>
                  <a:schemeClr val="tx1"/>
                </a:solidFill>
                <a:effectLst>
                  <a:outerShdw blurRad="38100" dist="38100" dir="2700000" algn="tl">
                    <a:srgbClr val="000000">
                      <a:alpha val="43137"/>
                    </a:srgbClr>
                  </a:outerShdw>
                </a:effectLst>
                <a:latin typeface="+mj-lt"/>
              </a:rPr>
              <a:t>u(t)</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a:t>
            </a:r>
            <a:r>
              <a:rPr lang="ru-RU" sz="1800" b="0" i="1" u="none" strike="noStrike" baseline="0" dirty="0" smtClean="0">
                <a:solidFill>
                  <a:schemeClr val="tx1"/>
                </a:solidFill>
                <a:effectLst>
                  <a:outerShdw blurRad="38100" dist="38100" dir="2700000" algn="tl">
                    <a:srgbClr val="000000">
                      <a:alpha val="43137"/>
                    </a:srgbClr>
                  </a:outerShdw>
                </a:effectLst>
                <a:latin typeface="+mj-lt"/>
              </a:rPr>
              <a:t>у(t)</a:t>
            </a:r>
            <a:r>
              <a:rPr lang="ru-RU" sz="1800" b="0" i="0" u="none" strike="noStrike" baseline="0" dirty="0" smtClean="0">
                <a:solidFill>
                  <a:schemeClr val="tx1"/>
                </a:solidFill>
                <a:effectLst>
                  <a:outerShdw blurRad="38100" dist="38100" dir="2700000" algn="tl">
                    <a:srgbClr val="000000">
                      <a:alpha val="43137"/>
                    </a:srgbClr>
                  </a:outerShdw>
                </a:effectLst>
                <a:latin typeface="+mj-lt"/>
              </a:rPr>
              <a:t>}, де: </a:t>
            </a:r>
            <a:r>
              <a:rPr lang="en-US" sz="1800" b="0" i="1" u="none" strike="noStrike" baseline="0" dirty="0" smtClean="0">
                <a:solidFill>
                  <a:schemeClr val="tx1"/>
                </a:solidFill>
                <a:effectLst>
                  <a:outerShdw blurRad="38100" dist="38100" dir="2700000" algn="tl">
                    <a:srgbClr val="000000">
                      <a:alpha val="43137"/>
                    </a:srgbClr>
                  </a:outerShdw>
                </a:effectLst>
                <a:latin typeface="+mj-lt"/>
              </a:rPr>
              <a:t>u</a:t>
            </a:r>
            <a:r>
              <a:rPr lang="uk-UA" sz="1800" b="0" i="1" u="none" strike="noStrike" baseline="0" dirty="0" smtClean="0">
                <a:solidFill>
                  <a:schemeClr val="tx1"/>
                </a:solidFill>
                <a:effectLst>
                  <a:outerShdw blurRad="38100" dist="38100" dir="2700000" algn="tl">
                    <a:srgbClr val="000000">
                      <a:alpha val="43137"/>
                    </a:srgbClr>
                  </a:outerShdw>
                </a:effectLst>
                <a:latin typeface="+mj-lt"/>
              </a:rPr>
              <a:t>(</a:t>
            </a:r>
            <a:r>
              <a:rPr lang="en-US" sz="1800" b="0" i="1" u="none" strike="noStrike" baseline="0" dirty="0" smtClean="0">
                <a:solidFill>
                  <a:schemeClr val="tx1"/>
                </a:solidFill>
                <a:effectLst>
                  <a:outerShdw blurRad="38100" dist="38100" dir="2700000" algn="tl">
                    <a:srgbClr val="000000">
                      <a:alpha val="43137"/>
                    </a:srgbClr>
                  </a:outerShdw>
                </a:effectLst>
                <a:latin typeface="+mj-lt"/>
              </a:rPr>
              <a:t>t</a:t>
            </a:r>
            <a:r>
              <a:rPr lang="uk-UA" sz="1800" b="0" i="1" u="none" strike="noStrike" baseline="0" dirty="0" smtClean="0">
                <a:solidFill>
                  <a:schemeClr val="tx1"/>
                </a:solidFill>
                <a:effectLst>
                  <a:outerShdw blurRad="38100" dist="38100" dir="2700000" algn="tl">
                    <a:srgbClr val="000000">
                      <a:alpha val="43137"/>
                    </a:srgbClr>
                  </a:outerShdw>
                </a:effectLst>
                <a:latin typeface="+mj-lt"/>
              </a:rPr>
              <a:t>)</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 є вхідною управляючою дією, а </a:t>
            </a:r>
            <a:r>
              <a:rPr lang="uk-UA" sz="1800" b="0" i="1" u="none" strike="noStrike" baseline="0" dirty="0" smtClean="0">
                <a:solidFill>
                  <a:schemeClr val="tx1"/>
                </a:solidFill>
                <a:effectLst>
                  <a:outerShdw blurRad="38100" dist="38100" dir="2700000" algn="tl">
                    <a:srgbClr val="000000">
                      <a:alpha val="43137"/>
                    </a:srgbClr>
                  </a:outerShdw>
                </a:effectLst>
                <a:latin typeface="+mj-lt"/>
              </a:rPr>
              <a:t>у(</a:t>
            </a:r>
            <a:r>
              <a:rPr lang="en-US" sz="1800" b="0" i="1" u="none" strike="noStrike" baseline="0" dirty="0" smtClean="0">
                <a:solidFill>
                  <a:schemeClr val="tx1"/>
                </a:solidFill>
                <a:effectLst>
                  <a:outerShdw blurRad="38100" dist="38100" dir="2700000" algn="tl">
                    <a:srgbClr val="000000">
                      <a:alpha val="43137"/>
                    </a:srgbClr>
                  </a:outerShdw>
                </a:effectLst>
                <a:latin typeface="+mj-lt"/>
              </a:rPr>
              <a:t>t)</a:t>
            </a:r>
            <a:r>
              <a:rPr lang="en-US" sz="1800" b="0" i="0" u="none" strike="noStrike" baseline="0" dirty="0" smtClean="0">
                <a:solidFill>
                  <a:schemeClr val="tx1"/>
                </a:solidFill>
                <a:effectLst>
                  <a:outerShdw blurRad="38100" dist="38100" dir="2700000" algn="tl">
                    <a:srgbClr val="000000">
                      <a:alpha val="43137"/>
                    </a:srgbClr>
                  </a:outerShdw>
                </a:effectLst>
                <a:latin typeface="+mj-lt"/>
              </a:rPr>
              <a:t> - </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виходом системи у момент часу </a:t>
            </a:r>
            <a:r>
              <a:rPr lang="en-US" sz="1800" b="0" i="1" u="none" strike="noStrike" baseline="0" dirty="0" smtClean="0">
                <a:solidFill>
                  <a:schemeClr val="tx1"/>
                </a:solidFill>
                <a:effectLst>
                  <a:outerShdw blurRad="38100" dist="38100" dir="2700000" algn="tl">
                    <a:srgbClr val="000000">
                      <a:alpha val="43137"/>
                    </a:srgbClr>
                  </a:outerShdw>
                </a:effectLst>
                <a:latin typeface="+mj-lt"/>
              </a:rPr>
              <a:t>t</a:t>
            </a:r>
            <a:r>
              <a:rPr lang="en-US" sz="1800" b="0" i="0" u="none" strike="noStrike" baseline="0" dirty="0" smtClean="0">
                <a:solidFill>
                  <a:schemeClr val="tx1"/>
                </a:solidFill>
                <a:effectLst>
                  <a:outerShdw blurRad="38100" dist="38100" dir="2700000" algn="tl">
                    <a:srgbClr val="000000">
                      <a:alpha val="43137"/>
                    </a:srgbClr>
                  </a:outerShdw>
                </a:effectLst>
                <a:latin typeface="+mj-lt"/>
              </a:rPr>
              <a:t>. </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У системах управління з еталонною моделлю метою управління є розрахунок такої вхідної дії </a:t>
            </a:r>
            <a:r>
              <a:rPr lang="en-US" sz="1800" b="0" i="1" u="none" strike="noStrike" baseline="0" dirty="0" smtClean="0">
                <a:solidFill>
                  <a:schemeClr val="tx1"/>
                </a:solidFill>
                <a:effectLst>
                  <a:outerShdw blurRad="38100" dist="38100" dir="2700000" algn="tl">
                    <a:srgbClr val="000000">
                      <a:alpha val="43137"/>
                    </a:srgbClr>
                  </a:outerShdw>
                </a:effectLst>
                <a:latin typeface="+mj-lt"/>
              </a:rPr>
              <a:t>u(t)</a:t>
            </a:r>
            <a:r>
              <a:rPr lang="en-US" sz="1800" b="0" i="0" u="none" strike="noStrike" baseline="0" dirty="0" smtClean="0">
                <a:solidFill>
                  <a:schemeClr val="tx1"/>
                </a:solidFill>
                <a:effectLst>
                  <a:outerShdw blurRad="38100" dist="38100" dir="2700000" algn="tl">
                    <a:srgbClr val="000000">
                      <a:alpha val="43137"/>
                    </a:srgbClr>
                  </a:outerShdw>
                </a:effectLst>
                <a:latin typeface="+mj-lt"/>
              </a:rPr>
              <a:t>, </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при якій система слідує по бажаній траєкторії, яка диктована еталонною моделлю. Приклад – оптимальне керування двигуном.</a:t>
            </a:r>
          </a:p>
          <a:p>
            <a:pPr marR="0" lvl="0" algn="l" rtl="0"/>
            <a:endParaRPr lang="uk-UA" sz="1800" b="0" i="1" u="none" strike="noStrike" baseline="0" dirty="0" smtClean="0">
              <a:solidFill>
                <a:schemeClr val="tx1"/>
              </a:solidFill>
              <a:effectLst>
                <a:outerShdw blurRad="38100" dist="38100" dir="2700000" algn="tl">
                  <a:srgbClr val="000000">
                    <a:alpha val="43137"/>
                  </a:srgbClr>
                </a:outerShdw>
              </a:effectLst>
              <a:latin typeface="+mj-lt"/>
            </a:endParaRPr>
          </a:p>
          <a:p>
            <a:pPr marR="0" lvl="0" algn="l" rtl="0"/>
            <a:endParaRPr lang="uk-UA" sz="1800" b="0" i="1" u="none" strike="noStrike" baseline="0" dirty="0" smtClean="0">
              <a:solidFill>
                <a:schemeClr val="tx1"/>
              </a:solidFill>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164860732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normAutofit/>
          </a:bodyPr>
          <a:lstStyle/>
          <a:p>
            <a:r>
              <a:rPr lang="uk-UA" b="1" i="1" dirty="0">
                <a:effectLst>
                  <a:outerShdw blurRad="38100" dist="38100" dir="2700000" algn="tl">
                    <a:srgbClr val="000000">
                      <a:alpha val="43137"/>
                    </a:srgbClr>
                  </a:outerShdw>
                </a:effectLst>
              </a:rPr>
              <a:t>Біологічний нейрон</a:t>
            </a:r>
          </a:p>
        </p:txBody>
      </p:sp>
      <p:sp>
        <p:nvSpPr>
          <p:cNvPr id="3" name="Текст 2"/>
          <p:cNvSpPr>
            <a:spLocks noGrp="1"/>
          </p:cNvSpPr>
          <p:nvPr>
            <p:ph idx="1"/>
          </p:nvPr>
        </p:nvSpPr>
        <p:spPr/>
        <p:txBody>
          <a:bodyPr>
            <a:normAutofit/>
          </a:bodyPr>
          <a:lstStyle/>
          <a:p>
            <a:pPr marR="0" lvl="0" algn="l" rtl="0"/>
            <a:r>
              <a:rPr lang="uk-UA" sz="1800" b="0" i="0" u="none" strike="noStrike" baseline="0" dirty="0" smtClean="0">
                <a:solidFill>
                  <a:schemeClr val="tx1"/>
                </a:solidFill>
                <a:effectLst>
                  <a:outerShdw blurRad="38100" dist="38100" dir="2700000" algn="tl">
                    <a:srgbClr val="000000">
                      <a:alpha val="43137"/>
                    </a:srgbClr>
                  </a:outerShdw>
                </a:effectLst>
                <a:latin typeface="+mj-lt"/>
              </a:rPr>
              <a:t>Нервова система і мозок людини складаються з нейронів, які з’єднані між собою нервовими волокнами. Нервові волокна здатні передавати електричні імпульси між нейронами. Всі процеси передачі подразнень від нашої шкіри, вух і очей до мозку, процеси мислення і управління діями – все це реалізовано в живому організмі як передача електричних імпульсів між нейронами.</a:t>
            </a:r>
          </a:p>
          <a:p>
            <a:pPr marR="0" lvl="0" algn="l" rtl="0"/>
            <a:r>
              <a:rPr lang="uk-UA" sz="1800" b="0" i="1" u="none" strike="noStrike" baseline="0" dirty="0" smtClean="0">
                <a:solidFill>
                  <a:schemeClr val="tx1"/>
                </a:solidFill>
                <a:effectLst>
                  <a:outerShdw blurRad="38100" dist="38100" dir="2700000" algn="tl">
                    <a:srgbClr val="000000">
                      <a:alpha val="43137"/>
                    </a:srgbClr>
                  </a:outerShdw>
                </a:effectLst>
                <a:latin typeface="+mj-lt"/>
              </a:rPr>
              <a:t>Нейрон</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 (нервова клітина) є особливою біологічною клітиною, яка обробляє інформацію (рис. 1.1). Він складається з тіла і відростків нервових волокон двох </a:t>
            </a:r>
            <a:r>
              <a:rPr lang="ru-RU" sz="1800" b="0" i="0" u="none" strike="noStrike" baseline="0" dirty="0" err="1" smtClean="0">
                <a:solidFill>
                  <a:schemeClr val="tx1"/>
                </a:solidFill>
                <a:effectLst>
                  <a:outerShdw blurRad="38100" dist="38100" dir="2700000" algn="tl">
                    <a:srgbClr val="000000">
                      <a:alpha val="43137"/>
                    </a:srgbClr>
                  </a:outerShdw>
                </a:effectLst>
                <a:latin typeface="+mj-lt"/>
              </a:rPr>
              <a:t>типів</a:t>
            </a:r>
            <a:r>
              <a:rPr lang="uk-UA" sz="1800" b="0" i="0" u="none" strike="noStrike" baseline="0" dirty="0" smtClean="0">
                <a:solidFill>
                  <a:schemeClr val="tx1"/>
                </a:solidFill>
                <a:effectLst>
                  <a:outerShdw blurRad="38100" dist="38100" dir="2700000" algn="tl">
                    <a:srgbClr val="000000">
                      <a:alpha val="43137"/>
                    </a:srgbClr>
                  </a:outerShdw>
                </a:effectLst>
                <a:latin typeface="+mj-lt"/>
              </a:rPr>
              <a:t> – дендритів, по яким приймаються імпульси, і єдиного аксона, по якому нейрон може передавати імпульс. Тіло нейрона включає ядро, що містить інформацію про спадкові властивості, і плазму, що володіє молекулярними засобами для виробництва необхідних нейрону матеріалів.</a:t>
            </a:r>
          </a:p>
          <a:p>
            <a:pPr marR="0" lvl="0" algn="l" rtl="0"/>
            <a:endParaRPr lang="ru-RU" sz="1800" b="0" i="0" u="none" strike="noStrike" baseline="0" dirty="0" smtClean="0">
              <a:solidFill>
                <a:schemeClr val="tx1"/>
              </a:solidFill>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418669723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752475"/>
            <a:ext cx="9613900" cy="1081088"/>
          </a:xfrm>
        </p:spPr>
        <p:txBody>
          <a:bodyPr/>
          <a:lstStyle/>
          <a:p>
            <a:pPr algn="l"/>
            <a:r>
              <a:rPr lang="en-US" sz="1800" dirty="0" smtClean="0">
                <a:solidFill>
                  <a:schemeClr val="tx1"/>
                </a:solidFill>
                <a:effectLst>
                  <a:outerShdw blurRad="38100" dist="38100" dir="2700000" algn="tl">
                    <a:srgbClr val="000000">
                      <a:alpha val="43137"/>
                    </a:srgbClr>
                  </a:outerShdw>
                </a:effectLst>
                <a:latin typeface="+mj-lt"/>
              </a:rPr>
              <a:t> </a:t>
            </a:r>
            <a:endParaRPr lang="ru-RU" sz="1800" dirty="0">
              <a:solidFill>
                <a:schemeClr val="tx1"/>
              </a:solidFill>
              <a:effectLst>
                <a:outerShdw blurRad="38100" dist="38100" dir="2700000" algn="tl">
                  <a:srgbClr val="000000">
                    <a:alpha val="43137"/>
                  </a:srgbClr>
                </a:outerShdw>
              </a:effectLst>
              <a:latin typeface="+mj-lt"/>
            </a:endParaRPr>
          </a:p>
        </p:txBody>
      </p:sp>
      <p:sp>
        <p:nvSpPr>
          <p:cNvPr id="3" name="Текст 2"/>
          <p:cNvSpPr>
            <a:spLocks noGrp="1"/>
          </p:cNvSpPr>
          <p:nvPr>
            <p:ph type="body" idx="4294967295"/>
          </p:nvPr>
        </p:nvSpPr>
        <p:spPr>
          <a:xfrm>
            <a:off x="0" y="2249488"/>
            <a:ext cx="9383713" cy="3575050"/>
          </a:xfrm>
        </p:spPr>
        <p:txBody>
          <a:bodyPr/>
          <a:lstStyle/>
          <a:p>
            <a:pPr algn="l"/>
            <a:r>
              <a:rPr lang="en-US" sz="1800" dirty="0" smtClean="0">
                <a:solidFill>
                  <a:schemeClr val="tx1"/>
                </a:solidFill>
                <a:effectLst>
                  <a:outerShdw blurRad="38100" dist="38100" dir="2700000" algn="tl">
                    <a:srgbClr val="000000">
                      <a:alpha val="43137"/>
                    </a:srgbClr>
                  </a:outerShdw>
                </a:effectLst>
                <a:latin typeface="+mj-lt"/>
              </a:rPr>
              <a:t> </a:t>
            </a:r>
            <a:endParaRPr lang="ru-RU" sz="1800" dirty="0">
              <a:solidFill>
                <a:schemeClr val="tx1"/>
              </a:solidFill>
              <a:effectLst>
                <a:outerShdw blurRad="38100" dist="38100" dir="2700000" algn="tl">
                  <a:srgbClr val="000000">
                    <a:alpha val="43137"/>
                  </a:srgbClr>
                </a:outerShdw>
              </a:effectLst>
              <a:latin typeface="+mj-lt"/>
            </a:endParaRPr>
          </a:p>
        </p:txBody>
      </p:sp>
      <p:sp>
        <p:nvSpPr>
          <p:cNvPr id="4" name="Rectangle 2"/>
          <p:cNvSpPr>
            <a:spLocks noChangeArrowheads="1"/>
          </p:cNvSpPr>
          <p:nvPr/>
        </p:nvSpPr>
        <p:spPr bwMode="auto">
          <a:xfrm>
            <a:off x="0" y="-1"/>
            <a:ext cx="11549106" cy="461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pic>
        <p:nvPicPr>
          <p:cNvPr id="2049" name="Рисунок 3"/>
          <p:cNvPicPr>
            <a:picLocks noChangeAspect="1" noChangeArrowheads="1"/>
          </p:cNvPicPr>
          <p:nvPr/>
        </p:nvPicPr>
        <p:blipFill>
          <a:blip r:embed="rId2">
            <a:lum bright="-48000" contrast="78000"/>
            <a:extLst>
              <a:ext uri="{28A0092B-C50C-407E-A947-70E740481C1C}">
                <a14:useLocalDpi xmlns:a14="http://schemas.microsoft.com/office/drawing/2010/main" val="0"/>
              </a:ext>
            </a:extLst>
          </a:blip>
          <a:srcRect/>
          <a:stretch>
            <a:fillRect/>
          </a:stretch>
        </p:blipFill>
        <p:spPr bwMode="auto">
          <a:xfrm>
            <a:off x="1150873" y="562475"/>
            <a:ext cx="8132530" cy="499955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3508850" y="5925437"/>
            <a:ext cx="11549106" cy="6411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25392"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1600" b="0" i="0" u="none" strike="noStrike" cap="none" normalizeH="0" baseline="0" dirty="0" smtClean="0">
                <a:ln>
                  <a:noFill/>
                </a:ln>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rPr>
              <a:t>Рис. 1.1. Біологічний нейрон</a:t>
            </a:r>
            <a:endParaRPr kumimoji="0" lang="ru-RU" altLang="ru-RU" sz="1600" b="0" i="0" u="none" strike="noStrike" cap="none" normalizeH="0" baseline="0" dirty="0" smtClean="0">
              <a:ln>
                <a:noFill/>
              </a:ln>
              <a:effectLst>
                <a:outerShdw blurRad="38100" dist="38100" dir="2700000" algn="tl">
                  <a:srgbClr val="000000">
                    <a:alpha val="43137"/>
                  </a:srgbClr>
                </a:outerShdw>
              </a:effectLst>
              <a:latin typeface="+mj-lt"/>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2400" b="0" i="0" u="none" strike="noStrike" cap="none" normalizeH="0" baseline="0" dirty="0" smtClean="0">
              <a:ln>
                <a:noFill/>
              </a:ln>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268947610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5429250" y="619125"/>
            <a:ext cx="6762750" cy="414338"/>
          </a:xfrm>
        </p:spPr>
        <p:txBody>
          <a:bodyPr>
            <a:normAutofit/>
          </a:bodyPr>
          <a:lstStyle/>
          <a:p>
            <a:pPr marR="0" algn="l" rtl="0"/>
            <a:r>
              <a:rPr lang="en-US" sz="1800" b="0" i="0" u="none" strike="noStrike" baseline="0" dirty="0" smtClean="0">
                <a:solidFill>
                  <a:schemeClr val="tx1"/>
                </a:solidFill>
                <a:effectLst>
                  <a:outerShdw blurRad="38100" dist="38100" dir="2700000" algn="tl">
                    <a:srgbClr val="000000">
                      <a:alpha val="43137"/>
                    </a:srgbClr>
                  </a:outerShdw>
                </a:effectLst>
                <a:latin typeface="+mj-lt"/>
              </a:rPr>
              <a:t> </a:t>
            </a:r>
          </a:p>
        </p:txBody>
      </p:sp>
      <p:sp>
        <p:nvSpPr>
          <p:cNvPr id="3" name="Текст 2"/>
          <p:cNvSpPr>
            <a:spLocks noGrp="1"/>
          </p:cNvSpPr>
          <p:nvPr>
            <p:ph type="body" idx="4294967295"/>
          </p:nvPr>
        </p:nvSpPr>
        <p:spPr>
          <a:xfrm>
            <a:off x="255587" y="628650"/>
            <a:ext cx="10347325" cy="5502275"/>
          </a:xfrm>
        </p:spPr>
        <p:txBody>
          <a:bodyPr>
            <a:normAutofit/>
          </a:bodyPr>
          <a:lstStyle/>
          <a:p>
            <a:pPr marL="0" indent="0">
              <a:buNone/>
            </a:pPr>
            <a:r>
              <a:rPr lang="uk-UA" sz="1800" b="0" i="0" u="none" strike="noStrike" baseline="0" dirty="0" smtClean="0">
                <a:effectLst>
                  <a:outerShdw blurRad="38100" dist="38100" dir="2700000" algn="tl">
                    <a:srgbClr val="000000">
                      <a:alpha val="43137"/>
                    </a:srgbClr>
                  </a:outerShdw>
                </a:effectLst>
                <a:latin typeface="+mj-lt"/>
              </a:rPr>
              <a:t>Нейрон одержує сигнали (імпульси) від аксонів інших нейронів через дендрити (приймачі) і передає сигнали, що </a:t>
            </a:r>
            <a:r>
              <a:rPr lang="uk-UA" sz="1800" b="0" i="0" u="none" strike="noStrike" baseline="0" dirty="0" err="1" smtClean="0">
                <a:effectLst>
                  <a:outerShdw blurRad="38100" dist="38100" dir="2700000" algn="tl">
                    <a:srgbClr val="000000">
                      <a:alpha val="43137"/>
                    </a:srgbClr>
                  </a:outerShdw>
                </a:effectLst>
                <a:latin typeface="+mj-lt"/>
              </a:rPr>
              <a:t>згенеровані</a:t>
            </a:r>
            <a:r>
              <a:rPr lang="uk-UA" sz="1800" b="0" i="0" u="none" strike="noStrike" baseline="0" dirty="0" smtClean="0">
                <a:effectLst>
                  <a:outerShdw blurRad="38100" dist="38100" dir="2700000" algn="tl">
                    <a:srgbClr val="000000">
                      <a:alpha val="43137"/>
                    </a:srgbClr>
                  </a:outerShdw>
                </a:effectLst>
                <a:latin typeface="+mj-lt"/>
              </a:rPr>
              <a:t> тілом клітини, уздовж свого аксона (передавача), який в кінці розгалужується на волокна. На закінченнях цих волокон знаходяться спеціальні утворення – синапси, що впливають на силу імпульсу.</a:t>
            </a:r>
          </a:p>
          <a:p>
            <a:pPr marL="0" marR="0" lvl="0" indent="0" algn="l" rtl="0">
              <a:buNone/>
            </a:pPr>
            <a:r>
              <a:rPr lang="uk-UA" sz="1800" b="0" i="0" u="none" strike="noStrike" baseline="0" dirty="0" smtClean="0">
                <a:effectLst>
                  <a:outerShdw blurRad="38100" dist="38100" dir="2700000" algn="tl">
                    <a:srgbClr val="000000">
                      <a:alpha val="43137"/>
                    </a:srgbClr>
                  </a:outerShdw>
                </a:effectLst>
                <a:latin typeface="+mj-lt"/>
              </a:rPr>
              <a:t>Синапс – елементарний структурний і функціональний вузол між двома нейронами (волокно аксона одного нейрона і дендрит іншого). Коли імпульс досягає </a:t>
            </a:r>
            <a:r>
              <a:rPr lang="uk-UA" sz="1800" b="0" i="0" u="none" strike="noStrike" baseline="0" dirty="0" err="1" smtClean="0">
                <a:effectLst>
                  <a:outerShdw blurRad="38100" dist="38100" dir="2700000" algn="tl">
                    <a:srgbClr val="000000">
                      <a:alpha val="43137"/>
                    </a:srgbClr>
                  </a:outerShdw>
                </a:effectLst>
                <a:latin typeface="+mj-lt"/>
              </a:rPr>
              <a:t>синаптичного</a:t>
            </a:r>
            <a:r>
              <a:rPr lang="uk-UA" sz="1800" b="0" i="0" u="none" strike="noStrike" baseline="0" dirty="0" smtClean="0">
                <a:effectLst>
                  <a:outerShdw blurRad="38100" dist="38100" dir="2700000" algn="tl">
                    <a:srgbClr val="000000">
                      <a:alpha val="43137"/>
                    </a:srgbClr>
                  </a:outerShdw>
                </a:effectLst>
                <a:latin typeface="+mj-lt"/>
              </a:rPr>
              <a:t> закінчення, вивільняються певні хімічні речовини, які називаються </a:t>
            </a:r>
            <a:r>
              <a:rPr lang="uk-UA" sz="1800" b="0" i="0" u="none" strike="noStrike" baseline="0" dirty="0" err="1" smtClean="0">
                <a:effectLst>
                  <a:outerShdw blurRad="38100" dist="38100" dir="2700000" algn="tl">
                    <a:srgbClr val="000000">
                      <a:alpha val="43137"/>
                    </a:srgbClr>
                  </a:outerShdw>
                </a:effectLst>
                <a:latin typeface="+mj-lt"/>
              </a:rPr>
              <a:t>нейротрансмітерами</a:t>
            </a:r>
            <a:r>
              <a:rPr lang="uk-UA" sz="1800" b="0" i="0" u="none" strike="noStrike" baseline="0" dirty="0" smtClean="0">
                <a:effectLst>
                  <a:outerShdw blurRad="38100" dist="38100" dir="2700000" algn="tl">
                    <a:srgbClr val="000000">
                      <a:alpha val="43137"/>
                    </a:srgbClr>
                  </a:outerShdw>
                </a:effectLst>
                <a:latin typeface="+mj-lt"/>
              </a:rPr>
              <a:t>. </a:t>
            </a:r>
            <a:r>
              <a:rPr lang="uk-UA" sz="1800" b="0" i="0" u="none" strike="noStrike" baseline="0" dirty="0" err="1" smtClean="0">
                <a:effectLst>
                  <a:outerShdw blurRad="38100" dist="38100" dir="2700000" algn="tl">
                    <a:srgbClr val="000000">
                      <a:alpha val="43137"/>
                    </a:srgbClr>
                  </a:outerShdw>
                </a:effectLst>
                <a:latin typeface="+mj-lt"/>
              </a:rPr>
              <a:t>Нейротрансмітери</a:t>
            </a:r>
            <a:r>
              <a:rPr lang="uk-UA" sz="1800" b="0" i="0" u="none" strike="noStrike" baseline="0" dirty="0" smtClean="0">
                <a:effectLst>
                  <a:outerShdw blurRad="38100" dist="38100" dir="2700000" algn="tl">
                    <a:srgbClr val="000000">
                      <a:alpha val="43137"/>
                    </a:srgbClr>
                  </a:outerShdw>
                </a:effectLst>
                <a:latin typeface="+mj-lt"/>
              </a:rPr>
              <a:t> дифундують через </a:t>
            </a:r>
            <a:r>
              <a:rPr lang="uk-UA" sz="1800" b="0" i="0" u="none" strike="noStrike" baseline="0" dirty="0" err="1" smtClean="0">
                <a:effectLst>
                  <a:outerShdw blurRad="38100" dist="38100" dir="2700000" algn="tl">
                    <a:srgbClr val="000000">
                      <a:alpha val="43137"/>
                    </a:srgbClr>
                  </a:outerShdw>
                </a:effectLst>
                <a:latin typeface="+mj-lt"/>
              </a:rPr>
              <a:t>синаптичну</a:t>
            </a:r>
            <a:r>
              <a:rPr lang="uk-UA" sz="1800" b="0" i="0" u="none" strike="noStrike" baseline="0" dirty="0" smtClean="0">
                <a:effectLst>
                  <a:outerShdw blurRad="38100" dist="38100" dir="2700000" algn="tl">
                    <a:srgbClr val="000000">
                      <a:alpha val="43137"/>
                    </a:srgbClr>
                  </a:outerShdw>
                </a:effectLst>
                <a:latin typeface="+mj-lt"/>
              </a:rPr>
              <a:t> щілину, порушуючи або загальмовуючи, залежно від типу синапсу, здатність нейрона-приймача генерувати електричні імпульси. Результативність синапсу може настроюватися прохідними сигналами, так що синапси можуть навчатися залежно від активності процесів, у яких вони беруть участь. Ця залежність від передісторії працює як пам'ять, яка, можливо, відповідальна за пам'ять людини. Важливо відзначити, що вага синапсів може змінюватися з часом, що змінює і поведінку відповідного нейрона.</a:t>
            </a:r>
          </a:p>
          <a:p>
            <a:pPr marL="0" marR="0" lvl="0" indent="0" algn="l" rtl="0">
              <a:buNone/>
            </a:pPr>
            <a:endParaRPr lang="uk-UA" sz="1800" b="0" i="0" u="none" strike="noStrike" baseline="0" dirty="0" smtClean="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186072670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vert="horz" lIns="91440" tIns="45720" rIns="91440" bIns="45720" rtlCol="0" anchor="ctr">
            <a:normAutofit/>
          </a:bodyPr>
          <a:lstStyle/>
          <a:p>
            <a:pPr>
              <a:buFont typeface="Arial" panose="020B0604020202020204" pitchFamily="34" charset="0"/>
            </a:pPr>
            <a:r>
              <a:rPr lang="uk-UA" b="1" i="1">
                <a:effectLst>
                  <a:outerShdw blurRad="38100" dist="38100" dir="2700000" algn="tl">
                    <a:srgbClr val="000000">
                      <a:alpha val="43137"/>
                    </a:srgbClr>
                  </a:outerShdw>
                </a:effectLst>
              </a:rPr>
              <a:t>Контрольні питання</a:t>
            </a:r>
          </a:p>
        </p:txBody>
      </p:sp>
      <p:sp>
        <p:nvSpPr>
          <p:cNvPr id="3" name="Текст 2"/>
          <p:cNvSpPr>
            <a:spLocks noGrp="1"/>
          </p:cNvSpPr>
          <p:nvPr>
            <p:ph idx="1"/>
          </p:nvPr>
        </p:nvSpPr>
        <p:spPr/>
        <p:txBody>
          <a:bodyPr/>
          <a:lstStyle/>
          <a:p>
            <a:pPr marR="0" lvl="0" algn="l" rtl="0"/>
            <a:r>
              <a:rPr lang="uk-UA" sz="1800" dirty="0">
                <a:solidFill>
                  <a:schemeClr val="bg1"/>
                </a:solidFill>
                <a:effectLst>
                  <a:outerShdw blurRad="38100" dist="38100" dir="2700000" algn="tl">
                    <a:srgbClr val="000000">
                      <a:alpha val="43137"/>
                    </a:srgbClr>
                  </a:outerShdw>
                </a:effectLst>
                <a:latin typeface="+mj-lt"/>
                <a:cs typeface="Times New Roman" panose="02020603050405020304" pitchFamily="18" charset="0"/>
              </a:rPr>
              <a:t> Дайте визначення біологічного нейрона</a:t>
            </a:r>
          </a:p>
          <a:p>
            <a:pPr marR="0" lvl="0" algn="l" rtl="0"/>
            <a:r>
              <a:rPr lang="uk-UA" sz="1800" dirty="0">
                <a:solidFill>
                  <a:schemeClr val="bg1"/>
                </a:solidFill>
                <a:effectLst>
                  <a:outerShdw blurRad="38100" dist="38100" dir="2700000" algn="tl">
                    <a:srgbClr val="000000">
                      <a:alpha val="43137"/>
                    </a:srgbClr>
                  </a:outerShdw>
                </a:effectLst>
                <a:latin typeface="+mj-lt"/>
                <a:cs typeface="Times New Roman" panose="02020603050405020304" pitchFamily="18" charset="0"/>
              </a:rPr>
              <a:t> Наведіть структуру біологічного нейрона</a:t>
            </a:r>
          </a:p>
          <a:p>
            <a:pPr marR="0" lvl="0" algn="l" rtl="0"/>
            <a:r>
              <a:rPr lang="ru-RU" sz="1800" dirty="0">
                <a:solidFill>
                  <a:schemeClr val="bg1"/>
                </a:solidFill>
                <a:effectLst>
                  <a:outerShdw blurRad="38100" dist="38100" dir="2700000" algn="tl">
                    <a:srgbClr val="000000">
                      <a:alpha val="43137"/>
                    </a:srgbClr>
                  </a:outerShdw>
                </a:effectLst>
                <a:latin typeface="+mj-lt"/>
                <a:cs typeface="Times New Roman" panose="02020603050405020304" pitchFamily="18" charset="0"/>
              </a:rPr>
              <a:t> </a:t>
            </a:r>
            <a:r>
              <a:rPr lang="ru-RU" sz="1800" dirty="0" err="1">
                <a:solidFill>
                  <a:schemeClr val="bg1"/>
                </a:solidFill>
                <a:effectLst>
                  <a:outerShdw blurRad="38100" dist="38100" dir="2700000" algn="tl">
                    <a:srgbClr val="000000">
                      <a:alpha val="43137"/>
                    </a:srgbClr>
                  </a:outerShdw>
                </a:effectLst>
                <a:latin typeface="+mj-lt"/>
                <a:cs typeface="Times New Roman" panose="02020603050405020304" pitchFamily="18" charset="0"/>
              </a:rPr>
              <a:t>Що</a:t>
            </a:r>
            <a:r>
              <a:rPr lang="ru-RU" sz="1800" dirty="0">
                <a:solidFill>
                  <a:schemeClr val="bg1"/>
                </a:solidFill>
                <a:effectLst>
                  <a:outerShdw blurRad="38100" dist="38100" dir="2700000" algn="tl">
                    <a:srgbClr val="000000">
                      <a:alpha val="43137"/>
                    </a:srgbClr>
                  </a:outerShdw>
                </a:effectLst>
                <a:latin typeface="+mj-lt"/>
                <a:cs typeface="Times New Roman" panose="02020603050405020304" pitchFamily="18" charset="0"/>
              </a:rPr>
              <a:t> </a:t>
            </a:r>
            <a:r>
              <a:rPr lang="ru-RU" sz="1800" dirty="0" err="1">
                <a:solidFill>
                  <a:schemeClr val="bg1"/>
                </a:solidFill>
                <a:effectLst>
                  <a:outerShdw blurRad="38100" dist="38100" dir="2700000" algn="tl">
                    <a:srgbClr val="000000">
                      <a:alpha val="43137"/>
                    </a:srgbClr>
                  </a:outerShdw>
                </a:effectLst>
                <a:latin typeface="+mj-lt"/>
                <a:cs typeface="Times New Roman" panose="02020603050405020304" pitchFamily="18" charset="0"/>
              </a:rPr>
              <a:t>таке</a:t>
            </a:r>
            <a:r>
              <a:rPr lang="ru-RU" sz="1800" dirty="0">
                <a:solidFill>
                  <a:schemeClr val="bg1"/>
                </a:solidFill>
                <a:effectLst>
                  <a:outerShdw blurRad="38100" dist="38100" dir="2700000" algn="tl">
                    <a:srgbClr val="000000">
                      <a:alpha val="43137"/>
                    </a:srgbClr>
                  </a:outerShdw>
                </a:effectLst>
                <a:latin typeface="+mj-lt"/>
                <a:cs typeface="Times New Roman" panose="02020603050405020304" pitchFamily="18" charset="0"/>
              </a:rPr>
              <a:t> синапс та </a:t>
            </a:r>
            <a:r>
              <a:rPr lang="ru-RU" sz="1800" dirty="0" err="1">
                <a:solidFill>
                  <a:schemeClr val="bg1"/>
                </a:solidFill>
                <a:effectLst>
                  <a:outerShdw blurRad="38100" dist="38100" dir="2700000" algn="tl">
                    <a:srgbClr val="000000">
                      <a:alpha val="43137"/>
                    </a:srgbClr>
                  </a:outerShdw>
                </a:effectLst>
                <a:latin typeface="+mj-lt"/>
                <a:cs typeface="Times New Roman" panose="02020603050405020304" pitchFamily="18" charset="0"/>
              </a:rPr>
              <a:t>нейротрансмітери</a:t>
            </a:r>
            <a:r>
              <a:rPr lang="ru-RU" sz="1800" dirty="0">
                <a:solidFill>
                  <a:schemeClr val="bg1"/>
                </a:solidFill>
                <a:effectLst>
                  <a:outerShdw blurRad="38100" dist="38100" dir="2700000" algn="tl">
                    <a:srgbClr val="000000">
                      <a:alpha val="43137"/>
                    </a:srgbClr>
                  </a:outerShdw>
                </a:effectLst>
                <a:latin typeface="+mj-lt"/>
                <a:cs typeface="Times New Roman" panose="02020603050405020304" pitchFamily="18" charset="0"/>
              </a:rPr>
              <a:t>?</a:t>
            </a:r>
          </a:p>
          <a:p>
            <a:pPr marR="0" lvl="0" algn="l" rtl="0"/>
            <a:endParaRPr lang="uk-UA" sz="1800" b="0" i="1" u="none" strike="noStrike" baseline="0" dirty="0" smtClean="0">
              <a:solidFill>
                <a:schemeClr val="tx1"/>
              </a:solidFill>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74303805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Берлин">
  <a:themeElements>
    <a:clrScheme name="Берлин">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Берлин">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Берлин">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docProps/app.xml><?xml version="1.0" encoding="utf-8"?>
<Properties xmlns="http://schemas.openxmlformats.org/officeDocument/2006/extended-properties" xmlns:vt="http://schemas.openxmlformats.org/officeDocument/2006/docPropsVTypes">
  <Template>Берлин</Template>
  <TotalTime>51</TotalTime>
  <Words>1446</Words>
  <Application>Microsoft Office PowerPoint</Application>
  <PresentationFormat>Широкоэкранный</PresentationFormat>
  <Paragraphs>95</Paragraphs>
  <Slides>17</Slides>
  <Notes>0</Notes>
  <HiddenSlides>0</HiddenSlides>
  <MMClips>0</MMClips>
  <ScaleCrop>false</ScaleCrop>
  <HeadingPairs>
    <vt:vector size="8" baseType="variant">
      <vt:variant>
        <vt:lpstr>Использованные шрифты</vt:lpstr>
      </vt:variant>
      <vt:variant>
        <vt:i4>7</vt:i4>
      </vt:variant>
      <vt:variant>
        <vt:lpstr>Тема</vt:lpstr>
      </vt:variant>
      <vt:variant>
        <vt:i4>1</vt:i4>
      </vt:variant>
      <vt:variant>
        <vt:lpstr>Внедренные серверы OLE</vt:lpstr>
      </vt:variant>
      <vt:variant>
        <vt:i4>1</vt:i4>
      </vt:variant>
      <vt:variant>
        <vt:lpstr>Заголовки слайдов</vt:lpstr>
      </vt:variant>
      <vt:variant>
        <vt:i4>17</vt:i4>
      </vt:variant>
    </vt:vector>
  </HeadingPairs>
  <TitlesOfParts>
    <vt:vector size="26" baseType="lpstr">
      <vt:lpstr>Arial</vt:lpstr>
      <vt:lpstr>Calibri</vt:lpstr>
      <vt:lpstr>Calibri Light</vt:lpstr>
      <vt:lpstr>Cambria Math</vt:lpstr>
      <vt:lpstr>Symbol</vt:lpstr>
      <vt:lpstr>Times New Roman</vt:lpstr>
      <vt:lpstr>Trebuchet MS</vt:lpstr>
      <vt:lpstr>Берлин</vt:lpstr>
      <vt:lpstr>Уравнение</vt:lpstr>
      <vt:lpstr>Лекція 1</vt:lpstr>
      <vt:lpstr>Основі положення теорії нейронних мереж</vt:lpstr>
      <vt:lpstr> </vt:lpstr>
      <vt:lpstr> </vt:lpstr>
      <vt:lpstr> </vt:lpstr>
      <vt:lpstr>Біологічний нейрон</vt:lpstr>
      <vt:lpstr> </vt:lpstr>
      <vt:lpstr> </vt:lpstr>
      <vt:lpstr>Контрольні питання</vt:lpstr>
      <vt:lpstr>Структура і властивості штучного нейрона</vt:lpstr>
      <vt:lpstr> </vt:lpstr>
      <vt:lpstr> </vt:lpstr>
      <vt:lpstr>Таблиця 2.1. Перелік функцій активації нейронів</vt:lpstr>
      <vt:lpstr> </vt:lpstr>
      <vt:lpstr> </vt:lpstr>
      <vt:lpstr> </vt:lpstr>
      <vt:lpstr>Контрольні питання</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Основі положення теорії нейронних мереж</dc:title>
  <dc:creator>Марія Самойленко</dc:creator>
  <cp:lastModifiedBy>Tomas</cp:lastModifiedBy>
  <cp:revision>10</cp:revision>
  <dcterms:created xsi:type="dcterms:W3CDTF">2017-04-08T19:30:26Z</dcterms:created>
  <dcterms:modified xsi:type="dcterms:W3CDTF">2017-09-05T07:30:03Z</dcterms:modified>
</cp:coreProperties>
</file>