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5.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32"/>
  </p:notesMasterIdLst>
  <p:sldIdLst>
    <p:sldId id="256" r:id="rId2"/>
    <p:sldId id="257" r:id="rId3"/>
    <p:sldId id="258" r:id="rId4"/>
    <p:sldId id="329" r:id="rId5"/>
    <p:sldId id="330" r:id="rId6"/>
    <p:sldId id="336" r:id="rId7"/>
    <p:sldId id="331" r:id="rId8"/>
    <p:sldId id="332" r:id="rId9"/>
    <p:sldId id="305" r:id="rId10"/>
    <p:sldId id="311" r:id="rId11"/>
    <p:sldId id="333" r:id="rId12"/>
    <p:sldId id="304" r:id="rId13"/>
    <p:sldId id="338" r:id="rId14"/>
    <p:sldId id="312" r:id="rId15"/>
    <p:sldId id="334" r:id="rId16"/>
    <p:sldId id="335" r:id="rId17"/>
    <p:sldId id="313" r:id="rId18"/>
    <p:sldId id="337" r:id="rId19"/>
    <p:sldId id="314" r:id="rId20"/>
    <p:sldId id="339" r:id="rId21"/>
    <p:sldId id="340" r:id="rId22"/>
    <p:sldId id="342" r:id="rId23"/>
    <p:sldId id="341" r:id="rId24"/>
    <p:sldId id="343" r:id="rId25"/>
    <p:sldId id="344" r:id="rId26"/>
    <p:sldId id="345" r:id="rId27"/>
    <p:sldId id="327" r:id="rId28"/>
    <p:sldId id="259" r:id="rId29"/>
    <p:sldId id="279" r:id="rId30"/>
    <p:sldId id="28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688" autoAdjust="0"/>
  </p:normalViewPr>
  <p:slideViewPr>
    <p:cSldViewPr snapToGrid="0">
      <p:cViewPr varScale="1">
        <p:scale>
          <a:sx n="57" d="100"/>
          <a:sy n="57" d="100"/>
        </p:scale>
        <p:origin x="94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_rels/data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5.png"/></Relationships>
</file>

<file path=ppt/diagrams/_rels/drawing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3200" b="1" dirty="0"/>
            <a:t>Закон України «</a:t>
          </a:r>
          <a:r>
            <a:rPr lang="ru-RU" sz="3200" b="1" i="0" dirty="0"/>
            <a:t>Про </a:t>
          </a:r>
          <a:r>
            <a:rPr lang="uk-UA" sz="3200" b="1" i="0" noProof="0" dirty="0"/>
            <a:t>державний контроль </a:t>
          </a:r>
          <a:br>
            <a:rPr lang="uk-UA" sz="3200" b="1" i="0" noProof="0" dirty="0"/>
          </a:br>
          <a:r>
            <a:rPr lang="uk-UA" sz="3200" b="1" i="0" noProof="0" dirty="0"/>
            <a:t>за використанням та охороною </a:t>
          </a:r>
          <a:r>
            <a:rPr lang="ru-RU" sz="3200" b="1" i="0" dirty="0"/>
            <a:t>земель</a:t>
          </a:r>
          <a:r>
            <a:rPr lang="ru-RU" sz="3200" b="1" i="0" u="none" dirty="0"/>
            <a:t>»</a:t>
          </a:r>
          <a:endParaRPr lang="ru-RU" sz="32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3200" b="0" i="0" noProof="0" dirty="0"/>
            <a:t>Цей Закон визначає правові, економічні та соціальні основи організації здійснення державного контролю за використанням та охороною земель і спрямований на забезпечення раціонального використання і відтворення природних ресурсів та охорону довкілля.</a:t>
          </a:r>
          <a:endParaRPr lang="uk-UA" sz="32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ScaleY="137384">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1"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2800" b="1" dirty="0"/>
            <a:t>Закон України «</a:t>
          </a:r>
          <a:r>
            <a:rPr lang="ru-RU" sz="2800" b="1" i="0" u="none" dirty="0"/>
            <a:t>Про </a:t>
          </a:r>
          <a:r>
            <a:rPr lang="uk-UA" sz="2800" b="1" i="0" u="none" noProof="0" dirty="0"/>
            <a:t>основні засади державного нагляду (контролю) </a:t>
          </a:r>
          <a:br>
            <a:rPr lang="uk-UA" sz="2800" b="1" i="0" u="none" noProof="0" dirty="0"/>
          </a:br>
          <a:r>
            <a:rPr lang="uk-UA" sz="2800" b="1" i="0" u="none" noProof="0" dirty="0"/>
            <a:t>у сфері господарської діяльності</a:t>
          </a:r>
          <a:r>
            <a:rPr lang="ru-RU" sz="2800" b="1" i="0" u="none" dirty="0"/>
            <a:t>»</a:t>
          </a:r>
          <a:endParaRPr lang="ru-RU" sz="28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200" b="0" i="0" noProof="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визначають перелік суб’єктів господарювання, які підлягають плановим заходам державного нагляду (контролю) у плановому періоді, відповідно до критеріїв, за якими оцінюється ступінь ризику від провадження господарської діяльності та визначається періодичність проведення планових заходів державного нагляду </a:t>
          </a:r>
          <a:r>
            <a:rPr lang="ru-RU" sz="2200" b="0" i="0" noProof="0" dirty="0"/>
            <a:t>(контролю)</a:t>
          </a:r>
          <a:r>
            <a:rPr lang="uk-UA" sz="2200" b="0" i="0" noProof="0" dirty="0"/>
            <a:t>;</a:t>
          </a:r>
          <a:endParaRPr lang="uk-UA" sz="22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A2FF7FD2-378D-4C56-BED7-0606A8FD183B}">
      <dgm:prSet phldrT="[Текст]" custT="1"/>
      <dgm:spPr/>
      <dgm:t>
        <a:bodyPr/>
        <a:lstStyle/>
        <a:p>
          <a:pPr algn="just"/>
          <a:r>
            <a:rPr lang="uk-UA" sz="2200" b="0" i="0" noProof="0" dirty="0"/>
            <a:t>плани здійснення заходів державного нагляду (контролю) на наступний плановий період повинні містити дати початку кожного планового заходу державного нагляду (контролю) та строки їх здійснення;</a:t>
          </a:r>
          <a:endParaRPr lang="uk-UA" sz="2200" noProof="0" dirty="0"/>
        </a:p>
      </dgm:t>
    </dgm:pt>
    <dgm:pt modelId="{CFF525F4-609D-4D55-BB6E-D06BEB0D2441}" type="parTrans" cxnId="{94321723-8035-43D9-9DA6-AE5A5BD37D8B}">
      <dgm:prSet/>
      <dgm:spPr/>
      <dgm:t>
        <a:bodyPr/>
        <a:lstStyle/>
        <a:p>
          <a:endParaRPr lang="uk-UA"/>
        </a:p>
      </dgm:t>
    </dgm:pt>
    <dgm:pt modelId="{3A7F6AC7-F2F7-4180-95F0-28CE580B7D77}" type="sibTrans" cxnId="{94321723-8035-43D9-9DA6-AE5A5BD37D8B}">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LinFactNeighborX="675" custLinFactNeighborY="-38042">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94321723-8035-43D9-9DA6-AE5A5BD37D8B}" srcId="{485D5F31-B39C-4DC4-82D6-10FFA6E2245A}" destId="{A2FF7FD2-378D-4C56-BED7-0606A8FD183B}" srcOrd="1" destOrd="0" parTransId="{CFF525F4-609D-4D55-BB6E-D06BEB0D2441}" sibTransId="{3A7F6AC7-F2F7-4180-95F0-28CE580B7D77}"/>
    <dgm:cxn modelId="{7666EB26-1A67-4DC8-84D9-F8E7899E7687}" type="presOf" srcId="{4B19D9E1-C543-427B-B763-329D49809BC2}" destId="{DD9A0267-F7D7-4683-BE4B-EAA2B03D81C5}" srcOrd="0" destOrd="0" presId="urn:microsoft.com/office/officeart/2005/8/layout/vList2"/>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EBB35FA2-BA05-45D0-AAB9-654BF753E7A5}" type="presOf" srcId="{A2FF7FD2-378D-4C56-BED7-0606A8FD183B}"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2800" b="1" dirty="0"/>
            <a:t>Закон України «</a:t>
          </a:r>
          <a:r>
            <a:rPr lang="ru-RU" sz="2800" b="1" i="0" u="none" dirty="0"/>
            <a:t>Про </a:t>
          </a:r>
          <a:r>
            <a:rPr lang="uk-UA" sz="2800" b="1" i="0" u="none" noProof="0" dirty="0"/>
            <a:t>основні засади державного нагляду (контролю) </a:t>
          </a:r>
          <a:br>
            <a:rPr lang="uk-UA" sz="2800" b="1" i="0" u="none" noProof="0" dirty="0"/>
          </a:br>
          <a:r>
            <a:rPr lang="uk-UA" sz="2800" b="1" i="0" u="none" noProof="0" dirty="0"/>
            <a:t>у сфері господарської діяльності</a:t>
          </a:r>
          <a:r>
            <a:rPr lang="ru-RU" sz="2800" b="1" i="0" u="none" dirty="0"/>
            <a:t>»</a:t>
          </a:r>
          <a:endParaRPr lang="ru-RU" sz="28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ru-RU" sz="2200" b="0" i="0" noProof="0" dirty="0"/>
            <a:t>проект плану </a:t>
          </a:r>
          <a:r>
            <a:rPr lang="uk-UA" sz="2200" b="0" i="0" noProof="0" dirty="0"/>
            <a:t>здійснення комплексних заходів державного нагляду (контролю) формується інтегрованою автоматизованою системою державного нагляду </a:t>
          </a:r>
          <a:r>
            <a:rPr lang="ru-RU" sz="2200" b="0" i="0" noProof="0" dirty="0"/>
            <a:t>(контролю);</a:t>
          </a:r>
          <a:endParaRPr lang="uk-UA" sz="22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952F8F9B-90B7-4E68-8D5A-DD3C118FF1C0}">
      <dgm:prSet custT="1"/>
      <dgm:spPr/>
      <dgm:t>
        <a:bodyPr/>
        <a:lstStyle/>
        <a:p>
          <a:pPr algn="just"/>
          <a:r>
            <a:rPr lang="uk-UA" sz="2200" noProof="0" dirty="0"/>
            <a:t>виключно в межах переліку питань орган державного нагляду (контролю) залежно від цілей заходу та ступеня ризику визначає питання, щодо яких буде здійснюватися державний нагляд (контроль), та зазначає їх у направленні на перевірку;</a:t>
          </a:r>
        </a:p>
      </dgm:t>
    </dgm:pt>
    <dgm:pt modelId="{01A48A6C-6B52-4FC2-8185-D0EE9EA4BA20}" type="parTrans" cxnId="{E05454C7-EF6D-4456-9CD9-2FEFC2C4278B}">
      <dgm:prSet/>
      <dgm:spPr/>
      <dgm:t>
        <a:bodyPr/>
        <a:lstStyle/>
        <a:p>
          <a:endParaRPr lang="uk-UA"/>
        </a:p>
      </dgm:t>
    </dgm:pt>
    <dgm:pt modelId="{76C2F82B-DE8C-498F-A452-83B458DD084E}" type="sibTrans" cxnId="{E05454C7-EF6D-4456-9CD9-2FEFC2C4278B}">
      <dgm:prSet/>
      <dgm:spPr/>
      <dgm:t>
        <a:bodyPr/>
        <a:lstStyle/>
        <a:p>
          <a:endParaRPr lang="uk-UA"/>
        </a:p>
      </dgm:t>
    </dgm:pt>
    <dgm:pt modelId="{32A2FA00-A0E8-482D-98E3-EC1046BDE828}">
      <dgm:prSet custT="1"/>
      <dgm:spPr/>
      <dgm:t>
        <a:bodyPr/>
        <a:lstStyle/>
        <a:p>
          <a:pPr algn="just"/>
          <a:r>
            <a:rPr lang="uk-UA" sz="2200" noProof="0" dirty="0"/>
            <a:t>органи державного нагляду (контролю) здійснюють планові заходи з державного нагляду (контролю) за умови письмового повідомлення суб'єкта господарювання про проведення планового заходу не пізніш як за десять днів до дня здійснення цього заходу.</a:t>
          </a:r>
        </a:p>
      </dgm:t>
    </dgm:pt>
    <dgm:pt modelId="{3103A796-EC73-4C60-8C2E-EE4FA6206D11}" type="parTrans" cxnId="{4E630685-E1AD-40EA-ACB7-BF8E105A4EF9}">
      <dgm:prSet/>
      <dgm:spPr/>
    </dgm:pt>
    <dgm:pt modelId="{7372CEEA-A509-4976-8CD2-719812AB2FC2}" type="sibTrans" cxnId="{4E630685-E1AD-40EA-ACB7-BF8E105A4EF9}">
      <dgm:prSet/>
      <dgm:spPr/>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LinFactNeighborX="675" custLinFactNeighborY="-38042">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47FCC33C-749F-412F-89B5-1BD2C018436E}" type="presOf" srcId="{32A2FA00-A0E8-482D-98E3-EC1046BDE828}" destId="{1E2B8747-8E71-4A3A-B5D9-68CF3441E5D7}" srcOrd="0" destOrd="2" presId="urn:microsoft.com/office/officeart/2005/8/layout/vList2"/>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4E630685-E1AD-40EA-ACB7-BF8E105A4EF9}" srcId="{485D5F31-B39C-4DC4-82D6-10FFA6E2245A}" destId="{32A2FA00-A0E8-482D-98E3-EC1046BDE828}" srcOrd="2" destOrd="0" parTransId="{3103A796-EC73-4C60-8C2E-EE4FA6206D11}" sibTransId="{7372CEEA-A509-4976-8CD2-719812AB2FC2}"/>
    <dgm:cxn modelId="{7B6D0AB2-1A41-41C5-9454-F99424E424C3}" srcId="{485D5F31-B39C-4DC4-82D6-10FFA6E2245A}" destId="{96C891B1-D9FD-4F4E-AA5C-9051109152EF}" srcOrd="0" destOrd="0" parTransId="{C900AAB3-C08C-4C6D-9E80-CBD0CECC4458}" sibTransId="{34A2595D-0460-4CAA-9412-DF52446BE173}"/>
    <dgm:cxn modelId="{E05454C7-EF6D-4456-9CD9-2FEFC2C4278B}" srcId="{485D5F31-B39C-4DC4-82D6-10FFA6E2245A}" destId="{952F8F9B-90B7-4E68-8D5A-DD3C118FF1C0}" srcOrd="1" destOrd="0" parTransId="{01A48A6C-6B52-4FC2-8185-D0EE9EA4BA20}" sibTransId="{76C2F82B-DE8C-498F-A452-83B458DD084E}"/>
    <dgm:cxn modelId="{14C942CC-0FF5-4673-B180-418140467E96}" type="presOf" srcId="{96C891B1-D9FD-4F4E-AA5C-9051109152EF}" destId="{1E2B8747-8E71-4A3A-B5D9-68CF3441E5D7}" srcOrd="0" destOrd="0" presId="urn:microsoft.com/office/officeart/2005/8/layout/vList2"/>
    <dgm:cxn modelId="{0FACE6E0-7529-4DC6-B234-E91A6986A961}" type="presOf" srcId="{952F8F9B-90B7-4E68-8D5A-DD3C118FF1C0}" destId="{1E2B8747-8E71-4A3A-B5D9-68CF3441E5D7}" srcOrd="0" destOrd="1"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2800" b="1" dirty="0"/>
            <a:t>Закон України «</a:t>
          </a:r>
          <a:r>
            <a:rPr lang="ru-RU" sz="2800" b="1" i="0" u="none" dirty="0"/>
            <a:t>Про </a:t>
          </a:r>
          <a:r>
            <a:rPr lang="uk-UA" sz="2800" b="1" i="0" u="none" noProof="0" dirty="0"/>
            <a:t>основні засади державного нагляду (контролю) </a:t>
          </a:r>
          <a:br>
            <a:rPr lang="uk-UA" sz="2800" b="1" i="0" u="none" noProof="0" dirty="0"/>
          </a:br>
          <a:r>
            <a:rPr lang="uk-UA" sz="2800" b="1" i="0" u="none" noProof="0" dirty="0"/>
            <a:t>у сфері господарської діяльності</a:t>
          </a:r>
          <a:r>
            <a:rPr lang="ru-RU" sz="2800" b="1" i="0" u="none" dirty="0"/>
            <a:t>»</a:t>
          </a:r>
          <a:endParaRPr lang="ru-RU" sz="28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200" b="0" i="0" noProof="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здійснюють планові заходи державного нагляду (контролю) відповідно до річних планів проведення заходів державного нагляду (контролю) на відповідний плановий період та планів проведення комплексних заходів державного нагляду (контролю), затверджених відповідно до Закону.</a:t>
          </a:r>
          <a:endParaRPr lang="uk-UA" sz="22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61FD2A9F-53D2-432C-BCA6-EABB9BF54D0A}">
      <dgm:prSet phldrT="[Текст]" custT="1"/>
      <dgm:spPr/>
      <dgm:t>
        <a:bodyPr/>
        <a:lstStyle/>
        <a:p>
          <a:pPr algn="just"/>
          <a:r>
            <a:rPr lang="uk-UA" sz="2200" b="0" i="0" noProof="0" dirty="0"/>
            <a:t>Уніфіковані форми актів з переліком питань, що затверджені відповідно до Закону, є обов’язковими для виконавчих органів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a:t>
          </a:r>
          <a:endParaRPr lang="uk-UA" sz="2200" noProof="0" dirty="0"/>
        </a:p>
      </dgm:t>
    </dgm:pt>
    <dgm:pt modelId="{C5F6B29A-3508-4A10-964D-9D69121C9E5E}" type="parTrans" cxnId="{1E1AE1BD-796A-4206-960F-2EA7F62E064C}">
      <dgm:prSet/>
      <dgm:spPr/>
      <dgm:t>
        <a:bodyPr/>
        <a:lstStyle/>
        <a:p>
          <a:endParaRPr lang="uk-UA"/>
        </a:p>
      </dgm:t>
    </dgm:pt>
    <dgm:pt modelId="{C15F4142-F301-4E56-A195-3ACF450BE7F1}" type="sibTrans" cxnId="{1E1AE1BD-796A-4206-960F-2EA7F62E064C}">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LinFactNeighborX="675" custLinFactNeighborY="-38042">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0C834380-08BB-4661-9CF3-62A450059440}" type="presOf" srcId="{61FD2A9F-53D2-432C-BCA6-EABB9BF54D0A}"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E1AE1BD-796A-4206-960F-2EA7F62E064C}" srcId="{485D5F31-B39C-4DC4-82D6-10FFA6E2245A}" destId="{61FD2A9F-53D2-432C-BCA6-EABB9BF54D0A}" srcOrd="1" destOrd="0" parTransId="{C5F6B29A-3508-4A10-964D-9D69121C9E5E}" sibTransId="{C15F4142-F301-4E56-A195-3ACF450BE7F1}"/>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2800" b="1" noProof="0" dirty="0"/>
            <a:t>Повідомлення суб'єкта господарювання про проведення планового заходу повинно містити:</a:t>
          </a:r>
          <a:endParaRPr lang="uk-UA" sz="2800" b="1" i="0" noProof="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ru-RU" sz="2800" b="0" i="0" noProof="0" dirty="0"/>
            <a:t>дату початку та дату </a:t>
          </a:r>
          <a:r>
            <a:rPr lang="uk-UA" sz="2800" b="0" i="0" noProof="0" dirty="0"/>
            <a:t>закінчення здійснення </a:t>
          </a:r>
          <a:r>
            <a:rPr lang="ru-RU" sz="2800" b="0" i="0" noProof="0" dirty="0"/>
            <a:t>планового заходу;</a:t>
          </a:r>
          <a:endParaRPr lang="uk-UA" sz="28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24AE421-9928-478B-95D6-9060FBA6AFAF}">
      <dgm:prSet custT="1"/>
      <dgm:spPr/>
      <dgm:t>
        <a:bodyPr/>
        <a:lstStyle/>
        <a:p>
          <a:pPr algn="just"/>
          <a:r>
            <a:rPr lang="uk-UA" sz="2800" b="0" i="0" noProof="0" dirty="0"/>
            <a:t>найменування юридичної особи або прізвище, ім'я та по батькові фізичної особи - підприємця, щодо діяльності яких здійснюється захід;</a:t>
          </a:r>
        </a:p>
      </dgm:t>
    </dgm:pt>
    <dgm:pt modelId="{FD0F7816-59FE-40F4-925D-608750FD45B5}" type="parTrans" cxnId="{D3754F98-AC6B-415F-9DDE-C60D040D2C37}">
      <dgm:prSet/>
      <dgm:spPr/>
      <dgm:t>
        <a:bodyPr/>
        <a:lstStyle/>
        <a:p>
          <a:endParaRPr lang="uk-UA"/>
        </a:p>
      </dgm:t>
    </dgm:pt>
    <dgm:pt modelId="{022B7D02-5452-4611-BB4E-27BE9FB5837C}" type="sibTrans" cxnId="{D3754F98-AC6B-415F-9DDE-C60D040D2C37}">
      <dgm:prSet/>
      <dgm:spPr/>
      <dgm:t>
        <a:bodyPr/>
        <a:lstStyle/>
        <a:p>
          <a:endParaRPr lang="uk-UA"/>
        </a:p>
      </dgm:t>
    </dgm:pt>
    <dgm:pt modelId="{8BA3C181-20AF-4BCF-AB6D-EA01AC0A4E4B}">
      <dgm:prSet custT="1"/>
      <dgm:spPr/>
      <dgm:t>
        <a:bodyPr/>
        <a:lstStyle/>
        <a:p>
          <a:pPr algn="just"/>
          <a:r>
            <a:rPr lang="uk-UA" sz="2800" b="0" i="0" noProof="0" dirty="0"/>
            <a:t>найменування органу державного нагляду </a:t>
          </a:r>
          <a:r>
            <a:rPr lang="ru-RU" sz="2800" b="0" i="0" noProof="0" dirty="0"/>
            <a:t>(контролю).</a:t>
          </a:r>
          <a:endParaRPr lang="uk-UA" sz="2800" b="0" i="0" noProof="0" dirty="0"/>
        </a:p>
      </dgm:t>
    </dgm:pt>
    <dgm:pt modelId="{A27AE629-B84F-4C1E-AACF-6508731339DE}" type="parTrans" cxnId="{08A83D1D-6D9A-4837-805B-54B03525265E}">
      <dgm:prSet/>
      <dgm:spPr/>
      <dgm:t>
        <a:bodyPr/>
        <a:lstStyle/>
        <a:p>
          <a:endParaRPr lang="uk-UA"/>
        </a:p>
      </dgm:t>
    </dgm:pt>
    <dgm:pt modelId="{45359A13-DA41-463F-B7A3-A559C5EB8447}" type="sibTrans" cxnId="{08A83D1D-6D9A-4837-805B-54B03525265E}">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LinFactNeighborX="675" custLinFactNeighborY="-38042">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D4A3D70B-2E6E-4527-9F47-6BA4E05A26AF}" type="presOf" srcId="{524AE421-9928-478B-95D6-9060FBA6AFAF}" destId="{1E2B8747-8E71-4A3A-B5D9-68CF3441E5D7}" srcOrd="0" destOrd="1" presId="urn:microsoft.com/office/officeart/2005/8/layout/vList2"/>
    <dgm:cxn modelId="{08A83D1D-6D9A-4837-805B-54B03525265E}" srcId="{485D5F31-B39C-4DC4-82D6-10FFA6E2245A}" destId="{8BA3C181-20AF-4BCF-AB6D-EA01AC0A4E4B}" srcOrd="2" destOrd="0" parTransId="{A27AE629-B84F-4C1E-AACF-6508731339DE}" sibTransId="{45359A13-DA41-463F-B7A3-A559C5EB8447}"/>
    <dgm:cxn modelId="{7666EB26-1A67-4DC8-84D9-F8E7899E7687}" type="presOf" srcId="{4B19D9E1-C543-427B-B763-329D49809BC2}" destId="{DD9A0267-F7D7-4683-BE4B-EAA2B03D81C5}" srcOrd="0" destOrd="0" presId="urn:microsoft.com/office/officeart/2005/8/layout/vList2"/>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D3754F98-AC6B-415F-9DDE-C60D040D2C37}" srcId="{485D5F31-B39C-4DC4-82D6-10FFA6E2245A}" destId="{524AE421-9928-478B-95D6-9060FBA6AFAF}" srcOrd="1" destOrd="0" parTransId="{FD0F7816-59FE-40F4-925D-608750FD45B5}" sibTransId="{022B7D02-5452-4611-BB4E-27BE9FB5837C}"/>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51D4A9FD-9643-4FF4-BAA1-319037FEA1D2}" type="presOf" srcId="{8BA3C181-20AF-4BCF-AB6D-EA01AC0A4E4B}" destId="{1E2B8747-8E71-4A3A-B5D9-68CF3441E5D7}" srcOrd="0" destOrd="2"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1">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2800" b="1" noProof="0" dirty="0"/>
            <a:t>Підставами для здійснення позапланових заходів є (1):</a:t>
          </a:r>
          <a:endParaRPr lang="uk-UA" sz="2800" b="1" i="0" noProof="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000" b="0" i="0" noProof="0" dirty="0"/>
            <a:t>подання суб’єктом господарювання письмової заяви до відповідного органу державного нагляду (контролю) про здійснення заходу державного нагляду (контролю) за його бажанням;</a:t>
          </a:r>
          <a:endParaRPr lang="uk-UA" sz="20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2E047D4E-D044-43B7-BAE5-899433252F05}">
      <dgm:prSet custT="1"/>
      <dgm:spPr/>
      <dgm:t>
        <a:bodyPr/>
        <a:lstStyle/>
        <a:p>
          <a:pPr algn="just"/>
          <a:r>
            <a:rPr lang="uk-UA" sz="2000" b="0" i="0" noProof="0" dirty="0"/>
            <a:t>виявлення та підтвердження недостовірності даних, заявлених суб’єктом господарювання у документі обов’язкової звітності, крім випадків, коли суб’єкт господарювання протягом місяця з дня первинного подання повторно подав такий документ з уточненими достовірними даними або якщо недостовірність даних є результатом очевидної описки чи арифметичної помилки, яка не впливає на зміст поданої звітності. У разі виявлення органом державного нагляду (контролю) помилки у документі обов’язкової звітності він упродовж десяти робочих днів зобов’язаний повідомити суб’єкта господарювання про необхідність її виправлення у строк до п’яти робочих днів з дня отримання повідомлення. </a:t>
          </a:r>
          <a:r>
            <a:rPr lang="uk-UA" sz="2000" b="0" i="0" noProof="0" dirty="0" err="1"/>
            <a:t>Невиправлення</a:t>
          </a:r>
          <a:r>
            <a:rPr lang="uk-UA" sz="2000" b="0" i="0" noProof="0" dirty="0"/>
            <a:t> помилки у встановлений строк є підставою для проведення позапланового заходу;</a:t>
          </a:r>
        </a:p>
      </dgm:t>
    </dgm:pt>
    <dgm:pt modelId="{0786BA31-CA39-40E0-9344-57A5F2CC8543}" type="parTrans" cxnId="{768CFD17-82AA-44ED-AD14-AE56B9E47C96}">
      <dgm:prSet/>
      <dgm:spPr/>
      <dgm:t>
        <a:bodyPr/>
        <a:lstStyle/>
        <a:p>
          <a:endParaRPr lang="uk-UA"/>
        </a:p>
      </dgm:t>
    </dgm:pt>
    <dgm:pt modelId="{3081E634-DEEF-4100-AE7B-69E14C7D912F}" type="sibTrans" cxnId="{768CFD17-82AA-44ED-AD14-AE56B9E47C96}">
      <dgm:prSet/>
      <dgm:spPr/>
      <dgm:t>
        <a:bodyPr/>
        <a:lstStyle/>
        <a:p>
          <a:endParaRPr lang="uk-UA"/>
        </a:p>
      </dgm:t>
    </dgm:pt>
    <dgm:pt modelId="{436BC2CC-B762-4DB3-BAD1-37002BD4FE58}">
      <dgm:prSet custT="1"/>
      <dgm:spPr/>
      <dgm:t>
        <a:bodyPr/>
        <a:lstStyle/>
        <a:p>
          <a:pPr algn="just"/>
          <a:r>
            <a:rPr lang="uk-UA" sz="2000" b="0" i="0" noProof="0" dirty="0"/>
            <a:t>перевірка виконання суб’єктом господарювання приписів, розпоряджень або інших розпорядчих документів щодо усунення порушень вимог законодавства, виданих за результатами проведення попереднього заходу органом державного нагляду (контролю);</a:t>
          </a:r>
        </a:p>
      </dgm:t>
    </dgm:pt>
    <dgm:pt modelId="{0868DFAD-ADAB-43A2-B88B-C93057EF099B}" type="parTrans" cxnId="{3105F37A-AA02-4514-A40B-834AB8C2949F}">
      <dgm:prSet/>
      <dgm:spPr/>
      <dgm:t>
        <a:bodyPr/>
        <a:lstStyle/>
        <a:p>
          <a:endParaRPr lang="uk-UA"/>
        </a:p>
      </dgm:t>
    </dgm:pt>
    <dgm:pt modelId="{4ECAFD88-6C3A-40AE-8124-3A622908666E}" type="sibTrans" cxnId="{3105F37A-AA02-4514-A40B-834AB8C2949F}">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ScaleY="65407" custLinFactNeighborX="675" custLinFactNeighborY="-38042">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8CFD17-82AA-44ED-AD14-AE56B9E47C96}" srcId="{485D5F31-B39C-4DC4-82D6-10FFA6E2245A}" destId="{2E047D4E-D044-43B7-BAE5-899433252F05}" srcOrd="1" destOrd="0" parTransId="{0786BA31-CA39-40E0-9344-57A5F2CC8543}" sibTransId="{3081E634-DEEF-4100-AE7B-69E14C7D912F}"/>
    <dgm:cxn modelId="{7666EB26-1A67-4DC8-84D9-F8E7899E7687}" type="presOf" srcId="{4B19D9E1-C543-427B-B763-329D49809BC2}" destId="{DD9A0267-F7D7-4683-BE4B-EAA2B03D81C5}" srcOrd="0" destOrd="0" presId="urn:microsoft.com/office/officeart/2005/8/layout/vList2"/>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3105F37A-AA02-4514-A40B-834AB8C2949F}" srcId="{485D5F31-B39C-4DC4-82D6-10FFA6E2245A}" destId="{436BC2CC-B762-4DB3-BAD1-37002BD4FE58}" srcOrd="2" destOrd="0" parTransId="{0868DFAD-ADAB-43A2-B88B-C93057EF099B}" sibTransId="{4ECAFD88-6C3A-40AE-8124-3A622908666E}"/>
    <dgm:cxn modelId="{8B42329B-2B14-40EF-A2A3-5A551B3D90D9}" type="presOf" srcId="{436BC2CC-B762-4DB3-BAD1-37002BD4FE58}" destId="{1E2B8747-8E71-4A3A-B5D9-68CF3441E5D7}" srcOrd="0" destOrd="2" presId="urn:microsoft.com/office/officeart/2005/8/layout/vList2"/>
    <dgm:cxn modelId="{A3BC67AA-CD7C-4BDA-84A1-84FB80229324}" type="presOf" srcId="{2E047D4E-D044-43B7-BAE5-899433252F05}"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2800" b="1" noProof="0" dirty="0"/>
            <a:t>Підставами для здійснення позапланових заходів є (2):</a:t>
          </a:r>
          <a:endParaRPr lang="uk-UA" sz="2800" b="1" i="0" noProof="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000" b="0" i="0" noProof="0" dirty="0"/>
            <a:t>звернення фізичної особи (фізичних осіб) про порушення, що спричинило шкоду її (їхнім) правам, законним інтересам, життю чи здоров’ю, навколишньому природному середовищу чи безпеці держави, з додаванням документів чи їх копій, що підтверджують такі порушення (за наявності). Позаплановий захід у такому разі здійснюється територіальним органом державного нагляду (контролю) за наявністю погодження центрального органу виконавчої влади, що реалізує державну політику у відповідній сфері державного нагляду (контролю), або відповідного державного колегіального органу;</a:t>
          </a:r>
          <a:endParaRPr lang="uk-UA" sz="20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93DA5531-677D-4B83-BDEE-99A63A5AC58F}">
      <dgm:prSet custT="1"/>
      <dgm:spPr/>
      <dgm:t>
        <a:bodyPr/>
        <a:lstStyle/>
        <a:p>
          <a:pPr algn="just"/>
          <a:r>
            <a:rPr lang="ru-RU" sz="2000" b="0" i="0" noProof="0" dirty="0"/>
            <a:t>неподання суб’єктом господарювання документів обов’язкової звітності за два звітні періоди підряд без поважних причин або без надання письмових пояснень про причини, що перешкоджали поданню таких документів;</a:t>
          </a:r>
          <a:endParaRPr lang="uk-UA" sz="2000" b="0" i="0" noProof="0" dirty="0"/>
        </a:p>
      </dgm:t>
    </dgm:pt>
    <dgm:pt modelId="{DCCD36C2-DAC3-4DA8-9160-5B046E70CD92}" type="parTrans" cxnId="{C39F6080-048F-431E-99E1-2C05EE8FA283}">
      <dgm:prSet/>
      <dgm:spPr/>
      <dgm:t>
        <a:bodyPr/>
        <a:lstStyle/>
        <a:p>
          <a:endParaRPr lang="uk-UA"/>
        </a:p>
      </dgm:t>
    </dgm:pt>
    <dgm:pt modelId="{F6875239-B406-46E5-970D-EDF166CF21EB}" type="sibTrans" cxnId="{C39F6080-048F-431E-99E1-2C05EE8FA283}">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ScaleY="65407" custLinFactNeighborX="675" custLinFactNeighborY="-38042">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C39F6080-048F-431E-99E1-2C05EE8FA283}" srcId="{485D5F31-B39C-4DC4-82D6-10FFA6E2245A}" destId="{93DA5531-677D-4B83-BDEE-99A63A5AC58F}" srcOrd="1" destOrd="0" parTransId="{DCCD36C2-DAC3-4DA8-9160-5B046E70CD92}" sibTransId="{F6875239-B406-46E5-970D-EDF166CF21EB}"/>
    <dgm:cxn modelId="{7B6D0AB2-1A41-41C5-9454-F99424E424C3}" srcId="{485D5F31-B39C-4DC4-82D6-10FFA6E2245A}" destId="{96C891B1-D9FD-4F4E-AA5C-9051109152EF}" srcOrd="0" destOrd="0" parTransId="{C900AAB3-C08C-4C6D-9E80-CBD0CECC4458}" sibTransId="{34A2595D-0460-4CAA-9412-DF52446BE173}"/>
    <dgm:cxn modelId="{E58D4DCB-754C-4D2E-91F0-2F9EE2123B1D}" type="presOf" srcId="{93DA5531-677D-4B83-BDEE-99A63A5AC58F}" destId="{1E2B8747-8E71-4A3A-B5D9-68CF3441E5D7}" srcOrd="0" destOrd="1" presId="urn:microsoft.com/office/officeart/2005/8/layout/vList2"/>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2800" b="1" noProof="0" dirty="0"/>
            <a:t>Підставами для здійснення позапланових заходів є (3):</a:t>
          </a:r>
          <a:endParaRPr lang="uk-UA" sz="2800" b="1" i="0" noProof="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000" b="0" i="0" noProof="0" dirty="0"/>
            <a:t>доручення Прем’єр-міністра України про перевірку суб’єктів господарювання у відповідній сфері у зв’язку з виявленими системними порушеннями та/або настанням події, що має значний негативний вплив на права, законні інтереси, життя та здоров’я людини, захист навколишнього природного середовища та забезпечення безпеки держави;</a:t>
          </a:r>
          <a:endParaRPr lang="uk-UA" sz="20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C5DC450B-F31B-4CC7-A2BF-C0D94B157F66}">
      <dgm:prSet custT="1"/>
      <dgm:spPr/>
      <dgm:t>
        <a:bodyPr/>
        <a:lstStyle/>
        <a:p>
          <a:pPr algn="just"/>
          <a:r>
            <a:rPr lang="uk-UA" sz="2000" b="0" i="0" noProof="0" dirty="0"/>
            <a:t>настання аварії, пожежі, смерті потерпілого внаслідок нещасного випадку або професійного захворювання, що було пов’язано з діяльністю суб’єкта господарювання;</a:t>
          </a:r>
        </a:p>
      </dgm:t>
    </dgm:pt>
    <dgm:pt modelId="{62A5CF4C-9821-4475-B228-6E89F5E397A1}" type="parTrans" cxnId="{FBD5DA4B-42D9-406A-A231-BC2E607F57BA}">
      <dgm:prSet/>
      <dgm:spPr/>
      <dgm:t>
        <a:bodyPr/>
        <a:lstStyle/>
        <a:p>
          <a:endParaRPr lang="uk-UA"/>
        </a:p>
      </dgm:t>
    </dgm:pt>
    <dgm:pt modelId="{345633F7-B342-4C98-A622-944AE6B21398}" type="sibTrans" cxnId="{FBD5DA4B-42D9-406A-A231-BC2E607F57BA}">
      <dgm:prSet/>
      <dgm:spPr/>
      <dgm:t>
        <a:bodyPr/>
        <a:lstStyle/>
        <a:p>
          <a:endParaRPr lang="uk-UA"/>
        </a:p>
      </dgm:t>
    </dgm:pt>
    <dgm:pt modelId="{12F1025B-97E6-4380-AD71-5CAAC5B41114}">
      <dgm:prSet custT="1"/>
      <dgm:spPr/>
      <dgm:t>
        <a:bodyPr/>
        <a:lstStyle/>
        <a:p>
          <a:pPr algn="just"/>
          <a:r>
            <a:rPr lang="uk-UA" sz="2000" b="0" i="0" noProof="0" dirty="0"/>
            <a:t>за рішенням суду;</a:t>
          </a:r>
        </a:p>
      </dgm:t>
    </dgm:pt>
    <dgm:pt modelId="{15190050-163A-4321-9009-332342F230AC}" type="parTrans" cxnId="{350F51CF-76FB-4A20-9515-DBC95AC079CB}">
      <dgm:prSet/>
      <dgm:spPr/>
      <dgm:t>
        <a:bodyPr/>
        <a:lstStyle/>
        <a:p>
          <a:endParaRPr lang="uk-UA"/>
        </a:p>
      </dgm:t>
    </dgm:pt>
    <dgm:pt modelId="{570C5EDF-ED2E-4D21-96C3-669723FE038B}" type="sibTrans" cxnId="{350F51CF-76FB-4A20-9515-DBC95AC079CB}">
      <dgm:prSet/>
      <dgm:spPr/>
      <dgm:t>
        <a:bodyPr/>
        <a:lstStyle/>
        <a:p>
          <a:endParaRPr lang="uk-UA"/>
        </a:p>
      </dgm:t>
    </dgm:pt>
    <dgm:pt modelId="{9C1F7EDE-493B-4521-8C29-1D423A359F09}">
      <dgm:prSet custT="1"/>
      <dgm:spPr/>
      <dgm:t>
        <a:bodyPr/>
        <a:lstStyle/>
        <a:p>
          <a:pPr algn="just"/>
          <a:r>
            <a:rPr lang="ru-RU" sz="2000" b="0" i="0" noProof="0" dirty="0"/>
            <a:t>звернення посадових осіб органів місцевого самоврядування про порушення суб’єктом господарювання вимог законодавства у випадках, коли право на подання такого звернення передбачено законом.</a:t>
          </a:r>
          <a:endParaRPr lang="uk-UA" sz="2000" b="0" i="0" noProof="0" dirty="0"/>
        </a:p>
      </dgm:t>
    </dgm:pt>
    <dgm:pt modelId="{AFF8A484-8235-4F74-A875-44BC6BDDFB10}" type="parTrans" cxnId="{B25B5E02-20B3-44FF-B0E8-6C65C11808FB}">
      <dgm:prSet/>
      <dgm:spPr/>
      <dgm:t>
        <a:bodyPr/>
        <a:lstStyle/>
        <a:p>
          <a:endParaRPr lang="uk-UA"/>
        </a:p>
      </dgm:t>
    </dgm:pt>
    <dgm:pt modelId="{7411BDBA-3A8C-473F-8195-59B03AFCAC89}" type="sibTrans" cxnId="{B25B5E02-20B3-44FF-B0E8-6C65C11808FB}">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ScaleY="65407" custLinFactNeighborX="675" custLinFactNeighborY="-38042">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B25B5E02-20B3-44FF-B0E8-6C65C11808FB}" srcId="{485D5F31-B39C-4DC4-82D6-10FFA6E2245A}" destId="{9C1F7EDE-493B-4521-8C29-1D423A359F09}" srcOrd="3" destOrd="0" parTransId="{AFF8A484-8235-4F74-A875-44BC6BDDFB10}" sibTransId="{7411BDBA-3A8C-473F-8195-59B03AFCAC89}"/>
    <dgm:cxn modelId="{7666EB26-1A67-4DC8-84D9-F8E7899E7687}" type="presOf" srcId="{4B19D9E1-C543-427B-B763-329D49809BC2}" destId="{DD9A0267-F7D7-4683-BE4B-EAA2B03D81C5}" srcOrd="0" destOrd="0" presId="urn:microsoft.com/office/officeart/2005/8/layout/vList2"/>
    <dgm:cxn modelId="{6194A544-B57F-4544-BA70-0DED88010B52}" type="presOf" srcId="{485D5F31-B39C-4DC4-82D6-10FFA6E2245A}" destId="{1F9FAA29-C554-4E3F-A5D6-2D9FF5D47E6A}" srcOrd="0" destOrd="0" presId="urn:microsoft.com/office/officeart/2005/8/layout/vList2"/>
    <dgm:cxn modelId="{FBD5DA4B-42D9-406A-A231-BC2E607F57BA}" srcId="{485D5F31-B39C-4DC4-82D6-10FFA6E2245A}" destId="{C5DC450B-F31B-4CC7-A2BF-C0D94B157F66}" srcOrd="1" destOrd="0" parTransId="{62A5CF4C-9821-4475-B228-6E89F5E397A1}" sibTransId="{345633F7-B342-4C98-A622-944AE6B21398}"/>
    <dgm:cxn modelId="{A36E5A79-CFF0-42AF-A685-38847B8CA942}" srcId="{4B19D9E1-C543-427B-B763-329D49809BC2}" destId="{485D5F31-B39C-4DC4-82D6-10FFA6E2245A}" srcOrd="0" destOrd="0" parTransId="{48E097FA-0B01-4B89-B8A9-6C9AFFC973A7}" sibTransId="{BD51CBC5-31A5-46C1-9301-E84C146FB8EA}"/>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350F51CF-76FB-4A20-9515-DBC95AC079CB}" srcId="{485D5F31-B39C-4DC4-82D6-10FFA6E2245A}" destId="{12F1025B-97E6-4380-AD71-5CAAC5B41114}" srcOrd="2" destOrd="0" parTransId="{15190050-163A-4321-9009-332342F230AC}" sibTransId="{570C5EDF-ED2E-4D21-96C3-669723FE038B}"/>
    <dgm:cxn modelId="{76D8ADE1-320B-4D1D-BA19-7BFC8901BB82}" type="presOf" srcId="{9C1F7EDE-493B-4521-8C29-1D423A359F09}" destId="{1E2B8747-8E71-4A3A-B5D9-68CF3441E5D7}" srcOrd="0" destOrd="3" presId="urn:microsoft.com/office/officeart/2005/8/layout/vList2"/>
    <dgm:cxn modelId="{E81E48E9-3A4B-40A7-A780-DD87A32534B7}" type="presOf" srcId="{12F1025B-97E6-4380-AD71-5CAAC5B41114}" destId="{1E2B8747-8E71-4A3A-B5D9-68CF3441E5D7}" srcOrd="0" destOrd="2" presId="urn:microsoft.com/office/officeart/2005/8/layout/vList2"/>
    <dgm:cxn modelId="{BB475CF1-234E-4F8C-BF82-94A0D14BDD51}" type="presOf" srcId="{C5DC450B-F31B-4CC7-A2BF-C0D94B157F66}" destId="{1E2B8747-8E71-4A3A-B5D9-68CF3441E5D7}" srcOrd="0" destOrd="1"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3200" b="1" dirty="0"/>
            <a:t>Закон України «</a:t>
          </a:r>
          <a:r>
            <a:rPr lang="ru-RU" sz="3200" b="1" i="0" dirty="0"/>
            <a:t>Про </a:t>
          </a:r>
          <a:r>
            <a:rPr lang="uk-UA" sz="3200" b="1" i="0" noProof="0" dirty="0"/>
            <a:t>державний контроль </a:t>
          </a:r>
          <a:br>
            <a:rPr lang="uk-UA" sz="3200" b="1" i="0" noProof="0" dirty="0"/>
          </a:br>
          <a:r>
            <a:rPr lang="uk-UA" sz="3200" b="1" i="0" noProof="0" dirty="0"/>
            <a:t>за використанням та охороною </a:t>
          </a:r>
          <a:r>
            <a:rPr lang="ru-RU" sz="3200" b="1" i="0" dirty="0"/>
            <a:t>земель</a:t>
          </a:r>
          <a:r>
            <a:rPr lang="ru-RU" sz="3200" b="1" i="0" u="none" dirty="0"/>
            <a:t>»</a:t>
          </a:r>
          <a:endParaRPr lang="ru-RU" sz="32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800" b="0" i="0" noProof="0" dirty="0"/>
            <a:t>Державний контроль за використанням та охороною земель усіх категорій та форм власності здійснює центральний орган виконавчої влади, що реалізує державну політику у сфері земельних відносин. Державний контроль за використанням та охороною земель також здійснюють виконавчі органи сільських, селищних, міських рад у межах повноважень, визначених законом, у разі прийняття відповідною радою рішення про здійснення такого контролю.</a:t>
          </a:r>
          <a:endParaRPr lang="uk-UA" sz="28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ScaleY="89450" custLinFactNeighborY="-541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1"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3200" b="1" dirty="0"/>
            <a:t>Закон України «</a:t>
          </a:r>
          <a:r>
            <a:rPr lang="ru-RU" sz="3200" b="1" i="0" dirty="0"/>
            <a:t>Про </a:t>
          </a:r>
          <a:r>
            <a:rPr lang="uk-UA" sz="3200" b="1" i="0" noProof="0" dirty="0"/>
            <a:t>державний контроль </a:t>
          </a:r>
          <a:br>
            <a:rPr lang="uk-UA" sz="3200" b="1" i="0" noProof="0" dirty="0"/>
          </a:br>
          <a:r>
            <a:rPr lang="uk-UA" sz="3200" b="1" i="0" noProof="0" dirty="0"/>
            <a:t>за використанням та охороною </a:t>
          </a:r>
          <a:r>
            <a:rPr lang="ru-RU" sz="3200" b="1" i="0" dirty="0"/>
            <a:t>земель</a:t>
          </a:r>
          <a:r>
            <a:rPr lang="ru-RU" sz="3200" b="1" i="0" u="none" dirty="0"/>
            <a:t>»</a:t>
          </a:r>
          <a:endParaRPr lang="ru-RU" sz="32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800" b="0" i="0" noProof="0" dirty="0"/>
            <a:t>Виконавчі органи сільських, селищних, міських рад набувають установлених законом повноважень із здійснення державного контролю за використанням та охороною земель у разі прийняття відповідною радою рішення про здійснення такого контролю і реалізують функцію державного контролю за використанням та охороною земель через </a:t>
          </a:r>
          <a:r>
            <a:rPr lang="uk-UA" sz="2800" b="0" i="0" u="sng" noProof="0" dirty="0"/>
            <a:t>державних інспекторів з державного контролю за використанням та охороною земель відповідних рад</a:t>
          </a:r>
          <a:r>
            <a:rPr lang="uk-UA" sz="2800" b="0" i="0" noProof="0" dirty="0"/>
            <a:t>, кваліфікаційні вимоги до яких визначені статтею 10 цього Закону.</a:t>
          </a:r>
          <a:endParaRPr lang="uk-UA" sz="28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ScaleY="110925">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1"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19D9E1-C543-427B-B763-329D49809BC2}" type="doc">
      <dgm:prSet loTypeId="urn:microsoft.com/office/officeart/2005/8/layout/lProcess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3600" dirty="0"/>
            <a:t>Повноваження із здійснення державного контролю за використанням та охороною земель можуть бути покладені на:</a:t>
          </a:r>
          <a:endParaRPr lang="ru-RU" sz="3600" b="1" i="0" dirty="0"/>
        </a:p>
      </dgm:t>
    </dgm:pt>
    <dgm:pt modelId="{48E097FA-0B01-4B89-B8A9-6C9AFFC973A7}" type="parTrans" cxnId="{A36E5A79-CFF0-42AF-A685-38847B8CA942}">
      <dgm:prSet/>
      <dgm:spPr/>
      <dgm:t>
        <a:bodyPr/>
        <a:lstStyle/>
        <a:p>
          <a:endParaRPr lang="uk-UA" sz="1050"/>
        </a:p>
      </dgm:t>
    </dgm:pt>
    <dgm:pt modelId="{BD51CBC5-31A5-46C1-9301-E84C146FB8EA}" type="sibTrans" cxnId="{A36E5A79-CFF0-42AF-A685-38847B8CA942}">
      <dgm:prSet/>
      <dgm:spPr/>
      <dgm:t>
        <a:bodyPr/>
        <a:lstStyle/>
        <a:p>
          <a:endParaRPr lang="uk-UA" sz="1050"/>
        </a:p>
      </dgm:t>
    </dgm:pt>
    <dgm:pt modelId="{358B2295-3914-45CF-9720-7E802341B1C7}">
      <dgm:prSet custT="1"/>
      <dgm:spPr/>
      <dgm:t>
        <a:bodyPr/>
        <a:lstStyle/>
        <a:p>
          <a:pPr algn="l"/>
          <a:r>
            <a:rPr lang="uk-UA" sz="2800" dirty="0"/>
            <a:t>новостворений виконавчий орган сільської, селищної, міської ради;</a:t>
          </a:r>
        </a:p>
      </dgm:t>
    </dgm:pt>
    <dgm:pt modelId="{C7C15A16-4B06-4647-8195-DD54BCE8CAAC}" type="parTrans" cxnId="{EE7E497A-F632-4DD8-8B97-75D9744C2F6F}">
      <dgm:prSet/>
      <dgm:spPr/>
      <dgm:t>
        <a:bodyPr/>
        <a:lstStyle/>
        <a:p>
          <a:endParaRPr lang="uk-UA" sz="2000"/>
        </a:p>
      </dgm:t>
    </dgm:pt>
    <dgm:pt modelId="{ABDAF997-ED75-446F-AE99-96DFB536EB1C}" type="sibTrans" cxnId="{EE7E497A-F632-4DD8-8B97-75D9744C2F6F}">
      <dgm:prSet/>
      <dgm:spPr/>
      <dgm:t>
        <a:bodyPr/>
        <a:lstStyle/>
        <a:p>
          <a:endParaRPr lang="uk-UA" sz="2000"/>
        </a:p>
      </dgm:t>
    </dgm:pt>
    <dgm:pt modelId="{EB36D126-EA34-49D7-90B6-B42B1021F2B6}">
      <dgm:prSet custT="1"/>
      <dgm:spPr/>
      <dgm:t>
        <a:bodyPr/>
        <a:lstStyle/>
        <a:p>
          <a:pPr algn="l"/>
          <a:r>
            <a:rPr lang="uk-UA" sz="2800" dirty="0"/>
            <a:t>виконавчий орган, що вже створений, шляхом розширення його повноважень (наприклад, земельний відділ);</a:t>
          </a:r>
        </a:p>
      </dgm:t>
    </dgm:pt>
    <dgm:pt modelId="{A5B9510C-3F2C-4E8F-BA6C-F566B3BE0E83}" type="parTrans" cxnId="{8CC3C4E0-6B0E-452C-93A8-1F9DE29D1B79}">
      <dgm:prSet/>
      <dgm:spPr/>
      <dgm:t>
        <a:bodyPr/>
        <a:lstStyle/>
        <a:p>
          <a:endParaRPr lang="uk-UA" sz="2000"/>
        </a:p>
      </dgm:t>
    </dgm:pt>
    <dgm:pt modelId="{F4730139-C448-46CF-9BA0-50456E1A7F08}" type="sibTrans" cxnId="{8CC3C4E0-6B0E-452C-93A8-1F9DE29D1B79}">
      <dgm:prSet/>
      <dgm:spPr/>
      <dgm:t>
        <a:bodyPr/>
        <a:lstStyle/>
        <a:p>
          <a:endParaRPr lang="uk-UA" sz="2000"/>
        </a:p>
      </dgm:t>
    </dgm:pt>
    <dgm:pt modelId="{FC415C65-4F57-48F3-BD6F-4F34E0D8DEDC}">
      <dgm:prSet custT="1"/>
      <dgm:spPr/>
      <dgm:t>
        <a:bodyPr/>
        <a:lstStyle/>
        <a:p>
          <a:pPr algn="l"/>
          <a:r>
            <a:rPr lang="uk-UA" sz="2800" dirty="0"/>
            <a:t>окрему особу, уповноваживши її.</a:t>
          </a:r>
        </a:p>
      </dgm:t>
    </dgm:pt>
    <dgm:pt modelId="{86E039F9-A4B9-4831-924B-8934C8787A87}" type="parTrans" cxnId="{9EBC4561-3980-4BF9-8D4F-8E20B30DE578}">
      <dgm:prSet/>
      <dgm:spPr/>
      <dgm:t>
        <a:bodyPr/>
        <a:lstStyle/>
        <a:p>
          <a:endParaRPr lang="uk-UA" sz="2000"/>
        </a:p>
      </dgm:t>
    </dgm:pt>
    <dgm:pt modelId="{43EB20F8-15EF-49F1-80AC-D09D3B2D234A}" type="sibTrans" cxnId="{9EBC4561-3980-4BF9-8D4F-8E20B30DE578}">
      <dgm:prSet/>
      <dgm:spPr/>
      <dgm:t>
        <a:bodyPr/>
        <a:lstStyle/>
        <a:p>
          <a:endParaRPr lang="uk-UA" sz="2000"/>
        </a:p>
      </dgm:t>
    </dgm:pt>
    <dgm:pt modelId="{545B7EBA-4129-4104-B7DC-3EF9543AB2FC}" type="pres">
      <dgm:prSet presAssocID="{4B19D9E1-C543-427B-B763-329D49809BC2}" presName="theList" presStyleCnt="0">
        <dgm:presLayoutVars>
          <dgm:dir/>
          <dgm:animLvl val="lvl"/>
          <dgm:resizeHandles val="exact"/>
        </dgm:presLayoutVars>
      </dgm:prSet>
      <dgm:spPr/>
    </dgm:pt>
    <dgm:pt modelId="{010367DE-84D9-4B9D-98B9-10926EB8F684}" type="pres">
      <dgm:prSet presAssocID="{485D5F31-B39C-4DC4-82D6-10FFA6E2245A}" presName="compNode" presStyleCnt="0"/>
      <dgm:spPr/>
    </dgm:pt>
    <dgm:pt modelId="{3C626425-1D3D-4A2A-A64A-953D5ECB04C8}" type="pres">
      <dgm:prSet presAssocID="{485D5F31-B39C-4DC4-82D6-10FFA6E2245A}" presName="aNode" presStyleLbl="bgShp" presStyleIdx="0" presStyleCnt="1"/>
      <dgm:spPr/>
    </dgm:pt>
    <dgm:pt modelId="{2C80038D-0001-4587-9278-DBE9E3BBA717}" type="pres">
      <dgm:prSet presAssocID="{485D5F31-B39C-4DC4-82D6-10FFA6E2245A}" presName="textNode" presStyleLbl="bgShp" presStyleIdx="0" presStyleCnt="1"/>
      <dgm:spPr/>
    </dgm:pt>
    <dgm:pt modelId="{A4E3F4EB-A718-488D-8959-0573594C9958}" type="pres">
      <dgm:prSet presAssocID="{485D5F31-B39C-4DC4-82D6-10FFA6E2245A}" presName="compChildNode" presStyleCnt="0"/>
      <dgm:spPr/>
    </dgm:pt>
    <dgm:pt modelId="{F1740F30-DAEB-45E8-BAE9-4273B8784C2F}" type="pres">
      <dgm:prSet presAssocID="{485D5F31-B39C-4DC4-82D6-10FFA6E2245A}" presName="theInnerList" presStyleCnt="0"/>
      <dgm:spPr/>
    </dgm:pt>
    <dgm:pt modelId="{B2FFB801-0C48-4D42-8EEA-F97AA9E4F5BB}" type="pres">
      <dgm:prSet presAssocID="{358B2295-3914-45CF-9720-7E802341B1C7}" presName="childNode" presStyleLbl="node1" presStyleIdx="0" presStyleCnt="3">
        <dgm:presLayoutVars>
          <dgm:bulletEnabled val="1"/>
        </dgm:presLayoutVars>
      </dgm:prSet>
      <dgm:spPr/>
    </dgm:pt>
    <dgm:pt modelId="{FD33F2FE-7867-4D88-96A1-2ACD8349E721}" type="pres">
      <dgm:prSet presAssocID="{358B2295-3914-45CF-9720-7E802341B1C7}" presName="aSpace2" presStyleCnt="0"/>
      <dgm:spPr/>
    </dgm:pt>
    <dgm:pt modelId="{1F3DCE7D-A28F-4758-A98F-AABD508E9D7E}" type="pres">
      <dgm:prSet presAssocID="{EB36D126-EA34-49D7-90B6-B42B1021F2B6}" presName="childNode" presStyleLbl="node1" presStyleIdx="1" presStyleCnt="3">
        <dgm:presLayoutVars>
          <dgm:bulletEnabled val="1"/>
        </dgm:presLayoutVars>
      </dgm:prSet>
      <dgm:spPr/>
    </dgm:pt>
    <dgm:pt modelId="{4A085AB2-795D-45B9-A8A8-7ED66442537E}" type="pres">
      <dgm:prSet presAssocID="{EB36D126-EA34-49D7-90B6-B42B1021F2B6}" presName="aSpace2" presStyleCnt="0"/>
      <dgm:spPr/>
    </dgm:pt>
    <dgm:pt modelId="{D918D0A3-6356-4BDE-9B08-104EF2F8CC9B}" type="pres">
      <dgm:prSet presAssocID="{FC415C65-4F57-48F3-BD6F-4F34E0D8DEDC}" presName="childNode" presStyleLbl="node1" presStyleIdx="2" presStyleCnt="3">
        <dgm:presLayoutVars>
          <dgm:bulletEnabled val="1"/>
        </dgm:presLayoutVars>
      </dgm:prSet>
      <dgm:spPr/>
    </dgm:pt>
  </dgm:ptLst>
  <dgm:cxnLst>
    <dgm:cxn modelId="{9EBC4561-3980-4BF9-8D4F-8E20B30DE578}" srcId="{485D5F31-B39C-4DC4-82D6-10FFA6E2245A}" destId="{FC415C65-4F57-48F3-BD6F-4F34E0D8DEDC}" srcOrd="2" destOrd="0" parTransId="{86E039F9-A4B9-4831-924B-8934C8787A87}" sibTransId="{43EB20F8-15EF-49F1-80AC-D09D3B2D234A}"/>
    <dgm:cxn modelId="{A298CA70-9133-488E-A6A6-A9996C2FA3F0}" type="presOf" srcId="{4B19D9E1-C543-427B-B763-329D49809BC2}" destId="{545B7EBA-4129-4104-B7DC-3EF9543AB2FC}" srcOrd="0" destOrd="0" presId="urn:microsoft.com/office/officeart/2005/8/layout/lProcess2"/>
    <dgm:cxn modelId="{765F5352-E347-4939-BA73-76350B073440}" type="presOf" srcId="{358B2295-3914-45CF-9720-7E802341B1C7}" destId="{B2FFB801-0C48-4D42-8EEA-F97AA9E4F5BB}" srcOrd="0" destOrd="0" presId="urn:microsoft.com/office/officeart/2005/8/layout/lProcess2"/>
    <dgm:cxn modelId="{A36E5A79-CFF0-42AF-A685-38847B8CA942}" srcId="{4B19D9E1-C543-427B-B763-329D49809BC2}" destId="{485D5F31-B39C-4DC4-82D6-10FFA6E2245A}" srcOrd="0" destOrd="0" parTransId="{48E097FA-0B01-4B89-B8A9-6C9AFFC973A7}" sibTransId="{BD51CBC5-31A5-46C1-9301-E84C146FB8EA}"/>
    <dgm:cxn modelId="{EE7E497A-F632-4DD8-8B97-75D9744C2F6F}" srcId="{485D5F31-B39C-4DC4-82D6-10FFA6E2245A}" destId="{358B2295-3914-45CF-9720-7E802341B1C7}" srcOrd="0" destOrd="0" parTransId="{C7C15A16-4B06-4647-8195-DD54BCE8CAAC}" sibTransId="{ABDAF997-ED75-446F-AE99-96DFB536EB1C}"/>
    <dgm:cxn modelId="{512F2AAA-3AF0-4582-B38E-DC3B7715F16E}" type="presOf" srcId="{FC415C65-4F57-48F3-BD6F-4F34E0D8DEDC}" destId="{D918D0A3-6356-4BDE-9B08-104EF2F8CC9B}" srcOrd="0" destOrd="0" presId="urn:microsoft.com/office/officeart/2005/8/layout/lProcess2"/>
    <dgm:cxn modelId="{8CC3C4E0-6B0E-452C-93A8-1F9DE29D1B79}" srcId="{485D5F31-B39C-4DC4-82D6-10FFA6E2245A}" destId="{EB36D126-EA34-49D7-90B6-B42B1021F2B6}" srcOrd="1" destOrd="0" parTransId="{A5B9510C-3F2C-4E8F-BA6C-F566B3BE0E83}" sibTransId="{F4730139-C448-46CF-9BA0-50456E1A7F08}"/>
    <dgm:cxn modelId="{E3663FE2-A176-428C-985B-B01FA5573EA1}" type="presOf" srcId="{EB36D126-EA34-49D7-90B6-B42B1021F2B6}" destId="{1F3DCE7D-A28F-4758-A98F-AABD508E9D7E}" srcOrd="0" destOrd="0" presId="urn:microsoft.com/office/officeart/2005/8/layout/lProcess2"/>
    <dgm:cxn modelId="{5D28FBE6-6A90-40D9-8EC9-E7AF00B2C68D}" type="presOf" srcId="{485D5F31-B39C-4DC4-82D6-10FFA6E2245A}" destId="{2C80038D-0001-4587-9278-DBE9E3BBA717}" srcOrd="1" destOrd="0" presId="urn:microsoft.com/office/officeart/2005/8/layout/lProcess2"/>
    <dgm:cxn modelId="{C252E6F8-00BF-4F28-A5A5-4E40C05916F5}" type="presOf" srcId="{485D5F31-B39C-4DC4-82D6-10FFA6E2245A}" destId="{3C626425-1D3D-4A2A-A64A-953D5ECB04C8}" srcOrd="0" destOrd="0" presId="urn:microsoft.com/office/officeart/2005/8/layout/lProcess2"/>
    <dgm:cxn modelId="{2B753458-2B69-4147-A87C-09B6E7DE7699}" type="presParOf" srcId="{545B7EBA-4129-4104-B7DC-3EF9543AB2FC}" destId="{010367DE-84D9-4B9D-98B9-10926EB8F684}" srcOrd="0" destOrd="0" presId="urn:microsoft.com/office/officeart/2005/8/layout/lProcess2"/>
    <dgm:cxn modelId="{57161404-AC5B-40AD-A014-E4D60B4A482A}" type="presParOf" srcId="{010367DE-84D9-4B9D-98B9-10926EB8F684}" destId="{3C626425-1D3D-4A2A-A64A-953D5ECB04C8}" srcOrd="0" destOrd="0" presId="urn:microsoft.com/office/officeart/2005/8/layout/lProcess2"/>
    <dgm:cxn modelId="{0DB66A00-1A49-42A1-8591-449B48A54BD9}" type="presParOf" srcId="{010367DE-84D9-4B9D-98B9-10926EB8F684}" destId="{2C80038D-0001-4587-9278-DBE9E3BBA717}" srcOrd="1" destOrd="0" presId="urn:microsoft.com/office/officeart/2005/8/layout/lProcess2"/>
    <dgm:cxn modelId="{1ADD41EA-E48F-47C3-AB23-6C0011D155F9}" type="presParOf" srcId="{010367DE-84D9-4B9D-98B9-10926EB8F684}" destId="{A4E3F4EB-A718-488D-8959-0573594C9958}" srcOrd="2" destOrd="0" presId="urn:microsoft.com/office/officeart/2005/8/layout/lProcess2"/>
    <dgm:cxn modelId="{528158F2-21CA-416A-ADE6-A4F4D9E28F68}" type="presParOf" srcId="{A4E3F4EB-A718-488D-8959-0573594C9958}" destId="{F1740F30-DAEB-45E8-BAE9-4273B8784C2F}" srcOrd="0" destOrd="0" presId="urn:microsoft.com/office/officeart/2005/8/layout/lProcess2"/>
    <dgm:cxn modelId="{D8661B0F-5F8F-4A6C-B72B-9AF1AF4C4A87}" type="presParOf" srcId="{F1740F30-DAEB-45E8-BAE9-4273B8784C2F}" destId="{B2FFB801-0C48-4D42-8EEA-F97AA9E4F5BB}" srcOrd="0" destOrd="0" presId="urn:microsoft.com/office/officeart/2005/8/layout/lProcess2"/>
    <dgm:cxn modelId="{3DA7CC92-D737-49A4-A4D4-AD141F525853}" type="presParOf" srcId="{F1740F30-DAEB-45E8-BAE9-4273B8784C2F}" destId="{FD33F2FE-7867-4D88-96A1-2ACD8349E721}" srcOrd="1" destOrd="0" presId="urn:microsoft.com/office/officeart/2005/8/layout/lProcess2"/>
    <dgm:cxn modelId="{E1DD0F19-C65F-403D-82FB-9D32C84D6EF4}" type="presParOf" srcId="{F1740F30-DAEB-45E8-BAE9-4273B8784C2F}" destId="{1F3DCE7D-A28F-4758-A98F-AABD508E9D7E}" srcOrd="2" destOrd="0" presId="urn:microsoft.com/office/officeart/2005/8/layout/lProcess2"/>
    <dgm:cxn modelId="{19543135-58C6-4534-9423-9B391EC0D6BA}" type="presParOf" srcId="{F1740F30-DAEB-45E8-BAE9-4273B8784C2F}" destId="{4A085AB2-795D-45B9-A8A8-7ED66442537E}" srcOrd="3" destOrd="0" presId="urn:microsoft.com/office/officeart/2005/8/layout/lProcess2"/>
    <dgm:cxn modelId="{3804062A-4336-4F4C-862A-22AAB47BC183}" type="presParOf" srcId="{F1740F30-DAEB-45E8-BAE9-4273B8784C2F}" destId="{D918D0A3-6356-4BDE-9B08-104EF2F8CC9B}" srcOrd="4" destOrd="0" presId="urn:microsoft.com/office/officeart/2005/8/layout/lProcess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19D9E1-C543-427B-B763-329D49809BC2}" type="doc">
      <dgm:prSet loTypeId="urn:microsoft.com/office/officeart/2005/8/layout/lProcess2" loCatId="list" qsTypeId="urn:microsoft.com/office/officeart/2005/8/quickstyle/simple1" qsCatId="simple" csTypeId="urn:microsoft.com/office/officeart/2005/8/colors/accent5_4" csCatId="accent5" phldr="1"/>
      <dgm:spPr/>
      <dgm:t>
        <a:bodyPr/>
        <a:lstStyle/>
        <a:p>
          <a:endParaRPr lang="uk-UA"/>
        </a:p>
      </dgm:t>
    </dgm:pt>
    <dgm:pt modelId="{485D5F31-B39C-4DC4-82D6-10FFA6E2245A}">
      <dgm:prSet phldrT="[Текст]" custT="1"/>
      <dgm:spPr>
        <a:solidFill>
          <a:schemeClr val="accent1">
            <a:lumMod val="60000"/>
            <a:lumOff val="40000"/>
          </a:schemeClr>
        </a:solidFill>
      </dgm:spPr>
      <dgm:t>
        <a:bodyPr vert="horz"/>
        <a:lstStyle/>
        <a:p>
          <a:r>
            <a:rPr lang="uk-UA" sz="2800" dirty="0"/>
            <a:t>Закон України «</a:t>
          </a:r>
          <a:r>
            <a:rPr lang="ru-RU" sz="2800" dirty="0"/>
            <a:t>Про </a:t>
          </a:r>
          <a:r>
            <a:rPr lang="uk-UA" sz="2800" noProof="0" dirty="0"/>
            <a:t>державний контроль </a:t>
          </a:r>
          <a:br>
            <a:rPr lang="uk-UA" sz="2800" noProof="0" dirty="0"/>
          </a:br>
          <a:r>
            <a:rPr lang="uk-UA" sz="2800" noProof="0" dirty="0"/>
            <a:t>за використанням та охороною </a:t>
          </a:r>
          <a:r>
            <a:rPr lang="ru-RU" sz="2800" dirty="0"/>
            <a:t>земель»</a:t>
          </a:r>
        </a:p>
      </dgm:t>
    </dgm:pt>
    <dgm:pt modelId="{48E097FA-0B01-4B89-B8A9-6C9AFFC973A7}" type="parTrans" cxnId="{A36E5A79-CFF0-42AF-A685-38847B8CA942}">
      <dgm:prSet/>
      <dgm:spPr/>
      <dgm:t>
        <a:bodyPr/>
        <a:lstStyle/>
        <a:p>
          <a:endParaRPr lang="uk-UA" sz="2400"/>
        </a:p>
      </dgm:t>
    </dgm:pt>
    <dgm:pt modelId="{BD51CBC5-31A5-46C1-9301-E84C146FB8EA}" type="sibTrans" cxnId="{A36E5A79-CFF0-42AF-A685-38847B8CA942}">
      <dgm:prSet/>
      <dgm:spPr/>
      <dgm:t>
        <a:bodyPr/>
        <a:lstStyle/>
        <a:p>
          <a:endParaRPr lang="uk-UA" sz="2400"/>
        </a:p>
      </dgm:t>
    </dgm:pt>
    <dgm:pt modelId="{96C891B1-D9FD-4F4E-AA5C-9051109152EF}">
      <dgm:prSet phldrT="[Текст]" custT="1"/>
      <dgm:spPr>
        <a:solidFill>
          <a:schemeClr val="accent4">
            <a:lumMod val="40000"/>
            <a:lumOff val="60000"/>
          </a:schemeClr>
        </a:solidFill>
      </dgm:spPr>
      <dgm:t>
        <a:bodyPr/>
        <a:lstStyle/>
        <a:p>
          <a:r>
            <a:rPr lang="uk-UA" sz="2400" noProof="0" dirty="0">
              <a:solidFill>
                <a:schemeClr val="tx1"/>
              </a:solidFill>
            </a:rPr>
            <a:t>Сільські, селищні, міські ради після прийняття ними рішення про здійснення державного контролю за використанням та охороною земель зобов’язані:</a:t>
          </a:r>
        </a:p>
      </dgm:t>
    </dgm:pt>
    <dgm:pt modelId="{C900AAB3-C08C-4C6D-9E80-CBD0CECC4458}" type="parTrans" cxnId="{7B6D0AB2-1A41-41C5-9454-F99424E424C3}">
      <dgm:prSet/>
      <dgm:spPr/>
      <dgm:t>
        <a:bodyPr/>
        <a:lstStyle/>
        <a:p>
          <a:endParaRPr lang="uk-UA" sz="2400"/>
        </a:p>
      </dgm:t>
    </dgm:pt>
    <dgm:pt modelId="{34A2595D-0460-4CAA-9412-DF52446BE173}" type="sibTrans" cxnId="{7B6D0AB2-1A41-41C5-9454-F99424E424C3}">
      <dgm:prSet/>
      <dgm:spPr/>
      <dgm:t>
        <a:bodyPr/>
        <a:lstStyle/>
        <a:p>
          <a:endParaRPr lang="uk-UA" sz="2400"/>
        </a:p>
      </dgm:t>
    </dgm:pt>
    <dgm:pt modelId="{C7890A26-AB86-4DA1-8893-6751E64F364E}">
      <dgm:prSet custT="1"/>
      <dgm:spPr>
        <a:solidFill>
          <a:schemeClr val="accent4">
            <a:lumMod val="40000"/>
            <a:lumOff val="60000"/>
          </a:schemeClr>
        </a:solidFill>
      </dgm:spPr>
      <dgm:t>
        <a:bodyPr/>
        <a:lstStyle/>
        <a:p>
          <a:r>
            <a:rPr lang="uk-UA" sz="2400" u="sng" noProof="0" dirty="0">
              <a:solidFill>
                <a:schemeClr val="tx1"/>
              </a:solidFill>
            </a:rPr>
            <a:t>протягом місяця забезпечити призначення державних інспекторів </a:t>
          </a:r>
          <a:r>
            <a:rPr lang="uk-UA" sz="2400" noProof="0" dirty="0">
              <a:solidFill>
                <a:schemeClr val="tx1"/>
              </a:solidFill>
            </a:rPr>
            <a:t>з контролю за використанням та охороною земель відповідних рад;</a:t>
          </a:r>
        </a:p>
      </dgm:t>
    </dgm:pt>
    <dgm:pt modelId="{7078CEB5-CA92-451C-B7BD-740FEB77915E}" type="parTrans" cxnId="{EB32941A-0DA4-4491-A445-065574C8F250}">
      <dgm:prSet/>
      <dgm:spPr/>
      <dgm:t>
        <a:bodyPr/>
        <a:lstStyle/>
        <a:p>
          <a:endParaRPr lang="uk-UA" sz="2400"/>
        </a:p>
      </dgm:t>
    </dgm:pt>
    <dgm:pt modelId="{DFD1916A-BCDD-4A30-A89E-027B0A90A448}" type="sibTrans" cxnId="{EB32941A-0DA4-4491-A445-065574C8F250}">
      <dgm:prSet/>
      <dgm:spPr/>
      <dgm:t>
        <a:bodyPr/>
        <a:lstStyle/>
        <a:p>
          <a:endParaRPr lang="uk-UA" sz="2400"/>
        </a:p>
      </dgm:t>
    </dgm:pt>
    <dgm:pt modelId="{3BE2C370-B351-434D-8517-4D461E5081B1}">
      <dgm:prSet custT="1"/>
      <dgm:spPr>
        <a:solidFill>
          <a:schemeClr val="accent4">
            <a:lumMod val="40000"/>
            <a:lumOff val="60000"/>
          </a:schemeClr>
        </a:solidFill>
      </dgm:spPr>
      <dgm:t>
        <a:bodyPr/>
        <a:lstStyle/>
        <a:p>
          <a:r>
            <a:rPr lang="uk-UA" sz="2400" u="sng" noProof="0" dirty="0">
              <a:solidFill>
                <a:schemeClr val="tx1"/>
              </a:solidFill>
            </a:rPr>
            <a:t>протягом 10 календарних днів після призначення державних інспекторів </a:t>
          </a:r>
          <a:r>
            <a:rPr lang="uk-UA" sz="2400" noProof="0" dirty="0">
              <a:solidFill>
                <a:schemeClr val="tx1"/>
              </a:solidFill>
            </a:rPr>
            <a:t>з контролю за використанням та охороною земель відповідних рад письмово </a:t>
          </a:r>
          <a:r>
            <a:rPr lang="uk-UA" sz="2400" u="sng" noProof="0" dirty="0">
              <a:solidFill>
                <a:schemeClr val="tx1"/>
              </a:solidFill>
            </a:rPr>
            <a:t>поінформувати про це центральний орган виконавчої влади, що реалізує державну політику у сфері земельних відносин.</a:t>
          </a:r>
        </a:p>
      </dgm:t>
    </dgm:pt>
    <dgm:pt modelId="{1EA2E273-4656-479D-9B19-80ADA7EF3B05}" type="parTrans" cxnId="{28B059F4-6BAD-49B9-9FD5-6666F984629C}">
      <dgm:prSet/>
      <dgm:spPr/>
      <dgm:t>
        <a:bodyPr/>
        <a:lstStyle/>
        <a:p>
          <a:endParaRPr lang="uk-UA" sz="2400"/>
        </a:p>
      </dgm:t>
    </dgm:pt>
    <dgm:pt modelId="{83DFFB3F-854F-407E-8E8E-22CC69F5BFAC}" type="sibTrans" cxnId="{28B059F4-6BAD-49B9-9FD5-6666F984629C}">
      <dgm:prSet/>
      <dgm:spPr/>
      <dgm:t>
        <a:bodyPr/>
        <a:lstStyle/>
        <a:p>
          <a:endParaRPr lang="uk-UA" sz="2400"/>
        </a:p>
      </dgm:t>
    </dgm:pt>
    <dgm:pt modelId="{DE1FD3DF-3BE9-4882-9EA2-7EF0E665AF65}" type="pres">
      <dgm:prSet presAssocID="{4B19D9E1-C543-427B-B763-329D49809BC2}" presName="theList" presStyleCnt="0">
        <dgm:presLayoutVars>
          <dgm:dir/>
          <dgm:animLvl val="lvl"/>
          <dgm:resizeHandles val="exact"/>
        </dgm:presLayoutVars>
      </dgm:prSet>
      <dgm:spPr/>
    </dgm:pt>
    <dgm:pt modelId="{E4058699-9BDC-4DDB-A05A-2E4C89D440A5}" type="pres">
      <dgm:prSet presAssocID="{485D5F31-B39C-4DC4-82D6-10FFA6E2245A}" presName="compNode" presStyleCnt="0"/>
      <dgm:spPr/>
    </dgm:pt>
    <dgm:pt modelId="{71530170-68A1-45B0-B73B-7ADC38926672}" type="pres">
      <dgm:prSet presAssocID="{485D5F31-B39C-4DC4-82D6-10FFA6E2245A}" presName="aNode" presStyleLbl="bgShp" presStyleIdx="0" presStyleCnt="1"/>
      <dgm:spPr/>
    </dgm:pt>
    <dgm:pt modelId="{0777CFFB-D612-4C71-BFA2-B1B74FF5A372}" type="pres">
      <dgm:prSet presAssocID="{485D5F31-B39C-4DC4-82D6-10FFA6E2245A}" presName="textNode" presStyleLbl="bgShp" presStyleIdx="0" presStyleCnt="1"/>
      <dgm:spPr/>
    </dgm:pt>
    <dgm:pt modelId="{AB562DDA-B26A-47A1-835B-1BCF1D90A9CA}" type="pres">
      <dgm:prSet presAssocID="{485D5F31-B39C-4DC4-82D6-10FFA6E2245A}" presName="compChildNode" presStyleCnt="0"/>
      <dgm:spPr/>
    </dgm:pt>
    <dgm:pt modelId="{CDC16107-E750-4551-9469-8CD43E728D0A}" type="pres">
      <dgm:prSet presAssocID="{485D5F31-B39C-4DC4-82D6-10FFA6E2245A}" presName="theInnerList" presStyleCnt="0"/>
      <dgm:spPr/>
    </dgm:pt>
    <dgm:pt modelId="{13C0B8AB-7A24-45BE-B130-3DAEEEEB644A}" type="pres">
      <dgm:prSet presAssocID="{96C891B1-D9FD-4F4E-AA5C-9051109152EF}" presName="childNode" presStyleLbl="node1" presStyleIdx="0" presStyleCnt="1" custScaleX="120296" custScaleY="113925">
        <dgm:presLayoutVars>
          <dgm:bulletEnabled val="1"/>
        </dgm:presLayoutVars>
      </dgm:prSet>
      <dgm:spPr/>
    </dgm:pt>
  </dgm:ptLst>
  <dgm:cxnLst>
    <dgm:cxn modelId="{EB32941A-0DA4-4491-A445-065574C8F250}" srcId="{96C891B1-D9FD-4F4E-AA5C-9051109152EF}" destId="{C7890A26-AB86-4DA1-8893-6751E64F364E}" srcOrd="0" destOrd="0" parTransId="{7078CEB5-CA92-451C-B7BD-740FEB77915E}" sibTransId="{DFD1916A-BCDD-4A30-A89E-027B0A90A448}"/>
    <dgm:cxn modelId="{C0DED81E-CD48-43FB-9884-A7192500101C}" type="presOf" srcId="{4B19D9E1-C543-427B-B763-329D49809BC2}" destId="{DE1FD3DF-3BE9-4882-9EA2-7EF0E665AF65}" srcOrd="0" destOrd="0" presId="urn:microsoft.com/office/officeart/2005/8/layout/lProcess2"/>
    <dgm:cxn modelId="{01237B46-D244-4A49-8D8F-FC3E92C13FE8}" type="presOf" srcId="{485D5F31-B39C-4DC4-82D6-10FFA6E2245A}" destId="{0777CFFB-D612-4C71-BFA2-B1B74FF5A372}" srcOrd="1" destOrd="0" presId="urn:microsoft.com/office/officeart/2005/8/layout/lProcess2"/>
    <dgm:cxn modelId="{A85DB84D-CE7B-462B-A95B-BD029147874F}" type="presOf" srcId="{96C891B1-D9FD-4F4E-AA5C-9051109152EF}" destId="{13C0B8AB-7A24-45BE-B130-3DAEEEEB644A}" srcOrd="0" destOrd="0" presId="urn:microsoft.com/office/officeart/2005/8/layout/lProcess2"/>
    <dgm:cxn modelId="{A36E5A79-CFF0-42AF-A685-38847B8CA942}" srcId="{4B19D9E1-C543-427B-B763-329D49809BC2}" destId="{485D5F31-B39C-4DC4-82D6-10FFA6E2245A}" srcOrd="0" destOrd="0" parTransId="{48E097FA-0B01-4B89-B8A9-6C9AFFC973A7}" sibTransId="{BD51CBC5-31A5-46C1-9301-E84C146FB8EA}"/>
    <dgm:cxn modelId="{24687F98-F819-407A-9C5A-B9912159EDB4}" type="presOf" srcId="{C7890A26-AB86-4DA1-8893-6751E64F364E}" destId="{13C0B8AB-7A24-45BE-B130-3DAEEEEB644A}" srcOrd="0" destOrd="1" presId="urn:microsoft.com/office/officeart/2005/8/layout/lProcess2"/>
    <dgm:cxn modelId="{7B6D0AB2-1A41-41C5-9454-F99424E424C3}" srcId="{485D5F31-B39C-4DC4-82D6-10FFA6E2245A}" destId="{96C891B1-D9FD-4F4E-AA5C-9051109152EF}" srcOrd="0" destOrd="0" parTransId="{C900AAB3-C08C-4C6D-9E80-CBD0CECC4458}" sibTransId="{34A2595D-0460-4CAA-9412-DF52446BE173}"/>
    <dgm:cxn modelId="{3CCF47C7-94C7-4E3A-9CD4-3DB374EC4F5A}" type="presOf" srcId="{485D5F31-B39C-4DC4-82D6-10FFA6E2245A}" destId="{71530170-68A1-45B0-B73B-7ADC38926672}" srcOrd="0" destOrd="0" presId="urn:microsoft.com/office/officeart/2005/8/layout/lProcess2"/>
    <dgm:cxn modelId="{28B059F4-6BAD-49B9-9FD5-6666F984629C}" srcId="{96C891B1-D9FD-4F4E-AA5C-9051109152EF}" destId="{3BE2C370-B351-434D-8517-4D461E5081B1}" srcOrd="1" destOrd="0" parTransId="{1EA2E273-4656-479D-9B19-80ADA7EF3B05}" sibTransId="{83DFFB3F-854F-407E-8E8E-22CC69F5BFAC}"/>
    <dgm:cxn modelId="{37D136FF-587E-4043-9F83-1537D6B172EF}" type="presOf" srcId="{3BE2C370-B351-434D-8517-4D461E5081B1}" destId="{13C0B8AB-7A24-45BE-B130-3DAEEEEB644A}" srcOrd="0" destOrd="2" presId="urn:microsoft.com/office/officeart/2005/8/layout/lProcess2"/>
    <dgm:cxn modelId="{46D56F0E-E87D-406B-9A44-670487401F50}" type="presParOf" srcId="{DE1FD3DF-3BE9-4882-9EA2-7EF0E665AF65}" destId="{E4058699-9BDC-4DDB-A05A-2E4C89D440A5}" srcOrd="0" destOrd="0" presId="urn:microsoft.com/office/officeart/2005/8/layout/lProcess2"/>
    <dgm:cxn modelId="{8B7F2A12-98F4-4A81-994E-B072FF6CE5AB}" type="presParOf" srcId="{E4058699-9BDC-4DDB-A05A-2E4C89D440A5}" destId="{71530170-68A1-45B0-B73B-7ADC38926672}" srcOrd="0" destOrd="0" presId="urn:microsoft.com/office/officeart/2005/8/layout/lProcess2"/>
    <dgm:cxn modelId="{DBF368AC-9C0B-4F19-8780-EE827E3D9824}" type="presParOf" srcId="{E4058699-9BDC-4DDB-A05A-2E4C89D440A5}" destId="{0777CFFB-D612-4C71-BFA2-B1B74FF5A372}" srcOrd="1" destOrd="0" presId="urn:microsoft.com/office/officeart/2005/8/layout/lProcess2"/>
    <dgm:cxn modelId="{388D17B6-0DBE-4BF0-9B79-30A5F0290FB5}" type="presParOf" srcId="{E4058699-9BDC-4DDB-A05A-2E4C89D440A5}" destId="{AB562DDA-B26A-47A1-835B-1BCF1D90A9CA}" srcOrd="2" destOrd="0" presId="urn:microsoft.com/office/officeart/2005/8/layout/lProcess2"/>
    <dgm:cxn modelId="{08AA729C-EADF-49CA-B0AE-F412AD3EB471}" type="presParOf" srcId="{AB562DDA-B26A-47A1-835B-1BCF1D90A9CA}" destId="{CDC16107-E750-4551-9469-8CD43E728D0A}" srcOrd="0" destOrd="0" presId="urn:microsoft.com/office/officeart/2005/8/layout/lProcess2"/>
    <dgm:cxn modelId="{654A55B6-6A59-482C-A80D-9AF8BB9BADD5}" type="presParOf" srcId="{CDC16107-E750-4551-9469-8CD43E728D0A}" destId="{13C0B8AB-7A24-45BE-B130-3DAEEEEB644A}"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19D9E1-C543-427B-B763-329D49809BC2}" type="doc">
      <dgm:prSet loTypeId="urn:microsoft.com/office/officeart/2009/layout/CirclePictureHierarchy" loCatId="picture" qsTypeId="urn:microsoft.com/office/officeart/2005/8/quickstyle/simple1" qsCatId="simple" csTypeId="urn:microsoft.com/office/officeart/2005/8/colors/accent1_2" csCatId="accent1" phldr="1"/>
      <dgm:spPr/>
      <dgm:t>
        <a:bodyPr/>
        <a:lstStyle/>
        <a:p>
          <a:endParaRPr lang="uk-UA"/>
        </a:p>
      </dgm:t>
    </dgm:pt>
    <dgm:pt modelId="{485D5F31-B39C-4DC4-82D6-10FFA6E2245A}">
      <dgm:prSet phldrT="[Текст]"/>
      <dgm:spPr/>
      <dgm:t>
        <a:bodyPr/>
        <a:lstStyle/>
        <a:p>
          <a:pPr algn="just"/>
          <a:r>
            <a:rPr lang="uk-UA" noProof="0" dirty="0"/>
            <a:t>Державним інспектором з контролю за використанням та охороною земель може бути:</a:t>
          </a:r>
        </a:p>
        <a:p>
          <a:pPr algn="just"/>
          <a:r>
            <a:rPr lang="uk-UA" noProof="0" dirty="0"/>
            <a:t>громадянин України, який має вищу освіту;</a:t>
          </a:r>
        </a:p>
        <a:p>
          <a:pPr algn="just"/>
          <a:r>
            <a:rPr lang="uk-UA" noProof="0" dirty="0"/>
            <a:t>стаж професійної діяльності у сфері землеустрою та/або у сфері права або стаж роботи в органах, що здійснюють державний нагляд (контроль) у сфері господарської діяльності, не менше одного року.</a:t>
          </a:r>
        </a:p>
      </dgm:t>
    </dgm:pt>
    <dgm:pt modelId="{48E097FA-0B01-4B89-B8A9-6C9AFFC973A7}" type="parTrans" cxnId="{A36E5A79-CFF0-42AF-A685-38847B8CA942}">
      <dgm:prSet/>
      <dgm:spPr/>
      <dgm:t>
        <a:bodyPr/>
        <a:lstStyle/>
        <a:p>
          <a:endParaRPr lang="uk-UA"/>
        </a:p>
      </dgm:t>
    </dgm:pt>
    <dgm:pt modelId="{BD51CBC5-31A5-46C1-9301-E84C146FB8EA}" type="sibTrans" cxnId="{A36E5A79-CFF0-42AF-A685-38847B8CA942}">
      <dgm:prSet/>
      <dgm:spPr/>
      <dgm:t>
        <a:bodyPr/>
        <a:lstStyle/>
        <a:p>
          <a:endParaRPr lang="uk-UA"/>
        </a:p>
      </dgm:t>
    </dgm:pt>
    <dgm:pt modelId="{55AEF147-500D-4707-B304-E9070CE7638D}" type="pres">
      <dgm:prSet presAssocID="{4B19D9E1-C543-427B-B763-329D49809BC2}" presName="hierChild1" presStyleCnt="0">
        <dgm:presLayoutVars>
          <dgm:chPref val="1"/>
          <dgm:dir/>
          <dgm:animOne val="branch"/>
          <dgm:animLvl val="lvl"/>
          <dgm:resizeHandles/>
        </dgm:presLayoutVars>
      </dgm:prSet>
      <dgm:spPr/>
    </dgm:pt>
    <dgm:pt modelId="{0718AD26-80E2-4D40-90D6-994E98023CEA}" type="pres">
      <dgm:prSet presAssocID="{485D5F31-B39C-4DC4-82D6-10FFA6E2245A}" presName="hierRoot1" presStyleCnt="0"/>
      <dgm:spPr/>
    </dgm:pt>
    <dgm:pt modelId="{C07711A4-FC25-418D-A6D5-2F0E3549C189}" type="pres">
      <dgm:prSet presAssocID="{485D5F31-B39C-4DC4-82D6-10FFA6E2245A}" presName="composite" presStyleCnt="0"/>
      <dgm:spPr/>
    </dgm:pt>
    <dgm:pt modelId="{99D9BE37-F905-4BF3-992F-C5B13B86D594}" type="pres">
      <dgm:prSet presAssocID="{485D5F31-B39C-4DC4-82D6-10FFA6E2245A}" presName="image" presStyleLbl="node0" presStyleIdx="0" presStyleCnt="1" custScaleX="50985" custScaleY="35467" custLinFactNeighborX="4035" custLinFactNeighborY="-3383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25000" b="-25000"/>
          </a:stretch>
        </a:blipFill>
      </dgm:spPr>
      <dgm:extLst>
        <a:ext uri="{E40237B7-FDA0-4F09-8148-C483321AD2D9}">
          <dgm14:cNvPr xmlns:dgm14="http://schemas.microsoft.com/office/drawing/2010/diagram" id="0" name="" descr="Целевая аудитория со сплошной заливкой"/>
        </a:ext>
      </dgm:extLst>
    </dgm:pt>
    <dgm:pt modelId="{29BAD254-C822-47FC-B891-9F38A8C59FE8}" type="pres">
      <dgm:prSet presAssocID="{485D5F31-B39C-4DC4-82D6-10FFA6E2245A}" presName="text" presStyleLbl="revTx" presStyleIdx="0" presStyleCnt="1" custScaleX="116134">
        <dgm:presLayoutVars>
          <dgm:chPref val="3"/>
        </dgm:presLayoutVars>
      </dgm:prSet>
      <dgm:spPr/>
    </dgm:pt>
    <dgm:pt modelId="{A199E4A8-1312-4B20-8BC3-E7BA3430D89E}" type="pres">
      <dgm:prSet presAssocID="{485D5F31-B39C-4DC4-82D6-10FFA6E2245A}" presName="hierChild2" presStyleCnt="0"/>
      <dgm:spPr/>
    </dgm:pt>
  </dgm:ptLst>
  <dgm:cxnLst>
    <dgm:cxn modelId="{A36E5A79-CFF0-42AF-A685-38847B8CA942}" srcId="{4B19D9E1-C543-427B-B763-329D49809BC2}" destId="{485D5F31-B39C-4DC4-82D6-10FFA6E2245A}" srcOrd="0" destOrd="0" parTransId="{48E097FA-0B01-4B89-B8A9-6C9AFFC973A7}" sibTransId="{BD51CBC5-31A5-46C1-9301-E84C146FB8EA}"/>
    <dgm:cxn modelId="{C43829DC-A655-4827-B0D7-B1F4CFAC3E20}" type="presOf" srcId="{485D5F31-B39C-4DC4-82D6-10FFA6E2245A}" destId="{29BAD254-C822-47FC-B891-9F38A8C59FE8}" srcOrd="0" destOrd="0" presId="urn:microsoft.com/office/officeart/2009/layout/CirclePictureHierarchy"/>
    <dgm:cxn modelId="{95D77BF1-53ED-42C3-B54E-9E160B072920}" type="presOf" srcId="{4B19D9E1-C543-427B-B763-329D49809BC2}" destId="{55AEF147-500D-4707-B304-E9070CE7638D}" srcOrd="0" destOrd="0" presId="urn:microsoft.com/office/officeart/2009/layout/CirclePictureHierarchy"/>
    <dgm:cxn modelId="{FCB722EB-CEFF-482D-9471-597C0ACCDF8A}" type="presParOf" srcId="{55AEF147-500D-4707-B304-E9070CE7638D}" destId="{0718AD26-80E2-4D40-90D6-994E98023CEA}" srcOrd="0" destOrd="0" presId="urn:microsoft.com/office/officeart/2009/layout/CirclePictureHierarchy"/>
    <dgm:cxn modelId="{FE426D35-FCDB-41C4-9BDB-3DBB06A066AF}" type="presParOf" srcId="{0718AD26-80E2-4D40-90D6-994E98023CEA}" destId="{C07711A4-FC25-418D-A6D5-2F0E3549C189}" srcOrd="0" destOrd="0" presId="urn:microsoft.com/office/officeart/2009/layout/CirclePictureHierarchy"/>
    <dgm:cxn modelId="{B62DBC93-DAA8-4B40-AE8F-5941647CFA33}" type="presParOf" srcId="{C07711A4-FC25-418D-A6D5-2F0E3549C189}" destId="{99D9BE37-F905-4BF3-992F-C5B13B86D594}" srcOrd="0" destOrd="0" presId="urn:microsoft.com/office/officeart/2009/layout/CirclePictureHierarchy"/>
    <dgm:cxn modelId="{58C31242-8195-4C1A-9DFB-0CA68A78C4E4}" type="presParOf" srcId="{C07711A4-FC25-418D-A6D5-2F0E3549C189}" destId="{29BAD254-C822-47FC-B891-9F38A8C59FE8}" srcOrd="1" destOrd="0" presId="urn:microsoft.com/office/officeart/2009/layout/CirclePictureHierarchy"/>
    <dgm:cxn modelId="{99F07F6A-41C2-4522-B3CE-E7ACA863752F}" type="presParOf" srcId="{0718AD26-80E2-4D40-90D6-994E98023CEA}" destId="{A199E4A8-1312-4B20-8BC3-E7BA3430D89E}"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2400" b="1" noProof="0" dirty="0"/>
            <a:t>Державний контроль за використанням та охороною земель, дотриманням вимог законодавства України про охорону земель і моніторинг ґрунтів здійснюються </a:t>
          </a:r>
          <a:r>
            <a:rPr lang="ru-RU" sz="2400" b="1" dirty="0"/>
            <a:t>шляхом:</a:t>
          </a:r>
          <a:endParaRPr lang="ru-RU" sz="24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400" b="0" i="0" noProof="0" dirty="0"/>
            <a:t>проведення перевірок;</a:t>
          </a:r>
          <a:endParaRPr lang="uk-UA" sz="24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EBE13257-E76B-4CD4-BA68-1E58D796A66A}">
      <dgm:prSet custT="1"/>
      <dgm:spPr/>
      <dgm:t>
        <a:bodyPr/>
        <a:lstStyle/>
        <a:p>
          <a:pPr algn="just"/>
          <a:r>
            <a:rPr lang="uk-UA" sz="2400" b="0" i="0" noProof="0" dirty="0"/>
            <a:t>розгляду звернень юридичних і фізичних осіб;</a:t>
          </a:r>
        </a:p>
      </dgm:t>
    </dgm:pt>
    <dgm:pt modelId="{E1C88718-09EB-4B06-8FDD-F6661F373C13}" type="parTrans" cxnId="{A77BCBB1-C9C4-42CB-AF56-A1D7EB24C1B7}">
      <dgm:prSet/>
      <dgm:spPr/>
      <dgm:t>
        <a:bodyPr/>
        <a:lstStyle/>
        <a:p>
          <a:endParaRPr lang="uk-UA"/>
        </a:p>
      </dgm:t>
    </dgm:pt>
    <dgm:pt modelId="{721A7527-85E1-405F-BFCC-02DBC4D0EDA3}" type="sibTrans" cxnId="{A77BCBB1-C9C4-42CB-AF56-A1D7EB24C1B7}">
      <dgm:prSet/>
      <dgm:spPr/>
      <dgm:t>
        <a:bodyPr/>
        <a:lstStyle/>
        <a:p>
          <a:endParaRPr lang="uk-UA"/>
        </a:p>
      </dgm:t>
    </dgm:pt>
    <dgm:pt modelId="{F19475F1-6181-4EE9-B011-F390F6530783}">
      <dgm:prSet custT="1"/>
      <dgm:spPr/>
      <dgm:t>
        <a:bodyPr/>
        <a:lstStyle/>
        <a:p>
          <a:pPr algn="just"/>
          <a:r>
            <a:rPr lang="uk-UA" sz="2400" b="0" i="0" noProof="0" dirty="0"/>
            <a:t>участі у прийнятті в експлуатацію меліоративних систем і рекультивованих земель, захисних лісонасаджень, протиерозійних гідротехнічних споруд та інших об'єктів, які споруджуються з метою підвищення родючості ґрунтів та забезпечення охорони земель;</a:t>
          </a:r>
        </a:p>
      </dgm:t>
    </dgm:pt>
    <dgm:pt modelId="{650FEDE7-246D-4A1C-A68E-B70A9F48FB21}" type="parTrans" cxnId="{115D864D-635F-491D-80F1-EEEA5770DF26}">
      <dgm:prSet/>
      <dgm:spPr/>
      <dgm:t>
        <a:bodyPr/>
        <a:lstStyle/>
        <a:p>
          <a:endParaRPr lang="uk-UA"/>
        </a:p>
      </dgm:t>
    </dgm:pt>
    <dgm:pt modelId="{3549DC16-B4C3-4EEC-9949-4D1C24935942}" type="sibTrans" cxnId="{115D864D-635F-491D-80F1-EEEA5770DF26}">
      <dgm:prSet/>
      <dgm:spPr/>
      <dgm:t>
        <a:bodyPr/>
        <a:lstStyle/>
        <a:p>
          <a:endParaRPr lang="uk-UA"/>
        </a:p>
      </dgm:t>
    </dgm:pt>
    <dgm:pt modelId="{B87D8976-4FBA-4D51-80AD-F145F623EC82}">
      <dgm:prSet custT="1"/>
      <dgm:spPr/>
      <dgm:t>
        <a:bodyPr/>
        <a:lstStyle/>
        <a:p>
          <a:pPr algn="just"/>
          <a:r>
            <a:rPr lang="uk-UA" sz="2400" b="0" i="0" noProof="0" dirty="0"/>
            <a:t>розгляду документації із землеустрою, пов'язаної з використанням та охороною земель;</a:t>
          </a:r>
        </a:p>
      </dgm:t>
    </dgm:pt>
    <dgm:pt modelId="{88AACAC4-9604-4A28-B890-FF3EBE3669ED}" type="parTrans" cxnId="{FB74F0BD-4C6C-4338-A86B-C7F9BF34D254}">
      <dgm:prSet/>
      <dgm:spPr/>
      <dgm:t>
        <a:bodyPr/>
        <a:lstStyle/>
        <a:p>
          <a:endParaRPr lang="uk-UA"/>
        </a:p>
      </dgm:t>
    </dgm:pt>
    <dgm:pt modelId="{97432FBF-A0E3-4302-B8B3-30F979674F4D}" type="sibTrans" cxnId="{FB74F0BD-4C6C-4338-A86B-C7F9BF34D254}">
      <dgm:prSet/>
      <dgm:spPr/>
      <dgm:t>
        <a:bodyPr/>
        <a:lstStyle/>
        <a:p>
          <a:endParaRPr lang="uk-UA"/>
        </a:p>
      </dgm:t>
    </dgm:pt>
    <dgm:pt modelId="{57A20D27-D6EE-4841-8F23-13FC1FB9A69D}">
      <dgm:prSet custT="1"/>
      <dgm:spPr/>
      <dgm:t>
        <a:bodyPr/>
        <a:lstStyle/>
        <a:p>
          <a:pPr algn="just"/>
          <a:r>
            <a:rPr lang="uk-UA" sz="2400" b="0" i="0" noProof="0" dirty="0"/>
            <a:t>проведення моніторингу ґрунтів та агрохімічної паспортизації земель сільськогосподарського призначення</a:t>
          </a:r>
          <a:r>
            <a:rPr lang="ru-RU" sz="2400" b="0" i="0" noProof="0" dirty="0"/>
            <a:t>.</a:t>
          </a:r>
          <a:endParaRPr lang="uk-UA" sz="2400" b="0" i="0" noProof="0" dirty="0"/>
        </a:p>
      </dgm:t>
    </dgm:pt>
    <dgm:pt modelId="{9E85BC78-60DE-4132-A96B-54E6151FB227}" type="parTrans" cxnId="{D32D5401-8C6B-411A-92CF-7AD43322B9C7}">
      <dgm:prSet/>
      <dgm:spPr/>
      <dgm:t>
        <a:bodyPr/>
        <a:lstStyle/>
        <a:p>
          <a:endParaRPr lang="uk-UA"/>
        </a:p>
      </dgm:t>
    </dgm:pt>
    <dgm:pt modelId="{F6D3C593-D86A-48A3-AEF8-8B6437EB20F1}" type="sibTrans" cxnId="{D32D5401-8C6B-411A-92CF-7AD43322B9C7}">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LinFactNeighborX="-296" custLinFactNeighborY="-7534">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D32D5401-8C6B-411A-92CF-7AD43322B9C7}" srcId="{485D5F31-B39C-4DC4-82D6-10FFA6E2245A}" destId="{57A20D27-D6EE-4841-8F23-13FC1FB9A69D}" srcOrd="4" destOrd="0" parTransId="{9E85BC78-60DE-4132-A96B-54E6151FB227}" sibTransId="{F6D3C593-D86A-48A3-AEF8-8B6437EB20F1}"/>
    <dgm:cxn modelId="{05DE1E14-A5EC-4DA6-BE9C-346F26B252A0}" type="presOf" srcId="{57A20D27-D6EE-4841-8F23-13FC1FB9A69D}" destId="{1E2B8747-8E71-4A3A-B5D9-68CF3441E5D7}" srcOrd="0" destOrd="4" presId="urn:microsoft.com/office/officeart/2005/8/layout/vList2"/>
    <dgm:cxn modelId="{7666EB26-1A67-4DC8-84D9-F8E7899E7687}" type="presOf" srcId="{4B19D9E1-C543-427B-B763-329D49809BC2}" destId="{DD9A0267-F7D7-4683-BE4B-EAA2B03D81C5}" srcOrd="0" destOrd="0" presId="urn:microsoft.com/office/officeart/2005/8/layout/vList2"/>
    <dgm:cxn modelId="{04060529-19B5-4BE2-9BCA-3463A4051261}" type="presOf" srcId="{B87D8976-4FBA-4D51-80AD-F145F623EC82}" destId="{1E2B8747-8E71-4A3A-B5D9-68CF3441E5D7}" srcOrd="0" destOrd="3" presId="urn:microsoft.com/office/officeart/2005/8/layout/vList2"/>
    <dgm:cxn modelId="{C88A662C-988D-4A55-BAB2-E7A1C07BF448}" srcId="{485D5F31-B39C-4DC4-82D6-10FFA6E2245A}" destId="{5798D6FF-9985-47B7-900E-547E220433BE}" srcOrd="5"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115D864D-635F-491D-80F1-EEEA5770DF26}" srcId="{485D5F31-B39C-4DC4-82D6-10FFA6E2245A}" destId="{F19475F1-6181-4EE9-B011-F390F6530783}" srcOrd="2" destOrd="0" parTransId="{650FEDE7-246D-4A1C-A68E-B70A9F48FB21}" sibTransId="{3549DC16-B4C3-4EEC-9949-4D1C2493594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5" presId="urn:microsoft.com/office/officeart/2005/8/layout/vList2"/>
    <dgm:cxn modelId="{AAA2F688-7F72-4DF1-8A4C-628DAB9CBF71}" type="presOf" srcId="{EBE13257-E76B-4CD4-BA68-1E58D796A66A}" destId="{1E2B8747-8E71-4A3A-B5D9-68CF3441E5D7}" srcOrd="0" destOrd="1" presId="urn:microsoft.com/office/officeart/2005/8/layout/vList2"/>
    <dgm:cxn modelId="{A77BCBB1-C9C4-42CB-AF56-A1D7EB24C1B7}" srcId="{485D5F31-B39C-4DC4-82D6-10FFA6E2245A}" destId="{EBE13257-E76B-4CD4-BA68-1E58D796A66A}" srcOrd="1" destOrd="0" parTransId="{E1C88718-09EB-4B06-8FDD-F6661F373C13}" sibTransId="{721A7527-85E1-405F-BFCC-02DBC4D0EDA3}"/>
    <dgm:cxn modelId="{7B6D0AB2-1A41-41C5-9454-F99424E424C3}" srcId="{485D5F31-B39C-4DC4-82D6-10FFA6E2245A}" destId="{96C891B1-D9FD-4F4E-AA5C-9051109152EF}" srcOrd="0" destOrd="0" parTransId="{C900AAB3-C08C-4C6D-9E80-CBD0CECC4458}" sibTransId="{34A2595D-0460-4CAA-9412-DF52446BE173}"/>
    <dgm:cxn modelId="{FB74F0BD-4C6C-4338-A86B-C7F9BF34D254}" srcId="{485D5F31-B39C-4DC4-82D6-10FFA6E2245A}" destId="{B87D8976-4FBA-4D51-80AD-F145F623EC82}" srcOrd="3" destOrd="0" parTransId="{88AACAC4-9604-4A28-B890-FF3EBE3669ED}" sibTransId="{97432FBF-A0E3-4302-B8B3-30F979674F4D}"/>
    <dgm:cxn modelId="{14C942CC-0FF5-4673-B180-418140467E96}" type="presOf" srcId="{96C891B1-D9FD-4F4E-AA5C-9051109152EF}" destId="{1E2B8747-8E71-4A3A-B5D9-68CF3441E5D7}" srcOrd="0" destOrd="0" presId="urn:microsoft.com/office/officeart/2005/8/layout/vList2"/>
    <dgm:cxn modelId="{5AEA85EC-C8F6-4D80-9446-0423BD87BEAD}" type="presOf" srcId="{F19475F1-6181-4EE9-B011-F390F6530783}" destId="{1E2B8747-8E71-4A3A-B5D9-68CF3441E5D7}" srcOrd="0" destOrd="2"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B19D9E1-C543-427B-B763-329D49809BC2}" type="doc">
      <dgm:prSet loTypeId="urn:microsoft.com/office/officeart/2005/8/layout/hierarchy4" loCatId="list" qsTypeId="urn:microsoft.com/office/officeart/2005/8/quickstyle/simple3" qsCatId="simple" csTypeId="urn:microsoft.com/office/officeart/2005/8/colors/accent1_2" csCatId="accent1" phldr="1"/>
      <dgm:spPr/>
      <dgm:t>
        <a:bodyPr/>
        <a:lstStyle/>
        <a:p>
          <a:endParaRPr lang="uk-UA"/>
        </a:p>
      </dgm:t>
    </dgm:pt>
    <dgm:pt modelId="{5798D6FF-9985-47B7-900E-547E220433BE}">
      <dgm:prSet phldrT="[Текст]"/>
      <dgm:spPr>
        <a:solidFill>
          <a:schemeClr val="accent1">
            <a:lumMod val="20000"/>
            <a:lumOff val="80000"/>
          </a:schemeClr>
        </a:solidFill>
      </dgm:spPr>
      <dgm:t>
        <a:bodyPr/>
        <a:lstStyle/>
        <a:p>
          <a:r>
            <a:rPr lang="uk-UA" noProof="0" dirty="0"/>
            <a:t>Порядок здійснення державного контролю за використанням та охороною земель, дотриманням вимог законодавства України про охорону земель встановлюється </a:t>
          </a:r>
          <a:r>
            <a:rPr lang="ru-RU" noProof="0" dirty="0"/>
            <a:t>Законом </a:t>
          </a:r>
          <a:r>
            <a:rPr lang="uk-UA" noProof="0" dirty="0"/>
            <a:t>України «Про державний контроль за використанням та охороною </a:t>
          </a:r>
          <a:r>
            <a:rPr lang="ru-RU" noProof="0" dirty="0"/>
            <a:t>земель»</a:t>
          </a:r>
          <a:r>
            <a:rPr lang="uk-UA" noProof="0" dirty="0"/>
            <a:t>, Земельним кодексом України, законами України "Про охорону земель", "Про основні засади державного нагляду (контролю) у сфері господарської діяльності".</a:t>
          </a:r>
        </a:p>
      </dgm:t>
    </dgm:pt>
    <dgm:pt modelId="{C0281E03-916E-4B45-B09A-0E4146B1198D}" type="parTrans" cxnId="{C88A662C-988D-4A55-BAB2-E7A1C07BF448}">
      <dgm:prSet/>
      <dgm:spPr/>
      <dgm:t>
        <a:bodyPr/>
        <a:lstStyle/>
        <a:p>
          <a:endParaRPr lang="uk-UA"/>
        </a:p>
      </dgm:t>
    </dgm:pt>
    <dgm:pt modelId="{C19C66DF-1DED-453E-B9E7-BCB6CDA4B7D1}" type="sibTrans" cxnId="{C88A662C-988D-4A55-BAB2-E7A1C07BF448}">
      <dgm:prSet/>
      <dgm:spPr/>
      <dgm:t>
        <a:bodyPr/>
        <a:lstStyle/>
        <a:p>
          <a:endParaRPr lang="uk-UA"/>
        </a:p>
      </dgm:t>
    </dgm:pt>
    <dgm:pt modelId="{1E8144E0-D2B5-4AA3-962A-5366DCE480A9}" type="pres">
      <dgm:prSet presAssocID="{4B19D9E1-C543-427B-B763-329D49809BC2}" presName="Name0" presStyleCnt="0">
        <dgm:presLayoutVars>
          <dgm:chPref val="1"/>
          <dgm:dir/>
          <dgm:animOne val="branch"/>
          <dgm:animLvl val="lvl"/>
          <dgm:resizeHandles/>
        </dgm:presLayoutVars>
      </dgm:prSet>
      <dgm:spPr/>
    </dgm:pt>
    <dgm:pt modelId="{ABB4990A-5807-4247-81D5-5DC1EA54CE06}" type="pres">
      <dgm:prSet presAssocID="{5798D6FF-9985-47B7-900E-547E220433BE}" presName="vertOne" presStyleCnt="0"/>
      <dgm:spPr/>
    </dgm:pt>
    <dgm:pt modelId="{B03B87DD-CCEA-4AB3-97F7-62A94F98EC49}" type="pres">
      <dgm:prSet presAssocID="{5798D6FF-9985-47B7-900E-547E220433BE}" presName="txOne" presStyleLbl="node0" presStyleIdx="0" presStyleCnt="1">
        <dgm:presLayoutVars>
          <dgm:chPref val="3"/>
        </dgm:presLayoutVars>
      </dgm:prSet>
      <dgm:spPr/>
    </dgm:pt>
    <dgm:pt modelId="{DAA60A7D-1609-414E-BE84-13EBFDAFE940}" type="pres">
      <dgm:prSet presAssocID="{5798D6FF-9985-47B7-900E-547E220433BE}" presName="horzOne" presStyleCnt="0"/>
      <dgm:spPr/>
    </dgm:pt>
  </dgm:ptLst>
  <dgm:cxnLst>
    <dgm:cxn modelId="{C88A662C-988D-4A55-BAB2-E7A1C07BF448}" srcId="{4B19D9E1-C543-427B-B763-329D49809BC2}" destId="{5798D6FF-9985-47B7-900E-547E220433BE}" srcOrd="0" destOrd="0" parTransId="{C0281E03-916E-4B45-B09A-0E4146B1198D}" sibTransId="{C19C66DF-1DED-453E-B9E7-BCB6CDA4B7D1}"/>
    <dgm:cxn modelId="{F6E8B1D9-3C99-4A2B-92D0-76295ADAD041}" type="presOf" srcId="{4B19D9E1-C543-427B-B763-329D49809BC2}" destId="{1E8144E0-D2B5-4AA3-962A-5366DCE480A9}" srcOrd="0" destOrd="0" presId="urn:microsoft.com/office/officeart/2005/8/layout/hierarchy4"/>
    <dgm:cxn modelId="{148C7AF9-1751-4499-BD58-F03A0E1766DB}" type="presOf" srcId="{5798D6FF-9985-47B7-900E-547E220433BE}" destId="{B03B87DD-CCEA-4AB3-97F7-62A94F98EC49}" srcOrd="0" destOrd="0" presId="urn:microsoft.com/office/officeart/2005/8/layout/hierarchy4"/>
    <dgm:cxn modelId="{CC51EADA-C18E-4B79-908C-E8D61B4047CE}" type="presParOf" srcId="{1E8144E0-D2B5-4AA3-962A-5366DCE480A9}" destId="{ABB4990A-5807-4247-81D5-5DC1EA54CE06}" srcOrd="0" destOrd="0" presId="urn:microsoft.com/office/officeart/2005/8/layout/hierarchy4"/>
    <dgm:cxn modelId="{E57E9893-86C3-4615-AE7D-B017A08CFA26}" type="presParOf" srcId="{ABB4990A-5807-4247-81D5-5DC1EA54CE06}" destId="{B03B87DD-CCEA-4AB3-97F7-62A94F98EC49}" srcOrd="0" destOrd="0" presId="urn:microsoft.com/office/officeart/2005/8/layout/hierarchy4"/>
    <dgm:cxn modelId="{50021385-88F5-4CAA-86CB-65519585D727}" type="presParOf" srcId="{ABB4990A-5807-4247-81D5-5DC1EA54CE06}" destId="{DAA60A7D-1609-414E-BE84-13EBFDAFE940}"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pPr algn="ctr"/>
          <a:r>
            <a:rPr lang="uk-UA" sz="2800" b="1" dirty="0"/>
            <a:t>Закон України «</a:t>
          </a:r>
          <a:r>
            <a:rPr lang="ru-RU" sz="2800" b="1" i="0" u="none" dirty="0"/>
            <a:t>Про </a:t>
          </a:r>
          <a:r>
            <a:rPr lang="uk-UA" sz="2800" b="1" i="0" u="none" noProof="0" dirty="0"/>
            <a:t>основні засади державного нагляду (контролю) </a:t>
          </a:r>
          <a:br>
            <a:rPr lang="uk-UA" sz="2800" b="1" i="0" u="none" noProof="0" dirty="0"/>
          </a:br>
          <a:r>
            <a:rPr lang="uk-UA" sz="2800" b="1" i="0" u="none" noProof="0" dirty="0"/>
            <a:t>у сфері господарської діяльності</a:t>
          </a:r>
          <a:r>
            <a:rPr lang="ru-RU" sz="2800" b="1" i="0" u="none" dirty="0"/>
            <a:t>»</a:t>
          </a:r>
          <a:endParaRPr lang="ru-RU" sz="28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500" b="0" i="0" noProof="0" dirty="0"/>
            <a:t>державний нагляд (контроль) здійснюється за місцем провадження господарської діяльності суб'єкта господарювання або його відокремлених підрозділів, або у приміщенні органу державного нагляду (контролю) у випадках, передбачених законом;</a:t>
          </a:r>
          <a:endParaRPr lang="uk-UA" sz="25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A2FF7FD2-378D-4C56-BED7-0606A8FD183B}">
      <dgm:prSet phldrT="[Текст]" custT="1"/>
      <dgm:spPr/>
      <dgm:t>
        <a:bodyPr/>
        <a:lstStyle/>
        <a:p>
          <a:pPr algn="just"/>
          <a:r>
            <a:rPr lang="uk-UA" sz="2500" b="0" i="0" noProof="0" dirty="0"/>
            <a:t>заходи державного нагляду (контролю) - планові та позапланові заходи, які здійснюються у формі перевірок, ревізій, оглядів, обстежень та в інших формах, визначених законом;</a:t>
          </a:r>
          <a:endParaRPr lang="uk-UA" sz="2500" noProof="0" dirty="0"/>
        </a:p>
      </dgm:t>
    </dgm:pt>
    <dgm:pt modelId="{CFF525F4-609D-4D55-BB6E-D06BEB0D2441}" type="parTrans" cxnId="{94321723-8035-43D9-9DA6-AE5A5BD37D8B}">
      <dgm:prSet/>
      <dgm:spPr/>
      <dgm:t>
        <a:bodyPr/>
        <a:lstStyle/>
        <a:p>
          <a:endParaRPr lang="uk-UA"/>
        </a:p>
      </dgm:t>
    </dgm:pt>
    <dgm:pt modelId="{3A7F6AC7-F2F7-4180-95F0-28CE580B7D77}" type="sibTrans" cxnId="{94321723-8035-43D9-9DA6-AE5A5BD37D8B}">
      <dgm:prSet/>
      <dgm:spPr/>
      <dgm:t>
        <a:bodyPr/>
        <a:lstStyle/>
        <a:p>
          <a:endParaRPr lang="uk-UA"/>
        </a:p>
      </dgm:t>
    </dgm:pt>
    <dgm:pt modelId="{0238C70C-9602-4E02-A75D-79535A4E4A99}">
      <dgm:prSet phldrT="[Текст]" custT="1"/>
      <dgm:spPr/>
      <dgm:t>
        <a:bodyPr/>
        <a:lstStyle/>
        <a:p>
          <a:pPr algn="just"/>
          <a:endParaRPr lang="uk-UA" sz="2800" noProof="0" dirty="0"/>
        </a:p>
      </dgm:t>
    </dgm:pt>
    <dgm:pt modelId="{437BB739-53E8-4ABC-8F2E-533B9A127463}" type="parTrans" cxnId="{D9D4EA3A-3466-4408-9A5B-7A7AFC4851FF}">
      <dgm:prSet/>
      <dgm:spPr/>
      <dgm:t>
        <a:bodyPr/>
        <a:lstStyle/>
        <a:p>
          <a:endParaRPr lang="uk-UA"/>
        </a:p>
      </dgm:t>
    </dgm:pt>
    <dgm:pt modelId="{402FCFC0-F016-41EA-B28B-F4B524BCA4CD}" type="sibTrans" cxnId="{D9D4EA3A-3466-4408-9A5B-7A7AFC4851FF}">
      <dgm:prSet/>
      <dgm:spPr/>
      <dgm:t>
        <a:bodyPr/>
        <a:lstStyle/>
        <a:p>
          <a:endParaRPr lang="uk-UA"/>
        </a:p>
      </dgm:t>
    </dgm:pt>
    <dgm:pt modelId="{6E5E4073-8921-4732-92C4-CC3F66141685}">
      <dgm:prSet phldrT="[Текст]" custT="1"/>
      <dgm:spPr/>
      <dgm:t>
        <a:bodyPr/>
        <a:lstStyle/>
        <a:p>
          <a:pPr algn="just"/>
          <a:r>
            <a:rPr lang="uk-UA" sz="2500" b="0" i="0" noProof="0" dirty="0"/>
            <a:t>планові заходи здійснюються відповідно до річних планів, що затверджуються органом державного нагляду (контролю) не пізніше 1 грудня року, що передує плановому;</a:t>
          </a:r>
          <a:endParaRPr lang="uk-UA" sz="2500" noProof="0" dirty="0"/>
        </a:p>
      </dgm:t>
    </dgm:pt>
    <dgm:pt modelId="{5925CC54-A763-415B-8610-B57E845C25D4}" type="parTrans" cxnId="{5AF56AC5-22BC-40A9-ADD6-CBC7552F593C}">
      <dgm:prSet/>
      <dgm:spPr/>
      <dgm:t>
        <a:bodyPr/>
        <a:lstStyle/>
        <a:p>
          <a:endParaRPr lang="uk-UA"/>
        </a:p>
      </dgm:t>
    </dgm:pt>
    <dgm:pt modelId="{066E85E4-960E-401A-B38D-1A6995C8374B}" type="sibTrans" cxnId="{5AF56AC5-22BC-40A9-ADD6-CBC7552F593C}">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LinFactNeighborX="675" custLinFactNeighborY="-38042">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691BB015-C2DE-4776-8FFF-5070489FB924}" type="presOf" srcId="{6E5E4073-8921-4732-92C4-CC3F66141685}" destId="{1E2B8747-8E71-4A3A-B5D9-68CF3441E5D7}" srcOrd="0" destOrd="2" presId="urn:microsoft.com/office/officeart/2005/8/layout/vList2"/>
    <dgm:cxn modelId="{94321723-8035-43D9-9DA6-AE5A5BD37D8B}" srcId="{485D5F31-B39C-4DC4-82D6-10FFA6E2245A}" destId="{A2FF7FD2-378D-4C56-BED7-0606A8FD183B}" srcOrd="1" destOrd="0" parTransId="{CFF525F4-609D-4D55-BB6E-D06BEB0D2441}" sibTransId="{3A7F6AC7-F2F7-4180-95F0-28CE580B7D77}"/>
    <dgm:cxn modelId="{7666EB26-1A67-4DC8-84D9-F8E7899E7687}" type="presOf" srcId="{4B19D9E1-C543-427B-B763-329D49809BC2}" destId="{DD9A0267-F7D7-4683-BE4B-EAA2B03D81C5}" srcOrd="0" destOrd="0" presId="urn:microsoft.com/office/officeart/2005/8/layout/vList2"/>
    <dgm:cxn modelId="{D9D4EA3A-3466-4408-9A5B-7A7AFC4851FF}" srcId="{485D5F31-B39C-4DC4-82D6-10FFA6E2245A}" destId="{0238C70C-9602-4E02-A75D-79535A4E4A99}" srcOrd="3" destOrd="0" parTransId="{437BB739-53E8-4ABC-8F2E-533B9A127463}" sibTransId="{402FCFC0-F016-41EA-B28B-F4B524BCA4CD}"/>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EBB35FA2-BA05-45D0-AAB9-654BF753E7A5}" type="presOf" srcId="{A2FF7FD2-378D-4C56-BED7-0606A8FD183B}"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5AF56AC5-22BC-40A9-ADD6-CBC7552F593C}" srcId="{485D5F31-B39C-4DC4-82D6-10FFA6E2245A}" destId="{6E5E4073-8921-4732-92C4-CC3F66141685}" srcOrd="2" destOrd="0" parTransId="{5925CC54-A763-415B-8610-B57E845C25D4}" sibTransId="{066E85E4-960E-401A-B38D-1A6995C8374B}"/>
    <dgm:cxn modelId="{14C942CC-0FF5-4673-B180-418140467E96}" type="presOf" srcId="{96C891B1-D9FD-4F4E-AA5C-9051109152EF}" destId="{1E2B8747-8E71-4A3A-B5D9-68CF3441E5D7}" srcOrd="0" destOrd="0" presId="urn:microsoft.com/office/officeart/2005/8/layout/vList2"/>
    <dgm:cxn modelId="{0F2F11D2-2658-4EDE-8D4A-25CCE6B4DD49}" type="presOf" srcId="{0238C70C-9602-4E02-A75D-79535A4E4A99}" destId="{1E2B8747-8E71-4A3A-B5D9-68CF3441E5D7}" srcOrd="0" destOrd="3"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4427"/>
          <a:ext cx="11287760" cy="125668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uk-UA" sz="3200" b="1" kern="1200" dirty="0"/>
            <a:t>Закон України «</a:t>
          </a:r>
          <a:r>
            <a:rPr lang="ru-RU" sz="3200" b="1" i="0" kern="1200" dirty="0"/>
            <a:t>Про </a:t>
          </a:r>
          <a:r>
            <a:rPr lang="uk-UA" sz="3200" b="1" i="0" kern="1200" noProof="0" dirty="0"/>
            <a:t>державний контроль </a:t>
          </a:r>
          <a:br>
            <a:rPr lang="uk-UA" sz="3200" b="1" i="0" kern="1200" noProof="0" dirty="0"/>
          </a:br>
          <a:r>
            <a:rPr lang="uk-UA" sz="3200" b="1" i="0" kern="1200" noProof="0" dirty="0"/>
            <a:t>за використанням та охороною </a:t>
          </a:r>
          <a:r>
            <a:rPr lang="ru-RU" sz="3200" b="1" i="0" kern="1200" dirty="0"/>
            <a:t>земель</a:t>
          </a:r>
          <a:r>
            <a:rPr lang="ru-RU" sz="3200" b="1" i="0" u="none" kern="1200" dirty="0"/>
            <a:t>»</a:t>
          </a:r>
          <a:endParaRPr lang="ru-RU" sz="3200" b="1" i="0" kern="1200" dirty="0"/>
        </a:p>
      </dsp:txBody>
      <dsp:txXfrm>
        <a:off x="61346" y="65773"/>
        <a:ext cx="11165068" cy="1133990"/>
      </dsp:txXfrm>
    </dsp:sp>
    <dsp:sp modelId="{1E2B8747-8E71-4A3A-B5D9-68CF3441E5D7}">
      <dsp:nvSpPr>
        <dsp:cNvPr id="0" name=""/>
        <dsp:cNvSpPr/>
      </dsp:nvSpPr>
      <dsp:spPr>
        <a:xfrm>
          <a:off x="0" y="1261109"/>
          <a:ext cx="11287760" cy="2996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40640" rIns="227584" bIns="40640" numCol="1" spcCol="1270" anchor="t" anchorCtr="0">
          <a:noAutofit/>
        </a:bodyPr>
        <a:lstStyle/>
        <a:p>
          <a:pPr marL="285750" lvl="1" indent="-285750" algn="just" defTabSz="1422400">
            <a:lnSpc>
              <a:spcPct val="90000"/>
            </a:lnSpc>
            <a:spcBef>
              <a:spcPct val="0"/>
            </a:spcBef>
            <a:spcAft>
              <a:spcPct val="20000"/>
            </a:spcAft>
            <a:buChar char="•"/>
          </a:pPr>
          <a:r>
            <a:rPr lang="uk-UA" sz="3200" b="0" i="0" kern="1200" noProof="0" dirty="0"/>
            <a:t>Цей Закон визначає правові, економічні та соціальні основи організації здійснення державного контролю за використанням та охороною земель і спрямований на забезпечення раціонального використання і відтворення природних ресурсів та охорону довкілля.</a:t>
          </a:r>
          <a:endParaRPr lang="uk-UA" sz="3200" kern="1200" noProof="0" dirty="0"/>
        </a:p>
        <a:p>
          <a:pPr marL="285750" lvl="1" indent="-285750" algn="l" defTabSz="1244600">
            <a:lnSpc>
              <a:spcPct val="90000"/>
            </a:lnSpc>
            <a:spcBef>
              <a:spcPct val="0"/>
            </a:spcBef>
            <a:spcAft>
              <a:spcPct val="20000"/>
            </a:spcAft>
            <a:buChar char="•"/>
          </a:pPr>
          <a:endParaRPr lang="uk-UA" sz="2800" kern="1200" dirty="0"/>
        </a:p>
      </dsp:txBody>
      <dsp:txXfrm>
        <a:off x="0" y="1261109"/>
        <a:ext cx="11287760" cy="299695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98512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b="1" kern="1200" dirty="0"/>
            <a:t>Закон України «</a:t>
          </a:r>
          <a:r>
            <a:rPr lang="ru-RU" sz="2800" b="1" i="0" u="none" kern="1200" dirty="0"/>
            <a:t>Про </a:t>
          </a:r>
          <a:r>
            <a:rPr lang="uk-UA" sz="2800" b="1" i="0" u="none" kern="1200" noProof="0" dirty="0"/>
            <a:t>основні засади державного нагляду (контролю) </a:t>
          </a:r>
          <a:br>
            <a:rPr lang="uk-UA" sz="2800" b="1" i="0" u="none" kern="1200" noProof="0" dirty="0"/>
          </a:br>
          <a:r>
            <a:rPr lang="uk-UA" sz="2800" b="1" i="0" u="none" kern="1200" noProof="0" dirty="0"/>
            <a:t>у сфері господарської діяльності</a:t>
          </a:r>
          <a:r>
            <a:rPr lang="ru-RU" sz="2800" b="1" i="0" u="none" kern="1200" dirty="0"/>
            <a:t>»</a:t>
          </a:r>
          <a:endParaRPr lang="ru-RU" sz="2800" b="1" i="0" kern="1200" dirty="0"/>
        </a:p>
      </dsp:txBody>
      <dsp:txXfrm>
        <a:off x="48090" y="48090"/>
        <a:ext cx="11191580" cy="888947"/>
      </dsp:txXfrm>
    </dsp:sp>
    <dsp:sp modelId="{1E2B8747-8E71-4A3A-B5D9-68CF3441E5D7}">
      <dsp:nvSpPr>
        <dsp:cNvPr id="0" name=""/>
        <dsp:cNvSpPr/>
      </dsp:nvSpPr>
      <dsp:spPr>
        <a:xfrm>
          <a:off x="0" y="987990"/>
          <a:ext cx="11287760" cy="3703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1750" rIns="177800" bIns="31750" numCol="1" spcCol="1270" anchor="t" anchorCtr="0">
          <a:noAutofit/>
        </a:bodyPr>
        <a:lstStyle/>
        <a:p>
          <a:pPr marL="228600" lvl="1" indent="-228600" algn="just" defTabSz="1066800">
            <a:lnSpc>
              <a:spcPct val="90000"/>
            </a:lnSpc>
            <a:spcBef>
              <a:spcPct val="0"/>
            </a:spcBef>
            <a:spcAft>
              <a:spcPct val="20000"/>
            </a:spcAft>
            <a:buChar char="•"/>
          </a:pPr>
          <a:r>
            <a:rPr lang="uk-UA" sz="2200" b="0" i="0" kern="1200" noProof="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визначають перелік суб’єктів господарювання, які підлягають плановим заходам державного нагляду (контролю) у плановому періоді, відповідно до критеріїв, за якими оцінюється ступінь ризику від провадження господарської діяльності та визначається періодичність проведення планових заходів державного нагляду </a:t>
          </a:r>
          <a:r>
            <a:rPr lang="ru-RU" sz="2200" b="0" i="0" kern="1200" noProof="0" dirty="0"/>
            <a:t>(контролю)</a:t>
          </a:r>
          <a:r>
            <a:rPr lang="uk-UA" sz="2200" b="0" i="0" kern="1200" noProof="0" dirty="0"/>
            <a:t>;</a:t>
          </a:r>
          <a:endParaRPr lang="uk-UA" sz="2200" kern="1200" noProof="0" dirty="0"/>
        </a:p>
        <a:p>
          <a:pPr marL="228600" lvl="1" indent="-228600" algn="just" defTabSz="1066800">
            <a:lnSpc>
              <a:spcPct val="90000"/>
            </a:lnSpc>
            <a:spcBef>
              <a:spcPct val="0"/>
            </a:spcBef>
            <a:spcAft>
              <a:spcPct val="20000"/>
            </a:spcAft>
            <a:buChar char="•"/>
          </a:pPr>
          <a:r>
            <a:rPr lang="uk-UA" sz="2200" b="0" i="0" kern="1200" noProof="0" dirty="0"/>
            <a:t>плани здійснення заходів державного нагляду (контролю) на наступний плановий період повинні містити дати початку кожного планового заходу державного нагляду (контролю) та строки їх здійснення;</a:t>
          </a:r>
          <a:endParaRPr lang="uk-UA" sz="2200" kern="1200" noProof="0" dirty="0"/>
        </a:p>
      </dsp:txBody>
      <dsp:txXfrm>
        <a:off x="0" y="987990"/>
        <a:ext cx="11287760" cy="370370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12168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b="1" kern="1200" dirty="0"/>
            <a:t>Закон України «</a:t>
          </a:r>
          <a:r>
            <a:rPr lang="ru-RU" sz="2800" b="1" i="0" u="none" kern="1200" dirty="0"/>
            <a:t>Про </a:t>
          </a:r>
          <a:r>
            <a:rPr lang="uk-UA" sz="2800" b="1" i="0" u="none" kern="1200" noProof="0" dirty="0"/>
            <a:t>основні засади державного нагляду (контролю) </a:t>
          </a:r>
          <a:br>
            <a:rPr lang="uk-UA" sz="2800" b="1" i="0" u="none" kern="1200" noProof="0" dirty="0"/>
          </a:br>
          <a:r>
            <a:rPr lang="uk-UA" sz="2800" b="1" i="0" u="none" kern="1200" noProof="0" dirty="0"/>
            <a:t>у сфері господарської діяльності</a:t>
          </a:r>
          <a:r>
            <a:rPr lang="ru-RU" sz="2800" b="1" i="0" u="none" kern="1200" dirty="0"/>
            <a:t>»</a:t>
          </a:r>
          <a:endParaRPr lang="ru-RU" sz="2800" b="1" i="0" kern="1200" dirty="0"/>
        </a:p>
      </dsp:txBody>
      <dsp:txXfrm>
        <a:off x="59399" y="59399"/>
        <a:ext cx="11168962" cy="1098002"/>
      </dsp:txXfrm>
    </dsp:sp>
    <dsp:sp modelId="{1E2B8747-8E71-4A3A-B5D9-68CF3441E5D7}">
      <dsp:nvSpPr>
        <dsp:cNvPr id="0" name=""/>
        <dsp:cNvSpPr/>
      </dsp:nvSpPr>
      <dsp:spPr>
        <a:xfrm>
          <a:off x="0" y="1475627"/>
          <a:ext cx="11287760" cy="2960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ru-RU" sz="2200" b="0" i="0" kern="1200" noProof="0" dirty="0"/>
            <a:t>проект плану </a:t>
          </a:r>
          <a:r>
            <a:rPr lang="uk-UA" sz="2200" b="0" i="0" kern="1200" noProof="0" dirty="0"/>
            <a:t>здійснення комплексних заходів державного нагляду (контролю) формується інтегрованою автоматизованою системою державного нагляду </a:t>
          </a:r>
          <a:r>
            <a:rPr lang="ru-RU" sz="2200" b="0" i="0" kern="1200" noProof="0" dirty="0"/>
            <a:t>(контролю);</a:t>
          </a:r>
          <a:endParaRPr lang="uk-UA" sz="2200" kern="1200" noProof="0" dirty="0"/>
        </a:p>
        <a:p>
          <a:pPr marL="228600" lvl="1" indent="-228600" algn="just" defTabSz="977900">
            <a:lnSpc>
              <a:spcPct val="90000"/>
            </a:lnSpc>
            <a:spcBef>
              <a:spcPct val="0"/>
            </a:spcBef>
            <a:spcAft>
              <a:spcPct val="20000"/>
            </a:spcAft>
            <a:buChar char="•"/>
          </a:pPr>
          <a:r>
            <a:rPr lang="uk-UA" sz="2200" kern="1200" noProof="0" dirty="0"/>
            <a:t>виключно в межах переліку питань орган державного нагляду (контролю) залежно від цілей заходу та ступеня ризику визначає питання, щодо яких буде здійснюватися державний нагляд (контроль), та зазначає їх у направленні на перевірку;</a:t>
          </a:r>
        </a:p>
        <a:p>
          <a:pPr marL="228600" lvl="1" indent="-228600" algn="just" defTabSz="977900">
            <a:lnSpc>
              <a:spcPct val="90000"/>
            </a:lnSpc>
            <a:spcBef>
              <a:spcPct val="0"/>
            </a:spcBef>
            <a:spcAft>
              <a:spcPct val="20000"/>
            </a:spcAft>
            <a:buChar char="•"/>
          </a:pPr>
          <a:r>
            <a:rPr lang="uk-UA" sz="2200" kern="1200" noProof="0" dirty="0"/>
            <a:t>органи державного нагляду (контролю) здійснюють планові заходи з державного нагляду (контролю) за умови письмового повідомлення суб'єкта господарювання про проведення планового заходу не пізніш як за десять днів до дня здійснення цього заходу.</a:t>
          </a:r>
        </a:p>
      </dsp:txBody>
      <dsp:txXfrm>
        <a:off x="0" y="1475627"/>
        <a:ext cx="11287760" cy="296009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12168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b="1" kern="1200" dirty="0"/>
            <a:t>Закон України «</a:t>
          </a:r>
          <a:r>
            <a:rPr lang="ru-RU" sz="2800" b="1" i="0" u="none" kern="1200" dirty="0"/>
            <a:t>Про </a:t>
          </a:r>
          <a:r>
            <a:rPr lang="uk-UA" sz="2800" b="1" i="0" u="none" kern="1200" noProof="0" dirty="0"/>
            <a:t>основні засади державного нагляду (контролю) </a:t>
          </a:r>
          <a:br>
            <a:rPr lang="uk-UA" sz="2800" b="1" i="0" u="none" kern="1200" noProof="0" dirty="0"/>
          </a:br>
          <a:r>
            <a:rPr lang="uk-UA" sz="2800" b="1" i="0" u="none" kern="1200" noProof="0" dirty="0"/>
            <a:t>у сфері господарської діяльності</a:t>
          </a:r>
          <a:r>
            <a:rPr lang="ru-RU" sz="2800" b="1" i="0" u="none" kern="1200" dirty="0"/>
            <a:t>»</a:t>
          </a:r>
          <a:endParaRPr lang="ru-RU" sz="2800" b="1" i="0" kern="1200" dirty="0"/>
        </a:p>
      </dsp:txBody>
      <dsp:txXfrm>
        <a:off x="59399" y="59399"/>
        <a:ext cx="11168962" cy="1098002"/>
      </dsp:txXfrm>
    </dsp:sp>
    <dsp:sp modelId="{1E2B8747-8E71-4A3A-B5D9-68CF3441E5D7}">
      <dsp:nvSpPr>
        <dsp:cNvPr id="0" name=""/>
        <dsp:cNvSpPr/>
      </dsp:nvSpPr>
      <dsp:spPr>
        <a:xfrm>
          <a:off x="0" y="1341077"/>
          <a:ext cx="11287760" cy="322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uk-UA" sz="2200" b="0" i="0" kern="1200" noProof="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здійснюють планові заходи державного нагляду (контролю) відповідно до річних планів проведення заходів державного нагляду (контролю) на відповідний плановий період та планів проведення комплексних заходів державного нагляду (контролю), затверджених відповідно до Закону.</a:t>
          </a:r>
          <a:endParaRPr lang="uk-UA" sz="2200" kern="1200" noProof="0" dirty="0"/>
        </a:p>
        <a:p>
          <a:pPr marL="228600" lvl="1" indent="-228600" algn="just" defTabSz="977900">
            <a:lnSpc>
              <a:spcPct val="90000"/>
            </a:lnSpc>
            <a:spcBef>
              <a:spcPct val="0"/>
            </a:spcBef>
            <a:spcAft>
              <a:spcPct val="20000"/>
            </a:spcAft>
            <a:buChar char="•"/>
          </a:pPr>
          <a:r>
            <a:rPr lang="uk-UA" sz="2200" b="0" i="0" kern="1200" noProof="0" dirty="0"/>
            <a:t>Уніфіковані форми актів з переліком питань, що затверджені відповідно до Закону, є обов’язковими для виконавчих органів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a:t>
          </a:r>
          <a:endParaRPr lang="uk-UA" sz="2200" kern="1200" noProof="0" dirty="0"/>
        </a:p>
      </dsp:txBody>
      <dsp:txXfrm>
        <a:off x="0" y="1341077"/>
        <a:ext cx="11287760" cy="322920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12168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b="1" kern="1200" noProof="0" dirty="0"/>
            <a:t>Повідомлення суб'єкта господарювання про проведення планового заходу повинно містити:</a:t>
          </a:r>
          <a:endParaRPr lang="uk-UA" sz="2800" b="1" i="0" kern="1200" noProof="0" dirty="0"/>
        </a:p>
      </dsp:txBody>
      <dsp:txXfrm>
        <a:off x="59399" y="59399"/>
        <a:ext cx="11168962" cy="1098002"/>
      </dsp:txXfrm>
    </dsp:sp>
    <dsp:sp modelId="{1E2B8747-8E71-4A3A-B5D9-68CF3441E5D7}">
      <dsp:nvSpPr>
        <dsp:cNvPr id="0" name=""/>
        <dsp:cNvSpPr/>
      </dsp:nvSpPr>
      <dsp:spPr>
        <a:xfrm>
          <a:off x="0" y="1272768"/>
          <a:ext cx="11287760" cy="222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5560" rIns="199136" bIns="35560" numCol="1" spcCol="1270" anchor="t" anchorCtr="0">
          <a:noAutofit/>
        </a:bodyPr>
        <a:lstStyle/>
        <a:p>
          <a:pPr marL="285750" lvl="1" indent="-285750" algn="just" defTabSz="1244600">
            <a:lnSpc>
              <a:spcPct val="90000"/>
            </a:lnSpc>
            <a:spcBef>
              <a:spcPct val="0"/>
            </a:spcBef>
            <a:spcAft>
              <a:spcPct val="20000"/>
            </a:spcAft>
            <a:buChar char="•"/>
          </a:pPr>
          <a:r>
            <a:rPr lang="ru-RU" sz="2800" b="0" i="0" kern="1200" noProof="0" dirty="0"/>
            <a:t>дату початку та дату </a:t>
          </a:r>
          <a:r>
            <a:rPr lang="uk-UA" sz="2800" b="0" i="0" kern="1200" noProof="0" dirty="0"/>
            <a:t>закінчення здійснення </a:t>
          </a:r>
          <a:r>
            <a:rPr lang="ru-RU" sz="2800" b="0" i="0" kern="1200" noProof="0" dirty="0"/>
            <a:t>планового заходу;</a:t>
          </a:r>
          <a:endParaRPr lang="uk-UA" sz="2800" kern="1200" noProof="0" dirty="0"/>
        </a:p>
        <a:p>
          <a:pPr marL="285750" lvl="1" indent="-285750" algn="just" defTabSz="1244600">
            <a:lnSpc>
              <a:spcPct val="90000"/>
            </a:lnSpc>
            <a:spcBef>
              <a:spcPct val="0"/>
            </a:spcBef>
            <a:spcAft>
              <a:spcPct val="20000"/>
            </a:spcAft>
            <a:buChar char="•"/>
          </a:pPr>
          <a:r>
            <a:rPr lang="uk-UA" sz="2800" b="0" i="0" kern="1200" noProof="0" dirty="0"/>
            <a:t>найменування юридичної особи або прізвище, ім'я та по батькові фізичної особи - підприємця, щодо діяльності яких здійснюється захід;</a:t>
          </a:r>
        </a:p>
        <a:p>
          <a:pPr marL="285750" lvl="1" indent="-285750" algn="just" defTabSz="1244600">
            <a:lnSpc>
              <a:spcPct val="90000"/>
            </a:lnSpc>
            <a:spcBef>
              <a:spcPct val="0"/>
            </a:spcBef>
            <a:spcAft>
              <a:spcPct val="20000"/>
            </a:spcAft>
            <a:buChar char="•"/>
          </a:pPr>
          <a:r>
            <a:rPr lang="uk-UA" sz="2800" b="0" i="0" kern="1200" noProof="0" dirty="0"/>
            <a:t>найменування органу державного нагляду </a:t>
          </a:r>
          <a:r>
            <a:rPr lang="ru-RU" sz="2800" b="0" i="0" kern="1200" noProof="0" dirty="0"/>
            <a:t>(контролю).</a:t>
          </a:r>
          <a:endParaRPr lang="uk-UA" sz="2800" b="0" i="0" kern="1200" noProof="0" dirty="0"/>
        </a:p>
      </dsp:txBody>
      <dsp:txXfrm>
        <a:off x="0" y="1272768"/>
        <a:ext cx="11287760" cy="222007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57547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b="1" kern="1200" noProof="0" dirty="0"/>
            <a:t>Підставами для здійснення позапланових заходів є (1):</a:t>
          </a:r>
          <a:endParaRPr lang="uk-UA" sz="2800" b="1" i="0" kern="1200" noProof="0" dirty="0"/>
        </a:p>
      </dsp:txBody>
      <dsp:txXfrm>
        <a:off x="28092" y="28092"/>
        <a:ext cx="11231576" cy="519292"/>
      </dsp:txXfrm>
    </dsp:sp>
    <dsp:sp modelId="{1E2B8747-8E71-4A3A-B5D9-68CF3441E5D7}">
      <dsp:nvSpPr>
        <dsp:cNvPr id="0" name=""/>
        <dsp:cNvSpPr/>
      </dsp:nvSpPr>
      <dsp:spPr>
        <a:xfrm>
          <a:off x="0" y="591925"/>
          <a:ext cx="11287760" cy="4086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25400" rIns="142240" bIns="25400" numCol="1" spcCol="1270" anchor="t" anchorCtr="0">
          <a:noAutofit/>
        </a:bodyPr>
        <a:lstStyle/>
        <a:p>
          <a:pPr marL="228600" lvl="1" indent="-228600" algn="just" defTabSz="889000">
            <a:lnSpc>
              <a:spcPct val="90000"/>
            </a:lnSpc>
            <a:spcBef>
              <a:spcPct val="0"/>
            </a:spcBef>
            <a:spcAft>
              <a:spcPct val="20000"/>
            </a:spcAft>
            <a:buChar char="•"/>
          </a:pPr>
          <a:r>
            <a:rPr lang="uk-UA" sz="2000" b="0" i="0" kern="1200" noProof="0" dirty="0"/>
            <a:t>подання суб’єктом господарювання письмової заяви до відповідного органу державного нагляду (контролю) про здійснення заходу державного нагляду (контролю) за його бажанням;</a:t>
          </a:r>
          <a:endParaRPr lang="uk-UA" sz="2000" kern="1200" noProof="0" dirty="0"/>
        </a:p>
        <a:p>
          <a:pPr marL="228600" lvl="1" indent="-228600" algn="just" defTabSz="889000">
            <a:lnSpc>
              <a:spcPct val="90000"/>
            </a:lnSpc>
            <a:spcBef>
              <a:spcPct val="0"/>
            </a:spcBef>
            <a:spcAft>
              <a:spcPct val="20000"/>
            </a:spcAft>
            <a:buChar char="•"/>
          </a:pPr>
          <a:r>
            <a:rPr lang="uk-UA" sz="2000" b="0" i="0" kern="1200" noProof="0" dirty="0"/>
            <a:t>виявлення та підтвердження недостовірності даних, заявлених суб’єктом господарювання у документі обов’язкової звітності, крім випадків, коли суб’єкт господарювання протягом місяця з дня первинного подання повторно подав такий документ з уточненими достовірними даними або якщо недостовірність даних є результатом очевидної описки чи арифметичної помилки, яка не впливає на зміст поданої звітності. У разі виявлення органом державного нагляду (контролю) помилки у документі обов’язкової звітності він упродовж десяти робочих днів зобов’язаний повідомити суб’єкта господарювання про необхідність її виправлення у строк до п’яти робочих днів з дня отримання повідомлення. </a:t>
          </a:r>
          <a:r>
            <a:rPr lang="uk-UA" sz="2000" b="0" i="0" kern="1200" noProof="0" dirty="0" err="1"/>
            <a:t>Невиправлення</a:t>
          </a:r>
          <a:r>
            <a:rPr lang="uk-UA" sz="2000" b="0" i="0" kern="1200" noProof="0" dirty="0"/>
            <a:t> помилки у встановлений строк є підставою для проведення позапланового заходу;</a:t>
          </a:r>
        </a:p>
        <a:p>
          <a:pPr marL="228600" lvl="1" indent="-228600" algn="just" defTabSz="889000">
            <a:lnSpc>
              <a:spcPct val="90000"/>
            </a:lnSpc>
            <a:spcBef>
              <a:spcPct val="0"/>
            </a:spcBef>
            <a:spcAft>
              <a:spcPct val="20000"/>
            </a:spcAft>
            <a:buChar char="•"/>
          </a:pPr>
          <a:r>
            <a:rPr lang="uk-UA" sz="2000" b="0" i="0" kern="1200" noProof="0" dirty="0"/>
            <a:t>перевірка виконання суб’єктом господарювання приписів, розпоряджень або інших розпорядчих документів щодо усунення порушень вимог законодавства, виданих за результатами проведення попереднього заходу органом державного нагляду (контролю);</a:t>
          </a:r>
        </a:p>
      </dsp:txBody>
      <dsp:txXfrm>
        <a:off x="0" y="591925"/>
        <a:ext cx="11287760" cy="408618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79587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b="1" kern="1200" noProof="0" dirty="0"/>
            <a:t>Підставами для здійснення позапланових заходів є (2):</a:t>
          </a:r>
          <a:endParaRPr lang="uk-UA" sz="2800" b="1" i="0" kern="1200" noProof="0" dirty="0"/>
        </a:p>
      </dsp:txBody>
      <dsp:txXfrm>
        <a:off x="38851" y="38851"/>
        <a:ext cx="11210058" cy="718170"/>
      </dsp:txXfrm>
    </dsp:sp>
    <dsp:sp modelId="{1E2B8747-8E71-4A3A-B5D9-68CF3441E5D7}">
      <dsp:nvSpPr>
        <dsp:cNvPr id="0" name=""/>
        <dsp:cNvSpPr/>
      </dsp:nvSpPr>
      <dsp:spPr>
        <a:xfrm>
          <a:off x="0" y="1049132"/>
          <a:ext cx="11287760" cy="2960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25400" rIns="142240" bIns="25400" numCol="1" spcCol="1270" anchor="t" anchorCtr="0">
          <a:noAutofit/>
        </a:bodyPr>
        <a:lstStyle/>
        <a:p>
          <a:pPr marL="228600" lvl="1" indent="-228600" algn="just" defTabSz="889000">
            <a:lnSpc>
              <a:spcPct val="90000"/>
            </a:lnSpc>
            <a:spcBef>
              <a:spcPct val="0"/>
            </a:spcBef>
            <a:spcAft>
              <a:spcPct val="20000"/>
            </a:spcAft>
            <a:buChar char="•"/>
          </a:pPr>
          <a:r>
            <a:rPr lang="uk-UA" sz="2000" b="0" i="0" kern="1200" noProof="0" dirty="0"/>
            <a:t>звернення фізичної особи (фізичних осіб) про порушення, що спричинило шкоду її (їхнім) правам, законним інтересам, життю чи здоров’ю, навколишньому природному середовищу чи безпеці держави, з додаванням документів чи їх копій, що підтверджують такі порушення (за наявності). Позаплановий захід у такому разі здійснюється територіальним органом державного нагляду (контролю) за наявністю погодження центрального органу виконавчої влади, що реалізує державну політику у відповідній сфері державного нагляду (контролю), або відповідного державного колегіального органу;</a:t>
          </a:r>
          <a:endParaRPr lang="uk-UA" sz="2000" kern="1200" noProof="0" dirty="0"/>
        </a:p>
        <a:p>
          <a:pPr marL="228600" lvl="1" indent="-228600" algn="just" defTabSz="889000">
            <a:lnSpc>
              <a:spcPct val="90000"/>
            </a:lnSpc>
            <a:spcBef>
              <a:spcPct val="0"/>
            </a:spcBef>
            <a:spcAft>
              <a:spcPct val="20000"/>
            </a:spcAft>
            <a:buChar char="•"/>
          </a:pPr>
          <a:r>
            <a:rPr lang="ru-RU" sz="2000" b="0" i="0" kern="1200" noProof="0" dirty="0"/>
            <a:t>неподання суб’єктом господарювання документів обов’язкової звітності за два звітні періоди підряд без поважних причин або без надання письмових пояснень про причини, що перешкоджали поданню таких документів;</a:t>
          </a:r>
          <a:endParaRPr lang="uk-UA" sz="2000" b="0" i="0" kern="1200" noProof="0" dirty="0"/>
        </a:p>
      </dsp:txBody>
      <dsp:txXfrm>
        <a:off x="0" y="1049132"/>
        <a:ext cx="11287760" cy="296009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79587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b="1" kern="1200" noProof="0" dirty="0"/>
            <a:t>Підставами для здійснення позапланових заходів є (3):</a:t>
          </a:r>
          <a:endParaRPr lang="uk-UA" sz="2800" b="1" i="0" kern="1200" noProof="0" dirty="0"/>
        </a:p>
      </dsp:txBody>
      <dsp:txXfrm>
        <a:off x="38851" y="38851"/>
        <a:ext cx="11210058" cy="718170"/>
      </dsp:txXfrm>
    </dsp:sp>
    <dsp:sp modelId="{1E2B8747-8E71-4A3A-B5D9-68CF3441E5D7}">
      <dsp:nvSpPr>
        <dsp:cNvPr id="0" name=""/>
        <dsp:cNvSpPr/>
      </dsp:nvSpPr>
      <dsp:spPr>
        <a:xfrm>
          <a:off x="0" y="931676"/>
          <a:ext cx="11287760" cy="30946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25400" rIns="142240" bIns="25400" numCol="1" spcCol="1270" anchor="t" anchorCtr="0">
          <a:noAutofit/>
        </a:bodyPr>
        <a:lstStyle/>
        <a:p>
          <a:pPr marL="228600" lvl="1" indent="-228600" algn="just" defTabSz="889000">
            <a:lnSpc>
              <a:spcPct val="90000"/>
            </a:lnSpc>
            <a:spcBef>
              <a:spcPct val="0"/>
            </a:spcBef>
            <a:spcAft>
              <a:spcPct val="20000"/>
            </a:spcAft>
            <a:buChar char="•"/>
          </a:pPr>
          <a:r>
            <a:rPr lang="uk-UA" sz="2000" b="0" i="0" kern="1200" noProof="0" dirty="0"/>
            <a:t>доручення Прем’єр-міністра України про перевірку суб’єктів господарювання у відповідній сфері у зв’язку з виявленими системними порушеннями та/або настанням події, що має значний негативний вплив на права, законні інтереси, життя та здоров’я людини, захист навколишнього природного середовища та забезпечення безпеки держави;</a:t>
          </a:r>
          <a:endParaRPr lang="uk-UA" sz="2000" kern="1200" noProof="0" dirty="0"/>
        </a:p>
        <a:p>
          <a:pPr marL="228600" lvl="1" indent="-228600" algn="just" defTabSz="889000">
            <a:lnSpc>
              <a:spcPct val="90000"/>
            </a:lnSpc>
            <a:spcBef>
              <a:spcPct val="0"/>
            </a:spcBef>
            <a:spcAft>
              <a:spcPct val="20000"/>
            </a:spcAft>
            <a:buChar char="•"/>
          </a:pPr>
          <a:r>
            <a:rPr lang="uk-UA" sz="2000" b="0" i="0" kern="1200" noProof="0" dirty="0"/>
            <a:t>настання аварії, пожежі, смерті потерпілого внаслідок нещасного випадку або професійного захворювання, що було пов’язано з діяльністю суб’єкта господарювання;</a:t>
          </a:r>
        </a:p>
        <a:p>
          <a:pPr marL="228600" lvl="1" indent="-228600" algn="just" defTabSz="889000">
            <a:lnSpc>
              <a:spcPct val="90000"/>
            </a:lnSpc>
            <a:spcBef>
              <a:spcPct val="0"/>
            </a:spcBef>
            <a:spcAft>
              <a:spcPct val="20000"/>
            </a:spcAft>
            <a:buChar char="•"/>
          </a:pPr>
          <a:r>
            <a:rPr lang="uk-UA" sz="2000" b="0" i="0" kern="1200" noProof="0" dirty="0"/>
            <a:t>за рішенням суду;</a:t>
          </a:r>
        </a:p>
        <a:p>
          <a:pPr marL="228600" lvl="1" indent="-228600" algn="just" defTabSz="889000">
            <a:lnSpc>
              <a:spcPct val="90000"/>
            </a:lnSpc>
            <a:spcBef>
              <a:spcPct val="0"/>
            </a:spcBef>
            <a:spcAft>
              <a:spcPct val="20000"/>
            </a:spcAft>
            <a:buChar char="•"/>
          </a:pPr>
          <a:r>
            <a:rPr lang="ru-RU" sz="2000" b="0" i="0" kern="1200" noProof="0" dirty="0"/>
            <a:t>звернення посадових осіб органів місцевого самоврядування про порушення суб’єктом господарювання вимог законодавства у випадках, коли право на подання такого звернення передбачено законом.</a:t>
          </a:r>
          <a:endParaRPr lang="uk-UA" sz="2000" b="0" i="0" kern="1200" noProof="0" dirty="0"/>
        </a:p>
      </dsp:txBody>
      <dsp:txXfrm>
        <a:off x="0" y="931676"/>
        <a:ext cx="11287760" cy="30946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107168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uk-UA" sz="3200" b="1" kern="1200" dirty="0"/>
            <a:t>Закон України «</a:t>
          </a:r>
          <a:r>
            <a:rPr lang="ru-RU" sz="3200" b="1" i="0" kern="1200" dirty="0"/>
            <a:t>Про </a:t>
          </a:r>
          <a:r>
            <a:rPr lang="uk-UA" sz="3200" b="1" i="0" kern="1200" noProof="0" dirty="0"/>
            <a:t>державний контроль </a:t>
          </a:r>
          <a:br>
            <a:rPr lang="uk-UA" sz="3200" b="1" i="0" kern="1200" noProof="0" dirty="0"/>
          </a:br>
          <a:r>
            <a:rPr lang="uk-UA" sz="3200" b="1" i="0" kern="1200" noProof="0" dirty="0"/>
            <a:t>за використанням та охороною </a:t>
          </a:r>
          <a:r>
            <a:rPr lang="ru-RU" sz="3200" b="1" i="0" kern="1200" dirty="0"/>
            <a:t>земель</a:t>
          </a:r>
          <a:r>
            <a:rPr lang="ru-RU" sz="3200" b="1" i="0" u="none" kern="1200" dirty="0"/>
            <a:t>»</a:t>
          </a:r>
          <a:endParaRPr lang="ru-RU" sz="3200" b="1" i="0" kern="1200" dirty="0"/>
        </a:p>
      </dsp:txBody>
      <dsp:txXfrm>
        <a:off x="52315" y="52315"/>
        <a:ext cx="11183130" cy="967052"/>
      </dsp:txXfrm>
    </dsp:sp>
    <dsp:sp modelId="{1E2B8747-8E71-4A3A-B5D9-68CF3441E5D7}">
      <dsp:nvSpPr>
        <dsp:cNvPr id="0" name=""/>
        <dsp:cNvSpPr/>
      </dsp:nvSpPr>
      <dsp:spPr>
        <a:xfrm>
          <a:off x="0" y="1239756"/>
          <a:ext cx="11287760" cy="331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5560" rIns="199136" bIns="35560" numCol="1" spcCol="1270" anchor="t" anchorCtr="0">
          <a:noAutofit/>
        </a:bodyPr>
        <a:lstStyle/>
        <a:p>
          <a:pPr marL="285750" lvl="1" indent="-285750" algn="just" defTabSz="1244600">
            <a:lnSpc>
              <a:spcPct val="90000"/>
            </a:lnSpc>
            <a:spcBef>
              <a:spcPct val="0"/>
            </a:spcBef>
            <a:spcAft>
              <a:spcPct val="20000"/>
            </a:spcAft>
            <a:buChar char="•"/>
          </a:pPr>
          <a:r>
            <a:rPr lang="uk-UA" sz="2800" b="0" i="0" kern="1200" noProof="0" dirty="0"/>
            <a:t>Державний контроль за використанням та охороною земель усіх категорій та форм власності здійснює центральний орган виконавчої влади, що реалізує державну політику у сфері земельних відносин. Державний контроль за використанням та охороною земель також здійснюють виконавчі органи сільських, селищних, міських рад у межах повноважень, визначених законом, у разі прийняття відповідною радою рішення про здійснення такого контролю.</a:t>
          </a:r>
          <a:endParaRPr lang="uk-UA" sz="2800" kern="1200" noProof="0" dirty="0"/>
        </a:p>
        <a:p>
          <a:pPr marL="285750" lvl="1" indent="-285750" algn="l" defTabSz="1244600">
            <a:lnSpc>
              <a:spcPct val="90000"/>
            </a:lnSpc>
            <a:spcBef>
              <a:spcPct val="0"/>
            </a:spcBef>
            <a:spcAft>
              <a:spcPct val="20000"/>
            </a:spcAft>
            <a:buChar char="•"/>
          </a:pPr>
          <a:endParaRPr lang="uk-UA" sz="2800" kern="1200" dirty="0"/>
        </a:p>
      </dsp:txBody>
      <dsp:txXfrm>
        <a:off x="0" y="1239756"/>
        <a:ext cx="11287760" cy="3312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3700"/>
          <a:ext cx="11287760" cy="128814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uk-UA" sz="3200" b="1" kern="1200" dirty="0"/>
            <a:t>Закон України «</a:t>
          </a:r>
          <a:r>
            <a:rPr lang="ru-RU" sz="3200" b="1" i="0" kern="1200" dirty="0"/>
            <a:t>Про </a:t>
          </a:r>
          <a:r>
            <a:rPr lang="uk-UA" sz="3200" b="1" i="0" kern="1200" noProof="0" dirty="0"/>
            <a:t>державний контроль </a:t>
          </a:r>
          <a:br>
            <a:rPr lang="uk-UA" sz="3200" b="1" i="0" kern="1200" noProof="0" dirty="0"/>
          </a:br>
          <a:r>
            <a:rPr lang="uk-UA" sz="3200" b="1" i="0" kern="1200" noProof="0" dirty="0"/>
            <a:t>за використанням та охороною </a:t>
          </a:r>
          <a:r>
            <a:rPr lang="ru-RU" sz="3200" b="1" i="0" kern="1200" dirty="0"/>
            <a:t>земель</a:t>
          </a:r>
          <a:r>
            <a:rPr lang="ru-RU" sz="3200" b="1" i="0" u="none" kern="1200" dirty="0"/>
            <a:t>»</a:t>
          </a:r>
          <a:endParaRPr lang="ru-RU" sz="3200" b="1" i="0" kern="1200" dirty="0"/>
        </a:p>
      </dsp:txBody>
      <dsp:txXfrm>
        <a:off x="62882" y="66582"/>
        <a:ext cx="11161996" cy="1162383"/>
      </dsp:txXfrm>
    </dsp:sp>
    <dsp:sp modelId="{1E2B8747-8E71-4A3A-B5D9-68CF3441E5D7}">
      <dsp:nvSpPr>
        <dsp:cNvPr id="0" name=""/>
        <dsp:cNvSpPr/>
      </dsp:nvSpPr>
      <dsp:spPr>
        <a:xfrm>
          <a:off x="0" y="1291848"/>
          <a:ext cx="11287760" cy="34242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5560" rIns="199136" bIns="35560" numCol="1" spcCol="1270" anchor="t" anchorCtr="0">
          <a:noAutofit/>
        </a:bodyPr>
        <a:lstStyle/>
        <a:p>
          <a:pPr marL="285750" lvl="1" indent="-285750" algn="just" defTabSz="1244600">
            <a:lnSpc>
              <a:spcPct val="90000"/>
            </a:lnSpc>
            <a:spcBef>
              <a:spcPct val="0"/>
            </a:spcBef>
            <a:spcAft>
              <a:spcPct val="20000"/>
            </a:spcAft>
            <a:buChar char="•"/>
          </a:pPr>
          <a:r>
            <a:rPr lang="uk-UA" sz="2800" b="0" i="0" kern="1200" noProof="0" dirty="0"/>
            <a:t>Виконавчі органи сільських, селищних, міських рад набувають установлених законом повноважень із здійснення державного контролю за використанням та охороною земель у разі прийняття відповідною радою рішення про здійснення такого контролю і реалізують функцію державного контролю за використанням та охороною земель через </a:t>
          </a:r>
          <a:r>
            <a:rPr lang="uk-UA" sz="2800" b="0" i="0" u="sng" kern="1200" noProof="0" dirty="0"/>
            <a:t>державних інспекторів з державного контролю за використанням та охороною земель відповідних рад</a:t>
          </a:r>
          <a:r>
            <a:rPr lang="uk-UA" sz="2800" b="0" i="0" kern="1200" noProof="0" dirty="0"/>
            <a:t>, кваліфікаційні вимоги до яких визначені статтею 10 цього Закону.</a:t>
          </a:r>
          <a:endParaRPr lang="uk-UA" sz="2800" kern="1200" noProof="0" dirty="0"/>
        </a:p>
        <a:p>
          <a:pPr marL="285750" lvl="1" indent="-285750" algn="l" defTabSz="1244600">
            <a:lnSpc>
              <a:spcPct val="90000"/>
            </a:lnSpc>
            <a:spcBef>
              <a:spcPct val="0"/>
            </a:spcBef>
            <a:spcAft>
              <a:spcPct val="20000"/>
            </a:spcAft>
            <a:buChar char="•"/>
          </a:pPr>
          <a:endParaRPr lang="uk-UA" sz="2800" kern="1200" dirty="0"/>
        </a:p>
      </dsp:txBody>
      <dsp:txXfrm>
        <a:off x="0" y="1291848"/>
        <a:ext cx="11287760" cy="34242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626425-1D3D-4A2A-A64A-953D5ECB04C8}">
      <dsp:nvSpPr>
        <dsp:cNvPr id="0" name=""/>
        <dsp:cNvSpPr/>
      </dsp:nvSpPr>
      <dsp:spPr>
        <a:xfrm>
          <a:off x="5511" y="0"/>
          <a:ext cx="11276736" cy="5932448"/>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uk-UA" sz="3600" kern="1200" dirty="0"/>
            <a:t>Повноваження із здійснення державного контролю за використанням та охороною земель можуть бути покладені на:</a:t>
          </a:r>
          <a:endParaRPr lang="ru-RU" sz="3600" b="1" i="0" kern="1200" dirty="0"/>
        </a:p>
      </dsp:txBody>
      <dsp:txXfrm>
        <a:off x="5511" y="0"/>
        <a:ext cx="11276736" cy="1779734"/>
      </dsp:txXfrm>
    </dsp:sp>
    <dsp:sp modelId="{B2FFB801-0C48-4D42-8EEA-F97AA9E4F5BB}">
      <dsp:nvSpPr>
        <dsp:cNvPr id="0" name=""/>
        <dsp:cNvSpPr/>
      </dsp:nvSpPr>
      <dsp:spPr>
        <a:xfrm>
          <a:off x="1133185" y="1780241"/>
          <a:ext cx="9021389" cy="116548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l" defTabSz="1244600">
            <a:lnSpc>
              <a:spcPct val="90000"/>
            </a:lnSpc>
            <a:spcBef>
              <a:spcPct val="0"/>
            </a:spcBef>
            <a:spcAft>
              <a:spcPct val="35000"/>
            </a:spcAft>
            <a:buNone/>
          </a:pPr>
          <a:r>
            <a:rPr lang="uk-UA" sz="2800" kern="1200" dirty="0"/>
            <a:t>новостворений виконавчий орган сільської, селищної, міської ради;</a:t>
          </a:r>
        </a:p>
      </dsp:txBody>
      <dsp:txXfrm>
        <a:off x="1167321" y="1814377"/>
        <a:ext cx="8953117" cy="1097216"/>
      </dsp:txXfrm>
    </dsp:sp>
    <dsp:sp modelId="{1F3DCE7D-A28F-4758-A98F-AABD508E9D7E}">
      <dsp:nvSpPr>
        <dsp:cNvPr id="0" name=""/>
        <dsp:cNvSpPr/>
      </dsp:nvSpPr>
      <dsp:spPr>
        <a:xfrm>
          <a:off x="1133185" y="3125035"/>
          <a:ext cx="9021389" cy="116548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l" defTabSz="1244600">
            <a:lnSpc>
              <a:spcPct val="90000"/>
            </a:lnSpc>
            <a:spcBef>
              <a:spcPct val="0"/>
            </a:spcBef>
            <a:spcAft>
              <a:spcPct val="35000"/>
            </a:spcAft>
            <a:buNone/>
          </a:pPr>
          <a:r>
            <a:rPr lang="uk-UA" sz="2800" kern="1200" dirty="0"/>
            <a:t>виконавчий орган, що вже створений, шляхом розширення його повноважень (наприклад, земельний відділ);</a:t>
          </a:r>
        </a:p>
      </dsp:txBody>
      <dsp:txXfrm>
        <a:off x="1167321" y="3159171"/>
        <a:ext cx="8953117" cy="1097216"/>
      </dsp:txXfrm>
    </dsp:sp>
    <dsp:sp modelId="{D918D0A3-6356-4BDE-9B08-104EF2F8CC9B}">
      <dsp:nvSpPr>
        <dsp:cNvPr id="0" name=""/>
        <dsp:cNvSpPr/>
      </dsp:nvSpPr>
      <dsp:spPr>
        <a:xfrm>
          <a:off x="1133185" y="4469830"/>
          <a:ext cx="9021389" cy="116548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l" defTabSz="1244600">
            <a:lnSpc>
              <a:spcPct val="90000"/>
            </a:lnSpc>
            <a:spcBef>
              <a:spcPct val="0"/>
            </a:spcBef>
            <a:spcAft>
              <a:spcPct val="35000"/>
            </a:spcAft>
            <a:buNone/>
          </a:pPr>
          <a:r>
            <a:rPr lang="uk-UA" sz="2800" kern="1200" dirty="0"/>
            <a:t>окрему особу, уповноваживши її.</a:t>
          </a:r>
        </a:p>
      </dsp:txBody>
      <dsp:txXfrm>
        <a:off x="1167321" y="4503966"/>
        <a:ext cx="8953117" cy="10972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530170-68A1-45B0-B73B-7ADC38926672}">
      <dsp:nvSpPr>
        <dsp:cNvPr id="0" name=""/>
        <dsp:cNvSpPr/>
      </dsp:nvSpPr>
      <dsp:spPr>
        <a:xfrm>
          <a:off x="5646" y="0"/>
          <a:ext cx="11552521" cy="5000043"/>
        </a:xfrm>
        <a:prstGeom prst="roundRect">
          <a:avLst>
            <a:gd name="adj" fmla="val 10000"/>
          </a:avLst>
        </a:prstGeom>
        <a:solidFill>
          <a:schemeClr val="accent1">
            <a:lumMod val="60000"/>
            <a:lumOff val="4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kern="1200" dirty="0"/>
            <a:t>Закон України «</a:t>
          </a:r>
          <a:r>
            <a:rPr lang="ru-RU" sz="2800" kern="1200" dirty="0"/>
            <a:t>Про </a:t>
          </a:r>
          <a:r>
            <a:rPr lang="uk-UA" sz="2800" kern="1200" noProof="0" dirty="0"/>
            <a:t>державний контроль </a:t>
          </a:r>
          <a:br>
            <a:rPr lang="uk-UA" sz="2800" kern="1200" noProof="0" dirty="0"/>
          </a:br>
          <a:r>
            <a:rPr lang="uk-UA" sz="2800" kern="1200" noProof="0" dirty="0"/>
            <a:t>за використанням та охороною </a:t>
          </a:r>
          <a:r>
            <a:rPr lang="ru-RU" sz="2800" kern="1200" dirty="0"/>
            <a:t>земель»</a:t>
          </a:r>
        </a:p>
      </dsp:txBody>
      <dsp:txXfrm>
        <a:off x="5646" y="0"/>
        <a:ext cx="11552521" cy="1500012"/>
      </dsp:txXfrm>
    </dsp:sp>
    <dsp:sp modelId="{13C0B8AB-7A24-45BE-B130-3DAEEEEB644A}">
      <dsp:nvSpPr>
        <dsp:cNvPr id="0" name=""/>
        <dsp:cNvSpPr/>
      </dsp:nvSpPr>
      <dsp:spPr>
        <a:xfrm>
          <a:off x="223018" y="1501526"/>
          <a:ext cx="11117776" cy="3247001"/>
        </a:xfrm>
        <a:prstGeom prst="roundRect">
          <a:avLst>
            <a:gd name="adj" fmla="val 10000"/>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t" anchorCtr="0">
          <a:noAutofit/>
        </a:bodyPr>
        <a:lstStyle/>
        <a:p>
          <a:pPr marL="0" lvl="0" indent="0" algn="l" defTabSz="1066800">
            <a:lnSpc>
              <a:spcPct val="90000"/>
            </a:lnSpc>
            <a:spcBef>
              <a:spcPct val="0"/>
            </a:spcBef>
            <a:spcAft>
              <a:spcPct val="35000"/>
            </a:spcAft>
            <a:buNone/>
          </a:pPr>
          <a:r>
            <a:rPr lang="uk-UA" sz="2400" kern="1200" noProof="0" dirty="0">
              <a:solidFill>
                <a:schemeClr val="tx1"/>
              </a:solidFill>
            </a:rPr>
            <a:t>Сільські, селищні, міські ради після прийняття ними рішення про здійснення державного контролю за використанням та охороною земель зобов’язані:</a:t>
          </a:r>
        </a:p>
        <a:p>
          <a:pPr marL="228600" lvl="1" indent="-228600" algn="l" defTabSz="1066800">
            <a:lnSpc>
              <a:spcPct val="90000"/>
            </a:lnSpc>
            <a:spcBef>
              <a:spcPct val="0"/>
            </a:spcBef>
            <a:spcAft>
              <a:spcPct val="15000"/>
            </a:spcAft>
            <a:buChar char="•"/>
          </a:pPr>
          <a:r>
            <a:rPr lang="uk-UA" sz="2400" u="sng" kern="1200" noProof="0" dirty="0">
              <a:solidFill>
                <a:schemeClr val="tx1"/>
              </a:solidFill>
            </a:rPr>
            <a:t>протягом місяця забезпечити призначення державних інспекторів </a:t>
          </a:r>
          <a:r>
            <a:rPr lang="uk-UA" sz="2400" kern="1200" noProof="0" dirty="0">
              <a:solidFill>
                <a:schemeClr val="tx1"/>
              </a:solidFill>
            </a:rPr>
            <a:t>з контролю за використанням та охороною земель відповідних рад;</a:t>
          </a:r>
        </a:p>
        <a:p>
          <a:pPr marL="228600" lvl="1" indent="-228600" algn="l" defTabSz="1066800">
            <a:lnSpc>
              <a:spcPct val="90000"/>
            </a:lnSpc>
            <a:spcBef>
              <a:spcPct val="0"/>
            </a:spcBef>
            <a:spcAft>
              <a:spcPct val="15000"/>
            </a:spcAft>
            <a:buChar char="•"/>
          </a:pPr>
          <a:r>
            <a:rPr lang="uk-UA" sz="2400" u="sng" kern="1200" noProof="0" dirty="0">
              <a:solidFill>
                <a:schemeClr val="tx1"/>
              </a:solidFill>
            </a:rPr>
            <a:t>протягом 10 календарних днів після призначення державних інспекторів </a:t>
          </a:r>
          <a:r>
            <a:rPr lang="uk-UA" sz="2400" kern="1200" noProof="0" dirty="0">
              <a:solidFill>
                <a:schemeClr val="tx1"/>
              </a:solidFill>
            </a:rPr>
            <a:t>з контролю за використанням та охороною земель відповідних рад письмово </a:t>
          </a:r>
          <a:r>
            <a:rPr lang="uk-UA" sz="2400" u="sng" kern="1200" noProof="0" dirty="0">
              <a:solidFill>
                <a:schemeClr val="tx1"/>
              </a:solidFill>
            </a:rPr>
            <a:t>поінформувати про це центральний орган виконавчої влади, що реалізує державну політику у сфері земельних відносин.</a:t>
          </a:r>
        </a:p>
      </dsp:txBody>
      <dsp:txXfrm>
        <a:off x="318119" y="1596627"/>
        <a:ext cx="10927574" cy="30567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D9BE37-F905-4BF3-992F-C5B13B86D594}">
      <dsp:nvSpPr>
        <dsp:cNvPr id="0" name=""/>
        <dsp:cNvSpPr/>
      </dsp:nvSpPr>
      <dsp:spPr>
        <a:xfrm>
          <a:off x="462278" y="271914"/>
          <a:ext cx="2302025" cy="1601371"/>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25000" b="-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BAD254-C822-47FC-B891-9F38A8C59FE8}">
      <dsp:nvSpPr>
        <dsp:cNvPr id="0" name=""/>
        <dsp:cNvSpPr/>
      </dsp:nvSpPr>
      <dsp:spPr>
        <a:xfrm>
          <a:off x="3142309" y="229901"/>
          <a:ext cx="7865356" cy="4515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just" defTabSz="1377950">
            <a:lnSpc>
              <a:spcPct val="90000"/>
            </a:lnSpc>
            <a:spcBef>
              <a:spcPct val="0"/>
            </a:spcBef>
            <a:spcAft>
              <a:spcPct val="35000"/>
            </a:spcAft>
            <a:buNone/>
          </a:pPr>
          <a:r>
            <a:rPr lang="uk-UA" sz="3100" kern="1200" noProof="0" dirty="0"/>
            <a:t>Державним інспектором з контролю за використанням та охороною земель може бути:</a:t>
          </a:r>
        </a:p>
        <a:p>
          <a:pPr marL="0" lvl="0" indent="0" algn="just" defTabSz="1377950">
            <a:lnSpc>
              <a:spcPct val="90000"/>
            </a:lnSpc>
            <a:spcBef>
              <a:spcPct val="0"/>
            </a:spcBef>
            <a:spcAft>
              <a:spcPct val="35000"/>
            </a:spcAft>
            <a:buNone/>
          </a:pPr>
          <a:r>
            <a:rPr lang="uk-UA" sz="3100" kern="1200" noProof="0" dirty="0"/>
            <a:t>громадянин України, який має вищу освіту;</a:t>
          </a:r>
        </a:p>
        <a:p>
          <a:pPr marL="0" lvl="0" indent="0" algn="just" defTabSz="1377950">
            <a:lnSpc>
              <a:spcPct val="90000"/>
            </a:lnSpc>
            <a:spcBef>
              <a:spcPct val="0"/>
            </a:spcBef>
            <a:spcAft>
              <a:spcPct val="35000"/>
            </a:spcAft>
            <a:buNone/>
          </a:pPr>
          <a:r>
            <a:rPr lang="uk-UA" sz="3100" kern="1200" noProof="0" dirty="0"/>
            <a:t>стаж професійної діяльності у сфері землеустрою та/або у сфері права або стаж роботи в органах, що здійснюють державний нагляд (контроль) у сфері господарської діяльності, не менше одного року.</a:t>
          </a:r>
        </a:p>
      </dsp:txBody>
      <dsp:txXfrm>
        <a:off x="3142309" y="229901"/>
        <a:ext cx="7865356" cy="451510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104032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uk-UA" sz="2400" b="1" kern="1200" noProof="0" dirty="0"/>
            <a:t>Державний контроль за використанням та охороною земель, дотриманням вимог законодавства України про охорону земель і моніторинг ґрунтів здійснюються </a:t>
          </a:r>
          <a:r>
            <a:rPr lang="ru-RU" sz="2400" b="1" kern="1200" dirty="0"/>
            <a:t>шляхом:</a:t>
          </a:r>
          <a:endParaRPr lang="ru-RU" sz="2400" b="1" i="0" kern="1200" dirty="0"/>
        </a:p>
      </dsp:txBody>
      <dsp:txXfrm>
        <a:off x="50785" y="50785"/>
        <a:ext cx="11186190" cy="938758"/>
      </dsp:txXfrm>
    </dsp:sp>
    <dsp:sp modelId="{1E2B8747-8E71-4A3A-B5D9-68CF3441E5D7}">
      <dsp:nvSpPr>
        <dsp:cNvPr id="0" name=""/>
        <dsp:cNvSpPr/>
      </dsp:nvSpPr>
      <dsp:spPr>
        <a:xfrm>
          <a:off x="0" y="1045156"/>
          <a:ext cx="11287760" cy="38314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0480" rIns="170688" bIns="30480" numCol="1" spcCol="1270" anchor="t" anchorCtr="0">
          <a:noAutofit/>
        </a:bodyPr>
        <a:lstStyle/>
        <a:p>
          <a:pPr marL="228600" lvl="1" indent="-228600" algn="just" defTabSz="1066800">
            <a:lnSpc>
              <a:spcPct val="90000"/>
            </a:lnSpc>
            <a:spcBef>
              <a:spcPct val="0"/>
            </a:spcBef>
            <a:spcAft>
              <a:spcPct val="20000"/>
            </a:spcAft>
            <a:buChar char="•"/>
          </a:pPr>
          <a:r>
            <a:rPr lang="uk-UA" sz="2400" b="0" i="0" kern="1200" noProof="0" dirty="0"/>
            <a:t>проведення перевірок;</a:t>
          </a:r>
          <a:endParaRPr lang="uk-UA" sz="2400" kern="1200" noProof="0" dirty="0"/>
        </a:p>
        <a:p>
          <a:pPr marL="228600" lvl="1" indent="-228600" algn="just" defTabSz="1066800">
            <a:lnSpc>
              <a:spcPct val="90000"/>
            </a:lnSpc>
            <a:spcBef>
              <a:spcPct val="0"/>
            </a:spcBef>
            <a:spcAft>
              <a:spcPct val="20000"/>
            </a:spcAft>
            <a:buChar char="•"/>
          </a:pPr>
          <a:r>
            <a:rPr lang="uk-UA" sz="2400" b="0" i="0" kern="1200" noProof="0" dirty="0"/>
            <a:t>розгляду звернень юридичних і фізичних осіб;</a:t>
          </a:r>
        </a:p>
        <a:p>
          <a:pPr marL="228600" lvl="1" indent="-228600" algn="just" defTabSz="1066800">
            <a:lnSpc>
              <a:spcPct val="90000"/>
            </a:lnSpc>
            <a:spcBef>
              <a:spcPct val="0"/>
            </a:spcBef>
            <a:spcAft>
              <a:spcPct val="20000"/>
            </a:spcAft>
            <a:buChar char="•"/>
          </a:pPr>
          <a:r>
            <a:rPr lang="uk-UA" sz="2400" b="0" i="0" kern="1200" noProof="0" dirty="0"/>
            <a:t>участі у прийнятті в експлуатацію меліоративних систем і рекультивованих земель, захисних лісонасаджень, протиерозійних гідротехнічних споруд та інших об'єктів, які споруджуються з метою підвищення родючості ґрунтів та забезпечення охорони земель;</a:t>
          </a:r>
        </a:p>
        <a:p>
          <a:pPr marL="228600" lvl="1" indent="-228600" algn="just" defTabSz="1066800">
            <a:lnSpc>
              <a:spcPct val="90000"/>
            </a:lnSpc>
            <a:spcBef>
              <a:spcPct val="0"/>
            </a:spcBef>
            <a:spcAft>
              <a:spcPct val="20000"/>
            </a:spcAft>
            <a:buChar char="•"/>
          </a:pPr>
          <a:r>
            <a:rPr lang="uk-UA" sz="2400" b="0" i="0" kern="1200" noProof="0" dirty="0"/>
            <a:t>розгляду документації із землеустрою, пов'язаної з використанням та охороною земель;</a:t>
          </a:r>
        </a:p>
        <a:p>
          <a:pPr marL="228600" lvl="1" indent="-228600" algn="just" defTabSz="1066800">
            <a:lnSpc>
              <a:spcPct val="90000"/>
            </a:lnSpc>
            <a:spcBef>
              <a:spcPct val="0"/>
            </a:spcBef>
            <a:spcAft>
              <a:spcPct val="20000"/>
            </a:spcAft>
            <a:buChar char="•"/>
          </a:pPr>
          <a:r>
            <a:rPr lang="uk-UA" sz="2400" b="0" i="0" kern="1200" noProof="0" dirty="0"/>
            <a:t>проведення моніторингу ґрунтів та агрохімічної паспортизації земель сільськогосподарського призначення</a:t>
          </a:r>
          <a:r>
            <a:rPr lang="ru-RU" sz="2400" b="0" i="0" kern="1200" noProof="0" dirty="0"/>
            <a:t>.</a:t>
          </a:r>
          <a:endParaRPr lang="uk-UA" sz="2400" b="0" i="0" kern="1200" noProof="0" dirty="0"/>
        </a:p>
        <a:p>
          <a:pPr marL="285750" lvl="1" indent="-285750" algn="l" defTabSz="1244600">
            <a:lnSpc>
              <a:spcPct val="90000"/>
            </a:lnSpc>
            <a:spcBef>
              <a:spcPct val="0"/>
            </a:spcBef>
            <a:spcAft>
              <a:spcPct val="20000"/>
            </a:spcAft>
            <a:buChar char="•"/>
          </a:pPr>
          <a:endParaRPr lang="uk-UA" sz="2800" kern="1200" dirty="0"/>
        </a:p>
      </dsp:txBody>
      <dsp:txXfrm>
        <a:off x="0" y="1045156"/>
        <a:ext cx="11287760" cy="383141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B87DD-CCEA-4AB3-97F7-62A94F98EC49}">
      <dsp:nvSpPr>
        <dsp:cNvPr id="0" name=""/>
        <dsp:cNvSpPr/>
      </dsp:nvSpPr>
      <dsp:spPr>
        <a:xfrm>
          <a:off x="0" y="0"/>
          <a:ext cx="11287760" cy="4881400"/>
        </a:xfrm>
        <a:prstGeom prst="roundRect">
          <a:avLst>
            <a:gd name="adj" fmla="val 10000"/>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uk-UA" sz="3600" kern="1200" noProof="0" dirty="0"/>
            <a:t>Порядок здійснення державного контролю за використанням та охороною земель, дотриманням вимог законодавства України про охорону земель встановлюється </a:t>
          </a:r>
          <a:r>
            <a:rPr lang="ru-RU" sz="3600" kern="1200" noProof="0" dirty="0"/>
            <a:t>Законом </a:t>
          </a:r>
          <a:r>
            <a:rPr lang="uk-UA" sz="3600" kern="1200" noProof="0" dirty="0"/>
            <a:t>України «Про державний контроль за використанням та охороною </a:t>
          </a:r>
          <a:r>
            <a:rPr lang="ru-RU" sz="3600" kern="1200" noProof="0" dirty="0"/>
            <a:t>земель»</a:t>
          </a:r>
          <a:r>
            <a:rPr lang="uk-UA" sz="3600" kern="1200" noProof="0" dirty="0"/>
            <a:t>, Земельним кодексом України, законами України "Про охорону земель", "Про основні засади державного нагляду (контролю) у сфері господарської діяльності".</a:t>
          </a:r>
        </a:p>
      </dsp:txBody>
      <dsp:txXfrm>
        <a:off x="142971" y="142971"/>
        <a:ext cx="11001818" cy="45954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90214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uk-UA" sz="2800" b="1" kern="1200" dirty="0"/>
            <a:t>Закон України «</a:t>
          </a:r>
          <a:r>
            <a:rPr lang="ru-RU" sz="2800" b="1" i="0" u="none" kern="1200" dirty="0"/>
            <a:t>Про </a:t>
          </a:r>
          <a:r>
            <a:rPr lang="uk-UA" sz="2800" b="1" i="0" u="none" kern="1200" noProof="0" dirty="0"/>
            <a:t>основні засади державного нагляду (контролю) </a:t>
          </a:r>
          <a:br>
            <a:rPr lang="uk-UA" sz="2800" b="1" i="0" u="none" kern="1200" noProof="0" dirty="0"/>
          </a:br>
          <a:r>
            <a:rPr lang="uk-UA" sz="2800" b="1" i="0" u="none" kern="1200" noProof="0" dirty="0"/>
            <a:t>у сфері господарської діяльності</a:t>
          </a:r>
          <a:r>
            <a:rPr lang="ru-RU" sz="2800" b="1" i="0" u="none" kern="1200" dirty="0"/>
            <a:t>»</a:t>
          </a:r>
          <a:endParaRPr lang="ru-RU" sz="2800" b="1" i="0" kern="1200" dirty="0"/>
        </a:p>
      </dsp:txBody>
      <dsp:txXfrm>
        <a:off x="44039" y="44039"/>
        <a:ext cx="11199682" cy="814065"/>
      </dsp:txXfrm>
    </dsp:sp>
    <dsp:sp modelId="{1E2B8747-8E71-4A3A-B5D9-68CF3441E5D7}">
      <dsp:nvSpPr>
        <dsp:cNvPr id="0" name=""/>
        <dsp:cNvSpPr/>
      </dsp:nvSpPr>
      <dsp:spPr>
        <a:xfrm>
          <a:off x="0" y="905300"/>
          <a:ext cx="11287760" cy="3786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1750" rIns="177800" bIns="31750" numCol="1" spcCol="1270" anchor="t" anchorCtr="0">
          <a:noAutofit/>
        </a:bodyPr>
        <a:lstStyle/>
        <a:p>
          <a:pPr marL="228600" lvl="1" indent="-228600" algn="just" defTabSz="1111250">
            <a:lnSpc>
              <a:spcPct val="90000"/>
            </a:lnSpc>
            <a:spcBef>
              <a:spcPct val="0"/>
            </a:spcBef>
            <a:spcAft>
              <a:spcPct val="20000"/>
            </a:spcAft>
            <a:buChar char="•"/>
          </a:pPr>
          <a:r>
            <a:rPr lang="uk-UA" sz="2500" b="0" i="0" kern="1200" noProof="0" dirty="0"/>
            <a:t>державний нагляд (контроль) здійснюється за місцем провадження господарської діяльності суб'єкта господарювання або його відокремлених підрозділів, або у приміщенні органу державного нагляду (контролю) у випадках, передбачених законом;</a:t>
          </a:r>
          <a:endParaRPr lang="uk-UA" sz="2500" kern="1200" noProof="0" dirty="0"/>
        </a:p>
        <a:p>
          <a:pPr marL="228600" lvl="1" indent="-228600" algn="just" defTabSz="1111250">
            <a:lnSpc>
              <a:spcPct val="90000"/>
            </a:lnSpc>
            <a:spcBef>
              <a:spcPct val="0"/>
            </a:spcBef>
            <a:spcAft>
              <a:spcPct val="20000"/>
            </a:spcAft>
            <a:buChar char="•"/>
          </a:pPr>
          <a:r>
            <a:rPr lang="uk-UA" sz="2500" b="0" i="0" kern="1200" noProof="0" dirty="0"/>
            <a:t>заходи державного нагляду (контролю) - планові та позапланові заходи, які здійснюються у формі перевірок, ревізій, оглядів, обстежень та в інших формах, визначених законом;</a:t>
          </a:r>
          <a:endParaRPr lang="uk-UA" sz="2500" kern="1200" noProof="0" dirty="0"/>
        </a:p>
        <a:p>
          <a:pPr marL="228600" lvl="1" indent="-228600" algn="just" defTabSz="1111250">
            <a:lnSpc>
              <a:spcPct val="90000"/>
            </a:lnSpc>
            <a:spcBef>
              <a:spcPct val="0"/>
            </a:spcBef>
            <a:spcAft>
              <a:spcPct val="20000"/>
            </a:spcAft>
            <a:buChar char="•"/>
          </a:pPr>
          <a:r>
            <a:rPr lang="uk-UA" sz="2500" b="0" i="0" kern="1200" noProof="0" dirty="0"/>
            <a:t>планові заходи здійснюються відповідно до річних планів, що затверджуються органом державного нагляду (контролю) не пізніше 1 грудня року, що передує плановому;</a:t>
          </a:r>
          <a:endParaRPr lang="uk-UA" sz="2500" kern="1200" noProof="0" dirty="0"/>
        </a:p>
        <a:p>
          <a:pPr marL="285750" lvl="1" indent="-285750" algn="just" defTabSz="1244600">
            <a:lnSpc>
              <a:spcPct val="90000"/>
            </a:lnSpc>
            <a:spcBef>
              <a:spcPct val="0"/>
            </a:spcBef>
            <a:spcAft>
              <a:spcPct val="20000"/>
            </a:spcAft>
            <a:buChar char="•"/>
          </a:pPr>
          <a:endParaRPr lang="uk-UA" sz="2800" kern="1200" noProof="0" dirty="0"/>
        </a:p>
      </dsp:txBody>
      <dsp:txXfrm>
        <a:off x="0" y="905300"/>
        <a:ext cx="11287760" cy="378609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0BDAE2-5481-49A3-94CF-A9C0426B9F36}" type="datetimeFigureOut">
              <a:rPr lang="uk-UA" smtClean="0"/>
              <a:t>09.04.2024</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46E676-A205-4896-B5C2-EABFA65D781F}" type="slidenum">
              <a:rPr lang="uk-UA" smtClean="0"/>
              <a:t>‹#›</a:t>
            </a:fld>
            <a:endParaRPr lang="uk-UA"/>
          </a:p>
        </p:txBody>
      </p:sp>
    </p:spTree>
    <p:extLst>
      <p:ext uri="{BB962C8B-B14F-4D97-AF65-F5344CB8AC3E}">
        <p14:creationId xmlns:p14="http://schemas.microsoft.com/office/powerpoint/2010/main" val="2152684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zakon.rada.gov.ua/laws/show/1423-20#n394"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uk-UA" dirty="0"/>
              <a:t>Нагадування попередньої лекції</a:t>
            </a:r>
          </a:p>
          <a:p>
            <a:endParaRPr lang="uk-UA" dirty="0"/>
          </a:p>
        </p:txBody>
      </p:sp>
      <p:sp>
        <p:nvSpPr>
          <p:cNvPr id="4" name="Номер слайда 3"/>
          <p:cNvSpPr>
            <a:spLocks noGrp="1"/>
          </p:cNvSpPr>
          <p:nvPr>
            <p:ph type="sldNum" sz="quarter" idx="5"/>
          </p:nvPr>
        </p:nvSpPr>
        <p:spPr/>
        <p:txBody>
          <a:bodyPr/>
          <a:lstStyle/>
          <a:p>
            <a:fld id="{7846E676-A205-4896-B5C2-EABFA65D781F}" type="slidenum">
              <a:rPr lang="uk-UA" smtClean="0"/>
              <a:t>3</a:t>
            </a:fld>
            <a:endParaRPr lang="uk-UA"/>
          </a:p>
        </p:txBody>
      </p:sp>
    </p:spTree>
    <p:extLst>
      <p:ext uri="{BB962C8B-B14F-4D97-AF65-F5344CB8AC3E}">
        <p14:creationId xmlns:p14="http://schemas.microsoft.com/office/powerpoint/2010/main" val="3857870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9</a:t>
            </a:fld>
            <a:endParaRPr lang="uk-UA"/>
          </a:p>
        </p:txBody>
      </p:sp>
    </p:spTree>
    <p:extLst>
      <p:ext uri="{BB962C8B-B14F-4D97-AF65-F5344CB8AC3E}">
        <p14:creationId xmlns:p14="http://schemas.microsoft.com/office/powerpoint/2010/main" val="917774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12</a:t>
            </a:fld>
            <a:endParaRPr lang="uk-UA"/>
          </a:p>
        </p:txBody>
      </p:sp>
    </p:spTree>
    <p:extLst>
      <p:ext uri="{BB962C8B-B14F-4D97-AF65-F5344CB8AC3E}">
        <p14:creationId xmlns:p14="http://schemas.microsoft.com/office/powerpoint/2010/main" val="1997272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13</a:t>
            </a:fld>
            <a:endParaRPr lang="uk-UA"/>
          </a:p>
        </p:txBody>
      </p:sp>
    </p:spTree>
    <p:extLst>
      <p:ext uri="{BB962C8B-B14F-4D97-AF65-F5344CB8AC3E}">
        <p14:creationId xmlns:p14="http://schemas.microsoft.com/office/powerpoint/2010/main" val="1105380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7846E676-A205-4896-B5C2-EABFA65D781F}" type="slidenum">
              <a:rPr lang="uk-UA" smtClean="0"/>
              <a:t>26</a:t>
            </a:fld>
            <a:endParaRPr lang="uk-UA"/>
          </a:p>
        </p:txBody>
      </p:sp>
    </p:spTree>
    <p:extLst>
      <p:ext uri="{BB962C8B-B14F-4D97-AF65-F5344CB8AC3E}">
        <p14:creationId xmlns:p14="http://schemas.microsoft.com/office/powerpoint/2010/main" val="1591791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Нагадування попередньої лекції</a:t>
            </a:r>
          </a:p>
        </p:txBody>
      </p:sp>
      <p:sp>
        <p:nvSpPr>
          <p:cNvPr id="4" name="Номер слайда 3"/>
          <p:cNvSpPr>
            <a:spLocks noGrp="1"/>
          </p:cNvSpPr>
          <p:nvPr>
            <p:ph type="sldNum" sz="quarter" idx="5"/>
          </p:nvPr>
        </p:nvSpPr>
        <p:spPr/>
        <p:txBody>
          <a:bodyPr/>
          <a:lstStyle/>
          <a:p>
            <a:fld id="{7846E676-A205-4896-B5C2-EABFA65D781F}" type="slidenum">
              <a:rPr lang="uk-UA" smtClean="0"/>
              <a:t>27</a:t>
            </a:fld>
            <a:endParaRPr lang="uk-UA"/>
          </a:p>
        </p:txBody>
      </p:sp>
    </p:spTree>
    <p:extLst>
      <p:ext uri="{BB962C8B-B14F-4D97-AF65-F5344CB8AC3E}">
        <p14:creationId xmlns:p14="http://schemas.microsoft.com/office/powerpoint/2010/main" val="1172887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800" b="0" i="0" u="none" strike="noStrike" baseline="0" dirty="0" err="1">
                <a:latin typeface="Times New Roman" panose="02020603050405020304" pitchFamily="18" charset="0"/>
              </a:rPr>
              <a:t>Самоврядний</a:t>
            </a:r>
            <a:r>
              <a:rPr lang="ru-RU" sz="1800" b="0" i="0" u="none" strike="noStrike" baseline="0" dirty="0">
                <a:latin typeface="Times New Roman" panose="02020603050405020304" pitchFamily="18" charset="0"/>
              </a:rPr>
              <a:t> контроль за </a:t>
            </a:r>
            <a:r>
              <a:rPr lang="ru-RU" sz="1800" b="0" i="0" u="none" strike="noStrike" baseline="0" dirty="0" err="1">
                <a:latin typeface="Times New Roman" panose="02020603050405020304" pitchFamily="18" charset="0"/>
              </a:rPr>
              <a:t>використанням</a:t>
            </a:r>
            <a:r>
              <a:rPr lang="ru-RU" sz="1800" b="0" i="0" u="none" strike="noStrike" baseline="0" dirty="0">
                <a:latin typeface="Times New Roman" panose="02020603050405020304" pitchFamily="18" charset="0"/>
              </a:rPr>
              <a:t> та </a:t>
            </a:r>
            <a:r>
              <a:rPr lang="ru-RU" sz="1800" b="0" i="0" u="none" strike="noStrike" baseline="0" dirty="0" err="1">
                <a:latin typeface="Times New Roman" panose="02020603050405020304" pitchFamily="18" charset="0"/>
              </a:rPr>
              <a:t>охороною</a:t>
            </a:r>
            <a:r>
              <a:rPr lang="ru-RU" sz="1800" b="0" i="0" u="none" strike="noStrike" baseline="0" dirty="0">
                <a:latin typeface="Times New Roman" panose="02020603050405020304" pitchFamily="18" charset="0"/>
              </a:rPr>
              <a:t> земель - </a:t>
            </a:r>
            <a:r>
              <a:rPr lang="ru-RU" b="1" i="0" u="none" strike="noStrike" dirty="0" err="1">
                <a:solidFill>
                  <a:srgbClr val="333333"/>
                </a:solidFill>
                <a:effectLst/>
                <a:latin typeface="Times New Roman" panose="02020603050405020304" pitchFamily="18" charset="0"/>
              </a:rPr>
              <a:t>Стаття</a:t>
            </a:r>
            <a:r>
              <a:rPr lang="ru-RU" b="1" i="0" u="none" strike="noStrike" dirty="0">
                <a:solidFill>
                  <a:srgbClr val="333333"/>
                </a:solidFill>
                <a:effectLst/>
                <a:latin typeface="Times New Roman" panose="02020603050405020304" pitchFamily="18" charset="0"/>
              </a:rPr>
              <a:t> 189.</a:t>
            </a:r>
            <a:r>
              <a:rPr lang="ru-RU" b="0" i="0" dirty="0">
                <a:solidFill>
                  <a:srgbClr val="333333"/>
                </a:solidFill>
                <a:effectLst/>
                <a:latin typeface="Times New Roman" panose="02020603050405020304" pitchFamily="18" charset="0"/>
              </a:rPr>
              <a:t> </a:t>
            </a:r>
            <a:r>
              <a:rPr lang="ru-RU" b="0" i="1" u="none" strike="noStrike" dirty="0">
                <a:solidFill>
                  <a:srgbClr val="333333"/>
                </a:solidFill>
                <a:effectLst/>
                <a:latin typeface="Times New Roman" panose="02020603050405020304" pitchFamily="18" charset="0"/>
              </a:rPr>
              <a:t>{</a:t>
            </a:r>
            <a:r>
              <a:rPr lang="ru-RU" b="0" i="1" u="none" strike="noStrike" dirty="0" err="1">
                <a:solidFill>
                  <a:srgbClr val="333333"/>
                </a:solidFill>
                <a:effectLst/>
                <a:latin typeface="Times New Roman" panose="02020603050405020304" pitchFamily="18" charset="0"/>
              </a:rPr>
              <a:t>Статтю</a:t>
            </a:r>
            <a:r>
              <a:rPr lang="ru-RU" b="0" i="1" u="none" strike="noStrike" dirty="0">
                <a:solidFill>
                  <a:srgbClr val="333333"/>
                </a:solidFill>
                <a:effectLst/>
                <a:latin typeface="Times New Roman" panose="02020603050405020304" pitchFamily="18" charset="0"/>
              </a:rPr>
              <a:t> 189 </a:t>
            </a:r>
            <a:r>
              <a:rPr lang="ru-RU" b="0" i="1" u="none" strike="noStrike" dirty="0" err="1">
                <a:solidFill>
                  <a:srgbClr val="333333"/>
                </a:solidFill>
                <a:effectLst/>
                <a:latin typeface="Times New Roman" panose="02020603050405020304" pitchFamily="18" charset="0"/>
              </a:rPr>
              <a:t>виключено</a:t>
            </a:r>
            <a:r>
              <a:rPr lang="ru-RU" b="0" i="1" u="none" strike="noStrike" dirty="0">
                <a:solidFill>
                  <a:srgbClr val="333333"/>
                </a:solidFill>
                <a:effectLst/>
                <a:latin typeface="Times New Roman" panose="02020603050405020304" pitchFamily="18" charset="0"/>
              </a:rPr>
              <a:t> на </a:t>
            </a:r>
            <a:r>
              <a:rPr lang="ru-RU" b="0" i="1" u="none" strike="noStrike" dirty="0" err="1">
                <a:solidFill>
                  <a:srgbClr val="333333"/>
                </a:solidFill>
                <a:effectLst/>
                <a:latin typeface="Times New Roman" panose="02020603050405020304" pitchFamily="18" charset="0"/>
              </a:rPr>
              <a:t>підставі</a:t>
            </a:r>
            <a:r>
              <a:rPr lang="ru-RU" b="0" i="1" u="none" strike="noStrike" dirty="0">
                <a:solidFill>
                  <a:srgbClr val="333333"/>
                </a:solidFill>
                <a:effectLst/>
                <a:latin typeface="Times New Roman" panose="02020603050405020304" pitchFamily="18" charset="0"/>
              </a:rPr>
              <a:t> Закону </a:t>
            </a:r>
            <a:r>
              <a:rPr lang="ru-RU" b="0" i="1" u="sng" dirty="0">
                <a:solidFill>
                  <a:srgbClr val="000099"/>
                </a:solidFill>
                <a:effectLst/>
                <a:latin typeface="Times New Roman" panose="02020603050405020304" pitchFamily="18" charset="0"/>
                <a:hlinkClick r:id="rId3"/>
              </a:rPr>
              <a:t>№ 1423-IX </a:t>
            </a:r>
            <a:r>
              <a:rPr lang="ru-RU" b="0" i="1" u="sng" dirty="0" err="1">
                <a:solidFill>
                  <a:srgbClr val="000099"/>
                </a:solidFill>
                <a:effectLst/>
                <a:latin typeface="Times New Roman" panose="02020603050405020304" pitchFamily="18" charset="0"/>
                <a:hlinkClick r:id="rId3"/>
              </a:rPr>
              <a:t>від</a:t>
            </a:r>
            <a:r>
              <a:rPr lang="ru-RU" b="0" i="1" u="sng" dirty="0">
                <a:solidFill>
                  <a:srgbClr val="000099"/>
                </a:solidFill>
                <a:effectLst/>
                <a:latin typeface="Times New Roman" panose="02020603050405020304" pitchFamily="18" charset="0"/>
                <a:hlinkClick r:id="rId3"/>
              </a:rPr>
              <a:t> 28.04.2021</a:t>
            </a:r>
            <a:r>
              <a:rPr lang="ru-RU" b="0" i="1" u="none" strike="noStrike" dirty="0">
                <a:solidFill>
                  <a:srgbClr val="333333"/>
                </a:solidFill>
                <a:effectLst/>
                <a:latin typeface="Times New Roman" panose="02020603050405020304" pitchFamily="18" charset="0"/>
              </a:rPr>
              <a:t>}</a:t>
            </a:r>
          </a:p>
          <a:p>
            <a:r>
              <a:rPr lang="en-GB" dirty="0"/>
              <a:t>https://zakon.rada.gov.ua/laws/show/2768-14#n1768</a:t>
            </a:r>
            <a:endParaRPr lang="uk-UA" dirty="0"/>
          </a:p>
        </p:txBody>
      </p:sp>
      <p:sp>
        <p:nvSpPr>
          <p:cNvPr id="4" name="Номер слайда 3"/>
          <p:cNvSpPr>
            <a:spLocks noGrp="1"/>
          </p:cNvSpPr>
          <p:nvPr>
            <p:ph type="sldNum" sz="quarter" idx="5"/>
          </p:nvPr>
        </p:nvSpPr>
        <p:spPr/>
        <p:txBody>
          <a:bodyPr/>
          <a:lstStyle/>
          <a:p>
            <a:fld id="{7846E676-A205-4896-B5C2-EABFA65D781F}" type="slidenum">
              <a:rPr lang="uk-UA" smtClean="0"/>
              <a:t>28</a:t>
            </a:fld>
            <a:endParaRPr lang="uk-UA"/>
          </a:p>
        </p:txBody>
      </p:sp>
    </p:spTree>
    <p:extLst>
      <p:ext uri="{BB962C8B-B14F-4D97-AF65-F5344CB8AC3E}">
        <p14:creationId xmlns:p14="http://schemas.microsoft.com/office/powerpoint/2010/main" val="1050282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4/9/2024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8452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4/9/2024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3191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4/9/2024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737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4/9/2024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4875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E5059C3-6A89-4494-99FF-5A4D6FFD50EB}" type="datetimeFigureOut">
              <a:rPr lang="en-US" smtClean="0"/>
              <a:t>4/9/2024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6837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4/9/2024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198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4/9/2024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6818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4/9/2024</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3743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4/9/2024</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535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7D525BB-DA17-4BA0-B3C8-3AC3ABC827E6}" type="datetimeFigureOut">
              <a:rPr lang="en-US" smtClean="0"/>
              <a:t>4/9/2024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956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6C4C9A-3960-41CF-A4E9-2A8FB932454B}" type="datetimeFigureOut">
              <a:rPr lang="en-US" smtClean="0"/>
              <a:t>4/9/2024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786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t>4/9/2024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2382814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s://auc.org.ua/sites/default/files/library/met_rek_derzh_kontr_zemelw.pdf" TargetMode="External"/><Relationship Id="rId3" Type="http://schemas.openxmlformats.org/officeDocument/2006/relationships/hyperlink" Target="https://zakon.rada.gov.ua/laws/show/2768-14#Text" TargetMode="External"/><Relationship Id="rId7" Type="http://schemas.openxmlformats.org/officeDocument/2006/relationships/hyperlink" Target="https://zakon.rada.gov.ua/laws/show/z1787-23#Tex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zakon.rada.gov.ua/laws/show/877-16#Text" TargetMode="External"/><Relationship Id="rId5" Type="http://schemas.openxmlformats.org/officeDocument/2006/relationships/hyperlink" Target="https://zakon.rada.gov.ua/laws/show/1423-20#Text" TargetMode="External"/><Relationship Id="rId4" Type="http://schemas.openxmlformats.org/officeDocument/2006/relationships/hyperlink" Target="https://zakon.rada.gov.ua/laws/show/963-15#Text"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124E73-99A3-47FD-9BC3-DCB190814CF5}"/>
              </a:ext>
            </a:extLst>
          </p:cNvPr>
          <p:cNvSpPr>
            <a:spLocks noGrp="1"/>
          </p:cNvSpPr>
          <p:nvPr>
            <p:ph type="ctrTitle"/>
          </p:nvPr>
        </p:nvSpPr>
        <p:spPr>
          <a:xfrm>
            <a:off x="670560" y="2041045"/>
            <a:ext cx="10850880" cy="3988786"/>
          </a:xfrm>
        </p:spPr>
        <p:txBody>
          <a:bodyPr>
            <a:noAutofit/>
          </a:bodyPr>
          <a:lstStyle/>
          <a:p>
            <a:pPr algn="ctr"/>
            <a:r>
              <a:rPr lang="uk-UA" sz="5400" b="1" dirty="0"/>
              <a:t>Повноваження державних інспекторів у сфері державного контролю за використанням </a:t>
            </a:r>
            <a:br>
              <a:rPr lang="uk-UA" sz="5400" b="1" dirty="0"/>
            </a:br>
            <a:r>
              <a:rPr lang="uk-UA" sz="5400" b="1" dirty="0"/>
              <a:t>та охороною земель і дотриманням вимог законодавства України про охорону земель</a:t>
            </a:r>
          </a:p>
        </p:txBody>
      </p:sp>
      <p:sp>
        <p:nvSpPr>
          <p:cNvPr id="3" name="Подзаголовок 2">
            <a:extLst>
              <a:ext uri="{FF2B5EF4-FFF2-40B4-BE49-F238E27FC236}">
                <a16:creationId xmlns:a16="http://schemas.microsoft.com/office/drawing/2014/main" id="{917457D7-F28C-49B1-AB30-0C61A49199B0}"/>
              </a:ext>
            </a:extLst>
          </p:cNvPr>
          <p:cNvSpPr>
            <a:spLocks noGrp="1"/>
          </p:cNvSpPr>
          <p:nvPr>
            <p:ph type="subTitle" idx="1"/>
          </p:nvPr>
        </p:nvSpPr>
        <p:spPr>
          <a:xfrm>
            <a:off x="3294233" y="581096"/>
            <a:ext cx="5357600" cy="1160213"/>
          </a:xfrm>
        </p:spPr>
        <p:txBody>
          <a:bodyPr>
            <a:normAutofit/>
          </a:bodyPr>
          <a:lstStyle/>
          <a:p>
            <a:r>
              <a:rPr lang="uk-UA" sz="3600" b="1" dirty="0"/>
              <a:t>Лекція 6</a:t>
            </a:r>
          </a:p>
        </p:txBody>
      </p:sp>
    </p:spTree>
    <p:extLst>
      <p:ext uri="{BB962C8B-B14F-4D97-AF65-F5344CB8AC3E}">
        <p14:creationId xmlns:p14="http://schemas.microsoft.com/office/powerpoint/2010/main" val="135877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b="1" dirty="0"/>
              <a:t>Державні інспектори у сфері державного контролю за використанням та охороною земель і дотриманням вимог законодавства України про охорону земель мають право (1):</a:t>
            </a:r>
          </a:p>
        </p:txBody>
      </p:sp>
      <p:sp>
        <p:nvSpPr>
          <p:cNvPr id="7" name="Объект 6">
            <a:extLst>
              <a:ext uri="{FF2B5EF4-FFF2-40B4-BE49-F238E27FC236}">
                <a16:creationId xmlns:a16="http://schemas.microsoft.com/office/drawing/2014/main" id="{C5FF438E-258D-4477-89E2-DCA237300D37}"/>
              </a:ext>
            </a:extLst>
          </p:cNvPr>
          <p:cNvSpPr>
            <a:spLocks noGrp="1"/>
          </p:cNvSpPr>
          <p:nvPr>
            <p:ph idx="1"/>
          </p:nvPr>
        </p:nvSpPr>
        <p:spPr>
          <a:xfrm>
            <a:off x="312234" y="1825625"/>
            <a:ext cx="11630722" cy="4842804"/>
          </a:xfrm>
          <a:solidFill>
            <a:schemeClr val="accent4">
              <a:lumMod val="20000"/>
              <a:lumOff val="80000"/>
            </a:schemeClr>
          </a:solidFill>
        </p:spPr>
        <p:txBody>
          <a:bodyPr>
            <a:normAutofit lnSpcReduction="10000"/>
          </a:bodyPr>
          <a:lstStyle/>
          <a:p>
            <a:pPr algn="just"/>
            <a:r>
              <a:rPr lang="uk-UA" sz="2400" dirty="0"/>
              <a:t>безперешкодно обстежувати в установленому законодавством порядку земельні ділянки, що перебувають у власності та користуванні юридичних і фізичних осіб, перевіряти документи щодо використання та охорони земель;</a:t>
            </a:r>
          </a:p>
          <a:p>
            <a:pPr algn="just"/>
            <a:r>
              <a:rPr lang="uk-UA" sz="2400" dirty="0"/>
              <a:t>давати обов'язкові для виконання приписи з питань використання та охорони земель і дотримання вимог законодавства України про охорону земель відповідно до їх повноважень, а також про зобов'язання приведення земельної ділянки у попередній стан у випадках, установлених законом, за рахунок особи, яка вчинила відповідне правопорушення, з відшкодуванням завданих власнику земельної ділянки збитків;</a:t>
            </a:r>
          </a:p>
          <a:p>
            <a:pPr algn="just"/>
            <a:r>
              <a:rPr lang="uk-UA" sz="2400" dirty="0"/>
              <a:t>складати акти перевірок чи протоколи про адміністративні правопорушення у сфері використання та охорони земель і дотримання вимог законодавства про охорону земель та розглядати відповідно до законодавства справи про адміністративні правопорушення, а також подавати в установленому законодавством України порядку до відповідних органів матеріали перевірок щодо притягнення винних осіб до відповідальності;</a:t>
            </a:r>
          </a:p>
        </p:txBody>
      </p:sp>
    </p:spTree>
    <p:extLst>
      <p:ext uri="{BB962C8B-B14F-4D97-AF65-F5344CB8AC3E}">
        <p14:creationId xmlns:p14="http://schemas.microsoft.com/office/powerpoint/2010/main" val="180559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b="1" dirty="0"/>
              <a:t>Державні інспектори у сфері державного контролю за використанням та охороною земель і дотриманням вимог законодавства України про охорону земель мають право (2):</a:t>
            </a:r>
          </a:p>
        </p:txBody>
      </p:sp>
      <p:sp>
        <p:nvSpPr>
          <p:cNvPr id="7" name="Объект 6">
            <a:extLst>
              <a:ext uri="{FF2B5EF4-FFF2-40B4-BE49-F238E27FC236}">
                <a16:creationId xmlns:a16="http://schemas.microsoft.com/office/drawing/2014/main" id="{C5FF438E-258D-4477-89E2-DCA237300D37}"/>
              </a:ext>
            </a:extLst>
          </p:cNvPr>
          <p:cNvSpPr>
            <a:spLocks noGrp="1"/>
          </p:cNvSpPr>
          <p:nvPr>
            <p:ph idx="1"/>
          </p:nvPr>
        </p:nvSpPr>
        <p:spPr>
          <a:xfrm>
            <a:off x="312234" y="1825625"/>
            <a:ext cx="11630722" cy="4842804"/>
          </a:xfrm>
          <a:solidFill>
            <a:schemeClr val="accent4">
              <a:lumMod val="20000"/>
              <a:lumOff val="80000"/>
            </a:schemeClr>
          </a:solidFill>
        </p:spPr>
        <p:txBody>
          <a:bodyPr>
            <a:normAutofit fontScale="92500"/>
          </a:bodyPr>
          <a:lstStyle/>
          <a:p>
            <a:pPr algn="just"/>
            <a:r>
              <a:rPr lang="uk-UA" sz="2400" dirty="0"/>
              <a:t>у разі неможливості встановлення особи правопорушника земельного законодавства на місці вчинення правопорушення доставляти його до органів Національної поліції чи до приміщення виконавчого органу сільської, селищної, міської ради для встановлення особи порушника та складення протоколу про адміністративне правопорушення;</a:t>
            </a:r>
          </a:p>
          <a:p>
            <a:pPr algn="just"/>
            <a:r>
              <a:rPr lang="uk-UA" sz="2400" dirty="0"/>
              <a:t>викликати громадян, у тому числі посадових осіб, для одержання від них усних або письмових пояснень з питань, пов'язаних з порушенням земельного законодавства України;</a:t>
            </a:r>
          </a:p>
          <a:p>
            <a:pPr algn="just"/>
            <a:r>
              <a:rPr lang="uk-UA" sz="2400" dirty="0"/>
              <a:t>передавати до органів прокуратури, органів досудового розслідування акти перевірок та інші матеріали про діяння, в яких вбачаються ознаки кримінального правопорушення;</a:t>
            </a:r>
          </a:p>
          <a:p>
            <a:pPr algn="just"/>
            <a:r>
              <a:rPr lang="uk-UA" sz="2400" dirty="0"/>
              <a:t>проводити у випадках, встановлених законом, фотографування, звукозапис, кіно- і відеозйомку як допоміжний засіб для запобігання порушенням земельного законодавства України;</a:t>
            </a:r>
          </a:p>
          <a:p>
            <a:pPr algn="just"/>
            <a:r>
              <a:rPr lang="uk-UA" sz="2400" dirty="0"/>
              <a:t>звертатися до суду з позовом щодо відшкодування втрат лісогосподарського виробництва, а також повернення самовільно чи тимчасово зайнятих земельних ділянок, строк користування якими закінчився.</a:t>
            </a:r>
          </a:p>
          <a:p>
            <a:pPr algn="just"/>
            <a:endParaRPr lang="uk-UA" sz="2400" dirty="0"/>
          </a:p>
        </p:txBody>
      </p:sp>
    </p:spTree>
    <p:extLst>
      <p:ext uri="{BB962C8B-B14F-4D97-AF65-F5344CB8AC3E}">
        <p14:creationId xmlns:p14="http://schemas.microsoft.com/office/powerpoint/2010/main" val="2163993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Повноваження державних інспекторів у сфері державного контролю за використанням та охороною земель та дотриманням вимог законодавства України про охорону земель</a:t>
            </a:r>
          </a:p>
        </p:txBody>
      </p:sp>
      <p:sp>
        <p:nvSpPr>
          <p:cNvPr id="8" name="TextBox 7">
            <a:extLst>
              <a:ext uri="{FF2B5EF4-FFF2-40B4-BE49-F238E27FC236}">
                <a16:creationId xmlns:a16="http://schemas.microsoft.com/office/drawing/2014/main" id="{D196D3DA-4351-40E4-B4F4-DD3C10B7F8AE}"/>
              </a:ext>
            </a:extLst>
          </p:cNvPr>
          <p:cNvSpPr txBox="1"/>
          <p:nvPr/>
        </p:nvSpPr>
        <p:spPr>
          <a:xfrm>
            <a:off x="484414" y="1641860"/>
            <a:ext cx="11223171" cy="5016758"/>
          </a:xfrm>
          <a:prstGeom prst="rect">
            <a:avLst/>
          </a:prstGeom>
          <a:solidFill>
            <a:schemeClr val="accent1">
              <a:lumMod val="20000"/>
              <a:lumOff val="80000"/>
            </a:schemeClr>
          </a:solidFill>
        </p:spPr>
        <p:txBody>
          <a:bodyPr wrap="square">
            <a:spAutoFit/>
          </a:bodyPr>
          <a:lstStyle/>
          <a:p>
            <a:pPr marL="342900" indent="-342900" algn="just">
              <a:buFont typeface="Wingdings" panose="05000000000000000000" pitchFamily="2" charset="2"/>
              <a:buChar char="Ø"/>
            </a:pPr>
            <a:r>
              <a:rPr lang="uk-UA" sz="3200" dirty="0"/>
              <a:t>Державні інспектори у сфері державного контролю за використанням та охороною земель і дотриманням вимог законодавства про охорону земель </a:t>
            </a:r>
            <a:r>
              <a:rPr lang="uk-UA" sz="3200" u="sng" dirty="0"/>
              <a:t>можуть мати й інші повноваження відповідно до закону</a:t>
            </a:r>
            <a:r>
              <a:rPr lang="uk-UA" sz="3200" dirty="0"/>
              <a:t>.</a:t>
            </a:r>
          </a:p>
          <a:p>
            <a:pPr marL="342900" indent="-342900" algn="just">
              <a:buFont typeface="Wingdings" panose="05000000000000000000" pitchFamily="2" charset="2"/>
              <a:buChar char="Ø"/>
            </a:pPr>
            <a:endParaRPr lang="uk-UA" sz="3200" dirty="0"/>
          </a:p>
          <a:p>
            <a:pPr marL="342900" indent="-342900" algn="just">
              <a:buFont typeface="Wingdings" panose="05000000000000000000" pitchFamily="2" charset="2"/>
              <a:buChar char="Ø"/>
            </a:pPr>
            <a:r>
              <a:rPr lang="uk-UA" sz="3200" dirty="0"/>
              <a:t>Державні інспектори </a:t>
            </a:r>
            <a:r>
              <a:rPr lang="uk-UA" sz="3200" u="sng" dirty="0"/>
              <a:t>під час виконання службових обов'язків мають право</a:t>
            </a:r>
            <a:r>
              <a:rPr lang="uk-UA" sz="3200" dirty="0"/>
              <a:t> на носіння форменого одягу встановленого зразка та використовувати спеціальні транспортні засоби з </a:t>
            </a:r>
            <a:r>
              <a:rPr lang="uk-UA" sz="3200" dirty="0" err="1"/>
              <a:t>кольорографічним</a:t>
            </a:r>
            <a:r>
              <a:rPr lang="uk-UA" sz="3200" dirty="0"/>
              <a:t> забарвленням і написом з емблемою в порядку, встановленому Кабінетом Міністрів України.</a:t>
            </a:r>
            <a:endParaRPr lang="uk-UA" sz="3200" b="1" dirty="0"/>
          </a:p>
        </p:txBody>
      </p:sp>
    </p:spTree>
    <p:extLst>
      <p:ext uri="{BB962C8B-B14F-4D97-AF65-F5344CB8AC3E}">
        <p14:creationId xmlns:p14="http://schemas.microsoft.com/office/powerpoint/2010/main" val="749260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Повноваження державних інспекторів у сфері державного контролю за використанням та охороною земель та дотриманням вимог законодавства України про охорону земель</a:t>
            </a:r>
          </a:p>
        </p:txBody>
      </p:sp>
      <p:sp>
        <p:nvSpPr>
          <p:cNvPr id="8" name="TextBox 7">
            <a:extLst>
              <a:ext uri="{FF2B5EF4-FFF2-40B4-BE49-F238E27FC236}">
                <a16:creationId xmlns:a16="http://schemas.microsoft.com/office/drawing/2014/main" id="{D196D3DA-4351-40E4-B4F4-DD3C10B7F8AE}"/>
              </a:ext>
            </a:extLst>
          </p:cNvPr>
          <p:cNvSpPr txBox="1"/>
          <p:nvPr/>
        </p:nvSpPr>
        <p:spPr>
          <a:xfrm>
            <a:off x="484414" y="1641860"/>
            <a:ext cx="11223171" cy="5016758"/>
          </a:xfrm>
          <a:prstGeom prst="rect">
            <a:avLst/>
          </a:prstGeom>
          <a:solidFill>
            <a:schemeClr val="accent4">
              <a:lumMod val="20000"/>
              <a:lumOff val="80000"/>
            </a:schemeClr>
          </a:solidFill>
        </p:spPr>
        <p:txBody>
          <a:bodyPr wrap="square">
            <a:spAutoFit/>
          </a:bodyPr>
          <a:lstStyle/>
          <a:p>
            <a:pPr marL="342900" indent="-342900" algn="just">
              <a:buFont typeface="Wingdings" panose="05000000000000000000" pitchFamily="2" charset="2"/>
              <a:buChar char="Ø"/>
            </a:pPr>
            <a:r>
              <a:rPr lang="uk-UA" sz="3200" dirty="0"/>
              <a:t>Державні інспектори у сфері державного контролю за використанням та охороною земель зобов'язані додержуватися Конституції України, законів України, актів Президента України та Кабінету Міністрів України, інших нормативно-правових актів.</a:t>
            </a:r>
          </a:p>
          <a:p>
            <a:pPr marL="342900" indent="-342900" algn="just">
              <a:buFont typeface="Wingdings" panose="05000000000000000000" pitchFamily="2" charset="2"/>
              <a:buChar char="Ø"/>
            </a:pPr>
            <a:endParaRPr lang="uk-UA" sz="3200" dirty="0"/>
          </a:p>
          <a:p>
            <a:pPr marL="342900" indent="-342900" algn="just">
              <a:buFont typeface="Wingdings" panose="05000000000000000000" pitchFamily="2" charset="2"/>
              <a:buChar char="Ø"/>
            </a:pPr>
            <a:r>
              <a:rPr lang="uk-UA" sz="3200" dirty="0"/>
              <a:t>За невиконання або неналежне виконання обов'язків державні інспектори у сфері державного контролю за використанням та охороною земель несуть відповідальність згідно із законом.</a:t>
            </a:r>
            <a:endParaRPr lang="uk-UA" sz="3200" b="1" dirty="0"/>
          </a:p>
        </p:txBody>
      </p:sp>
    </p:spTree>
    <p:extLst>
      <p:ext uri="{BB962C8B-B14F-4D97-AF65-F5344CB8AC3E}">
        <p14:creationId xmlns:p14="http://schemas.microsoft.com/office/powerpoint/2010/main" val="4148776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Особливі повноваження державних інспекторів </a:t>
            </a:r>
            <a:br>
              <a:rPr lang="uk-UA" sz="3200" dirty="0"/>
            </a:br>
            <a:r>
              <a:rPr lang="uk-UA" sz="3200" dirty="0"/>
              <a:t>у сфері державного контролю за використанням </a:t>
            </a:r>
            <a:br>
              <a:rPr lang="uk-UA" sz="3200" dirty="0"/>
            </a:br>
            <a:r>
              <a:rPr lang="uk-UA" sz="3200" dirty="0"/>
              <a:t>та охороною </a:t>
            </a:r>
            <a:r>
              <a:rPr lang="ru-RU" sz="3200" dirty="0"/>
              <a:t>земель</a:t>
            </a:r>
            <a:endParaRPr lang="uk-UA" sz="3200" dirty="0"/>
          </a:p>
        </p:txBody>
      </p:sp>
      <p:sp>
        <p:nvSpPr>
          <p:cNvPr id="13" name="TextBox 12">
            <a:extLst>
              <a:ext uri="{FF2B5EF4-FFF2-40B4-BE49-F238E27FC236}">
                <a16:creationId xmlns:a16="http://schemas.microsoft.com/office/drawing/2014/main" id="{AD16CAE0-AC8B-4685-87EB-5115D90EC7D1}"/>
              </a:ext>
            </a:extLst>
          </p:cNvPr>
          <p:cNvSpPr txBox="1"/>
          <p:nvPr/>
        </p:nvSpPr>
        <p:spPr>
          <a:xfrm>
            <a:off x="5631367" y="1870026"/>
            <a:ext cx="6451258" cy="5016758"/>
          </a:xfrm>
          <a:prstGeom prst="rect">
            <a:avLst/>
          </a:prstGeom>
          <a:noFill/>
        </p:spPr>
        <p:txBody>
          <a:bodyPr wrap="square">
            <a:spAutoFit/>
          </a:bodyPr>
          <a:lstStyle/>
          <a:p>
            <a:pPr algn="just">
              <a:spcAft>
                <a:spcPts val="1200"/>
              </a:spcAft>
            </a:pPr>
            <a:r>
              <a:rPr lang="uk-UA" sz="2000" dirty="0"/>
              <a:t>Стаття 6</a:t>
            </a:r>
            <a:r>
              <a:rPr lang="uk-UA" sz="2000" baseline="30000" dirty="0"/>
              <a:t>1</a:t>
            </a:r>
            <a:r>
              <a:rPr lang="uk-UA" sz="2000" dirty="0"/>
              <a:t>. </a:t>
            </a:r>
            <a:r>
              <a:rPr lang="uk-UA" sz="2000" b="0" i="0" dirty="0">
                <a:solidFill>
                  <a:srgbClr val="333333"/>
                </a:solidFill>
                <a:effectLst/>
              </a:rPr>
              <a:t>Виконавчі органи сільських, селищних, міських рад:</a:t>
            </a:r>
          </a:p>
          <a:p>
            <a:pPr algn="just">
              <a:spcAft>
                <a:spcPts val="1200"/>
              </a:spcAft>
            </a:pPr>
            <a:r>
              <a:rPr lang="uk-UA" sz="2000" b="0" i="0" dirty="0">
                <a:solidFill>
                  <a:srgbClr val="333333"/>
                </a:solidFill>
                <a:effectLst/>
              </a:rPr>
              <a:t>а) вносять до Ради міністрів Автономної Республіки Крим, органів виконавчої влади або органів місцевого самоврядування клопотання щодо:</a:t>
            </a:r>
          </a:p>
          <a:p>
            <a:pPr marL="342900" indent="-342900" algn="just">
              <a:buFont typeface="Wingdings" panose="05000000000000000000" pitchFamily="2" charset="2"/>
              <a:buChar char="v"/>
            </a:pPr>
            <a:r>
              <a:rPr lang="uk-UA" sz="2000" b="0" i="0" dirty="0">
                <a:solidFill>
                  <a:srgbClr val="333333"/>
                </a:solidFill>
                <a:effectLst/>
              </a:rPr>
              <a:t>приведення у відповідність із законодавством прийнятих ними рішень з питань регулювання земельних відносин, використання та охорони земель;</a:t>
            </a:r>
          </a:p>
          <a:p>
            <a:pPr marL="342900" indent="-342900" algn="just">
              <a:buFont typeface="Wingdings" panose="05000000000000000000" pitchFamily="2" charset="2"/>
              <a:buChar char="v"/>
            </a:pPr>
            <a:r>
              <a:rPr lang="uk-UA" sz="2000" dirty="0"/>
              <a:t>припинення будівництва та експлуатації об’єктів у разі порушення вимог земельного законодавства України до повного усунення виявлених порушень і ліквідації їх наслідків;</a:t>
            </a:r>
          </a:p>
          <a:p>
            <a:pPr marL="342900" indent="-342900" algn="just">
              <a:buFont typeface="Wingdings" panose="05000000000000000000" pitchFamily="2" charset="2"/>
              <a:buChar char="v"/>
            </a:pPr>
            <a:r>
              <a:rPr lang="uk-UA" sz="2000" dirty="0"/>
              <a:t>припинення права користування земельною ділянкою відповідно до закону;</a:t>
            </a:r>
          </a:p>
        </p:txBody>
      </p:sp>
      <p:pic>
        <p:nvPicPr>
          <p:cNvPr id="15" name="Рисунок 14">
            <a:extLst>
              <a:ext uri="{FF2B5EF4-FFF2-40B4-BE49-F238E27FC236}">
                <a16:creationId xmlns:a16="http://schemas.microsoft.com/office/drawing/2014/main" id="{F24C28E5-CBFF-45E4-95D5-B7FC33E2E236}"/>
              </a:ext>
            </a:extLst>
          </p:cNvPr>
          <p:cNvPicPr>
            <a:picLocks noChangeAspect="1"/>
          </p:cNvPicPr>
          <p:nvPr/>
        </p:nvPicPr>
        <p:blipFill>
          <a:blip r:embed="rId2"/>
          <a:stretch>
            <a:fillRect/>
          </a:stretch>
        </p:blipFill>
        <p:spPr>
          <a:xfrm>
            <a:off x="519462" y="1984916"/>
            <a:ext cx="4934522" cy="4705815"/>
          </a:xfrm>
          <a:prstGeom prst="rect">
            <a:avLst/>
          </a:prstGeom>
        </p:spPr>
      </p:pic>
    </p:spTree>
    <p:extLst>
      <p:ext uri="{BB962C8B-B14F-4D97-AF65-F5344CB8AC3E}">
        <p14:creationId xmlns:p14="http://schemas.microsoft.com/office/powerpoint/2010/main" val="15242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Особливі повноваження державних інспекторів </a:t>
            </a:r>
            <a:br>
              <a:rPr lang="uk-UA" sz="3200" dirty="0"/>
            </a:br>
            <a:r>
              <a:rPr lang="uk-UA" sz="3200" dirty="0"/>
              <a:t>у сфері державного контролю за використанням </a:t>
            </a:r>
            <a:br>
              <a:rPr lang="uk-UA" sz="3200" dirty="0"/>
            </a:br>
            <a:r>
              <a:rPr lang="uk-UA" sz="3200" dirty="0"/>
              <a:t>та охороною </a:t>
            </a:r>
            <a:r>
              <a:rPr lang="ru-RU" sz="3200" dirty="0"/>
              <a:t>земель</a:t>
            </a:r>
            <a:endParaRPr lang="uk-UA" sz="3200" dirty="0"/>
          </a:p>
        </p:txBody>
      </p:sp>
      <p:sp>
        <p:nvSpPr>
          <p:cNvPr id="13" name="TextBox 12">
            <a:extLst>
              <a:ext uri="{FF2B5EF4-FFF2-40B4-BE49-F238E27FC236}">
                <a16:creationId xmlns:a16="http://schemas.microsoft.com/office/drawing/2014/main" id="{AD16CAE0-AC8B-4685-87EB-5115D90EC7D1}"/>
              </a:ext>
            </a:extLst>
          </p:cNvPr>
          <p:cNvSpPr txBox="1"/>
          <p:nvPr/>
        </p:nvSpPr>
        <p:spPr>
          <a:xfrm>
            <a:off x="5631367" y="1870026"/>
            <a:ext cx="6451258" cy="4708981"/>
          </a:xfrm>
          <a:prstGeom prst="rect">
            <a:avLst/>
          </a:prstGeom>
          <a:noFill/>
        </p:spPr>
        <p:txBody>
          <a:bodyPr wrap="square">
            <a:spAutoFit/>
          </a:bodyPr>
          <a:lstStyle/>
          <a:p>
            <a:pPr algn="just">
              <a:spcAft>
                <a:spcPts val="1200"/>
              </a:spcAft>
            </a:pPr>
            <a:r>
              <a:rPr lang="uk-UA" sz="2000" dirty="0"/>
              <a:t>Стаття 6</a:t>
            </a:r>
            <a:r>
              <a:rPr lang="uk-UA" sz="2000" baseline="30000" dirty="0"/>
              <a:t>1</a:t>
            </a:r>
            <a:r>
              <a:rPr lang="uk-UA" sz="2000" dirty="0"/>
              <a:t>. </a:t>
            </a:r>
            <a:r>
              <a:rPr lang="uk-UA" sz="2000" b="0" i="0" dirty="0">
                <a:solidFill>
                  <a:srgbClr val="333333"/>
                </a:solidFill>
                <a:effectLst/>
              </a:rPr>
              <a:t>Виконавчі органи сільських, селищних, міських рад:</a:t>
            </a:r>
          </a:p>
          <a:p>
            <a:pPr algn="just">
              <a:spcAft>
                <a:spcPts val="1200"/>
              </a:spcAft>
            </a:pPr>
            <a:r>
              <a:rPr lang="uk-UA" sz="2000" b="0" i="0" dirty="0">
                <a:solidFill>
                  <a:srgbClr val="333333"/>
                </a:solidFill>
                <a:effectLst/>
              </a:rPr>
              <a:t>б) звертаються до суду з позовом про відшкодування втрат лісогосподарського виробництва, повернення самовільно чи тимчасово зайнятих земельних ділянок, строк користування якими закінчився, а також про відшкодування шкоди, заподіяної внаслідок самовільного зайняття земельних ділянок, використання земельних ділянок не за цільовим призначенням;</a:t>
            </a:r>
          </a:p>
          <a:p>
            <a:pPr algn="just"/>
            <a:r>
              <a:rPr lang="uk-UA" sz="2000" dirty="0"/>
              <a:t>в) вживають відповідно до закону заходів щодо повернення самовільно зайнятих земельних ділянок їх власникам або користувачам;</a:t>
            </a:r>
          </a:p>
          <a:p>
            <a:pPr algn="just"/>
            <a:endParaRPr lang="uk-UA" sz="2000" dirty="0"/>
          </a:p>
          <a:p>
            <a:pPr algn="just"/>
            <a:r>
              <a:rPr lang="uk-UA" sz="2000" dirty="0"/>
              <a:t>г) здійснюють інші повноваження відповідно до закону.</a:t>
            </a:r>
          </a:p>
        </p:txBody>
      </p:sp>
      <p:pic>
        <p:nvPicPr>
          <p:cNvPr id="15" name="Рисунок 14">
            <a:extLst>
              <a:ext uri="{FF2B5EF4-FFF2-40B4-BE49-F238E27FC236}">
                <a16:creationId xmlns:a16="http://schemas.microsoft.com/office/drawing/2014/main" id="{F24C28E5-CBFF-45E4-95D5-B7FC33E2E236}"/>
              </a:ext>
            </a:extLst>
          </p:cNvPr>
          <p:cNvPicPr>
            <a:picLocks noChangeAspect="1"/>
          </p:cNvPicPr>
          <p:nvPr/>
        </p:nvPicPr>
        <p:blipFill>
          <a:blip r:embed="rId2"/>
          <a:stretch>
            <a:fillRect/>
          </a:stretch>
        </p:blipFill>
        <p:spPr>
          <a:xfrm>
            <a:off x="519462" y="1984916"/>
            <a:ext cx="4934522" cy="4705815"/>
          </a:xfrm>
          <a:prstGeom prst="rect">
            <a:avLst/>
          </a:prstGeom>
        </p:spPr>
      </p:pic>
    </p:spTree>
    <p:extLst>
      <p:ext uri="{BB962C8B-B14F-4D97-AF65-F5344CB8AC3E}">
        <p14:creationId xmlns:p14="http://schemas.microsoft.com/office/powerpoint/2010/main" val="1719832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Особливі повноваження державних інспекторів </a:t>
            </a:r>
            <a:br>
              <a:rPr lang="uk-UA" sz="3200" dirty="0"/>
            </a:br>
            <a:r>
              <a:rPr lang="uk-UA" sz="3200" dirty="0"/>
              <a:t>у сфері державного контролю за використанням </a:t>
            </a:r>
            <a:br>
              <a:rPr lang="uk-UA" sz="3200" dirty="0"/>
            </a:br>
            <a:r>
              <a:rPr lang="uk-UA" sz="3200" dirty="0"/>
              <a:t>та охороною </a:t>
            </a:r>
            <a:r>
              <a:rPr lang="ru-RU" sz="3200" dirty="0"/>
              <a:t>земель</a:t>
            </a:r>
            <a:endParaRPr lang="uk-UA" sz="3200" dirty="0"/>
          </a:p>
        </p:txBody>
      </p:sp>
      <p:sp>
        <p:nvSpPr>
          <p:cNvPr id="13" name="TextBox 12">
            <a:extLst>
              <a:ext uri="{FF2B5EF4-FFF2-40B4-BE49-F238E27FC236}">
                <a16:creationId xmlns:a16="http://schemas.microsoft.com/office/drawing/2014/main" id="{AD16CAE0-AC8B-4685-87EB-5115D90EC7D1}"/>
              </a:ext>
            </a:extLst>
          </p:cNvPr>
          <p:cNvSpPr txBox="1"/>
          <p:nvPr/>
        </p:nvSpPr>
        <p:spPr>
          <a:xfrm>
            <a:off x="3891777" y="2030115"/>
            <a:ext cx="8095784" cy="4462760"/>
          </a:xfrm>
          <a:prstGeom prst="rect">
            <a:avLst/>
          </a:prstGeom>
          <a:noFill/>
        </p:spPr>
        <p:txBody>
          <a:bodyPr wrap="square">
            <a:spAutoFit/>
          </a:bodyPr>
          <a:lstStyle/>
          <a:p>
            <a:pPr marL="342900" indent="-342900" algn="just">
              <a:spcAft>
                <a:spcPts val="1200"/>
              </a:spcAft>
              <a:buFont typeface="Wingdings" panose="05000000000000000000" pitchFamily="2" charset="2"/>
              <a:buChar char="Ø"/>
            </a:pPr>
            <a:r>
              <a:rPr lang="uk-UA" sz="2200" dirty="0"/>
              <a:t>Виконанням власниками і користувачами земель комплексу необхідних заходів із захисту земель від заростання бур’янами, чагарниками.</a:t>
            </a:r>
          </a:p>
          <a:p>
            <a:pPr marL="342900" indent="-342900" algn="just">
              <a:spcAft>
                <a:spcPts val="1200"/>
              </a:spcAft>
              <a:buFont typeface="Wingdings" panose="05000000000000000000" pitchFamily="2" charset="2"/>
              <a:buChar char="Ø"/>
            </a:pPr>
            <a:r>
              <a:rPr lang="uk-UA" sz="2200" dirty="0"/>
              <a:t>Дотриманням режиму експлуатації протиерозійних, гідротехнічних споруд, а також вимог законодавства щодо збереження захисних насаджень і межових знаків.</a:t>
            </a:r>
          </a:p>
          <a:p>
            <a:pPr marL="342900" indent="-342900" algn="just">
              <a:spcAft>
                <a:spcPts val="1200"/>
              </a:spcAft>
              <a:buFont typeface="Wingdings" panose="05000000000000000000" pitchFamily="2" charset="2"/>
              <a:buChar char="Ø"/>
            </a:pPr>
            <a:r>
              <a:rPr lang="uk-UA" sz="2200" dirty="0"/>
              <a:t>Виконанням землевласниками та землекористувачами вимог щодо використання земель за цільовим призначенням, розміщенням, проектуванням, будівництвом, введенням в дію об’єктів, що негативно впливають на стан земель, експлуатацією, збереженням протиерозійних гідротехнічних споруд, захисних лісонасаджень.</a:t>
            </a:r>
          </a:p>
        </p:txBody>
      </p:sp>
      <p:pic>
        <p:nvPicPr>
          <p:cNvPr id="5" name="Рисунок 4">
            <a:extLst>
              <a:ext uri="{FF2B5EF4-FFF2-40B4-BE49-F238E27FC236}">
                <a16:creationId xmlns:a16="http://schemas.microsoft.com/office/drawing/2014/main" id="{918CEC91-7618-4D8A-891A-FE0474777851}"/>
              </a:ext>
            </a:extLst>
          </p:cNvPr>
          <p:cNvPicPr>
            <a:picLocks noChangeAspect="1"/>
          </p:cNvPicPr>
          <p:nvPr/>
        </p:nvPicPr>
        <p:blipFill>
          <a:blip r:embed="rId2"/>
          <a:stretch>
            <a:fillRect/>
          </a:stretch>
        </p:blipFill>
        <p:spPr>
          <a:xfrm>
            <a:off x="346402" y="2030115"/>
            <a:ext cx="3328954" cy="2408448"/>
          </a:xfrm>
          <a:prstGeom prst="rect">
            <a:avLst/>
          </a:prstGeom>
        </p:spPr>
      </p:pic>
    </p:spTree>
    <p:extLst>
      <p:ext uri="{BB962C8B-B14F-4D97-AF65-F5344CB8AC3E}">
        <p14:creationId xmlns:p14="http://schemas.microsoft.com/office/powerpoint/2010/main" val="1070452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938532904"/>
              </p:ext>
            </p:extLst>
          </p:nvPr>
        </p:nvGraphicFramePr>
        <p:xfrm>
          <a:off x="375920" y="1784196"/>
          <a:ext cx="11287760" cy="48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3356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564802041"/>
              </p:ext>
            </p:extLst>
          </p:nvPr>
        </p:nvGraphicFramePr>
        <p:xfrm>
          <a:off x="375920" y="1784196"/>
          <a:ext cx="11287760" cy="48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5403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373535182"/>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4907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988E08-FD37-4CD0-B112-CA40628E3654}"/>
              </a:ext>
            </a:extLst>
          </p:cNvPr>
          <p:cNvSpPr>
            <a:spLocks noGrp="1"/>
          </p:cNvSpPr>
          <p:nvPr>
            <p:ph type="title"/>
          </p:nvPr>
        </p:nvSpPr>
        <p:spPr/>
        <p:txBody>
          <a:bodyPr/>
          <a:lstStyle/>
          <a:p>
            <a:pPr algn="ctr"/>
            <a:r>
              <a:rPr lang="uk-UA" dirty="0"/>
              <a:t>ПЛАН</a:t>
            </a:r>
          </a:p>
        </p:txBody>
      </p:sp>
      <p:sp>
        <p:nvSpPr>
          <p:cNvPr id="3" name="Объект 2">
            <a:extLst>
              <a:ext uri="{FF2B5EF4-FFF2-40B4-BE49-F238E27FC236}">
                <a16:creationId xmlns:a16="http://schemas.microsoft.com/office/drawing/2014/main" id="{B22CA2BE-BA7B-47AB-AF33-41CEBC52512A}"/>
              </a:ext>
            </a:extLst>
          </p:cNvPr>
          <p:cNvSpPr>
            <a:spLocks noGrp="1"/>
          </p:cNvSpPr>
          <p:nvPr>
            <p:ph idx="1"/>
          </p:nvPr>
        </p:nvSpPr>
        <p:spPr>
          <a:xfrm>
            <a:off x="838200" y="1690688"/>
            <a:ext cx="10515600" cy="4351338"/>
          </a:xfrm>
        </p:spPr>
        <p:txBody>
          <a:bodyPr>
            <a:noAutofit/>
          </a:bodyPr>
          <a:lstStyle/>
          <a:p>
            <a:pPr marL="514350" indent="-514350" algn="just">
              <a:buFont typeface="+mj-lt"/>
              <a:buAutoNum type="arabicPeriod"/>
            </a:pPr>
            <a:r>
              <a:rPr lang="uk-UA" sz="3200" dirty="0"/>
              <a:t>Повноваження державних інспекторів у сфері державного контролю за використанням та охороною </a:t>
            </a:r>
            <a:r>
              <a:rPr lang="ru-RU" sz="3200" dirty="0"/>
              <a:t>земель</a:t>
            </a:r>
            <a:r>
              <a:rPr lang="uk-UA" sz="3200" dirty="0"/>
              <a:t>.</a:t>
            </a:r>
          </a:p>
          <a:p>
            <a:pPr marL="514350" indent="-514350" algn="just">
              <a:buFont typeface="+mj-lt"/>
              <a:buAutoNum type="arabicPeriod"/>
            </a:pPr>
            <a:r>
              <a:rPr lang="uk-UA" sz="3200" dirty="0"/>
              <a:t>Особливі повноваження державних інспекторів у сфері державного контролю за використанням та охороною </a:t>
            </a:r>
            <a:r>
              <a:rPr lang="ru-RU" sz="3200" dirty="0"/>
              <a:t>земель</a:t>
            </a:r>
            <a:r>
              <a:rPr lang="uk-UA" sz="3200" dirty="0"/>
              <a:t>.</a:t>
            </a:r>
          </a:p>
          <a:p>
            <a:pPr marL="514350" indent="-514350" algn="just">
              <a:buFont typeface="+mj-lt"/>
              <a:buAutoNum type="arabicPeriod"/>
            </a:pPr>
            <a:r>
              <a:rPr lang="ru-RU" sz="3200" dirty="0"/>
              <a:t>Процедура </a:t>
            </a:r>
            <a:r>
              <a:rPr lang="uk-UA" sz="3200" dirty="0"/>
              <a:t>проведення перевірок державними інспекторами у сфері контролю за використанням та охороною </a:t>
            </a:r>
            <a:r>
              <a:rPr lang="ru-RU" sz="3200" dirty="0"/>
              <a:t>земель.</a:t>
            </a:r>
          </a:p>
        </p:txBody>
      </p:sp>
    </p:spTree>
    <p:extLst>
      <p:ext uri="{BB962C8B-B14F-4D97-AF65-F5344CB8AC3E}">
        <p14:creationId xmlns:p14="http://schemas.microsoft.com/office/powerpoint/2010/main" val="3552379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570415296"/>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001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985072013"/>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982264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891462226"/>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90426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220072599"/>
              </p:ext>
            </p:extLst>
          </p:nvPr>
        </p:nvGraphicFramePr>
        <p:xfrm>
          <a:off x="452120" y="2160611"/>
          <a:ext cx="11287760" cy="35488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7013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2255958514"/>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1801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977470500"/>
              </p:ext>
            </p:extLst>
          </p:nvPr>
        </p:nvGraphicFramePr>
        <p:xfrm>
          <a:off x="375920" y="1971041"/>
          <a:ext cx="11287760" cy="4262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4653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Процедура проведення перевірок державними інспекторами у сфері контролю за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479774574"/>
              </p:ext>
            </p:extLst>
          </p:nvPr>
        </p:nvGraphicFramePr>
        <p:xfrm>
          <a:off x="375920" y="1971040"/>
          <a:ext cx="11287760" cy="41621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2760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75554"/>
            <a:ext cx="10515600" cy="1325563"/>
          </a:xfrm>
        </p:spPr>
        <p:txBody>
          <a:bodyPr>
            <a:noAutofit/>
          </a:bodyPr>
          <a:lstStyle/>
          <a:p>
            <a:pPr algn="ctr"/>
            <a:r>
              <a:rPr lang="uk-UA" sz="2800" dirty="0"/>
              <a:t>Уніфікована форма </a:t>
            </a:r>
            <a:r>
              <a:rPr lang="uk-UA" sz="2800" dirty="0" err="1"/>
              <a:t>акта</a:t>
            </a:r>
            <a:r>
              <a:rPr lang="uk-UA" sz="2800" dirty="0"/>
              <a:t>, що складається за результатами проведення заходів державного нагляду (контролю) у сфері використання та охорони земель</a:t>
            </a:r>
          </a:p>
        </p:txBody>
      </p:sp>
      <p:pic>
        <p:nvPicPr>
          <p:cNvPr id="4" name="Рисунок 3">
            <a:extLst>
              <a:ext uri="{FF2B5EF4-FFF2-40B4-BE49-F238E27FC236}">
                <a16:creationId xmlns:a16="http://schemas.microsoft.com/office/drawing/2014/main" id="{432FAF84-A04E-4CFF-A6AF-096090F7AA4B}"/>
              </a:ext>
            </a:extLst>
          </p:cNvPr>
          <p:cNvPicPr>
            <a:picLocks noChangeAspect="1"/>
          </p:cNvPicPr>
          <p:nvPr/>
        </p:nvPicPr>
        <p:blipFill>
          <a:blip r:embed="rId3"/>
          <a:stretch>
            <a:fillRect/>
          </a:stretch>
        </p:blipFill>
        <p:spPr>
          <a:xfrm>
            <a:off x="446049" y="1501117"/>
            <a:ext cx="4360127" cy="5186022"/>
          </a:xfrm>
          <a:prstGeom prst="rect">
            <a:avLst/>
          </a:prstGeom>
        </p:spPr>
      </p:pic>
      <p:sp>
        <p:nvSpPr>
          <p:cNvPr id="7" name="TextBox 6">
            <a:extLst>
              <a:ext uri="{FF2B5EF4-FFF2-40B4-BE49-F238E27FC236}">
                <a16:creationId xmlns:a16="http://schemas.microsoft.com/office/drawing/2014/main" id="{7ECADEA0-73F2-4D4F-ABA3-017C489F6946}"/>
              </a:ext>
            </a:extLst>
          </p:cNvPr>
          <p:cNvSpPr txBox="1"/>
          <p:nvPr/>
        </p:nvSpPr>
        <p:spPr>
          <a:xfrm>
            <a:off x="5259660" y="6518520"/>
            <a:ext cx="6094140" cy="230832"/>
          </a:xfrm>
          <a:prstGeom prst="rect">
            <a:avLst/>
          </a:prstGeom>
          <a:noFill/>
        </p:spPr>
        <p:txBody>
          <a:bodyPr wrap="square">
            <a:spAutoFit/>
          </a:bodyPr>
          <a:lstStyle/>
          <a:p>
            <a:r>
              <a:rPr lang="uk-UA" sz="900" dirty="0"/>
              <a:t>https://zakon.rada.gov.ua/laws/show/z1787-23#Text</a:t>
            </a:r>
          </a:p>
        </p:txBody>
      </p:sp>
      <p:sp>
        <p:nvSpPr>
          <p:cNvPr id="9" name="TextBox 8">
            <a:extLst>
              <a:ext uri="{FF2B5EF4-FFF2-40B4-BE49-F238E27FC236}">
                <a16:creationId xmlns:a16="http://schemas.microsoft.com/office/drawing/2014/main" id="{DF1BA495-28AC-4298-B714-C12784055E29}"/>
              </a:ext>
            </a:extLst>
          </p:cNvPr>
          <p:cNvSpPr txBox="1"/>
          <p:nvPr/>
        </p:nvSpPr>
        <p:spPr>
          <a:xfrm>
            <a:off x="5259660" y="1501117"/>
            <a:ext cx="6094140" cy="4708981"/>
          </a:xfrm>
          <a:prstGeom prst="rect">
            <a:avLst/>
          </a:prstGeom>
          <a:noFill/>
        </p:spPr>
        <p:txBody>
          <a:bodyPr wrap="square">
            <a:spAutoFit/>
          </a:bodyPr>
          <a:lstStyle/>
          <a:p>
            <a:pPr algn="just"/>
            <a:r>
              <a:rPr lang="uk-UA" sz="1500" dirty="0"/>
              <a:t>Відповідно до законодавства виконавчі органи сільських, селищних, міських рад можуть здійснювати державний контроль за використанням та охороною земель у разі прийняття відповідною радою рішення про здійснення такого контролю. Обов’язковою умовою для реалізації таких повноважень є затвердження уніфікованих форм актів.</a:t>
            </a:r>
          </a:p>
          <a:p>
            <a:endParaRPr lang="uk-UA" sz="1500" dirty="0"/>
          </a:p>
          <a:p>
            <a:pPr algn="just"/>
            <a:r>
              <a:rPr lang="uk-UA" sz="1500" dirty="0"/>
              <a:t>З набранням чинності наказу Міністерства аграрної політики та продовольства України від 04 вересня 2023 року № 1625 виконавчі органи сільських, селищних, міських рад отримали необхідний інструмент для реалізації законодавчо визначених повноважень зі здійснення планових (позапланових) заходів державного нагляду (контролю) щодо дотримання вимог законодавства суб’єктами господарювання у сфері використання та охорони земель.</a:t>
            </a:r>
          </a:p>
          <a:p>
            <a:endParaRPr lang="uk-UA" sz="1500" dirty="0"/>
          </a:p>
          <a:p>
            <a:pPr algn="just"/>
            <a:r>
              <a:rPr lang="uk-UA" sz="1500" dirty="0"/>
              <a:t>Пунктом 1 Постанови Кабінету Міністрів України від 13 березня 2022 р. № 303 «Про припинення заходів державного нагляду (контролю) і державного ринкового нагляду в умовах воєнного стану» припинено проведення планових та позапланових заходів державного нагляду (контролю) і державного ринкового нагляду на період воєнного стану.</a:t>
            </a:r>
          </a:p>
        </p:txBody>
      </p:sp>
      <p:sp>
        <p:nvSpPr>
          <p:cNvPr id="11" name="TextBox 10">
            <a:extLst>
              <a:ext uri="{FF2B5EF4-FFF2-40B4-BE49-F238E27FC236}">
                <a16:creationId xmlns:a16="http://schemas.microsoft.com/office/drawing/2014/main" id="{510D9653-AC9E-4808-A4A3-A416C23D9488}"/>
              </a:ext>
            </a:extLst>
          </p:cNvPr>
          <p:cNvSpPr txBox="1"/>
          <p:nvPr/>
        </p:nvSpPr>
        <p:spPr>
          <a:xfrm>
            <a:off x="5259660" y="6202268"/>
            <a:ext cx="6547624" cy="369332"/>
          </a:xfrm>
          <a:prstGeom prst="rect">
            <a:avLst/>
          </a:prstGeom>
          <a:noFill/>
        </p:spPr>
        <p:txBody>
          <a:bodyPr wrap="square">
            <a:spAutoFit/>
          </a:bodyPr>
          <a:lstStyle/>
          <a:p>
            <a:r>
              <a:rPr lang="uk-UA" sz="900" dirty="0"/>
              <a:t>https://land.gov.ua/zatverdzheno-novu-unifikovanu-formu-akta-shho-skladayetsya-za-rezultatamy-provedennya-zahodiv-derzhavnogo-naglyadu-kontrolyu-u-sferi-vykorystannya-ta-ohorony-zemel/</a:t>
            </a:r>
          </a:p>
        </p:txBody>
      </p:sp>
    </p:spTree>
    <p:extLst>
      <p:ext uri="{BB962C8B-B14F-4D97-AF65-F5344CB8AC3E}">
        <p14:creationId xmlns:p14="http://schemas.microsoft.com/office/powerpoint/2010/main" val="31616360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AE57EA-8ABE-4C86-AE03-3794055D02A1}"/>
              </a:ext>
            </a:extLst>
          </p:cNvPr>
          <p:cNvSpPr>
            <a:spLocks noGrp="1"/>
          </p:cNvSpPr>
          <p:nvPr>
            <p:ph type="title"/>
          </p:nvPr>
        </p:nvSpPr>
        <p:spPr>
          <a:xfrm>
            <a:off x="838200" y="0"/>
            <a:ext cx="10515600" cy="1007165"/>
          </a:xfrm>
        </p:spPr>
        <p:txBody>
          <a:bodyPr/>
          <a:lstStyle/>
          <a:p>
            <a:pPr algn="ctr"/>
            <a:r>
              <a:rPr lang="uk-UA" dirty="0"/>
              <a:t>Рекомендована література</a:t>
            </a:r>
          </a:p>
        </p:txBody>
      </p:sp>
      <p:sp>
        <p:nvSpPr>
          <p:cNvPr id="3" name="Объект 2">
            <a:extLst>
              <a:ext uri="{FF2B5EF4-FFF2-40B4-BE49-F238E27FC236}">
                <a16:creationId xmlns:a16="http://schemas.microsoft.com/office/drawing/2014/main" id="{2FC60DCE-A569-4818-9F56-FF8F24DB93D1}"/>
              </a:ext>
            </a:extLst>
          </p:cNvPr>
          <p:cNvSpPr>
            <a:spLocks noGrp="1"/>
          </p:cNvSpPr>
          <p:nvPr>
            <p:ph idx="1"/>
          </p:nvPr>
        </p:nvSpPr>
        <p:spPr>
          <a:xfrm>
            <a:off x="518160" y="768625"/>
            <a:ext cx="11064240" cy="6089375"/>
          </a:xfrm>
        </p:spPr>
        <p:txBody>
          <a:bodyPr>
            <a:normAutofit/>
          </a:bodyPr>
          <a:lstStyle/>
          <a:p>
            <a:r>
              <a:rPr lang="uk-UA" sz="1800" dirty="0"/>
              <a:t>Земельний кодекс України від </a:t>
            </a:r>
            <a:r>
              <a:rPr lang="en-GB" sz="1800" dirty="0"/>
              <a:t>25.10.2001 № 2768-III</a:t>
            </a:r>
            <a:r>
              <a:rPr lang="ru-RU" sz="1800" dirty="0"/>
              <a:t>. </a:t>
            </a:r>
            <a:r>
              <a:rPr lang="en-US" sz="1800" dirty="0"/>
              <a:t>URL</a:t>
            </a:r>
            <a:r>
              <a:rPr lang="uk-UA" sz="1800" dirty="0"/>
              <a:t>: </a:t>
            </a:r>
            <a:r>
              <a:rPr lang="ru-RU" sz="1800" dirty="0">
                <a:hlinkClick r:id="rId3"/>
              </a:rPr>
              <a:t>https://zakon.rada.gov.ua/laws/show/2768-14#Text</a:t>
            </a:r>
            <a:r>
              <a:rPr lang="ru-RU" sz="1800" dirty="0"/>
              <a:t> </a:t>
            </a:r>
          </a:p>
          <a:p>
            <a:r>
              <a:rPr lang="uk-UA" sz="1800" dirty="0"/>
              <a:t>Закон України «Про державний контроль за використанням та охороною земель» від </a:t>
            </a:r>
            <a:r>
              <a:rPr lang="ru-RU" sz="1800" dirty="0"/>
              <a:t>19.06.2003 № 963-</a:t>
            </a:r>
            <a:r>
              <a:rPr lang="en-GB" sz="1800" dirty="0"/>
              <a:t>IV</a:t>
            </a:r>
            <a:r>
              <a:rPr lang="uk-UA" sz="1800" dirty="0"/>
              <a:t>. </a:t>
            </a:r>
            <a:r>
              <a:rPr lang="en-US" sz="1800" dirty="0"/>
              <a:t>URL</a:t>
            </a:r>
            <a:r>
              <a:rPr lang="uk-UA" sz="1800" dirty="0"/>
              <a:t>: </a:t>
            </a:r>
            <a:r>
              <a:rPr lang="en-GB" sz="1800" dirty="0">
                <a:hlinkClick r:id="rId4"/>
              </a:rPr>
              <a:t>https://zakon.rada.gov.ua/laws/show/963-15#Text</a:t>
            </a:r>
            <a:r>
              <a:rPr lang="uk-UA" sz="1800" dirty="0"/>
              <a:t> </a:t>
            </a:r>
            <a:endParaRPr lang="ru-RU" sz="1800" dirty="0"/>
          </a:p>
          <a:p>
            <a:r>
              <a:rPr lang="ru-RU" sz="1800" dirty="0"/>
              <a:t>Закон </a:t>
            </a:r>
            <a:r>
              <a:rPr lang="uk-UA" sz="1800" dirty="0"/>
              <a:t>України «Про внесення змін до деяких законодавчих актів України щодо вдосконалення системи управління та дерегуляції у сфері земельних відносин» від 28.04.2021 року № 1423-IX (дата набрання чинності </a:t>
            </a:r>
            <a:r>
              <a:rPr lang="ru-RU" sz="1800" dirty="0"/>
              <a:t>27.05.2021). </a:t>
            </a:r>
            <a:r>
              <a:rPr lang="en-US" sz="1800" dirty="0"/>
              <a:t>URL</a:t>
            </a:r>
            <a:r>
              <a:rPr lang="uk-UA" sz="1800" dirty="0"/>
              <a:t>:</a:t>
            </a:r>
            <a:r>
              <a:rPr lang="ru-RU" sz="1800" dirty="0"/>
              <a:t> </a:t>
            </a:r>
            <a:r>
              <a:rPr lang="en-GB" sz="1800" dirty="0">
                <a:hlinkClick r:id="rId5"/>
              </a:rPr>
              <a:t>https://zakon.rada.gov.ua/laws/show/1423-20#Text</a:t>
            </a:r>
            <a:r>
              <a:rPr lang="uk-UA" sz="1800" dirty="0"/>
              <a:t> </a:t>
            </a:r>
            <a:endParaRPr lang="ru-RU" sz="1800" dirty="0"/>
          </a:p>
          <a:p>
            <a:r>
              <a:rPr lang="ru-RU" sz="1800" dirty="0"/>
              <a:t>Закон </a:t>
            </a:r>
            <a:r>
              <a:rPr lang="uk-UA" sz="1800" dirty="0"/>
              <a:t>України «Про основні засади державного нагляду (контролю) у сфері господарської діяльності» від </a:t>
            </a:r>
            <a:r>
              <a:rPr lang="en-GB" sz="1800" dirty="0"/>
              <a:t>05.04.2007 № 877-V</a:t>
            </a:r>
            <a:r>
              <a:rPr lang="uk-UA" sz="1800" dirty="0"/>
              <a:t>.</a:t>
            </a:r>
            <a:r>
              <a:rPr lang="ru-RU" sz="1800" dirty="0"/>
              <a:t> </a:t>
            </a:r>
            <a:r>
              <a:rPr lang="en-US" sz="1800" dirty="0"/>
              <a:t>URL</a:t>
            </a:r>
            <a:r>
              <a:rPr lang="uk-UA" sz="1800" dirty="0"/>
              <a:t>:</a:t>
            </a:r>
            <a:r>
              <a:rPr lang="en-US" sz="1800" dirty="0"/>
              <a:t> </a:t>
            </a:r>
            <a:r>
              <a:rPr lang="ru-RU" sz="1800" dirty="0">
                <a:hlinkClick r:id="rId6"/>
              </a:rPr>
              <a:t>https://zakon.rada.gov.ua/laws/show/877-16#Text</a:t>
            </a:r>
            <a:endParaRPr lang="ru-RU" sz="1800" dirty="0"/>
          </a:p>
          <a:p>
            <a:r>
              <a:rPr lang="uk-UA" sz="1800" dirty="0"/>
              <a:t>Наказ Міністерства аграрної політики та продовольства України «Про затвердження уніфікованої форми </a:t>
            </a:r>
            <a:r>
              <a:rPr lang="uk-UA" sz="1800" dirty="0" err="1"/>
              <a:t>акта</a:t>
            </a:r>
            <a:r>
              <a:rPr lang="uk-UA" sz="1800" dirty="0"/>
              <a:t>, що складається за результатами проведення планового (позапланового) заходу державного нагляду (контролю) щодо дотримання суб’єктом господарювання вимог законодавства у сфері використання та охорони земель, та інших форм розпорядчих документів» від 04 вересня 2023 року № 1625, зареєстрований в Міністерстві юстиції України 12 жовтня 2023 року за № 1787/40843. </a:t>
            </a:r>
            <a:r>
              <a:rPr lang="en-US" sz="1800" dirty="0"/>
              <a:t>URL</a:t>
            </a:r>
            <a:r>
              <a:rPr lang="uk-UA" sz="1800" dirty="0"/>
              <a:t>: </a:t>
            </a:r>
            <a:r>
              <a:rPr lang="en-GB" sz="1800" dirty="0">
                <a:hlinkClick r:id="rId7"/>
              </a:rPr>
              <a:t>https://zakon.rada.gov.ua/laws/show/z1787-23#Text</a:t>
            </a:r>
            <a:r>
              <a:rPr lang="uk-UA" sz="1800" dirty="0"/>
              <a:t> </a:t>
            </a:r>
          </a:p>
          <a:p>
            <a:r>
              <a:rPr lang="uk-UA" sz="1800" dirty="0"/>
              <a:t>Методичні рекомендації здійснення державного контролю за використанням та охороною земель органами місцевого самоврядування. За загальною редакцією </a:t>
            </a:r>
            <a:r>
              <a:rPr lang="uk-UA" sz="1800" dirty="0" err="1"/>
              <a:t>Слобожана</a:t>
            </a:r>
            <a:r>
              <a:rPr lang="uk-UA" sz="1800" dirty="0"/>
              <a:t> О. В. Асоціація міст України. Київ, </a:t>
            </a:r>
            <a:r>
              <a:rPr lang="ru-RU" sz="1800" dirty="0"/>
              <a:t>2022. </a:t>
            </a:r>
            <a:r>
              <a:rPr lang="en-US" sz="1800" dirty="0"/>
              <a:t>URL</a:t>
            </a:r>
            <a:r>
              <a:rPr lang="uk-UA" sz="1800" dirty="0"/>
              <a:t>: </a:t>
            </a:r>
            <a:r>
              <a:rPr lang="en-GB" sz="1800" dirty="0">
                <a:hlinkClick r:id="rId8"/>
              </a:rPr>
              <a:t>https://auc.org.ua/sites/default/files/library/met_rek_derzh_kontr_zemelw.pdf</a:t>
            </a:r>
            <a:r>
              <a:rPr lang="uk-UA" sz="1800" dirty="0"/>
              <a:t> </a:t>
            </a:r>
          </a:p>
        </p:txBody>
      </p:sp>
    </p:spTree>
    <p:extLst>
      <p:ext uri="{BB962C8B-B14F-4D97-AF65-F5344CB8AC3E}">
        <p14:creationId xmlns:p14="http://schemas.microsoft.com/office/powerpoint/2010/main" val="42280572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AE57EA-8ABE-4C86-AE03-3794055D02A1}"/>
              </a:ext>
            </a:extLst>
          </p:cNvPr>
          <p:cNvSpPr>
            <a:spLocks noGrp="1"/>
          </p:cNvSpPr>
          <p:nvPr>
            <p:ph type="title"/>
          </p:nvPr>
        </p:nvSpPr>
        <p:spPr>
          <a:xfrm>
            <a:off x="838200" y="0"/>
            <a:ext cx="10515600" cy="1325563"/>
          </a:xfrm>
        </p:spPr>
        <p:txBody>
          <a:bodyPr/>
          <a:lstStyle/>
          <a:p>
            <a:pPr algn="ctr"/>
            <a:r>
              <a:rPr lang="uk-UA" dirty="0"/>
              <a:t>Питання для самоконтролю</a:t>
            </a:r>
          </a:p>
        </p:txBody>
      </p:sp>
      <p:sp>
        <p:nvSpPr>
          <p:cNvPr id="3" name="Объект 2">
            <a:extLst>
              <a:ext uri="{FF2B5EF4-FFF2-40B4-BE49-F238E27FC236}">
                <a16:creationId xmlns:a16="http://schemas.microsoft.com/office/drawing/2014/main" id="{2FC60DCE-A569-4818-9F56-FF8F24DB93D1}"/>
              </a:ext>
            </a:extLst>
          </p:cNvPr>
          <p:cNvSpPr>
            <a:spLocks noGrp="1"/>
          </p:cNvSpPr>
          <p:nvPr>
            <p:ph idx="1"/>
          </p:nvPr>
        </p:nvSpPr>
        <p:spPr>
          <a:xfrm>
            <a:off x="838200" y="1120777"/>
            <a:ext cx="10744200" cy="5539409"/>
          </a:xfrm>
        </p:spPr>
        <p:txBody>
          <a:bodyPr>
            <a:normAutofit fontScale="70000" lnSpcReduction="20000"/>
          </a:bodyPr>
          <a:lstStyle/>
          <a:p>
            <a:r>
              <a:rPr lang="uk-UA" dirty="0"/>
              <a:t>Яким законом визначено п</a:t>
            </a:r>
            <a:r>
              <a:rPr lang="uk-UA" sz="2800" dirty="0"/>
              <a:t>овноваження державних інспекторів у сфері державного контролю за використанням та охороною </a:t>
            </a:r>
            <a:r>
              <a:rPr lang="ru-RU" sz="2800" dirty="0"/>
              <a:t>земель?</a:t>
            </a:r>
            <a:endParaRPr lang="uk-UA" sz="2800" dirty="0"/>
          </a:p>
          <a:p>
            <a:r>
              <a:rPr lang="uk-UA" dirty="0"/>
              <a:t>Протягом якого терміну сільські, селищні, міські ради після прийняття ними рішення про здійснення державного контролю за використанням та охороною земель зобов’язані забезпечити призначення державних інспекторів з контролю за використанням та охороною земель відповідних </a:t>
            </a:r>
            <a:r>
              <a:rPr lang="ru-RU" dirty="0"/>
              <a:t>рад?</a:t>
            </a:r>
          </a:p>
          <a:p>
            <a:r>
              <a:rPr lang="uk-UA" dirty="0"/>
              <a:t>Протягом якого терміну сільські, селищні, міські ради після</a:t>
            </a:r>
            <a:r>
              <a:rPr lang="ru-RU" dirty="0"/>
              <a:t> </a:t>
            </a:r>
            <a:r>
              <a:rPr lang="uk-UA" dirty="0"/>
              <a:t>призначення державних інспекторів з контролю за використанням та охороною земель відповідних рад письмово поінформувати про це центральний орган виконавчої влади, що реалізує державну політику у сфері земельних відносин</a:t>
            </a:r>
            <a:r>
              <a:rPr lang="ru-RU" dirty="0"/>
              <a:t>?</a:t>
            </a:r>
          </a:p>
          <a:p>
            <a:r>
              <a:rPr lang="uk-UA" dirty="0"/>
              <a:t>Які кваліфікаційні вимоги до державних інспекторів з контролю за використанням та охороною земель?</a:t>
            </a:r>
          </a:p>
          <a:p>
            <a:r>
              <a:rPr lang="uk-UA" dirty="0"/>
              <a:t>Які права мають державні інспектори у сфері державного контролю за використанням та охороною земель і дотриманням вимог законодавства України про охорону </a:t>
            </a:r>
            <a:r>
              <a:rPr lang="ru-RU" dirty="0"/>
              <a:t>земель?</a:t>
            </a:r>
            <a:endParaRPr lang="uk-UA" dirty="0"/>
          </a:p>
          <a:p>
            <a:r>
              <a:rPr lang="uk-UA" dirty="0"/>
              <a:t>Які є види перевірок (заходів державного нагляду (контролю)), що здійснюються </a:t>
            </a:r>
            <a:r>
              <a:rPr lang="uk-UA" sz="2800" dirty="0"/>
              <a:t>державними інспекторами у сфері контролю за використанням та охороною земель</a:t>
            </a:r>
            <a:r>
              <a:rPr lang="uk-UA" dirty="0"/>
              <a:t>?</a:t>
            </a:r>
          </a:p>
          <a:p>
            <a:r>
              <a:rPr lang="uk-UA" dirty="0"/>
              <a:t>Чи ухвалено уніфіковану форму </a:t>
            </a:r>
            <a:r>
              <a:rPr lang="uk-UA" dirty="0" err="1"/>
              <a:t>акта</a:t>
            </a:r>
            <a:r>
              <a:rPr lang="uk-UA" dirty="0"/>
              <a:t>, що складається за результатами проведення планового (позапланового) заходу державного нагляду </a:t>
            </a:r>
            <a:r>
              <a:rPr lang="ru-RU" dirty="0"/>
              <a:t>(контролю) </a:t>
            </a:r>
            <a:r>
              <a:rPr lang="uk-UA" dirty="0"/>
              <a:t>щодо додержання суб’єктом господарювання вимог законодавства у сфері використання та охорони</a:t>
            </a:r>
            <a:r>
              <a:rPr lang="ru-RU" dirty="0"/>
              <a:t> земель</a:t>
            </a:r>
            <a:r>
              <a:rPr lang="uk-UA" sz="2800" dirty="0"/>
              <a:t>?</a:t>
            </a:r>
            <a:endParaRPr lang="ru-RU" dirty="0"/>
          </a:p>
        </p:txBody>
      </p:sp>
    </p:spTree>
    <p:extLst>
      <p:ext uri="{BB962C8B-B14F-4D97-AF65-F5344CB8AC3E}">
        <p14:creationId xmlns:p14="http://schemas.microsoft.com/office/powerpoint/2010/main" val="1113532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Повноваження державних інспекторів у сфері державного контролю за використанням та охороною </a:t>
            </a:r>
            <a:r>
              <a:rPr lang="ru-RU" sz="3200" dirty="0"/>
              <a:t>земель</a:t>
            </a:r>
            <a:endParaRPr lang="uk-UA" sz="3200"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2818258299"/>
              </p:ext>
            </p:extLst>
          </p:nvPr>
        </p:nvGraphicFramePr>
        <p:xfrm>
          <a:off x="452120" y="1948738"/>
          <a:ext cx="11287760" cy="42624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715795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D24C35-CFC0-499D-AC96-293E4FAE7344}"/>
              </a:ext>
            </a:extLst>
          </p:cNvPr>
          <p:cNvSpPr>
            <a:spLocks noGrp="1"/>
          </p:cNvSpPr>
          <p:nvPr>
            <p:ph type="title"/>
          </p:nvPr>
        </p:nvSpPr>
        <p:spPr>
          <a:xfrm>
            <a:off x="838200" y="365125"/>
            <a:ext cx="10515600" cy="4723710"/>
          </a:xfrm>
        </p:spPr>
        <p:txBody>
          <a:bodyPr/>
          <a:lstStyle/>
          <a:p>
            <a:pPr algn="ctr"/>
            <a:r>
              <a:rPr lang="uk-UA" sz="5000" dirty="0"/>
              <a:t>Дякую за увагу</a:t>
            </a:r>
            <a:br>
              <a:rPr lang="ru-RU" dirty="0"/>
            </a:br>
            <a:endParaRPr lang="ru-RU" dirty="0"/>
          </a:p>
        </p:txBody>
      </p:sp>
    </p:spTree>
    <p:extLst>
      <p:ext uri="{BB962C8B-B14F-4D97-AF65-F5344CB8AC3E}">
        <p14:creationId xmlns:p14="http://schemas.microsoft.com/office/powerpoint/2010/main" val="3204627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Повноваження державних інспекторів у сфері державного контролю за використанням та охороною </a:t>
            </a:r>
            <a:r>
              <a:rPr lang="ru-RU" sz="3200" dirty="0"/>
              <a:t>земель</a:t>
            </a:r>
            <a:endParaRPr lang="uk-UA" sz="3200"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620049186"/>
              </p:ext>
            </p:extLst>
          </p:nvPr>
        </p:nvGraphicFramePr>
        <p:xfrm>
          <a:off x="452120" y="1773044"/>
          <a:ext cx="11287760" cy="47198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3638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Повноваження державних інспекторів у сфері державного контролю за використанням та охороною </a:t>
            </a:r>
            <a:r>
              <a:rPr lang="ru-RU" sz="3200" dirty="0"/>
              <a:t>земель</a:t>
            </a:r>
            <a:endParaRPr lang="uk-UA" sz="3200"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753740688"/>
              </p:ext>
            </p:extLst>
          </p:nvPr>
        </p:nvGraphicFramePr>
        <p:xfrm>
          <a:off x="452120" y="1773044"/>
          <a:ext cx="11287760" cy="47198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4378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507823356"/>
              </p:ext>
            </p:extLst>
          </p:nvPr>
        </p:nvGraphicFramePr>
        <p:xfrm>
          <a:off x="452120" y="591015"/>
          <a:ext cx="11287760" cy="5932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9302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Повноваження державних інспекторів у сфері державного контролю за використанням та охороною </a:t>
            </a:r>
            <a:r>
              <a:rPr lang="ru-RU" sz="3200" dirty="0"/>
              <a:t>земель</a:t>
            </a:r>
            <a:endParaRPr lang="uk-UA" sz="3200"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2325807104"/>
              </p:ext>
            </p:extLst>
          </p:nvPr>
        </p:nvGraphicFramePr>
        <p:xfrm>
          <a:off x="345688" y="1690688"/>
          <a:ext cx="11563814" cy="50000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831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Повноваження державних інспекторів у сфері державного контролю за використанням та охороною </a:t>
            </a:r>
            <a:r>
              <a:rPr lang="ru-RU" sz="3200" dirty="0"/>
              <a:t>земель</a:t>
            </a:r>
            <a:endParaRPr lang="uk-UA" sz="3200" dirty="0"/>
          </a:p>
        </p:txBody>
      </p:sp>
      <p:pic>
        <p:nvPicPr>
          <p:cNvPr id="5" name="Рисунок 4" descr="Восклицательный знак со сплошной заливкой">
            <a:extLst>
              <a:ext uri="{FF2B5EF4-FFF2-40B4-BE49-F238E27FC236}">
                <a16:creationId xmlns:a16="http://schemas.microsoft.com/office/drawing/2014/main" id="{CDDC59F8-3FEE-42E7-93CA-8F998973B89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16881" y="1690688"/>
            <a:ext cx="1224776" cy="1224776"/>
          </a:xfrm>
          <a:prstGeom prst="rect">
            <a:avLst/>
          </a:prstGeom>
        </p:spPr>
      </p:pic>
      <p:sp>
        <p:nvSpPr>
          <p:cNvPr id="6" name="Прямоугольник 5">
            <a:extLst>
              <a:ext uri="{FF2B5EF4-FFF2-40B4-BE49-F238E27FC236}">
                <a16:creationId xmlns:a16="http://schemas.microsoft.com/office/drawing/2014/main" id="{85FBFD28-1605-4F8B-B9EA-F2A46C67544D}"/>
              </a:ext>
            </a:extLst>
          </p:cNvPr>
          <p:cNvSpPr/>
          <p:nvPr/>
        </p:nvSpPr>
        <p:spPr>
          <a:xfrm>
            <a:off x="1739590" y="2107580"/>
            <a:ext cx="9980341" cy="4192858"/>
          </a:xfrm>
          <a:prstGeom prst="rect">
            <a:avLst/>
          </a:prstGeom>
          <a:solidFill>
            <a:schemeClr val="accent1">
              <a:lumMod val="40000"/>
              <a:lumOff val="60000"/>
            </a:schemeClr>
          </a:solidFill>
        </p:spPr>
        <p:txBody>
          <a:bodyPr/>
          <a:lstStyle/>
          <a:p>
            <a:pPr lvl="0" algn="just"/>
            <a:r>
              <a:rPr lang="ru-RU" sz="2800" b="0" i="0" dirty="0"/>
              <a:t>У </a:t>
            </a:r>
            <a:r>
              <a:rPr lang="uk-UA" sz="2800" b="0" i="0" dirty="0"/>
              <a:t>разі якщо сільські, селищні, міські ради не прийняли рішення про здійснення державного контролю за використанням та охороною земель та не забезпечили призначення державних інспекторів відповідних рад, повноваження рад у зазначеній сфері виконує центральний орган виконавчої влади, що реалізує державну політику у сфері земельних відносин, до прийняття радами в установленому цим Законом порядку рішення про виконання радами повноважень із здійснення державного контролю за використанням та охороною </a:t>
            </a:r>
            <a:r>
              <a:rPr lang="ru-RU" sz="2800" b="0" i="0" dirty="0"/>
              <a:t>земель.</a:t>
            </a:r>
            <a:endParaRPr lang="uk-UA" sz="2800" noProof="0" dirty="0"/>
          </a:p>
          <a:p>
            <a:pPr lvl="1" algn="just">
              <a:buChar char="•"/>
            </a:pPr>
            <a:endParaRPr lang="uk-UA" sz="2000" dirty="0"/>
          </a:p>
        </p:txBody>
      </p:sp>
      <p:pic>
        <p:nvPicPr>
          <p:cNvPr id="8" name="Рисунок 7" descr="Смущенный человек со сплошной заливкой">
            <a:extLst>
              <a:ext uri="{FF2B5EF4-FFF2-40B4-BE49-F238E27FC236}">
                <a16:creationId xmlns:a16="http://schemas.microsoft.com/office/drawing/2014/main" id="{C0E08B2C-099D-4C8C-8101-F64FFDAE4B1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72069" y="3562815"/>
            <a:ext cx="914400" cy="914400"/>
          </a:xfrm>
          <a:prstGeom prst="rect">
            <a:avLst/>
          </a:prstGeom>
        </p:spPr>
      </p:pic>
    </p:spTree>
    <p:extLst>
      <p:ext uri="{BB962C8B-B14F-4D97-AF65-F5344CB8AC3E}">
        <p14:creationId xmlns:p14="http://schemas.microsoft.com/office/powerpoint/2010/main" val="3876290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Повноваження державних інспекторів у сфері державного контролю за використанням та охороною земель</a:t>
            </a:r>
          </a:p>
        </p:txBody>
      </p:sp>
      <p:graphicFrame>
        <p:nvGraphicFramePr>
          <p:cNvPr id="7" name="Схема 6">
            <a:extLst>
              <a:ext uri="{FF2B5EF4-FFF2-40B4-BE49-F238E27FC236}">
                <a16:creationId xmlns:a16="http://schemas.microsoft.com/office/drawing/2014/main" id="{1648C7FC-BAFD-41B3-9E32-31BD03396019}"/>
              </a:ext>
            </a:extLst>
          </p:cNvPr>
          <p:cNvGraphicFramePr/>
          <p:nvPr>
            <p:extLst>
              <p:ext uri="{D42A27DB-BD31-4B8C-83A1-F6EECF244321}">
                <p14:modId xmlns:p14="http://schemas.microsoft.com/office/powerpoint/2010/main" val="2905783381"/>
              </p:ext>
            </p:extLst>
          </p:nvPr>
        </p:nvGraphicFramePr>
        <p:xfrm>
          <a:off x="375920" y="1690688"/>
          <a:ext cx="11287760" cy="49749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20189834"/>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1858</TotalTime>
  <Words>3307</Words>
  <Application>Microsoft Office PowerPoint</Application>
  <PresentationFormat>Широкоэкранный</PresentationFormat>
  <Paragraphs>146</Paragraphs>
  <Slides>30</Slides>
  <Notes>7</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30</vt:i4>
      </vt:variant>
    </vt:vector>
  </HeadingPairs>
  <TitlesOfParts>
    <vt:vector size="36" baseType="lpstr">
      <vt:lpstr>Arial</vt:lpstr>
      <vt:lpstr>Calibri</vt:lpstr>
      <vt:lpstr>Calibri Light</vt:lpstr>
      <vt:lpstr>Times New Roman</vt:lpstr>
      <vt:lpstr>Wingdings</vt:lpstr>
      <vt:lpstr>Office Theme</vt:lpstr>
      <vt:lpstr>Повноваження державних інспекторів у сфері державного контролю за використанням  та охороною земель і дотриманням вимог законодавства України про охорону земель</vt:lpstr>
      <vt:lpstr>ПЛАН</vt:lpstr>
      <vt:lpstr>Повноваження державних інспекторів у сфері державного контролю за використанням та охороною земель</vt:lpstr>
      <vt:lpstr>Повноваження державних інспекторів у сфері державного контролю за використанням та охороною земель</vt:lpstr>
      <vt:lpstr>Повноваження державних інспекторів у сфері державного контролю за використанням та охороною земель</vt:lpstr>
      <vt:lpstr>Презентация PowerPoint</vt:lpstr>
      <vt:lpstr>Повноваження державних інспекторів у сфері державного контролю за використанням та охороною земель</vt:lpstr>
      <vt:lpstr>Повноваження державних інспекторів у сфері державного контролю за використанням та охороною земель</vt:lpstr>
      <vt:lpstr>Повноваження державних інспекторів у сфері державного контролю за використанням та охороною земель</vt:lpstr>
      <vt:lpstr>Державні інспектори у сфері державного контролю за використанням та охороною земель і дотриманням вимог законодавства України про охорону земель мають право (1):</vt:lpstr>
      <vt:lpstr>Державні інспектори у сфері державного контролю за використанням та охороною земель і дотриманням вимог законодавства України про охорону земель мають право (2):</vt:lpstr>
      <vt:lpstr>Повноваження державних інспекторів у сфері державного контролю за використанням та охороною земель та дотриманням вимог законодавства України про охорону земель</vt:lpstr>
      <vt:lpstr>Повноваження державних інспекторів у сфері державного контролю за використанням та охороною земель та дотриманням вимог законодавства України про охорону земель</vt:lpstr>
      <vt:lpstr>Особливі повноваження державних інспекторів  у сфері державного контролю за використанням  та охороною земель</vt:lpstr>
      <vt:lpstr>Особливі повноваження державних інспекторів  у сфері державного контролю за використанням  та охороною земель</vt:lpstr>
      <vt:lpstr>Особливі повноваження державних інспекторів  у сфері державного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Процедура проведення перевірок державними інспекторами у сфері контролю за використанням та охороною земель</vt:lpstr>
      <vt:lpstr>Уніфікована форма акта, що складається за результатами проведення заходів державного нагляду (контролю) у сфері використання та охорони земель</vt:lpstr>
      <vt:lpstr>Рекомендована література</vt:lpstr>
      <vt:lpstr>Питання для самоконтролю</vt:lpstr>
      <vt:lpstr>Дякую за увагу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ПРАВОВІ ОСНОВИ, ЗАВДАННЯ, ПРИНЦИПИ ЗДІЙСНЕННЯ ДЕРЖАВНОГО КОНТРОЛЮ  ЗА ВИКОРИСТАННЯМ ЗЕМЕЛЬ</dc:title>
  <dc:creator>USer</dc:creator>
  <cp:lastModifiedBy>USer</cp:lastModifiedBy>
  <cp:revision>83</cp:revision>
  <dcterms:created xsi:type="dcterms:W3CDTF">2024-02-13T18:03:32Z</dcterms:created>
  <dcterms:modified xsi:type="dcterms:W3CDTF">2024-04-09T11:14:36Z</dcterms:modified>
</cp:coreProperties>
</file>