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9"/>
  </p:notesMasterIdLst>
  <p:sldIdLst>
    <p:sldId id="256" r:id="rId2"/>
    <p:sldId id="257" r:id="rId3"/>
    <p:sldId id="274" r:id="rId4"/>
    <p:sldId id="315" r:id="rId5"/>
    <p:sldId id="314" r:id="rId6"/>
    <p:sldId id="282" r:id="rId7"/>
    <p:sldId id="283" r:id="rId8"/>
    <p:sldId id="320" r:id="rId9"/>
    <p:sldId id="321" r:id="rId10"/>
    <p:sldId id="322" r:id="rId11"/>
    <p:sldId id="323" r:id="rId12"/>
    <p:sldId id="324" r:id="rId13"/>
    <p:sldId id="297" r:id="rId14"/>
    <p:sldId id="298" r:id="rId15"/>
    <p:sldId id="299" r:id="rId16"/>
    <p:sldId id="300" r:id="rId17"/>
    <p:sldId id="301" r:id="rId18"/>
    <p:sldId id="302" r:id="rId19"/>
    <p:sldId id="303" r:id="rId20"/>
    <p:sldId id="304" r:id="rId21"/>
    <p:sldId id="305" r:id="rId22"/>
    <p:sldId id="306" r:id="rId23"/>
    <p:sldId id="307" r:id="rId24"/>
    <p:sldId id="308" r:id="rId25"/>
    <p:sldId id="317" r:id="rId26"/>
    <p:sldId id="318" r:id="rId27"/>
    <p:sldId id="319" r:id="rId2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3" d="100"/>
          <a:sy n="83" d="100"/>
        </p:scale>
        <p:origin x="56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0CAAE7-0F26-410E-860B-A455A33D0BDD}" type="datetimeFigureOut">
              <a:rPr lang="ru-RU" smtClean="0"/>
              <a:t>27.10.2021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FEC4A-7D1D-48CB-A60A-ABF1DDCD172A}" type="slidenum">
              <a:rPr lang="ru-RU" smtClean="0"/>
              <a:t>‹#›</a:t>
            </a:fld>
            <a:endParaRPr lang="ru-RU"/>
          </a:p>
        </p:txBody>
      </p:sp>
    </p:spTree>
    <p:extLst>
      <p:ext uri="{BB962C8B-B14F-4D97-AF65-F5344CB8AC3E}">
        <p14:creationId xmlns:p14="http://schemas.microsoft.com/office/powerpoint/2010/main" val="1300365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996927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134604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3942136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17553334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612343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C48A4E1D-89F8-4391-B658-24261D634637}"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809633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C48A4E1D-89F8-4391-B658-24261D634637}" type="datetimeFigureOut">
              <a:rPr lang="ru-RU" smtClean="0"/>
              <a:t>27.10.2021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80712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C48A4E1D-89F8-4391-B658-24261D634637}" type="datetimeFigureOut">
              <a:rPr lang="ru-RU" smtClean="0"/>
              <a:t>27.10.2021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207069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48A4E1D-89F8-4391-B658-24261D634637}" type="datetimeFigureOut">
              <a:rPr lang="ru-RU" smtClean="0"/>
              <a:t>27.10.2021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4119657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48A4E1D-89F8-4391-B658-24261D634637}"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3001379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C48A4E1D-89F8-4391-B658-24261D634637}" type="datetimeFigureOut">
              <a:rPr lang="ru-RU" smtClean="0"/>
              <a:t>27.10.2021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2B32035-2D95-4C47-8233-384CE49E9FB0}" type="slidenum">
              <a:rPr lang="ru-RU" smtClean="0"/>
              <a:t>‹#›</a:t>
            </a:fld>
            <a:endParaRPr lang="ru-RU"/>
          </a:p>
        </p:txBody>
      </p:sp>
    </p:spTree>
    <p:extLst>
      <p:ext uri="{BB962C8B-B14F-4D97-AF65-F5344CB8AC3E}">
        <p14:creationId xmlns:p14="http://schemas.microsoft.com/office/powerpoint/2010/main" val="267277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8A4E1D-89F8-4391-B658-24261D634637}" type="datetimeFigureOut">
              <a:rPr lang="ru-RU" smtClean="0"/>
              <a:t>27.10.2021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32035-2D95-4C47-8233-384CE49E9FB0}" type="slidenum">
              <a:rPr lang="ru-RU" smtClean="0"/>
              <a:t>‹#›</a:t>
            </a:fld>
            <a:endParaRPr lang="ru-RU"/>
          </a:p>
        </p:txBody>
      </p:sp>
    </p:spTree>
    <p:extLst>
      <p:ext uri="{BB962C8B-B14F-4D97-AF65-F5344CB8AC3E}">
        <p14:creationId xmlns:p14="http://schemas.microsoft.com/office/powerpoint/2010/main" val="13831299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foodsecurityindex.eiu.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04920" y="1033108"/>
            <a:ext cx="9144000" cy="4393975"/>
          </a:xfrm>
        </p:spPr>
        <p:txBody>
          <a:bodyPr>
            <a:normAutofit/>
          </a:bodyPr>
          <a:lstStyle/>
          <a:p>
            <a:r>
              <a:rPr lang="uk-UA" sz="3200" dirty="0">
                <a:latin typeface="Arial" panose="020B0604020202020204" pitchFamily="34" charset="0"/>
                <a:cs typeface="Arial" panose="020B0604020202020204" pitchFamily="34" charset="0"/>
              </a:rPr>
              <a:t>Лекція 3.</a:t>
            </a:r>
            <a:br>
              <a:rPr lang="uk-UA" sz="4800" dirty="0">
                <a:latin typeface="Arial" panose="020B0604020202020204" pitchFamily="34" charset="0"/>
                <a:cs typeface="Arial" panose="020B0604020202020204" pitchFamily="34" charset="0"/>
              </a:rPr>
            </a:br>
            <a:br>
              <a:rPr lang="uk-UA" sz="4800" dirty="0">
                <a:latin typeface="Arial" panose="020B0604020202020204" pitchFamily="34" charset="0"/>
                <a:cs typeface="Arial" panose="020B0604020202020204" pitchFamily="34" charset="0"/>
              </a:rPr>
            </a:br>
            <a:r>
              <a:rPr lang="uk-UA" sz="3600" b="1" dirty="0">
                <a:solidFill>
                  <a:srgbClr val="002060"/>
                </a:solidFill>
                <a:effectLst/>
                <a:latin typeface="Arial" panose="020B0604020202020204" pitchFamily="34" charset="0"/>
                <a:ea typeface="Times New Roman" panose="02020603050405020304" pitchFamily="18" charset="0"/>
                <a:cs typeface="Arial" panose="020B0604020202020204" pitchFamily="34" charset="0"/>
              </a:rPr>
              <a:t>Методологічні засади формування та оцінки аграрної політики в умовах глобалізації економіки</a:t>
            </a:r>
            <a:endParaRPr lang="ru-RU" sz="3600" b="1" dirty="0">
              <a:solidFill>
                <a:srgbClr val="002060"/>
              </a:solidFill>
              <a:latin typeface="Arial" panose="020B0604020202020204" pitchFamily="34" charset="0"/>
              <a:cs typeface="Arial" panose="020B0604020202020204" pitchFamily="34" charset="0"/>
            </a:endParaRPr>
          </a:p>
        </p:txBody>
      </p:sp>
      <p:sp>
        <p:nvSpPr>
          <p:cNvPr id="3" name="Подзаголовок 2"/>
          <p:cNvSpPr>
            <a:spLocks noGrp="1"/>
          </p:cNvSpPr>
          <p:nvPr>
            <p:ph type="subTitle" idx="1"/>
          </p:nvPr>
        </p:nvSpPr>
        <p:spPr>
          <a:xfrm>
            <a:off x="1604920" y="5494789"/>
            <a:ext cx="9144000" cy="952540"/>
          </a:xfrm>
        </p:spPr>
        <p:txBody>
          <a:bodyPr>
            <a:normAutofit lnSpcReduction="10000"/>
          </a:bodyPr>
          <a:lstStyle/>
          <a:p>
            <a:endParaRPr lang="uk-UA" dirty="0"/>
          </a:p>
          <a:p>
            <a:r>
              <a:rPr lang="uk-UA" sz="3600" dirty="0">
                <a:latin typeface="Arial" panose="020B0604020202020204" pitchFamily="34" charset="0"/>
                <a:cs typeface="Arial" panose="020B0604020202020204" pitchFamily="34" charset="0"/>
              </a:rPr>
              <a:t>Лектор – професор Діброва А.Д.</a:t>
            </a:r>
            <a:endParaRPr lang="ru-RU" sz="3600" dirty="0">
              <a:latin typeface="Arial" panose="020B0604020202020204" pitchFamily="34" charset="0"/>
              <a:cs typeface="Arial" panose="020B0604020202020204" pitchFamily="34" charset="0"/>
            </a:endParaRPr>
          </a:p>
        </p:txBody>
      </p:sp>
      <p:sp>
        <p:nvSpPr>
          <p:cNvPr id="4" name="Подзаголовок 2"/>
          <p:cNvSpPr txBox="1">
            <a:spLocks/>
          </p:cNvSpPr>
          <p:nvPr/>
        </p:nvSpPr>
        <p:spPr>
          <a:xfrm>
            <a:off x="429237" y="117336"/>
            <a:ext cx="11333526" cy="704675"/>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uk-UA" dirty="0"/>
          </a:p>
          <a:p>
            <a:r>
              <a:rPr lang="uk-UA" sz="2800" b="1" dirty="0">
                <a:solidFill>
                  <a:schemeClr val="accent6">
                    <a:lumMod val="50000"/>
                  </a:schemeClr>
                </a:solidFill>
                <a:latin typeface="Arial" panose="020B0604020202020204" pitchFamily="34" charset="0"/>
                <a:cs typeface="Arial" panose="020B0604020202020204" pitchFamily="34" charset="0"/>
              </a:rPr>
              <a:t>Національний університет біоресурсів і природокористування України</a:t>
            </a:r>
            <a:endParaRPr lang="ru-RU" sz="2800" b="1" dirty="0">
              <a:solidFill>
                <a:schemeClr val="accent6">
                  <a:lumMod val="50000"/>
                </a:schemeClr>
              </a:solidFill>
              <a:latin typeface="Arial" panose="020B0604020202020204" pitchFamily="34" charset="0"/>
              <a:cs typeface="Arial" panose="020B0604020202020204" pitchFamily="34" charset="0"/>
            </a:endParaRPr>
          </a:p>
        </p:txBody>
      </p:sp>
      <p:sp>
        <p:nvSpPr>
          <p:cNvPr id="6" name="Подзаголовок 2"/>
          <p:cNvSpPr txBox="1">
            <a:spLocks/>
          </p:cNvSpPr>
          <p:nvPr/>
        </p:nvSpPr>
        <p:spPr>
          <a:xfrm>
            <a:off x="429237" y="822011"/>
            <a:ext cx="11333526" cy="647423"/>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endParaRPr lang="uk-UA" dirty="0"/>
          </a:p>
          <a:p>
            <a:r>
              <a:rPr lang="uk-UA" sz="2800" b="1" dirty="0">
                <a:latin typeface="Arial" panose="020B0604020202020204" pitchFamily="34" charset="0"/>
                <a:cs typeface="Arial" panose="020B0604020202020204" pitchFamily="34" charset="0"/>
              </a:rPr>
              <a:t>Економічний факультет</a:t>
            </a:r>
            <a:endParaRPr lang="ru-RU" sz="2800" b="1" dirty="0">
              <a:latin typeface="Arial" panose="020B0604020202020204" pitchFamily="34" charset="0"/>
              <a:cs typeface="Arial" panose="020B0604020202020204" pitchFamily="34" charset="0"/>
            </a:endParaRPr>
          </a:p>
        </p:txBody>
      </p:sp>
      <p:pic>
        <p:nvPicPr>
          <p:cNvPr id="7" name="Picture 15" descr="logo - EF"/>
          <p:cNvPicPr>
            <a:picLocks noChangeAspect="1" noChangeArrowheads="1"/>
          </p:cNvPicPr>
          <p:nvPr/>
        </p:nvPicPr>
        <p:blipFill>
          <a:blip r:embed="rId2"/>
          <a:srcRect/>
          <a:stretch>
            <a:fillRect/>
          </a:stretch>
        </p:blipFill>
        <p:spPr bwMode="auto">
          <a:xfrm>
            <a:off x="5721712" y="1552765"/>
            <a:ext cx="748575" cy="763398"/>
          </a:xfrm>
          <a:prstGeom prst="rect">
            <a:avLst/>
          </a:prstGeom>
          <a:noFill/>
          <a:ln w="9525">
            <a:noFill/>
            <a:miter lim="800000"/>
            <a:headEnd/>
            <a:tailEnd/>
          </a:ln>
        </p:spPr>
      </p:pic>
    </p:spTree>
    <p:extLst>
      <p:ext uri="{BB962C8B-B14F-4D97-AF65-F5344CB8AC3E}">
        <p14:creationId xmlns:p14="http://schemas.microsoft.com/office/powerpoint/2010/main" val="14506573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793675"/>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е</a:t>
            </a:r>
            <a:r>
              <a:rPr lang="uk-UA" sz="2800" b="1" dirty="0">
                <a:effectLst/>
                <a:latin typeface="Arial" panose="020B0604020202020204" pitchFamily="34" charset="0"/>
                <a:ea typeface="Calibri" panose="020F0502020204030204" pitchFamily="34" charset="0"/>
                <a:cs typeface="Arial" panose="020B0604020202020204" pitchFamily="34" charset="0"/>
              </a:rPr>
              <a:t>кономічної доступності</a:t>
            </a:r>
            <a:r>
              <a:rPr lang="uk-UA" sz="2800" dirty="0">
                <a:effectLst/>
                <a:latin typeface="Arial" panose="020B0604020202020204" pitchFamily="34" charset="0"/>
                <a:ea typeface="Calibri" panose="020F0502020204030204" pitchFamily="34" charset="0"/>
                <a:cs typeface="Arial" panose="020B0604020202020204" pitchFamily="34" charset="0"/>
              </a:rPr>
              <a:t> </a:t>
            </a:r>
            <a:r>
              <a:rPr lang="uk-UA" sz="2800" b="1" dirty="0">
                <a:effectLst/>
                <a:latin typeface="Arial" panose="020B0604020202020204" pitchFamily="34" charset="0"/>
                <a:ea typeface="Calibri" panose="020F0502020204030204" pitchFamily="34" charset="0"/>
                <a:cs typeface="Arial" panose="020B0604020202020204" pitchFamily="34" charset="0"/>
              </a:rPr>
              <a:t>продовольства:</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92892" y="592611"/>
            <a:ext cx="11633595" cy="189282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частка витрат домогосподарств на харчові продукти;</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частка населення за глобальною межею бідності;</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показник ВВП на душу населення;</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мито на імпорт сільськогосподарської продукції;</a:t>
            </a:r>
            <a:endParaRPr lang="ru-UA" sz="2000" dirty="0">
              <a:effectLst/>
              <a:ea typeface="Times New Roman" panose="02020603050405020304" pitchFamily="18" charset="0"/>
              <a:cs typeface="Arial" panose="020B0604020202020204" pitchFamily="34" charset="0"/>
            </a:endParaRPr>
          </a:p>
          <a:p>
            <a:pPr marL="342900" lvl="0" indent="-342900" algn="just">
              <a:buFont typeface="Symbol" panose="05050102010706020507" pitchFamily="18" charset="2"/>
              <a:buChar char=""/>
              <a:tabLst>
                <a:tab pos="2969895" algn="ctr"/>
                <a:tab pos="5940425" algn="r"/>
                <a:tab pos="457200" algn="l"/>
              </a:tabLst>
            </a:pPr>
            <a:r>
              <a:rPr lang="uk-UA" sz="2000" dirty="0">
                <a:effectLst/>
                <a:ea typeface="Times New Roman" panose="02020603050405020304" pitchFamily="18" charset="0"/>
                <a:cs typeface="Arial" panose="020B0604020202020204" pitchFamily="34" charset="0"/>
              </a:rPr>
              <a:t>наявність програм безпеки </a:t>
            </a:r>
            <a:r>
              <a:rPr lang="uk-UA" sz="2000">
                <a:effectLst/>
                <a:ea typeface="Times New Roman" panose="02020603050405020304" pitchFamily="18" charset="0"/>
                <a:cs typeface="Arial" panose="020B0604020202020204" pitchFamily="34" charset="0"/>
              </a:rPr>
              <a:t>харчових продуктів;</a:t>
            </a:r>
            <a:endParaRPr lang="ru-UA" sz="2000" dirty="0">
              <a:effectLst/>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r>
              <a:rPr lang="uk-UA" sz="2000" dirty="0">
                <a:effectLst/>
                <a:ea typeface="Calibri" panose="020F0502020204030204" pitchFamily="34" charset="0"/>
                <a:cs typeface="Arial" panose="020B0604020202020204" pitchFamily="34" charset="0"/>
              </a:rPr>
              <a:t>доступ до фінансування для фермерів</a:t>
            </a:r>
            <a:endParaRPr kumimoji="0" lang="uk-UA" altLang="uk-UA" sz="2000" b="0" i="0" u="none" strike="noStrike" cap="none" normalizeH="0" baseline="0" dirty="0">
              <a:ln>
                <a:noFill/>
              </a:ln>
              <a:solidFill>
                <a:schemeClr val="tx1"/>
              </a:solidFill>
              <a:effectLst/>
              <a:cs typeface="Arial" panose="020B0604020202020204" pitchFamily="34" charset="0"/>
            </a:endParaRPr>
          </a:p>
        </p:txBody>
      </p:sp>
      <p:sp>
        <p:nvSpPr>
          <p:cNvPr id="8" name="Заголовок 1">
            <a:extLst>
              <a:ext uri="{FF2B5EF4-FFF2-40B4-BE49-F238E27FC236}">
                <a16:creationId xmlns:a16="http://schemas.microsoft.com/office/drawing/2014/main" id="{E65D7EB8-488D-49D6-8AF2-463CA6B348E0}"/>
              </a:ext>
            </a:extLst>
          </p:cNvPr>
          <p:cNvSpPr txBox="1">
            <a:spLocks/>
          </p:cNvSpPr>
          <p:nvPr/>
        </p:nvSpPr>
        <p:spPr>
          <a:xfrm>
            <a:off x="203729" y="2472072"/>
            <a:ext cx="10515600" cy="7936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фізичної наявності</a:t>
            </a:r>
            <a:r>
              <a:rPr lang="uk-UA" sz="2800" dirty="0">
                <a:latin typeface="Arial" panose="020B0604020202020204" pitchFamily="34" charset="0"/>
                <a:ea typeface="Calibri" panose="020F0502020204030204" pitchFamily="34" charset="0"/>
                <a:cs typeface="Arial" panose="020B0604020202020204" pitchFamily="34" charset="0"/>
              </a:rPr>
              <a:t> </a:t>
            </a:r>
            <a:r>
              <a:rPr lang="uk-UA" sz="2800" b="1" dirty="0">
                <a:latin typeface="Arial" panose="020B0604020202020204" pitchFamily="34" charset="0"/>
                <a:ea typeface="Calibri" panose="020F0502020204030204" pitchFamily="34" charset="0"/>
                <a:cs typeface="Arial" panose="020B0604020202020204" pitchFamily="34" charset="0"/>
              </a:rPr>
              <a:t>продовольства:</a:t>
            </a:r>
            <a:r>
              <a:rPr lang="uk-UA" sz="2800" dirty="0">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26DA0507-2EA5-4F55-9976-54DD0DD788C7}"/>
              </a:ext>
            </a:extLst>
          </p:cNvPr>
          <p:cNvSpPr>
            <a:spLocks noChangeArrowheads="1"/>
          </p:cNvSpPr>
          <p:nvPr/>
        </p:nvSpPr>
        <p:spPr bwMode="auto">
          <a:xfrm>
            <a:off x="92892" y="3094621"/>
            <a:ext cx="11633595" cy="364478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342900" lvl="0" indent="-342900" algn="just">
              <a:lnSpc>
                <a:spcPct val="107000"/>
              </a:lnSpc>
              <a:buFont typeface="Symbol" panose="05050102010706020507" pitchFamily="18" charset="2"/>
              <a:buChar char=""/>
            </a:pPr>
            <a:r>
              <a:rPr lang="uk-UA" sz="2000" dirty="0">
                <a:solidFill>
                  <a:srgbClr val="333333"/>
                </a:solidFill>
                <a:effectLst/>
                <a:ea typeface="Calibri" panose="020F0502020204030204" pitchFamily="34" charset="0"/>
                <a:cs typeface="Arial" panose="020B0604020202020204" pitchFamily="34" charset="0"/>
              </a:rPr>
              <a:t>обсяги виробництва агропродовольчої продукції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оцінка рівня харчування (калорійність харчування);</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обсяг державних витрат на наукові дослідження;</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інфраструктурне забезпечення (сільськогосподарської, дорожньої та портової інфраструктури);</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err="1">
                <a:effectLst/>
                <a:ea typeface="Calibri" panose="020F0502020204030204" pitchFamily="34" charset="0"/>
                <a:cs typeface="Arial" panose="020B0604020202020204" pitchFamily="34" charset="0"/>
              </a:rPr>
              <a:t>волатильність</a:t>
            </a:r>
            <a:r>
              <a:rPr lang="uk-UA" sz="2000" dirty="0">
                <a:effectLst/>
                <a:ea typeface="Calibri" panose="020F0502020204030204" pitchFamily="34" charset="0"/>
                <a:cs typeface="Arial" panose="020B0604020202020204" pitchFamily="34" charset="0"/>
              </a:rPr>
              <a:t> сільськогосподарського виробництва;</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рівень корупції;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ризики пов’язані з політичною стабільністю;</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втрата продуктів після збору врожаю у співвідношенні до загальної внутрішньої пропозиції рослинницької та тваринницької продукції;</a:t>
            </a:r>
            <a:endParaRPr lang="ru-UA" sz="2000" dirty="0">
              <a:effectLst/>
              <a:ea typeface="Calibri" panose="020F0502020204030204" pitchFamily="34" charset="0"/>
              <a:cs typeface="Arial" panose="020B0604020202020204" pitchFamily="34" charset="0"/>
            </a:endParaRPr>
          </a:p>
          <a:p>
            <a:pPr marL="342900" lvl="0" indent="-342900" algn="just">
              <a:lnSpc>
                <a:spcPct val="107000"/>
              </a:lnSpc>
              <a:spcAft>
                <a:spcPts val="800"/>
              </a:spcAft>
              <a:buFont typeface="Symbol" panose="05050102010706020507" pitchFamily="18" charset="2"/>
              <a:buChar char=""/>
            </a:pPr>
            <a:r>
              <a:rPr lang="uk-UA" sz="2000" dirty="0">
                <a:effectLst/>
                <a:ea typeface="Calibri" panose="020F0502020204030204" pitchFamily="34" charset="0"/>
                <a:cs typeface="Arial" panose="020B0604020202020204" pitchFamily="34" charset="0"/>
              </a:rPr>
              <a:t>оцінка впливу урбанізації.</a:t>
            </a:r>
            <a:endParaRPr lang="ru-UA" sz="20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05608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793675"/>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якості і безпеки продовольства</a:t>
            </a:r>
            <a:r>
              <a:rPr lang="uk-UA" sz="2800" b="1" dirty="0">
                <a:effectLst/>
                <a:latin typeface="Arial" panose="020B0604020202020204" pitchFamily="34" charset="0"/>
                <a:ea typeface="Calibri" panose="020F0502020204030204" pitchFamily="34" charset="0"/>
                <a:cs typeface="Arial" panose="020B0604020202020204" pitchFamily="34" charset="0"/>
              </a:rPr>
              <a:t>:</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92892" y="859643"/>
            <a:ext cx="11633595" cy="199330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корисний склад продовольства;</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індикатор вимірювання ваги спожитого якісного білка;</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доступ до питної води;</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buFont typeface="Symbol" panose="05050102010706020507" pitchFamily="18" charset="2"/>
              <a:buChar char=""/>
            </a:pPr>
            <a:r>
              <a:rPr lang="uk-UA" sz="2400" dirty="0">
                <a:effectLst/>
                <a:ea typeface="Calibri" panose="020F0502020204030204" pitchFamily="34" charset="0"/>
                <a:cs typeface="Arial" panose="020B0604020202020204" pitchFamily="34" charset="0"/>
              </a:rPr>
              <a:t>наявність антимікробної </a:t>
            </a:r>
            <a:r>
              <a:rPr lang="uk-UA" sz="2400" dirty="0" err="1">
                <a:effectLst/>
                <a:ea typeface="Calibri" panose="020F0502020204030204" pitchFamily="34" charset="0"/>
                <a:cs typeface="Arial" panose="020B0604020202020204" pitchFamily="34" charset="0"/>
              </a:rPr>
              <a:t>резистенції</a:t>
            </a:r>
            <a:r>
              <a:rPr lang="uk-UA" sz="2400" dirty="0">
                <a:effectLst/>
                <a:ea typeface="Calibri" panose="020F0502020204030204" pitchFamily="34" charset="0"/>
                <a:cs typeface="Arial" panose="020B0604020202020204" pitchFamily="34" charset="0"/>
              </a:rPr>
              <a:t>;</a:t>
            </a:r>
            <a:endParaRPr lang="ru-UA" sz="2400" dirty="0">
              <a:effectLst/>
              <a:ea typeface="Calibri" panose="020F0502020204030204" pitchFamily="34" charset="0"/>
              <a:cs typeface="Arial" panose="020B0604020202020204" pitchFamily="34" charset="0"/>
            </a:endParaRPr>
          </a:p>
          <a:p>
            <a:pPr marL="742950" lvl="1" indent="-285750" algn="just">
              <a:lnSpc>
                <a:spcPct val="107000"/>
              </a:lnSpc>
              <a:spcAft>
                <a:spcPts val="800"/>
              </a:spcAft>
              <a:buFont typeface="Symbol" panose="05050102010706020507" pitchFamily="18" charset="2"/>
              <a:buChar char=""/>
            </a:pPr>
            <a:r>
              <a:rPr lang="uk-UA" sz="2400" dirty="0" err="1">
                <a:effectLst/>
                <a:ea typeface="Calibri" panose="020F0502020204030204" pitchFamily="34" charset="0"/>
                <a:cs typeface="Arial" panose="020B0604020202020204" pitchFamily="34" charset="0"/>
              </a:rPr>
              <a:t>імпортозалежність</a:t>
            </a:r>
            <a:r>
              <a:rPr lang="uk-UA" sz="2400" dirty="0">
                <a:effectLst/>
                <a:ea typeface="Calibri" panose="020F0502020204030204" pitchFamily="34" charset="0"/>
                <a:cs typeface="Arial" panose="020B0604020202020204" pitchFamily="34" charset="0"/>
              </a:rPr>
              <a:t> країни за окремими продуктами.</a:t>
            </a:r>
            <a:endParaRPr lang="ru-UA" sz="2400" dirty="0">
              <a:effectLst/>
              <a:ea typeface="Calibri" panose="020F0502020204030204" pitchFamily="34" charset="0"/>
              <a:cs typeface="Arial" panose="020B0604020202020204" pitchFamily="34" charset="0"/>
            </a:endParaRPr>
          </a:p>
        </p:txBody>
      </p:sp>
      <p:sp>
        <p:nvSpPr>
          <p:cNvPr id="8" name="Заголовок 1">
            <a:extLst>
              <a:ext uri="{FF2B5EF4-FFF2-40B4-BE49-F238E27FC236}">
                <a16:creationId xmlns:a16="http://schemas.microsoft.com/office/drawing/2014/main" id="{E65D7EB8-488D-49D6-8AF2-463CA6B348E0}"/>
              </a:ext>
            </a:extLst>
          </p:cNvPr>
          <p:cNvSpPr txBox="1">
            <a:spLocks/>
          </p:cNvSpPr>
          <p:nvPr/>
        </p:nvSpPr>
        <p:spPr>
          <a:xfrm>
            <a:off x="462526" y="3540040"/>
            <a:ext cx="10515600" cy="123407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a:t>
            </a:r>
            <a:r>
              <a:rPr lang="uk-UA" sz="2800" b="1" dirty="0">
                <a:effectLst/>
                <a:latin typeface="Arial" panose="020B0604020202020204" pitchFamily="34" charset="0"/>
                <a:ea typeface="Calibri" panose="020F0502020204030204" pitchFamily="34" charset="0"/>
                <a:cs typeface="Arial" panose="020B0604020202020204" pitchFamily="34" charset="0"/>
              </a:rPr>
              <a:t>впливу природніх факторів відносять наявність </a:t>
            </a:r>
            <a:r>
              <a:rPr lang="uk-UA" sz="2800" dirty="0" err="1">
                <a:solidFill>
                  <a:srgbClr val="2B2B2B"/>
                </a:solidFill>
                <a:effectLst/>
                <a:latin typeface="Arial" panose="020B0604020202020204" pitchFamily="34" charset="0"/>
                <a:ea typeface="Calibri" panose="020F0502020204030204" pitchFamily="34" charset="0"/>
                <a:cs typeface="Arial" panose="020B0604020202020204" pitchFamily="34" charset="0"/>
              </a:rPr>
              <a:t>посух</a:t>
            </a:r>
            <a:r>
              <a:rPr lang="uk-UA" sz="2800" dirty="0">
                <a:solidFill>
                  <a:srgbClr val="2B2B2B"/>
                </a:solidFill>
                <a:effectLst/>
                <a:latin typeface="Arial" panose="020B0604020202020204" pitchFamily="34" charset="0"/>
                <a:ea typeface="Calibri" panose="020F0502020204030204" pitchFamily="34" charset="0"/>
                <a:cs typeface="Arial" panose="020B0604020202020204" pitchFamily="34" charset="0"/>
              </a:rPr>
              <a:t>, повеней, підвищення рівня моря тощо. </a:t>
            </a:r>
            <a:endParaRPr lang="ru-RU"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0746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98"/>
            <a:ext cx="10515600" cy="1164257"/>
          </a:xfrm>
        </p:spPr>
        <p:txBody>
          <a:bodyPr>
            <a:noAutofit/>
          </a:bodyPr>
          <a:lstStyle/>
          <a:p>
            <a:pPr algn="ctr"/>
            <a:r>
              <a:rPr lang="uk-UA" sz="2800" b="1" dirty="0">
                <a:latin typeface="Arial" panose="020B0604020202020204" pitchFamily="34" charset="0"/>
                <a:ea typeface="Calibri" panose="020F0502020204030204" pitchFamily="34" charset="0"/>
                <a:cs typeface="Arial" panose="020B0604020202020204" pitchFamily="34" charset="0"/>
              </a:rPr>
              <a:t>Індикатори оцінки продовольчої безпеки в рамках Продовольчої та сільськогосподарської організації ООН (</a:t>
            </a:r>
            <a:r>
              <a:rPr lang="en-US" sz="2800" b="1" dirty="0">
                <a:latin typeface="Arial" panose="020B0604020202020204" pitchFamily="34" charset="0"/>
                <a:ea typeface="Calibri" panose="020F0502020204030204" pitchFamily="34" charset="0"/>
                <a:cs typeface="Arial" panose="020B0604020202020204" pitchFamily="34" charset="0"/>
              </a:rPr>
              <a:t>FAO</a:t>
            </a:r>
            <a:r>
              <a:rPr lang="uk-UA" sz="2800" b="1" dirty="0">
                <a:latin typeface="Arial" panose="020B0604020202020204" pitchFamily="34" charset="0"/>
                <a:ea typeface="Calibri" panose="020F0502020204030204" pitchFamily="34" charset="0"/>
                <a:cs typeface="Arial" panose="020B0604020202020204" pitchFamily="34" charset="0"/>
              </a:rPr>
              <a:t>)</a:t>
            </a:r>
            <a:r>
              <a:rPr lang="uk-UA" sz="2800" b="1" dirty="0">
                <a:effectLst/>
                <a:latin typeface="Arial" panose="020B0604020202020204" pitchFamily="34" charset="0"/>
                <a:ea typeface="Calibri" panose="020F0502020204030204" pitchFamily="34" charset="0"/>
                <a:cs typeface="Arial" panose="020B0604020202020204" pitchFamily="34" charset="0"/>
              </a:rPr>
              <a:t>:</a:t>
            </a:r>
            <a:r>
              <a:rPr lang="uk-UA" sz="2800" dirty="0">
                <a:effectLst/>
                <a:latin typeface="Arial" panose="020B0604020202020204" pitchFamily="34" charset="0"/>
                <a:ea typeface="Calibri" panose="020F0502020204030204" pitchFamily="34" charset="0"/>
                <a:cs typeface="Arial" panose="020B0604020202020204" pitchFamily="34" charset="0"/>
              </a:rPr>
              <a:t> </a:t>
            </a:r>
            <a:endParaRPr lang="ru-RU" sz="2800" b="1"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237688" y="1653318"/>
            <a:ext cx="11633595" cy="447526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indent="457200" algn="just"/>
            <a:r>
              <a:rPr lang="uk-UA" sz="2400" b="1" dirty="0">
                <a:solidFill>
                  <a:srgbClr val="000000"/>
                </a:solidFill>
                <a:effectLst/>
                <a:latin typeface="Times New Roman" panose="02020603050405020304" pitchFamily="18" charset="0"/>
                <a:ea typeface="Calibri" panose="020F0502020204030204" pitchFamily="34" charset="0"/>
              </a:rPr>
              <a:t>- забезпеченість</a:t>
            </a:r>
            <a:r>
              <a:rPr lang="uk-UA" sz="2400" dirty="0">
                <a:solidFill>
                  <a:srgbClr val="000000"/>
                </a:solidFill>
                <a:effectLst/>
                <a:latin typeface="Times New Roman" panose="02020603050405020304" pitchFamily="18" charset="0"/>
                <a:ea typeface="Calibri" panose="020F0502020204030204" pitchFamily="34" charset="0"/>
              </a:rPr>
              <a:t> </a:t>
            </a:r>
            <a:r>
              <a:rPr lang="uk-UA" sz="2400" b="1" dirty="0">
                <a:solidFill>
                  <a:srgbClr val="000000"/>
                </a:solidFill>
                <a:effectLst/>
                <a:latin typeface="Times New Roman" panose="02020603050405020304" pitchFamily="18" charset="0"/>
                <a:ea typeface="Calibri" panose="020F0502020204030204" pitchFamily="34" charset="0"/>
              </a:rPr>
              <a:t>продовольством</a:t>
            </a:r>
            <a:r>
              <a:rPr lang="uk-UA" sz="2400" dirty="0">
                <a:solidFill>
                  <a:srgbClr val="000000"/>
                </a:solidFill>
                <a:effectLst/>
                <a:latin typeface="Times New Roman" panose="02020603050405020304" pitchFamily="18" charset="0"/>
                <a:ea typeface="Calibri" panose="020F0502020204030204" pitchFamily="34" charset="0"/>
              </a:rPr>
              <a:t>, як «кількість їжі, яка присутня в країні або області через всі форми внутрішнього виробництва, імпорту, запасів продовольства та продовольчої допомоги»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доступність</a:t>
            </a:r>
            <a:r>
              <a:rPr lang="uk-UA" sz="2400" dirty="0">
                <a:solidFill>
                  <a:srgbClr val="000000"/>
                </a:solidFill>
                <a:effectLst/>
                <a:latin typeface="Times New Roman" panose="02020603050405020304" pitchFamily="18" charset="0"/>
                <a:ea typeface="Calibri" panose="020F0502020204030204" pitchFamily="34" charset="0"/>
              </a:rPr>
              <a:t> -  «можливість домогосподарств регулярно отримувати достатню кількість їжі через комбінацію </a:t>
            </a:r>
            <a:r>
              <a:rPr lang="uk-UA" sz="2400" dirty="0" err="1">
                <a:solidFill>
                  <a:srgbClr val="000000"/>
                </a:solidFill>
                <a:effectLst/>
                <a:latin typeface="Times New Roman" panose="02020603050405020304" pitchFamily="18" charset="0"/>
                <a:ea typeface="Calibri" panose="020F0502020204030204" pitchFamily="34" charset="0"/>
              </a:rPr>
              <a:t>закупівель</a:t>
            </a:r>
            <a:r>
              <a:rPr lang="uk-UA" sz="2400" dirty="0">
                <a:solidFill>
                  <a:srgbClr val="000000"/>
                </a:solidFill>
                <a:effectLst/>
                <a:latin typeface="Times New Roman" panose="02020603050405020304" pitchFamily="18" charset="0"/>
                <a:ea typeface="Calibri" panose="020F0502020204030204" pitchFamily="34" charset="0"/>
              </a:rPr>
              <a:t>, бартеру, запозичень, продовольчої допомоги або подарунків»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стабільність - </a:t>
            </a:r>
            <a:r>
              <a:rPr lang="uk-UA" sz="2400" dirty="0">
                <a:solidFill>
                  <a:srgbClr val="000000"/>
                </a:solidFill>
                <a:effectLst/>
                <a:latin typeface="Times New Roman" panose="02020603050405020304" pitchFamily="18" charset="0"/>
                <a:ea typeface="Calibri" panose="020F0502020204030204" pitchFamily="34" charset="0"/>
              </a:rPr>
              <a:t>що повинна бути забезпечена «завжди», з точки зору наявності, доступу та використання продуктів харчування для продовольчої безпеки </a:t>
            </a:r>
            <a:endParaRPr lang="ru-UA" sz="2400" dirty="0">
              <a:solidFill>
                <a:srgbClr val="000000"/>
              </a:solidFill>
              <a:effectLst/>
              <a:latin typeface="Times New Roman" panose="02020603050405020304" pitchFamily="18" charset="0"/>
              <a:ea typeface="Calibri" panose="020F0502020204030204" pitchFamily="34" charset="0"/>
            </a:endParaRPr>
          </a:p>
          <a:p>
            <a:pPr indent="457200" algn="just"/>
            <a:r>
              <a:rPr lang="uk-UA" sz="2400" b="1" dirty="0">
                <a:solidFill>
                  <a:srgbClr val="000000"/>
                </a:solidFill>
                <a:effectLst/>
                <a:latin typeface="Times New Roman" panose="02020603050405020304" pitchFamily="18" charset="0"/>
                <a:ea typeface="Calibri" panose="020F0502020204030204" pitchFamily="34" charset="0"/>
              </a:rPr>
              <a:t>використання -</a:t>
            </a:r>
            <a:r>
              <a:rPr lang="uk-UA" sz="2400" dirty="0">
                <a:solidFill>
                  <a:srgbClr val="000000"/>
                </a:solidFill>
                <a:effectLst/>
                <a:latin typeface="Times New Roman" panose="02020603050405020304" pitchFamily="18" charset="0"/>
                <a:ea typeface="Calibri" panose="020F0502020204030204" pitchFamily="34" charset="0"/>
              </a:rPr>
              <a:t> «безпечно ї та поживно їжі, яка відповідає дієтичним потребам». Ця категорія також включає наявність безпечної питної води та належних санітарно-гігієнічних умов; </a:t>
            </a:r>
            <a:endParaRPr lang="ru-UA" sz="2400" dirty="0">
              <a:solidFill>
                <a:srgbClr val="000000"/>
              </a:solidFill>
              <a:effectLst/>
              <a:latin typeface="Times New Roman" panose="02020603050405020304" pitchFamily="18" charset="0"/>
              <a:ea typeface="Calibri" panose="020F0502020204030204" pitchFamily="34" charset="0"/>
            </a:endParaRPr>
          </a:p>
          <a:p>
            <a:pPr marL="342900" lvl="0" indent="-342900" algn="just">
              <a:lnSpc>
                <a:spcPct val="107000"/>
              </a:lnSpc>
              <a:spcAft>
                <a:spcPts val="800"/>
              </a:spcAft>
              <a:buFont typeface="Symbol" panose="05050102010706020507" pitchFamily="18" charset="2"/>
              <a:buChar char=""/>
            </a:pPr>
            <a:endParaRPr lang="ru-UA" sz="2400" dirty="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01934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56953"/>
            <a:ext cx="10515600" cy="1163782"/>
          </a:xfrm>
        </p:spPr>
        <p:txBody>
          <a:bodyPr>
            <a:normAutofit fontScale="90000"/>
          </a:bodyPr>
          <a:lstStyle/>
          <a:p>
            <a:r>
              <a:rPr lang="uk-UA" sz="3600" b="1" dirty="0">
                <a:solidFill>
                  <a:srgbClr val="002060"/>
                </a:solidFill>
                <a:latin typeface="Arial" panose="020B0604020202020204" pitchFamily="34" charset="0"/>
                <a:cs typeface="Arial" panose="020B0604020202020204" pitchFamily="34" charset="0"/>
              </a:rPr>
              <a:t>2. Концепція витрат та концепція корисності у прикладній економічні науці про добробут (</a:t>
            </a:r>
            <a:r>
              <a:rPr lang="uk-UA" sz="3600" b="1" dirty="0" err="1">
                <a:solidFill>
                  <a:srgbClr val="002060"/>
                </a:solidFill>
                <a:latin typeface="Arial" panose="020B0604020202020204" pitchFamily="34" charset="0"/>
                <a:cs typeface="Arial" panose="020B0604020202020204" pitchFamily="34" charset="0"/>
              </a:rPr>
              <a:t>applied</a:t>
            </a:r>
            <a:r>
              <a:rPr lang="uk-UA" sz="3600" b="1" dirty="0">
                <a:solidFill>
                  <a:srgbClr val="002060"/>
                </a:solidFill>
                <a:latin typeface="Arial" panose="020B0604020202020204" pitchFamily="34" charset="0"/>
                <a:cs typeface="Arial" panose="020B0604020202020204" pitchFamily="34" charset="0"/>
              </a:rPr>
              <a:t> </a:t>
            </a:r>
            <a:r>
              <a:rPr lang="uk-UA" sz="3600" b="1" dirty="0" err="1">
                <a:solidFill>
                  <a:srgbClr val="002060"/>
                </a:solidFill>
                <a:latin typeface="Arial" panose="020B0604020202020204" pitchFamily="34" charset="0"/>
                <a:cs typeface="Arial" panose="020B0604020202020204" pitchFamily="34" charset="0"/>
              </a:rPr>
              <a:t>welfare</a:t>
            </a:r>
            <a:r>
              <a:rPr lang="uk-UA" sz="3600" b="1" dirty="0">
                <a:solidFill>
                  <a:srgbClr val="002060"/>
                </a:solidFill>
                <a:latin typeface="Arial" panose="020B0604020202020204" pitchFamily="34" charset="0"/>
                <a:cs typeface="Arial" panose="020B0604020202020204" pitchFamily="34" charset="0"/>
              </a:rPr>
              <a:t> </a:t>
            </a:r>
            <a:r>
              <a:rPr lang="uk-UA" sz="3600" b="1" dirty="0" err="1">
                <a:solidFill>
                  <a:srgbClr val="002060"/>
                </a:solidFill>
                <a:latin typeface="Arial" panose="020B0604020202020204" pitchFamily="34" charset="0"/>
                <a:cs typeface="Arial" panose="020B0604020202020204" pitchFamily="34" charset="0"/>
              </a:rPr>
              <a:t>economics</a:t>
            </a:r>
            <a:r>
              <a:rPr lang="uk-UA" sz="3600" b="1" dirty="0">
                <a:solidFill>
                  <a:srgbClr val="002060"/>
                </a:solidFill>
                <a:latin typeface="Arial" panose="020B0604020202020204" pitchFamily="34" charset="0"/>
                <a:cs typeface="Arial" panose="020B0604020202020204" pitchFamily="34" charset="0"/>
              </a:rPr>
              <a:t>)</a:t>
            </a:r>
            <a:br>
              <a:rPr lang="ru-RU" dirty="0">
                <a:solidFill>
                  <a:srgbClr val="002060"/>
                </a:solidFill>
                <a:latin typeface="Arial" panose="020B0604020202020204" pitchFamily="34" charset="0"/>
                <a:cs typeface="Arial" panose="020B0604020202020204" pitchFamily="34" charset="0"/>
              </a:rPr>
            </a:br>
            <a:endParaRPr lang="ru-RU" dirty="0">
              <a:solidFill>
                <a:srgbClr val="002060"/>
              </a:solidFill>
            </a:endParaRPr>
          </a:p>
        </p:txBody>
      </p:sp>
      <p:sp>
        <p:nvSpPr>
          <p:cNvPr id="3" name="Объект 2"/>
          <p:cNvSpPr>
            <a:spLocks noGrp="1"/>
          </p:cNvSpPr>
          <p:nvPr>
            <p:ph idx="1"/>
          </p:nvPr>
        </p:nvSpPr>
        <p:spPr>
          <a:xfrm>
            <a:off x="299258" y="1620982"/>
            <a:ext cx="11538066" cy="5012574"/>
          </a:xfrm>
        </p:spPr>
        <p:txBody>
          <a:bodyPr>
            <a:normAutofit fontScale="92500"/>
          </a:bodyPr>
          <a:lstStyle/>
          <a:p>
            <a:pPr marL="0" indent="0">
              <a:buNone/>
            </a:pPr>
            <a:r>
              <a:rPr lang="uk-UA" dirty="0"/>
              <a:t>	Аналіз рівня добробуту суспільства (далі - </a:t>
            </a:r>
            <a:r>
              <a:rPr lang="uk-UA" dirty="0" err="1"/>
              <a:t>welfare</a:t>
            </a:r>
            <a:r>
              <a:rPr lang="uk-UA" dirty="0"/>
              <a:t> </a:t>
            </a:r>
            <a:r>
              <a:rPr lang="uk-UA" dirty="0" err="1"/>
              <a:t>analysis</a:t>
            </a:r>
            <a:r>
              <a:rPr lang="uk-UA" dirty="0"/>
              <a:t>) є широко відомою і ефективною концепцією, котра формує основи аналізу прибутків і збитків (</a:t>
            </a:r>
            <a:r>
              <a:rPr lang="uk-UA" dirty="0" err="1"/>
              <a:t>cost-benefit</a:t>
            </a:r>
            <a:r>
              <a:rPr lang="uk-UA" dirty="0"/>
              <a:t> </a:t>
            </a:r>
            <a:r>
              <a:rPr lang="uk-UA" dirty="0" err="1"/>
              <a:t>analysis</a:t>
            </a:r>
            <a:r>
              <a:rPr lang="uk-UA" dirty="0"/>
              <a:t>) різноманітних інструментів аграрної політики.</a:t>
            </a:r>
          </a:p>
          <a:p>
            <a:pPr marL="0" indent="0" algn="just">
              <a:buNone/>
            </a:pPr>
            <a:r>
              <a:rPr lang="uk-UA" dirty="0"/>
              <a:t>	</a:t>
            </a:r>
            <a:r>
              <a:rPr lang="uk-UA" b="1" dirty="0" err="1"/>
              <a:t>Welfare</a:t>
            </a:r>
            <a:r>
              <a:rPr lang="uk-UA" b="1" dirty="0"/>
              <a:t> </a:t>
            </a:r>
            <a:r>
              <a:rPr lang="uk-UA" b="1" dirty="0" err="1"/>
              <a:t>economics</a:t>
            </a:r>
            <a:r>
              <a:rPr lang="uk-UA" dirty="0"/>
              <a:t> включає нормативну оцінку ринків та економічної політики. Економічна політика спричиняє зміни на різних рівнях та в структурі економічної діяльності. </a:t>
            </a:r>
          </a:p>
          <a:p>
            <a:pPr marL="0" indent="0" algn="just">
              <a:buNone/>
            </a:pPr>
            <a:r>
              <a:rPr lang="uk-UA" dirty="0"/>
              <a:t>	Метою регулятивного втручання є досягнення більш позитивного результату у порівнянні з альтернативним у випадку відсутності інтервенції. Цей новий результат може оцінюватись за багатьма критеріями, але неминуче постане питання чи буде він позитивним у економічному розумінні цього слова. Тому метою </a:t>
            </a:r>
            <a:r>
              <a:rPr lang="uk-UA" b="1" dirty="0" err="1"/>
              <a:t>welfare</a:t>
            </a:r>
            <a:r>
              <a:rPr lang="uk-UA" b="1" dirty="0"/>
              <a:t> </a:t>
            </a:r>
            <a:r>
              <a:rPr lang="uk-UA" b="1" dirty="0" err="1"/>
              <a:t>economics</a:t>
            </a:r>
            <a:r>
              <a:rPr lang="uk-UA" b="1" dirty="0"/>
              <a:t> </a:t>
            </a:r>
            <a:r>
              <a:rPr lang="uk-UA" dirty="0"/>
              <a:t>є визначення, чи відповідає такий ринковий розподіл поставленим завданням перед суспільством.</a:t>
            </a:r>
            <a:endParaRPr lang="ru-RU" dirty="0"/>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28350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2192" y="171392"/>
            <a:ext cx="10515600" cy="2596746"/>
          </a:xfrm>
        </p:spPr>
        <p:txBody>
          <a:bodyPr>
            <a:normAutofit/>
          </a:bodyPr>
          <a:lstStyle/>
          <a:p>
            <a:pPr marL="0" indent="0" algn="just">
              <a:buNone/>
            </a:pPr>
            <a:r>
              <a:rPr lang="uk-UA" dirty="0"/>
              <a:t>	</a:t>
            </a:r>
            <a:r>
              <a:rPr lang="uk-UA" b="1" dirty="0"/>
              <a:t>Ринкова рівновага означає максимізацію прибутків, і відповідно максимальний загальний добробут як для покупця, так і для продавця.</a:t>
            </a:r>
            <a:r>
              <a:rPr lang="uk-UA" dirty="0"/>
              <a:t>  Згідно термінології прикладної економічної науки про добробут (</a:t>
            </a:r>
            <a:r>
              <a:rPr lang="uk-UA" dirty="0" err="1"/>
              <a:t>applied</a:t>
            </a:r>
            <a:r>
              <a:rPr lang="uk-UA" dirty="0"/>
              <a:t> </a:t>
            </a:r>
            <a:r>
              <a:rPr lang="uk-UA" dirty="0" err="1"/>
              <a:t>welfare</a:t>
            </a:r>
            <a:r>
              <a:rPr lang="uk-UA" dirty="0"/>
              <a:t> </a:t>
            </a:r>
            <a:r>
              <a:rPr lang="uk-UA" dirty="0" err="1"/>
              <a:t>economics</a:t>
            </a:r>
            <a:r>
              <a:rPr lang="uk-UA" dirty="0"/>
              <a:t>) </a:t>
            </a:r>
            <a:r>
              <a:rPr lang="uk-UA" b="1" dirty="0">
                <a:solidFill>
                  <a:srgbClr val="FF0000"/>
                </a:solidFill>
              </a:rPr>
              <a:t>корисність від використання товару дорівнює бажанню споживачів платити за цей товар</a:t>
            </a:r>
            <a:r>
              <a:rPr lang="uk-UA" dirty="0">
                <a:solidFill>
                  <a:srgbClr val="FF0000"/>
                </a:solidFill>
              </a:rPr>
              <a:t>.</a:t>
            </a:r>
            <a:r>
              <a:rPr lang="uk-UA" dirty="0"/>
              <a:t> </a:t>
            </a:r>
            <a:endParaRPr lang="ru-RU" dirty="0"/>
          </a:p>
          <a:p>
            <a:pPr marL="0" indent="0" algn="just">
              <a:buNone/>
            </a:pPr>
            <a:endParaRPr lang="ru-RU" dirty="0"/>
          </a:p>
          <a:p>
            <a:pPr marL="0" indent="0">
              <a:buNone/>
            </a:pPr>
            <a:endParaRPr lang="uk-UA" dirty="0"/>
          </a:p>
          <a:p>
            <a:pPr marL="0" indent="0">
              <a:buNone/>
            </a:pPr>
            <a:endParaRPr lang="ru-RU" dirty="0"/>
          </a:p>
        </p:txBody>
      </p:sp>
      <p:pic>
        <p:nvPicPr>
          <p:cNvPr id="15" name="Рисунок 14"/>
          <p:cNvPicPr>
            <a:picLocks noChangeAspect="1"/>
          </p:cNvPicPr>
          <p:nvPr/>
        </p:nvPicPr>
        <p:blipFill>
          <a:blip r:embed="rId2"/>
          <a:stretch>
            <a:fillRect/>
          </a:stretch>
        </p:blipFill>
        <p:spPr>
          <a:xfrm>
            <a:off x="572191" y="2697501"/>
            <a:ext cx="10132551" cy="3969306"/>
          </a:xfrm>
          <a:prstGeom prst="rect">
            <a:avLst/>
          </a:prstGeom>
        </p:spPr>
      </p:pic>
      <p:pic>
        <p:nvPicPr>
          <p:cNvPr id="4"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725727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6717" y="230505"/>
            <a:ext cx="10515600" cy="2588434"/>
          </a:xfrm>
        </p:spPr>
        <p:txBody>
          <a:bodyPr/>
          <a:lstStyle/>
          <a:p>
            <a:pPr marL="0" indent="0" algn="just">
              <a:buNone/>
            </a:pPr>
            <a:r>
              <a:rPr lang="uk-UA" b="1" dirty="0"/>
              <a:t>Суспільні витрати щодо виробництва певної кількості товару дорівнюють втраченій можливості споживання інших товарів, яка визначається як втрачена можливість споживачів платити за ці товари</a:t>
            </a:r>
            <a:r>
              <a:rPr lang="uk-UA" dirty="0"/>
              <a:t> (рис. 2) Графічно ці витрати зображені нижче кривої пропозиції, і дорівнюють </a:t>
            </a:r>
            <a:r>
              <a:rPr lang="uk-UA" b="1" dirty="0"/>
              <a:t>кількості виробленої продукції помноженої на відповідну ринкову ціну.</a:t>
            </a:r>
            <a:endParaRPr lang="ru-RU" b="1" dirty="0"/>
          </a:p>
          <a:p>
            <a:pPr marL="0" indent="0">
              <a:buNone/>
            </a:pPr>
            <a:endParaRPr lang="ru-RU" dirty="0"/>
          </a:p>
        </p:txBody>
      </p:sp>
      <p:pic>
        <p:nvPicPr>
          <p:cNvPr id="4" name="Рисунок 3"/>
          <p:cNvPicPr>
            <a:picLocks noChangeAspect="1"/>
          </p:cNvPicPr>
          <p:nvPr/>
        </p:nvPicPr>
        <p:blipFill>
          <a:blip r:embed="rId2"/>
          <a:stretch>
            <a:fillRect/>
          </a:stretch>
        </p:blipFill>
        <p:spPr>
          <a:xfrm>
            <a:off x="530629" y="2818015"/>
            <a:ext cx="10981688" cy="3890356"/>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568559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57307"/>
            <a:ext cx="10515600" cy="1325563"/>
          </a:xfrm>
        </p:spPr>
        <p:txBody>
          <a:bodyPr/>
          <a:lstStyle/>
          <a:p>
            <a:pPr algn="ctr"/>
            <a:r>
              <a:rPr lang="uk-UA" sz="3000" b="1" dirty="0">
                <a:solidFill>
                  <a:srgbClr val="002060"/>
                </a:solidFill>
                <a:latin typeface="Arial" panose="020B0604020202020204" pitchFamily="34" charset="0"/>
                <a:ea typeface="+mn-ea"/>
                <a:cs typeface="Arial" panose="020B0604020202020204" pitchFamily="34" charset="0"/>
              </a:rPr>
              <a:t>3. Ключові концепції в економічному аналізі змін у добробуті суспільства</a:t>
            </a:r>
            <a:endParaRPr lang="ru-RU" b="1" dirty="0">
              <a:solidFill>
                <a:srgbClr val="002060"/>
              </a:solidFill>
            </a:endParaRPr>
          </a:p>
        </p:txBody>
      </p:sp>
      <p:sp>
        <p:nvSpPr>
          <p:cNvPr id="3" name="Объект 2"/>
          <p:cNvSpPr>
            <a:spLocks noGrp="1"/>
          </p:cNvSpPr>
          <p:nvPr>
            <p:ph idx="1"/>
          </p:nvPr>
        </p:nvSpPr>
        <p:spPr>
          <a:xfrm>
            <a:off x="399011" y="1482870"/>
            <a:ext cx="10954789" cy="4984432"/>
          </a:xfrm>
        </p:spPr>
        <p:txBody>
          <a:bodyPr/>
          <a:lstStyle/>
          <a:p>
            <a:pPr marL="514350" indent="-514350">
              <a:buAutoNum type="arabicPeriod"/>
            </a:pPr>
            <a:r>
              <a:rPr lang="uk-UA" b="1" dirty="0"/>
              <a:t>Надлишок споживача (</a:t>
            </a:r>
            <a:r>
              <a:rPr lang="uk-UA" b="1" dirty="0" err="1"/>
              <a:t>Consumer</a:t>
            </a:r>
            <a:r>
              <a:rPr lang="uk-UA" b="1" dirty="0"/>
              <a:t> </a:t>
            </a:r>
            <a:r>
              <a:rPr lang="uk-UA" b="1" dirty="0" err="1"/>
              <a:t>Surplus</a:t>
            </a:r>
            <a:r>
              <a:rPr lang="uk-UA" b="1" dirty="0"/>
              <a:t>)</a:t>
            </a:r>
          </a:p>
          <a:p>
            <a:pPr marL="0" indent="0" algn="just">
              <a:buNone/>
            </a:pPr>
            <a:r>
              <a:rPr lang="uk-UA" dirty="0"/>
              <a:t>	Споживачі купують товари, оскільки купівля приносить певну вигоду. Оскільки різні споживачі оцінюють корисність від споживання певних товарів по-різному, максимальна сума яку вони згодні платити за ці товари теж відрізняється. </a:t>
            </a:r>
            <a:r>
              <a:rPr lang="uk-UA" b="1" dirty="0"/>
              <a:t>Бажання платити, згідно термінології економіки добробуту, є максимальна ціна, яку покупець згоден і має можливість заплатити за товар. </a:t>
            </a:r>
            <a:r>
              <a:rPr lang="uk-UA" dirty="0"/>
              <a:t>Фактично вона вимірює оцінку споживача щодо корисності товару чи послуги.</a:t>
            </a:r>
          </a:p>
          <a:p>
            <a:pPr marL="0" indent="0" algn="just">
              <a:buNone/>
            </a:pPr>
            <a:r>
              <a:rPr lang="uk-UA" b="1" dirty="0">
                <a:solidFill>
                  <a:srgbClr val="FF0000"/>
                </a:solidFill>
              </a:rPr>
              <a:t>Надлишок споживача </a:t>
            </a:r>
            <a:r>
              <a:rPr lang="uk-UA" dirty="0"/>
              <a:t>– різниця між ціною яку покупець згоден заплатити за товар і ціною яку він фактично платить.</a:t>
            </a:r>
            <a:endParaRPr lang="ru-RU" dirty="0"/>
          </a:p>
          <a:p>
            <a:pPr marL="0" indent="0" algn="just">
              <a:buNone/>
            </a:pPr>
            <a:endParaRPr lang="ru-RU" dirty="0"/>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1522911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3880" y="188017"/>
            <a:ext cx="10515600" cy="3186949"/>
          </a:xfrm>
        </p:spPr>
        <p:txBody>
          <a:bodyPr>
            <a:normAutofit/>
          </a:bodyPr>
          <a:lstStyle/>
          <a:p>
            <a:pPr marL="0" indent="0" algn="just">
              <a:buNone/>
            </a:pPr>
            <a:r>
              <a:rPr lang="uk-UA" dirty="0"/>
              <a:t>Надлишок споживача легко підрахувати, якщо відома крива попиту.  Крива попиту відображає різноманітні кількості товарів, які покупці згодні і можуть придбати за певними цінами. </a:t>
            </a:r>
            <a:r>
              <a:rPr lang="uk-UA" b="1" dirty="0">
                <a:solidFill>
                  <a:srgbClr val="FF0000"/>
                </a:solidFill>
              </a:rPr>
              <a:t>Надлишок споживача вимірюється площею нижче кривої попиту і вище лінії ціни </a:t>
            </a:r>
            <a:r>
              <a:rPr lang="uk-UA" dirty="0"/>
              <a:t>(рис. 3). Якщо скласти разом багато індивідуальних споживачів, надлишок споживача буде вимірювати загальну корисність, яку отримують покупці від придбання товарів на ринку. </a:t>
            </a:r>
            <a:endParaRPr lang="ru-RU" dirty="0"/>
          </a:p>
          <a:p>
            <a:pPr marL="0" indent="0" algn="just">
              <a:buNone/>
            </a:pPr>
            <a:endParaRPr lang="ru-RU" dirty="0"/>
          </a:p>
          <a:p>
            <a:pPr marL="0" indent="0">
              <a:buNone/>
            </a:pPr>
            <a:endParaRPr lang="uk-UA" dirty="0"/>
          </a:p>
          <a:p>
            <a:pPr marL="0" indent="0">
              <a:buNone/>
            </a:pPr>
            <a:endParaRPr lang="ru-RU" dirty="0"/>
          </a:p>
        </p:txBody>
      </p:sp>
      <p:pic>
        <p:nvPicPr>
          <p:cNvPr id="4" name="Рисунок 3"/>
          <p:cNvPicPr>
            <a:picLocks noChangeAspect="1"/>
          </p:cNvPicPr>
          <p:nvPr/>
        </p:nvPicPr>
        <p:blipFill>
          <a:blip r:embed="rId2"/>
          <a:stretch>
            <a:fillRect/>
          </a:stretch>
        </p:blipFill>
        <p:spPr>
          <a:xfrm>
            <a:off x="1554131" y="2995389"/>
            <a:ext cx="8263199" cy="3657014"/>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4216970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2960" y="320038"/>
            <a:ext cx="10515600" cy="440574"/>
          </a:xfrm>
        </p:spPr>
        <p:txBody>
          <a:bodyPr>
            <a:normAutofit fontScale="90000"/>
          </a:bodyPr>
          <a:lstStyle/>
          <a:p>
            <a:r>
              <a:rPr lang="uk-UA" sz="3600" b="1" dirty="0">
                <a:solidFill>
                  <a:srgbClr val="FF0000"/>
                </a:solidFill>
              </a:rPr>
              <a:t>Надлишок виробника (</a:t>
            </a:r>
            <a:r>
              <a:rPr lang="uk-UA" sz="3600" b="1" dirty="0" err="1">
                <a:solidFill>
                  <a:srgbClr val="FF0000"/>
                </a:solidFill>
              </a:rPr>
              <a:t>Producer</a:t>
            </a:r>
            <a:r>
              <a:rPr lang="uk-UA" sz="3600" b="1" dirty="0">
                <a:solidFill>
                  <a:srgbClr val="FF0000"/>
                </a:solidFill>
              </a:rPr>
              <a:t> </a:t>
            </a:r>
            <a:r>
              <a:rPr lang="uk-UA" sz="3600" b="1" dirty="0" err="1">
                <a:solidFill>
                  <a:srgbClr val="FF0000"/>
                </a:solidFill>
              </a:rPr>
              <a:t>Surplus</a:t>
            </a:r>
            <a:r>
              <a:rPr lang="uk-UA" sz="3600" b="1" dirty="0">
                <a:solidFill>
                  <a:srgbClr val="FF0000"/>
                </a:solidFill>
              </a:rPr>
              <a:t>)</a:t>
            </a:r>
            <a:br>
              <a:rPr lang="ru-RU" b="1" dirty="0">
                <a:solidFill>
                  <a:srgbClr val="FF0000"/>
                </a:solidFill>
              </a:rPr>
            </a:br>
            <a:endParaRPr lang="ru-RU" b="1" dirty="0">
              <a:solidFill>
                <a:srgbClr val="FF0000"/>
              </a:solidFill>
            </a:endParaRPr>
          </a:p>
        </p:txBody>
      </p:sp>
      <p:sp>
        <p:nvSpPr>
          <p:cNvPr id="3" name="Объект 2"/>
          <p:cNvSpPr>
            <a:spLocks noGrp="1"/>
          </p:cNvSpPr>
          <p:nvPr>
            <p:ph idx="1"/>
          </p:nvPr>
        </p:nvSpPr>
        <p:spPr>
          <a:xfrm>
            <a:off x="249382" y="540325"/>
            <a:ext cx="11662756" cy="5677593"/>
          </a:xfrm>
        </p:spPr>
        <p:txBody>
          <a:bodyPr/>
          <a:lstStyle/>
          <a:p>
            <a:pPr marL="0" indent="0" algn="just">
              <a:buNone/>
            </a:pPr>
            <a:r>
              <a:rPr lang="uk-UA" b="1" dirty="0">
                <a:solidFill>
                  <a:srgbClr val="FF0000"/>
                </a:solidFill>
              </a:rPr>
              <a:t>Надлишок виробника </a:t>
            </a:r>
            <a:r>
              <a:rPr lang="uk-UA" dirty="0"/>
              <a:t>визначає корисність для продавців від їх присутності на ринку і означає певну суму понад всіх вироблених одиниць товару, або це </a:t>
            </a:r>
            <a:r>
              <a:rPr lang="uk-UA" b="1" dirty="0">
                <a:solidFill>
                  <a:srgbClr val="FF0000"/>
                </a:solidFill>
              </a:rPr>
              <a:t>різниця між ринковою ціною товару і граничними витратами на виробництво</a:t>
            </a:r>
            <a:r>
              <a:rPr lang="uk-UA" dirty="0"/>
              <a:t>. </a:t>
            </a:r>
            <a:r>
              <a:rPr lang="uk-UA" b="1" dirty="0"/>
              <a:t>Вона дорівнює потенційному бажанню платити за виробництво певної кількості товару (доход) мінус фактично сплачена сума (витрати). </a:t>
            </a:r>
            <a:r>
              <a:rPr lang="uk-UA" b="1" dirty="0">
                <a:solidFill>
                  <a:srgbClr val="FF0000"/>
                </a:solidFill>
              </a:rPr>
              <a:t>Надлишок виробника визначається площею над кривою пропозиції і нижче ринкової ціни (рис. 4). </a:t>
            </a:r>
            <a:endParaRPr lang="ru-RU" b="1" dirty="0">
              <a:solidFill>
                <a:srgbClr val="FF0000"/>
              </a:solidFill>
            </a:endParaRPr>
          </a:p>
          <a:p>
            <a:pPr marL="0" indent="0">
              <a:buNone/>
            </a:pPr>
            <a:endParaRPr lang="ru-RU" dirty="0"/>
          </a:p>
        </p:txBody>
      </p:sp>
      <p:pic>
        <p:nvPicPr>
          <p:cNvPr id="4" name="Рисунок 3"/>
          <p:cNvPicPr>
            <a:picLocks noChangeAspect="1"/>
          </p:cNvPicPr>
          <p:nvPr/>
        </p:nvPicPr>
        <p:blipFill>
          <a:blip r:embed="rId2"/>
          <a:stretch>
            <a:fillRect/>
          </a:stretch>
        </p:blipFill>
        <p:spPr>
          <a:xfrm>
            <a:off x="4220899" y="3557847"/>
            <a:ext cx="6990547" cy="3300153"/>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502866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49382" y="157942"/>
            <a:ext cx="11710646" cy="6450676"/>
          </a:xfrm>
        </p:spPr>
        <p:txBody>
          <a:bodyPr>
            <a:normAutofit/>
          </a:bodyPr>
          <a:lstStyle/>
          <a:p>
            <a:pPr marL="0" indent="0" algn="just">
              <a:buNone/>
            </a:pPr>
            <a:r>
              <a:rPr lang="uk-UA" dirty="0"/>
              <a:t>	Граничні витрати відображають нарощення витрат, пов’язаних із приростом обсягів виробництва; оскільки постійні витрати не змінюються з обсягом виробництва, сума всіх граничних витрат повинна дорівнювати сумі змінних витрат фірми. Звідси виникає </a:t>
            </a:r>
            <a:r>
              <a:rPr lang="uk-UA" b="1" dirty="0">
                <a:solidFill>
                  <a:srgbClr val="FF0000"/>
                </a:solidFill>
              </a:rPr>
              <a:t>альтернативне формулювання надлишку виробника, як різниці між доходами фірми та її загальними змінними витратами</a:t>
            </a:r>
            <a:r>
              <a:rPr lang="uk-UA" dirty="0">
                <a:solidFill>
                  <a:srgbClr val="FF0000"/>
                </a:solidFill>
              </a:rPr>
              <a:t>. </a:t>
            </a:r>
          </a:p>
          <a:p>
            <a:pPr marL="0" indent="0" algn="just">
              <a:buNone/>
            </a:pPr>
            <a:r>
              <a:rPr lang="uk-UA" dirty="0"/>
              <a:t>	Розмір надлишку виробника залежить від витрат на виробництво. Фірми із завищеними витратами отримують менше, тоді як ті у кого витрати оптимізовані мають вищі показники цього критерію. Шляхом додавання всіх надлишків товаровиробників ми можемо отримати зведений ринковий показник. </a:t>
            </a:r>
          </a:p>
          <a:p>
            <a:pPr marL="0" indent="0" algn="just">
              <a:buNone/>
            </a:pPr>
            <a:r>
              <a:rPr lang="uk-UA" dirty="0"/>
              <a:t>	Оскільки надлишок виробника визначає загальну </a:t>
            </a:r>
            <a:r>
              <a:rPr lang="uk-UA" dirty="0" err="1"/>
              <a:t>нетто</a:t>
            </a:r>
            <a:r>
              <a:rPr lang="uk-UA" dirty="0"/>
              <a:t>-корисність для виробників, ми можемо підрахувати прибутки або збитки товаровиробників внаслідок державного втручання, шляхом визначення кінцевих змін у зведеному показнику.</a:t>
            </a:r>
            <a:endParaRPr lang="ru-RU" dirty="0"/>
          </a:p>
          <a:p>
            <a:pPr marL="0" indent="0">
              <a:buNone/>
            </a:pPr>
            <a:endParaRPr lang="ru-RU" dirty="0"/>
          </a:p>
          <a:p>
            <a:pPr marL="0" indent="0">
              <a:buNone/>
            </a:pP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432019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783944"/>
          </a:xfrm>
        </p:spPr>
        <p:txBody>
          <a:bodyPr/>
          <a:lstStyle/>
          <a:p>
            <a:pPr algn="ctr"/>
            <a:r>
              <a:rPr lang="uk-UA" b="1" dirty="0"/>
              <a:t>Рекомендована література:</a:t>
            </a:r>
            <a:endParaRPr lang="ru-RU" b="1" dirty="0"/>
          </a:p>
        </p:txBody>
      </p:sp>
      <p:sp>
        <p:nvSpPr>
          <p:cNvPr id="3" name="Объект 2"/>
          <p:cNvSpPr>
            <a:spLocks noGrp="1"/>
          </p:cNvSpPr>
          <p:nvPr>
            <p:ph idx="1"/>
          </p:nvPr>
        </p:nvSpPr>
        <p:spPr>
          <a:xfrm>
            <a:off x="838200" y="1084333"/>
            <a:ext cx="10515600" cy="5559228"/>
          </a:xfrm>
        </p:spPr>
        <p:txBody>
          <a:bodyPr>
            <a:normAutofit fontScale="92500" lnSpcReduction="10000"/>
          </a:bodyPr>
          <a:lstStyle/>
          <a:p>
            <a:pPr marL="514350" indent="-514350">
              <a:buFont typeface="Arial" panose="020B0604020202020204" pitchFamily="34" charset="0"/>
              <a:buAutoNum type="arabicPeriod"/>
            </a:pPr>
            <a:r>
              <a:rPr lang="uk-UA" dirty="0"/>
              <a:t>Кваша С.М., Діброва А.Д., </a:t>
            </a:r>
            <a:r>
              <a:rPr lang="uk-UA" dirty="0" err="1"/>
              <a:t>Жемойда</a:t>
            </a:r>
            <a:r>
              <a:rPr lang="uk-UA" dirty="0"/>
              <a:t> О.В. Аграрна політика: навчальний посібник. – К.: Вид-во Ліра-К, 2018. – 388 с.</a:t>
            </a:r>
          </a:p>
          <a:p>
            <a:pPr marL="514350" lvl="0" indent="-514350">
              <a:buAutoNum type="arabicPeriod"/>
            </a:pPr>
            <a:r>
              <a:rPr lang="uk-UA" dirty="0">
                <a:latin typeface="Arial" panose="020B0604020202020204" pitchFamily="34" charset="0"/>
                <a:cs typeface="Arial" panose="020B0604020202020204" pitchFamily="34" charset="0"/>
              </a:rPr>
              <a:t>Розвиток аграрної політики України в умовах євроінтеграції / за ред. Діброви А.Д., </a:t>
            </a:r>
            <a:r>
              <a:rPr lang="uk-UA" dirty="0" err="1">
                <a:latin typeface="Arial" panose="020B0604020202020204" pitchFamily="34" charset="0"/>
                <a:cs typeface="Arial" panose="020B0604020202020204" pitchFamily="34" charset="0"/>
              </a:rPr>
              <a:t>Андрієвського</a:t>
            </a:r>
            <a:r>
              <a:rPr lang="uk-UA" dirty="0">
                <a:latin typeface="Arial" panose="020B0604020202020204" pitchFamily="34" charset="0"/>
                <a:cs typeface="Arial" panose="020B0604020202020204" pitchFamily="34" charset="0"/>
              </a:rPr>
              <a:t> В.Є.; Національний університет біоресурсів і природокористування України; Інститут розвитку аграрних ринків. – К., 2014. – 568 с.</a:t>
            </a:r>
          </a:p>
          <a:p>
            <a:pPr marL="514350" indent="-514350">
              <a:buFont typeface="Arial" panose="020B0604020202020204" pitchFamily="34" charset="0"/>
              <a:buAutoNum type="arabicPeriod"/>
            </a:pPr>
            <a:r>
              <a:rPr lang="ru-RU" dirty="0">
                <a:latin typeface="Arial" panose="020B0604020202020204" pitchFamily="34" charset="0"/>
                <a:cs typeface="Arial" panose="020B0604020202020204" pitchFamily="34" charset="0"/>
              </a:rPr>
              <a:t>Кваша С.М. </a:t>
            </a:r>
            <a:r>
              <a:rPr lang="ru-RU" dirty="0" err="1">
                <a:latin typeface="Arial" panose="020B0604020202020204" pitchFamily="34" charset="0"/>
                <a:cs typeface="Arial" panose="020B0604020202020204" pitchFamily="34" charset="0"/>
              </a:rPr>
              <a:t>Методологічний</a:t>
            </a:r>
            <a:r>
              <a:rPr lang="ru-RU" dirty="0">
                <a:latin typeface="Arial" panose="020B0604020202020204" pitchFamily="34" charset="0"/>
                <a:cs typeface="Arial" panose="020B0604020202020204" pitchFamily="34" charset="0"/>
              </a:rPr>
              <a:t> базис </a:t>
            </a:r>
            <a:r>
              <a:rPr lang="ru-RU" dirty="0" err="1">
                <a:latin typeface="Arial" panose="020B0604020202020204" pitchFamily="34" charset="0"/>
                <a:cs typeface="Arial" panose="020B0604020202020204" pitchFamily="34" charset="0"/>
              </a:rPr>
              <a:t>прийняття</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суспільних</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рішень</a:t>
            </a:r>
            <a:r>
              <a:rPr lang="ru-RU" dirty="0">
                <a:latin typeface="Arial" panose="020B0604020202020204" pitchFamily="34" charset="0"/>
                <a:cs typeface="Arial" panose="020B0604020202020204" pitchFamily="34" charset="0"/>
              </a:rPr>
              <a:t> в </a:t>
            </a:r>
            <a:r>
              <a:rPr lang="ru-RU" dirty="0" err="1">
                <a:latin typeface="Arial" panose="020B0604020202020204" pitchFamily="34" charset="0"/>
                <a:cs typeface="Arial" panose="020B0604020202020204" pitchFamily="34" charset="0"/>
              </a:rPr>
              <a:t>аграрній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політиці</a:t>
            </a:r>
            <a:r>
              <a:rPr lang="ru-RU" dirty="0">
                <a:latin typeface="Arial" panose="020B0604020202020204" pitchFamily="34" charset="0"/>
                <a:cs typeface="Arial" panose="020B0604020202020204" pitchFamily="34" charset="0"/>
              </a:rPr>
              <a:t> / С. М. Кваша // </a:t>
            </a:r>
            <a:r>
              <a:rPr lang="ru-RU" dirty="0" err="1">
                <a:latin typeface="Arial" panose="020B0604020202020204" pitchFamily="34" charset="0"/>
                <a:cs typeface="Arial" panose="020B0604020202020204" pitchFamily="34" charset="0"/>
              </a:rPr>
              <a:t>Економіка</a:t>
            </a:r>
            <a:r>
              <a:rPr lang="ru-RU" dirty="0">
                <a:latin typeface="Arial" panose="020B0604020202020204" pitchFamily="34" charset="0"/>
                <a:cs typeface="Arial" panose="020B0604020202020204" pitchFamily="34" charset="0"/>
              </a:rPr>
              <a:t> АПК. - 2013. - № 8. - С. 12-21.</a:t>
            </a:r>
          </a:p>
          <a:p>
            <a:pPr marL="514350" indent="-514350">
              <a:buFont typeface="Arial" panose="020B0604020202020204" pitchFamily="34" charset="0"/>
              <a:buAutoNum type="arabicPeriod"/>
            </a:pPr>
            <a:r>
              <a:rPr lang="uk-UA" dirty="0" err="1">
                <a:latin typeface="Arial" panose="020B0604020202020204" pitchFamily="34" charset="0"/>
                <a:cs typeface="Arial" panose="020B0604020202020204" pitchFamily="34" charset="0"/>
              </a:rPr>
              <a:t>Кьостер</a:t>
            </a:r>
            <a:r>
              <a:rPr lang="uk-UA" dirty="0">
                <a:latin typeface="Arial" panose="020B0604020202020204" pitchFamily="34" charset="0"/>
                <a:cs typeface="Arial" panose="020B0604020202020204" pitchFamily="34" charset="0"/>
              </a:rPr>
              <a:t> Ульріх. Основи аналізу аграрного ринку /наук. ред. пер. </a:t>
            </a:r>
            <a:r>
              <a:rPr lang="uk-UA" dirty="0" err="1">
                <a:latin typeface="Arial" panose="020B0604020202020204" pitchFamily="34" charset="0"/>
                <a:cs typeface="Arial" panose="020B0604020202020204" pitchFamily="34" charset="0"/>
              </a:rPr>
              <a:t>О.Нів</a:t>
            </a:r>
            <a:r>
              <a:rPr lang="en-US" dirty="0">
                <a:latin typeface="Arial" panose="020B0604020202020204" pitchFamily="34" charset="0"/>
                <a:cs typeface="Arial" panose="020B0604020202020204" pitchFamily="34" charset="0"/>
              </a:rPr>
              <a:t>’</a:t>
            </a:r>
            <a:r>
              <a:rPr lang="uk-UA" dirty="0" err="1">
                <a:latin typeface="Arial" panose="020B0604020202020204" pitchFamily="34" charset="0"/>
                <a:cs typeface="Arial" panose="020B0604020202020204" pitchFamily="34" charset="0"/>
              </a:rPr>
              <a:t>євський</a:t>
            </a:r>
            <a:r>
              <a:rPr lang="uk-UA" dirty="0">
                <a:latin typeface="Arial" panose="020B0604020202020204" pitchFamily="34" charset="0"/>
                <a:cs typeface="Arial" panose="020B0604020202020204" pitchFamily="34" charset="0"/>
              </a:rPr>
              <a:t>. – К.: АДЕФ-Україна, 2012. – 486 с.</a:t>
            </a:r>
            <a:endParaRPr lang="ru-RU" dirty="0">
              <a:latin typeface="Arial" panose="020B0604020202020204" pitchFamily="34" charset="0"/>
              <a:cs typeface="Arial" panose="020B0604020202020204" pitchFamily="34" charset="0"/>
            </a:endParaRPr>
          </a:p>
          <a:p>
            <a:pPr marL="514350" indent="-514350">
              <a:buFont typeface="Arial" panose="020B0604020202020204" pitchFamily="34" charset="0"/>
              <a:buAutoNum type="arabicPeriod"/>
            </a:pPr>
            <a:r>
              <a:rPr lang="ru-RU" dirty="0">
                <a:latin typeface="Arial" panose="020B0604020202020204" pitchFamily="34" charset="0"/>
                <a:cs typeface="Arial" panose="020B0604020202020204" pitchFamily="34" charset="0"/>
              </a:rPr>
              <a:t>Хорунжий М. Й. </a:t>
            </a:r>
            <a:r>
              <a:rPr lang="ru-RU" dirty="0" err="1">
                <a:latin typeface="Arial" panose="020B0604020202020204" pitchFamily="34" charset="0"/>
                <a:cs typeface="Arial" panose="020B0604020202020204" pitchFamily="34" charset="0"/>
              </a:rPr>
              <a:t>Аграрна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політика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підручник</a:t>
            </a:r>
            <a:r>
              <a:rPr lang="ru-RU" dirty="0">
                <a:latin typeface="Arial" panose="020B0604020202020204" pitchFamily="34" charset="0"/>
                <a:cs typeface="Arial" panose="020B0604020202020204" pitchFamily="34" charset="0"/>
              </a:rPr>
              <a:t> / М. Й. </a:t>
            </a:r>
            <a:r>
              <a:rPr lang="ru-RU" b="1" dirty="0">
                <a:latin typeface="Arial" panose="020B0604020202020204" pitchFamily="34" charset="0"/>
                <a:cs typeface="Arial" panose="020B0604020202020204" pitchFamily="34" charset="0"/>
              </a:rPr>
              <a:t>Хорунжий</a:t>
            </a:r>
            <a:r>
              <a:rPr lang="ru-RU" dirty="0">
                <a:latin typeface="Arial" panose="020B0604020202020204" pitchFamily="34" charset="0"/>
                <a:cs typeface="Arial" panose="020B0604020202020204" pitchFamily="34" charset="0"/>
              </a:rPr>
              <a:t> ; </a:t>
            </a:r>
            <a:r>
              <a:rPr lang="ru-RU" dirty="0" err="1">
                <a:latin typeface="Arial" panose="020B0604020202020204" pitchFamily="34" charset="0"/>
                <a:cs typeface="Arial" panose="020B0604020202020204" pitchFamily="34" charset="0"/>
              </a:rPr>
              <a:t>Держ</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вищ</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навч</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закл</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Київ</a:t>
            </a:r>
            <a:r>
              <a:rPr lang="ru-RU" dirty="0">
                <a:latin typeface="Arial" panose="020B0604020202020204" pitchFamily="34" charset="0"/>
                <a:cs typeface="Arial" panose="020B0604020202020204" pitchFamily="34" charset="0"/>
              </a:rPr>
              <a:t>. нац. </a:t>
            </a:r>
            <a:r>
              <a:rPr lang="ru-RU" dirty="0" err="1">
                <a:latin typeface="Arial" panose="020B0604020202020204" pitchFamily="34" charset="0"/>
                <a:cs typeface="Arial" panose="020B0604020202020204" pitchFamily="34" charset="0"/>
              </a:rPr>
              <a:t>екон</a:t>
            </a:r>
            <a:r>
              <a:rPr lang="ru-RU" dirty="0">
                <a:latin typeface="Arial" panose="020B0604020202020204" pitchFamily="34" charset="0"/>
                <a:cs typeface="Arial" panose="020B0604020202020204" pitchFamily="34" charset="0"/>
              </a:rPr>
              <a:t>. ун-т </a:t>
            </a:r>
            <a:r>
              <a:rPr lang="ru-RU" dirty="0" err="1">
                <a:latin typeface="Arial" panose="020B0604020202020204" pitchFamily="34" charset="0"/>
                <a:cs typeface="Arial" panose="020B0604020202020204" pitchFamily="34" charset="0"/>
              </a:rPr>
              <a:t>ім</a:t>
            </a:r>
            <a:r>
              <a:rPr lang="ru-RU" dirty="0">
                <a:latin typeface="Arial" panose="020B0604020202020204" pitchFamily="34" charset="0"/>
                <a:cs typeface="Arial" panose="020B0604020202020204" pitchFamily="34" charset="0"/>
              </a:rPr>
              <a:t>. Вадима </a:t>
            </a:r>
            <a:r>
              <a:rPr lang="ru-RU" dirty="0" err="1">
                <a:latin typeface="Arial" panose="020B0604020202020204" pitchFamily="34" charset="0"/>
                <a:cs typeface="Arial" panose="020B0604020202020204" pitchFamily="34" charset="0"/>
              </a:rPr>
              <a:t>Гетьмана</a:t>
            </a:r>
            <a:r>
              <a:rPr lang="ru-RU" dirty="0">
                <a:latin typeface="Arial" panose="020B0604020202020204" pitchFamily="34" charset="0"/>
                <a:cs typeface="Arial" panose="020B0604020202020204" pitchFamily="34" charset="0"/>
              </a:rPr>
              <a:t>". - К. : КНЕУ, 2010. – 321 с.</a:t>
            </a:r>
          </a:p>
          <a:p>
            <a:pPr marL="514350" indent="-514350">
              <a:buFont typeface="Arial" panose="020B0604020202020204" pitchFamily="34" charset="0"/>
              <a:buAutoNum type="arabicPeriod"/>
            </a:pPr>
            <a:endParaRPr lang="ru-RU" dirty="0"/>
          </a:p>
          <a:p>
            <a:pPr marL="514350" lvl="0" indent="-514350">
              <a:buAutoNum type="arabicPeriod"/>
            </a:pPr>
            <a:endParaRPr lang="uk-UA" dirty="0"/>
          </a:p>
          <a:p>
            <a:pPr lvl="0"/>
            <a:endParaRPr lang="ru-RU" dirty="0"/>
          </a:p>
          <a:p>
            <a:pPr marL="514350" indent="-514350">
              <a:buAutoNum type="arabicPeriod"/>
            </a:pPr>
            <a:endParaRPr lang="ru-RU"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4294033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1875"/>
            <a:ext cx="10515600" cy="590838"/>
          </a:xfrm>
        </p:spPr>
        <p:txBody>
          <a:bodyPr>
            <a:normAutofit fontScale="90000"/>
          </a:bodyPr>
          <a:lstStyle/>
          <a:p>
            <a:pPr algn="ctr"/>
            <a:r>
              <a:rPr lang="uk-UA" sz="3600" b="1" dirty="0">
                <a:latin typeface="Arial" panose="020B0604020202020204" pitchFamily="34" charset="0"/>
                <a:cs typeface="Arial" panose="020B0604020202020204" pitchFamily="34" charset="0"/>
              </a:rPr>
              <a:t>Ринкова рівновага (</a:t>
            </a:r>
            <a:r>
              <a:rPr lang="uk-UA" sz="3600" b="1" dirty="0" err="1">
                <a:latin typeface="Arial" panose="020B0604020202020204" pitchFamily="34" charset="0"/>
                <a:cs typeface="Arial" panose="020B0604020202020204" pitchFamily="34" charset="0"/>
              </a:rPr>
              <a:t>Market</a:t>
            </a:r>
            <a:r>
              <a:rPr lang="uk-UA" sz="3600" b="1" dirty="0">
                <a:latin typeface="Arial" panose="020B0604020202020204" pitchFamily="34" charset="0"/>
                <a:cs typeface="Arial" panose="020B0604020202020204" pitchFamily="34" charset="0"/>
              </a:rPr>
              <a:t> </a:t>
            </a:r>
            <a:r>
              <a:rPr lang="uk-UA" sz="3600" b="1" dirty="0" err="1">
                <a:latin typeface="Arial" panose="020B0604020202020204" pitchFamily="34" charset="0"/>
                <a:cs typeface="Arial" panose="020B0604020202020204" pitchFamily="34" charset="0"/>
              </a:rPr>
              <a:t>Equilibrium</a:t>
            </a:r>
            <a:r>
              <a:rPr lang="uk-UA" sz="3600" b="1" dirty="0">
                <a:latin typeface="Arial" panose="020B0604020202020204" pitchFamily="34" charset="0"/>
                <a:cs typeface="Arial" panose="020B0604020202020204" pitchFamily="34" charset="0"/>
              </a:rPr>
              <a:t>)</a:t>
            </a:r>
            <a:br>
              <a:rPr lang="ru-RU" dirty="0"/>
            </a:br>
            <a:endParaRPr lang="ru-RU" dirty="0"/>
          </a:p>
        </p:txBody>
      </p:sp>
      <p:sp>
        <p:nvSpPr>
          <p:cNvPr id="3" name="Объект 2"/>
          <p:cNvSpPr>
            <a:spLocks noGrp="1"/>
          </p:cNvSpPr>
          <p:nvPr>
            <p:ph idx="1"/>
          </p:nvPr>
        </p:nvSpPr>
        <p:spPr>
          <a:xfrm>
            <a:off x="357447" y="723207"/>
            <a:ext cx="11538066" cy="2477193"/>
          </a:xfrm>
        </p:spPr>
        <p:txBody>
          <a:bodyPr/>
          <a:lstStyle/>
          <a:p>
            <a:pPr marL="0" indent="0" algn="just">
              <a:buNone/>
            </a:pPr>
            <a:r>
              <a:rPr lang="uk-UA" dirty="0"/>
              <a:t>Коли на ринку існує досконала (“чиста”) конкуренція, і немає так званих непередбачуваних факторів (надходження або витрати, що несе третя сторона, яка не є ні виробником, ні споживачем), </a:t>
            </a:r>
            <a:r>
              <a:rPr lang="uk-UA" b="1" dirty="0"/>
              <a:t>економічний стан суспільства визначається сумою надлишків виробника і споживача</a:t>
            </a:r>
            <a:r>
              <a:rPr lang="uk-UA" dirty="0"/>
              <a:t>. Найвища ефективність функціонування ринку досягається коли вид розподілу ресурсів максимізує загальний надлишок (рис.5)</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2036269" y="3184408"/>
            <a:ext cx="7953989" cy="3540588"/>
          </a:xfrm>
          <a:prstGeom prst="rect">
            <a:avLst/>
          </a:prstGeom>
        </p:spPr>
      </p:pic>
      <p:pic>
        <p:nvPicPr>
          <p:cNvPr id="5"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8286051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4. Застосування аналізу дослідження змін стану добробуту суспільства (</a:t>
            </a:r>
            <a:r>
              <a:rPr lang="uk-UA" sz="2800" b="1" dirty="0" err="1">
                <a:solidFill>
                  <a:srgbClr val="002060"/>
                </a:solidFill>
                <a:latin typeface="Arial" panose="020B0604020202020204" pitchFamily="34" charset="0"/>
                <a:cs typeface="Arial" panose="020B0604020202020204" pitchFamily="34" charset="0"/>
              </a:rPr>
              <a:t>welfare</a:t>
            </a:r>
            <a:r>
              <a:rPr lang="uk-UA" sz="2800" b="1" dirty="0">
                <a:solidFill>
                  <a:srgbClr val="002060"/>
                </a:solidFill>
                <a:latin typeface="Arial" panose="020B0604020202020204" pitchFamily="34" charset="0"/>
                <a:cs typeface="Arial" panose="020B0604020202020204" pitchFamily="34" charset="0"/>
              </a:rPr>
              <a:t> </a:t>
            </a:r>
            <a:r>
              <a:rPr lang="uk-UA" sz="2800" b="1" dirty="0" err="1">
                <a:solidFill>
                  <a:srgbClr val="002060"/>
                </a:solidFill>
                <a:latin typeface="Arial" panose="020B0604020202020204" pitchFamily="34" charset="0"/>
                <a:cs typeface="Arial" panose="020B0604020202020204" pitchFamily="34" charset="0"/>
              </a:rPr>
              <a:t>analysis</a:t>
            </a:r>
            <a:r>
              <a:rPr lang="uk-UA" sz="2800" b="1" dirty="0">
                <a:solidFill>
                  <a:srgbClr val="002060"/>
                </a:solidFill>
                <a:latin typeface="Arial" panose="020B0604020202020204" pitchFamily="34" charset="0"/>
                <a:cs typeface="Arial" panose="020B0604020202020204" pitchFamily="34" charset="0"/>
              </a:rPr>
              <a:t>): державне регулювання</a:t>
            </a:r>
            <a:endParaRPr lang="ru-RU" sz="2800" dirty="0">
              <a:solidFill>
                <a:srgbClr val="002060"/>
              </a:solidFill>
            </a:endParaRPr>
          </a:p>
        </p:txBody>
      </p:sp>
      <p:sp>
        <p:nvSpPr>
          <p:cNvPr id="4" name="Объект 3"/>
          <p:cNvSpPr>
            <a:spLocks noGrp="1"/>
          </p:cNvSpPr>
          <p:nvPr>
            <p:ph idx="1"/>
          </p:nvPr>
        </p:nvSpPr>
        <p:spPr>
          <a:xfrm>
            <a:off x="242761" y="1218797"/>
            <a:ext cx="11111039" cy="1957266"/>
          </a:xfrm>
        </p:spPr>
        <p:txBody>
          <a:bodyPr>
            <a:normAutofit fontScale="92500"/>
          </a:bodyPr>
          <a:lstStyle/>
          <a:p>
            <a:pPr marL="0" indent="0" algn="just">
              <a:buNone/>
            </a:pPr>
            <a:r>
              <a:rPr lang="en-US" dirty="0" err="1"/>
              <a:t>W</a:t>
            </a:r>
            <a:r>
              <a:rPr lang="uk-UA" dirty="0" err="1"/>
              <a:t>elfare</a:t>
            </a:r>
            <a:r>
              <a:rPr lang="uk-UA" dirty="0"/>
              <a:t> </a:t>
            </a:r>
            <a:r>
              <a:rPr lang="uk-UA" dirty="0" err="1"/>
              <a:t>analysis</a:t>
            </a:r>
            <a:r>
              <a:rPr lang="uk-UA" dirty="0"/>
              <a:t> може бути використаний з метою оцінки ефективності аграрної політики. Контроль за цінами звичайно застосовується у випадках, коли законодавці вбачають ринкову ціну як таку, що не виконує своїх регулятивних функцій щодо продавців чи покупців. Результат – у встановленні державної ціни з певною верхньою або нижньою межею.</a:t>
            </a:r>
            <a:endParaRPr lang="ru-RU" dirty="0"/>
          </a:p>
          <a:p>
            <a:pPr marL="0" indent="0" algn="just">
              <a:buNone/>
            </a:pPr>
            <a:endParaRPr lang="uk-UA" dirty="0"/>
          </a:p>
          <a:p>
            <a:pPr marL="0" indent="0" algn="just">
              <a:buNone/>
            </a:pPr>
            <a:endParaRPr lang="ru-RU" dirty="0"/>
          </a:p>
        </p:txBody>
      </p:sp>
      <p:pic>
        <p:nvPicPr>
          <p:cNvPr id="5" name="Рисунок 4"/>
          <p:cNvPicPr>
            <a:picLocks noChangeAspect="1"/>
          </p:cNvPicPr>
          <p:nvPr/>
        </p:nvPicPr>
        <p:blipFill>
          <a:blip r:embed="rId2"/>
          <a:stretch>
            <a:fillRect/>
          </a:stretch>
        </p:blipFill>
        <p:spPr>
          <a:xfrm>
            <a:off x="1021234" y="3176062"/>
            <a:ext cx="5941526" cy="3681938"/>
          </a:xfrm>
          <a:prstGeom prst="rect">
            <a:avLst/>
          </a:prstGeom>
        </p:spPr>
      </p:pic>
      <p:sp>
        <p:nvSpPr>
          <p:cNvPr id="6" name="Заголовок 1"/>
          <p:cNvSpPr txBox="1">
            <a:spLocks/>
          </p:cNvSpPr>
          <p:nvPr/>
        </p:nvSpPr>
        <p:spPr>
          <a:xfrm>
            <a:off x="6643560" y="3309581"/>
            <a:ext cx="5186995" cy="3548419"/>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P</a:t>
            </a:r>
            <a:r>
              <a:rPr lang="en-US" sz="1800" b="1" dirty="0">
                <a:latin typeface="Arial" panose="020B0604020202020204" pitchFamily="34" charset="0"/>
                <a:cs typeface="Arial" panose="020B0604020202020204" pitchFamily="34" charset="0"/>
              </a:rPr>
              <a:t>o</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i</a:t>
            </a:r>
            <a:r>
              <a:rPr lang="en-US" sz="2000" b="1" dirty="0">
                <a:latin typeface="Arial" panose="020B0604020202020204" pitchFamily="34" charset="0"/>
                <a:cs typeface="Arial" panose="020B0604020202020204" pitchFamily="34" charset="0"/>
              </a:rPr>
              <a:t> </a:t>
            </a:r>
            <a:r>
              <a:rPr lang="en-US" sz="2400" b="1" dirty="0" err="1">
                <a:latin typeface="Arial" panose="020B0604020202020204" pitchFamily="34" charset="0"/>
                <a:cs typeface="Arial" panose="020B0604020202020204" pitchFamily="34" charset="0"/>
              </a:rPr>
              <a:t>Q</a:t>
            </a:r>
            <a:r>
              <a:rPr lang="en-US" sz="1800" b="1" dirty="0" err="1">
                <a:latin typeface="Arial" panose="020B0604020202020204" pitchFamily="34" charset="0"/>
                <a:cs typeface="Arial" panose="020B0604020202020204" pitchFamily="34" charset="0"/>
              </a:rPr>
              <a:t>o</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початкова ціна рівноваги і початкова кількість товару, яка може бути продана на ринку без державного втручання</a:t>
            </a:r>
          </a:p>
          <a:p>
            <a:endParaRPr lang="uk-UA" sz="2000" b="1" dirty="0">
              <a:latin typeface="Arial" panose="020B0604020202020204" pitchFamily="34" charset="0"/>
              <a:cs typeface="Arial" panose="020B0604020202020204" pitchFamily="34" charset="0"/>
            </a:endParaRPr>
          </a:p>
          <a:p>
            <a:r>
              <a:rPr lang="en-US" sz="2400" b="1" dirty="0" err="1">
                <a:latin typeface="Arial" panose="020B0604020202020204" pitchFamily="34" charset="0"/>
                <a:cs typeface="Arial" panose="020B0604020202020204" pitchFamily="34" charset="0"/>
              </a:rPr>
              <a:t>P</a:t>
            </a:r>
            <a:r>
              <a:rPr lang="en-US" sz="1800" b="1" dirty="0" err="1">
                <a:latin typeface="Arial" panose="020B0604020202020204" pitchFamily="34" charset="0"/>
                <a:cs typeface="Arial" panose="020B0604020202020204" pitchFamily="34" charset="0"/>
              </a:rPr>
              <a:t>max</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максимально допустима ціна</a:t>
            </a:r>
          </a:p>
          <a:p>
            <a:r>
              <a:rPr lang="en-US" sz="2400" b="1" dirty="0">
                <a:latin typeface="Arial" panose="020B0604020202020204" pitchFamily="34" charset="0"/>
                <a:cs typeface="Arial" panose="020B0604020202020204" pitchFamily="34" charset="0"/>
              </a:rPr>
              <a:t>Q</a:t>
            </a:r>
            <a:r>
              <a:rPr lang="uk-UA" sz="1800" b="1" dirty="0">
                <a:latin typeface="Arial" panose="020B0604020202020204" pitchFamily="34" charset="0"/>
                <a:cs typeface="Arial" panose="020B0604020202020204" pitchFamily="34" charset="0"/>
              </a:rPr>
              <a:t>2</a:t>
            </a:r>
            <a:r>
              <a:rPr lang="uk-UA" sz="2000" b="1" dirty="0">
                <a:latin typeface="Arial" panose="020B0604020202020204" pitchFamily="34" charset="0"/>
                <a:cs typeface="Arial" panose="020B0604020202020204" pitchFamily="34" charset="0"/>
              </a:rPr>
              <a:t>-</a:t>
            </a:r>
            <a:r>
              <a:rPr lang="en-US" sz="2400" b="1" dirty="0">
                <a:latin typeface="Arial" panose="020B0604020202020204" pitchFamily="34" charset="0"/>
                <a:cs typeface="Arial" panose="020B0604020202020204" pitchFamily="34" charset="0"/>
              </a:rPr>
              <a:t>Q</a:t>
            </a:r>
            <a:r>
              <a:rPr lang="en-US" sz="1800" b="1" dirty="0">
                <a:latin typeface="Arial" panose="020B0604020202020204" pitchFamily="34" charset="0"/>
                <a:cs typeface="Arial" panose="020B0604020202020204" pitchFamily="34" charset="0"/>
              </a:rPr>
              <a:t>1</a:t>
            </a:r>
            <a:r>
              <a:rPr lang="en-US" sz="2000" b="1" dirty="0">
                <a:latin typeface="Arial" panose="020B0604020202020204" pitchFamily="34" charset="0"/>
                <a:cs typeface="Arial" panose="020B0604020202020204" pitchFamily="34" charset="0"/>
              </a:rPr>
              <a:t> – </a:t>
            </a:r>
            <a:r>
              <a:rPr lang="uk-UA" sz="2000" b="1" dirty="0">
                <a:latin typeface="Arial" panose="020B0604020202020204" pitchFamily="34" charset="0"/>
                <a:cs typeface="Arial" panose="020B0604020202020204" pitchFamily="34" charset="0"/>
              </a:rPr>
              <a:t>обсяг дефіцити, нестачі</a:t>
            </a:r>
          </a:p>
          <a:p>
            <a:r>
              <a:rPr lang="en-US" sz="2000" b="1" dirty="0">
                <a:latin typeface="Arial" panose="020B0604020202020204" pitchFamily="34" charset="0"/>
                <a:cs typeface="Arial" panose="020B0604020202020204" pitchFamily="34" charset="0"/>
              </a:rPr>
              <a:t> </a:t>
            </a:r>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А – споживачі, які все ще мають змогу купувати товар, можуть тепер платити за нього менше</a:t>
            </a:r>
          </a:p>
          <a:p>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В – частина споживачів не може надалі купувати товар</a:t>
            </a:r>
          </a:p>
          <a:p>
            <a:endParaRPr lang="uk-UA" sz="2000" b="1" dirty="0">
              <a:latin typeface="Arial" panose="020B0604020202020204" pitchFamily="34" charset="0"/>
              <a:cs typeface="Arial" panose="020B0604020202020204" pitchFamily="34" charset="0"/>
            </a:endParaRPr>
          </a:p>
          <a:p>
            <a:r>
              <a:rPr lang="uk-UA" sz="2000" b="1" dirty="0">
                <a:latin typeface="Arial" panose="020B0604020202020204" pitchFamily="34" charset="0"/>
                <a:cs typeface="Arial" panose="020B0604020202020204" pitchFamily="34" charset="0"/>
              </a:rPr>
              <a:t>А-В – зміна у надлишку споживача</a:t>
            </a:r>
          </a:p>
          <a:p>
            <a:endParaRPr lang="uk-UA" sz="2000" b="1" dirty="0">
              <a:latin typeface="Arial" panose="020B0604020202020204" pitchFamily="34" charset="0"/>
              <a:cs typeface="Arial" panose="020B0604020202020204" pitchFamily="34" charset="0"/>
            </a:endParaRPr>
          </a:p>
          <a:p>
            <a:endParaRPr lang="ru-RU" sz="2000" dirty="0"/>
          </a:p>
        </p:txBody>
      </p:sp>
      <p:pic>
        <p:nvPicPr>
          <p:cNvPr id="7"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557375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801988" y="113288"/>
            <a:ext cx="6190407" cy="6063675"/>
          </a:xfrm>
        </p:spPr>
        <p:txBody>
          <a:bodyPr/>
          <a:lstStyle/>
          <a:p>
            <a:pPr marL="0" indent="0">
              <a:buNone/>
            </a:pPr>
            <a:r>
              <a:rPr lang="uk-UA" dirty="0"/>
              <a:t>Виробники, які все ще залишаються на ринку і виробляють кількість товару Q</a:t>
            </a:r>
            <a:r>
              <a:rPr lang="uk-UA" baseline="-25000" dirty="0"/>
              <a:t>1,</a:t>
            </a:r>
            <a:r>
              <a:rPr lang="uk-UA" dirty="0"/>
              <a:t> тепер отримують меншу ціну. Вони втратили частину надлишку виробника, що визначається прямокутником А. Однак, загальний обсяг виробництва теж знизився. </a:t>
            </a:r>
          </a:p>
          <a:p>
            <a:pPr marL="0" indent="0">
              <a:buNone/>
            </a:pPr>
            <a:r>
              <a:rPr lang="uk-UA" dirty="0"/>
              <a:t>Це репрезентує додаткові втрати у надлишку виробника, що зображені трикутником С. Таким чином, підсумкова зміна у надлишку виробника є (–A –C). Очевидно, що виробники втрачають внаслідок приведеного цінового контролю.</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74467" y="2269754"/>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 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430326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a:bodyPr>
          <a:lstStyle/>
          <a:p>
            <a:pPr marL="0" indent="0">
              <a:buNone/>
            </a:pPr>
            <a:r>
              <a:rPr lang="uk-UA" dirty="0"/>
              <a:t>Встановлення максимальної цінової межі спричинило </a:t>
            </a:r>
            <a:r>
              <a:rPr lang="uk-UA" dirty="0" err="1"/>
              <a:t>нетто</a:t>
            </a:r>
            <a:r>
              <a:rPr lang="uk-UA" dirty="0"/>
              <a:t>-втрати в загальному надлишку споживачів і виробників, і ці втрати ми назвемо безповоротними втратами. Згадаймо, що зміни у надлишку споживача є (А – В), а зміни у надлишку виробника є (– A – C),  тобто підсумкова зміна у добробуті споживачів і виробників виглядає як (A – B) + (– A – C) = (– B – C). У кінцевому результаті маємо безповоротні втрати, які показані двома трикутниками – В і С. </a:t>
            </a:r>
            <a:endParaRPr lang="ru-RU" dirty="0"/>
          </a:p>
        </p:txBody>
      </p:sp>
      <p:pic>
        <p:nvPicPr>
          <p:cNvPr id="4" name="Рисунок 3"/>
          <p:cNvPicPr>
            <a:picLocks noChangeAspect="1"/>
          </p:cNvPicPr>
          <p:nvPr/>
        </p:nvPicPr>
        <p:blipFill>
          <a:blip r:embed="rId2"/>
          <a:stretch>
            <a:fillRect/>
          </a:stretch>
        </p:blipFill>
        <p:spPr>
          <a:xfrm>
            <a:off x="123019" y="2164557"/>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 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1406337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6794" y="113288"/>
            <a:ext cx="6295602" cy="6603101"/>
          </a:xfrm>
        </p:spPr>
        <p:txBody>
          <a:bodyPr>
            <a:normAutofit lnSpcReduction="10000"/>
          </a:bodyPr>
          <a:lstStyle/>
          <a:p>
            <a:pPr marL="0" indent="0">
              <a:buNone/>
            </a:pPr>
            <a:r>
              <a:rPr lang="uk-UA" dirty="0"/>
              <a:t>	Ці безповоротні втрати ще можна назвати економічною неефективністю, яка спричинена ціновим контролем; втрати у надлишку виробника перевищують надходження у надлишку споживача. </a:t>
            </a:r>
            <a:endParaRPr lang="ru-RU" dirty="0"/>
          </a:p>
          <a:p>
            <a:pPr marL="0" indent="0">
              <a:buNone/>
            </a:pPr>
            <a:r>
              <a:rPr lang="uk-UA" dirty="0"/>
              <a:t>	Якщо законодавці вище цінують надлишок споживача аніж надлишок виробника, ці безповоротні зміни можуть бути не такими важливими. Однак, результати такого державного втручання в значній мірі залежать від еластичності кривих попиту і пропозиції, тобто інколи соціальна група, яку уряд мав наміри захистити, може навіть опинитися ще у гіршому становищі.</a:t>
            </a:r>
            <a:endParaRPr lang="ru-RU" dirty="0"/>
          </a:p>
          <a:p>
            <a:pPr marL="0" indent="0">
              <a:buNone/>
            </a:pPr>
            <a:endParaRPr lang="ru-RU" dirty="0"/>
          </a:p>
        </p:txBody>
      </p:sp>
      <p:pic>
        <p:nvPicPr>
          <p:cNvPr id="4" name="Рисунок 3"/>
          <p:cNvPicPr>
            <a:picLocks noChangeAspect="1"/>
          </p:cNvPicPr>
          <p:nvPr/>
        </p:nvPicPr>
        <p:blipFill>
          <a:blip r:embed="rId2"/>
          <a:stretch>
            <a:fillRect/>
          </a:stretch>
        </p:blipFill>
        <p:spPr>
          <a:xfrm>
            <a:off x="171570" y="2196926"/>
            <a:ext cx="5941526" cy="3681938"/>
          </a:xfrm>
          <a:prstGeom prst="rect">
            <a:avLst/>
          </a:prstGeom>
        </p:spPr>
      </p:pic>
      <p:sp>
        <p:nvSpPr>
          <p:cNvPr id="5" name="Заголовок 1"/>
          <p:cNvSpPr>
            <a:spLocks noGrp="1"/>
          </p:cNvSpPr>
          <p:nvPr>
            <p:ph type="title"/>
          </p:nvPr>
        </p:nvSpPr>
        <p:spPr>
          <a:xfrm>
            <a:off x="171571" y="250853"/>
            <a:ext cx="541193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Максимальна</a:t>
            </a:r>
            <a:r>
              <a:rPr lang="en-US" sz="2800" b="1" dirty="0">
                <a:solidFill>
                  <a:srgbClr val="002060"/>
                </a:solidFill>
                <a:latin typeface="Arial" panose="020B0604020202020204" pitchFamily="34" charset="0"/>
                <a:cs typeface="Arial" panose="020B0604020202020204" pitchFamily="34" charset="0"/>
              </a:rPr>
              <a:t> </a:t>
            </a:r>
            <a:r>
              <a:rPr lang="uk-UA" sz="2800" b="1" dirty="0">
                <a:solidFill>
                  <a:srgbClr val="002060"/>
                </a:solidFill>
                <a:latin typeface="Arial" panose="020B0604020202020204" pitchFamily="34" charset="0"/>
                <a:cs typeface="Arial" panose="020B0604020202020204" pitchFamily="34" charset="0"/>
              </a:rPr>
              <a:t>ціна</a:t>
            </a:r>
            <a:endParaRPr lang="ru-RU" sz="2800" b="1" dirty="0">
              <a:solidFill>
                <a:srgbClr val="002060"/>
              </a:solidFill>
              <a:latin typeface="Arial" panose="020B0604020202020204" pitchFamily="34" charset="0"/>
              <a:cs typeface="Arial" panose="020B0604020202020204" pitchFamily="34" charset="0"/>
            </a:endParaRPr>
          </a:p>
        </p:txBody>
      </p:sp>
      <p:pic>
        <p:nvPicPr>
          <p:cNvPr id="6"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183321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 – законодавчо встановлена ціна, нижче якої заборонено продавати товар </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838200" y="1218796"/>
            <a:ext cx="10515600" cy="1823747"/>
          </a:xfrm>
        </p:spPr>
        <p:txBody>
          <a:bodyPr>
            <a:normAutofit/>
          </a:bodyPr>
          <a:lstStyle/>
          <a:p>
            <a:pPr marL="0" indent="0" algn="just">
              <a:buNone/>
            </a:pPr>
            <a:r>
              <a:rPr lang="uk-UA" dirty="0"/>
              <a:t>Після встановлення мінімальної ціни можливі два результати: 1)мінімальна ціна не є стримуючою, якщо встановлена нижче ціни ринкової рівноваги; 2) мінімальна ціна стає обов’язковою, якщо вона встановлена вище ринкової ціни, призводячи до надлишку. </a:t>
            </a:r>
            <a:endParaRPr lang="ru-RU"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710033"/>
            <a:ext cx="6636275" cy="3949712"/>
          </a:xfrm>
          <a:prstGeom prst="rect">
            <a:avLst/>
          </a:prstGeom>
        </p:spPr>
      </p:pic>
      <p:sp>
        <p:nvSpPr>
          <p:cNvPr id="7" name="Прямоугольник 6"/>
          <p:cNvSpPr/>
          <p:nvPr/>
        </p:nvSpPr>
        <p:spPr>
          <a:xfrm>
            <a:off x="5545282" y="2831648"/>
            <a:ext cx="6096000" cy="1938992"/>
          </a:xfrm>
          <a:prstGeom prst="rect">
            <a:avLst/>
          </a:prstGeom>
        </p:spPr>
        <p:txBody>
          <a:bodyPr>
            <a:spAutoFit/>
          </a:bodyPr>
          <a:lstStyle/>
          <a:p>
            <a:r>
              <a:rPr lang="uk-UA" sz="2400" dirty="0" err="1">
                <a:latin typeface="Times New Roman" panose="02020603050405020304" pitchFamily="18" charset="0"/>
                <a:ea typeface="Times New Roman" panose="02020603050405020304" pitchFamily="18" charset="0"/>
              </a:rPr>
              <a:t>P</a:t>
            </a:r>
            <a:r>
              <a:rPr lang="uk-UA" sz="2400" baseline="-25000" dirty="0" err="1">
                <a:latin typeface="Times New Roman" panose="02020603050405020304" pitchFamily="18" charset="0"/>
                <a:ea typeface="Times New Roman" panose="02020603050405020304" pitchFamily="18" charset="0"/>
              </a:rPr>
              <a:t>min</a:t>
            </a:r>
            <a:r>
              <a:rPr lang="uk-UA" sz="2400" dirty="0">
                <a:latin typeface="Times New Roman" panose="02020603050405020304" pitchFamily="18" charset="0"/>
                <a:ea typeface="Times New Roman" panose="02020603050405020304" pitchFamily="18" charset="0"/>
              </a:rPr>
              <a:t> означає мінімальну ціну встановлену урядом. </a:t>
            </a:r>
          </a:p>
          <a:p>
            <a:r>
              <a:rPr lang="uk-UA" sz="2400" dirty="0">
                <a:latin typeface="Times New Roman" panose="02020603050405020304" pitchFamily="18" charset="0"/>
                <a:ea typeface="Times New Roman" panose="02020603050405020304" pitchFamily="18" charset="0"/>
              </a:rPr>
              <a:t>Пропозиція тепер дорівнює Q</a:t>
            </a:r>
            <a:r>
              <a:rPr lang="uk-UA" sz="2400" baseline="-25000" dirty="0">
                <a:latin typeface="Times New Roman" panose="02020603050405020304" pitchFamily="18" charset="0"/>
                <a:ea typeface="Times New Roman" panose="02020603050405020304" pitchFamily="18" charset="0"/>
              </a:rPr>
              <a:t>2</a:t>
            </a:r>
            <a:r>
              <a:rPr lang="uk-UA" sz="2400" dirty="0">
                <a:latin typeface="Times New Roman" panose="02020603050405020304" pitchFamily="18" charset="0"/>
                <a:ea typeface="Times New Roman" panose="02020603050405020304" pitchFamily="18" charset="0"/>
              </a:rPr>
              <a:t>, нове значення попиту – Q</a:t>
            </a:r>
            <a:r>
              <a:rPr lang="uk-UA" sz="2400" baseline="-25000" dirty="0">
                <a:latin typeface="Times New Roman" panose="02020603050405020304" pitchFamily="18" charset="0"/>
                <a:ea typeface="Times New Roman" panose="02020603050405020304" pitchFamily="18" charset="0"/>
              </a:rPr>
              <a:t>3</a:t>
            </a:r>
            <a:r>
              <a:rPr lang="uk-UA" sz="2400" dirty="0">
                <a:latin typeface="Times New Roman" panose="02020603050405020304" pitchFamily="18" charset="0"/>
                <a:ea typeface="Times New Roman" panose="02020603050405020304" pitchFamily="18" charset="0"/>
              </a:rPr>
              <a:t>, різниця презентує кількість непроданого товару. </a:t>
            </a:r>
            <a:endParaRPr lang="ru-RU" sz="2400" dirty="0"/>
          </a:p>
        </p:txBody>
      </p:sp>
      <p:sp>
        <p:nvSpPr>
          <p:cNvPr id="8" name="Прямоугольник 7"/>
          <p:cNvSpPr/>
          <p:nvPr/>
        </p:nvSpPr>
        <p:spPr>
          <a:xfrm>
            <a:off x="5545282" y="4877407"/>
            <a:ext cx="6096000" cy="1569660"/>
          </a:xfrm>
          <a:prstGeom prst="rect">
            <a:avLst/>
          </a:prstGeom>
        </p:spPr>
        <p:txBody>
          <a:bodyPr>
            <a:spAutoFit/>
          </a:bodyPr>
          <a:lstStyle/>
          <a:p>
            <a:pPr algn="just">
              <a:spcAft>
                <a:spcPts val="0"/>
              </a:spcAft>
            </a:pPr>
            <a:r>
              <a:rPr lang="uk-UA" sz="1600" dirty="0">
                <a:latin typeface="Times New Roman" panose="02020603050405020304" pitchFamily="18" charset="0"/>
                <a:ea typeface="Times New Roman" panose="02020603050405020304" pitchFamily="18" charset="0"/>
              </a:rPr>
              <a:t>Ті споживачі, які продовжують купувати товар, тепер змушені платити вищу ціну і тому мають збитки, які показані прямокутником А. Деякі споживачі із-за високих цін взагалі пішли з ринку, що ілюструється трикутником В. Звідси загальна зміна у надлишку споживача виглядає так:</a:t>
            </a:r>
            <a:endParaRPr lang="ru-RU" sz="1600" dirty="0">
              <a:latin typeface="Times New Roman" panose="02020603050405020304" pitchFamily="18" charset="0"/>
              <a:ea typeface="Times New Roman" panose="02020603050405020304" pitchFamily="18" charset="0"/>
            </a:endParaRPr>
          </a:p>
          <a:p>
            <a:pPr algn="just">
              <a:spcAft>
                <a:spcPts val="0"/>
              </a:spcAft>
            </a:pPr>
            <a:r>
              <a:rPr lang="uk-UA" sz="1600" dirty="0">
                <a:latin typeface="Times New Roman" panose="02020603050405020304" pitchFamily="18" charset="0"/>
                <a:ea typeface="Times New Roman" panose="02020603050405020304" pitchFamily="18" charset="0"/>
              </a:rPr>
              <a:t>CS = – (A + B) </a:t>
            </a:r>
            <a:endParaRPr lang="ru-RU" sz="1600" dirty="0">
              <a:effectLst/>
              <a:latin typeface="Times New Roman" panose="02020603050405020304" pitchFamily="18" charset="0"/>
              <a:ea typeface="Times New Roman" panose="02020603050405020304" pitchFamily="18" charset="0"/>
            </a:endParaRPr>
          </a:p>
        </p:txBody>
      </p:sp>
      <p:pic>
        <p:nvPicPr>
          <p:cNvPr id="9"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6873723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294191" y="1092425"/>
            <a:ext cx="11707401" cy="1739224"/>
          </a:xfrm>
        </p:spPr>
        <p:txBody>
          <a:bodyPr>
            <a:normAutofit fontScale="92500"/>
          </a:bodyPr>
          <a:lstStyle/>
          <a:p>
            <a:pPr marL="0" indent="0">
              <a:buNone/>
            </a:pPr>
            <a:r>
              <a:rPr lang="uk-UA" dirty="0"/>
              <a:t>Така державна політика є збитковою для споживачів. З іншого боку, виробники тепер отримують вищу ціну за кожну одиницю свого товару. Це призводить до збільшення їх надходжень, і показано прямокутником А (прямокутник А демонструє перерозподіл грошей від споживачів до виробників).</a:t>
            </a:r>
            <a:endParaRPr lang="ru-RU"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710033"/>
            <a:ext cx="6636275" cy="3949712"/>
          </a:xfrm>
          <a:prstGeom prst="rect">
            <a:avLst/>
          </a:prstGeom>
        </p:spPr>
      </p:pic>
      <p:sp>
        <p:nvSpPr>
          <p:cNvPr id="7" name="Прямоугольник 6"/>
          <p:cNvSpPr/>
          <p:nvPr/>
        </p:nvSpPr>
        <p:spPr>
          <a:xfrm>
            <a:off x="5292191" y="2710033"/>
            <a:ext cx="6709401" cy="3416320"/>
          </a:xfrm>
          <a:prstGeom prst="rect">
            <a:avLst/>
          </a:prstGeom>
        </p:spPr>
        <p:txBody>
          <a:bodyPr wrap="square">
            <a:spAutoFit/>
          </a:bodyPr>
          <a:lstStyle/>
          <a:p>
            <a:r>
              <a:rPr lang="uk-UA" sz="2400" dirty="0"/>
              <a:t>Зменшення обсягів продажів від Q</a:t>
            </a:r>
            <a:r>
              <a:rPr lang="uk-UA" sz="2400" baseline="-25000" dirty="0"/>
              <a:t>0</a:t>
            </a:r>
            <a:r>
              <a:rPr lang="uk-UA" sz="2400" dirty="0"/>
              <a:t> </a:t>
            </a:r>
            <a:r>
              <a:rPr lang="uk-UA" sz="2400" dirty="0" err="1"/>
              <a:t>to</a:t>
            </a:r>
            <a:r>
              <a:rPr lang="uk-UA" sz="2400" dirty="0"/>
              <a:t> Q</a:t>
            </a:r>
            <a:r>
              <a:rPr lang="uk-UA" sz="2400" baseline="-25000" dirty="0"/>
              <a:t>3</a:t>
            </a:r>
            <a:r>
              <a:rPr lang="uk-UA" sz="2400" dirty="0"/>
              <a:t> призводить до втрати доходів, на рис. 7 це зображено трикутником С. Витрати виробників при розширенні виробництва від Q</a:t>
            </a:r>
            <a:r>
              <a:rPr lang="uk-UA" sz="2400" baseline="-25000" dirty="0"/>
              <a:t>0</a:t>
            </a:r>
            <a:r>
              <a:rPr lang="uk-UA" sz="2400" dirty="0"/>
              <a:t> </a:t>
            </a:r>
            <a:r>
              <a:rPr lang="uk-UA" sz="2400" dirty="0" err="1"/>
              <a:t>to</a:t>
            </a:r>
            <a:r>
              <a:rPr lang="uk-UA" sz="2400" dirty="0"/>
              <a:t> Q</a:t>
            </a:r>
            <a:r>
              <a:rPr lang="uk-UA" sz="2400" baseline="-25000" dirty="0"/>
              <a:t>2</a:t>
            </a:r>
            <a:r>
              <a:rPr lang="uk-UA" sz="2400" dirty="0"/>
              <a:t>. Оскільки вони в змозі продати тільки Q</a:t>
            </a:r>
            <a:r>
              <a:rPr lang="uk-UA" sz="2400" baseline="-25000" dirty="0"/>
              <a:t>3</a:t>
            </a:r>
            <a:r>
              <a:rPr lang="uk-UA" sz="2400" dirty="0"/>
              <a:t> одиниць товару, не існує надходжень щоб покрити витрати на виробництво (Q</a:t>
            </a:r>
            <a:r>
              <a:rPr lang="uk-UA" sz="2400" baseline="-25000" dirty="0"/>
              <a:t>2</a:t>
            </a:r>
            <a:r>
              <a:rPr lang="uk-UA" sz="2400" dirty="0"/>
              <a:t> - Q</a:t>
            </a:r>
            <a:r>
              <a:rPr lang="uk-UA" sz="2400" baseline="-25000" dirty="0"/>
              <a:t>3)</a:t>
            </a:r>
            <a:r>
              <a:rPr lang="uk-UA" sz="2400" dirty="0"/>
              <a:t> ). Ці витрати показані площею нижче кривої пропозиції на проміжку від  Q</a:t>
            </a:r>
            <a:r>
              <a:rPr lang="uk-UA" sz="2400" baseline="-25000" dirty="0"/>
              <a:t>3</a:t>
            </a:r>
            <a:r>
              <a:rPr lang="uk-UA" sz="2400" dirty="0"/>
              <a:t> до Q</a:t>
            </a:r>
            <a:r>
              <a:rPr lang="uk-UA" sz="2400" baseline="-25000" dirty="0"/>
              <a:t>2</a:t>
            </a:r>
            <a:r>
              <a:rPr lang="uk-UA" sz="2400" dirty="0"/>
              <a:t>, і представлені трапецією D. </a:t>
            </a:r>
            <a:r>
              <a:rPr lang="uk-UA" sz="2400" dirty="0">
                <a:latin typeface="Times New Roman" panose="02020603050405020304" pitchFamily="18" charset="0"/>
                <a:ea typeface="Times New Roman" panose="02020603050405020304" pitchFamily="18" charset="0"/>
              </a:rPr>
              <a:t>. </a:t>
            </a:r>
            <a:endParaRPr lang="ru-RU" sz="2400" dirty="0"/>
          </a:p>
        </p:txBody>
      </p:sp>
      <p:pic>
        <p:nvPicPr>
          <p:cNvPr id="8"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718354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0"/>
            <a:ext cx="11090564" cy="1325563"/>
          </a:xfrm>
        </p:spPr>
        <p:txBody>
          <a:bodyPr>
            <a:normAutofit/>
          </a:bodyPr>
          <a:lstStyle/>
          <a:p>
            <a:pPr algn="ctr"/>
            <a:r>
              <a:rPr lang="uk-UA" sz="2800" b="1" dirty="0">
                <a:solidFill>
                  <a:srgbClr val="002060"/>
                </a:solidFill>
                <a:latin typeface="Arial" panose="020B0604020202020204" pitchFamily="34" charset="0"/>
                <a:cs typeface="Arial" panose="020B0604020202020204" pitchFamily="34" charset="0"/>
              </a:rPr>
              <a:t>Мінімальна ціна</a:t>
            </a:r>
            <a:endParaRPr lang="ru-RU" sz="2800" b="1" dirty="0">
              <a:solidFill>
                <a:srgbClr val="002060"/>
              </a:solidFill>
              <a:latin typeface="Arial" panose="020B0604020202020204" pitchFamily="34" charset="0"/>
              <a:cs typeface="Arial" panose="020B0604020202020204" pitchFamily="34" charset="0"/>
            </a:endParaRPr>
          </a:p>
        </p:txBody>
      </p:sp>
      <p:sp>
        <p:nvSpPr>
          <p:cNvPr id="4" name="Объект 3"/>
          <p:cNvSpPr>
            <a:spLocks noGrp="1"/>
          </p:cNvSpPr>
          <p:nvPr>
            <p:ph idx="1"/>
          </p:nvPr>
        </p:nvSpPr>
        <p:spPr>
          <a:xfrm>
            <a:off x="350835" y="970809"/>
            <a:ext cx="11707401" cy="1739224"/>
          </a:xfrm>
        </p:spPr>
        <p:txBody>
          <a:bodyPr>
            <a:normAutofit lnSpcReduction="10000"/>
          </a:bodyPr>
          <a:lstStyle/>
          <a:p>
            <a:pPr marL="0" indent="0" algn="just">
              <a:buNone/>
            </a:pPr>
            <a:r>
              <a:rPr lang="uk-UA" dirty="0"/>
              <a:t>Таким чином, доки виробники не відреагують на зниження продажів шляхом згортання виробництва, загальна зміна у надлишку споживача буде виглядати наступним чином: </a:t>
            </a:r>
            <a:endParaRPr lang="ru-RU" dirty="0"/>
          </a:p>
          <a:p>
            <a:pPr marL="0" indent="0" algn="ctr">
              <a:buNone/>
            </a:pPr>
            <a:r>
              <a:rPr lang="uk-UA" b="1" dirty="0"/>
              <a:t>PS = A - C - D</a:t>
            </a:r>
            <a:endParaRPr lang="ru-RU" b="1" dirty="0"/>
          </a:p>
          <a:p>
            <a:pPr marL="0" indent="0" algn="just">
              <a:buNone/>
            </a:pPr>
            <a:endParaRPr lang="uk-UA" dirty="0"/>
          </a:p>
          <a:p>
            <a:pPr marL="0" indent="0" algn="just">
              <a:buNone/>
            </a:pPr>
            <a:endParaRPr lang="ru-RU" dirty="0"/>
          </a:p>
        </p:txBody>
      </p:sp>
      <p:sp>
        <p:nvSpPr>
          <p:cNvPr id="6" name="Заголовок 1"/>
          <p:cNvSpPr txBox="1">
            <a:spLocks/>
          </p:cNvSpPr>
          <p:nvPr/>
        </p:nvSpPr>
        <p:spPr>
          <a:xfrm>
            <a:off x="6457444" y="2816800"/>
            <a:ext cx="5186995" cy="390768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uk-UA" sz="2000" b="1" dirty="0">
              <a:latin typeface="Arial" panose="020B0604020202020204" pitchFamily="34" charset="0"/>
              <a:cs typeface="Arial" panose="020B0604020202020204" pitchFamily="34" charset="0"/>
            </a:endParaRPr>
          </a:p>
          <a:p>
            <a:endParaRPr lang="ru-RU" sz="2000" dirty="0"/>
          </a:p>
        </p:txBody>
      </p:sp>
      <p:pic>
        <p:nvPicPr>
          <p:cNvPr id="3" name="Рисунок 2"/>
          <p:cNvPicPr>
            <a:picLocks noChangeAspect="1"/>
          </p:cNvPicPr>
          <p:nvPr/>
        </p:nvPicPr>
        <p:blipFill>
          <a:blip r:embed="rId2"/>
          <a:stretch>
            <a:fillRect/>
          </a:stretch>
        </p:blipFill>
        <p:spPr>
          <a:xfrm>
            <a:off x="294191" y="2459979"/>
            <a:ext cx="7056414" cy="4199766"/>
          </a:xfrm>
          <a:prstGeom prst="rect">
            <a:avLst/>
          </a:prstGeom>
        </p:spPr>
      </p:pic>
      <p:sp>
        <p:nvSpPr>
          <p:cNvPr id="5" name="Прямоугольник 4"/>
          <p:cNvSpPr/>
          <p:nvPr/>
        </p:nvSpPr>
        <p:spPr>
          <a:xfrm>
            <a:off x="5742648" y="2814733"/>
            <a:ext cx="6096000" cy="400110"/>
          </a:xfrm>
          <a:prstGeom prst="rect">
            <a:avLst/>
          </a:prstGeom>
        </p:spPr>
        <p:txBody>
          <a:bodyPr>
            <a:spAutoFit/>
          </a:bodyPr>
          <a:lstStyle/>
          <a:p>
            <a:pPr algn="just">
              <a:spcAft>
                <a:spcPts val="0"/>
              </a:spcAft>
            </a:pPr>
            <a:r>
              <a:rPr lang="uk-UA" sz="2000" dirty="0">
                <a:latin typeface="Times New Roman" panose="02020603050405020304" pitchFamily="18" charset="0"/>
                <a:ea typeface="Times New Roman" panose="02020603050405020304" pitchFamily="18" charset="0"/>
              </a:rPr>
              <a:t> </a:t>
            </a:r>
            <a:endParaRPr lang="ru-RU" sz="2000" dirty="0">
              <a:effectLst/>
              <a:latin typeface="Times New Roman" panose="02020603050405020304" pitchFamily="18" charset="0"/>
              <a:ea typeface="Times New Roman" panose="02020603050405020304" pitchFamily="18" charset="0"/>
            </a:endParaRPr>
          </a:p>
        </p:txBody>
      </p:sp>
      <p:sp>
        <p:nvSpPr>
          <p:cNvPr id="8" name="Прямоугольник 7"/>
          <p:cNvSpPr/>
          <p:nvPr/>
        </p:nvSpPr>
        <p:spPr>
          <a:xfrm>
            <a:off x="6238959" y="2607397"/>
            <a:ext cx="5689805" cy="4154984"/>
          </a:xfrm>
          <a:prstGeom prst="rect">
            <a:avLst/>
          </a:prstGeom>
        </p:spPr>
        <p:txBody>
          <a:bodyPr wrap="square">
            <a:spAutoFit/>
          </a:bodyPr>
          <a:lstStyle/>
          <a:p>
            <a:pPr algn="just">
              <a:spcAft>
                <a:spcPts val="0"/>
              </a:spcAft>
            </a:pPr>
            <a:r>
              <a:rPr lang="uk-UA" sz="2200" dirty="0">
                <a:latin typeface="Times New Roman" panose="02020603050405020304" pitchFamily="18" charset="0"/>
                <a:ea typeface="Times New Roman" panose="02020603050405020304" pitchFamily="18" charset="0"/>
              </a:rPr>
              <a:t>Враховуючи, що трапеція D може бути досить великою за об’ємом, встановлення </a:t>
            </a:r>
            <a:r>
              <a:rPr lang="uk-UA" sz="2200" dirty="0" err="1">
                <a:latin typeface="Times New Roman" panose="02020603050405020304" pitchFamily="18" charset="0"/>
                <a:ea typeface="Times New Roman" panose="02020603050405020304" pitchFamily="18" charset="0"/>
              </a:rPr>
              <a:t>мінімільно</a:t>
            </a:r>
            <a:r>
              <a:rPr lang="uk-UA" sz="2200" dirty="0">
                <a:latin typeface="Times New Roman" panose="02020603050405020304" pitchFamily="18" charset="0"/>
                <a:ea typeface="Times New Roman" panose="02020603050405020304" pitchFamily="18" charset="0"/>
              </a:rPr>
              <a:t> допустимої ціни призводить, тільки у випадку з виробниками, до їх </a:t>
            </a:r>
            <a:r>
              <a:rPr lang="uk-UA" sz="2200" dirty="0" err="1">
                <a:latin typeface="Times New Roman" panose="02020603050405020304" pitchFamily="18" charset="0"/>
                <a:ea typeface="Times New Roman" panose="02020603050405020304" pitchFamily="18" charset="0"/>
              </a:rPr>
              <a:t>нетто</a:t>
            </a:r>
            <a:r>
              <a:rPr lang="uk-UA" sz="2200" dirty="0">
                <a:latin typeface="Times New Roman" panose="02020603050405020304" pitchFamily="18" charset="0"/>
                <a:ea typeface="Times New Roman" panose="02020603050405020304" pitchFamily="18" charset="0"/>
              </a:rPr>
              <a:t> збитків. Таким чином, подібна форма державного втручання може знизити прибутки товаровиробників, як наслідок витрат на надлишкове виробництво. Тобто, мінімально допустима ціна спричиняє нецінове нормування, як альтернативний механізм нормування випуску товарів, використовуючи дискримінаційні критерії.</a:t>
            </a:r>
            <a:endParaRPr lang="ru-RU" sz="2200" dirty="0">
              <a:effectLst/>
              <a:latin typeface="Times New Roman" panose="02020603050405020304" pitchFamily="18" charset="0"/>
              <a:ea typeface="Times New Roman" panose="02020603050405020304" pitchFamily="18" charset="0"/>
            </a:endParaRPr>
          </a:p>
        </p:txBody>
      </p:sp>
      <p:pic>
        <p:nvPicPr>
          <p:cNvPr id="9"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451378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002060"/>
                </a:solidFill>
                <a:latin typeface="Arial" panose="020B0604020202020204" pitchFamily="34" charset="0"/>
                <a:cs typeface="Arial" panose="020B0604020202020204" pitchFamily="34" charset="0"/>
              </a:rPr>
              <a:t>ЗМІСТ</a:t>
            </a:r>
            <a:endParaRPr lang="ru-RU"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838200" y="1335186"/>
            <a:ext cx="10515600" cy="4841777"/>
          </a:xfrm>
        </p:spPr>
        <p:txBody>
          <a:bodyPr>
            <a:normAutofit lnSpcReduction="10000"/>
          </a:bodyPr>
          <a:lstStyle/>
          <a:p>
            <a:pPr marL="514350" indent="-514350">
              <a:buAutoNum type="arabicPeriod"/>
            </a:pPr>
            <a:r>
              <a:rPr lang="uk-UA" sz="3200" dirty="0">
                <a:latin typeface="Arial" panose="020B0604020202020204" pitchFamily="34" charset="0"/>
                <a:cs typeface="Arial" panose="020B0604020202020204" pitchFamily="34" charset="0"/>
              </a:rPr>
              <a:t>Критерії та показники ефективності (результативності) державного регулювання сільського господарства</a:t>
            </a:r>
          </a:p>
          <a:p>
            <a:pPr marL="514350" indent="-514350">
              <a:buFont typeface="+mj-lt"/>
              <a:buAutoNum type="arabicPeriod"/>
            </a:pPr>
            <a:r>
              <a:rPr lang="uk-UA" sz="3200" dirty="0">
                <a:latin typeface="Arial" panose="020B0604020202020204" pitchFamily="34" charset="0"/>
                <a:cs typeface="Arial" panose="020B0604020202020204" pitchFamily="34" charset="0"/>
              </a:rPr>
              <a:t>Концепція витрат та концепція корисності у прикладній економічні науці про добробут (</a:t>
            </a:r>
            <a:r>
              <a:rPr lang="uk-UA" sz="3200" dirty="0" err="1">
                <a:latin typeface="Arial" panose="020B0604020202020204" pitchFamily="34" charset="0"/>
                <a:cs typeface="Arial" panose="020B0604020202020204" pitchFamily="34" charset="0"/>
              </a:rPr>
              <a:t>applied</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welfare</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economics</a:t>
            </a:r>
            <a:r>
              <a:rPr lang="uk-UA" sz="3200" dirty="0">
                <a:latin typeface="Arial" panose="020B0604020202020204" pitchFamily="34" charset="0"/>
                <a:cs typeface="Arial" panose="020B0604020202020204" pitchFamily="34" charset="0"/>
              </a:rPr>
              <a:t>).</a:t>
            </a:r>
            <a:endParaRPr lang="ru-RU" sz="3200" dirty="0">
              <a:latin typeface="Arial" panose="020B0604020202020204" pitchFamily="34" charset="0"/>
              <a:cs typeface="Arial" panose="020B0604020202020204" pitchFamily="34" charset="0"/>
            </a:endParaRPr>
          </a:p>
          <a:p>
            <a:pPr marL="514350" indent="-514350">
              <a:buFont typeface="+mj-lt"/>
              <a:buAutoNum type="arabicPeriod"/>
            </a:pPr>
            <a:r>
              <a:rPr lang="uk-UA" sz="3200" dirty="0">
                <a:latin typeface="Arial" panose="020B0604020202020204" pitchFamily="34" charset="0"/>
                <a:cs typeface="Arial" panose="020B0604020202020204" pitchFamily="34" charset="0"/>
              </a:rPr>
              <a:t>Ключові концепції в економічному аналізі змін у добробуті суспільства.</a:t>
            </a:r>
            <a:endParaRPr lang="ru-RU" sz="3200" dirty="0">
              <a:latin typeface="Arial" panose="020B0604020202020204" pitchFamily="34" charset="0"/>
              <a:cs typeface="Arial" panose="020B0604020202020204" pitchFamily="34" charset="0"/>
            </a:endParaRPr>
          </a:p>
          <a:p>
            <a:pPr marL="514350" indent="-514350">
              <a:buFont typeface="+mj-lt"/>
              <a:buAutoNum type="arabicPeriod"/>
            </a:pPr>
            <a:r>
              <a:rPr lang="uk-UA" sz="3200" dirty="0">
                <a:latin typeface="Arial" panose="020B0604020202020204" pitchFamily="34" charset="0"/>
                <a:cs typeface="Arial" panose="020B0604020202020204" pitchFamily="34" charset="0"/>
              </a:rPr>
              <a:t>Застосування аналізу дослідження змін стану добробуту суспільства (</a:t>
            </a:r>
            <a:r>
              <a:rPr lang="uk-UA" sz="3200" dirty="0" err="1">
                <a:latin typeface="Arial" panose="020B0604020202020204" pitchFamily="34" charset="0"/>
                <a:cs typeface="Arial" panose="020B0604020202020204" pitchFamily="34" charset="0"/>
              </a:rPr>
              <a:t>welfare</a:t>
            </a:r>
            <a:r>
              <a:rPr lang="uk-UA" sz="3200" dirty="0">
                <a:latin typeface="Arial" panose="020B0604020202020204" pitchFamily="34" charset="0"/>
                <a:cs typeface="Arial" panose="020B0604020202020204" pitchFamily="34" charset="0"/>
              </a:rPr>
              <a:t> </a:t>
            </a:r>
            <a:r>
              <a:rPr lang="uk-UA" sz="3200" dirty="0" err="1">
                <a:latin typeface="Arial" panose="020B0604020202020204" pitchFamily="34" charset="0"/>
                <a:cs typeface="Arial" panose="020B0604020202020204" pitchFamily="34" charset="0"/>
              </a:rPr>
              <a:t>analysis</a:t>
            </a:r>
            <a:r>
              <a:rPr lang="uk-UA" sz="3200" dirty="0">
                <a:latin typeface="Arial" panose="020B0604020202020204" pitchFamily="34" charset="0"/>
                <a:cs typeface="Arial" panose="020B0604020202020204" pitchFamily="34" charset="0"/>
              </a:rPr>
              <a:t>): державне регулювання</a:t>
            </a:r>
            <a:endParaRPr lang="ru-RU" sz="3200" dirty="0">
              <a:latin typeface="Arial" panose="020B0604020202020204" pitchFamily="34" charset="0"/>
              <a:cs typeface="Arial" panose="020B0604020202020204" pitchFamily="34" charset="0"/>
            </a:endParaRPr>
          </a:p>
          <a:p>
            <a:pPr marL="0" indent="0">
              <a:buNone/>
            </a:pPr>
            <a:endParaRPr lang="ru-RU" dirty="0">
              <a:latin typeface="Arial" panose="020B0604020202020204" pitchFamily="34" charset="0"/>
              <a:cs typeface="Arial" panose="020B0604020202020204" pitchFamily="34" charset="0"/>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063556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59218" y="1141558"/>
            <a:ext cx="11745000" cy="5421933"/>
          </a:xfrm>
          <a:prstGeom prst="rect">
            <a:avLst/>
          </a:prstGeom>
          <a:noFill/>
          <a:ln w="9525">
            <a:noFill/>
            <a:miter lim="800000"/>
            <a:headEnd/>
            <a:tailEnd/>
          </a:ln>
        </p:spPr>
        <p:txBody>
          <a:bodyPr wrap="square">
            <a:spAutoFit/>
          </a:bodyPr>
          <a:lstStyle/>
          <a:p>
            <a:pPr marL="342900" lvl="0" indent="-342900" algn="just">
              <a:lnSpc>
                <a:spcPct val="150000"/>
              </a:lnSpc>
              <a:spcAft>
                <a:spcPts val="0"/>
              </a:spcAft>
              <a:buFont typeface="Symbol" panose="05050102010706020507" pitchFamily="18" charset="2"/>
              <a:buChar char=""/>
              <a:tabLst>
                <a:tab pos="228600" algn="l"/>
              </a:tabLst>
            </a:pPr>
            <a:r>
              <a:rPr lang="uk-UA" sz="2600" dirty="0">
                <a:latin typeface="Times New Roman" panose="02020603050405020304" pitchFamily="18" charset="0"/>
                <a:ea typeface="Times New Roman" panose="02020603050405020304" pitchFamily="18" charset="0"/>
              </a:rPr>
              <a:t>практично будь–яке державне управлінське рішення прямо чи опосередковано стосується розвитку сільського господарства. Причому вплив цей може бути як: позитивним чи негативним; очікуваним чи фактичним; попереднім чи підсумковим; прямим чи опосередкованим;</a:t>
            </a:r>
            <a:endParaRPr lang="ru-RU" sz="2600" dirty="0">
              <a:latin typeface="Times New Roman" panose="02020603050405020304" pitchFamily="18" charset="0"/>
              <a:ea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600" dirty="0">
                <a:latin typeface="Times New Roman" panose="02020603050405020304" pitchFamily="18" charset="0"/>
                <a:ea typeface="Times New Roman" panose="02020603050405020304" pitchFamily="18" charset="0"/>
              </a:rPr>
              <a:t>результати впливу аграрної політики не завжди вдається виділити в чистому вигляді, вони можуть бути наслідком спільної дії і взаємодії (синергічний ефект) різних напрямів політики, тому при оцінці ефективності необхідно враховувати їх взаємодію та комплексний вплив на об’єкти державного регулювання;</a:t>
            </a:r>
            <a:endParaRPr lang="ru-RU" sz="2600" dirty="0">
              <a:latin typeface="Times New Roman" panose="02020603050405020304" pitchFamily="18" charset="0"/>
              <a:ea typeface="Times New Roman" panose="02020603050405020304" pitchFamily="18" charset="0"/>
            </a:endParaRPr>
          </a:p>
        </p:txBody>
      </p:sp>
      <p:sp>
        <p:nvSpPr>
          <p:cNvPr id="22530" name="TextBox 2"/>
          <p:cNvSpPr txBox="1">
            <a:spLocks noChangeArrowheads="1"/>
          </p:cNvSpPr>
          <p:nvPr/>
        </p:nvSpPr>
        <p:spPr bwMode="auto">
          <a:xfrm>
            <a:off x="344450" y="-145656"/>
            <a:ext cx="11174537" cy="1923604"/>
          </a:xfrm>
          <a:prstGeom prst="rect">
            <a:avLst/>
          </a:prstGeom>
          <a:noFill/>
          <a:ln w="9525">
            <a:noFill/>
            <a:miter lim="800000"/>
            <a:headEnd/>
            <a:tailEnd/>
          </a:ln>
        </p:spPr>
        <p:txBody>
          <a:bodyPr wrap="square">
            <a:spAutoFit/>
          </a:bodyPr>
          <a:lstStyle/>
          <a:p>
            <a:pPr indent="450215" algn="just">
              <a:lnSpc>
                <a:spcPct val="150000"/>
              </a:lnSpc>
              <a:spcAft>
                <a:spcPts val="0"/>
              </a:spcAft>
            </a:pPr>
            <a:r>
              <a:rPr lang="uk-UA" sz="2800" b="1" dirty="0">
                <a:solidFill>
                  <a:srgbClr val="002060"/>
                </a:solidFill>
                <a:latin typeface="Arial" panose="020B0604020202020204" pitchFamily="34" charset="0"/>
                <a:ea typeface="Times New Roman" panose="02020603050405020304" pitchFamily="18" charset="0"/>
                <a:cs typeface="Arial" panose="020B0604020202020204" pitchFamily="34" charset="0"/>
              </a:rPr>
              <a:t>1. Складність формування </a:t>
            </a:r>
            <a:r>
              <a:rPr lang="uk-UA" sz="2800" b="1"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критеріальної</a:t>
            </a:r>
            <a:r>
              <a:rPr lang="uk-UA" sz="2800" b="1" dirty="0">
                <a:solidFill>
                  <a:srgbClr val="002060"/>
                </a:solidFill>
                <a:latin typeface="Arial" panose="020B0604020202020204" pitchFamily="34" charset="0"/>
                <a:ea typeface="Times New Roman" panose="02020603050405020304" pitchFamily="18" charset="0"/>
                <a:cs typeface="Arial" panose="020B0604020202020204" pitchFamily="34" charset="0"/>
              </a:rPr>
              <a:t> бази оцінки ефективності державного регулювання аграрного сектору</a:t>
            </a:r>
            <a:endParaRPr lang="ru-RU" sz="28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uk-UA" sz="1100" b="1" dirty="0">
              <a:solidFill>
                <a:srgbClr val="0070C0"/>
              </a:solidFill>
            </a:endParaRPr>
          </a:p>
          <a:p>
            <a:pPr algn="ctr"/>
            <a:r>
              <a:rPr lang="uk-UA" sz="2400" b="1" dirty="0">
                <a:solidFill>
                  <a:srgbClr val="0070C0"/>
                </a:solidFill>
              </a:rPr>
              <a:t> </a:t>
            </a:r>
            <a:endParaRPr lang="ru-RU" sz="2400" dirty="0">
              <a:solidFill>
                <a:srgbClr val="FF3300"/>
              </a:solidFill>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29571215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98511" y="1206151"/>
            <a:ext cx="11466414" cy="5170646"/>
          </a:xfrm>
          <a:prstGeom prst="rect">
            <a:avLst/>
          </a:prstGeom>
        </p:spPr>
        <p:txBody>
          <a:bodyPr wrap="square">
            <a:spAutoFit/>
          </a:bodyPr>
          <a:lstStyle/>
          <a:p>
            <a:pPr marL="342900" lvl="0" indent="-342900" algn="just">
              <a:lnSpc>
                <a:spcPct val="150000"/>
              </a:lnSpc>
              <a:spcAft>
                <a:spcPts val="0"/>
              </a:spcAft>
              <a:buFont typeface="Symbol" panose="05050102010706020507" pitchFamily="18" charset="2"/>
              <a:buChar char=""/>
              <a:tabLst>
                <a:tab pos="228600" algn="l"/>
              </a:tabLst>
            </a:pPr>
            <a:r>
              <a:rPr lang="uk-UA" sz="2000" dirty="0">
                <a:latin typeface="Arial" panose="020B0604020202020204" pitchFamily="34" charset="0"/>
                <a:ea typeface="Times New Roman" panose="02020603050405020304" pitchFamily="18" charset="0"/>
                <a:cs typeface="Arial" panose="020B0604020202020204" pitchFamily="34" charset="0"/>
              </a:rPr>
              <a:t>складна система об’єктів державного регулювання аграрного сектору економіки (їх умовно можна класифікувати за галузями, сільськогосподарськими товаровиробниками тощо);</a:t>
            </a:r>
            <a:endParaRPr lang="ru-RU"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000" dirty="0" err="1">
                <a:latin typeface="Arial" panose="020B0604020202020204" pitchFamily="34" charset="0"/>
                <a:ea typeface="Times New Roman" panose="02020603050405020304" pitchFamily="18" charset="0"/>
                <a:cs typeface="Arial" panose="020B0604020202020204" pitchFamily="34" charset="0"/>
              </a:rPr>
              <a:t>різновекторність</a:t>
            </a:r>
            <a:r>
              <a:rPr lang="uk-UA" sz="2000" dirty="0">
                <a:latin typeface="Arial" panose="020B0604020202020204" pitchFamily="34" charset="0"/>
                <a:ea typeface="Times New Roman" panose="02020603050405020304" pitchFamily="18" charset="0"/>
                <a:cs typeface="Arial" panose="020B0604020202020204" pitchFamily="34" charset="0"/>
              </a:rPr>
              <a:t> інтересів суб’єктів ринкових відносин (товаровиробники, споживачі, держава; експортери та імпортери);</a:t>
            </a:r>
            <a:endParaRPr lang="ru-RU"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Symbol" panose="05050102010706020507" pitchFamily="18" charset="2"/>
              <a:buChar char=""/>
              <a:tabLst>
                <a:tab pos="228600" algn="l"/>
              </a:tabLst>
            </a:pPr>
            <a:r>
              <a:rPr lang="uk-UA" sz="2000" dirty="0">
                <a:latin typeface="Arial" panose="020B0604020202020204" pitchFamily="34" charset="0"/>
                <a:ea typeface="Times New Roman" panose="02020603050405020304" pitchFamily="18" charset="0"/>
                <a:cs typeface="Arial" panose="020B0604020202020204" pitchFamily="34" charset="0"/>
              </a:rPr>
              <a:t>повинні відображати усі складові суб’єктно–об’єктних відносин: економічну ефективність сільськогосподарських товаровиробників; економічну ефективність аграрного сектора економіки у системі макроекономічних показників; соціально-економічну збалансованість і справедливість міжгалузевих </a:t>
            </a:r>
            <a:r>
              <a:rPr lang="uk-UA" sz="2000" dirty="0" err="1">
                <a:latin typeface="Arial" panose="020B0604020202020204" pitchFamily="34" charset="0"/>
                <a:ea typeface="Times New Roman" panose="02020603050405020304" pitchFamily="18" charset="0"/>
                <a:cs typeface="Arial" panose="020B0604020202020204" pitchFamily="34" charset="0"/>
              </a:rPr>
              <a:t>зв’язків</a:t>
            </a:r>
            <a:r>
              <a:rPr lang="uk-UA" sz="2000" dirty="0">
                <a:latin typeface="Arial" panose="020B0604020202020204" pitchFamily="34" charset="0"/>
                <a:ea typeface="Times New Roman" panose="02020603050405020304" pitchFamily="18" charset="0"/>
                <a:cs typeface="Arial" panose="020B0604020202020204" pitchFamily="34" charset="0"/>
              </a:rPr>
              <a:t>; показники відтворення і постійного удосконалення людського капіталу на селі; оптимальність функціонування державного регулювання як цілісного організаційно-економічного механізму, спрямованого на забезпечення ефективно діючої моделі ринкового саморегулювання.</a:t>
            </a:r>
            <a:endParaRPr lang="ru-RU" sz="20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 name="TextBox 2"/>
          <p:cNvSpPr txBox="1">
            <a:spLocks noChangeArrowheads="1"/>
          </p:cNvSpPr>
          <p:nvPr/>
        </p:nvSpPr>
        <p:spPr bwMode="auto">
          <a:xfrm>
            <a:off x="344450" y="-145656"/>
            <a:ext cx="11174537" cy="1831271"/>
          </a:xfrm>
          <a:prstGeom prst="rect">
            <a:avLst/>
          </a:prstGeom>
          <a:noFill/>
          <a:ln w="9525">
            <a:noFill/>
            <a:miter lim="800000"/>
            <a:headEnd/>
            <a:tailEnd/>
          </a:ln>
        </p:spPr>
        <p:txBody>
          <a:bodyPr wrap="square">
            <a:spAutoFit/>
          </a:bodyPr>
          <a:lstStyle/>
          <a:p>
            <a:pPr indent="450215" algn="just">
              <a:lnSpc>
                <a:spcPct val="150000"/>
              </a:lnSpc>
              <a:spcAft>
                <a:spcPts val="0"/>
              </a:spcAft>
            </a:pPr>
            <a:r>
              <a:rPr lang="uk-UA" sz="2600" b="1" dirty="0">
                <a:solidFill>
                  <a:srgbClr val="002060"/>
                </a:solidFill>
                <a:latin typeface="Arial" panose="020B0604020202020204" pitchFamily="34" charset="0"/>
                <a:ea typeface="Times New Roman" panose="02020603050405020304" pitchFamily="18" charset="0"/>
                <a:cs typeface="Arial" panose="020B0604020202020204" pitchFamily="34" charset="0"/>
              </a:rPr>
              <a:t>Складність формування </a:t>
            </a:r>
            <a:r>
              <a:rPr lang="uk-UA" sz="2600" b="1" dirty="0" err="1">
                <a:solidFill>
                  <a:srgbClr val="002060"/>
                </a:solidFill>
                <a:latin typeface="Arial" panose="020B0604020202020204" pitchFamily="34" charset="0"/>
                <a:ea typeface="Times New Roman" panose="02020603050405020304" pitchFamily="18" charset="0"/>
                <a:cs typeface="Arial" panose="020B0604020202020204" pitchFamily="34" charset="0"/>
              </a:rPr>
              <a:t>критеріальної</a:t>
            </a:r>
            <a:r>
              <a:rPr lang="uk-UA" sz="2600" b="1" dirty="0">
                <a:solidFill>
                  <a:srgbClr val="002060"/>
                </a:solidFill>
                <a:latin typeface="Arial" panose="020B0604020202020204" pitchFamily="34" charset="0"/>
                <a:ea typeface="Times New Roman" panose="02020603050405020304" pitchFamily="18" charset="0"/>
                <a:cs typeface="Arial" panose="020B0604020202020204" pitchFamily="34" charset="0"/>
              </a:rPr>
              <a:t> бази оцінки ефективності державного регулювання аграрного сектору</a:t>
            </a:r>
            <a:endParaRPr lang="ru-RU" sz="2600" b="1" dirty="0">
              <a:solidFill>
                <a:srgbClr val="002060"/>
              </a:solidFill>
              <a:latin typeface="Arial" panose="020B0604020202020204" pitchFamily="34" charset="0"/>
              <a:ea typeface="Times New Roman" panose="02020603050405020304" pitchFamily="18" charset="0"/>
              <a:cs typeface="Arial" panose="020B0604020202020204" pitchFamily="34" charset="0"/>
            </a:endParaRPr>
          </a:p>
          <a:p>
            <a:pPr algn="ctr"/>
            <a:endParaRPr lang="uk-UA" sz="1100" b="1" dirty="0">
              <a:solidFill>
                <a:srgbClr val="0070C0"/>
              </a:solidFill>
            </a:endParaRPr>
          </a:p>
          <a:p>
            <a:pPr algn="ctr"/>
            <a:r>
              <a:rPr lang="uk-UA" sz="2400" b="1" dirty="0">
                <a:solidFill>
                  <a:srgbClr val="0070C0"/>
                </a:solidFill>
              </a:rPr>
              <a:t> </a:t>
            </a:r>
            <a:endParaRPr lang="ru-RU" sz="2400" dirty="0">
              <a:solidFill>
                <a:srgbClr val="FF3300"/>
              </a:solidFill>
            </a:endParaRPr>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845312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279651" y="260350"/>
            <a:ext cx="1655763" cy="647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Принципи ДР</a:t>
            </a:r>
            <a:endParaRPr lang="uk-UA" altLang="ru-RU">
              <a:latin typeface="Times New Roman" panose="02020603050405020304" pitchFamily="18" charset="0"/>
            </a:endParaRPr>
          </a:p>
        </p:txBody>
      </p:sp>
      <p:sp>
        <p:nvSpPr>
          <p:cNvPr id="19459" name="Rectangle 3"/>
          <p:cNvSpPr>
            <a:spLocks noChangeArrowheads="1"/>
          </p:cNvSpPr>
          <p:nvPr/>
        </p:nvSpPr>
        <p:spPr bwMode="auto">
          <a:xfrm>
            <a:off x="1458913" y="6852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9460" name="Rectangle 4"/>
          <p:cNvSpPr>
            <a:spLocks noChangeArrowheads="1"/>
          </p:cNvSpPr>
          <p:nvPr/>
        </p:nvSpPr>
        <p:spPr bwMode="auto">
          <a:xfrm>
            <a:off x="1674814" y="9011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ru-RU"/>
          </a:p>
        </p:txBody>
      </p:sp>
      <p:sp>
        <p:nvSpPr>
          <p:cNvPr id="19461" name="Text Box 5"/>
          <p:cNvSpPr txBox="1">
            <a:spLocks noChangeArrowheads="1"/>
          </p:cNvSpPr>
          <p:nvPr/>
        </p:nvSpPr>
        <p:spPr bwMode="auto">
          <a:xfrm>
            <a:off x="4727575" y="260350"/>
            <a:ext cx="5689600" cy="6477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b="1" dirty="0">
                <a:latin typeface="Times New Roman" panose="02020603050405020304" pitchFamily="18" charset="0"/>
                <a:cs typeface="Times New Roman" panose="02020603050405020304" pitchFamily="18" charset="0"/>
              </a:rPr>
              <a:t>Система критеріїв ефективності державного регулювання сільського господарства</a:t>
            </a:r>
            <a:endParaRPr lang="uk-UA" altLang="ru-RU" b="1" dirty="0">
              <a:latin typeface="Times New Roman" panose="02020603050405020304" pitchFamily="18" charset="0"/>
            </a:endParaRPr>
          </a:p>
        </p:txBody>
      </p:sp>
      <p:sp>
        <p:nvSpPr>
          <p:cNvPr id="19462" name="Line 6"/>
          <p:cNvSpPr>
            <a:spLocks noChangeShapeType="1"/>
          </p:cNvSpPr>
          <p:nvPr/>
        </p:nvSpPr>
        <p:spPr bwMode="auto">
          <a:xfrm>
            <a:off x="3935413" y="549275"/>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3" name="Text Box 7"/>
          <p:cNvSpPr txBox="1">
            <a:spLocks noChangeArrowheads="1"/>
          </p:cNvSpPr>
          <p:nvPr/>
        </p:nvSpPr>
        <p:spPr bwMode="auto">
          <a:xfrm>
            <a:off x="1847850" y="1125539"/>
            <a:ext cx="4000500" cy="9366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Держава – як виразник національних інтересів (суб’єкт регулювання)</a:t>
            </a:r>
            <a:endParaRPr lang="uk-UA" altLang="ru-RU">
              <a:latin typeface="Times New Roman" panose="02020603050405020304" pitchFamily="18" charset="0"/>
            </a:endParaRPr>
          </a:p>
        </p:txBody>
      </p:sp>
      <p:sp>
        <p:nvSpPr>
          <p:cNvPr id="19464" name="Text Box 8"/>
          <p:cNvSpPr txBox="1">
            <a:spLocks noChangeArrowheads="1"/>
          </p:cNvSpPr>
          <p:nvPr/>
        </p:nvSpPr>
        <p:spPr bwMode="auto">
          <a:xfrm>
            <a:off x="5951539" y="1125539"/>
            <a:ext cx="2376487" cy="935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Держава – як суб’єкт господарювання</a:t>
            </a:r>
            <a:endParaRPr lang="uk-UA" altLang="ru-RU">
              <a:latin typeface="Times New Roman" panose="02020603050405020304" pitchFamily="18" charset="0"/>
            </a:endParaRPr>
          </a:p>
        </p:txBody>
      </p:sp>
      <p:sp>
        <p:nvSpPr>
          <p:cNvPr id="19465" name="Text Box 9"/>
          <p:cNvSpPr txBox="1">
            <a:spLocks noChangeArrowheads="1"/>
          </p:cNvSpPr>
          <p:nvPr/>
        </p:nvSpPr>
        <p:spPr bwMode="auto">
          <a:xfrm>
            <a:off x="8472489" y="1125539"/>
            <a:ext cx="2016125" cy="9350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Прибуток чи до-сягнення соціаль-ного ефекту</a:t>
            </a:r>
            <a:endParaRPr lang="uk-UA" altLang="ru-RU">
              <a:latin typeface="Times New Roman" panose="02020603050405020304" pitchFamily="18" charset="0"/>
            </a:endParaRPr>
          </a:p>
        </p:txBody>
      </p:sp>
      <p:sp>
        <p:nvSpPr>
          <p:cNvPr id="19466" name="Line 10"/>
          <p:cNvSpPr>
            <a:spLocks noChangeShapeType="1"/>
          </p:cNvSpPr>
          <p:nvPr/>
        </p:nvSpPr>
        <p:spPr bwMode="auto">
          <a:xfrm flipH="1">
            <a:off x="4079876" y="908050"/>
            <a:ext cx="3095625" cy="217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7" name="Line 11"/>
          <p:cNvSpPr>
            <a:spLocks noChangeShapeType="1"/>
          </p:cNvSpPr>
          <p:nvPr/>
        </p:nvSpPr>
        <p:spPr bwMode="auto">
          <a:xfrm>
            <a:off x="7175500" y="908050"/>
            <a:ext cx="0" cy="217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8" name="Line 12"/>
          <p:cNvSpPr>
            <a:spLocks noChangeShapeType="1"/>
          </p:cNvSpPr>
          <p:nvPr/>
        </p:nvSpPr>
        <p:spPr bwMode="auto">
          <a:xfrm>
            <a:off x="8328026" y="1700213"/>
            <a:ext cx="144463"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69" name="Text Box 13"/>
          <p:cNvSpPr txBox="1">
            <a:spLocks noChangeArrowheads="1"/>
          </p:cNvSpPr>
          <p:nvPr/>
        </p:nvSpPr>
        <p:spPr bwMode="auto">
          <a:xfrm>
            <a:off x="1847851" y="2276476"/>
            <a:ext cx="8569325" cy="7207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dirty="0">
                <a:latin typeface="Times New Roman" panose="02020603050405020304" pitchFamily="18" charset="0"/>
                <a:cs typeface="Times New Roman" panose="02020603050405020304" pitchFamily="18" charset="0"/>
              </a:rPr>
              <a:t>Критерії ефективності державного регулювання сільського господарства</a:t>
            </a:r>
          </a:p>
        </p:txBody>
      </p:sp>
      <p:sp>
        <p:nvSpPr>
          <p:cNvPr id="19470" name="Line 14"/>
          <p:cNvSpPr>
            <a:spLocks noChangeShapeType="1"/>
          </p:cNvSpPr>
          <p:nvPr/>
        </p:nvSpPr>
        <p:spPr bwMode="auto">
          <a:xfrm>
            <a:off x="4727575" y="206057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1" name="Text Box 15"/>
          <p:cNvSpPr txBox="1">
            <a:spLocks noChangeArrowheads="1"/>
          </p:cNvSpPr>
          <p:nvPr/>
        </p:nvSpPr>
        <p:spPr bwMode="auto">
          <a:xfrm>
            <a:off x="1847850" y="3213100"/>
            <a:ext cx="4464050" cy="43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В залежності від рівнів регулювання</a:t>
            </a:r>
          </a:p>
        </p:txBody>
      </p:sp>
      <p:sp>
        <p:nvSpPr>
          <p:cNvPr id="19472" name="Text Box 16"/>
          <p:cNvSpPr txBox="1">
            <a:spLocks noChangeArrowheads="1"/>
          </p:cNvSpPr>
          <p:nvPr/>
        </p:nvSpPr>
        <p:spPr bwMode="auto">
          <a:xfrm>
            <a:off x="6527800" y="3213100"/>
            <a:ext cx="3856038" cy="431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p>
            <a:pPr algn="ctr"/>
            <a:r>
              <a:rPr lang="uk-UA" altLang="ru-RU">
                <a:latin typeface="Times New Roman" panose="02020603050405020304" pitchFamily="18" charset="0"/>
                <a:cs typeface="Times New Roman" panose="02020603050405020304" pitchFamily="18" charset="0"/>
              </a:rPr>
              <a:t>В залежності від видів ефективності</a:t>
            </a:r>
          </a:p>
        </p:txBody>
      </p:sp>
      <p:sp>
        <p:nvSpPr>
          <p:cNvPr id="19473" name="Line 17"/>
          <p:cNvSpPr>
            <a:spLocks noChangeShapeType="1"/>
          </p:cNvSpPr>
          <p:nvPr/>
        </p:nvSpPr>
        <p:spPr bwMode="auto">
          <a:xfrm>
            <a:off x="3863975"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4" name="Line 18"/>
          <p:cNvSpPr>
            <a:spLocks noChangeShapeType="1"/>
          </p:cNvSpPr>
          <p:nvPr/>
        </p:nvSpPr>
        <p:spPr bwMode="auto">
          <a:xfrm>
            <a:off x="8183563" y="2997200"/>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75" name="Text Box 19"/>
          <p:cNvSpPr txBox="1">
            <a:spLocks noChangeArrowheads="1"/>
          </p:cNvSpPr>
          <p:nvPr/>
        </p:nvSpPr>
        <p:spPr bwMode="auto">
          <a:xfrm>
            <a:off x="2135189" y="3860800"/>
            <a:ext cx="21605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Загальнодержавний</a:t>
            </a:r>
            <a:endParaRPr lang="ru-RU" altLang="ru-RU">
              <a:latin typeface="Times New Roman" panose="02020603050405020304" pitchFamily="18" charset="0"/>
              <a:cs typeface="Times New Roman" panose="02020603050405020304" pitchFamily="18" charset="0"/>
            </a:endParaRPr>
          </a:p>
        </p:txBody>
      </p:sp>
      <p:sp>
        <p:nvSpPr>
          <p:cNvPr id="19476" name="Text Box 20"/>
          <p:cNvSpPr txBox="1">
            <a:spLocks noChangeArrowheads="1"/>
          </p:cNvSpPr>
          <p:nvPr/>
        </p:nvSpPr>
        <p:spPr bwMode="auto">
          <a:xfrm>
            <a:off x="2135189" y="4437064"/>
            <a:ext cx="21605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Регіональний</a:t>
            </a:r>
            <a:endParaRPr lang="ru-RU" altLang="ru-RU">
              <a:latin typeface="Times New Roman" panose="02020603050405020304" pitchFamily="18" charset="0"/>
              <a:cs typeface="Times New Roman" panose="02020603050405020304" pitchFamily="18" charset="0"/>
            </a:endParaRPr>
          </a:p>
        </p:txBody>
      </p:sp>
      <p:sp>
        <p:nvSpPr>
          <p:cNvPr id="19477" name="Text Box 21"/>
          <p:cNvSpPr txBox="1">
            <a:spLocks noChangeArrowheads="1"/>
          </p:cNvSpPr>
          <p:nvPr/>
        </p:nvSpPr>
        <p:spPr bwMode="auto">
          <a:xfrm>
            <a:off x="2135189" y="5084764"/>
            <a:ext cx="21605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Галузевий</a:t>
            </a:r>
            <a:endParaRPr lang="ru-RU" altLang="ru-RU">
              <a:latin typeface="Times New Roman" panose="02020603050405020304" pitchFamily="18" charset="0"/>
              <a:cs typeface="Times New Roman" panose="02020603050405020304" pitchFamily="18" charset="0"/>
            </a:endParaRPr>
          </a:p>
        </p:txBody>
      </p:sp>
      <p:sp>
        <p:nvSpPr>
          <p:cNvPr id="19478" name="Text Box 22"/>
          <p:cNvSpPr txBox="1">
            <a:spLocks noChangeArrowheads="1"/>
          </p:cNvSpPr>
          <p:nvPr/>
        </p:nvSpPr>
        <p:spPr bwMode="auto">
          <a:xfrm>
            <a:off x="4511676" y="3860800"/>
            <a:ext cx="1800225" cy="14747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Рівень досягнення цілей державної аграрної політики</a:t>
            </a:r>
            <a:endParaRPr lang="ru-RU" altLang="ru-RU">
              <a:latin typeface="Times New Roman" panose="02020603050405020304" pitchFamily="18" charset="0"/>
              <a:cs typeface="Times New Roman" panose="02020603050405020304" pitchFamily="18" charset="0"/>
            </a:endParaRPr>
          </a:p>
        </p:txBody>
      </p:sp>
      <p:sp>
        <p:nvSpPr>
          <p:cNvPr id="19479" name="Line 23"/>
          <p:cNvSpPr>
            <a:spLocks noChangeShapeType="1"/>
          </p:cNvSpPr>
          <p:nvPr/>
        </p:nvSpPr>
        <p:spPr bwMode="auto">
          <a:xfrm>
            <a:off x="4295775" y="4076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0" name="Line 24"/>
          <p:cNvSpPr>
            <a:spLocks noChangeShapeType="1"/>
          </p:cNvSpPr>
          <p:nvPr/>
        </p:nvSpPr>
        <p:spPr bwMode="auto">
          <a:xfrm>
            <a:off x="4295775" y="45815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1" name="Line 25"/>
          <p:cNvSpPr>
            <a:spLocks noChangeShapeType="1"/>
          </p:cNvSpPr>
          <p:nvPr/>
        </p:nvSpPr>
        <p:spPr bwMode="auto">
          <a:xfrm>
            <a:off x="4295775" y="52292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2" name="Line 26"/>
          <p:cNvSpPr>
            <a:spLocks noChangeShapeType="1"/>
          </p:cNvSpPr>
          <p:nvPr/>
        </p:nvSpPr>
        <p:spPr bwMode="auto">
          <a:xfrm>
            <a:off x="1919288" y="3644901"/>
            <a:ext cx="0" cy="2232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3" name="Line 27"/>
          <p:cNvSpPr>
            <a:spLocks noChangeShapeType="1"/>
          </p:cNvSpPr>
          <p:nvPr/>
        </p:nvSpPr>
        <p:spPr bwMode="auto">
          <a:xfrm>
            <a:off x="1919288" y="4076700"/>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4" name="Line 28"/>
          <p:cNvSpPr>
            <a:spLocks noChangeShapeType="1"/>
          </p:cNvSpPr>
          <p:nvPr/>
        </p:nvSpPr>
        <p:spPr bwMode="auto">
          <a:xfrm flipV="1">
            <a:off x="1919288" y="45815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5" name="Line 29"/>
          <p:cNvSpPr>
            <a:spLocks noChangeShapeType="1"/>
          </p:cNvSpPr>
          <p:nvPr/>
        </p:nvSpPr>
        <p:spPr bwMode="auto">
          <a:xfrm flipV="1">
            <a:off x="1919288" y="5300663"/>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6" name="Text Box 30"/>
          <p:cNvSpPr txBox="1">
            <a:spLocks noChangeArrowheads="1"/>
          </p:cNvSpPr>
          <p:nvPr/>
        </p:nvSpPr>
        <p:spPr bwMode="auto">
          <a:xfrm>
            <a:off x="2135189" y="5734050"/>
            <a:ext cx="21605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Корпоративний</a:t>
            </a:r>
            <a:endParaRPr lang="ru-RU" altLang="ru-RU">
              <a:latin typeface="Times New Roman" panose="02020603050405020304" pitchFamily="18" charset="0"/>
              <a:cs typeface="Times New Roman" panose="02020603050405020304" pitchFamily="18" charset="0"/>
            </a:endParaRPr>
          </a:p>
        </p:txBody>
      </p:sp>
      <p:sp>
        <p:nvSpPr>
          <p:cNvPr id="19487" name="Line 31"/>
          <p:cNvSpPr>
            <a:spLocks noChangeShapeType="1"/>
          </p:cNvSpPr>
          <p:nvPr/>
        </p:nvSpPr>
        <p:spPr bwMode="auto">
          <a:xfrm flipV="1">
            <a:off x="1919288" y="58769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88" name="Text Box 32"/>
          <p:cNvSpPr txBox="1">
            <a:spLocks noChangeArrowheads="1"/>
          </p:cNvSpPr>
          <p:nvPr/>
        </p:nvSpPr>
        <p:spPr bwMode="auto">
          <a:xfrm>
            <a:off x="4511675" y="5734050"/>
            <a:ext cx="1728788"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Прибуток</a:t>
            </a:r>
            <a:endParaRPr lang="ru-RU" altLang="ru-RU">
              <a:latin typeface="Times New Roman" panose="02020603050405020304" pitchFamily="18" charset="0"/>
              <a:cs typeface="Times New Roman" panose="02020603050405020304" pitchFamily="18" charset="0"/>
            </a:endParaRPr>
          </a:p>
        </p:txBody>
      </p:sp>
      <p:sp>
        <p:nvSpPr>
          <p:cNvPr id="19489" name="Line 33"/>
          <p:cNvSpPr>
            <a:spLocks noChangeShapeType="1"/>
          </p:cNvSpPr>
          <p:nvPr/>
        </p:nvSpPr>
        <p:spPr bwMode="auto">
          <a:xfrm>
            <a:off x="4295775" y="5876925"/>
            <a:ext cx="215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0" name="Text Box 34"/>
          <p:cNvSpPr txBox="1">
            <a:spLocks noChangeArrowheads="1"/>
          </p:cNvSpPr>
          <p:nvPr/>
        </p:nvSpPr>
        <p:spPr bwMode="auto">
          <a:xfrm>
            <a:off x="7535864" y="3933825"/>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Економічна</a:t>
            </a:r>
            <a:endParaRPr lang="ru-RU" altLang="ru-RU">
              <a:latin typeface="Times New Roman" panose="02020603050405020304" pitchFamily="18" charset="0"/>
              <a:cs typeface="Times New Roman" panose="02020603050405020304" pitchFamily="18" charset="0"/>
            </a:endParaRPr>
          </a:p>
        </p:txBody>
      </p:sp>
      <p:sp>
        <p:nvSpPr>
          <p:cNvPr id="19491" name="Text Box 35"/>
          <p:cNvSpPr txBox="1">
            <a:spLocks noChangeArrowheads="1"/>
          </p:cNvSpPr>
          <p:nvPr/>
        </p:nvSpPr>
        <p:spPr bwMode="auto">
          <a:xfrm>
            <a:off x="7535864" y="4508500"/>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Соціальна</a:t>
            </a:r>
            <a:endParaRPr lang="ru-RU" altLang="ru-RU">
              <a:latin typeface="Times New Roman" panose="02020603050405020304" pitchFamily="18" charset="0"/>
              <a:cs typeface="Times New Roman" panose="02020603050405020304" pitchFamily="18" charset="0"/>
            </a:endParaRPr>
          </a:p>
        </p:txBody>
      </p:sp>
      <p:sp>
        <p:nvSpPr>
          <p:cNvPr id="19492" name="Text Box 36"/>
          <p:cNvSpPr txBox="1">
            <a:spLocks noChangeArrowheads="1"/>
          </p:cNvSpPr>
          <p:nvPr/>
        </p:nvSpPr>
        <p:spPr bwMode="auto">
          <a:xfrm>
            <a:off x="7535864" y="5084764"/>
            <a:ext cx="2808287" cy="376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Екологічна</a:t>
            </a:r>
            <a:endParaRPr lang="ru-RU" altLang="ru-RU">
              <a:latin typeface="Times New Roman" panose="02020603050405020304" pitchFamily="18" charset="0"/>
              <a:cs typeface="Times New Roman" panose="02020603050405020304" pitchFamily="18" charset="0"/>
            </a:endParaRPr>
          </a:p>
        </p:txBody>
      </p:sp>
      <p:sp>
        <p:nvSpPr>
          <p:cNvPr id="19493" name="Text Box 37"/>
          <p:cNvSpPr txBox="1">
            <a:spLocks noChangeArrowheads="1"/>
          </p:cNvSpPr>
          <p:nvPr/>
        </p:nvSpPr>
        <p:spPr bwMode="auto">
          <a:xfrm>
            <a:off x="7535864" y="5661025"/>
            <a:ext cx="2808287"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a:latin typeface="Times New Roman" panose="02020603050405020304" pitchFamily="18" charset="0"/>
                <a:cs typeface="Times New Roman" panose="02020603050405020304" pitchFamily="18" charset="0"/>
              </a:rPr>
              <a:t>Інституційна</a:t>
            </a:r>
            <a:endParaRPr lang="ru-RU" altLang="ru-RU">
              <a:latin typeface="Times New Roman" panose="02020603050405020304" pitchFamily="18" charset="0"/>
              <a:cs typeface="Times New Roman" panose="02020603050405020304" pitchFamily="18" charset="0"/>
            </a:endParaRPr>
          </a:p>
        </p:txBody>
      </p:sp>
      <p:sp>
        <p:nvSpPr>
          <p:cNvPr id="19494" name="Line 38"/>
          <p:cNvSpPr>
            <a:spLocks noChangeShapeType="1"/>
          </p:cNvSpPr>
          <p:nvPr/>
        </p:nvSpPr>
        <p:spPr bwMode="auto">
          <a:xfrm>
            <a:off x="6816725" y="3644900"/>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5" name="Line 39"/>
          <p:cNvSpPr>
            <a:spLocks noChangeShapeType="1"/>
          </p:cNvSpPr>
          <p:nvPr/>
        </p:nvSpPr>
        <p:spPr bwMode="auto">
          <a:xfrm>
            <a:off x="6816725" y="4149725"/>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6" name="Line 40"/>
          <p:cNvSpPr>
            <a:spLocks noChangeShapeType="1"/>
          </p:cNvSpPr>
          <p:nvPr/>
        </p:nvSpPr>
        <p:spPr bwMode="auto">
          <a:xfrm>
            <a:off x="6816725" y="4724400"/>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7" name="Line 41"/>
          <p:cNvSpPr>
            <a:spLocks noChangeShapeType="1"/>
          </p:cNvSpPr>
          <p:nvPr/>
        </p:nvSpPr>
        <p:spPr bwMode="auto">
          <a:xfrm>
            <a:off x="6816725" y="5229225"/>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8" name="Line 42"/>
          <p:cNvSpPr>
            <a:spLocks noChangeShapeType="1"/>
          </p:cNvSpPr>
          <p:nvPr/>
        </p:nvSpPr>
        <p:spPr bwMode="auto">
          <a:xfrm>
            <a:off x="6816725" y="5949950"/>
            <a:ext cx="7191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499" name="Text Box 43"/>
          <p:cNvSpPr txBox="1">
            <a:spLocks noChangeArrowheads="1"/>
          </p:cNvSpPr>
          <p:nvPr/>
        </p:nvSpPr>
        <p:spPr bwMode="auto">
          <a:xfrm>
            <a:off x="1774826" y="6237289"/>
            <a:ext cx="889317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dirty="0">
                <a:solidFill>
                  <a:srgbClr val="002060"/>
                </a:solidFill>
                <a:latin typeface="Times New Roman" panose="02020603050405020304" pitchFamily="18" charset="0"/>
                <a:cs typeface="Times New Roman" panose="02020603050405020304" pitchFamily="18" charset="0"/>
              </a:rPr>
              <a:t>Система критеріїв ефективності державного регулювання сільського господарства</a:t>
            </a:r>
            <a:endParaRPr lang="ru-RU" altLang="ru-RU" sz="2000" b="1" dirty="0">
              <a:solidFill>
                <a:srgbClr val="002060"/>
              </a:solidFill>
              <a:latin typeface="Times New Roman" panose="02020603050405020304" pitchFamily="18" charset="0"/>
              <a:cs typeface="Times New Roman" panose="02020603050405020304" pitchFamily="18" charset="0"/>
            </a:endParaRPr>
          </a:p>
        </p:txBody>
      </p:sp>
      <p:pic>
        <p:nvPicPr>
          <p:cNvPr id="4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3304805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192107" y="5945699"/>
            <a:ext cx="849788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dirty="0">
                <a:solidFill>
                  <a:srgbClr val="002060"/>
                </a:solidFill>
                <a:latin typeface="Times New Roman" panose="02020603050405020304" pitchFamily="18" charset="0"/>
                <a:cs typeface="Times New Roman" panose="02020603050405020304" pitchFamily="18" charset="0"/>
              </a:rPr>
              <a:t>Показники ефективності державного регулювання сільського господарства за рівнем оцінки</a:t>
            </a:r>
            <a:endParaRPr lang="ru-RU" altLang="ru-RU" sz="2400" b="1" dirty="0">
              <a:solidFill>
                <a:srgbClr val="002060"/>
              </a:solidFill>
              <a:latin typeface="Times New Roman" panose="02020603050405020304" pitchFamily="18" charset="0"/>
              <a:cs typeface="Times New Roman" panose="02020603050405020304" pitchFamily="18" charset="0"/>
            </a:endParaRPr>
          </a:p>
        </p:txBody>
      </p:sp>
      <p:sp>
        <p:nvSpPr>
          <p:cNvPr id="20483" name="Text Box 3"/>
          <p:cNvSpPr txBox="1">
            <a:spLocks noChangeArrowheads="1"/>
          </p:cNvSpPr>
          <p:nvPr/>
        </p:nvSpPr>
        <p:spPr bwMode="auto">
          <a:xfrm>
            <a:off x="137565" y="660184"/>
            <a:ext cx="1910873" cy="110799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загально-державному рівні</a:t>
            </a:r>
            <a:endParaRPr lang="ru-RU" altLang="ru-RU" sz="2200" dirty="0">
              <a:latin typeface="Times New Roman" panose="02020603050405020304" pitchFamily="18" charset="0"/>
            </a:endParaRPr>
          </a:p>
        </p:txBody>
      </p:sp>
      <p:sp>
        <p:nvSpPr>
          <p:cNvPr id="20484" name="Text Box 4"/>
          <p:cNvSpPr txBox="1">
            <a:spLocks noChangeArrowheads="1"/>
          </p:cNvSpPr>
          <p:nvPr/>
        </p:nvSpPr>
        <p:spPr bwMode="auto">
          <a:xfrm>
            <a:off x="137565" y="2446119"/>
            <a:ext cx="1914077" cy="76944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галузевому рівні</a:t>
            </a:r>
            <a:endParaRPr lang="ru-RU" altLang="ru-RU" sz="2200" dirty="0">
              <a:latin typeface="Times New Roman" panose="02020603050405020304" pitchFamily="18" charset="0"/>
            </a:endParaRPr>
          </a:p>
        </p:txBody>
      </p:sp>
      <p:sp>
        <p:nvSpPr>
          <p:cNvPr id="20485" name="Text Box 5"/>
          <p:cNvSpPr txBox="1">
            <a:spLocks noChangeArrowheads="1"/>
          </p:cNvSpPr>
          <p:nvPr/>
        </p:nvSpPr>
        <p:spPr bwMode="auto">
          <a:xfrm>
            <a:off x="137565" y="4006793"/>
            <a:ext cx="1910873" cy="76944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dirty="0">
                <a:latin typeface="Times New Roman" panose="02020603050405020304" pitchFamily="18" charset="0"/>
              </a:rPr>
              <a:t>На </a:t>
            </a:r>
            <a:r>
              <a:rPr lang="uk-UA" altLang="ru-RU" sz="2200" dirty="0" err="1">
                <a:latin typeface="Times New Roman" panose="02020603050405020304" pitchFamily="18" charset="0"/>
              </a:rPr>
              <a:t>регіона-льному</a:t>
            </a:r>
            <a:r>
              <a:rPr lang="uk-UA" altLang="ru-RU" sz="2200" dirty="0">
                <a:latin typeface="Times New Roman" panose="02020603050405020304" pitchFamily="18" charset="0"/>
              </a:rPr>
              <a:t> рівні</a:t>
            </a:r>
            <a:endParaRPr lang="ru-RU" altLang="ru-RU" sz="2200" dirty="0">
              <a:latin typeface="Times New Roman" panose="02020603050405020304" pitchFamily="18" charset="0"/>
            </a:endParaRPr>
          </a:p>
        </p:txBody>
      </p:sp>
      <p:sp>
        <p:nvSpPr>
          <p:cNvPr id="20486" name="Text Box 6"/>
          <p:cNvSpPr txBox="1">
            <a:spLocks noChangeArrowheads="1"/>
          </p:cNvSpPr>
          <p:nvPr/>
        </p:nvSpPr>
        <p:spPr bwMode="auto">
          <a:xfrm>
            <a:off x="2653850" y="107978"/>
            <a:ext cx="9120062" cy="224676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Tx/>
              <a:buAutoNum type="arabicPeriod"/>
            </a:pPr>
            <a:r>
              <a:rPr lang="uk-UA" altLang="ru-RU" sz="2000" dirty="0">
                <a:latin typeface="Times New Roman" panose="02020603050405020304" pitchFamily="18" charset="0"/>
                <a:cs typeface="Times New Roman" panose="02020603050405020304" pitchFamily="18" charset="0"/>
              </a:rPr>
              <a:t>Індикатори продовольчої безпеки</a:t>
            </a:r>
          </a:p>
          <a:p>
            <a:pPr>
              <a:buFontTx/>
              <a:buAutoNum type="arabicPeriod"/>
            </a:pPr>
            <a:r>
              <a:rPr lang="uk-UA" altLang="ru-RU" sz="2000" dirty="0">
                <a:latin typeface="Times New Roman" panose="02020603050405020304" pitchFamily="18" charset="0"/>
                <a:cs typeface="Times New Roman" panose="02020603050405020304" pitchFamily="18" charset="0"/>
              </a:rPr>
              <a:t>Питома вага витрат на продовольство у загальних витратах домогосподарств;</a:t>
            </a:r>
          </a:p>
          <a:p>
            <a:pPr>
              <a:buFontTx/>
              <a:buAutoNum type="arabicPeriod"/>
            </a:pPr>
            <a:r>
              <a:rPr lang="uk-UA" altLang="ru-RU" sz="2000" dirty="0">
                <a:latin typeface="Times New Roman" panose="02020603050405020304" pitchFamily="18" charset="0"/>
                <a:cs typeface="Times New Roman" panose="02020603050405020304" pitchFamily="18" charset="0"/>
              </a:rPr>
              <a:t>Якість та безпечність </a:t>
            </a:r>
            <a:r>
              <a:rPr lang="uk-UA" altLang="ru-RU" sz="2000" dirty="0" err="1">
                <a:latin typeface="Times New Roman" panose="02020603050405020304" pitchFamily="18" charset="0"/>
                <a:cs typeface="Times New Roman" panose="02020603050405020304" pitchFamily="18" charset="0"/>
              </a:rPr>
              <a:t>агропродовольства</a:t>
            </a:r>
            <a:r>
              <a:rPr lang="uk-UA" altLang="ru-RU" sz="2000" dirty="0">
                <a:latin typeface="Times New Roman" panose="02020603050405020304" pitchFamily="18" charset="0"/>
                <a:cs typeface="Times New Roman" panose="02020603050405020304" pitchFamily="18" charset="0"/>
              </a:rPr>
              <a:t> </a:t>
            </a:r>
          </a:p>
          <a:p>
            <a:pPr>
              <a:buFontTx/>
              <a:buAutoNum type="arabicPeriod"/>
            </a:pPr>
            <a:r>
              <a:rPr lang="uk-UA" altLang="ru-RU" sz="2000" dirty="0">
                <a:latin typeface="Times New Roman" panose="02020603050405020304" pitchFamily="18" charset="0"/>
                <a:cs typeface="Times New Roman" panose="02020603050405020304" pitchFamily="18" charset="0"/>
              </a:rPr>
              <a:t>Сальдо торговельного балансу </a:t>
            </a:r>
            <a:r>
              <a:rPr lang="uk-UA" altLang="ru-RU" sz="2000" dirty="0" err="1">
                <a:latin typeface="Times New Roman" panose="02020603050405020304" pitchFamily="18" charset="0"/>
                <a:cs typeface="Times New Roman" panose="02020603050405020304" pitchFamily="18" charset="0"/>
              </a:rPr>
              <a:t>агропродовольчою</a:t>
            </a:r>
            <a:r>
              <a:rPr lang="uk-UA" altLang="ru-RU" sz="2000" dirty="0">
                <a:latin typeface="Times New Roman" panose="02020603050405020304" pitchFamily="18" charset="0"/>
                <a:cs typeface="Times New Roman" panose="02020603050405020304" pitchFamily="18" charset="0"/>
              </a:rPr>
              <a:t> продукцією</a:t>
            </a:r>
          </a:p>
          <a:p>
            <a:pPr>
              <a:buFontTx/>
              <a:buAutoNum type="arabicPeriod"/>
            </a:pPr>
            <a:r>
              <a:rPr lang="uk-UA" altLang="ru-RU" sz="2000" dirty="0">
                <a:latin typeface="Times New Roman" panose="02020603050405020304" pitchFamily="18" charset="0"/>
                <a:cs typeface="Times New Roman" panose="02020603050405020304" pitchFamily="18" charset="0"/>
              </a:rPr>
              <a:t>Темпи приросту середньої заробітної плати та середнього сукупного доходу селян</a:t>
            </a:r>
          </a:p>
          <a:p>
            <a:pPr>
              <a:buFontTx/>
              <a:buAutoNum type="arabicPeriod"/>
            </a:pPr>
            <a:r>
              <a:rPr lang="uk-UA" altLang="ru-RU" sz="2000" dirty="0">
                <a:latin typeface="Times New Roman" panose="02020603050405020304" pitchFamily="18" charset="0"/>
                <a:cs typeface="Times New Roman" panose="02020603050405020304" pitchFamily="18" charset="0"/>
              </a:rPr>
              <a:t>Темпи приросту інвестицій у сільське господарство</a:t>
            </a:r>
            <a:endParaRPr lang="ru-RU" altLang="ru-RU" sz="2000" dirty="0">
              <a:latin typeface="Times New Roman" panose="02020603050405020304" pitchFamily="18" charset="0"/>
              <a:cs typeface="Times New Roman" panose="02020603050405020304" pitchFamily="18" charset="0"/>
            </a:endParaRPr>
          </a:p>
        </p:txBody>
      </p:sp>
      <p:sp>
        <p:nvSpPr>
          <p:cNvPr id="20487" name="Text Box 7"/>
          <p:cNvSpPr txBox="1">
            <a:spLocks noChangeArrowheads="1"/>
          </p:cNvSpPr>
          <p:nvPr/>
        </p:nvSpPr>
        <p:spPr bwMode="auto">
          <a:xfrm>
            <a:off x="2648582" y="2464476"/>
            <a:ext cx="9125330" cy="132343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buFontTx/>
              <a:buAutoNum type="arabicPeriod"/>
            </a:pPr>
            <a:r>
              <a:rPr lang="uk-UA" altLang="ru-RU" dirty="0">
                <a:latin typeface="Times New Roman" panose="02020603050405020304" pitchFamily="18" charset="0"/>
              </a:rPr>
              <a:t> </a:t>
            </a:r>
            <a:r>
              <a:rPr lang="uk-UA" altLang="ru-RU" sz="2000" dirty="0">
                <a:latin typeface="Times New Roman" panose="02020603050405020304" pitchFamily="18" charset="0"/>
                <a:cs typeface="Times New Roman" panose="02020603050405020304" pitchFamily="18" charset="0"/>
              </a:rPr>
              <a:t>Темпи приросту валової продукції сільського господарства </a:t>
            </a:r>
          </a:p>
          <a:p>
            <a:pPr>
              <a:buFontTx/>
              <a:buAutoNum type="arabicPeriod"/>
            </a:pPr>
            <a:r>
              <a:rPr lang="uk-UA" altLang="ru-RU" sz="2000" dirty="0">
                <a:latin typeface="Times New Roman" panose="02020603050405020304" pitchFamily="18" charset="0"/>
                <a:cs typeface="Times New Roman" panose="02020603050405020304" pitchFamily="18" charset="0"/>
              </a:rPr>
              <a:t> Частка сільського господарства в загальнодержавному обсязі експорту та імпорту</a:t>
            </a:r>
          </a:p>
          <a:p>
            <a:pPr>
              <a:buFontTx/>
              <a:buAutoNum type="arabicPeriod"/>
            </a:pPr>
            <a:r>
              <a:rPr lang="uk-UA" altLang="ru-RU" sz="2000" dirty="0">
                <a:latin typeface="Times New Roman" panose="02020603050405020304" pitchFamily="18" charset="0"/>
                <a:cs typeface="Times New Roman" panose="02020603050405020304" pitchFamily="18" charset="0"/>
              </a:rPr>
              <a:t> Питома вага збиткових сільськогосподарських підприємств</a:t>
            </a:r>
            <a:endParaRPr lang="ru-RU" altLang="ru-RU" sz="2000" dirty="0">
              <a:latin typeface="Times New Roman" panose="02020603050405020304" pitchFamily="18" charset="0"/>
              <a:cs typeface="Times New Roman" panose="02020603050405020304" pitchFamily="18" charset="0"/>
            </a:endParaRPr>
          </a:p>
        </p:txBody>
      </p:sp>
      <p:sp>
        <p:nvSpPr>
          <p:cNvPr id="20488" name="Text Box 8"/>
          <p:cNvSpPr txBox="1">
            <a:spLocks noChangeArrowheads="1"/>
          </p:cNvSpPr>
          <p:nvPr/>
        </p:nvSpPr>
        <p:spPr bwMode="auto">
          <a:xfrm>
            <a:off x="2648582" y="3892163"/>
            <a:ext cx="9125330" cy="10156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buFontTx/>
              <a:buAutoNum type="arabicPeriod"/>
            </a:pPr>
            <a:r>
              <a:rPr lang="uk-UA" altLang="ru-RU" sz="2000" dirty="0">
                <a:latin typeface="Times New Roman" panose="02020603050405020304" pitchFamily="18" charset="0"/>
                <a:cs typeface="Times New Roman" panose="02020603050405020304" pitchFamily="18" charset="0"/>
              </a:rPr>
              <a:t>Рівень використання ресурсного потенціалу АПК регіону</a:t>
            </a:r>
          </a:p>
          <a:p>
            <a:pPr algn="just">
              <a:buFontTx/>
              <a:buAutoNum type="arabicPeriod"/>
            </a:pPr>
            <a:r>
              <a:rPr lang="uk-UA" altLang="ru-RU" sz="2000" dirty="0">
                <a:latin typeface="Times New Roman" panose="02020603050405020304" pitchFamily="18" charset="0"/>
                <a:cs typeface="Times New Roman" panose="02020603050405020304" pitchFamily="18" charset="0"/>
              </a:rPr>
              <a:t>Рівень безробіття та кількість нових робочих місць в сільській місцевості</a:t>
            </a:r>
          </a:p>
          <a:p>
            <a:pPr algn="just">
              <a:buFontTx/>
              <a:buAutoNum type="arabicPeriod"/>
            </a:pPr>
            <a:r>
              <a:rPr lang="uk-UA" altLang="ru-RU" sz="2000" dirty="0">
                <a:latin typeface="Times New Roman" panose="02020603050405020304" pitchFamily="18" charset="0"/>
                <a:cs typeface="Times New Roman" panose="02020603050405020304" pitchFamily="18" charset="0"/>
              </a:rPr>
              <a:t>Показники розвитку сільських територій</a:t>
            </a:r>
            <a:endParaRPr lang="ru-RU" altLang="ru-RU" sz="2000" dirty="0">
              <a:latin typeface="Times New Roman" panose="02020603050405020304" pitchFamily="18" charset="0"/>
              <a:cs typeface="Times New Roman" panose="02020603050405020304" pitchFamily="18" charset="0"/>
            </a:endParaRPr>
          </a:p>
        </p:txBody>
      </p:sp>
      <p:sp>
        <p:nvSpPr>
          <p:cNvPr id="20489" name="Line 9"/>
          <p:cNvSpPr>
            <a:spLocks noChangeShapeType="1"/>
          </p:cNvSpPr>
          <p:nvPr/>
        </p:nvSpPr>
        <p:spPr bwMode="auto">
          <a:xfrm>
            <a:off x="2361244" y="1052513"/>
            <a:ext cx="0" cy="4464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0" name="Line 10"/>
          <p:cNvSpPr>
            <a:spLocks noChangeShapeType="1"/>
          </p:cNvSpPr>
          <p:nvPr/>
        </p:nvSpPr>
        <p:spPr bwMode="auto">
          <a:xfrm>
            <a:off x="2361244" y="106115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1" name="Line 11"/>
          <p:cNvSpPr>
            <a:spLocks noChangeShapeType="1"/>
          </p:cNvSpPr>
          <p:nvPr/>
        </p:nvSpPr>
        <p:spPr bwMode="auto">
          <a:xfrm>
            <a:off x="2361244" y="3094207"/>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2" name="Line 12"/>
          <p:cNvSpPr>
            <a:spLocks noChangeShapeType="1"/>
          </p:cNvSpPr>
          <p:nvPr/>
        </p:nvSpPr>
        <p:spPr bwMode="auto">
          <a:xfrm>
            <a:off x="2361244" y="455983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3" name="Text Box 13"/>
          <p:cNvSpPr txBox="1">
            <a:spLocks noChangeArrowheads="1"/>
          </p:cNvSpPr>
          <p:nvPr/>
        </p:nvSpPr>
        <p:spPr bwMode="auto">
          <a:xfrm>
            <a:off x="137565" y="4917417"/>
            <a:ext cx="1910873" cy="1200174"/>
          </a:xfrm>
          <a:prstGeom prst="rect">
            <a:avLst/>
          </a:prstGeom>
          <a:solidFill>
            <a:srgbClr val="FFFFFF"/>
          </a:solidFill>
          <a:ln w="9525">
            <a:solidFill>
              <a:srgbClr val="000000"/>
            </a:solidFill>
            <a:miter lim="800000"/>
            <a:headEnd/>
            <a:tailEnd/>
          </a:ln>
        </p:spPr>
        <p:txBody>
          <a:bodyPr/>
          <a:lstStyle/>
          <a:p>
            <a:pPr algn="ctr"/>
            <a:r>
              <a:rPr lang="uk-UA" altLang="zh-CN" sz="2200" dirty="0">
                <a:latin typeface="Times New Roman" panose="02020603050405020304" pitchFamily="18" charset="0"/>
                <a:cs typeface="Times New Roman" panose="02020603050405020304" pitchFamily="18" charset="0"/>
              </a:rPr>
              <a:t>На </a:t>
            </a:r>
            <a:r>
              <a:rPr lang="uk-UA" altLang="zh-CN" sz="2200" dirty="0" err="1">
                <a:latin typeface="Times New Roman" panose="02020603050405020304" pitchFamily="18" charset="0"/>
                <a:cs typeface="Times New Roman" panose="02020603050405020304" pitchFamily="18" charset="0"/>
              </a:rPr>
              <a:t>корпоратив-ному</a:t>
            </a:r>
            <a:r>
              <a:rPr lang="uk-UA" altLang="zh-CN" sz="2200" dirty="0">
                <a:latin typeface="Times New Roman" panose="02020603050405020304" pitchFamily="18" charset="0"/>
                <a:cs typeface="Times New Roman" panose="02020603050405020304" pitchFamily="18" charset="0"/>
              </a:rPr>
              <a:t> рівні</a:t>
            </a:r>
            <a:endParaRPr lang="uk-UA" altLang="ru-RU" sz="2200" dirty="0">
              <a:latin typeface="Times New Roman" panose="02020603050405020304" pitchFamily="18" charset="0"/>
              <a:cs typeface="Times New Roman" panose="02020603050405020304" pitchFamily="18" charset="0"/>
            </a:endParaRPr>
          </a:p>
        </p:txBody>
      </p:sp>
      <p:sp>
        <p:nvSpPr>
          <p:cNvPr id="20494" name="Text Box 14"/>
          <p:cNvSpPr txBox="1">
            <a:spLocks noChangeArrowheads="1"/>
          </p:cNvSpPr>
          <p:nvPr/>
        </p:nvSpPr>
        <p:spPr bwMode="auto">
          <a:xfrm>
            <a:off x="2645378" y="5434457"/>
            <a:ext cx="9128534" cy="40011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342900" indent="-342900">
              <a:defRPr>
                <a:solidFill>
                  <a:schemeClr val="tx1"/>
                </a:solidFill>
                <a:latin typeface="Arial" panose="020B0604020202020204" pitchFamily="34" charset="0"/>
                <a:cs typeface="Arial" panose="020B0604020202020204" pitchFamily="34" charset="0"/>
              </a:defRPr>
            </a:lvl1pPr>
            <a:lvl2pPr marL="800100" indent="-342900">
              <a:defRPr>
                <a:solidFill>
                  <a:schemeClr val="tx1"/>
                </a:solidFill>
                <a:latin typeface="Arial" panose="020B0604020202020204" pitchFamily="34" charset="0"/>
                <a:cs typeface="Arial" panose="020B0604020202020204" pitchFamily="34" charset="0"/>
              </a:defRPr>
            </a:lvl2pPr>
            <a:lvl3pPr marL="1257300" indent="-342900">
              <a:defRPr>
                <a:solidFill>
                  <a:schemeClr val="tx1"/>
                </a:solidFill>
                <a:latin typeface="Arial" panose="020B0604020202020204" pitchFamily="34" charset="0"/>
                <a:cs typeface="Arial" panose="020B0604020202020204" pitchFamily="34" charset="0"/>
              </a:defRPr>
            </a:lvl3pPr>
            <a:lvl4pPr marL="1714500" indent="-342900">
              <a:defRPr>
                <a:solidFill>
                  <a:schemeClr val="tx1"/>
                </a:solidFill>
                <a:latin typeface="Arial" panose="020B0604020202020204" pitchFamily="34" charset="0"/>
                <a:cs typeface="Arial" panose="020B0604020202020204" pitchFamily="34" charset="0"/>
              </a:defRPr>
            </a:lvl4pPr>
            <a:lvl5pPr marL="2171700" indent="-342900">
              <a:defRPr>
                <a:solidFill>
                  <a:schemeClr val="tx1"/>
                </a:solidFill>
                <a:latin typeface="Arial" panose="020B0604020202020204" pitchFamily="34" charset="0"/>
                <a:cs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a:r>
              <a:rPr lang="uk-UA" altLang="ru-RU" sz="2000" dirty="0">
                <a:latin typeface="Times New Roman" panose="02020603050405020304" pitchFamily="18" charset="0"/>
                <a:cs typeface="Times New Roman" panose="02020603050405020304" pitchFamily="18" charset="0"/>
              </a:rPr>
              <a:t>Показники ефективності сільського господарства</a:t>
            </a:r>
            <a:endParaRPr lang="ru-RU" altLang="ru-RU" sz="2000" dirty="0">
              <a:latin typeface="Times New Roman" panose="02020603050405020304" pitchFamily="18" charset="0"/>
              <a:cs typeface="Times New Roman" panose="02020603050405020304" pitchFamily="18" charset="0"/>
            </a:endParaRPr>
          </a:p>
        </p:txBody>
      </p:sp>
      <p:sp>
        <p:nvSpPr>
          <p:cNvPr id="20495" name="Line 15"/>
          <p:cNvSpPr>
            <a:spLocks noChangeShapeType="1"/>
          </p:cNvSpPr>
          <p:nvPr/>
        </p:nvSpPr>
        <p:spPr bwMode="auto">
          <a:xfrm>
            <a:off x="2361245" y="55165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 name="Line 11"/>
          <p:cNvSpPr>
            <a:spLocks noChangeShapeType="1"/>
          </p:cNvSpPr>
          <p:nvPr/>
        </p:nvSpPr>
        <p:spPr bwMode="auto">
          <a:xfrm>
            <a:off x="2061424" y="106115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7" name="Line 11"/>
          <p:cNvSpPr>
            <a:spLocks noChangeShapeType="1"/>
          </p:cNvSpPr>
          <p:nvPr/>
        </p:nvSpPr>
        <p:spPr bwMode="auto">
          <a:xfrm>
            <a:off x="2048438" y="3094207"/>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8" name="Line 11"/>
          <p:cNvSpPr>
            <a:spLocks noChangeShapeType="1"/>
          </p:cNvSpPr>
          <p:nvPr/>
        </p:nvSpPr>
        <p:spPr bwMode="auto">
          <a:xfrm>
            <a:off x="2060516" y="455983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9" name="Line 11"/>
          <p:cNvSpPr>
            <a:spLocks noChangeShapeType="1"/>
          </p:cNvSpPr>
          <p:nvPr/>
        </p:nvSpPr>
        <p:spPr bwMode="auto">
          <a:xfrm>
            <a:off x="2048438" y="5516563"/>
            <a:ext cx="2873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pic>
        <p:nvPicPr>
          <p:cNvPr id="20"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Tree>
    <p:extLst>
      <p:ext uri="{BB962C8B-B14F-4D97-AF65-F5344CB8AC3E}">
        <p14:creationId xmlns:p14="http://schemas.microsoft.com/office/powerpoint/2010/main" val="2190255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449"/>
            <a:ext cx="10515600" cy="793675"/>
          </a:xfrm>
        </p:spPr>
        <p:txBody>
          <a:bodyPr>
            <a:normAutofit fontScale="90000"/>
          </a:bodyPr>
          <a:lstStyle/>
          <a:p>
            <a:pPr algn="ctr"/>
            <a:r>
              <a:rPr lang="uk-UA" sz="3600" b="1" dirty="0">
                <a:solidFill>
                  <a:srgbClr val="002060"/>
                </a:solidFill>
                <a:latin typeface="Arial" panose="020B0604020202020204" pitchFamily="34" charset="0"/>
                <a:cs typeface="Arial" panose="020B0604020202020204" pitchFamily="34" charset="0"/>
              </a:rPr>
              <a:t>Індикатори продовольчої безпеки </a:t>
            </a:r>
            <a:br>
              <a:rPr lang="uk-UA" sz="3600" b="1" dirty="0">
                <a:solidFill>
                  <a:srgbClr val="002060"/>
                </a:solidFill>
                <a:latin typeface="Arial" panose="020B0604020202020204" pitchFamily="34" charset="0"/>
                <a:cs typeface="Arial" panose="020B0604020202020204" pitchFamily="34" charset="0"/>
              </a:rPr>
            </a:br>
            <a:r>
              <a:rPr lang="uk-UA" sz="2700" b="1" dirty="0">
                <a:latin typeface="Arial" panose="020B0604020202020204" pitchFamily="34" charset="0"/>
                <a:cs typeface="Arial" panose="020B0604020202020204" pitchFamily="34" charset="0"/>
              </a:rPr>
              <a:t>(Постанова </a:t>
            </a:r>
            <a:r>
              <a:rPr lang="uk-UA" sz="2700" b="1">
                <a:latin typeface="Arial" panose="020B0604020202020204" pitchFamily="34" charset="0"/>
                <a:cs typeface="Arial" panose="020B0604020202020204" pitchFamily="34" charset="0"/>
              </a:rPr>
              <a:t>КМ України </a:t>
            </a:r>
            <a:r>
              <a:rPr lang="uk-UA" sz="2700" b="1" dirty="0">
                <a:latin typeface="Arial" panose="020B0604020202020204" pitchFamily="34" charset="0"/>
                <a:cs typeface="Arial" panose="020B0604020202020204" pitchFamily="34" charset="0"/>
              </a:rPr>
              <a:t>від 5.12.2007р. №1379)</a:t>
            </a:r>
            <a:endParaRPr lang="ru-RU" sz="2700" dirty="0"/>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2"/>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203729" y="1033753"/>
            <a:ext cx="11633595" cy="55861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1) добова    енергетична    цінність   раціону   людини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(2500 ккал)</a:t>
            </a:r>
            <a:endParaRPr kumimoji="0" lang="uk-UA" altLang="uk-UA" b="0" i="0" u="none" strike="noStrike" cap="none" normalizeH="0" baseline="0" dirty="0">
              <a:ln>
                <a:noFill/>
              </a:ln>
              <a:solidFill>
                <a:srgbClr val="FF0000"/>
              </a:solidFill>
              <a:effectLst/>
              <a:cs typeface="Arial" panose="020B0604020202020204" pitchFamily="34" charset="0"/>
            </a:endParaRPr>
          </a:p>
          <a:p>
            <a:pPr indent="449263" algn="just"/>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2) забезпечення раціону людини основними видами продуктів,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визначається як співвідношення між фактичним споживанням окремого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продукту та його раціональною нормою </a:t>
            </a:r>
            <a:r>
              <a:rPr lang="uk-UA" altLang="uk-UA" dirty="0">
                <a:solidFill>
                  <a:srgbClr val="FF0000"/>
                </a:solidFill>
                <a:ea typeface="Times New Roman" panose="02020603050405020304" pitchFamily="18" charset="0"/>
                <a:cs typeface="Arial" panose="020B0604020202020204" pitchFamily="34" charset="0"/>
              </a:rPr>
              <a:t>(60 днів споживання)</a:t>
            </a:r>
            <a:endPar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3) достатність   запасів   зерна  у  державних  ресурсах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(60%</a:t>
            </a:r>
            <a:r>
              <a:rPr kumimoji="0" lang="uk-UA" altLang="uk-UA" b="0" i="0" u="none" strike="noStrike" cap="none" normalizeH="0" dirty="0">
                <a:ln>
                  <a:noFill/>
                </a:ln>
                <a:solidFill>
                  <a:srgbClr val="FF0000"/>
                </a:solidFill>
                <a:effectLst/>
                <a:ea typeface="Times New Roman" panose="02020603050405020304" pitchFamily="18" charset="0"/>
                <a:cs typeface="Arial" panose="020B0604020202020204" pitchFamily="34" charset="0"/>
              </a:rPr>
              <a:t> рівень)</a:t>
            </a:r>
            <a:endPar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endParaRPr>
          </a:p>
          <a:p>
            <a:pPr marL="0" marR="0" lvl="0" indent="449263"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4) економічна  доступність  продуктів,  що  визначається   як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частка   сукупних  витрат  на  харчування  у  загальному  підсумку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сукупних витрат домогосподарств </a:t>
            </a:r>
            <a:r>
              <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rPr>
              <a:t>(30%</a:t>
            </a:r>
            <a:r>
              <a:rPr kumimoji="0" lang="uk-UA" altLang="uk-UA" b="0" i="0" u="none" strike="noStrike" cap="none" normalizeH="0" dirty="0">
                <a:ln>
                  <a:noFill/>
                </a:ln>
                <a:solidFill>
                  <a:srgbClr val="FF0000"/>
                </a:solidFill>
                <a:effectLst/>
                <a:ea typeface="Times New Roman" panose="02020603050405020304" pitchFamily="18" charset="0"/>
                <a:cs typeface="Arial" panose="020B0604020202020204" pitchFamily="34" charset="0"/>
              </a:rPr>
              <a:t> рівень)</a:t>
            </a:r>
            <a:endParaRPr kumimoji="0" lang="uk-UA" altLang="uk-UA" b="0" i="0" u="none" strike="noStrike" cap="none" normalizeH="0" baseline="0" dirty="0">
              <a:ln>
                <a:noFill/>
              </a:ln>
              <a:solidFill>
                <a:srgbClr val="FF0000"/>
              </a:solidFill>
              <a:effectLst/>
              <a:ea typeface="Times New Roman" panose="02020603050405020304" pitchFamily="18"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5) диференціація вартості харчування за соціальними  групами,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що  відстежується  в  динаміці та розраховується як співвідношення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між вартістю харчування 20 відсотків домогосподарств з найбільшими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доходами  та  вартістю  харчування  20 відсотків домогосподарств з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найменшими доходами </a:t>
            </a:r>
            <a:endParaRPr kumimoji="0" lang="uk-UA" altLang="uk-UA"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6) ємність   внутрішнього   ринку   окремих   продуктів,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відстежується в динаміці та визначається у натуральному виразі  як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добуток  споживання певного продукту та середньорічної чисельності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населення </a:t>
            </a:r>
            <a:endParaRPr kumimoji="0" lang="uk-UA" altLang="uk-UA" b="0" i="0" u="none" strike="noStrike" cap="none" normalizeH="0" baseline="0" dirty="0">
              <a:ln>
                <a:noFill/>
              </a:ln>
              <a:solidFill>
                <a:schemeClr val="tx1"/>
              </a:solidFill>
              <a:effectLst/>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     7) продовольча   незалежність   за   окремим   продуктом,  що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визначається  як  співвідношення  між  обсягом  імпорту   окремого </a:t>
            </a:r>
            <a:b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br>
            <a:r>
              <a:rPr kumimoji="0" lang="uk-UA" altLang="uk-UA" b="0" i="0" u="none" strike="noStrike" cap="none" normalizeH="0" baseline="0" dirty="0">
                <a:ln>
                  <a:noFill/>
                </a:ln>
                <a:solidFill>
                  <a:srgbClr val="000000"/>
                </a:solidFill>
                <a:effectLst/>
                <a:ea typeface="Times New Roman" panose="02020603050405020304" pitchFamily="18" charset="0"/>
                <a:cs typeface="Arial" panose="020B0604020202020204" pitchFamily="34" charset="0"/>
              </a:rPr>
              <a:t>продукту  у натуральному виразі та ємністю його внутрішнього ринку</a:t>
            </a:r>
            <a:endParaRPr kumimoji="0" lang="uk-UA" altLang="uk-UA"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28625355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10491" y="179449"/>
            <a:ext cx="10515600" cy="793675"/>
          </a:xfrm>
        </p:spPr>
        <p:txBody>
          <a:bodyPr>
            <a:noAutofit/>
          </a:bodyPr>
          <a:lstStyle/>
          <a:p>
            <a:pPr algn="ctr"/>
            <a:r>
              <a:rPr lang="uk-UA" sz="2800" b="1" dirty="0">
                <a:effectLst/>
                <a:latin typeface="Times New Roman" panose="02020603050405020304" pitchFamily="18" charset="0"/>
                <a:ea typeface="Calibri" panose="020F0502020204030204" pitchFamily="34" charset="0"/>
              </a:rPr>
              <a:t>Індекс глобальної продовольчої безпеки </a:t>
            </a:r>
            <a:br>
              <a:rPr lang="uk-UA" sz="2800" b="1" dirty="0">
                <a:effectLst/>
                <a:latin typeface="Times New Roman" panose="02020603050405020304" pitchFamily="18" charset="0"/>
                <a:ea typeface="Calibri" panose="020F0502020204030204" pitchFamily="34" charset="0"/>
              </a:rPr>
            </a:br>
            <a:r>
              <a:rPr lang="uk-UA" sz="2800" b="1" dirty="0">
                <a:effectLst/>
                <a:latin typeface="Times New Roman" panose="02020603050405020304" pitchFamily="18" charset="0"/>
                <a:ea typeface="Calibri" panose="020F0502020204030204" pitchFamily="34" charset="0"/>
              </a:rPr>
              <a:t>(</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Global</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Food</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Security</a:t>
            </a:r>
            <a:r>
              <a:rPr lang="uk-UA" sz="2800" b="1" u="none" strike="noStrike" dirty="0">
                <a:solidFill>
                  <a:srgbClr val="0563C1"/>
                </a:solidFill>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 </a:t>
            </a:r>
            <a:r>
              <a:rPr lang="uk-UA" sz="2800" b="1" u="none" strike="noStrike" dirty="0" err="1">
                <a:effectLst/>
                <a:latin typeface="Times New Roman" panose="02020603050405020304" pitchFamily="18" charset="0"/>
                <a:ea typeface="Calibri" panose="020F0502020204030204" pitchFamily="34" charset="0"/>
                <a:hlinkClick r:id="rId2" tooltip="Go to homepage">
                  <a:extLst>
                    <a:ext uri="{A12FA001-AC4F-418D-AE19-62706E023703}">
                      <ahyp:hlinkClr xmlns:ahyp="http://schemas.microsoft.com/office/drawing/2018/hyperlinkcolor" val="tx"/>
                    </a:ext>
                  </a:extLst>
                </a:hlinkClick>
              </a:rPr>
              <a:t>Index</a:t>
            </a:r>
            <a:r>
              <a:rPr lang="uk-UA" sz="2800" b="1" dirty="0">
                <a:effectLst/>
                <a:latin typeface="Times New Roman" panose="02020603050405020304" pitchFamily="18" charset="0"/>
                <a:ea typeface="Calibri" panose="020F0502020204030204" pitchFamily="34" charset="0"/>
              </a:rPr>
              <a:t>, GFSI),</a:t>
            </a:r>
            <a:endParaRPr lang="ru-RU" sz="2800" b="1" dirty="0"/>
          </a:p>
        </p:txBody>
      </p:sp>
      <p:sp>
        <p:nvSpPr>
          <p:cNvPr id="3" name="Объект 2"/>
          <p:cNvSpPr>
            <a:spLocks noGrp="1"/>
          </p:cNvSpPr>
          <p:nvPr>
            <p:ph idx="1"/>
          </p:nvPr>
        </p:nvSpPr>
        <p:spPr>
          <a:xfrm>
            <a:off x="299258" y="1117643"/>
            <a:ext cx="11538066" cy="5012574"/>
          </a:xfrm>
        </p:spPr>
        <p:txBody>
          <a:bodyPr>
            <a:normAutofit/>
          </a:bodyPr>
          <a:lstStyle/>
          <a:p>
            <a:pPr marL="0" indent="0">
              <a:buNone/>
            </a:pPr>
            <a:r>
              <a:rPr lang="uk-UA" dirty="0"/>
              <a:t>	</a:t>
            </a:r>
            <a:endParaRPr lang="ru-RU" dirty="0"/>
          </a:p>
        </p:txBody>
      </p:sp>
      <p:pic>
        <p:nvPicPr>
          <p:cNvPr id="4" name="Picture 15" descr="logo - EF"/>
          <p:cNvPicPr>
            <a:picLocks noChangeAspect="1" noChangeArrowheads="1"/>
          </p:cNvPicPr>
          <p:nvPr/>
        </p:nvPicPr>
        <p:blipFill>
          <a:blip r:embed="rId3"/>
          <a:srcRect/>
          <a:stretch>
            <a:fillRect/>
          </a:stretch>
        </p:blipFill>
        <p:spPr bwMode="auto">
          <a:xfrm>
            <a:off x="0" y="-16573"/>
            <a:ext cx="641435" cy="654136"/>
          </a:xfrm>
          <a:prstGeom prst="rect">
            <a:avLst/>
          </a:prstGeom>
          <a:noFill/>
          <a:ln w="9525">
            <a:noFill/>
            <a:miter lim="800000"/>
            <a:headEnd/>
            <a:tailEnd/>
          </a:ln>
        </p:spPr>
      </p:pic>
      <p:sp>
        <p:nvSpPr>
          <p:cNvPr id="7" name="Объект 2"/>
          <p:cNvSpPr txBox="1">
            <a:spLocks/>
          </p:cNvSpPr>
          <p:nvPr/>
        </p:nvSpPr>
        <p:spPr>
          <a:xfrm>
            <a:off x="320717" y="1033753"/>
            <a:ext cx="11538066" cy="501257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uk-UA" dirty="0"/>
              <a:t>	</a:t>
            </a:r>
          </a:p>
          <a:p>
            <a:pPr marL="0" indent="0">
              <a:buFont typeface="Arial" panose="020B0604020202020204" pitchFamily="34" charset="0"/>
              <a:buNone/>
            </a:pPr>
            <a:endParaRPr lang="uk-UA" dirty="0"/>
          </a:p>
          <a:p>
            <a:pPr marL="0" indent="0" algn="just">
              <a:buFont typeface="Arial" panose="020B0604020202020204" pitchFamily="34" charset="0"/>
              <a:buNone/>
            </a:pPr>
            <a:r>
              <a:rPr lang="uk-UA" dirty="0"/>
              <a:t>	</a:t>
            </a:r>
            <a:endParaRPr lang="ru-RU" dirty="0"/>
          </a:p>
        </p:txBody>
      </p:sp>
      <p:sp>
        <p:nvSpPr>
          <p:cNvPr id="9" name="Rectangle 4"/>
          <p:cNvSpPr>
            <a:spLocks noChangeArrowheads="1"/>
          </p:cNvSpPr>
          <p:nvPr/>
        </p:nvSpPr>
        <p:spPr bwMode="auto">
          <a:xfrm>
            <a:off x="111365" y="1514759"/>
            <a:ext cx="11633595" cy="176971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lvl1pPr indent="450850"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1pPr>
            <a:lvl2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2pPr>
            <a:lvl3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3pPr>
            <a:lvl4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4pPr>
            <a:lvl5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5pPr>
            <a:lvl6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6pPr>
            <a:lvl7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7pPr>
            <a:lvl8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8pPr>
            <a:lvl9pPr eaLnBrk="0" fontAlgn="base" hangingPunct="0">
              <a:spcBef>
                <a:spcPct val="0"/>
              </a:spcBef>
              <a:spcAft>
                <a:spcPct val="0"/>
              </a:spcAft>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defRPr>
                <a:solidFill>
                  <a:schemeClr val="tx1"/>
                </a:solidFill>
                <a:latin typeface="Arial" panose="020B0604020202020204" pitchFamily="34" charset="0"/>
              </a:defRPr>
            </a:lvl9pPr>
          </a:lstStyle>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effectLst/>
                <a:latin typeface="Times New Roman" panose="02020603050405020304" pitchFamily="18" charset="0"/>
                <a:ea typeface="Calibri" panose="020F0502020204030204" pitchFamily="34" charset="0"/>
              </a:rPr>
              <a:t>економічна доступність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latin typeface="Times New Roman" panose="02020603050405020304" pitchFamily="18" charset="0"/>
                <a:ea typeface="Calibri" panose="020F0502020204030204" pitchFamily="34" charset="0"/>
              </a:rPr>
              <a:t>ф</a:t>
            </a:r>
            <a:r>
              <a:rPr lang="uk-UA" sz="2800" dirty="0">
                <a:effectLst/>
                <a:latin typeface="Times New Roman" panose="02020603050405020304" pitchFamily="18" charset="0"/>
                <a:ea typeface="Calibri" panose="020F0502020204030204" pitchFamily="34" charset="0"/>
              </a:rPr>
              <a:t>ізична наявності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effectLst/>
                <a:latin typeface="Times New Roman" panose="02020603050405020304" pitchFamily="18" charset="0"/>
                <a:ea typeface="Calibri" panose="020F0502020204030204" pitchFamily="34" charset="0"/>
              </a:rPr>
              <a:t>відповідність якості і безпечності продовольства. </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581025" algn="l"/>
                <a:tab pos="1163638" algn="l"/>
                <a:tab pos="1744663" algn="l"/>
                <a:tab pos="2327275" algn="l"/>
                <a:tab pos="2908300" algn="l"/>
                <a:tab pos="3489325" algn="l"/>
                <a:tab pos="4071938" algn="l"/>
                <a:tab pos="4652963" algn="l"/>
                <a:tab pos="5235575" algn="l"/>
                <a:tab pos="5816600" algn="l"/>
                <a:tab pos="6397625" algn="l"/>
                <a:tab pos="6980238" algn="l"/>
                <a:tab pos="7561263" algn="l"/>
                <a:tab pos="8143875" algn="l"/>
                <a:tab pos="8724900" algn="l"/>
                <a:tab pos="9305925" algn="l"/>
              </a:tabLst>
            </a:pPr>
            <a:r>
              <a:rPr lang="uk-UA" sz="2800" dirty="0">
                <a:solidFill>
                  <a:srgbClr val="333333"/>
                </a:solidFill>
                <a:effectLst/>
                <a:latin typeface="Times New Roman" panose="02020603050405020304" pitchFamily="18" charset="0"/>
                <a:ea typeface="Calibri" panose="020F0502020204030204" pitchFamily="34" charset="0"/>
              </a:rPr>
              <a:t>природні ресурси та стійкість </a:t>
            </a:r>
            <a:endParaRPr kumimoji="0" lang="uk-UA" altLang="uk-UA" sz="28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426195257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1376</TotalTime>
  <Words>2562</Words>
  <Application>Microsoft Office PowerPoint</Application>
  <PresentationFormat>Широкоэкранный</PresentationFormat>
  <Paragraphs>182</Paragraphs>
  <Slides>27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27</vt:i4>
      </vt:variant>
    </vt:vector>
  </HeadingPairs>
  <TitlesOfParts>
    <vt:vector size="33" baseType="lpstr">
      <vt:lpstr>Arial</vt:lpstr>
      <vt:lpstr>Calibri</vt:lpstr>
      <vt:lpstr>Calibri Light</vt:lpstr>
      <vt:lpstr>Symbol</vt:lpstr>
      <vt:lpstr>Times New Roman</vt:lpstr>
      <vt:lpstr>Тема Office</vt:lpstr>
      <vt:lpstr>Лекція 3.  Методологічні засади формування та оцінки аграрної політики в умовах глобалізації економіки</vt:lpstr>
      <vt:lpstr>Рекомендована література:</vt:lpstr>
      <vt:lpstr>ЗМІСТ</vt:lpstr>
      <vt:lpstr>Презентация PowerPoint</vt:lpstr>
      <vt:lpstr>Презентация PowerPoint</vt:lpstr>
      <vt:lpstr>Презентация PowerPoint</vt:lpstr>
      <vt:lpstr>Презентация PowerPoint</vt:lpstr>
      <vt:lpstr>Індикатори продовольчої безпеки  (Постанова КМ України від 5.12.2007р. №1379)</vt:lpstr>
      <vt:lpstr>Індекс глобальної продовольчої безпеки  (Global Food Security Index, GFSI),</vt:lpstr>
      <vt:lpstr>Індикатори економічної доступності продовольства: </vt:lpstr>
      <vt:lpstr>Індикатори оцінки якості і безпеки продовольства: </vt:lpstr>
      <vt:lpstr>Індикатори оцінки продовольчої безпеки в рамках Продовольчої та сільськогосподарської організації ООН (FAO): </vt:lpstr>
      <vt:lpstr>2. Концепція витрат та концепція корисності у прикладній економічні науці про добробут (applied welfare economics) </vt:lpstr>
      <vt:lpstr>Презентация PowerPoint</vt:lpstr>
      <vt:lpstr>Презентация PowerPoint</vt:lpstr>
      <vt:lpstr>3. Ключові концепції в економічному аналізі змін у добробуті суспільства</vt:lpstr>
      <vt:lpstr>Презентация PowerPoint</vt:lpstr>
      <vt:lpstr>Надлишок виробника (Producer Surplus) </vt:lpstr>
      <vt:lpstr>Презентация PowerPoint</vt:lpstr>
      <vt:lpstr>Ринкова рівновага (Market Equilibrium) </vt:lpstr>
      <vt:lpstr>4. Застосування аналізу дослідження змін стану добробуту суспільства (welfare analysis): державне регулювання</vt:lpstr>
      <vt:lpstr>Максимальна ціна</vt:lpstr>
      <vt:lpstr>Максимальна ціна</vt:lpstr>
      <vt:lpstr>Максимальна ціна</vt:lpstr>
      <vt:lpstr>Мінімальна ціна – законодавчо встановлена ціна, нижче якої заборонено продавати товар </vt:lpstr>
      <vt:lpstr>Мінімальна ціна</vt:lpstr>
      <vt:lpstr>Мінімальна ціна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Об'єктивна обумовленість державного протекціонізму щодо сільського господарства та сутність аграрної політики держави</dc:title>
  <dc:creator>user</dc:creator>
  <cp:lastModifiedBy>bogdan32d pro dibrova</cp:lastModifiedBy>
  <cp:revision>112</cp:revision>
  <dcterms:created xsi:type="dcterms:W3CDTF">2015-09-02T06:15:50Z</dcterms:created>
  <dcterms:modified xsi:type="dcterms:W3CDTF">2021-10-27T08:49:16Z</dcterms:modified>
</cp:coreProperties>
</file>