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1"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rtl="0">
      <a:defRPr lang="uk-UA"/>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53ACF6-2BF2-4A71-A493-0A4E67A9F3C8}" v="876" dt="2023-11-07T23:27:30.316"/>
    <p1510:client id="{EEAD2070-EF98-407D-B200-D732CDFD4B81}" v="240" dt="2023-11-13T07:58:56.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1" autoAdjust="0"/>
    <p:restoredTop sz="94660"/>
  </p:normalViewPr>
  <p:slideViewPr>
    <p:cSldViewPr snapToGrid="0">
      <p:cViewPr varScale="1">
        <p:scale>
          <a:sx n="46" d="100"/>
          <a:sy n="46" d="100"/>
        </p:scale>
        <p:origin x="67" y="2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pic>
        <p:nvPicPr>
          <p:cNvPr id="66" name="Рисунок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Група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Прямокутник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Полілінія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Полілінія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Прямокутник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Полілінія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Полілінія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Полілінія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Полілінія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Полілінія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Полілінія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Полілінія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Полілінія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Полілінія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Полілінія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Полілінія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Полілінія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Полілінія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Полілінія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Полілінія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Полілінія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Полілінія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Полілінія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Полілінія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Полілінія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Полілінія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Полілінія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Полілінія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Полілінія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Прямокутник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Полілінія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Полілінія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Полілінія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Полілінія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Полілінія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Полілінія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Полілінія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Полілінія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Полілінія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Полілінія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Полілінія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Прямокутник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Полілінія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Полілінія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Полілінія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Полілінія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Полілінія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Полілінія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Полілінія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Полілінія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Полілінія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Полілінія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Полілінія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Полілінія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Полілінія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Заголовок 1"/>
          <p:cNvSpPr>
            <a:spLocks noGrp="1"/>
          </p:cNvSpPr>
          <p:nvPr>
            <p:ph type="ctrTitle"/>
          </p:nvPr>
        </p:nvSpPr>
        <p:spPr>
          <a:xfrm>
            <a:off x="1876424" y="1122363"/>
            <a:ext cx="8791575" cy="2387600"/>
          </a:xfrm>
        </p:spPr>
        <p:txBody>
          <a:bodyPr rtlCol="0" anchor="b">
            <a:normAutofit/>
          </a:bodyPr>
          <a:lstStyle>
            <a:lvl1pPr algn="l">
              <a:defRPr sz="4800"/>
            </a:lvl1pPr>
          </a:lstStyle>
          <a:p>
            <a:pPr rtl="0"/>
            <a:r>
              <a:rPr lang="uk"/>
              <a:t>Зразок заголовка</a:t>
            </a:r>
            <a:endParaRPr lang="en-US" dirty="0"/>
          </a:p>
        </p:txBody>
      </p:sp>
      <p:sp>
        <p:nvSpPr>
          <p:cNvPr id="3" name="Підзаголовок 2"/>
          <p:cNvSpPr>
            <a:spLocks noGrp="1"/>
          </p:cNvSpPr>
          <p:nvPr>
            <p:ph type="subTitle" idx="1"/>
          </p:nvPr>
        </p:nvSpPr>
        <p:spPr>
          <a:xfrm>
            <a:off x="1876424" y="3602038"/>
            <a:ext cx="8791575" cy="1655762"/>
          </a:xfrm>
        </p:spPr>
        <p:txBody>
          <a:bodyPr rtlCol="0">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uk"/>
              <a:t>Клацніть, щоб змінити стиль зразка підзаголовка</a:t>
            </a:r>
            <a:endParaRPr lang="en-US" dirty="0"/>
          </a:p>
        </p:txBody>
      </p:sp>
      <p:sp>
        <p:nvSpPr>
          <p:cNvPr id="4" name="Місце для дати 3"/>
          <p:cNvSpPr>
            <a:spLocks noGrp="1"/>
          </p:cNvSpPr>
          <p:nvPr>
            <p:ph type="dt" sz="half" idx="10"/>
          </p:nvPr>
        </p:nvSpPr>
        <p:spPr>
          <a:xfrm>
            <a:off x="7077511" y="5410201"/>
            <a:ext cx="2743200" cy="365125"/>
          </a:xfrm>
        </p:spPr>
        <p:txBody>
          <a:bodyPr rtlCol="0"/>
          <a:lstStyle/>
          <a:p>
            <a:pPr rtl="0"/>
            <a:fld id="{48A87A34-81AB-432B-8DAE-1953F412C126}" type="datetimeFigureOut">
              <a:rPr lang="en-US" dirty="0"/>
              <a:t>12/5/2023</a:t>
            </a:fld>
            <a:endParaRPr lang="en-US" dirty="0"/>
          </a:p>
        </p:txBody>
      </p:sp>
      <p:sp>
        <p:nvSpPr>
          <p:cNvPr id="5" name="Місце для нижнього колонтитула 4"/>
          <p:cNvSpPr>
            <a:spLocks noGrp="1"/>
          </p:cNvSpPr>
          <p:nvPr>
            <p:ph type="ftr" sz="quarter" idx="11"/>
          </p:nvPr>
        </p:nvSpPr>
        <p:spPr>
          <a:xfrm>
            <a:off x="1876424" y="5410201"/>
            <a:ext cx="5124886" cy="365125"/>
          </a:xfrm>
        </p:spPr>
        <p:txBody>
          <a:bodyPr rtlCol="0"/>
          <a:lstStyle/>
          <a:p>
            <a:pPr rtl="0"/>
            <a:endParaRPr lang="en-US" dirty="0"/>
          </a:p>
        </p:txBody>
      </p:sp>
      <p:sp>
        <p:nvSpPr>
          <p:cNvPr id="6" name="Місце для номера слайда 5"/>
          <p:cNvSpPr>
            <a:spLocks noGrp="1"/>
          </p:cNvSpPr>
          <p:nvPr>
            <p:ph type="sldNum" sz="quarter" idx="12"/>
          </p:nvPr>
        </p:nvSpPr>
        <p:spPr>
          <a:xfrm>
            <a:off x="9896911" y="5410199"/>
            <a:ext cx="771089" cy="365125"/>
          </a:xfrm>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0" y="4304664"/>
            <a:ext cx="9912355" cy="819355"/>
          </a:xfrm>
        </p:spPr>
        <p:txBody>
          <a:bodyPr rtlCol="0" anchor="b">
            <a:normAutofit/>
          </a:bodyPr>
          <a:lstStyle>
            <a:lvl1pPr>
              <a:defRPr sz="3200"/>
            </a:lvl1pPr>
          </a:lstStyle>
          <a:p>
            <a:pPr rtl="0"/>
            <a:r>
              <a:rPr lang="uk"/>
              <a:t>Зразок заголовка</a:t>
            </a:r>
            <a:endParaRPr lang="en-US" dirty="0"/>
          </a:p>
        </p:txBody>
      </p:sp>
      <p:sp>
        <p:nvSpPr>
          <p:cNvPr id="3" name="Місце для зображення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rtl="0">
              <a:buNone/>
            </a:pPr>
            <a:r>
              <a:rPr lang="uk"/>
              <a:t>Клацніть піктограму, щоб додати зображення</a:t>
            </a:r>
            <a:endParaRPr lang="en-US" dirty="0"/>
          </a:p>
        </p:txBody>
      </p:sp>
      <p:sp>
        <p:nvSpPr>
          <p:cNvPr id="4" name="Місце для тексту 3"/>
          <p:cNvSpPr>
            <a:spLocks noGrp="1"/>
          </p:cNvSpPr>
          <p:nvPr>
            <p:ph type="body" sz="half" idx="2"/>
          </p:nvPr>
        </p:nvSpPr>
        <p:spPr>
          <a:xfrm>
            <a:off x="1141364" y="5124020"/>
            <a:ext cx="9910859" cy="682472"/>
          </a:xfrm>
        </p:spPr>
        <p:txBody>
          <a:bodyPr rtlCol="0">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
              <a:t>Зразки заголовків</a:t>
            </a:r>
          </a:p>
        </p:txBody>
      </p:sp>
      <p:sp>
        <p:nvSpPr>
          <p:cNvPr id="5" name="Місце для дати 4"/>
          <p:cNvSpPr>
            <a:spLocks noGrp="1"/>
          </p:cNvSpPr>
          <p:nvPr>
            <p:ph type="dt" sz="half" idx="10"/>
          </p:nvPr>
        </p:nvSpPr>
        <p:spPr/>
        <p:txBody>
          <a:bodyPr rtlCol="0"/>
          <a:lstStyle/>
          <a:p>
            <a:pPr rtl="0"/>
            <a:fld id="{48A87A34-81AB-432B-8DAE-1953F412C126}" type="datetimeFigureOut">
              <a:rPr lang="en-US" dirty="0"/>
              <a:t>12/5/2023</a:t>
            </a:fld>
            <a:endParaRPr lang="en-US" dirty="0"/>
          </a:p>
        </p:txBody>
      </p:sp>
      <p:sp>
        <p:nvSpPr>
          <p:cNvPr id="6" name="Місце для нижнього колонтитула 5"/>
          <p:cNvSpPr>
            <a:spLocks noGrp="1"/>
          </p:cNvSpPr>
          <p:nvPr>
            <p:ph type="ftr" sz="quarter" idx="11"/>
          </p:nvPr>
        </p:nvSpPr>
        <p:spPr/>
        <p:txBody>
          <a:bodyPr rtlCol="0"/>
          <a:lstStyle/>
          <a:p>
            <a:pPr rtl="0"/>
            <a:endParaRPr lang="en-US" dirty="0"/>
          </a:p>
        </p:txBody>
      </p:sp>
      <p:sp>
        <p:nvSpPr>
          <p:cNvPr id="7" name="Місце для номера слайда 6"/>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і підпис">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56" y="609600"/>
            <a:ext cx="9905955" cy="3429000"/>
          </a:xfrm>
        </p:spPr>
        <p:txBody>
          <a:bodyPr rtlCol="0" anchor="ctr">
            <a:normAutofit/>
          </a:bodyPr>
          <a:lstStyle>
            <a:lvl1pPr>
              <a:defRPr sz="3600"/>
            </a:lvl1pPr>
          </a:lstStyle>
          <a:p>
            <a:pPr rtl="0"/>
            <a:r>
              <a:rPr lang="uk"/>
              <a:t>Зразок заголовка</a:t>
            </a:r>
            <a:endParaRPr lang="en-US" dirty="0"/>
          </a:p>
        </p:txBody>
      </p:sp>
      <p:sp>
        <p:nvSpPr>
          <p:cNvPr id="4" name="Місце для тексту 3"/>
          <p:cNvSpPr>
            <a:spLocks noGrp="1"/>
          </p:cNvSpPr>
          <p:nvPr>
            <p:ph type="body" sz="half" idx="2"/>
          </p:nvPr>
        </p:nvSpPr>
        <p:spPr>
          <a:xfrm>
            <a:off x="1141410" y="4419599"/>
            <a:ext cx="9904459" cy="1371599"/>
          </a:xfrm>
        </p:spPr>
        <p:txBody>
          <a:bodyPr rtlCol="0"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
              <a:t>Зразки заголовків</a:t>
            </a:r>
          </a:p>
        </p:txBody>
      </p:sp>
      <p:sp>
        <p:nvSpPr>
          <p:cNvPr id="5" name="Місце для дати 4"/>
          <p:cNvSpPr>
            <a:spLocks noGrp="1"/>
          </p:cNvSpPr>
          <p:nvPr>
            <p:ph type="dt" sz="half" idx="10"/>
          </p:nvPr>
        </p:nvSpPr>
        <p:spPr/>
        <p:txBody>
          <a:bodyPr rtlCol="0"/>
          <a:lstStyle/>
          <a:p>
            <a:pPr rtl="0"/>
            <a:fld id="{48A87A34-81AB-432B-8DAE-1953F412C126}" type="datetimeFigureOut">
              <a:rPr lang="en-US" dirty="0"/>
              <a:t>12/5/2023</a:t>
            </a:fld>
            <a:endParaRPr lang="en-US" dirty="0"/>
          </a:p>
        </p:txBody>
      </p:sp>
      <p:sp>
        <p:nvSpPr>
          <p:cNvPr id="6" name="Місце для нижнього колонтитула 5"/>
          <p:cNvSpPr>
            <a:spLocks noGrp="1"/>
          </p:cNvSpPr>
          <p:nvPr>
            <p:ph type="ftr" sz="quarter" idx="11"/>
          </p:nvPr>
        </p:nvSpPr>
        <p:spPr/>
        <p:txBody>
          <a:bodyPr rtlCol="0"/>
          <a:lstStyle/>
          <a:p>
            <a:pPr rtl="0"/>
            <a:endParaRPr lang="en-US" dirty="0"/>
          </a:p>
        </p:txBody>
      </p:sp>
      <p:sp>
        <p:nvSpPr>
          <p:cNvPr id="7" name="Місце для номера слайда 6"/>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6212" y="609599"/>
            <a:ext cx="9302752" cy="2748429"/>
          </a:xfrm>
        </p:spPr>
        <p:txBody>
          <a:bodyPr rtlCol="0" anchor="ctr">
            <a:normAutofit/>
          </a:bodyPr>
          <a:lstStyle>
            <a:lvl1pPr>
              <a:defRPr sz="3600"/>
            </a:lvl1pPr>
          </a:lstStyle>
          <a:p>
            <a:pPr rtl="0"/>
            <a:r>
              <a:rPr lang="uk"/>
              <a:t>Зразок заголовка</a:t>
            </a:r>
            <a:endParaRPr lang="en-US" dirty="0"/>
          </a:p>
        </p:txBody>
      </p:sp>
      <p:sp>
        <p:nvSpPr>
          <p:cNvPr id="12" name="Місце для тексту 3"/>
          <p:cNvSpPr>
            <a:spLocks noGrp="1"/>
          </p:cNvSpPr>
          <p:nvPr>
            <p:ph type="body" sz="half" idx="13"/>
          </p:nvPr>
        </p:nvSpPr>
        <p:spPr>
          <a:xfrm>
            <a:off x="1720644" y="3365557"/>
            <a:ext cx="8752299" cy="54896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
              <a:t>Зразки заголовків</a:t>
            </a:r>
          </a:p>
        </p:txBody>
      </p:sp>
      <p:sp>
        <p:nvSpPr>
          <p:cNvPr id="4" name="Місце для тексту 3"/>
          <p:cNvSpPr>
            <a:spLocks noGrp="1"/>
          </p:cNvSpPr>
          <p:nvPr>
            <p:ph type="body" sz="half" idx="2"/>
          </p:nvPr>
        </p:nvSpPr>
        <p:spPr>
          <a:xfrm>
            <a:off x="1141411" y="4309919"/>
            <a:ext cx="9906002" cy="1489496"/>
          </a:xfrm>
        </p:spPr>
        <p:txBody>
          <a:bodyPr rtlCol="0"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
              <a:t>Зразки заголовків</a:t>
            </a:r>
          </a:p>
        </p:txBody>
      </p:sp>
      <p:sp>
        <p:nvSpPr>
          <p:cNvPr id="5" name="Місце для дати 4"/>
          <p:cNvSpPr>
            <a:spLocks noGrp="1"/>
          </p:cNvSpPr>
          <p:nvPr>
            <p:ph type="dt" sz="half" idx="10"/>
          </p:nvPr>
        </p:nvSpPr>
        <p:spPr/>
        <p:txBody>
          <a:bodyPr rtlCol="0"/>
          <a:lstStyle/>
          <a:p>
            <a:pPr rtl="0"/>
            <a:fld id="{48A87A34-81AB-432B-8DAE-1953F412C126}" type="datetimeFigureOut">
              <a:rPr lang="en-US" dirty="0"/>
              <a:t>12/5/2023</a:t>
            </a:fld>
            <a:endParaRPr lang="en-US" dirty="0"/>
          </a:p>
        </p:txBody>
      </p:sp>
      <p:sp>
        <p:nvSpPr>
          <p:cNvPr id="6" name="Місце для нижнього колонтитула 5"/>
          <p:cNvSpPr>
            <a:spLocks noGrp="1"/>
          </p:cNvSpPr>
          <p:nvPr>
            <p:ph type="ftr" sz="quarter" idx="11"/>
          </p:nvPr>
        </p:nvSpPr>
        <p:spPr/>
        <p:txBody>
          <a:bodyPr rtlCol="0"/>
          <a:lstStyle/>
          <a:p>
            <a:pPr rtl="0"/>
            <a:endParaRPr lang="en-US" dirty="0"/>
          </a:p>
        </p:txBody>
      </p:sp>
      <p:sp>
        <p:nvSpPr>
          <p:cNvPr id="7" name="Місце для номера слайда 6"/>
          <p:cNvSpPr>
            <a:spLocks noGrp="1"/>
          </p:cNvSpPr>
          <p:nvPr>
            <p:ph type="sldNum" sz="quarter" idx="12"/>
          </p:nvPr>
        </p:nvSpPr>
        <p:spPr/>
        <p:txBody>
          <a:bodyPr rtlCol="0"/>
          <a:lstStyle/>
          <a:p>
            <a:pPr rtl="0"/>
            <a:fld id="{6D22F896-40B5-4ADD-8801-0D06FADFA095}" type="slidenum">
              <a:rPr lang="en-US" dirty="0"/>
              <a:t>‹#›</a:t>
            </a:fld>
            <a:endParaRPr lang="en-US" dirty="0"/>
          </a:p>
        </p:txBody>
      </p:sp>
      <p:sp>
        <p:nvSpPr>
          <p:cNvPr id="60" name="Текстове поле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uk" sz="8000">
                <a:solidFill>
                  <a:schemeClr val="tx1"/>
                </a:solidFill>
                <a:effectLst/>
              </a:rPr>
              <a:t>"</a:t>
            </a:r>
          </a:p>
        </p:txBody>
      </p:sp>
      <p:sp>
        <p:nvSpPr>
          <p:cNvPr id="61" name="Текстове поле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uk"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з імене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0" y="2134041"/>
            <a:ext cx="9906001" cy="2511835"/>
          </a:xfrm>
        </p:spPr>
        <p:txBody>
          <a:bodyPr rtlCol="0" anchor="b">
            <a:normAutofit/>
          </a:bodyPr>
          <a:lstStyle>
            <a:lvl1pPr>
              <a:defRPr sz="3600"/>
            </a:lvl1pPr>
          </a:lstStyle>
          <a:p>
            <a:pPr rtl="0"/>
            <a:r>
              <a:rPr lang="uk"/>
              <a:t>Зразок заголовка</a:t>
            </a:r>
            <a:endParaRPr lang="en-US" dirty="0"/>
          </a:p>
        </p:txBody>
      </p:sp>
      <p:sp>
        <p:nvSpPr>
          <p:cNvPr id="4" name="Місце для тексту 3"/>
          <p:cNvSpPr>
            <a:spLocks noGrp="1"/>
          </p:cNvSpPr>
          <p:nvPr>
            <p:ph type="body" sz="half" idx="2"/>
          </p:nvPr>
        </p:nvSpPr>
        <p:spPr>
          <a:xfrm>
            <a:off x="1141364" y="4657655"/>
            <a:ext cx="9904505" cy="1140644"/>
          </a:xfrm>
        </p:spPr>
        <p:txBody>
          <a:bodyPr rtlCol="0"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
              <a:t>Зразки заголовків</a:t>
            </a:r>
          </a:p>
        </p:txBody>
      </p:sp>
      <p:sp>
        <p:nvSpPr>
          <p:cNvPr id="5" name="Місце для дати 4"/>
          <p:cNvSpPr>
            <a:spLocks noGrp="1"/>
          </p:cNvSpPr>
          <p:nvPr>
            <p:ph type="dt" sz="half" idx="10"/>
          </p:nvPr>
        </p:nvSpPr>
        <p:spPr/>
        <p:txBody>
          <a:bodyPr rtlCol="0"/>
          <a:lstStyle/>
          <a:p>
            <a:pPr rtl="0"/>
            <a:fld id="{48A87A34-81AB-432B-8DAE-1953F412C126}" type="datetimeFigureOut">
              <a:rPr lang="en-US" dirty="0"/>
              <a:t>12/5/2023</a:t>
            </a:fld>
            <a:endParaRPr lang="en-US" dirty="0"/>
          </a:p>
        </p:txBody>
      </p:sp>
      <p:sp>
        <p:nvSpPr>
          <p:cNvPr id="6" name="Місце для нижнього колонтитула 5"/>
          <p:cNvSpPr>
            <a:spLocks noGrp="1"/>
          </p:cNvSpPr>
          <p:nvPr>
            <p:ph type="ftr" sz="quarter" idx="11"/>
          </p:nvPr>
        </p:nvSpPr>
        <p:spPr/>
        <p:txBody>
          <a:bodyPr rtlCol="0"/>
          <a:lstStyle/>
          <a:p>
            <a:pPr rtl="0"/>
            <a:endParaRPr lang="en-US" dirty="0"/>
          </a:p>
        </p:txBody>
      </p:sp>
      <p:sp>
        <p:nvSpPr>
          <p:cNvPr id="7" name="Місце для номера слайда 6"/>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Стовпець 3">
    <p:spTree>
      <p:nvGrpSpPr>
        <p:cNvPr id="1" name=""/>
        <p:cNvGrpSpPr/>
        <p:nvPr/>
      </p:nvGrpSpPr>
      <p:grpSpPr>
        <a:xfrm>
          <a:off x="0" y="0"/>
          <a:ext cx="0" cy="0"/>
          <a:chOff x="0" y="0"/>
          <a:chExt cx="0" cy="0"/>
        </a:xfrm>
      </p:grpSpPr>
      <p:sp>
        <p:nvSpPr>
          <p:cNvPr id="15" name="Заголовок 1"/>
          <p:cNvSpPr>
            <a:spLocks noGrp="1"/>
          </p:cNvSpPr>
          <p:nvPr>
            <p:ph type="title"/>
          </p:nvPr>
        </p:nvSpPr>
        <p:spPr>
          <a:xfrm>
            <a:off x="1141413" y="609600"/>
            <a:ext cx="9905998" cy="1905000"/>
          </a:xfrm>
        </p:spPr>
        <p:txBody>
          <a:bodyPr rtlCol="0"/>
          <a:lstStyle/>
          <a:p>
            <a:pPr rtl="0"/>
            <a:r>
              <a:rPr lang="uk"/>
              <a:t>Зразок заголовка</a:t>
            </a:r>
            <a:endParaRPr lang="en-US" dirty="0"/>
          </a:p>
        </p:txBody>
      </p:sp>
      <p:sp>
        <p:nvSpPr>
          <p:cNvPr id="7" name="Місце для тексту 2"/>
          <p:cNvSpPr>
            <a:spLocks noGrp="1"/>
          </p:cNvSpPr>
          <p:nvPr>
            <p:ph type="body" idx="1"/>
          </p:nvPr>
        </p:nvSpPr>
        <p:spPr>
          <a:xfrm>
            <a:off x="1141410" y="2674463"/>
            <a:ext cx="3196899"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
              <a:t>Зразки заголовків</a:t>
            </a:r>
          </a:p>
        </p:txBody>
      </p:sp>
      <p:sp>
        <p:nvSpPr>
          <p:cNvPr id="8" name="Місце для тексту 3"/>
          <p:cNvSpPr>
            <a:spLocks noGrp="1"/>
          </p:cNvSpPr>
          <p:nvPr>
            <p:ph type="body" sz="half" idx="15"/>
          </p:nvPr>
        </p:nvSpPr>
        <p:spPr>
          <a:xfrm>
            <a:off x="1127918" y="3360263"/>
            <a:ext cx="3208735"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
              <a:t>Зразки заголовків</a:t>
            </a:r>
          </a:p>
        </p:txBody>
      </p:sp>
      <p:sp>
        <p:nvSpPr>
          <p:cNvPr id="9" name="Місце для тексту 4"/>
          <p:cNvSpPr>
            <a:spLocks noGrp="1"/>
          </p:cNvSpPr>
          <p:nvPr>
            <p:ph type="body" sz="quarter" idx="3"/>
          </p:nvPr>
        </p:nvSpPr>
        <p:spPr>
          <a:xfrm>
            <a:off x="4514766" y="2677635"/>
            <a:ext cx="3184385"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
              <a:t>Зразки заголовків</a:t>
            </a:r>
          </a:p>
        </p:txBody>
      </p:sp>
      <p:sp>
        <p:nvSpPr>
          <p:cNvPr id="10" name="Місце для тексту 3"/>
          <p:cNvSpPr>
            <a:spLocks noGrp="1"/>
          </p:cNvSpPr>
          <p:nvPr>
            <p:ph type="body" sz="half" idx="16"/>
          </p:nvPr>
        </p:nvSpPr>
        <p:spPr>
          <a:xfrm>
            <a:off x="4504213" y="3363435"/>
            <a:ext cx="3195830"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
              <a:t>Зразки заголовків</a:t>
            </a:r>
          </a:p>
        </p:txBody>
      </p:sp>
      <p:sp>
        <p:nvSpPr>
          <p:cNvPr id="11" name="Місце для тексту 4"/>
          <p:cNvSpPr>
            <a:spLocks noGrp="1"/>
          </p:cNvSpPr>
          <p:nvPr>
            <p:ph type="body" sz="quarter" idx="13"/>
          </p:nvPr>
        </p:nvSpPr>
        <p:spPr>
          <a:xfrm>
            <a:off x="7852442" y="2674463"/>
            <a:ext cx="3194968"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
              <a:t>Зразки заголовків</a:t>
            </a:r>
          </a:p>
        </p:txBody>
      </p:sp>
      <p:sp>
        <p:nvSpPr>
          <p:cNvPr id="12" name="Місце для тексту 3"/>
          <p:cNvSpPr>
            <a:spLocks noGrp="1"/>
          </p:cNvSpPr>
          <p:nvPr>
            <p:ph type="body" sz="half" idx="17"/>
          </p:nvPr>
        </p:nvSpPr>
        <p:spPr>
          <a:xfrm>
            <a:off x="7852442" y="3360263"/>
            <a:ext cx="3194968"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
              <a:t>Зразки заголовків</a:t>
            </a:r>
          </a:p>
        </p:txBody>
      </p:sp>
      <p:sp>
        <p:nvSpPr>
          <p:cNvPr id="3" name="Місце для дати 2"/>
          <p:cNvSpPr>
            <a:spLocks noGrp="1"/>
          </p:cNvSpPr>
          <p:nvPr>
            <p:ph type="dt" sz="half" idx="10"/>
          </p:nvPr>
        </p:nvSpPr>
        <p:spPr/>
        <p:txBody>
          <a:bodyPr rtlCol="0"/>
          <a:lstStyle/>
          <a:p>
            <a:pPr rtl="0"/>
            <a:fld id="{48A87A34-81AB-432B-8DAE-1953F412C126}" type="datetimeFigureOut">
              <a:rPr lang="en-US" dirty="0"/>
              <a:t>12/5/2023</a:t>
            </a:fld>
            <a:endParaRPr lang="en-US" dirty="0"/>
          </a:p>
        </p:txBody>
      </p:sp>
      <p:sp>
        <p:nvSpPr>
          <p:cNvPr id="4" name="Місце для нижнього колонтитула 3"/>
          <p:cNvSpPr>
            <a:spLocks noGrp="1"/>
          </p:cNvSpPr>
          <p:nvPr>
            <p:ph type="ftr" sz="quarter" idx="11"/>
          </p:nvPr>
        </p:nvSpPr>
        <p:spPr/>
        <p:txBody>
          <a:bodyPr rtlCol="0"/>
          <a:lstStyle/>
          <a:p>
            <a:pPr rtl="0"/>
            <a:endParaRPr lang="en-US" dirty="0"/>
          </a:p>
        </p:txBody>
      </p:sp>
      <p:sp>
        <p:nvSpPr>
          <p:cNvPr id="5" name="Місце для номера слайда 4"/>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стовпці зображення">
    <p:spTree>
      <p:nvGrpSpPr>
        <p:cNvPr id="1" name=""/>
        <p:cNvGrpSpPr/>
        <p:nvPr/>
      </p:nvGrpSpPr>
      <p:grpSpPr>
        <a:xfrm>
          <a:off x="0" y="0"/>
          <a:ext cx="0" cy="0"/>
          <a:chOff x="0" y="0"/>
          <a:chExt cx="0" cy="0"/>
        </a:xfrm>
      </p:grpSpPr>
      <p:sp>
        <p:nvSpPr>
          <p:cNvPr id="30" name="Заголовок 1"/>
          <p:cNvSpPr>
            <a:spLocks noGrp="1"/>
          </p:cNvSpPr>
          <p:nvPr>
            <p:ph type="title"/>
          </p:nvPr>
        </p:nvSpPr>
        <p:spPr>
          <a:xfrm>
            <a:off x="1141411" y="609600"/>
            <a:ext cx="9905999" cy="1905000"/>
          </a:xfrm>
        </p:spPr>
        <p:txBody>
          <a:bodyPr rtlCol="0"/>
          <a:lstStyle/>
          <a:p>
            <a:pPr rtl="0"/>
            <a:r>
              <a:rPr lang="uk"/>
              <a:t>Зразок заголовка</a:t>
            </a:r>
            <a:endParaRPr lang="en-US" dirty="0"/>
          </a:p>
        </p:txBody>
      </p:sp>
      <p:sp>
        <p:nvSpPr>
          <p:cNvPr id="19" name="Місце для тексту 2"/>
          <p:cNvSpPr>
            <a:spLocks noGrp="1"/>
          </p:cNvSpPr>
          <p:nvPr>
            <p:ph type="body" idx="1"/>
          </p:nvPr>
        </p:nvSpPr>
        <p:spPr>
          <a:xfrm>
            <a:off x="1141413" y="4404596"/>
            <a:ext cx="3195240"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
              <a:t>Зразки заголовків</a:t>
            </a:r>
          </a:p>
        </p:txBody>
      </p:sp>
      <p:sp>
        <p:nvSpPr>
          <p:cNvPr id="20" name="Місце для зображення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uk"/>
              <a:t>Клацніть піктограму, щоб додати зображення</a:t>
            </a:r>
            <a:endParaRPr lang="en-US" dirty="0"/>
          </a:p>
        </p:txBody>
      </p:sp>
      <p:sp>
        <p:nvSpPr>
          <p:cNvPr id="21" name="Місце для тексту 3"/>
          <p:cNvSpPr>
            <a:spLocks noGrp="1"/>
          </p:cNvSpPr>
          <p:nvPr>
            <p:ph type="body" sz="half" idx="18"/>
          </p:nvPr>
        </p:nvSpPr>
        <p:spPr>
          <a:xfrm>
            <a:off x="1141413" y="4980858"/>
            <a:ext cx="3195240" cy="81784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
              <a:t>Зразки заголовків</a:t>
            </a:r>
          </a:p>
        </p:txBody>
      </p:sp>
      <p:sp>
        <p:nvSpPr>
          <p:cNvPr id="22" name="Місце для тексту 4"/>
          <p:cNvSpPr>
            <a:spLocks noGrp="1"/>
          </p:cNvSpPr>
          <p:nvPr>
            <p:ph type="body" sz="quarter" idx="3"/>
          </p:nvPr>
        </p:nvSpPr>
        <p:spPr>
          <a:xfrm>
            <a:off x="4489053" y="4404596"/>
            <a:ext cx="3200400"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
              <a:t>Зразки заголовків</a:t>
            </a:r>
          </a:p>
        </p:txBody>
      </p:sp>
      <p:sp>
        <p:nvSpPr>
          <p:cNvPr id="23" name="Місце для зображення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uk"/>
              <a:t>Клацніть піктограму, щоб додати зображення</a:t>
            </a:r>
            <a:endParaRPr lang="en-US" dirty="0"/>
          </a:p>
        </p:txBody>
      </p:sp>
      <p:sp>
        <p:nvSpPr>
          <p:cNvPr id="24" name="Місце для тексту 3"/>
          <p:cNvSpPr>
            <a:spLocks noGrp="1"/>
          </p:cNvSpPr>
          <p:nvPr>
            <p:ph type="body" sz="half" idx="19"/>
          </p:nvPr>
        </p:nvSpPr>
        <p:spPr>
          <a:xfrm>
            <a:off x="4487593" y="4980857"/>
            <a:ext cx="3200400" cy="81034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
              <a:t>Зразки заголовків</a:t>
            </a:r>
          </a:p>
        </p:txBody>
      </p:sp>
      <p:sp>
        <p:nvSpPr>
          <p:cNvPr id="25" name="Місце для тексту 4"/>
          <p:cNvSpPr>
            <a:spLocks noGrp="1"/>
          </p:cNvSpPr>
          <p:nvPr>
            <p:ph type="body" sz="quarter" idx="13"/>
          </p:nvPr>
        </p:nvSpPr>
        <p:spPr>
          <a:xfrm>
            <a:off x="7852567" y="4404595"/>
            <a:ext cx="3190741"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
              <a:t>Зразки заголовків</a:t>
            </a:r>
          </a:p>
        </p:txBody>
      </p:sp>
      <p:sp>
        <p:nvSpPr>
          <p:cNvPr id="26" name="Місце для зображення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uk"/>
              <a:t>Клацніть піктограму, щоб додати зображення</a:t>
            </a:r>
            <a:endParaRPr lang="en-US" dirty="0"/>
          </a:p>
        </p:txBody>
      </p:sp>
      <p:sp>
        <p:nvSpPr>
          <p:cNvPr id="27" name="Місце для тексту 3"/>
          <p:cNvSpPr>
            <a:spLocks noGrp="1"/>
          </p:cNvSpPr>
          <p:nvPr>
            <p:ph type="body" sz="half" idx="20"/>
          </p:nvPr>
        </p:nvSpPr>
        <p:spPr>
          <a:xfrm>
            <a:off x="7852442" y="4980854"/>
            <a:ext cx="3194968" cy="810345"/>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
              <a:t>Зразки заголовків</a:t>
            </a:r>
          </a:p>
        </p:txBody>
      </p:sp>
      <p:sp>
        <p:nvSpPr>
          <p:cNvPr id="3" name="Місце для дати 2"/>
          <p:cNvSpPr>
            <a:spLocks noGrp="1"/>
          </p:cNvSpPr>
          <p:nvPr>
            <p:ph type="dt" sz="half" idx="10"/>
          </p:nvPr>
        </p:nvSpPr>
        <p:spPr/>
        <p:txBody>
          <a:bodyPr rtlCol="0"/>
          <a:lstStyle/>
          <a:p>
            <a:pPr rtl="0"/>
            <a:fld id="{48A87A34-81AB-432B-8DAE-1953F412C126}" type="datetimeFigureOut">
              <a:rPr lang="en-US" dirty="0"/>
              <a:t>12/5/2023</a:t>
            </a:fld>
            <a:endParaRPr lang="en-US" dirty="0"/>
          </a:p>
        </p:txBody>
      </p:sp>
      <p:sp>
        <p:nvSpPr>
          <p:cNvPr id="4" name="Місце для нижнього колонтитула 3"/>
          <p:cNvSpPr>
            <a:spLocks noGrp="1"/>
          </p:cNvSpPr>
          <p:nvPr>
            <p:ph type="ftr" sz="quarter" idx="11"/>
          </p:nvPr>
        </p:nvSpPr>
        <p:spPr/>
        <p:txBody>
          <a:bodyPr rtlCol="0"/>
          <a:lstStyle/>
          <a:p>
            <a:pPr rtl="0"/>
            <a:endParaRPr lang="en-US" dirty="0"/>
          </a:p>
        </p:txBody>
      </p:sp>
      <p:sp>
        <p:nvSpPr>
          <p:cNvPr id="5" name="Місце для номера слайда 4"/>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
              <a:t>Зразок заголовка</a:t>
            </a:r>
            <a:endParaRPr lang="en-US" dirty="0"/>
          </a:p>
        </p:txBody>
      </p:sp>
      <p:sp>
        <p:nvSpPr>
          <p:cNvPr id="3" name="Місце для вертикального тексту 2"/>
          <p:cNvSpPr>
            <a:spLocks noGrp="1"/>
          </p:cNvSpPr>
          <p:nvPr>
            <p:ph type="body" orient="vert" idx="1"/>
          </p:nvPr>
        </p:nvSpPr>
        <p:spPr/>
        <p:txBody>
          <a:bodyPr vert="eaVert" rtlCol="0" anchor="t"/>
          <a:lstStyle/>
          <a:p>
            <a:pPr lvl="0" rtl="0"/>
            <a:r>
              <a:rPr lang="uk"/>
              <a:t>Зразки заголовків</a:t>
            </a:r>
          </a:p>
          <a:p>
            <a:pPr lvl="1" rtl="0"/>
            <a:r>
              <a:rPr lang="uk"/>
              <a:t>Другий рівень</a:t>
            </a:r>
          </a:p>
          <a:p>
            <a:pPr lvl="2" rtl="0"/>
            <a:r>
              <a:rPr lang="uk"/>
              <a:t>Третій рівень</a:t>
            </a:r>
          </a:p>
          <a:p>
            <a:pPr lvl="3" rtl="0"/>
            <a:r>
              <a:rPr lang="uk"/>
              <a:t>Четвертий рівень</a:t>
            </a:r>
          </a:p>
          <a:p>
            <a:pPr lvl="4" rtl="0"/>
            <a:r>
              <a:rPr lang="uk"/>
              <a:t>П’ятий рівень</a:t>
            </a:r>
            <a:endParaRPr lang="en-US" dirty="0"/>
          </a:p>
        </p:txBody>
      </p:sp>
      <p:sp>
        <p:nvSpPr>
          <p:cNvPr id="4" name="Місце для дати 3"/>
          <p:cNvSpPr>
            <a:spLocks noGrp="1"/>
          </p:cNvSpPr>
          <p:nvPr>
            <p:ph type="dt" sz="half" idx="10"/>
          </p:nvPr>
        </p:nvSpPr>
        <p:spPr/>
        <p:txBody>
          <a:bodyPr rtlCol="0"/>
          <a:lstStyle/>
          <a:p>
            <a:pPr rtl="0"/>
            <a:fld id="{48A87A34-81AB-432B-8DAE-1953F412C126}" type="datetimeFigureOut">
              <a:rPr lang="en-US" dirty="0"/>
              <a:t>12/5/2023</a:t>
            </a:fld>
            <a:endParaRPr lang="en-US" dirty="0"/>
          </a:p>
        </p:txBody>
      </p:sp>
      <p:sp>
        <p:nvSpPr>
          <p:cNvPr id="5" name="Місце для нижнього колонтитула 4"/>
          <p:cNvSpPr>
            <a:spLocks noGrp="1"/>
          </p:cNvSpPr>
          <p:nvPr>
            <p:ph type="ftr" sz="quarter" idx="11"/>
          </p:nvPr>
        </p:nvSpPr>
        <p:spPr/>
        <p:txBody>
          <a:bodyPr rtlCol="0"/>
          <a:lstStyle/>
          <a:p>
            <a:pPr rtl="0"/>
            <a:endParaRPr lang="en-US" dirty="0"/>
          </a:p>
        </p:txBody>
      </p:sp>
      <p:sp>
        <p:nvSpPr>
          <p:cNvPr id="6" name="Місце для номера слайда 5"/>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9042400" y="609599"/>
            <a:ext cx="2005011" cy="5181601"/>
          </a:xfrm>
        </p:spPr>
        <p:txBody>
          <a:bodyPr vert="eaVert" rtlCol="0"/>
          <a:lstStyle/>
          <a:p>
            <a:pPr rtl="0"/>
            <a:r>
              <a:rPr lang="uk"/>
              <a:t>Зразок заголовка</a:t>
            </a:r>
            <a:endParaRPr lang="en-US" dirty="0"/>
          </a:p>
        </p:txBody>
      </p:sp>
      <p:sp>
        <p:nvSpPr>
          <p:cNvPr id="3" name="Місце для вертикального тексту 2"/>
          <p:cNvSpPr>
            <a:spLocks noGrp="1"/>
          </p:cNvSpPr>
          <p:nvPr>
            <p:ph type="body" orient="vert" idx="1"/>
          </p:nvPr>
        </p:nvSpPr>
        <p:spPr>
          <a:xfrm>
            <a:off x="1141410" y="609599"/>
            <a:ext cx="7748590" cy="5181601"/>
          </a:xfrm>
        </p:spPr>
        <p:txBody>
          <a:bodyPr vert="eaVert" rtlCol="0"/>
          <a:lstStyle/>
          <a:p>
            <a:pPr lvl="0" rtl="0"/>
            <a:r>
              <a:rPr lang="uk"/>
              <a:t>Зразки заголовків</a:t>
            </a:r>
          </a:p>
          <a:p>
            <a:pPr lvl="1" rtl="0"/>
            <a:r>
              <a:rPr lang="uk"/>
              <a:t>Другий рівень</a:t>
            </a:r>
          </a:p>
          <a:p>
            <a:pPr lvl="2" rtl="0"/>
            <a:r>
              <a:rPr lang="uk"/>
              <a:t>Третій рівень</a:t>
            </a:r>
          </a:p>
          <a:p>
            <a:pPr lvl="3" rtl="0"/>
            <a:r>
              <a:rPr lang="uk"/>
              <a:t>Четвертий рівень</a:t>
            </a:r>
          </a:p>
          <a:p>
            <a:pPr lvl="4" rtl="0"/>
            <a:r>
              <a:rPr lang="uk"/>
              <a:t>П’ятий рівень</a:t>
            </a:r>
            <a:endParaRPr lang="en-US" dirty="0"/>
          </a:p>
        </p:txBody>
      </p:sp>
      <p:sp>
        <p:nvSpPr>
          <p:cNvPr id="4" name="Місце для дати 3"/>
          <p:cNvSpPr>
            <a:spLocks noGrp="1"/>
          </p:cNvSpPr>
          <p:nvPr>
            <p:ph type="dt" sz="half" idx="10"/>
          </p:nvPr>
        </p:nvSpPr>
        <p:spPr/>
        <p:txBody>
          <a:bodyPr rtlCol="0"/>
          <a:lstStyle/>
          <a:p>
            <a:pPr rtl="0"/>
            <a:fld id="{48A87A34-81AB-432B-8DAE-1953F412C126}" type="datetimeFigureOut">
              <a:rPr lang="en-US" dirty="0"/>
              <a:t>12/5/2023</a:t>
            </a:fld>
            <a:endParaRPr lang="en-US" dirty="0"/>
          </a:p>
        </p:txBody>
      </p:sp>
      <p:sp>
        <p:nvSpPr>
          <p:cNvPr id="5" name="Місце для нижнього колонтитула 4"/>
          <p:cNvSpPr>
            <a:spLocks noGrp="1"/>
          </p:cNvSpPr>
          <p:nvPr>
            <p:ph type="ftr" sz="quarter" idx="11"/>
          </p:nvPr>
        </p:nvSpPr>
        <p:spPr/>
        <p:txBody>
          <a:bodyPr rtlCol="0"/>
          <a:lstStyle/>
          <a:p>
            <a:pPr rtl="0"/>
            <a:endParaRPr lang="en-US" dirty="0"/>
          </a:p>
        </p:txBody>
      </p:sp>
      <p:sp>
        <p:nvSpPr>
          <p:cNvPr id="6" name="Місце для номера слайда 5"/>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
              <a:t>Зразок заголовка</a:t>
            </a:r>
            <a:endParaRPr lang="en-US" dirty="0"/>
          </a:p>
        </p:txBody>
      </p:sp>
      <p:sp>
        <p:nvSpPr>
          <p:cNvPr id="3" name="Місце для вмісту 2"/>
          <p:cNvSpPr>
            <a:spLocks noGrp="1"/>
          </p:cNvSpPr>
          <p:nvPr>
            <p:ph idx="1"/>
          </p:nvPr>
        </p:nvSpPr>
        <p:spPr/>
        <p:txBody>
          <a:bodyPr rtlCol="0"/>
          <a:lstStyle/>
          <a:p>
            <a:pPr lvl="0" rtl="0"/>
            <a:r>
              <a:rPr lang="uk"/>
              <a:t>Зразки заголовків</a:t>
            </a:r>
          </a:p>
          <a:p>
            <a:pPr lvl="1" rtl="0"/>
            <a:r>
              <a:rPr lang="uk"/>
              <a:t>Другий рівень</a:t>
            </a:r>
          </a:p>
          <a:p>
            <a:pPr lvl="2" rtl="0"/>
            <a:r>
              <a:rPr lang="uk"/>
              <a:t>Третій рівень</a:t>
            </a:r>
          </a:p>
          <a:p>
            <a:pPr lvl="3" rtl="0"/>
            <a:r>
              <a:rPr lang="uk"/>
              <a:t>Четвертий рівень</a:t>
            </a:r>
          </a:p>
          <a:p>
            <a:pPr lvl="4" rtl="0"/>
            <a:r>
              <a:rPr lang="uk"/>
              <a:t>П’ятий рівень</a:t>
            </a:r>
            <a:endParaRPr lang="en-US" dirty="0"/>
          </a:p>
        </p:txBody>
      </p:sp>
      <p:sp>
        <p:nvSpPr>
          <p:cNvPr id="4" name="Місце для дати 3"/>
          <p:cNvSpPr>
            <a:spLocks noGrp="1"/>
          </p:cNvSpPr>
          <p:nvPr>
            <p:ph type="dt" sz="half" idx="10"/>
          </p:nvPr>
        </p:nvSpPr>
        <p:spPr/>
        <p:txBody>
          <a:bodyPr rtlCol="0"/>
          <a:lstStyle/>
          <a:p>
            <a:pPr rtl="0"/>
            <a:fld id="{48A87A34-81AB-432B-8DAE-1953F412C126}" type="datetimeFigureOut">
              <a:rPr lang="en-US" dirty="0"/>
              <a:t>12/5/2023</a:t>
            </a:fld>
            <a:endParaRPr lang="en-US" dirty="0"/>
          </a:p>
        </p:txBody>
      </p:sp>
      <p:sp>
        <p:nvSpPr>
          <p:cNvPr id="5" name="Місце для нижнього колонтитула 4"/>
          <p:cNvSpPr>
            <a:spLocks noGrp="1"/>
          </p:cNvSpPr>
          <p:nvPr>
            <p:ph type="ftr" sz="quarter" idx="11"/>
          </p:nvPr>
        </p:nvSpPr>
        <p:spPr/>
        <p:txBody>
          <a:bodyPr rtlCol="0"/>
          <a:lstStyle/>
          <a:p>
            <a:pPr rtl="0"/>
            <a:endParaRPr lang="en-US" dirty="0"/>
          </a:p>
        </p:txBody>
      </p:sp>
      <p:sp>
        <p:nvSpPr>
          <p:cNvPr id="6" name="Місце для номера слайда 5"/>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1" y="1419226"/>
            <a:ext cx="9906000" cy="2852737"/>
          </a:xfrm>
        </p:spPr>
        <p:txBody>
          <a:bodyPr rtlCol="0" anchor="b">
            <a:normAutofit/>
          </a:bodyPr>
          <a:lstStyle>
            <a:lvl1pPr>
              <a:defRPr sz="3600"/>
            </a:lvl1pPr>
          </a:lstStyle>
          <a:p>
            <a:pPr rtl="0"/>
            <a:r>
              <a:rPr lang="uk"/>
              <a:t>Зразок заголовка</a:t>
            </a:r>
            <a:endParaRPr lang="en-US" dirty="0"/>
          </a:p>
        </p:txBody>
      </p:sp>
      <p:sp>
        <p:nvSpPr>
          <p:cNvPr id="3" name="Місце для тексту 2"/>
          <p:cNvSpPr>
            <a:spLocks noGrp="1"/>
          </p:cNvSpPr>
          <p:nvPr>
            <p:ph type="body" idx="1"/>
          </p:nvPr>
        </p:nvSpPr>
        <p:spPr>
          <a:xfrm>
            <a:off x="1141411" y="4424362"/>
            <a:ext cx="9906000" cy="1374776"/>
          </a:xfrm>
        </p:spPr>
        <p:txBody>
          <a:bodyPr rtlCol="0">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uk"/>
              <a:t>Зразки заголовків</a:t>
            </a:r>
          </a:p>
        </p:txBody>
      </p:sp>
      <p:sp>
        <p:nvSpPr>
          <p:cNvPr id="4" name="Місце для дати 3"/>
          <p:cNvSpPr>
            <a:spLocks noGrp="1"/>
          </p:cNvSpPr>
          <p:nvPr>
            <p:ph type="dt" sz="half" idx="10"/>
          </p:nvPr>
        </p:nvSpPr>
        <p:spPr/>
        <p:txBody>
          <a:bodyPr rtlCol="0"/>
          <a:lstStyle/>
          <a:p>
            <a:pPr rtl="0"/>
            <a:fld id="{48A87A34-81AB-432B-8DAE-1953F412C126}" type="datetimeFigureOut">
              <a:rPr lang="en-US" dirty="0"/>
              <a:t>12/5/2023</a:t>
            </a:fld>
            <a:endParaRPr lang="en-US" dirty="0"/>
          </a:p>
        </p:txBody>
      </p:sp>
      <p:sp>
        <p:nvSpPr>
          <p:cNvPr id="5" name="Місце для нижнього колонтитула 4"/>
          <p:cNvSpPr>
            <a:spLocks noGrp="1"/>
          </p:cNvSpPr>
          <p:nvPr>
            <p:ph type="ftr" sz="quarter" idx="11"/>
          </p:nvPr>
        </p:nvSpPr>
        <p:spPr/>
        <p:txBody>
          <a:bodyPr rtlCol="0"/>
          <a:lstStyle/>
          <a:p>
            <a:pPr rtl="0"/>
            <a:endParaRPr lang="en-US" dirty="0"/>
          </a:p>
        </p:txBody>
      </p:sp>
      <p:sp>
        <p:nvSpPr>
          <p:cNvPr id="6" name="Місце для номера слайда 5"/>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елементи вмісту">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
              <a:t>Зразок заголовка</a:t>
            </a:r>
            <a:endParaRPr lang="en-US" dirty="0"/>
          </a:p>
        </p:txBody>
      </p:sp>
      <p:sp>
        <p:nvSpPr>
          <p:cNvPr id="3" name="Місце для вмісту 2"/>
          <p:cNvSpPr>
            <a:spLocks noGrp="1"/>
          </p:cNvSpPr>
          <p:nvPr>
            <p:ph sz="half" idx="1"/>
          </p:nvPr>
        </p:nvSpPr>
        <p:spPr>
          <a:xfrm>
            <a:off x="1141410" y="2249486"/>
            <a:ext cx="4878389" cy="3541714"/>
          </a:xfrm>
        </p:spPr>
        <p:txBody>
          <a:bodyPr rtlCol="0"/>
          <a:lstStyle/>
          <a:p>
            <a:pPr lvl="0" rtl="0"/>
            <a:r>
              <a:rPr lang="uk"/>
              <a:t>Зразки заголовків</a:t>
            </a:r>
          </a:p>
          <a:p>
            <a:pPr lvl="1" rtl="0"/>
            <a:r>
              <a:rPr lang="uk"/>
              <a:t>Другий рівень</a:t>
            </a:r>
          </a:p>
          <a:p>
            <a:pPr lvl="2" rtl="0"/>
            <a:r>
              <a:rPr lang="uk"/>
              <a:t>Третій рівень</a:t>
            </a:r>
          </a:p>
          <a:p>
            <a:pPr lvl="3" rtl="0"/>
            <a:r>
              <a:rPr lang="uk"/>
              <a:t>Четвертий рівень</a:t>
            </a:r>
          </a:p>
          <a:p>
            <a:pPr lvl="4" rtl="0"/>
            <a:r>
              <a:rPr lang="uk"/>
              <a:t>П’ятий рівень</a:t>
            </a:r>
            <a:endParaRPr lang="en-US" dirty="0"/>
          </a:p>
        </p:txBody>
      </p:sp>
      <p:sp>
        <p:nvSpPr>
          <p:cNvPr id="4" name="Місце для вмісту 3"/>
          <p:cNvSpPr>
            <a:spLocks noGrp="1"/>
          </p:cNvSpPr>
          <p:nvPr>
            <p:ph sz="half" idx="2"/>
          </p:nvPr>
        </p:nvSpPr>
        <p:spPr>
          <a:xfrm>
            <a:off x="6172200" y="2249486"/>
            <a:ext cx="4875211" cy="3541714"/>
          </a:xfrm>
        </p:spPr>
        <p:txBody>
          <a:bodyPr rtlCol="0"/>
          <a:lstStyle/>
          <a:p>
            <a:pPr lvl="0" rtl="0"/>
            <a:r>
              <a:rPr lang="uk"/>
              <a:t>Зразки заголовків</a:t>
            </a:r>
          </a:p>
          <a:p>
            <a:pPr lvl="1" rtl="0"/>
            <a:r>
              <a:rPr lang="uk"/>
              <a:t>Другий рівень</a:t>
            </a:r>
          </a:p>
          <a:p>
            <a:pPr lvl="2" rtl="0"/>
            <a:r>
              <a:rPr lang="uk"/>
              <a:t>Третій рівень</a:t>
            </a:r>
          </a:p>
          <a:p>
            <a:pPr lvl="3" rtl="0"/>
            <a:r>
              <a:rPr lang="uk"/>
              <a:t>Четвертий рівень</a:t>
            </a:r>
          </a:p>
          <a:p>
            <a:pPr lvl="4" rtl="0"/>
            <a:r>
              <a:rPr lang="uk"/>
              <a:t>П’ятий рівень</a:t>
            </a:r>
            <a:endParaRPr lang="en-US" dirty="0"/>
          </a:p>
        </p:txBody>
      </p:sp>
      <p:sp>
        <p:nvSpPr>
          <p:cNvPr id="5" name="Місце для дати 4"/>
          <p:cNvSpPr>
            <a:spLocks noGrp="1"/>
          </p:cNvSpPr>
          <p:nvPr>
            <p:ph type="dt" sz="half" idx="10"/>
          </p:nvPr>
        </p:nvSpPr>
        <p:spPr/>
        <p:txBody>
          <a:bodyPr rtlCol="0"/>
          <a:lstStyle/>
          <a:p>
            <a:pPr rtl="0"/>
            <a:fld id="{48A87A34-81AB-432B-8DAE-1953F412C126}" type="datetimeFigureOut">
              <a:rPr lang="en-US" dirty="0"/>
              <a:t>12/5/2023</a:t>
            </a:fld>
            <a:endParaRPr lang="en-US" dirty="0"/>
          </a:p>
        </p:txBody>
      </p:sp>
      <p:sp>
        <p:nvSpPr>
          <p:cNvPr id="6" name="Місце для нижнього колонтитула 5"/>
          <p:cNvSpPr>
            <a:spLocks noGrp="1"/>
          </p:cNvSpPr>
          <p:nvPr>
            <p:ph type="ftr" sz="quarter" idx="11"/>
          </p:nvPr>
        </p:nvSpPr>
        <p:spPr/>
        <p:txBody>
          <a:bodyPr rtlCol="0"/>
          <a:lstStyle/>
          <a:p>
            <a:pPr rtl="0"/>
            <a:endParaRPr lang="en-US" dirty="0"/>
          </a:p>
        </p:txBody>
      </p:sp>
      <p:sp>
        <p:nvSpPr>
          <p:cNvPr id="7" name="Місце для номера слайда 6"/>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1" y="619126"/>
            <a:ext cx="9906000" cy="1477961"/>
          </a:xfrm>
        </p:spPr>
        <p:txBody>
          <a:bodyPr rtlCol="0"/>
          <a:lstStyle/>
          <a:p>
            <a:pPr rtl="0"/>
            <a:r>
              <a:rPr lang="uk"/>
              <a:t>Зразок заголовка</a:t>
            </a:r>
            <a:endParaRPr lang="en-US" dirty="0"/>
          </a:p>
        </p:txBody>
      </p:sp>
      <p:sp>
        <p:nvSpPr>
          <p:cNvPr id="3" name="Місце для тексту 2"/>
          <p:cNvSpPr>
            <a:spLocks noGrp="1"/>
          </p:cNvSpPr>
          <p:nvPr>
            <p:ph type="body" idx="1"/>
          </p:nvPr>
        </p:nvSpPr>
        <p:spPr>
          <a:xfrm>
            <a:off x="1370019" y="2249486"/>
            <a:ext cx="4649783" cy="823912"/>
          </a:xfrm>
        </p:spPr>
        <p:txBody>
          <a:bodyPr rtlCol="0"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
              <a:t>Зразки заголовків</a:t>
            </a:r>
          </a:p>
        </p:txBody>
      </p:sp>
      <p:sp>
        <p:nvSpPr>
          <p:cNvPr id="4" name="Місце для вмісту 3"/>
          <p:cNvSpPr>
            <a:spLocks noGrp="1"/>
          </p:cNvSpPr>
          <p:nvPr>
            <p:ph sz="half" idx="2"/>
          </p:nvPr>
        </p:nvSpPr>
        <p:spPr>
          <a:xfrm>
            <a:off x="1141410" y="3073397"/>
            <a:ext cx="4878391" cy="2717801"/>
          </a:xfrm>
        </p:spPr>
        <p:txBody>
          <a:bodyPr rtlCol="0"/>
          <a:lstStyle/>
          <a:p>
            <a:pPr lvl="0" rtl="0"/>
            <a:r>
              <a:rPr lang="uk"/>
              <a:t>Зразки заголовків</a:t>
            </a:r>
          </a:p>
          <a:p>
            <a:pPr lvl="1" rtl="0"/>
            <a:r>
              <a:rPr lang="uk"/>
              <a:t>Другий рівень</a:t>
            </a:r>
          </a:p>
          <a:p>
            <a:pPr lvl="2" rtl="0"/>
            <a:r>
              <a:rPr lang="uk"/>
              <a:t>Третій рівень</a:t>
            </a:r>
          </a:p>
          <a:p>
            <a:pPr lvl="3" rtl="0"/>
            <a:r>
              <a:rPr lang="uk"/>
              <a:t>Четвертий рівень</a:t>
            </a:r>
          </a:p>
          <a:p>
            <a:pPr lvl="4" rtl="0"/>
            <a:r>
              <a:rPr lang="uk"/>
              <a:t>П’ятий рівень</a:t>
            </a:r>
            <a:endParaRPr lang="en-US" dirty="0"/>
          </a:p>
        </p:txBody>
      </p:sp>
      <p:sp>
        <p:nvSpPr>
          <p:cNvPr id="5" name="Місце для тексту 4"/>
          <p:cNvSpPr>
            <a:spLocks noGrp="1"/>
          </p:cNvSpPr>
          <p:nvPr>
            <p:ph type="body" sz="quarter" idx="3"/>
          </p:nvPr>
        </p:nvSpPr>
        <p:spPr>
          <a:xfrm>
            <a:off x="6400808" y="2249485"/>
            <a:ext cx="4646602" cy="823912"/>
          </a:xfrm>
        </p:spPr>
        <p:txBody>
          <a:bodyPr rtlCol="0"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
              <a:t>Зразки заголовків</a:t>
            </a:r>
          </a:p>
        </p:txBody>
      </p:sp>
      <p:sp>
        <p:nvSpPr>
          <p:cNvPr id="6" name="Місце для вмісту 5"/>
          <p:cNvSpPr>
            <a:spLocks noGrp="1"/>
          </p:cNvSpPr>
          <p:nvPr>
            <p:ph sz="quarter" idx="4"/>
          </p:nvPr>
        </p:nvSpPr>
        <p:spPr>
          <a:xfrm>
            <a:off x="6172200" y="3073397"/>
            <a:ext cx="4875210" cy="2717801"/>
          </a:xfrm>
        </p:spPr>
        <p:txBody>
          <a:bodyPr rtlCol="0"/>
          <a:lstStyle/>
          <a:p>
            <a:pPr lvl="0" rtl="0"/>
            <a:r>
              <a:rPr lang="uk"/>
              <a:t>Зразки заголовків</a:t>
            </a:r>
          </a:p>
          <a:p>
            <a:pPr lvl="1" rtl="0"/>
            <a:r>
              <a:rPr lang="uk"/>
              <a:t>Другий рівень</a:t>
            </a:r>
          </a:p>
          <a:p>
            <a:pPr lvl="2" rtl="0"/>
            <a:r>
              <a:rPr lang="uk"/>
              <a:t>Третій рівень</a:t>
            </a:r>
          </a:p>
          <a:p>
            <a:pPr lvl="3" rtl="0"/>
            <a:r>
              <a:rPr lang="uk"/>
              <a:t>Четвертий рівень</a:t>
            </a:r>
          </a:p>
          <a:p>
            <a:pPr lvl="4" rtl="0"/>
            <a:r>
              <a:rPr lang="uk"/>
              <a:t>П’ятий рівень</a:t>
            </a:r>
            <a:endParaRPr lang="en-US" dirty="0"/>
          </a:p>
        </p:txBody>
      </p:sp>
      <p:sp>
        <p:nvSpPr>
          <p:cNvPr id="7" name="Місце для дати 6"/>
          <p:cNvSpPr>
            <a:spLocks noGrp="1"/>
          </p:cNvSpPr>
          <p:nvPr>
            <p:ph type="dt" sz="half" idx="10"/>
          </p:nvPr>
        </p:nvSpPr>
        <p:spPr/>
        <p:txBody>
          <a:bodyPr rtlCol="0"/>
          <a:lstStyle/>
          <a:p>
            <a:pPr rtl="0"/>
            <a:fld id="{48A87A34-81AB-432B-8DAE-1953F412C126}" type="datetimeFigureOut">
              <a:rPr lang="en-US" dirty="0"/>
              <a:t>12/5/2023</a:t>
            </a:fld>
            <a:endParaRPr lang="en-US" dirty="0"/>
          </a:p>
        </p:txBody>
      </p:sp>
      <p:sp>
        <p:nvSpPr>
          <p:cNvPr id="8" name="Місце для нижнього колонтитула 7"/>
          <p:cNvSpPr>
            <a:spLocks noGrp="1"/>
          </p:cNvSpPr>
          <p:nvPr>
            <p:ph type="ftr" sz="quarter" idx="11"/>
          </p:nvPr>
        </p:nvSpPr>
        <p:spPr/>
        <p:txBody>
          <a:bodyPr rtlCol="0"/>
          <a:lstStyle/>
          <a:p>
            <a:pPr rtl="0"/>
            <a:endParaRPr lang="en-US" dirty="0"/>
          </a:p>
        </p:txBody>
      </p:sp>
      <p:sp>
        <p:nvSpPr>
          <p:cNvPr id="9" name="Місце для номера слайда 8"/>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
              <a:t>Зразок заголовка</a:t>
            </a:r>
            <a:endParaRPr lang="en-US" dirty="0"/>
          </a:p>
        </p:txBody>
      </p:sp>
      <p:sp>
        <p:nvSpPr>
          <p:cNvPr id="3" name="Місце для дати 2"/>
          <p:cNvSpPr>
            <a:spLocks noGrp="1"/>
          </p:cNvSpPr>
          <p:nvPr>
            <p:ph type="dt" sz="half" idx="10"/>
          </p:nvPr>
        </p:nvSpPr>
        <p:spPr/>
        <p:txBody>
          <a:bodyPr rtlCol="0"/>
          <a:lstStyle/>
          <a:p>
            <a:pPr rtl="0"/>
            <a:fld id="{48A87A34-81AB-432B-8DAE-1953F412C126}" type="datetimeFigureOut">
              <a:rPr lang="en-US" dirty="0"/>
              <a:t>12/5/2023</a:t>
            </a:fld>
            <a:endParaRPr lang="en-US" dirty="0"/>
          </a:p>
        </p:txBody>
      </p:sp>
      <p:sp>
        <p:nvSpPr>
          <p:cNvPr id="4" name="Місце для нижнього колонтитула 3"/>
          <p:cNvSpPr>
            <a:spLocks noGrp="1"/>
          </p:cNvSpPr>
          <p:nvPr>
            <p:ph type="ftr" sz="quarter" idx="11"/>
          </p:nvPr>
        </p:nvSpPr>
        <p:spPr/>
        <p:txBody>
          <a:bodyPr rtlCol="0"/>
          <a:lstStyle/>
          <a:p>
            <a:pPr rtl="0"/>
            <a:endParaRPr lang="en-US" dirty="0"/>
          </a:p>
        </p:txBody>
      </p:sp>
      <p:sp>
        <p:nvSpPr>
          <p:cNvPr id="5" name="Місце для номера слайда 4"/>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rtlCol="0"/>
          <a:lstStyle/>
          <a:p>
            <a:pPr rtl="0"/>
            <a:fld id="{48A87A34-81AB-432B-8DAE-1953F412C126}" type="datetimeFigureOut">
              <a:rPr lang="en-US" dirty="0"/>
              <a:t>12/5/2023</a:t>
            </a:fld>
            <a:endParaRPr lang="en-US" dirty="0"/>
          </a:p>
        </p:txBody>
      </p:sp>
      <p:sp>
        <p:nvSpPr>
          <p:cNvPr id="3" name="Місце для нижнього колонтитула 2"/>
          <p:cNvSpPr>
            <a:spLocks noGrp="1"/>
          </p:cNvSpPr>
          <p:nvPr>
            <p:ph type="ftr" sz="quarter" idx="11"/>
          </p:nvPr>
        </p:nvSpPr>
        <p:spPr/>
        <p:txBody>
          <a:bodyPr rtlCol="0"/>
          <a:lstStyle/>
          <a:p>
            <a:pPr rtl="0"/>
            <a:endParaRPr lang="en-US" dirty="0"/>
          </a:p>
        </p:txBody>
      </p:sp>
      <p:sp>
        <p:nvSpPr>
          <p:cNvPr id="4" name="Місце для номера слайда 3"/>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6705" y="609601"/>
            <a:ext cx="3856037" cy="1639884"/>
          </a:xfrm>
        </p:spPr>
        <p:txBody>
          <a:bodyPr rtlCol="0" anchor="b"/>
          <a:lstStyle>
            <a:lvl1pPr>
              <a:defRPr sz="3200"/>
            </a:lvl1pPr>
          </a:lstStyle>
          <a:p>
            <a:pPr rtl="0"/>
            <a:r>
              <a:rPr lang="uk"/>
              <a:t>Зразок заголовка</a:t>
            </a:r>
            <a:endParaRPr lang="en-US" dirty="0"/>
          </a:p>
        </p:txBody>
      </p:sp>
      <p:sp>
        <p:nvSpPr>
          <p:cNvPr id="3" name="Місце для вмісту 2"/>
          <p:cNvSpPr>
            <a:spLocks noGrp="1"/>
          </p:cNvSpPr>
          <p:nvPr>
            <p:ph idx="1"/>
          </p:nvPr>
        </p:nvSpPr>
        <p:spPr>
          <a:xfrm>
            <a:off x="5156200" y="592666"/>
            <a:ext cx="5891209" cy="5198534"/>
          </a:xfrm>
        </p:spPr>
        <p:txBody>
          <a:bodyPr rtlCol="0" anchor="ctr"/>
          <a:lstStyle/>
          <a:p>
            <a:pPr lvl="0" rtl="0"/>
            <a:r>
              <a:rPr lang="uk"/>
              <a:t>Зразки заголовків</a:t>
            </a:r>
          </a:p>
          <a:p>
            <a:pPr lvl="1" rtl="0"/>
            <a:r>
              <a:rPr lang="uk"/>
              <a:t>Другий рівень</a:t>
            </a:r>
          </a:p>
          <a:p>
            <a:pPr lvl="2" rtl="0"/>
            <a:r>
              <a:rPr lang="uk"/>
              <a:t>Третій рівень</a:t>
            </a:r>
          </a:p>
          <a:p>
            <a:pPr lvl="3" rtl="0"/>
            <a:r>
              <a:rPr lang="uk"/>
              <a:t>Четвертий рівень</a:t>
            </a:r>
          </a:p>
          <a:p>
            <a:pPr lvl="4" rtl="0"/>
            <a:r>
              <a:rPr lang="uk"/>
              <a:t>П’ятий рівень</a:t>
            </a:r>
            <a:endParaRPr lang="en-US" dirty="0"/>
          </a:p>
        </p:txBody>
      </p:sp>
      <p:sp>
        <p:nvSpPr>
          <p:cNvPr id="4" name="Місце для тексту 3"/>
          <p:cNvSpPr>
            <a:spLocks noGrp="1"/>
          </p:cNvSpPr>
          <p:nvPr>
            <p:ph type="body" sz="half" idx="2"/>
          </p:nvPr>
        </p:nvSpPr>
        <p:spPr>
          <a:xfrm>
            <a:off x="1146705" y="2249486"/>
            <a:ext cx="3856037" cy="354171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
              <a:t>Зразки заголовків</a:t>
            </a:r>
          </a:p>
        </p:txBody>
      </p:sp>
      <p:sp>
        <p:nvSpPr>
          <p:cNvPr id="5" name="Місце для дати 4"/>
          <p:cNvSpPr>
            <a:spLocks noGrp="1"/>
          </p:cNvSpPr>
          <p:nvPr>
            <p:ph type="dt" sz="half" idx="10"/>
          </p:nvPr>
        </p:nvSpPr>
        <p:spPr/>
        <p:txBody>
          <a:bodyPr rtlCol="0"/>
          <a:lstStyle/>
          <a:p>
            <a:pPr rtl="0"/>
            <a:fld id="{48A87A34-81AB-432B-8DAE-1953F412C126}" type="datetimeFigureOut">
              <a:rPr lang="en-US" dirty="0"/>
              <a:t>12/5/2023</a:t>
            </a:fld>
            <a:endParaRPr lang="en-US" dirty="0"/>
          </a:p>
        </p:txBody>
      </p:sp>
      <p:sp>
        <p:nvSpPr>
          <p:cNvPr id="6" name="Місце для нижнього колонтитула 5"/>
          <p:cNvSpPr>
            <a:spLocks noGrp="1"/>
          </p:cNvSpPr>
          <p:nvPr>
            <p:ph type="ftr" sz="quarter" idx="11"/>
          </p:nvPr>
        </p:nvSpPr>
        <p:spPr/>
        <p:txBody>
          <a:bodyPr rtlCol="0"/>
          <a:lstStyle/>
          <a:p>
            <a:pPr rtl="0"/>
            <a:endParaRPr lang="en-US" dirty="0"/>
          </a:p>
        </p:txBody>
      </p:sp>
      <p:sp>
        <p:nvSpPr>
          <p:cNvPr id="7" name="Місце для номера слайда 6"/>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609600"/>
            <a:ext cx="5934508" cy="1639886"/>
          </a:xfrm>
        </p:spPr>
        <p:txBody>
          <a:bodyPr rtlCol="0" anchor="b"/>
          <a:lstStyle>
            <a:lvl1pPr>
              <a:defRPr sz="3200"/>
            </a:lvl1pPr>
          </a:lstStyle>
          <a:p>
            <a:pPr rtl="0"/>
            <a:r>
              <a:rPr lang="uk"/>
              <a:t>Зразок заголовка</a:t>
            </a:r>
            <a:endParaRPr lang="en-US" dirty="0"/>
          </a:p>
        </p:txBody>
      </p:sp>
      <p:sp>
        <p:nvSpPr>
          <p:cNvPr id="3" name="Місце для зображення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uk"/>
              <a:t>Клацніть піктограму, щоб додати зображення</a:t>
            </a:r>
            <a:endParaRPr lang="en-US" dirty="0"/>
          </a:p>
        </p:txBody>
      </p:sp>
      <p:sp>
        <p:nvSpPr>
          <p:cNvPr id="4" name="Місце для тексту 3"/>
          <p:cNvSpPr>
            <a:spLocks noGrp="1"/>
          </p:cNvSpPr>
          <p:nvPr>
            <p:ph type="body" sz="half" idx="2"/>
          </p:nvPr>
        </p:nvSpPr>
        <p:spPr>
          <a:xfrm>
            <a:off x="1141410" y="2249486"/>
            <a:ext cx="5934511" cy="354171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
              <a:t>Зразки заголовків</a:t>
            </a:r>
          </a:p>
        </p:txBody>
      </p:sp>
      <p:sp>
        <p:nvSpPr>
          <p:cNvPr id="5" name="Місце для дати 4"/>
          <p:cNvSpPr>
            <a:spLocks noGrp="1"/>
          </p:cNvSpPr>
          <p:nvPr>
            <p:ph type="dt" sz="half" idx="10"/>
          </p:nvPr>
        </p:nvSpPr>
        <p:spPr/>
        <p:txBody>
          <a:bodyPr rtlCol="0"/>
          <a:lstStyle/>
          <a:p>
            <a:pPr rtl="0"/>
            <a:fld id="{48A87A34-81AB-432B-8DAE-1953F412C126}" type="datetimeFigureOut">
              <a:rPr lang="en-US" dirty="0"/>
              <a:t>12/5/2023</a:t>
            </a:fld>
            <a:endParaRPr lang="en-US" dirty="0"/>
          </a:p>
        </p:txBody>
      </p:sp>
      <p:sp>
        <p:nvSpPr>
          <p:cNvPr id="6" name="Місце для нижнього колонтитула 5"/>
          <p:cNvSpPr>
            <a:spLocks noGrp="1"/>
          </p:cNvSpPr>
          <p:nvPr>
            <p:ph type="ftr" sz="quarter" idx="11"/>
          </p:nvPr>
        </p:nvSpPr>
        <p:spPr/>
        <p:txBody>
          <a:bodyPr rtlCol="0"/>
          <a:lstStyle/>
          <a:p>
            <a:pPr rtl="0"/>
            <a:endParaRPr lang="en-US" dirty="0"/>
          </a:p>
        </p:txBody>
      </p:sp>
      <p:sp>
        <p:nvSpPr>
          <p:cNvPr id="7" name="Місце для номера слайда 6"/>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Рисунок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Група 7"/>
          <p:cNvGrpSpPr/>
          <p:nvPr/>
        </p:nvGrpSpPr>
        <p:grpSpPr>
          <a:xfrm>
            <a:off x="-14288" y="0"/>
            <a:ext cx="12053888" cy="6858001"/>
            <a:chOff x="-14288" y="0"/>
            <a:chExt cx="12053888" cy="6858001"/>
          </a:xfrm>
        </p:grpSpPr>
        <p:grpSp>
          <p:nvGrpSpPr>
            <p:cNvPr id="9" name="Група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Прямокутник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Полілінія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Полілінія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Полілінія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Полілінія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Полілінія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Полілінія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Полілінія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Полілінія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Полілінія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Полілінія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Лінія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Полілінія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Полілінія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Полілінія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Полілінія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Прямокутник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Полілінія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Полілінія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Полілінія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Полілінія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Полілінія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Полілінія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Полілінія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Полілінія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Полілінія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Полілінія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Група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Полілінія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Полілінія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Полілінія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Полілінія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Полілінія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Полілінія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Полілінія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Полілінія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Полілінія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Прямокутник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Місце для заголовка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pPr rtl="0"/>
            <a:endParaRPr lang="en-US" dirty="0"/>
          </a:p>
        </p:txBody>
      </p:sp>
      <p:sp>
        <p:nvSpPr>
          <p:cNvPr id="3" name="Місце для тексту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rtl="0"/>
            <a:r>
              <a:rPr lang="uk"/>
              <a:t>Зразки заголовків</a:t>
            </a:r>
          </a:p>
          <a:p>
            <a:pPr lvl="1" rtl="0"/>
            <a:r>
              <a:rPr lang="uk"/>
              <a:t>Другий рівень</a:t>
            </a:r>
          </a:p>
          <a:p>
            <a:pPr lvl="2" rtl="0"/>
            <a:r>
              <a:rPr lang="uk"/>
              <a:t>Третій рівень</a:t>
            </a:r>
          </a:p>
          <a:p>
            <a:pPr lvl="3" rtl="0"/>
            <a:r>
              <a:rPr lang="uk"/>
              <a:t>Четвертий рівень</a:t>
            </a:r>
          </a:p>
          <a:p>
            <a:pPr lvl="4" rtl="0"/>
            <a:r>
              <a:rPr lang="uk"/>
              <a:t>П’ятий рівень</a:t>
            </a:r>
            <a:endParaRPr lang="en-US" dirty="0"/>
          </a:p>
        </p:txBody>
      </p:sp>
      <p:sp>
        <p:nvSpPr>
          <p:cNvPr id="4" name="Місце для дати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48A87A34-81AB-432B-8DAE-1953F412C126}" type="datetimeFigureOut">
              <a:rPr lang="en-US" dirty="0"/>
              <a:pPr rtl="0"/>
              <a:t>12/5/2023</a:t>
            </a:fld>
            <a:endParaRPr lang="en-US" dirty="0"/>
          </a:p>
        </p:txBody>
      </p:sp>
      <p:sp>
        <p:nvSpPr>
          <p:cNvPr id="5" name="Місце для нижнього колонтитула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rtl="0"/>
            <a:endParaRPr lang="en-US" dirty="0"/>
          </a:p>
        </p:txBody>
      </p:sp>
      <p:sp>
        <p:nvSpPr>
          <p:cNvPr id="6" name="Місце для номера слайда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6D22F896-40B5-4ADD-8801-0D06FADFA095}" type="slidenum">
              <a:rPr lang="en-US" dirty="0"/>
              <a:pPr rtl="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rtlCol="0">
            <a:normAutofit fontScale="90000"/>
          </a:bodyPr>
          <a:lstStyle/>
          <a:p>
            <a:pPr algn="ctr"/>
            <a:r>
              <a:rPr lang="uk-UA" sz="3100" b="1" dirty="0">
                <a:solidFill>
                  <a:schemeClr val="bg2"/>
                </a:solidFill>
                <a:ea typeface="+mj-lt"/>
                <a:cs typeface="+mj-lt"/>
              </a:rPr>
              <a:t>Національний університет природокористування і біоресурсів України</a:t>
            </a:r>
            <a:br>
              <a:rPr lang="uk-UA" sz="3100" b="1" dirty="0">
                <a:solidFill>
                  <a:schemeClr val="bg2"/>
                </a:solidFill>
                <a:ea typeface="+mj-lt"/>
                <a:cs typeface="+mj-lt"/>
              </a:rPr>
            </a:br>
            <a:r>
              <a:rPr lang="uk-UA" sz="3100" b="1" dirty="0">
                <a:solidFill>
                  <a:schemeClr val="bg2"/>
                </a:solidFill>
                <a:ea typeface="+mj-lt"/>
                <a:cs typeface="+mj-lt"/>
              </a:rPr>
              <a:t>кафедра будівництва</a:t>
            </a:r>
            <a:br>
              <a:rPr lang="uk-UA" b="1" dirty="0">
                <a:solidFill>
                  <a:schemeClr val="bg2"/>
                </a:solidFill>
                <a:ea typeface="+mj-lt"/>
                <a:cs typeface="+mj-lt"/>
              </a:rPr>
            </a:br>
            <a:r>
              <a:rPr lang="en-US" b="1" dirty="0" err="1">
                <a:solidFill>
                  <a:schemeClr val="bg2"/>
                </a:solidFill>
                <a:ea typeface="+mj-lt"/>
                <a:cs typeface="+mj-lt"/>
              </a:rPr>
              <a:t>Тема</a:t>
            </a:r>
            <a:r>
              <a:rPr lang="en-US" b="1" dirty="0">
                <a:solidFill>
                  <a:schemeClr val="bg2"/>
                </a:solidFill>
                <a:ea typeface="+mj-lt"/>
                <a:cs typeface="+mj-lt"/>
              </a:rPr>
              <a:t> 12</a:t>
            </a:r>
            <a:br>
              <a:rPr lang="en-US" b="1" dirty="0">
                <a:solidFill>
                  <a:schemeClr val="bg2"/>
                </a:solidFill>
                <a:ea typeface="+mj-lt"/>
                <a:cs typeface="+mj-lt"/>
              </a:rPr>
            </a:br>
            <a:r>
              <a:rPr lang="uk-UA" b="1" dirty="0">
                <a:solidFill>
                  <a:schemeClr val="bg2"/>
                </a:solidFill>
                <a:ea typeface="+mj-lt"/>
                <a:cs typeface="+mj-lt"/>
              </a:rPr>
              <a:t>Виконання </a:t>
            </a:r>
            <a:r>
              <a:rPr lang="en-US" b="1" dirty="0" err="1">
                <a:solidFill>
                  <a:schemeClr val="bg2"/>
                </a:solidFill>
                <a:ea typeface="+mj-lt"/>
                <a:cs typeface="+mj-lt"/>
              </a:rPr>
              <a:t>Монтажн</a:t>
            </a:r>
            <a:r>
              <a:rPr lang="uk-UA" b="1" dirty="0" err="1">
                <a:solidFill>
                  <a:schemeClr val="bg2"/>
                </a:solidFill>
                <a:ea typeface="+mj-lt"/>
                <a:cs typeface="+mj-lt"/>
              </a:rPr>
              <a:t>их</a:t>
            </a:r>
            <a:r>
              <a:rPr lang="en-US" b="1" dirty="0">
                <a:solidFill>
                  <a:schemeClr val="bg2"/>
                </a:solidFill>
                <a:ea typeface="+mj-lt"/>
                <a:cs typeface="+mj-lt"/>
              </a:rPr>
              <a:t> </a:t>
            </a:r>
            <a:r>
              <a:rPr lang="en-US" b="1" dirty="0" err="1">
                <a:solidFill>
                  <a:schemeClr val="bg2"/>
                </a:solidFill>
                <a:ea typeface="+mj-lt"/>
                <a:cs typeface="+mj-lt"/>
              </a:rPr>
              <a:t>роб</a:t>
            </a:r>
            <a:r>
              <a:rPr lang="uk-UA" b="1" dirty="0">
                <a:solidFill>
                  <a:schemeClr val="bg2"/>
                </a:solidFill>
                <a:ea typeface="+mj-lt"/>
                <a:cs typeface="+mj-lt"/>
              </a:rPr>
              <a:t>і</a:t>
            </a:r>
            <a:r>
              <a:rPr lang="en-US" b="1" dirty="0">
                <a:solidFill>
                  <a:schemeClr val="bg2"/>
                </a:solidFill>
                <a:ea typeface="+mj-lt"/>
                <a:cs typeface="+mj-lt"/>
              </a:rPr>
              <a:t>т</a:t>
            </a:r>
            <a:br>
              <a:rPr lang="en-US" b="1" dirty="0">
                <a:solidFill>
                  <a:schemeClr val="bg2"/>
                </a:solidFill>
                <a:ea typeface="+mj-lt"/>
                <a:cs typeface="+mj-lt"/>
              </a:rPr>
            </a:br>
            <a:endParaRPr lang="en-US" b="1" dirty="0">
              <a:solidFill>
                <a:schemeClr val="bg2"/>
              </a:solidFill>
            </a:endParaRPr>
          </a:p>
        </p:txBody>
      </p:sp>
      <p:sp>
        <p:nvSpPr>
          <p:cNvPr id="3" name="Підзаголовок 2"/>
          <p:cNvSpPr>
            <a:spLocks noGrp="1"/>
          </p:cNvSpPr>
          <p:nvPr>
            <p:ph type="subTitle" idx="1"/>
          </p:nvPr>
        </p:nvSpPr>
        <p:spPr>
          <a:xfrm>
            <a:off x="6669294" y="4849951"/>
            <a:ext cx="8791575" cy="1655762"/>
          </a:xfrm>
        </p:spPr>
        <p:txBody>
          <a:bodyPr vert="horz" lIns="91440" tIns="45720" rIns="91440" bIns="45720" rtlCol="0" anchor="t">
            <a:normAutofit/>
          </a:bodyPr>
          <a:lstStyle/>
          <a:p>
            <a:r>
              <a:rPr lang="en-US" dirty="0" err="1"/>
              <a:t>Лектор</a:t>
            </a:r>
            <a:r>
              <a:rPr lang="en-US" dirty="0"/>
              <a:t>: </a:t>
            </a:r>
            <a:r>
              <a:rPr lang="en-US" dirty="0" err="1"/>
              <a:t>Бакуліна</a:t>
            </a:r>
            <a:r>
              <a:rPr lang="en-US" dirty="0"/>
              <a:t> В.М</a:t>
            </a:r>
          </a:p>
        </p:txBody>
      </p:sp>
    </p:spTree>
    <p:extLst>
      <p:ext uri="{BB962C8B-B14F-4D97-AF65-F5344CB8AC3E}">
        <p14:creationId xmlns:p14="http://schemas.microsoft.com/office/powerpoint/2010/main" val="385614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C20DE8-D3AF-FCBE-32C3-AC30FF4C75B7}"/>
              </a:ext>
            </a:extLst>
          </p:cNvPr>
          <p:cNvSpPr>
            <a:spLocks noGrp="1"/>
          </p:cNvSpPr>
          <p:nvPr>
            <p:ph type="title"/>
          </p:nvPr>
        </p:nvSpPr>
        <p:spPr>
          <a:xfrm>
            <a:off x="7199938" y="243764"/>
            <a:ext cx="4409605" cy="1478570"/>
          </a:xfrm>
        </p:spPr>
        <p:txBody>
          <a:bodyPr>
            <a:normAutofit fontScale="90000"/>
          </a:bodyPr>
          <a:lstStyle/>
          <a:p>
            <a:r>
              <a:rPr lang="uk-UA" dirty="0">
                <a:solidFill>
                  <a:schemeClr val="bg2"/>
                </a:solidFill>
                <a:ea typeface="+mj-lt"/>
                <a:cs typeface="+mj-lt"/>
              </a:rPr>
              <a:t>Методи і способи монтажу будівельних конструкцій. </a:t>
            </a:r>
            <a:endParaRPr lang="uk-UA">
              <a:solidFill>
                <a:schemeClr val="bg2"/>
              </a:solidFill>
            </a:endParaRPr>
          </a:p>
        </p:txBody>
      </p:sp>
      <p:sp>
        <p:nvSpPr>
          <p:cNvPr id="3" name="Місце для вмісту 2">
            <a:extLst>
              <a:ext uri="{FF2B5EF4-FFF2-40B4-BE49-F238E27FC236}">
                <a16:creationId xmlns:a16="http://schemas.microsoft.com/office/drawing/2014/main" id="{88D5CE44-E3D5-0150-4555-D6D3346ED1DA}"/>
              </a:ext>
            </a:extLst>
          </p:cNvPr>
          <p:cNvSpPr>
            <a:spLocks noGrp="1"/>
          </p:cNvSpPr>
          <p:nvPr>
            <p:ph idx="1"/>
          </p:nvPr>
        </p:nvSpPr>
        <p:spPr>
          <a:xfrm>
            <a:off x="1141412" y="975324"/>
            <a:ext cx="10692982" cy="5477942"/>
          </a:xfrm>
        </p:spPr>
        <p:txBody>
          <a:bodyPr vert="horz" lIns="91440" tIns="45720" rIns="91440" bIns="45720" rtlCol="0" anchor="t">
            <a:normAutofit/>
          </a:bodyPr>
          <a:lstStyle/>
          <a:p>
            <a:r>
              <a:rPr lang="uk-UA" sz="1800" dirty="0">
                <a:ea typeface="+mn-lt"/>
                <a:cs typeface="+mn-lt"/>
              </a:rPr>
              <a:t>Методи монтажу класифікують в залежності</a:t>
            </a:r>
            <a:endParaRPr lang="uk-UA" sz="1800" dirty="0"/>
          </a:p>
          <a:p>
            <a:r>
              <a:rPr lang="uk-UA" sz="1800" dirty="0">
                <a:ea typeface="+mn-lt"/>
                <a:cs typeface="+mn-lt"/>
              </a:rPr>
              <a:t>1. Від рівня укрупнення конструкцій </a:t>
            </a:r>
            <a:endParaRPr lang="uk-UA" sz="1800" dirty="0"/>
          </a:p>
          <a:p>
            <a:r>
              <a:rPr lang="uk-UA" sz="1800" dirty="0">
                <a:ea typeface="+mn-lt"/>
                <a:cs typeface="+mn-lt"/>
              </a:rPr>
              <a:t>1) </a:t>
            </a:r>
            <a:r>
              <a:rPr lang="uk-UA" sz="1800" err="1">
                <a:ea typeface="+mn-lt"/>
                <a:cs typeface="+mn-lt"/>
              </a:rPr>
              <a:t>дрібноелементний</a:t>
            </a:r>
            <a:r>
              <a:rPr lang="uk-UA" sz="1800">
                <a:ea typeface="+mn-lt"/>
                <a:cs typeface="+mn-lt"/>
              </a:rPr>
              <a:t> Полягає в монтажі окремих конструктивних частин або деталей будівельних конструкцій. Цей метод найбільш трудомісткий і </a:t>
            </a:r>
            <a:r>
              <a:rPr lang="uk-UA" sz="1800" dirty="0">
                <a:ea typeface="+mn-lt"/>
                <a:cs typeface="+mn-lt"/>
              </a:rPr>
              <a:t>тривалий через велику кількість підйомів і з'єднань конструктивних частин, і потреби у високій кваліфікації монтажників. </a:t>
            </a:r>
            <a:endParaRPr lang="uk-UA" sz="1800"/>
          </a:p>
          <a:p>
            <a:r>
              <a:rPr lang="uk-UA" sz="1800" dirty="0">
                <a:ea typeface="+mn-lt"/>
                <a:cs typeface="+mn-lt"/>
              </a:rPr>
              <a:t>2) </a:t>
            </a:r>
            <a:r>
              <a:rPr lang="uk-UA" sz="1800" err="1">
                <a:ea typeface="+mn-lt"/>
                <a:cs typeface="+mn-lt"/>
              </a:rPr>
              <a:t>поелементний</a:t>
            </a:r>
            <a:r>
              <a:rPr lang="uk-UA" sz="1800">
                <a:ea typeface="+mn-lt"/>
                <a:cs typeface="+mn-lt"/>
              </a:rPr>
              <a:t> Полягає в монтажі будівель і споруд з окремих конструктивних елементів. Найбільш поширений в будівництві.</a:t>
            </a:r>
            <a:endParaRPr lang="uk-UA" sz="1800" dirty="0" err="1"/>
          </a:p>
          <a:p>
            <a:r>
              <a:rPr lang="uk-UA" sz="1800" dirty="0">
                <a:ea typeface="+mn-lt"/>
                <a:cs typeface="+mn-lt"/>
              </a:rPr>
              <a:t>3) блоковий монтаж Полягає в монтажі будівель і споруд плоскими або просторовими блоками. Різновидом блокового монтажу є монтаж блоками повної заводської готовності.</a:t>
            </a:r>
            <a:endParaRPr lang="uk-UA" sz="1800" dirty="0"/>
          </a:p>
          <a:p>
            <a:r>
              <a:rPr lang="uk-UA" sz="1800" dirty="0">
                <a:ea typeface="+mn-lt"/>
                <a:cs typeface="+mn-lt"/>
              </a:rPr>
              <a:t>На рівні монтажного горизонту збирають плоский або просторовий блок з кроквяних конструкцій, прогонів або плит покриття з одночасним виконанням супутніх робіт. </a:t>
            </a:r>
            <a:endParaRPr lang="uk-UA" sz="1800"/>
          </a:p>
          <a:p>
            <a:r>
              <a:rPr lang="uk-UA" sz="1800" dirty="0">
                <a:ea typeface="+mn-lt"/>
                <a:cs typeface="+mn-lt"/>
              </a:rPr>
              <a:t>Монтаж цілими спорудами є найбільш досконалою формою блокового монтажу, тобто споруду повністю збирають на нульових відмітках і після цього встановлюють в проектне положення методом повороту (наприклад щогли, лінії ЛЕП).</a:t>
            </a:r>
            <a:endParaRPr lang="uk-UA" sz="1800" dirty="0"/>
          </a:p>
          <a:p>
            <a:endParaRPr lang="uk-UA" dirty="0"/>
          </a:p>
        </p:txBody>
      </p:sp>
    </p:spTree>
    <p:extLst>
      <p:ext uri="{BB962C8B-B14F-4D97-AF65-F5344CB8AC3E}">
        <p14:creationId xmlns:p14="http://schemas.microsoft.com/office/powerpoint/2010/main" val="1436357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47"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8"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2"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3"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4"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5"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6"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7"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8"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9"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0"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1"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2"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3"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64"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5"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6"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7"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8"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9"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0"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1"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2"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3"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3" name="Місце для вмісту 2">
            <a:extLst>
              <a:ext uri="{FF2B5EF4-FFF2-40B4-BE49-F238E27FC236}">
                <a16:creationId xmlns:a16="http://schemas.microsoft.com/office/drawing/2014/main" id="{CBAE106D-DD3C-EF97-B693-50382416C839}"/>
              </a:ext>
            </a:extLst>
          </p:cNvPr>
          <p:cNvSpPr>
            <a:spLocks noGrp="1"/>
          </p:cNvSpPr>
          <p:nvPr>
            <p:ph idx="1"/>
          </p:nvPr>
        </p:nvSpPr>
        <p:spPr>
          <a:xfrm>
            <a:off x="4659" y="138373"/>
            <a:ext cx="12279440" cy="6464795"/>
          </a:xfrm>
        </p:spPr>
        <p:txBody>
          <a:bodyPr vert="horz" lIns="91440" tIns="45720" rIns="91440" bIns="45720" rtlCol="0" anchor="t">
            <a:noAutofit/>
          </a:bodyPr>
          <a:lstStyle/>
          <a:p>
            <a:pPr>
              <a:lnSpc>
                <a:spcPct val="110000"/>
              </a:lnSpc>
            </a:pPr>
            <a:r>
              <a:rPr lang="uk-UA" sz="1600" dirty="0">
                <a:ea typeface="+mn-lt"/>
                <a:cs typeface="+mn-lt"/>
              </a:rPr>
              <a:t>II. В залежності від організації подання елементів під монтаж.</a:t>
            </a:r>
            <a:endParaRPr lang="uk-UA" sz="1600" dirty="0"/>
          </a:p>
          <a:p>
            <a:pPr>
              <a:lnSpc>
                <a:spcPct val="110000"/>
              </a:lnSpc>
            </a:pPr>
            <a:r>
              <a:rPr lang="uk-UA" sz="1600" dirty="0">
                <a:ea typeface="+mn-lt"/>
                <a:cs typeface="+mn-lt"/>
              </a:rPr>
              <a:t>1) Монтаж з попереднім розкладанням будівельних конструкцій або елементів. 2) Монтаж з транспортних засобів („з коліс").  Цей метод більш прогресивний, але потребує чіткої організації подання транспортних засобів чітко по графіку. </a:t>
            </a:r>
            <a:endParaRPr lang="uk-UA" sz="1600" dirty="0"/>
          </a:p>
          <a:p>
            <a:pPr>
              <a:lnSpc>
                <a:spcPct val="110000"/>
              </a:lnSpc>
            </a:pPr>
            <a:r>
              <a:rPr lang="uk-UA" sz="1600" dirty="0">
                <a:ea typeface="+mn-lt"/>
                <a:cs typeface="+mn-lt"/>
              </a:rPr>
              <a:t>Ш. Залежно від послідовності зведення будівель або споруд за висотою. </a:t>
            </a:r>
            <a:endParaRPr lang="uk-UA" sz="1600"/>
          </a:p>
          <a:p>
            <a:pPr>
              <a:lnSpc>
                <a:spcPct val="110000"/>
              </a:lnSpc>
            </a:pPr>
            <a:r>
              <a:rPr lang="uk-UA" sz="1600" dirty="0">
                <a:ea typeface="+mn-lt"/>
                <a:cs typeface="+mn-lt"/>
              </a:rPr>
              <a:t>1) Метод </a:t>
            </a:r>
            <a:r>
              <a:rPr lang="uk-UA" sz="1600" dirty="0" err="1">
                <a:ea typeface="+mn-lt"/>
                <a:cs typeface="+mn-lt"/>
              </a:rPr>
              <a:t>нарощування.Полягає</a:t>
            </a:r>
            <a:r>
              <a:rPr lang="uk-UA" sz="1600" dirty="0">
                <a:ea typeface="+mn-lt"/>
                <a:cs typeface="+mn-lt"/>
              </a:rPr>
              <a:t> в тому, що спочатку монтують конструкції, що розташовані нижче, або нижні поверхи і після цього продовжують процес нарощування у вертикальному </a:t>
            </a:r>
            <a:r>
              <a:rPr lang="uk-UA" sz="1600" dirty="0" err="1">
                <a:ea typeface="+mn-lt"/>
                <a:cs typeface="+mn-lt"/>
              </a:rPr>
              <a:t>напрямку.Найбільш</a:t>
            </a:r>
            <a:r>
              <a:rPr lang="uk-UA" sz="1600" dirty="0">
                <a:ea typeface="+mn-lt"/>
                <a:cs typeface="+mn-lt"/>
              </a:rPr>
              <a:t> поширений.  2) Метод </a:t>
            </a:r>
            <a:r>
              <a:rPr lang="uk-UA" sz="1600" dirty="0" err="1">
                <a:ea typeface="+mn-lt"/>
                <a:cs typeface="+mn-lt"/>
              </a:rPr>
              <a:t>підрощування</a:t>
            </a:r>
            <a:r>
              <a:rPr lang="uk-UA" sz="1600" dirty="0">
                <a:ea typeface="+mn-lt"/>
                <a:cs typeface="+mn-lt"/>
              </a:rPr>
              <a:t>.</a:t>
            </a:r>
            <a:endParaRPr lang="uk-UA" sz="1600"/>
          </a:p>
          <a:p>
            <a:pPr>
              <a:lnSpc>
                <a:spcPct val="110000"/>
              </a:lnSpc>
            </a:pPr>
            <a:r>
              <a:rPr lang="uk-UA" sz="1600" dirty="0">
                <a:ea typeface="+mn-lt"/>
                <a:cs typeface="+mn-lt"/>
              </a:rPr>
              <a:t>Полягає в тому, що на рівні 1го поверху монтують останній поверх. Після цього за допомогою спеціальних пристроїв піднімають змонтований ярус на висоту дещо вищу висоти 1го поверху і монтують нижче розташований поверх або ярус. Після чого з'єднують з верхнім і знову піднімають на висоту вище 1го поверху. </a:t>
            </a:r>
            <a:endParaRPr lang="uk-UA" sz="1600"/>
          </a:p>
          <a:p>
            <a:pPr>
              <a:lnSpc>
                <a:spcPct val="110000"/>
              </a:lnSpc>
            </a:pPr>
            <a:r>
              <a:rPr lang="uk-UA" sz="1600" dirty="0">
                <a:ea typeface="+mn-lt"/>
                <a:cs typeface="+mn-lt"/>
              </a:rPr>
              <a:t>IV. В залежності від напрямку руху монтажного крана.</a:t>
            </a:r>
            <a:endParaRPr lang="uk-UA" sz="1600"/>
          </a:p>
          <a:p>
            <a:pPr>
              <a:lnSpc>
                <a:spcPct val="110000"/>
              </a:lnSpc>
            </a:pPr>
            <a:r>
              <a:rPr lang="uk-UA" sz="1600" dirty="0">
                <a:ea typeface="+mn-lt"/>
                <a:cs typeface="+mn-lt"/>
              </a:rPr>
              <a:t>1) Поперечний  2) Поздовжній </a:t>
            </a:r>
            <a:endParaRPr lang="uk-UA" sz="1600" dirty="0"/>
          </a:p>
          <a:p>
            <a:pPr>
              <a:lnSpc>
                <a:spcPct val="110000"/>
              </a:lnSpc>
            </a:pPr>
            <a:r>
              <a:rPr lang="uk-UA" sz="1600" dirty="0">
                <a:ea typeface="+mn-lt"/>
                <a:cs typeface="+mn-lt"/>
              </a:rPr>
              <a:t>V. В залежності від прийомів, що забезпечують точність встановлення конструктивних </a:t>
            </a:r>
            <a:endParaRPr lang="uk-UA" sz="1600"/>
          </a:p>
          <a:p>
            <a:pPr>
              <a:lnSpc>
                <a:spcPct val="110000"/>
              </a:lnSpc>
            </a:pPr>
            <a:r>
              <a:rPr lang="uk-UA" sz="1600" dirty="0">
                <a:ea typeface="+mn-lt"/>
                <a:cs typeface="+mn-lt"/>
              </a:rPr>
              <a:t>елементів.</a:t>
            </a:r>
            <a:endParaRPr lang="uk-UA" sz="1600"/>
          </a:p>
          <a:p>
            <a:pPr>
              <a:lnSpc>
                <a:spcPct val="110000"/>
              </a:lnSpc>
            </a:pPr>
            <a:r>
              <a:rPr lang="uk-UA" sz="1600" dirty="0">
                <a:ea typeface="+mn-lt"/>
                <a:cs typeface="+mn-lt"/>
              </a:rPr>
              <a:t>1) Вільний метод </a:t>
            </a:r>
            <a:r>
              <a:rPr lang="uk-UA" sz="1600" dirty="0" err="1">
                <a:ea typeface="+mn-lt"/>
                <a:cs typeface="+mn-lt"/>
              </a:rPr>
              <a:t>монтажу.Забезпечення</a:t>
            </a:r>
            <a:r>
              <a:rPr lang="uk-UA" sz="1600" dirty="0">
                <a:ea typeface="+mn-lt"/>
                <a:cs typeface="+mn-lt"/>
              </a:rPr>
              <a:t> вільним переміщенням конструкції в просторі і встановленням в просторі за допомогою геодезичних приладів. Потребує високої кваліфікації монтажників.2) Примусовий метод монтажу. </a:t>
            </a:r>
            <a:endParaRPr lang="uk-UA" sz="1600" dirty="0"/>
          </a:p>
          <a:p>
            <a:pPr>
              <a:lnSpc>
                <a:spcPct val="110000"/>
              </a:lnSpc>
            </a:pPr>
            <a:r>
              <a:rPr lang="uk-UA" sz="1600" dirty="0">
                <a:ea typeface="+mn-lt"/>
                <a:cs typeface="+mn-lt"/>
              </a:rPr>
              <a:t>Забезпечується декількома способами:</a:t>
            </a:r>
            <a:endParaRPr lang="uk-UA" sz="1600"/>
          </a:p>
          <a:p>
            <a:pPr>
              <a:lnSpc>
                <a:spcPct val="110000"/>
              </a:lnSpc>
            </a:pPr>
            <a:r>
              <a:rPr lang="uk-UA" sz="1600" dirty="0">
                <a:ea typeface="+mn-lt"/>
                <a:cs typeface="+mn-lt"/>
              </a:rPr>
              <a:t>- спеціальною конструкцією з'єднань;                                                     спеціальними монтажними пристроями.  </a:t>
            </a:r>
            <a:endParaRPr lang="uk-UA" sz="1600">
              <a:ea typeface="+mn-lt"/>
              <a:cs typeface="+mn-lt"/>
            </a:endParaRPr>
          </a:p>
          <a:p>
            <a:pPr>
              <a:lnSpc>
                <a:spcPct val="110000"/>
              </a:lnSpc>
            </a:pPr>
            <a:r>
              <a:rPr lang="uk-UA" sz="1600" dirty="0">
                <a:ea typeface="+mn-lt"/>
                <a:cs typeface="+mn-lt"/>
              </a:rPr>
              <a:t>- спеціальними оснащенням і упорами;                                                    спеціальними монтажними пристроями. </a:t>
            </a:r>
          </a:p>
          <a:p>
            <a:pPr>
              <a:lnSpc>
                <a:spcPct val="110000"/>
              </a:lnSpc>
            </a:pPr>
            <a:r>
              <a:rPr lang="uk-UA" sz="1600" dirty="0">
                <a:ea typeface="+mn-lt"/>
                <a:cs typeface="+mn-lt"/>
              </a:rPr>
              <a:t> Обмежено-вільний. Полягає в поєднанні вище приведених методів. </a:t>
            </a:r>
            <a:endParaRPr lang="uk-UA" sz="1600" dirty="0"/>
          </a:p>
          <a:p>
            <a:pPr>
              <a:lnSpc>
                <a:spcPct val="110000"/>
              </a:lnSpc>
            </a:pPr>
            <a:endParaRPr lang="uk-UA" sz="600"/>
          </a:p>
        </p:txBody>
      </p:sp>
      <p:grpSp>
        <p:nvGrpSpPr>
          <p:cNvPr id="75" name="Group 74">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76"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7"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8"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9"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0"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1"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2"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3"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4"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5"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Tree>
    <p:extLst>
      <p:ext uri="{BB962C8B-B14F-4D97-AF65-F5344CB8AC3E}">
        <p14:creationId xmlns:p14="http://schemas.microsoft.com/office/powerpoint/2010/main" val="3002447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Заголовок 1">
            <a:extLst>
              <a:ext uri="{FF2B5EF4-FFF2-40B4-BE49-F238E27FC236}">
                <a16:creationId xmlns:a16="http://schemas.microsoft.com/office/drawing/2014/main" id="{14FC31C1-60E5-F330-365E-2E16332ED496}"/>
              </a:ext>
            </a:extLst>
          </p:cNvPr>
          <p:cNvSpPr>
            <a:spLocks noGrp="1"/>
          </p:cNvSpPr>
          <p:nvPr>
            <p:ph type="title"/>
          </p:nvPr>
        </p:nvSpPr>
        <p:spPr>
          <a:xfrm>
            <a:off x="4996697" y="618518"/>
            <a:ext cx="6050713" cy="1478570"/>
          </a:xfrm>
        </p:spPr>
        <p:txBody>
          <a:bodyPr>
            <a:normAutofit/>
          </a:bodyPr>
          <a:lstStyle/>
          <a:p>
            <a:endParaRPr lang="uk-UA"/>
          </a:p>
        </p:txBody>
      </p:sp>
      <p:pic>
        <p:nvPicPr>
          <p:cNvPr id="4" name="Рисунок 3" descr="Монтаж будівельних конструкцій | Компанія Раута">
            <a:extLst>
              <a:ext uri="{FF2B5EF4-FFF2-40B4-BE49-F238E27FC236}">
                <a16:creationId xmlns:a16="http://schemas.microsoft.com/office/drawing/2014/main" id="{DE4DFE17-DF57-B230-73B9-BE843900E38A}"/>
              </a:ext>
            </a:extLst>
          </p:cNvPr>
          <p:cNvPicPr>
            <a:picLocks noChangeAspect="1"/>
          </p:cNvPicPr>
          <p:nvPr/>
        </p:nvPicPr>
        <p:blipFill rotWithShape="1">
          <a:blip r:embed="rId4"/>
          <a:srcRect l="21969" r="40516"/>
          <a:stretch/>
        </p:blipFill>
        <p:spPr>
          <a:xfrm>
            <a:off x="-5597" y="10"/>
            <a:ext cx="4635583" cy="6857990"/>
          </a:xfrm>
          <a:prstGeom prst="rect">
            <a:avLst/>
          </a:prstGeom>
        </p:spPr>
      </p:pic>
      <p:grpSp>
        <p:nvGrpSpPr>
          <p:cNvPr id="13" name="Group 12">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5"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Rectangle 16">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8"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Rectangle 41">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3"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Rectangle 53">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5"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3" name="Місце для вмісту 2">
            <a:extLst>
              <a:ext uri="{FF2B5EF4-FFF2-40B4-BE49-F238E27FC236}">
                <a16:creationId xmlns:a16="http://schemas.microsoft.com/office/drawing/2014/main" id="{3993CD79-0585-6412-1794-18CC7F701A53}"/>
              </a:ext>
            </a:extLst>
          </p:cNvPr>
          <p:cNvSpPr>
            <a:spLocks noGrp="1"/>
          </p:cNvSpPr>
          <p:nvPr>
            <p:ph idx="1"/>
          </p:nvPr>
        </p:nvSpPr>
        <p:spPr>
          <a:xfrm>
            <a:off x="4819057" y="338242"/>
            <a:ext cx="6940386" cy="6189975"/>
          </a:xfrm>
        </p:spPr>
        <p:txBody>
          <a:bodyPr vert="horz" lIns="91440" tIns="45720" rIns="91440" bIns="45720" rtlCol="0" anchor="t">
            <a:normAutofit/>
          </a:bodyPr>
          <a:lstStyle/>
          <a:p>
            <a:pPr>
              <a:lnSpc>
                <a:spcPct val="110000"/>
              </a:lnSpc>
            </a:pPr>
            <a:r>
              <a:rPr lang="uk-UA" sz="1800" dirty="0">
                <a:solidFill>
                  <a:schemeClr val="bg2"/>
                </a:solidFill>
                <a:ea typeface="+mn-lt"/>
                <a:cs typeface="+mn-lt"/>
              </a:rPr>
              <a:t>IV. В залежності від послідовності встановлення окремих конструктивних елементів. </a:t>
            </a:r>
            <a:endParaRPr lang="uk-UA" sz="1800">
              <a:solidFill>
                <a:schemeClr val="bg2"/>
              </a:solidFill>
            </a:endParaRPr>
          </a:p>
          <a:p>
            <a:pPr>
              <a:lnSpc>
                <a:spcPct val="110000"/>
              </a:lnSpc>
            </a:pPr>
            <a:r>
              <a:rPr lang="uk-UA" sz="1800" dirty="0">
                <a:solidFill>
                  <a:schemeClr val="bg2"/>
                </a:solidFill>
                <a:ea typeface="+mn-lt"/>
                <a:cs typeface="+mn-lt"/>
              </a:rPr>
              <a:t>1) Диференційований (роздільний).</a:t>
            </a:r>
            <a:endParaRPr lang="uk-UA" sz="1800">
              <a:solidFill>
                <a:schemeClr val="bg2"/>
              </a:solidFill>
            </a:endParaRPr>
          </a:p>
          <a:p>
            <a:pPr>
              <a:lnSpc>
                <a:spcPct val="110000"/>
              </a:lnSpc>
            </a:pPr>
            <a:r>
              <a:rPr lang="uk-UA" sz="1800" dirty="0">
                <a:solidFill>
                  <a:schemeClr val="bg2"/>
                </a:solidFill>
                <a:ea typeface="+mn-lt"/>
                <a:cs typeface="+mn-lt"/>
              </a:rPr>
              <a:t>Полягає в монтажі окремих конструктивних елементів одного виду в межах будівлі в цілому, температурного блоку або захватки. </a:t>
            </a:r>
            <a:endParaRPr lang="uk-UA" sz="1800">
              <a:solidFill>
                <a:schemeClr val="bg2"/>
              </a:solidFill>
            </a:endParaRPr>
          </a:p>
          <a:p>
            <a:pPr>
              <a:lnSpc>
                <a:spcPct val="110000"/>
              </a:lnSpc>
            </a:pPr>
            <a:r>
              <a:rPr lang="uk-UA" sz="1800" dirty="0">
                <a:solidFill>
                  <a:schemeClr val="bg2"/>
                </a:solidFill>
                <a:ea typeface="+mn-lt"/>
                <a:cs typeface="+mn-lt"/>
              </a:rPr>
              <a:t>2) Комплексний або зосереджений.</a:t>
            </a:r>
            <a:endParaRPr lang="uk-UA" sz="1800">
              <a:solidFill>
                <a:schemeClr val="bg2"/>
              </a:solidFill>
            </a:endParaRPr>
          </a:p>
          <a:p>
            <a:pPr>
              <a:lnSpc>
                <a:spcPct val="110000"/>
              </a:lnSpc>
            </a:pPr>
            <a:r>
              <a:rPr lang="uk-UA" sz="1800" dirty="0">
                <a:solidFill>
                  <a:schemeClr val="bg2"/>
                </a:solidFill>
                <a:ea typeface="+mn-lt"/>
                <a:cs typeface="+mn-lt"/>
              </a:rPr>
              <a:t>Полягає в тому, що монтаж конструктивних елементів різного виду ведеться в межах монтажного осередку.</a:t>
            </a:r>
            <a:r>
              <a:rPr lang="uk-UA" sz="1800" dirty="0">
                <a:ea typeface="+mn-lt"/>
                <a:cs typeface="+mn-lt"/>
              </a:rPr>
              <a:t> </a:t>
            </a:r>
            <a:endParaRPr lang="uk-UA" sz="1800"/>
          </a:p>
          <a:p>
            <a:pPr>
              <a:lnSpc>
                <a:spcPct val="110000"/>
              </a:lnSpc>
            </a:pPr>
            <a:r>
              <a:rPr lang="uk-UA" sz="1800" dirty="0">
                <a:ea typeface="+mn-lt"/>
                <a:cs typeface="+mn-lt"/>
              </a:rPr>
              <a:t>3) Комбінований.</a:t>
            </a:r>
            <a:endParaRPr lang="uk-UA" sz="1800"/>
          </a:p>
          <a:p>
            <a:pPr>
              <a:lnSpc>
                <a:spcPct val="110000"/>
              </a:lnSpc>
            </a:pPr>
            <a:r>
              <a:rPr lang="uk-UA" sz="1800" dirty="0">
                <a:ea typeface="+mn-lt"/>
                <a:cs typeface="+mn-lt"/>
              </a:rPr>
              <a:t>Полягає в тому, що монтаж конструктивних елементів певного виду (колон, підкранових балок, підкроквяних ферм) вести в межах будівлі, температурного блоку або захватки, а монтаж конструктивних елементів іншого виду (типу </a:t>
            </a:r>
            <a:r>
              <a:rPr lang="uk-UA" sz="1800" err="1">
                <a:ea typeface="+mn-lt"/>
                <a:cs typeface="+mn-lt"/>
              </a:rPr>
              <a:t>перекриють</a:t>
            </a:r>
            <a:r>
              <a:rPr lang="uk-UA" sz="1800" dirty="0">
                <a:ea typeface="+mn-lt"/>
                <a:cs typeface="+mn-lt"/>
              </a:rPr>
              <a:t>) вести в межах монтажного осередку. </a:t>
            </a:r>
            <a:endParaRPr lang="uk-UA" sz="1800"/>
          </a:p>
          <a:p>
            <a:pPr>
              <a:lnSpc>
                <a:spcPct val="110000"/>
              </a:lnSpc>
            </a:pPr>
            <a:endParaRPr lang="uk-UA" sz="1100"/>
          </a:p>
        </p:txBody>
      </p:sp>
    </p:spTree>
    <p:extLst>
      <p:ext uri="{BB962C8B-B14F-4D97-AF65-F5344CB8AC3E}">
        <p14:creationId xmlns:p14="http://schemas.microsoft.com/office/powerpoint/2010/main" val="3729585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872A0B-8668-4500-9509-EAA581B26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 name="Rectangle 10">
              <a:extLst>
                <a:ext uri="{FF2B5EF4-FFF2-40B4-BE49-F238E27FC236}">
                  <a16:creationId xmlns:a16="http://schemas.microsoft.com/office/drawing/2014/main" id="{8B504305-5526-408E-85F7-F0BA7E527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5827CE64-2533-45A6-9A39-7D5052E5CEE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Заголовок 1">
            <a:extLst>
              <a:ext uri="{FF2B5EF4-FFF2-40B4-BE49-F238E27FC236}">
                <a16:creationId xmlns:a16="http://schemas.microsoft.com/office/drawing/2014/main" id="{562FE6CD-3B5F-A21F-88FD-BC7FC41CDAA4}"/>
              </a:ext>
            </a:extLst>
          </p:cNvPr>
          <p:cNvSpPr>
            <a:spLocks noGrp="1"/>
          </p:cNvSpPr>
          <p:nvPr>
            <p:ph type="title"/>
          </p:nvPr>
        </p:nvSpPr>
        <p:spPr>
          <a:xfrm>
            <a:off x="6448425" y="618518"/>
            <a:ext cx="4598985" cy="1478570"/>
          </a:xfrm>
        </p:spPr>
        <p:txBody>
          <a:bodyPr>
            <a:normAutofit/>
          </a:bodyPr>
          <a:lstStyle/>
          <a:p>
            <a:endParaRPr lang="uk-UA"/>
          </a:p>
        </p:txBody>
      </p:sp>
      <p:pic>
        <p:nvPicPr>
          <p:cNvPr id="5" name="Рисунок 4" descr="Монтаж алюминиевых конструкций любой сложности">
            <a:extLst>
              <a:ext uri="{FF2B5EF4-FFF2-40B4-BE49-F238E27FC236}">
                <a16:creationId xmlns:a16="http://schemas.microsoft.com/office/drawing/2014/main" id="{D42F7E4A-0502-3039-5EED-05C00D03C81D}"/>
              </a:ext>
            </a:extLst>
          </p:cNvPr>
          <p:cNvPicPr>
            <a:picLocks noChangeAspect="1"/>
          </p:cNvPicPr>
          <p:nvPr/>
        </p:nvPicPr>
        <p:blipFill rotWithShape="1">
          <a:blip r:embed="rId4"/>
          <a:srcRect l="7791" r="3239"/>
          <a:stretch/>
        </p:blipFill>
        <p:spPr>
          <a:xfrm>
            <a:off x="-1954318" y="10"/>
            <a:ext cx="6101597" cy="6857990"/>
          </a:xfrm>
          <a:prstGeom prst="rect">
            <a:avLst/>
          </a:prstGeom>
        </p:spPr>
      </p:pic>
      <p:grpSp>
        <p:nvGrpSpPr>
          <p:cNvPr id="14" name="Group 13">
            <a:extLst>
              <a:ext uri="{FF2B5EF4-FFF2-40B4-BE49-F238E27FC236}">
                <a16:creationId xmlns:a16="http://schemas.microsoft.com/office/drawing/2014/main" id="{240590EE-5428-41AA-95B2-96FCC1CE67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5" name="Rectangle 14">
              <a:extLst>
                <a:ext uri="{FF2B5EF4-FFF2-40B4-BE49-F238E27FC236}">
                  <a16:creationId xmlns:a16="http://schemas.microsoft.com/office/drawing/2014/main" id="{494DCC55-99C6-45CF-B357-E3848C8093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6" name="Freeform 6">
              <a:extLst>
                <a:ext uri="{FF2B5EF4-FFF2-40B4-BE49-F238E27FC236}">
                  <a16:creationId xmlns:a16="http://schemas.microsoft.com/office/drawing/2014/main" id="{63D64E32-FF0C-4665-B9D8-D1ECAAE5BA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Freeform 7">
              <a:extLst>
                <a:ext uri="{FF2B5EF4-FFF2-40B4-BE49-F238E27FC236}">
                  <a16:creationId xmlns:a16="http://schemas.microsoft.com/office/drawing/2014/main" id="{3675001D-3840-4589-8190-505A7F52F0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 name="Rectangle 17">
              <a:extLst>
                <a:ext uri="{FF2B5EF4-FFF2-40B4-BE49-F238E27FC236}">
                  <a16:creationId xmlns:a16="http://schemas.microsoft.com/office/drawing/2014/main" id="{19E34E87-395F-4023-A80E-D1CBAAEBD9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9" name="Freeform 9">
              <a:extLst>
                <a:ext uri="{FF2B5EF4-FFF2-40B4-BE49-F238E27FC236}">
                  <a16:creationId xmlns:a16="http://schemas.microsoft.com/office/drawing/2014/main" id="{6FB1B38F-1B92-41C3-AA1D-6D6440FB0D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0">
              <a:extLst>
                <a:ext uri="{FF2B5EF4-FFF2-40B4-BE49-F238E27FC236}">
                  <a16:creationId xmlns:a16="http://schemas.microsoft.com/office/drawing/2014/main" id="{02FBE453-FBD2-4348-8DDA-4A023444E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1">
              <a:extLst>
                <a:ext uri="{FF2B5EF4-FFF2-40B4-BE49-F238E27FC236}">
                  <a16:creationId xmlns:a16="http://schemas.microsoft.com/office/drawing/2014/main" id="{60D719E8-BF78-4F42-B9D1-7F5E02A36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2">
              <a:extLst>
                <a:ext uri="{FF2B5EF4-FFF2-40B4-BE49-F238E27FC236}">
                  <a16:creationId xmlns:a16="http://schemas.microsoft.com/office/drawing/2014/main" id="{5EC70737-9C19-4CF5-84DA-B22A960D53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3">
              <a:extLst>
                <a:ext uri="{FF2B5EF4-FFF2-40B4-BE49-F238E27FC236}">
                  <a16:creationId xmlns:a16="http://schemas.microsoft.com/office/drawing/2014/main" id="{88FD042E-E56E-4360-9620-F811AB9A3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4">
              <a:extLst>
                <a:ext uri="{FF2B5EF4-FFF2-40B4-BE49-F238E27FC236}">
                  <a16:creationId xmlns:a16="http://schemas.microsoft.com/office/drawing/2014/main" id="{18F15D2B-0812-46F6-B0F4-6A6714B5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5">
              <a:extLst>
                <a:ext uri="{FF2B5EF4-FFF2-40B4-BE49-F238E27FC236}">
                  <a16:creationId xmlns:a16="http://schemas.microsoft.com/office/drawing/2014/main" id="{0C2F2A50-98DD-4F92-BDFE-B72E235766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6">
              <a:extLst>
                <a:ext uri="{FF2B5EF4-FFF2-40B4-BE49-F238E27FC236}">
                  <a16:creationId xmlns:a16="http://schemas.microsoft.com/office/drawing/2014/main" id="{473541D9-6DAE-4718-97D4-8952F4E7CC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7">
              <a:extLst>
                <a:ext uri="{FF2B5EF4-FFF2-40B4-BE49-F238E27FC236}">
                  <a16:creationId xmlns:a16="http://schemas.microsoft.com/office/drawing/2014/main" id="{3A56C5E9-011C-44D2-AF94-3BF5420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8">
              <a:extLst>
                <a:ext uri="{FF2B5EF4-FFF2-40B4-BE49-F238E27FC236}">
                  <a16:creationId xmlns:a16="http://schemas.microsoft.com/office/drawing/2014/main" id="{CD279E0E-1CD5-4F41-96A5-3A09707E81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19">
              <a:extLst>
                <a:ext uri="{FF2B5EF4-FFF2-40B4-BE49-F238E27FC236}">
                  <a16:creationId xmlns:a16="http://schemas.microsoft.com/office/drawing/2014/main" id="{F5A6F094-9E54-4985-8738-D2067A4F0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0">
              <a:extLst>
                <a:ext uri="{FF2B5EF4-FFF2-40B4-BE49-F238E27FC236}">
                  <a16:creationId xmlns:a16="http://schemas.microsoft.com/office/drawing/2014/main" id="{99D51F59-FA93-490E-B9CF-97BB63747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1">
              <a:extLst>
                <a:ext uri="{FF2B5EF4-FFF2-40B4-BE49-F238E27FC236}">
                  <a16:creationId xmlns:a16="http://schemas.microsoft.com/office/drawing/2014/main" id="{3CD83DC6-F4A0-4A4D-AAC3-83983F960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2">
              <a:extLst>
                <a:ext uri="{FF2B5EF4-FFF2-40B4-BE49-F238E27FC236}">
                  <a16:creationId xmlns:a16="http://schemas.microsoft.com/office/drawing/2014/main" id="{6E9B4028-C74F-4631-8312-68B30E6E6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3">
              <a:extLst>
                <a:ext uri="{FF2B5EF4-FFF2-40B4-BE49-F238E27FC236}">
                  <a16:creationId xmlns:a16="http://schemas.microsoft.com/office/drawing/2014/main" id="{1E3337C9-1DDE-4E2E-8519-7D2C23C95F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4">
              <a:extLst>
                <a:ext uri="{FF2B5EF4-FFF2-40B4-BE49-F238E27FC236}">
                  <a16:creationId xmlns:a16="http://schemas.microsoft.com/office/drawing/2014/main" id="{754A526E-6EC0-458A-9C4C-008F6749CD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5">
              <a:extLst>
                <a:ext uri="{FF2B5EF4-FFF2-40B4-BE49-F238E27FC236}">
                  <a16:creationId xmlns:a16="http://schemas.microsoft.com/office/drawing/2014/main" id="{6A3DA723-7448-48CF-8BD2-FED2D4FE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6">
              <a:extLst>
                <a:ext uri="{FF2B5EF4-FFF2-40B4-BE49-F238E27FC236}">
                  <a16:creationId xmlns:a16="http://schemas.microsoft.com/office/drawing/2014/main" id="{9B506EC1-D8A8-4532-B78B-A236567EE0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7">
              <a:extLst>
                <a:ext uri="{FF2B5EF4-FFF2-40B4-BE49-F238E27FC236}">
                  <a16:creationId xmlns:a16="http://schemas.microsoft.com/office/drawing/2014/main" id="{AA9DFB36-74F4-4977-ABC5-3257EDA33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8">
              <a:extLst>
                <a:ext uri="{FF2B5EF4-FFF2-40B4-BE49-F238E27FC236}">
                  <a16:creationId xmlns:a16="http://schemas.microsoft.com/office/drawing/2014/main" id="{966A7FBA-BB79-4AF0-90C2-5F2BC9F2D1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29">
              <a:extLst>
                <a:ext uri="{FF2B5EF4-FFF2-40B4-BE49-F238E27FC236}">
                  <a16:creationId xmlns:a16="http://schemas.microsoft.com/office/drawing/2014/main" id="{23BB8A47-FF1B-44E5-8D93-7ADF37F1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0">
              <a:extLst>
                <a:ext uri="{FF2B5EF4-FFF2-40B4-BE49-F238E27FC236}">
                  <a16:creationId xmlns:a16="http://schemas.microsoft.com/office/drawing/2014/main" id="{E463E1B7-7BED-4425-95B7-F6F75F8733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1">
              <a:extLst>
                <a:ext uri="{FF2B5EF4-FFF2-40B4-BE49-F238E27FC236}">
                  <a16:creationId xmlns:a16="http://schemas.microsoft.com/office/drawing/2014/main" id="{749D0675-4397-4610-9807-2F7C1CC94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32">
              <a:extLst>
                <a:ext uri="{FF2B5EF4-FFF2-40B4-BE49-F238E27FC236}">
                  <a16:creationId xmlns:a16="http://schemas.microsoft.com/office/drawing/2014/main" id="{DE7617CF-8919-43C3-9557-08D67C7DAF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Rectangle 42">
              <a:extLst>
                <a:ext uri="{FF2B5EF4-FFF2-40B4-BE49-F238E27FC236}">
                  <a16:creationId xmlns:a16="http://schemas.microsoft.com/office/drawing/2014/main" id="{3DB68720-7E37-4930-9900-8632140D6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4" name="Freeform 34">
              <a:extLst>
                <a:ext uri="{FF2B5EF4-FFF2-40B4-BE49-F238E27FC236}">
                  <a16:creationId xmlns:a16="http://schemas.microsoft.com/office/drawing/2014/main" id="{202F13DF-5B76-468E-A95E-80780788BD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5">
              <a:extLst>
                <a:ext uri="{FF2B5EF4-FFF2-40B4-BE49-F238E27FC236}">
                  <a16:creationId xmlns:a16="http://schemas.microsoft.com/office/drawing/2014/main" id="{219143C2-6062-4C2C-9563-6534108E3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6">
              <a:extLst>
                <a:ext uri="{FF2B5EF4-FFF2-40B4-BE49-F238E27FC236}">
                  <a16:creationId xmlns:a16="http://schemas.microsoft.com/office/drawing/2014/main" id="{38413A0C-26DB-479B-B747-1D813610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7">
              <a:extLst>
                <a:ext uri="{FF2B5EF4-FFF2-40B4-BE49-F238E27FC236}">
                  <a16:creationId xmlns:a16="http://schemas.microsoft.com/office/drawing/2014/main" id="{CB526B5F-4FAA-4B4C-8AF8-B98EC74A3D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8">
              <a:extLst>
                <a:ext uri="{FF2B5EF4-FFF2-40B4-BE49-F238E27FC236}">
                  <a16:creationId xmlns:a16="http://schemas.microsoft.com/office/drawing/2014/main" id="{54FFF88E-6D69-4AE9-8378-D16419155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39">
              <a:extLst>
                <a:ext uri="{FF2B5EF4-FFF2-40B4-BE49-F238E27FC236}">
                  <a16:creationId xmlns:a16="http://schemas.microsoft.com/office/drawing/2014/main" id="{8008115A-CE00-4E36-BAF1-B511F21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0">
              <a:extLst>
                <a:ext uri="{FF2B5EF4-FFF2-40B4-BE49-F238E27FC236}">
                  <a16:creationId xmlns:a16="http://schemas.microsoft.com/office/drawing/2014/main" id="{2935DB29-6F85-47D8-863C-11386389DB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1">
              <a:extLst>
                <a:ext uri="{FF2B5EF4-FFF2-40B4-BE49-F238E27FC236}">
                  <a16:creationId xmlns:a16="http://schemas.microsoft.com/office/drawing/2014/main" id="{4FB8E51B-1AC1-4671-B181-473C29BEC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2">
              <a:extLst>
                <a:ext uri="{FF2B5EF4-FFF2-40B4-BE49-F238E27FC236}">
                  <a16:creationId xmlns:a16="http://schemas.microsoft.com/office/drawing/2014/main" id="{91E6AE4F-959F-4ED7-A199-8C0307E40E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3">
              <a:extLst>
                <a:ext uri="{FF2B5EF4-FFF2-40B4-BE49-F238E27FC236}">
                  <a16:creationId xmlns:a16="http://schemas.microsoft.com/office/drawing/2014/main" id="{A0445E55-0009-44A5-AA6A-350D9D48A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Freeform 44">
              <a:extLst>
                <a:ext uri="{FF2B5EF4-FFF2-40B4-BE49-F238E27FC236}">
                  <a16:creationId xmlns:a16="http://schemas.microsoft.com/office/drawing/2014/main" id="{B5291C75-4ECA-4829-B824-5725C32905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Rectangle 54">
              <a:extLst>
                <a:ext uri="{FF2B5EF4-FFF2-40B4-BE49-F238E27FC236}">
                  <a16:creationId xmlns:a16="http://schemas.microsoft.com/office/drawing/2014/main" id="{6793376D-3E7C-4F04-8BC8-EC4820622BE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6" name="Freeform 46">
              <a:extLst>
                <a:ext uri="{FF2B5EF4-FFF2-40B4-BE49-F238E27FC236}">
                  <a16:creationId xmlns:a16="http://schemas.microsoft.com/office/drawing/2014/main" id="{3596510A-5528-445D-AFEA-6E3F89BA8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7">
              <a:extLst>
                <a:ext uri="{FF2B5EF4-FFF2-40B4-BE49-F238E27FC236}">
                  <a16:creationId xmlns:a16="http://schemas.microsoft.com/office/drawing/2014/main" id="{E1B69479-D8C9-4E2E-A931-4D49C4FD7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8">
              <a:extLst>
                <a:ext uri="{FF2B5EF4-FFF2-40B4-BE49-F238E27FC236}">
                  <a16:creationId xmlns:a16="http://schemas.microsoft.com/office/drawing/2014/main" id="{0A759A2E-A8B1-44C8-B3F9-A16714C89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49">
              <a:extLst>
                <a:ext uri="{FF2B5EF4-FFF2-40B4-BE49-F238E27FC236}">
                  <a16:creationId xmlns:a16="http://schemas.microsoft.com/office/drawing/2014/main" id="{6C2B3B3C-1DC9-4352-BB73-801976C8F5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0">
              <a:extLst>
                <a:ext uri="{FF2B5EF4-FFF2-40B4-BE49-F238E27FC236}">
                  <a16:creationId xmlns:a16="http://schemas.microsoft.com/office/drawing/2014/main" id="{EE22E3A8-5789-4189-9AC7-98D6826B0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1">
              <a:extLst>
                <a:ext uri="{FF2B5EF4-FFF2-40B4-BE49-F238E27FC236}">
                  <a16:creationId xmlns:a16="http://schemas.microsoft.com/office/drawing/2014/main" id="{9AC0FC74-D003-4D0D-9CAF-F6A03739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2">
              <a:extLst>
                <a:ext uri="{FF2B5EF4-FFF2-40B4-BE49-F238E27FC236}">
                  <a16:creationId xmlns:a16="http://schemas.microsoft.com/office/drawing/2014/main" id="{126C2057-02E1-4348-ABEB-EAC063A17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3">
              <a:extLst>
                <a:ext uri="{FF2B5EF4-FFF2-40B4-BE49-F238E27FC236}">
                  <a16:creationId xmlns:a16="http://schemas.microsoft.com/office/drawing/2014/main" id="{5150586D-D743-4392-844F-F2AFCCE649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4">
              <a:extLst>
                <a:ext uri="{FF2B5EF4-FFF2-40B4-BE49-F238E27FC236}">
                  <a16:creationId xmlns:a16="http://schemas.microsoft.com/office/drawing/2014/main" id="{9E5B157A-534E-4879-8013-D02864E76F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5">
              <a:extLst>
                <a:ext uri="{FF2B5EF4-FFF2-40B4-BE49-F238E27FC236}">
                  <a16:creationId xmlns:a16="http://schemas.microsoft.com/office/drawing/2014/main" id="{CEE2DD73-7E8C-4F26-8E93-8C32D11B2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6">
              <a:extLst>
                <a:ext uri="{FF2B5EF4-FFF2-40B4-BE49-F238E27FC236}">
                  <a16:creationId xmlns:a16="http://schemas.microsoft.com/office/drawing/2014/main" id="{908CAC5F-DD8E-4A58-BD4C-6D8D29FA49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7">
              <a:extLst>
                <a:ext uri="{FF2B5EF4-FFF2-40B4-BE49-F238E27FC236}">
                  <a16:creationId xmlns:a16="http://schemas.microsoft.com/office/drawing/2014/main" id="{20F130CF-281E-408C-9884-5F8B22CA1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8" name="Freeform 58">
              <a:extLst>
                <a:ext uri="{FF2B5EF4-FFF2-40B4-BE49-F238E27FC236}">
                  <a16:creationId xmlns:a16="http://schemas.microsoft.com/office/drawing/2014/main" id="{3BC78068-9115-4D5D-9B2B-6F9BD9C296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3" name="Місце для вмісту 2">
            <a:extLst>
              <a:ext uri="{FF2B5EF4-FFF2-40B4-BE49-F238E27FC236}">
                <a16:creationId xmlns:a16="http://schemas.microsoft.com/office/drawing/2014/main" id="{3EFF6B0C-B13D-FE69-92FE-9078F7B5AFBB}"/>
              </a:ext>
            </a:extLst>
          </p:cNvPr>
          <p:cNvSpPr>
            <a:spLocks noGrp="1"/>
          </p:cNvSpPr>
          <p:nvPr>
            <p:ph idx="1"/>
          </p:nvPr>
        </p:nvSpPr>
        <p:spPr>
          <a:xfrm>
            <a:off x="4249869" y="964"/>
            <a:ext cx="7559541" cy="6464794"/>
          </a:xfrm>
        </p:spPr>
        <p:txBody>
          <a:bodyPr vert="horz" lIns="91440" tIns="45720" rIns="91440" bIns="45720" rtlCol="0" anchor="t">
            <a:noAutofit/>
          </a:bodyPr>
          <a:lstStyle/>
          <a:p>
            <a:pPr>
              <a:lnSpc>
                <a:spcPct val="110000"/>
              </a:lnSpc>
            </a:pPr>
            <a:r>
              <a:rPr lang="uk-UA" sz="1600" dirty="0">
                <a:solidFill>
                  <a:schemeClr val="bg2"/>
                </a:solidFill>
                <a:ea typeface="+mn-lt"/>
                <a:cs typeface="+mn-lt"/>
              </a:rPr>
              <a:t>Способи монтажу конструкцій: </a:t>
            </a:r>
            <a:endParaRPr lang="uk-UA" sz="1600">
              <a:solidFill>
                <a:schemeClr val="bg2"/>
              </a:solidFill>
            </a:endParaRPr>
          </a:p>
          <a:p>
            <a:pPr>
              <a:lnSpc>
                <a:spcPct val="110000"/>
              </a:lnSpc>
            </a:pPr>
            <a:r>
              <a:rPr lang="uk-UA" sz="1600" dirty="0">
                <a:solidFill>
                  <a:schemeClr val="bg2"/>
                </a:solidFill>
                <a:ea typeface="+mn-lt"/>
                <a:cs typeface="+mn-lt"/>
              </a:rPr>
              <a:t>I. Піднімання із складним переміщенням в просторі.</a:t>
            </a:r>
            <a:endParaRPr lang="uk-UA" sz="1600">
              <a:solidFill>
                <a:schemeClr val="bg2"/>
              </a:solidFill>
            </a:endParaRPr>
          </a:p>
          <a:p>
            <a:pPr>
              <a:lnSpc>
                <a:spcPct val="110000"/>
              </a:lnSpc>
            </a:pPr>
            <a:r>
              <a:rPr lang="uk-UA" sz="1600" dirty="0">
                <a:solidFill>
                  <a:schemeClr val="bg2"/>
                </a:solidFill>
                <a:ea typeface="+mn-lt"/>
                <a:cs typeface="+mn-lt"/>
              </a:rPr>
              <a:t>Полягає в стропуванні, підніманні, переміщенні в просторі в підвішеному стані з розвертанням і в деяких випадках кантуванням конструктивного елемента. </a:t>
            </a:r>
            <a:endParaRPr lang="uk-UA" sz="1600">
              <a:solidFill>
                <a:schemeClr val="bg2"/>
              </a:solidFill>
            </a:endParaRPr>
          </a:p>
          <a:p>
            <a:pPr>
              <a:lnSpc>
                <a:spcPct val="110000"/>
              </a:lnSpc>
            </a:pPr>
            <a:r>
              <a:rPr lang="uk-UA" sz="1600" dirty="0">
                <a:solidFill>
                  <a:schemeClr val="bg2"/>
                </a:solidFill>
                <a:ea typeface="+mn-lt"/>
                <a:cs typeface="+mn-lt"/>
              </a:rPr>
              <a:t>II. Полягає в тому, що конструкція нижчою частиною спирається на попередньо підготовлену основу, а піднімання здійснюється поворотом відносно грані спирання (наприклад колони). </a:t>
            </a:r>
            <a:endParaRPr lang="uk-UA" sz="1600">
              <a:solidFill>
                <a:schemeClr val="bg2"/>
              </a:solidFill>
            </a:endParaRPr>
          </a:p>
          <a:p>
            <a:pPr>
              <a:lnSpc>
                <a:spcPct val="110000"/>
              </a:lnSpc>
            </a:pPr>
            <a:r>
              <a:rPr lang="uk-UA" sz="1600" dirty="0">
                <a:solidFill>
                  <a:schemeClr val="bg2"/>
                </a:solidFill>
                <a:ea typeface="+mn-lt"/>
                <a:cs typeface="+mn-lt"/>
              </a:rPr>
              <a:t>III. Спосіб повороту із ковзанням.</a:t>
            </a:r>
            <a:endParaRPr lang="uk-UA" sz="1600">
              <a:solidFill>
                <a:schemeClr val="bg2"/>
              </a:solidFill>
            </a:endParaRPr>
          </a:p>
          <a:p>
            <a:pPr>
              <a:lnSpc>
                <a:spcPct val="110000"/>
              </a:lnSpc>
            </a:pPr>
            <a:r>
              <a:rPr lang="uk-UA" sz="1600" dirty="0">
                <a:ea typeface="+mn-lt"/>
                <a:cs typeface="+mn-lt"/>
              </a:rPr>
              <a:t>Полягає в тому, що конструкція закріплюється нижньою частиною на спеціальному опорному візку і в процесі повороту переміщається з допомогою візка в напрямку основи (наприклад колони великих розмірів). </a:t>
            </a:r>
            <a:endParaRPr lang="uk-UA" sz="1600"/>
          </a:p>
          <a:p>
            <a:pPr>
              <a:lnSpc>
                <a:spcPct val="110000"/>
              </a:lnSpc>
            </a:pPr>
            <a:r>
              <a:rPr lang="uk-UA" sz="1600" dirty="0">
                <a:ea typeface="+mn-lt"/>
                <a:cs typeface="+mn-lt"/>
              </a:rPr>
              <a:t>IV. Спосіб насування. </a:t>
            </a:r>
            <a:endParaRPr lang="uk-UA" sz="1600"/>
          </a:p>
          <a:p>
            <a:pPr>
              <a:lnSpc>
                <a:spcPct val="110000"/>
              </a:lnSpc>
            </a:pPr>
            <a:r>
              <a:rPr lang="uk-UA" sz="1600" dirty="0">
                <a:ea typeface="+mn-lt"/>
                <a:cs typeface="+mn-lt"/>
              </a:rPr>
              <a:t>Полягає в тому, що конструкція збирається в жорсткий блок збоку на спеціальному майданчику на рівні землі і після цього переміщається в проектне положення за допомогою домкратів або тягових поліспастів. </a:t>
            </a:r>
            <a:endParaRPr lang="uk-UA" sz="1600"/>
          </a:p>
          <a:p>
            <a:pPr>
              <a:lnSpc>
                <a:spcPct val="110000"/>
              </a:lnSpc>
            </a:pPr>
            <a:r>
              <a:rPr lang="uk-UA" sz="1600" dirty="0">
                <a:ea typeface="+mn-lt"/>
                <a:cs typeface="+mn-lt"/>
              </a:rPr>
              <a:t>V. Спосіб вертикального піднімання. </a:t>
            </a:r>
            <a:endParaRPr lang="uk-UA" sz="1600"/>
          </a:p>
          <a:p>
            <a:pPr>
              <a:lnSpc>
                <a:spcPct val="110000"/>
              </a:lnSpc>
            </a:pPr>
            <a:r>
              <a:rPr lang="uk-UA" sz="1600" dirty="0">
                <a:ea typeface="+mn-lt"/>
                <a:cs typeface="+mn-lt"/>
              </a:rPr>
              <a:t>Полягає в тому, що конструкція встановлюється в проектне положення без </a:t>
            </a:r>
            <a:endParaRPr lang="uk-UA" sz="1600"/>
          </a:p>
          <a:p>
            <a:pPr>
              <a:lnSpc>
                <a:spcPct val="110000"/>
              </a:lnSpc>
            </a:pPr>
            <a:r>
              <a:rPr lang="uk-UA" sz="1600" dirty="0">
                <a:ea typeface="+mn-lt"/>
                <a:cs typeface="+mn-lt"/>
              </a:rPr>
              <a:t>горизонтальних переміщень або з незначним відхиленням (наприклад оболонки). </a:t>
            </a:r>
            <a:endParaRPr lang="uk-UA" sz="1600" dirty="0"/>
          </a:p>
          <a:p>
            <a:pPr>
              <a:lnSpc>
                <a:spcPct val="110000"/>
              </a:lnSpc>
            </a:pPr>
            <a:endParaRPr lang="uk-UA" sz="600"/>
          </a:p>
        </p:txBody>
      </p:sp>
    </p:spTree>
    <p:extLst>
      <p:ext uri="{BB962C8B-B14F-4D97-AF65-F5344CB8AC3E}">
        <p14:creationId xmlns:p14="http://schemas.microsoft.com/office/powerpoint/2010/main" val="2239004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A5523C-BACE-C5AD-1B9B-3D56A532B1DA}"/>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800103FE-94EA-9541-902A-178FA102C675}"/>
              </a:ext>
            </a:extLst>
          </p:cNvPr>
          <p:cNvSpPr>
            <a:spLocks noGrp="1"/>
          </p:cNvSpPr>
          <p:nvPr>
            <p:ph idx="1"/>
          </p:nvPr>
        </p:nvSpPr>
        <p:spPr>
          <a:xfrm>
            <a:off x="354429" y="213323"/>
            <a:ext cx="11654850" cy="5577878"/>
          </a:xfrm>
        </p:spPr>
        <p:txBody>
          <a:bodyPr vert="horz" lIns="91440" tIns="45720" rIns="91440" bIns="45720" rtlCol="0" anchor="t">
            <a:noAutofit/>
          </a:bodyPr>
          <a:lstStyle/>
          <a:p>
            <a:r>
              <a:rPr lang="uk-UA" sz="1600" dirty="0">
                <a:solidFill>
                  <a:schemeClr val="bg2"/>
                </a:solidFill>
                <a:ea typeface="+mn-lt"/>
                <a:cs typeface="+mn-lt"/>
              </a:rPr>
              <a:t>3. Такелажне обладнання та монтажні пристрої </a:t>
            </a:r>
            <a:endParaRPr lang="uk-UA" sz="1600">
              <a:solidFill>
                <a:schemeClr val="bg2"/>
              </a:solidFill>
            </a:endParaRPr>
          </a:p>
          <a:p>
            <a:r>
              <a:rPr lang="uk-UA" sz="1600" dirty="0">
                <a:solidFill>
                  <a:schemeClr val="bg2"/>
                </a:solidFill>
                <a:ea typeface="+mn-lt"/>
                <a:cs typeface="+mn-lt"/>
              </a:rPr>
              <a:t>За технологічними ознаками монтажні операції поділяються на три групи:</a:t>
            </a:r>
            <a:endParaRPr lang="uk-UA" sz="1600">
              <a:solidFill>
                <a:schemeClr val="bg2"/>
              </a:solidFill>
            </a:endParaRPr>
          </a:p>
          <a:p>
            <a:r>
              <a:rPr lang="uk-UA" sz="1600" dirty="0">
                <a:solidFill>
                  <a:schemeClr val="bg2"/>
                </a:solidFill>
                <a:ea typeface="+mn-lt"/>
                <a:cs typeface="+mn-lt"/>
              </a:rPr>
              <a:t>1.Таклажні, зв’язані з підготовкою конструкцій до підйому.</a:t>
            </a:r>
            <a:endParaRPr lang="uk-UA" sz="1600">
              <a:solidFill>
                <a:schemeClr val="bg2"/>
              </a:solidFill>
            </a:endParaRPr>
          </a:p>
          <a:p>
            <a:r>
              <a:rPr lang="uk-UA" sz="1600" dirty="0">
                <a:solidFill>
                  <a:schemeClr val="bg2"/>
                </a:solidFill>
                <a:ea typeface="+mn-lt"/>
                <a:cs typeface="+mn-lt"/>
              </a:rPr>
              <a:t>2.Власне монтажні, що включають підйом, наведення, орієнтування,</a:t>
            </a:r>
            <a:endParaRPr lang="uk-UA" sz="1600">
              <a:solidFill>
                <a:schemeClr val="bg2"/>
              </a:solidFill>
            </a:endParaRPr>
          </a:p>
          <a:p>
            <a:r>
              <a:rPr lang="uk-UA" sz="1600" dirty="0">
                <a:solidFill>
                  <a:schemeClr val="bg2"/>
                </a:solidFill>
                <a:ea typeface="+mn-lt"/>
                <a:cs typeface="+mn-lt"/>
              </a:rPr>
              <a:t>установку, вивірку.</a:t>
            </a:r>
            <a:endParaRPr lang="uk-UA" sz="1600">
              <a:solidFill>
                <a:schemeClr val="bg2"/>
              </a:solidFill>
            </a:endParaRPr>
          </a:p>
          <a:p>
            <a:r>
              <a:rPr lang="uk-UA" sz="1600" dirty="0">
                <a:solidFill>
                  <a:schemeClr val="bg2"/>
                </a:solidFill>
                <a:ea typeface="+mn-lt"/>
                <a:cs typeface="+mn-lt"/>
              </a:rPr>
              <a:t>3. Супутні, що передбачають антикорозійний захист, герметизацію,</a:t>
            </a:r>
            <a:endParaRPr lang="uk-UA" sz="1600">
              <a:solidFill>
                <a:schemeClr val="bg2"/>
              </a:solidFill>
            </a:endParaRPr>
          </a:p>
          <a:p>
            <a:r>
              <a:rPr lang="uk-UA" sz="1600" dirty="0">
                <a:solidFill>
                  <a:schemeClr val="bg2"/>
                </a:solidFill>
                <a:ea typeface="+mn-lt"/>
                <a:cs typeface="+mn-lt"/>
              </a:rPr>
              <a:t>бетонування стиків.</a:t>
            </a:r>
            <a:endParaRPr lang="uk-UA" sz="1600">
              <a:solidFill>
                <a:schemeClr val="bg2"/>
              </a:solidFill>
            </a:endParaRPr>
          </a:p>
          <a:p>
            <a:r>
              <a:rPr lang="uk-UA" sz="1600" dirty="0">
                <a:solidFill>
                  <a:schemeClr val="bg2"/>
                </a:solidFill>
                <a:ea typeface="+mn-lt"/>
                <a:cs typeface="+mn-lt"/>
              </a:rPr>
              <a:t>Такелажне оснащення і захоплення конструкцій. Оснащення – операція з</a:t>
            </a:r>
            <a:endParaRPr lang="uk-UA" sz="1600">
              <a:solidFill>
                <a:schemeClr val="bg2"/>
              </a:solidFill>
            </a:endParaRPr>
          </a:p>
          <a:p>
            <a:r>
              <a:rPr lang="uk-UA" sz="1600" dirty="0">
                <a:solidFill>
                  <a:schemeClr val="bg2"/>
                </a:solidFill>
                <a:ea typeface="+mn-lt"/>
                <a:cs typeface="+mn-lt"/>
              </a:rPr>
              <a:t>обладнання монтованих конструкцій пристроями й обладнанням, необхідними</a:t>
            </a:r>
            <a:endParaRPr lang="uk-UA" sz="1600">
              <a:solidFill>
                <a:schemeClr val="bg2"/>
              </a:solidFill>
            </a:endParaRPr>
          </a:p>
          <a:p>
            <a:r>
              <a:rPr lang="uk-UA" sz="1600" dirty="0">
                <a:solidFill>
                  <a:schemeClr val="bg2"/>
                </a:solidFill>
                <a:ea typeface="+mn-lt"/>
                <a:cs typeface="+mn-lt"/>
              </a:rPr>
              <a:t>для створення зручних, надійних умов при провадженні робіт. Сукупність</a:t>
            </a:r>
            <a:endParaRPr lang="uk-UA" sz="1600">
              <a:solidFill>
                <a:schemeClr val="bg2"/>
              </a:solidFill>
            </a:endParaRPr>
          </a:p>
          <a:p>
            <a:r>
              <a:rPr lang="uk-UA" sz="1600" dirty="0">
                <a:ea typeface="+mn-lt"/>
                <a:cs typeface="+mn-lt"/>
              </a:rPr>
              <a:t>елементів оснащення, призначених для підтримки, підйому й опускання</a:t>
            </a:r>
            <a:endParaRPr lang="uk-UA" sz="1600"/>
          </a:p>
          <a:p>
            <a:r>
              <a:rPr lang="uk-UA" sz="1600" dirty="0">
                <a:ea typeface="+mn-lt"/>
                <a:cs typeface="+mn-lt"/>
              </a:rPr>
              <a:t>конструкцій, а також для наведення й орієнтування, називають </a:t>
            </a:r>
            <a:r>
              <a:rPr lang="uk-UA" sz="1600" err="1">
                <a:ea typeface="+mn-lt"/>
                <a:cs typeface="+mn-lt"/>
              </a:rPr>
              <a:t>такелажем</a:t>
            </a:r>
            <a:r>
              <a:rPr lang="uk-UA" sz="1600" dirty="0">
                <a:ea typeface="+mn-lt"/>
                <a:cs typeface="+mn-lt"/>
              </a:rPr>
              <a:t>.</a:t>
            </a:r>
            <a:endParaRPr lang="uk-UA" sz="1600"/>
          </a:p>
          <a:p>
            <a:r>
              <a:rPr lang="uk-UA" sz="1600" err="1">
                <a:ea typeface="+mn-lt"/>
                <a:cs typeface="+mn-lt"/>
              </a:rPr>
              <a:t>Вантажозахоплювальні</a:t>
            </a:r>
            <a:r>
              <a:rPr lang="uk-UA" sz="1600" dirty="0">
                <a:ea typeface="+mn-lt"/>
                <a:cs typeface="+mn-lt"/>
              </a:rPr>
              <a:t> пристрої мають забезпечувати просте, зручне і безпечне кріплення монтажного елемента з гаком крана. Найпоширенішими пристроями є стропи (рис.5.2). Їх виготовляють із сталевих гнучких канатів. Залежно від типу вантажів вони поділяються на універсальні, полегшені, одно – й багато</a:t>
            </a:r>
            <a:endParaRPr lang="uk-UA" sz="1600"/>
          </a:p>
          <a:p>
            <a:r>
              <a:rPr lang="uk-UA" sz="1600" dirty="0">
                <a:ea typeface="+mn-lt"/>
                <a:cs typeface="+mn-lt"/>
              </a:rPr>
              <a:t>гілкові (</a:t>
            </a:r>
            <a:r>
              <a:rPr lang="uk-UA" sz="1600" err="1">
                <a:ea typeface="+mn-lt"/>
                <a:cs typeface="+mn-lt"/>
              </a:rPr>
              <a:t>дво</a:t>
            </a:r>
            <a:r>
              <a:rPr lang="uk-UA" sz="1600" dirty="0">
                <a:ea typeface="+mn-lt"/>
                <a:cs typeface="+mn-lt"/>
              </a:rPr>
              <a:t> –, чотири –, </a:t>
            </a:r>
            <a:r>
              <a:rPr lang="uk-UA" sz="1600" err="1">
                <a:ea typeface="+mn-lt"/>
                <a:cs typeface="+mn-lt"/>
              </a:rPr>
              <a:t>шестигілкові</a:t>
            </a:r>
            <a:r>
              <a:rPr lang="uk-UA" sz="1600" dirty="0">
                <a:ea typeface="+mn-lt"/>
                <a:cs typeface="+mn-lt"/>
              </a:rPr>
              <a:t>).</a:t>
            </a:r>
            <a:endParaRPr lang="uk-UA" sz="1600"/>
          </a:p>
        </p:txBody>
      </p:sp>
    </p:spTree>
    <p:extLst>
      <p:ext uri="{BB962C8B-B14F-4D97-AF65-F5344CB8AC3E}">
        <p14:creationId xmlns:p14="http://schemas.microsoft.com/office/powerpoint/2010/main" val="2197838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C113195-43EA-4B6A-B281-C0458D9263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 name="Rectangle 10">
              <a:extLst>
                <a:ext uri="{FF2B5EF4-FFF2-40B4-BE49-F238E27FC236}">
                  <a16:creationId xmlns:a16="http://schemas.microsoft.com/office/drawing/2014/main" id="{27DEAF6E-67FE-4877-B38B-0F2BF78576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F60C980E-E723-46CF-9296-C7BBA4DB83C8}"/>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grpSp>
        <p:nvGrpSpPr>
          <p:cNvPr id="14" name="Group 13">
            <a:extLst>
              <a:ext uri="{FF2B5EF4-FFF2-40B4-BE49-F238E27FC236}">
                <a16:creationId xmlns:a16="http://schemas.microsoft.com/office/drawing/2014/main" id="{98D36904-1712-4C81-B063-66E1D4777F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40302"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BEA28722-E2AF-4D8D-9E59-65B94630A3D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6" name="Freeform 6">
              <a:extLst>
                <a:ext uri="{FF2B5EF4-FFF2-40B4-BE49-F238E27FC236}">
                  <a16:creationId xmlns:a16="http://schemas.microsoft.com/office/drawing/2014/main" id="{A279E077-7DAF-4B93-BE2C-98F6B13A11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7">
              <a:extLst>
                <a:ext uri="{FF2B5EF4-FFF2-40B4-BE49-F238E27FC236}">
                  <a16:creationId xmlns:a16="http://schemas.microsoft.com/office/drawing/2014/main" id="{E78603D6-020D-4269-95E5-2E17499DA5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Rectangle 8">
              <a:extLst>
                <a:ext uri="{FF2B5EF4-FFF2-40B4-BE49-F238E27FC236}">
                  <a16:creationId xmlns:a16="http://schemas.microsoft.com/office/drawing/2014/main" id="{CE9500AA-AB8C-4023-967A-11555F0F48C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9" name="Freeform 9">
              <a:extLst>
                <a:ext uri="{FF2B5EF4-FFF2-40B4-BE49-F238E27FC236}">
                  <a16:creationId xmlns:a16="http://schemas.microsoft.com/office/drawing/2014/main" id="{1B716630-BD94-436E-9E9C-5D534092DF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0">
              <a:extLst>
                <a:ext uri="{FF2B5EF4-FFF2-40B4-BE49-F238E27FC236}">
                  <a16:creationId xmlns:a16="http://schemas.microsoft.com/office/drawing/2014/main" id="{4CE6FCD2-8177-4A45-88ED-A2B986102D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1">
              <a:extLst>
                <a:ext uri="{FF2B5EF4-FFF2-40B4-BE49-F238E27FC236}">
                  <a16:creationId xmlns:a16="http://schemas.microsoft.com/office/drawing/2014/main" id="{E32BEED2-100A-48B2-B552-07B54EEC4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2">
              <a:extLst>
                <a:ext uri="{FF2B5EF4-FFF2-40B4-BE49-F238E27FC236}">
                  <a16:creationId xmlns:a16="http://schemas.microsoft.com/office/drawing/2014/main" id="{839DB29D-A8C6-484A-A747-14733D5B3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3">
              <a:extLst>
                <a:ext uri="{FF2B5EF4-FFF2-40B4-BE49-F238E27FC236}">
                  <a16:creationId xmlns:a16="http://schemas.microsoft.com/office/drawing/2014/main" id="{B1A468B2-ABD1-447D-89DC-7A9CFBBCB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4">
              <a:extLst>
                <a:ext uri="{FF2B5EF4-FFF2-40B4-BE49-F238E27FC236}">
                  <a16:creationId xmlns:a16="http://schemas.microsoft.com/office/drawing/2014/main" id="{219C1A45-C8B0-48AE-B5A9-A1B40B43B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5">
              <a:extLst>
                <a:ext uri="{FF2B5EF4-FFF2-40B4-BE49-F238E27FC236}">
                  <a16:creationId xmlns:a16="http://schemas.microsoft.com/office/drawing/2014/main" id="{F2910D68-E982-47F7-A53C-ABA0CB34F7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6">
              <a:extLst>
                <a:ext uri="{FF2B5EF4-FFF2-40B4-BE49-F238E27FC236}">
                  <a16:creationId xmlns:a16="http://schemas.microsoft.com/office/drawing/2014/main" id="{C4B84BAD-BCB3-4BF2-8A3C-3391BF4AB6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17">
              <a:extLst>
                <a:ext uri="{FF2B5EF4-FFF2-40B4-BE49-F238E27FC236}">
                  <a16:creationId xmlns:a16="http://schemas.microsoft.com/office/drawing/2014/main" id="{522D8CE7-E27B-4BAE-962D-AAC0D66E48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18">
              <a:extLst>
                <a:ext uri="{FF2B5EF4-FFF2-40B4-BE49-F238E27FC236}">
                  <a16:creationId xmlns:a16="http://schemas.microsoft.com/office/drawing/2014/main" id="{1042B4B5-2D6F-405A-A112-D5F96027E9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9">
              <a:extLst>
                <a:ext uri="{FF2B5EF4-FFF2-40B4-BE49-F238E27FC236}">
                  <a16:creationId xmlns:a16="http://schemas.microsoft.com/office/drawing/2014/main" id="{199F606E-DC72-4CAF-AFF2-58FA0121E6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0">
              <a:extLst>
                <a:ext uri="{FF2B5EF4-FFF2-40B4-BE49-F238E27FC236}">
                  <a16:creationId xmlns:a16="http://schemas.microsoft.com/office/drawing/2014/main" id="{C949CB30-1690-4B14-954A-4FA9637CEF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1">
              <a:extLst>
                <a:ext uri="{FF2B5EF4-FFF2-40B4-BE49-F238E27FC236}">
                  <a16:creationId xmlns:a16="http://schemas.microsoft.com/office/drawing/2014/main" id="{84EE3B4E-AE37-4F27-B6AC-FF20B9BE33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2">
              <a:extLst>
                <a:ext uri="{FF2B5EF4-FFF2-40B4-BE49-F238E27FC236}">
                  <a16:creationId xmlns:a16="http://schemas.microsoft.com/office/drawing/2014/main" id="{798942D8-2074-4A7F-AD65-7564D8C3B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3">
              <a:extLst>
                <a:ext uri="{FF2B5EF4-FFF2-40B4-BE49-F238E27FC236}">
                  <a16:creationId xmlns:a16="http://schemas.microsoft.com/office/drawing/2014/main" id="{D4324684-C1DE-4AF8-B17D-917AD23FE6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4">
              <a:extLst>
                <a:ext uri="{FF2B5EF4-FFF2-40B4-BE49-F238E27FC236}">
                  <a16:creationId xmlns:a16="http://schemas.microsoft.com/office/drawing/2014/main" id="{A4C18B6C-86CE-40F9-919C-9490AD3E30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5">
              <a:extLst>
                <a:ext uri="{FF2B5EF4-FFF2-40B4-BE49-F238E27FC236}">
                  <a16:creationId xmlns:a16="http://schemas.microsoft.com/office/drawing/2014/main" id="{72DB2464-DEE2-4EB2-9FB2-46768EE680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6">
              <a:extLst>
                <a:ext uri="{FF2B5EF4-FFF2-40B4-BE49-F238E27FC236}">
                  <a16:creationId xmlns:a16="http://schemas.microsoft.com/office/drawing/2014/main" id="{56E24DAD-4831-4565-ACE0-E7FDBC65424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7">
              <a:extLst>
                <a:ext uri="{FF2B5EF4-FFF2-40B4-BE49-F238E27FC236}">
                  <a16:creationId xmlns:a16="http://schemas.microsoft.com/office/drawing/2014/main" id="{ADB70D91-E74C-433F-9BCD-587B93561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8">
              <a:extLst>
                <a:ext uri="{FF2B5EF4-FFF2-40B4-BE49-F238E27FC236}">
                  <a16:creationId xmlns:a16="http://schemas.microsoft.com/office/drawing/2014/main" id="{E982042F-EEF5-49A7-87B3-43F9296995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9">
              <a:extLst>
                <a:ext uri="{FF2B5EF4-FFF2-40B4-BE49-F238E27FC236}">
                  <a16:creationId xmlns:a16="http://schemas.microsoft.com/office/drawing/2014/main" id="{54806968-8087-4915-B489-2BE793DD2A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30">
              <a:extLst>
                <a:ext uri="{FF2B5EF4-FFF2-40B4-BE49-F238E27FC236}">
                  <a16:creationId xmlns:a16="http://schemas.microsoft.com/office/drawing/2014/main" id="{A937487D-58AA-4E9D-966F-85938FA868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31">
              <a:extLst>
                <a:ext uri="{FF2B5EF4-FFF2-40B4-BE49-F238E27FC236}">
                  <a16:creationId xmlns:a16="http://schemas.microsoft.com/office/drawing/2014/main" id="{FDA6755A-0790-476D-86D7-F95215FAD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32">
              <a:extLst>
                <a:ext uri="{FF2B5EF4-FFF2-40B4-BE49-F238E27FC236}">
                  <a16:creationId xmlns:a16="http://schemas.microsoft.com/office/drawing/2014/main" id="{A951E2B3-F005-4EDC-B890-F93D63F120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Rectangle 33">
              <a:extLst>
                <a:ext uri="{FF2B5EF4-FFF2-40B4-BE49-F238E27FC236}">
                  <a16:creationId xmlns:a16="http://schemas.microsoft.com/office/drawing/2014/main" id="{466F4EF3-7ED2-4EC7-8F76-4AD87CD1E5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4" name="Freeform 34">
              <a:extLst>
                <a:ext uri="{FF2B5EF4-FFF2-40B4-BE49-F238E27FC236}">
                  <a16:creationId xmlns:a16="http://schemas.microsoft.com/office/drawing/2014/main" id="{521BF1A3-D416-49F9-A1D2-4C7B3218B5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5">
              <a:extLst>
                <a:ext uri="{FF2B5EF4-FFF2-40B4-BE49-F238E27FC236}">
                  <a16:creationId xmlns:a16="http://schemas.microsoft.com/office/drawing/2014/main" id="{F6C16CF8-3F09-4C17-94A6-42BCABB669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6">
              <a:extLst>
                <a:ext uri="{FF2B5EF4-FFF2-40B4-BE49-F238E27FC236}">
                  <a16:creationId xmlns:a16="http://schemas.microsoft.com/office/drawing/2014/main" id="{B667C1A8-CDB1-4FD0-A3F6-0E035C7CA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7">
              <a:extLst>
                <a:ext uri="{FF2B5EF4-FFF2-40B4-BE49-F238E27FC236}">
                  <a16:creationId xmlns:a16="http://schemas.microsoft.com/office/drawing/2014/main" id="{0B2B73AB-248E-49DB-8ED2-3FCB0A0D89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8">
              <a:extLst>
                <a:ext uri="{FF2B5EF4-FFF2-40B4-BE49-F238E27FC236}">
                  <a16:creationId xmlns:a16="http://schemas.microsoft.com/office/drawing/2014/main" id="{8411F083-5CD4-4569-BA08-059B5CA9A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9">
              <a:extLst>
                <a:ext uri="{FF2B5EF4-FFF2-40B4-BE49-F238E27FC236}">
                  <a16:creationId xmlns:a16="http://schemas.microsoft.com/office/drawing/2014/main" id="{AF78C2C2-8584-4B3B-9AF8-E7FF368FA7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0">
              <a:extLst>
                <a:ext uri="{FF2B5EF4-FFF2-40B4-BE49-F238E27FC236}">
                  <a16:creationId xmlns:a16="http://schemas.microsoft.com/office/drawing/2014/main" id="{40934674-5C07-4146-B556-4A271D9968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Freeform 41">
              <a:extLst>
                <a:ext uri="{FF2B5EF4-FFF2-40B4-BE49-F238E27FC236}">
                  <a16:creationId xmlns:a16="http://schemas.microsoft.com/office/drawing/2014/main" id="{D970276A-A310-41DB-B917-D7D346566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2" name="Freeform 42">
              <a:extLst>
                <a:ext uri="{FF2B5EF4-FFF2-40B4-BE49-F238E27FC236}">
                  <a16:creationId xmlns:a16="http://schemas.microsoft.com/office/drawing/2014/main" id="{EEEC747F-78C5-4212-8ACE-BB4B7D2480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3" name="Freeform 43">
              <a:extLst>
                <a:ext uri="{FF2B5EF4-FFF2-40B4-BE49-F238E27FC236}">
                  <a16:creationId xmlns:a16="http://schemas.microsoft.com/office/drawing/2014/main" id="{821AE83F-022D-41AF-A219-992ACE1E00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4" name="Freeform 44">
              <a:extLst>
                <a:ext uri="{FF2B5EF4-FFF2-40B4-BE49-F238E27FC236}">
                  <a16:creationId xmlns:a16="http://schemas.microsoft.com/office/drawing/2014/main" id="{EF049934-C636-4279-91F0-ED3121923E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5" name="Rectangle 45">
              <a:extLst>
                <a:ext uri="{FF2B5EF4-FFF2-40B4-BE49-F238E27FC236}">
                  <a16:creationId xmlns:a16="http://schemas.microsoft.com/office/drawing/2014/main" id="{8588DF1D-2DD2-499F-9384-29C92277FA9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56" name="Freeform 46">
              <a:extLst>
                <a:ext uri="{FF2B5EF4-FFF2-40B4-BE49-F238E27FC236}">
                  <a16:creationId xmlns:a16="http://schemas.microsoft.com/office/drawing/2014/main" id="{DF555F2B-5E3D-438F-89A8-EABA91A72D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7" name="Freeform 47">
              <a:extLst>
                <a:ext uri="{FF2B5EF4-FFF2-40B4-BE49-F238E27FC236}">
                  <a16:creationId xmlns:a16="http://schemas.microsoft.com/office/drawing/2014/main" id="{006B22A5-B971-42EE-9141-E65B4EF26B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8" name="Freeform 48">
              <a:extLst>
                <a:ext uri="{FF2B5EF4-FFF2-40B4-BE49-F238E27FC236}">
                  <a16:creationId xmlns:a16="http://schemas.microsoft.com/office/drawing/2014/main" id="{3AA529FD-59E0-4B70-94C1-D0541A63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9" name="Freeform 49">
              <a:extLst>
                <a:ext uri="{FF2B5EF4-FFF2-40B4-BE49-F238E27FC236}">
                  <a16:creationId xmlns:a16="http://schemas.microsoft.com/office/drawing/2014/main" id="{ABAFA9C1-3649-4F7F-81D0-69DF79195AA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0" name="Freeform 50">
              <a:extLst>
                <a:ext uri="{FF2B5EF4-FFF2-40B4-BE49-F238E27FC236}">
                  <a16:creationId xmlns:a16="http://schemas.microsoft.com/office/drawing/2014/main" id="{D3CCFACE-F8B9-45E4-8F31-797E1C677E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1" name="Freeform 51">
              <a:extLst>
                <a:ext uri="{FF2B5EF4-FFF2-40B4-BE49-F238E27FC236}">
                  <a16:creationId xmlns:a16="http://schemas.microsoft.com/office/drawing/2014/main" id="{D9F7B9DB-1C45-4CD5-A025-F49F84F12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2" name="Freeform 52">
              <a:extLst>
                <a:ext uri="{FF2B5EF4-FFF2-40B4-BE49-F238E27FC236}">
                  <a16:creationId xmlns:a16="http://schemas.microsoft.com/office/drawing/2014/main" id="{3E76F16C-AE46-486F-B365-837F8E2AD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3" name="Freeform 53">
              <a:extLst>
                <a:ext uri="{FF2B5EF4-FFF2-40B4-BE49-F238E27FC236}">
                  <a16:creationId xmlns:a16="http://schemas.microsoft.com/office/drawing/2014/main" id="{1B26D62F-5620-4D58-B99D-D4149B7D2D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4" name="Freeform 54">
              <a:extLst>
                <a:ext uri="{FF2B5EF4-FFF2-40B4-BE49-F238E27FC236}">
                  <a16:creationId xmlns:a16="http://schemas.microsoft.com/office/drawing/2014/main" id="{D7E1F06E-43A3-4960-A8A9-5B5FF2D1E5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5" name="Freeform 55">
              <a:extLst>
                <a:ext uri="{FF2B5EF4-FFF2-40B4-BE49-F238E27FC236}">
                  <a16:creationId xmlns:a16="http://schemas.microsoft.com/office/drawing/2014/main" id="{67976099-4433-463C-A8CB-2B2E9522B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6" name="Freeform 56">
              <a:extLst>
                <a:ext uri="{FF2B5EF4-FFF2-40B4-BE49-F238E27FC236}">
                  <a16:creationId xmlns:a16="http://schemas.microsoft.com/office/drawing/2014/main" id="{48D4F79B-7C11-4960-8519-A1987A346D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7" name="Freeform 57">
              <a:extLst>
                <a:ext uri="{FF2B5EF4-FFF2-40B4-BE49-F238E27FC236}">
                  <a16:creationId xmlns:a16="http://schemas.microsoft.com/office/drawing/2014/main" id="{701CA4FF-5ECD-40A8-8795-F72A2EF6F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8" name="Freeform 58">
              <a:extLst>
                <a:ext uri="{FF2B5EF4-FFF2-40B4-BE49-F238E27FC236}">
                  <a16:creationId xmlns:a16="http://schemas.microsoft.com/office/drawing/2014/main" id="{7593ABCC-9855-4EB5-9344-0FA5E1F20F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Заголовок 1">
            <a:extLst>
              <a:ext uri="{FF2B5EF4-FFF2-40B4-BE49-F238E27FC236}">
                <a16:creationId xmlns:a16="http://schemas.microsoft.com/office/drawing/2014/main" id="{3ABD1F6D-9469-F04B-29F4-F4525B1A858D}"/>
              </a:ext>
            </a:extLst>
          </p:cNvPr>
          <p:cNvSpPr>
            <a:spLocks noGrp="1"/>
          </p:cNvSpPr>
          <p:nvPr>
            <p:ph type="title"/>
          </p:nvPr>
        </p:nvSpPr>
        <p:spPr>
          <a:xfrm>
            <a:off x="6945353" y="618518"/>
            <a:ext cx="4413736" cy="1478570"/>
          </a:xfrm>
        </p:spPr>
        <p:txBody>
          <a:bodyPr>
            <a:normAutofit/>
          </a:bodyPr>
          <a:lstStyle/>
          <a:p>
            <a:endParaRPr lang="uk-UA"/>
          </a:p>
        </p:txBody>
      </p:sp>
      <p:pic>
        <p:nvPicPr>
          <p:cNvPr id="4" name="Рисунок 3" descr="Зображення, що містить ескіз, малюнок, ілюстрація, чорно-білий&#10;&#10;Опис створено автоматично">
            <a:extLst>
              <a:ext uri="{FF2B5EF4-FFF2-40B4-BE49-F238E27FC236}">
                <a16:creationId xmlns:a16="http://schemas.microsoft.com/office/drawing/2014/main" id="{A54EF322-6563-7519-8589-D8DFA44D013F}"/>
              </a:ext>
            </a:extLst>
          </p:cNvPr>
          <p:cNvPicPr>
            <a:picLocks noChangeAspect="1"/>
          </p:cNvPicPr>
          <p:nvPr/>
        </p:nvPicPr>
        <p:blipFill rotWithShape="1">
          <a:blip r:embed="rId4"/>
          <a:srcRect l="2715" r="6492"/>
          <a:stretch/>
        </p:blipFill>
        <p:spPr>
          <a:xfrm>
            <a:off x="-5597" y="1"/>
            <a:ext cx="6101597" cy="3427413"/>
          </a:xfrm>
          <a:custGeom>
            <a:avLst/>
            <a:gdLst/>
            <a:ahLst/>
            <a:cxnLst/>
            <a:rect l="l" t="t" r="r" b="b"/>
            <a:pathLst>
              <a:path w="6101597" h="3427413">
                <a:moveTo>
                  <a:pt x="0" y="0"/>
                </a:moveTo>
                <a:lnTo>
                  <a:pt x="6101597" y="0"/>
                </a:lnTo>
                <a:lnTo>
                  <a:pt x="6101597" y="3427413"/>
                </a:lnTo>
                <a:lnTo>
                  <a:pt x="0" y="3427413"/>
                </a:lnTo>
                <a:close/>
              </a:path>
            </a:pathLst>
          </a:custGeom>
        </p:spPr>
      </p:pic>
      <p:pic>
        <p:nvPicPr>
          <p:cNvPr id="5" name="Рисунок 4" descr="Зображення, що містить ескіз, малюнок, схема, Лінійне мистецтво&#10;&#10;Опис створено автоматично">
            <a:extLst>
              <a:ext uri="{FF2B5EF4-FFF2-40B4-BE49-F238E27FC236}">
                <a16:creationId xmlns:a16="http://schemas.microsoft.com/office/drawing/2014/main" id="{6042D4B8-8210-DF92-D756-D1D4734FB6A1}"/>
              </a:ext>
            </a:extLst>
          </p:cNvPr>
          <p:cNvPicPr>
            <a:picLocks noChangeAspect="1"/>
          </p:cNvPicPr>
          <p:nvPr/>
        </p:nvPicPr>
        <p:blipFill rotWithShape="1">
          <a:blip r:embed="rId5"/>
          <a:srcRect t="1361"/>
          <a:stretch/>
        </p:blipFill>
        <p:spPr>
          <a:xfrm>
            <a:off x="-5597" y="3427414"/>
            <a:ext cx="6101597" cy="3430587"/>
          </a:xfrm>
          <a:custGeom>
            <a:avLst/>
            <a:gdLst/>
            <a:ahLst/>
            <a:cxnLst/>
            <a:rect l="l" t="t" r="r" b="b"/>
            <a:pathLst>
              <a:path w="6101597" h="3430587">
                <a:moveTo>
                  <a:pt x="0" y="0"/>
                </a:moveTo>
                <a:lnTo>
                  <a:pt x="6101597" y="0"/>
                </a:lnTo>
                <a:lnTo>
                  <a:pt x="6101597" y="3430587"/>
                </a:lnTo>
                <a:lnTo>
                  <a:pt x="0" y="3430587"/>
                </a:lnTo>
                <a:close/>
              </a:path>
            </a:pathLst>
          </a:custGeom>
        </p:spPr>
      </p:pic>
      <p:sp>
        <p:nvSpPr>
          <p:cNvPr id="3" name="Місце для вмісту 2">
            <a:extLst>
              <a:ext uri="{FF2B5EF4-FFF2-40B4-BE49-F238E27FC236}">
                <a16:creationId xmlns:a16="http://schemas.microsoft.com/office/drawing/2014/main" id="{C58F5866-C9F3-E5FE-4962-7135DA67CAB2}"/>
              </a:ext>
            </a:extLst>
          </p:cNvPr>
          <p:cNvSpPr>
            <a:spLocks noGrp="1"/>
          </p:cNvSpPr>
          <p:nvPr>
            <p:ph idx="1"/>
          </p:nvPr>
        </p:nvSpPr>
        <p:spPr>
          <a:xfrm>
            <a:off x="6445680" y="313257"/>
            <a:ext cx="5463048" cy="4028894"/>
          </a:xfrm>
        </p:spPr>
        <p:txBody>
          <a:bodyPr vert="horz" lIns="91440" tIns="45720" rIns="91440" bIns="45720" rtlCol="0" anchor="t">
            <a:noAutofit/>
          </a:bodyPr>
          <a:lstStyle/>
          <a:p>
            <a:r>
              <a:rPr lang="uk-UA" sz="2000" dirty="0">
                <a:solidFill>
                  <a:schemeClr val="bg2"/>
                </a:solidFill>
                <a:ea typeface="+mn-lt"/>
                <a:cs typeface="+mn-lt"/>
              </a:rPr>
              <a:t>До такелажного обладнання відносять канати стальні і конопляні, ланцюги, стропи, </a:t>
            </a:r>
            <a:endParaRPr lang="uk-UA" sz="2000">
              <a:solidFill>
                <a:schemeClr val="bg2"/>
              </a:solidFill>
            </a:endParaRPr>
          </a:p>
          <a:p>
            <a:r>
              <a:rPr lang="uk-UA" sz="2000" dirty="0">
                <a:solidFill>
                  <a:schemeClr val="bg2"/>
                </a:solidFill>
                <a:ea typeface="+mn-lt"/>
                <a:cs typeface="+mn-lt"/>
              </a:rPr>
              <a:t>захвати, траверси, блоки, поліспасти, домкрати талі і лебідки з якорями. </a:t>
            </a:r>
            <a:endParaRPr lang="uk-UA" sz="2000">
              <a:solidFill>
                <a:schemeClr val="bg2"/>
              </a:solidFill>
            </a:endParaRPr>
          </a:p>
          <a:p>
            <a:r>
              <a:rPr lang="uk-UA" sz="1800" dirty="0">
                <a:solidFill>
                  <a:schemeClr val="bg2"/>
                </a:solidFill>
                <a:ea typeface="+mn-lt"/>
                <a:cs typeface="+mn-lt"/>
              </a:rPr>
              <a:t>Рис. 3 – Стропи і траверси.</a:t>
            </a:r>
            <a:endParaRPr lang="uk-UA" sz="1800" dirty="0">
              <a:solidFill>
                <a:schemeClr val="bg2"/>
              </a:solidFill>
            </a:endParaRPr>
          </a:p>
          <a:p>
            <a:r>
              <a:rPr lang="uk-UA" sz="1800" dirty="0">
                <a:ea typeface="+mn-lt"/>
                <a:cs typeface="+mn-lt"/>
              </a:rPr>
              <a:t>а, б – універсальні й полегшені стропи; в, г, д – приклади стропування; е, є – </a:t>
            </a:r>
            <a:r>
              <a:rPr lang="uk-UA" sz="1800" dirty="0" err="1">
                <a:ea typeface="+mn-lt"/>
                <a:cs typeface="+mn-lt"/>
              </a:rPr>
              <a:t>дво</a:t>
            </a:r>
            <a:r>
              <a:rPr lang="uk-UA" sz="1800" dirty="0">
                <a:ea typeface="+mn-lt"/>
                <a:cs typeface="+mn-lt"/>
              </a:rPr>
              <a:t> і </a:t>
            </a:r>
            <a:r>
              <a:rPr lang="uk-UA" sz="1800" dirty="0" err="1">
                <a:ea typeface="+mn-lt"/>
                <a:cs typeface="+mn-lt"/>
              </a:rPr>
              <a:t>чотиригілкові</a:t>
            </a:r>
            <a:r>
              <a:rPr lang="uk-UA" sz="1800" dirty="0">
                <a:ea typeface="+mn-lt"/>
                <a:cs typeface="+mn-lt"/>
              </a:rPr>
              <a:t> стропи; ж, з – траверси для піднімання конструкцій відповідно двома й одним кранами; и – схема </a:t>
            </a:r>
            <a:r>
              <a:rPr lang="uk-UA" sz="1800" dirty="0" err="1">
                <a:ea typeface="+mn-lt"/>
                <a:cs typeface="+mn-lt"/>
              </a:rPr>
              <a:t>кантуванця</a:t>
            </a:r>
            <a:r>
              <a:rPr lang="uk-UA" sz="1800" dirty="0">
                <a:ea typeface="+mn-lt"/>
                <a:cs typeface="+mn-lt"/>
              </a:rPr>
              <a:t> панелі перекриття за допомогою універсального </a:t>
            </a:r>
            <a:r>
              <a:rPr lang="uk-UA" sz="1800" dirty="0" err="1">
                <a:ea typeface="+mn-lt"/>
                <a:cs typeface="+mn-lt"/>
              </a:rPr>
              <a:t>зрівноважувального</a:t>
            </a:r>
            <a:r>
              <a:rPr lang="uk-UA" sz="1800" dirty="0">
                <a:ea typeface="+mn-lt"/>
                <a:cs typeface="+mn-lt"/>
              </a:rPr>
              <a:t> стропа; 1 – </a:t>
            </a:r>
            <a:r>
              <a:rPr lang="uk-UA" sz="1800" dirty="0" err="1">
                <a:ea typeface="+mn-lt"/>
                <a:cs typeface="+mn-lt"/>
              </a:rPr>
              <a:t>заплетка</a:t>
            </a:r>
            <a:r>
              <a:rPr lang="uk-UA" sz="1800" dirty="0">
                <a:ea typeface="+mn-lt"/>
                <a:cs typeface="+mn-lt"/>
              </a:rPr>
              <a:t>; 2 – стискачі; 3 – строп; 4-прокладки; 5 – </a:t>
            </a:r>
            <a:r>
              <a:rPr lang="uk-UA" sz="1800" dirty="0" err="1">
                <a:ea typeface="+mn-lt"/>
                <a:cs typeface="+mn-lt"/>
              </a:rPr>
              <a:t>напівавтоматичпиіі</a:t>
            </a:r>
            <a:r>
              <a:rPr lang="uk-UA" sz="1800" dirty="0">
                <a:ea typeface="+mn-lt"/>
                <a:cs typeface="+mn-lt"/>
              </a:rPr>
              <a:t> захоплювач; 6 – скоби; 7 – карабіни; 8 – захоплювач; 9 – блок; 10 – балка</a:t>
            </a:r>
            <a:endParaRPr lang="uk-UA" sz="1800" dirty="0"/>
          </a:p>
          <a:p>
            <a:endParaRPr lang="uk-UA" sz="1800" dirty="0"/>
          </a:p>
        </p:txBody>
      </p:sp>
      <p:cxnSp>
        <p:nvCxnSpPr>
          <p:cNvPr id="70" name="Straight Connector 69">
            <a:extLst>
              <a:ext uri="{FF2B5EF4-FFF2-40B4-BE49-F238E27FC236}">
                <a16:creationId xmlns:a16="http://schemas.microsoft.com/office/drawing/2014/main" id="{2B1ACDB1-A7EB-4159-B316-A230683B71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3354" y="-464"/>
            <a:ext cx="2646" cy="6858465"/>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72" name="Straight Connector 71">
            <a:extLst>
              <a:ext uri="{FF2B5EF4-FFF2-40B4-BE49-F238E27FC236}">
                <a16:creationId xmlns:a16="http://schemas.microsoft.com/office/drawing/2014/main" id="{AA825E81-DC4F-4A95-86BA-8FD9D63881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97" y="3427414"/>
            <a:ext cx="6101597"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sp>
        <p:nvSpPr>
          <p:cNvPr id="6" name="TextBox 5">
            <a:extLst>
              <a:ext uri="{FF2B5EF4-FFF2-40B4-BE49-F238E27FC236}">
                <a16:creationId xmlns:a16="http://schemas.microsoft.com/office/drawing/2014/main" id="{0CD6FB31-5208-C214-68BF-0F099066C314}"/>
              </a:ext>
            </a:extLst>
          </p:cNvPr>
          <p:cNvSpPr txBox="1"/>
          <p:nvPr/>
        </p:nvSpPr>
        <p:spPr>
          <a:xfrm>
            <a:off x="2733260" y="6493564"/>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dirty="0">
                <a:solidFill>
                  <a:schemeClr val="bg1"/>
                </a:solidFill>
              </a:rPr>
              <a:t>Рис.3</a:t>
            </a:r>
          </a:p>
        </p:txBody>
      </p:sp>
    </p:spTree>
    <p:extLst>
      <p:ext uri="{BB962C8B-B14F-4D97-AF65-F5344CB8AC3E}">
        <p14:creationId xmlns:p14="http://schemas.microsoft.com/office/powerpoint/2010/main" val="2912577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7A7F0C-9AD0-1FE6-DE43-54DD25106B6D}"/>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82997FD6-0A90-B624-988F-0DF682C19CD5}"/>
              </a:ext>
            </a:extLst>
          </p:cNvPr>
          <p:cNvSpPr>
            <a:spLocks noGrp="1"/>
          </p:cNvSpPr>
          <p:nvPr>
            <p:ph idx="1"/>
          </p:nvPr>
        </p:nvSpPr>
        <p:spPr>
          <a:xfrm>
            <a:off x="641740" y="138373"/>
            <a:ext cx="10917835" cy="6027582"/>
          </a:xfrm>
        </p:spPr>
        <p:txBody>
          <a:bodyPr vert="horz" lIns="91440" tIns="45720" rIns="91440" bIns="45720" rtlCol="0" anchor="t">
            <a:normAutofit fontScale="85000" lnSpcReduction="20000"/>
          </a:bodyPr>
          <a:lstStyle/>
          <a:p>
            <a:endParaRPr lang="uk-UA" dirty="0">
              <a:solidFill>
                <a:schemeClr val="bg2"/>
              </a:solidFill>
            </a:endParaRPr>
          </a:p>
          <a:p>
            <a:r>
              <a:rPr lang="uk-UA" dirty="0">
                <a:solidFill>
                  <a:schemeClr val="bg2"/>
                </a:solidFill>
                <a:ea typeface="+mn-lt"/>
                <a:cs typeface="+mn-lt"/>
              </a:rPr>
              <a:t>До монтажних пристроїв відносять </a:t>
            </a:r>
            <a:r>
              <a:rPr lang="uk-UA" err="1">
                <a:solidFill>
                  <a:schemeClr val="bg2"/>
                </a:solidFill>
                <a:ea typeface="+mn-lt"/>
                <a:cs typeface="+mn-lt"/>
              </a:rPr>
              <a:t>розчімки</a:t>
            </a:r>
            <a:r>
              <a:rPr lang="uk-UA" dirty="0">
                <a:solidFill>
                  <a:schemeClr val="bg2"/>
                </a:solidFill>
                <a:ea typeface="+mn-lt"/>
                <a:cs typeface="+mn-lt"/>
              </a:rPr>
              <a:t>, розпірки (для закріплення кроквяних </a:t>
            </a:r>
            <a:r>
              <a:rPr lang="uk-UA" err="1">
                <a:solidFill>
                  <a:schemeClr val="bg2"/>
                </a:solidFill>
                <a:ea typeface="+mn-lt"/>
                <a:cs typeface="+mn-lt"/>
              </a:rPr>
              <a:t>конструкций</a:t>
            </a:r>
            <a:r>
              <a:rPr lang="uk-UA" dirty="0">
                <a:solidFill>
                  <a:schemeClr val="bg2"/>
                </a:solidFill>
                <a:ea typeface="+mn-lt"/>
                <a:cs typeface="+mn-lt"/>
              </a:rPr>
              <a:t>) відтяжки, підкоси (для закріплення стінових панелей), кондуктори (групові та одиночні), рамно шарнірні індикатори. </a:t>
            </a:r>
            <a:endParaRPr lang="uk-UA" dirty="0">
              <a:solidFill>
                <a:schemeClr val="bg2"/>
              </a:solidFill>
            </a:endParaRPr>
          </a:p>
          <a:p>
            <a:r>
              <a:rPr lang="uk-UA" dirty="0">
                <a:solidFill>
                  <a:schemeClr val="bg2"/>
                </a:solidFill>
                <a:ea typeface="+mn-lt"/>
                <a:cs typeface="+mn-lt"/>
              </a:rPr>
              <a:t>Підйом і подача конструкцій до місця установки. Підйом полягає в</a:t>
            </a:r>
            <a:endParaRPr lang="uk-UA" dirty="0">
              <a:solidFill>
                <a:schemeClr val="bg2"/>
              </a:solidFill>
            </a:endParaRPr>
          </a:p>
          <a:p>
            <a:r>
              <a:rPr lang="uk-UA" dirty="0">
                <a:solidFill>
                  <a:schemeClr val="bg2"/>
                </a:solidFill>
                <a:ea typeface="+mn-lt"/>
                <a:cs typeface="+mn-lt"/>
              </a:rPr>
              <a:t>переміщенні конструкцій у просторі. Піднімати конструкцію рекомендується в тому положенні, в якому вона буде знаходитися в будинку чи споруді, плавно, без ривків, розкачування, Для утримання конструкцій від розгойдування і обертання до них прив’язують відтяжки.</a:t>
            </a:r>
            <a:endParaRPr lang="uk-UA" dirty="0">
              <a:solidFill>
                <a:schemeClr val="bg2"/>
              </a:solidFill>
            </a:endParaRPr>
          </a:p>
          <a:p>
            <a:r>
              <a:rPr lang="uk-UA" dirty="0">
                <a:ea typeface="+mn-lt"/>
                <a:cs typeface="+mn-lt"/>
              </a:rPr>
              <a:t>Установка конструкцій. Установка – операція, що забезпечує точну відповідність положення монтованих конструкцій проектному. Вивірка може бути візуальною чи інструментальною. У деяких випадках вивірку можна не робити в основному </a:t>
            </a:r>
            <a:r>
              <a:rPr lang="uk-UA">
                <a:ea typeface="+mn-lt"/>
                <a:cs typeface="+mn-lt"/>
              </a:rPr>
              <a:t>при монтажі металевих конструкцій з підвищеним класом точності геометричних </a:t>
            </a:r>
            <a:r>
              <a:rPr lang="uk-UA" dirty="0">
                <a:ea typeface="+mn-lt"/>
                <a:cs typeface="+mn-lt"/>
              </a:rPr>
              <a:t>розмірів у монтажних стиках.</a:t>
            </a:r>
            <a:endParaRPr lang="uk-UA" dirty="0"/>
          </a:p>
          <a:p>
            <a:r>
              <a:rPr lang="uk-UA" dirty="0">
                <a:ea typeface="+mn-lt"/>
                <a:cs typeface="+mn-lt"/>
              </a:rPr>
              <a:t>Тимчасове закріплення конструкцій. Тимчасове закріплення конструкцій – операція, що забезпечує їхню </a:t>
            </a:r>
            <a:r>
              <a:rPr lang="uk-UA">
                <a:ea typeface="+mn-lt"/>
                <a:cs typeface="+mn-lt"/>
              </a:rPr>
              <a:t>стійкість у проектному положенні на період вивірки і постійного закріплення. Засоби тимчасового кріплення підрозділяються на індивідуальні й групові. </a:t>
            </a:r>
            <a:r>
              <a:rPr lang="uk-UA" dirty="0">
                <a:ea typeface="+mn-lt"/>
                <a:cs typeface="+mn-lt"/>
              </a:rPr>
              <a:t>Індивідуальні засоби кріплення – клини, розчалки, підкоси, фіксатори. </a:t>
            </a:r>
            <a:endParaRPr lang="uk-UA" dirty="0"/>
          </a:p>
          <a:p>
            <a:endParaRPr lang="uk-UA" dirty="0"/>
          </a:p>
        </p:txBody>
      </p:sp>
    </p:spTree>
    <p:extLst>
      <p:ext uri="{BB962C8B-B14F-4D97-AF65-F5344CB8AC3E}">
        <p14:creationId xmlns:p14="http://schemas.microsoft.com/office/powerpoint/2010/main" val="2086288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872A0B-8668-4500-9509-EAA581B26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8B504305-5526-408E-85F7-F0BA7E527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5827CE64-2533-45A6-9A39-7D5052E5CEE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Заголовок 1">
            <a:extLst>
              <a:ext uri="{FF2B5EF4-FFF2-40B4-BE49-F238E27FC236}">
                <a16:creationId xmlns:a16="http://schemas.microsoft.com/office/drawing/2014/main" id="{7628D217-ABAD-9C1A-AB28-52F95C4552E6}"/>
              </a:ext>
            </a:extLst>
          </p:cNvPr>
          <p:cNvSpPr>
            <a:spLocks noGrp="1"/>
          </p:cNvSpPr>
          <p:nvPr>
            <p:ph type="title"/>
          </p:nvPr>
        </p:nvSpPr>
        <p:spPr>
          <a:xfrm>
            <a:off x="6448425" y="618518"/>
            <a:ext cx="4598985" cy="1478570"/>
          </a:xfrm>
        </p:spPr>
        <p:txBody>
          <a:bodyPr>
            <a:normAutofit/>
          </a:bodyPr>
          <a:lstStyle/>
          <a:p>
            <a:endParaRPr lang="uk-UA"/>
          </a:p>
        </p:txBody>
      </p:sp>
      <p:grpSp>
        <p:nvGrpSpPr>
          <p:cNvPr id="13" name="Group 12">
            <a:extLst>
              <a:ext uri="{FF2B5EF4-FFF2-40B4-BE49-F238E27FC236}">
                <a16:creationId xmlns:a16="http://schemas.microsoft.com/office/drawing/2014/main" id="{240590EE-5428-41AA-95B2-96FCC1CE67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494DCC55-99C6-45CF-B357-E3848C8093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5" name="Freeform 6">
              <a:extLst>
                <a:ext uri="{FF2B5EF4-FFF2-40B4-BE49-F238E27FC236}">
                  <a16:creationId xmlns:a16="http://schemas.microsoft.com/office/drawing/2014/main" id="{63D64E32-FF0C-4665-B9D8-D1ECAAE5BA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 name="Freeform 7">
              <a:extLst>
                <a:ext uri="{FF2B5EF4-FFF2-40B4-BE49-F238E27FC236}">
                  <a16:creationId xmlns:a16="http://schemas.microsoft.com/office/drawing/2014/main" id="{3675001D-3840-4589-8190-505A7F52F0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Rectangle 16">
              <a:extLst>
                <a:ext uri="{FF2B5EF4-FFF2-40B4-BE49-F238E27FC236}">
                  <a16:creationId xmlns:a16="http://schemas.microsoft.com/office/drawing/2014/main" id="{19E34E87-395F-4023-A80E-D1CBAAEBD9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8" name="Freeform 9">
              <a:extLst>
                <a:ext uri="{FF2B5EF4-FFF2-40B4-BE49-F238E27FC236}">
                  <a16:creationId xmlns:a16="http://schemas.microsoft.com/office/drawing/2014/main" id="{6FB1B38F-1B92-41C3-AA1D-6D6440FB0D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0">
              <a:extLst>
                <a:ext uri="{FF2B5EF4-FFF2-40B4-BE49-F238E27FC236}">
                  <a16:creationId xmlns:a16="http://schemas.microsoft.com/office/drawing/2014/main" id="{02FBE453-FBD2-4348-8DDA-4A023444E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1">
              <a:extLst>
                <a:ext uri="{FF2B5EF4-FFF2-40B4-BE49-F238E27FC236}">
                  <a16:creationId xmlns:a16="http://schemas.microsoft.com/office/drawing/2014/main" id="{60D719E8-BF78-4F42-B9D1-7F5E02A36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2">
              <a:extLst>
                <a:ext uri="{FF2B5EF4-FFF2-40B4-BE49-F238E27FC236}">
                  <a16:creationId xmlns:a16="http://schemas.microsoft.com/office/drawing/2014/main" id="{5EC70737-9C19-4CF5-84DA-B22A960D53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3">
              <a:extLst>
                <a:ext uri="{FF2B5EF4-FFF2-40B4-BE49-F238E27FC236}">
                  <a16:creationId xmlns:a16="http://schemas.microsoft.com/office/drawing/2014/main" id="{88FD042E-E56E-4360-9620-F811AB9A3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4">
              <a:extLst>
                <a:ext uri="{FF2B5EF4-FFF2-40B4-BE49-F238E27FC236}">
                  <a16:creationId xmlns:a16="http://schemas.microsoft.com/office/drawing/2014/main" id="{18F15D2B-0812-46F6-B0F4-6A6714B5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5">
              <a:extLst>
                <a:ext uri="{FF2B5EF4-FFF2-40B4-BE49-F238E27FC236}">
                  <a16:creationId xmlns:a16="http://schemas.microsoft.com/office/drawing/2014/main" id="{0C2F2A50-98DD-4F92-BDFE-B72E235766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6">
              <a:extLst>
                <a:ext uri="{FF2B5EF4-FFF2-40B4-BE49-F238E27FC236}">
                  <a16:creationId xmlns:a16="http://schemas.microsoft.com/office/drawing/2014/main" id="{473541D9-6DAE-4718-97D4-8952F4E7CC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7">
              <a:extLst>
                <a:ext uri="{FF2B5EF4-FFF2-40B4-BE49-F238E27FC236}">
                  <a16:creationId xmlns:a16="http://schemas.microsoft.com/office/drawing/2014/main" id="{3A56C5E9-011C-44D2-AF94-3BF5420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8">
              <a:extLst>
                <a:ext uri="{FF2B5EF4-FFF2-40B4-BE49-F238E27FC236}">
                  <a16:creationId xmlns:a16="http://schemas.microsoft.com/office/drawing/2014/main" id="{CD279E0E-1CD5-4F41-96A5-3A09707E81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9">
              <a:extLst>
                <a:ext uri="{FF2B5EF4-FFF2-40B4-BE49-F238E27FC236}">
                  <a16:creationId xmlns:a16="http://schemas.microsoft.com/office/drawing/2014/main" id="{F5A6F094-9E54-4985-8738-D2067A4F0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0">
              <a:extLst>
                <a:ext uri="{FF2B5EF4-FFF2-40B4-BE49-F238E27FC236}">
                  <a16:creationId xmlns:a16="http://schemas.microsoft.com/office/drawing/2014/main" id="{99D51F59-FA93-490E-B9CF-97BB63747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1">
              <a:extLst>
                <a:ext uri="{FF2B5EF4-FFF2-40B4-BE49-F238E27FC236}">
                  <a16:creationId xmlns:a16="http://schemas.microsoft.com/office/drawing/2014/main" id="{3CD83DC6-F4A0-4A4D-AAC3-83983F960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2">
              <a:extLst>
                <a:ext uri="{FF2B5EF4-FFF2-40B4-BE49-F238E27FC236}">
                  <a16:creationId xmlns:a16="http://schemas.microsoft.com/office/drawing/2014/main" id="{6E9B4028-C74F-4631-8312-68B30E6E6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3">
              <a:extLst>
                <a:ext uri="{FF2B5EF4-FFF2-40B4-BE49-F238E27FC236}">
                  <a16:creationId xmlns:a16="http://schemas.microsoft.com/office/drawing/2014/main" id="{1E3337C9-1DDE-4E2E-8519-7D2C23C95F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4">
              <a:extLst>
                <a:ext uri="{FF2B5EF4-FFF2-40B4-BE49-F238E27FC236}">
                  <a16:creationId xmlns:a16="http://schemas.microsoft.com/office/drawing/2014/main" id="{754A526E-6EC0-458A-9C4C-008F6749CD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5">
              <a:extLst>
                <a:ext uri="{FF2B5EF4-FFF2-40B4-BE49-F238E27FC236}">
                  <a16:creationId xmlns:a16="http://schemas.microsoft.com/office/drawing/2014/main" id="{6A3DA723-7448-48CF-8BD2-FED2D4FE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6">
              <a:extLst>
                <a:ext uri="{FF2B5EF4-FFF2-40B4-BE49-F238E27FC236}">
                  <a16:creationId xmlns:a16="http://schemas.microsoft.com/office/drawing/2014/main" id="{9B506EC1-D8A8-4532-B78B-A236567EE0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7">
              <a:extLst>
                <a:ext uri="{FF2B5EF4-FFF2-40B4-BE49-F238E27FC236}">
                  <a16:creationId xmlns:a16="http://schemas.microsoft.com/office/drawing/2014/main" id="{AA9DFB36-74F4-4977-ABC5-3257EDA33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8">
              <a:extLst>
                <a:ext uri="{FF2B5EF4-FFF2-40B4-BE49-F238E27FC236}">
                  <a16:creationId xmlns:a16="http://schemas.microsoft.com/office/drawing/2014/main" id="{966A7FBA-BB79-4AF0-90C2-5F2BC9F2D1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9">
              <a:extLst>
                <a:ext uri="{FF2B5EF4-FFF2-40B4-BE49-F238E27FC236}">
                  <a16:creationId xmlns:a16="http://schemas.microsoft.com/office/drawing/2014/main" id="{23BB8A47-FF1B-44E5-8D93-7ADF37F1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30">
              <a:extLst>
                <a:ext uri="{FF2B5EF4-FFF2-40B4-BE49-F238E27FC236}">
                  <a16:creationId xmlns:a16="http://schemas.microsoft.com/office/drawing/2014/main" id="{E463E1B7-7BED-4425-95B7-F6F75F8733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1">
              <a:extLst>
                <a:ext uri="{FF2B5EF4-FFF2-40B4-BE49-F238E27FC236}">
                  <a16:creationId xmlns:a16="http://schemas.microsoft.com/office/drawing/2014/main" id="{749D0675-4397-4610-9807-2F7C1CC94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2">
              <a:extLst>
                <a:ext uri="{FF2B5EF4-FFF2-40B4-BE49-F238E27FC236}">
                  <a16:creationId xmlns:a16="http://schemas.microsoft.com/office/drawing/2014/main" id="{DE7617CF-8919-43C3-9557-08D67C7DAF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Rectangle 41">
              <a:extLst>
                <a:ext uri="{FF2B5EF4-FFF2-40B4-BE49-F238E27FC236}">
                  <a16:creationId xmlns:a16="http://schemas.microsoft.com/office/drawing/2014/main" id="{3DB68720-7E37-4930-9900-8632140D6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3" name="Freeform 34">
              <a:extLst>
                <a:ext uri="{FF2B5EF4-FFF2-40B4-BE49-F238E27FC236}">
                  <a16:creationId xmlns:a16="http://schemas.microsoft.com/office/drawing/2014/main" id="{202F13DF-5B76-468E-A95E-80780788BD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5">
              <a:extLst>
                <a:ext uri="{FF2B5EF4-FFF2-40B4-BE49-F238E27FC236}">
                  <a16:creationId xmlns:a16="http://schemas.microsoft.com/office/drawing/2014/main" id="{219143C2-6062-4C2C-9563-6534108E3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6">
              <a:extLst>
                <a:ext uri="{FF2B5EF4-FFF2-40B4-BE49-F238E27FC236}">
                  <a16:creationId xmlns:a16="http://schemas.microsoft.com/office/drawing/2014/main" id="{38413A0C-26DB-479B-B747-1D813610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7">
              <a:extLst>
                <a:ext uri="{FF2B5EF4-FFF2-40B4-BE49-F238E27FC236}">
                  <a16:creationId xmlns:a16="http://schemas.microsoft.com/office/drawing/2014/main" id="{CB526B5F-4FAA-4B4C-8AF8-B98EC74A3D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8">
              <a:extLst>
                <a:ext uri="{FF2B5EF4-FFF2-40B4-BE49-F238E27FC236}">
                  <a16:creationId xmlns:a16="http://schemas.microsoft.com/office/drawing/2014/main" id="{54FFF88E-6D69-4AE9-8378-D16419155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9">
              <a:extLst>
                <a:ext uri="{FF2B5EF4-FFF2-40B4-BE49-F238E27FC236}">
                  <a16:creationId xmlns:a16="http://schemas.microsoft.com/office/drawing/2014/main" id="{8008115A-CE00-4E36-BAF1-B511F21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0">
              <a:extLst>
                <a:ext uri="{FF2B5EF4-FFF2-40B4-BE49-F238E27FC236}">
                  <a16:creationId xmlns:a16="http://schemas.microsoft.com/office/drawing/2014/main" id="{2935DB29-6F85-47D8-863C-11386389DB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1">
              <a:extLst>
                <a:ext uri="{FF2B5EF4-FFF2-40B4-BE49-F238E27FC236}">
                  <a16:creationId xmlns:a16="http://schemas.microsoft.com/office/drawing/2014/main" id="{4FB8E51B-1AC1-4671-B181-473C29BEC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2">
              <a:extLst>
                <a:ext uri="{FF2B5EF4-FFF2-40B4-BE49-F238E27FC236}">
                  <a16:creationId xmlns:a16="http://schemas.microsoft.com/office/drawing/2014/main" id="{91E6AE4F-959F-4ED7-A199-8C0307E40E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3">
              <a:extLst>
                <a:ext uri="{FF2B5EF4-FFF2-40B4-BE49-F238E27FC236}">
                  <a16:creationId xmlns:a16="http://schemas.microsoft.com/office/drawing/2014/main" id="{A0445E55-0009-44A5-AA6A-350D9D48A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4">
              <a:extLst>
                <a:ext uri="{FF2B5EF4-FFF2-40B4-BE49-F238E27FC236}">
                  <a16:creationId xmlns:a16="http://schemas.microsoft.com/office/drawing/2014/main" id="{B5291C75-4ECA-4829-B824-5725C32905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Rectangle 53">
              <a:extLst>
                <a:ext uri="{FF2B5EF4-FFF2-40B4-BE49-F238E27FC236}">
                  <a16:creationId xmlns:a16="http://schemas.microsoft.com/office/drawing/2014/main" id="{6793376D-3E7C-4F04-8BC8-EC4820622BE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5" name="Freeform 46">
              <a:extLst>
                <a:ext uri="{FF2B5EF4-FFF2-40B4-BE49-F238E27FC236}">
                  <a16:creationId xmlns:a16="http://schemas.microsoft.com/office/drawing/2014/main" id="{3596510A-5528-445D-AFEA-6E3F89BA8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7">
              <a:extLst>
                <a:ext uri="{FF2B5EF4-FFF2-40B4-BE49-F238E27FC236}">
                  <a16:creationId xmlns:a16="http://schemas.microsoft.com/office/drawing/2014/main" id="{E1B69479-D8C9-4E2E-A931-4D49C4FD7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8">
              <a:extLst>
                <a:ext uri="{FF2B5EF4-FFF2-40B4-BE49-F238E27FC236}">
                  <a16:creationId xmlns:a16="http://schemas.microsoft.com/office/drawing/2014/main" id="{0A759A2E-A8B1-44C8-B3F9-A16714C89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9">
              <a:extLst>
                <a:ext uri="{FF2B5EF4-FFF2-40B4-BE49-F238E27FC236}">
                  <a16:creationId xmlns:a16="http://schemas.microsoft.com/office/drawing/2014/main" id="{6C2B3B3C-1DC9-4352-BB73-801976C8F5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0">
              <a:extLst>
                <a:ext uri="{FF2B5EF4-FFF2-40B4-BE49-F238E27FC236}">
                  <a16:creationId xmlns:a16="http://schemas.microsoft.com/office/drawing/2014/main" id="{EE22E3A8-5789-4189-9AC7-98D6826B0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1">
              <a:extLst>
                <a:ext uri="{FF2B5EF4-FFF2-40B4-BE49-F238E27FC236}">
                  <a16:creationId xmlns:a16="http://schemas.microsoft.com/office/drawing/2014/main" id="{9AC0FC74-D003-4D0D-9CAF-F6A03739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2">
              <a:extLst>
                <a:ext uri="{FF2B5EF4-FFF2-40B4-BE49-F238E27FC236}">
                  <a16:creationId xmlns:a16="http://schemas.microsoft.com/office/drawing/2014/main" id="{126C2057-02E1-4348-ABEB-EAC063A17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3">
              <a:extLst>
                <a:ext uri="{FF2B5EF4-FFF2-40B4-BE49-F238E27FC236}">
                  <a16:creationId xmlns:a16="http://schemas.microsoft.com/office/drawing/2014/main" id="{5150586D-D743-4392-844F-F2AFCCE649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4">
              <a:extLst>
                <a:ext uri="{FF2B5EF4-FFF2-40B4-BE49-F238E27FC236}">
                  <a16:creationId xmlns:a16="http://schemas.microsoft.com/office/drawing/2014/main" id="{9E5B157A-534E-4879-8013-D02864E76F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5">
              <a:extLst>
                <a:ext uri="{FF2B5EF4-FFF2-40B4-BE49-F238E27FC236}">
                  <a16:creationId xmlns:a16="http://schemas.microsoft.com/office/drawing/2014/main" id="{CEE2DD73-7E8C-4F26-8E93-8C32D11B2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6">
              <a:extLst>
                <a:ext uri="{FF2B5EF4-FFF2-40B4-BE49-F238E27FC236}">
                  <a16:creationId xmlns:a16="http://schemas.microsoft.com/office/drawing/2014/main" id="{908CAC5F-DD8E-4A58-BD4C-6D8D29FA49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7">
              <a:extLst>
                <a:ext uri="{FF2B5EF4-FFF2-40B4-BE49-F238E27FC236}">
                  <a16:creationId xmlns:a16="http://schemas.microsoft.com/office/drawing/2014/main" id="{20F130CF-281E-408C-9884-5F8B22CA1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8">
              <a:extLst>
                <a:ext uri="{FF2B5EF4-FFF2-40B4-BE49-F238E27FC236}">
                  <a16:creationId xmlns:a16="http://schemas.microsoft.com/office/drawing/2014/main" id="{3BC78068-9115-4D5D-9B2B-6F9BD9C296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3" name="Місце для вмісту 2">
            <a:extLst>
              <a:ext uri="{FF2B5EF4-FFF2-40B4-BE49-F238E27FC236}">
                <a16:creationId xmlns:a16="http://schemas.microsoft.com/office/drawing/2014/main" id="{D4AD2EC9-5E4E-159B-58B0-FC348A31AE2A}"/>
              </a:ext>
            </a:extLst>
          </p:cNvPr>
          <p:cNvSpPr>
            <a:spLocks noGrp="1"/>
          </p:cNvSpPr>
          <p:nvPr>
            <p:ph idx="1"/>
          </p:nvPr>
        </p:nvSpPr>
        <p:spPr>
          <a:xfrm>
            <a:off x="327443" y="4098274"/>
            <a:ext cx="11169673" cy="3541714"/>
          </a:xfrm>
        </p:spPr>
        <p:txBody>
          <a:bodyPr vert="horz" lIns="91440" tIns="45720" rIns="91440" bIns="45720" rtlCol="0" anchor="t">
            <a:normAutofit/>
          </a:bodyPr>
          <a:lstStyle/>
          <a:p>
            <a:pPr>
              <a:lnSpc>
                <a:spcPct val="110000"/>
              </a:lnSpc>
            </a:pPr>
            <a:r>
              <a:rPr lang="uk-UA" sz="1800" dirty="0">
                <a:ea typeface="+mn-lt"/>
                <a:cs typeface="+mn-lt"/>
              </a:rPr>
              <a:t>Групові засоби передбачають закріплення</a:t>
            </a:r>
            <a:endParaRPr lang="uk-UA" sz="1800"/>
          </a:p>
          <a:p>
            <a:pPr>
              <a:lnSpc>
                <a:spcPct val="110000"/>
              </a:lnSpc>
            </a:pPr>
            <a:r>
              <a:rPr lang="uk-UA" sz="1800" dirty="0">
                <a:ea typeface="+mn-lt"/>
                <a:cs typeface="+mn-lt"/>
              </a:rPr>
              <a:t>декількох монтажних елементів і конструкцій. До цих засобів належать групові кондуктори і спеціальні пристрої (рис. 4)</a:t>
            </a:r>
            <a:endParaRPr lang="uk-UA" sz="1800" dirty="0"/>
          </a:p>
          <a:p>
            <a:pPr>
              <a:lnSpc>
                <a:spcPct val="110000"/>
              </a:lnSpc>
            </a:pPr>
            <a:r>
              <a:rPr lang="uk-UA" sz="1800" dirty="0">
                <a:ea typeface="+mn-lt"/>
                <a:cs typeface="+mn-lt"/>
              </a:rPr>
              <a:t>Рис. 4 – Тимчасове кріплення: а – клинами; б – розчалюванням; в – підкосами; г, д, е – кондукторами; ж – </a:t>
            </a:r>
            <a:r>
              <a:rPr lang="uk-UA" sz="1800" dirty="0" err="1">
                <a:ea typeface="+mn-lt"/>
                <a:cs typeface="+mn-lt"/>
              </a:rPr>
              <a:t>розпорками</a:t>
            </a:r>
            <a:r>
              <a:rPr lang="uk-UA" sz="1800" dirty="0">
                <a:ea typeface="+mn-lt"/>
                <a:cs typeface="+mn-lt"/>
              </a:rPr>
              <a:t>; з – розсувною скобою; і – горизонтальними штангами з осьовими затисками, встановленими зверху конструкцій і через отвори; к – спеціальними пристроями; л – обпиранням на колону шляхом установки в отвір колони балки-чеки; м – те ж установкою </a:t>
            </a:r>
            <a:r>
              <a:rPr lang="uk-UA" sz="1800" dirty="0" err="1">
                <a:ea typeface="+mn-lt"/>
                <a:cs typeface="+mn-lt"/>
              </a:rPr>
              <a:t>обтисних</a:t>
            </a:r>
            <a:r>
              <a:rPr lang="uk-UA" sz="1800" dirty="0">
                <a:ea typeface="+mn-lt"/>
                <a:cs typeface="+mn-lt"/>
              </a:rPr>
              <a:t> пристроїв чи клинових опор; н – груповим кондуктором</a:t>
            </a:r>
            <a:endParaRPr lang="uk-UA" sz="1800"/>
          </a:p>
          <a:p>
            <a:pPr>
              <a:lnSpc>
                <a:spcPct val="110000"/>
              </a:lnSpc>
            </a:pPr>
            <a:endParaRPr lang="uk-UA" sz="1000"/>
          </a:p>
        </p:txBody>
      </p:sp>
      <p:pic>
        <p:nvPicPr>
          <p:cNvPr id="5" name="Рисунок 4" descr="Зображення, що містить ескіз, схема, Креслення, малюнок&#10;&#10;Опис створено автоматично">
            <a:extLst>
              <a:ext uri="{FF2B5EF4-FFF2-40B4-BE49-F238E27FC236}">
                <a16:creationId xmlns:a16="http://schemas.microsoft.com/office/drawing/2014/main" id="{06D62071-8FFF-C158-6788-67F1AA0C67D3}"/>
              </a:ext>
            </a:extLst>
          </p:cNvPr>
          <p:cNvPicPr>
            <a:picLocks noChangeAspect="1"/>
          </p:cNvPicPr>
          <p:nvPr/>
        </p:nvPicPr>
        <p:blipFill>
          <a:blip r:embed="rId4"/>
          <a:stretch>
            <a:fillRect/>
          </a:stretch>
        </p:blipFill>
        <p:spPr>
          <a:xfrm>
            <a:off x="2425909" y="120238"/>
            <a:ext cx="7340183" cy="4106673"/>
          </a:xfrm>
          <a:prstGeom prst="rect">
            <a:avLst/>
          </a:prstGeom>
        </p:spPr>
      </p:pic>
      <p:sp>
        <p:nvSpPr>
          <p:cNvPr id="4" name="TextBox 3">
            <a:extLst>
              <a:ext uri="{FF2B5EF4-FFF2-40B4-BE49-F238E27FC236}">
                <a16:creationId xmlns:a16="http://schemas.microsoft.com/office/drawing/2014/main" id="{8EA5F299-F71F-EFB0-E512-D5F7D5577218}"/>
              </a:ext>
            </a:extLst>
          </p:cNvPr>
          <p:cNvSpPr txBox="1"/>
          <p:nvPr/>
        </p:nvSpPr>
        <p:spPr>
          <a:xfrm>
            <a:off x="9028042" y="3798958"/>
            <a:ext cx="16454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dirty="0">
                <a:solidFill>
                  <a:schemeClr val="bg1"/>
                </a:solidFill>
              </a:rPr>
              <a:t>Рис.4</a:t>
            </a:r>
          </a:p>
        </p:txBody>
      </p:sp>
    </p:spTree>
    <p:extLst>
      <p:ext uri="{BB962C8B-B14F-4D97-AF65-F5344CB8AC3E}">
        <p14:creationId xmlns:p14="http://schemas.microsoft.com/office/powerpoint/2010/main" val="1933921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872A0B-8668-4500-9509-EAA581B26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8B504305-5526-408E-85F7-F0BA7E527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5827CE64-2533-45A6-9A39-7D5052E5CEE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Заголовок 1">
            <a:extLst>
              <a:ext uri="{FF2B5EF4-FFF2-40B4-BE49-F238E27FC236}">
                <a16:creationId xmlns:a16="http://schemas.microsoft.com/office/drawing/2014/main" id="{681E66B3-5C4A-89BF-A7F5-BF2C40DE7416}"/>
              </a:ext>
            </a:extLst>
          </p:cNvPr>
          <p:cNvSpPr>
            <a:spLocks noGrp="1"/>
          </p:cNvSpPr>
          <p:nvPr>
            <p:ph type="title"/>
          </p:nvPr>
        </p:nvSpPr>
        <p:spPr>
          <a:xfrm>
            <a:off x="6448425" y="618518"/>
            <a:ext cx="4598985" cy="1478570"/>
          </a:xfrm>
        </p:spPr>
        <p:txBody>
          <a:bodyPr>
            <a:normAutofit/>
          </a:bodyPr>
          <a:lstStyle/>
          <a:p>
            <a:endParaRPr lang="uk-UA"/>
          </a:p>
        </p:txBody>
      </p:sp>
      <p:pic>
        <p:nvPicPr>
          <p:cNvPr id="4" name="Рисунок 3" descr="ᐉ Такелажне обладнання: що це, види та особливості застосування • Критерії  вибору такелажного обладнання">
            <a:extLst>
              <a:ext uri="{FF2B5EF4-FFF2-40B4-BE49-F238E27FC236}">
                <a16:creationId xmlns:a16="http://schemas.microsoft.com/office/drawing/2014/main" id="{758A7021-D13E-BBD7-FD20-E56EB1F46F56}"/>
              </a:ext>
            </a:extLst>
          </p:cNvPr>
          <p:cNvPicPr>
            <a:picLocks noChangeAspect="1"/>
          </p:cNvPicPr>
          <p:nvPr/>
        </p:nvPicPr>
        <p:blipFill rotWithShape="1">
          <a:blip r:embed="rId4"/>
          <a:srcRect r="15034" b="1"/>
          <a:stretch/>
        </p:blipFill>
        <p:spPr>
          <a:xfrm>
            <a:off x="-5597" y="10"/>
            <a:ext cx="6101597" cy="6857990"/>
          </a:xfrm>
          <a:prstGeom prst="rect">
            <a:avLst/>
          </a:prstGeom>
        </p:spPr>
      </p:pic>
      <p:grpSp>
        <p:nvGrpSpPr>
          <p:cNvPr id="13" name="Group 12">
            <a:extLst>
              <a:ext uri="{FF2B5EF4-FFF2-40B4-BE49-F238E27FC236}">
                <a16:creationId xmlns:a16="http://schemas.microsoft.com/office/drawing/2014/main" id="{240590EE-5428-41AA-95B2-96FCC1CE67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494DCC55-99C6-45CF-B357-E3848C8093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5" name="Freeform 6">
              <a:extLst>
                <a:ext uri="{FF2B5EF4-FFF2-40B4-BE49-F238E27FC236}">
                  <a16:creationId xmlns:a16="http://schemas.microsoft.com/office/drawing/2014/main" id="{63D64E32-FF0C-4665-B9D8-D1ECAAE5BA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 name="Freeform 7">
              <a:extLst>
                <a:ext uri="{FF2B5EF4-FFF2-40B4-BE49-F238E27FC236}">
                  <a16:creationId xmlns:a16="http://schemas.microsoft.com/office/drawing/2014/main" id="{3675001D-3840-4589-8190-505A7F52F0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Rectangle 16">
              <a:extLst>
                <a:ext uri="{FF2B5EF4-FFF2-40B4-BE49-F238E27FC236}">
                  <a16:creationId xmlns:a16="http://schemas.microsoft.com/office/drawing/2014/main" id="{19E34E87-395F-4023-A80E-D1CBAAEBD9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8" name="Freeform 9">
              <a:extLst>
                <a:ext uri="{FF2B5EF4-FFF2-40B4-BE49-F238E27FC236}">
                  <a16:creationId xmlns:a16="http://schemas.microsoft.com/office/drawing/2014/main" id="{6FB1B38F-1B92-41C3-AA1D-6D6440FB0D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0">
              <a:extLst>
                <a:ext uri="{FF2B5EF4-FFF2-40B4-BE49-F238E27FC236}">
                  <a16:creationId xmlns:a16="http://schemas.microsoft.com/office/drawing/2014/main" id="{02FBE453-FBD2-4348-8DDA-4A023444E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1">
              <a:extLst>
                <a:ext uri="{FF2B5EF4-FFF2-40B4-BE49-F238E27FC236}">
                  <a16:creationId xmlns:a16="http://schemas.microsoft.com/office/drawing/2014/main" id="{60D719E8-BF78-4F42-B9D1-7F5E02A36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2">
              <a:extLst>
                <a:ext uri="{FF2B5EF4-FFF2-40B4-BE49-F238E27FC236}">
                  <a16:creationId xmlns:a16="http://schemas.microsoft.com/office/drawing/2014/main" id="{5EC70737-9C19-4CF5-84DA-B22A960D53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3">
              <a:extLst>
                <a:ext uri="{FF2B5EF4-FFF2-40B4-BE49-F238E27FC236}">
                  <a16:creationId xmlns:a16="http://schemas.microsoft.com/office/drawing/2014/main" id="{88FD042E-E56E-4360-9620-F811AB9A3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4">
              <a:extLst>
                <a:ext uri="{FF2B5EF4-FFF2-40B4-BE49-F238E27FC236}">
                  <a16:creationId xmlns:a16="http://schemas.microsoft.com/office/drawing/2014/main" id="{18F15D2B-0812-46F6-B0F4-6A6714B5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5">
              <a:extLst>
                <a:ext uri="{FF2B5EF4-FFF2-40B4-BE49-F238E27FC236}">
                  <a16:creationId xmlns:a16="http://schemas.microsoft.com/office/drawing/2014/main" id="{0C2F2A50-98DD-4F92-BDFE-B72E235766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6">
              <a:extLst>
                <a:ext uri="{FF2B5EF4-FFF2-40B4-BE49-F238E27FC236}">
                  <a16:creationId xmlns:a16="http://schemas.microsoft.com/office/drawing/2014/main" id="{473541D9-6DAE-4718-97D4-8952F4E7CC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7">
              <a:extLst>
                <a:ext uri="{FF2B5EF4-FFF2-40B4-BE49-F238E27FC236}">
                  <a16:creationId xmlns:a16="http://schemas.microsoft.com/office/drawing/2014/main" id="{3A56C5E9-011C-44D2-AF94-3BF5420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8">
              <a:extLst>
                <a:ext uri="{FF2B5EF4-FFF2-40B4-BE49-F238E27FC236}">
                  <a16:creationId xmlns:a16="http://schemas.microsoft.com/office/drawing/2014/main" id="{CD279E0E-1CD5-4F41-96A5-3A09707E81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9">
              <a:extLst>
                <a:ext uri="{FF2B5EF4-FFF2-40B4-BE49-F238E27FC236}">
                  <a16:creationId xmlns:a16="http://schemas.microsoft.com/office/drawing/2014/main" id="{F5A6F094-9E54-4985-8738-D2067A4F0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0">
              <a:extLst>
                <a:ext uri="{FF2B5EF4-FFF2-40B4-BE49-F238E27FC236}">
                  <a16:creationId xmlns:a16="http://schemas.microsoft.com/office/drawing/2014/main" id="{99D51F59-FA93-490E-B9CF-97BB63747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1">
              <a:extLst>
                <a:ext uri="{FF2B5EF4-FFF2-40B4-BE49-F238E27FC236}">
                  <a16:creationId xmlns:a16="http://schemas.microsoft.com/office/drawing/2014/main" id="{3CD83DC6-F4A0-4A4D-AAC3-83983F960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2">
              <a:extLst>
                <a:ext uri="{FF2B5EF4-FFF2-40B4-BE49-F238E27FC236}">
                  <a16:creationId xmlns:a16="http://schemas.microsoft.com/office/drawing/2014/main" id="{6E9B4028-C74F-4631-8312-68B30E6E6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3">
              <a:extLst>
                <a:ext uri="{FF2B5EF4-FFF2-40B4-BE49-F238E27FC236}">
                  <a16:creationId xmlns:a16="http://schemas.microsoft.com/office/drawing/2014/main" id="{1E3337C9-1DDE-4E2E-8519-7D2C23C95F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4">
              <a:extLst>
                <a:ext uri="{FF2B5EF4-FFF2-40B4-BE49-F238E27FC236}">
                  <a16:creationId xmlns:a16="http://schemas.microsoft.com/office/drawing/2014/main" id="{754A526E-6EC0-458A-9C4C-008F6749CD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5">
              <a:extLst>
                <a:ext uri="{FF2B5EF4-FFF2-40B4-BE49-F238E27FC236}">
                  <a16:creationId xmlns:a16="http://schemas.microsoft.com/office/drawing/2014/main" id="{6A3DA723-7448-48CF-8BD2-FED2D4FE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6">
              <a:extLst>
                <a:ext uri="{FF2B5EF4-FFF2-40B4-BE49-F238E27FC236}">
                  <a16:creationId xmlns:a16="http://schemas.microsoft.com/office/drawing/2014/main" id="{9B506EC1-D8A8-4532-B78B-A236567EE0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7">
              <a:extLst>
                <a:ext uri="{FF2B5EF4-FFF2-40B4-BE49-F238E27FC236}">
                  <a16:creationId xmlns:a16="http://schemas.microsoft.com/office/drawing/2014/main" id="{AA9DFB36-74F4-4977-ABC5-3257EDA33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8">
              <a:extLst>
                <a:ext uri="{FF2B5EF4-FFF2-40B4-BE49-F238E27FC236}">
                  <a16:creationId xmlns:a16="http://schemas.microsoft.com/office/drawing/2014/main" id="{966A7FBA-BB79-4AF0-90C2-5F2BC9F2D1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9">
              <a:extLst>
                <a:ext uri="{FF2B5EF4-FFF2-40B4-BE49-F238E27FC236}">
                  <a16:creationId xmlns:a16="http://schemas.microsoft.com/office/drawing/2014/main" id="{23BB8A47-FF1B-44E5-8D93-7ADF37F1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30">
              <a:extLst>
                <a:ext uri="{FF2B5EF4-FFF2-40B4-BE49-F238E27FC236}">
                  <a16:creationId xmlns:a16="http://schemas.microsoft.com/office/drawing/2014/main" id="{E463E1B7-7BED-4425-95B7-F6F75F8733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1">
              <a:extLst>
                <a:ext uri="{FF2B5EF4-FFF2-40B4-BE49-F238E27FC236}">
                  <a16:creationId xmlns:a16="http://schemas.microsoft.com/office/drawing/2014/main" id="{749D0675-4397-4610-9807-2F7C1CC94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2">
              <a:extLst>
                <a:ext uri="{FF2B5EF4-FFF2-40B4-BE49-F238E27FC236}">
                  <a16:creationId xmlns:a16="http://schemas.microsoft.com/office/drawing/2014/main" id="{DE7617CF-8919-43C3-9557-08D67C7DAF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Rectangle 41">
              <a:extLst>
                <a:ext uri="{FF2B5EF4-FFF2-40B4-BE49-F238E27FC236}">
                  <a16:creationId xmlns:a16="http://schemas.microsoft.com/office/drawing/2014/main" id="{3DB68720-7E37-4930-9900-8632140D6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3" name="Freeform 34">
              <a:extLst>
                <a:ext uri="{FF2B5EF4-FFF2-40B4-BE49-F238E27FC236}">
                  <a16:creationId xmlns:a16="http://schemas.microsoft.com/office/drawing/2014/main" id="{202F13DF-5B76-468E-A95E-80780788BD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5">
              <a:extLst>
                <a:ext uri="{FF2B5EF4-FFF2-40B4-BE49-F238E27FC236}">
                  <a16:creationId xmlns:a16="http://schemas.microsoft.com/office/drawing/2014/main" id="{219143C2-6062-4C2C-9563-6534108E3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6">
              <a:extLst>
                <a:ext uri="{FF2B5EF4-FFF2-40B4-BE49-F238E27FC236}">
                  <a16:creationId xmlns:a16="http://schemas.microsoft.com/office/drawing/2014/main" id="{38413A0C-26DB-479B-B747-1D813610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7">
              <a:extLst>
                <a:ext uri="{FF2B5EF4-FFF2-40B4-BE49-F238E27FC236}">
                  <a16:creationId xmlns:a16="http://schemas.microsoft.com/office/drawing/2014/main" id="{CB526B5F-4FAA-4B4C-8AF8-B98EC74A3D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8">
              <a:extLst>
                <a:ext uri="{FF2B5EF4-FFF2-40B4-BE49-F238E27FC236}">
                  <a16:creationId xmlns:a16="http://schemas.microsoft.com/office/drawing/2014/main" id="{54FFF88E-6D69-4AE9-8378-D16419155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9">
              <a:extLst>
                <a:ext uri="{FF2B5EF4-FFF2-40B4-BE49-F238E27FC236}">
                  <a16:creationId xmlns:a16="http://schemas.microsoft.com/office/drawing/2014/main" id="{8008115A-CE00-4E36-BAF1-B511F21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0">
              <a:extLst>
                <a:ext uri="{FF2B5EF4-FFF2-40B4-BE49-F238E27FC236}">
                  <a16:creationId xmlns:a16="http://schemas.microsoft.com/office/drawing/2014/main" id="{2935DB29-6F85-47D8-863C-11386389DB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1">
              <a:extLst>
                <a:ext uri="{FF2B5EF4-FFF2-40B4-BE49-F238E27FC236}">
                  <a16:creationId xmlns:a16="http://schemas.microsoft.com/office/drawing/2014/main" id="{4FB8E51B-1AC1-4671-B181-473C29BEC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2">
              <a:extLst>
                <a:ext uri="{FF2B5EF4-FFF2-40B4-BE49-F238E27FC236}">
                  <a16:creationId xmlns:a16="http://schemas.microsoft.com/office/drawing/2014/main" id="{91E6AE4F-959F-4ED7-A199-8C0307E40E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3">
              <a:extLst>
                <a:ext uri="{FF2B5EF4-FFF2-40B4-BE49-F238E27FC236}">
                  <a16:creationId xmlns:a16="http://schemas.microsoft.com/office/drawing/2014/main" id="{A0445E55-0009-44A5-AA6A-350D9D48A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4">
              <a:extLst>
                <a:ext uri="{FF2B5EF4-FFF2-40B4-BE49-F238E27FC236}">
                  <a16:creationId xmlns:a16="http://schemas.microsoft.com/office/drawing/2014/main" id="{B5291C75-4ECA-4829-B824-5725C32905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Rectangle 53">
              <a:extLst>
                <a:ext uri="{FF2B5EF4-FFF2-40B4-BE49-F238E27FC236}">
                  <a16:creationId xmlns:a16="http://schemas.microsoft.com/office/drawing/2014/main" id="{6793376D-3E7C-4F04-8BC8-EC4820622BE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5" name="Freeform 46">
              <a:extLst>
                <a:ext uri="{FF2B5EF4-FFF2-40B4-BE49-F238E27FC236}">
                  <a16:creationId xmlns:a16="http://schemas.microsoft.com/office/drawing/2014/main" id="{3596510A-5528-445D-AFEA-6E3F89BA8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7">
              <a:extLst>
                <a:ext uri="{FF2B5EF4-FFF2-40B4-BE49-F238E27FC236}">
                  <a16:creationId xmlns:a16="http://schemas.microsoft.com/office/drawing/2014/main" id="{E1B69479-D8C9-4E2E-A931-4D49C4FD7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8">
              <a:extLst>
                <a:ext uri="{FF2B5EF4-FFF2-40B4-BE49-F238E27FC236}">
                  <a16:creationId xmlns:a16="http://schemas.microsoft.com/office/drawing/2014/main" id="{0A759A2E-A8B1-44C8-B3F9-A16714C89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9">
              <a:extLst>
                <a:ext uri="{FF2B5EF4-FFF2-40B4-BE49-F238E27FC236}">
                  <a16:creationId xmlns:a16="http://schemas.microsoft.com/office/drawing/2014/main" id="{6C2B3B3C-1DC9-4352-BB73-801976C8F5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0">
              <a:extLst>
                <a:ext uri="{FF2B5EF4-FFF2-40B4-BE49-F238E27FC236}">
                  <a16:creationId xmlns:a16="http://schemas.microsoft.com/office/drawing/2014/main" id="{EE22E3A8-5789-4189-9AC7-98D6826B0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1">
              <a:extLst>
                <a:ext uri="{FF2B5EF4-FFF2-40B4-BE49-F238E27FC236}">
                  <a16:creationId xmlns:a16="http://schemas.microsoft.com/office/drawing/2014/main" id="{9AC0FC74-D003-4D0D-9CAF-F6A03739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2">
              <a:extLst>
                <a:ext uri="{FF2B5EF4-FFF2-40B4-BE49-F238E27FC236}">
                  <a16:creationId xmlns:a16="http://schemas.microsoft.com/office/drawing/2014/main" id="{126C2057-02E1-4348-ABEB-EAC063A17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3">
              <a:extLst>
                <a:ext uri="{FF2B5EF4-FFF2-40B4-BE49-F238E27FC236}">
                  <a16:creationId xmlns:a16="http://schemas.microsoft.com/office/drawing/2014/main" id="{5150586D-D743-4392-844F-F2AFCCE649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4">
              <a:extLst>
                <a:ext uri="{FF2B5EF4-FFF2-40B4-BE49-F238E27FC236}">
                  <a16:creationId xmlns:a16="http://schemas.microsoft.com/office/drawing/2014/main" id="{9E5B157A-534E-4879-8013-D02864E76F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5">
              <a:extLst>
                <a:ext uri="{FF2B5EF4-FFF2-40B4-BE49-F238E27FC236}">
                  <a16:creationId xmlns:a16="http://schemas.microsoft.com/office/drawing/2014/main" id="{CEE2DD73-7E8C-4F26-8E93-8C32D11B2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6">
              <a:extLst>
                <a:ext uri="{FF2B5EF4-FFF2-40B4-BE49-F238E27FC236}">
                  <a16:creationId xmlns:a16="http://schemas.microsoft.com/office/drawing/2014/main" id="{908CAC5F-DD8E-4A58-BD4C-6D8D29FA49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7">
              <a:extLst>
                <a:ext uri="{FF2B5EF4-FFF2-40B4-BE49-F238E27FC236}">
                  <a16:creationId xmlns:a16="http://schemas.microsoft.com/office/drawing/2014/main" id="{20F130CF-281E-408C-9884-5F8B22CA1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8">
              <a:extLst>
                <a:ext uri="{FF2B5EF4-FFF2-40B4-BE49-F238E27FC236}">
                  <a16:creationId xmlns:a16="http://schemas.microsoft.com/office/drawing/2014/main" id="{3BC78068-9115-4D5D-9B2B-6F9BD9C296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3" name="Місце для вмісту 2">
            <a:extLst>
              <a:ext uri="{FF2B5EF4-FFF2-40B4-BE49-F238E27FC236}">
                <a16:creationId xmlns:a16="http://schemas.microsoft.com/office/drawing/2014/main" id="{A4296FC1-61B8-6FCD-17E3-36C56143AD36}"/>
              </a:ext>
            </a:extLst>
          </p:cNvPr>
          <p:cNvSpPr>
            <a:spLocks noGrp="1"/>
          </p:cNvSpPr>
          <p:nvPr>
            <p:ph idx="1"/>
          </p:nvPr>
        </p:nvSpPr>
        <p:spPr>
          <a:xfrm>
            <a:off x="6223573" y="238307"/>
            <a:ext cx="5673280" cy="6252434"/>
          </a:xfrm>
        </p:spPr>
        <p:txBody>
          <a:bodyPr vert="horz" lIns="91440" tIns="45720" rIns="91440" bIns="45720" rtlCol="0" anchor="t">
            <a:normAutofit/>
          </a:bodyPr>
          <a:lstStyle/>
          <a:p>
            <a:pPr>
              <a:lnSpc>
                <a:spcPct val="110000"/>
              </a:lnSpc>
            </a:pPr>
            <a:r>
              <a:rPr lang="uk-UA" sz="1800" dirty="0">
                <a:solidFill>
                  <a:schemeClr val="bg2"/>
                </a:solidFill>
                <a:ea typeface="+mn-lt"/>
                <a:cs typeface="+mn-lt"/>
              </a:rPr>
              <a:t>Вимоги до такелажного обладнання. </a:t>
            </a:r>
            <a:endParaRPr lang="uk-UA" sz="1800">
              <a:solidFill>
                <a:schemeClr val="bg2"/>
              </a:solidFill>
            </a:endParaRPr>
          </a:p>
          <a:p>
            <a:pPr>
              <a:lnSpc>
                <a:spcPct val="110000"/>
              </a:lnSpc>
            </a:pPr>
            <a:r>
              <a:rPr lang="uk-UA" sz="1800" dirty="0">
                <a:solidFill>
                  <a:schemeClr val="bg2"/>
                </a:solidFill>
                <a:ea typeface="+mn-lt"/>
                <a:cs typeface="+mn-lt"/>
              </a:rPr>
              <a:t>1) При монтажних роботах застосовують стальні канати з межею міцності </a:t>
            </a:r>
            <a:endParaRPr lang="uk-UA" sz="1800">
              <a:solidFill>
                <a:schemeClr val="bg2"/>
              </a:solidFill>
            </a:endParaRPr>
          </a:p>
          <a:p>
            <a:pPr>
              <a:lnSpc>
                <a:spcPct val="110000"/>
              </a:lnSpc>
            </a:pPr>
            <a:r>
              <a:rPr lang="uk-UA" sz="1800" dirty="0">
                <a:solidFill>
                  <a:schemeClr val="bg2"/>
                </a:solidFill>
                <a:ea typeface="+mn-lt"/>
                <a:cs typeface="+mn-lt"/>
              </a:rPr>
              <a:t>1400...2500 МПа. </a:t>
            </a:r>
            <a:endParaRPr lang="uk-UA" sz="1800">
              <a:solidFill>
                <a:schemeClr val="bg2"/>
              </a:solidFill>
            </a:endParaRPr>
          </a:p>
          <a:p>
            <a:pPr>
              <a:lnSpc>
                <a:spcPct val="110000"/>
              </a:lnSpc>
            </a:pPr>
            <a:r>
              <a:rPr lang="uk-UA" sz="1800" dirty="0">
                <a:solidFill>
                  <a:schemeClr val="bg2"/>
                </a:solidFill>
                <a:ea typeface="+mn-lt"/>
                <a:cs typeface="+mn-lt"/>
              </a:rPr>
              <a:t>При розрахунку стропів коефіцієнт запасу міцності:</a:t>
            </a:r>
            <a:endParaRPr lang="uk-UA" sz="1800">
              <a:solidFill>
                <a:schemeClr val="bg2"/>
              </a:solidFill>
            </a:endParaRPr>
          </a:p>
          <a:p>
            <a:pPr>
              <a:lnSpc>
                <a:spcPct val="110000"/>
              </a:lnSpc>
            </a:pPr>
            <a:r>
              <a:rPr lang="uk-UA" sz="1800" dirty="0">
                <a:solidFill>
                  <a:schemeClr val="bg2"/>
                </a:solidFill>
                <a:ea typeface="+mn-lt"/>
                <a:cs typeface="+mn-lt"/>
              </a:rPr>
              <a:t>при Q&gt;50т. </a:t>
            </a:r>
            <a:r>
              <a:rPr lang="uk-UA" sz="1800" err="1">
                <a:solidFill>
                  <a:schemeClr val="bg2"/>
                </a:solidFill>
                <a:ea typeface="+mn-lt"/>
                <a:cs typeface="+mn-lt"/>
              </a:rPr>
              <a:t>Кз</a:t>
            </a:r>
            <a:r>
              <a:rPr lang="uk-UA" sz="1800" dirty="0">
                <a:solidFill>
                  <a:schemeClr val="bg2"/>
                </a:solidFill>
                <a:ea typeface="+mn-lt"/>
                <a:cs typeface="+mn-lt"/>
              </a:rPr>
              <a:t>=6</a:t>
            </a:r>
            <a:endParaRPr lang="uk-UA" sz="1800">
              <a:solidFill>
                <a:schemeClr val="bg2"/>
              </a:solidFill>
            </a:endParaRPr>
          </a:p>
          <a:p>
            <a:pPr>
              <a:lnSpc>
                <a:spcPct val="110000"/>
              </a:lnSpc>
            </a:pPr>
            <a:r>
              <a:rPr lang="uk-UA" sz="1800" dirty="0">
                <a:solidFill>
                  <a:schemeClr val="bg2"/>
                </a:solidFill>
                <a:ea typeface="+mn-lt"/>
                <a:cs typeface="+mn-lt"/>
              </a:rPr>
              <a:t>Q&lt;50т. </a:t>
            </a:r>
            <a:r>
              <a:rPr lang="uk-UA" sz="1800" err="1">
                <a:solidFill>
                  <a:schemeClr val="bg2"/>
                </a:solidFill>
                <a:ea typeface="+mn-lt"/>
                <a:cs typeface="+mn-lt"/>
              </a:rPr>
              <a:t>Кз</a:t>
            </a:r>
            <a:r>
              <a:rPr lang="uk-UA" sz="1800" dirty="0">
                <a:solidFill>
                  <a:schemeClr val="bg2"/>
                </a:solidFill>
                <a:ea typeface="+mn-lt"/>
                <a:cs typeface="+mn-lt"/>
              </a:rPr>
              <a:t> = 8</a:t>
            </a:r>
            <a:endParaRPr lang="uk-UA" sz="1800" dirty="0">
              <a:solidFill>
                <a:schemeClr val="bg2"/>
              </a:solidFill>
            </a:endParaRPr>
          </a:p>
          <a:p>
            <a:pPr>
              <a:lnSpc>
                <a:spcPct val="110000"/>
              </a:lnSpc>
            </a:pPr>
            <a:r>
              <a:rPr lang="uk-UA" sz="1800" dirty="0">
                <a:ea typeface="+mn-lt"/>
                <a:cs typeface="+mn-lt"/>
              </a:rPr>
              <a:t>Стропування — це робота по закріпленню конструкцій до гака монтажного крана.</a:t>
            </a:r>
            <a:endParaRPr lang="uk-UA" sz="1800" dirty="0"/>
          </a:p>
          <a:p>
            <a:pPr>
              <a:lnSpc>
                <a:spcPct val="110000"/>
              </a:lnSpc>
            </a:pPr>
            <a:r>
              <a:rPr lang="uk-UA" sz="1800" dirty="0">
                <a:ea typeface="+mn-lt"/>
                <a:cs typeface="+mn-lt"/>
              </a:rPr>
              <a:t>Застосовують наступні види стропів: універсальні, полегшені, </a:t>
            </a:r>
            <a:r>
              <a:rPr lang="uk-UA" sz="1800" err="1">
                <a:ea typeface="+mn-lt"/>
                <a:cs typeface="+mn-lt"/>
              </a:rPr>
              <a:t>двовіткові</a:t>
            </a:r>
            <a:r>
              <a:rPr lang="uk-UA" sz="1800" dirty="0">
                <a:ea typeface="+mn-lt"/>
                <a:cs typeface="+mn-lt"/>
              </a:rPr>
              <a:t>, </a:t>
            </a:r>
            <a:endParaRPr lang="uk-UA" sz="1800" dirty="0"/>
          </a:p>
          <a:p>
            <a:pPr>
              <a:lnSpc>
                <a:spcPct val="110000"/>
              </a:lnSpc>
            </a:pPr>
            <a:r>
              <a:rPr lang="uk-UA" sz="1800" err="1">
                <a:ea typeface="+mn-lt"/>
                <a:cs typeface="+mn-lt"/>
              </a:rPr>
              <a:t>чотирьохвіткові</a:t>
            </a:r>
            <a:r>
              <a:rPr lang="uk-UA" sz="1800" dirty="0">
                <a:ea typeface="+mn-lt"/>
                <a:cs typeface="+mn-lt"/>
              </a:rPr>
              <a:t>, </a:t>
            </a:r>
            <a:r>
              <a:rPr lang="uk-UA" sz="1800" err="1">
                <a:ea typeface="+mn-lt"/>
                <a:cs typeface="+mn-lt"/>
              </a:rPr>
              <a:t>тривіткові</a:t>
            </a:r>
            <a:r>
              <a:rPr lang="uk-UA" sz="1800" dirty="0">
                <a:ea typeface="+mn-lt"/>
                <a:cs typeface="+mn-lt"/>
              </a:rPr>
              <a:t>, гнучкі стропувальн1 елементи. </a:t>
            </a:r>
            <a:endParaRPr lang="uk-UA" sz="1800" dirty="0"/>
          </a:p>
          <a:p>
            <a:pPr>
              <a:lnSpc>
                <a:spcPct val="110000"/>
              </a:lnSpc>
            </a:pPr>
            <a:r>
              <a:rPr lang="uk-UA" sz="1800" dirty="0">
                <a:ea typeface="+mn-lt"/>
                <a:cs typeface="+mn-lt"/>
              </a:rPr>
              <a:t>Захвати бувають </a:t>
            </a:r>
            <a:r>
              <a:rPr lang="uk-UA" sz="1800" dirty="0" err="1">
                <a:ea typeface="+mn-lt"/>
                <a:cs typeface="+mn-lt"/>
              </a:rPr>
              <a:t>петльові</a:t>
            </a:r>
            <a:r>
              <a:rPr lang="uk-UA" sz="1800" dirty="0">
                <a:ea typeface="+mn-lt"/>
                <a:cs typeface="+mn-lt"/>
              </a:rPr>
              <a:t> і </a:t>
            </a:r>
            <a:r>
              <a:rPr lang="uk-UA" sz="1800" dirty="0" err="1">
                <a:ea typeface="+mn-lt"/>
                <a:cs typeface="+mn-lt"/>
              </a:rPr>
              <a:t>безпетльові</a:t>
            </a:r>
            <a:r>
              <a:rPr lang="uk-UA" sz="1800" dirty="0">
                <a:ea typeface="+mn-lt"/>
                <a:cs typeface="+mn-lt"/>
              </a:rPr>
              <a:t>.</a:t>
            </a:r>
            <a:endParaRPr lang="uk-UA" sz="1800" dirty="0"/>
          </a:p>
          <a:p>
            <a:pPr>
              <a:lnSpc>
                <a:spcPct val="110000"/>
              </a:lnSpc>
            </a:pPr>
            <a:endParaRPr lang="uk-UA" sz="1000"/>
          </a:p>
        </p:txBody>
      </p:sp>
    </p:spTree>
    <p:extLst>
      <p:ext uri="{BB962C8B-B14F-4D97-AF65-F5344CB8AC3E}">
        <p14:creationId xmlns:p14="http://schemas.microsoft.com/office/powerpoint/2010/main" val="304794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BF85DB-396C-53B2-1E6A-178EF6D0D985}"/>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BAE81013-3F4E-74DB-8F85-DF5CD62D360B}"/>
              </a:ext>
            </a:extLst>
          </p:cNvPr>
          <p:cNvSpPr>
            <a:spLocks noGrp="1"/>
          </p:cNvSpPr>
          <p:nvPr>
            <p:ph idx="1"/>
          </p:nvPr>
        </p:nvSpPr>
        <p:spPr>
          <a:xfrm>
            <a:off x="991510" y="188339"/>
            <a:ext cx="9905999" cy="3541714"/>
          </a:xfrm>
        </p:spPr>
        <p:txBody>
          <a:bodyPr vert="horz" lIns="91440" tIns="45720" rIns="91440" bIns="45720" rtlCol="0" anchor="t">
            <a:normAutofit/>
          </a:bodyPr>
          <a:lstStyle/>
          <a:p>
            <a:r>
              <a:rPr lang="uk-UA" err="1">
                <a:solidFill>
                  <a:schemeClr val="bg2"/>
                </a:solidFill>
                <a:ea typeface="+mn-lt"/>
                <a:cs typeface="+mn-lt"/>
              </a:rPr>
              <a:t>Безпетльові</a:t>
            </a:r>
            <a:r>
              <a:rPr lang="uk-UA" dirty="0">
                <a:solidFill>
                  <a:schemeClr val="bg2"/>
                </a:solidFill>
                <a:ea typeface="+mn-lt"/>
                <a:cs typeface="+mn-lt"/>
              </a:rPr>
              <a:t> захвати дозволяють зекономити значну кількість металу і мають місцеве або дистанційне розташування. </a:t>
            </a:r>
            <a:endParaRPr lang="uk-UA">
              <a:solidFill>
                <a:schemeClr val="bg2"/>
              </a:solidFill>
            </a:endParaRPr>
          </a:p>
          <a:p>
            <a:r>
              <a:rPr lang="uk-UA" dirty="0">
                <a:solidFill>
                  <a:schemeClr val="bg2"/>
                </a:solidFill>
                <a:ea typeface="+mn-lt"/>
                <a:cs typeface="+mn-lt"/>
              </a:rPr>
              <a:t>Вимоги до розрахунку віток стропів: </a:t>
            </a:r>
            <a:endParaRPr lang="uk-UA">
              <a:solidFill>
                <a:schemeClr val="bg2"/>
              </a:solidFill>
            </a:endParaRPr>
          </a:p>
          <a:p>
            <a:r>
              <a:rPr lang="uk-UA" dirty="0">
                <a:solidFill>
                  <a:schemeClr val="bg2"/>
                </a:solidFill>
                <a:ea typeface="+mn-lt"/>
                <a:cs typeface="+mn-lt"/>
              </a:rPr>
              <a:t>1) максимальне зусилля у вітках стропів:</a:t>
            </a:r>
            <a:endParaRPr lang="uk-UA" dirty="0">
              <a:solidFill>
                <a:schemeClr val="bg2"/>
              </a:solidFill>
            </a:endParaRPr>
          </a:p>
          <a:p>
            <a:endParaRPr lang="uk-UA" dirty="0"/>
          </a:p>
        </p:txBody>
      </p:sp>
      <p:pic>
        <p:nvPicPr>
          <p:cNvPr id="4" name="Рисунок 3" descr="Зображення, що містить текст, Шрифт, білий, ряд&#10;&#10;Опис створено автоматично">
            <a:extLst>
              <a:ext uri="{FF2B5EF4-FFF2-40B4-BE49-F238E27FC236}">
                <a16:creationId xmlns:a16="http://schemas.microsoft.com/office/drawing/2014/main" id="{03B30F61-262A-DC6E-C233-5F871FE524E5}"/>
              </a:ext>
            </a:extLst>
          </p:cNvPr>
          <p:cNvPicPr>
            <a:picLocks noChangeAspect="1"/>
          </p:cNvPicPr>
          <p:nvPr/>
        </p:nvPicPr>
        <p:blipFill>
          <a:blip r:embed="rId2"/>
          <a:stretch>
            <a:fillRect/>
          </a:stretch>
        </p:blipFill>
        <p:spPr>
          <a:xfrm>
            <a:off x="3762532" y="2231656"/>
            <a:ext cx="3954904" cy="1370358"/>
          </a:xfrm>
          <a:prstGeom prst="rect">
            <a:avLst/>
          </a:prstGeom>
        </p:spPr>
      </p:pic>
      <p:sp>
        <p:nvSpPr>
          <p:cNvPr id="5" name="TextBox 4">
            <a:extLst>
              <a:ext uri="{FF2B5EF4-FFF2-40B4-BE49-F238E27FC236}">
                <a16:creationId xmlns:a16="http://schemas.microsoft.com/office/drawing/2014/main" id="{40526E1F-911C-8105-7C71-F78051421A9F}"/>
              </a:ext>
            </a:extLst>
          </p:cNvPr>
          <p:cNvSpPr txBox="1"/>
          <p:nvPr/>
        </p:nvSpPr>
        <p:spPr>
          <a:xfrm>
            <a:off x="1276662" y="3737548"/>
            <a:ext cx="821460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де Р — навантаження або маса конструкції, що монтується;</a:t>
            </a:r>
          </a:p>
          <a:p>
            <a:r>
              <a:rPr lang="en-US"/>
              <a:t>α — кут між стропом і вертикальною віссю; </a:t>
            </a:r>
          </a:p>
          <a:p>
            <a:r>
              <a:rPr lang="en-US"/>
              <a:t>т — кількість віток стропів; </a:t>
            </a:r>
          </a:p>
          <a:p>
            <a:r>
              <a:rPr lang="en-US"/>
              <a:t>k — коефіцієнт нерівномірності завантаження віток стропів, що залежить від їх </a:t>
            </a:r>
          </a:p>
          <a:p>
            <a:r>
              <a:rPr lang="en-US"/>
              <a:t>кількості і способу закріплення. </a:t>
            </a:r>
          </a:p>
          <a:p>
            <a:r>
              <a:rPr lang="en-US"/>
              <a:t>т=1; 2; 3; 4 і т. д. </a:t>
            </a:r>
          </a:p>
          <a:p>
            <a:r>
              <a:rPr lang="en-US"/>
              <a:t>k = 1; 1; 1; 0,75.</a:t>
            </a:r>
          </a:p>
          <a:p>
            <a:endParaRPr lang="en-US"/>
          </a:p>
        </p:txBody>
      </p:sp>
    </p:spTree>
    <p:extLst>
      <p:ext uri="{BB962C8B-B14F-4D97-AF65-F5344CB8AC3E}">
        <p14:creationId xmlns:p14="http://schemas.microsoft.com/office/powerpoint/2010/main" val="3212110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0456ED-9DDE-9CC4-B83A-5DF1FA420172}"/>
              </a:ext>
            </a:extLst>
          </p:cNvPr>
          <p:cNvSpPr>
            <a:spLocks noGrp="1"/>
          </p:cNvSpPr>
          <p:nvPr>
            <p:ph type="title"/>
          </p:nvPr>
        </p:nvSpPr>
        <p:spPr>
          <a:xfrm>
            <a:off x="1141413" y="-168466"/>
            <a:ext cx="9905998" cy="1478570"/>
          </a:xfrm>
        </p:spPr>
        <p:txBody>
          <a:bodyPr/>
          <a:lstStyle/>
          <a:p>
            <a:pPr algn="ctr"/>
            <a:r>
              <a:rPr lang="uk-UA" dirty="0">
                <a:solidFill>
                  <a:schemeClr val="bg2"/>
                </a:solidFill>
                <a:ea typeface="+mj-lt"/>
                <a:cs typeface="+mj-lt"/>
              </a:rPr>
              <a:t>ЗМІСТ</a:t>
            </a:r>
            <a:endParaRPr lang="uk-UA" dirty="0">
              <a:solidFill>
                <a:schemeClr val="bg2"/>
              </a:solidFill>
            </a:endParaRPr>
          </a:p>
        </p:txBody>
      </p:sp>
      <p:sp>
        <p:nvSpPr>
          <p:cNvPr id="3" name="Місце для вмісту 2">
            <a:extLst>
              <a:ext uri="{FF2B5EF4-FFF2-40B4-BE49-F238E27FC236}">
                <a16:creationId xmlns:a16="http://schemas.microsoft.com/office/drawing/2014/main" id="{CAE7B849-1256-E098-B2A2-82CBA5BB2021}"/>
              </a:ext>
            </a:extLst>
          </p:cNvPr>
          <p:cNvSpPr>
            <a:spLocks noGrp="1"/>
          </p:cNvSpPr>
          <p:nvPr>
            <p:ph idx="1"/>
          </p:nvPr>
        </p:nvSpPr>
        <p:spPr>
          <a:xfrm>
            <a:off x="1141412" y="1250143"/>
            <a:ext cx="9905999" cy="5165647"/>
          </a:xfrm>
        </p:spPr>
        <p:txBody>
          <a:bodyPr vert="horz" lIns="91440" tIns="45720" rIns="91440" bIns="45720" rtlCol="0" anchor="t">
            <a:normAutofit fontScale="92500"/>
          </a:bodyPr>
          <a:lstStyle/>
          <a:p>
            <a:r>
              <a:rPr lang="uk-UA" dirty="0">
                <a:solidFill>
                  <a:schemeClr val="bg2"/>
                </a:solidFill>
                <a:ea typeface="+mn-lt"/>
                <a:cs typeface="+mn-lt"/>
              </a:rPr>
              <a:t>1. Загальні відомості.</a:t>
            </a:r>
            <a:endParaRPr lang="uk-UA" dirty="0">
              <a:solidFill>
                <a:schemeClr val="bg2"/>
              </a:solidFill>
            </a:endParaRPr>
          </a:p>
          <a:p>
            <a:r>
              <a:rPr lang="uk-UA" dirty="0">
                <a:solidFill>
                  <a:schemeClr val="bg2"/>
                </a:solidFill>
                <a:ea typeface="+mn-lt"/>
                <a:cs typeface="+mn-lt"/>
              </a:rPr>
              <a:t>2. Класифікація методів монтажу будівельних конструкцій. Методи і способи монтажу будівельних конструкцій.</a:t>
            </a:r>
            <a:endParaRPr lang="uk-UA" dirty="0">
              <a:solidFill>
                <a:schemeClr val="bg2"/>
              </a:solidFill>
            </a:endParaRPr>
          </a:p>
          <a:p>
            <a:r>
              <a:rPr lang="uk-UA" dirty="0">
                <a:solidFill>
                  <a:schemeClr val="bg2"/>
                </a:solidFill>
                <a:ea typeface="+mn-lt"/>
                <a:cs typeface="+mn-lt"/>
              </a:rPr>
              <a:t>3. Такелажне обладнання та монтажні пристрої </a:t>
            </a:r>
          </a:p>
          <a:p>
            <a:r>
              <a:rPr lang="uk-UA" dirty="0">
                <a:solidFill>
                  <a:schemeClr val="bg2"/>
                </a:solidFill>
                <a:ea typeface="+mn-lt"/>
                <a:cs typeface="+mn-lt"/>
              </a:rPr>
              <a:t>4. Постачання, складування і розкладання конструкцій.</a:t>
            </a:r>
            <a:endParaRPr lang="uk-UA" dirty="0">
              <a:solidFill>
                <a:schemeClr val="bg2"/>
              </a:solidFill>
            </a:endParaRPr>
          </a:p>
          <a:p>
            <a:r>
              <a:rPr lang="uk-UA" dirty="0">
                <a:solidFill>
                  <a:schemeClr val="bg2"/>
                </a:solidFill>
                <a:ea typeface="+mn-lt"/>
                <a:cs typeface="+mn-lt"/>
              </a:rPr>
              <a:t>5. Монтаж збірних залізобетонних конструкцій.</a:t>
            </a:r>
            <a:endParaRPr lang="uk-UA" dirty="0">
              <a:solidFill>
                <a:schemeClr val="bg2"/>
              </a:solidFill>
            </a:endParaRPr>
          </a:p>
          <a:p>
            <a:r>
              <a:rPr lang="uk-UA" dirty="0">
                <a:solidFill>
                  <a:schemeClr val="tx2"/>
                </a:solidFill>
                <a:ea typeface="+mn-lt"/>
                <a:cs typeface="+mn-lt"/>
              </a:rPr>
              <a:t>6.Технологія монтажу збірних залізобетонних конструкцій багатоповерхових </a:t>
            </a:r>
            <a:endParaRPr lang="uk-UA" dirty="0">
              <a:solidFill>
                <a:schemeClr val="tx2"/>
              </a:solidFill>
            </a:endParaRPr>
          </a:p>
          <a:p>
            <a:r>
              <a:rPr lang="uk-UA" dirty="0">
                <a:solidFill>
                  <a:schemeClr val="tx2"/>
                </a:solidFill>
                <a:ea typeface="+mn-lt"/>
                <a:cs typeface="+mn-lt"/>
              </a:rPr>
              <a:t>промислових споруд.</a:t>
            </a:r>
            <a:endParaRPr lang="uk-UA" dirty="0">
              <a:solidFill>
                <a:schemeClr val="tx2"/>
              </a:solidFill>
            </a:endParaRPr>
          </a:p>
          <a:p>
            <a:r>
              <a:rPr lang="uk-UA" dirty="0">
                <a:solidFill>
                  <a:schemeClr val="tx2"/>
                </a:solidFill>
                <a:ea typeface="+mn-lt"/>
                <a:cs typeface="+mn-lt"/>
              </a:rPr>
              <a:t>7. Особливості монтажу металевих конструкцій.</a:t>
            </a:r>
            <a:endParaRPr lang="uk-UA" dirty="0">
              <a:solidFill>
                <a:schemeClr val="tx2"/>
              </a:solidFill>
            </a:endParaRPr>
          </a:p>
          <a:p>
            <a:r>
              <a:rPr lang="uk-UA" dirty="0">
                <a:solidFill>
                  <a:schemeClr val="tx2"/>
                </a:solidFill>
                <a:ea typeface="+mn-lt"/>
                <a:cs typeface="+mn-lt"/>
              </a:rPr>
              <a:t>8. Монтаж будівель з об'ємних блоків.</a:t>
            </a:r>
            <a:endParaRPr lang="uk-UA" dirty="0">
              <a:solidFill>
                <a:schemeClr val="tx2"/>
              </a:solidFill>
            </a:endParaRPr>
          </a:p>
          <a:p>
            <a:endParaRPr lang="uk-UA" dirty="0"/>
          </a:p>
        </p:txBody>
      </p:sp>
    </p:spTree>
    <p:extLst>
      <p:ext uri="{BB962C8B-B14F-4D97-AF65-F5344CB8AC3E}">
        <p14:creationId xmlns:p14="http://schemas.microsoft.com/office/powerpoint/2010/main" val="3876362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872A0B-8668-4500-9509-EAA581B26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8B504305-5526-408E-85F7-F0BA7E527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5827CE64-2533-45A6-9A39-7D5052E5CEE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Заголовок 1">
            <a:extLst>
              <a:ext uri="{FF2B5EF4-FFF2-40B4-BE49-F238E27FC236}">
                <a16:creationId xmlns:a16="http://schemas.microsoft.com/office/drawing/2014/main" id="{0A76406F-24D0-9927-0064-D43EF68FC36F}"/>
              </a:ext>
            </a:extLst>
          </p:cNvPr>
          <p:cNvSpPr>
            <a:spLocks noGrp="1"/>
          </p:cNvSpPr>
          <p:nvPr>
            <p:ph type="title"/>
          </p:nvPr>
        </p:nvSpPr>
        <p:spPr>
          <a:xfrm>
            <a:off x="6448425" y="618518"/>
            <a:ext cx="4598985" cy="1478570"/>
          </a:xfrm>
        </p:spPr>
        <p:txBody>
          <a:bodyPr>
            <a:normAutofit/>
          </a:bodyPr>
          <a:lstStyle/>
          <a:p>
            <a:endParaRPr lang="uk-UA"/>
          </a:p>
        </p:txBody>
      </p:sp>
      <p:pic>
        <p:nvPicPr>
          <p:cNvPr id="4" name="Рисунок 3" descr="Зображення, що містить ескіз, ряд, схема&#10;&#10;Опис створено автоматично">
            <a:extLst>
              <a:ext uri="{FF2B5EF4-FFF2-40B4-BE49-F238E27FC236}">
                <a16:creationId xmlns:a16="http://schemas.microsoft.com/office/drawing/2014/main" id="{F02A1584-EF82-AC2C-2624-414A01597935}"/>
              </a:ext>
            </a:extLst>
          </p:cNvPr>
          <p:cNvPicPr>
            <a:picLocks noChangeAspect="1"/>
          </p:cNvPicPr>
          <p:nvPr/>
        </p:nvPicPr>
        <p:blipFill rotWithShape="1">
          <a:blip r:embed="rId4"/>
          <a:srcRect l="15123" r="25712"/>
          <a:stretch/>
        </p:blipFill>
        <p:spPr>
          <a:xfrm>
            <a:off x="-5597" y="10"/>
            <a:ext cx="6101597" cy="6857990"/>
          </a:xfrm>
          <a:prstGeom prst="rect">
            <a:avLst/>
          </a:prstGeom>
        </p:spPr>
      </p:pic>
      <p:grpSp>
        <p:nvGrpSpPr>
          <p:cNvPr id="13" name="Group 12">
            <a:extLst>
              <a:ext uri="{FF2B5EF4-FFF2-40B4-BE49-F238E27FC236}">
                <a16:creationId xmlns:a16="http://schemas.microsoft.com/office/drawing/2014/main" id="{240590EE-5428-41AA-95B2-96FCC1CE67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494DCC55-99C6-45CF-B357-E3848C8093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5" name="Freeform 6">
              <a:extLst>
                <a:ext uri="{FF2B5EF4-FFF2-40B4-BE49-F238E27FC236}">
                  <a16:creationId xmlns:a16="http://schemas.microsoft.com/office/drawing/2014/main" id="{63D64E32-FF0C-4665-B9D8-D1ECAAE5BA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 name="Freeform 7">
              <a:extLst>
                <a:ext uri="{FF2B5EF4-FFF2-40B4-BE49-F238E27FC236}">
                  <a16:creationId xmlns:a16="http://schemas.microsoft.com/office/drawing/2014/main" id="{3675001D-3840-4589-8190-505A7F52F0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Rectangle 16">
              <a:extLst>
                <a:ext uri="{FF2B5EF4-FFF2-40B4-BE49-F238E27FC236}">
                  <a16:creationId xmlns:a16="http://schemas.microsoft.com/office/drawing/2014/main" id="{19E34E87-395F-4023-A80E-D1CBAAEBD9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8" name="Freeform 9">
              <a:extLst>
                <a:ext uri="{FF2B5EF4-FFF2-40B4-BE49-F238E27FC236}">
                  <a16:creationId xmlns:a16="http://schemas.microsoft.com/office/drawing/2014/main" id="{6FB1B38F-1B92-41C3-AA1D-6D6440FB0D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0">
              <a:extLst>
                <a:ext uri="{FF2B5EF4-FFF2-40B4-BE49-F238E27FC236}">
                  <a16:creationId xmlns:a16="http://schemas.microsoft.com/office/drawing/2014/main" id="{02FBE453-FBD2-4348-8DDA-4A023444E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1">
              <a:extLst>
                <a:ext uri="{FF2B5EF4-FFF2-40B4-BE49-F238E27FC236}">
                  <a16:creationId xmlns:a16="http://schemas.microsoft.com/office/drawing/2014/main" id="{60D719E8-BF78-4F42-B9D1-7F5E02A36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2">
              <a:extLst>
                <a:ext uri="{FF2B5EF4-FFF2-40B4-BE49-F238E27FC236}">
                  <a16:creationId xmlns:a16="http://schemas.microsoft.com/office/drawing/2014/main" id="{5EC70737-9C19-4CF5-84DA-B22A960D53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3">
              <a:extLst>
                <a:ext uri="{FF2B5EF4-FFF2-40B4-BE49-F238E27FC236}">
                  <a16:creationId xmlns:a16="http://schemas.microsoft.com/office/drawing/2014/main" id="{88FD042E-E56E-4360-9620-F811AB9A3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4">
              <a:extLst>
                <a:ext uri="{FF2B5EF4-FFF2-40B4-BE49-F238E27FC236}">
                  <a16:creationId xmlns:a16="http://schemas.microsoft.com/office/drawing/2014/main" id="{18F15D2B-0812-46F6-B0F4-6A6714B5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5">
              <a:extLst>
                <a:ext uri="{FF2B5EF4-FFF2-40B4-BE49-F238E27FC236}">
                  <a16:creationId xmlns:a16="http://schemas.microsoft.com/office/drawing/2014/main" id="{0C2F2A50-98DD-4F92-BDFE-B72E235766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6">
              <a:extLst>
                <a:ext uri="{FF2B5EF4-FFF2-40B4-BE49-F238E27FC236}">
                  <a16:creationId xmlns:a16="http://schemas.microsoft.com/office/drawing/2014/main" id="{473541D9-6DAE-4718-97D4-8952F4E7CC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7">
              <a:extLst>
                <a:ext uri="{FF2B5EF4-FFF2-40B4-BE49-F238E27FC236}">
                  <a16:creationId xmlns:a16="http://schemas.microsoft.com/office/drawing/2014/main" id="{3A56C5E9-011C-44D2-AF94-3BF5420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8">
              <a:extLst>
                <a:ext uri="{FF2B5EF4-FFF2-40B4-BE49-F238E27FC236}">
                  <a16:creationId xmlns:a16="http://schemas.microsoft.com/office/drawing/2014/main" id="{CD279E0E-1CD5-4F41-96A5-3A09707E81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9">
              <a:extLst>
                <a:ext uri="{FF2B5EF4-FFF2-40B4-BE49-F238E27FC236}">
                  <a16:creationId xmlns:a16="http://schemas.microsoft.com/office/drawing/2014/main" id="{F5A6F094-9E54-4985-8738-D2067A4F0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0">
              <a:extLst>
                <a:ext uri="{FF2B5EF4-FFF2-40B4-BE49-F238E27FC236}">
                  <a16:creationId xmlns:a16="http://schemas.microsoft.com/office/drawing/2014/main" id="{99D51F59-FA93-490E-B9CF-97BB63747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1">
              <a:extLst>
                <a:ext uri="{FF2B5EF4-FFF2-40B4-BE49-F238E27FC236}">
                  <a16:creationId xmlns:a16="http://schemas.microsoft.com/office/drawing/2014/main" id="{3CD83DC6-F4A0-4A4D-AAC3-83983F960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2">
              <a:extLst>
                <a:ext uri="{FF2B5EF4-FFF2-40B4-BE49-F238E27FC236}">
                  <a16:creationId xmlns:a16="http://schemas.microsoft.com/office/drawing/2014/main" id="{6E9B4028-C74F-4631-8312-68B30E6E6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3">
              <a:extLst>
                <a:ext uri="{FF2B5EF4-FFF2-40B4-BE49-F238E27FC236}">
                  <a16:creationId xmlns:a16="http://schemas.microsoft.com/office/drawing/2014/main" id="{1E3337C9-1DDE-4E2E-8519-7D2C23C95F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4">
              <a:extLst>
                <a:ext uri="{FF2B5EF4-FFF2-40B4-BE49-F238E27FC236}">
                  <a16:creationId xmlns:a16="http://schemas.microsoft.com/office/drawing/2014/main" id="{754A526E-6EC0-458A-9C4C-008F6749CD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5">
              <a:extLst>
                <a:ext uri="{FF2B5EF4-FFF2-40B4-BE49-F238E27FC236}">
                  <a16:creationId xmlns:a16="http://schemas.microsoft.com/office/drawing/2014/main" id="{6A3DA723-7448-48CF-8BD2-FED2D4FE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6">
              <a:extLst>
                <a:ext uri="{FF2B5EF4-FFF2-40B4-BE49-F238E27FC236}">
                  <a16:creationId xmlns:a16="http://schemas.microsoft.com/office/drawing/2014/main" id="{9B506EC1-D8A8-4532-B78B-A236567EE0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7">
              <a:extLst>
                <a:ext uri="{FF2B5EF4-FFF2-40B4-BE49-F238E27FC236}">
                  <a16:creationId xmlns:a16="http://schemas.microsoft.com/office/drawing/2014/main" id="{AA9DFB36-74F4-4977-ABC5-3257EDA33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8">
              <a:extLst>
                <a:ext uri="{FF2B5EF4-FFF2-40B4-BE49-F238E27FC236}">
                  <a16:creationId xmlns:a16="http://schemas.microsoft.com/office/drawing/2014/main" id="{966A7FBA-BB79-4AF0-90C2-5F2BC9F2D1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9">
              <a:extLst>
                <a:ext uri="{FF2B5EF4-FFF2-40B4-BE49-F238E27FC236}">
                  <a16:creationId xmlns:a16="http://schemas.microsoft.com/office/drawing/2014/main" id="{23BB8A47-FF1B-44E5-8D93-7ADF37F1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30">
              <a:extLst>
                <a:ext uri="{FF2B5EF4-FFF2-40B4-BE49-F238E27FC236}">
                  <a16:creationId xmlns:a16="http://schemas.microsoft.com/office/drawing/2014/main" id="{E463E1B7-7BED-4425-95B7-F6F75F8733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1">
              <a:extLst>
                <a:ext uri="{FF2B5EF4-FFF2-40B4-BE49-F238E27FC236}">
                  <a16:creationId xmlns:a16="http://schemas.microsoft.com/office/drawing/2014/main" id="{749D0675-4397-4610-9807-2F7C1CC94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2">
              <a:extLst>
                <a:ext uri="{FF2B5EF4-FFF2-40B4-BE49-F238E27FC236}">
                  <a16:creationId xmlns:a16="http://schemas.microsoft.com/office/drawing/2014/main" id="{DE7617CF-8919-43C3-9557-08D67C7DAF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Rectangle 41">
              <a:extLst>
                <a:ext uri="{FF2B5EF4-FFF2-40B4-BE49-F238E27FC236}">
                  <a16:creationId xmlns:a16="http://schemas.microsoft.com/office/drawing/2014/main" id="{3DB68720-7E37-4930-9900-8632140D6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3" name="Freeform 34">
              <a:extLst>
                <a:ext uri="{FF2B5EF4-FFF2-40B4-BE49-F238E27FC236}">
                  <a16:creationId xmlns:a16="http://schemas.microsoft.com/office/drawing/2014/main" id="{202F13DF-5B76-468E-A95E-80780788BD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5">
              <a:extLst>
                <a:ext uri="{FF2B5EF4-FFF2-40B4-BE49-F238E27FC236}">
                  <a16:creationId xmlns:a16="http://schemas.microsoft.com/office/drawing/2014/main" id="{219143C2-6062-4C2C-9563-6534108E3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6">
              <a:extLst>
                <a:ext uri="{FF2B5EF4-FFF2-40B4-BE49-F238E27FC236}">
                  <a16:creationId xmlns:a16="http://schemas.microsoft.com/office/drawing/2014/main" id="{38413A0C-26DB-479B-B747-1D813610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7">
              <a:extLst>
                <a:ext uri="{FF2B5EF4-FFF2-40B4-BE49-F238E27FC236}">
                  <a16:creationId xmlns:a16="http://schemas.microsoft.com/office/drawing/2014/main" id="{CB526B5F-4FAA-4B4C-8AF8-B98EC74A3D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8">
              <a:extLst>
                <a:ext uri="{FF2B5EF4-FFF2-40B4-BE49-F238E27FC236}">
                  <a16:creationId xmlns:a16="http://schemas.microsoft.com/office/drawing/2014/main" id="{54FFF88E-6D69-4AE9-8378-D16419155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9">
              <a:extLst>
                <a:ext uri="{FF2B5EF4-FFF2-40B4-BE49-F238E27FC236}">
                  <a16:creationId xmlns:a16="http://schemas.microsoft.com/office/drawing/2014/main" id="{8008115A-CE00-4E36-BAF1-B511F21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0">
              <a:extLst>
                <a:ext uri="{FF2B5EF4-FFF2-40B4-BE49-F238E27FC236}">
                  <a16:creationId xmlns:a16="http://schemas.microsoft.com/office/drawing/2014/main" id="{2935DB29-6F85-47D8-863C-11386389DB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1">
              <a:extLst>
                <a:ext uri="{FF2B5EF4-FFF2-40B4-BE49-F238E27FC236}">
                  <a16:creationId xmlns:a16="http://schemas.microsoft.com/office/drawing/2014/main" id="{4FB8E51B-1AC1-4671-B181-473C29BEC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2">
              <a:extLst>
                <a:ext uri="{FF2B5EF4-FFF2-40B4-BE49-F238E27FC236}">
                  <a16:creationId xmlns:a16="http://schemas.microsoft.com/office/drawing/2014/main" id="{91E6AE4F-959F-4ED7-A199-8C0307E40E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3">
              <a:extLst>
                <a:ext uri="{FF2B5EF4-FFF2-40B4-BE49-F238E27FC236}">
                  <a16:creationId xmlns:a16="http://schemas.microsoft.com/office/drawing/2014/main" id="{A0445E55-0009-44A5-AA6A-350D9D48A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4">
              <a:extLst>
                <a:ext uri="{FF2B5EF4-FFF2-40B4-BE49-F238E27FC236}">
                  <a16:creationId xmlns:a16="http://schemas.microsoft.com/office/drawing/2014/main" id="{B5291C75-4ECA-4829-B824-5725C32905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Rectangle 53">
              <a:extLst>
                <a:ext uri="{FF2B5EF4-FFF2-40B4-BE49-F238E27FC236}">
                  <a16:creationId xmlns:a16="http://schemas.microsoft.com/office/drawing/2014/main" id="{6793376D-3E7C-4F04-8BC8-EC4820622BE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5" name="Freeform 46">
              <a:extLst>
                <a:ext uri="{FF2B5EF4-FFF2-40B4-BE49-F238E27FC236}">
                  <a16:creationId xmlns:a16="http://schemas.microsoft.com/office/drawing/2014/main" id="{3596510A-5528-445D-AFEA-6E3F89BA8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7">
              <a:extLst>
                <a:ext uri="{FF2B5EF4-FFF2-40B4-BE49-F238E27FC236}">
                  <a16:creationId xmlns:a16="http://schemas.microsoft.com/office/drawing/2014/main" id="{E1B69479-D8C9-4E2E-A931-4D49C4FD7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8">
              <a:extLst>
                <a:ext uri="{FF2B5EF4-FFF2-40B4-BE49-F238E27FC236}">
                  <a16:creationId xmlns:a16="http://schemas.microsoft.com/office/drawing/2014/main" id="{0A759A2E-A8B1-44C8-B3F9-A16714C89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9">
              <a:extLst>
                <a:ext uri="{FF2B5EF4-FFF2-40B4-BE49-F238E27FC236}">
                  <a16:creationId xmlns:a16="http://schemas.microsoft.com/office/drawing/2014/main" id="{6C2B3B3C-1DC9-4352-BB73-801976C8F5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0">
              <a:extLst>
                <a:ext uri="{FF2B5EF4-FFF2-40B4-BE49-F238E27FC236}">
                  <a16:creationId xmlns:a16="http://schemas.microsoft.com/office/drawing/2014/main" id="{EE22E3A8-5789-4189-9AC7-98D6826B0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1">
              <a:extLst>
                <a:ext uri="{FF2B5EF4-FFF2-40B4-BE49-F238E27FC236}">
                  <a16:creationId xmlns:a16="http://schemas.microsoft.com/office/drawing/2014/main" id="{9AC0FC74-D003-4D0D-9CAF-F6A03739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2">
              <a:extLst>
                <a:ext uri="{FF2B5EF4-FFF2-40B4-BE49-F238E27FC236}">
                  <a16:creationId xmlns:a16="http://schemas.microsoft.com/office/drawing/2014/main" id="{126C2057-02E1-4348-ABEB-EAC063A17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3">
              <a:extLst>
                <a:ext uri="{FF2B5EF4-FFF2-40B4-BE49-F238E27FC236}">
                  <a16:creationId xmlns:a16="http://schemas.microsoft.com/office/drawing/2014/main" id="{5150586D-D743-4392-844F-F2AFCCE649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4">
              <a:extLst>
                <a:ext uri="{FF2B5EF4-FFF2-40B4-BE49-F238E27FC236}">
                  <a16:creationId xmlns:a16="http://schemas.microsoft.com/office/drawing/2014/main" id="{9E5B157A-534E-4879-8013-D02864E76F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5">
              <a:extLst>
                <a:ext uri="{FF2B5EF4-FFF2-40B4-BE49-F238E27FC236}">
                  <a16:creationId xmlns:a16="http://schemas.microsoft.com/office/drawing/2014/main" id="{CEE2DD73-7E8C-4F26-8E93-8C32D11B2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6">
              <a:extLst>
                <a:ext uri="{FF2B5EF4-FFF2-40B4-BE49-F238E27FC236}">
                  <a16:creationId xmlns:a16="http://schemas.microsoft.com/office/drawing/2014/main" id="{908CAC5F-DD8E-4A58-BD4C-6D8D29FA49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7">
              <a:extLst>
                <a:ext uri="{FF2B5EF4-FFF2-40B4-BE49-F238E27FC236}">
                  <a16:creationId xmlns:a16="http://schemas.microsoft.com/office/drawing/2014/main" id="{20F130CF-281E-408C-9884-5F8B22CA1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8">
              <a:extLst>
                <a:ext uri="{FF2B5EF4-FFF2-40B4-BE49-F238E27FC236}">
                  <a16:creationId xmlns:a16="http://schemas.microsoft.com/office/drawing/2014/main" id="{3BC78068-9115-4D5D-9B2B-6F9BD9C296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3" name="Місце для вмісту 2">
            <a:extLst>
              <a:ext uri="{FF2B5EF4-FFF2-40B4-BE49-F238E27FC236}">
                <a16:creationId xmlns:a16="http://schemas.microsoft.com/office/drawing/2014/main" id="{40C6D536-E50F-431D-056E-7B8DB064C106}"/>
              </a:ext>
            </a:extLst>
          </p:cNvPr>
          <p:cNvSpPr>
            <a:spLocks noGrp="1"/>
          </p:cNvSpPr>
          <p:nvPr>
            <p:ph idx="1"/>
          </p:nvPr>
        </p:nvSpPr>
        <p:spPr>
          <a:xfrm>
            <a:off x="6098655" y="175848"/>
            <a:ext cx="5873149" cy="6314893"/>
          </a:xfrm>
        </p:spPr>
        <p:txBody>
          <a:bodyPr vert="horz" lIns="91440" tIns="45720" rIns="91440" bIns="45720" rtlCol="0" anchor="t">
            <a:normAutofit/>
          </a:bodyPr>
          <a:lstStyle/>
          <a:p>
            <a:pPr>
              <a:lnSpc>
                <a:spcPct val="110000"/>
              </a:lnSpc>
            </a:pPr>
            <a:r>
              <a:rPr lang="uk-UA" sz="2000" dirty="0">
                <a:solidFill>
                  <a:schemeClr val="bg2"/>
                </a:solidFill>
                <a:ea typeface="+mn-lt"/>
                <a:cs typeface="+mn-lt"/>
              </a:rPr>
              <a:t>Як видно з формули, при збільшенні кута α зусилля швидко наростають, тому необхідно застосовувати стропи більшої довжини або траверси. </a:t>
            </a:r>
            <a:endParaRPr lang="uk-UA" sz="2000">
              <a:solidFill>
                <a:schemeClr val="bg2"/>
              </a:solidFill>
            </a:endParaRPr>
          </a:p>
          <a:p>
            <a:pPr>
              <a:lnSpc>
                <a:spcPct val="110000"/>
              </a:lnSpc>
            </a:pPr>
            <a:r>
              <a:rPr lang="uk-UA" sz="2000" dirty="0">
                <a:solidFill>
                  <a:schemeClr val="bg2"/>
                </a:solidFill>
                <a:ea typeface="+mn-lt"/>
                <a:cs typeface="+mn-lt"/>
              </a:rPr>
              <a:t>Траверси — це жорстка тросова конструкція у вигляді балок або ферм, яка дозволяє зменшити довжину стропів із зменшенням кута α і застосовується для монтажу довгомірних конструкцій (горизонтальних). </a:t>
            </a:r>
          </a:p>
          <a:p>
            <a:pPr>
              <a:lnSpc>
                <a:spcPct val="110000"/>
              </a:lnSpc>
            </a:pPr>
            <a:r>
              <a:rPr lang="uk-UA" sz="2000" dirty="0">
                <a:ea typeface="+mn-lt"/>
                <a:cs typeface="+mn-lt"/>
              </a:rPr>
              <a:t>Основна вимога при стропуванні: слід забезпечити положення елементу, що монтується у положенні близькому до проектного (за винятком колон). </a:t>
            </a:r>
            <a:endParaRPr lang="uk-UA" sz="2000" dirty="0"/>
          </a:p>
          <a:p>
            <a:pPr>
              <a:lnSpc>
                <a:spcPct val="110000"/>
              </a:lnSpc>
            </a:pPr>
            <a:r>
              <a:rPr lang="uk-UA" sz="2000" dirty="0">
                <a:ea typeface="+mn-lt"/>
                <a:cs typeface="+mn-lt"/>
              </a:rPr>
              <a:t>Схеми стропування конструкцій і закріплення їх:</a:t>
            </a:r>
            <a:endParaRPr lang="uk-UA" sz="2000" dirty="0"/>
          </a:p>
          <a:p>
            <a:pPr>
              <a:lnSpc>
                <a:spcPct val="110000"/>
              </a:lnSpc>
            </a:pPr>
            <a:endParaRPr lang="uk-UA" sz="2000" dirty="0"/>
          </a:p>
          <a:p>
            <a:pPr>
              <a:lnSpc>
                <a:spcPct val="110000"/>
              </a:lnSpc>
            </a:pPr>
            <a:r>
              <a:rPr lang="uk-UA" sz="2000" dirty="0">
                <a:ea typeface="+mn-lt"/>
                <a:cs typeface="+mn-lt"/>
              </a:rPr>
              <a:t>1) </a:t>
            </a:r>
            <a:r>
              <a:rPr lang="uk-UA" sz="2000" dirty="0" err="1">
                <a:ea typeface="+mn-lt"/>
                <a:cs typeface="+mn-lt"/>
              </a:rPr>
              <a:t>двохвітковим</a:t>
            </a:r>
            <a:r>
              <a:rPr lang="uk-UA" sz="2000" dirty="0">
                <a:ea typeface="+mn-lt"/>
                <a:cs typeface="+mn-lt"/>
              </a:rPr>
              <a:t> стропом:</a:t>
            </a:r>
            <a:endParaRPr lang="uk-UA" sz="2000" dirty="0"/>
          </a:p>
          <a:p>
            <a:pPr>
              <a:lnSpc>
                <a:spcPct val="110000"/>
              </a:lnSpc>
            </a:pPr>
            <a:endParaRPr lang="uk-UA" sz="1100"/>
          </a:p>
          <a:p>
            <a:pPr>
              <a:lnSpc>
                <a:spcPct val="110000"/>
              </a:lnSpc>
            </a:pPr>
            <a:endParaRPr lang="uk-UA" sz="1100"/>
          </a:p>
        </p:txBody>
      </p:sp>
      <p:sp>
        <p:nvSpPr>
          <p:cNvPr id="5" name="TextBox 4">
            <a:extLst>
              <a:ext uri="{FF2B5EF4-FFF2-40B4-BE49-F238E27FC236}">
                <a16:creationId xmlns:a16="http://schemas.microsoft.com/office/drawing/2014/main" id="{755E811A-9E1C-3C16-D964-CB15CCB350E7}"/>
              </a:ext>
            </a:extLst>
          </p:cNvPr>
          <p:cNvSpPr txBox="1"/>
          <p:nvPr/>
        </p:nvSpPr>
        <p:spPr>
          <a:xfrm>
            <a:off x="2435086" y="6013173"/>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uk-UA" dirty="0">
                <a:solidFill>
                  <a:schemeClr val="bg1"/>
                </a:solidFill>
              </a:rPr>
              <a:t>Рис.5</a:t>
            </a:r>
          </a:p>
        </p:txBody>
      </p:sp>
    </p:spTree>
    <p:extLst>
      <p:ext uri="{BB962C8B-B14F-4D97-AF65-F5344CB8AC3E}">
        <p14:creationId xmlns:p14="http://schemas.microsoft.com/office/powerpoint/2010/main" val="751938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C113195-43EA-4B6A-B281-C0458D9263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 name="Rectangle 10">
              <a:extLst>
                <a:ext uri="{FF2B5EF4-FFF2-40B4-BE49-F238E27FC236}">
                  <a16:creationId xmlns:a16="http://schemas.microsoft.com/office/drawing/2014/main" id="{27DEAF6E-67FE-4877-B38B-0F2BF78576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F60C980E-E723-46CF-9296-C7BBA4DB83C8}"/>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grpSp>
        <p:nvGrpSpPr>
          <p:cNvPr id="14" name="Group 13">
            <a:extLst>
              <a:ext uri="{FF2B5EF4-FFF2-40B4-BE49-F238E27FC236}">
                <a16:creationId xmlns:a16="http://schemas.microsoft.com/office/drawing/2014/main" id="{98D36904-1712-4C81-B063-66E1D4777F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40302"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BEA28722-E2AF-4D8D-9E59-65B94630A3D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6" name="Freeform 6">
              <a:extLst>
                <a:ext uri="{FF2B5EF4-FFF2-40B4-BE49-F238E27FC236}">
                  <a16:creationId xmlns:a16="http://schemas.microsoft.com/office/drawing/2014/main" id="{A279E077-7DAF-4B93-BE2C-98F6B13A11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7">
              <a:extLst>
                <a:ext uri="{FF2B5EF4-FFF2-40B4-BE49-F238E27FC236}">
                  <a16:creationId xmlns:a16="http://schemas.microsoft.com/office/drawing/2014/main" id="{E78603D6-020D-4269-95E5-2E17499DA5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Rectangle 8">
              <a:extLst>
                <a:ext uri="{FF2B5EF4-FFF2-40B4-BE49-F238E27FC236}">
                  <a16:creationId xmlns:a16="http://schemas.microsoft.com/office/drawing/2014/main" id="{CE9500AA-AB8C-4023-967A-11555F0F48C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9" name="Freeform 9">
              <a:extLst>
                <a:ext uri="{FF2B5EF4-FFF2-40B4-BE49-F238E27FC236}">
                  <a16:creationId xmlns:a16="http://schemas.microsoft.com/office/drawing/2014/main" id="{1B716630-BD94-436E-9E9C-5D534092DF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0">
              <a:extLst>
                <a:ext uri="{FF2B5EF4-FFF2-40B4-BE49-F238E27FC236}">
                  <a16:creationId xmlns:a16="http://schemas.microsoft.com/office/drawing/2014/main" id="{4CE6FCD2-8177-4A45-88ED-A2B986102D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1">
              <a:extLst>
                <a:ext uri="{FF2B5EF4-FFF2-40B4-BE49-F238E27FC236}">
                  <a16:creationId xmlns:a16="http://schemas.microsoft.com/office/drawing/2014/main" id="{E32BEED2-100A-48B2-B552-07B54EEC4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2">
              <a:extLst>
                <a:ext uri="{FF2B5EF4-FFF2-40B4-BE49-F238E27FC236}">
                  <a16:creationId xmlns:a16="http://schemas.microsoft.com/office/drawing/2014/main" id="{839DB29D-A8C6-484A-A747-14733D5B3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3">
              <a:extLst>
                <a:ext uri="{FF2B5EF4-FFF2-40B4-BE49-F238E27FC236}">
                  <a16:creationId xmlns:a16="http://schemas.microsoft.com/office/drawing/2014/main" id="{B1A468B2-ABD1-447D-89DC-7A9CFBBCB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4">
              <a:extLst>
                <a:ext uri="{FF2B5EF4-FFF2-40B4-BE49-F238E27FC236}">
                  <a16:creationId xmlns:a16="http://schemas.microsoft.com/office/drawing/2014/main" id="{219C1A45-C8B0-48AE-B5A9-A1B40B43B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5">
              <a:extLst>
                <a:ext uri="{FF2B5EF4-FFF2-40B4-BE49-F238E27FC236}">
                  <a16:creationId xmlns:a16="http://schemas.microsoft.com/office/drawing/2014/main" id="{F2910D68-E982-47F7-A53C-ABA0CB34F7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6">
              <a:extLst>
                <a:ext uri="{FF2B5EF4-FFF2-40B4-BE49-F238E27FC236}">
                  <a16:creationId xmlns:a16="http://schemas.microsoft.com/office/drawing/2014/main" id="{C4B84BAD-BCB3-4BF2-8A3C-3391BF4AB6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17">
              <a:extLst>
                <a:ext uri="{FF2B5EF4-FFF2-40B4-BE49-F238E27FC236}">
                  <a16:creationId xmlns:a16="http://schemas.microsoft.com/office/drawing/2014/main" id="{522D8CE7-E27B-4BAE-962D-AAC0D66E48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18">
              <a:extLst>
                <a:ext uri="{FF2B5EF4-FFF2-40B4-BE49-F238E27FC236}">
                  <a16:creationId xmlns:a16="http://schemas.microsoft.com/office/drawing/2014/main" id="{1042B4B5-2D6F-405A-A112-D5F96027E9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9">
              <a:extLst>
                <a:ext uri="{FF2B5EF4-FFF2-40B4-BE49-F238E27FC236}">
                  <a16:creationId xmlns:a16="http://schemas.microsoft.com/office/drawing/2014/main" id="{199F606E-DC72-4CAF-AFF2-58FA0121E6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0">
              <a:extLst>
                <a:ext uri="{FF2B5EF4-FFF2-40B4-BE49-F238E27FC236}">
                  <a16:creationId xmlns:a16="http://schemas.microsoft.com/office/drawing/2014/main" id="{C949CB30-1690-4B14-954A-4FA9637CEF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1">
              <a:extLst>
                <a:ext uri="{FF2B5EF4-FFF2-40B4-BE49-F238E27FC236}">
                  <a16:creationId xmlns:a16="http://schemas.microsoft.com/office/drawing/2014/main" id="{84EE3B4E-AE37-4F27-B6AC-FF20B9BE33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2">
              <a:extLst>
                <a:ext uri="{FF2B5EF4-FFF2-40B4-BE49-F238E27FC236}">
                  <a16:creationId xmlns:a16="http://schemas.microsoft.com/office/drawing/2014/main" id="{798942D8-2074-4A7F-AD65-7564D8C3B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3">
              <a:extLst>
                <a:ext uri="{FF2B5EF4-FFF2-40B4-BE49-F238E27FC236}">
                  <a16:creationId xmlns:a16="http://schemas.microsoft.com/office/drawing/2014/main" id="{D4324684-C1DE-4AF8-B17D-917AD23FE6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4">
              <a:extLst>
                <a:ext uri="{FF2B5EF4-FFF2-40B4-BE49-F238E27FC236}">
                  <a16:creationId xmlns:a16="http://schemas.microsoft.com/office/drawing/2014/main" id="{A4C18B6C-86CE-40F9-919C-9490AD3E30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5">
              <a:extLst>
                <a:ext uri="{FF2B5EF4-FFF2-40B4-BE49-F238E27FC236}">
                  <a16:creationId xmlns:a16="http://schemas.microsoft.com/office/drawing/2014/main" id="{72DB2464-DEE2-4EB2-9FB2-46768EE680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6">
              <a:extLst>
                <a:ext uri="{FF2B5EF4-FFF2-40B4-BE49-F238E27FC236}">
                  <a16:creationId xmlns:a16="http://schemas.microsoft.com/office/drawing/2014/main" id="{56E24DAD-4831-4565-ACE0-E7FDBC65424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7">
              <a:extLst>
                <a:ext uri="{FF2B5EF4-FFF2-40B4-BE49-F238E27FC236}">
                  <a16:creationId xmlns:a16="http://schemas.microsoft.com/office/drawing/2014/main" id="{ADB70D91-E74C-433F-9BCD-587B93561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8">
              <a:extLst>
                <a:ext uri="{FF2B5EF4-FFF2-40B4-BE49-F238E27FC236}">
                  <a16:creationId xmlns:a16="http://schemas.microsoft.com/office/drawing/2014/main" id="{E982042F-EEF5-49A7-87B3-43F9296995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9">
              <a:extLst>
                <a:ext uri="{FF2B5EF4-FFF2-40B4-BE49-F238E27FC236}">
                  <a16:creationId xmlns:a16="http://schemas.microsoft.com/office/drawing/2014/main" id="{54806968-8087-4915-B489-2BE793DD2A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30">
              <a:extLst>
                <a:ext uri="{FF2B5EF4-FFF2-40B4-BE49-F238E27FC236}">
                  <a16:creationId xmlns:a16="http://schemas.microsoft.com/office/drawing/2014/main" id="{A937487D-58AA-4E9D-966F-85938FA868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31">
              <a:extLst>
                <a:ext uri="{FF2B5EF4-FFF2-40B4-BE49-F238E27FC236}">
                  <a16:creationId xmlns:a16="http://schemas.microsoft.com/office/drawing/2014/main" id="{FDA6755A-0790-476D-86D7-F95215FAD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32">
              <a:extLst>
                <a:ext uri="{FF2B5EF4-FFF2-40B4-BE49-F238E27FC236}">
                  <a16:creationId xmlns:a16="http://schemas.microsoft.com/office/drawing/2014/main" id="{A951E2B3-F005-4EDC-B890-F93D63F120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Rectangle 33">
              <a:extLst>
                <a:ext uri="{FF2B5EF4-FFF2-40B4-BE49-F238E27FC236}">
                  <a16:creationId xmlns:a16="http://schemas.microsoft.com/office/drawing/2014/main" id="{466F4EF3-7ED2-4EC7-8F76-4AD87CD1E5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4" name="Freeform 34">
              <a:extLst>
                <a:ext uri="{FF2B5EF4-FFF2-40B4-BE49-F238E27FC236}">
                  <a16:creationId xmlns:a16="http://schemas.microsoft.com/office/drawing/2014/main" id="{521BF1A3-D416-49F9-A1D2-4C7B3218B5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5">
              <a:extLst>
                <a:ext uri="{FF2B5EF4-FFF2-40B4-BE49-F238E27FC236}">
                  <a16:creationId xmlns:a16="http://schemas.microsoft.com/office/drawing/2014/main" id="{F6C16CF8-3F09-4C17-94A6-42BCABB669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6">
              <a:extLst>
                <a:ext uri="{FF2B5EF4-FFF2-40B4-BE49-F238E27FC236}">
                  <a16:creationId xmlns:a16="http://schemas.microsoft.com/office/drawing/2014/main" id="{B667C1A8-CDB1-4FD0-A3F6-0E035C7CA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7">
              <a:extLst>
                <a:ext uri="{FF2B5EF4-FFF2-40B4-BE49-F238E27FC236}">
                  <a16:creationId xmlns:a16="http://schemas.microsoft.com/office/drawing/2014/main" id="{0B2B73AB-248E-49DB-8ED2-3FCB0A0D89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8">
              <a:extLst>
                <a:ext uri="{FF2B5EF4-FFF2-40B4-BE49-F238E27FC236}">
                  <a16:creationId xmlns:a16="http://schemas.microsoft.com/office/drawing/2014/main" id="{8411F083-5CD4-4569-BA08-059B5CA9A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9">
              <a:extLst>
                <a:ext uri="{FF2B5EF4-FFF2-40B4-BE49-F238E27FC236}">
                  <a16:creationId xmlns:a16="http://schemas.microsoft.com/office/drawing/2014/main" id="{AF78C2C2-8584-4B3B-9AF8-E7FF368FA7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0">
              <a:extLst>
                <a:ext uri="{FF2B5EF4-FFF2-40B4-BE49-F238E27FC236}">
                  <a16:creationId xmlns:a16="http://schemas.microsoft.com/office/drawing/2014/main" id="{40934674-5C07-4146-B556-4A271D9968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Freeform 41">
              <a:extLst>
                <a:ext uri="{FF2B5EF4-FFF2-40B4-BE49-F238E27FC236}">
                  <a16:creationId xmlns:a16="http://schemas.microsoft.com/office/drawing/2014/main" id="{D970276A-A310-41DB-B917-D7D346566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2" name="Freeform 42">
              <a:extLst>
                <a:ext uri="{FF2B5EF4-FFF2-40B4-BE49-F238E27FC236}">
                  <a16:creationId xmlns:a16="http://schemas.microsoft.com/office/drawing/2014/main" id="{EEEC747F-78C5-4212-8ACE-BB4B7D2480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3" name="Freeform 43">
              <a:extLst>
                <a:ext uri="{FF2B5EF4-FFF2-40B4-BE49-F238E27FC236}">
                  <a16:creationId xmlns:a16="http://schemas.microsoft.com/office/drawing/2014/main" id="{821AE83F-022D-41AF-A219-992ACE1E00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4" name="Freeform 44">
              <a:extLst>
                <a:ext uri="{FF2B5EF4-FFF2-40B4-BE49-F238E27FC236}">
                  <a16:creationId xmlns:a16="http://schemas.microsoft.com/office/drawing/2014/main" id="{EF049934-C636-4279-91F0-ED3121923E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5" name="Rectangle 45">
              <a:extLst>
                <a:ext uri="{FF2B5EF4-FFF2-40B4-BE49-F238E27FC236}">
                  <a16:creationId xmlns:a16="http://schemas.microsoft.com/office/drawing/2014/main" id="{8588DF1D-2DD2-499F-9384-29C92277FA9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56" name="Freeform 46">
              <a:extLst>
                <a:ext uri="{FF2B5EF4-FFF2-40B4-BE49-F238E27FC236}">
                  <a16:creationId xmlns:a16="http://schemas.microsoft.com/office/drawing/2014/main" id="{DF555F2B-5E3D-438F-89A8-EABA91A72D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7" name="Freeform 47">
              <a:extLst>
                <a:ext uri="{FF2B5EF4-FFF2-40B4-BE49-F238E27FC236}">
                  <a16:creationId xmlns:a16="http://schemas.microsoft.com/office/drawing/2014/main" id="{006B22A5-B971-42EE-9141-E65B4EF26B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8" name="Freeform 48">
              <a:extLst>
                <a:ext uri="{FF2B5EF4-FFF2-40B4-BE49-F238E27FC236}">
                  <a16:creationId xmlns:a16="http://schemas.microsoft.com/office/drawing/2014/main" id="{3AA529FD-59E0-4B70-94C1-D0541A63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9" name="Freeform 49">
              <a:extLst>
                <a:ext uri="{FF2B5EF4-FFF2-40B4-BE49-F238E27FC236}">
                  <a16:creationId xmlns:a16="http://schemas.microsoft.com/office/drawing/2014/main" id="{ABAFA9C1-3649-4F7F-81D0-69DF79195AA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0" name="Freeform 50">
              <a:extLst>
                <a:ext uri="{FF2B5EF4-FFF2-40B4-BE49-F238E27FC236}">
                  <a16:creationId xmlns:a16="http://schemas.microsoft.com/office/drawing/2014/main" id="{D3CCFACE-F8B9-45E4-8F31-797E1C677E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1" name="Freeform 51">
              <a:extLst>
                <a:ext uri="{FF2B5EF4-FFF2-40B4-BE49-F238E27FC236}">
                  <a16:creationId xmlns:a16="http://schemas.microsoft.com/office/drawing/2014/main" id="{D9F7B9DB-1C45-4CD5-A025-F49F84F12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2" name="Freeform 52">
              <a:extLst>
                <a:ext uri="{FF2B5EF4-FFF2-40B4-BE49-F238E27FC236}">
                  <a16:creationId xmlns:a16="http://schemas.microsoft.com/office/drawing/2014/main" id="{3E76F16C-AE46-486F-B365-837F8E2AD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3" name="Freeform 53">
              <a:extLst>
                <a:ext uri="{FF2B5EF4-FFF2-40B4-BE49-F238E27FC236}">
                  <a16:creationId xmlns:a16="http://schemas.microsoft.com/office/drawing/2014/main" id="{1B26D62F-5620-4D58-B99D-D4149B7D2D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4" name="Freeform 54">
              <a:extLst>
                <a:ext uri="{FF2B5EF4-FFF2-40B4-BE49-F238E27FC236}">
                  <a16:creationId xmlns:a16="http://schemas.microsoft.com/office/drawing/2014/main" id="{D7E1F06E-43A3-4960-A8A9-5B5FF2D1E5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5" name="Freeform 55">
              <a:extLst>
                <a:ext uri="{FF2B5EF4-FFF2-40B4-BE49-F238E27FC236}">
                  <a16:creationId xmlns:a16="http://schemas.microsoft.com/office/drawing/2014/main" id="{67976099-4433-463C-A8CB-2B2E9522B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6" name="Freeform 56">
              <a:extLst>
                <a:ext uri="{FF2B5EF4-FFF2-40B4-BE49-F238E27FC236}">
                  <a16:creationId xmlns:a16="http://schemas.microsoft.com/office/drawing/2014/main" id="{48D4F79B-7C11-4960-8519-A1987A346D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7" name="Freeform 57">
              <a:extLst>
                <a:ext uri="{FF2B5EF4-FFF2-40B4-BE49-F238E27FC236}">
                  <a16:creationId xmlns:a16="http://schemas.microsoft.com/office/drawing/2014/main" id="{701CA4FF-5ECD-40A8-8795-F72A2EF6F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8" name="Freeform 58">
              <a:extLst>
                <a:ext uri="{FF2B5EF4-FFF2-40B4-BE49-F238E27FC236}">
                  <a16:creationId xmlns:a16="http://schemas.microsoft.com/office/drawing/2014/main" id="{7593ABCC-9855-4EB5-9344-0FA5E1F20F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Заголовок 1">
            <a:extLst>
              <a:ext uri="{FF2B5EF4-FFF2-40B4-BE49-F238E27FC236}">
                <a16:creationId xmlns:a16="http://schemas.microsoft.com/office/drawing/2014/main" id="{543572E1-C6C0-957D-1722-25FA17500F1A}"/>
              </a:ext>
            </a:extLst>
          </p:cNvPr>
          <p:cNvSpPr>
            <a:spLocks noGrp="1"/>
          </p:cNvSpPr>
          <p:nvPr>
            <p:ph type="title"/>
          </p:nvPr>
        </p:nvSpPr>
        <p:spPr>
          <a:xfrm>
            <a:off x="6945353" y="618518"/>
            <a:ext cx="4413736" cy="1478570"/>
          </a:xfrm>
        </p:spPr>
        <p:txBody>
          <a:bodyPr>
            <a:normAutofit/>
          </a:bodyPr>
          <a:lstStyle/>
          <a:p>
            <a:endParaRPr lang="uk-UA"/>
          </a:p>
        </p:txBody>
      </p:sp>
      <p:pic>
        <p:nvPicPr>
          <p:cNvPr id="4" name="Рисунок 3" descr="Зображення, що містить ескіз, схема, малюнок, ряд&#10;&#10;Опис створено автоматично">
            <a:extLst>
              <a:ext uri="{FF2B5EF4-FFF2-40B4-BE49-F238E27FC236}">
                <a16:creationId xmlns:a16="http://schemas.microsoft.com/office/drawing/2014/main" id="{52875D90-2DDA-6E3D-319F-AF9C5D2F1A70}"/>
              </a:ext>
            </a:extLst>
          </p:cNvPr>
          <p:cNvPicPr>
            <a:picLocks noChangeAspect="1"/>
          </p:cNvPicPr>
          <p:nvPr/>
        </p:nvPicPr>
        <p:blipFill rotWithShape="1">
          <a:blip r:embed="rId4"/>
          <a:srcRect t="7535"/>
          <a:stretch/>
        </p:blipFill>
        <p:spPr>
          <a:xfrm>
            <a:off x="-5597" y="1"/>
            <a:ext cx="6101597" cy="3427413"/>
          </a:xfrm>
          <a:custGeom>
            <a:avLst/>
            <a:gdLst/>
            <a:ahLst/>
            <a:cxnLst/>
            <a:rect l="l" t="t" r="r" b="b"/>
            <a:pathLst>
              <a:path w="6101597" h="3427413">
                <a:moveTo>
                  <a:pt x="0" y="0"/>
                </a:moveTo>
                <a:lnTo>
                  <a:pt x="6101597" y="0"/>
                </a:lnTo>
                <a:lnTo>
                  <a:pt x="6101597" y="3427413"/>
                </a:lnTo>
                <a:lnTo>
                  <a:pt x="0" y="3427413"/>
                </a:lnTo>
                <a:close/>
              </a:path>
            </a:pathLst>
          </a:custGeom>
        </p:spPr>
      </p:pic>
      <p:pic>
        <p:nvPicPr>
          <p:cNvPr id="5" name="Рисунок 4" descr="Зображення, що містить ескіз, схема, ряд, Креслення&#10;&#10;Опис створено автоматично">
            <a:extLst>
              <a:ext uri="{FF2B5EF4-FFF2-40B4-BE49-F238E27FC236}">
                <a16:creationId xmlns:a16="http://schemas.microsoft.com/office/drawing/2014/main" id="{B31AC57D-76C0-559A-A996-E9CBCBC1AA75}"/>
              </a:ext>
            </a:extLst>
          </p:cNvPr>
          <p:cNvPicPr>
            <a:picLocks noChangeAspect="1"/>
          </p:cNvPicPr>
          <p:nvPr/>
        </p:nvPicPr>
        <p:blipFill rotWithShape="1">
          <a:blip r:embed="rId5"/>
          <a:srcRect l="844" r="1" b="1"/>
          <a:stretch/>
        </p:blipFill>
        <p:spPr>
          <a:xfrm>
            <a:off x="-5597" y="3427414"/>
            <a:ext cx="6101597" cy="3430587"/>
          </a:xfrm>
          <a:custGeom>
            <a:avLst/>
            <a:gdLst/>
            <a:ahLst/>
            <a:cxnLst/>
            <a:rect l="l" t="t" r="r" b="b"/>
            <a:pathLst>
              <a:path w="6101597" h="3430587">
                <a:moveTo>
                  <a:pt x="0" y="0"/>
                </a:moveTo>
                <a:lnTo>
                  <a:pt x="6101597" y="0"/>
                </a:lnTo>
                <a:lnTo>
                  <a:pt x="6101597" y="3430587"/>
                </a:lnTo>
                <a:lnTo>
                  <a:pt x="0" y="3430587"/>
                </a:lnTo>
                <a:close/>
              </a:path>
            </a:pathLst>
          </a:custGeom>
        </p:spPr>
      </p:pic>
      <p:sp>
        <p:nvSpPr>
          <p:cNvPr id="3" name="Місце для вмісту 2">
            <a:extLst>
              <a:ext uri="{FF2B5EF4-FFF2-40B4-BE49-F238E27FC236}">
                <a16:creationId xmlns:a16="http://schemas.microsoft.com/office/drawing/2014/main" id="{44DD045E-BFC0-F841-97EF-BE5C27A5B597}"/>
              </a:ext>
            </a:extLst>
          </p:cNvPr>
          <p:cNvSpPr>
            <a:spLocks noGrp="1"/>
          </p:cNvSpPr>
          <p:nvPr>
            <p:ph idx="1"/>
          </p:nvPr>
        </p:nvSpPr>
        <p:spPr>
          <a:xfrm>
            <a:off x="6458172" y="375717"/>
            <a:ext cx="4900917" cy="5415484"/>
          </a:xfrm>
        </p:spPr>
        <p:txBody>
          <a:bodyPr vert="horz" lIns="91440" tIns="45720" rIns="91440" bIns="45720" rtlCol="0" anchor="t">
            <a:normAutofit/>
          </a:bodyPr>
          <a:lstStyle/>
          <a:p>
            <a:pPr marL="0" indent="0">
              <a:lnSpc>
                <a:spcPct val="110000"/>
              </a:lnSpc>
              <a:buNone/>
            </a:pPr>
            <a:endParaRPr lang="uk-UA"/>
          </a:p>
          <a:p>
            <a:pPr>
              <a:lnSpc>
                <a:spcPct val="110000"/>
              </a:lnSpc>
            </a:pPr>
            <a:r>
              <a:rPr lang="uk-UA" dirty="0">
                <a:solidFill>
                  <a:schemeClr val="bg2"/>
                </a:solidFill>
                <a:ea typeface="+mn-lt"/>
                <a:cs typeface="+mn-lt"/>
              </a:rPr>
              <a:t>2) траверсою у двох точках:</a:t>
            </a:r>
            <a:endParaRPr lang="uk-UA" dirty="0">
              <a:solidFill>
                <a:schemeClr val="bg2"/>
              </a:solidFill>
            </a:endParaRPr>
          </a:p>
          <a:p>
            <a:pPr>
              <a:lnSpc>
                <a:spcPct val="110000"/>
              </a:lnSpc>
            </a:pPr>
            <a:endParaRPr lang="uk-UA" dirty="0">
              <a:solidFill>
                <a:schemeClr val="bg2"/>
              </a:solidFill>
            </a:endParaRPr>
          </a:p>
          <a:p>
            <a:pPr>
              <a:lnSpc>
                <a:spcPct val="110000"/>
              </a:lnSpc>
            </a:pPr>
            <a:endParaRPr lang="uk-UA" dirty="0">
              <a:solidFill>
                <a:schemeClr val="bg2"/>
              </a:solidFill>
            </a:endParaRPr>
          </a:p>
          <a:p>
            <a:pPr>
              <a:lnSpc>
                <a:spcPct val="110000"/>
              </a:lnSpc>
            </a:pPr>
            <a:endParaRPr lang="uk-UA" dirty="0">
              <a:ea typeface="+mn-lt"/>
              <a:cs typeface="+mn-lt"/>
            </a:endParaRPr>
          </a:p>
          <a:p>
            <a:pPr>
              <a:lnSpc>
                <a:spcPct val="110000"/>
              </a:lnSpc>
            </a:pPr>
            <a:endParaRPr lang="uk-UA" dirty="0">
              <a:ea typeface="+mn-lt"/>
              <a:cs typeface="+mn-lt"/>
            </a:endParaRPr>
          </a:p>
          <a:p>
            <a:pPr>
              <a:lnSpc>
                <a:spcPct val="110000"/>
              </a:lnSpc>
            </a:pPr>
            <a:endParaRPr lang="uk-UA" dirty="0">
              <a:ea typeface="+mn-lt"/>
              <a:cs typeface="+mn-lt"/>
            </a:endParaRPr>
          </a:p>
          <a:p>
            <a:pPr>
              <a:lnSpc>
                <a:spcPct val="110000"/>
              </a:lnSpc>
            </a:pPr>
            <a:r>
              <a:rPr lang="uk-UA" dirty="0">
                <a:ea typeface="+mn-lt"/>
                <a:cs typeface="+mn-lt"/>
              </a:rPr>
              <a:t>3) траверсою у трьох точках з одним </a:t>
            </a:r>
            <a:r>
              <a:rPr lang="uk-UA" dirty="0" err="1">
                <a:ea typeface="+mn-lt"/>
                <a:cs typeface="+mn-lt"/>
              </a:rPr>
              <a:t>зрівноважувальним</a:t>
            </a:r>
            <a:r>
              <a:rPr lang="uk-UA" dirty="0">
                <a:ea typeface="+mn-lt"/>
                <a:cs typeface="+mn-lt"/>
              </a:rPr>
              <a:t> роликом:</a:t>
            </a:r>
            <a:endParaRPr lang="uk-UA"/>
          </a:p>
          <a:p>
            <a:pPr>
              <a:lnSpc>
                <a:spcPct val="110000"/>
              </a:lnSpc>
            </a:pPr>
            <a:endParaRPr lang="uk-UA"/>
          </a:p>
        </p:txBody>
      </p:sp>
      <p:cxnSp>
        <p:nvCxnSpPr>
          <p:cNvPr id="70" name="Straight Connector 69">
            <a:extLst>
              <a:ext uri="{FF2B5EF4-FFF2-40B4-BE49-F238E27FC236}">
                <a16:creationId xmlns:a16="http://schemas.microsoft.com/office/drawing/2014/main" id="{2B1ACDB1-A7EB-4159-B316-A230683B71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3354" y="-464"/>
            <a:ext cx="2646" cy="6858465"/>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72" name="Straight Connector 71">
            <a:extLst>
              <a:ext uri="{FF2B5EF4-FFF2-40B4-BE49-F238E27FC236}">
                <a16:creationId xmlns:a16="http://schemas.microsoft.com/office/drawing/2014/main" id="{AA825E81-DC4F-4A95-86BA-8FD9D63881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97" y="3427414"/>
            <a:ext cx="6101597"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sp>
        <p:nvSpPr>
          <p:cNvPr id="6" name="TextBox 5">
            <a:extLst>
              <a:ext uri="{FF2B5EF4-FFF2-40B4-BE49-F238E27FC236}">
                <a16:creationId xmlns:a16="http://schemas.microsoft.com/office/drawing/2014/main" id="{57CF363A-6599-16C4-0AC1-B1F7604C325C}"/>
              </a:ext>
            </a:extLst>
          </p:cNvPr>
          <p:cNvSpPr txBox="1"/>
          <p:nvPr/>
        </p:nvSpPr>
        <p:spPr>
          <a:xfrm>
            <a:off x="347869" y="6427303"/>
            <a:ext cx="17890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uk-UA" dirty="0">
                <a:solidFill>
                  <a:schemeClr val="bg1"/>
                </a:solidFill>
              </a:rPr>
              <a:t>Рис.6</a:t>
            </a:r>
          </a:p>
        </p:txBody>
      </p:sp>
    </p:spTree>
    <p:extLst>
      <p:ext uri="{BB962C8B-B14F-4D97-AF65-F5344CB8AC3E}">
        <p14:creationId xmlns:p14="http://schemas.microsoft.com/office/powerpoint/2010/main" val="2729291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7E2F72-DB8E-AA4A-6B25-742AB453A0AA}"/>
              </a:ext>
            </a:extLst>
          </p:cNvPr>
          <p:cNvSpPr>
            <a:spLocks noGrp="1"/>
          </p:cNvSpPr>
          <p:nvPr>
            <p:ph type="title"/>
          </p:nvPr>
        </p:nvSpPr>
        <p:spPr>
          <a:xfrm>
            <a:off x="5128643" y="618518"/>
            <a:ext cx="6188402" cy="1478570"/>
          </a:xfrm>
        </p:spPr>
        <p:txBody>
          <a:bodyPr>
            <a:normAutofit/>
          </a:bodyPr>
          <a:lstStyle/>
          <a:p>
            <a:endParaRPr lang="uk-UA"/>
          </a:p>
        </p:txBody>
      </p:sp>
      <p:sp>
        <p:nvSpPr>
          <p:cNvPr id="10" name="Round Diagonal Corner Rectangle 6">
            <a:extLst>
              <a:ext uri="{FF2B5EF4-FFF2-40B4-BE49-F238E27FC236}">
                <a16:creationId xmlns:a16="http://schemas.microsoft.com/office/drawing/2014/main" id="{C169E84F-4748-4D61-A105-357962627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579" y="808057"/>
            <a:ext cx="3821429" cy="5234394"/>
          </a:xfrm>
          <a:prstGeom prst="round2DiagRect">
            <a:avLst>
              <a:gd name="adj1" fmla="val 11323"/>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descr="Зображення, що містить ескіз, ряд, схема, трикутник&#10;&#10;Опис створено автоматично">
            <a:extLst>
              <a:ext uri="{FF2B5EF4-FFF2-40B4-BE49-F238E27FC236}">
                <a16:creationId xmlns:a16="http://schemas.microsoft.com/office/drawing/2014/main" id="{D393695A-55A6-F4E4-FA64-477CD8125589}"/>
              </a:ext>
            </a:extLst>
          </p:cNvPr>
          <p:cNvPicPr>
            <a:picLocks noChangeAspect="1"/>
          </p:cNvPicPr>
          <p:nvPr/>
        </p:nvPicPr>
        <p:blipFill>
          <a:blip r:embed="rId3"/>
          <a:stretch>
            <a:fillRect/>
          </a:stretch>
        </p:blipFill>
        <p:spPr>
          <a:xfrm>
            <a:off x="1374688" y="1137622"/>
            <a:ext cx="2682495" cy="2206352"/>
          </a:xfrm>
          <a:prstGeom prst="rect">
            <a:avLst/>
          </a:prstGeom>
        </p:spPr>
      </p:pic>
      <p:pic>
        <p:nvPicPr>
          <p:cNvPr id="4" name="Рисунок 3" descr="Зображення, що містить ескіз, схема, ряд, малюнок&#10;&#10;Опис створено автоматично">
            <a:extLst>
              <a:ext uri="{FF2B5EF4-FFF2-40B4-BE49-F238E27FC236}">
                <a16:creationId xmlns:a16="http://schemas.microsoft.com/office/drawing/2014/main" id="{A2BAFB5C-024B-EDE7-495B-2FF56F90F579}"/>
              </a:ext>
            </a:extLst>
          </p:cNvPr>
          <p:cNvPicPr>
            <a:picLocks noChangeAspect="1"/>
          </p:cNvPicPr>
          <p:nvPr/>
        </p:nvPicPr>
        <p:blipFill>
          <a:blip r:embed="rId4"/>
          <a:stretch>
            <a:fillRect/>
          </a:stretch>
        </p:blipFill>
        <p:spPr>
          <a:xfrm>
            <a:off x="1126616" y="3654486"/>
            <a:ext cx="3178638" cy="1914511"/>
          </a:xfrm>
          <a:prstGeom prst="rect">
            <a:avLst/>
          </a:prstGeom>
        </p:spPr>
      </p:pic>
      <p:sp>
        <p:nvSpPr>
          <p:cNvPr id="3" name="Місце для вмісту 2">
            <a:extLst>
              <a:ext uri="{FF2B5EF4-FFF2-40B4-BE49-F238E27FC236}">
                <a16:creationId xmlns:a16="http://schemas.microsoft.com/office/drawing/2014/main" id="{9739CE47-5057-7CF9-35DD-CEB12A544044}"/>
              </a:ext>
            </a:extLst>
          </p:cNvPr>
          <p:cNvSpPr>
            <a:spLocks noGrp="1"/>
          </p:cNvSpPr>
          <p:nvPr>
            <p:ph idx="1"/>
          </p:nvPr>
        </p:nvSpPr>
        <p:spPr>
          <a:xfrm>
            <a:off x="4928775" y="1337586"/>
            <a:ext cx="6388270" cy="4453615"/>
          </a:xfrm>
        </p:spPr>
        <p:txBody>
          <a:bodyPr vert="horz" lIns="91440" tIns="45720" rIns="91440" bIns="45720" rtlCol="0" anchor="t">
            <a:normAutofit/>
          </a:bodyPr>
          <a:lstStyle/>
          <a:p>
            <a:r>
              <a:rPr lang="uk-UA" dirty="0">
                <a:solidFill>
                  <a:schemeClr val="bg2"/>
                </a:solidFill>
                <a:ea typeface="+mn-lt"/>
                <a:cs typeface="+mn-lt"/>
              </a:rPr>
              <a:t>4) траверсою у чотирьох точках з двома </a:t>
            </a:r>
            <a:r>
              <a:rPr lang="uk-UA" dirty="0" err="1">
                <a:solidFill>
                  <a:schemeClr val="bg2"/>
                </a:solidFill>
                <a:ea typeface="+mn-lt"/>
                <a:cs typeface="+mn-lt"/>
              </a:rPr>
              <a:t>зрівноважувальними</a:t>
            </a:r>
            <a:r>
              <a:rPr lang="uk-UA" dirty="0">
                <a:solidFill>
                  <a:schemeClr val="bg2"/>
                </a:solidFill>
                <a:ea typeface="+mn-lt"/>
                <a:cs typeface="+mn-lt"/>
              </a:rPr>
              <a:t> роликами:</a:t>
            </a:r>
          </a:p>
          <a:p>
            <a:endParaRPr lang="uk-UA" dirty="0">
              <a:ea typeface="+mn-lt"/>
              <a:cs typeface="+mn-lt"/>
            </a:endParaRPr>
          </a:p>
          <a:p>
            <a:endParaRPr lang="uk-UA" dirty="0">
              <a:ea typeface="+mn-lt"/>
              <a:cs typeface="+mn-lt"/>
            </a:endParaRPr>
          </a:p>
          <a:p>
            <a:endParaRPr lang="uk-UA" dirty="0">
              <a:ea typeface="+mn-lt"/>
              <a:cs typeface="+mn-lt"/>
            </a:endParaRPr>
          </a:p>
          <a:p>
            <a:endParaRPr lang="uk-UA" dirty="0">
              <a:ea typeface="+mn-lt"/>
              <a:cs typeface="+mn-lt"/>
            </a:endParaRPr>
          </a:p>
          <a:p>
            <a:endParaRPr lang="uk-UA" dirty="0">
              <a:ea typeface="+mn-lt"/>
              <a:cs typeface="+mn-lt"/>
            </a:endParaRPr>
          </a:p>
          <a:p>
            <a:r>
              <a:rPr lang="uk-UA" dirty="0">
                <a:ea typeface="+mn-lt"/>
                <a:cs typeface="+mn-lt"/>
              </a:rPr>
              <a:t>5) </a:t>
            </a:r>
            <a:r>
              <a:rPr lang="uk-UA" dirty="0" err="1">
                <a:ea typeface="+mn-lt"/>
                <a:cs typeface="+mn-lt"/>
              </a:rPr>
              <a:t>тривітковим</a:t>
            </a:r>
            <a:r>
              <a:rPr lang="uk-UA" dirty="0">
                <a:ea typeface="+mn-lt"/>
                <a:cs typeface="+mn-lt"/>
              </a:rPr>
              <a:t> стропом:</a:t>
            </a:r>
            <a:endParaRPr lang="uk-UA" dirty="0"/>
          </a:p>
        </p:txBody>
      </p:sp>
      <p:sp>
        <p:nvSpPr>
          <p:cNvPr id="6" name="TextBox 5">
            <a:extLst>
              <a:ext uri="{FF2B5EF4-FFF2-40B4-BE49-F238E27FC236}">
                <a16:creationId xmlns:a16="http://schemas.microsoft.com/office/drawing/2014/main" id="{AFDB22A1-E238-1F70-23D3-B1BA6F186C04}"/>
              </a:ext>
            </a:extLst>
          </p:cNvPr>
          <p:cNvSpPr txBox="1"/>
          <p:nvPr/>
        </p:nvSpPr>
        <p:spPr>
          <a:xfrm>
            <a:off x="2302564" y="5676347"/>
            <a:ext cx="1374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uk-UA">
                <a:solidFill>
                  <a:schemeClr val="bg1"/>
                </a:solidFill>
              </a:rPr>
              <a:t>Рис.7</a:t>
            </a:r>
          </a:p>
        </p:txBody>
      </p:sp>
    </p:spTree>
    <p:extLst>
      <p:ext uri="{BB962C8B-B14F-4D97-AF65-F5344CB8AC3E}">
        <p14:creationId xmlns:p14="http://schemas.microsoft.com/office/powerpoint/2010/main" val="2685233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4F6D2A-70A7-57D0-3CD3-960777B08C62}"/>
              </a:ext>
            </a:extLst>
          </p:cNvPr>
          <p:cNvSpPr>
            <a:spLocks noGrp="1"/>
          </p:cNvSpPr>
          <p:nvPr>
            <p:ph type="title"/>
          </p:nvPr>
        </p:nvSpPr>
        <p:spPr>
          <a:xfrm>
            <a:off x="5128643" y="618518"/>
            <a:ext cx="6188402" cy="1478570"/>
          </a:xfrm>
        </p:spPr>
        <p:txBody>
          <a:bodyPr>
            <a:normAutofit/>
          </a:bodyPr>
          <a:lstStyle/>
          <a:p>
            <a:endParaRPr lang="uk-UA"/>
          </a:p>
        </p:txBody>
      </p:sp>
      <p:sp>
        <p:nvSpPr>
          <p:cNvPr id="10" name="Round Diagonal Corner Rectangle 6">
            <a:extLst>
              <a:ext uri="{FF2B5EF4-FFF2-40B4-BE49-F238E27FC236}">
                <a16:creationId xmlns:a16="http://schemas.microsoft.com/office/drawing/2014/main" id="{C169E84F-4748-4D61-A105-357962627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579" y="808057"/>
            <a:ext cx="3821429" cy="5234394"/>
          </a:xfrm>
          <a:prstGeom prst="round2DiagRect">
            <a:avLst>
              <a:gd name="adj1" fmla="val 11323"/>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descr="Зображення, що містить ескіз, малюнок, схема, ряд&#10;&#10;Опис створено автоматично">
            <a:extLst>
              <a:ext uri="{FF2B5EF4-FFF2-40B4-BE49-F238E27FC236}">
                <a16:creationId xmlns:a16="http://schemas.microsoft.com/office/drawing/2014/main" id="{35D85998-651F-7F3A-C935-F41D05038052}"/>
              </a:ext>
            </a:extLst>
          </p:cNvPr>
          <p:cNvPicPr>
            <a:picLocks noChangeAspect="1"/>
          </p:cNvPicPr>
          <p:nvPr/>
        </p:nvPicPr>
        <p:blipFill>
          <a:blip r:embed="rId3"/>
          <a:stretch>
            <a:fillRect/>
          </a:stretch>
        </p:blipFill>
        <p:spPr>
          <a:xfrm>
            <a:off x="1394767" y="1137622"/>
            <a:ext cx="2642337" cy="2206352"/>
          </a:xfrm>
          <a:prstGeom prst="rect">
            <a:avLst/>
          </a:prstGeom>
        </p:spPr>
      </p:pic>
      <p:pic>
        <p:nvPicPr>
          <p:cNvPr id="5" name="Рисунок 4" descr="Зображення, що містить ескіз, малюнок, схема, Креслення&#10;&#10;Опис створено автоматично">
            <a:extLst>
              <a:ext uri="{FF2B5EF4-FFF2-40B4-BE49-F238E27FC236}">
                <a16:creationId xmlns:a16="http://schemas.microsoft.com/office/drawing/2014/main" id="{1B8C1FAD-DC2A-240E-4B6F-47874F09FC7F}"/>
              </a:ext>
            </a:extLst>
          </p:cNvPr>
          <p:cNvPicPr>
            <a:picLocks noChangeAspect="1"/>
          </p:cNvPicPr>
          <p:nvPr/>
        </p:nvPicPr>
        <p:blipFill>
          <a:blip r:embed="rId4"/>
          <a:stretch>
            <a:fillRect/>
          </a:stretch>
        </p:blipFill>
        <p:spPr>
          <a:xfrm>
            <a:off x="1178407" y="3508565"/>
            <a:ext cx="3075056" cy="2206353"/>
          </a:xfrm>
          <a:prstGeom prst="rect">
            <a:avLst/>
          </a:prstGeom>
        </p:spPr>
      </p:pic>
      <p:sp>
        <p:nvSpPr>
          <p:cNvPr id="3" name="Місце для вмісту 2">
            <a:extLst>
              <a:ext uri="{FF2B5EF4-FFF2-40B4-BE49-F238E27FC236}">
                <a16:creationId xmlns:a16="http://schemas.microsoft.com/office/drawing/2014/main" id="{6A8F4F4D-E4EE-9272-811E-FF126DE2CA91}"/>
              </a:ext>
            </a:extLst>
          </p:cNvPr>
          <p:cNvSpPr>
            <a:spLocks noGrp="1"/>
          </p:cNvSpPr>
          <p:nvPr>
            <p:ph idx="1"/>
          </p:nvPr>
        </p:nvSpPr>
        <p:spPr>
          <a:xfrm>
            <a:off x="4791365" y="712996"/>
            <a:ext cx="6525680" cy="5078205"/>
          </a:xfrm>
        </p:spPr>
        <p:txBody>
          <a:bodyPr vert="horz" lIns="91440" tIns="45720" rIns="91440" bIns="45720" rtlCol="0" anchor="t">
            <a:normAutofit/>
          </a:bodyPr>
          <a:lstStyle/>
          <a:p>
            <a:endParaRPr lang="uk-UA"/>
          </a:p>
          <a:p>
            <a:r>
              <a:rPr lang="uk-UA" dirty="0">
                <a:solidFill>
                  <a:schemeClr val="bg2"/>
                </a:solidFill>
                <a:ea typeface="+mn-lt"/>
                <a:cs typeface="+mn-lt"/>
              </a:rPr>
              <a:t>6) траверсою у чотирьох точках:</a:t>
            </a:r>
            <a:endParaRPr lang="uk-UA" dirty="0">
              <a:solidFill>
                <a:schemeClr val="bg2"/>
              </a:solidFill>
            </a:endParaRPr>
          </a:p>
          <a:p>
            <a:endParaRPr lang="uk-UA" dirty="0">
              <a:ea typeface="+mn-lt"/>
              <a:cs typeface="+mn-lt"/>
            </a:endParaRPr>
          </a:p>
          <a:p>
            <a:endParaRPr lang="uk-UA" dirty="0">
              <a:ea typeface="+mn-lt"/>
              <a:cs typeface="+mn-lt"/>
            </a:endParaRPr>
          </a:p>
          <a:p>
            <a:endParaRPr lang="uk-UA" dirty="0">
              <a:ea typeface="+mn-lt"/>
              <a:cs typeface="+mn-lt"/>
            </a:endParaRPr>
          </a:p>
          <a:p>
            <a:endParaRPr lang="uk-UA" dirty="0">
              <a:ea typeface="+mn-lt"/>
              <a:cs typeface="+mn-lt"/>
            </a:endParaRPr>
          </a:p>
          <a:p>
            <a:endParaRPr lang="uk-UA" dirty="0">
              <a:ea typeface="+mn-lt"/>
              <a:cs typeface="+mn-lt"/>
            </a:endParaRPr>
          </a:p>
          <a:p>
            <a:r>
              <a:rPr lang="uk-UA" dirty="0">
                <a:ea typeface="+mn-lt"/>
                <a:cs typeface="+mn-lt"/>
              </a:rPr>
              <a:t>7) двома поперечними траверсами у чотирьох точках:</a:t>
            </a:r>
            <a:endParaRPr lang="uk-UA" dirty="0"/>
          </a:p>
          <a:p>
            <a:endParaRPr lang="uk-UA" dirty="0"/>
          </a:p>
        </p:txBody>
      </p:sp>
      <p:sp>
        <p:nvSpPr>
          <p:cNvPr id="6" name="TextBox 5">
            <a:extLst>
              <a:ext uri="{FF2B5EF4-FFF2-40B4-BE49-F238E27FC236}">
                <a16:creationId xmlns:a16="http://schemas.microsoft.com/office/drawing/2014/main" id="{C110E014-DB17-0807-6314-2702AA2861F7}"/>
              </a:ext>
            </a:extLst>
          </p:cNvPr>
          <p:cNvSpPr txBox="1"/>
          <p:nvPr/>
        </p:nvSpPr>
        <p:spPr>
          <a:xfrm>
            <a:off x="2087216" y="5565912"/>
            <a:ext cx="14577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uk-UA">
                <a:solidFill>
                  <a:schemeClr val="bg1"/>
                </a:solidFill>
              </a:rPr>
              <a:t>Рис.8</a:t>
            </a:r>
          </a:p>
        </p:txBody>
      </p:sp>
    </p:spTree>
    <p:extLst>
      <p:ext uri="{BB962C8B-B14F-4D97-AF65-F5344CB8AC3E}">
        <p14:creationId xmlns:p14="http://schemas.microsoft.com/office/powerpoint/2010/main" val="386111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7E0016-8817-AC01-2EF5-BACCAD432B7E}"/>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6406AC78-9033-C18A-2762-2B6B1F03A426}"/>
              </a:ext>
            </a:extLst>
          </p:cNvPr>
          <p:cNvSpPr>
            <a:spLocks noGrp="1"/>
          </p:cNvSpPr>
          <p:nvPr>
            <p:ph idx="1"/>
          </p:nvPr>
        </p:nvSpPr>
        <p:spPr>
          <a:xfrm>
            <a:off x="391905" y="963"/>
            <a:ext cx="11130194" cy="6027581"/>
          </a:xfrm>
        </p:spPr>
        <p:txBody>
          <a:bodyPr vert="horz" lIns="91440" tIns="45720" rIns="91440" bIns="45720" rtlCol="0" anchor="t">
            <a:normAutofit fontScale="92500"/>
          </a:bodyPr>
          <a:lstStyle/>
          <a:p>
            <a:r>
              <a:rPr lang="uk-UA" dirty="0">
                <a:solidFill>
                  <a:schemeClr val="bg2"/>
                </a:solidFill>
                <a:ea typeface="+mn-lt"/>
                <a:cs typeface="+mn-lt"/>
              </a:rPr>
              <a:t>4. Постачання, складування і розкладання конструкцій.</a:t>
            </a:r>
            <a:endParaRPr lang="uk-UA">
              <a:solidFill>
                <a:schemeClr val="bg2"/>
              </a:solidFill>
            </a:endParaRPr>
          </a:p>
          <a:p>
            <a:r>
              <a:rPr lang="uk-UA" dirty="0">
                <a:solidFill>
                  <a:schemeClr val="bg2"/>
                </a:solidFill>
                <a:ea typeface="+mn-lt"/>
                <a:cs typeface="+mn-lt"/>
              </a:rPr>
              <a:t>Будівельні конструкції доставляються на будівельний майданчик автомобільним (до 200 км), залізничним і водним транспортом. При відвантаженні завод-виготовник видає паспорт-накладну, в якому обов'язково вказується відмітка про правильність вкладання і закріплення будівельних конструкцій на період транспортування. </a:t>
            </a:r>
          </a:p>
          <a:p>
            <a:r>
              <a:rPr lang="uk-UA" dirty="0">
                <a:solidFill>
                  <a:schemeClr val="bg2"/>
                </a:solidFill>
                <a:ea typeface="+mn-lt"/>
                <a:cs typeface="+mn-lt"/>
              </a:rPr>
              <a:t>При завантаженні і перевезенні конструкцій основна вимога — це розташування і закріплення їх в положенні близькому до проектного (окрім колон). </a:t>
            </a:r>
          </a:p>
          <a:p>
            <a:r>
              <a:rPr lang="uk-UA" dirty="0">
                <a:ea typeface="+mn-lt"/>
                <a:cs typeface="+mn-lt"/>
              </a:rPr>
              <a:t>При перевезенні автотранспортом конструкції зазнають значного динамічного впливу, що необхідно врахувати при виборі транспортного засобу і способу закріплення. </a:t>
            </a:r>
            <a:endParaRPr lang="uk-UA"/>
          </a:p>
          <a:p>
            <a:r>
              <a:rPr lang="uk-UA" dirty="0">
                <a:ea typeface="+mn-lt"/>
                <a:cs typeface="+mn-lt"/>
              </a:rPr>
              <a:t>Максимальна висота завантаження не більше 4 м від рівня дорожнього покриття. Перевезення негабаритних вантажів має бути погоджено в ДАІ. Основною умовою постачання будівельних конструкцій є комплексне і ритмічне їх подання згідно технологічної послідовності монтажу. </a:t>
            </a:r>
            <a:endParaRPr lang="uk-UA"/>
          </a:p>
          <a:p>
            <a:endParaRPr lang="uk-UA" dirty="0"/>
          </a:p>
        </p:txBody>
      </p:sp>
    </p:spTree>
    <p:extLst>
      <p:ext uri="{BB962C8B-B14F-4D97-AF65-F5344CB8AC3E}">
        <p14:creationId xmlns:p14="http://schemas.microsoft.com/office/powerpoint/2010/main" val="405545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8D7FCD-86CE-A6C4-24E4-ACDC094B3098}"/>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86AB9460-FF32-14E3-3F94-C478E2F0041B}"/>
              </a:ext>
            </a:extLst>
          </p:cNvPr>
          <p:cNvSpPr>
            <a:spLocks noGrp="1"/>
          </p:cNvSpPr>
          <p:nvPr>
            <p:ph idx="1"/>
          </p:nvPr>
        </p:nvSpPr>
        <p:spPr>
          <a:xfrm>
            <a:off x="754890" y="129139"/>
            <a:ext cx="9905999" cy="3541714"/>
          </a:xfrm>
        </p:spPr>
        <p:txBody>
          <a:bodyPr vert="horz" lIns="91440" tIns="45720" rIns="91440" bIns="45720" rtlCol="0" anchor="t">
            <a:normAutofit/>
          </a:bodyPr>
          <a:lstStyle/>
          <a:p>
            <a:r>
              <a:rPr lang="uk-UA" dirty="0">
                <a:solidFill>
                  <a:schemeClr val="bg2"/>
                </a:solidFill>
              </a:rPr>
              <a:t>При складуванні будівельних конструкцій влаштовуються центральні склади (при значних об'ємах будівельно-монтажних робіт і значної кількості об'єктів) або </a:t>
            </a:r>
            <a:r>
              <a:rPr lang="uk-UA" err="1">
                <a:solidFill>
                  <a:schemeClr val="bg2"/>
                </a:solidFill>
              </a:rPr>
              <a:t>приоб'єктні</a:t>
            </a:r>
            <a:r>
              <a:rPr lang="uk-UA" dirty="0">
                <a:solidFill>
                  <a:schemeClr val="bg2"/>
                </a:solidFill>
              </a:rPr>
              <a:t> склади (в зоні дії монтажних кранів). Площа </a:t>
            </a:r>
            <a:r>
              <a:rPr lang="uk-UA" err="1">
                <a:solidFill>
                  <a:schemeClr val="bg2"/>
                </a:solidFill>
              </a:rPr>
              <a:t>приоб'єктного</a:t>
            </a:r>
            <a:r>
              <a:rPr lang="uk-UA" dirty="0">
                <a:solidFill>
                  <a:schemeClr val="bg2"/>
                </a:solidFill>
              </a:rPr>
              <a:t> складу визначається:</a:t>
            </a:r>
          </a:p>
        </p:txBody>
      </p:sp>
      <p:pic>
        <p:nvPicPr>
          <p:cNvPr id="4" name="Рисунок 3" descr="Зображення, що містить Шрифт, текст, почерк, білий&#10;&#10;Опис створено автоматично">
            <a:extLst>
              <a:ext uri="{FF2B5EF4-FFF2-40B4-BE49-F238E27FC236}">
                <a16:creationId xmlns:a16="http://schemas.microsoft.com/office/drawing/2014/main" id="{DA46AF79-9EA1-24E3-B97C-8E811DE946E8}"/>
              </a:ext>
            </a:extLst>
          </p:cNvPr>
          <p:cNvPicPr>
            <a:picLocks noChangeAspect="1"/>
          </p:cNvPicPr>
          <p:nvPr/>
        </p:nvPicPr>
        <p:blipFill>
          <a:blip r:embed="rId2"/>
          <a:stretch>
            <a:fillRect/>
          </a:stretch>
        </p:blipFill>
        <p:spPr>
          <a:xfrm>
            <a:off x="4209636" y="2420524"/>
            <a:ext cx="2381250" cy="1133475"/>
          </a:xfrm>
          <a:prstGeom prst="rect">
            <a:avLst/>
          </a:prstGeom>
        </p:spPr>
      </p:pic>
      <p:sp>
        <p:nvSpPr>
          <p:cNvPr id="5" name="TextBox 4">
            <a:extLst>
              <a:ext uri="{FF2B5EF4-FFF2-40B4-BE49-F238E27FC236}">
                <a16:creationId xmlns:a16="http://schemas.microsoft.com/office/drawing/2014/main" id="{FA746AA4-C7F3-BCFD-CA90-E38B6444F218}"/>
              </a:ext>
            </a:extLst>
          </p:cNvPr>
          <p:cNvSpPr txBox="1"/>
          <p:nvPr/>
        </p:nvSpPr>
        <p:spPr>
          <a:xfrm>
            <a:off x="1245705" y="3874052"/>
            <a:ext cx="661946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де Sскл - площа складу;</a:t>
            </a:r>
          </a:p>
          <a:p>
            <a:r>
              <a:rPr lang="en-US"/>
              <a:t>Qi - маса конструкції кожного виду, що підлягають складуванню; </a:t>
            </a:r>
          </a:p>
          <a:p>
            <a:r>
              <a:rPr lang="en-US"/>
              <a:t>qni, - питоме навантаження на 1м2 складського приміщення для певного виду </a:t>
            </a:r>
          </a:p>
          <a:p>
            <a:r>
              <a:rPr lang="en-US"/>
              <a:t>конструкцій (Довідник під редакцією В.Н. Палила). </a:t>
            </a:r>
          </a:p>
          <a:p>
            <a:r>
              <a:rPr lang="en-US"/>
              <a:t>kni - коефіцієнт, що враховує проїзди і проходи на території приоб'єктного складу.</a:t>
            </a:r>
          </a:p>
          <a:p>
            <a:r>
              <a:rPr lang="en-US"/>
              <a:t>kni = 1,75...2. </a:t>
            </a:r>
          </a:p>
          <a:p>
            <a:endParaRPr lang="en-US"/>
          </a:p>
        </p:txBody>
      </p:sp>
    </p:spTree>
    <p:extLst>
      <p:ext uri="{BB962C8B-B14F-4D97-AF65-F5344CB8AC3E}">
        <p14:creationId xmlns:p14="http://schemas.microsoft.com/office/powerpoint/2010/main" val="1825426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C27258-7F7D-4939-E020-BD2CF30806EE}"/>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DC3F345E-B903-F101-426F-345DC490AD33}"/>
              </a:ext>
            </a:extLst>
          </p:cNvPr>
          <p:cNvSpPr>
            <a:spLocks noGrp="1"/>
          </p:cNvSpPr>
          <p:nvPr>
            <p:ph idx="1"/>
          </p:nvPr>
        </p:nvSpPr>
        <p:spPr>
          <a:xfrm>
            <a:off x="-128587" y="-69642"/>
            <a:ext cx="11893824" cy="6611800"/>
          </a:xfrm>
        </p:spPr>
        <p:txBody>
          <a:bodyPr vert="horz" lIns="91440" tIns="45720" rIns="91440" bIns="45720" rtlCol="0" anchor="t">
            <a:normAutofit fontScale="92500"/>
          </a:bodyPr>
          <a:lstStyle/>
          <a:p>
            <a:r>
              <a:rPr lang="uk-UA" sz="1800" dirty="0">
                <a:solidFill>
                  <a:schemeClr val="bg2"/>
                </a:solidFill>
                <a:ea typeface="+mn-lt"/>
                <a:cs typeface="+mn-lt"/>
              </a:rPr>
              <a:t>Вимоги: </a:t>
            </a:r>
            <a:endParaRPr lang="uk-UA" sz="1800">
              <a:solidFill>
                <a:schemeClr val="bg2"/>
              </a:solidFill>
            </a:endParaRPr>
          </a:p>
          <a:p>
            <a:r>
              <a:rPr lang="uk-UA" sz="1800" dirty="0">
                <a:solidFill>
                  <a:schemeClr val="bg2"/>
                </a:solidFill>
                <a:ea typeface="+mn-lt"/>
                <a:cs typeface="+mn-lt"/>
              </a:rPr>
              <a:t>При розкладанні будівельних конструкцій безпосередньо біля місця монтажу застосовують роздільний і груповий спосіб. </a:t>
            </a:r>
            <a:endParaRPr lang="uk-UA" sz="1800">
              <a:solidFill>
                <a:schemeClr val="bg2"/>
              </a:solidFill>
            </a:endParaRPr>
          </a:p>
          <a:p>
            <a:r>
              <a:rPr lang="uk-UA" sz="1800" dirty="0">
                <a:solidFill>
                  <a:schemeClr val="bg2"/>
                </a:solidFill>
                <a:ea typeface="+mn-lt"/>
                <a:cs typeface="+mn-lt"/>
              </a:rPr>
              <a:t>Фундаментні блоки, як правило, розкладають </a:t>
            </a:r>
            <a:r>
              <a:rPr lang="uk-UA" sz="1800" err="1">
                <a:solidFill>
                  <a:schemeClr val="bg2"/>
                </a:solidFill>
                <a:ea typeface="+mn-lt"/>
                <a:cs typeface="+mn-lt"/>
              </a:rPr>
              <a:t>рідко</a:t>
            </a:r>
            <a:r>
              <a:rPr lang="uk-UA" sz="1800" dirty="0">
                <a:solidFill>
                  <a:schemeClr val="bg2"/>
                </a:solidFill>
                <a:ea typeface="+mn-lt"/>
                <a:cs typeface="+mn-lt"/>
              </a:rPr>
              <a:t>. Монтаж ведеться „з коліс". Колони розкладають із врахуванням способу монтажу. Розкладка колон здійснюється таким чином, щоб був вільний доступ для їх оснащення монтажним обладнанням. Крім того, колони розкладають не плазом, а таким чином, щоб згинальний момент в процесі піднімання діяв в </a:t>
            </a:r>
            <a:endParaRPr lang="uk-UA" sz="1800">
              <a:solidFill>
                <a:schemeClr val="bg2"/>
              </a:solidFill>
            </a:endParaRPr>
          </a:p>
          <a:p>
            <a:r>
              <a:rPr lang="uk-UA" sz="1800" dirty="0">
                <a:solidFill>
                  <a:schemeClr val="bg2"/>
                </a:solidFill>
                <a:ea typeface="+mn-lt"/>
                <a:cs typeface="+mn-lt"/>
              </a:rPr>
              <a:t>площині найбільшої жорсткості (особливо це стосується </a:t>
            </a:r>
            <a:r>
              <a:rPr lang="uk-UA" sz="1800" err="1">
                <a:solidFill>
                  <a:schemeClr val="bg2"/>
                </a:solidFill>
                <a:ea typeface="+mn-lt"/>
                <a:cs typeface="+mn-lt"/>
              </a:rPr>
              <a:t>двохвіткових</a:t>
            </a:r>
            <a:r>
              <a:rPr lang="uk-UA" sz="1800" dirty="0">
                <a:solidFill>
                  <a:schemeClr val="bg2"/>
                </a:solidFill>
                <a:ea typeface="+mn-lt"/>
                <a:cs typeface="+mn-lt"/>
              </a:rPr>
              <a:t> колон).</a:t>
            </a:r>
            <a:endParaRPr lang="uk-UA" sz="1800">
              <a:solidFill>
                <a:schemeClr val="bg2"/>
              </a:solidFill>
            </a:endParaRPr>
          </a:p>
          <a:p>
            <a:r>
              <a:rPr lang="uk-UA" sz="1800" dirty="0">
                <a:solidFill>
                  <a:schemeClr val="bg2"/>
                </a:solidFill>
                <a:ea typeface="+mn-lt"/>
                <a:cs typeface="+mn-lt"/>
              </a:rPr>
              <a:t>Якщо застосовується спосіб повороту — нижній кінець колони кріпиться до спеціального шарніра на опорній поверхні фундаменту (для металевих). Якщо спосіб монтажу із ковзанням — то обладнують візком. </a:t>
            </a:r>
            <a:endParaRPr lang="uk-UA" sz="1800">
              <a:solidFill>
                <a:schemeClr val="bg2"/>
              </a:solidFill>
            </a:endParaRPr>
          </a:p>
          <a:p>
            <a:r>
              <a:rPr lang="uk-UA" sz="1800" dirty="0">
                <a:ea typeface="+mn-lt"/>
                <a:cs typeface="+mn-lt"/>
              </a:rPr>
              <a:t>Підкранові балки, підкроквяні ферми розкладають в зоні дії монтажного крану для монтажу з однієї стоянки. Кроквяні конструкції (ферми або балки) монтують або з транспортних засобів або розкладають в спеціальних касетах в прорізі, що монтуються таким чином щоб кран міг з однієї стоянки без підтягування встановити цю конструкцію. </a:t>
            </a:r>
            <a:endParaRPr lang="uk-UA" sz="1800">
              <a:ea typeface="+mn-lt"/>
              <a:cs typeface="+mn-lt"/>
            </a:endParaRPr>
          </a:p>
          <a:p>
            <a:r>
              <a:rPr lang="uk-UA" sz="1800" dirty="0">
                <a:ea typeface="+mn-lt"/>
                <a:cs typeface="+mn-lt"/>
              </a:rPr>
              <a:t>Плити перекриття або покриття складають штабелями, при цьому число штабелів і їх розташування в прорізі, що монтується, визначається з огляду на покриття однієї комірки (максимальна висота 2,5м). </a:t>
            </a:r>
            <a:endParaRPr lang="uk-UA" sz="1800"/>
          </a:p>
          <a:p>
            <a:r>
              <a:rPr lang="uk-UA" sz="1800" dirty="0">
                <a:ea typeface="+mn-lt"/>
                <a:cs typeface="+mn-lt"/>
              </a:rPr>
              <a:t>Стінові панелі довжиною до 12 м, як правило, монтують з транспортних засобів.</a:t>
            </a:r>
            <a:endParaRPr lang="uk-UA" sz="1800"/>
          </a:p>
          <a:p>
            <a:r>
              <a:rPr lang="uk-UA" sz="1800" dirty="0">
                <a:ea typeface="+mn-lt"/>
                <a:cs typeface="+mn-lt"/>
              </a:rPr>
              <a:t>Важкі конструкції розташовують ближче до монтажного крана, легші — на більшій відстані. Місця складування не повинні наближатись ближче 1м до дороги. </a:t>
            </a:r>
            <a:endParaRPr lang="uk-UA" sz="1800"/>
          </a:p>
          <a:p>
            <a:endParaRPr lang="uk-UA" dirty="0"/>
          </a:p>
        </p:txBody>
      </p:sp>
    </p:spTree>
    <p:extLst>
      <p:ext uri="{BB962C8B-B14F-4D97-AF65-F5344CB8AC3E}">
        <p14:creationId xmlns:p14="http://schemas.microsoft.com/office/powerpoint/2010/main" val="1652725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Заголовок 1">
            <a:extLst>
              <a:ext uri="{FF2B5EF4-FFF2-40B4-BE49-F238E27FC236}">
                <a16:creationId xmlns:a16="http://schemas.microsoft.com/office/drawing/2014/main" id="{7425E48C-8413-5414-8D72-8B1B7990839F}"/>
              </a:ext>
            </a:extLst>
          </p:cNvPr>
          <p:cNvSpPr>
            <a:spLocks noGrp="1"/>
          </p:cNvSpPr>
          <p:nvPr>
            <p:ph type="title"/>
          </p:nvPr>
        </p:nvSpPr>
        <p:spPr>
          <a:xfrm>
            <a:off x="4996697" y="618518"/>
            <a:ext cx="6050713" cy="1478570"/>
          </a:xfrm>
        </p:spPr>
        <p:txBody>
          <a:bodyPr>
            <a:normAutofit/>
          </a:bodyPr>
          <a:lstStyle/>
          <a:p>
            <a:endParaRPr lang="uk-UA" dirty="0"/>
          </a:p>
        </p:txBody>
      </p:sp>
      <p:pic>
        <p:nvPicPr>
          <p:cNvPr id="4" name="Рисунок 3" descr="Фундаменты под колонны сечением 300х300, 400х400 и 500х500 мм Волгоград">
            <a:extLst>
              <a:ext uri="{FF2B5EF4-FFF2-40B4-BE49-F238E27FC236}">
                <a16:creationId xmlns:a16="http://schemas.microsoft.com/office/drawing/2014/main" id="{E755D846-AE7C-FAA7-17C1-6524848F23DD}"/>
              </a:ext>
            </a:extLst>
          </p:cNvPr>
          <p:cNvPicPr>
            <a:picLocks noChangeAspect="1"/>
          </p:cNvPicPr>
          <p:nvPr/>
        </p:nvPicPr>
        <p:blipFill rotWithShape="1">
          <a:blip r:embed="rId4"/>
          <a:srcRect l="4510" r="-1" b="-1"/>
          <a:stretch/>
        </p:blipFill>
        <p:spPr>
          <a:xfrm>
            <a:off x="-5597" y="10"/>
            <a:ext cx="4635583" cy="6857990"/>
          </a:xfrm>
          <a:prstGeom prst="rect">
            <a:avLst/>
          </a:prstGeom>
        </p:spPr>
      </p:pic>
      <p:grpSp>
        <p:nvGrpSpPr>
          <p:cNvPr id="13" name="Group 12">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5"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Rectangle 16">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8"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Rectangle 41">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3"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Rectangle 53">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5"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3" name="Місце для вмісту 2">
            <a:extLst>
              <a:ext uri="{FF2B5EF4-FFF2-40B4-BE49-F238E27FC236}">
                <a16:creationId xmlns:a16="http://schemas.microsoft.com/office/drawing/2014/main" id="{E82FD3E1-21D9-7481-2FAE-A409A4A6B8E1}"/>
              </a:ext>
            </a:extLst>
          </p:cNvPr>
          <p:cNvSpPr>
            <a:spLocks noGrp="1"/>
          </p:cNvSpPr>
          <p:nvPr>
            <p:ph idx="1"/>
          </p:nvPr>
        </p:nvSpPr>
        <p:spPr>
          <a:xfrm>
            <a:off x="4631681" y="100897"/>
            <a:ext cx="7277664" cy="6327385"/>
          </a:xfrm>
        </p:spPr>
        <p:txBody>
          <a:bodyPr vert="horz" lIns="91440" tIns="45720" rIns="91440" bIns="45720" rtlCol="0" anchor="t">
            <a:noAutofit/>
          </a:bodyPr>
          <a:lstStyle/>
          <a:p>
            <a:pPr>
              <a:lnSpc>
                <a:spcPct val="110000"/>
              </a:lnSpc>
            </a:pPr>
            <a:r>
              <a:rPr lang="uk-UA" sz="1700" dirty="0">
                <a:solidFill>
                  <a:schemeClr val="bg2"/>
                </a:solidFill>
                <a:ea typeface="+mn-lt"/>
                <a:cs typeface="+mn-lt"/>
              </a:rPr>
              <a:t>5. Монтаж збірних залізобетонних конструкцій.</a:t>
            </a:r>
            <a:endParaRPr lang="uk-UA" sz="1700">
              <a:solidFill>
                <a:schemeClr val="bg2"/>
              </a:solidFill>
            </a:endParaRPr>
          </a:p>
          <a:p>
            <a:pPr>
              <a:lnSpc>
                <a:spcPct val="110000"/>
              </a:lnSpc>
            </a:pPr>
            <a:r>
              <a:rPr lang="uk-UA" sz="1700" dirty="0">
                <a:solidFill>
                  <a:schemeClr val="bg2"/>
                </a:solidFill>
                <a:ea typeface="+mn-lt"/>
                <a:cs typeface="+mn-lt"/>
              </a:rPr>
              <a:t>Монтаж фундаментів. </a:t>
            </a:r>
            <a:endParaRPr lang="uk-UA" sz="1700">
              <a:solidFill>
                <a:schemeClr val="bg2"/>
              </a:solidFill>
            </a:endParaRPr>
          </a:p>
          <a:p>
            <a:pPr>
              <a:lnSpc>
                <a:spcPct val="110000"/>
              </a:lnSpc>
            </a:pPr>
            <a:r>
              <a:rPr lang="uk-UA" sz="1700" dirty="0">
                <a:solidFill>
                  <a:schemeClr val="bg2"/>
                </a:solidFill>
                <a:ea typeface="+mn-lt"/>
                <a:cs typeface="+mn-lt"/>
              </a:rPr>
              <a:t>При монтажі фундаментів проводять підготовчі роботи і </a:t>
            </a:r>
            <a:r>
              <a:rPr lang="uk-UA" sz="1700" err="1">
                <a:solidFill>
                  <a:schemeClr val="bg2"/>
                </a:solidFill>
                <a:ea typeface="+mn-lt"/>
                <a:cs typeface="+mn-lt"/>
              </a:rPr>
              <a:t>монтажно-вкладальні</a:t>
            </a:r>
            <a:r>
              <a:rPr lang="uk-UA" sz="1700" dirty="0">
                <a:solidFill>
                  <a:schemeClr val="bg2"/>
                </a:solidFill>
                <a:ea typeface="+mn-lt"/>
                <a:cs typeface="+mn-lt"/>
              </a:rPr>
              <a:t> роботи. </a:t>
            </a:r>
            <a:endParaRPr lang="uk-UA" sz="1700">
              <a:solidFill>
                <a:schemeClr val="bg2"/>
              </a:solidFill>
            </a:endParaRPr>
          </a:p>
          <a:p>
            <a:pPr>
              <a:lnSpc>
                <a:spcPct val="110000"/>
              </a:lnSpc>
            </a:pPr>
            <a:r>
              <a:rPr lang="uk-UA" sz="1700" dirty="0">
                <a:solidFill>
                  <a:schemeClr val="bg2"/>
                </a:solidFill>
                <a:ea typeface="+mn-lt"/>
                <a:cs typeface="+mn-lt"/>
              </a:rPr>
              <a:t>До підготовчих робіт відносять: </a:t>
            </a:r>
            <a:endParaRPr lang="uk-UA" sz="1700">
              <a:solidFill>
                <a:schemeClr val="bg2"/>
              </a:solidFill>
            </a:endParaRPr>
          </a:p>
          <a:p>
            <a:pPr>
              <a:lnSpc>
                <a:spcPct val="110000"/>
              </a:lnSpc>
            </a:pPr>
            <a:r>
              <a:rPr lang="uk-UA" sz="1700" dirty="0">
                <a:solidFill>
                  <a:schemeClr val="bg2"/>
                </a:solidFill>
                <a:ea typeface="+mn-lt"/>
                <a:cs typeface="+mn-lt"/>
              </a:rPr>
              <a:t>1) Розбиття і закріплення осей будівлі. </a:t>
            </a:r>
            <a:endParaRPr lang="uk-UA" sz="1700">
              <a:solidFill>
                <a:schemeClr val="bg2"/>
              </a:solidFill>
            </a:endParaRPr>
          </a:p>
          <a:p>
            <a:pPr>
              <a:lnSpc>
                <a:spcPct val="110000"/>
              </a:lnSpc>
            </a:pPr>
            <a:r>
              <a:rPr lang="uk-UA" sz="1700" dirty="0">
                <a:solidFill>
                  <a:schemeClr val="bg2"/>
                </a:solidFill>
                <a:ea typeface="+mn-lt"/>
                <a:cs typeface="+mn-lt"/>
              </a:rPr>
              <a:t>2) Перевірка позначок основи (за допомогою нівеліра). </a:t>
            </a:r>
            <a:endParaRPr lang="uk-UA" sz="1700">
              <a:solidFill>
                <a:schemeClr val="bg2"/>
              </a:solidFill>
            </a:endParaRPr>
          </a:p>
          <a:p>
            <a:pPr>
              <a:lnSpc>
                <a:spcPct val="110000"/>
              </a:lnSpc>
            </a:pPr>
            <a:r>
              <a:rPr lang="uk-UA" sz="1700" dirty="0">
                <a:solidFill>
                  <a:schemeClr val="bg2"/>
                </a:solidFill>
                <a:ea typeface="+mn-lt"/>
                <a:cs typeface="+mn-lt"/>
              </a:rPr>
              <a:t>3) Вимірювання і підготовка основи.</a:t>
            </a:r>
            <a:endParaRPr lang="uk-UA" sz="1700" dirty="0">
              <a:solidFill>
                <a:schemeClr val="bg2"/>
              </a:solidFill>
            </a:endParaRPr>
          </a:p>
          <a:p>
            <a:pPr>
              <a:lnSpc>
                <a:spcPct val="110000"/>
              </a:lnSpc>
            </a:pPr>
            <a:r>
              <a:rPr lang="uk-UA" sz="1700" dirty="0">
                <a:ea typeface="+mn-lt"/>
                <a:cs typeface="+mn-lt"/>
              </a:rPr>
              <a:t>Для забезпечення точності встановлення фундаменту </a:t>
            </a:r>
            <a:r>
              <a:rPr lang="uk-UA" sz="1700" err="1">
                <a:ea typeface="+mn-lt"/>
                <a:cs typeface="+mn-lt"/>
              </a:rPr>
              <a:t>стаканного</a:t>
            </a:r>
            <a:r>
              <a:rPr lang="uk-UA" sz="1700" dirty="0">
                <a:ea typeface="+mn-lt"/>
                <a:cs typeface="+mn-lt"/>
              </a:rPr>
              <a:t> типу осі </a:t>
            </a:r>
            <a:r>
              <a:rPr lang="uk-UA" sz="1700" err="1">
                <a:ea typeface="+mn-lt"/>
                <a:cs typeface="+mn-lt"/>
              </a:rPr>
              <a:t>переносять</a:t>
            </a:r>
            <a:r>
              <a:rPr lang="uk-UA" sz="1700" dirty="0">
                <a:ea typeface="+mn-lt"/>
                <a:cs typeface="+mn-lt"/>
              </a:rPr>
              <a:t> в котлован або траншею до місця встановлення фундаменту і закріплюють з чотирьох боків металевими штирями безпосередньо біля місця встановлення. </a:t>
            </a:r>
            <a:endParaRPr lang="uk-UA" sz="1700" dirty="0"/>
          </a:p>
          <a:p>
            <a:pPr>
              <a:lnSpc>
                <a:spcPct val="110000"/>
              </a:lnSpc>
            </a:pPr>
            <a:r>
              <a:rPr lang="uk-UA" sz="1700" dirty="0">
                <a:ea typeface="+mn-lt"/>
                <a:cs typeface="+mn-lt"/>
              </a:rPr>
              <a:t>Стакан фундаменту обов'язково очищають і закривають інвентарними дерев'яними або металевими щитами. Після цього стакан з допомогою теплових захватів </a:t>
            </a:r>
            <a:r>
              <a:rPr lang="uk-UA" sz="1700" err="1">
                <a:ea typeface="+mn-lt"/>
                <a:cs typeface="+mn-lt"/>
              </a:rPr>
              <a:t>переносять</a:t>
            </a:r>
            <a:r>
              <a:rPr lang="uk-UA" sz="1700" dirty="0">
                <a:ea typeface="+mn-lt"/>
                <a:cs typeface="+mn-lt"/>
              </a:rPr>
              <a:t> до проектного місця і на висоті 8-10 см суміщають риски, нанесені масляними фарбами на бокових поверхнях фундаменту з металевими штирями. Правильність розташування осей перевіряється і якщо вони встановлені невірно, то процес монтажу повторюють заново. </a:t>
            </a:r>
            <a:endParaRPr lang="uk-UA" sz="1700" dirty="0"/>
          </a:p>
          <a:p>
            <a:pPr>
              <a:lnSpc>
                <a:spcPct val="110000"/>
              </a:lnSpc>
            </a:pPr>
            <a:endParaRPr lang="uk-UA" sz="1700" dirty="0"/>
          </a:p>
        </p:txBody>
      </p:sp>
      <p:sp>
        <p:nvSpPr>
          <p:cNvPr id="5" name="TextBox 4">
            <a:extLst>
              <a:ext uri="{FF2B5EF4-FFF2-40B4-BE49-F238E27FC236}">
                <a16:creationId xmlns:a16="http://schemas.microsoft.com/office/drawing/2014/main" id="{5C026B6E-7555-F0C5-FF10-60645D0E740F}"/>
              </a:ext>
            </a:extLst>
          </p:cNvPr>
          <p:cNvSpPr txBox="1"/>
          <p:nvPr/>
        </p:nvSpPr>
        <p:spPr>
          <a:xfrm>
            <a:off x="3329609" y="6510130"/>
            <a:ext cx="11264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uk-UA" dirty="0">
                <a:solidFill>
                  <a:schemeClr val="bg1"/>
                </a:solidFill>
              </a:rPr>
              <a:t>Рис.9</a:t>
            </a:r>
          </a:p>
        </p:txBody>
      </p:sp>
    </p:spTree>
    <p:extLst>
      <p:ext uri="{BB962C8B-B14F-4D97-AF65-F5344CB8AC3E}">
        <p14:creationId xmlns:p14="http://schemas.microsoft.com/office/powerpoint/2010/main" val="2057211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F12B69-B2B2-BE24-D85B-43882E47E84F}"/>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3F39BC32-5847-58AE-54DB-EECB538610F2}"/>
              </a:ext>
            </a:extLst>
          </p:cNvPr>
          <p:cNvSpPr>
            <a:spLocks noGrp="1"/>
          </p:cNvSpPr>
          <p:nvPr>
            <p:ph idx="1"/>
          </p:nvPr>
        </p:nvSpPr>
        <p:spPr>
          <a:xfrm>
            <a:off x="117085" y="263291"/>
            <a:ext cx="11854719" cy="6277418"/>
          </a:xfrm>
        </p:spPr>
        <p:txBody>
          <a:bodyPr vert="horz" lIns="91440" tIns="45720" rIns="91440" bIns="45720" rtlCol="0" anchor="t">
            <a:normAutofit fontScale="85000" lnSpcReduction="20000"/>
          </a:bodyPr>
          <a:lstStyle/>
          <a:p>
            <a:r>
              <a:rPr lang="uk-UA" dirty="0">
                <a:solidFill>
                  <a:schemeClr val="bg2"/>
                </a:solidFill>
                <a:ea typeface="+mn-lt"/>
                <a:cs typeface="+mn-lt"/>
              </a:rPr>
              <a:t>Фундаментні балки (рант-балки).</a:t>
            </a:r>
            <a:endParaRPr lang="uk-UA">
              <a:solidFill>
                <a:schemeClr val="bg2"/>
              </a:solidFill>
            </a:endParaRPr>
          </a:p>
          <a:p>
            <a:r>
              <a:rPr lang="uk-UA" dirty="0">
                <a:solidFill>
                  <a:schemeClr val="bg2"/>
                </a:solidFill>
                <a:ea typeface="+mn-lt"/>
                <a:cs typeface="+mn-lt"/>
              </a:rPr>
              <a:t>Монтують одразу після монтажу у фундаменті на спеціальні фундаментні столики або обрізки фундаменту з ретельним </a:t>
            </a:r>
            <a:r>
              <a:rPr lang="uk-UA" err="1">
                <a:solidFill>
                  <a:schemeClr val="bg2"/>
                </a:solidFill>
                <a:ea typeface="+mn-lt"/>
                <a:cs typeface="+mn-lt"/>
              </a:rPr>
              <a:t>вивірюванням</a:t>
            </a:r>
            <a:r>
              <a:rPr lang="uk-UA" dirty="0">
                <a:solidFill>
                  <a:schemeClr val="bg2"/>
                </a:solidFill>
                <a:ea typeface="+mn-lt"/>
                <a:cs typeface="+mn-lt"/>
              </a:rPr>
              <a:t> висотних відміток з допомогою нівеліра. </a:t>
            </a:r>
            <a:endParaRPr lang="uk-UA">
              <a:solidFill>
                <a:schemeClr val="bg2"/>
              </a:solidFill>
            </a:endParaRPr>
          </a:p>
          <a:p>
            <a:r>
              <a:rPr lang="uk-UA" dirty="0">
                <a:solidFill>
                  <a:schemeClr val="bg2"/>
                </a:solidFill>
                <a:ea typeface="+mn-lt"/>
                <a:cs typeface="+mn-lt"/>
              </a:rPr>
              <a:t>Монтаж колон.</a:t>
            </a:r>
            <a:endParaRPr lang="uk-UA" dirty="0">
              <a:solidFill>
                <a:schemeClr val="bg2"/>
              </a:solidFill>
            </a:endParaRPr>
          </a:p>
          <a:p>
            <a:r>
              <a:rPr lang="uk-UA" dirty="0">
                <a:solidFill>
                  <a:schemeClr val="bg2"/>
                </a:solidFill>
                <a:ea typeface="+mn-lt"/>
                <a:cs typeface="+mn-lt"/>
              </a:rPr>
              <a:t>Здійснюється або з транспортних засобів або з безпосереднім розкладанням. Якщо монтаж з транспортних засобів, то використовують балансові траверси (або жорсткі маніпулятори — гідравлічна важільна система).</a:t>
            </a:r>
            <a:endParaRPr lang="uk-UA" dirty="0">
              <a:solidFill>
                <a:schemeClr val="bg2"/>
              </a:solidFill>
            </a:endParaRPr>
          </a:p>
          <a:p>
            <a:r>
              <a:rPr lang="uk-UA" dirty="0">
                <a:solidFill>
                  <a:schemeClr val="bg2"/>
                </a:solidFill>
                <a:ea typeface="+mn-lt"/>
                <a:cs typeface="+mn-lt"/>
              </a:rPr>
              <a:t>Якщо монтаж з попереднім розкладанням, то застосовують фрикційні захвати, </a:t>
            </a:r>
            <a:r>
              <a:rPr lang="uk-UA" err="1">
                <a:solidFill>
                  <a:schemeClr val="bg2"/>
                </a:solidFill>
                <a:ea typeface="+mn-lt"/>
                <a:cs typeface="+mn-lt"/>
              </a:rPr>
              <a:t>штирьові</a:t>
            </a:r>
            <a:r>
              <a:rPr lang="uk-UA" dirty="0">
                <a:solidFill>
                  <a:schemeClr val="bg2"/>
                </a:solidFill>
                <a:ea typeface="+mn-lt"/>
                <a:cs typeface="+mn-lt"/>
              </a:rPr>
              <a:t> захвати і рамкові захвати для колон з консолями. На вибір монтажного оснащення впливає маса колон: </a:t>
            </a:r>
            <a:endParaRPr lang="uk-UA">
              <a:solidFill>
                <a:schemeClr val="bg2"/>
              </a:solidFill>
              <a:ea typeface="+mn-lt"/>
              <a:cs typeface="+mn-lt"/>
            </a:endParaRPr>
          </a:p>
          <a:p>
            <a:r>
              <a:rPr lang="uk-UA" dirty="0">
                <a:ea typeface="+mn-lt"/>
                <a:cs typeface="+mn-lt"/>
              </a:rPr>
              <a:t>*     до 10 т фрикційні захвати; </a:t>
            </a:r>
            <a:endParaRPr lang="uk-UA"/>
          </a:p>
          <a:p>
            <a:r>
              <a:rPr lang="uk-UA" dirty="0">
                <a:ea typeface="+mn-lt"/>
                <a:cs typeface="+mn-lt"/>
              </a:rPr>
              <a:t>— &gt; 10 т </a:t>
            </a:r>
            <a:r>
              <a:rPr lang="uk-UA" dirty="0" err="1">
                <a:ea typeface="+mn-lt"/>
                <a:cs typeface="+mn-lt"/>
              </a:rPr>
              <a:t>штиреві</a:t>
            </a:r>
            <a:r>
              <a:rPr lang="uk-UA" dirty="0">
                <a:ea typeface="+mn-lt"/>
                <a:cs typeface="+mn-lt"/>
              </a:rPr>
              <a:t> захвати.</a:t>
            </a:r>
            <a:endParaRPr lang="uk-UA" dirty="0"/>
          </a:p>
          <a:p>
            <a:r>
              <a:rPr lang="uk-UA" dirty="0">
                <a:ea typeface="+mn-lt"/>
                <a:cs typeface="+mn-lt"/>
              </a:rPr>
              <a:t>Після розкладання перед монтажем колону оглядають, перевіряють цілісність, розміри і позначку стакана фундаменту. Після цього колону обладнують навісними драбинами, хомутами для навішування підмостків, струбцинами для навішування розчалок. З врахуванням способу монтажу колону піднімають, встановлюють в проектне положення з вивіренням, шляхом суміщення рисок на бокових поверхнях колони і стакана. Вертикальність колони перевіряють за допомогою двох теодолітів, встановлених на взаємо перпендикулярних осях або за допомогою виска. </a:t>
            </a:r>
            <a:endParaRPr lang="uk-UA"/>
          </a:p>
          <a:p>
            <a:endParaRPr lang="uk-UA" dirty="0"/>
          </a:p>
        </p:txBody>
      </p:sp>
    </p:spTree>
    <p:extLst>
      <p:ext uri="{BB962C8B-B14F-4D97-AF65-F5344CB8AC3E}">
        <p14:creationId xmlns:p14="http://schemas.microsoft.com/office/powerpoint/2010/main" val="1210791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EA487A-15F8-0DA6-9480-914F798BF0AE}"/>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90B14D9B-5B8D-4D20-ADDF-BBC321915D15}"/>
              </a:ext>
            </a:extLst>
          </p:cNvPr>
          <p:cNvSpPr>
            <a:spLocks noGrp="1"/>
          </p:cNvSpPr>
          <p:nvPr>
            <p:ph idx="1"/>
          </p:nvPr>
        </p:nvSpPr>
        <p:spPr>
          <a:xfrm>
            <a:off x="416888" y="113389"/>
            <a:ext cx="10630523" cy="5677812"/>
          </a:xfrm>
        </p:spPr>
        <p:txBody>
          <a:bodyPr vert="horz" lIns="91440" tIns="45720" rIns="91440" bIns="45720" rtlCol="0" anchor="t">
            <a:normAutofit fontScale="92500"/>
          </a:bodyPr>
          <a:lstStyle/>
          <a:p>
            <a:r>
              <a:rPr lang="uk-UA" dirty="0">
                <a:ea typeface="+mn-lt"/>
                <a:cs typeface="+mn-lt"/>
              </a:rPr>
              <a:t>Тимчасове закріплення колон висотою до 12 м здійснюють за допомогою дерев'яних (з твердого породистого дерева), металевих або залізобетонних клинів довжиною 250-300 мм з </a:t>
            </a:r>
            <a:r>
              <a:rPr lang="uk-UA" dirty="0" err="1">
                <a:ea typeface="+mn-lt"/>
                <a:cs typeface="+mn-lt"/>
              </a:rPr>
              <a:t>конусністю</a:t>
            </a:r>
            <a:r>
              <a:rPr lang="uk-UA" dirty="0">
                <a:ea typeface="+mn-lt"/>
                <a:cs typeface="+mn-lt"/>
              </a:rPr>
              <a:t> 1:10, які забивають між поверхнею колони і внутрішньою гранню стакана. При ширині колони до 400 мм встановлюють один клин з бокової поверхні, при більшій ширині не менше двох клинів. При висоті &gt; 12м найраціональніше застосовувати кондуктори на одну або декілька колон. </a:t>
            </a:r>
            <a:endParaRPr lang="uk-UA"/>
          </a:p>
          <a:p>
            <a:r>
              <a:rPr lang="uk-UA">
                <a:ea typeface="+mn-lt"/>
                <a:cs typeface="+mn-lt"/>
              </a:rPr>
              <a:t>При висоті 12-18м їх додатково закріплюють розчалками (3 взаємно перпендикулярних напрямках або 2 у площині найменшої жорсткості). </a:t>
            </a:r>
            <a:endParaRPr lang="uk-UA"/>
          </a:p>
          <a:p>
            <a:r>
              <a:rPr lang="uk-UA">
                <a:ea typeface="+mn-lt"/>
                <a:cs typeface="+mn-lt"/>
              </a:rPr>
              <a:t>При висоті більше 18 м — 4 розчалки у взаємно перпендикулярних напрямках. Допустиме відхилення +- 5 мм. Після вивірювання і тимчасового закріплення колони забетоновують проміжок між поверхнею колони і стаканом фундаменту і засоби попереднього закріплення знімають після набору міцності бетоном 70% від проектної (через три доби). </a:t>
            </a:r>
            <a:endParaRPr lang="uk-UA"/>
          </a:p>
          <a:p>
            <a:endParaRPr lang="uk-UA" dirty="0"/>
          </a:p>
        </p:txBody>
      </p:sp>
    </p:spTree>
    <p:extLst>
      <p:ext uri="{BB962C8B-B14F-4D97-AF65-F5344CB8AC3E}">
        <p14:creationId xmlns:p14="http://schemas.microsoft.com/office/powerpoint/2010/main" val="3414592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46"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3" name="Місце для вмісту 2">
            <a:extLst>
              <a:ext uri="{FF2B5EF4-FFF2-40B4-BE49-F238E27FC236}">
                <a16:creationId xmlns:a16="http://schemas.microsoft.com/office/drawing/2014/main" id="{9D90A739-A67E-CD9C-2964-0CAC806B30F8}"/>
              </a:ext>
            </a:extLst>
          </p:cNvPr>
          <p:cNvSpPr>
            <a:spLocks noGrp="1"/>
          </p:cNvSpPr>
          <p:nvPr>
            <p:ph idx="1"/>
          </p:nvPr>
        </p:nvSpPr>
        <p:spPr>
          <a:xfrm>
            <a:off x="616756" y="150864"/>
            <a:ext cx="6370532" cy="6288521"/>
          </a:xfrm>
        </p:spPr>
        <p:txBody>
          <a:bodyPr vert="horz" lIns="91440" tIns="45720" rIns="91440" bIns="45720" rtlCol="0" anchor="t">
            <a:noAutofit/>
          </a:bodyPr>
          <a:lstStyle/>
          <a:p>
            <a:pPr>
              <a:lnSpc>
                <a:spcPct val="110000"/>
              </a:lnSpc>
              <a:buNone/>
            </a:pPr>
            <a:r>
              <a:rPr lang="uk-UA" sz="1800" dirty="0">
                <a:solidFill>
                  <a:schemeClr val="bg2"/>
                </a:solidFill>
                <a:ea typeface="+mn-lt"/>
                <a:cs typeface="+mn-lt"/>
              </a:rPr>
              <a:t>Ще в кам'яному віці первісна людина створювала різноманітні знаряддя</a:t>
            </a:r>
            <a:endParaRPr lang="uk-UA" sz="1800">
              <a:solidFill>
                <a:schemeClr val="bg2"/>
              </a:solidFill>
            </a:endParaRPr>
          </a:p>
          <a:p>
            <a:pPr>
              <a:lnSpc>
                <a:spcPct val="110000"/>
              </a:lnSpc>
              <a:buNone/>
            </a:pPr>
            <a:r>
              <a:rPr lang="uk-UA" sz="1800" dirty="0">
                <a:solidFill>
                  <a:schemeClr val="bg2"/>
                </a:solidFill>
                <a:ea typeface="+mn-lt"/>
                <a:cs typeface="+mn-lt"/>
              </a:rPr>
              <a:t>праці, які полегшували виконання робіт. Були створені прості </a:t>
            </a:r>
            <a:r>
              <a:rPr lang="uk-UA" sz="1800" err="1">
                <a:solidFill>
                  <a:schemeClr val="bg2"/>
                </a:solidFill>
                <a:ea typeface="+mn-lt"/>
                <a:cs typeface="+mn-lt"/>
              </a:rPr>
              <a:t>підіймальнотранспортні</a:t>
            </a:r>
            <a:r>
              <a:rPr lang="uk-UA" sz="1800" dirty="0">
                <a:solidFill>
                  <a:schemeClr val="bg2"/>
                </a:solidFill>
                <a:ea typeface="+mn-lt"/>
                <a:cs typeface="+mn-lt"/>
              </a:rPr>
              <a:t> засоби. Першим теоретиком будівельної справи був Марк </a:t>
            </a:r>
            <a:r>
              <a:rPr lang="uk-UA" sz="1800" err="1">
                <a:solidFill>
                  <a:schemeClr val="bg2"/>
                </a:solidFill>
                <a:ea typeface="+mn-lt"/>
                <a:cs typeface="+mn-lt"/>
              </a:rPr>
              <a:t>Вітрувій</a:t>
            </a:r>
            <a:r>
              <a:rPr lang="uk-UA" sz="1800" dirty="0">
                <a:solidFill>
                  <a:schemeClr val="bg2"/>
                </a:solidFill>
                <a:ea typeface="+mn-lt"/>
                <a:cs typeface="+mn-lt"/>
              </a:rPr>
              <a:t> </a:t>
            </a:r>
            <a:r>
              <a:rPr lang="uk-UA" sz="1800" err="1">
                <a:solidFill>
                  <a:schemeClr val="bg2"/>
                </a:solidFill>
                <a:ea typeface="+mn-lt"/>
                <a:cs typeface="+mn-lt"/>
              </a:rPr>
              <a:t>Полліон</a:t>
            </a:r>
            <a:r>
              <a:rPr lang="uk-UA" sz="1800" dirty="0">
                <a:solidFill>
                  <a:schemeClr val="bg2"/>
                </a:solidFill>
                <a:ea typeface="+mn-lt"/>
                <a:cs typeface="+mn-lt"/>
              </a:rPr>
              <a:t> (1 ст. до н.е.) – римський архітектор, інженер та історик. У своєму трактаті "Десять книг про архітектуру" він виклав основи містобудування, описав окремі способи піднімання вантажів.</a:t>
            </a:r>
            <a:endParaRPr lang="uk-UA" sz="1800">
              <a:solidFill>
                <a:schemeClr val="bg2"/>
              </a:solidFill>
            </a:endParaRPr>
          </a:p>
          <a:p>
            <a:pPr>
              <a:lnSpc>
                <a:spcPct val="110000"/>
              </a:lnSpc>
              <a:buNone/>
            </a:pPr>
            <a:r>
              <a:rPr lang="uk-UA" sz="1800" dirty="0">
                <a:solidFill>
                  <a:schemeClr val="bg2"/>
                </a:solidFill>
                <a:ea typeface="+mn-lt"/>
                <a:cs typeface="+mn-lt"/>
              </a:rPr>
              <a:t>У процесі зведення будівель виконують різні монтажні роботи. До початку монтажних робіт здійснюють підготовчі роботи, до яких належать підготовка будівельного майданчику, прокладання доріг для транспорту, обладнання складів, прокладання кранових колій, установлення монтажних кранів і т. ін.</a:t>
            </a:r>
            <a:endParaRPr lang="uk-UA" sz="1800">
              <a:solidFill>
                <a:schemeClr val="bg2"/>
              </a:solidFill>
            </a:endParaRPr>
          </a:p>
          <a:p>
            <a:pPr>
              <a:lnSpc>
                <a:spcPct val="110000"/>
              </a:lnSpc>
              <a:buNone/>
            </a:pPr>
            <a:r>
              <a:rPr lang="uk-UA" sz="1800" dirty="0">
                <a:solidFill>
                  <a:schemeClr val="tx2"/>
                </a:solidFill>
                <a:ea typeface="+mn-lt"/>
                <a:cs typeface="+mn-lt"/>
              </a:rPr>
              <a:t>Широке застосування збірних конструкцій ставить перед архітекторами, технологами вимоги щодо виготовлення, транспортування та монтажу з найменшими витратами праці й матеріально-технічних засобів, відповідності умовам технологічності.</a:t>
            </a:r>
            <a:endParaRPr lang="uk-UA" sz="1800">
              <a:solidFill>
                <a:schemeClr val="tx2"/>
              </a:solidFill>
            </a:endParaRPr>
          </a:p>
          <a:p>
            <a:pPr marL="0" indent="0">
              <a:lnSpc>
                <a:spcPct val="110000"/>
              </a:lnSpc>
              <a:buNone/>
            </a:pPr>
            <a:endParaRPr lang="uk-UA" sz="1100"/>
          </a:p>
        </p:txBody>
      </p:sp>
      <p:pic>
        <p:nvPicPr>
          <p:cNvPr id="4" name="Рисунок 3" descr="Десять книг о зодчестве — Википедия">
            <a:extLst>
              <a:ext uri="{FF2B5EF4-FFF2-40B4-BE49-F238E27FC236}">
                <a16:creationId xmlns:a16="http://schemas.microsoft.com/office/drawing/2014/main" id="{445EAE42-CC53-C12E-B93C-940E5D8026C9}"/>
              </a:ext>
            </a:extLst>
          </p:cNvPr>
          <p:cNvPicPr>
            <a:picLocks noChangeAspect="1"/>
          </p:cNvPicPr>
          <p:nvPr/>
        </p:nvPicPr>
        <p:blipFill>
          <a:blip r:embed="rId4"/>
          <a:stretch>
            <a:fillRect/>
          </a:stretch>
        </p:blipFill>
        <p:spPr>
          <a:xfrm>
            <a:off x="7401803" y="660701"/>
            <a:ext cx="4308931" cy="5596015"/>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48" name="Group 47">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49"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50"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2"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3"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4"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5"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6"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7"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8"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9"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0"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61"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2"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3"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4"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5"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66"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7"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8"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9"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0"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1"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2"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3"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4"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5"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extBox 1">
            <a:extLst>
              <a:ext uri="{FF2B5EF4-FFF2-40B4-BE49-F238E27FC236}">
                <a16:creationId xmlns:a16="http://schemas.microsoft.com/office/drawing/2014/main" id="{208E12DA-114D-F22B-B754-6C3780393A98}"/>
              </a:ext>
            </a:extLst>
          </p:cNvPr>
          <p:cNvSpPr txBox="1"/>
          <p:nvPr/>
        </p:nvSpPr>
        <p:spPr>
          <a:xfrm>
            <a:off x="9083260" y="6250608"/>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dirty="0"/>
              <a:t>Рис. 1</a:t>
            </a:r>
          </a:p>
        </p:txBody>
      </p:sp>
    </p:spTree>
    <p:extLst>
      <p:ext uri="{BB962C8B-B14F-4D97-AF65-F5344CB8AC3E}">
        <p14:creationId xmlns:p14="http://schemas.microsoft.com/office/powerpoint/2010/main" val="3781982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EDE6B6-9096-0AA9-C7F3-373E220459D0}"/>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1BDE552D-42B5-94B0-9BFB-A5D36583AD79}"/>
              </a:ext>
            </a:extLst>
          </p:cNvPr>
          <p:cNvSpPr>
            <a:spLocks noGrp="1"/>
          </p:cNvSpPr>
          <p:nvPr>
            <p:ph idx="1"/>
          </p:nvPr>
        </p:nvSpPr>
        <p:spPr>
          <a:xfrm>
            <a:off x="445673" y="327922"/>
            <a:ext cx="9905999" cy="3541714"/>
          </a:xfrm>
        </p:spPr>
        <p:txBody>
          <a:bodyPr vert="horz" lIns="91440" tIns="45720" rIns="91440" bIns="45720" rtlCol="0" anchor="t">
            <a:normAutofit fontScale="77500" lnSpcReduction="20000"/>
          </a:bodyPr>
          <a:lstStyle/>
          <a:p>
            <a:r>
              <a:rPr lang="uk-UA" dirty="0">
                <a:solidFill>
                  <a:schemeClr val="bg2"/>
                </a:solidFill>
                <a:ea typeface="+mn-lt"/>
                <a:cs typeface="+mn-lt"/>
              </a:rPr>
              <a:t>Монтаж підкранових балок.</a:t>
            </a:r>
            <a:endParaRPr lang="uk-UA" dirty="0">
              <a:solidFill>
                <a:schemeClr val="bg2"/>
              </a:solidFill>
            </a:endParaRPr>
          </a:p>
          <a:p>
            <a:r>
              <a:rPr lang="uk-UA" dirty="0">
                <a:solidFill>
                  <a:schemeClr val="bg2"/>
                </a:solidFill>
                <a:ea typeface="+mn-lt"/>
                <a:cs typeface="+mn-lt"/>
              </a:rPr>
              <a:t>Здійснюється за допомогою спеціальних або універсальних траверс або </a:t>
            </a:r>
            <a:r>
              <a:rPr lang="uk-UA" err="1">
                <a:solidFill>
                  <a:schemeClr val="bg2"/>
                </a:solidFill>
                <a:ea typeface="+mn-lt"/>
                <a:cs typeface="+mn-lt"/>
              </a:rPr>
              <a:t>двохвітковим</a:t>
            </a:r>
            <a:r>
              <a:rPr lang="uk-UA" dirty="0">
                <a:solidFill>
                  <a:schemeClr val="bg2"/>
                </a:solidFill>
                <a:ea typeface="+mn-lt"/>
                <a:cs typeface="+mn-lt"/>
              </a:rPr>
              <a:t> стропом при довжині балки 6 м. Для монтажу підкранових балок з полицями часто застосовують кліщові захвати. Балки монтують або з коліс або з попередньо розкладених. </a:t>
            </a:r>
            <a:r>
              <a:rPr lang="uk-UA" err="1">
                <a:solidFill>
                  <a:schemeClr val="bg2"/>
                </a:solidFill>
                <a:ea typeface="+mn-lt"/>
                <a:cs typeface="+mn-lt"/>
              </a:rPr>
              <a:t>Вивірювання</a:t>
            </a:r>
            <a:r>
              <a:rPr lang="uk-UA" dirty="0">
                <a:solidFill>
                  <a:schemeClr val="bg2"/>
                </a:solidFill>
                <a:ea typeface="+mn-lt"/>
                <a:cs typeface="+mn-lt"/>
              </a:rPr>
              <a:t> підкранових балок здійснюється з приставних драбин при висоті консолей до 6 м, з навісних драбин при більшій висоті відміток консолі, або з допомогою котючих підмостків з огорожею (шляхом суміщення рисок нанесених на торцях балок з рисками на консолях колон). Висотні відмітки розташування підкранових балок регулюються шляхом додавання тонких металевих пластин-підкладок. </a:t>
            </a:r>
            <a:endParaRPr lang="uk-UA">
              <a:solidFill>
                <a:schemeClr val="bg2"/>
              </a:solidFill>
            </a:endParaRPr>
          </a:p>
          <a:p>
            <a:r>
              <a:rPr lang="uk-UA" dirty="0">
                <a:ea typeface="+mn-lt"/>
                <a:cs typeface="+mn-lt"/>
              </a:rPr>
              <a:t>Рейки для мостових кранів встановлюються або на проектних відмітках після монтажу підкранових балок або попередньо на нульових відмітках. </a:t>
            </a:r>
            <a:endParaRPr lang="uk-UA"/>
          </a:p>
          <a:p>
            <a:endParaRPr lang="uk-UA" dirty="0"/>
          </a:p>
        </p:txBody>
      </p:sp>
      <p:pic>
        <p:nvPicPr>
          <p:cNvPr id="4" name="Рисунок 3" descr="Кроквяна балка: види та правила монтажу">
            <a:extLst>
              <a:ext uri="{FF2B5EF4-FFF2-40B4-BE49-F238E27FC236}">
                <a16:creationId xmlns:a16="http://schemas.microsoft.com/office/drawing/2014/main" id="{862C28B6-75BA-9A3A-5625-7863CF79B165}"/>
              </a:ext>
            </a:extLst>
          </p:cNvPr>
          <p:cNvPicPr>
            <a:picLocks noChangeAspect="1"/>
          </p:cNvPicPr>
          <p:nvPr/>
        </p:nvPicPr>
        <p:blipFill>
          <a:blip r:embed="rId2"/>
          <a:stretch>
            <a:fillRect/>
          </a:stretch>
        </p:blipFill>
        <p:spPr>
          <a:xfrm>
            <a:off x="4315791" y="4208824"/>
            <a:ext cx="3659808" cy="2427047"/>
          </a:xfrm>
          <a:prstGeom prst="rect">
            <a:avLst/>
          </a:prstGeom>
        </p:spPr>
      </p:pic>
    </p:spTree>
    <p:extLst>
      <p:ext uri="{BB962C8B-B14F-4D97-AF65-F5344CB8AC3E}">
        <p14:creationId xmlns:p14="http://schemas.microsoft.com/office/powerpoint/2010/main" val="2972000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fillRect t="-30000" b="-30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C30D3E-F2FD-10EB-F24C-74EF7800F225}"/>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E8C9638C-A645-238B-CC64-910818D737B6}"/>
              </a:ext>
            </a:extLst>
          </p:cNvPr>
          <p:cNvSpPr>
            <a:spLocks noGrp="1"/>
          </p:cNvSpPr>
          <p:nvPr>
            <p:ph idx="1"/>
          </p:nvPr>
        </p:nvSpPr>
        <p:spPr>
          <a:xfrm>
            <a:off x="677586" y="195400"/>
            <a:ext cx="11043477" cy="6059626"/>
          </a:xfrm>
        </p:spPr>
        <p:txBody>
          <a:bodyPr vert="horz" lIns="91440" tIns="45720" rIns="91440" bIns="45720" rtlCol="0" anchor="t">
            <a:normAutofit fontScale="77500" lnSpcReduction="20000"/>
          </a:bodyPr>
          <a:lstStyle/>
          <a:p>
            <a:r>
              <a:rPr lang="uk-UA" b="1" dirty="0">
                <a:solidFill>
                  <a:schemeClr val="bg2"/>
                </a:solidFill>
                <a:highlight>
                  <a:srgbClr val="C0C0C0"/>
                </a:highlight>
                <a:ea typeface="+mn-lt"/>
                <a:cs typeface="+mn-lt"/>
              </a:rPr>
              <a:t>Монтаж ферм і плит покриття. </a:t>
            </a:r>
            <a:endParaRPr lang="uk-UA" b="1">
              <a:solidFill>
                <a:schemeClr val="bg2"/>
              </a:solidFill>
              <a:highlight>
                <a:srgbClr val="C0C0C0"/>
              </a:highlight>
            </a:endParaRPr>
          </a:p>
          <a:p>
            <a:r>
              <a:rPr lang="uk-UA" b="1" dirty="0">
                <a:solidFill>
                  <a:schemeClr val="bg2"/>
                </a:solidFill>
                <a:highlight>
                  <a:srgbClr val="C0C0C0"/>
                </a:highlight>
                <a:ea typeface="+mn-lt"/>
                <a:cs typeface="+mn-lt"/>
              </a:rPr>
              <a:t>Здійснюється або з коліс або з попереднім розкладом.</a:t>
            </a:r>
            <a:endParaRPr lang="uk-UA" b="1">
              <a:solidFill>
                <a:schemeClr val="bg2"/>
              </a:solidFill>
              <a:highlight>
                <a:srgbClr val="C0C0C0"/>
              </a:highlight>
            </a:endParaRPr>
          </a:p>
          <a:p>
            <a:r>
              <a:rPr lang="uk-UA" b="1" dirty="0">
                <a:solidFill>
                  <a:schemeClr val="bg2"/>
                </a:solidFill>
                <a:highlight>
                  <a:srgbClr val="C0C0C0"/>
                </a:highlight>
                <a:ea typeface="+mn-lt"/>
                <a:cs typeface="+mn-lt"/>
              </a:rPr>
              <a:t>Перед монтажем ферм або кроквяних конструкцій їх обладнують монтажними пристосуваннями (хомути і струбцини). Ферми, як правило, монтують траверсами стропи яких обладнані замками з дистанційним </a:t>
            </a:r>
            <a:r>
              <a:rPr lang="uk-UA" b="1" err="1">
                <a:solidFill>
                  <a:schemeClr val="bg2"/>
                </a:solidFill>
                <a:highlight>
                  <a:srgbClr val="C0C0C0"/>
                </a:highlight>
                <a:ea typeface="+mn-lt"/>
                <a:cs typeface="+mn-lt"/>
              </a:rPr>
              <a:t>розстропуванням</a:t>
            </a:r>
            <a:r>
              <a:rPr lang="uk-UA" b="1" dirty="0">
                <a:solidFill>
                  <a:schemeClr val="bg2"/>
                </a:solidFill>
                <a:highlight>
                  <a:srgbClr val="C0C0C0"/>
                </a:highlight>
                <a:ea typeface="+mn-lt"/>
                <a:cs typeface="+mn-lt"/>
              </a:rPr>
              <a:t>. Ферми </a:t>
            </a:r>
            <a:r>
              <a:rPr lang="uk-UA" b="1" err="1">
                <a:solidFill>
                  <a:schemeClr val="bg2"/>
                </a:solidFill>
                <a:highlight>
                  <a:srgbClr val="C0C0C0"/>
                </a:highlight>
                <a:ea typeface="+mn-lt"/>
                <a:cs typeface="+mn-lt"/>
              </a:rPr>
              <a:t>стропують</a:t>
            </a:r>
            <a:r>
              <a:rPr lang="uk-UA" b="1" dirty="0">
                <a:solidFill>
                  <a:schemeClr val="bg2"/>
                </a:solidFill>
                <a:highlight>
                  <a:srgbClr val="C0C0C0"/>
                </a:highlight>
                <a:ea typeface="+mn-lt"/>
                <a:cs typeface="+mn-lt"/>
              </a:rPr>
              <a:t> у двох або чотирьох точках у вузлах верхнього </a:t>
            </a:r>
            <a:r>
              <a:rPr lang="uk-UA" b="1" err="1">
                <a:solidFill>
                  <a:schemeClr val="bg2"/>
                </a:solidFill>
                <a:highlight>
                  <a:srgbClr val="C0C0C0"/>
                </a:highlight>
                <a:ea typeface="+mn-lt"/>
                <a:cs typeface="+mn-lt"/>
              </a:rPr>
              <a:t>пояса</a:t>
            </a:r>
            <a:r>
              <a:rPr lang="uk-UA" b="1" dirty="0">
                <a:solidFill>
                  <a:schemeClr val="bg2"/>
                </a:solidFill>
                <a:highlight>
                  <a:srgbClr val="C0C0C0"/>
                </a:highlight>
                <a:ea typeface="+mn-lt"/>
                <a:cs typeface="+mn-lt"/>
              </a:rPr>
              <a:t>. Найбільш широко використовуються </a:t>
            </a:r>
            <a:r>
              <a:rPr lang="uk-UA" b="1" err="1">
                <a:solidFill>
                  <a:schemeClr val="bg2"/>
                </a:solidFill>
                <a:highlight>
                  <a:srgbClr val="C0C0C0"/>
                </a:highlight>
                <a:ea typeface="+mn-lt"/>
                <a:cs typeface="+mn-lt"/>
              </a:rPr>
              <a:t>штиреві</a:t>
            </a:r>
            <a:r>
              <a:rPr lang="uk-UA" b="1" dirty="0">
                <a:solidFill>
                  <a:schemeClr val="bg2"/>
                </a:solidFill>
                <a:highlight>
                  <a:srgbClr val="C0C0C0"/>
                </a:highlight>
                <a:ea typeface="+mn-lt"/>
                <a:cs typeface="+mn-lt"/>
              </a:rPr>
              <a:t> захвати. Розвертання ферми в просторі здійснюється з допомогою двох конопляних відтяжок або застосовують гнучкий маніпулятор (з кабіни машиніста). </a:t>
            </a:r>
          </a:p>
          <a:p>
            <a:r>
              <a:rPr lang="uk-UA" b="1" err="1">
                <a:solidFill>
                  <a:schemeClr val="bg2"/>
                </a:solidFill>
                <a:highlight>
                  <a:srgbClr val="C0C0C0"/>
                </a:highlight>
                <a:ea typeface="+mn-lt"/>
                <a:cs typeface="+mn-lt"/>
              </a:rPr>
              <a:t>Вивірювання</a:t>
            </a:r>
            <a:r>
              <a:rPr lang="uk-UA" b="1" dirty="0">
                <a:solidFill>
                  <a:schemeClr val="bg2"/>
                </a:solidFill>
                <a:highlight>
                  <a:srgbClr val="C0C0C0"/>
                </a:highlight>
                <a:ea typeface="+mn-lt"/>
                <a:cs typeface="+mn-lt"/>
              </a:rPr>
              <a:t> ферм здійснюється шляхом суміщення рисок в торцях ферми і на верхньому обрізі колони. Для тимчасового закріплення ферм використовують розпірки і розчалки. Для ферм прольотом до 18 м одна розпірка, від 24м — дві розпірки. При кроку колон до 6 м розпірка виконується із труб (до початку монтажу). При кроці колон 12 м розпірка виконується у вигляді легкого </a:t>
            </a:r>
            <a:r>
              <a:rPr lang="uk-UA" b="1" err="1">
                <a:solidFill>
                  <a:schemeClr val="bg2"/>
                </a:solidFill>
                <a:highlight>
                  <a:srgbClr val="C0C0C0"/>
                </a:highlight>
                <a:ea typeface="+mn-lt"/>
                <a:cs typeface="+mn-lt"/>
              </a:rPr>
              <a:t>гратчастого</a:t>
            </a:r>
            <a:r>
              <a:rPr lang="uk-UA" b="1" dirty="0">
                <a:solidFill>
                  <a:schemeClr val="bg2"/>
                </a:solidFill>
                <a:highlight>
                  <a:srgbClr val="C0C0C0"/>
                </a:highlight>
                <a:ea typeface="+mn-lt"/>
                <a:cs typeface="+mn-lt"/>
              </a:rPr>
              <a:t> прогону. Розпірка знімається після </a:t>
            </a:r>
            <a:r>
              <a:rPr lang="uk-UA" b="1" err="1">
                <a:solidFill>
                  <a:schemeClr val="bg2"/>
                </a:solidFill>
                <a:highlight>
                  <a:srgbClr val="C0C0C0"/>
                </a:highlight>
                <a:ea typeface="+mn-lt"/>
                <a:cs typeface="+mn-lt"/>
              </a:rPr>
              <a:t>завару</a:t>
            </a:r>
            <a:r>
              <a:rPr lang="uk-UA" b="1" dirty="0">
                <a:solidFill>
                  <a:schemeClr val="bg2"/>
                </a:solidFill>
                <a:highlight>
                  <a:srgbClr val="C0C0C0"/>
                </a:highlight>
                <a:ea typeface="+mn-lt"/>
                <a:cs typeface="+mn-lt"/>
              </a:rPr>
              <a:t> закладних деталей. </a:t>
            </a:r>
            <a:endParaRPr lang="uk-UA" b="1">
              <a:solidFill>
                <a:schemeClr val="bg2"/>
              </a:solidFill>
              <a:highlight>
                <a:srgbClr val="C0C0C0"/>
              </a:highlight>
            </a:endParaRPr>
          </a:p>
          <a:p>
            <a:r>
              <a:rPr lang="uk-UA" b="1" dirty="0">
                <a:solidFill>
                  <a:schemeClr val="bg2"/>
                </a:solidFill>
                <a:highlight>
                  <a:srgbClr val="C0C0C0"/>
                </a:highlight>
                <a:ea typeface="+mn-lt"/>
                <a:cs typeface="+mn-lt"/>
              </a:rPr>
              <a:t>До монтажу плит покриття їх обладнують спеціальними монтажними огородженнями, що кріпляться до монтажної плити. Монтують за допомогою </a:t>
            </a:r>
            <a:r>
              <a:rPr lang="uk-UA" b="1" err="1">
                <a:solidFill>
                  <a:schemeClr val="bg2"/>
                </a:solidFill>
                <a:highlight>
                  <a:srgbClr val="C0C0C0"/>
                </a:highlight>
                <a:ea typeface="+mn-lt"/>
                <a:cs typeface="+mn-lt"/>
              </a:rPr>
              <a:t>чотиривіткових</a:t>
            </a:r>
            <a:r>
              <a:rPr lang="uk-UA" b="1" dirty="0">
                <a:solidFill>
                  <a:schemeClr val="bg2"/>
                </a:solidFill>
                <a:highlight>
                  <a:srgbClr val="C0C0C0"/>
                </a:highlight>
                <a:ea typeface="+mn-lt"/>
                <a:cs typeface="+mn-lt"/>
              </a:rPr>
              <a:t> стропів, траверс і траверс з </a:t>
            </a:r>
            <a:r>
              <a:rPr lang="uk-UA" b="1" err="1">
                <a:solidFill>
                  <a:schemeClr val="bg2"/>
                </a:solidFill>
                <a:highlight>
                  <a:srgbClr val="C0C0C0"/>
                </a:highlight>
                <a:ea typeface="+mn-lt"/>
                <a:cs typeface="+mn-lt"/>
              </a:rPr>
              <a:t>гірляндним</a:t>
            </a:r>
            <a:r>
              <a:rPr lang="uk-UA" b="1" dirty="0">
                <a:solidFill>
                  <a:schemeClr val="bg2"/>
                </a:solidFill>
                <a:highlight>
                  <a:srgbClr val="C0C0C0"/>
                </a:highlight>
                <a:ea typeface="+mn-lt"/>
                <a:cs typeface="+mn-lt"/>
              </a:rPr>
              <a:t> підвішуванням (одночасно декілька плит). Кожна наступна плита (окрім першої) кріпиться шляхом заварювання у трьох точках закладних. Після цього знімається загородження окрім крайніх пл</a:t>
            </a:r>
            <a:r>
              <a:rPr lang="uk-UA" b="1" dirty="0">
                <a:solidFill>
                  <a:schemeClr val="bg2"/>
                </a:solidFill>
                <a:ea typeface="+mn-lt"/>
                <a:cs typeface="+mn-lt"/>
              </a:rPr>
              <a:t>ит. </a:t>
            </a:r>
            <a:endParaRPr lang="uk-UA" b="1">
              <a:solidFill>
                <a:schemeClr val="bg2"/>
              </a:solidFill>
            </a:endParaRPr>
          </a:p>
          <a:p>
            <a:endParaRPr lang="uk-UA" b="1" dirty="0"/>
          </a:p>
        </p:txBody>
      </p:sp>
    </p:spTree>
    <p:extLst>
      <p:ext uri="{BB962C8B-B14F-4D97-AF65-F5344CB8AC3E}">
        <p14:creationId xmlns:p14="http://schemas.microsoft.com/office/powerpoint/2010/main" val="919534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872A0B-8668-4500-9509-EAA581B26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8B504305-5526-408E-85F7-F0BA7E527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5827CE64-2533-45A6-9A39-7D5052E5CEE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Заголовок 1">
            <a:extLst>
              <a:ext uri="{FF2B5EF4-FFF2-40B4-BE49-F238E27FC236}">
                <a16:creationId xmlns:a16="http://schemas.microsoft.com/office/drawing/2014/main" id="{08D53DC8-27E0-67D5-C5E2-E6321CBDE890}"/>
              </a:ext>
            </a:extLst>
          </p:cNvPr>
          <p:cNvSpPr>
            <a:spLocks noGrp="1"/>
          </p:cNvSpPr>
          <p:nvPr>
            <p:ph type="title"/>
          </p:nvPr>
        </p:nvSpPr>
        <p:spPr>
          <a:xfrm>
            <a:off x="6448425" y="618518"/>
            <a:ext cx="4598985" cy="1478570"/>
          </a:xfrm>
        </p:spPr>
        <p:txBody>
          <a:bodyPr>
            <a:normAutofit/>
          </a:bodyPr>
          <a:lstStyle/>
          <a:p>
            <a:endParaRPr lang="uk-UA"/>
          </a:p>
        </p:txBody>
      </p:sp>
      <p:pic>
        <p:nvPicPr>
          <p:cNvPr id="4" name="Рисунок 3" descr="Послуги трала, маніпулятора та евакуатора по Україні, оренда, перевезення  негабаритних вантажів - Автоленд">
            <a:extLst>
              <a:ext uri="{FF2B5EF4-FFF2-40B4-BE49-F238E27FC236}">
                <a16:creationId xmlns:a16="http://schemas.microsoft.com/office/drawing/2014/main" id="{DD295DE3-DC6E-419F-6E7F-4DE375F5D42E}"/>
              </a:ext>
            </a:extLst>
          </p:cNvPr>
          <p:cNvPicPr>
            <a:picLocks noChangeAspect="1"/>
          </p:cNvPicPr>
          <p:nvPr/>
        </p:nvPicPr>
        <p:blipFill rotWithShape="1">
          <a:blip r:embed="rId4"/>
          <a:srcRect l="11029"/>
          <a:stretch/>
        </p:blipFill>
        <p:spPr>
          <a:xfrm>
            <a:off x="-5597" y="10"/>
            <a:ext cx="6101597" cy="6857990"/>
          </a:xfrm>
          <a:prstGeom prst="rect">
            <a:avLst/>
          </a:prstGeom>
        </p:spPr>
      </p:pic>
      <p:grpSp>
        <p:nvGrpSpPr>
          <p:cNvPr id="13" name="Group 12">
            <a:extLst>
              <a:ext uri="{FF2B5EF4-FFF2-40B4-BE49-F238E27FC236}">
                <a16:creationId xmlns:a16="http://schemas.microsoft.com/office/drawing/2014/main" id="{240590EE-5428-41AA-95B2-96FCC1CE67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494DCC55-99C6-45CF-B357-E3848C8093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5" name="Freeform 6">
              <a:extLst>
                <a:ext uri="{FF2B5EF4-FFF2-40B4-BE49-F238E27FC236}">
                  <a16:creationId xmlns:a16="http://schemas.microsoft.com/office/drawing/2014/main" id="{63D64E32-FF0C-4665-B9D8-D1ECAAE5BA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 name="Freeform 7">
              <a:extLst>
                <a:ext uri="{FF2B5EF4-FFF2-40B4-BE49-F238E27FC236}">
                  <a16:creationId xmlns:a16="http://schemas.microsoft.com/office/drawing/2014/main" id="{3675001D-3840-4589-8190-505A7F52F0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Rectangle 16">
              <a:extLst>
                <a:ext uri="{FF2B5EF4-FFF2-40B4-BE49-F238E27FC236}">
                  <a16:creationId xmlns:a16="http://schemas.microsoft.com/office/drawing/2014/main" id="{19E34E87-395F-4023-A80E-D1CBAAEBD9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8" name="Freeform 9">
              <a:extLst>
                <a:ext uri="{FF2B5EF4-FFF2-40B4-BE49-F238E27FC236}">
                  <a16:creationId xmlns:a16="http://schemas.microsoft.com/office/drawing/2014/main" id="{6FB1B38F-1B92-41C3-AA1D-6D6440FB0D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0">
              <a:extLst>
                <a:ext uri="{FF2B5EF4-FFF2-40B4-BE49-F238E27FC236}">
                  <a16:creationId xmlns:a16="http://schemas.microsoft.com/office/drawing/2014/main" id="{02FBE453-FBD2-4348-8DDA-4A023444E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1">
              <a:extLst>
                <a:ext uri="{FF2B5EF4-FFF2-40B4-BE49-F238E27FC236}">
                  <a16:creationId xmlns:a16="http://schemas.microsoft.com/office/drawing/2014/main" id="{60D719E8-BF78-4F42-B9D1-7F5E02A36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2">
              <a:extLst>
                <a:ext uri="{FF2B5EF4-FFF2-40B4-BE49-F238E27FC236}">
                  <a16:creationId xmlns:a16="http://schemas.microsoft.com/office/drawing/2014/main" id="{5EC70737-9C19-4CF5-84DA-B22A960D53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3">
              <a:extLst>
                <a:ext uri="{FF2B5EF4-FFF2-40B4-BE49-F238E27FC236}">
                  <a16:creationId xmlns:a16="http://schemas.microsoft.com/office/drawing/2014/main" id="{88FD042E-E56E-4360-9620-F811AB9A3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4">
              <a:extLst>
                <a:ext uri="{FF2B5EF4-FFF2-40B4-BE49-F238E27FC236}">
                  <a16:creationId xmlns:a16="http://schemas.microsoft.com/office/drawing/2014/main" id="{18F15D2B-0812-46F6-B0F4-6A6714B5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5">
              <a:extLst>
                <a:ext uri="{FF2B5EF4-FFF2-40B4-BE49-F238E27FC236}">
                  <a16:creationId xmlns:a16="http://schemas.microsoft.com/office/drawing/2014/main" id="{0C2F2A50-98DD-4F92-BDFE-B72E235766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6">
              <a:extLst>
                <a:ext uri="{FF2B5EF4-FFF2-40B4-BE49-F238E27FC236}">
                  <a16:creationId xmlns:a16="http://schemas.microsoft.com/office/drawing/2014/main" id="{473541D9-6DAE-4718-97D4-8952F4E7CC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7">
              <a:extLst>
                <a:ext uri="{FF2B5EF4-FFF2-40B4-BE49-F238E27FC236}">
                  <a16:creationId xmlns:a16="http://schemas.microsoft.com/office/drawing/2014/main" id="{3A56C5E9-011C-44D2-AF94-3BF5420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8">
              <a:extLst>
                <a:ext uri="{FF2B5EF4-FFF2-40B4-BE49-F238E27FC236}">
                  <a16:creationId xmlns:a16="http://schemas.microsoft.com/office/drawing/2014/main" id="{CD279E0E-1CD5-4F41-96A5-3A09707E81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9">
              <a:extLst>
                <a:ext uri="{FF2B5EF4-FFF2-40B4-BE49-F238E27FC236}">
                  <a16:creationId xmlns:a16="http://schemas.microsoft.com/office/drawing/2014/main" id="{F5A6F094-9E54-4985-8738-D2067A4F0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0">
              <a:extLst>
                <a:ext uri="{FF2B5EF4-FFF2-40B4-BE49-F238E27FC236}">
                  <a16:creationId xmlns:a16="http://schemas.microsoft.com/office/drawing/2014/main" id="{99D51F59-FA93-490E-B9CF-97BB63747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1">
              <a:extLst>
                <a:ext uri="{FF2B5EF4-FFF2-40B4-BE49-F238E27FC236}">
                  <a16:creationId xmlns:a16="http://schemas.microsoft.com/office/drawing/2014/main" id="{3CD83DC6-F4A0-4A4D-AAC3-83983F960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2">
              <a:extLst>
                <a:ext uri="{FF2B5EF4-FFF2-40B4-BE49-F238E27FC236}">
                  <a16:creationId xmlns:a16="http://schemas.microsoft.com/office/drawing/2014/main" id="{6E9B4028-C74F-4631-8312-68B30E6E6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3">
              <a:extLst>
                <a:ext uri="{FF2B5EF4-FFF2-40B4-BE49-F238E27FC236}">
                  <a16:creationId xmlns:a16="http://schemas.microsoft.com/office/drawing/2014/main" id="{1E3337C9-1DDE-4E2E-8519-7D2C23C95F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4">
              <a:extLst>
                <a:ext uri="{FF2B5EF4-FFF2-40B4-BE49-F238E27FC236}">
                  <a16:creationId xmlns:a16="http://schemas.microsoft.com/office/drawing/2014/main" id="{754A526E-6EC0-458A-9C4C-008F6749CD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5">
              <a:extLst>
                <a:ext uri="{FF2B5EF4-FFF2-40B4-BE49-F238E27FC236}">
                  <a16:creationId xmlns:a16="http://schemas.microsoft.com/office/drawing/2014/main" id="{6A3DA723-7448-48CF-8BD2-FED2D4FE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6">
              <a:extLst>
                <a:ext uri="{FF2B5EF4-FFF2-40B4-BE49-F238E27FC236}">
                  <a16:creationId xmlns:a16="http://schemas.microsoft.com/office/drawing/2014/main" id="{9B506EC1-D8A8-4532-B78B-A236567EE0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7">
              <a:extLst>
                <a:ext uri="{FF2B5EF4-FFF2-40B4-BE49-F238E27FC236}">
                  <a16:creationId xmlns:a16="http://schemas.microsoft.com/office/drawing/2014/main" id="{AA9DFB36-74F4-4977-ABC5-3257EDA33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8">
              <a:extLst>
                <a:ext uri="{FF2B5EF4-FFF2-40B4-BE49-F238E27FC236}">
                  <a16:creationId xmlns:a16="http://schemas.microsoft.com/office/drawing/2014/main" id="{966A7FBA-BB79-4AF0-90C2-5F2BC9F2D1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9">
              <a:extLst>
                <a:ext uri="{FF2B5EF4-FFF2-40B4-BE49-F238E27FC236}">
                  <a16:creationId xmlns:a16="http://schemas.microsoft.com/office/drawing/2014/main" id="{23BB8A47-FF1B-44E5-8D93-7ADF37F1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30">
              <a:extLst>
                <a:ext uri="{FF2B5EF4-FFF2-40B4-BE49-F238E27FC236}">
                  <a16:creationId xmlns:a16="http://schemas.microsoft.com/office/drawing/2014/main" id="{E463E1B7-7BED-4425-95B7-F6F75F8733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1">
              <a:extLst>
                <a:ext uri="{FF2B5EF4-FFF2-40B4-BE49-F238E27FC236}">
                  <a16:creationId xmlns:a16="http://schemas.microsoft.com/office/drawing/2014/main" id="{749D0675-4397-4610-9807-2F7C1CC94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2">
              <a:extLst>
                <a:ext uri="{FF2B5EF4-FFF2-40B4-BE49-F238E27FC236}">
                  <a16:creationId xmlns:a16="http://schemas.microsoft.com/office/drawing/2014/main" id="{DE7617CF-8919-43C3-9557-08D67C7DAF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Rectangle 41">
              <a:extLst>
                <a:ext uri="{FF2B5EF4-FFF2-40B4-BE49-F238E27FC236}">
                  <a16:creationId xmlns:a16="http://schemas.microsoft.com/office/drawing/2014/main" id="{3DB68720-7E37-4930-9900-8632140D6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3" name="Freeform 34">
              <a:extLst>
                <a:ext uri="{FF2B5EF4-FFF2-40B4-BE49-F238E27FC236}">
                  <a16:creationId xmlns:a16="http://schemas.microsoft.com/office/drawing/2014/main" id="{202F13DF-5B76-468E-A95E-80780788BD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5">
              <a:extLst>
                <a:ext uri="{FF2B5EF4-FFF2-40B4-BE49-F238E27FC236}">
                  <a16:creationId xmlns:a16="http://schemas.microsoft.com/office/drawing/2014/main" id="{219143C2-6062-4C2C-9563-6534108E3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6">
              <a:extLst>
                <a:ext uri="{FF2B5EF4-FFF2-40B4-BE49-F238E27FC236}">
                  <a16:creationId xmlns:a16="http://schemas.microsoft.com/office/drawing/2014/main" id="{38413A0C-26DB-479B-B747-1D813610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7">
              <a:extLst>
                <a:ext uri="{FF2B5EF4-FFF2-40B4-BE49-F238E27FC236}">
                  <a16:creationId xmlns:a16="http://schemas.microsoft.com/office/drawing/2014/main" id="{CB526B5F-4FAA-4B4C-8AF8-B98EC74A3D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8">
              <a:extLst>
                <a:ext uri="{FF2B5EF4-FFF2-40B4-BE49-F238E27FC236}">
                  <a16:creationId xmlns:a16="http://schemas.microsoft.com/office/drawing/2014/main" id="{54FFF88E-6D69-4AE9-8378-D16419155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9">
              <a:extLst>
                <a:ext uri="{FF2B5EF4-FFF2-40B4-BE49-F238E27FC236}">
                  <a16:creationId xmlns:a16="http://schemas.microsoft.com/office/drawing/2014/main" id="{8008115A-CE00-4E36-BAF1-B511F21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0">
              <a:extLst>
                <a:ext uri="{FF2B5EF4-FFF2-40B4-BE49-F238E27FC236}">
                  <a16:creationId xmlns:a16="http://schemas.microsoft.com/office/drawing/2014/main" id="{2935DB29-6F85-47D8-863C-11386389DB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1">
              <a:extLst>
                <a:ext uri="{FF2B5EF4-FFF2-40B4-BE49-F238E27FC236}">
                  <a16:creationId xmlns:a16="http://schemas.microsoft.com/office/drawing/2014/main" id="{4FB8E51B-1AC1-4671-B181-473C29BEC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2">
              <a:extLst>
                <a:ext uri="{FF2B5EF4-FFF2-40B4-BE49-F238E27FC236}">
                  <a16:creationId xmlns:a16="http://schemas.microsoft.com/office/drawing/2014/main" id="{91E6AE4F-959F-4ED7-A199-8C0307E40E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3">
              <a:extLst>
                <a:ext uri="{FF2B5EF4-FFF2-40B4-BE49-F238E27FC236}">
                  <a16:creationId xmlns:a16="http://schemas.microsoft.com/office/drawing/2014/main" id="{A0445E55-0009-44A5-AA6A-350D9D48A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4">
              <a:extLst>
                <a:ext uri="{FF2B5EF4-FFF2-40B4-BE49-F238E27FC236}">
                  <a16:creationId xmlns:a16="http://schemas.microsoft.com/office/drawing/2014/main" id="{B5291C75-4ECA-4829-B824-5725C32905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Rectangle 53">
              <a:extLst>
                <a:ext uri="{FF2B5EF4-FFF2-40B4-BE49-F238E27FC236}">
                  <a16:creationId xmlns:a16="http://schemas.microsoft.com/office/drawing/2014/main" id="{6793376D-3E7C-4F04-8BC8-EC4820622BE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5" name="Freeform 46">
              <a:extLst>
                <a:ext uri="{FF2B5EF4-FFF2-40B4-BE49-F238E27FC236}">
                  <a16:creationId xmlns:a16="http://schemas.microsoft.com/office/drawing/2014/main" id="{3596510A-5528-445D-AFEA-6E3F89BA8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7">
              <a:extLst>
                <a:ext uri="{FF2B5EF4-FFF2-40B4-BE49-F238E27FC236}">
                  <a16:creationId xmlns:a16="http://schemas.microsoft.com/office/drawing/2014/main" id="{E1B69479-D8C9-4E2E-A931-4D49C4FD7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8">
              <a:extLst>
                <a:ext uri="{FF2B5EF4-FFF2-40B4-BE49-F238E27FC236}">
                  <a16:creationId xmlns:a16="http://schemas.microsoft.com/office/drawing/2014/main" id="{0A759A2E-A8B1-44C8-B3F9-A16714C89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9">
              <a:extLst>
                <a:ext uri="{FF2B5EF4-FFF2-40B4-BE49-F238E27FC236}">
                  <a16:creationId xmlns:a16="http://schemas.microsoft.com/office/drawing/2014/main" id="{6C2B3B3C-1DC9-4352-BB73-801976C8F5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0">
              <a:extLst>
                <a:ext uri="{FF2B5EF4-FFF2-40B4-BE49-F238E27FC236}">
                  <a16:creationId xmlns:a16="http://schemas.microsoft.com/office/drawing/2014/main" id="{EE22E3A8-5789-4189-9AC7-98D6826B0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1">
              <a:extLst>
                <a:ext uri="{FF2B5EF4-FFF2-40B4-BE49-F238E27FC236}">
                  <a16:creationId xmlns:a16="http://schemas.microsoft.com/office/drawing/2014/main" id="{9AC0FC74-D003-4D0D-9CAF-F6A03739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2">
              <a:extLst>
                <a:ext uri="{FF2B5EF4-FFF2-40B4-BE49-F238E27FC236}">
                  <a16:creationId xmlns:a16="http://schemas.microsoft.com/office/drawing/2014/main" id="{126C2057-02E1-4348-ABEB-EAC063A17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3">
              <a:extLst>
                <a:ext uri="{FF2B5EF4-FFF2-40B4-BE49-F238E27FC236}">
                  <a16:creationId xmlns:a16="http://schemas.microsoft.com/office/drawing/2014/main" id="{5150586D-D743-4392-844F-F2AFCCE649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4">
              <a:extLst>
                <a:ext uri="{FF2B5EF4-FFF2-40B4-BE49-F238E27FC236}">
                  <a16:creationId xmlns:a16="http://schemas.microsoft.com/office/drawing/2014/main" id="{9E5B157A-534E-4879-8013-D02864E76F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5">
              <a:extLst>
                <a:ext uri="{FF2B5EF4-FFF2-40B4-BE49-F238E27FC236}">
                  <a16:creationId xmlns:a16="http://schemas.microsoft.com/office/drawing/2014/main" id="{CEE2DD73-7E8C-4F26-8E93-8C32D11B2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6">
              <a:extLst>
                <a:ext uri="{FF2B5EF4-FFF2-40B4-BE49-F238E27FC236}">
                  <a16:creationId xmlns:a16="http://schemas.microsoft.com/office/drawing/2014/main" id="{908CAC5F-DD8E-4A58-BD4C-6D8D29FA49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7">
              <a:extLst>
                <a:ext uri="{FF2B5EF4-FFF2-40B4-BE49-F238E27FC236}">
                  <a16:creationId xmlns:a16="http://schemas.microsoft.com/office/drawing/2014/main" id="{20F130CF-281E-408C-9884-5F8B22CA1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8">
              <a:extLst>
                <a:ext uri="{FF2B5EF4-FFF2-40B4-BE49-F238E27FC236}">
                  <a16:creationId xmlns:a16="http://schemas.microsoft.com/office/drawing/2014/main" id="{3BC78068-9115-4D5D-9B2B-6F9BD9C296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3" name="Місце для вмісту 2">
            <a:extLst>
              <a:ext uri="{FF2B5EF4-FFF2-40B4-BE49-F238E27FC236}">
                <a16:creationId xmlns:a16="http://schemas.microsoft.com/office/drawing/2014/main" id="{B94A524E-14C0-0B3B-FFA6-F80AE0CBEE62}"/>
              </a:ext>
            </a:extLst>
          </p:cNvPr>
          <p:cNvSpPr>
            <a:spLocks noGrp="1"/>
          </p:cNvSpPr>
          <p:nvPr>
            <p:ph idx="1"/>
          </p:nvPr>
        </p:nvSpPr>
        <p:spPr>
          <a:xfrm>
            <a:off x="6098655" y="150865"/>
            <a:ext cx="5735739" cy="6402336"/>
          </a:xfrm>
        </p:spPr>
        <p:txBody>
          <a:bodyPr vert="horz" lIns="91440" tIns="45720" rIns="91440" bIns="45720" rtlCol="0" anchor="t">
            <a:normAutofit fontScale="85000" lnSpcReduction="10000"/>
          </a:bodyPr>
          <a:lstStyle/>
          <a:p>
            <a:pPr>
              <a:lnSpc>
                <a:spcPct val="110000"/>
              </a:lnSpc>
            </a:pPr>
            <a:r>
              <a:rPr lang="uk-UA" sz="1800" dirty="0">
                <a:solidFill>
                  <a:schemeClr val="bg2"/>
                </a:solidFill>
                <a:ea typeface="+mn-lt"/>
                <a:cs typeface="+mn-lt"/>
              </a:rPr>
              <a:t>вантаження/завантаження. </a:t>
            </a:r>
            <a:endParaRPr lang="uk-UA" sz="1800">
              <a:solidFill>
                <a:schemeClr val="bg2"/>
              </a:solidFill>
            </a:endParaRPr>
          </a:p>
          <a:p>
            <a:pPr>
              <a:lnSpc>
                <a:spcPct val="110000"/>
              </a:lnSpc>
            </a:pPr>
            <a:r>
              <a:rPr lang="uk-UA" sz="1800" dirty="0">
                <a:solidFill>
                  <a:schemeClr val="bg2"/>
                </a:solidFill>
                <a:ea typeface="+mn-lt"/>
                <a:cs typeface="+mn-lt"/>
              </a:rPr>
              <a:t>Існують наступні схема подання конструкцій з транспортних засобів:</a:t>
            </a:r>
            <a:endParaRPr lang="uk-UA" sz="1800">
              <a:solidFill>
                <a:schemeClr val="bg2"/>
              </a:solidFill>
            </a:endParaRPr>
          </a:p>
          <a:p>
            <a:pPr>
              <a:lnSpc>
                <a:spcPct val="110000"/>
              </a:lnSpc>
            </a:pPr>
            <a:r>
              <a:rPr lang="uk-UA" sz="1800" dirty="0">
                <a:solidFill>
                  <a:schemeClr val="bg2"/>
                </a:solidFill>
                <a:ea typeface="+mn-lt"/>
                <a:cs typeface="+mn-lt"/>
              </a:rPr>
              <a:t>1) Маятникова (при відстані перевезення конструкцій більше ніж на 10ікм без відчіплювання тягачів). Передбачається використання трьох тягачів. Для підвищення ефективності доцільно передбачати монтаж декількома кранами. </a:t>
            </a:r>
            <a:endParaRPr lang="uk-UA" sz="1800">
              <a:solidFill>
                <a:schemeClr val="bg2"/>
              </a:solidFill>
            </a:endParaRPr>
          </a:p>
          <a:p>
            <a:pPr>
              <a:lnSpc>
                <a:spcPct val="110000"/>
              </a:lnSpc>
            </a:pPr>
            <a:r>
              <a:rPr lang="uk-UA" sz="1800" dirty="0">
                <a:solidFill>
                  <a:schemeClr val="bg2"/>
                </a:solidFill>
                <a:ea typeface="+mn-lt"/>
                <a:cs typeface="+mn-lt"/>
              </a:rPr>
              <a:t>2) Човникова схема (застосовується при відстані перевезення конструкцій менше 10 км; передбачає відчіплювання/зачіплювання тягачів на заводі і в зоні монтажу). </a:t>
            </a:r>
            <a:endParaRPr lang="uk-UA" sz="1800" dirty="0">
              <a:solidFill>
                <a:schemeClr val="bg2"/>
              </a:solidFill>
            </a:endParaRPr>
          </a:p>
          <a:p>
            <a:pPr>
              <a:lnSpc>
                <a:spcPct val="110000"/>
              </a:lnSpc>
            </a:pPr>
            <a:r>
              <a:rPr lang="uk-UA" sz="1800" dirty="0">
                <a:ea typeface="+mn-lt"/>
                <a:cs typeface="+mn-lt"/>
              </a:rPr>
              <a:t>3) </a:t>
            </a:r>
            <a:r>
              <a:rPr lang="uk-UA" sz="1800" err="1">
                <a:ea typeface="+mn-lt"/>
                <a:cs typeface="+mn-lt"/>
              </a:rPr>
              <a:t>Напівчовникова</a:t>
            </a:r>
            <a:r>
              <a:rPr lang="uk-UA" sz="1800" dirty="0">
                <a:ea typeface="+mn-lt"/>
                <a:cs typeface="+mn-lt"/>
              </a:rPr>
              <a:t> (відчіплювання і зачіплювання тягачів тільки в зоні монтажу).</a:t>
            </a:r>
            <a:endParaRPr lang="uk-UA" sz="1800" dirty="0"/>
          </a:p>
          <a:p>
            <a:pPr>
              <a:lnSpc>
                <a:spcPct val="110000"/>
              </a:lnSpc>
            </a:pPr>
            <a:r>
              <a:rPr lang="uk-UA" sz="1800" dirty="0">
                <a:ea typeface="+mn-lt"/>
                <a:cs typeface="+mn-lt"/>
              </a:rPr>
              <a:t>4) Комбінована.</a:t>
            </a:r>
            <a:endParaRPr lang="uk-UA" sz="1800" dirty="0"/>
          </a:p>
          <a:p>
            <a:pPr>
              <a:lnSpc>
                <a:spcPct val="110000"/>
              </a:lnSpc>
            </a:pPr>
            <a:r>
              <a:rPr lang="uk-UA" sz="1800" dirty="0">
                <a:ea typeface="+mn-lt"/>
                <a:cs typeface="+mn-lt"/>
              </a:rPr>
              <a:t>При </a:t>
            </a:r>
            <a:r>
              <a:rPr lang="uk-UA" sz="1800" err="1">
                <a:ea typeface="+mn-lt"/>
                <a:cs typeface="+mn-lt"/>
              </a:rPr>
              <a:t>перевезеннконструкцій</a:t>
            </a:r>
            <a:r>
              <a:rPr lang="uk-UA" sz="1800" dirty="0">
                <a:ea typeface="+mn-lt"/>
                <a:cs typeface="+mn-lt"/>
              </a:rPr>
              <a:t> під монтаж з транспортних засобів складають транспортно-монтажні графіки, в яких вказують: номер рейсу, назву заводу-виготовлювача, місце доставки конструкцій, марку транспортного засобу, час прибуття під завантаження, виїзду в рейс і прибуття на об'єкт, тривалість монтажу, час звільнення транспортних засобів, перелік комплекту конструкцій та схему розташування і закріплення конструкцій на транспортних засобах. </a:t>
            </a:r>
            <a:endParaRPr lang="uk-UA" sz="1800" dirty="0"/>
          </a:p>
          <a:p>
            <a:pPr>
              <a:lnSpc>
                <a:spcPct val="110000"/>
              </a:lnSpc>
            </a:pPr>
            <a:endParaRPr lang="uk-UA" sz="800"/>
          </a:p>
        </p:txBody>
      </p:sp>
    </p:spTree>
    <p:extLst>
      <p:ext uri="{BB962C8B-B14F-4D97-AF65-F5344CB8AC3E}">
        <p14:creationId xmlns:p14="http://schemas.microsoft.com/office/powerpoint/2010/main" val="2080946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D0CBA0-2039-BAF1-3E11-59DB564F0A8B}"/>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6ADA15CD-89C1-7CB9-CF30-0C6ED02B33C1}"/>
              </a:ext>
            </a:extLst>
          </p:cNvPr>
          <p:cNvSpPr>
            <a:spLocks noGrp="1"/>
          </p:cNvSpPr>
          <p:nvPr>
            <p:ph idx="1"/>
          </p:nvPr>
        </p:nvSpPr>
        <p:spPr>
          <a:xfrm>
            <a:off x="167051" y="138373"/>
            <a:ext cx="11367539" cy="6090041"/>
          </a:xfrm>
        </p:spPr>
        <p:txBody>
          <a:bodyPr vert="horz" lIns="91440" tIns="45720" rIns="91440" bIns="45720" rtlCol="0" anchor="t">
            <a:normAutofit fontScale="92500" lnSpcReduction="10000"/>
          </a:bodyPr>
          <a:lstStyle/>
          <a:p>
            <a:r>
              <a:rPr lang="uk-UA" dirty="0">
                <a:solidFill>
                  <a:schemeClr val="bg2"/>
                </a:solidFill>
                <a:ea typeface="+mn-lt"/>
                <a:cs typeface="+mn-lt"/>
              </a:rPr>
              <a:t>6. Технологія монтажу збірних залізобетонних конструкцій багатоповерхових </a:t>
            </a:r>
            <a:endParaRPr lang="uk-UA">
              <a:solidFill>
                <a:schemeClr val="bg2"/>
              </a:solidFill>
            </a:endParaRPr>
          </a:p>
          <a:p>
            <a:r>
              <a:rPr lang="uk-UA" dirty="0">
                <a:solidFill>
                  <a:schemeClr val="bg2"/>
                </a:solidFill>
                <a:ea typeface="+mn-lt"/>
                <a:cs typeface="+mn-lt"/>
              </a:rPr>
              <a:t>промислових споруд.</a:t>
            </a:r>
            <a:endParaRPr lang="uk-UA" dirty="0">
              <a:solidFill>
                <a:schemeClr val="bg2"/>
              </a:solidFill>
            </a:endParaRPr>
          </a:p>
          <a:p>
            <a:r>
              <a:rPr lang="uk-UA" dirty="0">
                <a:solidFill>
                  <a:schemeClr val="bg2"/>
                </a:solidFill>
                <a:ea typeface="+mn-lt"/>
                <a:cs typeface="+mn-lt"/>
              </a:rPr>
              <a:t>При будівництві промислових споруд застосовують наступні методи: </a:t>
            </a:r>
            <a:endParaRPr lang="uk-UA">
              <a:solidFill>
                <a:schemeClr val="bg2"/>
              </a:solidFill>
            </a:endParaRPr>
          </a:p>
          <a:p>
            <a:r>
              <a:rPr lang="uk-UA" dirty="0">
                <a:solidFill>
                  <a:schemeClr val="bg2"/>
                </a:solidFill>
                <a:ea typeface="+mn-lt"/>
                <a:cs typeface="+mn-lt"/>
              </a:rPr>
              <a:t>1) Диференційований або роздільний. Для монтажу каркасу легких споруд. </a:t>
            </a:r>
          </a:p>
          <a:p>
            <a:r>
              <a:rPr lang="uk-UA" dirty="0">
                <a:solidFill>
                  <a:schemeClr val="bg2"/>
                </a:solidFill>
                <a:ea typeface="+mn-lt"/>
                <a:cs typeface="+mn-lt"/>
              </a:rPr>
              <a:t>2) Комплексний метод. Для монтажу каркасу важких споруд.</a:t>
            </a:r>
            <a:endParaRPr lang="uk-UA">
              <a:solidFill>
                <a:schemeClr val="bg2"/>
              </a:solidFill>
            </a:endParaRPr>
          </a:p>
          <a:p>
            <a:r>
              <a:rPr lang="uk-UA" dirty="0">
                <a:solidFill>
                  <a:schemeClr val="bg2"/>
                </a:solidFill>
                <a:ea typeface="+mn-lt"/>
                <a:cs typeface="+mn-lt"/>
              </a:rPr>
              <a:t>Монтують, як правило, баштовими або стріловими монтажними кранами, </a:t>
            </a:r>
            <a:r>
              <a:rPr lang="uk-UA" dirty="0">
                <a:ea typeface="+mn-lt"/>
                <a:cs typeface="+mn-lt"/>
              </a:rPr>
              <a:t>при цьому споруду поділяють на захватки, які по довжині обмежені температурними блоками або монтажними осередками. По висоті поділяють на яруси, які визначаються висотою колони (на 1 або на 2 поверхи). </a:t>
            </a:r>
            <a:endParaRPr lang="uk-UA"/>
          </a:p>
          <a:p>
            <a:r>
              <a:rPr lang="uk-UA" dirty="0">
                <a:ea typeface="+mn-lt"/>
                <a:cs typeface="+mn-lt"/>
              </a:rPr>
              <a:t>Колони 1го ярусу встановлюють на оголовки фундаментів і закріплюють кондукторами (одиночними або груповими (4-6 </a:t>
            </a:r>
            <a:r>
              <a:rPr lang="uk-UA" dirty="0" err="1">
                <a:ea typeface="+mn-lt"/>
                <a:cs typeface="+mn-lt"/>
              </a:rPr>
              <a:t>шт</a:t>
            </a:r>
            <a:r>
              <a:rPr lang="uk-UA" dirty="0">
                <a:ea typeface="+mn-lt"/>
                <a:cs typeface="+mn-lt"/>
              </a:rPr>
              <a:t>)). При висоті колон більше 18м, крім кондукторів їх закріплюють жорсткими підкосами в площині найменшої жорсткості. Кожен кондуктор має по 3 хомути: нижній для закріплення кондуктора до оголовка фундаменту або колони нижнього ярусу; два верхні хомути для тимчасового закріплення і </a:t>
            </a:r>
            <a:r>
              <a:rPr lang="uk-UA" dirty="0" err="1">
                <a:ea typeface="+mn-lt"/>
                <a:cs typeface="+mn-lt"/>
              </a:rPr>
              <a:t>вивірювання</a:t>
            </a:r>
            <a:r>
              <a:rPr lang="uk-UA" dirty="0">
                <a:ea typeface="+mn-lt"/>
                <a:cs typeface="+mn-lt"/>
              </a:rPr>
              <a:t>. </a:t>
            </a:r>
            <a:endParaRPr lang="uk-UA"/>
          </a:p>
          <a:p>
            <a:endParaRPr lang="uk-UA" dirty="0"/>
          </a:p>
        </p:txBody>
      </p:sp>
    </p:spTree>
    <p:extLst>
      <p:ext uri="{BB962C8B-B14F-4D97-AF65-F5344CB8AC3E}">
        <p14:creationId xmlns:p14="http://schemas.microsoft.com/office/powerpoint/2010/main" val="4039902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МОНТАЖ ЕЛЕМЕНТІВ ЗАЛІЗОБЕТОННИХ І МЕТАЛЕВИХ КОНСТРУКЦІЙ - 10 Вересня 2015 -  Блог - Ми переїхали сюди http://kmm.890m.com/">
            <a:extLst>
              <a:ext uri="{FF2B5EF4-FFF2-40B4-BE49-F238E27FC236}">
                <a16:creationId xmlns:a16="http://schemas.microsoft.com/office/drawing/2014/main" id="{C1D1BD66-E4F7-4DF9-E030-6B1A2733E9AB}"/>
              </a:ext>
            </a:extLst>
          </p:cNvPr>
          <p:cNvPicPr>
            <a:picLocks noChangeAspect="1"/>
          </p:cNvPicPr>
          <p:nvPr/>
        </p:nvPicPr>
        <p:blipFill>
          <a:blip r:embed="rId2"/>
          <a:stretch>
            <a:fillRect/>
          </a:stretch>
        </p:blipFill>
        <p:spPr>
          <a:xfrm>
            <a:off x="3162925" y="451452"/>
            <a:ext cx="5541362" cy="5580342"/>
          </a:xfrm>
          <a:prstGeom prst="rect">
            <a:avLst/>
          </a:prstGeom>
        </p:spPr>
      </p:pic>
      <p:sp>
        <p:nvSpPr>
          <p:cNvPr id="2" name="Заголовок 1">
            <a:extLst>
              <a:ext uri="{FF2B5EF4-FFF2-40B4-BE49-F238E27FC236}">
                <a16:creationId xmlns:a16="http://schemas.microsoft.com/office/drawing/2014/main" id="{B80AEA57-648D-B3CE-F691-56E196F6ECE3}"/>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5085F3FD-A3D1-154B-A769-BC5738DAA72F}"/>
              </a:ext>
            </a:extLst>
          </p:cNvPr>
          <p:cNvSpPr>
            <a:spLocks noGrp="1"/>
          </p:cNvSpPr>
          <p:nvPr>
            <p:ph idx="1"/>
          </p:nvPr>
        </p:nvSpPr>
        <p:spPr>
          <a:xfrm>
            <a:off x="341937" y="450668"/>
            <a:ext cx="11067736" cy="5715287"/>
          </a:xfrm>
        </p:spPr>
        <p:txBody>
          <a:bodyPr vert="horz" lIns="91440" tIns="45720" rIns="91440" bIns="45720" rtlCol="0" anchor="t">
            <a:normAutofit fontScale="77500" lnSpcReduction="20000"/>
          </a:bodyPr>
          <a:lstStyle/>
          <a:p>
            <a:r>
              <a:rPr lang="uk-UA" dirty="0">
                <a:solidFill>
                  <a:schemeClr val="bg2"/>
                </a:solidFill>
                <a:highlight>
                  <a:srgbClr val="C0C0C0"/>
                </a:highlight>
                <a:ea typeface="+mn-lt"/>
                <a:cs typeface="+mn-lt"/>
              </a:rPr>
              <a:t>Рамно-шарнірні індикатори ставляться через крок колон (тобто через комірку) і з'єднується калібрувальними </a:t>
            </a:r>
            <a:r>
              <a:rPr lang="uk-UA" err="1">
                <a:solidFill>
                  <a:schemeClr val="bg2"/>
                </a:solidFill>
                <a:highlight>
                  <a:srgbClr val="C0C0C0"/>
                </a:highlight>
                <a:ea typeface="+mn-lt"/>
                <a:cs typeface="+mn-lt"/>
              </a:rPr>
              <a:t>тягами</a:t>
            </a:r>
            <a:r>
              <a:rPr lang="uk-UA" dirty="0">
                <a:solidFill>
                  <a:schemeClr val="bg2"/>
                </a:solidFill>
                <a:highlight>
                  <a:srgbClr val="C0C0C0"/>
                </a:highlight>
                <a:ea typeface="+mn-lt"/>
                <a:cs typeface="+mn-lt"/>
              </a:rPr>
              <a:t>. При використанні рамно-шарнірних індикаторів будівлю монтують у наступній послідовності: </a:t>
            </a:r>
            <a:endParaRPr lang="uk-UA">
              <a:solidFill>
                <a:schemeClr val="bg2"/>
              </a:solidFill>
              <a:highlight>
                <a:srgbClr val="C0C0C0"/>
              </a:highlight>
            </a:endParaRPr>
          </a:p>
          <a:p>
            <a:r>
              <a:rPr lang="uk-UA" dirty="0">
                <a:solidFill>
                  <a:schemeClr val="bg2"/>
                </a:solidFill>
                <a:highlight>
                  <a:srgbClr val="C0C0C0"/>
                </a:highlight>
                <a:ea typeface="+mn-lt"/>
                <a:cs typeface="+mn-lt"/>
              </a:rPr>
              <a:t>- встановлюють, і вивіряють індикатор і </a:t>
            </a:r>
            <a:r>
              <a:rPr lang="uk-UA" err="1">
                <a:solidFill>
                  <a:schemeClr val="bg2"/>
                </a:solidFill>
                <a:highlight>
                  <a:srgbClr val="C0C0C0"/>
                </a:highlight>
                <a:ea typeface="+mn-lt"/>
                <a:cs typeface="+mn-lt"/>
              </a:rPr>
              <a:t>двохярусні</a:t>
            </a:r>
            <a:r>
              <a:rPr lang="uk-UA" dirty="0">
                <a:solidFill>
                  <a:schemeClr val="bg2"/>
                </a:solidFill>
                <a:highlight>
                  <a:srgbClr val="C0C0C0"/>
                </a:highlight>
                <a:ea typeface="+mn-lt"/>
                <a:cs typeface="+mn-lt"/>
              </a:rPr>
              <a:t> колони; </a:t>
            </a:r>
            <a:endParaRPr lang="uk-UA">
              <a:solidFill>
                <a:schemeClr val="bg2"/>
              </a:solidFill>
              <a:highlight>
                <a:srgbClr val="C0C0C0"/>
              </a:highlight>
            </a:endParaRPr>
          </a:p>
          <a:p>
            <a:r>
              <a:rPr lang="uk-UA" dirty="0">
                <a:solidFill>
                  <a:schemeClr val="bg2"/>
                </a:solidFill>
                <a:highlight>
                  <a:srgbClr val="C0C0C0"/>
                </a:highlight>
                <a:ea typeface="+mn-lt"/>
                <a:cs typeface="+mn-lt"/>
              </a:rPr>
              <a:t>- монтують ригелі і розпірні плити над кожним поверхом; </a:t>
            </a:r>
            <a:endParaRPr lang="uk-UA">
              <a:solidFill>
                <a:schemeClr val="bg2"/>
              </a:solidFill>
              <a:highlight>
                <a:srgbClr val="C0C0C0"/>
              </a:highlight>
            </a:endParaRPr>
          </a:p>
          <a:p>
            <a:r>
              <a:rPr lang="uk-UA" dirty="0">
                <a:solidFill>
                  <a:schemeClr val="bg2"/>
                </a:solidFill>
                <a:highlight>
                  <a:srgbClr val="C0C0C0"/>
                </a:highlight>
                <a:ea typeface="+mn-lt"/>
                <a:cs typeface="+mn-lt"/>
              </a:rPr>
              <a:t>- зварюють закладні деталі, з'єднання колон, з'єднання ригелів; </a:t>
            </a:r>
            <a:endParaRPr lang="uk-UA">
              <a:solidFill>
                <a:schemeClr val="bg2"/>
              </a:solidFill>
              <a:highlight>
                <a:srgbClr val="C0C0C0"/>
              </a:highlight>
            </a:endParaRPr>
          </a:p>
          <a:p>
            <a:r>
              <a:rPr lang="uk-UA" dirty="0">
                <a:solidFill>
                  <a:schemeClr val="bg2"/>
                </a:solidFill>
                <a:highlight>
                  <a:srgbClr val="C0C0C0"/>
                </a:highlight>
                <a:ea typeface="+mn-lt"/>
                <a:cs typeface="+mn-lt"/>
              </a:rPr>
              <a:t>- монтують стіни жорсткості нижнього поверху для </a:t>
            </a:r>
            <a:r>
              <a:rPr lang="uk-UA" err="1">
                <a:solidFill>
                  <a:schemeClr val="bg2"/>
                </a:solidFill>
                <a:highlight>
                  <a:srgbClr val="C0C0C0"/>
                </a:highlight>
                <a:ea typeface="+mn-lt"/>
                <a:cs typeface="+mn-lt"/>
              </a:rPr>
              <a:t>двохярусних</a:t>
            </a:r>
            <a:r>
              <a:rPr lang="uk-UA" dirty="0">
                <a:solidFill>
                  <a:schemeClr val="bg2"/>
                </a:solidFill>
                <a:highlight>
                  <a:srgbClr val="C0C0C0"/>
                </a:highlight>
                <a:ea typeface="+mn-lt"/>
                <a:cs typeface="+mn-lt"/>
              </a:rPr>
              <a:t> колон;</a:t>
            </a:r>
            <a:endParaRPr lang="uk-UA">
              <a:solidFill>
                <a:schemeClr val="bg2"/>
              </a:solidFill>
              <a:highlight>
                <a:srgbClr val="C0C0C0"/>
              </a:highlight>
            </a:endParaRPr>
          </a:p>
          <a:p>
            <a:r>
              <a:rPr lang="uk-UA" dirty="0">
                <a:solidFill>
                  <a:schemeClr val="bg2"/>
                </a:solidFill>
                <a:highlight>
                  <a:srgbClr val="C0C0C0"/>
                </a:highlight>
                <a:ea typeface="+mn-lt"/>
                <a:cs typeface="+mn-lt"/>
              </a:rPr>
              <a:t>- монтують рядові плити перекриття, сходові марші і повторюють монтажний процес на верхньому ярусі. </a:t>
            </a:r>
            <a:endParaRPr lang="uk-UA">
              <a:solidFill>
                <a:schemeClr val="bg2"/>
              </a:solidFill>
              <a:highlight>
                <a:srgbClr val="C0C0C0"/>
              </a:highlight>
            </a:endParaRPr>
          </a:p>
          <a:p>
            <a:r>
              <a:rPr lang="uk-UA" dirty="0">
                <a:solidFill>
                  <a:schemeClr val="bg2"/>
                </a:solidFill>
                <a:highlight>
                  <a:srgbClr val="C0C0C0"/>
                </a:highlight>
                <a:ea typeface="+mn-lt"/>
                <a:cs typeface="+mn-lt"/>
              </a:rPr>
              <a:t>Зовнішні стінові панелі монтують одночасно із монтажем кожного ярусу або окремими потоками. </a:t>
            </a:r>
            <a:endParaRPr lang="uk-UA">
              <a:solidFill>
                <a:schemeClr val="bg2"/>
              </a:solidFill>
              <a:highlight>
                <a:srgbClr val="C0C0C0"/>
              </a:highlight>
            </a:endParaRPr>
          </a:p>
          <a:p>
            <a:r>
              <a:rPr lang="uk-UA" dirty="0">
                <a:solidFill>
                  <a:schemeClr val="bg2"/>
                </a:solidFill>
                <a:highlight>
                  <a:srgbClr val="C0C0C0"/>
                </a:highlight>
                <a:ea typeface="+mn-lt"/>
                <a:cs typeface="+mn-lt"/>
              </a:rPr>
              <a:t>Технологічне обладнання при монтажі багатоповерхових будинків рекомендується монтувати одночасно з монтажем кожного ярусу. </a:t>
            </a:r>
            <a:endParaRPr lang="uk-UA">
              <a:solidFill>
                <a:schemeClr val="bg2"/>
              </a:solidFill>
              <a:highlight>
                <a:srgbClr val="C0C0C0"/>
              </a:highlight>
            </a:endParaRPr>
          </a:p>
          <a:p>
            <a:r>
              <a:rPr lang="uk-UA" dirty="0">
                <a:solidFill>
                  <a:schemeClr val="bg2"/>
                </a:solidFill>
                <a:highlight>
                  <a:srgbClr val="C0C0C0"/>
                </a:highlight>
                <a:ea typeface="+mn-lt"/>
                <a:cs typeface="+mn-lt"/>
              </a:rPr>
              <a:t>Проекти деяких промислових будівель висотою до чотирьох поверхів передбачають ведення монтажних робіт без </a:t>
            </a:r>
            <a:r>
              <a:rPr lang="uk-UA" err="1">
                <a:solidFill>
                  <a:schemeClr val="bg2"/>
                </a:solidFill>
                <a:highlight>
                  <a:srgbClr val="C0C0C0"/>
                </a:highlight>
                <a:ea typeface="+mn-lt"/>
                <a:cs typeface="+mn-lt"/>
              </a:rPr>
              <a:t>замонолічування</a:t>
            </a:r>
            <a:r>
              <a:rPr lang="uk-UA" dirty="0">
                <a:solidFill>
                  <a:schemeClr val="bg2"/>
                </a:solidFill>
                <a:highlight>
                  <a:srgbClr val="C0C0C0"/>
                </a:highlight>
                <a:ea typeface="+mn-lt"/>
                <a:cs typeface="+mn-lt"/>
              </a:rPr>
              <a:t> з'єднань, але це передбачає зниження</a:t>
            </a:r>
            <a:r>
              <a:rPr lang="uk-UA" dirty="0">
                <a:solidFill>
                  <a:schemeClr val="bg2"/>
                </a:solidFill>
                <a:ea typeface="+mn-lt"/>
                <a:cs typeface="+mn-lt"/>
              </a:rPr>
              <a:t> жорсткості каркасу. </a:t>
            </a:r>
            <a:endParaRPr lang="uk-UA" dirty="0">
              <a:solidFill>
                <a:schemeClr val="bg2"/>
              </a:solidFill>
            </a:endParaRPr>
          </a:p>
          <a:p>
            <a:endParaRPr lang="uk-UA" dirty="0">
              <a:solidFill>
                <a:schemeClr val="bg2"/>
              </a:solidFill>
            </a:endParaRPr>
          </a:p>
        </p:txBody>
      </p:sp>
    </p:spTree>
    <p:extLst>
      <p:ext uri="{BB962C8B-B14F-4D97-AF65-F5344CB8AC3E}">
        <p14:creationId xmlns:p14="http://schemas.microsoft.com/office/powerpoint/2010/main" val="2954537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872A0B-8668-4500-9509-EAA581B26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8B504305-5526-408E-85F7-F0BA7E527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5827CE64-2533-45A6-9A39-7D5052E5CEE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Заголовок 1">
            <a:extLst>
              <a:ext uri="{FF2B5EF4-FFF2-40B4-BE49-F238E27FC236}">
                <a16:creationId xmlns:a16="http://schemas.microsoft.com/office/drawing/2014/main" id="{A9955EFE-4BD0-E4EA-0319-DF0AD0105542}"/>
              </a:ext>
            </a:extLst>
          </p:cNvPr>
          <p:cNvSpPr>
            <a:spLocks noGrp="1"/>
          </p:cNvSpPr>
          <p:nvPr>
            <p:ph type="title"/>
          </p:nvPr>
        </p:nvSpPr>
        <p:spPr>
          <a:xfrm>
            <a:off x="6448425" y="618518"/>
            <a:ext cx="4598985" cy="1478570"/>
          </a:xfrm>
        </p:spPr>
        <p:txBody>
          <a:bodyPr>
            <a:normAutofit/>
          </a:bodyPr>
          <a:lstStyle/>
          <a:p>
            <a:endParaRPr lang="uk-UA"/>
          </a:p>
        </p:txBody>
      </p:sp>
      <p:pic>
        <p:nvPicPr>
          <p:cNvPr id="4" name="Рисунок 3" descr="Монтаж металоконструкцій ШМБ (БМЗ), порівняти ціни по Україні">
            <a:extLst>
              <a:ext uri="{FF2B5EF4-FFF2-40B4-BE49-F238E27FC236}">
                <a16:creationId xmlns:a16="http://schemas.microsoft.com/office/drawing/2014/main" id="{C56485CA-72DD-4305-AFEE-80AA2FBCB812}"/>
              </a:ext>
            </a:extLst>
          </p:cNvPr>
          <p:cNvPicPr>
            <a:picLocks noChangeAspect="1"/>
          </p:cNvPicPr>
          <p:nvPr/>
        </p:nvPicPr>
        <p:blipFill rotWithShape="1">
          <a:blip r:embed="rId4"/>
          <a:srcRect l="22140" r="11132"/>
          <a:stretch/>
        </p:blipFill>
        <p:spPr>
          <a:xfrm>
            <a:off x="-5597" y="10"/>
            <a:ext cx="6101597" cy="6857990"/>
          </a:xfrm>
          <a:prstGeom prst="rect">
            <a:avLst/>
          </a:prstGeom>
        </p:spPr>
      </p:pic>
      <p:grpSp>
        <p:nvGrpSpPr>
          <p:cNvPr id="13" name="Group 12">
            <a:extLst>
              <a:ext uri="{FF2B5EF4-FFF2-40B4-BE49-F238E27FC236}">
                <a16:creationId xmlns:a16="http://schemas.microsoft.com/office/drawing/2014/main" id="{240590EE-5428-41AA-95B2-96FCC1CE67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494DCC55-99C6-45CF-B357-E3848C8093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5" name="Freeform 6">
              <a:extLst>
                <a:ext uri="{FF2B5EF4-FFF2-40B4-BE49-F238E27FC236}">
                  <a16:creationId xmlns:a16="http://schemas.microsoft.com/office/drawing/2014/main" id="{63D64E32-FF0C-4665-B9D8-D1ECAAE5BA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 name="Freeform 7">
              <a:extLst>
                <a:ext uri="{FF2B5EF4-FFF2-40B4-BE49-F238E27FC236}">
                  <a16:creationId xmlns:a16="http://schemas.microsoft.com/office/drawing/2014/main" id="{3675001D-3840-4589-8190-505A7F52F0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Rectangle 16">
              <a:extLst>
                <a:ext uri="{FF2B5EF4-FFF2-40B4-BE49-F238E27FC236}">
                  <a16:creationId xmlns:a16="http://schemas.microsoft.com/office/drawing/2014/main" id="{19E34E87-395F-4023-A80E-D1CBAAEBD9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8" name="Freeform 9">
              <a:extLst>
                <a:ext uri="{FF2B5EF4-FFF2-40B4-BE49-F238E27FC236}">
                  <a16:creationId xmlns:a16="http://schemas.microsoft.com/office/drawing/2014/main" id="{6FB1B38F-1B92-41C3-AA1D-6D6440FB0D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0">
              <a:extLst>
                <a:ext uri="{FF2B5EF4-FFF2-40B4-BE49-F238E27FC236}">
                  <a16:creationId xmlns:a16="http://schemas.microsoft.com/office/drawing/2014/main" id="{02FBE453-FBD2-4348-8DDA-4A023444E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1">
              <a:extLst>
                <a:ext uri="{FF2B5EF4-FFF2-40B4-BE49-F238E27FC236}">
                  <a16:creationId xmlns:a16="http://schemas.microsoft.com/office/drawing/2014/main" id="{60D719E8-BF78-4F42-B9D1-7F5E02A36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2">
              <a:extLst>
                <a:ext uri="{FF2B5EF4-FFF2-40B4-BE49-F238E27FC236}">
                  <a16:creationId xmlns:a16="http://schemas.microsoft.com/office/drawing/2014/main" id="{5EC70737-9C19-4CF5-84DA-B22A960D53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3">
              <a:extLst>
                <a:ext uri="{FF2B5EF4-FFF2-40B4-BE49-F238E27FC236}">
                  <a16:creationId xmlns:a16="http://schemas.microsoft.com/office/drawing/2014/main" id="{88FD042E-E56E-4360-9620-F811AB9A3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4">
              <a:extLst>
                <a:ext uri="{FF2B5EF4-FFF2-40B4-BE49-F238E27FC236}">
                  <a16:creationId xmlns:a16="http://schemas.microsoft.com/office/drawing/2014/main" id="{18F15D2B-0812-46F6-B0F4-6A6714B5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5">
              <a:extLst>
                <a:ext uri="{FF2B5EF4-FFF2-40B4-BE49-F238E27FC236}">
                  <a16:creationId xmlns:a16="http://schemas.microsoft.com/office/drawing/2014/main" id="{0C2F2A50-98DD-4F92-BDFE-B72E235766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6">
              <a:extLst>
                <a:ext uri="{FF2B5EF4-FFF2-40B4-BE49-F238E27FC236}">
                  <a16:creationId xmlns:a16="http://schemas.microsoft.com/office/drawing/2014/main" id="{473541D9-6DAE-4718-97D4-8952F4E7CC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7">
              <a:extLst>
                <a:ext uri="{FF2B5EF4-FFF2-40B4-BE49-F238E27FC236}">
                  <a16:creationId xmlns:a16="http://schemas.microsoft.com/office/drawing/2014/main" id="{3A56C5E9-011C-44D2-AF94-3BF5420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8">
              <a:extLst>
                <a:ext uri="{FF2B5EF4-FFF2-40B4-BE49-F238E27FC236}">
                  <a16:creationId xmlns:a16="http://schemas.microsoft.com/office/drawing/2014/main" id="{CD279E0E-1CD5-4F41-96A5-3A09707E81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9">
              <a:extLst>
                <a:ext uri="{FF2B5EF4-FFF2-40B4-BE49-F238E27FC236}">
                  <a16:creationId xmlns:a16="http://schemas.microsoft.com/office/drawing/2014/main" id="{F5A6F094-9E54-4985-8738-D2067A4F0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0">
              <a:extLst>
                <a:ext uri="{FF2B5EF4-FFF2-40B4-BE49-F238E27FC236}">
                  <a16:creationId xmlns:a16="http://schemas.microsoft.com/office/drawing/2014/main" id="{99D51F59-FA93-490E-B9CF-97BB63747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1">
              <a:extLst>
                <a:ext uri="{FF2B5EF4-FFF2-40B4-BE49-F238E27FC236}">
                  <a16:creationId xmlns:a16="http://schemas.microsoft.com/office/drawing/2014/main" id="{3CD83DC6-F4A0-4A4D-AAC3-83983F960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2">
              <a:extLst>
                <a:ext uri="{FF2B5EF4-FFF2-40B4-BE49-F238E27FC236}">
                  <a16:creationId xmlns:a16="http://schemas.microsoft.com/office/drawing/2014/main" id="{6E9B4028-C74F-4631-8312-68B30E6E6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3">
              <a:extLst>
                <a:ext uri="{FF2B5EF4-FFF2-40B4-BE49-F238E27FC236}">
                  <a16:creationId xmlns:a16="http://schemas.microsoft.com/office/drawing/2014/main" id="{1E3337C9-1DDE-4E2E-8519-7D2C23C95F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4">
              <a:extLst>
                <a:ext uri="{FF2B5EF4-FFF2-40B4-BE49-F238E27FC236}">
                  <a16:creationId xmlns:a16="http://schemas.microsoft.com/office/drawing/2014/main" id="{754A526E-6EC0-458A-9C4C-008F6749CD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5">
              <a:extLst>
                <a:ext uri="{FF2B5EF4-FFF2-40B4-BE49-F238E27FC236}">
                  <a16:creationId xmlns:a16="http://schemas.microsoft.com/office/drawing/2014/main" id="{6A3DA723-7448-48CF-8BD2-FED2D4FE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6">
              <a:extLst>
                <a:ext uri="{FF2B5EF4-FFF2-40B4-BE49-F238E27FC236}">
                  <a16:creationId xmlns:a16="http://schemas.microsoft.com/office/drawing/2014/main" id="{9B506EC1-D8A8-4532-B78B-A236567EE0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7">
              <a:extLst>
                <a:ext uri="{FF2B5EF4-FFF2-40B4-BE49-F238E27FC236}">
                  <a16:creationId xmlns:a16="http://schemas.microsoft.com/office/drawing/2014/main" id="{AA9DFB36-74F4-4977-ABC5-3257EDA33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8">
              <a:extLst>
                <a:ext uri="{FF2B5EF4-FFF2-40B4-BE49-F238E27FC236}">
                  <a16:creationId xmlns:a16="http://schemas.microsoft.com/office/drawing/2014/main" id="{966A7FBA-BB79-4AF0-90C2-5F2BC9F2D1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9">
              <a:extLst>
                <a:ext uri="{FF2B5EF4-FFF2-40B4-BE49-F238E27FC236}">
                  <a16:creationId xmlns:a16="http://schemas.microsoft.com/office/drawing/2014/main" id="{23BB8A47-FF1B-44E5-8D93-7ADF37F1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30">
              <a:extLst>
                <a:ext uri="{FF2B5EF4-FFF2-40B4-BE49-F238E27FC236}">
                  <a16:creationId xmlns:a16="http://schemas.microsoft.com/office/drawing/2014/main" id="{E463E1B7-7BED-4425-95B7-F6F75F8733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1">
              <a:extLst>
                <a:ext uri="{FF2B5EF4-FFF2-40B4-BE49-F238E27FC236}">
                  <a16:creationId xmlns:a16="http://schemas.microsoft.com/office/drawing/2014/main" id="{749D0675-4397-4610-9807-2F7C1CC94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2">
              <a:extLst>
                <a:ext uri="{FF2B5EF4-FFF2-40B4-BE49-F238E27FC236}">
                  <a16:creationId xmlns:a16="http://schemas.microsoft.com/office/drawing/2014/main" id="{DE7617CF-8919-43C3-9557-08D67C7DAF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Rectangle 41">
              <a:extLst>
                <a:ext uri="{FF2B5EF4-FFF2-40B4-BE49-F238E27FC236}">
                  <a16:creationId xmlns:a16="http://schemas.microsoft.com/office/drawing/2014/main" id="{3DB68720-7E37-4930-9900-8632140D6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3" name="Freeform 34">
              <a:extLst>
                <a:ext uri="{FF2B5EF4-FFF2-40B4-BE49-F238E27FC236}">
                  <a16:creationId xmlns:a16="http://schemas.microsoft.com/office/drawing/2014/main" id="{202F13DF-5B76-468E-A95E-80780788BD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5">
              <a:extLst>
                <a:ext uri="{FF2B5EF4-FFF2-40B4-BE49-F238E27FC236}">
                  <a16:creationId xmlns:a16="http://schemas.microsoft.com/office/drawing/2014/main" id="{219143C2-6062-4C2C-9563-6534108E3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6">
              <a:extLst>
                <a:ext uri="{FF2B5EF4-FFF2-40B4-BE49-F238E27FC236}">
                  <a16:creationId xmlns:a16="http://schemas.microsoft.com/office/drawing/2014/main" id="{38413A0C-26DB-479B-B747-1D813610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7">
              <a:extLst>
                <a:ext uri="{FF2B5EF4-FFF2-40B4-BE49-F238E27FC236}">
                  <a16:creationId xmlns:a16="http://schemas.microsoft.com/office/drawing/2014/main" id="{CB526B5F-4FAA-4B4C-8AF8-B98EC74A3D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8">
              <a:extLst>
                <a:ext uri="{FF2B5EF4-FFF2-40B4-BE49-F238E27FC236}">
                  <a16:creationId xmlns:a16="http://schemas.microsoft.com/office/drawing/2014/main" id="{54FFF88E-6D69-4AE9-8378-D16419155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9">
              <a:extLst>
                <a:ext uri="{FF2B5EF4-FFF2-40B4-BE49-F238E27FC236}">
                  <a16:creationId xmlns:a16="http://schemas.microsoft.com/office/drawing/2014/main" id="{8008115A-CE00-4E36-BAF1-B511F21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0">
              <a:extLst>
                <a:ext uri="{FF2B5EF4-FFF2-40B4-BE49-F238E27FC236}">
                  <a16:creationId xmlns:a16="http://schemas.microsoft.com/office/drawing/2014/main" id="{2935DB29-6F85-47D8-863C-11386389DB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1">
              <a:extLst>
                <a:ext uri="{FF2B5EF4-FFF2-40B4-BE49-F238E27FC236}">
                  <a16:creationId xmlns:a16="http://schemas.microsoft.com/office/drawing/2014/main" id="{4FB8E51B-1AC1-4671-B181-473C29BEC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2">
              <a:extLst>
                <a:ext uri="{FF2B5EF4-FFF2-40B4-BE49-F238E27FC236}">
                  <a16:creationId xmlns:a16="http://schemas.microsoft.com/office/drawing/2014/main" id="{91E6AE4F-959F-4ED7-A199-8C0307E40E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3">
              <a:extLst>
                <a:ext uri="{FF2B5EF4-FFF2-40B4-BE49-F238E27FC236}">
                  <a16:creationId xmlns:a16="http://schemas.microsoft.com/office/drawing/2014/main" id="{A0445E55-0009-44A5-AA6A-350D9D48A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4">
              <a:extLst>
                <a:ext uri="{FF2B5EF4-FFF2-40B4-BE49-F238E27FC236}">
                  <a16:creationId xmlns:a16="http://schemas.microsoft.com/office/drawing/2014/main" id="{B5291C75-4ECA-4829-B824-5725C32905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Rectangle 53">
              <a:extLst>
                <a:ext uri="{FF2B5EF4-FFF2-40B4-BE49-F238E27FC236}">
                  <a16:creationId xmlns:a16="http://schemas.microsoft.com/office/drawing/2014/main" id="{6793376D-3E7C-4F04-8BC8-EC4820622BE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5" name="Freeform 46">
              <a:extLst>
                <a:ext uri="{FF2B5EF4-FFF2-40B4-BE49-F238E27FC236}">
                  <a16:creationId xmlns:a16="http://schemas.microsoft.com/office/drawing/2014/main" id="{3596510A-5528-445D-AFEA-6E3F89BA8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7">
              <a:extLst>
                <a:ext uri="{FF2B5EF4-FFF2-40B4-BE49-F238E27FC236}">
                  <a16:creationId xmlns:a16="http://schemas.microsoft.com/office/drawing/2014/main" id="{E1B69479-D8C9-4E2E-A931-4D49C4FD7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8">
              <a:extLst>
                <a:ext uri="{FF2B5EF4-FFF2-40B4-BE49-F238E27FC236}">
                  <a16:creationId xmlns:a16="http://schemas.microsoft.com/office/drawing/2014/main" id="{0A759A2E-A8B1-44C8-B3F9-A16714C89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9">
              <a:extLst>
                <a:ext uri="{FF2B5EF4-FFF2-40B4-BE49-F238E27FC236}">
                  <a16:creationId xmlns:a16="http://schemas.microsoft.com/office/drawing/2014/main" id="{6C2B3B3C-1DC9-4352-BB73-801976C8F5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0">
              <a:extLst>
                <a:ext uri="{FF2B5EF4-FFF2-40B4-BE49-F238E27FC236}">
                  <a16:creationId xmlns:a16="http://schemas.microsoft.com/office/drawing/2014/main" id="{EE22E3A8-5789-4189-9AC7-98D6826B0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1">
              <a:extLst>
                <a:ext uri="{FF2B5EF4-FFF2-40B4-BE49-F238E27FC236}">
                  <a16:creationId xmlns:a16="http://schemas.microsoft.com/office/drawing/2014/main" id="{9AC0FC74-D003-4D0D-9CAF-F6A03739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2">
              <a:extLst>
                <a:ext uri="{FF2B5EF4-FFF2-40B4-BE49-F238E27FC236}">
                  <a16:creationId xmlns:a16="http://schemas.microsoft.com/office/drawing/2014/main" id="{126C2057-02E1-4348-ABEB-EAC063A17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3">
              <a:extLst>
                <a:ext uri="{FF2B5EF4-FFF2-40B4-BE49-F238E27FC236}">
                  <a16:creationId xmlns:a16="http://schemas.microsoft.com/office/drawing/2014/main" id="{5150586D-D743-4392-844F-F2AFCCE649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4">
              <a:extLst>
                <a:ext uri="{FF2B5EF4-FFF2-40B4-BE49-F238E27FC236}">
                  <a16:creationId xmlns:a16="http://schemas.microsoft.com/office/drawing/2014/main" id="{9E5B157A-534E-4879-8013-D02864E76F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5">
              <a:extLst>
                <a:ext uri="{FF2B5EF4-FFF2-40B4-BE49-F238E27FC236}">
                  <a16:creationId xmlns:a16="http://schemas.microsoft.com/office/drawing/2014/main" id="{CEE2DD73-7E8C-4F26-8E93-8C32D11B2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6">
              <a:extLst>
                <a:ext uri="{FF2B5EF4-FFF2-40B4-BE49-F238E27FC236}">
                  <a16:creationId xmlns:a16="http://schemas.microsoft.com/office/drawing/2014/main" id="{908CAC5F-DD8E-4A58-BD4C-6D8D29FA49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7">
              <a:extLst>
                <a:ext uri="{FF2B5EF4-FFF2-40B4-BE49-F238E27FC236}">
                  <a16:creationId xmlns:a16="http://schemas.microsoft.com/office/drawing/2014/main" id="{20F130CF-281E-408C-9884-5F8B22CA1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8">
              <a:extLst>
                <a:ext uri="{FF2B5EF4-FFF2-40B4-BE49-F238E27FC236}">
                  <a16:creationId xmlns:a16="http://schemas.microsoft.com/office/drawing/2014/main" id="{3BC78068-9115-4D5D-9B2B-6F9BD9C296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3" name="Місце для вмісту 2">
            <a:extLst>
              <a:ext uri="{FF2B5EF4-FFF2-40B4-BE49-F238E27FC236}">
                <a16:creationId xmlns:a16="http://schemas.microsoft.com/office/drawing/2014/main" id="{9EF737B8-CFB4-AD12-A2AA-D89D652F88B5}"/>
              </a:ext>
            </a:extLst>
          </p:cNvPr>
          <p:cNvSpPr>
            <a:spLocks noGrp="1"/>
          </p:cNvSpPr>
          <p:nvPr>
            <p:ph idx="1"/>
          </p:nvPr>
        </p:nvSpPr>
        <p:spPr>
          <a:xfrm>
            <a:off x="6148622" y="213324"/>
            <a:ext cx="5798198" cy="6314893"/>
          </a:xfrm>
        </p:spPr>
        <p:txBody>
          <a:bodyPr vert="horz" lIns="91440" tIns="45720" rIns="91440" bIns="45720" rtlCol="0" anchor="t">
            <a:normAutofit/>
          </a:bodyPr>
          <a:lstStyle/>
          <a:p>
            <a:pPr>
              <a:lnSpc>
                <a:spcPct val="110000"/>
              </a:lnSpc>
            </a:pPr>
            <a:r>
              <a:rPr lang="uk-UA" sz="1800" dirty="0">
                <a:solidFill>
                  <a:schemeClr val="bg2"/>
                </a:solidFill>
                <a:ea typeface="+mn-lt"/>
                <a:cs typeface="+mn-lt"/>
              </a:rPr>
              <a:t>7. Особливості монтажу металевих конструкцій.</a:t>
            </a:r>
            <a:endParaRPr lang="uk-UA" sz="1800">
              <a:solidFill>
                <a:schemeClr val="bg2"/>
              </a:solidFill>
            </a:endParaRPr>
          </a:p>
          <a:p>
            <a:pPr>
              <a:lnSpc>
                <a:spcPct val="110000"/>
              </a:lnSpc>
            </a:pPr>
            <a:r>
              <a:rPr lang="uk-UA" sz="1800" dirty="0">
                <a:solidFill>
                  <a:schemeClr val="bg2"/>
                </a:solidFill>
                <a:ea typeface="+mn-lt"/>
                <a:cs typeface="+mn-lt"/>
              </a:rPr>
              <a:t>Металеві конструкції мають підвищену </a:t>
            </a:r>
            <a:r>
              <a:rPr lang="uk-UA" sz="1800" err="1">
                <a:solidFill>
                  <a:schemeClr val="bg2"/>
                </a:solidFill>
                <a:ea typeface="+mn-lt"/>
                <a:cs typeface="+mn-lt"/>
              </a:rPr>
              <a:t>деформативність</a:t>
            </a:r>
            <a:r>
              <a:rPr lang="uk-UA" sz="1800" dirty="0">
                <a:solidFill>
                  <a:schemeClr val="bg2"/>
                </a:solidFill>
                <a:ea typeface="+mn-lt"/>
                <a:cs typeface="+mn-lt"/>
              </a:rPr>
              <a:t>, тому при перевезенні і монтажі необхідно передбачити заходи для уникнення цих явищ. </a:t>
            </a:r>
            <a:endParaRPr lang="uk-UA" sz="1800">
              <a:solidFill>
                <a:schemeClr val="bg2"/>
              </a:solidFill>
            </a:endParaRPr>
          </a:p>
          <a:p>
            <a:pPr>
              <a:lnSpc>
                <a:spcPct val="110000"/>
              </a:lnSpc>
            </a:pPr>
            <a:r>
              <a:rPr lang="uk-UA" sz="1800" dirty="0">
                <a:solidFill>
                  <a:schemeClr val="bg2"/>
                </a:solidFill>
                <a:ea typeface="+mn-lt"/>
                <a:cs typeface="+mn-lt"/>
              </a:rPr>
              <a:t>Нижні і верхні пояси ферм при необхідності посилюють дерев'яними брусками</a:t>
            </a:r>
            <a:r>
              <a:rPr lang="uk-UA" sz="1800" dirty="0">
                <a:ea typeface="+mn-lt"/>
                <a:cs typeface="+mn-lt"/>
              </a:rPr>
              <a:t>. </a:t>
            </a:r>
          </a:p>
          <a:p>
            <a:pPr>
              <a:lnSpc>
                <a:spcPct val="110000"/>
              </a:lnSpc>
            </a:pPr>
            <a:r>
              <a:rPr lang="uk-UA" sz="1800" dirty="0">
                <a:ea typeface="+mn-lt"/>
                <a:cs typeface="+mn-lt"/>
              </a:rPr>
              <a:t>При стропуванні універсальними стропами „в обхват" застосовують прокладки.</a:t>
            </a:r>
            <a:endParaRPr lang="uk-UA" sz="1800"/>
          </a:p>
          <a:p>
            <a:pPr>
              <a:lnSpc>
                <a:spcPct val="110000"/>
              </a:lnSpc>
            </a:pPr>
            <a:r>
              <a:rPr lang="uk-UA" sz="1800" dirty="0">
                <a:ea typeface="+mn-lt"/>
                <a:cs typeface="+mn-lt"/>
              </a:rPr>
              <a:t>Виправлення дефектів, що можливі в процесі транспортування здійснюють, як правило, при укрупнювальному збиранні. </a:t>
            </a:r>
            <a:endParaRPr lang="uk-UA" sz="1800"/>
          </a:p>
          <a:p>
            <a:pPr>
              <a:lnSpc>
                <a:spcPct val="110000"/>
              </a:lnSpc>
            </a:pPr>
            <a:r>
              <a:rPr lang="uk-UA" sz="1800" dirty="0">
                <a:ea typeface="+mn-lt"/>
                <a:cs typeface="+mn-lt"/>
              </a:rPr>
              <a:t>У ряді випадків для підвищення несучої здатності металевих конструкцій, як на перед транспортування, так і на період монтажу застосовують попереднє натягування стальних канатів в зоні нижніх поясів ферми, розкосів із застосуванням струбцин і гвинтових елементів. </a:t>
            </a:r>
            <a:endParaRPr lang="uk-UA" sz="1800"/>
          </a:p>
          <a:p>
            <a:pPr>
              <a:lnSpc>
                <a:spcPct val="110000"/>
              </a:lnSpc>
            </a:pPr>
            <a:endParaRPr lang="uk-UA" sz="1100"/>
          </a:p>
        </p:txBody>
      </p:sp>
    </p:spTree>
    <p:extLst>
      <p:ext uri="{BB962C8B-B14F-4D97-AF65-F5344CB8AC3E}">
        <p14:creationId xmlns:p14="http://schemas.microsoft.com/office/powerpoint/2010/main" val="171951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6D91FA-101E-09EF-88AE-2E8EDFC13456}"/>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E4208D94-46B7-2A66-7A1F-E8111D9E84BE}"/>
              </a:ext>
            </a:extLst>
          </p:cNvPr>
          <p:cNvSpPr>
            <a:spLocks noGrp="1"/>
          </p:cNvSpPr>
          <p:nvPr>
            <p:ph idx="1"/>
          </p:nvPr>
        </p:nvSpPr>
        <p:spPr>
          <a:xfrm>
            <a:off x="579281" y="175848"/>
            <a:ext cx="10468130" cy="5615353"/>
          </a:xfrm>
        </p:spPr>
        <p:txBody>
          <a:bodyPr vert="horz" lIns="91440" tIns="45720" rIns="91440" bIns="45720" rtlCol="0" anchor="t">
            <a:normAutofit fontScale="92500" lnSpcReduction="10000"/>
          </a:bodyPr>
          <a:lstStyle/>
          <a:p>
            <a:r>
              <a:rPr lang="uk-UA" dirty="0">
                <a:solidFill>
                  <a:schemeClr val="bg2"/>
                </a:solidFill>
                <a:ea typeface="+mn-lt"/>
                <a:cs typeface="+mn-lt"/>
              </a:rPr>
              <a:t>Для полегшення монтажу металевих конструкцій на анкерні болти одягають конічні насадки. </a:t>
            </a:r>
            <a:endParaRPr lang="uk-UA">
              <a:solidFill>
                <a:schemeClr val="bg2"/>
              </a:solidFill>
            </a:endParaRPr>
          </a:p>
          <a:p>
            <a:r>
              <a:rPr lang="uk-UA" dirty="0">
                <a:solidFill>
                  <a:schemeClr val="bg2"/>
                </a:solidFill>
                <a:ea typeface="+mn-lt"/>
                <a:cs typeface="+mn-lt"/>
              </a:rPr>
              <a:t>В залежності від конструкції черевика (башмака) існують три основні способи монтажу металевих конструкцій: </a:t>
            </a:r>
            <a:endParaRPr lang="uk-UA">
              <a:solidFill>
                <a:schemeClr val="bg2"/>
              </a:solidFill>
            </a:endParaRPr>
          </a:p>
          <a:p>
            <a:r>
              <a:rPr lang="uk-UA" dirty="0">
                <a:solidFill>
                  <a:schemeClr val="bg2"/>
                </a:solidFill>
                <a:ea typeface="+mn-lt"/>
                <a:cs typeface="+mn-lt"/>
              </a:rPr>
              <a:t>1) Колона монтується на фундамент, позначка якого доведена до проектної з відхиленням +- 2мм. (для колон з черевиками з фрезерованими торцями). </a:t>
            </a:r>
          </a:p>
          <a:p>
            <a:r>
              <a:rPr lang="uk-UA" dirty="0">
                <a:solidFill>
                  <a:schemeClr val="bg2"/>
                </a:solidFill>
                <a:ea typeface="+mn-lt"/>
                <a:cs typeface="+mn-lt"/>
              </a:rPr>
              <a:t>2) Опорна поверхня фундаменту не доводиться до проектної відмітки до 40-50мм. Колона встановлюється на підкладки з наступним заповненням щілин бетонною сумішшю. </a:t>
            </a:r>
            <a:endParaRPr lang="uk-UA">
              <a:solidFill>
                <a:schemeClr val="bg2"/>
              </a:solidFill>
            </a:endParaRPr>
          </a:p>
          <a:p>
            <a:r>
              <a:rPr lang="uk-UA" dirty="0">
                <a:solidFill>
                  <a:schemeClr val="bg2"/>
                </a:solidFill>
                <a:ea typeface="+mn-lt"/>
                <a:cs typeface="+mn-lt"/>
              </a:rPr>
              <a:t>3) </a:t>
            </a:r>
            <a:r>
              <a:rPr lang="uk-UA" err="1">
                <a:solidFill>
                  <a:schemeClr val="bg2"/>
                </a:solidFill>
                <a:ea typeface="+mn-lt"/>
                <a:cs typeface="+mn-lt"/>
              </a:rPr>
              <a:t>Безвивірювальний</a:t>
            </a:r>
            <a:r>
              <a:rPr lang="uk-UA" dirty="0">
                <a:solidFill>
                  <a:schemeClr val="bg2"/>
                </a:solidFill>
                <a:ea typeface="+mn-lt"/>
                <a:cs typeface="+mn-lt"/>
              </a:rPr>
              <a:t> спосіб полягає в тому, що верх фундаменту не доводиться до проектної позначки на 50-60мм. Після чого з допомогою нівеліра або оптичного </a:t>
            </a:r>
            <a:r>
              <a:rPr lang="uk-UA" err="1">
                <a:solidFill>
                  <a:schemeClr val="bg2"/>
                </a:solidFill>
                <a:ea typeface="+mn-lt"/>
                <a:cs typeface="+mn-lt"/>
              </a:rPr>
              <a:t>плоскоміра</a:t>
            </a:r>
            <a:r>
              <a:rPr lang="uk-UA" dirty="0">
                <a:solidFill>
                  <a:schemeClr val="bg2"/>
                </a:solidFill>
                <a:ea typeface="+mn-lt"/>
                <a:cs typeface="+mn-lt"/>
              </a:rPr>
              <a:t> встановлюють опорні плити з одночасним </a:t>
            </a:r>
            <a:r>
              <a:rPr lang="uk-UA" err="1">
                <a:solidFill>
                  <a:schemeClr val="bg2"/>
                </a:solidFill>
                <a:ea typeface="+mn-lt"/>
                <a:cs typeface="+mn-lt"/>
              </a:rPr>
              <a:t>підлиттям</a:t>
            </a:r>
            <a:r>
              <a:rPr lang="uk-UA" dirty="0">
                <a:solidFill>
                  <a:schemeClr val="bg2"/>
                </a:solidFill>
                <a:ea typeface="+mn-lt"/>
                <a:cs typeface="+mn-lt"/>
              </a:rPr>
              <a:t> їх бетонною сумішшю на дрібному заповнювачі. Точність встановлення опорних плит +-1мм. </a:t>
            </a:r>
            <a:endParaRPr lang="uk-UA" dirty="0">
              <a:solidFill>
                <a:schemeClr val="bg2"/>
              </a:solidFill>
            </a:endParaRPr>
          </a:p>
          <a:p>
            <a:endParaRPr lang="uk-UA" dirty="0"/>
          </a:p>
        </p:txBody>
      </p:sp>
    </p:spTree>
    <p:extLst>
      <p:ext uri="{BB962C8B-B14F-4D97-AF65-F5344CB8AC3E}">
        <p14:creationId xmlns:p14="http://schemas.microsoft.com/office/powerpoint/2010/main" val="2572928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6B922C-5BA7-4973-B12F-71A509E4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6D34D8D-9EE9-4659-8C22-7551A95F9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12" name="Group 11">
              <a:extLst>
                <a:ext uri="{FF2B5EF4-FFF2-40B4-BE49-F238E27FC236}">
                  <a16:creationId xmlns:a16="http://schemas.microsoft.com/office/drawing/2014/main" id="{3CA93C16-1147-4EB3-B4E7-3C43102494D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4" name="Rectangle 5">
                <a:extLst>
                  <a:ext uri="{FF2B5EF4-FFF2-40B4-BE49-F238E27FC236}">
                    <a16:creationId xmlns:a16="http://schemas.microsoft.com/office/drawing/2014/main" id="{C4779968-92AF-4B85-8C27-EBBFE1D6990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5" name="Freeform 6">
                <a:extLst>
                  <a:ext uri="{FF2B5EF4-FFF2-40B4-BE49-F238E27FC236}">
                    <a16:creationId xmlns:a16="http://schemas.microsoft.com/office/drawing/2014/main" id="{2C43E18D-7024-4F17-A664-E23BFBC12B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7">
                <a:extLst>
                  <a:ext uri="{FF2B5EF4-FFF2-40B4-BE49-F238E27FC236}">
                    <a16:creationId xmlns:a16="http://schemas.microsoft.com/office/drawing/2014/main" id="{CA2ACEBA-081B-4B0B-AFB1-C596B834FD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8">
                <a:extLst>
                  <a:ext uri="{FF2B5EF4-FFF2-40B4-BE49-F238E27FC236}">
                    <a16:creationId xmlns:a16="http://schemas.microsoft.com/office/drawing/2014/main" id="{2AFBB163-514B-493A-983F-8BE96848F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9">
                <a:extLst>
                  <a:ext uri="{FF2B5EF4-FFF2-40B4-BE49-F238E27FC236}">
                    <a16:creationId xmlns:a16="http://schemas.microsoft.com/office/drawing/2014/main" id="{7720326C-7DB1-4745-9015-3FA6990855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0">
                <a:extLst>
                  <a:ext uri="{FF2B5EF4-FFF2-40B4-BE49-F238E27FC236}">
                    <a16:creationId xmlns:a16="http://schemas.microsoft.com/office/drawing/2014/main" id="{01D5FBDC-A284-440B-8D5F-84287B0A2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1">
                <a:extLst>
                  <a:ext uri="{FF2B5EF4-FFF2-40B4-BE49-F238E27FC236}">
                    <a16:creationId xmlns:a16="http://schemas.microsoft.com/office/drawing/2014/main" id="{517CE611-1CB0-442B-8998-98487209B0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12">
                <a:extLst>
                  <a:ext uri="{FF2B5EF4-FFF2-40B4-BE49-F238E27FC236}">
                    <a16:creationId xmlns:a16="http://schemas.microsoft.com/office/drawing/2014/main" id="{EF0F0E46-9222-4FCF-A79E-9B4953C6F0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13">
                <a:extLst>
                  <a:ext uri="{FF2B5EF4-FFF2-40B4-BE49-F238E27FC236}">
                    <a16:creationId xmlns:a16="http://schemas.microsoft.com/office/drawing/2014/main" id="{371A87C3-0804-4AB9-8EAD-FBFF597ED8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14">
                <a:extLst>
                  <a:ext uri="{FF2B5EF4-FFF2-40B4-BE49-F238E27FC236}">
                    <a16:creationId xmlns:a16="http://schemas.microsoft.com/office/drawing/2014/main" id="{89F39433-8BC3-48D6-B705-F951DBD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15">
                <a:extLst>
                  <a:ext uri="{FF2B5EF4-FFF2-40B4-BE49-F238E27FC236}">
                    <a16:creationId xmlns:a16="http://schemas.microsoft.com/office/drawing/2014/main" id="{AE671C9D-E91C-4143-A422-273B2F53F6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Line 16">
                <a:extLst>
                  <a:ext uri="{FF2B5EF4-FFF2-40B4-BE49-F238E27FC236}">
                    <a16:creationId xmlns:a16="http://schemas.microsoft.com/office/drawing/2014/main" id="{83A72EA3-8833-41C6-9333-6A04C1C08DF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6" name="Freeform 17">
                <a:extLst>
                  <a:ext uri="{FF2B5EF4-FFF2-40B4-BE49-F238E27FC236}">
                    <a16:creationId xmlns:a16="http://schemas.microsoft.com/office/drawing/2014/main" id="{2C0D7AAB-DC9C-4B37-A50E-A7185DE92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18">
                <a:extLst>
                  <a:ext uri="{FF2B5EF4-FFF2-40B4-BE49-F238E27FC236}">
                    <a16:creationId xmlns:a16="http://schemas.microsoft.com/office/drawing/2014/main" id="{6E7D9D6B-3455-4363-934B-FA2D6829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19">
                <a:extLst>
                  <a:ext uri="{FF2B5EF4-FFF2-40B4-BE49-F238E27FC236}">
                    <a16:creationId xmlns:a16="http://schemas.microsoft.com/office/drawing/2014/main" id="{FFFFCA54-2217-4DAE-B791-4A6CA7DE0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0">
                <a:extLst>
                  <a:ext uri="{FF2B5EF4-FFF2-40B4-BE49-F238E27FC236}">
                    <a16:creationId xmlns:a16="http://schemas.microsoft.com/office/drawing/2014/main" id="{BAE43BA5-C104-4FBB-B1C6-C210D3CC53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Rectangle 21">
                <a:extLst>
                  <a:ext uri="{FF2B5EF4-FFF2-40B4-BE49-F238E27FC236}">
                    <a16:creationId xmlns:a16="http://schemas.microsoft.com/office/drawing/2014/main" id="{3BDB2330-DF01-460D-83FB-00C37965CD5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1" name="Freeform 22">
                <a:extLst>
                  <a:ext uri="{FF2B5EF4-FFF2-40B4-BE49-F238E27FC236}">
                    <a16:creationId xmlns:a16="http://schemas.microsoft.com/office/drawing/2014/main" id="{51261093-9B7F-4406-B2F8-0F5BE7676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23">
                <a:extLst>
                  <a:ext uri="{FF2B5EF4-FFF2-40B4-BE49-F238E27FC236}">
                    <a16:creationId xmlns:a16="http://schemas.microsoft.com/office/drawing/2014/main" id="{9971E195-2AB6-4CB6-9BD7-A8407B5C80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24">
                <a:extLst>
                  <a:ext uri="{FF2B5EF4-FFF2-40B4-BE49-F238E27FC236}">
                    <a16:creationId xmlns:a16="http://schemas.microsoft.com/office/drawing/2014/main" id="{A3D843E7-8A86-4676-9C98-DECE0DFF6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25">
                <a:extLst>
                  <a:ext uri="{FF2B5EF4-FFF2-40B4-BE49-F238E27FC236}">
                    <a16:creationId xmlns:a16="http://schemas.microsoft.com/office/drawing/2014/main" id="{FAF42817-AB3E-40FA-997F-EAC1411F46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26">
                <a:extLst>
                  <a:ext uri="{FF2B5EF4-FFF2-40B4-BE49-F238E27FC236}">
                    <a16:creationId xmlns:a16="http://schemas.microsoft.com/office/drawing/2014/main" id="{50ED3298-A6DC-4825-93B1-68DB8CB62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27">
                <a:extLst>
                  <a:ext uri="{FF2B5EF4-FFF2-40B4-BE49-F238E27FC236}">
                    <a16:creationId xmlns:a16="http://schemas.microsoft.com/office/drawing/2014/main" id="{2B951778-3B6B-4BB9-9D89-2ED650C820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28">
                <a:extLst>
                  <a:ext uri="{FF2B5EF4-FFF2-40B4-BE49-F238E27FC236}">
                    <a16:creationId xmlns:a16="http://schemas.microsoft.com/office/drawing/2014/main" id="{8F3ED9A8-A83F-463A-8C2E-E83977D9A9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29">
                <a:extLst>
                  <a:ext uri="{FF2B5EF4-FFF2-40B4-BE49-F238E27FC236}">
                    <a16:creationId xmlns:a16="http://schemas.microsoft.com/office/drawing/2014/main" id="{9A0C113E-781D-4083-86C0-EC936092D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0">
                <a:extLst>
                  <a:ext uri="{FF2B5EF4-FFF2-40B4-BE49-F238E27FC236}">
                    <a16:creationId xmlns:a16="http://schemas.microsoft.com/office/drawing/2014/main" id="{B63D60EF-1E99-4D4C-BF11-AAF8ABEB86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31">
                <a:extLst>
                  <a:ext uri="{FF2B5EF4-FFF2-40B4-BE49-F238E27FC236}">
                    <a16:creationId xmlns:a16="http://schemas.microsoft.com/office/drawing/2014/main" id="{50403E41-7079-49EA-8D0B-4F678552D9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13" name="Group 12">
              <a:extLst>
                <a:ext uri="{FF2B5EF4-FFF2-40B4-BE49-F238E27FC236}">
                  <a16:creationId xmlns:a16="http://schemas.microsoft.com/office/drawing/2014/main" id="{E3B2C458-4D37-49A0-A94E-D516E05C3CC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14" name="Freeform 32">
                <a:extLst>
                  <a:ext uri="{FF2B5EF4-FFF2-40B4-BE49-F238E27FC236}">
                    <a16:creationId xmlns:a16="http://schemas.microsoft.com/office/drawing/2014/main" id="{C1B10016-E0C4-4526-A466-9911541D2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33">
                <a:extLst>
                  <a:ext uri="{FF2B5EF4-FFF2-40B4-BE49-F238E27FC236}">
                    <a16:creationId xmlns:a16="http://schemas.microsoft.com/office/drawing/2014/main" id="{D574C3F0-FC2B-43A3-94B2-75D305FBF7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34">
                <a:extLst>
                  <a:ext uri="{FF2B5EF4-FFF2-40B4-BE49-F238E27FC236}">
                    <a16:creationId xmlns:a16="http://schemas.microsoft.com/office/drawing/2014/main" id="{D92A5F66-F404-433B-BDBE-5E0DFF40D6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35">
                <a:extLst>
                  <a:ext uri="{FF2B5EF4-FFF2-40B4-BE49-F238E27FC236}">
                    <a16:creationId xmlns:a16="http://schemas.microsoft.com/office/drawing/2014/main" id="{0A0BDF81-64CC-431D-81B1-A21938C05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36">
                <a:extLst>
                  <a:ext uri="{FF2B5EF4-FFF2-40B4-BE49-F238E27FC236}">
                    <a16:creationId xmlns:a16="http://schemas.microsoft.com/office/drawing/2014/main" id="{42871530-50EC-42C2-879A-AE8154DADC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37">
                <a:extLst>
                  <a:ext uri="{FF2B5EF4-FFF2-40B4-BE49-F238E27FC236}">
                    <a16:creationId xmlns:a16="http://schemas.microsoft.com/office/drawing/2014/main" id="{53AF2F2A-B148-4906-B90D-6E2223978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38">
                <a:extLst>
                  <a:ext uri="{FF2B5EF4-FFF2-40B4-BE49-F238E27FC236}">
                    <a16:creationId xmlns:a16="http://schemas.microsoft.com/office/drawing/2014/main" id="{9A79EAA4-6F5D-4A2C-B688-CD29C2217C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39">
                <a:extLst>
                  <a:ext uri="{FF2B5EF4-FFF2-40B4-BE49-F238E27FC236}">
                    <a16:creationId xmlns:a16="http://schemas.microsoft.com/office/drawing/2014/main" id="{B9CE5833-22CF-4408-9338-4B7749FEA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40">
                <a:extLst>
                  <a:ext uri="{FF2B5EF4-FFF2-40B4-BE49-F238E27FC236}">
                    <a16:creationId xmlns:a16="http://schemas.microsoft.com/office/drawing/2014/main" id="{316A985A-7ADD-4BEE-A7B6-E5B49E1839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Rectangle 41">
                <a:extLst>
                  <a:ext uri="{FF2B5EF4-FFF2-40B4-BE49-F238E27FC236}">
                    <a16:creationId xmlns:a16="http://schemas.microsoft.com/office/drawing/2014/main" id="{352CFA3F-5CFE-412E-9196-C966F34579D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pic>
        <p:nvPicPr>
          <p:cNvPr id="52" name="Picture 2">
            <a:extLst>
              <a:ext uri="{FF2B5EF4-FFF2-40B4-BE49-F238E27FC236}">
                <a16:creationId xmlns:a16="http://schemas.microsoft.com/office/drawing/2014/main" id="{2FB01CCF-839B-4126-9BF9-132C64D8A1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Заголовок 1">
            <a:extLst>
              <a:ext uri="{FF2B5EF4-FFF2-40B4-BE49-F238E27FC236}">
                <a16:creationId xmlns:a16="http://schemas.microsoft.com/office/drawing/2014/main" id="{5F21C5BA-586C-CBB6-9DBE-036C9214EE9F}"/>
              </a:ext>
            </a:extLst>
          </p:cNvPr>
          <p:cNvSpPr>
            <a:spLocks noGrp="1"/>
          </p:cNvSpPr>
          <p:nvPr>
            <p:ph type="title"/>
          </p:nvPr>
        </p:nvSpPr>
        <p:spPr>
          <a:xfrm>
            <a:off x="5128643" y="618518"/>
            <a:ext cx="6188402" cy="1478570"/>
          </a:xfrm>
        </p:spPr>
        <p:txBody>
          <a:bodyPr>
            <a:normAutofit/>
          </a:bodyPr>
          <a:lstStyle/>
          <a:p>
            <a:endParaRPr lang="uk-UA">
              <a:solidFill>
                <a:srgbClr val="FFFFFF"/>
              </a:solidFill>
            </a:endParaRPr>
          </a:p>
        </p:txBody>
      </p:sp>
      <p:sp useBgFill="1">
        <p:nvSpPr>
          <p:cNvPr id="54" name="Round Diagonal Corner Rectangle 6">
            <a:extLst>
              <a:ext uri="{FF2B5EF4-FFF2-40B4-BE49-F238E27FC236}">
                <a16:creationId xmlns:a16="http://schemas.microsoft.com/office/drawing/2014/main" id="{F2B1468C-8227-4785-8776-7BDBDDF08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579" y="808057"/>
            <a:ext cx="3821429" cy="5234394"/>
          </a:xfrm>
          <a:prstGeom prst="round2DiagRect">
            <a:avLst>
              <a:gd name="adj1" fmla="val 11323"/>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descr="12.2. Конструктивні системи об 'ємно-блочних будівель">
            <a:extLst>
              <a:ext uri="{FF2B5EF4-FFF2-40B4-BE49-F238E27FC236}">
                <a16:creationId xmlns:a16="http://schemas.microsoft.com/office/drawing/2014/main" id="{A16D0D6F-A1E9-CF2F-5850-A1F8A1B926BD}"/>
              </a:ext>
            </a:extLst>
          </p:cNvPr>
          <p:cNvPicPr>
            <a:picLocks noChangeAspect="1"/>
          </p:cNvPicPr>
          <p:nvPr/>
        </p:nvPicPr>
        <p:blipFill>
          <a:blip r:embed="rId3"/>
          <a:stretch>
            <a:fillRect/>
          </a:stretch>
        </p:blipFill>
        <p:spPr>
          <a:xfrm>
            <a:off x="1126617" y="1321211"/>
            <a:ext cx="3178638" cy="4210116"/>
          </a:xfrm>
          <a:prstGeom prst="rect">
            <a:avLst/>
          </a:prstGeom>
        </p:spPr>
      </p:pic>
      <p:sp>
        <p:nvSpPr>
          <p:cNvPr id="3" name="Місце для вмісту 2">
            <a:extLst>
              <a:ext uri="{FF2B5EF4-FFF2-40B4-BE49-F238E27FC236}">
                <a16:creationId xmlns:a16="http://schemas.microsoft.com/office/drawing/2014/main" id="{A7701B2F-8F6F-A057-06BF-7B56EE3718DB}"/>
              </a:ext>
            </a:extLst>
          </p:cNvPr>
          <p:cNvSpPr>
            <a:spLocks noGrp="1"/>
          </p:cNvSpPr>
          <p:nvPr>
            <p:ph idx="1"/>
          </p:nvPr>
        </p:nvSpPr>
        <p:spPr>
          <a:xfrm>
            <a:off x="4641463" y="50930"/>
            <a:ext cx="7000368" cy="6439811"/>
          </a:xfrm>
        </p:spPr>
        <p:txBody>
          <a:bodyPr vert="horz" lIns="91440" tIns="45720" rIns="91440" bIns="45720" rtlCol="0" anchor="t">
            <a:normAutofit fontScale="92500" lnSpcReduction="10000"/>
          </a:bodyPr>
          <a:lstStyle/>
          <a:p>
            <a:pPr>
              <a:lnSpc>
                <a:spcPct val="110000"/>
              </a:lnSpc>
            </a:pPr>
            <a:r>
              <a:rPr lang="uk-UA" sz="1800" dirty="0">
                <a:solidFill>
                  <a:schemeClr val="tx2"/>
                </a:solidFill>
                <a:ea typeface="+mn-lt"/>
                <a:cs typeface="+mn-lt"/>
              </a:rPr>
              <a:t>8. Монтаж будівель з об'ємних блоків.</a:t>
            </a:r>
            <a:endParaRPr lang="uk-UA" sz="1800">
              <a:solidFill>
                <a:schemeClr val="tx2"/>
              </a:solidFill>
            </a:endParaRPr>
          </a:p>
          <a:p>
            <a:pPr>
              <a:lnSpc>
                <a:spcPct val="110000"/>
              </a:lnSpc>
            </a:pPr>
            <a:r>
              <a:rPr lang="uk-UA" sz="1800" dirty="0">
                <a:solidFill>
                  <a:schemeClr val="tx2"/>
                </a:solidFill>
                <a:ea typeface="+mn-lt"/>
                <a:cs typeface="+mn-lt"/>
              </a:rPr>
              <a:t>Даний метод полягає у збиранні конструкцій адміністративного і житлового </a:t>
            </a:r>
            <a:endParaRPr lang="uk-UA" sz="1800">
              <a:solidFill>
                <a:schemeClr val="tx2"/>
              </a:solidFill>
            </a:endParaRPr>
          </a:p>
          <a:p>
            <a:pPr>
              <a:lnSpc>
                <a:spcPct val="110000"/>
              </a:lnSpc>
            </a:pPr>
            <a:r>
              <a:rPr lang="uk-UA" sz="1800" dirty="0">
                <a:solidFill>
                  <a:schemeClr val="tx2"/>
                </a:solidFill>
                <a:ea typeface="+mn-lt"/>
                <a:cs typeface="+mn-lt"/>
              </a:rPr>
              <a:t>призначення з об'ємних блоків повного заводського виготовлення.</a:t>
            </a:r>
            <a:endParaRPr lang="uk-UA" sz="1800">
              <a:solidFill>
                <a:schemeClr val="tx2"/>
              </a:solidFill>
            </a:endParaRPr>
          </a:p>
          <a:p>
            <a:pPr>
              <a:lnSpc>
                <a:spcPct val="110000"/>
              </a:lnSpc>
            </a:pPr>
            <a:r>
              <a:rPr lang="uk-UA" sz="1800" dirty="0">
                <a:solidFill>
                  <a:schemeClr val="tx2"/>
                </a:solidFill>
                <a:ea typeface="+mn-lt"/>
                <a:cs typeface="+mn-lt"/>
              </a:rPr>
              <a:t>Вартість такого методу нижча на 5-10%, а трудомісткість на 30-40%.</a:t>
            </a:r>
            <a:endParaRPr lang="uk-UA" sz="1800">
              <a:solidFill>
                <a:schemeClr val="tx2"/>
              </a:solidFill>
            </a:endParaRPr>
          </a:p>
          <a:p>
            <a:pPr>
              <a:lnSpc>
                <a:spcPct val="110000"/>
              </a:lnSpc>
            </a:pPr>
            <a:r>
              <a:rPr lang="uk-UA" sz="1800" dirty="0">
                <a:solidFill>
                  <a:schemeClr val="tx2"/>
                </a:solidFill>
                <a:ea typeface="+mn-lt"/>
                <a:cs typeface="+mn-lt"/>
              </a:rPr>
              <a:t>Застосовують наступні конструктивні схеми:</a:t>
            </a:r>
            <a:endParaRPr lang="uk-UA" sz="1800">
              <a:solidFill>
                <a:schemeClr val="tx2"/>
              </a:solidFill>
            </a:endParaRPr>
          </a:p>
          <a:p>
            <a:pPr>
              <a:lnSpc>
                <a:spcPct val="110000"/>
              </a:lnSpc>
            </a:pPr>
            <a:r>
              <a:rPr lang="uk-UA" sz="1800" dirty="0">
                <a:solidFill>
                  <a:schemeClr val="tx2"/>
                </a:solidFill>
                <a:ea typeface="+mn-lt"/>
                <a:cs typeface="+mn-lt"/>
              </a:rPr>
              <a:t>1) З несучих блоків розміром на кімнату, проліт будівлі або квартиру;</a:t>
            </a:r>
            <a:endParaRPr lang="uk-UA" sz="1800" dirty="0">
              <a:solidFill>
                <a:schemeClr val="tx2"/>
              </a:solidFill>
            </a:endParaRPr>
          </a:p>
          <a:p>
            <a:pPr>
              <a:lnSpc>
                <a:spcPct val="110000"/>
              </a:lnSpc>
            </a:pPr>
            <a:r>
              <a:rPr lang="uk-UA" sz="1800" dirty="0">
                <a:solidFill>
                  <a:srgbClr val="FFFFFF"/>
                </a:solidFill>
                <a:ea typeface="+mn-lt"/>
                <a:cs typeface="+mn-lt"/>
              </a:rPr>
              <a:t>2) Поєднання несучих блоків з каркасом будівлі і зовнішніми стіновими панелями.</a:t>
            </a:r>
            <a:endParaRPr lang="uk-UA" sz="1800" dirty="0">
              <a:solidFill>
                <a:srgbClr val="FFFFFF"/>
              </a:solidFill>
            </a:endParaRPr>
          </a:p>
          <a:p>
            <a:pPr>
              <a:lnSpc>
                <a:spcPct val="110000"/>
              </a:lnSpc>
            </a:pPr>
            <a:r>
              <a:rPr lang="uk-UA" sz="1800" dirty="0">
                <a:solidFill>
                  <a:srgbClr val="FFFFFF"/>
                </a:solidFill>
                <a:ea typeface="+mn-lt"/>
                <a:cs typeface="+mn-lt"/>
              </a:rPr>
              <a:t>Види блоків:</a:t>
            </a:r>
            <a:endParaRPr lang="uk-UA" sz="1800">
              <a:solidFill>
                <a:srgbClr val="FFFFFF"/>
              </a:solidFill>
            </a:endParaRPr>
          </a:p>
          <a:p>
            <a:pPr>
              <a:lnSpc>
                <a:spcPct val="110000"/>
              </a:lnSpc>
            </a:pPr>
            <a:r>
              <a:rPr lang="uk-UA" sz="1800" dirty="0">
                <a:solidFill>
                  <a:srgbClr val="FFFFFF"/>
                </a:solidFill>
                <a:ea typeface="+mn-lt"/>
                <a:cs typeface="+mn-lt"/>
              </a:rPr>
              <a:t>1. „Стакан" з приставною панеллю стіни.</a:t>
            </a:r>
            <a:endParaRPr lang="uk-UA" sz="1800">
              <a:solidFill>
                <a:srgbClr val="FFFFFF"/>
              </a:solidFill>
            </a:endParaRPr>
          </a:p>
          <a:p>
            <a:pPr>
              <a:lnSpc>
                <a:spcPct val="110000"/>
              </a:lnSpc>
            </a:pPr>
            <a:r>
              <a:rPr lang="uk-UA" sz="1800" dirty="0">
                <a:solidFill>
                  <a:srgbClr val="FFFFFF"/>
                </a:solidFill>
                <a:ea typeface="+mn-lt"/>
                <a:cs typeface="+mn-lt"/>
              </a:rPr>
              <a:t>2. „Перевернутий стакан" з приставною панеллю стіни.</a:t>
            </a:r>
            <a:endParaRPr lang="uk-UA" sz="1800">
              <a:solidFill>
                <a:srgbClr val="FFFFFF"/>
              </a:solidFill>
            </a:endParaRPr>
          </a:p>
          <a:p>
            <a:pPr>
              <a:lnSpc>
                <a:spcPct val="110000"/>
              </a:lnSpc>
            </a:pPr>
            <a:r>
              <a:rPr lang="uk-UA" sz="1800" dirty="0">
                <a:solidFill>
                  <a:srgbClr val="FFFFFF"/>
                </a:solidFill>
                <a:ea typeface="+mn-lt"/>
                <a:cs typeface="+mn-lt"/>
              </a:rPr>
              <a:t>3. „Лежачий стакан" з приставною панеллю стіни.</a:t>
            </a:r>
            <a:endParaRPr lang="uk-UA" sz="1800">
              <a:solidFill>
                <a:srgbClr val="FFFFFF"/>
              </a:solidFill>
            </a:endParaRPr>
          </a:p>
          <a:p>
            <a:pPr>
              <a:lnSpc>
                <a:spcPct val="110000"/>
              </a:lnSpc>
            </a:pPr>
            <a:r>
              <a:rPr lang="uk-UA" sz="1800" dirty="0">
                <a:solidFill>
                  <a:srgbClr val="FFFFFF"/>
                </a:solidFill>
                <a:ea typeface="+mn-lt"/>
                <a:cs typeface="+mn-lt"/>
              </a:rPr>
              <a:t>За способом спирання:</a:t>
            </a:r>
            <a:endParaRPr lang="uk-UA" sz="1800">
              <a:solidFill>
                <a:srgbClr val="FFFFFF"/>
              </a:solidFill>
            </a:endParaRPr>
          </a:p>
          <a:p>
            <a:pPr>
              <a:lnSpc>
                <a:spcPct val="110000"/>
              </a:lnSpc>
            </a:pPr>
            <a:r>
              <a:rPr lang="uk-UA" sz="1800" dirty="0">
                <a:solidFill>
                  <a:srgbClr val="FFFFFF"/>
                </a:solidFill>
                <a:ea typeface="+mn-lt"/>
                <a:cs typeface="+mn-lt"/>
              </a:rPr>
              <a:t>1. Блоки, що опираються по контуру.</a:t>
            </a:r>
            <a:endParaRPr lang="uk-UA" sz="1800">
              <a:solidFill>
                <a:srgbClr val="FFFFFF"/>
              </a:solidFill>
            </a:endParaRPr>
          </a:p>
          <a:p>
            <a:pPr>
              <a:lnSpc>
                <a:spcPct val="110000"/>
              </a:lnSpc>
            </a:pPr>
            <a:r>
              <a:rPr lang="uk-UA" sz="1800" dirty="0">
                <a:solidFill>
                  <a:srgbClr val="FFFFFF"/>
                </a:solidFill>
                <a:ea typeface="+mn-lt"/>
                <a:cs typeface="+mn-lt"/>
              </a:rPr>
              <a:t>2. З точковим спиранням по чотирьох кутах.</a:t>
            </a:r>
            <a:endParaRPr lang="uk-UA" sz="1800">
              <a:solidFill>
                <a:srgbClr val="FFFFFF"/>
              </a:solidFill>
            </a:endParaRPr>
          </a:p>
          <a:p>
            <a:pPr>
              <a:lnSpc>
                <a:spcPct val="110000"/>
              </a:lnSpc>
            </a:pPr>
            <a:r>
              <a:rPr lang="uk-UA" sz="1800" dirty="0">
                <a:solidFill>
                  <a:srgbClr val="FFFFFF"/>
                </a:solidFill>
                <a:ea typeface="+mn-lt"/>
                <a:cs typeface="+mn-lt"/>
              </a:rPr>
              <a:t>3. З частковим спиранням </a:t>
            </a:r>
            <a:r>
              <a:rPr lang="uk-UA" sz="1800" dirty="0" err="1">
                <a:solidFill>
                  <a:srgbClr val="FFFFFF"/>
                </a:solidFill>
                <a:ea typeface="+mn-lt"/>
                <a:cs typeface="+mn-lt"/>
              </a:rPr>
              <a:t>консольно</a:t>
            </a:r>
            <a:r>
              <a:rPr lang="uk-UA" sz="1800" dirty="0">
                <a:solidFill>
                  <a:srgbClr val="FFFFFF"/>
                </a:solidFill>
                <a:ea typeface="+mn-lt"/>
                <a:cs typeface="+mn-lt"/>
              </a:rPr>
              <a:t>-звислою частиною.</a:t>
            </a:r>
            <a:endParaRPr lang="uk-UA" sz="1800">
              <a:solidFill>
                <a:srgbClr val="FFFFFF"/>
              </a:solidFill>
            </a:endParaRPr>
          </a:p>
          <a:p>
            <a:pPr>
              <a:lnSpc>
                <a:spcPct val="110000"/>
              </a:lnSpc>
            </a:pPr>
            <a:endParaRPr lang="uk-UA" sz="600">
              <a:solidFill>
                <a:srgbClr val="FFFFFF"/>
              </a:solidFill>
            </a:endParaRPr>
          </a:p>
        </p:txBody>
      </p:sp>
      <p:sp>
        <p:nvSpPr>
          <p:cNvPr id="5" name="TextBox 4">
            <a:extLst>
              <a:ext uri="{FF2B5EF4-FFF2-40B4-BE49-F238E27FC236}">
                <a16:creationId xmlns:a16="http://schemas.microsoft.com/office/drawing/2014/main" id="{7F2716D4-B1A8-2A0F-790F-CB7DAD4ACB6D}"/>
              </a:ext>
            </a:extLst>
          </p:cNvPr>
          <p:cNvSpPr txBox="1"/>
          <p:nvPr/>
        </p:nvSpPr>
        <p:spPr>
          <a:xfrm>
            <a:off x="2070652" y="5599043"/>
            <a:ext cx="14246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uk-UA" dirty="0"/>
              <a:t>Рис.10</a:t>
            </a:r>
          </a:p>
        </p:txBody>
      </p:sp>
    </p:spTree>
    <p:extLst>
      <p:ext uri="{BB962C8B-B14F-4D97-AF65-F5344CB8AC3E}">
        <p14:creationId xmlns:p14="http://schemas.microsoft.com/office/powerpoint/2010/main" val="31797966"/>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Заголовок 1">
            <a:extLst>
              <a:ext uri="{FF2B5EF4-FFF2-40B4-BE49-F238E27FC236}">
                <a16:creationId xmlns:a16="http://schemas.microsoft.com/office/drawing/2014/main" id="{9E3EEE4F-536B-8D00-01FD-5EF2B0E301DD}"/>
              </a:ext>
            </a:extLst>
          </p:cNvPr>
          <p:cNvSpPr>
            <a:spLocks noGrp="1"/>
          </p:cNvSpPr>
          <p:nvPr>
            <p:ph type="title"/>
          </p:nvPr>
        </p:nvSpPr>
        <p:spPr>
          <a:xfrm>
            <a:off x="1141413" y="618518"/>
            <a:ext cx="4459286" cy="1478570"/>
          </a:xfrm>
        </p:spPr>
        <p:txBody>
          <a:bodyPr>
            <a:normAutofit/>
          </a:bodyPr>
          <a:lstStyle/>
          <a:p>
            <a:endParaRPr lang="uk-UA" sz="3200"/>
          </a:p>
        </p:txBody>
      </p:sp>
      <p:sp>
        <p:nvSpPr>
          <p:cNvPr id="3" name="Місце для вмісту 2">
            <a:extLst>
              <a:ext uri="{FF2B5EF4-FFF2-40B4-BE49-F238E27FC236}">
                <a16:creationId xmlns:a16="http://schemas.microsoft.com/office/drawing/2014/main" id="{5EDD0EA5-5F55-D8BD-7F4E-8F7E24872E94}"/>
              </a:ext>
            </a:extLst>
          </p:cNvPr>
          <p:cNvSpPr>
            <a:spLocks noGrp="1"/>
          </p:cNvSpPr>
          <p:nvPr>
            <p:ph idx="1"/>
          </p:nvPr>
        </p:nvSpPr>
        <p:spPr>
          <a:xfrm>
            <a:off x="92101" y="175848"/>
            <a:ext cx="6907679" cy="6563340"/>
          </a:xfrm>
        </p:spPr>
        <p:txBody>
          <a:bodyPr vert="horz" lIns="91440" tIns="45720" rIns="91440" bIns="45720" rtlCol="0" anchor="t">
            <a:noAutofit/>
          </a:bodyPr>
          <a:lstStyle/>
          <a:p>
            <a:pPr>
              <a:lnSpc>
                <a:spcPct val="110000"/>
              </a:lnSpc>
            </a:pPr>
            <a:r>
              <a:rPr lang="uk-UA" sz="1400" dirty="0">
                <a:solidFill>
                  <a:schemeClr val="bg2"/>
                </a:solidFill>
                <a:ea typeface="+mn-lt"/>
                <a:cs typeface="+mn-lt"/>
              </a:rPr>
              <a:t>Рис. 11 – Схема розрізання стін, стропування і установлення великих блоків у</a:t>
            </a:r>
            <a:endParaRPr lang="uk-UA" sz="1400" dirty="0">
              <a:solidFill>
                <a:schemeClr val="bg2"/>
              </a:solidFill>
            </a:endParaRPr>
          </a:p>
          <a:p>
            <a:pPr>
              <a:lnSpc>
                <a:spcPct val="110000"/>
              </a:lnSpc>
            </a:pPr>
            <a:r>
              <a:rPr lang="uk-UA" sz="1400" dirty="0">
                <a:solidFill>
                  <a:schemeClr val="bg2"/>
                </a:solidFill>
                <a:ea typeface="+mn-lt"/>
                <a:cs typeface="+mn-lt"/>
              </a:rPr>
              <a:t>проектне положення:</a:t>
            </a:r>
            <a:endParaRPr lang="uk-UA" sz="1400">
              <a:solidFill>
                <a:schemeClr val="bg2"/>
              </a:solidFill>
            </a:endParaRPr>
          </a:p>
          <a:p>
            <a:pPr>
              <a:lnSpc>
                <a:spcPct val="110000"/>
              </a:lnSpc>
            </a:pPr>
            <a:r>
              <a:rPr lang="uk-UA" sz="1400" dirty="0">
                <a:solidFill>
                  <a:schemeClr val="bg2"/>
                </a:solidFill>
                <a:ea typeface="+mn-lt"/>
                <a:cs typeface="+mn-lt"/>
              </a:rPr>
              <a:t>а, б – дворядне розрізання стін з бетонних блоків і природного каменю; в, г –</a:t>
            </a:r>
            <a:endParaRPr lang="uk-UA" sz="1400">
              <a:solidFill>
                <a:schemeClr val="bg2"/>
              </a:solidFill>
            </a:endParaRPr>
          </a:p>
          <a:p>
            <a:pPr>
              <a:lnSpc>
                <a:spcPct val="110000"/>
              </a:lnSpc>
            </a:pPr>
            <a:r>
              <a:rPr lang="uk-UA" sz="1400" dirty="0">
                <a:solidFill>
                  <a:schemeClr val="bg2"/>
                </a:solidFill>
                <a:ea typeface="+mn-lt"/>
                <a:cs typeface="+mn-lt"/>
              </a:rPr>
              <a:t>три- і чотирирядне розрізання стін з великих цегляних блоків; д – утримувач</a:t>
            </a:r>
            <a:endParaRPr lang="uk-UA" sz="1400">
              <a:solidFill>
                <a:schemeClr val="bg2"/>
              </a:solidFill>
            </a:endParaRPr>
          </a:p>
          <a:p>
            <a:pPr>
              <a:lnSpc>
                <a:spcPct val="110000"/>
              </a:lnSpc>
            </a:pPr>
            <a:r>
              <a:rPr lang="uk-UA" sz="1400" dirty="0">
                <a:solidFill>
                  <a:schemeClr val="bg2"/>
                </a:solidFill>
                <a:ea typeface="+mn-lt"/>
                <a:cs typeface="+mn-lt"/>
              </a:rPr>
              <a:t>шнура-</a:t>
            </a:r>
            <a:r>
              <a:rPr lang="uk-UA" sz="1400" err="1">
                <a:solidFill>
                  <a:schemeClr val="bg2"/>
                </a:solidFill>
                <a:ea typeface="+mn-lt"/>
                <a:cs typeface="+mn-lt"/>
              </a:rPr>
              <a:t>причалки</a:t>
            </a:r>
            <a:r>
              <a:rPr lang="uk-UA" sz="1400" dirty="0">
                <a:solidFill>
                  <a:schemeClr val="bg2"/>
                </a:solidFill>
                <a:ea typeface="+mn-lt"/>
                <a:cs typeface="+mn-lt"/>
              </a:rPr>
              <a:t>; с – стропування великого цегляного блока гвинтовим</a:t>
            </a:r>
            <a:endParaRPr lang="uk-UA" sz="1400">
              <a:solidFill>
                <a:schemeClr val="bg2"/>
              </a:solidFill>
            </a:endParaRPr>
          </a:p>
          <a:p>
            <a:pPr>
              <a:lnSpc>
                <a:spcPct val="110000"/>
              </a:lnSpc>
            </a:pPr>
            <a:r>
              <a:rPr lang="uk-UA" sz="1400" dirty="0">
                <a:solidFill>
                  <a:schemeClr val="bg2"/>
                </a:solidFill>
                <a:ea typeface="+mn-lt"/>
                <a:cs typeface="+mn-lt"/>
              </a:rPr>
              <a:t>захоплювачем; є – установлення блока в проектне положення: ж – кліщовий</a:t>
            </a:r>
            <a:endParaRPr lang="uk-UA" sz="1400">
              <a:solidFill>
                <a:schemeClr val="bg2"/>
              </a:solidFill>
            </a:endParaRPr>
          </a:p>
          <a:p>
            <a:pPr>
              <a:lnSpc>
                <a:spcPct val="110000"/>
              </a:lnSpc>
            </a:pPr>
            <a:r>
              <a:rPr lang="uk-UA" sz="1400" dirty="0">
                <a:solidFill>
                  <a:schemeClr val="bg2"/>
                </a:solidFill>
                <a:ea typeface="+mn-lt"/>
                <a:cs typeface="+mn-lt"/>
              </a:rPr>
              <a:t>захоплювач для піднімання і установлення блоків з природного каменю; з –</a:t>
            </a:r>
            <a:endParaRPr lang="uk-UA" sz="1400">
              <a:solidFill>
                <a:schemeClr val="bg2"/>
              </a:solidFill>
            </a:endParaRPr>
          </a:p>
          <a:p>
            <a:pPr>
              <a:lnSpc>
                <a:spcPct val="110000"/>
              </a:lnSpc>
            </a:pPr>
            <a:r>
              <a:rPr lang="uk-UA" sz="1400" dirty="0">
                <a:solidFill>
                  <a:schemeClr val="bg2"/>
                </a:solidFill>
                <a:ea typeface="+mn-lt"/>
                <a:cs typeface="+mn-lt"/>
              </a:rPr>
              <a:t>операції, які виконують під час встановлення блоків із вапняків у проектне</a:t>
            </a:r>
            <a:endParaRPr lang="uk-UA" sz="1400">
              <a:solidFill>
                <a:schemeClr val="bg2"/>
              </a:solidFill>
            </a:endParaRPr>
          </a:p>
          <a:p>
            <a:pPr>
              <a:lnSpc>
                <a:spcPct val="110000"/>
              </a:lnSpc>
            </a:pPr>
            <a:r>
              <a:rPr lang="uk-UA" sz="1400" dirty="0">
                <a:solidFill>
                  <a:schemeClr val="bg2"/>
                </a:solidFill>
                <a:ea typeface="+mn-lt"/>
                <a:cs typeface="+mn-lt"/>
              </a:rPr>
              <a:t>положення: І – центрування блока; ІІ – змочування постелі блока; ІІІ –</a:t>
            </a:r>
            <a:endParaRPr lang="uk-UA" sz="1400">
              <a:solidFill>
                <a:schemeClr val="bg2"/>
              </a:solidFill>
            </a:endParaRPr>
          </a:p>
          <a:p>
            <a:pPr>
              <a:lnSpc>
                <a:spcPct val="110000"/>
              </a:lnSpc>
            </a:pPr>
            <a:r>
              <a:rPr lang="uk-UA" sz="1400" dirty="0">
                <a:solidFill>
                  <a:schemeClr val="tx2"/>
                </a:solidFill>
                <a:ea typeface="+mn-lt"/>
                <a:cs typeface="+mn-lt"/>
              </a:rPr>
              <a:t>улаштування постелі з розчину; IV – установлення блока в проектне положення;</a:t>
            </a:r>
            <a:endParaRPr lang="uk-UA" sz="1400">
              <a:solidFill>
                <a:schemeClr val="tx2"/>
              </a:solidFill>
            </a:endParaRPr>
          </a:p>
          <a:p>
            <a:pPr>
              <a:lnSpc>
                <a:spcPct val="110000"/>
              </a:lnSpc>
            </a:pPr>
            <a:r>
              <a:rPr lang="uk-UA" sz="1400" dirty="0">
                <a:solidFill>
                  <a:schemeClr val="tx2"/>
                </a:solidFill>
                <a:ea typeface="+mn-lt"/>
                <a:cs typeface="+mn-lt"/>
              </a:rPr>
              <a:t>1, 2, 3, 4 – поясні, простінкові, перемичні та підвіконні блоки; 5-притисканий</a:t>
            </a:r>
            <a:endParaRPr lang="uk-UA" sz="1400">
              <a:solidFill>
                <a:schemeClr val="tx2"/>
              </a:solidFill>
            </a:endParaRPr>
          </a:p>
          <a:p>
            <a:pPr>
              <a:lnSpc>
                <a:spcPct val="110000"/>
              </a:lnSpc>
            </a:pPr>
            <a:r>
              <a:rPr lang="uk-UA" sz="1400" dirty="0">
                <a:solidFill>
                  <a:schemeClr val="tx2"/>
                </a:solidFill>
                <a:ea typeface="+mn-lt"/>
                <a:cs typeface="+mn-lt"/>
              </a:rPr>
              <a:t>стрижень з п'ятою; 6 – стопорний гвинт; 7 – скоба для намотування </a:t>
            </a:r>
            <a:r>
              <a:rPr lang="uk-UA" sz="1400" err="1">
                <a:solidFill>
                  <a:schemeClr val="tx2"/>
                </a:solidFill>
                <a:ea typeface="+mn-lt"/>
                <a:cs typeface="+mn-lt"/>
              </a:rPr>
              <a:t>шнурапричалки</a:t>
            </a:r>
            <a:r>
              <a:rPr lang="uk-UA" sz="1400" dirty="0">
                <a:solidFill>
                  <a:schemeClr val="tx2"/>
                </a:solidFill>
                <a:ea typeface="+mn-lt"/>
                <a:cs typeface="+mn-lt"/>
              </a:rPr>
              <a:t>; 8 – шнур-</a:t>
            </a:r>
            <a:r>
              <a:rPr lang="uk-UA" sz="1400" err="1">
                <a:solidFill>
                  <a:schemeClr val="tx2"/>
                </a:solidFill>
                <a:ea typeface="+mn-lt"/>
                <a:cs typeface="+mn-lt"/>
              </a:rPr>
              <a:t>прнчалка</a:t>
            </a:r>
            <a:r>
              <a:rPr lang="uk-UA" sz="1400" dirty="0">
                <a:solidFill>
                  <a:schemeClr val="tx2"/>
                </a:solidFill>
                <a:ea typeface="+mn-lt"/>
                <a:cs typeface="+mn-lt"/>
              </a:rPr>
              <a:t>; 9 – важелі захоплювача; 10 – опорний кутик; 11 –</a:t>
            </a:r>
            <a:endParaRPr lang="uk-UA" sz="1400">
              <a:solidFill>
                <a:schemeClr val="tx2"/>
              </a:solidFill>
            </a:endParaRPr>
          </a:p>
          <a:p>
            <a:pPr>
              <a:lnSpc>
                <a:spcPct val="110000"/>
              </a:lnSpc>
            </a:pPr>
            <a:r>
              <a:rPr lang="uk-UA" sz="1400" dirty="0">
                <a:solidFill>
                  <a:schemeClr val="tx2"/>
                </a:solidFill>
                <a:ea typeface="+mn-lt"/>
                <a:cs typeface="+mn-lt"/>
              </a:rPr>
              <a:t>стяжний гвинт зі штурвалом; 12 – клин для вивірення блока; 13 – затискні</a:t>
            </a:r>
            <a:endParaRPr lang="uk-UA" sz="1400">
              <a:solidFill>
                <a:schemeClr val="tx2"/>
              </a:solidFill>
            </a:endParaRPr>
          </a:p>
          <a:p>
            <a:pPr>
              <a:lnSpc>
                <a:spcPct val="110000"/>
              </a:lnSpc>
            </a:pPr>
            <a:r>
              <a:rPr lang="uk-UA" sz="1400" dirty="0">
                <a:solidFill>
                  <a:schemeClr val="tx2"/>
                </a:solidFill>
                <a:ea typeface="+mn-lt"/>
                <a:cs typeface="+mn-lt"/>
              </a:rPr>
              <a:t>башмаки; 14 – постіль із розчину; 15 – зубчастий шаблон-гребінка для</a:t>
            </a:r>
            <a:endParaRPr lang="uk-UA" sz="1400">
              <a:solidFill>
                <a:schemeClr val="tx2"/>
              </a:solidFill>
            </a:endParaRPr>
          </a:p>
          <a:p>
            <a:pPr>
              <a:lnSpc>
                <a:spcPct val="110000"/>
              </a:lnSpc>
            </a:pPr>
            <a:r>
              <a:rPr lang="uk-UA" sz="1600" dirty="0">
                <a:solidFill>
                  <a:schemeClr val="tx2"/>
                </a:solidFill>
                <a:ea typeface="+mn-lt"/>
                <a:cs typeface="+mn-lt"/>
              </a:rPr>
              <a:t>розрівнювання розчину постелі</a:t>
            </a:r>
            <a:endParaRPr lang="uk-UA" sz="1600" dirty="0">
              <a:solidFill>
                <a:schemeClr val="tx2"/>
              </a:solidFill>
            </a:endParaRPr>
          </a:p>
          <a:p>
            <a:pPr>
              <a:lnSpc>
                <a:spcPct val="110000"/>
              </a:lnSpc>
            </a:pPr>
            <a:endParaRPr lang="uk-UA" sz="700"/>
          </a:p>
        </p:txBody>
      </p:sp>
      <p:pic>
        <p:nvPicPr>
          <p:cNvPr id="4" name="Рисунок 3" descr="Зображення, що містить ескіз, малюнок, ілюстрація&#10;&#10;Опис створено автоматично">
            <a:extLst>
              <a:ext uri="{FF2B5EF4-FFF2-40B4-BE49-F238E27FC236}">
                <a16:creationId xmlns:a16="http://schemas.microsoft.com/office/drawing/2014/main" id="{6C5BBD03-D16A-1EE4-EEF0-0D696DEF9A24}"/>
              </a:ext>
            </a:extLst>
          </p:cNvPr>
          <p:cNvPicPr>
            <a:picLocks noChangeAspect="1"/>
          </p:cNvPicPr>
          <p:nvPr/>
        </p:nvPicPr>
        <p:blipFill>
          <a:blip r:embed="rId4"/>
          <a:stretch>
            <a:fillRect/>
          </a:stretch>
        </p:blipFill>
        <p:spPr>
          <a:xfrm>
            <a:off x="6995410" y="469643"/>
            <a:ext cx="5456279" cy="4569632"/>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3" name="Group 12">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5"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6"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1"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5" name="TextBox 4">
            <a:extLst>
              <a:ext uri="{FF2B5EF4-FFF2-40B4-BE49-F238E27FC236}">
                <a16:creationId xmlns:a16="http://schemas.microsoft.com/office/drawing/2014/main" id="{659A776B-063D-F614-C148-BF76077B6322}"/>
              </a:ext>
            </a:extLst>
          </p:cNvPr>
          <p:cNvSpPr txBox="1"/>
          <p:nvPr/>
        </p:nvSpPr>
        <p:spPr>
          <a:xfrm>
            <a:off x="7520608" y="4721087"/>
            <a:ext cx="2258390" cy="4576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uk-UA" dirty="0"/>
          </a:p>
        </p:txBody>
      </p:sp>
      <p:sp>
        <p:nvSpPr>
          <p:cNvPr id="6" name="TextBox 5">
            <a:extLst>
              <a:ext uri="{FF2B5EF4-FFF2-40B4-BE49-F238E27FC236}">
                <a16:creationId xmlns:a16="http://schemas.microsoft.com/office/drawing/2014/main" id="{6F808BBF-8EA1-D05D-D56F-1EB57E6E4E74}"/>
              </a:ext>
            </a:extLst>
          </p:cNvPr>
          <p:cNvSpPr txBox="1"/>
          <p:nvPr/>
        </p:nvSpPr>
        <p:spPr>
          <a:xfrm>
            <a:off x="9061173" y="5218043"/>
            <a:ext cx="14577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uk-UA" dirty="0"/>
              <a:t>Рис.11</a:t>
            </a:r>
          </a:p>
        </p:txBody>
      </p:sp>
    </p:spTree>
    <p:extLst>
      <p:ext uri="{BB962C8B-B14F-4D97-AF65-F5344CB8AC3E}">
        <p14:creationId xmlns:p14="http://schemas.microsoft.com/office/powerpoint/2010/main" val="3292092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46" name="Rectangle 45">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pic>
        <p:nvPicPr>
          <p:cNvPr id="5" name="Рисунок 4" descr="У Львові видали містобудівні умови на будівництво 4-х об'єктів. Перелік">
            <a:extLst>
              <a:ext uri="{FF2B5EF4-FFF2-40B4-BE49-F238E27FC236}">
                <a16:creationId xmlns:a16="http://schemas.microsoft.com/office/drawing/2014/main" id="{CCDA4F90-FF8B-4457-041F-1E75EC357A71}"/>
              </a:ext>
            </a:extLst>
          </p:cNvPr>
          <p:cNvPicPr>
            <a:picLocks noChangeAspect="1"/>
          </p:cNvPicPr>
          <p:nvPr/>
        </p:nvPicPr>
        <p:blipFill rotWithShape="1">
          <a:blip r:embed="rId4"/>
          <a:srcRect l="24569" r="29298" b="1"/>
          <a:stretch/>
        </p:blipFill>
        <p:spPr>
          <a:xfrm>
            <a:off x="-5597" y="10"/>
            <a:ext cx="4635583" cy="6857990"/>
          </a:xfrm>
          <a:prstGeom prst="rect">
            <a:avLst/>
          </a:prstGeom>
        </p:spPr>
      </p:pic>
      <p:grpSp>
        <p:nvGrpSpPr>
          <p:cNvPr id="49" name="Group 48">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50" name="Rectangle 49">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1"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Rectangle 52">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4"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8"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9"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0"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1"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2"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3"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4"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5"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6"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7"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8" name="Rectangle 77">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79"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0"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1"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2"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3"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4"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5"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6"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7"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8"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9"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0" name="Rectangle 89">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91"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2"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3"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4"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5"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6"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7"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8"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9"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0"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1"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2"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3"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3" name="Місце для вмісту 2">
            <a:extLst>
              <a:ext uri="{FF2B5EF4-FFF2-40B4-BE49-F238E27FC236}">
                <a16:creationId xmlns:a16="http://schemas.microsoft.com/office/drawing/2014/main" id="{19B4EA27-D68C-4D7A-9C31-5AD780843C66}"/>
              </a:ext>
            </a:extLst>
          </p:cNvPr>
          <p:cNvSpPr>
            <a:spLocks noGrp="1"/>
          </p:cNvSpPr>
          <p:nvPr>
            <p:ph idx="1"/>
          </p:nvPr>
        </p:nvSpPr>
        <p:spPr>
          <a:xfrm>
            <a:off x="4993940" y="113389"/>
            <a:ext cx="7202716" cy="6277418"/>
          </a:xfrm>
        </p:spPr>
        <p:txBody>
          <a:bodyPr vert="horz" lIns="91440" tIns="45720" rIns="91440" bIns="45720" rtlCol="0" anchor="t">
            <a:noAutofit/>
          </a:bodyPr>
          <a:lstStyle/>
          <a:p>
            <a:pPr>
              <a:lnSpc>
                <a:spcPct val="110000"/>
              </a:lnSpc>
            </a:pPr>
            <a:r>
              <a:rPr lang="en-US" sz="1600" err="1">
                <a:solidFill>
                  <a:schemeClr val="bg2"/>
                </a:solidFill>
              </a:rPr>
              <a:t>Технологічність</a:t>
            </a:r>
            <a:r>
              <a:rPr lang="en-US" sz="1600" dirty="0">
                <a:solidFill>
                  <a:schemeClr val="bg2"/>
                </a:solidFill>
              </a:rPr>
              <a:t> – </a:t>
            </a:r>
            <a:r>
              <a:rPr lang="en-US" sz="1600" err="1">
                <a:solidFill>
                  <a:schemeClr val="bg2"/>
                </a:solidFill>
              </a:rPr>
              <a:t>пристосованість</a:t>
            </a:r>
            <a:r>
              <a:rPr lang="en-US" sz="1600" dirty="0">
                <a:solidFill>
                  <a:schemeClr val="bg2"/>
                </a:solidFill>
              </a:rPr>
              <a:t> </a:t>
            </a:r>
            <a:r>
              <a:rPr lang="en-US" sz="1600" err="1">
                <a:solidFill>
                  <a:schemeClr val="bg2"/>
                </a:solidFill>
              </a:rPr>
              <a:t>їх</a:t>
            </a:r>
            <a:r>
              <a:rPr lang="en-US" sz="1600" dirty="0">
                <a:solidFill>
                  <a:schemeClr val="bg2"/>
                </a:solidFill>
              </a:rPr>
              <a:t> </a:t>
            </a:r>
            <a:r>
              <a:rPr lang="en-US" sz="1600" err="1">
                <a:solidFill>
                  <a:schemeClr val="bg2"/>
                </a:solidFill>
              </a:rPr>
              <a:t>до</a:t>
            </a:r>
            <a:r>
              <a:rPr lang="en-US" sz="1600" dirty="0">
                <a:solidFill>
                  <a:schemeClr val="bg2"/>
                </a:solidFill>
              </a:rPr>
              <a:t> </a:t>
            </a:r>
            <a:r>
              <a:rPr lang="en-US" sz="1600" err="1">
                <a:solidFill>
                  <a:schemeClr val="bg2"/>
                </a:solidFill>
              </a:rPr>
              <a:t>виготовлення</a:t>
            </a:r>
            <a:r>
              <a:rPr lang="en-US" sz="1600" dirty="0">
                <a:solidFill>
                  <a:schemeClr val="bg2"/>
                </a:solidFill>
              </a:rPr>
              <a:t>, </a:t>
            </a:r>
            <a:r>
              <a:rPr lang="en-US" sz="1600" err="1">
                <a:solidFill>
                  <a:schemeClr val="bg2"/>
                </a:solidFill>
              </a:rPr>
              <a:t>транспортування</a:t>
            </a:r>
            <a:r>
              <a:rPr lang="en-US" sz="1600" dirty="0">
                <a:solidFill>
                  <a:schemeClr val="bg2"/>
                </a:solidFill>
              </a:rPr>
              <a:t>, </a:t>
            </a:r>
            <a:r>
              <a:rPr lang="en-US" sz="1600" err="1">
                <a:solidFill>
                  <a:schemeClr val="bg2"/>
                </a:solidFill>
              </a:rPr>
              <a:t>монтажу</a:t>
            </a:r>
            <a:r>
              <a:rPr lang="en-US" sz="1600" dirty="0">
                <a:solidFill>
                  <a:schemeClr val="bg2"/>
                </a:solidFill>
              </a:rPr>
              <a:t> з </a:t>
            </a:r>
            <a:r>
              <a:rPr lang="en-US" sz="1600" err="1">
                <a:solidFill>
                  <a:schemeClr val="bg2"/>
                </a:solidFill>
              </a:rPr>
              <a:t>найменшими</a:t>
            </a:r>
            <a:r>
              <a:rPr lang="en-US" sz="1600" dirty="0">
                <a:solidFill>
                  <a:schemeClr val="bg2"/>
                </a:solidFill>
              </a:rPr>
              <a:t> </a:t>
            </a:r>
            <a:r>
              <a:rPr lang="en-US" sz="1600" err="1">
                <a:solidFill>
                  <a:schemeClr val="bg2"/>
                </a:solidFill>
              </a:rPr>
              <a:t>витратами</a:t>
            </a:r>
            <a:r>
              <a:rPr lang="en-US" sz="1600" dirty="0">
                <a:solidFill>
                  <a:schemeClr val="bg2"/>
                </a:solidFill>
              </a:rPr>
              <a:t> </a:t>
            </a:r>
            <a:r>
              <a:rPr lang="en-US" sz="1600" err="1">
                <a:solidFill>
                  <a:schemeClr val="bg2"/>
                </a:solidFill>
              </a:rPr>
              <a:t>праці</a:t>
            </a:r>
            <a:r>
              <a:rPr lang="en-US" sz="1600" dirty="0">
                <a:solidFill>
                  <a:schemeClr val="bg2"/>
                </a:solidFill>
              </a:rPr>
              <a:t>. </a:t>
            </a:r>
            <a:r>
              <a:rPr lang="en-US" sz="1600" err="1">
                <a:solidFill>
                  <a:schemeClr val="bg2"/>
                </a:solidFill>
              </a:rPr>
              <a:t>Ознаки</a:t>
            </a:r>
            <a:r>
              <a:rPr lang="en-US" sz="1600" dirty="0">
                <a:solidFill>
                  <a:schemeClr val="bg2"/>
                </a:solidFill>
              </a:rPr>
              <a:t> </a:t>
            </a:r>
            <a:r>
              <a:rPr lang="en-US" sz="1600" err="1">
                <a:solidFill>
                  <a:schemeClr val="bg2"/>
                </a:solidFill>
              </a:rPr>
              <a:t>монтажної</a:t>
            </a:r>
            <a:r>
              <a:rPr lang="en-US" sz="1600" dirty="0">
                <a:solidFill>
                  <a:schemeClr val="bg2"/>
                </a:solidFill>
              </a:rPr>
              <a:t> </a:t>
            </a:r>
            <a:r>
              <a:rPr lang="en-US" sz="1600" err="1">
                <a:solidFill>
                  <a:schemeClr val="bg2"/>
                </a:solidFill>
              </a:rPr>
              <a:t>технологічності</a:t>
            </a:r>
            <a:r>
              <a:rPr lang="en-US" sz="1600" dirty="0">
                <a:solidFill>
                  <a:schemeClr val="bg2"/>
                </a:solidFill>
              </a:rPr>
              <a:t> – </a:t>
            </a:r>
            <a:r>
              <a:rPr lang="en-US" sz="1600" err="1">
                <a:solidFill>
                  <a:schemeClr val="bg2"/>
                </a:solidFill>
              </a:rPr>
              <a:t>висока</a:t>
            </a:r>
            <a:r>
              <a:rPr lang="en-US" sz="1600" dirty="0">
                <a:solidFill>
                  <a:schemeClr val="bg2"/>
                </a:solidFill>
              </a:rPr>
              <a:t> </a:t>
            </a:r>
            <a:r>
              <a:rPr lang="en-US" sz="1600" err="1">
                <a:solidFill>
                  <a:schemeClr val="bg2"/>
                </a:solidFill>
              </a:rPr>
              <a:t>заводська</a:t>
            </a:r>
            <a:r>
              <a:rPr lang="en-US" sz="1600" dirty="0">
                <a:solidFill>
                  <a:schemeClr val="bg2"/>
                </a:solidFill>
              </a:rPr>
              <a:t> </a:t>
            </a:r>
            <a:r>
              <a:rPr lang="en-US" sz="1600" err="1">
                <a:solidFill>
                  <a:schemeClr val="bg2"/>
                </a:solidFill>
              </a:rPr>
              <a:t>готовність</a:t>
            </a:r>
            <a:r>
              <a:rPr lang="en-US" sz="1600" dirty="0">
                <a:solidFill>
                  <a:schemeClr val="bg2"/>
                </a:solidFill>
              </a:rPr>
              <a:t>, </a:t>
            </a:r>
            <a:r>
              <a:rPr lang="en-US" sz="1600" err="1">
                <a:solidFill>
                  <a:schemeClr val="bg2"/>
                </a:solidFill>
              </a:rPr>
              <a:t>раціональне</a:t>
            </a:r>
            <a:r>
              <a:rPr lang="en-US" sz="1600" dirty="0">
                <a:solidFill>
                  <a:schemeClr val="bg2"/>
                </a:solidFill>
              </a:rPr>
              <a:t> </a:t>
            </a:r>
            <a:r>
              <a:rPr lang="en-US" sz="1600" err="1">
                <a:solidFill>
                  <a:schemeClr val="bg2"/>
                </a:solidFill>
              </a:rPr>
              <a:t>укрупнення</a:t>
            </a:r>
            <a:r>
              <a:rPr lang="en-US" sz="1600" dirty="0">
                <a:solidFill>
                  <a:schemeClr val="bg2"/>
                </a:solidFill>
              </a:rPr>
              <a:t>, </a:t>
            </a:r>
            <a:r>
              <a:rPr lang="en-US" sz="1600" err="1">
                <a:solidFill>
                  <a:schemeClr val="bg2"/>
                </a:solidFill>
              </a:rPr>
              <a:t>відносна</a:t>
            </a:r>
            <a:r>
              <a:rPr lang="en-US" sz="1600" dirty="0">
                <a:solidFill>
                  <a:schemeClr val="bg2"/>
                </a:solidFill>
              </a:rPr>
              <a:t> </a:t>
            </a:r>
            <a:r>
              <a:rPr lang="en-US" sz="1600" err="1">
                <a:solidFill>
                  <a:schemeClr val="bg2"/>
                </a:solidFill>
              </a:rPr>
              <a:t>рівновагомість</a:t>
            </a:r>
            <a:r>
              <a:rPr lang="en-US" sz="1600" dirty="0">
                <a:solidFill>
                  <a:schemeClr val="bg2"/>
                </a:solidFill>
              </a:rPr>
              <a:t>.</a:t>
            </a:r>
          </a:p>
          <a:p>
            <a:pPr>
              <a:lnSpc>
                <a:spcPct val="110000"/>
              </a:lnSpc>
            </a:pPr>
            <a:r>
              <a:rPr lang="en-US" sz="1600" err="1">
                <a:solidFill>
                  <a:schemeClr val="bg2"/>
                </a:solidFill>
              </a:rPr>
              <a:t>Технологія</a:t>
            </a:r>
            <a:r>
              <a:rPr lang="en-US" sz="1600" dirty="0">
                <a:solidFill>
                  <a:schemeClr val="bg2"/>
                </a:solidFill>
              </a:rPr>
              <a:t> </a:t>
            </a:r>
            <a:r>
              <a:rPr lang="en-US" sz="1600" err="1">
                <a:solidFill>
                  <a:schemeClr val="bg2"/>
                </a:solidFill>
              </a:rPr>
              <a:t>виконання</a:t>
            </a:r>
            <a:r>
              <a:rPr lang="en-US" sz="1600" dirty="0">
                <a:solidFill>
                  <a:schemeClr val="bg2"/>
                </a:solidFill>
              </a:rPr>
              <a:t> </a:t>
            </a:r>
            <a:r>
              <a:rPr lang="en-US" sz="1600" err="1">
                <a:solidFill>
                  <a:schemeClr val="bg2"/>
                </a:solidFill>
              </a:rPr>
              <a:t>транспортних</a:t>
            </a:r>
            <a:r>
              <a:rPr lang="en-US" sz="1600" dirty="0">
                <a:solidFill>
                  <a:schemeClr val="bg2"/>
                </a:solidFill>
              </a:rPr>
              <a:t> </a:t>
            </a:r>
            <a:r>
              <a:rPr lang="en-US" sz="1600" err="1">
                <a:solidFill>
                  <a:schemeClr val="bg2"/>
                </a:solidFill>
              </a:rPr>
              <a:t>процесів</a:t>
            </a:r>
            <a:r>
              <a:rPr lang="en-US" sz="1600" dirty="0">
                <a:solidFill>
                  <a:schemeClr val="bg2"/>
                </a:solidFill>
              </a:rPr>
              <a:t>. </a:t>
            </a:r>
            <a:r>
              <a:rPr lang="en-US" sz="1600" err="1">
                <a:solidFill>
                  <a:schemeClr val="bg2"/>
                </a:solidFill>
              </a:rPr>
              <a:t>Для</a:t>
            </a:r>
            <a:r>
              <a:rPr lang="en-US" sz="1600" dirty="0">
                <a:solidFill>
                  <a:schemeClr val="bg2"/>
                </a:solidFill>
              </a:rPr>
              <a:t> </a:t>
            </a:r>
            <a:r>
              <a:rPr lang="en-US" sz="1600" err="1">
                <a:solidFill>
                  <a:schemeClr val="bg2"/>
                </a:solidFill>
              </a:rPr>
              <a:t>транспортування</a:t>
            </a:r>
            <a:r>
              <a:rPr lang="en-US" sz="1600" dirty="0">
                <a:solidFill>
                  <a:schemeClr val="bg2"/>
                </a:solidFill>
              </a:rPr>
              <a:t> </a:t>
            </a:r>
            <a:r>
              <a:rPr lang="en-US" sz="1600" err="1">
                <a:solidFill>
                  <a:schemeClr val="bg2"/>
                </a:solidFill>
              </a:rPr>
              <a:t>конструкцій</a:t>
            </a:r>
            <a:r>
              <a:rPr lang="en-US" sz="1600" dirty="0">
                <a:solidFill>
                  <a:schemeClr val="bg2"/>
                </a:solidFill>
              </a:rPr>
              <a:t>  </a:t>
            </a:r>
            <a:r>
              <a:rPr lang="en-US" sz="1600" err="1">
                <a:solidFill>
                  <a:schemeClr val="bg2"/>
                </a:solidFill>
              </a:rPr>
              <a:t>застосовують</a:t>
            </a:r>
            <a:r>
              <a:rPr lang="en-US" sz="1600" dirty="0">
                <a:solidFill>
                  <a:schemeClr val="bg2"/>
                </a:solidFill>
              </a:rPr>
              <a:t> </a:t>
            </a:r>
            <a:r>
              <a:rPr lang="en-US" sz="1600" err="1">
                <a:solidFill>
                  <a:schemeClr val="bg2"/>
                </a:solidFill>
              </a:rPr>
              <a:t>спеціальний</a:t>
            </a:r>
            <a:r>
              <a:rPr lang="en-US" sz="1600" dirty="0">
                <a:solidFill>
                  <a:schemeClr val="bg2"/>
                </a:solidFill>
              </a:rPr>
              <a:t> </a:t>
            </a:r>
            <a:r>
              <a:rPr lang="en-US" sz="1600" err="1">
                <a:solidFill>
                  <a:schemeClr val="bg2"/>
                </a:solidFill>
              </a:rPr>
              <a:t>технологічний</a:t>
            </a:r>
            <a:r>
              <a:rPr lang="en-US" sz="1600" dirty="0">
                <a:solidFill>
                  <a:schemeClr val="bg2"/>
                </a:solidFill>
              </a:rPr>
              <a:t> </a:t>
            </a:r>
            <a:r>
              <a:rPr lang="en-US" sz="1600" err="1">
                <a:solidFill>
                  <a:schemeClr val="bg2"/>
                </a:solidFill>
              </a:rPr>
              <a:t>транспорт</a:t>
            </a:r>
            <a:r>
              <a:rPr lang="en-US" sz="1600" dirty="0">
                <a:solidFill>
                  <a:schemeClr val="bg2"/>
                </a:solidFill>
              </a:rPr>
              <a:t>: </a:t>
            </a:r>
            <a:r>
              <a:rPr lang="en-US" sz="1600" err="1">
                <a:solidFill>
                  <a:schemeClr val="bg2"/>
                </a:solidFill>
              </a:rPr>
              <a:t>панелевози</a:t>
            </a:r>
            <a:r>
              <a:rPr lang="en-US" sz="1600" dirty="0">
                <a:solidFill>
                  <a:schemeClr val="bg2"/>
                </a:solidFill>
              </a:rPr>
              <a:t>, </a:t>
            </a:r>
            <a:r>
              <a:rPr lang="en-US" sz="1600" err="1">
                <a:solidFill>
                  <a:schemeClr val="bg2"/>
                </a:solidFill>
              </a:rPr>
              <a:t>фермовози</a:t>
            </a:r>
            <a:r>
              <a:rPr lang="en-US" sz="1600" dirty="0">
                <a:solidFill>
                  <a:schemeClr val="bg2"/>
                </a:solidFill>
              </a:rPr>
              <a:t> </a:t>
            </a:r>
            <a:r>
              <a:rPr lang="en-US" sz="1600" err="1">
                <a:solidFill>
                  <a:schemeClr val="bg2"/>
                </a:solidFill>
              </a:rPr>
              <a:t>тощо</a:t>
            </a:r>
            <a:r>
              <a:rPr lang="en-US" sz="1600" dirty="0">
                <a:solidFill>
                  <a:schemeClr val="bg2"/>
                </a:solidFill>
              </a:rPr>
              <a:t>. У </a:t>
            </a:r>
            <a:r>
              <a:rPr lang="en-US" sz="1600" err="1">
                <a:solidFill>
                  <a:schemeClr val="bg2"/>
                </a:solidFill>
              </a:rPr>
              <a:t>разі</a:t>
            </a:r>
            <a:r>
              <a:rPr lang="en-US" sz="1600" dirty="0">
                <a:solidFill>
                  <a:schemeClr val="bg2"/>
                </a:solidFill>
              </a:rPr>
              <a:t> </a:t>
            </a:r>
            <a:r>
              <a:rPr lang="en-US" sz="1600" err="1">
                <a:solidFill>
                  <a:schemeClr val="bg2"/>
                </a:solidFill>
              </a:rPr>
              <a:t>монтажу</a:t>
            </a:r>
            <a:r>
              <a:rPr lang="en-US" sz="1600" dirty="0">
                <a:solidFill>
                  <a:schemeClr val="bg2"/>
                </a:solidFill>
              </a:rPr>
              <a:t> з </a:t>
            </a:r>
            <a:r>
              <a:rPr lang="en-US" sz="1600" err="1">
                <a:solidFill>
                  <a:schemeClr val="bg2"/>
                </a:solidFill>
              </a:rPr>
              <a:t>транспортних</a:t>
            </a:r>
            <a:r>
              <a:rPr lang="en-US" sz="1600" dirty="0">
                <a:solidFill>
                  <a:schemeClr val="bg2"/>
                </a:solidFill>
              </a:rPr>
              <a:t> </a:t>
            </a:r>
            <a:r>
              <a:rPr lang="en-US" sz="1600" err="1">
                <a:solidFill>
                  <a:schemeClr val="bg2"/>
                </a:solidFill>
              </a:rPr>
              <a:t>засобів</a:t>
            </a:r>
            <a:r>
              <a:rPr lang="en-US" sz="1600" dirty="0">
                <a:solidFill>
                  <a:schemeClr val="bg2"/>
                </a:solidFill>
              </a:rPr>
              <a:t> </a:t>
            </a:r>
            <a:r>
              <a:rPr lang="en-US" sz="1600" err="1">
                <a:solidFill>
                  <a:schemeClr val="bg2"/>
                </a:solidFill>
              </a:rPr>
              <a:t>конструкції</a:t>
            </a:r>
            <a:r>
              <a:rPr lang="en-US" sz="1600" dirty="0">
                <a:solidFill>
                  <a:schemeClr val="bg2"/>
                </a:solidFill>
              </a:rPr>
              <a:t> </a:t>
            </a:r>
            <a:r>
              <a:rPr lang="en-US" sz="1600" err="1">
                <a:solidFill>
                  <a:schemeClr val="bg2"/>
                </a:solidFill>
              </a:rPr>
              <a:t>доставляють</a:t>
            </a:r>
            <a:r>
              <a:rPr lang="en-US" sz="1600" dirty="0">
                <a:solidFill>
                  <a:schemeClr val="bg2"/>
                </a:solidFill>
              </a:rPr>
              <a:t> </a:t>
            </a:r>
            <a:r>
              <a:rPr lang="en-US" sz="1600" err="1">
                <a:solidFill>
                  <a:schemeClr val="bg2"/>
                </a:solidFill>
              </a:rPr>
              <a:t>відповідно</a:t>
            </a:r>
            <a:r>
              <a:rPr lang="en-US" sz="1600" dirty="0">
                <a:solidFill>
                  <a:schemeClr val="bg2"/>
                </a:solidFill>
              </a:rPr>
              <a:t> </a:t>
            </a:r>
            <a:r>
              <a:rPr lang="en-US" sz="1600" err="1">
                <a:solidFill>
                  <a:schemeClr val="bg2"/>
                </a:solidFill>
              </a:rPr>
              <a:t>до</a:t>
            </a:r>
            <a:r>
              <a:rPr lang="en-US" sz="1600" dirty="0">
                <a:solidFill>
                  <a:schemeClr val="bg2"/>
                </a:solidFill>
              </a:rPr>
              <a:t> </a:t>
            </a:r>
            <a:r>
              <a:rPr lang="en-US" sz="1600" err="1">
                <a:solidFill>
                  <a:schemeClr val="bg2"/>
                </a:solidFill>
              </a:rPr>
              <a:t>погодинного</a:t>
            </a:r>
            <a:r>
              <a:rPr lang="en-US" sz="1600" dirty="0">
                <a:solidFill>
                  <a:schemeClr val="bg2"/>
                </a:solidFill>
              </a:rPr>
              <a:t> </a:t>
            </a:r>
            <a:r>
              <a:rPr lang="en-US" sz="1600" err="1">
                <a:solidFill>
                  <a:schemeClr val="bg2"/>
                </a:solidFill>
              </a:rPr>
              <a:t>графіка</a:t>
            </a:r>
            <a:r>
              <a:rPr lang="en-US" sz="1600" dirty="0">
                <a:solidFill>
                  <a:schemeClr val="bg2"/>
                </a:solidFill>
              </a:rPr>
              <a:t> </a:t>
            </a:r>
            <a:r>
              <a:rPr lang="en-US" sz="1600" err="1">
                <a:solidFill>
                  <a:schemeClr val="bg2"/>
                </a:solidFill>
              </a:rPr>
              <a:t>монтажу</a:t>
            </a:r>
            <a:r>
              <a:rPr lang="en-US" sz="1600" dirty="0">
                <a:solidFill>
                  <a:schemeClr val="bg2"/>
                </a:solidFill>
              </a:rPr>
              <a:t>.</a:t>
            </a:r>
          </a:p>
          <a:p>
            <a:pPr>
              <a:lnSpc>
                <a:spcPct val="110000"/>
              </a:lnSpc>
            </a:pPr>
            <a:r>
              <a:rPr lang="en-US" sz="1600" err="1">
                <a:solidFill>
                  <a:schemeClr val="bg2"/>
                </a:solidFill>
              </a:rPr>
              <a:t>Приоб'єктні</a:t>
            </a:r>
            <a:r>
              <a:rPr lang="en-US" sz="1600" dirty="0">
                <a:solidFill>
                  <a:schemeClr val="bg2"/>
                </a:solidFill>
              </a:rPr>
              <a:t> </a:t>
            </a:r>
            <a:r>
              <a:rPr lang="en-US" sz="1600" err="1">
                <a:solidFill>
                  <a:schemeClr val="bg2"/>
                </a:solidFill>
              </a:rPr>
              <a:t>склади</a:t>
            </a:r>
            <a:r>
              <a:rPr lang="en-US" sz="1600" dirty="0">
                <a:solidFill>
                  <a:schemeClr val="bg2"/>
                </a:solidFill>
              </a:rPr>
              <a:t> </a:t>
            </a:r>
            <a:r>
              <a:rPr lang="en-US" sz="1600" err="1">
                <a:solidFill>
                  <a:schemeClr val="bg2"/>
                </a:solidFill>
              </a:rPr>
              <a:t>влаштовують</a:t>
            </a:r>
            <a:r>
              <a:rPr lang="en-US" sz="1600" dirty="0">
                <a:solidFill>
                  <a:schemeClr val="bg2"/>
                </a:solidFill>
              </a:rPr>
              <a:t> у </a:t>
            </a:r>
            <a:r>
              <a:rPr lang="en-US" sz="1600" err="1">
                <a:solidFill>
                  <a:schemeClr val="bg2"/>
                </a:solidFill>
              </a:rPr>
              <a:t>тих</a:t>
            </a:r>
            <a:r>
              <a:rPr lang="en-US" sz="1600" dirty="0">
                <a:solidFill>
                  <a:schemeClr val="bg2"/>
                </a:solidFill>
              </a:rPr>
              <a:t> </a:t>
            </a:r>
            <a:r>
              <a:rPr lang="en-US" sz="1600" err="1">
                <a:solidFill>
                  <a:schemeClr val="bg2"/>
                </a:solidFill>
              </a:rPr>
              <a:t>випадках</a:t>
            </a:r>
            <a:r>
              <a:rPr lang="en-US" sz="1600" dirty="0">
                <a:solidFill>
                  <a:schemeClr val="bg2"/>
                </a:solidFill>
              </a:rPr>
              <a:t>, </a:t>
            </a:r>
            <a:r>
              <a:rPr lang="en-US" sz="1600" err="1">
                <a:solidFill>
                  <a:schemeClr val="bg2"/>
                </a:solidFill>
              </a:rPr>
              <a:t>коли</a:t>
            </a:r>
            <a:r>
              <a:rPr lang="en-US" sz="1600" dirty="0">
                <a:solidFill>
                  <a:schemeClr val="bg2"/>
                </a:solidFill>
              </a:rPr>
              <a:t> </a:t>
            </a:r>
            <a:r>
              <a:rPr lang="en-US" sz="1600" err="1">
                <a:solidFill>
                  <a:schemeClr val="bg2"/>
                </a:solidFill>
              </a:rPr>
              <a:t>монтаж</a:t>
            </a:r>
            <a:r>
              <a:rPr lang="en-US" sz="1600" dirty="0">
                <a:solidFill>
                  <a:schemeClr val="bg2"/>
                </a:solidFill>
              </a:rPr>
              <a:t> з </a:t>
            </a:r>
            <a:r>
              <a:rPr lang="en-US" sz="1600" err="1">
                <a:solidFill>
                  <a:schemeClr val="bg2"/>
                </a:solidFill>
              </a:rPr>
              <a:t>транспортних</a:t>
            </a:r>
            <a:r>
              <a:rPr lang="en-US" sz="1600" dirty="0">
                <a:solidFill>
                  <a:schemeClr val="bg2"/>
                </a:solidFill>
              </a:rPr>
              <a:t> </a:t>
            </a:r>
            <a:r>
              <a:rPr lang="en-US" sz="1600" err="1">
                <a:solidFill>
                  <a:schemeClr val="bg2"/>
                </a:solidFill>
              </a:rPr>
              <a:t>засобів</a:t>
            </a:r>
            <a:r>
              <a:rPr lang="en-US" sz="1600" dirty="0">
                <a:solidFill>
                  <a:schemeClr val="bg2"/>
                </a:solidFill>
              </a:rPr>
              <a:t> </a:t>
            </a:r>
            <a:r>
              <a:rPr lang="en-US" sz="1600" err="1">
                <a:solidFill>
                  <a:schemeClr val="bg2"/>
                </a:solidFill>
              </a:rPr>
              <a:t>неможливий</a:t>
            </a:r>
            <a:r>
              <a:rPr lang="en-US" sz="1600" dirty="0">
                <a:solidFill>
                  <a:schemeClr val="bg2"/>
                </a:solidFill>
              </a:rPr>
              <a:t>. </a:t>
            </a:r>
            <a:r>
              <a:rPr lang="en-US" sz="1600" err="1">
                <a:solidFill>
                  <a:schemeClr val="bg2"/>
                </a:solidFill>
              </a:rPr>
              <a:t>Такі</a:t>
            </a:r>
            <a:r>
              <a:rPr lang="en-US" sz="1600" dirty="0">
                <a:solidFill>
                  <a:schemeClr val="bg2"/>
                </a:solidFill>
              </a:rPr>
              <a:t> </a:t>
            </a:r>
            <a:r>
              <a:rPr lang="en-US" sz="1600" err="1">
                <a:solidFill>
                  <a:schemeClr val="bg2"/>
                </a:solidFill>
              </a:rPr>
              <a:t>склади</a:t>
            </a:r>
            <a:r>
              <a:rPr lang="en-US" sz="1600" dirty="0">
                <a:solidFill>
                  <a:schemeClr val="bg2"/>
                </a:solidFill>
              </a:rPr>
              <a:t> </a:t>
            </a:r>
            <a:r>
              <a:rPr lang="en-US" sz="1600" err="1">
                <a:solidFill>
                  <a:schemeClr val="bg2"/>
                </a:solidFill>
              </a:rPr>
              <a:t>розміщують</a:t>
            </a:r>
            <a:r>
              <a:rPr lang="en-US" sz="1600" dirty="0">
                <a:solidFill>
                  <a:schemeClr val="bg2"/>
                </a:solidFill>
              </a:rPr>
              <a:t> у </a:t>
            </a:r>
            <a:r>
              <a:rPr lang="en-US" sz="1600" err="1">
                <a:solidFill>
                  <a:schemeClr val="bg2"/>
                </a:solidFill>
              </a:rPr>
              <a:t>зоні</a:t>
            </a:r>
            <a:r>
              <a:rPr lang="en-US" sz="1600" dirty="0">
                <a:solidFill>
                  <a:schemeClr val="bg2"/>
                </a:solidFill>
              </a:rPr>
              <a:t> </a:t>
            </a:r>
            <a:r>
              <a:rPr lang="en-US" sz="1600" err="1">
                <a:solidFill>
                  <a:schemeClr val="bg2"/>
                </a:solidFill>
              </a:rPr>
              <a:t>дії</a:t>
            </a:r>
            <a:r>
              <a:rPr lang="en-US" sz="1600" dirty="0">
                <a:solidFill>
                  <a:schemeClr val="bg2"/>
                </a:solidFill>
              </a:rPr>
              <a:t> </a:t>
            </a:r>
            <a:r>
              <a:rPr lang="en-US" sz="1600" err="1">
                <a:solidFill>
                  <a:schemeClr val="bg2"/>
                </a:solidFill>
              </a:rPr>
              <a:t>монтажного</a:t>
            </a:r>
            <a:r>
              <a:rPr lang="en-US" sz="1600" dirty="0">
                <a:solidFill>
                  <a:schemeClr val="bg2"/>
                </a:solidFill>
              </a:rPr>
              <a:t> </a:t>
            </a:r>
            <a:r>
              <a:rPr lang="en-US" sz="1600" err="1">
                <a:solidFill>
                  <a:schemeClr val="bg2"/>
                </a:solidFill>
              </a:rPr>
              <a:t>крана</a:t>
            </a:r>
            <a:r>
              <a:rPr lang="en-US" sz="1600" dirty="0">
                <a:solidFill>
                  <a:schemeClr val="bg2"/>
                </a:solidFill>
              </a:rPr>
              <a:t>.</a:t>
            </a:r>
          </a:p>
          <a:p>
            <a:pPr>
              <a:lnSpc>
                <a:spcPct val="110000"/>
              </a:lnSpc>
            </a:pPr>
            <a:r>
              <a:rPr lang="en-US" sz="1600" err="1">
                <a:solidFill>
                  <a:schemeClr val="bg2"/>
                </a:solidFill>
              </a:rPr>
              <a:t>Розмір</a:t>
            </a:r>
            <a:r>
              <a:rPr lang="en-US" sz="1600" dirty="0">
                <a:solidFill>
                  <a:schemeClr val="bg2"/>
                </a:solidFill>
              </a:rPr>
              <a:t> </a:t>
            </a:r>
            <a:r>
              <a:rPr lang="en-US" sz="1600" err="1">
                <a:solidFill>
                  <a:schemeClr val="bg2"/>
                </a:solidFill>
              </a:rPr>
              <a:t>майданчика</a:t>
            </a:r>
            <a:r>
              <a:rPr lang="en-US" sz="1600" dirty="0">
                <a:solidFill>
                  <a:schemeClr val="bg2"/>
                </a:solidFill>
              </a:rPr>
              <a:t> </a:t>
            </a:r>
            <a:r>
              <a:rPr lang="en-US" sz="1600" err="1">
                <a:solidFill>
                  <a:schemeClr val="bg2"/>
                </a:solidFill>
              </a:rPr>
              <a:t>визначають</a:t>
            </a:r>
            <a:r>
              <a:rPr lang="en-US" sz="1600" dirty="0">
                <a:solidFill>
                  <a:schemeClr val="bg2"/>
                </a:solidFill>
              </a:rPr>
              <a:t> </a:t>
            </a:r>
            <a:r>
              <a:rPr lang="en-US" sz="1600" err="1">
                <a:solidFill>
                  <a:schemeClr val="bg2"/>
                </a:solidFill>
              </a:rPr>
              <a:t>за</a:t>
            </a:r>
            <a:r>
              <a:rPr lang="en-US" sz="1600" dirty="0">
                <a:solidFill>
                  <a:schemeClr val="bg2"/>
                </a:solidFill>
              </a:rPr>
              <a:t> </a:t>
            </a:r>
            <a:r>
              <a:rPr lang="en-US" sz="1600" err="1">
                <a:solidFill>
                  <a:schemeClr val="bg2"/>
                </a:solidFill>
              </a:rPr>
              <a:t>розмірами</a:t>
            </a:r>
            <a:r>
              <a:rPr lang="en-US" sz="1600" dirty="0">
                <a:solidFill>
                  <a:schemeClr val="tx2"/>
                </a:solidFill>
              </a:rPr>
              <a:t> </a:t>
            </a:r>
            <a:r>
              <a:rPr lang="en-US" sz="1600" err="1">
                <a:solidFill>
                  <a:schemeClr val="tx2"/>
                </a:solidFill>
              </a:rPr>
              <a:t>конструкцій</a:t>
            </a:r>
            <a:r>
              <a:rPr lang="en-US" sz="1600" dirty="0">
                <a:solidFill>
                  <a:schemeClr val="tx2"/>
                </a:solidFill>
              </a:rPr>
              <a:t>, </a:t>
            </a:r>
            <a:r>
              <a:rPr lang="en-US" sz="1600" err="1">
                <a:solidFill>
                  <a:schemeClr val="tx2"/>
                </a:solidFill>
              </a:rPr>
              <a:t>які</a:t>
            </a:r>
            <a:r>
              <a:rPr lang="en-US" sz="1600" dirty="0">
                <a:solidFill>
                  <a:schemeClr val="tx2"/>
                </a:solidFill>
              </a:rPr>
              <a:t> </a:t>
            </a:r>
            <a:r>
              <a:rPr lang="en-US" sz="1600" err="1">
                <a:solidFill>
                  <a:schemeClr val="tx2"/>
                </a:solidFill>
              </a:rPr>
              <a:t>мають</a:t>
            </a:r>
            <a:r>
              <a:rPr lang="en-US" sz="1600" dirty="0">
                <a:solidFill>
                  <a:schemeClr val="tx2"/>
                </a:solidFill>
              </a:rPr>
              <a:t> </a:t>
            </a:r>
            <a:r>
              <a:rPr lang="en-US" sz="1600" err="1">
                <a:solidFill>
                  <a:schemeClr val="tx2"/>
                </a:solidFill>
              </a:rPr>
              <a:t>зберігатися</a:t>
            </a:r>
            <a:r>
              <a:rPr lang="en-US" sz="1600" dirty="0">
                <a:solidFill>
                  <a:schemeClr val="tx2"/>
                </a:solidFill>
              </a:rPr>
              <a:t> </a:t>
            </a:r>
            <a:r>
              <a:rPr lang="en-US" sz="1600" err="1">
                <a:solidFill>
                  <a:schemeClr val="tx2"/>
                </a:solidFill>
              </a:rPr>
              <a:t>на</a:t>
            </a:r>
            <a:r>
              <a:rPr lang="en-US" sz="1600" dirty="0">
                <a:solidFill>
                  <a:schemeClr val="tx2"/>
                </a:solidFill>
              </a:rPr>
              <a:t> </a:t>
            </a:r>
            <a:r>
              <a:rPr lang="en-US" sz="1600" err="1">
                <a:solidFill>
                  <a:schemeClr val="tx2"/>
                </a:solidFill>
              </a:rPr>
              <a:t>ньому</a:t>
            </a:r>
            <a:r>
              <a:rPr lang="en-US" sz="1600" dirty="0">
                <a:solidFill>
                  <a:schemeClr val="tx2"/>
                </a:solidFill>
              </a:rPr>
              <a:t>. </a:t>
            </a:r>
            <a:r>
              <a:rPr lang="en-US" sz="1600" err="1">
                <a:solidFill>
                  <a:schemeClr val="tx2"/>
                </a:solidFill>
              </a:rPr>
              <a:t>Більшість</a:t>
            </a:r>
            <a:r>
              <a:rPr lang="en-US" sz="1600" dirty="0">
                <a:solidFill>
                  <a:schemeClr val="tx2"/>
                </a:solidFill>
              </a:rPr>
              <a:t> </a:t>
            </a:r>
            <a:r>
              <a:rPr lang="en-US" sz="1600" err="1">
                <a:solidFill>
                  <a:schemeClr val="tx2"/>
                </a:solidFill>
              </a:rPr>
              <a:t>залізобетонних</a:t>
            </a:r>
            <a:r>
              <a:rPr lang="en-US" sz="1600" dirty="0">
                <a:solidFill>
                  <a:schemeClr val="tx2"/>
                </a:solidFill>
              </a:rPr>
              <a:t> </a:t>
            </a:r>
            <a:r>
              <a:rPr lang="en-US" sz="1600" err="1">
                <a:solidFill>
                  <a:schemeClr val="tx2"/>
                </a:solidFill>
              </a:rPr>
              <a:t>виробів</a:t>
            </a:r>
            <a:r>
              <a:rPr lang="en-US" sz="1600" dirty="0">
                <a:solidFill>
                  <a:schemeClr val="tx2"/>
                </a:solidFill>
              </a:rPr>
              <a:t> </a:t>
            </a:r>
            <a:r>
              <a:rPr lang="en-US" sz="1600" err="1">
                <a:solidFill>
                  <a:schemeClr val="tx2"/>
                </a:solidFill>
              </a:rPr>
              <a:t>складають</a:t>
            </a:r>
            <a:r>
              <a:rPr lang="en-US" sz="1600" dirty="0">
                <a:solidFill>
                  <a:schemeClr val="tx2"/>
                </a:solidFill>
              </a:rPr>
              <a:t> </a:t>
            </a:r>
            <a:r>
              <a:rPr lang="en-US" sz="1600" err="1">
                <a:solidFill>
                  <a:schemeClr val="tx2"/>
                </a:solidFill>
              </a:rPr>
              <a:t>штабелями</a:t>
            </a:r>
            <a:r>
              <a:rPr lang="en-US" sz="1600" dirty="0">
                <a:solidFill>
                  <a:schemeClr val="tx2"/>
                </a:solidFill>
              </a:rPr>
              <a:t> </a:t>
            </a:r>
            <a:r>
              <a:rPr lang="en-US" sz="1600" err="1">
                <a:solidFill>
                  <a:schemeClr val="tx2"/>
                </a:solidFill>
              </a:rPr>
              <a:t>на</a:t>
            </a:r>
            <a:r>
              <a:rPr lang="en-US" sz="1600" dirty="0">
                <a:solidFill>
                  <a:schemeClr val="tx2"/>
                </a:solidFill>
              </a:rPr>
              <a:t> </a:t>
            </a:r>
            <a:r>
              <a:rPr lang="en-US" sz="1600" err="1">
                <a:solidFill>
                  <a:schemeClr val="tx2"/>
                </a:solidFill>
              </a:rPr>
              <a:t>дерев'яних</a:t>
            </a:r>
            <a:r>
              <a:rPr lang="en-US" sz="1600" dirty="0">
                <a:solidFill>
                  <a:schemeClr val="tx2"/>
                </a:solidFill>
              </a:rPr>
              <a:t> </a:t>
            </a:r>
            <a:r>
              <a:rPr lang="en-US" sz="1600" err="1">
                <a:solidFill>
                  <a:schemeClr val="tx2"/>
                </a:solidFill>
              </a:rPr>
              <a:t>підкладках</a:t>
            </a:r>
            <a:r>
              <a:rPr lang="en-US" sz="1600" dirty="0">
                <a:solidFill>
                  <a:schemeClr val="tx2"/>
                </a:solidFill>
              </a:rPr>
              <a:t> у </a:t>
            </a:r>
            <a:r>
              <a:rPr lang="en-US" sz="1600" err="1">
                <a:solidFill>
                  <a:schemeClr val="tx2"/>
                </a:solidFill>
              </a:rPr>
              <a:t>положенні</a:t>
            </a:r>
            <a:r>
              <a:rPr lang="en-US" sz="1600" dirty="0">
                <a:solidFill>
                  <a:schemeClr val="tx2"/>
                </a:solidFill>
              </a:rPr>
              <a:t>, </a:t>
            </a:r>
            <a:r>
              <a:rPr lang="en-US" sz="1600" err="1">
                <a:solidFill>
                  <a:schemeClr val="tx2"/>
                </a:solidFill>
              </a:rPr>
              <a:t>близькому</a:t>
            </a:r>
            <a:r>
              <a:rPr lang="en-US" sz="1600" dirty="0">
                <a:solidFill>
                  <a:schemeClr val="tx2"/>
                </a:solidFill>
              </a:rPr>
              <a:t> </a:t>
            </a:r>
            <a:r>
              <a:rPr lang="en-US" sz="1600" err="1">
                <a:solidFill>
                  <a:schemeClr val="tx2"/>
                </a:solidFill>
              </a:rPr>
              <a:t>до</a:t>
            </a:r>
            <a:r>
              <a:rPr lang="en-US" sz="1600" dirty="0">
                <a:solidFill>
                  <a:schemeClr val="tx2"/>
                </a:solidFill>
              </a:rPr>
              <a:t> </a:t>
            </a:r>
            <a:r>
              <a:rPr lang="en-US" sz="1600" err="1">
                <a:solidFill>
                  <a:schemeClr val="tx2"/>
                </a:solidFill>
              </a:rPr>
              <a:t>проектного</a:t>
            </a:r>
            <a:r>
              <a:rPr lang="en-US" sz="1600" dirty="0">
                <a:solidFill>
                  <a:schemeClr val="tx2"/>
                </a:solidFill>
              </a:rPr>
              <a:t>.</a:t>
            </a:r>
          </a:p>
          <a:p>
            <a:pPr>
              <a:lnSpc>
                <a:spcPct val="110000"/>
              </a:lnSpc>
            </a:pPr>
            <a:r>
              <a:rPr lang="en-US" sz="1600" dirty="0" err="1">
                <a:solidFill>
                  <a:schemeClr val="tx2"/>
                </a:solidFill>
              </a:rPr>
              <a:t>Перевірка</a:t>
            </a:r>
            <a:r>
              <a:rPr lang="en-US" sz="1600" dirty="0">
                <a:solidFill>
                  <a:schemeClr val="tx2"/>
                </a:solidFill>
              </a:rPr>
              <a:t> </a:t>
            </a:r>
            <a:r>
              <a:rPr lang="en-US" sz="1600" dirty="0" err="1">
                <a:solidFill>
                  <a:schemeClr val="tx2"/>
                </a:solidFill>
              </a:rPr>
              <a:t>якості</a:t>
            </a:r>
            <a:r>
              <a:rPr lang="en-US" sz="1600" dirty="0">
                <a:solidFill>
                  <a:schemeClr val="tx2"/>
                </a:solidFill>
              </a:rPr>
              <a:t>. </a:t>
            </a:r>
            <a:r>
              <a:rPr lang="en-US" sz="1600" dirty="0" err="1">
                <a:solidFill>
                  <a:schemeClr val="tx2"/>
                </a:solidFill>
              </a:rPr>
              <a:t>Після</a:t>
            </a:r>
            <a:r>
              <a:rPr lang="en-US" sz="1600" dirty="0">
                <a:solidFill>
                  <a:schemeClr val="tx2"/>
                </a:solidFill>
              </a:rPr>
              <a:t> </a:t>
            </a:r>
            <a:r>
              <a:rPr lang="en-US" sz="1600" dirty="0" err="1">
                <a:solidFill>
                  <a:schemeClr val="tx2"/>
                </a:solidFill>
              </a:rPr>
              <a:t>поставлення</a:t>
            </a:r>
            <a:r>
              <a:rPr lang="en-US" sz="1600" dirty="0">
                <a:solidFill>
                  <a:schemeClr val="tx2"/>
                </a:solidFill>
              </a:rPr>
              <a:t> </a:t>
            </a:r>
            <a:r>
              <a:rPr lang="en-US" sz="1600" dirty="0" err="1">
                <a:solidFill>
                  <a:schemeClr val="tx2"/>
                </a:solidFill>
              </a:rPr>
              <a:t>конструкцій</a:t>
            </a:r>
            <a:r>
              <a:rPr lang="en-US" sz="1600" dirty="0">
                <a:solidFill>
                  <a:schemeClr val="tx2"/>
                </a:solidFill>
              </a:rPr>
              <a:t> </a:t>
            </a:r>
            <a:r>
              <a:rPr lang="en-US" sz="1600" dirty="0" err="1">
                <a:solidFill>
                  <a:schemeClr val="tx2"/>
                </a:solidFill>
              </a:rPr>
              <a:t>такелажник</a:t>
            </a:r>
            <a:r>
              <a:rPr lang="en-US" sz="1600" dirty="0">
                <a:solidFill>
                  <a:schemeClr val="tx2"/>
                </a:solidFill>
              </a:rPr>
              <a:t> </a:t>
            </a:r>
            <a:r>
              <a:rPr lang="en-US" sz="1600" dirty="0" err="1">
                <a:solidFill>
                  <a:schemeClr val="tx2"/>
                </a:solidFill>
              </a:rPr>
              <a:t>відповідно</a:t>
            </a:r>
            <a:r>
              <a:rPr lang="en-US" sz="1600" dirty="0">
                <a:solidFill>
                  <a:schemeClr val="tx2"/>
                </a:solidFill>
              </a:rPr>
              <a:t> </a:t>
            </a:r>
            <a:r>
              <a:rPr lang="en-US" sz="1600" dirty="0" err="1">
                <a:solidFill>
                  <a:schemeClr val="tx2"/>
                </a:solidFill>
              </a:rPr>
              <a:t>до</a:t>
            </a:r>
            <a:r>
              <a:rPr lang="en-US" sz="1600" dirty="0">
                <a:solidFill>
                  <a:schemeClr val="tx2"/>
                </a:solidFill>
              </a:rPr>
              <a:t> </a:t>
            </a:r>
            <a:r>
              <a:rPr lang="en-US" sz="1600" dirty="0" err="1">
                <a:solidFill>
                  <a:schemeClr val="tx2"/>
                </a:solidFill>
              </a:rPr>
              <a:t>сертифікатів</a:t>
            </a:r>
            <a:r>
              <a:rPr lang="en-US" sz="1600" dirty="0">
                <a:solidFill>
                  <a:schemeClr val="tx2"/>
                </a:solidFill>
              </a:rPr>
              <a:t> </a:t>
            </a:r>
            <a:r>
              <a:rPr lang="en-US" sz="1600" dirty="0" err="1">
                <a:solidFill>
                  <a:schemeClr val="tx2"/>
                </a:solidFill>
              </a:rPr>
              <a:t>візуально</a:t>
            </a:r>
            <a:r>
              <a:rPr lang="en-US" sz="1600" dirty="0">
                <a:solidFill>
                  <a:schemeClr val="tx2"/>
                </a:solidFill>
              </a:rPr>
              <a:t> </a:t>
            </a:r>
            <a:r>
              <a:rPr lang="en-US" sz="1600" dirty="0" err="1">
                <a:solidFill>
                  <a:schemeClr val="tx2"/>
                </a:solidFill>
              </a:rPr>
              <a:t>визначає</a:t>
            </a:r>
            <a:r>
              <a:rPr lang="en-US" sz="1600" dirty="0">
                <a:solidFill>
                  <a:schemeClr val="tx2"/>
                </a:solidFill>
              </a:rPr>
              <a:t> </a:t>
            </a:r>
            <a:r>
              <a:rPr lang="en-US" sz="1600" dirty="0" err="1">
                <a:solidFill>
                  <a:schemeClr val="tx2"/>
                </a:solidFill>
              </a:rPr>
              <a:t>усі</a:t>
            </a:r>
            <a:r>
              <a:rPr lang="en-US" sz="1600" dirty="0">
                <a:solidFill>
                  <a:schemeClr val="tx2"/>
                </a:solidFill>
              </a:rPr>
              <a:t> </a:t>
            </a:r>
            <a:r>
              <a:rPr lang="en-US" sz="1600" dirty="0" err="1">
                <a:solidFill>
                  <a:schemeClr val="tx2"/>
                </a:solidFill>
              </a:rPr>
              <a:t>її</a:t>
            </a:r>
            <a:r>
              <a:rPr lang="en-US" sz="1600" dirty="0">
                <a:solidFill>
                  <a:schemeClr val="tx2"/>
                </a:solidFill>
              </a:rPr>
              <a:t> </a:t>
            </a:r>
            <a:r>
              <a:rPr lang="en-US" sz="1600" dirty="0" err="1">
                <a:solidFill>
                  <a:schemeClr val="tx2"/>
                </a:solidFill>
              </a:rPr>
              <a:t>параметри</a:t>
            </a:r>
            <a:r>
              <a:rPr lang="en-US" sz="1600" dirty="0">
                <a:solidFill>
                  <a:schemeClr val="tx2"/>
                </a:solidFill>
              </a:rPr>
              <a:t>. </a:t>
            </a:r>
            <a:r>
              <a:rPr lang="en-US" sz="1600" dirty="0" err="1">
                <a:solidFill>
                  <a:schemeClr val="tx2"/>
                </a:solidFill>
              </a:rPr>
              <a:t>Облаштування</a:t>
            </a:r>
            <a:r>
              <a:rPr lang="en-US" sz="1600" dirty="0">
                <a:solidFill>
                  <a:schemeClr val="tx2"/>
                </a:solidFill>
              </a:rPr>
              <a:t> </a:t>
            </a:r>
            <a:r>
              <a:rPr lang="en-US" sz="1600" dirty="0" err="1">
                <a:solidFill>
                  <a:schemeClr val="tx2"/>
                </a:solidFill>
              </a:rPr>
              <a:t>елементів</a:t>
            </a:r>
            <a:r>
              <a:rPr lang="en-US" sz="1600" dirty="0">
                <a:solidFill>
                  <a:schemeClr val="tx2"/>
                </a:solidFill>
              </a:rPr>
              <a:t> </a:t>
            </a:r>
            <a:r>
              <a:rPr lang="en-US" sz="1600" dirty="0" err="1">
                <a:solidFill>
                  <a:schemeClr val="tx2"/>
                </a:solidFill>
              </a:rPr>
              <a:t>дробинами</a:t>
            </a:r>
            <a:r>
              <a:rPr lang="en-US" sz="1600" dirty="0">
                <a:solidFill>
                  <a:schemeClr val="tx2"/>
                </a:solidFill>
              </a:rPr>
              <a:t>, </a:t>
            </a:r>
            <a:r>
              <a:rPr lang="en-US" sz="1600" dirty="0" err="1">
                <a:solidFill>
                  <a:schemeClr val="tx2"/>
                </a:solidFill>
              </a:rPr>
              <a:t>риштуваннями</a:t>
            </a:r>
            <a:r>
              <a:rPr lang="en-US" sz="1600" dirty="0">
                <a:solidFill>
                  <a:schemeClr val="tx2"/>
                </a:solidFill>
              </a:rPr>
              <a:t> </a:t>
            </a:r>
            <a:r>
              <a:rPr lang="en-US" sz="1600" dirty="0" err="1">
                <a:solidFill>
                  <a:schemeClr val="tx2"/>
                </a:solidFill>
              </a:rPr>
              <a:t>та</a:t>
            </a:r>
            <a:r>
              <a:rPr lang="en-US" sz="1600" dirty="0">
                <a:solidFill>
                  <a:schemeClr val="tx2"/>
                </a:solidFill>
              </a:rPr>
              <a:t> </a:t>
            </a:r>
            <a:r>
              <a:rPr lang="en-US" sz="1600" dirty="0" err="1">
                <a:solidFill>
                  <a:schemeClr val="tx2"/>
                </a:solidFill>
              </a:rPr>
              <a:t>іншими</a:t>
            </a:r>
            <a:r>
              <a:rPr lang="en-US" sz="1600" dirty="0">
                <a:solidFill>
                  <a:schemeClr val="tx2"/>
                </a:solidFill>
              </a:rPr>
              <a:t> </a:t>
            </a:r>
            <a:r>
              <a:rPr lang="en-US" sz="1600" dirty="0" err="1">
                <a:solidFill>
                  <a:schemeClr val="tx2"/>
                </a:solidFill>
              </a:rPr>
              <a:t>пристроями</a:t>
            </a:r>
            <a:r>
              <a:rPr lang="en-US" sz="1600" dirty="0">
                <a:solidFill>
                  <a:schemeClr val="tx2"/>
                </a:solidFill>
              </a:rPr>
              <a:t> </a:t>
            </a:r>
            <a:r>
              <a:rPr lang="en-US" sz="1600" dirty="0" err="1">
                <a:solidFill>
                  <a:schemeClr val="tx2"/>
                </a:solidFill>
              </a:rPr>
              <a:t>здійснюють</a:t>
            </a:r>
            <a:r>
              <a:rPr lang="en-US" sz="1600" dirty="0">
                <a:solidFill>
                  <a:schemeClr val="tx2"/>
                </a:solidFill>
              </a:rPr>
              <a:t> з </a:t>
            </a:r>
            <a:r>
              <a:rPr lang="en-US" sz="1600" dirty="0" err="1">
                <a:solidFill>
                  <a:schemeClr val="tx2"/>
                </a:solidFill>
              </a:rPr>
              <a:t>метою</a:t>
            </a:r>
            <a:r>
              <a:rPr lang="en-US" sz="1600" dirty="0">
                <a:solidFill>
                  <a:schemeClr val="tx2"/>
                </a:solidFill>
              </a:rPr>
              <a:t> </a:t>
            </a:r>
            <a:r>
              <a:rPr lang="en-US" sz="1600" dirty="0" err="1">
                <a:solidFill>
                  <a:schemeClr val="tx2"/>
                </a:solidFill>
              </a:rPr>
              <a:t>забезпечення</a:t>
            </a:r>
            <a:r>
              <a:rPr lang="en-US" sz="1600" dirty="0">
                <a:solidFill>
                  <a:schemeClr val="tx2"/>
                </a:solidFill>
              </a:rPr>
              <a:t> </a:t>
            </a:r>
            <a:r>
              <a:rPr lang="en-US" sz="1600" dirty="0" err="1">
                <a:solidFill>
                  <a:schemeClr val="tx2"/>
                </a:solidFill>
              </a:rPr>
              <a:t>безпечної</a:t>
            </a:r>
            <a:r>
              <a:rPr lang="en-US" sz="1600" dirty="0">
                <a:solidFill>
                  <a:schemeClr val="tx2"/>
                </a:solidFill>
              </a:rPr>
              <a:t> </a:t>
            </a:r>
            <a:r>
              <a:rPr lang="en-US" sz="1600" dirty="0" err="1">
                <a:solidFill>
                  <a:schemeClr val="tx2"/>
                </a:solidFill>
              </a:rPr>
              <a:t>роботи</a:t>
            </a:r>
            <a:r>
              <a:rPr lang="en-US" sz="1600" dirty="0">
                <a:solidFill>
                  <a:schemeClr val="tx2"/>
                </a:solidFill>
              </a:rPr>
              <a:t> </a:t>
            </a:r>
            <a:r>
              <a:rPr lang="en-US" sz="1600" dirty="0" err="1">
                <a:solidFill>
                  <a:schemeClr val="tx2"/>
                </a:solidFill>
              </a:rPr>
              <a:t>монтажників</a:t>
            </a:r>
            <a:r>
              <a:rPr lang="en-US" sz="1600" dirty="0">
                <a:solidFill>
                  <a:schemeClr val="tx2"/>
                </a:solidFill>
              </a:rPr>
              <a:t> </a:t>
            </a:r>
            <a:r>
              <a:rPr lang="en-US" sz="1600" dirty="0" err="1">
                <a:solidFill>
                  <a:schemeClr val="tx2"/>
                </a:solidFill>
              </a:rPr>
              <a:t>на</a:t>
            </a:r>
            <a:r>
              <a:rPr lang="en-US" sz="1600" dirty="0">
                <a:solidFill>
                  <a:schemeClr val="tx2"/>
                </a:solidFill>
              </a:rPr>
              <a:t> </a:t>
            </a:r>
            <a:r>
              <a:rPr lang="en-US" sz="1600" dirty="0" err="1">
                <a:solidFill>
                  <a:schemeClr val="tx2"/>
                </a:solidFill>
              </a:rPr>
              <a:t>висоті</a:t>
            </a:r>
            <a:r>
              <a:rPr lang="en-US" sz="1600" dirty="0">
                <a:solidFill>
                  <a:schemeClr val="tx2"/>
                </a:solidFill>
              </a:rPr>
              <a:t> </a:t>
            </a:r>
            <a:r>
              <a:rPr lang="en-US" sz="1600" dirty="0" err="1">
                <a:solidFill>
                  <a:schemeClr val="tx2"/>
                </a:solidFill>
              </a:rPr>
              <a:t>Кріплення</a:t>
            </a:r>
            <a:r>
              <a:rPr lang="en-US" sz="1600" dirty="0">
                <a:solidFill>
                  <a:schemeClr val="tx2"/>
                </a:solidFill>
              </a:rPr>
              <a:t> </a:t>
            </a:r>
            <a:r>
              <a:rPr lang="en-US" sz="1600" dirty="0" err="1">
                <a:solidFill>
                  <a:schemeClr val="tx2"/>
                </a:solidFill>
              </a:rPr>
              <a:t>навісних</a:t>
            </a:r>
            <a:r>
              <a:rPr lang="en-US" sz="1600" dirty="0">
                <a:solidFill>
                  <a:schemeClr val="tx2"/>
                </a:solidFill>
              </a:rPr>
              <a:t> </a:t>
            </a:r>
            <a:r>
              <a:rPr lang="en-US" sz="1600" dirty="0" err="1">
                <a:solidFill>
                  <a:schemeClr val="tx2"/>
                </a:solidFill>
              </a:rPr>
              <a:t>пристроїв</a:t>
            </a:r>
            <a:r>
              <a:rPr lang="en-US" sz="1600" dirty="0">
                <a:solidFill>
                  <a:schemeClr val="tx2"/>
                </a:solidFill>
              </a:rPr>
              <a:t> </a:t>
            </a:r>
            <a:r>
              <a:rPr lang="en-US" sz="1600" dirty="0" err="1">
                <a:solidFill>
                  <a:schemeClr val="tx2"/>
                </a:solidFill>
              </a:rPr>
              <a:t>виконують</a:t>
            </a:r>
            <a:r>
              <a:rPr lang="en-US" sz="1600" dirty="0">
                <a:solidFill>
                  <a:schemeClr val="tx2"/>
                </a:solidFill>
              </a:rPr>
              <a:t> </a:t>
            </a:r>
            <a:r>
              <a:rPr lang="en-US" sz="1600" dirty="0" err="1">
                <a:solidFill>
                  <a:schemeClr val="tx2"/>
                </a:solidFill>
              </a:rPr>
              <a:t>на</a:t>
            </a:r>
            <a:r>
              <a:rPr lang="en-US" sz="1600" dirty="0">
                <a:solidFill>
                  <a:schemeClr val="tx2"/>
                </a:solidFill>
              </a:rPr>
              <a:t> </a:t>
            </a:r>
            <a:r>
              <a:rPr lang="en-US" sz="1600" dirty="0" err="1">
                <a:solidFill>
                  <a:schemeClr val="tx2"/>
                </a:solidFill>
              </a:rPr>
              <a:t>місці</a:t>
            </a:r>
            <a:r>
              <a:rPr lang="en-US" sz="1600" dirty="0">
                <a:solidFill>
                  <a:schemeClr val="tx2"/>
                </a:solidFill>
              </a:rPr>
              <a:t> </a:t>
            </a:r>
            <a:r>
              <a:rPr lang="en-US" sz="1600" dirty="0" err="1">
                <a:solidFill>
                  <a:schemeClr val="tx2"/>
                </a:solidFill>
              </a:rPr>
              <a:t>їх</a:t>
            </a:r>
            <a:r>
              <a:rPr lang="en-US" sz="1600" dirty="0">
                <a:solidFill>
                  <a:schemeClr val="tx2"/>
                </a:solidFill>
              </a:rPr>
              <a:t> </a:t>
            </a:r>
            <a:r>
              <a:rPr lang="en-US" sz="1600" dirty="0" err="1">
                <a:solidFill>
                  <a:schemeClr val="tx2"/>
                </a:solidFill>
              </a:rPr>
              <a:t>установлення</a:t>
            </a:r>
            <a:r>
              <a:rPr lang="en-US" sz="1600" dirty="0">
                <a:solidFill>
                  <a:schemeClr val="tx2"/>
                </a:solidFill>
              </a:rPr>
              <a:t>.</a:t>
            </a:r>
          </a:p>
          <a:p>
            <a:pPr>
              <a:lnSpc>
                <a:spcPct val="110000"/>
              </a:lnSpc>
            </a:pPr>
            <a:endParaRPr lang="en-US" sz="1000"/>
          </a:p>
        </p:txBody>
      </p:sp>
    </p:spTree>
    <p:extLst>
      <p:ext uri="{BB962C8B-B14F-4D97-AF65-F5344CB8AC3E}">
        <p14:creationId xmlns:p14="http://schemas.microsoft.com/office/powerpoint/2010/main" val="2757427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872A0B-8668-4500-9509-EAA581B26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8B504305-5526-408E-85F7-F0BA7E527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5827CE64-2533-45A6-9A39-7D5052E5CEE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pic>
        <p:nvPicPr>
          <p:cNvPr id="4" name="Рисунок 3" descr="В Україні спростили реєстрацію об'єктів будівництва | Дніпропетровське  Інвестиційне агенство">
            <a:extLst>
              <a:ext uri="{FF2B5EF4-FFF2-40B4-BE49-F238E27FC236}">
                <a16:creationId xmlns:a16="http://schemas.microsoft.com/office/drawing/2014/main" id="{5DCBD5C9-0BC9-2003-D5A3-C9A301AE1F4C}"/>
              </a:ext>
            </a:extLst>
          </p:cNvPr>
          <p:cNvPicPr>
            <a:picLocks noChangeAspect="1"/>
          </p:cNvPicPr>
          <p:nvPr/>
        </p:nvPicPr>
        <p:blipFill rotWithShape="1">
          <a:blip r:embed="rId4"/>
          <a:srcRect l="27873" r="18968" b="2"/>
          <a:stretch/>
        </p:blipFill>
        <p:spPr>
          <a:xfrm>
            <a:off x="-942482" y="-74940"/>
            <a:ext cx="6164056" cy="6932940"/>
          </a:xfrm>
          <a:prstGeom prst="rect">
            <a:avLst/>
          </a:prstGeom>
        </p:spPr>
      </p:pic>
      <p:grpSp>
        <p:nvGrpSpPr>
          <p:cNvPr id="13" name="Group 12">
            <a:extLst>
              <a:ext uri="{FF2B5EF4-FFF2-40B4-BE49-F238E27FC236}">
                <a16:creationId xmlns:a16="http://schemas.microsoft.com/office/drawing/2014/main" id="{240590EE-5428-41AA-95B2-96FCC1CE67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494DCC55-99C6-45CF-B357-E3848C8093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5" name="Freeform 6">
              <a:extLst>
                <a:ext uri="{FF2B5EF4-FFF2-40B4-BE49-F238E27FC236}">
                  <a16:creationId xmlns:a16="http://schemas.microsoft.com/office/drawing/2014/main" id="{63D64E32-FF0C-4665-B9D8-D1ECAAE5BA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 name="Freeform 7">
              <a:extLst>
                <a:ext uri="{FF2B5EF4-FFF2-40B4-BE49-F238E27FC236}">
                  <a16:creationId xmlns:a16="http://schemas.microsoft.com/office/drawing/2014/main" id="{3675001D-3840-4589-8190-505A7F52F0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Rectangle 16">
              <a:extLst>
                <a:ext uri="{FF2B5EF4-FFF2-40B4-BE49-F238E27FC236}">
                  <a16:creationId xmlns:a16="http://schemas.microsoft.com/office/drawing/2014/main" id="{19E34E87-395F-4023-A80E-D1CBAAEBD9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8" name="Freeform 9">
              <a:extLst>
                <a:ext uri="{FF2B5EF4-FFF2-40B4-BE49-F238E27FC236}">
                  <a16:creationId xmlns:a16="http://schemas.microsoft.com/office/drawing/2014/main" id="{6FB1B38F-1B92-41C3-AA1D-6D6440FB0D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0">
              <a:extLst>
                <a:ext uri="{FF2B5EF4-FFF2-40B4-BE49-F238E27FC236}">
                  <a16:creationId xmlns:a16="http://schemas.microsoft.com/office/drawing/2014/main" id="{02FBE453-FBD2-4348-8DDA-4A023444E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1">
              <a:extLst>
                <a:ext uri="{FF2B5EF4-FFF2-40B4-BE49-F238E27FC236}">
                  <a16:creationId xmlns:a16="http://schemas.microsoft.com/office/drawing/2014/main" id="{60D719E8-BF78-4F42-B9D1-7F5E02A36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2">
              <a:extLst>
                <a:ext uri="{FF2B5EF4-FFF2-40B4-BE49-F238E27FC236}">
                  <a16:creationId xmlns:a16="http://schemas.microsoft.com/office/drawing/2014/main" id="{5EC70737-9C19-4CF5-84DA-B22A960D53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3">
              <a:extLst>
                <a:ext uri="{FF2B5EF4-FFF2-40B4-BE49-F238E27FC236}">
                  <a16:creationId xmlns:a16="http://schemas.microsoft.com/office/drawing/2014/main" id="{88FD042E-E56E-4360-9620-F811AB9A3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4">
              <a:extLst>
                <a:ext uri="{FF2B5EF4-FFF2-40B4-BE49-F238E27FC236}">
                  <a16:creationId xmlns:a16="http://schemas.microsoft.com/office/drawing/2014/main" id="{18F15D2B-0812-46F6-B0F4-6A6714B5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5">
              <a:extLst>
                <a:ext uri="{FF2B5EF4-FFF2-40B4-BE49-F238E27FC236}">
                  <a16:creationId xmlns:a16="http://schemas.microsoft.com/office/drawing/2014/main" id="{0C2F2A50-98DD-4F92-BDFE-B72E235766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6">
              <a:extLst>
                <a:ext uri="{FF2B5EF4-FFF2-40B4-BE49-F238E27FC236}">
                  <a16:creationId xmlns:a16="http://schemas.microsoft.com/office/drawing/2014/main" id="{473541D9-6DAE-4718-97D4-8952F4E7CC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7">
              <a:extLst>
                <a:ext uri="{FF2B5EF4-FFF2-40B4-BE49-F238E27FC236}">
                  <a16:creationId xmlns:a16="http://schemas.microsoft.com/office/drawing/2014/main" id="{3A56C5E9-011C-44D2-AF94-3BF5420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8">
              <a:extLst>
                <a:ext uri="{FF2B5EF4-FFF2-40B4-BE49-F238E27FC236}">
                  <a16:creationId xmlns:a16="http://schemas.microsoft.com/office/drawing/2014/main" id="{CD279E0E-1CD5-4F41-96A5-3A09707E81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9">
              <a:extLst>
                <a:ext uri="{FF2B5EF4-FFF2-40B4-BE49-F238E27FC236}">
                  <a16:creationId xmlns:a16="http://schemas.microsoft.com/office/drawing/2014/main" id="{F5A6F094-9E54-4985-8738-D2067A4F0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0">
              <a:extLst>
                <a:ext uri="{FF2B5EF4-FFF2-40B4-BE49-F238E27FC236}">
                  <a16:creationId xmlns:a16="http://schemas.microsoft.com/office/drawing/2014/main" id="{99D51F59-FA93-490E-B9CF-97BB63747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1">
              <a:extLst>
                <a:ext uri="{FF2B5EF4-FFF2-40B4-BE49-F238E27FC236}">
                  <a16:creationId xmlns:a16="http://schemas.microsoft.com/office/drawing/2014/main" id="{3CD83DC6-F4A0-4A4D-AAC3-83983F960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2">
              <a:extLst>
                <a:ext uri="{FF2B5EF4-FFF2-40B4-BE49-F238E27FC236}">
                  <a16:creationId xmlns:a16="http://schemas.microsoft.com/office/drawing/2014/main" id="{6E9B4028-C74F-4631-8312-68B30E6E6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3">
              <a:extLst>
                <a:ext uri="{FF2B5EF4-FFF2-40B4-BE49-F238E27FC236}">
                  <a16:creationId xmlns:a16="http://schemas.microsoft.com/office/drawing/2014/main" id="{1E3337C9-1DDE-4E2E-8519-7D2C23C95F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4">
              <a:extLst>
                <a:ext uri="{FF2B5EF4-FFF2-40B4-BE49-F238E27FC236}">
                  <a16:creationId xmlns:a16="http://schemas.microsoft.com/office/drawing/2014/main" id="{754A526E-6EC0-458A-9C4C-008F6749CD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5">
              <a:extLst>
                <a:ext uri="{FF2B5EF4-FFF2-40B4-BE49-F238E27FC236}">
                  <a16:creationId xmlns:a16="http://schemas.microsoft.com/office/drawing/2014/main" id="{6A3DA723-7448-48CF-8BD2-FED2D4FE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6">
              <a:extLst>
                <a:ext uri="{FF2B5EF4-FFF2-40B4-BE49-F238E27FC236}">
                  <a16:creationId xmlns:a16="http://schemas.microsoft.com/office/drawing/2014/main" id="{9B506EC1-D8A8-4532-B78B-A236567EE0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7">
              <a:extLst>
                <a:ext uri="{FF2B5EF4-FFF2-40B4-BE49-F238E27FC236}">
                  <a16:creationId xmlns:a16="http://schemas.microsoft.com/office/drawing/2014/main" id="{AA9DFB36-74F4-4977-ABC5-3257EDA33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8">
              <a:extLst>
                <a:ext uri="{FF2B5EF4-FFF2-40B4-BE49-F238E27FC236}">
                  <a16:creationId xmlns:a16="http://schemas.microsoft.com/office/drawing/2014/main" id="{966A7FBA-BB79-4AF0-90C2-5F2BC9F2D1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9">
              <a:extLst>
                <a:ext uri="{FF2B5EF4-FFF2-40B4-BE49-F238E27FC236}">
                  <a16:creationId xmlns:a16="http://schemas.microsoft.com/office/drawing/2014/main" id="{23BB8A47-FF1B-44E5-8D93-7ADF37F1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30">
              <a:extLst>
                <a:ext uri="{FF2B5EF4-FFF2-40B4-BE49-F238E27FC236}">
                  <a16:creationId xmlns:a16="http://schemas.microsoft.com/office/drawing/2014/main" id="{E463E1B7-7BED-4425-95B7-F6F75F8733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1">
              <a:extLst>
                <a:ext uri="{FF2B5EF4-FFF2-40B4-BE49-F238E27FC236}">
                  <a16:creationId xmlns:a16="http://schemas.microsoft.com/office/drawing/2014/main" id="{749D0675-4397-4610-9807-2F7C1CC94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2">
              <a:extLst>
                <a:ext uri="{FF2B5EF4-FFF2-40B4-BE49-F238E27FC236}">
                  <a16:creationId xmlns:a16="http://schemas.microsoft.com/office/drawing/2014/main" id="{DE7617CF-8919-43C3-9557-08D67C7DAF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Rectangle 41">
              <a:extLst>
                <a:ext uri="{FF2B5EF4-FFF2-40B4-BE49-F238E27FC236}">
                  <a16:creationId xmlns:a16="http://schemas.microsoft.com/office/drawing/2014/main" id="{3DB68720-7E37-4930-9900-8632140D6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3" name="Freeform 34">
              <a:extLst>
                <a:ext uri="{FF2B5EF4-FFF2-40B4-BE49-F238E27FC236}">
                  <a16:creationId xmlns:a16="http://schemas.microsoft.com/office/drawing/2014/main" id="{202F13DF-5B76-468E-A95E-80780788BD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5">
              <a:extLst>
                <a:ext uri="{FF2B5EF4-FFF2-40B4-BE49-F238E27FC236}">
                  <a16:creationId xmlns:a16="http://schemas.microsoft.com/office/drawing/2014/main" id="{219143C2-6062-4C2C-9563-6534108E3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6">
              <a:extLst>
                <a:ext uri="{FF2B5EF4-FFF2-40B4-BE49-F238E27FC236}">
                  <a16:creationId xmlns:a16="http://schemas.microsoft.com/office/drawing/2014/main" id="{38413A0C-26DB-479B-B747-1D813610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7">
              <a:extLst>
                <a:ext uri="{FF2B5EF4-FFF2-40B4-BE49-F238E27FC236}">
                  <a16:creationId xmlns:a16="http://schemas.microsoft.com/office/drawing/2014/main" id="{CB526B5F-4FAA-4B4C-8AF8-B98EC74A3D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8">
              <a:extLst>
                <a:ext uri="{FF2B5EF4-FFF2-40B4-BE49-F238E27FC236}">
                  <a16:creationId xmlns:a16="http://schemas.microsoft.com/office/drawing/2014/main" id="{54FFF88E-6D69-4AE9-8378-D16419155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9">
              <a:extLst>
                <a:ext uri="{FF2B5EF4-FFF2-40B4-BE49-F238E27FC236}">
                  <a16:creationId xmlns:a16="http://schemas.microsoft.com/office/drawing/2014/main" id="{8008115A-CE00-4E36-BAF1-B511F21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0">
              <a:extLst>
                <a:ext uri="{FF2B5EF4-FFF2-40B4-BE49-F238E27FC236}">
                  <a16:creationId xmlns:a16="http://schemas.microsoft.com/office/drawing/2014/main" id="{2935DB29-6F85-47D8-863C-11386389DB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1">
              <a:extLst>
                <a:ext uri="{FF2B5EF4-FFF2-40B4-BE49-F238E27FC236}">
                  <a16:creationId xmlns:a16="http://schemas.microsoft.com/office/drawing/2014/main" id="{4FB8E51B-1AC1-4671-B181-473C29BEC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2">
              <a:extLst>
                <a:ext uri="{FF2B5EF4-FFF2-40B4-BE49-F238E27FC236}">
                  <a16:creationId xmlns:a16="http://schemas.microsoft.com/office/drawing/2014/main" id="{91E6AE4F-959F-4ED7-A199-8C0307E40E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3">
              <a:extLst>
                <a:ext uri="{FF2B5EF4-FFF2-40B4-BE49-F238E27FC236}">
                  <a16:creationId xmlns:a16="http://schemas.microsoft.com/office/drawing/2014/main" id="{A0445E55-0009-44A5-AA6A-350D9D48A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4">
              <a:extLst>
                <a:ext uri="{FF2B5EF4-FFF2-40B4-BE49-F238E27FC236}">
                  <a16:creationId xmlns:a16="http://schemas.microsoft.com/office/drawing/2014/main" id="{B5291C75-4ECA-4829-B824-5725C32905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Rectangle 53">
              <a:extLst>
                <a:ext uri="{FF2B5EF4-FFF2-40B4-BE49-F238E27FC236}">
                  <a16:creationId xmlns:a16="http://schemas.microsoft.com/office/drawing/2014/main" id="{6793376D-3E7C-4F04-8BC8-EC4820622BE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5" name="Freeform 46">
              <a:extLst>
                <a:ext uri="{FF2B5EF4-FFF2-40B4-BE49-F238E27FC236}">
                  <a16:creationId xmlns:a16="http://schemas.microsoft.com/office/drawing/2014/main" id="{3596510A-5528-445D-AFEA-6E3F89BA8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7">
              <a:extLst>
                <a:ext uri="{FF2B5EF4-FFF2-40B4-BE49-F238E27FC236}">
                  <a16:creationId xmlns:a16="http://schemas.microsoft.com/office/drawing/2014/main" id="{E1B69479-D8C9-4E2E-A931-4D49C4FD7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8">
              <a:extLst>
                <a:ext uri="{FF2B5EF4-FFF2-40B4-BE49-F238E27FC236}">
                  <a16:creationId xmlns:a16="http://schemas.microsoft.com/office/drawing/2014/main" id="{0A759A2E-A8B1-44C8-B3F9-A16714C89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9">
              <a:extLst>
                <a:ext uri="{FF2B5EF4-FFF2-40B4-BE49-F238E27FC236}">
                  <a16:creationId xmlns:a16="http://schemas.microsoft.com/office/drawing/2014/main" id="{6C2B3B3C-1DC9-4352-BB73-801976C8F5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0">
              <a:extLst>
                <a:ext uri="{FF2B5EF4-FFF2-40B4-BE49-F238E27FC236}">
                  <a16:creationId xmlns:a16="http://schemas.microsoft.com/office/drawing/2014/main" id="{EE22E3A8-5789-4189-9AC7-98D6826B0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1">
              <a:extLst>
                <a:ext uri="{FF2B5EF4-FFF2-40B4-BE49-F238E27FC236}">
                  <a16:creationId xmlns:a16="http://schemas.microsoft.com/office/drawing/2014/main" id="{9AC0FC74-D003-4D0D-9CAF-F6A03739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2">
              <a:extLst>
                <a:ext uri="{FF2B5EF4-FFF2-40B4-BE49-F238E27FC236}">
                  <a16:creationId xmlns:a16="http://schemas.microsoft.com/office/drawing/2014/main" id="{126C2057-02E1-4348-ABEB-EAC063A17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3">
              <a:extLst>
                <a:ext uri="{FF2B5EF4-FFF2-40B4-BE49-F238E27FC236}">
                  <a16:creationId xmlns:a16="http://schemas.microsoft.com/office/drawing/2014/main" id="{5150586D-D743-4392-844F-F2AFCCE649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4">
              <a:extLst>
                <a:ext uri="{FF2B5EF4-FFF2-40B4-BE49-F238E27FC236}">
                  <a16:creationId xmlns:a16="http://schemas.microsoft.com/office/drawing/2014/main" id="{9E5B157A-534E-4879-8013-D02864E76F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5">
              <a:extLst>
                <a:ext uri="{FF2B5EF4-FFF2-40B4-BE49-F238E27FC236}">
                  <a16:creationId xmlns:a16="http://schemas.microsoft.com/office/drawing/2014/main" id="{CEE2DD73-7E8C-4F26-8E93-8C32D11B2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6">
              <a:extLst>
                <a:ext uri="{FF2B5EF4-FFF2-40B4-BE49-F238E27FC236}">
                  <a16:creationId xmlns:a16="http://schemas.microsoft.com/office/drawing/2014/main" id="{908CAC5F-DD8E-4A58-BD4C-6D8D29FA49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7">
              <a:extLst>
                <a:ext uri="{FF2B5EF4-FFF2-40B4-BE49-F238E27FC236}">
                  <a16:creationId xmlns:a16="http://schemas.microsoft.com/office/drawing/2014/main" id="{20F130CF-281E-408C-9884-5F8B22CA1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8">
              <a:extLst>
                <a:ext uri="{FF2B5EF4-FFF2-40B4-BE49-F238E27FC236}">
                  <a16:creationId xmlns:a16="http://schemas.microsoft.com/office/drawing/2014/main" id="{3BC78068-9115-4D5D-9B2B-6F9BD9C296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3" name="Місце для вмісту 2">
            <a:extLst>
              <a:ext uri="{FF2B5EF4-FFF2-40B4-BE49-F238E27FC236}">
                <a16:creationId xmlns:a16="http://schemas.microsoft.com/office/drawing/2014/main" id="{97834637-166B-30F6-C779-B8B5C486E770}"/>
              </a:ext>
            </a:extLst>
          </p:cNvPr>
          <p:cNvSpPr>
            <a:spLocks noGrp="1"/>
          </p:cNvSpPr>
          <p:nvPr>
            <p:ph idx="1"/>
          </p:nvPr>
        </p:nvSpPr>
        <p:spPr>
          <a:xfrm>
            <a:off x="5436589" y="150865"/>
            <a:ext cx="5610822" cy="6277417"/>
          </a:xfrm>
        </p:spPr>
        <p:txBody>
          <a:bodyPr vert="horz" lIns="91440" tIns="45720" rIns="91440" bIns="45720" rtlCol="0" anchor="t">
            <a:normAutofit fontScale="85000" lnSpcReduction="10000"/>
          </a:bodyPr>
          <a:lstStyle/>
          <a:p>
            <a:pPr>
              <a:lnSpc>
                <a:spcPct val="110000"/>
              </a:lnSpc>
            </a:pPr>
            <a:r>
              <a:rPr lang="uk-UA" sz="1800" dirty="0">
                <a:solidFill>
                  <a:schemeClr val="bg2"/>
                </a:solidFill>
                <a:ea typeface="+mn-lt"/>
                <a:cs typeface="+mn-lt"/>
              </a:rPr>
              <a:t>Монтаж — це індустріальний механізований метод зведення будівель і споруд з конструктивних елементів заводського виготовлення. </a:t>
            </a:r>
            <a:endParaRPr lang="uk-UA" sz="1800">
              <a:solidFill>
                <a:schemeClr val="bg2"/>
              </a:solidFill>
            </a:endParaRPr>
          </a:p>
          <a:p>
            <a:pPr>
              <a:lnSpc>
                <a:spcPct val="110000"/>
              </a:lnSpc>
            </a:pPr>
            <a:r>
              <a:rPr lang="uk-UA" sz="1800" dirty="0">
                <a:solidFill>
                  <a:schemeClr val="bg2"/>
                </a:solidFill>
                <a:ea typeface="+mn-lt"/>
                <a:cs typeface="+mn-lt"/>
              </a:rPr>
              <a:t>Монтаж будівельних конструкцій складається із простих процесів: </a:t>
            </a:r>
            <a:endParaRPr lang="uk-UA" sz="1800">
              <a:solidFill>
                <a:schemeClr val="bg2"/>
              </a:solidFill>
            </a:endParaRPr>
          </a:p>
          <a:p>
            <a:pPr>
              <a:lnSpc>
                <a:spcPct val="110000"/>
              </a:lnSpc>
            </a:pPr>
            <a:r>
              <a:rPr lang="uk-UA" sz="1800" dirty="0">
                <a:solidFill>
                  <a:schemeClr val="bg2"/>
                </a:solidFill>
                <a:ea typeface="+mn-lt"/>
                <a:cs typeface="+mn-lt"/>
              </a:rPr>
              <a:t>- транспортні;</a:t>
            </a:r>
            <a:endParaRPr lang="uk-UA" sz="1800">
              <a:solidFill>
                <a:schemeClr val="bg2"/>
              </a:solidFill>
            </a:endParaRPr>
          </a:p>
          <a:p>
            <a:pPr>
              <a:lnSpc>
                <a:spcPct val="110000"/>
              </a:lnSpc>
            </a:pPr>
            <a:r>
              <a:rPr lang="uk-UA" sz="1800" dirty="0">
                <a:solidFill>
                  <a:schemeClr val="bg2"/>
                </a:solidFill>
                <a:ea typeface="+mn-lt"/>
                <a:cs typeface="+mn-lt"/>
              </a:rPr>
              <a:t>- підготовчі; </a:t>
            </a:r>
            <a:endParaRPr lang="uk-UA" sz="1800">
              <a:solidFill>
                <a:schemeClr val="bg2"/>
              </a:solidFill>
            </a:endParaRPr>
          </a:p>
          <a:p>
            <a:pPr>
              <a:lnSpc>
                <a:spcPct val="110000"/>
              </a:lnSpc>
            </a:pPr>
            <a:r>
              <a:rPr lang="uk-UA" sz="1800" dirty="0">
                <a:solidFill>
                  <a:schemeClr val="bg2"/>
                </a:solidFill>
                <a:ea typeface="+mn-lt"/>
                <a:cs typeface="+mn-lt"/>
              </a:rPr>
              <a:t>- </a:t>
            </a:r>
            <a:r>
              <a:rPr lang="uk-UA" sz="1800" err="1">
                <a:solidFill>
                  <a:schemeClr val="bg2"/>
                </a:solidFill>
                <a:ea typeface="+mn-lt"/>
                <a:cs typeface="+mn-lt"/>
              </a:rPr>
              <a:t>монтажно-вкладальні</a:t>
            </a:r>
            <a:r>
              <a:rPr lang="uk-UA" sz="1800" dirty="0">
                <a:solidFill>
                  <a:schemeClr val="bg2"/>
                </a:solidFill>
                <a:ea typeface="+mn-lt"/>
                <a:cs typeface="+mn-lt"/>
              </a:rPr>
              <a:t>.</a:t>
            </a:r>
            <a:endParaRPr lang="uk-UA" sz="1800">
              <a:solidFill>
                <a:schemeClr val="bg2"/>
              </a:solidFill>
            </a:endParaRPr>
          </a:p>
          <a:p>
            <a:pPr>
              <a:lnSpc>
                <a:spcPct val="110000"/>
              </a:lnSpc>
            </a:pPr>
            <a:r>
              <a:rPr lang="uk-UA" sz="1800" dirty="0">
                <a:solidFill>
                  <a:schemeClr val="bg2"/>
                </a:solidFill>
                <a:ea typeface="+mn-lt"/>
                <a:cs typeface="+mn-lt"/>
              </a:rPr>
              <a:t>До транспортних відносять навантаження, перевезення, розкладання і складування монтажних елементів, пристроїв і матеріалів. </a:t>
            </a:r>
            <a:endParaRPr lang="uk-UA" sz="1800">
              <a:solidFill>
                <a:schemeClr val="bg2"/>
              </a:solidFill>
            </a:endParaRPr>
          </a:p>
          <a:p>
            <a:pPr>
              <a:lnSpc>
                <a:spcPct val="110000"/>
              </a:lnSpc>
            </a:pPr>
            <a:r>
              <a:rPr lang="uk-UA" sz="1800" dirty="0">
                <a:solidFill>
                  <a:schemeClr val="bg2"/>
                </a:solidFill>
                <a:ea typeface="+mn-lt"/>
                <a:cs typeface="+mn-lt"/>
              </a:rPr>
              <a:t>До підготовчих процесів відносять виготовлення і підготовку</a:t>
            </a:r>
            <a:r>
              <a:rPr lang="uk-UA" sz="1800" dirty="0">
                <a:solidFill>
                  <a:schemeClr val="tx2"/>
                </a:solidFill>
                <a:ea typeface="+mn-lt"/>
                <a:cs typeface="+mn-lt"/>
              </a:rPr>
              <a:t> монтажних пристроїв, перевірка геометричних розмірів і якості конструкцій, укрупнення і посилення конструкцій на період монтажу, підготовку конструкцій до підняття (розташування), навішування і закріплення сходів, підмостків і загорож, встановлення пристроїв для тимчасового </a:t>
            </a:r>
            <a:r>
              <a:rPr lang="uk-UA" sz="1800" err="1">
                <a:solidFill>
                  <a:schemeClr val="tx2"/>
                </a:solidFill>
                <a:ea typeface="+mn-lt"/>
                <a:cs typeface="+mn-lt"/>
              </a:rPr>
              <a:t>вивірювання</a:t>
            </a:r>
            <a:r>
              <a:rPr lang="uk-UA" sz="1800" dirty="0">
                <a:solidFill>
                  <a:schemeClr val="tx2"/>
                </a:solidFill>
                <a:ea typeface="+mn-lt"/>
                <a:cs typeface="+mn-lt"/>
              </a:rPr>
              <a:t> і закріплення конструкцій </a:t>
            </a:r>
            <a:endParaRPr lang="uk-UA" sz="1800">
              <a:solidFill>
                <a:schemeClr val="tx2"/>
              </a:solidFill>
            </a:endParaRPr>
          </a:p>
          <a:p>
            <a:pPr>
              <a:lnSpc>
                <a:spcPct val="110000"/>
              </a:lnSpc>
            </a:pPr>
            <a:r>
              <a:rPr lang="uk-UA" sz="1800" dirty="0">
                <a:solidFill>
                  <a:schemeClr val="tx2"/>
                </a:solidFill>
                <a:ea typeface="+mn-lt"/>
                <a:cs typeface="+mn-lt"/>
              </a:rPr>
              <a:t>До </a:t>
            </a:r>
            <a:r>
              <a:rPr lang="uk-UA" sz="1800" err="1">
                <a:solidFill>
                  <a:schemeClr val="tx2"/>
                </a:solidFill>
                <a:ea typeface="+mn-lt"/>
                <a:cs typeface="+mn-lt"/>
              </a:rPr>
              <a:t>монтажно-вкладальних</a:t>
            </a:r>
            <a:r>
              <a:rPr lang="uk-UA" sz="1800" dirty="0">
                <a:solidFill>
                  <a:schemeClr val="tx2"/>
                </a:solidFill>
                <a:ea typeface="+mn-lt"/>
                <a:cs typeface="+mn-lt"/>
              </a:rPr>
              <a:t> робіт відносять стропування, підняття, переміщення і встановлення в проектне положення, вивірення, тимчасове закріплення конструкції в проектному положенні, захист від корозії закладних деталей, остаточне закріплення, заробляння швів. </a:t>
            </a:r>
            <a:endParaRPr lang="uk-UA" sz="1800" dirty="0">
              <a:solidFill>
                <a:schemeClr val="tx2"/>
              </a:solidFill>
            </a:endParaRPr>
          </a:p>
          <a:p>
            <a:pPr>
              <a:lnSpc>
                <a:spcPct val="110000"/>
              </a:lnSpc>
            </a:pPr>
            <a:endParaRPr lang="uk-UA" sz="800"/>
          </a:p>
        </p:txBody>
      </p:sp>
    </p:spTree>
    <p:extLst>
      <p:ext uri="{BB962C8B-B14F-4D97-AF65-F5344CB8AC3E}">
        <p14:creationId xmlns:p14="http://schemas.microsoft.com/office/powerpoint/2010/main" val="892329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pic>
        <p:nvPicPr>
          <p:cNvPr id="4" name="Рисунок 3" descr="Дозвільна документація на будівництво - First Legal">
            <a:extLst>
              <a:ext uri="{FF2B5EF4-FFF2-40B4-BE49-F238E27FC236}">
                <a16:creationId xmlns:a16="http://schemas.microsoft.com/office/drawing/2014/main" id="{E650EE3E-0323-2755-6A2E-A2EAD7E7CF70}"/>
              </a:ext>
            </a:extLst>
          </p:cNvPr>
          <p:cNvPicPr>
            <a:picLocks noChangeAspect="1"/>
          </p:cNvPicPr>
          <p:nvPr/>
        </p:nvPicPr>
        <p:blipFill rotWithShape="1">
          <a:blip r:embed="rId4"/>
          <a:srcRect l="29576" r="32402"/>
          <a:stretch/>
        </p:blipFill>
        <p:spPr>
          <a:xfrm>
            <a:off x="-5597" y="10"/>
            <a:ext cx="4635583" cy="6857990"/>
          </a:xfrm>
          <a:prstGeom prst="rect">
            <a:avLst/>
          </a:prstGeom>
        </p:spPr>
      </p:pic>
      <p:grpSp>
        <p:nvGrpSpPr>
          <p:cNvPr id="13" name="Group 12">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5"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Rectangle 16">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8"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Rectangle 41">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3"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Rectangle 53">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5"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3" name="Місце для вмісту 2">
            <a:extLst>
              <a:ext uri="{FF2B5EF4-FFF2-40B4-BE49-F238E27FC236}">
                <a16:creationId xmlns:a16="http://schemas.microsoft.com/office/drawing/2014/main" id="{DFB64FDB-D109-94AE-1B0B-29A3B167225F}"/>
              </a:ext>
            </a:extLst>
          </p:cNvPr>
          <p:cNvSpPr>
            <a:spLocks noGrp="1"/>
          </p:cNvSpPr>
          <p:nvPr>
            <p:ph idx="1"/>
          </p:nvPr>
        </p:nvSpPr>
        <p:spPr>
          <a:xfrm>
            <a:off x="4968958" y="213324"/>
            <a:ext cx="6553141" cy="6214958"/>
          </a:xfrm>
        </p:spPr>
        <p:txBody>
          <a:bodyPr vert="horz" lIns="91440" tIns="45720" rIns="91440" bIns="45720" rtlCol="0" anchor="t">
            <a:normAutofit/>
          </a:bodyPr>
          <a:lstStyle/>
          <a:p>
            <a:pPr>
              <a:lnSpc>
                <a:spcPct val="110000"/>
              </a:lnSpc>
            </a:pPr>
            <a:r>
              <a:rPr lang="uk-UA" sz="1800" dirty="0">
                <a:solidFill>
                  <a:schemeClr val="bg2"/>
                </a:solidFill>
                <a:ea typeface="+mn-lt"/>
                <a:cs typeface="+mn-lt"/>
              </a:rPr>
              <a:t>Монтажні роботи здійснюються строго у відповідності до ПВР (проекту виконання робіт), що складається з: </a:t>
            </a:r>
            <a:endParaRPr lang="uk-UA" sz="1800">
              <a:solidFill>
                <a:schemeClr val="bg2"/>
              </a:solidFill>
            </a:endParaRPr>
          </a:p>
          <a:p>
            <a:pPr>
              <a:lnSpc>
                <a:spcPct val="110000"/>
              </a:lnSpc>
            </a:pPr>
            <a:r>
              <a:rPr lang="uk-UA" sz="1800" dirty="0">
                <a:solidFill>
                  <a:schemeClr val="bg2"/>
                </a:solidFill>
                <a:ea typeface="+mn-lt"/>
                <a:cs typeface="+mn-lt"/>
              </a:rPr>
              <a:t>1) відомість обсягів монтажних робіт;</a:t>
            </a:r>
            <a:endParaRPr lang="uk-UA" sz="1800">
              <a:solidFill>
                <a:schemeClr val="bg2"/>
              </a:solidFill>
            </a:endParaRPr>
          </a:p>
          <a:p>
            <a:pPr>
              <a:lnSpc>
                <a:spcPct val="110000"/>
              </a:lnSpc>
            </a:pPr>
            <a:r>
              <a:rPr lang="uk-UA" sz="1800" dirty="0">
                <a:solidFill>
                  <a:schemeClr val="bg2"/>
                </a:solidFill>
                <a:ea typeface="+mn-lt"/>
                <a:cs typeface="+mn-lt"/>
              </a:rPr>
              <a:t>2) технологічні схеми монтажу будівлі або конструктивних елементів;</a:t>
            </a:r>
            <a:endParaRPr lang="uk-UA" sz="1800">
              <a:solidFill>
                <a:schemeClr val="bg2"/>
              </a:solidFill>
            </a:endParaRPr>
          </a:p>
          <a:p>
            <a:pPr>
              <a:lnSpc>
                <a:spcPct val="110000"/>
              </a:lnSpc>
            </a:pPr>
            <a:r>
              <a:rPr lang="uk-UA" sz="1800" dirty="0">
                <a:solidFill>
                  <a:schemeClr val="bg2"/>
                </a:solidFill>
                <a:ea typeface="+mn-lt"/>
                <a:cs typeface="+mn-lt"/>
              </a:rPr>
              <a:t>3) технологічні схеми укрупнення конструкцій і майданчиків для укрупненого збирання; </a:t>
            </a:r>
            <a:endParaRPr lang="uk-UA" sz="1800">
              <a:solidFill>
                <a:schemeClr val="bg2"/>
              </a:solidFill>
            </a:endParaRPr>
          </a:p>
          <a:p>
            <a:pPr>
              <a:lnSpc>
                <a:spcPct val="110000"/>
              </a:lnSpc>
            </a:pPr>
            <a:r>
              <a:rPr lang="uk-UA" sz="1800" dirty="0">
                <a:solidFill>
                  <a:schemeClr val="bg2"/>
                </a:solidFill>
                <a:ea typeface="+mn-lt"/>
                <a:cs typeface="+mn-lt"/>
              </a:rPr>
              <a:t>4) креслення тимчасових опор, креслення </a:t>
            </a:r>
            <a:r>
              <a:rPr lang="uk-UA" sz="1800" err="1">
                <a:solidFill>
                  <a:schemeClr val="bg2"/>
                </a:solidFill>
                <a:ea typeface="+mn-lt"/>
                <a:cs typeface="+mn-lt"/>
              </a:rPr>
              <a:t>стропувальних</a:t>
            </a:r>
            <a:r>
              <a:rPr lang="uk-UA" sz="1800" dirty="0">
                <a:solidFill>
                  <a:schemeClr val="bg2"/>
                </a:solidFill>
                <a:ea typeface="+mn-lt"/>
                <a:cs typeface="+mn-lt"/>
              </a:rPr>
              <a:t> і монтажних пристроїв або обладнання;</a:t>
            </a:r>
            <a:endParaRPr lang="uk-UA" sz="1800">
              <a:solidFill>
                <a:schemeClr val="bg2"/>
              </a:solidFill>
            </a:endParaRPr>
          </a:p>
          <a:p>
            <a:pPr>
              <a:lnSpc>
                <a:spcPct val="110000"/>
              </a:lnSpc>
            </a:pPr>
            <a:r>
              <a:rPr lang="uk-UA" sz="1800" dirty="0">
                <a:solidFill>
                  <a:schemeClr val="bg2"/>
                </a:solidFill>
                <a:ea typeface="+mn-lt"/>
                <a:cs typeface="+mn-lt"/>
              </a:rPr>
              <a:t>5) вимоги, щодо точності встановлення і схеми геодезичного</a:t>
            </a:r>
            <a:r>
              <a:rPr lang="uk-UA" sz="1800" dirty="0">
                <a:solidFill>
                  <a:schemeClr val="tx2"/>
                </a:solidFill>
                <a:ea typeface="+mn-lt"/>
                <a:cs typeface="+mn-lt"/>
              </a:rPr>
              <a:t> забезпечення монтажних робіт;</a:t>
            </a:r>
            <a:endParaRPr lang="uk-UA" sz="1800">
              <a:solidFill>
                <a:schemeClr val="tx2"/>
              </a:solidFill>
            </a:endParaRPr>
          </a:p>
          <a:p>
            <a:pPr>
              <a:lnSpc>
                <a:spcPct val="110000"/>
              </a:lnSpc>
            </a:pPr>
            <a:r>
              <a:rPr lang="uk-UA" sz="1800" dirty="0">
                <a:solidFill>
                  <a:schemeClr val="tx2"/>
                </a:solidFill>
                <a:ea typeface="+mn-lt"/>
                <a:cs typeface="+mn-lt"/>
              </a:rPr>
              <a:t>6) графіки проведення монтажних робіт, руху машин і механізмів, постачання будівельних конструкцій на будівельний майданчик; </a:t>
            </a:r>
            <a:endParaRPr lang="uk-UA" sz="1800">
              <a:solidFill>
                <a:schemeClr val="tx2"/>
              </a:solidFill>
            </a:endParaRPr>
          </a:p>
          <a:p>
            <a:pPr>
              <a:lnSpc>
                <a:spcPct val="110000"/>
              </a:lnSpc>
            </a:pPr>
            <a:r>
              <a:rPr lang="uk-UA" sz="1800" dirty="0">
                <a:solidFill>
                  <a:schemeClr val="tx2"/>
                </a:solidFill>
                <a:ea typeface="+mn-lt"/>
                <a:cs typeface="+mn-lt"/>
              </a:rPr>
              <a:t>7) додаткові технологічні вимоги; </a:t>
            </a:r>
            <a:endParaRPr lang="uk-UA" sz="1800">
              <a:solidFill>
                <a:schemeClr val="tx2"/>
              </a:solidFill>
            </a:endParaRPr>
          </a:p>
          <a:p>
            <a:pPr>
              <a:lnSpc>
                <a:spcPct val="110000"/>
              </a:lnSpc>
            </a:pPr>
            <a:r>
              <a:rPr lang="uk-UA" sz="1800" dirty="0">
                <a:solidFill>
                  <a:schemeClr val="tx2"/>
                </a:solidFill>
                <a:ea typeface="+mn-lt"/>
                <a:cs typeface="+mn-lt"/>
              </a:rPr>
              <a:t>8) вимоги щодо техніки безпеки та охорони праці; </a:t>
            </a:r>
            <a:endParaRPr lang="uk-UA" sz="1800" dirty="0">
              <a:solidFill>
                <a:schemeClr val="tx2"/>
              </a:solidFill>
            </a:endParaRPr>
          </a:p>
          <a:p>
            <a:pPr>
              <a:lnSpc>
                <a:spcPct val="110000"/>
              </a:lnSpc>
            </a:pPr>
            <a:endParaRPr lang="uk-UA" sz="1100"/>
          </a:p>
        </p:txBody>
      </p:sp>
    </p:spTree>
    <p:extLst>
      <p:ext uri="{BB962C8B-B14F-4D97-AF65-F5344CB8AC3E}">
        <p14:creationId xmlns:p14="http://schemas.microsoft.com/office/powerpoint/2010/main" val="3148668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13" name="Rectangle 12">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Заголовок 1">
            <a:extLst>
              <a:ext uri="{FF2B5EF4-FFF2-40B4-BE49-F238E27FC236}">
                <a16:creationId xmlns:a16="http://schemas.microsoft.com/office/drawing/2014/main" id="{3A7A46EC-2B90-FCF6-4AFB-5202B869A872}"/>
              </a:ext>
            </a:extLst>
          </p:cNvPr>
          <p:cNvSpPr>
            <a:spLocks noGrp="1"/>
          </p:cNvSpPr>
          <p:nvPr>
            <p:ph type="title"/>
          </p:nvPr>
        </p:nvSpPr>
        <p:spPr>
          <a:xfrm>
            <a:off x="855266" y="618518"/>
            <a:ext cx="2851417" cy="1478570"/>
          </a:xfrm>
        </p:spPr>
        <p:txBody>
          <a:bodyPr>
            <a:noAutofit/>
          </a:bodyPr>
          <a:lstStyle/>
          <a:p>
            <a:r>
              <a:rPr lang="uk-UA" sz="2800" dirty="0">
                <a:ea typeface="+mj-lt"/>
                <a:cs typeface="+mj-lt"/>
              </a:rPr>
              <a:t>Класифікація методів монтажу будівельних конструкцій</a:t>
            </a:r>
            <a:endParaRPr lang="uk-UA" sz="2800" dirty="0"/>
          </a:p>
        </p:txBody>
      </p:sp>
      <p:sp>
        <p:nvSpPr>
          <p:cNvPr id="3" name="Місце для вмісту 2">
            <a:extLst>
              <a:ext uri="{FF2B5EF4-FFF2-40B4-BE49-F238E27FC236}">
                <a16:creationId xmlns:a16="http://schemas.microsoft.com/office/drawing/2014/main" id="{F22F383C-AC7F-7DD3-AE34-C8E301B3F4A9}"/>
              </a:ext>
            </a:extLst>
          </p:cNvPr>
          <p:cNvSpPr>
            <a:spLocks noGrp="1"/>
          </p:cNvSpPr>
          <p:nvPr>
            <p:ph idx="1"/>
          </p:nvPr>
        </p:nvSpPr>
        <p:spPr>
          <a:xfrm>
            <a:off x="769668" y="2524307"/>
            <a:ext cx="2862444" cy="4332056"/>
          </a:xfrm>
        </p:spPr>
        <p:txBody>
          <a:bodyPr vert="horz" lIns="91440" tIns="45720" rIns="91440" bIns="45720" rtlCol="0" anchor="t">
            <a:normAutofit/>
          </a:bodyPr>
          <a:lstStyle/>
          <a:p>
            <a:r>
              <a:rPr lang="uk-UA" sz="1800" dirty="0">
                <a:solidFill>
                  <a:schemeClr val="tx2"/>
                </a:solidFill>
                <a:ea typeface="+mn-lt"/>
                <a:cs typeface="+mn-lt"/>
              </a:rPr>
              <a:t>Залежно від ступеня укрупнення конструкцій розрізняють</a:t>
            </a:r>
            <a:r>
              <a:rPr lang="uk-UA" sz="1800" dirty="0">
                <a:solidFill>
                  <a:srgbClr val="FFFFFF"/>
                </a:solidFill>
                <a:ea typeface="+mn-lt"/>
                <a:cs typeface="+mn-lt"/>
              </a:rPr>
              <a:t> </a:t>
            </a:r>
            <a:r>
              <a:rPr lang="uk-UA" sz="1800" dirty="0" err="1">
                <a:solidFill>
                  <a:schemeClr val="bg2"/>
                </a:solidFill>
                <a:ea typeface="+mn-lt"/>
                <a:cs typeface="+mn-lt"/>
              </a:rPr>
              <a:t>поелементні</a:t>
            </a:r>
            <a:r>
              <a:rPr lang="uk-UA" sz="1800" dirty="0">
                <a:solidFill>
                  <a:schemeClr val="bg2"/>
                </a:solidFill>
                <a:ea typeface="+mn-lt"/>
                <a:cs typeface="+mn-lt"/>
              </a:rPr>
              <a:t> монтаж, монтаж укрупненими блоками і монтаж споруд цілком (рис.2).</a:t>
            </a:r>
            <a:endParaRPr lang="uk-UA" sz="1800" dirty="0" err="1">
              <a:solidFill>
                <a:schemeClr val="bg2"/>
              </a:solidFill>
            </a:endParaRPr>
          </a:p>
          <a:p>
            <a:endParaRPr lang="uk-UA" sz="1400">
              <a:solidFill>
                <a:srgbClr val="FFFFFF"/>
              </a:solidFill>
            </a:endParaRPr>
          </a:p>
        </p:txBody>
      </p:sp>
      <p:grpSp>
        <p:nvGrpSpPr>
          <p:cNvPr id="17" name="Group 16">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8"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9"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0"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5"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4" name="Рисунок 3" descr="Зображення, що містить текст, схема, ескіз, Креслення&#10;&#10;Опис створено автоматично">
            <a:extLst>
              <a:ext uri="{FF2B5EF4-FFF2-40B4-BE49-F238E27FC236}">
                <a16:creationId xmlns:a16="http://schemas.microsoft.com/office/drawing/2014/main" id="{3369D1CE-D1E3-AC88-4EE6-29722AE61F06}"/>
              </a:ext>
            </a:extLst>
          </p:cNvPr>
          <p:cNvPicPr>
            <a:picLocks noChangeAspect="1"/>
          </p:cNvPicPr>
          <p:nvPr/>
        </p:nvPicPr>
        <p:blipFill>
          <a:blip r:embed="rId3"/>
          <a:stretch>
            <a:fillRect/>
          </a:stretch>
        </p:blipFill>
        <p:spPr>
          <a:xfrm>
            <a:off x="4711778" y="1424865"/>
            <a:ext cx="6844045" cy="4003765"/>
          </a:xfrm>
          <a:prstGeom prst="rect">
            <a:avLst/>
          </a:prstGeom>
        </p:spPr>
      </p:pic>
      <p:sp>
        <p:nvSpPr>
          <p:cNvPr id="5" name="TextBox 4">
            <a:extLst>
              <a:ext uri="{FF2B5EF4-FFF2-40B4-BE49-F238E27FC236}">
                <a16:creationId xmlns:a16="http://schemas.microsoft.com/office/drawing/2014/main" id="{3E44FC4C-1003-8C50-B390-4975DF8C2488}"/>
              </a:ext>
            </a:extLst>
          </p:cNvPr>
          <p:cNvSpPr txBox="1"/>
          <p:nvPr/>
        </p:nvSpPr>
        <p:spPr>
          <a:xfrm>
            <a:off x="7702824" y="5510695"/>
            <a:ext cx="8613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dirty="0"/>
              <a:t>Рис. 2</a:t>
            </a:r>
          </a:p>
        </p:txBody>
      </p:sp>
      <p:pic>
        <p:nvPicPr>
          <p:cNvPr id="6" name="Рисунок 5" descr="Зображення, що містить білий, дизайн&#10;&#10;Опис створено автоматично">
            <a:extLst>
              <a:ext uri="{FF2B5EF4-FFF2-40B4-BE49-F238E27FC236}">
                <a16:creationId xmlns:a16="http://schemas.microsoft.com/office/drawing/2014/main" id="{BDAECD68-DFB6-8228-F035-F03A954FCA93}"/>
              </a:ext>
            </a:extLst>
          </p:cNvPr>
          <p:cNvPicPr>
            <a:picLocks noChangeAspect="1"/>
          </p:cNvPicPr>
          <p:nvPr/>
        </p:nvPicPr>
        <p:blipFill>
          <a:blip r:embed="rId4"/>
          <a:stretch>
            <a:fillRect/>
          </a:stretch>
        </p:blipFill>
        <p:spPr>
          <a:xfrm>
            <a:off x="5904947" y="3768035"/>
            <a:ext cx="868019" cy="845930"/>
          </a:xfrm>
          <a:prstGeom prst="rect">
            <a:avLst/>
          </a:prstGeom>
        </p:spPr>
      </p:pic>
    </p:spTree>
    <p:extLst>
      <p:ext uri="{BB962C8B-B14F-4D97-AF65-F5344CB8AC3E}">
        <p14:creationId xmlns:p14="http://schemas.microsoft.com/office/powerpoint/2010/main" val="257640724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872A0B-8668-4500-9509-EAA581B26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8B504305-5526-408E-85F7-F0BA7E527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5827CE64-2533-45A6-9A39-7D5052E5CEE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Заголовок 1">
            <a:extLst>
              <a:ext uri="{FF2B5EF4-FFF2-40B4-BE49-F238E27FC236}">
                <a16:creationId xmlns:a16="http://schemas.microsoft.com/office/drawing/2014/main" id="{4B474C59-4806-7B23-A302-DF9F1BA0C682}"/>
              </a:ext>
            </a:extLst>
          </p:cNvPr>
          <p:cNvSpPr>
            <a:spLocks noGrp="1"/>
          </p:cNvSpPr>
          <p:nvPr>
            <p:ph type="title"/>
          </p:nvPr>
        </p:nvSpPr>
        <p:spPr>
          <a:xfrm>
            <a:off x="6448425" y="618518"/>
            <a:ext cx="4598985" cy="1478570"/>
          </a:xfrm>
        </p:spPr>
        <p:txBody>
          <a:bodyPr>
            <a:normAutofit/>
          </a:bodyPr>
          <a:lstStyle/>
          <a:p>
            <a:endParaRPr lang="uk-UA"/>
          </a:p>
        </p:txBody>
      </p:sp>
      <p:pic>
        <p:nvPicPr>
          <p:cNvPr id="4" name="Рисунок 3" descr="Общие сведения о методах и способах монтажа строительных конструкций">
            <a:extLst>
              <a:ext uri="{FF2B5EF4-FFF2-40B4-BE49-F238E27FC236}">
                <a16:creationId xmlns:a16="http://schemas.microsoft.com/office/drawing/2014/main" id="{6BC289B4-A9FC-120B-369E-A07294B7FBA1}"/>
              </a:ext>
            </a:extLst>
          </p:cNvPr>
          <p:cNvPicPr>
            <a:picLocks noChangeAspect="1"/>
          </p:cNvPicPr>
          <p:nvPr/>
        </p:nvPicPr>
        <p:blipFill rotWithShape="1">
          <a:blip r:embed="rId4"/>
          <a:srcRect r="2" b="773"/>
          <a:stretch/>
        </p:blipFill>
        <p:spPr>
          <a:xfrm>
            <a:off x="-5596" y="10"/>
            <a:ext cx="3815597" cy="6857990"/>
          </a:xfrm>
          <a:prstGeom prst="rect">
            <a:avLst/>
          </a:prstGeom>
        </p:spPr>
      </p:pic>
      <p:grpSp>
        <p:nvGrpSpPr>
          <p:cNvPr id="13" name="Group 12">
            <a:extLst>
              <a:ext uri="{FF2B5EF4-FFF2-40B4-BE49-F238E27FC236}">
                <a16:creationId xmlns:a16="http://schemas.microsoft.com/office/drawing/2014/main" id="{240590EE-5428-41AA-95B2-96FCC1CE67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494DCC55-99C6-45CF-B357-E3848C8093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5" name="Freeform 6">
              <a:extLst>
                <a:ext uri="{FF2B5EF4-FFF2-40B4-BE49-F238E27FC236}">
                  <a16:creationId xmlns:a16="http://schemas.microsoft.com/office/drawing/2014/main" id="{63D64E32-FF0C-4665-B9D8-D1ECAAE5BA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 name="Freeform 7">
              <a:extLst>
                <a:ext uri="{FF2B5EF4-FFF2-40B4-BE49-F238E27FC236}">
                  <a16:creationId xmlns:a16="http://schemas.microsoft.com/office/drawing/2014/main" id="{3675001D-3840-4589-8190-505A7F52F0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Rectangle 16">
              <a:extLst>
                <a:ext uri="{FF2B5EF4-FFF2-40B4-BE49-F238E27FC236}">
                  <a16:creationId xmlns:a16="http://schemas.microsoft.com/office/drawing/2014/main" id="{19E34E87-395F-4023-A80E-D1CBAAEBD9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8" name="Freeform 9">
              <a:extLst>
                <a:ext uri="{FF2B5EF4-FFF2-40B4-BE49-F238E27FC236}">
                  <a16:creationId xmlns:a16="http://schemas.microsoft.com/office/drawing/2014/main" id="{6FB1B38F-1B92-41C3-AA1D-6D6440FB0D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0">
              <a:extLst>
                <a:ext uri="{FF2B5EF4-FFF2-40B4-BE49-F238E27FC236}">
                  <a16:creationId xmlns:a16="http://schemas.microsoft.com/office/drawing/2014/main" id="{02FBE453-FBD2-4348-8DDA-4A023444E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1">
              <a:extLst>
                <a:ext uri="{FF2B5EF4-FFF2-40B4-BE49-F238E27FC236}">
                  <a16:creationId xmlns:a16="http://schemas.microsoft.com/office/drawing/2014/main" id="{60D719E8-BF78-4F42-B9D1-7F5E02A36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2">
              <a:extLst>
                <a:ext uri="{FF2B5EF4-FFF2-40B4-BE49-F238E27FC236}">
                  <a16:creationId xmlns:a16="http://schemas.microsoft.com/office/drawing/2014/main" id="{5EC70737-9C19-4CF5-84DA-B22A960D53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3">
              <a:extLst>
                <a:ext uri="{FF2B5EF4-FFF2-40B4-BE49-F238E27FC236}">
                  <a16:creationId xmlns:a16="http://schemas.microsoft.com/office/drawing/2014/main" id="{88FD042E-E56E-4360-9620-F811AB9A3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4">
              <a:extLst>
                <a:ext uri="{FF2B5EF4-FFF2-40B4-BE49-F238E27FC236}">
                  <a16:creationId xmlns:a16="http://schemas.microsoft.com/office/drawing/2014/main" id="{18F15D2B-0812-46F6-B0F4-6A6714B5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5">
              <a:extLst>
                <a:ext uri="{FF2B5EF4-FFF2-40B4-BE49-F238E27FC236}">
                  <a16:creationId xmlns:a16="http://schemas.microsoft.com/office/drawing/2014/main" id="{0C2F2A50-98DD-4F92-BDFE-B72E235766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6">
              <a:extLst>
                <a:ext uri="{FF2B5EF4-FFF2-40B4-BE49-F238E27FC236}">
                  <a16:creationId xmlns:a16="http://schemas.microsoft.com/office/drawing/2014/main" id="{473541D9-6DAE-4718-97D4-8952F4E7CC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7">
              <a:extLst>
                <a:ext uri="{FF2B5EF4-FFF2-40B4-BE49-F238E27FC236}">
                  <a16:creationId xmlns:a16="http://schemas.microsoft.com/office/drawing/2014/main" id="{3A56C5E9-011C-44D2-AF94-3BF5420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8">
              <a:extLst>
                <a:ext uri="{FF2B5EF4-FFF2-40B4-BE49-F238E27FC236}">
                  <a16:creationId xmlns:a16="http://schemas.microsoft.com/office/drawing/2014/main" id="{CD279E0E-1CD5-4F41-96A5-3A09707E81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9">
              <a:extLst>
                <a:ext uri="{FF2B5EF4-FFF2-40B4-BE49-F238E27FC236}">
                  <a16:creationId xmlns:a16="http://schemas.microsoft.com/office/drawing/2014/main" id="{F5A6F094-9E54-4985-8738-D2067A4F0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0">
              <a:extLst>
                <a:ext uri="{FF2B5EF4-FFF2-40B4-BE49-F238E27FC236}">
                  <a16:creationId xmlns:a16="http://schemas.microsoft.com/office/drawing/2014/main" id="{99D51F59-FA93-490E-B9CF-97BB63747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1">
              <a:extLst>
                <a:ext uri="{FF2B5EF4-FFF2-40B4-BE49-F238E27FC236}">
                  <a16:creationId xmlns:a16="http://schemas.microsoft.com/office/drawing/2014/main" id="{3CD83DC6-F4A0-4A4D-AAC3-83983F960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2">
              <a:extLst>
                <a:ext uri="{FF2B5EF4-FFF2-40B4-BE49-F238E27FC236}">
                  <a16:creationId xmlns:a16="http://schemas.microsoft.com/office/drawing/2014/main" id="{6E9B4028-C74F-4631-8312-68B30E6E6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3">
              <a:extLst>
                <a:ext uri="{FF2B5EF4-FFF2-40B4-BE49-F238E27FC236}">
                  <a16:creationId xmlns:a16="http://schemas.microsoft.com/office/drawing/2014/main" id="{1E3337C9-1DDE-4E2E-8519-7D2C23C95F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4">
              <a:extLst>
                <a:ext uri="{FF2B5EF4-FFF2-40B4-BE49-F238E27FC236}">
                  <a16:creationId xmlns:a16="http://schemas.microsoft.com/office/drawing/2014/main" id="{754A526E-6EC0-458A-9C4C-008F6749CD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5">
              <a:extLst>
                <a:ext uri="{FF2B5EF4-FFF2-40B4-BE49-F238E27FC236}">
                  <a16:creationId xmlns:a16="http://schemas.microsoft.com/office/drawing/2014/main" id="{6A3DA723-7448-48CF-8BD2-FED2D4FE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6">
              <a:extLst>
                <a:ext uri="{FF2B5EF4-FFF2-40B4-BE49-F238E27FC236}">
                  <a16:creationId xmlns:a16="http://schemas.microsoft.com/office/drawing/2014/main" id="{9B506EC1-D8A8-4532-B78B-A236567EE0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7">
              <a:extLst>
                <a:ext uri="{FF2B5EF4-FFF2-40B4-BE49-F238E27FC236}">
                  <a16:creationId xmlns:a16="http://schemas.microsoft.com/office/drawing/2014/main" id="{AA9DFB36-74F4-4977-ABC5-3257EDA33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8">
              <a:extLst>
                <a:ext uri="{FF2B5EF4-FFF2-40B4-BE49-F238E27FC236}">
                  <a16:creationId xmlns:a16="http://schemas.microsoft.com/office/drawing/2014/main" id="{966A7FBA-BB79-4AF0-90C2-5F2BC9F2D1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9">
              <a:extLst>
                <a:ext uri="{FF2B5EF4-FFF2-40B4-BE49-F238E27FC236}">
                  <a16:creationId xmlns:a16="http://schemas.microsoft.com/office/drawing/2014/main" id="{23BB8A47-FF1B-44E5-8D93-7ADF37F1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30">
              <a:extLst>
                <a:ext uri="{FF2B5EF4-FFF2-40B4-BE49-F238E27FC236}">
                  <a16:creationId xmlns:a16="http://schemas.microsoft.com/office/drawing/2014/main" id="{E463E1B7-7BED-4425-95B7-F6F75F8733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1">
              <a:extLst>
                <a:ext uri="{FF2B5EF4-FFF2-40B4-BE49-F238E27FC236}">
                  <a16:creationId xmlns:a16="http://schemas.microsoft.com/office/drawing/2014/main" id="{749D0675-4397-4610-9807-2F7C1CC94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2">
              <a:extLst>
                <a:ext uri="{FF2B5EF4-FFF2-40B4-BE49-F238E27FC236}">
                  <a16:creationId xmlns:a16="http://schemas.microsoft.com/office/drawing/2014/main" id="{DE7617CF-8919-43C3-9557-08D67C7DAF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Rectangle 41">
              <a:extLst>
                <a:ext uri="{FF2B5EF4-FFF2-40B4-BE49-F238E27FC236}">
                  <a16:creationId xmlns:a16="http://schemas.microsoft.com/office/drawing/2014/main" id="{3DB68720-7E37-4930-9900-8632140D6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3" name="Freeform 34">
              <a:extLst>
                <a:ext uri="{FF2B5EF4-FFF2-40B4-BE49-F238E27FC236}">
                  <a16:creationId xmlns:a16="http://schemas.microsoft.com/office/drawing/2014/main" id="{202F13DF-5B76-468E-A95E-80780788BD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5">
              <a:extLst>
                <a:ext uri="{FF2B5EF4-FFF2-40B4-BE49-F238E27FC236}">
                  <a16:creationId xmlns:a16="http://schemas.microsoft.com/office/drawing/2014/main" id="{219143C2-6062-4C2C-9563-6534108E3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6">
              <a:extLst>
                <a:ext uri="{FF2B5EF4-FFF2-40B4-BE49-F238E27FC236}">
                  <a16:creationId xmlns:a16="http://schemas.microsoft.com/office/drawing/2014/main" id="{38413A0C-26DB-479B-B747-1D813610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7">
              <a:extLst>
                <a:ext uri="{FF2B5EF4-FFF2-40B4-BE49-F238E27FC236}">
                  <a16:creationId xmlns:a16="http://schemas.microsoft.com/office/drawing/2014/main" id="{CB526B5F-4FAA-4B4C-8AF8-B98EC74A3D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8">
              <a:extLst>
                <a:ext uri="{FF2B5EF4-FFF2-40B4-BE49-F238E27FC236}">
                  <a16:creationId xmlns:a16="http://schemas.microsoft.com/office/drawing/2014/main" id="{54FFF88E-6D69-4AE9-8378-D16419155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9">
              <a:extLst>
                <a:ext uri="{FF2B5EF4-FFF2-40B4-BE49-F238E27FC236}">
                  <a16:creationId xmlns:a16="http://schemas.microsoft.com/office/drawing/2014/main" id="{8008115A-CE00-4E36-BAF1-B511F21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0">
              <a:extLst>
                <a:ext uri="{FF2B5EF4-FFF2-40B4-BE49-F238E27FC236}">
                  <a16:creationId xmlns:a16="http://schemas.microsoft.com/office/drawing/2014/main" id="{2935DB29-6F85-47D8-863C-11386389DB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1">
              <a:extLst>
                <a:ext uri="{FF2B5EF4-FFF2-40B4-BE49-F238E27FC236}">
                  <a16:creationId xmlns:a16="http://schemas.microsoft.com/office/drawing/2014/main" id="{4FB8E51B-1AC1-4671-B181-473C29BEC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2">
              <a:extLst>
                <a:ext uri="{FF2B5EF4-FFF2-40B4-BE49-F238E27FC236}">
                  <a16:creationId xmlns:a16="http://schemas.microsoft.com/office/drawing/2014/main" id="{91E6AE4F-959F-4ED7-A199-8C0307E40E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3">
              <a:extLst>
                <a:ext uri="{FF2B5EF4-FFF2-40B4-BE49-F238E27FC236}">
                  <a16:creationId xmlns:a16="http://schemas.microsoft.com/office/drawing/2014/main" id="{A0445E55-0009-44A5-AA6A-350D9D48A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4">
              <a:extLst>
                <a:ext uri="{FF2B5EF4-FFF2-40B4-BE49-F238E27FC236}">
                  <a16:creationId xmlns:a16="http://schemas.microsoft.com/office/drawing/2014/main" id="{B5291C75-4ECA-4829-B824-5725C32905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Rectangle 53">
              <a:extLst>
                <a:ext uri="{FF2B5EF4-FFF2-40B4-BE49-F238E27FC236}">
                  <a16:creationId xmlns:a16="http://schemas.microsoft.com/office/drawing/2014/main" id="{6793376D-3E7C-4F04-8BC8-EC4820622BE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5" name="Freeform 46">
              <a:extLst>
                <a:ext uri="{FF2B5EF4-FFF2-40B4-BE49-F238E27FC236}">
                  <a16:creationId xmlns:a16="http://schemas.microsoft.com/office/drawing/2014/main" id="{3596510A-5528-445D-AFEA-6E3F89BA8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7">
              <a:extLst>
                <a:ext uri="{FF2B5EF4-FFF2-40B4-BE49-F238E27FC236}">
                  <a16:creationId xmlns:a16="http://schemas.microsoft.com/office/drawing/2014/main" id="{E1B69479-D8C9-4E2E-A931-4D49C4FD7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8">
              <a:extLst>
                <a:ext uri="{FF2B5EF4-FFF2-40B4-BE49-F238E27FC236}">
                  <a16:creationId xmlns:a16="http://schemas.microsoft.com/office/drawing/2014/main" id="{0A759A2E-A8B1-44C8-B3F9-A16714C89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9">
              <a:extLst>
                <a:ext uri="{FF2B5EF4-FFF2-40B4-BE49-F238E27FC236}">
                  <a16:creationId xmlns:a16="http://schemas.microsoft.com/office/drawing/2014/main" id="{6C2B3B3C-1DC9-4352-BB73-801976C8F5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0">
              <a:extLst>
                <a:ext uri="{FF2B5EF4-FFF2-40B4-BE49-F238E27FC236}">
                  <a16:creationId xmlns:a16="http://schemas.microsoft.com/office/drawing/2014/main" id="{EE22E3A8-5789-4189-9AC7-98D6826B0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1">
              <a:extLst>
                <a:ext uri="{FF2B5EF4-FFF2-40B4-BE49-F238E27FC236}">
                  <a16:creationId xmlns:a16="http://schemas.microsoft.com/office/drawing/2014/main" id="{9AC0FC74-D003-4D0D-9CAF-F6A03739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2">
              <a:extLst>
                <a:ext uri="{FF2B5EF4-FFF2-40B4-BE49-F238E27FC236}">
                  <a16:creationId xmlns:a16="http://schemas.microsoft.com/office/drawing/2014/main" id="{126C2057-02E1-4348-ABEB-EAC063A17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3">
              <a:extLst>
                <a:ext uri="{FF2B5EF4-FFF2-40B4-BE49-F238E27FC236}">
                  <a16:creationId xmlns:a16="http://schemas.microsoft.com/office/drawing/2014/main" id="{5150586D-D743-4392-844F-F2AFCCE649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4">
              <a:extLst>
                <a:ext uri="{FF2B5EF4-FFF2-40B4-BE49-F238E27FC236}">
                  <a16:creationId xmlns:a16="http://schemas.microsoft.com/office/drawing/2014/main" id="{9E5B157A-534E-4879-8013-D02864E76F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5">
              <a:extLst>
                <a:ext uri="{FF2B5EF4-FFF2-40B4-BE49-F238E27FC236}">
                  <a16:creationId xmlns:a16="http://schemas.microsoft.com/office/drawing/2014/main" id="{CEE2DD73-7E8C-4F26-8E93-8C32D11B2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6">
              <a:extLst>
                <a:ext uri="{FF2B5EF4-FFF2-40B4-BE49-F238E27FC236}">
                  <a16:creationId xmlns:a16="http://schemas.microsoft.com/office/drawing/2014/main" id="{908CAC5F-DD8E-4A58-BD4C-6D8D29FA49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7">
              <a:extLst>
                <a:ext uri="{FF2B5EF4-FFF2-40B4-BE49-F238E27FC236}">
                  <a16:creationId xmlns:a16="http://schemas.microsoft.com/office/drawing/2014/main" id="{20F130CF-281E-408C-9884-5F8B22CA1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8">
              <a:extLst>
                <a:ext uri="{FF2B5EF4-FFF2-40B4-BE49-F238E27FC236}">
                  <a16:creationId xmlns:a16="http://schemas.microsoft.com/office/drawing/2014/main" id="{3BC78068-9115-4D5D-9B2B-6F9BD9C296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3" name="Місце для вмісту 2">
            <a:extLst>
              <a:ext uri="{FF2B5EF4-FFF2-40B4-BE49-F238E27FC236}">
                <a16:creationId xmlns:a16="http://schemas.microsoft.com/office/drawing/2014/main" id="{9E40EC06-B52F-07A0-304A-1D50CBFF2763}"/>
              </a:ext>
            </a:extLst>
          </p:cNvPr>
          <p:cNvSpPr>
            <a:spLocks noGrp="1"/>
          </p:cNvSpPr>
          <p:nvPr>
            <p:ph idx="1"/>
          </p:nvPr>
        </p:nvSpPr>
        <p:spPr>
          <a:xfrm>
            <a:off x="4012524" y="188341"/>
            <a:ext cx="7946788" cy="6489778"/>
          </a:xfrm>
        </p:spPr>
        <p:txBody>
          <a:bodyPr vert="horz" lIns="91440" tIns="45720" rIns="91440" bIns="45720" rtlCol="0" anchor="t">
            <a:noAutofit/>
          </a:bodyPr>
          <a:lstStyle/>
          <a:p>
            <a:pPr marL="0" indent="0">
              <a:lnSpc>
                <a:spcPct val="110000"/>
              </a:lnSpc>
              <a:buNone/>
            </a:pPr>
            <a:r>
              <a:rPr lang="uk-UA" sz="1800" err="1">
                <a:solidFill>
                  <a:schemeClr val="bg2"/>
                </a:solidFill>
                <a:ea typeface="+mn-lt"/>
                <a:cs typeface="+mn-lt"/>
              </a:rPr>
              <a:t>Поелементний</a:t>
            </a:r>
            <a:r>
              <a:rPr lang="uk-UA" sz="1800" dirty="0">
                <a:solidFill>
                  <a:schemeClr val="bg2"/>
                </a:solidFill>
                <a:ea typeface="+mn-lt"/>
                <a:cs typeface="+mn-lt"/>
              </a:rPr>
              <a:t> монтаж – монтаж конструктивними елементами –</a:t>
            </a:r>
            <a:endParaRPr lang="uk-UA" sz="1800">
              <a:solidFill>
                <a:schemeClr val="bg2"/>
              </a:solidFill>
            </a:endParaRPr>
          </a:p>
          <a:p>
            <a:pPr marL="0" indent="0">
              <a:lnSpc>
                <a:spcPct val="110000"/>
              </a:lnSpc>
              <a:buNone/>
            </a:pPr>
            <a:r>
              <a:rPr lang="uk-UA" sz="1800" dirty="0">
                <a:solidFill>
                  <a:schemeClr val="bg2"/>
                </a:solidFill>
                <a:ea typeface="+mn-lt"/>
                <a:cs typeface="+mn-lt"/>
              </a:rPr>
              <a:t>(колони, плити, ферми). Цей метод має найбільше розповсюдження тому, що вимагає мінімальних витрат на підготовчі роботи і більш зручний для транспортних засобів, а число монтажних підйомів при цьому є максимальним.</a:t>
            </a:r>
            <a:endParaRPr lang="uk-UA" sz="1800">
              <a:solidFill>
                <a:schemeClr val="bg2"/>
              </a:solidFill>
            </a:endParaRPr>
          </a:p>
          <a:p>
            <a:pPr marL="0" indent="0">
              <a:lnSpc>
                <a:spcPct val="110000"/>
              </a:lnSpc>
              <a:buNone/>
            </a:pPr>
            <a:r>
              <a:rPr lang="uk-UA" sz="1800" dirty="0">
                <a:solidFill>
                  <a:schemeClr val="bg2"/>
                </a:solidFill>
                <a:ea typeface="+mn-lt"/>
                <a:cs typeface="+mn-lt"/>
              </a:rPr>
              <a:t>Монтаж блоками – з геометрично незмінних блоків, попередньо зібраних з окремих елементів. Такі блоки можуть бути плоскими, просторовими. При цьому методі знижується число монтажних </a:t>
            </a:r>
            <a:r>
              <a:rPr lang="uk-UA" sz="1800" err="1">
                <a:solidFill>
                  <a:schemeClr val="bg2"/>
                </a:solidFill>
                <a:ea typeface="+mn-lt"/>
                <a:cs typeface="+mn-lt"/>
              </a:rPr>
              <a:t>підйомів,виключається</a:t>
            </a:r>
            <a:r>
              <a:rPr lang="uk-UA" sz="1800" dirty="0">
                <a:solidFill>
                  <a:schemeClr val="bg2"/>
                </a:solidFill>
                <a:ea typeface="+mn-lt"/>
                <a:cs typeface="+mn-lt"/>
              </a:rPr>
              <a:t> виконання на висоті більшості монтажних</a:t>
            </a:r>
            <a:r>
              <a:rPr lang="uk-UA" sz="1800" dirty="0">
                <a:solidFill>
                  <a:schemeClr val="tx2"/>
                </a:solidFill>
                <a:ea typeface="+mn-lt"/>
                <a:cs typeface="+mn-lt"/>
              </a:rPr>
              <a:t> операцій, але необхідні для монтажу крани великої </a:t>
            </a:r>
            <a:r>
              <a:rPr lang="uk-UA" sz="1800" err="1">
                <a:solidFill>
                  <a:schemeClr val="tx2"/>
                </a:solidFill>
                <a:ea typeface="+mn-lt"/>
                <a:cs typeface="+mn-lt"/>
              </a:rPr>
              <a:t>вантажопідійомності.Монтаж</a:t>
            </a:r>
            <a:r>
              <a:rPr lang="uk-UA" sz="1800" dirty="0">
                <a:solidFill>
                  <a:schemeClr val="tx2"/>
                </a:solidFill>
                <a:ea typeface="+mn-lt"/>
                <a:cs typeface="+mn-lt"/>
              </a:rPr>
              <a:t> споруд повністю полягає у зборці всієї споруди в </a:t>
            </a:r>
            <a:r>
              <a:rPr lang="uk-UA" sz="1800" err="1">
                <a:solidFill>
                  <a:schemeClr val="tx2"/>
                </a:solidFill>
                <a:ea typeface="+mn-lt"/>
                <a:cs typeface="+mn-lt"/>
              </a:rPr>
              <a:t>нижньомуположенні</a:t>
            </a:r>
            <a:r>
              <a:rPr lang="uk-UA" sz="1800" dirty="0">
                <a:solidFill>
                  <a:schemeClr val="tx2"/>
                </a:solidFill>
                <a:ea typeface="+mn-lt"/>
                <a:cs typeface="+mn-lt"/>
              </a:rPr>
              <a:t>, одночасному підйомі й установці в проектне положення. Цим</a:t>
            </a:r>
            <a:endParaRPr lang="uk-UA" sz="1800">
              <a:solidFill>
                <a:schemeClr val="tx2"/>
              </a:solidFill>
            </a:endParaRPr>
          </a:p>
          <a:p>
            <a:pPr marL="0" indent="0">
              <a:lnSpc>
                <a:spcPct val="110000"/>
              </a:lnSpc>
              <a:buNone/>
            </a:pPr>
            <a:r>
              <a:rPr lang="uk-UA" sz="1800" dirty="0">
                <a:solidFill>
                  <a:schemeClr val="tx2"/>
                </a:solidFill>
                <a:ea typeface="+mn-lt"/>
                <a:cs typeface="+mn-lt"/>
              </a:rPr>
              <a:t>методом монтують опори ліній </a:t>
            </a:r>
            <a:r>
              <a:rPr lang="uk-UA" sz="1800" err="1">
                <a:solidFill>
                  <a:schemeClr val="tx2"/>
                </a:solidFill>
                <a:ea typeface="+mn-lt"/>
                <a:cs typeface="+mn-lt"/>
              </a:rPr>
              <a:t>електропередач</a:t>
            </a:r>
            <a:r>
              <a:rPr lang="uk-UA" sz="1800" dirty="0">
                <a:solidFill>
                  <a:schemeClr val="tx2"/>
                </a:solidFill>
                <a:ea typeface="+mn-lt"/>
                <a:cs typeface="+mn-lt"/>
              </a:rPr>
              <a:t> , труб, етажерок.</a:t>
            </a:r>
            <a:endParaRPr lang="uk-UA" sz="1800">
              <a:solidFill>
                <a:schemeClr val="tx2"/>
              </a:solidFill>
            </a:endParaRPr>
          </a:p>
          <a:p>
            <a:pPr marL="0" indent="0">
              <a:lnSpc>
                <a:spcPct val="110000"/>
              </a:lnSpc>
              <a:buNone/>
            </a:pPr>
            <a:r>
              <a:rPr lang="uk-UA" sz="1800" dirty="0">
                <a:solidFill>
                  <a:schemeClr val="tx2"/>
                </a:solidFill>
                <a:ea typeface="+mn-lt"/>
                <a:cs typeface="+mn-lt"/>
              </a:rPr>
              <a:t>Метод нарощування полягає в тому, що окремі поверхи чи яруси зводять</a:t>
            </a:r>
            <a:endParaRPr lang="uk-UA" sz="1800">
              <a:solidFill>
                <a:schemeClr val="tx2"/>
              </a:solidFill>
            </a:endParaRPr>
          </a:p>
          <a:p>
            <a:pPr marL="0" indent="0">
              <a:lnSpc>
                <a:spcPct val="110000"/>
              </a:lnSpc>
              <a:buNone/>
            </a:pPr>
            <a:r>
              <a:rPr lang="uk-UA" sz="1800" dirty="0">
                <a:solidFill>
                  <a:schemeClr val="tx2"/>
                </a:solidFill>
                <a:ea typeface="+mn-lt"/>
                <a:cs typeface="+mn-lt"/>
              </a:rPr>
              <a:t>послідовно знизу вгору. При будівництві багатоповерхових будинків вище</a:t>
            </a:r>
            <a:endParaRPr lang="uk-UA" sz="1800">
              <a:solidFill>
                <a:schemeClr val="tx2"/>
              </a:solidFill>
            </a:endParaRPr>
          </a:p>
          <a:p>
            <a:pPr marL="0" indent="0">
              <a:lnSpc>
                <a:spcPct val="110000"/>
              </a:lnSpc>
              <a:buNone/>
            </a:pPr>
            <a:r>
              <a:rPr lang="uk-UA" sz="1800" dirty="0">
                <a:solidFill>
                  <a:schemeClr val="tx2"/>
                </a:solidFill>
                <a:ea typeface="+mn-lt"/>
                <a:cs typeface="+mn-lt"/>
              </a:rPr>
              <a:t>розташовані конструкції послідовно установлюють на раніше змонтованих.</a:t>
            </a:r>
            <a:endParaRPr lang="uk-UA" sz="1800" dirty="0">
              <a:solidFill>
                <a:schemeClr val="tx2"/>
              </a:solidFill>
            </a:endParaRPr>
          </a:p>
          <a:p>
            <a:pPr>
              <a:lnSpc>
                <a:spcPct val="110000"/>
              </a:lnSpc>
            </a:pPr>
            <a:endParaRPr lang="uk-UA" sz="600"/>
          </a:p>
        </p:txBody>
      </p:sp>
    </p:spTree>
    <p:extLst>
      <p:ext uri="{BB962C8B-B14F-4D97-AF65-F5344CB8AC3E}">
        <p14:creationId xmlns:p14="http://schemas.microsoft.com/office/powerpoint/2010/main" val="1112485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FE71CC-E425-BA56-41CD-56530B53A165}"/>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0858C3A8-3FFB-7AB5-5360-12DBB2A07231}"/>
              </a:ext>
            </a:extLst>
          </p:cNvPr>
          <p:cNvSpPr>
            <a:spLocks noGrp="1"/>
          </p:cNvSpPr>
          <p:nvPr>
            <p:ph idx="1"/>
          </p:nvPr>
        </p:nvSpPr>
        <p:spPr>
          <a:xfrm>
            <a:off x="266986" y="100897"/>
            <a:ext cx="11504949" cy="6352369"/>
          </a:xfrm>
        </p:spPr>
        <p:txBody>
          <a:bodyPr vert="horz" lIns="91440" tIns="45720" rIns="91440" bIns="45720" rtlCol="0" anchor="t">
            <a:normAutofit fontScale="85000" lnSpcReduction="10000"/>
          </a:bodyPr>
          <a:lstStyle/>
          <a:p>
            <a:pPr marL="0" indent="0">
              <a:buNone/>
            </a:pPr>
            <a:r>
              <a:rPr lang="uk-UA" sz="2000" dirty="0">
                <a:solidFill>
                  <a:schemeClr val="bg2"/>
                </a:solidFill>
                <a:ea typeface="+mn-lt"/>
                <a:cs typeface="+mn-lt"/>
              </a:rPr>
              <a:t>Метод </a:t>
            </a:r>
            <a:r>
              <a:rPr lang="uk-UA" sz="2000" err="1">
                <a:solidFill>
                  <a:schemeClr val="bg2"/>
                </a:solidFill>
                <a:ea typeface="+mn-lt"/>
                <a:cs typeface="+mn-lt"/>
              </a:rPr>
              <a:t>підрощування</a:t>
            </a:r>
            <a:r>
              <a:rPr lang="uk-UA" sz="2000" dirty="0">
                <a:solidFill>
                  <a:schemeClr val="bg2"/>
                </a:solidFill>
                <a:ea typeface="+mn-lt"/>
                <a:cs typeface="+mn-lt"/>
              </a:rPr>
              <a:t> полягає в тому, що зведення будинку чи споруди</a:t>
            </a:r>
            <a:endParaRPr lang="uk-UA" sz="2000">
              <a:solidFill>
                <a:schemeClr val="bg2"/>
              </a:solidFill>
            </a:endParaRPr>
          </a:p>
          <a:p>
            <a:pPr marL="0" indent="0">
              <a:buNone/>
            </a:pPr>
            <a:r>
              <a:rPr lang="uk-UA" sz="2000" dirty="0">
                <a:solidFill>
                  <a:schemeClr val="bg2"/>
                </a:solidFill>
                <a:ea typeface="+mn-lt"/>
                <a:cs typeface="+mn-lt"/>
              </a:rPr>
              <a:t>починають з монтажу верхнього ярусу, який збирають на землі й піднімають у</a:t>
            </a:r>
            <a:endParaRPr lang="uk-UA" sz="2000">
              <a:solidFill>
                <a:schemeClr val="bg2"/>
              </a:solidFill>
            </a:endParaRPr>
          </a:p>
          <a:p>
            <a:pPr marL="0" indent="0">
              <a:buNone/>
            </a:pPr>
            <a:r>
              <a:rPr lang="uk-UA" sz="2000" dirty="0">
                <a:solidFill>
                  <a:schemeClr val="bg2"/>
                </a:solidFill>
                <a:ea typeface="+mn-lt"/>
                <a:cs typeface="+mn-lt"/>
              </a:rPr>
              <a:t>проектне положення. Потім піднімають монтажного оснащення.</a:t>
            </a:r>
            <a:endParaRPr lang="uk-UA" sz="2000">
              <a:solidFill>
                <a:schemeClr val="bg2"/>
              </a:solidFill>
            </a:endParaRPr>
          </a:p>
          <a:p>
            <a:pPr marL="0" indent="0">
              <a:buNone/>
            </a:pPr>
            <a:r>
              <a:rPr lang="uk-UA" sz="2000" dirty="0">
                <a:solidFill>
                  <a:schemeClr val="bg2"/>
                </a:solidFill>
                <a:ea typeface="+mn-lt"/>
                <a:cs typeface="+mn-lt"/>
              </a:rPr>
              <a:t>Метод насуву. Зборку конструкцій виконують осторонь від постійних</a:t>
            </a:r>
            <a:endParaRPr lang="uk-UA" sz="2000">
              <a:solidFill>
                <a:schemeClr val="bg2"/>
              </a:solidFill>
            </a:endParaRPr>
          </a:p>
          <a:p>
            <a:pPr marL="0" indent="0">
              <a:buNone/>
            </a:pPr>
            <a:r>
              <a:rPr lang="uk-UA" sz="2000" dirty="0">
                <a:solidFill>
                  <a:schemeClr val="bg2"/>
                </a:solidFill>
                <a:ea typeface="+mn-lt"/>
                <a:cs typeface="+mn-lt"/>
              </a:rPr>
              <a:t>опор. У проектне положення блок насувають по накатаних шляхах.</a:t>
            </a:r>
            <a:endParaRPr lang="uk-UA" sz="2000">
              <a:solidFill>
                <a:schemeClr val="bg2"/>
              </a:solidFill>
            </a:endParaRPr>
          </a:p>
          <a:p>
            <a:pPr marL="0" indent="0">
              <a:buNone/>
            </a:pPr>
            <a:r>
              <a:rPr lang="uk-UA" sz="2000" dirty="0">
                <a:solidFill>
                  <a:schemeClr val="bg2"/>
                </a:solidFill>
                <a:ea typeface="+mn-lt"/>
                <a:cs typeface="+mn-lt"/>
              </a:rPr>
              <a:t>Метод повороту – полягає в тому, що споруду чи конструкцію збирають у горизонтальному положенні. Нижній елемент споруди з’єднують з</a:t>
            </a:r>
            <a:endParaRPr lang="uk-UA" sz="2000">
              <a:solidFill>
                <a:schemeClr val="bg2"/>
              </a:solidFill>
            </a:endParaRPr>
          </a:p>
          <a:p>
            <a:pPr marL="0" indent="0">
              <a:buNone/>
            </a:pPr>
            <a:r>
              <a:rPr lang="uk-UA" sz="2000" dirty="0">
                <a:solidFill>
                  <a:schemeClr val="bg2"/>
                </a:solidFill>
                <a:ea typeface="+mn-lt"/>
                <a:cs typeface="+mn-lt"/>
              </a:rPr>
              <a:t>фундаментом за допомогою поворотного шарніра. Повертають конструкцію краном чи за допомогою спеціального оснащення.</a:t>
            </a:r>
            <a:endParaRPr lang="uk-UA" sz="2000" dirty="0">
              <a:solidFill>
                <a:schemeClr val="bg2"/>
              </a:solidFill>
            </a:endParaRPr>
          </a:p>
          <a:p>
            <a:pPr marL="0" indent="0">
              <a:buNone/>
            </a:pPr>
            <a:r>
              <a:rPr lang="uk-UA" sz="2000" dirty="0">
                <a:ea typeface="+mn-lt"/>
                <a:cs typeface="+mn-lt"/>
              </a:rPr>
              <a:t>З</a:t>
            </a:r>
            <a:r>
              <a:rPr lang="uk-UA" sz="2000" dirty="0">
                <a:solidFill>
                  <a:schemeClr val="tx2"/>
                </a:solidFill>
                <a:ea typeface="+mn-lt"/>
                <a:cs typeface="+mn-lt"/>
              </a:rPr>
              <a:t>алежно від послідовності установки окремих монтажних елементів розрізняють роздільний, комплексний і комбінований методи монтажу.</a:t>
            </a:r>
            <a:endParaRPr lang="uk-UA" sz="2000">
              <a:solidFill>
                <a:schemeClr val="tx2"/>
              </a:solidFill>
            </a:endParaRPr>
          </a:p>
          <a:p>
            <a:pPr marL="0" indent="0">
              <a:buNone/>
            </a:pPr>
            <a:r>
              <a:rPr lang="uk-UA" sz="2000" dirty="0">
                <a:solidFill>
                  <a:schemeClr val="tx2"/>
                </a:solidFill>
                <a:ea typeface="+mn-lt"/>
                <a:cs typeface="+mn-lt"/>
              </a:rPr>
              <a:t>Роздільний монтаж. Установлюють, вивіряють і остаточно закріплюють послідовно однойменні конструктивні елементи.</a:t>
            </a:r>
            <a:endParaRPr lang="uk-UA" sz="2000">
              <a:solidFill>
                <a:schemeClr val="tx2"/>
              </a:solidFill>
            </a:endParaRPr>
          </a:p>
          <a:p>
            <a:pPr marL="0" indent="0">
              <a:buNone/>
            </a:pPr>
            <a:r>
              <a:rPr lang="uk-UA" sz="2000" dirty="0">
                <a:solidFill>
                  <a:schemeClr val="tx2"/>
                </a:solidFill>
                <a:ea typeface="+mn-lt"/>
                <a:cs typeface="+mn-lt"/>
              </a:rPr>
              <a:t>Комплексний монтаж. Установлюють, вивіряють і закріплюють усі</a:t>
            </a:r>
            <a:endParaRPr lang="uk-UA" sz="2000">
              <a:solidFill>
                <a:schemeClr val="tx2"/>
              </a:solidFill>
            </a:endParaRPr>
          </a:p>
          <a:p>
            <a:pPr marL="0" indent="0">
              <a:buNone/>
            </a:pPr>
            <a:r>
              <a:rPr lang="uk-UA" sz="2000" dirty="0">
                <a:solidFill>
                  <a:schemeClr val="tx2"/>
                </a:solidFill>
                <a:ea typeface="+mn-lt"/>
                <a:cs typeface="+mn-lt"/>
              </a:rPr>
              <a:t>конструкції одного осередку </a:t>
            </a:r>
            <a:r>
              <a:rPr lang="uk-UA" sz="2000" err="1">
                <a:solidFill>
                  <a:schemeClr val="tx2"/>
                </a:solidFill>
                <a:ea typeface="+mn-lt"/>
                <a:cs typeface="+mn-lt"/>
              </a:rPr>
              <a:t>будинку.Комбінований</a:t>
            </a:r>
            <a:r>
              <a:rPr lang="uk-UA" sz="2000" dirty="0">
                <a:solidFill>
                  <a:schemeClr val="tx2"/>
                </a:solidFill>
                <a:ea typeface="+mn-lt"/>
                <a:cs typeface="+mn-lt"/>
              </a:rPr>
              <a:t> метод – це поєднання роздільного й комплексного методів</a:t>
            </a:r>
            <a:endParaRPr lang="uk-UA" sz="2000">
              <a:solidFill>
                <a:schemeClr val="tx2"/>
              </a:solidFill>
            </a:endParaRPr>
          </a:p>
          <a:p>
            <a:r>
              <a:rPr lang="uk-UA" sz="2000" dirty="0">
                <a:solidFill>
                  <a:schemeClr val="tx2"/>
                </a:solidFill>
                <a:ea typeface="+mn-lt"/>
                <a:cs typeface="+mn-lt"/>
              </a:rPr>
              <a:t>монтажу.</a:t>
            </a:r>
            <a:endParaRPr lang="uk-UA" sz="2000" dirty="0">
              <a:solidFill>
                <a:schemeClr val="tx2"/>
              </a:solidFill>
            </a:endParaRPr>
          </a:p>
          <a:p>
            <a:pPr marL="0" indent="0">
              <a:buNone/>
            </a:pPr>
            <a:endParaRPr lang="uk-UA" dirty="0"/>
          </a:p>
        </p:txBody>
      </p:sp>
    </p:spTree>
    <p:extLst>
      <p:ext uri="{BB962C8B-B14F-4D97-AF65-F5344CB8AC3E}">
        <p14:creationId xmlns:p14="http://schemas.microsoft.com/office/powerpoint/2010/main" val="2692840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хема">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2</TotalTime>
  <Words>4778</Words>
  <Application>Microsoft Office PowerPoint</Application>
  <PresentationFormat>Широкоэкранный</PresentationFormat>
  <Paragraphs>299</Paragraphs>
  <Slides>38</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38</vt:i4>
      </vt:variant>
    </vt:vector>
  </HeadingPairs>
  <TitlesOfParts>
    <vt:vector size="41" baseType="lpstr">
      <vt:lpstr>Arial</vt:lpstr>
      <vt:lpstr>Tw Cen MT</vt:lpstr>
      <vt:lpstr>Схема</vt:lpstr>
      <vt:lpstr>Національний університет природокористування і біоресурсів України кафедра будівництва Тема 12 Виконання Монтажних робіт </vt:lpstr>
      <vt:lpstr>ЗМІСТ</vt:lpstr>
      <vt:lpstr>Презентация PowerPoint</vt:lpstr>
      <vt:lpstr>Презентация PowerPoint</vt:lpstr>
      <vt:lpstr>Презентация PowerPoint</vt:lpstr>
      <vt:lpstr>Презентация PowerPoint</vt:lpstr>
      <vt:lpstr>Класифікація методів монтажу будівельних конструкцій</vt:lpstr>
      <vt:lpstr>Презентация PowerPoint</vt:lpstr>
      <vt:lpstr>Презентация PowerPoint</vt:lpstr>
      <vt:lpstr>Методи і способи монтажу будівельних конструкцій.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
  <cp:lastModifiedBy>Evgeniy Balukin</cp:lastModifiedBy>
  <cp:revision>460</cp:revision>
  <dcterms:created xsi:type="dcterms:W3CDTF">2023-11-07T22:07:03Z</dcterms:created>
  <dcterms:modified xsi:type="dcterms:W3CDTF">2023-12-05T16:26:41Z</dcterms:modified>
</cp:coreProperties>
</file>