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2" r:id="rId2"/>
    <p:sldId id="287" r:id="rId3"/>
    <p:sldId id="257" r:id="rId4"/>
    <p:sldId id="258" r:id="rId5"/>
    <p:sldId id="259" r:id="rId6"/>
    <p:sldId id="260" r:id="rId7"/>
    <p:sldId id="290" r:id="rId8"/>
    <p:sldId id="261" r:id="rId9"/>
    <p:sldId id="262" r:id="rId10"/>
    <p:sldId id="263" r:id="rId11"/>
    <p:sldId id="277" r:id="rId12"/>
    <p:sldId id="288" r:id="rId13"/>
    <p:sldId id="264" r:id="rId14"/>
    <p:sldId id="265" r:id="rId15"/>
    <p:sldId id="283" r:id="rId16"/>
    <p:sldId id="274" r:id="rId17"/>
    <p:sldId id="266" r:id="rId18"/>
    <p:sldId id="279" r:id="rId19"/>
    <p:sldId id="267" r:id="rId20"/>
    <p:sldId id="273" r:id="rId21"/>
    <p:sldId id="289" r:id="rId22"/>
    <p:sldId id="268" r:id="rId23"/>
    <p:sldId id="269" r:id="rId24"/>
    <p:sldId id="270" r:id="rId25"/>
    <p:sldId id="272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EA85706-CF70-435D-B8DB-B26B0EC2DD16}" type="datetimeFigureOut">
              <a:rPr lang="ru-RU"/>
              <a:pPr/>
              <a:t>10.11.2020</a:t>
            </a:fld>
            <a:endParaRPr lang="ru-RU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A0E6475-6069-4FF8-86E8-7158A64CFA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нарної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5A21-758A-472D-8719-A787B6B7D2D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E425-DD8A-4499-A1C8-53ACCF8E9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9C6F-E170-45AF-8597-0458466163B0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BDB5-769C-4D3D-9D69-EEAAF2E1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63A6-4A41-4C89-9CAF-5CA49AFB4CB5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4BBA-1DD8-436D-B130-E62320FD3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AF72-62C1-4A90-944C-39FA9B5CB3F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8453-7C06-42D2-9DFE-5EA3D219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A1ED-05FE-42F1-8FE0-0ACB49AF8FD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1473-34D2-4970-92DD-ABB661954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BC6C-B41C-4D82-84DB-F6A4DB6F4A4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11D1-C4C7-493F-8A70-C3E1C836B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63D-2B4B-482C-9854-A50B60416EB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D664-FF42-438A-946B-4AF064F56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DAF-23C6-407B-A72D-192CDC5479C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2A00-AAE4-4885-8AC4-51B2B2711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A737-4348-434E-A23B-931BD969956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9B80-9B42-4FFE-9047-00D4CC64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8AA-2B4A-4064-8CA2-F3F50AFA68B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5E7F-DB30-4981-A78F-A930D4B3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7F07-B823-4017-9F70-49780A924AA2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5E08-95BA-4188-AAB5-B41B0147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AF89-19AC-4FED-9EE9-567BA3B9A7A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BE6D-3216-4024-8EA8-A470E8DC0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2F6D-2175-43A8-BD26-8ADB7B77FCF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7175-0199-4A82-8716-65740386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E792-A9E5-48C1-8047-63FDC442CB7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DB4C-FEEB-44C7-8BE5-AE6D0238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2451-834F-41D1-9AC5-DE0514698C1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9CC9-FDF1-4084-AEDC-4B6CBB8A4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6097-2074-410F-89BB-97D3F35DCE00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1CD5-1B26-4573-AAF8-FABBCF40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D67C-FFB6-4F3E-A3E3-DC270EA752D5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19B5-947F-420B-94D4-CAA1CAD1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509C37-602A-4A2B-9F44-897BDD0A0C7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CD44E-914A-423E-8708-10361770A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  <p:sldLayoutId id="2147483663" r:id="rId13"/>
    <p:sldLayoutId id="2147483667" r:id="rId14"/>
    <p:sldLayoutId id="2147483668" r:id="rId15"/>
    <p:sldLayoutId id="2147483664" r:id="rId16"/>
    <p:sldLayoutId id="2147483665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sava.org/wp-content/uploads/2020/01/WSAVA-Vaccination-Guidelines-2015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genome/viruses/" TargetMode="External"/><Relationship Id="rId3" Type="http://schemas.openxmlformats.org/officeDocument/2006/relationships/hyperlink" Target="https://www.oie.int/index.php?id=169&amp;L=0&amp;htmfile=glossaire.htm" TargetMode="External"/><Relationship Id="rId7" Type="http://schemas.openxmlformats.org/officeDocument/2006/relationships/hyperlink" Target="http://wwf.org/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h.gov/" TargetMode="External"/><Relationship Id="rId5" Type="http://schemas.openxmlformats.org/officeDocument/2006/relationships/hyperlink" Target="https://www.wto.org/" TargetMode="External"/><Relationship Id="rId4" Type="http://schemas.openxmlformats.org/officeDocument/2006/relationships/hyperlink" Target="https://www.oie.int/en/standard-setting/aquatic-manual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E457E-5F3D-4B41-BE21-DCA206B469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02" name="Rectangle 2"/>
          <p:cNvSpPr>
            <a:spLocks noGrp="1"/>
          </p:cNvSpPr>
          <p:nvPr>
            <p:ph type="ctrTitle"/>
          </p:nvPr>
        </p:nvSpPr>
        <p:spPr>
          <a:xfrm>
            <a:off x="433388" y="2033588"/>
            <a:ext cx="10363200" cy="890587"/>
          </a:xfrm>
        </p:spPr>
        <p:txBody>
          <a:bodyPr anchor="t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1E5155"/>
                  </a:outerShdw>
                </a:effectLst>
                <a:latin typeface="Times New Roman" pitchFamily="18" charset="0"/>
              </a:rPr>
              <a:t>І</a:t>
            </a:r>
            <a:r>
              <a:rPr lang="uk-UA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1E5155"/>
                  </a:outerShdw>
                </a:effectLst>
                <a:latin typeface="Times New Roman" pitchFamily="18" charset="0"/>
              </a:rPr>
              <a:t>нфекційний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1E5155"/>
                  </a:outerShdw>
                </a:effectLst>
                <a:latin typeface="Times New Roman" pitchFamily="18" charset="0"/>
              </a:rPr>
              <a:t> </a:t>
            </a:r>
            <a:r>
              <a:rPr lang="uk-UA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1E5155"/>
                  </a:outerShdw>
                </a:effectLst>
                <a:latin typeface="Times New Roman" pitchFamily="18" charset="0"/>
              </a:rPr>
              <a:t>трахеобронхіт</a:t>
            </a:r>
            <a:endParaRPr lang="ru-RU" sz="4000" dirty="0" smtClean="0">
              <a:solidFill>
                <a:schemeClr val="tx1"/>
              </a:solidFill>
              <a:effectLst>
                <a:outerShdw blurRad="38100" dist="38100" dir="2700000" algn="tl">
                  <a:srgbClr val="1E5155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subTitle" idx="1"/>
          </p:nvPr>
        </p:nvSpPr>
        <p:spPr>
          <a:xfrm>
            <a:off x="433388" y="3425371"/>
            <a:ext cx="10848975" cy="321672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навчальн</a:t>
            </a:r>
            <a: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а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дисципліна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“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Превентивні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ветеринарні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технології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заразних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хвороб собак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і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котів</a:t>
            </a:r>
            <a:r>
              <a:rPr lang="ru-RU" sz="2400" b="1" cap="none" dirty="0" smtClean="0">
                <a:solidFill>
                  <a:schemeClr val="tx1"/>
                </a:solidFill>
              </a:rPr>
              <a:t>”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uk-UA" sz="2400" b="1" cap="none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uk-UA" sz="2400" b="1" cap="none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к. </a:t>
            </a:r>
            <a:r>
              <a:rPr lang="uk-UA" sz="2400" b="1" cap="none" dirty="0" err="1" smtClean="0">
                <a:solidFill>
                  <a:schemeClr val="tx1"/>
                </a:solidFill>
                <a:latin typeface="Times New Roman" pitchFamily="18" charset="0"/>
              </a:rPr>
              <a:t>вет</a:t>
            </a:r>
            <a: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. наук, доцент </a:t>
            </a:r>
            <a:b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 algn="ctr">
              <a:lnSpc>
                <a:spcPct val="90000"/>
              </a:lnSpc>
            </a:pPr>
            <a:endParaRPr lang="uk-UA" sz="2400" b="1" cap="none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Київ, 20</a:t>
            </a:r>
            <a:r>
              <a:rPr lang="en-US" sz="2400" b="1" cap="none" dirty="0" smtClean="0">
                <a:solidFill>
                  <a:schemeClr val="tx1"/>
                </a:solidFill>
                <a:latin typeface="Times New Roman" pitchFamily="18" charset="0"/>
              </a:rPr>
              <a:t>20</a:t>
            </a:r>
            <a:endParaRPr lang="ru-RU" sz="2400" b="1" cap="none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33388" y="260350"/>
            <a:ext cx="1001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/>
            <a:r>
              <a:rPr lang="uk-UA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Кафедра епізоотології, мікробіології і вірусології</a:t>
            </a:r>
            <a:r>
              <a:rPr lang="ru-RU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6E49F-B233-49EB-B7DF-72EF4DB34F7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46113" y="161925"/>
            <a:ext cx="9404350" cy="884238"/>
          </a:xfrm>
        </p:spPr>
        <p:txBody>
          <a:bodyPr/>
          <a:lstStyle/>
          <a:p>
            <a:r>
              <a:rPr lang="uk-UA" smtClean="0"/>
              <a:t>Симптоми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292225"/>
            <a:ext cx="11452225" cy="5407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800" smtClean="0"/>
              <a:t>Інкубаційний період складає 5-14 днів. </a:t>
            </a:r>
          </a:p>
          <a:p>
            <a:pPr>
              <a:lnSpc>
                <a:spcPct val="80000"/>
              </a:lnSpc>
            </a:pPr>
            <a:r>
              <a:rPr lang="uk-UA" sz="1800" smtClean="0"/>
              <a:t>Захворювання зазвичай починається тривалої лихоманкою, температура тіла підвищується на 0,5-1 ° С від норми (вище 39 ° С), наростаючим кашлем і чханням, серозними виділеннями з носа і очей, ознаками фарингіту, ангіни, ларингіту, бронхіту, кон'юнктивіту, набуханням лімфатичних вузлів. </a:t>
            </a:r>
          </a:p>
          <a:p>
            <a:pPr>
              <a:lnSpc>
                <a:spcPct val="80000"/>
              </a:lnSpc>
            </a:pPr>
            <a:r>
              <a:rPr lang="uk-UA" sz="1800" smtClean="0"/>
              <a:t>Підщелепні і привушні лімфовузли збільшені, малорухливі. </a:t>
            </a:r>
          </a:p>
          <a:p>
            <a:pPr>
              <a:lnSpc>
                <a:spcPct val="80000"/>
              </a:lnSpc>
            </a:pPr>
            <a:r>
              <a:rPr lang="uk-UA" sz="1800" smtClean="0"/>
              <a:t>У деяких собак з'являється набряк в області шиї, що супроводжується дрібними крововиливами; у цуценят і кошенят захворювання може ускладнюватися ураженням органів травного тракту і печінки з характерними клінічними ознаками (втрата апетиту, блювота, пронос, хворобливість при пальпації).</a:t>
            </a:r>
          </a:p>
          <a:p>
            <a:pPr>
              <a:lnSpc>
                <a:spcPct val="80000"/>
              </a:lnSpc>
            </a:pPr>
            <a:r>
              <a:rPr lang="uk-UA" sz="1800" smtClean="0"/>
              <a:t>Інфекційний трахеобронхіт у молодих тварин небезпечний швидким приєднанням бактеріальної інфекції і розвитком ускладнень: бронхіт, пневмонія, ураження печінки.У початковій стадії відзначають гіпертермію (39,3-39,8 ° С). </a:t>
            </a:r>
          </a:p>
          <a:p>
            <a:pPr>
              <a:lnSpc>
                <a:spcPct val="80000"/>
              </a:lnSpc>
            </a:pPr>
            <a:r>
              <a:rPr lang="uk-UA" sz="1800" smtClean="0"/>
              <a:t>Хвороба протікає в основному в гострій або підгострій формах.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4920-8E3F-4DEC-A3E5-B724E420818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3072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55863" y="1154113"/>
            <a:ext cx="7280275" cy="45497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254D8-334F-4DB3-A604-B05545E80EC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984250" y="1292225"/>
            <a:ext cx="906621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Гостра форма характеризується швидким розвитком зазначених клінічних ознак хвороби і супроводжується ринітами, трахеїтами, бронхітами, трахеобронхітами.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 Хвороба триває зазвичай 7-14 днів і закінчується одужанням. 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При наявності змішаних і (або) вторинних інфекцій у тварин з ослабленою імунною системою нерідко виникають ускладнені форми хвороби у вигляді ларинготрахеобронхітів, пневмоній або бронхопневмоній.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 У цих випадках відзначають несприятливий перебіг хвороби, який може закінчуватися загибеллю тварини.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За підгострої формі спостерігають більш тривалий перебіг хвороби (14-30 днів).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 Клінічні ознаки в основному типові для гострої форми, але менш виражені.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 У окремих тварин поряд із зазначеними симптомами хвороби відзначають розлад діяльності шлунково-кишкового тракту (блювота, пронос і ін.).</a:t>
            </a:r>
          </a:p>
        </p:txBody>
      </p:sp>
      <p:sp>
        <p:nvSpPr>
          <p:cNvPr id="60421" name="Заголовок 1"/>
          <p:cNvSpPr>
            <a:spLocks/>
          </p:cNvSpPr>
          <p:nvPr/>
        </p:nvSpPr>
        <p:spPr bwMode="auto">
          <a:xfrm>
            <a:off x="646113" y="161925"/>
            <a:ext cx="94043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Симптоми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39A0D-0ADD-4088-8FD7-7E2B5807C96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Діагноз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Його встановлюють на підставі епізоотологічних даних і клінічних ознак хвороби. Більш точний (остаточний) діагноз можливий за результатами лабораторних досліджень. </a:t>
            </a:r>
          </a:p>
          <a:p>
            <a:r>
              <a:rPr lang="uk-UA" smtClean="0"/>
              <a:t>З цією метою застосовують методи ІФ, ІФА, РГГА і ін. Для виявлення антитіл до вірусних і бактеріальних інфекцій використовують спеціальні набори. При цьому важливо встановити провідний етіологічний фактор хвороби, тобто виявити основний збудник хвороби, який спочатку викликає інфекційний трахеобронхіт собак.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3209E-947D-40DB-A922-A87FC3F5EF7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Диференційна діагностика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103313" y="2052638"/>
            <a:ext cx="4673600" cy="41957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/>
              <a:t>За диференційної диагностики </a:t>
            </a:r>
            <a:r>
              <a:rPr lang="uk-UA" smtClean="0"/>
              <a:t>необхідно виключити респіраторні форми чуми м'ясоїдних, інфекційного гепатиту, а також незаразні хвороби верхніх дихальних шляхів та ін.</a:t>
            </a:r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675" y="2052638"/>
            <a:ext cx="4799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E5190-26BD-45B2-AE4F-BDD293B5D42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3252" name="Rectangle 4"/>
          <p:cNvSpPr>
            <a:spLocks noGrp="1"/>
          </p:cNvSpPr>
          <p:nvPr>
            <p:ph type="title"/>
          </p:nvPr>
        </p:nvSpPr>
        <p:spPr>
          <a:xfrm>
            <a:off x="1797050" y="452438"/>
            <a:ext cx="8559800" cy="1400175"/>
          </a:xfrm>
        </p:spPr>
        <p:txBody>
          <a:bodyPr/>
          <a:lstStyle/>
          <a:p>
            <a:r>
              <a:rPr lang="uk-UA" smtClean="0"/>
              <a:t>Диференційна діагностика</a:t>
            </a:r>
            <a:endParaRPr lang="ru-RU" smtClean="0"/>
          </a:p>
        </p:txBody>
      </p:sp>
      <p:graphicFrame>
        <p:nvGraphicFramePr>
          <p:cNvPr id="53255" name="Diagram 7"/>
          <p:cNvGraphicFramePr>
            <a:graphicFrameLocks/>
          </p:cNvGraphicFramePr>
          <p:nvPr>
            <p:ph idx="1"/>
          </p:nvPr>
        </p:nvGraphicFramePr>
        <p:xfrm>
          <a:off x="1292225" y="2052638"/>
          <a:ext cx="8947150" cy="4195762"/>
        </p:xfrm>
        <a:graphic>
          <a:graphicData uri="http://schemas.openxmlformats.org/drawingml/2006/compatibility">
            <com:legacyDrawing xmlns:com="http://schemas.openxmlformats.org/drawingml/2006/compatibility" spid="_x0000_s5325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37B72-227D-4D9E-B656-567651F06B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498600"/>
            <a:ext cx="894715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тип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інфекційного</a:t>
            </a:r>
            <a:r>
              <a:rPr lang="ru-RU" dirty="0"/>
              <a:t> </a:t>
            </a:r>
            <a:r>
              <a:rPr lang="ru-RU" dirty="0" err="1"/>
              <a:t>трахеобронхита</a:t>
            </a:r>
            <a:r>
              <a:rPr lang="ru-RU" dirty="0"/>
              <a:t> часто не </a:t>
            </a:r>
            <a:r>
              <a:rPr lang="ru-RU" dirty="0" err="1"/>
              <a:t>представляється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. В </a:t>
            </a:r>
            <a:r>
              <a:rPr lang="ru-RU" dirty="0" err="1"/>
              <a:t>діагностиці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анамнезу,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гематологічних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dirty="0"/>
              <a:t>На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числа </a:t>
            </a:r>
            <a:r>
              <a:rPr lang="ru-RU" dirty="0" err="1"/>
              <a:t>лейкоцитів</a:t>
            </a:r>
            <a:r>
              <a:rPr lang="ru-RU" dirty="0"/>
              <a:t> в </a:t>
            </a:r>
            <a:r>
              <a:rPr lang="ru-RU" dirty="0" err="1"/>
              <a:t>периферичної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(до 5000-6000 / </a:t>
            </a:r>
            <a:r>
              <a:rPr lang="ru-RU" dirty="0" err="1"/>
              <a:t>мкл</a:t>
            </a:r>
            <a:r>
              <a:rPr lang="ru-RU" dirty="0"/>
              <a:t>), </a:t>
            </a:r>
            <a:r>
              <a:rPr lang="ru-RU" dirty="0" err="1"/>
              <a:t>характерне</a:t>
            </a:r>
            <a:r>
              <a:rPr lang="ru-RU" dirty="0"/>
              <a:t> для </a:t>
            </a:r>
            <a:r>
              <a:rPr lang="ru-RU" dirty="0" err="1"/>
              <a:t>трахеобронхита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етіології</a:t>
            </a:r>
            <a:r>
              <a:rPr lang="ru-RU" dirty="0"/>
              <a:t>. При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 </a:t>
            </a:r>
            <a:r>
              <a:rPr lang="ru-RU" dirty="0" err="1"/>
              <a:t>відзначають</a:t>
            </a:r>
            <a:r>
              <a:rPr lang="ru-RU" dirty="0"/>
              <a:t> </a:t>
            </a:r>
            <a:r>
              <a:rPr lang="ru-RU" dirty="0" err="1"/>
              <a:t>нейтрофільний</a:t>
            </a:r>
            <a:r>
              <a:rPr lang="ru-RU" dirty="0"/>
              <a:t> лейкоцитоз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вліво</a:t>
            </a:r>
            <a:r>
              <a:rPr lang="ru-RU" dirty="0"/>
              <a:t>. </a:t>
            </a:r>
            <a:r>
              <a:rPr lang="ru-RU" dirty="0" err="1"/>
              <a:t>Біохімічний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без </a:t>
            </a:r>
            <a:r>
              <a:rPr lang="ru-RU" dirty="0" err="1"/>
              <a:t>відхилень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газового складу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в </a:t>
            </a:r>
            <a:r>
              <a:rPr lang="ru-RU" dirty="0" err="1"/>
              <a:t>діагностиці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dirty="0" err="1"/>
              <a:t>Рентгенологічне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при </a:t>
            </a:r>
            <a:r>
              <a:rPr lang="ru-RU" dirty="0" err="1"/>
              <a:t>неускладненому</a:t>
            </a:r>
            <a:r>
              <a:rPr lang="ru-RU" dirty="0"/>
              <a:t> </a:t>
            </a:r>
            <a:r>
              <a:rPr lang="ru-RU" dirty="0" err="1"/>
              <a:t>інфекційному</a:t>
            </a:r>
            <a:r>
              <a:rPr lang="ru-RU" dirty="0"/>
              <a:t> </a:t>
            </a:r>
            <a:r>
              <a:rPr lang="ru-RU" dirty="0" err="1"/>
              <a:t>трахеобронхіті</a:t>
            </a:r>
            <a:r>
              <a:rPr lang="ru-RU" dirty="0"/>
              <a:t> не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але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виключити</a:t>
            </a:r>
            <a:r>
              <a:rPr lang="ru-RU" dirty="0"/>
              <a:t> ряд </a:t>
            </a:r>
            <a:r>
              <a:rPr lang="ru-RU" dirty="0" err="1"/>
              <a:t>неінфекційних</a:t>
            </a:r>
            <a:r>
              <a:rPr lang="ru-RU" dirty="0"/>
              <a:t> причин кашлю. При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 </a:t>
            </a:r>
            <a:r>
              <a:rPr lang="ru-RU" dirty="0" err="1"/>
              <a:t>рентгенологічно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осередкове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дифузне</a:t>
            </a:r>
            <a:r>
              <a:rPr lang="ru-RU" dirty="0"/>
              <a:t> </a:t>
            </a:r>
            <a:r>
              <a:rPr lang="ru-RU" dirty="0" err="1"/>
              <a:t>затемнення</a:t>
            </a:r>
            <a:r>
              <a:rPr lang="ru-RU" dirty="0"/>
              <a:t>.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трахеобронхіт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показана </a:t>
            </a:r>
            <a:r>
              <a:rPr lang="ru-RU" dirty="0" err="1"/>
              <a:t>бронхоскопія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змив</a:t>
            </a:r>
            <a:r>
              <a:rPr lang="ru-RU" dirty="0"/>
              <a:t> з </a:t>
            </a:r>
            <a:r>
              <a:rPr lang="ru-RU" dirty="0" err="1"/>
              <a:t>трахеї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бронхоальвеолярний</a:t>
            </a:r>
            <a:r>
              <a:rPr lang="ru-RU" dirty="0"/>
              <a:t> </a:t>
            </a:r>
            <a:r>
              <a:rPr lang="ru-RU" dirty="0" err="1"/>
              <a:t>лаваж</a:t>
            </a:r>
            <a:r>
              <a:rPr lang="ru-RU" dirty="0"/>
              <a:t>.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бактеріологічному</a:t>
            </a:r>
            <a:r>
              <a:rPr lang="ru-RU" dirty="0"/>
              <a:t> </a:t>
            </a:r>
            <a:r>
              <a:rPr lang="ru-RU" dirty="0" err="1"/>
              <a:t>дослідженню</a:t>
            </a:r>
            <a:r>
              <a:rPr lang="ru-RU" dirty="0"/>
              <a:t> з </a:t>
            </a: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 до </a:t>
            </a:r>
            <a:r>
              <a:rPr lang="ru-RU" dirty="0" err="1"/>
              <a:t>антибіотиків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797050" y="452438"/>
            <a:ext cx="8559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Диференційна діагностика</a:t>
            </a:r>
            <a:endParaRPr lang="ru-RU" sz="4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775C6-7622-426E-918B-E9B0E065D6D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Прогноз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Прогноз хвороби в основному сприятливий, при ускладнених формах ларинготрахеобронхіту - сумнівний або несприятливий.</a:t>
            </a:r>
          </a:p>
          <a:p>
            <a:r>
              <a:rPr lang="uk-UA" smtClean="0"/>
              <a:t> Летальність у хворих тварин невелика і складає зазвичай 5-10%.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281C6-F408-451B-B6C8-9B95230BF62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686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1688" y="1597025"/>
            <a:ext cx="6448425" cy="4289425"/>
          </a:xfrm>
        </p:spPr>
      </p:pic>
      <p:sp>
        <p:nvSpPr>
          <p:cNvPr id="36867" name="Заголовок 1"/>
          <p:cNvSpPr>
            <a:spLocks/>
          </p:cNvSpPr>
          <p:nvPr/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Лікування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E8CF-7A36-4FAF-9243-884A47BE4D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Лікування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04950"/>
            <a:ext cx="8947150" cy="4743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900" smtClean="0"/>
              <a:t>Проводять етіотропну, патогенетичну і симптоматичну терапію. У разі виявлення основного збудника хвороби застосовують специфічні засоби. </a:t>
            </a:r>
          </a:p>
          <a:p>
            <a:pPr>
              <a:lnSpc>
                <a:spcPct val="90000"/>
              </a:lnSpc>
            </a:pPr>
            <a:r>
              <a:rPr lang="uk-UA" sz="1900" smtClean="0"/>
              <a:t>Наприклад, при аденовірусних інфекціях використовують поліспеціфічні (проти кількох хвороб) імуноглобуліни Глобкан-5 (проти чуми м'ясоїдних, парвовірусного, коронавірусного ентеритів і аденовірусних інфекцій; НВО "Нарвак") або аналогічну поліспеціфіческую сироватку Гіскан-5. </a:t>
            </a:r>
          </a:p>
          <a:p>
            <a:pPr>
              <a:lnSpc>
                <a:spcPct val="90000"/>
              </a:lnSpc>
            </a:pPr>
            <a:r>
              <a:rPr lang="uk-UA" sz="1900" smtClean="0"/>
              <a:t>При виділенні збудника бордетелли бронхісептіка призначають антибіотики: окситетрациклин, доксициклін та ін. </a:t>
            </a:r>
          </a:p>
          <a:p>
            <a:pPr>
              <a:lnSpc>
                <a:spcPct val="90000"/>
              </a:lnSpc>
            </a:pPr>
            <a:r>
              <a:rPr lang="uk-UA" sz="1900" smtClean="0"/>
              <a:t>За несприятливого перебігу хвороби (змішаних і вторинних інфекціях) застосовують відповідні антибіотики: тетрациклін, канаміцин, гентаміцин, хлорамфенікол та ін. </a:t>
            </a:r>
          </a:p>
          <a:p>
            <a:pPr>
              <a:lnSpc>
                <a:spcPct val="90000"/>
              </a:lnSpc>
            </a:pPr>
            <a:r>
              <a:rPr lang="uk-UA" sz="1900" smtClean="0"/>
              <a:t>Важливе значення має параіммунізація - застосування нових імуномодуляторів - лікопіду, поліоксидонію, вегетану і ін.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3057D-2E50-4A55-9FF0-284B61AAFA2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217612"/>
          </a:xfrm>
        </p:spPr>
        <p:txBody>
          <a:bodyPr/>
          <a:lstStyle/>
          <a:p>
            <a:r>
              <a:rPr lang="uk-UA" sz="3800" smtClean="0">
                <a:solidFill>
                  <a:schemeClr val="accent2"/>
                </a:solidFill>
              </a:rPr>
              <a:t>Зміст</a:t>
            </a:r>
            <a:endParaRPr lang="ru-RU" sz="3800" smtClean="0">
              <a:solidFill>
                <a:schemeClr val="accent2"/>
              </a:solidFill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09600" y="1522413"/>
            <a:ext cx="10972800" cy="5000625"/>
          </a:xfrm>
        </p:spPr>
        <p:txBody>
          <a:bodyPr/>
          <a:lstStyle/>
          <a:p>
            <a:pPr marL="609600" indent="-609600" defTabSz="914400">
              <a:buFontTx/>
              <a:buAutoNum type="arabicPeriod"/>
            </a:pPr>
            <a:r>
              <a:rPr lang="uk-UA" smtClean="0"/>
              <a:t>Визначення хвороби.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Історична довідка.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Характеристика збудника хвороби.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Епізоотологія хвороби. 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Патогенез.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Клінічні ознаки та перебіг.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Патологоанатомічні зміни.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Діагноз та лабораторна діагностика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Диференціальна діагностика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Лікування, імунітет.</a:t>
            </a:r>
          </a:p>
          <a:p>
            <a:pPr marL="609600" indent="-609600" defTabSz="914400">
              <a:buFontTx/>
              <a:buAutoNum type="arabicPeriod"/>
            </a:pPr>
            <a:r>
              <a:rPr lang="uk-UA" smtClean="0"/>
              <a:t>Профілактика і заходи боротьби</a:t>
            </a:r>
            <a:endParaRPr lang="ru-RU" smtClean="0"/>
          </a:p>
        </p:txBody>
      </p:sp>
      <p:pic>
        <p:nvPicPr>
          <p:cNvPr id="5939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1908175"/>
            <a:ext cx="35448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6A358-483A-4C45-ADBC-1D3D6419D8C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468438"/>
            <a:ext cx="10145713" cy="4738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smtClean="0"/>
              <a:t>Легко протікаючий і неускладнений інфекційний трахеобронхіт лікують амбулаторно, тобто в домашніх умовах.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При розвитку ускладнень (особливо обструктивного бронхіту, пневмонії) показана госпіталізація. Фізичне навантаження обмежують на 2-3 тижнів. при неускладненому трахеобронхите; в ускладнених випадках показаний спокій до зникнення рентгенологічних ознак пневмонії.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Необхідно забезпечити якісне, але обмежене годування тварини.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Собаки, хворі інфекційним трахеобронхітом, становлять небезпеку для інших тварин, тому їх слід ізолювати.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Лікування неускладненого трахеобронхита починають з амоксициліну, потенцированного клавулановою кислотою (амоксиклав), або в комбінації триметоприму з сульфаніламідним препаратом.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При тяжкому перебігу захворювання ефективні гентаміцин, амікацин, цефалоспорини 1-го покоління або енрофлоксацин, а також Азитроміцин (Сумамед).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Необхідно продовжувати не менше 10 днів, до зникнення рентгенологічних ознак пневмонії.</a:t>
            </a:r>
          </a:p>
        </p:txBody>
      </p:sp>
      <p:sp>
        <p:nvSpPr>
          <p:cNvPr id="37892" name="Заголовок 1"/>
          <p:cNvSpPr>
            <a:spLocks/>
          </p:cNvSpPr>
          <p:nvPr/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Лікування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28CEE-692B-4B74-84EB-1FE6B741EBD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773113" y="1385888"/>
            <a:ext cx="1014571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endParaRPr lang="ru-RU">
              <a:solidFill>
                <a:schemeClr val="tx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Не всі протибактерійні кошти при прийомі всередину і парентеральномувведенні створюють терапевтичну концентрацію в просвіті нижніх дихальних шляхів. </a:t>
            </a:r>
            <a:br>
              <a:rPr lang="ru-RU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	Це обумовлює їх низьку ефективність проти </a:t>
            </a:r>
            <a:r>
              <a:rPr lang="uk-UA">
                <a:solidFill>
                  <a:schemeClr val="tx1"/>
                </a:solidFill>
                <a:latin typeface="Century Gothic" pitchFamily="34" charset="0"/>
              </a:rPr>
              <a:t>Bordetella bronchiseptica </a:t>
            </a: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і деяких інших резистентних штамів бактерій.</a:t>
            </a:r>
            <a:br>
              <a:rPr lang="ru-RU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	В цьому випадку канаміцин (250 мг), гентаміцин (50 мг). 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Протикашльові засоби протипоказані при пневмонії, але показані бронходилататори.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Неускладнений інфекційний трахеобронхіт при адекватної терапії зазвичай завершується одужанням через 10-14 днів.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 Якщо кашель триває більше 2 тижнів, в діагнозі слід засумніватися. Тривалість важкого трахеобронхита становить 2-5 тижнів.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ru-RU">
                <a:solidFill>
                  <a:schemeClr val="tx1"/>
                </a:solidFill>
                <a:latin typeface="Century Gothic" pitchFamily="34" charset="0"/>
              </a:rPr>
              <a:t> Через 14 днів після зникнення клінічних проявів необхідно повторити рентгенологічне дослідження грудної клітини.</a:t>
            </a:r>
            <a:endParaRPr lang="uk-UA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3493" name="Заголовок 1"/>
          <p:cNvSpPr>
            <a:spLocks/>
          </p:cNvSpPr>
          <p:nvPr/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Лікування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E8F35-FA7A-4764-9187-A4E42D8AEC2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Імунітет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103313" y="2974975"/>
            <a:ext cx="5241925" cy="133191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mtClean="0"/>
              <a:t>Імунітет за інфекційного трахеобронхіту собак нетривалий.</a:t>
            </a:r>
          </a:p>
        </p:txBody>
      </p:sp>
      <p:pic>
        <p:nvPicPr>
          <p:cNvPr id="3891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550" y="2052638"/>
            <a:ext cx="3467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13C2D-08E7-4324-BEAA-CD91EBED998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Патологоанатомічні зміни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mtClean="0"/>
              <a:t>При патологоанатомічному дослідженні в легенях, уражених вірусом парагрипу собак, виявляють петехіальні крововиливи. Методом імунофлюоресценції можна виявити вірус в циліндричних епітеліальних клітинах бронхів і бронхіол. Для інфекції, викликаної аденовирусом собак II типу, типові великі внутрішньоядерні включення в епітеліоцитах бронхів і альвеол, які виявляються протягом 1 міс і більше після перенесеного захворювання. У випадках трахеобронхита, викликаного бордетелли або іншими бактеріями, виявляють ознаки гнійного бронхіту, трахеїту і риніту, збільшення бронхіальних, середостіння і заглоткових лімфатичних вузлів. При мікроскопічному дослідженні слизу виявляють численні мікроорганізми.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A5849-2997-4331-9794-BD5E7582FD2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Профілактика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Крім організаційних заходів: карантинування знову ввезених тварин, дотримання санітарних норм в розплідниках, проти основних збудників інфекційного трахеобронхита розроблені вакцини (Intra-Тгас-II, Naramune-2, Bronchi-Shield), які вводять інтраназально 2-4-тижневим цуценятам. Ревакцинація проводиться щорічно. Дорослих тварин ревакцинируют одночасно з їх щенятами. Проти Bordetella bronchiseptica існує парентеральная інактивована вакцина (CoughGuard В, CoughGuard BP, Bronchicine). Її вводять дворазово з проміжком 2-3 тижнів. Перша вакцинація здійснюється в віці 6-8 тижнів. Ревакцинацію починають з 4-місячного віку. Необхідно розуміти, що вакцинація не гарантує повну несприйнятливість до інфекції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A804-2F1C-4C8E-9253-8E7C784A64D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Комплексна програма боротьби з інфекційним трахеобронхітом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Регулярна щорічна (в реаліях нашої країни) вакцинація запорука здоровя тварин. </a:t>
            </a:r>
          </a:p>
          <a:p>
            <a:r>
              <a:rPr lang="uk-UA" smtClean="0"/>
              <a:t>Ряд вакцин містять в собі захист від бордетелли і парагрипу, і навіть якщо вакцинована тварина захворіє - хвороба протікатиме в куди більш полегшеному варіанті, ніж у невакцинованих собак. У розпал простудного сезону або при відвідуванні виставок собак в осінньо-весняний період можна і потрібно застосовувати імунні крапельки в ніс: максидин, інтерферон.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E74C2-40BF-472F-8E7C-4217BE7EB66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646113" y="0"/>
            <a:ext cx="7715250" cy="650875"/>
          </a:xfrm>
        </p:spPr>
        <p:txBody>
          <a:bodyPr/>
          <a:lstStyle/>
          <a:p>
            <a:r>
              <a:rPr lang="uk-UA" sz="2900" smtClean="0">
                <a:solidFill>
                  <a:schemeClr val="accent2"/>
                </a:solidFill>
              </a:rPr>
              <a:t>Список рекомендованої літератури</a:t>
            </a:r>
            <a:endParaRPr lang="ru-RU" sz="2900" smtClean="0">
              <a:solidFill>
                <a:schemeClr val="accent2"/>
              </a:solidFill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623888" y="527050"/>
            <a:ext cx="10972800" cy="6040438"/>
          </a:xfrm>
        </p:spPr>
        <p:txBody>
          <a:bodyPr/>
          <a:lstStyle/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Недосєков В.В., Гонтарь А.М., Сорокіна Н.Г., Кісера Я.В., Інфекційні хвороби собак і котів. Агроосвіта</a:t>
            </a:r>
            <a:r>
              <a:rPr lang="es-ES" sz="1800" smtClean="0">
                <a:latin typeface="Times New Roman" pitchFamily="18" charset="0"/>
              </a:rPr>
              <a:t>. 2016. - 234 </a:t>
            </a:r>
            <a:r>
              <a:rPr lang="ru-RU" sz="1800" smtClean="0">
                <a:latin typeface="Times New Roman" pitchFamily="18" charset="0"/>
              </a:rPr>
              <a:t>с</a:t>
            </a:r>
            <a:r>
              <a:rPr lang="es-ES" sz="1800" smtClean="0">
                <a:latin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Каришева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А.Ф. Спеціальна епізоотологія. </a:t>
            </a:r>
            <a:r>
              <a:rPr lang="ru-RU" sz="1800" smtClean="0"/>
              <a:t>–</a:t>
            </a:r>
            <a:r>
              <a:rPr lang="ru-RU" sz="1800" smtClean="0">
                <a:latin typeface="Times New Roman" pitchFamily="18" charset="0"/>
              </a:rPr>
              <a:t> Київ : Вища освіта, 2002. </a:t>
            </a:r>
            <a:r>
              <a:rPr lang="ru-RU" sz="1800" smtClean="0"/>
              <a:t>–</a:t>
            </a:r>
            <a:r>
              <a:rPr lang="ru-RU" sz="1800" smtClean="0">
                <a:latin typeface="Times New Roman" pitchFamily="18" charset="0"/>
              </a:rPr>
              <a:t> 703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Ярчук Б.М., Вербицький П.І., Литвин В.П. та ін. Загальна епізоотологія. - Біла Церква, 2002,- 656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Чандлер Е., Гаскелл К., Гаскелл Р. Болезни кошек (Feline Medicine and Therapeutics)/ Пер. с англ., - М.: Аквариум Принт, 2011. -688с.: ил.+24 стр. цв. вкл.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Недосєков В.В., Макаров В.В. Міжнародна класифікація хвороб і особливо небезпечні інфекції тварин/ Навчальний посібник. - Київ. </a:t>
            </a:r>
            <a:r>
              <a:rPr lang="ru-RU" sz="1800" smtClean="0"/>
              <a:t>–</a:t>
            </a:r>
            <a:r>
              <a:rPr lang="ru-RU" sz="1800" smtClean="0">
                <a:latin typeface="Times New Roman" pitchFamily="18" charset="0"/>
              </a:rPr>
              <a:t> 2010. 120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Практикум з ветеринарної вірусології / В.Г. Скибіцький, І.І. Панікар, О.А., Ткаченко та ін. </a:t>
            </a:r>
            <a:r>
              <a:rPr lang="ru-RU" sz="1800" smtClean="0"/>
              <a:t>–</a:t>
            </a:r>
            <a:r>
              <a:rPr lang="ru-RU" sz="1800" smtClean="0">
                <a:latin typeface="Times New Roman" pitchFamily="18" charset="0"/>
              </a:rPr>
              <a:t> К.: Вища освіта, 2008. </a:t>
            </a:r>
            <a:r>
              <a:rPr lang="ru-RU" sz="1800" smtClean="0"/>
              <a:t>–</a:t>
            </a:r>
            <a:r>
              <a:rPr lang="ru-RU" sz="1800" smtClean="0">
                <a:latin typeface="Times New Roman" pitchFamily="18" charset="0"/>
              </a:rPr>
              <a:t> 208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Сюрин В.Н., Белоусова Р.В., Фомина Н.В. Диагностика вирусных болезней животных. Справочник. -М.: Колос, 1991.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Сюрин В.Н., Самуйленко А.Я., Соловьев Б.В., Фомина Н.В. Вирусные болезни животных. − Москва, ВНИТИБП, 928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Борисевич В.Б., Борисевич Б.В. Болезни собак.-К., 1996.-364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Шевченко Т.П., Будзанівська І.Г., Поліщук В.П. Віруси мікроорганізмів. Курс лекцій: Навчальний посібник. -К.: Глобус, 2013. -150 с.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М. Дей, М. Хорзінек, Р. Шульц та Р. Сквайрс Керівництво з вакцинації собак та котів, розроблене Групою з формування керівництва з вакцинації (VGG) Міжнародної ветеринарної асоціації дрібних тварин (WSAVA), 2015,</a:t>
            </a:r>
            <a:r>
              <a:rPr lang="uk-UA" sz="18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hlinkClick r:id="rId2"/>
              </a:rPr>
              <a:t>https://wsava.org/wp-content/uploads/2020/01/WSAVA-Vaccination-Guidelines-2015.pdf</a:t>
            </a: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33B24-CD41-4C35-9A1C-7ED86D4F4E1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23888" y="230188"/>
            <a:ext cx="10972800" cy="490537"/>
          </a:xfrm>
        </p:spPr>
        <p:txBody>
          <a:bodyPr/>
          <a:lstStyle/>
          <a:p>
            <a:r>
              <a:rPr lang="ru-RU" sz="3400" smtClean="0"/>
              <a:t>Інформаційні ресурси</a:t>
            </a:r>
            <a:br>
              <a:rPr lang="ru-RU" sz="3400" smtClean="0"/>
            </a:br>
            <a:endParaRPr lang="ru-RU" sz="340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609600" y="1136650"/>
            <a:ext cx="10972800" cy="4991100"/>
          </a:xfrm>
        </p:spPr>
        <p:txBody>
          <a:bodyPr/>
          <a:lstStyle/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Всесвітня організація охорони здоров'я тварин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/>
              <a:t> </a:t>
            </a:r>
            <a:r>
              <a:rPr lang="en-US" sz="1800" smtClean="0">
                <a:latin typeface="Times New Roman" pitchFamily="18" charset="0"/>
              </a:rPr>
              <a:t>World Organization for Animal Health,</a:t>
            </a:r>
            <a:r>
              <a:rPr lang="en-US" sz="1800" smtClean="0"/>
              <a:t> </a:t>
            </a:r>
            <a:r>
              <a:rPr lang="en-US" sz="1800" smtClean="0">
                <a:latin typeface="Times New Roman" pitchFamily="18" charset="0"/>
              </a:rPr>
              <a:t> Office International des Epizooties, OIE), //www.oie.int/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Terrestrial Animal Health Code, GLOSSARY, </a:t>
            </a:r>
            <a:r>
              <a:rPr lang="en-US" sz="1800" smtClean="0">
                <a:latin typeface="Times New Roman" pitchFamily="18" charset="0"/>
                <a:hlinkClick r:id="rId3"/>
              </a:rPr>
              <a:t>https://www.oie.int/index.php?id=169&amp;L=0&amp;htmfile=glossaire.htm</a:t>
            </a:r>
            <a:endParaRPr lang="en-US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Aquatic Animal Health Code, GLOSSARY, https://www.oie.int/index.php?id=171&amp;L=0&amp;htmfile=glossaire.htm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Manual of Diagnostic Tests and Vaccines for Terrestrial Animals 2019, https://www.oie.int/en/standard-setting/terrestrial-manual/access-online/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Manual of Diagnostic Tests for Aquatic Animals, </a:t>
            </a:r>
            <a:r>
              <a:rPr lang="en-US" sz="1800" smtClean="0">
                <a:latin typeface="Times New Roman" pitchFamily="18" charset="0"/>
                <a:hlinkClick r:id="rId4"/>
              </a:rPr>
              <a:t>https://www.oie.int/en/standard-setting/aquatic-manual/</a:t>
            </a:r>
            <a:endParaRPr lang="ru-RU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Продовольча та сільськогосподарська організація ООН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>
                <a:latin typeface="Times New Roman" pitchFamily="18" charset="0"/>
              </a:rPr>
              <a:t> Food and Agriculture Organization,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FAO), http://www.fao.org/</a:t>
            </a: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Світова організація торгівлі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>
                <a:latin typeface="Times New Roman" pitchFamily="18" charset="0"/>
              </a:rPr>
              <a:t> World Trade Organization, WTO), </a:t>
            </a:r>
            <a:r>
              <a:rPr lang="ru-RU" sz="1800" smtClean="0">
                <a:latin typeface="Times New Roman" pitchFamily="18" charset="0"/>
                <a:hlinkClick r:id="rId5"/>
              </a:rPr>
              <a:t>https://www.wto.org/</a:t>
            </a:r>
            <a:endParaRPr lang="en-US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National Institutes of Health (NIH), </a:t>
            </a:r>
            <a:r>
              <a:rPr lang="en-US" sz="1800" smtClean="0">
                <a:latin typeface="Times New Roman" pitchFamily="18" charset="0"/>
                <a:hlinkClick r:id="rId6"/>
              </a:rPr>
              <a:t>https://www.nih.gov</a:t>
            </a:r>
            <a:endParaRPr lang="ru-RU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Всесвітній фонд дикої природи 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World Wide Fund for Nature,), </a:t>
            </a:r>
            <a:r>
              <a:rPr lang="ru-RU" sz="1800" smtClean="0">
                <a:latin typeface="Times New Roman" pitchFamily="18" charset="0"/>
                <a:hlinkClick r:id="rId7"/>
              </a:rPr>
              <a:t>http://wwf.org/</a:t>
            </a:r>
            <a:endParaRPr lang="uk-UA" sz="1800" smtClean="0">
              <a:latin typeface="Times New Roman" pitchFamily="18" charset="0"/>
            </a:endParaRPr>
          </a:p>
          <a:p>
            <a:pPr marL="609600" indent="-609600" defTabSz="9144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uk-UA" sz="1800" smtClean="0">
                <a:latin typeface="Times New Roman" pitchFamily="18" charset="0"/>
              </a:rPr>
              <a:t> National Center for Biotechnology Information, U.S. National Library of Medicine, Viral Genomes, </a:t>
            </a:r>
            <a:r>
              <a:rPr lang="uk-UA" sz="1800" smtClean="0">
                <a:latin typeface="Times New Roman" pitchFamily="18" charset="0"/>
                <a:hlinkClick r:id="rId8"/>
              </a:rPr>
              <a:t>https://www.ncbi.nlm.nih.gov/genome/viruses/</a:t>
            </a: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67CC7-E562-4073-B152-658A32482C5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accent2"/>
                </a:solidFill>
              </a:rPr>
              <a:t>Дякую за увагу!</a:t>
            </a: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5837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850900"/>
            <a:ext cx="49879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1DAE2-05CA-4A7E-A7C4-6A6DF116C88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381375" y="452438"/>
            <a:ext cx="6421438" cy="1400175"/>
          </a:xfrm>
        </p:spPr>
        <p:txBody>
          <a:bodyPr/>
          <a:lstStyle/>
          <a:p>
            <a:r>
              <a:rPr lang="uk-UA" smtClean="0"/>
              <a:t>Означення хвороби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423988" y="1852613"/>
            <a:ext cx="9451975" cy="3468687"/>
          </a:xfrm>
        </p:spPr>
        <p:txBody>
          <a:bodyPr/>
          <a:lstStyle/>
          <a:p>
            <a:r>
              <a:rPr lang="ru-RU" sz="2800" smtClean="0"/>
              <a:t>Інфекційний трахеобронхіт (інфекційний ларинго-трахеобронхіт, "комплекс вольєрного кашлю – собачий кашель", "кашель псарень", бордетельоз) – висококонтагіозна гостро-протікаюча змішана інфекція, яка характеризується переважно ураженням респіраторної системи собак і супроводжується сухим судомним кашлем. </a:t>
            </a:r>
            <a:endParaRPr lang="uk-UA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A6B7-B906-4E35-BA22-54D31B89C92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865688" y="138113"/>
            <a:ext cx="5287962" cy="1400175"/>
          </a:xfrm>
        </p:spPr>
        <p:txBody>
          <a:bodyPr/>
          <a:lstStyle/>
          <a:p>
            <a:r>
              <a:rPr lang="uk-UA" smtClean="0"/>
              <a:t>Збудник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06425" y="1046163"/>
            <a:ext cx="11379200" cy="5178425"/>
          </a:xfrm>
        </p:spPr>
        <p:txBody>
          <a:bodyPr/>
          <a:lstStyle/>
          <a:p>
            <a:endParaRPr lang="uk-UA" smtClean="0"/>
          </a:p>
          <a:p>
            <a:r>
              <a:rPr lang="ru-RU" smtClean="0"/>
              <a:t>Інфекційний трахеобронхіт собак далі – (ІТБС) викликають в основному змішані вірусні та бактеріальні інфекції. </a:t>
            </a:r>
          </a:p>
          <a:p>
            <a:r>
              <a:rPr lang="ru-RU" smtClean="0"/>
              <a:t>У різних країнах асоціація збудників ІТБС може бути різноманітною. </a:t>
            </a:r>
          </a:p>
          <a:p>
            <a:r>
              <a:rPr lang="ru-RU" smtClean="0"/>
              <a:t>Однак провідну роль у розвитку цієї хвороби відіграють віруси: парагрип-2, адено-віруси CAV-1 і CAV-2, реовіруси-3, герпес-вірус собак тощо. </a:t>
            </a:r>
          </a:p>
          <a:p>
            <a:r>
              <a:rPr lang="ru-RU" smtClean="0"/>
              <a:t>З бактеріальних інфекцій основне значення для ІТБС має Бордетелла бронхісептіка (Bordetella bronchiseptica), яка може викликати самостійне респіраторне захворювання як первинний збудник. </a:t>
            </a:r>
          </a:p>
          <a:p>
            <a:r>
              <a:rPr lang="ru-RU" smtClean="0"/>
              <a:t>В Україні першочергову роль в інфекційній патології респіраторної системи собак відіграють віруси чуми м’ясоїдних (параміксовірус) і аденовіруси CAV-1 і CAV-2, а друге місце займають вірус парагрипу (параміксовірус) і бордетела бронхісептика. </a:t>
            </a:r>
          </a:p>
          <a:p>
            <a:r>
              <a:rPr lang="ru-RU" smtClean="0"/>
              <a:t>Етіологічна роль інших збудників (герпес-вірусів, реовірусів і мікоплазм) у виникненні респіраторних захворювань незначна. </a:t>
            </a:r>
            <a:endParaRPr lang="uk-UA" smtClean="0"/>
          </a:p>
          <a:p>
            <a:endParaRPr lang="uk-UA" smtClean="0"/>
          </a:p>
          <a:p>
            <a:r>
              <a:rPr lang="uk-UA" smtClean="0"/>
              <a:t>Джерело зараження - хворі собаки, лисиці, вовки, песці хворі на цю хворобу і які виділяють вірус з витіканнями з носа і очей, а також вірусоносії.</a:t>
            </a:r>
          </a:p>
          <a:p>
            <a:r>
              <a:rPr lang="uk-UA" smtClean="0"/>
              <a:t> У містах основним резервуаром є бездомні собаки. </a:t>
            </a:r>
          </a:p>
          <a:p>
            <a:r>
              <a:rPr lang="uk-UA" smtClean="0"/>
              <a:t>Основний шлях проникнення збудника в організм здорових собак - повітряно - крапельний: збудник передається при кашлі та чханні хворих собак. </a:t>
            </a:r>
          </a:p>
          <a:p>
            <a:r>
              <a:rPr lang="uk-UA" smtClean="0"/>
              <a:t>У рідкісних випадках можливо аліментарне зараження або потрапляння вірусу через слину при взаємній вилизуванні.</a:t>
            </a:r>
          </a:p>
          <a:p>
            <a:r>
              <a:rPr lang="uk-UA" smtClean="0"/>
              <a:t>Поширенню хвороби сприяє скупченість утримання тварин, виставки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057D1-5A6C-47DB-A893-DD993E19AA0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Україні першорядну роль в інфекційній патології респіраторної системи собак, як показали новітні дослідження вітчизняних авторів, відіграють віруси чуми м'ясоїдних (парамиксовирус) і аденовіруси </a:t>
            </a:r>
            <a:r>
              <a:rPr lang="uk-UA" smtClean="0"/>
              <a:t>CAV-1 </a:t>
            </a:r>
            <a:r>
              <a:rPr lang="ru-RU" smtClean="0"/>
              <a:t>і </a:t>
            </a:r>
            <a:r>
              <a:rPr lang="uk-UA" smtClean="0"/>
              <a:t>CAV-2, </a:t>
            </a:r>
            <a:r>
              <a:rPr lang="ru-RU" smtClean="0"/>
              <a:t>а на другому місці вірус парагрипу (параміксовірус) і бордетелла бронхісептіка. </a:t>
            </a:r>
          </a:p>
          <a:p>
            <a:r>
              <a:rPr lang="ru-RU" smtClean="0"/>
              <a:t>Етіологічна роль інших збудників (герпесвірусів, реовіруси і мікоплазм) у виникненні респіраторних хвороб незначна (Е.Д. Захаров, В.І. Улас і ін., 2000 г.).</a:t>
            </a:r>
            <a:endParaRPr lang="uk-UA" smtClean="0"/>
          </a:p>
        </p:txBody>
      </p:sp>
      <p:sp>
        <p:nvSpPr>
          <p:cNvPr id="24580" name="Заголовок 1"/>
          <p:cNvSpPr>
            <a:spLocks/>
          </p:cNvSpPr>
          <p:nvPr/>
        </p:nvSpPr>
        <p:spPr bwMode="auto">
          <a:xfrm>
            <a:off x="4865688" y="138113"/>
            <a:ext cx="52879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Збудник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B851-B31C-4CDF-BF80-EB0CBFA0EBC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052638" y="198438"/>
            <a:ext cx="7573962" cy="928687"/>
          </a:xfrm>
        </p:spPr>
        <p:txBody>
          <a:bodyPr/>
          <a:lstStyle/>
          <a:p>
            <a:r>
              <a:rPr lang="uk-UA" smtClean="0"/>
              <a:t>Епізоотологічні дані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sz="1900" smtClean="0"/>
              <a:t>Інфекційним трахеобронхітом хворіють головним чином тварини при груповому скупченому утриманні (розплідники, притулки для собак), а також після проведення різних масових заходів за участі собак (виставки, племінні смотри та ін.).</a:t>
            </a:r>
          </a:p>
          <a:p>
            <a:pPr>
              <a:lnSpc>
                <a:spcPct val="80000"/>
              </a:lnSpc>
            </a:pPr>
            <a:r>
              <a:rPr lang="uk-UA" sz="1900" smtClean="0"/>
              <a:t> У разі виникнення епізоотії гострих змішаних вірусних і бактеріальних інфекцій, що мають єдиний синдром (симптомокомплекс), дуже важливо враховувати особливості епізоотичної обстановки не тільки в окремих регіонах України, а й в окремих містах, населених пунктах, розплідниках і притулках для домашніх тварин. </a:t>
            </a:r>
          </a:p>
          <a:p>
            <a:pPr>
              <a:lnSpc>
                <a:spcPct val="80000"/>
              </a:lnSpc>
            </a:pPr>
            <a:r>
              <a:rPr lang="uk-UA" sz="1900" smtClean="0"/>
              <a:t>Зокрема, за інфекційного трахеобронхіту, як і за інших змішаних інфекціях, винятково важливо виявити етіологічну і патогенетичну роль конкретних збудників в кожному неблагополучному пункті. </a:t>
            </a:r>
          </a:p>
          <a:p>
            <a:pPr>
              <a:lnSpc>
                <a:spcPct val="80000"/>
              </a:lnSpc>
            </a:pPr>
            <a:r>
              <a:rPr lang="uk-UA" sz="1900" smtClean="0"/>
              <a:t>При ізольованому (кімнатному) утриманні тварин, дане захворювання діагностують порівняно рідко.</a:t>
            </a:r>
          </a:p>
          <a:p>
            <a:pPr>
              <a:lnSpc>
                <a:spcPct val="80000"/>
              </a:lnSpc>
            </a:pPr>
            <a:r>
              <a:rPr lang="uk-UA" sz="1900" smtClean="0"/>
              <a:t> До хвороби схильні собаки різного віку і порід, але найбільш чутливі цуценята у віці 1-4 місяців.</a:t>
            </a:r>
          </a:p>
          <a:p>
            <a:pPr>
              <a:lnSpc>
                <a:spcPct val="80000"/>
              </a:lnSpc>
            </a:pPr>
            <a:r>
              <a:rPr lang="uk-UA" sz="1900" smtClean="0"/>
              <a:t> Захворювання спостерігають в основному в холодну, сиру пору року.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39615-30AA-403B-80D9-5435F6C827C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4518" name="Объект 2"/>
          <p:cNvSpPr>
            <a:spLocks/>
          </p:cNvSpPr>
          <p:nvPr/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 sz="2000">
                <a:solidFill>
                  <a:schemeClr val="tx1"/>
                </a:solidFill>
                <a:latin typeface="Century Gothic" pitchFamily="34" charset="0"/>
              </a:rPr>
              <a:t>Захворювання проявляється переважним ураженням респіраторних, рідше травних органів і кон'юнктиви. 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 sz="2000">
                <a:solidFill>
                  <a:schemeClr val="tx1"/>
                </a:solidFill>
                <a:latin typeface="Century Gothic" pitchFamily="34" charset="0"/>
              </a:rPr>
              <a:t>Поширена серед собак різних порід і вікових груп більшості країн, але більш сприйнятливі до неї молоді собаки у віці до 3 років.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 sz="2000">
                <a:solidFill>
                  <a:schemeClr val="tx1"/>
                </a:solidFill>
                <a:latin typeface="Century Gothic" pitchFamily="34" charset="0"/>
              </a:rPr>
              <a:t> Летальність залежить від породи і віку собак і в середньому становить 10-15%, цуценята більш чутливі до збудників. 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r>
              <a:rPr lang="uk-UA" sz="2000">
                <a:solidFill>
                  <a:schemeClr val="tx1"/>
                </a:solidFill>
                <a:latin typeface="Century Gothic" pitchFamily="34" charset="0"/>
              </a:rPr>
              <a:t>Собаки старше 10 років інфекційним трахеобронхітом хворіють рідше.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</a:pPr>
            <a:endParaRPr lang="uk-UA" sz="2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4519" name="Заголовок 1"/>
          <p:cNvSpPr>
            <a:spLocks/>
          </p:cNvSpPr>
          <p:nvPr/>
        </p:nvSpPr>
        <p:spPr bwMode="auto">
          <a:xfrm>
            <a:off x="2052638" y="198438"/>
            <a:ext cx="75739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200">
                <a:solidFill>
                  <a:schemeClr val="tx2"/>
                </a:solidFill>
                <a:latin typeface="Century Gothic" pitchFamily="34" charset="0"/>
              </a:rPr>
              <a:t>Епізоотологічні дані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27359-9882-4A63-9EA6-EA6482A06C2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Зараження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5073650" y="2052638"/>
            <a:ext cx="6646863" cy="2659062"/>
          </a:xfrm>
        </p:spPr>
        <p:txBody>
          <a:bodyPr/>
          <a:lstStyle/>
          <a:p>
            <a:r>
              <a:rPr lang="uk-UA" smtClean="0"/>
              <a:t>Відбувається головним чином респіраторним способом, або повітряно-крапельним шляхом. Інкубаційний період безпосередньо залежить від виду збудника або асоціації збудників і може коливатися від 2 до 30 днів. </a:t>
            </a:r>
          </a:p>
          <a:p>
            <a:r>
              <a:rPr lang="uk-UA" smtClean="0"/>
              <a:t>Однак найбільш часто він становить 3-10 днів.</a:t>
            </a:r>
          </a:p>
        </p:txBody>
      </p:sp>
      <p:pic>
        <p:nvPicPr>
          <p:cNvPr id="26628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743075"/>
            <a:ext cx="3429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1855-AB56-4308-8328-997E672310F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Патогенез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Інфекційний трахеобронхіт є поліетіологічним (кілька збудників хвороби) багатофакторним захворюванням, тому його клінічні форми і динаміка прояву характеризується великим різноманіттям. Зокрема, тривалість різних стадій хвороби (інкубаційного, продромального, клінічного прояву залежить від виду і вірулентності конкретних збудників хвороби (вірусів, бактерій та ін.), А також від загальної резистентності та імунореактивності організму тварин. Місцем впровадження збудників є, як правило, епітелій слизових оболонок верхніх дихальних шляхів і кон'юнктиви, де вони інтенсивно розмножуються.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1E5155"/>
    </a:dk1>
    <a:lt1>
      <a:srgbClr val="FFFFFF"/>
    </a:lt1>
    <a:dk2>
      <a:srgbClr val="000000"/>
    </a:dk2>
    <a:lt2>
      <a:srgbClr val="EBEBEB"/>
    </a:lt2>
    <a:accent1>
      <a:srgbClr val="B01513"/>
    </a:accent1>
    <a:accent2>
      <a:srgbClr val="EA6312"/>
    </a:accent2>
    <a:accent3>
      <a:srgbClr val="AAAAAA"/>
    </a:accent3>
    <a:accent4>
      <a:srgbClr val="DADADA"/>
    </a:accent4>
    <a:accent5>
      <a:srgbClr val="D4AAAA"/>
    </a:accent5>
    <a:accent6>
      <a:srgbClr val="D4590F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496</TotalTime>
  <Words>1894</Words>
  <Application>Microsoft Office PowerPoint</Application>
  <PresentationFormat>Произвольный</PresentationFormat>
  <Paragraphs>172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Century Gothic</vt:lpstr>
      <vt:lpstr>Arial</vt:lpstr>
      <vt:lpstr>Wingdings 3</vt:lpstr>
      <vt:lpstr>Calibri</vt:lpstr>
      <vt:lpstr>Times New Roman</vt:lpstr>
      <vt:lpstr>Ион</vt:lpstr>
      <vt:lpstr>Інфекційний трахеобронхіт</vt:lpstr>
      <vt:lpstr>Зміст</vt:lpstr>
      <vt:lpstr>Означення хвороби</vt:lpstr>
      <vt:lpstr>Збудник</vt:lpstr>
      <vt:lpstr>Слайд 5</vt:lpstr>
      <vt:lpstr>Епізоотологічні дані</vt:lpstr>
      <vt:lpstr>Слайд 7</vt:lpstr>
      <vt:lpstr>Зараження</vt:lpstr>
      <vt:lpstr>Патогенез</vt:lpstr>
      <vt:lpstr>Симптоми</vt:lpstr>
      <vt:lpstr>Слайд 11</vt:lpstr>
      <vt:lpstr>Слайд 12</vt:lpstr>
      <vt:lpstr>Діагноз</vt:lpstr>
      <vt:lpstr>Диференційна діагностика</vt:lpstr>
      <vt:lpstr>Диференційна діагностика</vt:lpstr>
      <vt:lpstr>Слайд 16</vt:lpstr>
      <vt:lpstr>Прогноз</vt:lpstr>
      <vt:lpstr>Слайд 18</vt:lpstr>
      <vt:lpstr>Лікування</vt:lpstr>
      <vt:lpstr>Слайд 20</vt:lpstr>
      <vt:lpstr>Слайд 21</vt:lpstr>
      <vt:lpstr>Імунітет</vt:lpstr>
      <vt:lpstr>Патологоанатомічні зміни</vt:lpstr>
      <vt:lpstr>Профілактика</vt:lpstr>
      <vt:lpstr>Комплексна програма боротьби з інфекційним трахеобронхітом</vt:lpstr>
      <vt:lpstr>Список рекомендованої літератури</vt:lpstr>
      <vt:lpstr>Інформаційні ресурси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Інфекційний трахеобронхіт</dc:title>
  <dc:subject>Інфекційний трахеобронхіт</dc:subject>
  <dc:creator>Сорокіна н.г.</dc:creator>
  <cp:lastModifiedBy>Яся</cp:lastModifiedBy>
  <cp:revision>20</cp:revision>
  <dcterms:created xsi:type="dcterms:W3CDTF">2020-11-09T16:46:19Z</dcterms:created>
  <dcterms:modified xsi:type="dcterms:W3CDTF">2020-11-10T17:25:14Z</dcterms:modified>
</cp:coreProperties>
</file>