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 id="279" r:id="rId26"/>
    <p:sldId id="280" r:id="rId27"/>
    <p:sldId id="281"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DBEACB-F896-4BCE-B03A-DF8CC6212976}" type="slidenum">
              <a:rPr lang="ru-RU" smtClean="0"/>
              <a:t>‹#›</a:t>
            </a:fld>
            <a:endParaRPr lang="ru-RU"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095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87DBEACB-F896-4BCE-B03A-DF8CC6212976}" type="slidenum">
              <a:rPr lang="ru-RU" smtClean="0"/>
              <a:t>‹#›</a:t>
            </a:fld>
            <a:endParaRPr lang="ru-RU" dirty="0"/>
          </a:p>
        </p:txBody>
      </p:sp>
    </p:spTree>
    <p:extLst>
      <p:ext uri="{BB962C8B-B14F-4D97-AF65-F5344CB8AC3E}">
        <p14:creationId xmlns:p14="http://schemas.microsoft.com/office/powerpoint/2010/main" val="386215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DBEACB-F896-4BCE-B03A-DF8CC6212976}" type="slidenum">
              <a:rPr lang="ru-RU" smtClean="0"/>
              <a:t>‹#›</a:t>
            </a:fld>
            <a:endParaRPr lang="ru-RU" dirty="0"/>
          </a:p>
        </p:txBody>
      </p:sp>
    </p:spTree>
    <p:extLst>
      <p:ext uri="{BB962C8B-B14F-4D97-AF65-F5344CB8AC3E}">
        <p14:creationId xmlns:p14="http://schemas.microsoft.com/office/powerpoint/2010/main" val="193727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DBEACB-F896-4BCE-B03A-DF8CC6212976}" type="slidenum">
              <a:rPr lang="ru-RU" smtClean="0"/>
              <a:t>‹#›</a:t>
            </a:fld>
            <a:endParaRPr lang="ru-RU"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09805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DBEACB-F896-4BCE-B03A-DF8CC6212976}" type="slidenum">
              <a:rPr lang="ru-RU" smtClean="0"/>
              <a:t>‹#›</a:t>
            </a:fld>
            <a:endParaRPr lang="ru-RU" dirty="0"/>
          </a:p>
        </p:txBody>
      </p:sp>
    </p:spTree>
    <p:extLst>
      <p:ext uri="{BB962C8B-B14F-4D97-AF65-F5344CB8AC3E}">
        <p14:creationId xmlns:p14="http://schemas.microsoft.com/office/powerpoint/2010/main" val="197987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DBEACB-F896-4BCE-B03A-DF8CC6212976}" type="slidenum">
              <a:rPr lang="ru-RU" smtClean="0"/>
              <a:t>‹#›</a:t>
            </a:fld>
            <a:endParaRPr lang="ru-RU"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19351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DBEACB-F896-4BCE-B03A-DF8CC6212976}" type="slidenum">
              <a:rPr lang="ru-RU" smtClean="0"/>
              <a:t>‹#›</a:t>
            </a:fld>
            <a:endParaRPr lang="ru-RU" dirty="0"/>
          </a:p>
        </p:txBody>
      </p:sp>
    </p:spTree>
    <p:extLst>
      <p:ext uri="{BB962C8B-B14F-4D97-AF65-F5344CB8AC3E}">
        <p14:creationId xmlns:p14="http://schemas.microsoft.com/office/powerpoint/2010/main" val="4136290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DBEACB-F896-4BCE-B03A-DF8CC6212976}" type="slidenum">
              <a:rPr lang="ru-RU" smtClean="0"/>
              <a:t>‹#›</a:t>
            </a:fld>
            <a:endParaRPr lang="ru-RU" dirty="0"/>
          </a:p>
        </p:txBody>
      </p:sp>
    </p:spTree>
    <p:extLst>
      <p:ext uri="{BB962C8B-B14F-4D97-AF65-F5344CB8AC3E}">
        <p14:creationId xmlns:p14="http://schemas.microsoft.com/office/powerpoint/2010/main" val="4164464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DBEACB-F896-4BCE-B03A-DF8CC6212976}" type="slidenum">
              <a:rPr lang="ru-RU" smtClean="0"/>
              <a:t>‹#›</a:t>
            </a:fld>
            <a:endParaRPr lang="ru-RU" dirty="0"/>
          </a:p>
        </p:txBody>
      </p:sp>
    </p:spTree>
    <p:extLst>
      <p:ext uri="{BB962C8B-B14F-4D97-AF65-F5344CB8AC3E}">
        <p14:creationId xmlns:p14="http://schemas.microsoft.com/office/powerpoint/2010/main" val="405842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DBEACB-F896-4BCE-B03A-DF8CC6212976}" type="slidenum">
              <a:rPr lang="ru-RU" smtClean="0"/>
              <a:t>‹#›</a:t>
            </a:fld>
            <a:endParaRPr lang="ru-RU" dirty="0"/>
          </a:p>
        </p:txBody>
      </p:sp>
    </p:spTree>
    <p:extLst>
      <p:ext uri="{BB962C8B-B14F-4D97-AF65-F5344CB8AC3E}">
        <p14:creationId xmlns:p14="http://schemas.microsoft.com/office/powerpoint/2010/main" val="133752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87DBEACB-F896-4BCE-B03A-DF8CC6212976}" type="slidenum">
              <a:rPr lang="ru-RU" smtClean="0"/>
              <a:t>‹#›</a:t>
            </a:fld>
            <a:endParaRPr lang="ru-RU" dirty="0"/>
          </a:p>
        </p:txBody>
      </p:sp>
    </p:spTree>
    <p:extLst>
      <p:ext uri="{BB962C8B-B14F-4D97-AF65-F5344CB8AC3E}">
        <p14:creationId xmlns:p14="http://schemas.microsoft.com/office/powerpoint/2010/main" val="306683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87DBEACB-F896-4BCE-B03A-DF8CC6212976}" type="slidenum">
              <a:rPr lang="ru-RU" smtClean="0"/>
              <a:t>‹#›</a:t>
            </a:fld>
            <a:endParaRPr lang="ru-RU" dirty="0"/>
          </a:p>
        </p:txBody>
      </p:sp>
    </p:spTree>
    <p:extLst>
      <p:ext uri="{BB962C8B-B14F-4D97-AF65-F5344CB8AC3E}">
        <p14:creationId xmlns:p14="http://schemas.microsoft.com/office/powerpoint/2010/main" val="289689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87DBEACB-F896-4BCE-B03A-DF8CC6212976}" type="slidenum">
              <a:rPr lang="ru-RU" smtClean="0"/>
              <a:t>‹#›</a:t>
            </a:fld>
            <a:endParaRPr lang="ru-RU" dirty="0"/>
          </a:p>
        </p:txBody>
      </p:sp>
    </p:spTree>
    <p:extLst>
      <p:ext uri="{BB962C8B-B14F-4D97-AF65-F5344CB8AC3E}">
        <p14:creationId xmlns:p14="http://schemas.microsoft.com/office/powerpoint/2010/main" val="64467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87DBEACB-F896-4BCE-B03A-DF8CC6212976}" type="slidenum">
              <a:rPr lang="ru-RU" smtClean="0"/>
              <a:t>‹#›</a:t>
            </a:fld>
            <a:endParaRPr lang="ru-RU" dirty="0"/>
          </a:p>
        </p:txBody>
      </p:sp>
    </p:spTree>
    <p:extLst>
      <p:ext uri="{BB962C8B-B14F-4D97-AF65-F5344CB8AC3E}">
        <p14:creationId xmlns:p14="http://schemas.microsoft.com/office/powerpoint/2010/main" val="265713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87DBEACB-F896-4BCE-B03A-DF8CC6212976}" type="slidenum">
              <a:rPr lang="ru-RU" smtClean="0"/>
              <a:t>‹#›</a:t>
            </a:fld>
            <a:endParaRPr lang="ru-RU" dirty="0"/>
          </a:p>
        </p:txBody>
      </p:sp>
    </p:spTree>
    <p:extLst>
      <p:ext uri="{BB962C8B-B14F-4D97-AF65-F5344CB8AC3E}">
        <p14:creationId xmlns:p14="http://schemas.microsoft.com/office/powerpoint/2010/main" val="244137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87DBEACB-F896-4BCE-B03A-DF8CC6212976}" type="slidenum">
              <a:rPr lang="ru-RU" smtClean="0"/>
              <a:t>‹#›</a:t>
            </a:fld>
            <a:endParaRPr lang="ru-RU" dirty="0"/>
          </a:p>
        </p:txBody>
      </p:sp>
    </p:spTree>
    <p:extLst>
      <p:ext uri="{BB962C8B-B14F-4D97-AF65-F5344CB8AC3E}">
        <p14:creationId xmlns:p14="http://schemas.microsoft.com/office/powerpoint/2010/main" val="332942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7B783B8-475E-498B-A3B7-6DCCFD122CA3}" type="datetimeFigureOut">
              <a:rPr lang="ru-RU" smtClean="0"/>
              <a:t>16.10.2022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87DBEACB-F896-4BCE-B03A-DF8CC6212976}" type="slidenum">
              <a:rPr lang="ru-RU" smtClean="0"/>
              <a:t>‹#›</a:t>
            </a:fld>
            <a:endParaRPr lang="ru-RU" dirty="0"/>
          </a:p>
        </p:txBody>
      </p:sp>
    </p:spTree>
    <p:extLst>
      <p:ext uri="{BB962C8B-B14F-4D97-AF65-F5344CB8AC3E}">
        <p14:creationId xmlns:p14="http://schemas.microsoft.com/office/powerpoint/2010/main" val="274480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7B783B8-475E-498B-A3B7-6DCCFD122CA3}" type="datetimeFigureOut">
              <a:rPr lang="ru-RU" smtClean="0"/>
              <a:t>16.10.2022</a:t>
            </a:fld>
            <a:endParaRPr lang="ru-RU"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7DBEACB-F896-4BCE-B03A-DF8CC6212976}" type="slidenum">
              <a:rPr lang="ru-RU" smtClean="0"/>
              <a:t>‹#›</a:t>
            </a:fld>
            <a:endParaRPr lang="ru-RU" dirty="0"/>
          </a:p>
        </p:txBody>
      </p:sp>
    </p:spTree>
    <p:extLst>
      <p:ext uri="{BB962C8B-B14F-4D97-AF65-F5344CB8AC3E}">
        <p14:creationId xmlns:p14="http://schemas.microsoft.com/office/powerpoint/2010/main" val="317559200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488" y="2559685"/>
            <a:ext cx="10515600" cy="1325563"/>
          </a:xfrm>
        </p:spPr>
        <p:txBody>
          <a:bodyPr>
            <a:noAutofit/>
          </a:bodyPr>
          <a:lstStyle/>
          <a:p>
            <a:pPr algn="ctr"/>
            <a:r>
              <a:rPr lang="uk-UA"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Туроперейтинг та агентський бізнес в туризмі</a:t>
            </a:r>
            <a:endParaRPr lang="ru-RU"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DCF1356E-4AB1-EF60-0A16-643F91047035}"/>
              </a:ext>
            </a:extLst>
          </p:cNvPr>
          <p:cNvPicPr>
            <a:picLocks noChangeAspect="1"/>
          </p:cNvPicPr>
          <p:nvPr/>
        </p:nvPicPr>
        <p:blipFill>
          <a:blip r:embed="rId2"/>
          <a:stretch>
            <a:fillRect/>
          </a:stretch>
        </p:blipFill>
        <p:spPr>
          <a:xfrm>
            <a:off x="467545" y="476673"/>
            <a:ext cx="1584176" cy="2016224"/>
          </a:xfrm>
          <a:prstGeom prst="rect">
            <a:avLst/>
          </a:prstGeom>
        </p:spPr>
      </p:pic>
      <p:pic>
        <p:nvPicPr>
          <p:cNvPr id="4" name="Рисунок 3">
            <a:extLst>
              <a:ext uri="{FF2B5EF4-FFF2-40B4-BE49-F238E27FC236}">
                <a16:creationId xmlns:a16="http://schemas.microsoft.com/office/drawing/2014/main" id="{B6EE652B-6794-8340-2C1D-A0099467B7AF}"/>
              </a:ext>
            </a:extLst>
          </p:cNvPr>
          <p:cNvPicPr>
            <a:picLocks noChangeAspect="1"/>
          </p:cNvPicPr>
          <p:nvPr/>
        </p:nvPicPr>
        <p:blipFill>
          <a:blip r:embed="rId3"/>
          <a:stretch>
            <a:fillRect/>
          </a:stretch>
        </p:blipFill>
        <p:spPr>
          <a:xfrm>
            <a:off x="2843807" y="476674"/>
            <a:ext cx="6001545" cy="1008110"/>
          </a:xfrm>
          <a:prstGeom prst="rect">
            <a:avLst/>
          </a:prstGeom>
        </p:spPr>
      </p:pic>
      <p:pic>
        <p:nvPicPr>
          <p:cNvPr id="5" name="Рисунок 4">
            <a:extLst>
              <a:ext uri="{FF2B5EF4-FFF2-40B4-BE49-F238E27FC236}">
                <a16:creationId xmlns:a16="http://schemas.microsoft.com/office/drawing/2014/main" id="{2FB64080-D58C-D6C5-7DFF-0303CB4D0D04}"/>
              </a:ext>
            </a:extLst>
          </p:cNvPr>
          <p:cNvPicPr>
            <a:picLocks noChangeAspect="1"/>
          </p:cNvPicPr>
          <p:nvPr/>
        </p:nvPicPr>
        <p:blipFill>
          <a:blip r:embed="rId4"/>
          <a:stretch>
            <a:fillRect/>
          </a:stretch>
        </p:blipFill>
        <p:spPr>
          <a:xfrm>
            <a:off x="6329363" y="5349967"/>
            <a:ext cx="5557837" cy="1031359"/>
          </a:xfrm>
          <a:prstGeom prst="rect">
            <a:avLst/>
          </a:prstGeom>
        </p:spPr>
      </p:pic>
      <p:pic>
        <p:nvPicPr>
          <p:cNvPr id="6" name="Picture 2" descr="ÐÐ°ÑÑÐ¸Ð½ÐºÐ¸ Ð¿Ð¾ Ð·Ð°Ð¿ÑÐ¾ÑÑ ÐÑÐ³Ð°Ð½ÑÐ·Ð°ÑÑÑ Ð¾Ð±ÑÐ»ÑÐ³Ð¾Ð²ÑÐ²Ð°Ð½Ð½Ñ ÐºÐ»ÑÑÐ½ÑÑÐ²">
            <a:extLst>
              <a:ext uri="{FF2B5EF4-FFF2-40B4-BE49-F238E27FC236}">
                <a16:creationId xmlns:a16="http://schemas.microsoft.com/office/drawing/2014/main" id="{27060A5F-AD9E-D58D-B328-5200E4FCAEFC}"/>
              </a:ext>
            </a:extLst>
          </p:cNvPr>
          <p:cNvPicPr>
            <a:picLocks noChangeAspect="1" noChangeArrowheads="1"/>
          </p:cNvPicPr>
          <p:nvPr/>
        </p:nvPicPr>
        <p:blipFill>
          <a:blip r:embed="rId5" cstate="print"/>
          <a:srcRect/>
          <a:stretch>
            <a:fillRect/>
          </a:stretch>
        </p:blipFill>
        <p:spPr bwMode="auto">
          <a:xfrm>
            <a:off x="304800" y="3885248"/>
            <a:ext cx="4141366" cy="2496078"/>
          </a:xfrm>
          <a:prstGeom prst="rect">
            <a:avLst/>
          </a:prstGeom>
          <a:noFill/>
        </p:spPr>
      </p:pic>
    </p:spTree>
    <p:extLst>
      <p:ext uri="{BB962C8B-B14F-4D97-AF65-F5344CB8AC3E}">
        <p14:creationId xmlns:p14="http://schemas.microsoft.com/office/powerpoint/2010/main" val="45383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0832" y="883611"/>
            <a:ext cx="6992112"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50215" algn="just" fontAlgn="base">
              <a:lnSpc>
                <a:spcPct val="150000"/>
              </a:lnSpc>
              <a:spcAft>
                <a:spcPts val="0"/>
              </a:spcAft>
            </a:pPr>
            <a:r>
              <a:rPr lang="uk-UA" sz="2400" b="1" dirty="0">
                <a:ea typeface="Times New Roman" panose="02020603050405020304" pitchFamily="18" charset="0"/>
              </a:rPr>
              <a:t>Д</a:t>
            </a:r>
            <a:r>
              <a:rPr lang="uk-UA" sz="2400" b="1" dirty="0">
                <a:effectLst/>
                <a:ea typeface="Times New Roman" panose="02020603050405020304" pitchFamily="18" charset="0"/>
              </a:rPr>
              <a:t>іяльність туроператора</a:t>
            </a:r>
            <a:r>
              <a:rPr lang="uk-UA" sz="2400" dirty="0">
                <a:effectLst/>
                <a:ea typeface="Times New Roman" panose="02020603050405020304" pitchFamily="18" charset="0"/>
              </a:rPr>
              <a:t> — </a:t>
            </a:r>
            <a:r>
              <a:rPr lang="uk-UA" sz="2400" b="1" dirty="0">
                <a:effectLst/>
                <a:ea typeface="Times New Roman" panose="02020603050405020304" pitchFamily="18" charset="0"/>
              </a:rPr>
              <a:t>це закономірне</a:t>
            </a:r>
            <a:r>
              <a:rPr lang="uk-UA" sz="2400" dirty="0">
                <a:effectLst/>
                <a:ea typeface="Times New Roman" panose="02020603050405020304" pitchFamily="18" charset="0"/>
              </a:rPr>
              <a:t> (яке пояснюється чинниками сезонності, динамікою ринкової кон'юнктури, специфікою роботи постачальників туристичного продукту) </a:t>
            </a:r>
            <a:r>
              <a:rPr lang="uk-UA" sz="2400" b="1" dirty="0">
                <a:effectLst/>
                <a:ea typeface="Times New Roman" panose="02020603050405020304" pitchFamily="18" charset="0"/>
              </a:rPr>
              <a:t>об'єднання</a:t>
            </a:r>
            <a:r>
              <a:rPr lang="uk-UA" sz="2400" dirty="0">
                <a:effectLst/>
                <a:ea typeface="Times New Roman" panose="02020603050405020304" pitchFamily="18" charset="0"/>
              </a:rPr>
              <a:t> (яке має на увазі послідовну зміну і / або паралельність) </a:t>
            </a:r>
            <a:r>
              <a:rPr lang="uk-UA" sz="2400" b="1" dirty="0">
                <a:effectLst/>
                <a:ea typeface="Times New Roman" panose="02020603050405020304" pitchFamily="18" charset="0"/>
              </a:rPr>
              <a:t>робочих циклів туроператора по конкретних турах або програмах</a:t>
            </a:r>
            <a:r>
              <a:rPr lang="uk-UA" sz="2400" dirty="0">
                <a:effectLst/>
                <a:ea typeface="Times New Roman" panose="02020603050405020304" pitchFamily="18" charset="0"/>
              </a:rPr>
              <a:t>.</a:t>
            </a:r>
            <a:endParaRPr lang="ru-RU" sz="2000" dirty="0">
              <a:effectLst/>
              <a:ea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7552944" y="883611"/>
            <a:ext cx="4133088" cy="5078313"/>
          </a:xfrm>
          <a:prstGeom prst="rect">
            <a:avLst/>
          </a:prstGeom>
        </p:spPr>
      </p:pic>
    </p:spTree>
    <p:extLst>
      <p:ext uri="{BB962C8B-B14F-4D97-AF65-F5344CB8AC3E}">
        <p14:creationId xmlns:p14="http://schemas.microsoft.com/office/powerpoint/2010/main" val="751265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340" y="107357"/>
            <a:ext cx="11239564" cy="1108796"/>
          </a:xfrm>
        </p:spPr>
        <p:txBody>
          <a:bodyPr>
            <a:noAutofit/>
          </a:bodyPr>
          <a:lstStyle/>
          <a:p>
            <a:pPr algn="ctr"/>
            <a:r>
              <a:rPr lang="uk-UA" dirty="0">
                <a:solidFill>
                  <a:schemeClr val="bg1"/>
                </a:solidFill>
              </a:rPr>
              <a:t> </a:t>
            </a:r>
            <a:br>
              <a:rPr lang="ru-RU" dirty="0">
                <a:solidFill>
                  <a:schemeClr val="bg1"/>
                </a:solidFill>
              </a:rPr>
            </a:br>
            <a:r>
              <a:rPr lang="uk-UA" b="1" dirty="0">
                <a:solidFill>
                  <a:schemeClr val="bg1"/>
                </a:solidFill>
              </a:rPr>
              <a:t>2. Роздрібні й оптові туристичні фірми і їхнє місце в структурі каналів збуту. ё</a:t>
            </a:r>
            <a:endParaRPr lang="ru-RU" dirty="0">
              <a:solidFill>
                <a:schemeClr val="bg1"/>
              </a:solidFill>
            </a:endParaRPr>
          </a:p>
        </p:txBody>
      </p:sp>
      <p:sp>
        <p:nvSpPr>
          <p:cNvPr id="3" name="Прямоугольник 2"/>
          <p:cNvSpPr/>
          <p:nvPr/>
        </p:nvSpPr>
        <p:spPr>
          <a:xfrm>
            <a:off x="6464808" y="2186077"/>
            <a:ext cx="5074920" cy="39703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ctr">
              <a:lnSpc>
                <a:spcPct val="150000"/>
              </a:lnSpc>
              <a:spcAft>
                <a:spcPts val="0"/>
              </a:spcAft>
            </a:pPr>
            <a:r>
              <a:rPr lang="uk-UA" sz="2400" b="1" dirty="0">
                <a:solidFill>
                  <a:schemeClr val="bg1"/>
                </a:solidFill>
                <a:effectLst/>
                <a:ea typeface="Times New Roman" panose="02020603050405020304" pitchFamily="18" charset="0"/>
              </a:rPr>
              <a:t>Стимулювання учасників каналу розподілу</a:t>
            </a:r>
            <a:r>
              <a:rPr lang="uk-UA" sz="2400" dirty="0">
                <a:solidFill>
                  <a:schemeClr val="bg1"/>
                </a:solidFill>
                <a:effectLst/>
                <a:ea typeface="Times New Roman" panose="02020603050405020304" pitchFamily="18" charset="0"/>
              </a:rPr>
              <a:t> чи кінцевих споживачів здійснюється через інформаційні засоби: поштові відправлення, газети, радіо, телебачення, персональний продаж, групові зустрічі.</a:t>
            </a:r>
            <a:endParaRPr lang="ru-RU" sz="1400" dirty="0">
              <a:solidFill>
                <a:schemeClr val="bg1"/>
              </a:solidFill>
              <a:effectLst/>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65341" y="2186077"/>
            <a:ext cx="5899468" cy="3970318"/>
          </a:xfrm>
          <a:prstGeom prst="rect">
            <a:avLst/>
          </a:prstGeom>
        </p:spPr>
      </p:pic>
    </p:spTree>
    <p:extLst>
      <p:ext uri="{BB962C8B-B14F-4D97-AF65-F5344CB8AC3E}">
        <p14:creationId xmlns:p14="http://schemas.microsoft.com/office/powerpoint/2010/main" val="28474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3672" y="230020"/>
            <a:ext cx="7321296" cy="6324808"/>
          </a:xfrm>
          <a:prstGeom prst="rect">
            <a:avLst/>
          </a:prstGeom>
        </p:spPr>
        <p:txBody>
          <a:bodyPr wrap="square">
            <a:spAutoFit/>
          </a:bodyPr>
          <a:lstStyle/>
          <a:p>
            <a:pPr indent="450215" algn="just">
              <a:lnSpc>
                <a:spcPct val="150000"/>
              </a:lnSpc>
              <a:spcAft>
                <a:spcPts val="0"/>
              </a:spcAft>
            </a:pPr>
            <a:r>
              <a:rPr lang="uk-UA" dirty="0">
                <a:solidFill>
                  <a:schemeClr val="bg1"/>
                </a:solidFill>
                <a:effectLst/>
                <a:ea typeface="Times New Roman" panose="02020603050405020304" pitchFamily="18" charset="0"/>
              </a:rPr>
              <a:t>Об’єктом уваги, тобто </a:t>
            </a:r>
            <a:r>
              <a:rPr lang="uk-UA" b="1" dirty="0">
                <a:solidFill>
                  <a:schemeClr val="bg1"/>
                </a:solidFill>
                <a:effectLst/>
                <a:ea typeface="Times New Roman" panose="02020603050405020304" pitchFamily="18" charset="0"/>
              </a:rPr>
              <a:t>потенційними покупцями</a:t>
            </a:r>
            <a:r>
              <a:rPr lang="uk-UA" dirty="0">
                <a:solidFill>
                  <a:schemeClr val="bg1"/>
                </a:solidFill>
                <a:effectLst/>
                <a:ea typeface="Times New Roman" panose="02020603050405020304" pitchFamily="18" charset="0"/>
              </a:rPr>
              <a:t> туристичного продукту, можуть бути:</a:t>
            </a:r>
            <a:endParaRPr lang="ru-RU" sz="110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uk-UA" dirty="0">
                <a:solidFill>
                  <a:schemeClr val="bg1"/>
                </a:solidFill>
                <a:effectLst/>
                <a:ea typeface="Times New Roman" panose="02020603050405020304" pitchFamily="18" charset="0"/>
              </a:rPr>
              <a:t>зацікавлені особи; </a:t>
            </a:r>
            <a:endParaRPr lang="ru-RU" sz="110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uk-UA" dirty="0">
                <a:solidFill>
                  <a:schemeClr val="bg1"/>
                </a:solidFill>
                <a:effectLst/>
                <a:ea typeface="Times New Roman" panose="02020603050405020304" pitchFamily="18" charset="0"/>
              </a:rPr>
              <a:t>посередники; </a:t>
            </a:r>
            <a:endParaRPr lang="ru-RU" sz="110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r>
              <a:rPr lang="uk-UA" dirty="0">
                <a:solidFill>
                  <a:schemeClr val="bg1"/>
                </a:solidFill>
                <a:effectLst/>
                <a:ea typeface="Times New Roman" panose="02020603050405020304" pitchFamily="18" charset="0"/>
              </a:rPr>
              <a:t>торговий персонал фірми. </a:t>
            </a:r>
            <a:endParaRPr lang="ru-RU" sz="1100" dirty="0">
              <a:solidFill>
                <a:schemeClr val="bg1"/>
              </a:solidFill>
              <a:effectLst/>
              <a:ea typeface="Times New Roman" panose="02020603050405020304" pitchFamily="18" charset="0"/>
            </a:endParaRPr>
          </a:p>
          <a:p>
            <a:pPr indent="450215" algn="just">
              <a:lnSpc>
                <a:spcPct val="150000"/>
              </a:lnSpc>
              <a:spcAft>
                <a:spcPts val="0"/>
              </a:spcAft>
            </a:pPr>
            <a:r>
              <a:rPr lang="uk-UA" dirty="0">
                <a:solidFill>
                  <a:schemeClr val="bg1"/>
                </a:solidFill>
                <a:effectLst/>
                <a:ea typeface="Times New Roman" panose="02020603050405020304" pitchFamily="18" charset="0"/>
              </a:rPr>
              <a:t>Засоби стимулювання збуту щодо кожного з них, як правило, різні. </a:t>
            </a:r>
            <a:r>
              <a:rPr lang="uk-UA" b="1" dirty="0">
                <a:solidFill>
                  <a:schemeClr val="bg1"/>
                </a:solidFill>
                <a:effectLst/>
                <a:ea typeface="Times New Roman" panose="02020603050405020304" pitchFamily="18" charset="0"/>
              </a:rPr>
              <a:t>Потенційного туриста найбільше цікавлять: </a:t>
            </a:r>
            <a:endParaRPr lang="ru-RU" sz="1100" b="1"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dirty="0">
                <a:solidFill>
                  <a:schemeClr val="bg1"/>
                </a:solidFill>
                <a:effectLst/>
                <a:ea typeface="Times New Roman" panose="02020603050405020304" pitchFamily="18" charset="0"/>
              </a:rPr>
              <a:t>конкурси лотерей; </a:t>
            </a:r>
            <a:endParaRPr lang="ru-RU" sz="110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dirty="0">
                <a:solidFill>
                  <a:schemeClr val="bg1"/>
                </a:solidFill>
                <a:effectLst/>
                <a:ea typeface="Times New Roman" panose="02020603050405020304" pitchFamily="18" charset="0"/>
              </a:rPr>
              <a:t>преміальний продаж; </a:t>
            </a:r>
            <a:endParaRPr lang="ru-RU" sz="110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dirty="0">
                <a:solidFill>
                  <a:schemeClr val="bg1"/>
                </a:solidFill>
                <a:effectLst/>
                <a:ea typeface="Times New Roman" panose="02020603050405020304" pitchFamily="18" charset="0"/>
              </a:rPr>
              <a:t>знижки, кредит. </a:t>
            </a:r>
            <a:endParaRPr lang="ru-RU" sz="1100" dirty="0">
              <a:solidFill>
                <a:schemeClr val="bg1"/>
              </a:solidFill>
              <a:effectLst/>
              <a:ea typeface="Times New Roman" panose="02020603050405020304" pitchFamily="18" charset="0"/>
            </a:endParaRPr>
          </a:p>
          <a:p>
            <a:pPr algn="just">
              <a:lnSpc>
                <a:spcPct val="150000"/>
              </a:lnSpc>
              <a:spcAft>
                <a:spcPts val="0"/>
              </a:spcAft>
            </a:pPr>
            <a:r>
              <a:rPr lang="uk-UA" b="1" dirty="0">
                <a:solidFill>
                  <a:schemeClr val="bg1"/>
                </a:solidFill>
                <a:effectLst/>
                <a:ea typeface="Times New Roman" panose="02020603050405020304" pitchFamily="18" charset="0"/>
              </a:rPr>
              <a:t>      Увагу посередників привертають такі методи: </a:t>
            </a:r>
            <a:endParaRPr lang="ru-RU" sz="1100" b="1"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dirty="0">
                <a:solidFill>
                  <a:schemeClr val="bg1"/>
                </a:solidFill>
                <a:effectLst/>
                <a:ea typeface="Times New Roman" panose="02020603050405020304" pitchFamily="18" charset="0"/>
              </a:rPr>
              <a:t>проведення торговельних конкурсів; </a:t>
            </a:r>
            <a:endParaRPr lang="ru-RU" sz="110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dirty="0">
                <a:solidFill>
                  <a:schemeClr val="bg1"/>
                </a:solidFill>
                <a:effectLst/>
                <a:ea typeface="Times New Roman" panose="02020603050405020304" pitchFamily="18" charset="0"/>
              </a:rPr>
              <a:t>пропозиція частини туристських послуг безкоштовно; </a:t>
            </a:r>
            <a:endParaRPr lang="ru-RU" sz="110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dirty="0">
                <a:solidFill>
                  <a:schemeClr val="bg1"/>
                </a:solidFill>
                <a:effectLst/>
                <a:ea typeface="Times New Roman" panose="02020603050405020304" pitchFamily="18" charset="0"/>
              </a:rPr>
              <a:t>знижки; </a:t>
            </a:r>
            <a:endParaRPr lang="ru-RU" sz="110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dirty="0">
                <a:solidFill>
                  <a:schemeClr val="bg1"/>
                </a:solidFill>
                <a:effectLst/>
                <a:ea typeface="Times New Roman" panose="02020603050405020304" pitchFamily="18" charset="0"/>
              </a:rPr>
              <a:t>організація спільної реклами. </a:t>
            </a:r>
            <a:endParaRPr lang="ru-RU" sz="1100" dirty="0">
              <a:solidFill>
                <a:schemeClr val="bg1"/>
              </a:solidFill>
              <a:effectLst/>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997723" y="228695"/>
            <a:ext cx="2489492" cy="1529906"/>
          </a:xfrm>
          <a:prstGeom prst="rect">
            <a:avLst/>
          </a:prstGeom>
        </p:spPr>
      </p:pic>
      <p:pic>
        <p:nvPicPr>
          <p:cNvPr id="5" name="Рисунок 4"/>
          <p:cNvPicPr>
            <a:picLocks noChangeAspect="1"/>
          </p:cNvPicPr>
          <p:nvPr/>
        </p:nvPicPr>
        <p:blipFill>
          <a:blip r:embed="rId3"/>
          <a:stretch>
            <a:fillRect/>
          </a:stretch>
        </p:blipFill>
        <p:spPr>
          <a:xfrm>
            <a:off x="9522291" y="1566195"/>
            <a:ext cx="2435357" cy="1381125"/>
          </a:xfrm>
          <a:prstGeom prst="rect">
            <a:avLst/>
          </a:prstGeom>
        </p:spPr>
      </p:pic>
      <p:pic>
        <p:nvPicPr>
          <p:cNvPr id="7" name="Рисунок 6"/>
          <p:cNvPicPr>
            <a:picLocks noChangeAspect="1"/>
          </p:cNvPicPr>
          <p:nvPr/>
        </p:nvPicPr>
        <p:blipFill>
          <a:blip r:embed="rId4"/>
          <a:stretch>
            <a:fillRect/>
          </a:stretch>
        </p:blipFill>
        <p:spPr>
          <a:xfrm>
            <a:off x="7997723" y="2797683"/>
            <a:ext cx="2563558" cy="1397553"/>
          </a:xfrm>
          <a:prstGeom prst="rect">
            <a:avLst/>
          </a:prstGeom>
        </p:spPr>
      </p:pic>
      <p:pic>
        <p:nvPicPr>
          <p:cNvPr id="8" name="Рисунок 7"/>
          <p:cNvPicPr>
            <a:picLocks noChangeAspect="1"/>
          </p:cNvPicPr>
          <p:nvPr/>
        </p:nvPicPr>
        <p:blipFill>
          <a:blip r:embed="rId5"/>
          <a:stretch>
            <a:fillRect/>
          </a:stretch>
        </p:blipFill>
        <p:spPr>
          <a:xfrm>
            <a:off x="9389390" y="3986402"/>
            <a:ext cx="2568258" cy="1353694"/>
          </a:xfrm>
          <a:prstGeom prst="rect">
            <a:avLst/>
          </a:prstGeom>
        </p:spPr>
      </p:pic>
      <p:pic>
        <p:nvPicPr>
          <p:cNvPr id="9" name="Рисунок 8"/>
          <p:cNvPicPr>
            <a:picLocks noChangeAspect="1"/>
          </p:cNvPicPr>
          <p:nvPr/>
        </p:nvPicPr>
        <p:blipFill>
          <a:blip r:embed="rId6"/>
          <a:stretch>
            <a:fillRect/>
          </a:stretch>
        </p:blipFill>
        <p:spPr>
          <a:xfrm>
            <a:off x="8054144" y="5248654"/>
            <a:ext cx="2619375" cy="1306174"/>
          </a:xfrm>
          <a:prstGeom prst="rect">
            <a:avLst/>
          </a:prstGeom>
        </p:spPr>
      </p:pic>
    </p:spTree>
    <p:extLst>
      <p:ext uri="{BB962C8B-B14F-4D97-AF65-F5344CB8AC3E}">
        <p14:creationId xmlns:p14="http://schemas.microsoft.com/office/powerpoint/2010/main" val="234249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53328" y="955539"/>
            <a:ext cx="5632704" cy="517064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50215" algn="just">
              <a:lnSpc>
                <a:spcPct val="150000"/>
              </a:lnSpc>
              <a:spcAft>
                <a:spcPts val="0"/>
              </a:spcAft>
            </a:pPr>
            <a:r>
              <a:rPr lang="uk-UA" sz="2000" b="1" dirty="0">
                <a:solidFill>
                  <a:schemeClr val="bg1"/>
                </a:solidFill>
                <a:effectLst/>
                <a:ea typeface="Times New Roman" panose="02020603050405020304" pitchFamily="18" charset="0"/>
              </a:rPr>
              <a:t>До стимулювання збуту вдаються у випадках, коли:</a:t>
            </a:r>
            <a:endParaRPr lang="ru-RU" sz="14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2000" dirty="0">
                <a:solidFill>
                  <a:schemeClr val="bg1"/>
                </a:solidFill>
                <a:effectLst/>
                <a:ea typeface="Times New Roman" panose="02020603050405020304" pitchFamily="18" charset="0"/>
              </a:rPr>
              <a:t>пропонується подорож-новинка;</a:t>
            </a:r>
            <a:endParaRPr lang="ru-RU" sz="14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2000" dirty="0">
                <a:solidFill>
                  <a:schemeClr val="bg1"/>
                </a:solidFill>
                <a:effectLst/>
                <a:ea typeface="Times New Roman" panose="02020603050405020304" pitchFamily="18" charset="0"/>
              </a:rPr>
              <a:t>продаж здійснюється переважно методом посилкової торгівлі;</a:t>
            </a:r>
            <a:endParaRPr lang="ru-RU" sz="14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2000" dirty="0">
                <a:solidFill>
                  <a:schemeClr val="bg1"/>
                </a:solidFill>
                <a:effectLst/>
                <a:ea typeface="Times New Roman" panose="02020603050405020304" pitchFamily="18" charset="0"/>
              </a:rPr>
              <a:t>туристична подорож переходить до стадії зрілості;</a:t>
            </a:r>
            <a:endParaRPr lang="ru-RU" sz="14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2000" dirty="0">
                <a:solidFill>
                  <a:schemeClr val="bg1"/>
                </a:solidFill>
                <a:effectLst/>
                <a:ea typeface="Times New Roman" panose="02020603050405020304" pitchFamily="18" charset="0"/>
              </a:rPr>
              <a:t>необхідне подальше збільшення збуту;</a:t>
            </a:r>
            <a:endParaRPr lang="ru-RU" sz="14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2000" dirty="0">
                <a:solidFill>
                  <a:schemeClr val="bg1"/>
                </a:solidFill>
                <a:effectLst/>
                <a:ea typeface="Times New Roman" panose="02020603050405020304" pitchFamily="18" charset="0"/>
              </a:rPr>
              <a:t>на засобах стимулювання наполягає вище керівництво фірми.</a:t>
            </a:r>
            <a:endParaRPr lang="ru-RU" sz="1400" dirty="0">
              <a:solidFill>
                <a:schemeClr val="bg1"/>
              </a:solidFill>
              <a:effectLst/>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546544" y="1369103"/>
            <a:ext cx="5316470" cy="3982221"/>
          </a:xfrm>
          <a:prstGeom prst="rect">
            <a:avLst/>
          </a:prstGeom>
        </p:spPr>
      </p:pic>
    </p:spTree>
    <p:extLst>
      <p:ext uri="{BB962C8B-B14F-4D97-AF65-F5344CB8AC3E}">
        <p14:creationId xmlns:p14="http://schemas.microsoft.com/office/powerpoint/2010/main" val="408652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6512" y="845017"/>
            <a:ext cx="11280648" cy="5355312"/>
          </a:xfrm>
          <a:prstGeom prst="rect">
            <a:avLst/>
          </a:prstGeom>
        </p:spPr>
        <p:txBody>
          <a:bodyPr wrap="square">
            <a:spAutoFit/>
          </a:bodyPr>
          <a:lstStyle/>
          <a:p>
            <a:pPr indent="450215" algn="just">
              <a:lnSpc>
                <a:spcPct val="150000"/>
              </a:lnSpc>
              <a:spcAft>
                <a:spcPts val="0"/>
              </a:spcAft>
            </a:pPr>
            <a:r>
              <a:rPr lang="uk-UA" sz="1900" dirty="0">
                <a:solidFill>
                  <a:schemeClr val="bg1"/>
                </a:solidFill>
                <a:effectLst/>
                <a:ea typeface="Times New Roman" panose="02020603050405020304" pitchFamily="18" charset="0"/>
              </a:rPr>
              <a:t>Серед першорядних </a:t>
            </a:r>
            <a:r>
              <a:rPr lang="uk-UA" sz="1900" b="1" dirty="0">
                <a:solidFill>
                  <a:schemeClr val="bg1"/>
                </a:solidFill>
                <a:effectLst/>
                <a:ea typeface="Times New Roman" panose="02020603050405020304" pitchFamily="18" charset="0"/>
              </a:rPr>
              <a:t>функцій каналів розподілу</a:t>
            </a:r>
            <a:r>
              <a:rPr lang="uk-UA" sz="1900" dirty="0">
                <a:solidFill>
                  <a:schemeClr val="bg1"/>
                </a:solidFill>
                <a:effectLst/>
                <a:ea typeface="Times New Roman" panose="02020603050405020304" pitchFamily="18" charset="0"/>
              </a:rPr>
              <a:t> можна виділити:</a:t>
            </a:r>
            <a:endParaRPr lang="ru-RU" sz="1900" dirty="0">
              <a:solidFill>
                <a:schemeClr val="bg1"/>
              </a:solidFill>
              <a:effectLst/>
              <a:ea typeface="Times New Roman" panose="02020603050405020304" pitchFamily="18" charset="0"/>
            </a:endParaRPr>
          </a:p>
          <a:p>
            <a:pPr marL="1600200" lvl="3" indent="-22860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дослідницьку роботу, пов’язану зі збиранням інформації, необхідної для планування організації руху права власності на туристичні послуги;</a:t>
            </a:r>
            <a:endParaRPr lang="ru-RU" sz="1900" dirty="0">
              <a:solidFill>
                <a:schemeClr val="bg1"/>
              </a:solidFill>
              <a:effectLst/>
              <a:ea typeface="Times New Roman" panose="02020603050405020304" pitchFamily="18" charset="0"/>
            </a:endParaRPr>
          </a:p>
          <a:p>
            <a:pPr marL="1600200" lvl="3" indent="-22860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стимулювання збуту, тобто створення і розповсюдження засобів стимулюючої дії, які мають посилити реагування споживача на пропоновані послуги;</a:t>
            </a:r>
            <a:endParaRPr lang="ru-RU" sz="1900" dirty="0">
              <a:solidFill>
                <a:schemeClr val="bg1"/>
              </a:solidFill>
              <a:effectLst/>
              <a:ea typeface="Times New Roman" panose="02020603050405020304" pitchFamily="18" charset="0"/>
            </a:endParaRPr>
          </a:p>
          <a:p>
            <a:pPr marL="1600200" lvl="3" indent="-22860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встановлення контактів - налагодження та підтримка відносин з потенційними споживачами;</a:t>
            </a:r>
            <a:endParaRPr lang="ru-RU" sz="1900" dirty="0">
              <a:solidFill>
                <a:schemeClr val="bg1"/>
              </a:solidFill>
              <a:effectLst/>
              <a:ea typeface="Times New Roman" panose="02020603050405020304" pitchFamily="18" charset="0"/>
            </a:endParaRPr>
          </a:p>
          <a:p>
            <a:pPr marL="1600200" lvl="3" indent="-22860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пристосування комплексу послуг туристичної подорожі до вимог споживачів;</a:t>
            </a:r>
            <a:endParaRPr lang="ru-RU" sz="1900" dirty="0">
              <a:solidFill>
                <a:schemeClr val="bg1"/>
              </a:solidFill>
              <a:effectLst/>
              <a:ea typeface="Times New Roman" panose="02020603050405020304" pitchFamily="18" charset="0"/>
            </a:endParaRPr>
          </a:p>
          <a:p>
            <a:pPr marL="1600200" lvl="3" indent="-22860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організацію та проведення переговорів (перемовин) з метою здійснення передачі права власності на туристичні послуги від підприємств, які надають їх споживачеві;</a:t>
            </a:r>
            <a:endParaRPr lang="ru-RU" sz="1900" dirty="0">
              <a:solidFill>
                <a:schemeClr val="bg1"/>
              </a:solidFill>
              <a:effectLst/>
              <a:ea typeface="Times New Roman" panose="02020603050405020304" pitchFamily="18" charset="0"/>
            </a:endParaRPr>
          </a:p>
          <a:p>
            <a:pPr marL="1600200" lvl="3" indent="-22860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фінансування необхідних коштів для забезпечення функціонування каналів.</a:t>
            </a:r>
            <a:endParaRPr lang="ru-RU" sz="19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3288196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9392" y="447262"/>
            <a:ext cx="6571488"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0215" algn="just">
              <a:lnSpc>
                <a:spcPct val="150000"/>
              </a:lnSpc>
              <a:spcAft>
                <a:spcPts val="0"/>
              </a:spcAft>
            </a:pPr>
            <a:r>
              <a:rPr lang="uk-UA" b="1">
                <a:effectLst/>
                <a:ea typeface="Times New Roman" panose="02020603050405020304" pitchFamily="18" charset="0"/>
              </a:rPr>
              <a:t>Канал нульового рівня</a:t>
            </a:r>
            <a:r>
              <a:rPr lang="uk-UA">
                <a:effectLst/>
                <a:ea typeface="Times New Roman" panose="02020603050405020304" pitchFamily="18" charset="0"/>
              </a:rPr>
              <a:t> складається з підприємств, які продають туристичні послуги безпосередньо споживачам. Відомі </a:t>
            </a:r>
            <a:r>
              <a:rPr lang="uk-UA" b="1">
                <a:effectLst/>
                <a:ea typeface="Times New Roman" panose="02020603050405020304" pitchFamily="18" charset="0"/>
              </a:rPr>
              <a:t>три основних способи прямого продажу</a:t>
            </a:r>
            <a:r>
              <a:rPr lang="uk-UA">
                <a:effectLst/>
                <a:ea typeface="Times New Roman" panose="02020603050405020304" pitchFamily="18" charset="0"/>
              </a:rPr>
              <a:t> - торгівля врознос («від дверей до дверей» за допомогою турагентів), посилочна торгівля за допомогою туристичних каталогів і торгівля через агентства, що належать підприємствам, які надають туристські послуги.</a:t>
            </a:r>
            <a:endParaRPr lang="ru-RU" sz="1100" dirty="0">
              <a:effectLst/>
              <a:ea typeface="Times New Roman" panose="02020603050405020304" pitchFamily="18" charset="0"/>
            </a:endParaRPr>
          </a:p>
        </p:txBody>
      </p:sp>
      <p:sp>
        <p:nvSpPr>
          <p:cNvPr id="3" name="Прямоугольник 2"/>
          <p:cNvSpPr/>
          <p:nvPr/>
        </p:nvSpPr>
        <p:spPr>
          <a:xfrm>
            <a:off x="4892040" y="3672531"/>
            <a:ext cx="6885432"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0215" algn="just">
              <a:lnSpc>
                <a:spcPct val="150000"/>
              </a:lnSpc>
              <a:spcAft>
                <a:spcPts val="0"/>
              </a:spcAft>
            </a:pPr>
            <a:r>
              <a:rPr lang="uk-UA" b="1" dirty="0" err="1">
                <a:solidFill>
                  <a:schemeClr val="bg1"/>
                </a:solidFill>
                <a:effectLst/>
                <a:ea typeface="Times New Roman" panose="02020603050405020304" pitchFamily="18" charset="0"/>
              </a:rPr>
              <a:t>Однорівневий</a:t>
            </a:r>
            <a:r>
              <a:rPr lang="uk-UA" b="1" dirty="0">
                <a:solidFill>
                  <a:schemeClr val="bg1"/>
                </a:solidFill>
                <a:effectLst/>
                <a:ea typeface="Times New Roman" panose="02020603050405020304" pitchFamily="18" charset="0"/>
              </a:rPr>
              <a:t> канал</a:t>
            </a:r>
            <a:r>
              <a:rPr lang="uk-UA" dirty="0">
                <a:solidFill>
                  <a:schemeClr val="bg1"/>
                </a:solidFill>
                <a:effectLst/>
                <a:ea typeface="Times New Roman" panose="02020603050405020304" pitchFamily="18" charset="0"/>
              </a:rPr>
              <a:t> містить одного посередника. На туристичному ринку таким посередником виступає роздрібний торговець - туристичне агентство.</a:t>
            </a:r>
            <a:endParaRPr lang="ru-RU" sz="1100" dirty="0">
              <a:solidFill>
                <a:schemeClr val="bg1"/>
              </a:solidFill>
              <a:effectLst/>
              <a:ea typeface="Times New Roman" panose="02020603050405020304" pitchFamily="18" charset="0"/>
            </a:endParaRPr>
          </a:p>
          <a:p>
            <a:pPr indent="450215" algn="just">
              <a:lnSpc>
                <a:spcPct val="150000"/>
              </a:lnSpc>
              <a:spcAft>
                <a:spcPts val="0"/>
              </a:spcAft>
            </a:pPr>
            <a:r>
              <a:rPr lang="uk-UA" b="1" dirty="0">
                <a:solidFill>
                  <a:schemeClr val="bg1"/>
                </a:solidFill>
                <a:effectLst/>
                <a:ea typeface="Times New Roman" panose="02020603050405020304" pitchFamily="18" charset="0"/>
              </a:rPr>
              <a:t>Дворівневий канал</a:t>
            </a:r>
            <a:r>
              <a:rPr lang="uk-UA" dirty="0">
                <a:solidFill>
                  <a:schemeClr val="bg1"/>
                </a:solidFill>
                <a:effectLst/>
                <a:ea typeface="Times New Roman" panose="02020603050405020304" pitchFamily="18" charset="0"/>
              </a:rPr>
              <a:t> складається з двох посередників. На туристичному ринку такими посередниками є оптовий (туроператор) і роздрібний (</a:t>
            </a:r>
            <a:r>
              <a:rPr lang="uk-UA" dirty="0" err="1">
                <a:solidFill>
                  <a:schemeClr val="bg1"/>
                </a:solidFill>
                <a:effectLst/>
                <a:ea typeface="Times New Roman" panose="02020603050405020304" pitchFamily="18" charset="0"/>
              </a:rPr>
              <a:t>турагент</a:t>
            </a:r>
            <a:r>
              <a:rPr lang="uk-UA" dirty="0">
                <a:solidFill>
                  <a:schemeClr val="bg1"/>
                </a:solidFill>
                <a:effectLst/>
                <a:ea typeface="Times New Roman" panose="02020603050405020304" pitchFamily="18" charset="0"/>
              </a:rPr>
              <a:t>) торговці.</a:t>
            </a:r>
            <a:endParaRPr lang="ru-RU" sz="1100" dirty="0">
              <a:solidFill>
                <a:schemeClr val="bg1"/>
              </a:solidFill>
              <a:effectLst/>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529798" y="447262"/>
            <a:ext cx="4147090" cy="2762282"/>
          </a:xfrm>
          <a:prstGeom prst="rect">
            <a:avLst/>
          </a:prstGeom>
        </p:spPr>
      </p:pic>
      <p:pic>
        <p:nvPicPr>
          <p:cNvPr id="5" name="Рисунок 4"/>
          <p:cNvPicPr>
            <a:picLocks noChangeAspect="1"/>
          </p:cNvPicPr>
          <p:nvPr/>
        </p:nvPicPr>
        <p:blipFill>
          <a:blip r:embed="rId3"/>
          <a:stretch>
            <a:fillRect/>
          </a:stretch>
        </p:blipFill>
        <p:spPr>
          <a:xfrm>
            <a:off x="469392" y="4351591"/>
            <a:ext cx="3901440" cy="1906263"/>
          </a:xfrm>
          <a:prstGeom prst="rect">
            <a:avLst/>
          </a:prstGeom>
        </p:spPr>
      </p:pic>
    </p:spTree>
    <p:extLst>
      <p:ext uri="{BB962C8B-B14F-4D97-AF65-F5344CB8AC3E}">
        <p14:creationId xmlns:p14="http://schemas.microsoft.com/office/powerpoint/2010/main" val="1281459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1208" y="3379923"/>
            <a:ext cx="8769096" cy="300082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pPr>
            <a:r>
              <a:rPr lang="uk-UA" b="1" dirty="0">
                <a:effectLst/>
                <a:ea typeface="Times New Roman" panose="02020603050405020304" pitchFamily="18" charset="0"/>
              </a:rPr>
              <a:t>Формування каналу розпочинається з визначення цілей</a:t>
            </a:r>
            <a:r>
              <a:rPr lang="uk-UA" dirty="0">
                <a:effectLst/>
                <a:ea typeface="Times New Roman" panose="02020603050405020304" pitchFamily="18" charset="0"/>
              </a:rPr>
              <a:t>, яких можна досягти на конкретному цільовому ринку, а саме: досягнення бажаного рівня обслуговування покупців, виконання посередниками необхідних функцій тощо. Кожне туристичне підприємство розробляє такі цілі, узгоджуючи їх з тими обмеженнями, що зумовлені вимогами покупців, характеристиками туристичних послуг, посередниками, конкурентами, політикою підприємства, зовнішніми факторами.</a:t>
            </a:r>
            <a:endParaRPr lang="ru-RU" dirty="0"/>
          </a:p>
        </p:txBody>
      </p:sp>
      <p:sp>
        <p:nvSpPr>
          <p:cNvPr id="3" name="Прямоугольник 2"/>
          <p:cNvSpPr/>
          <p:nvPr/>
        </p:nvSpPr>
        <p:spPr>
          <a:xfrm>
            <a:off x="3849624" y="543694"/>
            <a:ext cx="7818120"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50215" algn="just">
              <a:lnSpc>
                <a:spcPct val="150000"/>
              </a:lnSpc>
              <a:spcAft>
                <a:spcPts val="0"/>
              </a:spcAft>
            </a:pPr>
            <a:r>
              <a:rPr lang="uk-UA" dirty="0">
                <a:effectLst/>
                <a:ea typeface="Times New Roman" panose="02020603050405020304" pitchFamily="18" charset="0"/>
              </a:rPr>
              <a:t>Існують </a:t>
            </a:r>
            <a:r>
              <a:rPr lang="uk-UA" b="1" dirty="0">
                <a:effectLst/>
                <a:ea typeface="Times New Roman" panose="02020603050405020304" pitchFamily="18" charset="0"/>
              </a:rPr>
              <a:t>канали з великим числом рівнів</a:t>
            </a:r>
            <a:r>
              <a:rPr lang="uk-UA" dirty="0">
                <a:effectLst/>
                <a:ea typeface="Times New Roman" panose="02020603050405020304" pitchFamily="18" charset="0"/>
              </a:rPr>
              <a:t>, але вони трапляються порівняно </a:t>
            </a:r>
            <a:r>
              <a:rPr lang="uk-UA" dirty="0" err="1">
                <a:effectLst/>
                <a:ea typeface="Times New Roman" panose="02020603050405020304" pitchFamily="18" charset="0"/>
              </a:rPr>
              <a:t>рідко</a:t>
            </a:r>
            <a:r>
              <a:rPr lang="uk-UA" dirty="0">
                <a:effectLst/>
                <a:ea typeface="Times New Roman" panose="02020603050405020304" pitchFamily="18" charset="0"/>
              </a:rPr>
              <a:t>, оскільки чим більше рівнів має канал розподілу, тим менше можливостей для контролю за ним. Канали розподілу можна диференціювати також залежно від виду бізнесу, яким займаються посередники: передача права власності; здійснення платежів; передавання інформації; стимулювання продажу.</a:t>
            </a:r>
            <a:endParaRPr lang="ru-RU" sz="1100" dirty="0">
              <a:effectLst/>
              <a:ea typeface="Times New Roman" panose="02020603050405020304" pitchFamily="18" charset="0"/>
            </a:endParaRPr>
          </a:p>
        </p:txBody>
      </p:sp>
      <p:pic>
        <p:nvPicPr>
          <p:cNvPr id="5" name="Рисунок 4"/>
          <p:cNvPicPr>
            <a:picLocks noChangeAspect="1"/>
          </p:cNvPicPr>
          <p:nvPr/>
        </p:nvPicPr>
        <p:blipFill rotWithShape="1">
          <a:blip r:embed="rId2"/>
          <a:srcRect l="27600" r="24166"/>
          <a:stretch/>
        </p:blipFill>
        <p:spPr>
          <a:xfrm>
            <a:off x="521208" y="543693"/>
            <a:ext cx="3031678" cy="2585323"/>
          </a:xfrm>
          <a:prstGeom prst="rect">
            <a:avLst/>
          </a:prstGeom>
        </p:spPr>
      </p:pic>
      <p:pic>
        <p:nvPicPr>
          <p:cNvPr id="6" name="Рисунок 5"/>
          <p:cNvPicPr>
            <a:picLocks noChangeAspect="1"/>
          </p:cNvPicPr>
          <p:nvPr/>
        </p:nvPicPr>
        <p:blipFill rotWithShape="1">
          <a:blip r:embed="rId3"/>
          <a:srcRect l="11007" r="13020"/>
          <a:stretch/>
        </p:blipFill>
        <p:spPr>
          <a:xfrm>
            <a:off x="9564624" y="3379923"/>
            <a:ext cx="2103120" cy="3000821"/>
          </a:xfrm>
          <a:prstGeom prst="rect">
            <a:avLst/>
          </a:prstGeom>
        </p:spPr>
      </p:pic>
    </p:spTree>
    <p:extLst>
      <p:ext uri="{BB962C8B-B14F-4D97-AF65-F5344CB8AC3E}">
        <p14:creationId xmlns:p14="http://schemas.microsoft.com/office/powerpoint/2010/main" val="5486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7512" y="1035999"/>
            <a:ext cx="5084064" cy="46628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50000"/>
              </a:lnSpc>
              <a:spcAft>
                <a:spcPts val="0"/>
              </a:spcAft>
            </a:pPr>
            <a:r>
              <a:rPr lang="uk-UA" dirty="0">
                <a:effectLst/>
                <a:ea typeface="Times New Roman" panose="02020603050405020304" pitchFamily="18" charset="0"/>
              </a:rPr>
              <a:t>Можна виділити такі </a:t>
            </a:r>
            <a:r>
              <a:rPr lang="uk-UA" b="1" dirty="0">
                <a:effectLst/>
                <a:ea typeface="Times New Roman" panose="02020603050405020304" pitchFamily="18" charset="0"/>
              </a:rPr>
              <a:t>типи</a:t>
            </a:r>
            <a:r>
              <a:rPr lang="uk-UA" dirty="0">
                <a:effectLst/>
                <a:ea typeface="Times New Roman" panose="02020603050405020304" pitchFamily="18" charset="0"/>
              </a:rPr>
              <a:t> каналу розподілу:</a:t>
            </a:r>
            <a:endParaRPr lang="ru-RU" dirty="0">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dirty="0">
                <a:effectLst/>
                <a:ea typeface="Times New Roman" panose="02020603050405020304" pitchFamily="18" charset="0"/>
              </a:rPr>
              <a:t>інтенсивний;</a:t>
            </a:r>
            <a:endParaRPr lang="ru-RU" dirty="0">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dirty="0">
                <a:effectLst/>
                <a:ea typeface="Times New Roman" panose="02020603050405020304" pitchFamily="18" charset="0"/>
              </a:rPr>
              <a:t>ексклюзивний;</a:t>
            </a:r>
            <a:endParaRPr lang="ru-RU" dirty="0">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dirty="0">
                <a:effectLst/>
                <a:ea typeface="Times New Roman" panose="02020603050405020304" pitchFamily="18" charset="0"/>
              </a:rPr>
              <a:t>селективний.</a:t>
            </a:r>
            <a:endParaRPr lang="ru-RU" dirty="0">
              <a:effectLst/>
              <a:ea typeface="Times New Roman" panose="02020603050405020304" pitchFamily="18" charset="0"/>
            </a:endParaRPr>
          </a:p>
          <a:p>
            <a:pPr indent="450215" algn="just">
              <a:lnSpc>
                <a:spcPct val="150000"/>
              </a:lnSpc>
              <a:spcAft>
                <a:spcPts val="0"/>
              </a:spcAft>
            </a:pPr>
            <a:r>
              <a:rPr lang="uk-UA" dirty="0">
                <a:effectLst/>
                <a:ea typeface="Times New Roman" panose="02020603050405020304" pitchFamily="18" charset="0"/>
              </a:rPr>
              <a:t>За </a:t>
            </a:r>
            <a:r>
              <a:rPr lang="uk-UA" b="1" dirty="0">
                <a:effectLst/>
                <a:ea typeface="Times New Roman" panose="02020603050405020304" pitchFamily="18" charset="0"/>
              </a:rPr>
              <a:t>інтенсивного розподілу</a:t>
            </a:r>
            <a:r>
              <a:rPr lang="uk-UA" dirty="0">
                <a:effectLst/>
                <a:ea typeface="Times New Roman" panose="02020603050405020304" pitchFamily="18" charset="0"/>
              </a:rPr>
              <a:t> туристична фірма звертається до послуг широкого кола оптових і роздрібних посередників. Мета, що ставиться в цьому варіанті: широкий ринок збуту, визнання каналів, масова реалізація.</a:t>
            </a:r>
            <a:endParaRPr lang="ru-RU" dirty="0">
              <a:effectLst/>
              <a:ea typeface="Times New Roman" panose="02020603050405020304" pitchFamily="18" charset="0"/>
            </a:endParaRPr>
          </a:p>
        </p:txBody>
      </p:sp>
      <p:sp>
        <p:nvSpPr>
          <p:cNvPr id="3" name="Прямоугольник 2"/>
          <p:cNvSpPr/>
          <p:nvPr/>
        </p:nvSpPr>
        <p:spPr>
          <a:xfrm>
            <a:off x="6071616" y="366586"/>
            <a:ext cx="5577840" cy="30008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150000"/>
              </a:lnSpc>
            </a:pPr>
            <a:r>
              <a:rPr lang="uk-UA" dirty="0">
                <a:solidFill>
                  <a:schemeClr val="bg1"/>
                </a:solidFill>
                <a:effectLst/>
                <a:ea typeface="Times New Roman" panose="02020603050405020304" pitchFamily="18" charset="0"/>
              </a:rPr>
              <a:t>Розподіл на засадах винятковості (</a:t>
            </a:r>
            <a:r>
              <a:rPr lang="uk-UA" b="1" dirty="0">
                <a:solidFill>
                  <a:schemeClr val="bg1"/>
                </a:solidFill>
                <a:effectLst/>
                <a:ea typeface="Times New Roman" panose="02020603050405020304" pitchFamily="18" charset="0"/>
              </a:rPr>
              <a:t>ексклюзивний розподіл і збут</a:t>
            </a:r>
            <a:r>
              <a:rPr lang="uk-UA" dirty="0">
                <a:solidFill>
                  <a:schemeClr val="bg1"/>
                </a:solidFill>
                <a:effectLst/>
                <a:ea typeface="Times New Roman" panose="02020603050405020304" pitchFamily="18" charset="0"/>
              </a:rPr>
              <a:t>) припускає різке обмеження числа посередників у регіоні і ставить за мету прагнення престижного іміджу, контролю над каналами збуту і високої частки прибутку, хоч у такому разі можливий і дещо менший обсяг збуту. </a:t>
            </a:r>
            <a:endParaRPr lang="ru-RU" dirty="0">
              <a:solidFill>
                <a:schemeClr val="bg1"/>
              </a:solidFill>
            </a:endParaRPr>
          </a:p>
        </p:txBody>
      </p:sp>
      <p:sp>
        <p:nvSpPr>
          <p:cNvPr id="4" name="Прямоугольник 3"/>
          <p:cNvSpPr/>
          <p:nvPr/>
        </p:nvSpPr>
        <p:spPr>
          <a:xfrm>
            <a:off x="6071616" y="3811346"/>
            <a:ext cx="5577840" cy="258532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indent="450215" algn="just">
              <a:lnSpc>
                <a:spcPct val="150000"/>
              </a:lnSpc>
              <a:spcAft>
                <a:spcPts val="0"/>
              </a:spcAft>
            </a:pPr>
            <a:r>
              <a:rPr lang="uk-UA" dirty="0">
                <a:effectLst/>
                <a:ea typeface="Times New Roman" panose="02020603050405020304" pitchFamily="18" charset="0"/>
              </a:rPr>
              <a:t>За </a:t>
            </a:r>
            <a:r>
              <a:rPr lang="uk-UA" b="1" dirty="0">
                <a:effectLst/>
                <a:ea typeface="Times New Roman" panose="02020603050405020304" pitchFamily="18" charset="0"/>
              </a:rPr>
              <a:t>селективного розподілу</a:t>
            </a:r>
            <a:r>
              <a:rPr lang="uk-UA" dirty="0">
                <a:effectLst/>
                <a:ea typeface="Times New Roman" panose="02020603050405020304" pitchFamily="18" charset="0"/>
              </a:rPr>
              <a:t> і збуту туристична фірма виходить на середнє число посередників, намагаючись поєднувати контроль над каналом, престижний імідж із значним обсягом реалізації туристських послуг.</a:t>
            </a:r>
            <a:endParaRPr lang="ru-RU" sz="1100" dirty="0">
              <a:effectLst/>
              <a:ea typeface="Times New Roman" panose="02020603050405020304" pitchFamily="18" charset="0"/>
            </a:endParaRPr>
          </a:p>
        </p:txBody>
      </p:sp>
    </p:spTree>
    <p:extLst>
      <p:ext uri="{BB962C8B-B14F-4D97-AF65-F5344CB8AC3E}">
        <p14:creationId xmlns:p14="http://schemas.microsoft.com/office/powerpoint/2010/main" val="1478157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9120" y="277213"/>
            <a:ext cx="11198352" cy="12861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spcAft>
                <a:spcPts val="0"/>
              </a:spcAft>
            </a:pPr>
            <a:r>
              <a:rPr lang="uk-UA" b="1" dirty="0">
                <a:solidFill>
                  <a:schemeClr val="bg1"/>
                </a:solidFill>
                <a:effectLst/>
                <a:ea typeface="Times New Roman" panose="02020603050405020304" pitchFamily="18" charset="0"/>
              </a:rPr>
              <a:t>За розмірами операцій (закупівля і продаж), а також за типом покупців туристичні фірми поділяються на два основних види:</a:t>
            </a:r>
            <a:endParaRPr lang="ru-RU" dirty="0">
              <a:solidFill>
                <a:schemeClr val="bg1"/>
              </a:solidFill>
              <a:effectLst/>
              <a:ea typeface="Times New Roman" panose="02020603050405020304" pitchFamily="18" charset="0"/>
            </a:endParaRPr>
          </a:p>
          <a:p>
            <a:pPr lvl="1" algn="just">
              <a:lnSpc>
                <a:spcPct val="150000"/>
              </a:lnSpc>
              <a:spcAft>
                <a:spcPts val="0"/>
              </a:spcAft>
              <a:tabLst>
                <a:tab pos="630555" algn="l"/>
              </a:tabLst>
            </a:pPr>
            <a:r>
              <a:rPr lang="uk-UA" dirty="0">
                <a:solidFill>
                  <a:schemeClr val="bg1"/>
                </a:solidFill>
                <a:ea typeface="Times New Roman" panose="02020603050405020304" pitchFamily="18" charset="0"/>
              </a:rPr>
              <a:t>                                   -  </a:t>
            </a:r>
            <a:r>
              <a:rPr lang="uk-UA" dirty="0">
                <a:solidFill>
                  <a:schemeClr val="bg1"/>
                </a:solidFill>
                <a:effectLst/>
                <a:ea typeface="Times New Roman" panose="02020603050405020304" pitchFamily="18" charset="0"/>
              </a:rPr>
              <a:t>оптові;                                                  -   роздрібні.</a:t>
            </a:r>
            <a:endParaRPr lang="ru-RU" dirty="0">
              <a:solidFill>
                <a:schemeClr val="bg1"/>
              </a:solidFill>
              <a:effectLst/>
              <a:ea typeface="Times New Roman" panose="02020603050405020304" pitchFamily="18" charset="0"/>
            </a:endParaRPr>
          </a:p>
        </p:txBody>
      </p:sp>
      <p:sp>
        <p:nvSpPr>
          <p:cNvPr id="3" name="Прямоугольник 2"/>
          <p:cNvSpPr/>
          <p:nvPr/>
        </p:nvSpPr>
        <p:spPr>
          <a:xfrm>
            <a:off x="579120" y="1832329"/>
            <a:ext cx="7138416" cy="46628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uk-UA" b="1" dirty="0">
                <a:effectLst/>
                <a:ea typeface="Times New Roman" panose="02020603050405020304" pitchFamily="18" charset="0"/>
              </a:rPr>
              <a:t>Оптові туристичні фірми (туроператори)</a:t>
            </a:r>
            <a:r>
              <a:rPr lang="uk-UA" dirty="0">
                <a:effectLst/>
                <a:ea typeface="Times New Roman" panose="02020603050405020304" pitchFamily="18" charset="0"/>
              </a:rPr>
              <a:t> є посередниками між підприємствами туристичної індустрії та </a:t>
            </a:r>
            <a:r>
              <a:rPr lang="uk-UA" dirty="0" err="1">
                <a:effectLst/>
                <a:ea typeface="Times New Roman" panose="02020603050405020304" pitchFamily="18" charset="0"/>
              </a:rPr>
              <a:t>турагентствами</a:t>
            </a:r>
            <a:r>
              <a:rPr lang="uk-UA" dirty="0">
                <a:effectLst/>
                <a:ea typeface="Times New Roman" panose="02020603050405020304" pitchFamily="18" charset="0"/>
              </a:rPr>
              <a:t>. Вони реалізують туристичні подорожі через </a:t>
            </a:r>
            <a:r>
              <a:rPr lang="uk-UA" dirty="0" err="1">
                <a:effectLst/>
                <a:ea typeface="Times New Roman" panose="02020603050405020304" pitchFamily="18" charset="0"/>
              </a:rPr>
              <a:t>турагентства</a:t>
            </a:r>
            <a:r>
              <a:rPr lang="uk-UA" dirty="0">
                <a:effectLst/>
                <a:ea typeface="Times New Roman" panose="02020603050405020304" pitchFamily="18" charset="0"/>
              </a:rPr>
              <a:t> або безпосередньо кінцевому споживачеві. Туроператори зосереджують свою увагу на вивченні ринків, на розробленні таких туристичних подорожей, що знайшли б широкий попит у населення. Оптові фірми включають у подорожі всі необхідні туристські послуги - транспорт, розміщення, харчування - шляхом встановлення </a:t>
            </a:r>
            <a:r>
              <a:rPr lang="uk-UA" dirty="0" err="1">
                <a:effectLst/>
                <a:ea typeface="Times New Roman" panose="02020603050405020304" pitchFamily="18" charset="0"/>
              </a:rPr>
              <a:t>зв’язків</a:t>
            </a:r>
            <a:r>
              <a:rPr lang="uk-UA" dirty="0">
                <a:effectLst/>
                <a:ea typeface="Times New Roman" panose="02020603050405020304" pitchFamily="18" charset="0"/>
              </a:rPr>
              <a:t> з підприємствами, що надають ці послуги. </a:t>
            </a:r>
            <a:endParaRPr lang="ru-RU" dirty="0"/>
          </a:p>
        </p:txBody>
      </p:sp>
      <p:pic>
        <p:nvPicPr>
          <p:cNvPr id="4" name="Рисунок 3"/>
          <p:cNvPicPr>
            <a:picLocks noChangeAspect="1"/>
          </p:cNvPicPr>
          <p:nvPr/>
        </p:nvPicPr>
        <p:blipFill>
          <a:blip r:embed="rId2"/>
          <a:stretch>
            <a:fillRect/>
          </a:stretch>
        </p:blipFill>
        <p:spPr>
          <a:xfrm>
            <a:off x="8032125" y="1342691"/>
            <a:ext cx="3745348" cy="5152453"/>
          </a:xfrm>
          <a:prstGeom prst="rect">
            <a:avLst/>
          </a:prstGeom>
        </p:spPr>
      </p:pic>
    </p:spTree>
    <p:extLst>
      <p:ext uri="{BB962C8B-B14F-4D97-AF65-F5344CB8AC3E}">
        <p14:creationId xmlns:p14="http://schemas.microsoft.com/office/powerpoint/2010/main" val="370937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4840" y="405676"/>
            <a:ext cx="6096000" cy="2341923"/>
          </a:xfrm>
          <a:prstGeom prst="rect">
            <a:avLst/>
          </a:prstGeom>
        </p:spPr>
        <p:txBody>
          <a:bodyPr>
            <a:spAutoFit/>
          </a:bodyPr>
          <a:lstStyle/>
          <a:p>
            <a:pPr algn="just">
              <a:lnSpc>
                <a:spcPct val="150000"/>
              </a:lnSpc>
            </a:pPr>
            <a:r>
              <a:rPr lang="uk-UA" sz="2000" b="1" dirty="0">
                <a:solidFill>
                  <a:schemeClr val="bg1"/>
                </a:solidFill>
                <a:effectLst/>
                <a:ea typeface="Times New Roman" panose="02020603050405020304" pitchFamily="18" charset="0"/>
              </a:rPr>
              <a:t>Оптова туристична фірма під час розрахунку вартості включає до неї, крім вартості туристських послуг, витрати на утримання апарату фірми, на рекламу, а також певний відсоток прибутку</a:t>
            </a:r>
            <a:r>
              <a:rPr lang="uk-UA" sz="2000" dirty="0">
                <a:solidFill>
                  <a:schemeClr val="bg1"/>
                </a:solidFill>
                <a:effectLst/>
                <a:ea typeface="Times New Roman" panose="02020603050405020304" pitchFamily="18" charset="0"/>
              </a:rPr>
              <a:t>. </a:t>
            </a:r>
            <a:endParaRPr lang="ru-RU" sz="2000" dirty="0">
              <a:solidFill>
                <a:schemeClr val="bg1"/>
              </a:solidFill>
            </a:endParaRPr>
          </a:p>
        </p:txBody>
      </p:sp>
      <p:sp>
        <p:nvSpPr>
          <p:cNvPr id="3" name="Прямоугольник 2"/>
          <p:cNvSpPr/>
          <p:nvPr/>
        </p:nvSpPr>
        <p:spPr>
          <a:xfrm>
            <a:off x="1655064" y="3097798"/>
            <a:ext cx="9738360" cy="3323987"/>
          </a:xfrm>
          <a:prstGeom prst="rect">
            <a:avLst/>
          </a:prstGeom>
        </p:spPr>
        <p:txBody>
          <a:bodyPr wrap="square">
            <a:spAutoFit/>
          </a:bodyPr>
          <a:lstStyle/>
          <a:p>
            <a:pPr algn="just">
              <a:lnSpc>
                <a:spcPct val="150000"/>
              </a:lnSpc>
            </a:pPr>
            <a:r>
              <a:rPr lang="uk-UA" sz="2000" dirty="0">
                <a:solidFill>
                  <a:schemeClr val="bg1"/>
                </a:solidFill>
                <a:effectLst/>
                <a:ea typeface="Times New Roman" panose="02020603050405020304" pitchFamily="18" charset="0"/>
              </a:rPr>
              <a:t>Оскільки оптова туристична фірма розраховує на широкого покупця, їй економічно недоцільно самій реалізовувати подорожі, бо для цього необхідно мати широку мережу контор. Тому оптові фірми реалізують свої подорожі через роздрібні фірми - </a:t>
            </a:r>
            <a:r>
              <a:rPr lang="uk-UA" sz="2000" dirty="0" err="1">
                <a:solidFill>
                  <a:schemeClr val="bg1"/>
                </a:solidFill>
                <a:effectLst/>
                <a:ea typeface="Times New Roman" panose="02020603050405020304" pitchFamily="18" charset="0"/>
              </a:rPr>
              <a:t>турагентства</a:t>
            </a:r>
            <a:r>
              <a:rPr lang="uk-UA" sz="2000" dirty="0">
                <a:solidFill>
                  <a:schemeClr val="bg1"/>
                </a:solidFill>
                <a:effectLst/>
                <a:ea typeface="Times New Roman" panose="02020603050405020304" pitchFamily="18" charset="0"/>
              </a:rPr>
              <a:t>, виплачуючи їм комісійні від загальної вартості подорожі. </a:t>
            </a:r>
            <a:r>
              <a:rPr lang="uk-UA" sz="2000" b="1" dirty="0">
                <a:solidFill>
                  <a:schemeClr val="bg1"/>
                </a:solidFill>
                <a:effectLst/>
                <a:ea typeface="Times New Roman" panose="02020603050405020304" pitchFamily="18" charset="0"/>
              </a:rPr>
              <a:t>Комісійна винагорода також враховується оптовими фірмами при калькуляції вартості туристичної подорожі.</a:t>
            </a:r>
            <a:endParaRPr lang="ru-RU" sz="2000" dirty="0">
              <a:solidFill>
                <a:schemeClr val="bg1"/>
              </a:solidFill>
            </a:endParaRPr>
          </a:p>
        </p:txBody>
      </p:sp>
      <p:pic>
        <p:nvPicPr>
          <p:cNvPr id="5" name="Рисунок 4"/>
          <p:cNvPicPr>
            <a:picLocks noChangeAspect="1"/>
          </p:cNvPicPr>
          <p:nvPr/>
        </p:nvPicPr>
        <p:blipFill>
          <a:blip r:embed="rId2"/>
          <a:stretch>
            <a:fillRect/>
          </a:stretch>
        </p:blipFill>
        <p:spPr>
          <a:xfrm>
            <a:off x="7072312" y="359562"/>
            <a:ext cx="4659440" cy="2584806"/>
          </a:xfrm>
          <a:prstGeom prst="rect">
            <a:avLst/>
          </a:prstGeom>
        </p:spPr>
      </p:pic>
    </p:spTree>
    <p:extLst>
      <p:ext uri="{BB962C8B-B14F-4D97-AF65-F5344CB8AC3E}">
        <p14:creationId xmlns:p14="http://schemas.microsoft.com/office/powerpoint/2010/main" val="196188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620" y="2713396"/>
            <a:ext cx="10928668" cy="1507067"/>
          </a:xfrm>
        </p:spPr>
        <p:txBody>
          <a:bodyPr>
            <a:noAutofit/>
          </a:bodyPr>
          <a:lstStyle/>
          <a:p>
            <a:r>
              <a:rPr lang="uk-UA" b="1" dirty="0">
                <a:solidFill>
                  <a:srgbClr val="FF0000"/>
                </a:solidFill>
              </a:rPr>
              <a:t>ПЛАН Лекції</a:t>
            </a:r>
            <a:br>
              <a:rPr lang="uk-UA" b="1" dirty="0">
                <a:solidFill>
                  <a:schemeClr val="bg1"/>
                </a:solidFill>
              </a:rPr>
            </a:br>
            <a:br>
              <a:rPr lang="uk-UA" dirty="0">
                <a:solidFill>
                  <a:schemeClr val="bg1"/>
                </a:solidFill>
              </a:rPr>
            </a:br>
            <a:r>
              <a:rPr lang="uk-UA" dirty="0">
                <a:solidFill>
                  <a:schemeClr val="bg1"/>
                </a:solidFill>
              </a:rPr>
              <a:t>1. Організація </a:t>
            </a:r>
            <a:r>
              <a:rPr lang="uk-UA" dirty="0" err="1">
                <a:solidFill>
                  <a:schemeClr val="bg1"/>
                </a:solidFill>
              </a:rPr>
              <a:t>туроператорського</a:t>
            </a:r>
            <a:r>
              <a:rPr lang="uk-UA" dirty="0">
                <a:solidFill>
                  <a:schemeClr val="bg1"/>
                </a:solidFill>
              </a:rPr>
              <a:t> та </a:t>
            </a:r>
            <a:r>
              <a:rPr lang="uk-UA" dirty="0" err="1">
                <a:solidFill>
                  <a:schemeClr val="bg1"/>
                </a:solidFill>
              </a:rPr>
              <a:t>турагентського</a:t>
            </a:r>
            <a:r>
              <a:rPr lang="uk-UA" dirty="0">
                <a:solidFill>
                  <a:schemeClr val="bg1"/>
                </a:solidFill>
              </a:rPr>
              <a:t> бізнесу. </a:t>
            </a:r>
            <a:br>
              <a:rPr lang="uk-UA" dirty="0">
                <a:solidFill>
                  <a:schemeClr val="bg1"/>
                </a:solidFill>
              </a:rPr>
            </a:br>
            <a:br>
              <a:rPr lang="ru-RU" dirty="0">
                <a:solidFill>
                  <a:schemeClr val="bg1"/>
                </a:solidFill>
              </a:rPr>
            </a:br>
            <a:r>
              <a:rPr lang="uk-UA" dirty="0">
                <a:solidFill>
                  <a:schemeClr val="bg1"/>
                </a:solidFill>
              </a:rPr>
              <a:t>2. Роздрібні й оптові туристичні фірми і їхнє місце в структурі каналів збуту.</a:t>
            </a:r>
            <a:br>
              <a:rPr lang="uk-UA" dirty="0">
                <a:solidFill>
                  <a:schemeClr val="bg1"/>
                </a:solidFill>
              </a:rPr>
            </a:br>
            <a:r>
              <a:rPr lang="uk-UA" dirty="0">
                <a:solidFill>
                  <a:schemeClr val="bg1"/>
                </a:solidFill>
              </a:rPr>
              <a:t> </a:t>
            </a:r>
            <a:br>
              <a:rPr lang="ru-RU" dirty="0">
                <a:solidFill>
                  <a:schemeClr val="bg1"/>
                </a:solidFill>
              </a:rPr>
            </a:br>
            <a:r>
              <a:rPr lang="uk-UA" dirty="0">
                <a:solidFill>
                  <a:schemeClr val="bg1"/>
                </a:solidFill>
              </a:rPr>
              <a:t>3. Тлумачення терміну «аквізитор», джерела </a:t>
            </a:r>
            <a:r>
              <a:rPr lang="uk-UA" dirty="0" err="1">
                <a:solidFill>
                  <a:schemeClr val="bg1"/>
                </a:solidFill>
              </a:rPr>
              <a:t>аквізиції</a:t>
            </a:r>
            <a:r>
              <a:rPr lang="uk-UA" dirty="0">
                <a:solidFill>
                  <a:schemeClr val="bg1"/>
                </a:solidFill>
              </a:rPr>
              <a:t> туристів.</a:t>
            </a:r>
            <a:br>
              <a:rPr lang="ru-RU" dirty="0">
                <a:solidFill>
                  <a:schemeClr val="bg1"/>
                </a:solidFill>
              </a:rPr>
            </a:br>
            <a:endParaRPr lang="ru-RU" dirty="0">
              <a:solidFill>
                <a:schemeClr val="bg1"/>
              </a:solidFill>
            </a:endParaRPr>
          </a:p>
        </p:txBody>
      </p:sp>
    </p:spTree>
    <p:extLst>
      <p:ext uri="{BB962C8B-B14F-4D97-AF65-F5344CB8AC3E}">
        <p14:creationId xmlns:p14="http://schemas.microsoft.com/office/powerpoint/2010/main" val="44089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3128" y="366189"/>
            <a:ext cx="11125200" cy="3416320"/>
          </a:xfrm>
          <a:prstGeom prst="rect">
            <a:avLst/>
          </a:prstGeom>
        </p:spPr>
        <p:txBody>
          <a:bodyPr wrap="square">
            <a:spAutoFit/>
          </a:bodyPr>
          <a:lstStyle/>
          <a:p>
            <a:pPr algn="just">
              <a:lnSpc>
                <a:spcPct val="150000"/>
              </a:lnSpc>
            </a:pPr>
            <a:r>
              <a:rPr lang="uk-UA" dirty="0">
                <a:solidFill>
                  <a:schemeClr val="bg1"/>
                </a:solidFill>
                <a:effectLst/>
                <a:ea typeface="Times New Roman" panose="02020603050405020304" pitchFamily="18" charset="0"/>
              </a:rPr>
              <a:t>Діяльність </a:t>
            </a:r>
            <a:r>
              <a:rPr lang="uk-UA" b="1" dirty="0">
                <a:solidFill>
                  <a:schemeClr val="bg1"/>
                </a:solidFill>
                <a:effectLst/>
                <a:ea typeface="Times New Roman" panose="02020603050405020304" pitchFamily="18" charset="0"/>
              </a:rPr>
              <a:t>роздрібної</a:t>
            </a:r>
            <a:r>
              <a:rPr lang="uk-UA" dirty="0">
                <a:solidFill>
                  <a:schemeClr val="bg1"/>
                </a:solidFill>
                <a:effectLst/>
                <a:ea typeface="Times New Roman" panose="02020603050405020304" pitchFamily="18" charset="0"/>
              </a:rPr>
              <a:t> </a:t>
            </a:r>
            <a:r>
              <a:rPr lang="uk-UA" b="1" dirty="0">
                <a:solidFill>
                  <a:schemeClr val="bg1"/>
                </a:solidFill>
                <a:effectLst/>
                <a:ea typeface="Times New Roman" panose="02020603050405020304" pitchFamily="18" charset="0"/>
              </a:rPr>
              <a:t>фірми </a:t>
            </a:r>
            <a:r>
              <a:rPr lang="uk-UA" dirty="0">
                <a:solidFill>
                  <a:schemeClr val="bg1"/>
                </a:solidFill>
                <a:effectLst/>
                <a:ea typeface="Times New Roman" panose="02020603050405020304" pitchFamily="18" charset="0"/>
              </a:rPr>
              <a:t>полягає в реалізації кінцевому споживачеві туристичних подорожей, які </a:t>
            </a:r>
            <a:r>
              <a:rPr lang="uk-UA" dirty="0" err="1">
                <a:solidFill>
                  <a:schemeClr val="bg1"/>
                </a:solidFill>
                <a:effectLst/>
                <a:ea typeface="Times New Roman" panose="02020603050405020304" pitchFamily="18" charset="0"/>
              </a:rPr>
              <a:t>організуються</a:t>
            </a:r>
            <a:r>
              <a:rPr lang="uk-UA" dirty="0">
                <a:solidFill>
                  <a:schemeClr val="bg1"/>
                </a:solidFill>
                <a:effectLst/>
                <a:ea typeface="Times New Roman" panose="02020603050405020304" pitchFamily="18" charset="0"/>
              </a:rPr>
              <a:t> туроператорами. </a:t>
            </a:r>
            <a:r>
              <a:rPr lang="uk-UA" dirty="0" err="1">
                <a:solidFill>
                  <a:schemeClr val="bg1"/>
                </a:solidFill>
                <a:effectLst/>
                <a:ea typeface="Times New Roman" panose="02020603050405020304" pitchFamily="18" charset="0"/>
              </a:rPr>
              <a:t>Турагентства</a:t>
            </a:r>
            <a:r>
              <a:rPr lang="uk-UA" dirty="0">
                <a:solidFill>
                  <a:schemeClr val="bg1"/>
                </a:solidFill>
                <a:effectLst/>
                <a:ea typeface="Times New Roman" panose="02020603050405020304" pitchFamily="18" charset="0"/>
              </a:rPr>
              <a:t> або реалізують подорожі, що пропонуються туроператорами, або займаються наданням окремих туристських послуг самодіяльним туристам, встановлюючи безпосередні </a:t>
            </a:r>
            <a:r>
              <a:rPr lang="uk-UA" dirty="0" err="1">
                <a:solidFill>
                  <a:schemeClr val="bg1"/>
                </a:solidFill>
                <a:effectLst/>
                <a:ea typeface="Times New Roman" panose="02020603050405020304" pitchFamily="18" charset="0"/>
              </a:rPr>
              <a:t>зв’яз</a:t>
            </a:r>
            <a:r>
              <a:rPr lang="uk-UA" dirty="0">
                <a:solidFill>
                  <a:schemeClr val="bg1"/>
                </a:solidFill>
                <a:effectLst/>
                <a:ea typeface="Times New Roman" panose="02020603050405020304" pitchFamily="18" charset="0"/>
              </a:rPr>
              <a:t> </a:t>
            </a:r>
            <a:r>
              <a:rPr lang="uk-UA" dirty="0" err="1">
                <a:solidFill>
                  <a:schemeClr val="bg1"/>
                </a:solidFill>
                <a:effectLst/>
                <a:ea typeface="Times New Roman" panose="02020603050405020304" pitchFamily="18" charset="0"/>
              </a:rPr>
              <a:t>ки</a:t>
            </a:r>
            <a:r>
              <a:rPr lang="uk-UA" dirty="0">
                <a:solidFill>
                  <a:schemeClr val="bg1"/>
                </a:solidFill>
                <a:effectLst/>
                <a:ea typeface="Times New Roman" panose="02020603050405020304" pitchFamily="18" charset="0"/>
              </a:rPr>
              <a:t> з транспортними організаціями, підприємствами готельного господарства та громадського харчування. </a:t>
            </a:r>
            <a:r>
              <a:rPr lang="uk-UA" b="1" dirty="0">
                <a:solidFill>
                  <a:schemeClr val="bg1"/>
                </a:solidFill>
                <a:effectLst/>
                <a:ea typeface="Times New Roman" panose="02020603050405020304" pitchFamily="18" charset="0"/>
              </a:rPr>
              <a:t>Продаж подорожей здійснюється за цінами, які встановлюють туроператори</a:t>
            </a:r>
            <a:r>
              <a:rPr lang="uk-UA" dirty="0">
                <a:solidFill>
                  <a:schemeClr val="bg1"/>
                </a:solidFill>
                <a:effectLst/>
                <a:ea typeface="Times New Roman" panose="02020603050405020304" pitchFamily="18" charset="0"/>
              </a:rPr>
              <a:t>, та указаними в їхніх проспектах. </a:t>
            </a:r>
            <a:r>
              <a:rPr lang="uk-UA" b="1" dirty="0">
                <a:solidFill>
                  <a:schemeClr val="bg1"/>
                </a:solidFill>
                <a:effectLst/>
                <a:ea typeface="Times New Roman" panose="02020603050405020304" pitchFamily="18" charset="0"/>
              </a:rPr>
              <a:t>Реалізація окремих туристичних послуг здійснюється за цінами, що встановлюються їхніми виробниками, до яких </a:t>
            </a:r>
            <a:r>
              <a:rPr lang="uk-UA" b="1" dirty="0" err="1">
                <a:solidFill>
                  <a:schemeClr val="bg1"/>
                </a:solidFill>
                <a:effectLst/>
                <a:ea typeface="Times New Roman" panose="02020603050405020304" pitchFamily="18" charset="0"/>
              </a:rPr>
              <a:t>турагентства</a:t>
            </a:r>
            <a:r>
              <a:rPr lang="uk-UA" b="1" dirty="0">
                <a:solidFill>
                  <a:schemeClr val="bg1"/>
                </a:solidFill>
                <a:effectLst/>
                <a:ea typeface="Times New Roman" panose="02020603050405020304" pitchFamily="18" charset="0"/>
              </a:rPr>
              <a:t> можуть додавати комісійні</a:t>
            </a:r>
            <a:r>
              <a:rPr lang="uk-UA" dirty="0">
                <a:solidFill>
                  <a:schemeClr val="bg1"/>
                </a:solidFill>
                <a:effectLst/>
                <a:ea typeface="Times New Roman" panose="02020603050405020304" pitchFamily="18" charset="0"/>
              </a:rPr>
              <a:t>.</a:t>
            </a:r>
            <a:endParaRPr lang="ru-RU" dirty="0">
              <a:solidFill>
                <a:schemeClr val="bg1"/>
              </a:solidFill>
            </a:endParaRPr>
          </a:p>
        </p:txBody>
      </p:sp>
      <p:pic>
        <p:nvPicPr>
          <p:cNvPr id="3" name="Рисунок 2"/>
          <p:cNvPicPr>
            <a:picLocks noChangeAspect="1"/>
          </p:cNvPicPr>
          <p:nvPr/>
        </p:nvPicPr>
        <p:blipFill>
          <a:blip r:embed="rId2"/>
          <a:stretch>
            <a:fillRect/>
          </a:stretch>
        </p:blipFill>
        <p:spPr>
          <a:xfrm>
            <a:off x="2505456" y="3922776"/>
            <a:ext cx="7598664" cy="2530983"/>
          </a:xfrm>
          <a:prstGeom prst="rect">
            <a:avLst/>
          </a:prstGeom>
        </p:spPr>
      </p:pic>
    </p:spTree>
    <p:extLst>
      <p:ext uri="{BB962C8B-B14F-4D97-AF65-F5344CB8AC3E}">
        <p14:creationId xmlns:p14="http://schemas.microsoft.com/office/powerpoint/2010/main" val="187171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1208" y="239744"/>
            <a:ext cx="6839712" cy="2169825"/>
          </a:xfrm>
          <a:prstGeom prst="rect">
            <a:avLst/>
          </a:prstGeom>
        </p:spPr>
        <p:txBody>
          <a:bodyPr wrap="square">
            <a:spAutoFit/>
          </a:bodyPr>
          <a:lstStyle/>
          <a:p>
            <a:pPr algn="just">
              <a:lnSpc>
                <a:spcPct val="150000"/>
              </a:lnSpc>
            </a:pPr>
            <a:r>
              <a:rPr lang="uk-UA" dirty="0">
                <a:solidFill>
                  <a:schemeClr val="bg1"/>
                </a:solidFill>
                <a:effectLst/>
                <a:ea typeface="Times New Roman" panose="02020603050405020304" pitchFamily="18" charset="0"/>
              </a:rPr>
              <a:t>        Роздрібна туристична фірма, щоб мати можливість продавати окремі туристські послуги, повинна укласти угоди з відповідними підприємствами транспортного і готельного господарства, тобто </a:t>
            </a:r>
            <a:r>
              <a:rPr lang="uk-UA" b="1" dirty="0">
                <a:solidFill>
                  <a:schemeClr val="bg1"/>
                </a:solidFill>
                <a:effectLst/>
                <a:ea typeface="Times New Roman" panose="02020603050405020304" pitchFamily="18" charset="0"/>
              </a:rPr>
              <a:t>зобов’язана отримати ліцензію на продаж</a:t>
            </a:r>
            <a:r>
              <a:rPr lang="uk-UA" dirty="0">
                <a:solidFill>
                  <a:schemeClr val="bg1"/>
                </a:solidFill>
                <a:effectLst/>
                <a:ea typeface="Times New Roman" panose="02020603050405020304" pitchFamily="18" charset="0"/>
              </a:rPr>
              <a:t>. </a:t>
            </a:r>
            <a:endParaRPr lang="ru-RU" dirty="0">
              <a:solidFill>
                <a:schemeClr val="bg1"/>
              </a:solidFill>
            </a:endParaRPr>
          </a:p>
        </p:txBody>
      </p:sp>
      <p:sp>
        <p:nvSpPr>
          <p:cNvPr id="3" name="Прямоугольник 2"/>
          <p:cNvSpPr/>
          <p:nvPr/>
        </p:nvSpPr>
        <p:spPr>
          <a:xfrm>
            <a:off x="4078224" y="2641822"/>
            <a:ext cx="7580376" cy="3831818"/>
          </a:xfrm>
          <a:prstGeom prst="rect">
            <a:avLst/>
          </a:prstGeom>
        </p:spPr>
        <p:txBody>
          <a:bodyPr wrap="square">
            <a:spAutoFit/>
          </a:bodyPr>
          <a:lstStyle/>
          <a:p>
            <a:pPr algn="just">
              <a:lnSpc>
                <a:spcPct val="150000"/>
              </a:lnSpc>
              <a:spcAft>
                <a:spcPts val="0"/>
              </a:spcAft>
            </a:pPr>
            <a:r>
              <a:rPr lang="uk-UA" dirty="0">
                <a:solidFill>
                  <a:schemeClr val="bg1"/>
                </a:solidFill>
                <a:effectLst/>
                <a:ea typeface="Times New Roman" panose="02020603050405020304" pitchFamily="18" charset="0"/>
              </a:rPr>
              <a:t>       Якщо туристична фірма отримує від підприємства туристичної індустрії ексклюзивне право на продаж послуг, така фірма називається </a:t>
            </a:r>
            <a:r>
              <a:rPr lang="uk-UA" b="1" dirty="0">
                <a:solidFill>
                  <a:schemeClr val="bg1"/>
                </a:solidFill>
                <a:effectLst/>
                <a:ea typeface="Times New Roman" panose="02020603050405020304" pitchFamily="18" charset="0"/>
              </a:rPr>
              <a:t>генеральним агентом.</a:t>
            </a:r>
            <a:endParaRPr lang="ru-RU" dirty="0">
              <a:solidFill>
                <a:schemeClr val="bg1"/>
              </a:solidFill>
              <a:effectLst/>
              <a:ea typeface="Times New Roman" panose="02020603050405020304" pitchFamily="18" charset="0"/>
            </a:endParaRPr>
          </a:p>
          <a:p>
            <a:pPr algn="just">
              <a:lnSpc>
                <a:spcPct val="150000"/>
              </a:lnSpc>
            </a:pPr>
            <a:r>
              <a:rPr lang="uk-UA" b="1" dirty="0">
                <a:solidFill>
                  <a:schemeClr val="bg1"/>
                </a:solidFill>
                <a:effectLst/>
                <a:ea typeface="Times New Roman" panose="02020603050405020304" pitchFamily="18" charset="0"/>
              </a:rPr>
              <a:t>        Торгові фірми</a:t>
            </a:r>
            <a:r>
              <a:rPr lang="uk-UA" dirty="0">
                <a:solidFill>
                  <a:schemeClr val="bg1"/>
                </a:solidFill>
                <a:effectLst/>
                <a:ea typeface="Times New Roman" panose="02020603050405020304" pitchFamily="18" charset="0"/>
              </a:rPr>
              <a:t> організують подорожі переважно з перевезенням туристів чартерними літаками. Успіх діяльності торгових фірм забезпечується тим, що умови туристичних подорожей широко рекламуються в загальних яскравих каталогах, які розповсюджуються мільйонними тиражами по всій країні. </a:t>
            </a:r>
            <a:endParaRPr lang="ru-RU" dirty="0">
              <a:solidFill>
                <a:schemeClr val="bg1"/>
              </a:solidFill>
            </a:endParaRPr>
          </a:p>
        </p:txBody>
      </p:sp>
      <p:pic>
        <p:nvPicPr>
          <p:cNvPr id="4" name="Рисунок 3"/>
          <p:cNvPicPr>
            <a:picLocks noChangeAspect="1"/>
          </p:cNvPicPr>
          <p:nvPr/>
        </p:nvPicPr>
        <p:blipFill>
          <a:blip r:embed="rId2"/>
          <a:stretch>
            <a:fillRect/>
          </a:stretch>
        </p:blipFill>
        <p:spPr>
          <a:xfrm>
            <a:off x="521208" y="2641822"/>
            <a:ext cx="3372612" cy="3646773"/>
          </a:xfrm>
          <a:prstGeom prst="rect">
            <a:avLst/>
          </a:prstGeom>
        </p:spPr>
      </p:pic>
      <p:pic>
        <p:nvPicPr>
          <p:cNvPr id="5" name="Рисунок 4"/>
          <p:cNvPicPr>
            <a:picLocks noChangeAspect="1"/>
          </p:cNvPicPr>
          <p:nvPr/>
        </p:nvPicPr>
        <p:blipFill>
          <a:blip r:embed="rId3"/>
          <a:stretch>
            <a:fillRect/>
          </a:stretch>
        </p:blipFill>
        <p:spPr>
          <a:xfrm>
            <a:off x="7566469" y="374904"/>
            <a:ext cx="3936683" cy="2150791"/>
          </a:xfrm>
          <a:prstGeom prst="rect">
            <a:avLst/>
          </a:prstGeom>
        </p:spPr>
      </p:pic>
    </p:spTree>
    <p:extLst>
      <p:ext uri="{BB962C8B-B14F-4D97-AF65-F5344CB8AC3E}">
        <p14:creationId xmlns:p14="http://schemas.microsoft.com/office/powerpoint/2010/main" val="3449890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0248" y="400698"/>
            <a:ext cx="11152632" cy="6176884"/>
          </a:xfrm>
          <a:prstGeom prst="rect">
            <a:avLst/>
          </a:prstGeom>
        </p:spPr>
        <p:txBody>
          <a:bodyPr wrap="square">
            <a:spAutoFit/>
          </a:bodyPr>
          <a:lstStyle/>
          <a:p>
            <a:pPr indent="450215" algn="just">
              <a:lnSpc>
                <a:spcPct val="150000"/>
              </a:lnSpc>
              <a:spcAft>
                <a:spcPts val="0"/>
              </a:spcAft>
            </a:pPr>
            <a:r>
              <a:rPr lang="uk-UA" sz="1900" b="1" dirty="0">
                <a:solidFill>
                  <a:schemeClr val="bg1"/>
                </a:solidFill>
                <a:effectLst/>
                <a:ea typeface="Times New Roman" panose="02020603050405020304" pitchFamily="18" charset="0"/>
              </a:rPr>
              <a:t>Авторитет туристичного підприємства, його стаж роботи та частка на туристичному ринку має важливе значення при продажі туристичного продукту.</a:t>
            </a:r>
            <a:endParaRPr lang="ru-RU" sz="1900" dirty="0">
              <a:solidFill>
                <a:schemeClr val="bg1"/>
              </a:solidFill>
              <a:effectLst/>
              <a:ea typeface="Times New Roman" panose="02020603050405020304" pitchFamily="18" charset="0"/>
            </a:endParaRPr>
          </a:p>
          <a:p>
            <a:pPr indent="450215" algn="just">
              <a:lnSpc>
                <a:spcPct val="150000"/>
              </a:lnSpc>
              <a:spcAft>
                <a:spcPts val="0"/>
              </a:spcAft>
            </a:pPr>
            <a:r>
              <a:rPr lang="uk-UA" sz="1900" b="1" dirty="0">
                <a:solidFill>
                  <a:schemeClr val="bg1"/>
                </a:solidFill>
                <a:effectLst/>
                <a:ea typeface="Times New Roman" panose="02020603050405020304" pitchFamily="18" charset="0"/>
              </a:rPr>
              <a:t>Визначення кращого туристичного підприємства</a:t>
            </a:r>
            <a:r>
              <a:rPr lang="uk-UA" sz="1900" dirty="0">
                <a:solidFill>
                  <a:schemeClr val="bg1"/>
                </a:solidFill>
                <a:effectLst/>
                <a:ea typeface="Times New Roman" panose="02020603050405020304" pitchFamily="18" charset="0"/>
              </a:rPr>
              <a:t> відбувається за такими показниками:</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назва, юридична адреса, телефон, телефакс, керівник;</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рік заснування;</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номер ліцензії;</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види туризму, на яких спеціалізується </a:t>
            </a:r>
            <a:r>
              <a:rPr lang="uk-UA" sz="1900" dirty="0" err="1">
                <a:solidFill>
                  <a:schemeClr val="bg1"/>
                </a:solidFill>
                <a:effectLst/>
                <a:ea typeface="Times New Roman" panose="02020603050405020304" pitchFamily="18" charset="0"/>
              </a:rPr>
              <a:t>турпідприємтсво</a:t>
            </a:r>
            <a:r>
              <a:rPr lang="uk-UA" sz="1900" dirty="0">
                <a:solidFill>
                  <a:schemeClr val="bg1"/>
                </a:solidFill>
                <a:effectLst/>
                <a:ea typeface="Times New Roman" panose="02020603050405020304" pitchFamily="18" charset="0"/>
              </a:rPr>
              <a:t>: внутрішній, іноземний, зарубіжний, самодіяльний;</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кількість проданих турів, їх співвідношення до попередніх років;</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різновид турів (за географією);</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наявність власного транспорту;</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площа, яку займає туристичне підприємство;</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технологічна база;</a:t>
            </a:r>
            <a:endParaRPr lang="ru-RU" sz="19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248230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0248" y="550739"/>
            <a:ext cx="11280648" cy="5793894"/>
          </a:xfrm>
          <a:prstGeom prst="rect">
            <a:avLst/>
          </a:prstGeom>
        </p:spPr>
        <p:txBody>
          <a:bodyPr wrap="square">
            <a:spAutoFit/>
          </a:bodyPr>
          <a:lstStyle/>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банки, з якими працює підприємство;</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чисельність працівників, їх кваліфікація;</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оборот і прибуток туристичного підприємства за минулий рік;</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гнучкість цін залежно від сезону;</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рекламні компанії, їх вартість, засоби розповсюджування інформації;</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участь у туристичних ярмарках та акціях;</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наявність постійних клієнтів, відгуки клієнтів;</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страхова компанія, в якій страхуються клієнти;</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укладання контрактів (з авіакомпаніями, з компаніями транспортного обслуговування на маршрутах, з туроператорами);</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підписання договорів з клієнтами на придбання туру, правова основа контрактів;</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відсоток відшкодування клієнтові за відмову від туру;</a:t>
            </a:r>
            <a:endParaRPr lang="ru-RU" sz="1900" dirty="0">
              <a:solidFill>
                <a:schemeClr val="bg1"/>
              </a:solidFill>
              <a:effectLst/>
              <a:ea typeface="Times New Roman" panose="02020603050405020304" pitchFamily="18" charset="0"/>
            </a:endParaRPr>
          </a:p>
          <a:p>
            <a:pPr marL="742950" lvl="1" indent="-285750" algn="just">
              <a:lnSpc>
                <a:spcPct val="150000"/>
              </a:lnSpc>
              <a:spcAft>
                <a:spcPts val="0"/>
              </a:spcAft>
              <a:buFont typeface="Times New Roman" panose="02020603050405020304" pitchFamily="18" charset="0"/>
              <a:buChar char="-"/>
              <a:tabLst>
                <a:tab pos="630555" algn="l"/>
              </a:tabLst>
            </a:pPr>
            <a:r>
              <a:rPr lang="uk-UA" sz="1900" dirty="0">
                <a:solidFill>
                  <a:schemeClr val="bg1"/>
                </a:solidFill>
                <a:effectLst/>
                <a:ea typeface="Times New Roman" panose="02020603050405020304" pitchFamily="18" charset="0"/>
              </a:rPr>
              <a:t>відсоток винагороди </a:t>
            </a:r>
            <a:r>
              <a:rPr lang="uk-UA" sz="1900" dirty="0" err="1">
                <a:solidFill>
                  <a:schemeClr val="bg1"/>
                </a:solidFill>
                <a:effectLst/>
                <a:ea typeface="Times New Roman" panose="02020603050405020304" pitchFamily="18" charset="0"/>
              </a:rPr>
              <a:t>турагентам</a:t>
            </a:r>
            <a:r>
              <a:rPr lang="uk-UA" sz="1900" dirty="0">
                <a:solidFill>
                  <a:schemeClr val="bg1"/>
                </a:solidFill>
                <a:effectLst/>
                <a:ea typeface="Times New Roman" panose="02020603050405020304" pitchFamily="18" charset="0"/>
              </a:rPr>
              <a:t> (для туроператорів).</a:t>
            </a:r>
            <a:endParaRPr lang="ru-RU" sz="19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1333165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436" y="217084"/>
            <a:ext cx="11733340" cy="1507067"/>
          </a:xfrm>
        </p:spPr>
        <p:txBody>
          <a:bodyPr>
            <a:noAutofit/>
          </a:bodyPr>
          <a:lstStyle/>
          <a:p>
            <a:pPr algn="ctr"/>
            <a:r>
              <a:rPr lang="uk-UA" b="1" dirty="0">
                <a:solidFill>
                  <a:schemeClr val="bg1"/>
                </a:solidFill>
              </a:rPr>
              <a:t>3. Тлумачення терміну «аквізитор», джерела </a:t>
            </a:r>
            <a:r>
              <a:rPr lang="uk-UA" b="1" dirty="0" err="1">
                <a:solidFill>
                  <a:schemeClr val="bg1"/>
                </a:solidFill>
              </a:rPr>
              <a:t>аквізиції</a:t>
            </a:r>
            <a:r>
              <a:rPr lang="uk-UA" b="1" dirty="0">
                <a:solidFill>
                  <a:schemeClr val="bg1"/>
                </a:solidFill>
              </a:rPr>
              <a:t> туристів.</a:t>
            </a:r>
            <a:endParaRPr lang="ru-RU" dirty="0">
              <a:solidFill>
                <a:schemeClr val="bg1"/>
              </a:solidFill>
            </a:endParaRPr>
          </a:p>
        </p:txBody>
      </p:sp>
      <p:sp>
        <p:nvSpPr>
          <p:cNvPr id="3" name="Прямоугольник 2"/>
          <p:cNvSpPr/>
          <p:nvPr/>
        </p:nvSpPr>
        <p:spPr>
          <a:xfrm>
            <a:off x="533400" y="1724151"/>
            <a:ext cx="7769352" cy="470898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just">
              <a:lnSpc>
                <a:spcPct val="150000"/>
              </a:lnSpc>
              <a:spcAft>
                <a:spcPts val="0"/>
              </a:spcAft>
            </a:pPr>
            <a:r>
              <a:rPr lang="uk-UA" sz="2000" b="1" dirty="0" err="1">
                <a:solidFill>
                  <a:schemeClr val="bg1"/>
                </a:solidFill>
                <a:effectLst/>
                <a:ea typeface="Times New Roman" panose="02020603050405020304" pitchFamily="18" charset="0"/>
              </a:rPr>
              <a:t>Аквізиція</a:t>
            </a:r>
            <a:r>
              <a:rPr lang="uk-UA" sz="2000" dirty="0">
                <a:solidFill>
                  <a:schemeClr val="bg1"/>
                </a:solidFill>
                <a:effectLst/>
                <a:ea typeface="Times New Roman" panose="02020603050405020304" pitchFamily="18" charset="0"/>
              </a:rPr>
              <a:t> (</a:t>
            </a:r>
            <a:r>
              <a:rPr lang="uk-UA" sz="2000" dirty="0" err="1">
                <a:solidFill>
                  <a:schemeClr val="bg1"/>
                </a:solidFill>
                <a:effectLst/>
                <a:ea typeface="Times New Roman" panose="02020603050405020304" pitchFamily="18" charset="0"/>
              </a:rPr>
              <a:t>acquisition</a:t>
            </a:r>
            <a:r>
              <a:rPr lang="uk-UA" sz="2000" dirty="0">
                <a:solidFill>
                  <a:schemeClr val="bg1"/>
                </a:solidFill>
                <a:effectLst/>
                <a:ea typeface="Times New Roman" panose="02020603050405020304" pitchFamily="18" charset="0"/>
              </a:rPr>
              <a:t>) — маркетингова діяльність, спрямована на збільшення кількості залучених іноземних туристів. Вважається, що </a:t>
            </a:r>
            <a:r>
              <a:rPr lang="uk-UA" sz="2000" dirty="0" err="1">
                <a:solidFill>
                  <a:schemeClr val="bg1"/>
                </a:solidFill>
                <a:effectLst/>
                <a:ea typeface="Times New Roman" panose="02020603050405020304" pitchFamily="18" charset="0"/>
              </a:rPr>
              <a:t>аквізиційна</a:t>
            </a:r>
            <a:r>
              <a:rPr lang="uk-UA" sz="2000" dirty="0">
                <a:solidFill>
                  <a:schemeClr val="bg1"/>
                </a:solidFill>
                <a:effectLst/>
                <a:ea typeface="Times New Roman" panose="02020603050405020304" pitchFamily="18" charset="0"/>
              </a:rPr>
              <a:t> діяльність нормальна, коли кількість іноземних туристів у поточному періоді перевищує їхню кількість у попередньому.</a:t>
            </a:r>
            <a:endParaRPr lang="ru-RU" sz="1200" dirty="0">
              <a:solidFill>
                <a:schemeClr val="bg1"/>
              </a:solidFill>
              <a:effectLst/>
              <a:ea typeface="Times New Roman" panose="02020603050405020304" pitchFamily="18" charset="0"/>
            </a:endParaRPr>
          </a:p>
          <a:p>
            <a:pPr indent="450215" algn="just">
              <a:lnSpc>
                <a:spcPct val="150000"/>
              </a:lnSpc>
              <a:spcAft>
                <a:spcPts val="0"/>
              </a:spcAft>
            </a:pPr>
            <a:r>
              <a:rPr lang="uk-UA" sz="2000" b="1" dirty="0">
                <a:solidFill>
                  <a:schemeClr val="bg1"/>
                </a:solidFill>
                <a:effectLst/>
                <a:ea typeface="Times New Roman" panose="02020603050405020304" pitchFamily="18" charset="0"/>
              </a:rPr>
              <a:t>Аквізиторами,</a:t>
            </a:r>
            <a:r>
              <a:rPr lang="uk-UA" sz="2000" dirty="0">
                <a:solidFill>
                  <a:schemeClr val="bg1"/>
                </a:solidFill>
                <a:effectLst/>
                <a:ea typeface="Times New Roman" panose="02020603050405020304" pitchFamily="18" charset="0"/>
              </a:rPr>
              <a:t> у широкому розумінні, можуть бути туроператори і </a:t>
            </a:r>
            <a:r>
              <a:rPr lang="uk-UA" sz="2000" dirty="0" err="1">
                <a:solidFill>
                  <a:schemeClr val="bg1"/>
                </a:solidFill>
                <a:effectLst/>
                <a:ea typeface="Times New Roman" panose="02020603050405020304" pitchFamily="18" charset="0"/>
              </a:rPr>
              <a:t>турагенти</a:t>
            </a:r>
            <a:r>
              <a:rPr lang="uk-UA" sz="2000" dirty="0">
                <a:solidFill>
                  <a:schemeClr val="bg1"/>
                </a:solidFill>
                <a:effectLst/>
                <a:ea typeface="Times New Roman" panose="02020603050405020304" pitchFamily="18" charset="0"/>
              </a:rPr>
              <a:t>, які проводять заходи по просуванню місцевого </a:t>
            </a:r>
            <a:r>
              <a:rPr lang="uk-UA" sz="2000" dirty="0" err="1">
                <a:solidFill>
                  <a:schemeClr val="bg1"/>
                </a:solidFill>
                <a:effectLst/>
                <a:ea typeface="Times New Roman" panose="02020603050405020304" pitchFamily="18" charset="0"/>
              </a:rPr>
              <a:t>турпродукту</a:t>
            </a:r>
            <a:r>
              <a:rPr lang="uk-UA" sz="2000" dirty="0">
                <a:solidFill>
                  <a:schemeClr val="bg1"/>
                </a:solidFill>
                <a:effectLst/>
                <a:ea typeface="Times New Roman" panose="02020603050405020304" pitchFamily="18" charset="0"/>
              </a:rPr>
              <a:t> на іноземних ринках, а також державні органи управління туризмом, громадські туристичні організації.</a:t>
            </a:r>
            <a:endParaRPr lang="ru-RU" sz="1200" dirty="0">
              <a:solidFill>
                <a:schemeClr val="bg1"/>
              </a:solidFill>
              <a:effectLst/>
              <a:ea typeface="Times New Roman" panose="02020603050405020304" pitchFamily="18" charset="0"/>
            </a:endParaRPr>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302752" y="1724150"/>
            <a:ext cx="3474720" cy="4708981"/>
          </a:xfrm>
          <a:prstGeom prst="rect">
            <a:avLst/>
          </a:prstGeom>
        </p:spPr>
      </p:pic>
    </p:spTree>
    <p:extLst>
      <p:ext uri="{BB962C8B-B14F-4D97-AF65-F5344CB8AC3E}">
        <p14:creationId xmlns:p14="http://schemas.microsoft.com/office/powerpoint/2010/main" val="708662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227064" y="739870"/>
            <a:ext cx="5175504" cy="5170646"/>
          </a:xfrm>
          <a:prstGeom prst="rect">
            <a:avLst/>
          </a:prstGeom>
        </p:spPr>
      </p:pic>
      <p:sp>
        <p:nvSpPr>
          <p:cNvPr id="2" name="Прямоугольник 1"/>
          <p:cNvSpPr/>
          <p:nvPr/>
        </p:nvSpPr>
        <p:spPr>
          <a:xfrm>
            <a:off x="890016" y="739870"/>
            <a:ext cx="5337048" cy="517064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lnSpc>
                <a:spcPct val="150000"/>
              </a:lnSpc>
              <a:spcAft>
                <a:spcPts val="0"/>
              </a:spcAft>
            </a:pPr>
            <a:r>
              <a:rPr lang="uk-UA" sz="2000" b="1" dirty="0">
                <a:solidFill>
                  <a:schemeClr val="bg1"/>
                </a:solidFill>
                <a:effectLst/>
                <a:ea typeface="Times New Roman" panose="02020603050405020304" pitchFamily="18" charset="0"/>
              </a:rPr>
              <a:t>Джерела </a:t>
            </a:r>
            <a:r>
              <a:rPr lang="uk-UA" sz="2000" b="1" dirty="0" err="1">
                <a:solidFill>
                  <a:schemeClr val="bg1"/>
                </a:solidFill>
                <a:effectLst/>
                <a:ea typeface="Times New Roman" panose="02020603050405020304" pitchFamily="18" charset="0"/>
              </a:rPr>
              <a:t>аквізиції</a:t>
            </a:r>
            <a:r>
              <a:rPr lang="uk-UA" sz="2000" b="1" dirty="0">
                <a:solidFill>
                  <a:schemeClr val="bg1"/>
                </a:solidFill>
                <a:effectLst/>
                <a:ea typeface="Times New Roman" panose="02020603050405020304" pitchFamily="18" charset="0"/>
              </a:rPr>
              <a:t> туристів </a:t>
            </a:r>
            <a:r>
              <a:rPr lang="uk-UA" sz="2000" b="1" dirty="0" err="1">
                <a:solidFill>
                  <a:schemeClr val="bg1"/>
                </a:solidFill>
                <a:effectLst/>
                <a:ea typeface="Times New Roman" panose="02020603050405020304" pitchFamily="18" charset="0"/>
              </a:rPr>
              <a:t>знаходть</a:t>
            </a:r>
            <a:r>
              <a:rPr lang="uk-UA" sz="2000" b="1" dirty="0">
                <a:solidFill>
                  <a:schemeClr val="bg1"/>
                </a:solidFill>
                <a:effectLst/>
                <a:ea typeface="Times New Roman" panose="02020603050405020304" pitchFamily="18" charset="0"/>
              </a:rPr>
              <a:t> своє вираження у поєднанні:</a:t>
            </a:r>
            <a:endParaRPr lang="ru-RU" sz="200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2000" dirty="0">
                <a:solidFill>
                  <a:schemeClr val="bg1"/>
                </a:solidFill>
                <a:effectLst/>
                <a:ea typeface="Times New Roman" panose="02020603050405020304" pitchFamily="18" charset="0"/>
              </a:rPr>
              <a:t>туристичної привабливості території;</a:t>
            </a:r>
            <a:endParaRPr lang="ru-RU" sz="200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2000" dirty="0">
                <a:solidFill>
                  <a:schemeClr val="bg1"/>
                </a:solidFill>
                <a:effectLst/>
                <a:ea typeface="Times New Roman" panose="02020603050405020304" pitchFamily="18" charset="0"/>
              </a:rPr>
              <a:t>туристських мотивацій при виборі подорожі;</a:t>
            </a:r>
            <a:endParaRPr lang="ru-RU" sz="200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2000" dirty="0">
                <a:solidFill>
                  <a:schemeClr val="bg1"/>
                </a:solidFill>
                <a:effectLst/>
                <a:ea typeface="Times New Roman" panose="02020603050405020304" pitchFamily="18" charset="0"/>
              </a:rPr>
              <a:t>маркетингу місць перебування туристів.</a:t>
            </a:r>
          </a:p>
          <a:p>
            <a:pPr lvl="0" algn="just">
              <a:lnSpc>
                <a:spcPct val="150000"/>
              </a:lnSpc>
              <a:spcAft>
                <a:spcPts val="0"/>
              </a:spcAft>
              <a:tabLst>
                <a:tab pos="630555" algn="l"/>
              </a:tabLst>
            </a:pPr>
            <a:endParaRPr lang="ru-RU" sz="2000" dirty="0">
              <a:solidFill>
                <a:schemeClr val="bg1"/>
              </a:solidFill>
              <a:effectLst/>
              <a:ea typeface="Times New Roman" panose="02020603050405020304" pitchFamily="18" charset="0"/>
            </a:endParaRPr>
          </a:p>
          <a:p>
            <a:pPr indent="450215" algn="just">
              <a:lnSpc>
                <a:spcPct val="150000"/>
              </a:lnSpc>
              <a:spcAft>
                <a:spcPts val="0"/>
              </a:spcAft>
            </a:pPr>
            <a:r>
              <a:rPr lang="uk-UA" sz="2000" dirty="0">
                <a:solidFill>
                  <a:schemeClr val="bg1"/>
                </a:solidFill>
                <a:effectLst/>
                <a:ea typeface="Times New Roman" panose="02020603050405020304" pitchFamily="18" charset="0"/>
              </a:rPr>
              <a:t>Якщо ці три обставини співпадають, </a:t>
            </a:r>
            <a:r>
              <a:rPr lang="uk-UA" sz="2000" dirty="0" err="1">
                <a:solidFill>
                  <a:schemeClr val="bg1"/>
                </a:solidFill>
                <a:effectLst/>
                <a:ea typeface="Times New Roman" panose="02020603050405020304" pitchFamily="18" charset="0"/>
              </a:rPr>
              <a:t>аквізиція</a:t>
            </a:r>
            <a:r>
              <a:rPr lang="uk-UA" sz="2000" dirty="0">
                <a:solidFill>
                  <a:schemeClr val="bg1"/>
                </a:solidFill>
                <a:effectLst/>
                <a:ea typeface="Times New Roman" panose="02020603050405020304" pitchFamily="18" charset="0"/>
              </a:rPr>
              <a:t> на дану територію зростає, і навпаки.</a:t>
            </a:r>
            <a:endParaRPr lang="ru-RU" sz="20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3017927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4088" y="488615"/>
            <a:ext cx="10808208" cy="5738302"/>
          </a:xfrm>
          <a:prstGeom prst="rect">
            <a:avLst/>
          </a:prstGeom>
        </p:spPr>
        <p:txBody>
          <a:bodyPr wrap="square">
            <a:spAutoFit/>
          </a:bodyPr>
          <a:lstStyle/>
          <a:p>
            <a:pPr indent="450215" algn="just">
              <a:lnSpc>
                <a:spcPct val="150000"/>
              </a:lnSpc>
              <a:spcAft>
                <a:spcPts val="0"/>
              </a:spcAft>
            </a:pPr>
            <a:r>
              <a:rPr lang="uk-UA" sz="1900" dirty="0">
                <a:solidFill>
                  <a:schemeClr val="bg1"/>
                </a:solidFill>
                <a:effectLst/>
                <a:ea typeface="Times New Roman" panose="02020603050405020304" pitchFamily="18" charset="0"/>
              </a:rPr>
              <a:t>Плануючи підвищення туристичної привабливості території розрізняють: </a:t>
            </a:r>
            <a:r>
              <a:rPr lang="uk-UA" sz="1900" b="1" dirty="0">
                <a:solidFill>
                  <a:schemeClr val="bg1"/>
                </a:solidFill>
                <a:effectLst/>
                <a:ea typeface="Times New Roman" panose="02020603050405020304" pitchFamily="18" charset="0"/>
              </a:rPr>
              <a:t>потенційну</a:t>
            </a:r>
            <a:r>
              <a:rPr lang="uk-UA" sz="1900" dirty="0">
                <a:solidFill>
                  <a:schemeClr val="bg1"/>
                </a:solidFill>
                <a:effectLst/>
                <a:ea typeface="Times New Roman" panose="02020603050405020304" pitchFamily="18" charset="0"/>
              </a:rPr>
              <a:t> та </a:t>
            </a:r>
            <a:r>
              <a:rPr lang="uk-UA" sz="1900" b="1" dirty="0">
                <a:solidFill>
                  <a:schemeClr val="bg1"/>
                </a:solidFill>
                <a:effectLst/>
                <a:ea typeface="Times New Roman" panose="02020603050405020304" pitchFamily="18" charset="0"/>
              </a:rPr>
              <a:t>фактичну</a:t>
            </a:r>
            <a:r>
              <a:rPr lang="uk-UA" sz="1900" dirty="0">
                <a:solidFill>
                  <a:schemeClr val="bg1"/>
                </a:solidFill>
                <a:effectLst/>
                <a:ea typeface="Times New Roman" panose="02020603050405020304" pitchFamily="18" charset="0"/>
              </a:rPr>
              <a:t> (існуючу) туристичну привабливість. Важливо визначити, на які чинники можна впливати і якими заходами досягати максимальний економічний ефект. </a:t>
            </a:r>
            <a:endParaRPr lang="ru-RU" sz="1900" dirty="0">
              <a:solidFill>
                <a:schemeClr val="bg1"/>
              </a:solidFill>
              <a:effectLst/>
              <a:ea typeface="Times New Roman" panose="02020603050405020304" pitchFamily="18" charset="0"/>
            </a:endParaRPr>
          </a:p>
          <a:p>
            <a:pPr indent="450215" algn="just">
              <a:lnSpc>
                <a:spcPct val="150000"/>
              </a:lnSpc>
              <a:spcAft>
                <a:spcPts val="0"/>
              </a:spcAft>
            </a:pPr>
            <a:endParaRPr lang="ru-RU" sz="1900" b="1" dirty="0">
              <a:solidFill>
                <a:schemeClr val="bg1"/>
              </a:solidFill>
              <a:ea typeface="Times New Roman" panose="02020603050405020304" pitchFamily="18" charset="0"/>
            </a:endParaRPr>
          </a:p>
          <a:p>
            <a:pPr indent="450215" algn="just">
              <a:lnSpc>
                <a:spcPct val="150000"/>
              </a:lnSpc>
              <a:spcAft>
                <a:spcPts val="0"/>
              </a:spcAft>
            </a:pPr>
            <a:r>
              <a:rPr lang="uk-UA" sz="1900" b="1" dirty="0">
                <a:solidFill>
                  <a:schemeClr val="bg1"/>
                </a:solidFill>
                <a:effectLst/>
                <a:ea typeface="Times New Roman" panose="02020603050405020304" pitchFamily="18" charset="0"/>
              </a:rPr>
              <a:t>Потенційна туристична привабливість</a:t>
            </a:r>
            <a:r>
              <a:rPr lang="uk-UA" sz="1900" dirty="0">
                <a:solidFill>
                  <a:schemeClr val="bg1"/>
                </a:solidFill>
                <a:effectLst/>
                <a:ea typeface="Times New Roman" panose="02020603050405020304" pitchFamily="18" charset="0"/>
              </a:rPr>
              <a:t> – це той рівень розвитку, якого може досягти туристична індустрія в певному регіоні за наявних у його межах туристичних ресурсів. </a:t>
            </a:r>
          </a:p>
          <a:p>
            <a:pPr indent="450215" algn="just">
              <a:lnSpc>
                <a:spcPct val="150000"/>
              </a:lnSpc>
              <a:spcAft>
                <a:spcPts val="0"/>
              </a:spcAft>
            </a:pPr>
            <a:endParaRPr lang="ru-RU" sz="1900" dirty="0">
              <a:solidFill>
                <a:schemeClr val="bg1"/>
              </a:solidFill>
              <a:effectLst/>
              <a:ea typeface="Times New Roman" panose="02020603050405020304" pitchFamily="18" charset="0"/>
            </a:endParaRPr>
          </a:p>
          <a:p>
            <a:pPr indent="450215" algn="just">
              <a:lnSpc>
                <a:spcPct val="150000"/>
              </a:lnSpc>
              <a:spcAft>
                <a:spcPts val="0"/>
              </a:spcAft>
            </a:pPr>
            <a:r>
              <a:rPr lang="uk-UA" sz="1900" b="1" dirty="0">
                <a:solidFill>
                  <a:schemeClr val="bg1"/>
                </a:solidFill>
                <a:effectLst/>
                <a:ea typeface="Times New Roman" panose="02020603050405020304" pitchFamily="18" charset="0"/>
              </a:rPr>
              <a:t>Існуюча (фактична) туристична привабливість</a:t>
            </a:r>
            <a:r>
              <a:rPr lang="uk-UA" sz="1900" dirty="0">
                <a:solidFill>
                  <a:schemeClr val="bg1"/>
                </a:solidFill>
                <a:effectLst/>
                <a:ea typeface="Times New Roman" panose="02020603050405020304" pitchFamily="18" charset="0"/>
              </a:rPr>
              <a:t> - це та їх частина, яка зафіксована у державній статистичній звітності господарюючих суб'єктів туристичної індустрії, тобто ті туристи, які фактично (за офіційними даними) відвідали регіон. Хоча слід враховувати і тих туристів, які не реєструються офіційно, а подорожують самостійно, не користуються послугами туристичних агентств чи бюро.</a:t>
            </a:r>
            <a:endParaRPr lang="ru-RU" sz="19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3932169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040" y="395371"/>
            <a:ext cx="11439144" cy="6138027"/>
          </a:xfrm>
          <a:prstGeom prst="rect">
            <a:avLst/>
          </a:prstGeom>
        </p:spPr>
        <p:txBody>
          <a:bodyPr wrap="square">
            <a:spAutoFit/>
          </a:bodyPr>
          <a:lstStyle/>
          <a:p>
            <a:pPr indent="450215" algn="ctr">
              <a:lnSpc>
                <a:spcPct val="150000"/>
              </a:lnSpc>
              <a:spcAft>
                <a:spcPts val="0"/>
              </a:spcAft>
            </a:pPr>
            <a:r>
              <a:rPr lang="uk-UA" sz="1650" b="1" dirty="0">
                <a:solidFill>
                  <a:schemeClr val="bg1"/>
                </a:solidFill>
                <a:effectLst/>
                <a:ea typeface="Times New Roman" panose="02020603050405020304" pitchFamily="18" charset="0"/>
              </a:rPr>
              <a:t>Для підвищення рівня туристичної привабливості території ефективними будуть інвестиційні вкладення у такі заходи: </a:t>
            </a:r>
            <a:endParaRPr lang="ru-RU" sz="1650" b="1"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1650" dirty="0">
                <a:solidFill>
                  <a:schemeClr val="bg1"/>
                </a:solidFill>
                <a:effectLst/>
                <a:ea typeface="Times New Roman" panose="02020603050405020304" pitchFamily="18" charset="0"/>
              </a:rPr>
              <a:t>підвищення привабливості природних туристичних ресурсів та історико-культурних пам'яток шляхом раціонального та бережливого їх використання, враховуючи рекреаційне навантаження; </a:t>
            </a:r>
            <a:endParaRPr lang="ru-RU" sz="165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1650" dirty="0">
                <a:solidFill>
                  <a:schemeClr val="bg1"/>
                </a:solidFill>
                <a:effectLst/>
                <a:ea typeface="Times New Roman" panose="02020603050405020304" pitchFamily="18" charset="0"/>
              </a:rPr>
              <a:t>проведення реконструкції та модернізації матеріально-технічної бази туризму, у тому числі історико-культурних пам'яток; </a:t>
            </a:r>
            <a:endParaRPr lang="ru-RU" sz="165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1650" dirty="0">
                <a:solidFill>
                  <a:schemeClr val="bg1"/>
                </a:solidFill>
                <a:effectLst/>
                <a:ea typeface="Times New Roman" panose="02020603050405020304" pitchFamily="18" charset="0"/>
              </a:rPr>
              <a:t>підвищення якості сервісного обслуговування; </a:t>
            </a:r>
            <a:endParaRPr lang="ru-RU" sz="165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1650" dirty="0">
                <a:solidFill>
                  <a:schemeClr val="bg1"/>
                </a:solidFill>
                <a:effectLst/>
                <a:ea typeface="Times New Roman" panose="02020603050405020304" pitchFamily="18" charset="0"/>
              </a:rPr>
              <a:t>створення необхідної інфраструктури, в тому числі автомобільних доріг, та покращення стану існуючої; </a:t>
            </a:r>
            <a:endParaRPr lang="ru-RU" sz="165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1650" dirty="0">
                <a:solidFill>
                  <a:schemeClr val="bg1"/>
                </a:solidFill>
                <a:effectLst/>
                <a:ea typeface="Times New Roman" panose="02020603050405020304" pitchFamily="18" charset="0"/>
              </a:rPr>
              <a:t>належне інформаційне забезпечення та рекламування туризму; </a:t>
            </a:r>
            <a:endParaRPr lang="ru-RU" sz="165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1650" dirty="0">
                <a:solidFill>
                  <a:schemeClr val="bg1"/>
                </a:solidFill>
                <a:effectLst/>
                <a:ea typeface="Times New Roman" panose="02020603050405020304" pitchFamily="18" charset="0"/>
              </a:rPr>
              <a:t>підтримка органами влади та створення сприятливих умов для роботи приватного сектора у сфері обслуговування та занять народними промислами; </a:t>
            </a:r>
            <a:endParaRPr lang="ru-RU" sz="165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1650" dirty="0">
                <a:solidFill>
                  <a:schemeClr val="bg1"/>
                </a:solidFill>
                <a:effectLst/>
                <a:ea typeface="Times New Roman" panose="02020603050405020304" pitchFamily="18" charset="0"/>
              </a:rPr>
              <a:t>сприяння розвитку суміжних з туризмом галузей економіки, у тому числі у сфері розваг; </a:t>
            </a:r>
            <a:endParaRPr lang="ru-RU" sz="165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1650" dirty="0">
                <a:solidFill>
                  <a:schemeClr val="bg1"/>
                </a:solidFill>
                <a:effectLst/>
                <a:ea typeface="Times New Roman" panose="02020603050405020304" pitchFamily="18" charset="0"/>
              </a:rPr>
              <a:t>забезпечення підготовки висококваліфікованих нових та підвищення кваліфікації наявних трудових кадрів для туристичної галузі шляхом створення системи спеціалізованих навчальних закладів; </a:t>
            </a:r>
            <a:endParaRPr lang="ru-RU" sz="1650" dirty="0">
              <a:solidFill>
                <a:schemeClr val="bg1"/>
              </a:solidFill>
              <a:effectLst/>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630555" algn="l"/>
              </a:tabLst>
            </a:pPr>
            <a:r>
              <a:rPr lang="uk-UA" sz="1650" dirty="0">
                <a:solidFill>
                  <a:schemeClr val="bg1"/>
                </a:solidFill>
                <a:effectLst/>
                <a:ea typeface="Times New Roman" panose="02020603050405020304" pitchFamily="18" charset="0"/>
              </a:rPr>
              <a:t>підвищення якості довкілля в межах туристичних територій.</a:t>
            </a:r>
            <a:endParaRPr lang="ru-RU" sz="165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4031825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2272" y="375565"/>
            <a:ext cx="5757672"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50215" algn="just">
              <a:lnSpc>
                <a:spcPct val="150000"/>
              </a:lnSpc>
              <a:spcAft>
                <a:spcPts val="0"/>
              </a:spcAft>
            </a:pPr>
            <a:r>
              <a:rPr lang="uk-UA" sz="1600" b="1" dirty="0">
                <a:effectLst/>
                <a:ea typeface="Times New Roman" panose="02020603050405020304" pitchFamily="18" charset="0"/>
              </a:rPr>
              <a:t>Маркетинг місць</a:t>
            </a:r>
            <a:r>
              <a:rPr lang="uk-UA" sz="1600" dirty="0">
                <a:effectLst/>
                <a:ea typeface="Times New Roman" panose="02020603050405020304" pitchFamily="18" charset="0"/>
              </a:rPr>
              <a:t> необхідно використовувати для розвитку регіонального туристичного ринку, для підвищення привабливості туристичної галузі, щоб збільшувався притік туристів та інвестицій у регіон. </a:t>
            </a:r>
            <a:endParaRPr lang="ru-RU" sz="1050" dirty="0">
              <a:effectLst/>
              <a:ea typeface="Times New Roman" panose="02020603050405020304" pitchFamily="18" charset="0"/>
            </a:endParaRPr>
          </a:p>
        </p:txBody>
      </p:sp>
      <p:sp>
        <p:nvSpPr>
          <p:cNvPr id="3" name="Прямоугольник 2"/>
          <p:cNvSpPr/>
          <p:nvPr/>
        </p:nvSpPr>
        <p:spPr>
          <a:xfrm>
            <a:off x="3313176" y="2010537"/>
            <a:ext cx="8564880" cy="461664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50215" algn="just">
              <a:lnSpc>
                <a:spcPct val="150000"/>
              </a:lnSpc>
              <a:spcAft>
                <a:spcPts val="0"/>
              </a:spcAft>
            </a:pPr>
            <a:r>
              <a:rPr lang="uk-UA" sz="1600" b="1" dirty="0">
                <a:effectLst/>
                <a:ea typeface="Times New Roman" panose="02020603050405020304" pitchFamily="18" charset="0"/>
              </a:rPr>
              <a:t>На маркетинг місць впливають численні фактори, серед яких:</a:t>
            </a:r>
            <a:r>
              <a:rPr lang="uk-UA" sz="1600" dirty="0">
                <a:effectLst/>
                <a:ea typeface="Times New Roman" panose="02020603050405020304" pitchFamily="18" charset="0"/>
              </a:rPr>
              <a:t> </a:t>
            </a:r>
            <a:endParaRPr lang="ru-RU" sz="1600" dirty="0">
              <a:effectLst/>
              <a:ea typeface="Times New Roman" panose="02020603050405020304" pitchFamily="18" charset="0"/>
            </a:endParaRPr>
          </a:p>
          <a:p>
            <a:pPr indent="450215" algn="just">
              <a:lnSpc>
                <a:spcPct val="150000"/>
              </a:lnSpc>
              <a:spcAft>
                <a:spcPts val="0"/>
              </a:spcAft>
            </a:pPr>
            <a:r>
              <a:rPr lang="uk-UA" sz="1600" dirty="0">
                <a:effectLst/>
                <a:ea typeface="Times New Roman" panose="02020603050405020304" pitchFamily="18" charset="0"/>
              </a:rPr>
              <a:t>- досягнення переваги території у порівнянні з іншими; </a:t>
            </a:r>
            <a:endParaRPr lang="ru-RU" sz="1600" dirty="0">
              <a:effectLst/>
              <a:ea typeface="Times New Roman" panose="02020603050405020304" pitchFamily="18" charset="0"/>
            </a:endParaRPr>
          </a:p>
          <a:p>
            <a:pPr indent="450215" algn="just">
              <a:lnSpc>
                <a:spcPct val="150000"/>
              </a:lnSpc>
              <a:spcAft>
                <a:spcPts val="0"/>
              </a:spcAft>
            </a:pPr>
            <a:r>
              <a:rPr lang="uk-UA" sz="1600" dirty="0">
                <a:effectLst/>
                <a:ea typeface="Times New Roman" panose="02020603050405020304" pitchFamily="18" charset="0"/>
              </a:rPr>
              <a:t>- ідентифікація потенційного ринку інвесторів; </a:t>
            </a:r>
            <a:endParaRPr lang="ru-RU" sz="1600" dirty="0">
              <a:effectLst/>
              <a:ea typeface="Times New Roman" panose="02020603050405020304" pitchFamily="18" charset="0"/>
            </a:endParaRPr>
          </a:p>
          <a:p>
            <a:pPr indent="450215" algn="just">
              <a:lnSpc>
                <a:spcPct val="150000"/>
              </a:lnSpc>
              <a:spcAft>
                <a:spcPts val="0"/>
              </a:spcAft>
            </a:pPr>
            <a:r>
              <a:rPr lang="uk-UA" sz="1600" dirty="0">
                <a:effectLst/>
                <a:ea typeface="Times New Roman" panose="02020603050405020304" pitchFamily="18" charset="0"/>
              </a:rPr>
              <a:t>- визначення </a:t>
            </a:r>
            <a:r>
              <a:rPr lang="uk-UA" sz="1600" dirty="0" err="1">
                <a:effectLst/>
                <a:ea typeface="Times New Roman" panose="02020603050405020304" pitchFamily="18" charset="0"/>
              </a:rPr>
              <a:t>вигод</a:t>
            </a:r>
            <a:r>
              <a:rPr lang="uk-UA" sz="1600" dirty="0">
                <a:effectLst/>
                <a:ea typeface="Times New Roman" panose="02020603050405020304" pitchFamily="18" charset="0"/>
              </a:rPr>
              <a:t>, які будуть отримувати інвестори, вкладаючи кошти у розвиток регіону; </a:t>
            </a:r>
            <a:endParaRPr lang="ru-RU" sz="1600" dirty="0">
              <a:effectLst/>
              <a:ea typeface="Times New Roman" panose="02020603050405020304" pitchFamily="18" charset="0"/>
            </a:endParaRPr>
          </a:p>
          <a:p>
            <a:pPr indent="450215" algn="just">
              <a:lnSpc>
                <a:spcPct val="150000"/>
              </a:lnSpc>
              <a:spcAft>
                <a:spcPts val="0"/>
              </a:spcAft>
            </a:pPr>
            <a:r>
              <a:rPr lang="uk-UA" sz="1600" dirty="0">
                <a:effectLst/>
                <a:ea typeface="Times New Roman" panose="02020603050405020304" pitchFamily="18" charset="0"/>
              </a:rPr>
              <a:t>- орієнтація на місцеві та регіональні інтереси з одночасною інтеграцією із загальнодержавними цілями; </a:t>
            </a:r>
            <a:endParaRPr lang="ru-RU" sz="1600" dirty="0">
              <a:effectLst/>
              <a:ea typeface="Times New Roman" panose="02020603050405020304" pitchFamily="18" charset="0"/>
            </a:endParaRPr>
          </a:p>
          <a:p>
            <a:pPr indent="450215" algn="just">
              <a:lnSpc>
                <a:spcPct val="150000"/>
              </a:lnSpc>
              <a:spcAft>
                <a:spcPts val="0"/>
              </a:spcAft>
            </a:pPr>
            <a:r>
              <a:rPr lang="uk-UA" sz="1600" dirty="0">
                <a:effectLst/>
                <a:ea typeface="Times New Roman" panose="02020603050405020304" pitchFamily="18" charset="0"/>
              </a:rPr>
              <a:t>- знаходження власної стратегії маркетингу, яка б виділялася на ринку в умовах конкуренції; </a:t>
            </a:r>
            <a:endParaRPr lang="ru-RU" sz="1600" dirty="0">
              <a:effectLst/>
              <a:ea typeface="Times New Roman" panose="02020603050405020304" pitchFamily="18" charset="0"/>
            </a:endParaRPr>
          </a:p>
          <a:p>
            <a:pPr indent="450215" algn="just">
              <a:lnSpc>
                <a:spcPct val="150000"/>
              </a:lnSpc>
              <a:spcAft>
                <a:spcPts val="0"/>
              </a:spcAft>
            </a:pPr>
            <a:r>
              <a:rPr lang="uk-UA" sz="1600" dirty="0">
                <a:effectLst/>
                <a:ea typeface="Times New Roman" panose="02020603050405020304" pitchFamily="18" charset="0"/>
              </a:rPr>
              <a:t>- інтеграція інформаційних технологій у маркетинговий план; </a:t>
            </a:r>
            <a:endParaRPr lang="ru-RU" sz="1600" dirty="0">
              <a:effectLst/>
              <a:ea typeface="Times New Roman" panose="02020603050405020304" pitchFamily="18" charset="0"/>
            </a:endParaRPr>
          </a:p>
          <a:p>
            <a:pPr indent="450215" algn="just">
              <a:lnSpc>
                <a:spcPct val="150000"/>
              </a:lnSpc>
              <a:spcAft>
                <a:spcPts val="0"/>
              </a:spcAft>
            </a:pPr>
            <a:r>
              <a:rPr lang="uk-UA" sz="1600" dirty="0">
                <a:effectLst/>
                <a:ea typeface="Times New Roman" panose="02020603050405020304" pitchFamily="18" charset="0"/>
              </a:rPr>
              <a:t>- створення власного іміджу, рекламно-пропагандистська робота та розповсюдження інформації. </a:t>
            </a:r>
            <a:endParaRPr lang="ru-RU" sz="1600" dirty="0">
              <a:effectLst/>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52272" y="2010538"/>
            <a:ext cx="2619375" cy="4616648"/>
          </a:xfrm>
          <a:prstGeom prst="rect">
            <a:avLst/>
          </a:prstGeom>
        </p:spPr>
      </p:pic>
      <p:pic>
        <p:nvPicPr>
          <p:cNvPr id="6" name="Рисунок 5"/>
          <p:cNvPicPr>
            <a:picLocks noChangeAspect="1"/>
          </p:cNvPicPr>
          <p:nvPr/>
        </p:nvPicPr>
        <p:blipFill>
          <a:blip r:embed="rId3"/>
          <a:stretch>
            <a:fillRect/>
          </a:stretch>
        </p:blipFill>
        <p:spPr>
          <a:xfrm>
            <a:off x="6501764" y="375565"/>
            <a:ext cx="5376291" cy="1569660"/>
          </a:xfrm>
          <a:prstGeom prst="rect">
            <a:avLst/>
          </a:prstGeom>
        </p:spPr>
      </p:pic>
    </p:spTree>
    <p:extLst>
      <p:ext uri="{BB962C8B-B14F-4D97-AF65-F5344CB8AC3E}">
        <p14:creationId xmlns:p14="http://schemas.microsoft.com/office/powerpoint/2010/main" val="4042061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20640" y="426062"/>
            <a:ext cx="6638544" cy="59093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0215" algn="just">
              <a:lnSpc>
                <a:spcPct val="150000"/>
              </a:lnSpc>
              <a:spcAft>
                <a:spcPts val="0"/>
              </a:spcAft>
            </a:pPr>
            <a:r>
              <a:rPr lang="uk-UA" dirty="0">
                <a:solidFill>
                  <a:schemeClr val="bg1"/>
                </a:solidFill>
                <a:effectLst/>
                <a:ea typeface="Times New Roman" panose="02020603050405020304" pitchFamily="18" charset="0"/>
              </a:rPr>
              <a:t>Застосування концепції маркетингу місць щодо регіону в цілому, яка спрямована на поєднання зусиль усіх учасників ринкових відносин (органів місцевої влади, підприємств та мешканців регіону), сприяє виникненню ефекту синергізму в досягненні поставлених цілей.</a:t>
            </a:r>
            <a:endParaRPr lang="ru-RU" dirty="0">
              <a:solidFill>
                <a:schemeClr val="bg1"/>
              </a:solidFill>
              <a:effectLst/>
              <a:ea typeface="Times New Roman" panose="02020603050405020304" pitchFamily="18" charset="0"/>
            </a:endParaRPr>
          </a:p>
          <a:p>
            <a:pPr indent="450215" algn="just">
              <a:lnSpc>
                <a:spcPct val="150000"/>
              </a:lnSpc>
              <a:spcAft>
                <a:spcPts val="0"/>
              </a:spcAft>
            </a:pPr>
            <a:r>
              <a:rPr lang="uk-UA" b="1" dirty="0">
                <a:solidFill>
                  <a:schemeClr val="bg1"/>
                </a:solidFill>
                <a:effectLst/>
                <a:ea typeface="Times New Roman" panose="02020603050405020304" pitchFamily="18" charset="0"/>
              </a:rPr>
              <a:t>Маркетинг місць складається з таких компонентів: </a:t>
            </a:r>
            <a:endParaRPr lang="ru-RU" dirty="0">
              <a:solidFill>
                <a:schemeClr val="bg1"/>
              </a:solidFill>
              <a:effectLst/>
              <a:ea typeface="Times New Roman" panose="02020603050405020304" pitchFamily="18" charset="0"/>
            </a:endParaRPr>
          </a:p>
          <a:p>
            <a:pPr indent="450215" algn="just">
              <a:lnSpc>
                <a:spcPct val="150000"/>
              </a:lnSpc>
              <a:spcAft>
                <a:spcPts val="0"/>
              </a:spcAft>
            </a:pPr>
            <a:r>
              <a:rPr lang="uk-UA" dirty="0">
                <a:solidFill>
                  <a:schemeClr val="bg1"/>
                </a:solidFill>
                <a:effectLst/>
                <a:ea typeface="Times New Roman" panose="02020603050405020304" pitchFamily="18" charset="0"/>
              </a:rPr>
              <a:t>- розробка для території привабливого позиціонування та іміджу; </a:t>
            </a:r>
            <a:endParaRPr lang="ru-RU" dirty="0">
              <a:solidFill>
                <a:schemeClr val="bg1"/>
              </a:solidFill>
              <a:effectLst/>
              <a:ea typeface="Times New Roman" panose="02020603050405020304" pitchFamily="18" charset="0"/>
            </a:endParaRPr>
          </a:p>
          <a:p>
            <a:pPr indent="450215" algn="just">
              <a:lnSpc>
                <a:spcPct val="150000"/>
              </a:lnSpc>
              <a:spcAft>
                <a:spcPts val="0"/>
              </a:spcAft>
            </a:pPr>
            <a:r>
              <a:rPr lang="uk-UA" dirty="0">
                <a:solidFill>
                  <a:schemeClr val="bg1"/>
                </a:solidFill>
                <a:effectLst/>
                <a:ea typeface="Times New Roman" panose="02020603050405020304" pitchFamily="18" charset="0"/>
              </a:rPr>
              <a:t>- постачання продуктів та послуг в ефективній та доступній формі; </a:t>
            </a:r>
            <a:endParaRPr lang="ru-RU" dirty="0">
              <a:solidFill>
                <a:schemeClr val="bg1"/>
              </a:solidFill>
              <a:effectLst/>
              <a:ea typeface="Times New Roman" panose="02020603050405020304" pitchFamily="18" charset="0"/>
            </a:endParaRPr>
          </a:p>
          <a:p>
            <a:pPr indent="450215" algn="just">
              <a:lnSpc>
                <a:spcPct val="150000"/>
              </a:lnSpc>
              <a:spcAft>
                <a:spcPts val="0"/>
              </a:spcAft>
            </a:pPr>
            <a:r>
              <a:rPr lang="uk-UA" dirty="0">
                <a:solidFill>
                  <a:schemeClr val="bg1"/>
                </a:solidFill>
                <a:effectLst/>
                <a:ea typeface="Times New Roman" panose="02020603050405020304" pitchFamily="18" charset="0"/>
              </a:rPr>
              <a:t>-пропаганда привабливих та корисних якостей території з метою повноцінного інформування користувачів про її переваги. </a:t>
            </a:r>
            <a:endParaRPr lang="ru-RU" dirty="0">
              <a:solidFill>
                <a:schemeClr val="bg1"/>
              </a:solidFill>
              <a:effectLst/>
              <a:ea typeface="Times New Roman" panose="02020603050405020304" pitchFamily="18" charset="0"/>
            </a:endParaRPr>
          </a:p>
        </p:txBody>
      </p:sp>
      <p:pic>
        <p:nvPicPr>
          <p:cNvPr id="4" name="Рисунок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6562" b="9725"/>
          <a:stretch/>
        </p:blipFill>
        <p:spPr>
          <a:xfrm>
            <a:off x="502920" y="426062"/>
            <a:ext cx="4534662" cy="5909310"/>
          </a:xfrm>
          <a:prstGeom prst="rect">
            <a:avLst/>
          </a:prstGeom>
        </p:spPr>
      </p:pic>
    </p:spTree>
    <p:extLst>
      <p:ext uri="{BB962C8B-B14F-4D97-AF65-F5344CB8AC3E}">
        <p14:creationId xmlns:p14="http://schemas.microsoft.com/office/powerpoint/2010/main" val="331926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604" y="70780"/>
            <a:ext cx="11413300" cy="1507067"/>
          </a:xfrm>
        </p:spPr>
        <p:txBody>
          <a:bodyPr>
            <a:normAutofit/>
          </a:bodyPr>
          <a:lstStyle/>
          <a:p>
            <a:pPr algn="ctr"/>
            <a:r>
              <a:rPr lang="uk-UA" b="1" dirty="0">
                <a:solidFill>
                  <a:schemeClr val="bg1"/>
                </a:solidFill>
              </a:rPr>
              <a:t>1. Організація </a:t>
            </a:r>
            <a:r>
              <a:rPr lang="uk-UA" b="1" dirty="0" err="1">
                <a:solidFill>
                  <a:schemeClr val="bg1"/>
                </a:solidFill>
              </a:rPr>
              <a:t>туроператорського</a:t>
            </a:r>
            <a:r>
              <a:rPr lang="uk-UA" b="1" dirty="0">
                <a:solidFill>
                  <a:schemeClr val="bg1"/>
                </a:solidFill>
              </a:rPr>
              <a:t> та </a:t>
            </a:r>
            <a:r>
              <a:rPr lang="uk-UA" b="1" dirty="0" err="1">
                <a:solidFill>
                  <a:schemeClr val="bg1"/>
                </a:solidFill>
              </a:rPr>
              <a:t>турагентського</a:t>
            </a:r>
            <a:r>
              <a:rPr lang="uk-UA" b="1" dirty="0">
                <a:solidFill>
                  <a:schemeClr val="bg1"/>
                </a:solidFill>
              </a:rPr>
              <a:t> бізнесу. </a:t>
            </a:r>
            <a:endParaRPr lang="ru-RU" dirty="0">
              <a:solidFill>
                <a:schemeClr val="bg1"/>
              </a:solidFill>
            </a:endParaRPr>
          </a:p>
        </p:txBody>
      </p:sp>
      <p:sp>
        <p:nvSpPr>
          <p:cNvPr id="3" name="Прямоугольник 2"/>
          <p:cNvSpPr/>
          <p:nvPr/>
        </p:nvSpPr>
        <p:spPr>
          <a:xfrm>
            <a:off x="391604" y="1696719"/>
            <a:ext cx="9259824"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fontAlgn="base">
              <a:lnSpc>
                <a:spcPct val="150000"/>
              </a:lnSpc>
              <a:spcAft>
                <a:spcPts val="0"/>
              </a:spcAft>
            </a:pPr>
            <a:r>
              <a:rPr lang="uk-UA" sz="2400" b="1" dirty="0">
                <a:solidFill>
                  <a:schemeClr val="bg1"/>
                </a:solidFill>
                <a:effectLst/>
                <a:ea typeface="Times New Roman" panose="02020603050405020304" pitchFamily="18" charset="0"/>
              </a:rPr>
              <a:t>Структура компанії</a:t>
            </a:r>
            <a:r>
              <a:rPr lang="uk-UA" sz="2000" dirty="0">
                <a:solidFill>
                  <a:schemeClr val="bg1"/>
                </a:solidFill>
                <a:effectLst/>
                <a:ea typeface="Times New Roman" panose="02020603050405020304" pitchFamily="18" charset="0"/>
              </a:rPr>
              <a:t> </a:t>
            </a:r>
            <a:r>
              <a:rPr lang="uk-UA" sz="2400" dirty="0">
                <a:solidFill>
                  <a:schemeClr val="bg1"/>
                </a:solidFill>
                <a:effectLst/>
                <a:ea typeface="Times New Roman" panose="02020603050405020304" pitchFamily="18" charset="0"/>
              </a:rPr>
              <a:t>— це логічні взаємовідносини рівнів управління і функціональних областей, побудовані в такій формі, яка дозволяє ефективно досягати цілей туристичної компанії. Однією з основних концепцій, що мають відношення до структури, є</a:t>
            </a:r>
            <a:r>
              <a:rPr lang="uk-UA" sz="2000" dirty="0">
                <a:solidFill>
                  <a:schemeClr val="bg1"/>
                </a:solidFill>
                <a:effectLst/>
                <a:ea typeface="Times New Roman" panose="02020603050405020304" pitchFamily="18" charset="0"/>
              </a:rPr>
              <a:t> </a:t>
            </a:r>
            <a:r>
              <a:rPr lang="uk-UA" sz="2400" b="1" dirty="0">
                <a:solidFill>
                  <a:schemeClr val="bg1"/>
                </a:solidFill>
                <a:effectLst/>
                <a:ea typeface="Times New Roman" panose="02020603050405020304" pitchFamily="18" charset="0"/>
              </a:rPr>
              <a:t>спеціалізований розподіл праці</a:t>
            </a:r>
            <a:r>
              <a:rPr lang="uk-UA" sz="2000" dirty="0">
                <a:solidFill>
                  <a:schemeClr val="bg1"/>
                </a:solidFill>
                <a:effectLst/>
                <a:ea typeface="Times New Roman" panose="02020603050405020304" pitchFamily="18" charset="0"/>
              </a:rPr>
              <a:t> </a:t>
            </a:r>
            <a:r>
              <a:rPr lang="uk-UA" sz="2400" dirty="0">
                <a:solidFill>
                  <a:schemeClr val="bg1"/>
                </a:solidFill>
                <a:effectLst/>
                <a:ea typeface="Times New Roman" panose="02020603050405020304" pitchFamily="18" charset="0"/>
              </a:rPr>
              <a:t>— закріплення цієї роботи за фахівцями, тобто тими, хто здатний виконати її краще за усіх з точки зору організації як єдиного цілого.</a:t>
            </a:r>
            <a:endParaRPr lang="ru-RU" sz="2000" dirty="0">
              <a:solidFill>
                <a:schemeClr val="bg1"/>
              </a:solidFill>
              <a:effectLst/>
              <a:ea typeface="Times New Roman" panose="02020603050405020304" pitchFamily="18" charset="0"/>
            </a:endParaRPr>
          </a:p>
        </p:txBody>
      </p:sp>
      <p:pic>
        <p:nvPicPr>
          <p:cNvPr id="4" name="Рисунок 3"/>
          <p:cNvPicPr>
            <a:picLocks noChangeAspect="1"/>
          </p:cNvPicPr>
          <p:nvPr/>
        </p:nvPicPr>
        <p:blipFill rotWithShape="1">
          <a:blip r:embed="rId2"/>
          <a:srcRect r="34676"/>
          <a:stretch/>
        </p:blipFill>
        <p:spPr>
          <a:xfrm>
            <a:off x="9651428" y="1696719"/>
            <a:ext cx="2153476" cy="4524315"/>
          </a:xfrm>
          <a:prstGeom prst="rect">
            <a:avLst/>
          </a:prstGeom>
        </p:spPr>
      </p:pic>
    </p:spTree>
    <p:extLst>
      <p:ext uri="{BB962C8B-B14F-4D97-AF65-F5344CB8AC3E}">
        <p14:creationId xmlns:p14="http://schemas.microsoft.com/office/powerpoint/2010/main" val="3061493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7408" y="385816"/>
            <a:ext cx="11052048" cy="21698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just">
              <a:lnSpc>
                <a:spcPct val="150000"/>
              </a:lnSpc>
              <a:spcAft>
                <a:spcPts val="0"/>
              </a:spcAft>
            </a:pPr>
            <a:r>
              <a:rPr lang="uk-UA" b="1" dirty="0">
                <a:effectLst/>
                <a:ea typeface="Times New Roman" panose="02020603050405020304" pitchFamily="18" charset="0"/>
              </a:rPr>
              <a:t>Туристська поїздка має в своїй основі мотивацію</a:t>
            </a:r>
            <a:r>
              <a:rPr lang="uk-UA" dirty="0">
                <a:effectLst/>
                <a:ea typeface="Times New Roman" panose="02020603050405020304" pitchFamily="18" charset="0"/>
              </a:rPr>
              <a:t>, яка є одним з найважливіших факторів прийняття рішення про подорож і вибору туристичного продукту і його складових елементів. Мотивація вибору туристичного подорожі (час, тривалість, напрямок, вид, витрати, характер діяльності) - найважливіша характеристика, що впливає на поведінкові ініціативи туриста при плануванні їм відпочинку, вибору, придбання і звершенні туру. </a:t>
            </a:r>
            <a:endParaRPr lang="ru-RU" sz="1100" dirty="0">
              <a:effectLst/>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97408" y="2736722"/>
            <a:ext cx="5849112" cy="3664077"/>
          </a:xfrm>
          <a:prstGeom prst="rect">
            <a:avLst/>
          </a:prstGeom>
        </p:spPr>
      </p:pic>
      <p:pic>
        <p:nvPicPr>
          <p:cNvPr id="5" name="Рисунок 4"/>
          <p:cNvPicPr>
            <a:picLocks noChangeAspect="1"/>
          </p:cNvPicPr>
          <p:nvPr/>
        </p:nvPicPr>
        <p:blipFill>
          <a:blip r:embed="rId3"/>
          <a:stretch>
            <a:fillRect/>
          </a:stretch>
        </p:blipFill>
        <p:spPr>
          <a:xfrm>
            <a:off x="6526530" y="2736722"/>
            <a:ext cx="5122926" cy="3664077"/>
          </a:xfrm>
          <a:prstGeom prst="rect">
            <a:avLst/>
          </a:prstGeom>
        </p:spPr>
      </p:pic>
    </p:spTree>
    <p:extLst>
      <p:ext uri="{BB962C8B-B14F-4D97-AF65-F5344CB8AC3E}">
        <p14:creationId xmlns:p14="http://schemas.microsoft.com/office/powerpoint/2010/main" val="4275847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3128" y="439573"/>
            <a:ext cx="5126736"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50000"/>
              </a:lnSpc>
              <a:spcAft>
                <a:spcPts val="0"/>
              </a:spcAft>
            </a:pPr>
            <a:r>
              <a:rPr lang="uk-UA" sz="2000" b="1" dirty="0">
                <a:effectLst/>
                <a:ea typeface="Times New Roman" panose="02020603050405020304" pitchFamily="18" charset="0"/>
              </a:rPr>
              <a:t>Туристські мотиви</a:t>
            </a:r>
            <a:r>
              <a:rPr lang="uk-UA" sz="2000" dirty="0">
                <a:effectLst/>
                <a:ea typeface="Times New Roman" panose="02020603050405020304" pitchFamily="18" charset="0"/>
              </a:rPr>
              <a:t> - найважливіші складові елементи системи туристської діяльності, які можна розглядати як визначальні компоненти попиту, основу вибору поїздки і програми відпочинку. </a:t>
            </a:r>
            <a:endParaRPr lang="ru-RU" sz="1200" dirty="0">
              <a:effectLst/>
              <a:ea typeface="Times New Roman" panose="02020603050405020304" pitchFamily="18" charset="0"/>
            </a:endParaRPr>
          </a:p>
        </p:txBody>
      </p:sp>
      <p:sp>
        <p:nvSpPr>
          <p:cNvPr id="3" name="Прямоугольник 2"/>
          <p:cNvSpPr/>
          <p:nvPr/>
        </p:nvSpPr>
        <p:spPr>
          <a:xfrm>
            <a:off x="6364224" y="3838578"/>
            <a:ext cx="5157216" cy="240065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50000"/>
              </a:lnSpc>
              <a:spcAft>
                <a:spcPts val="0"/>
              </a:spcAft>
            </a:pPr>
            <a:r>
              <a:rPr lang="uk-UA" sz="2000" b="1" dirty="0">
                <a:effectLst/>
                <a:ea typeface="Times New Roman" panose="02020603050405020304" pitchFamily="18" charset="0"/>
              </a:rPr>
              <a:t>Туристська мотивація </a:t>
            </a:r>
            <a:r>
              <a:rPr lang="uk-UA" sz="2000" dirty="0">
                <a:effectLst/>
                <a:ea typeface="Times New Roman" panose="02020603050405020304" pitchFamily="18" charset="0"/>
              </a:rPr>
              <a:t>– це та необхідна база, на якій повинна будуватися ефективна система планування, розробки і реалізації туристичного продукту.</a:t>
            </a:r>
            <a:endParaRPr lang="ru-RU" sz="1200" dirty="0">
              <a:effectLst/>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53796" y="3566921"/>
            <a:ext cx="5445252" cy="2672313"/>
          </a:xfrm>
          <a:prstGeom prst="rect">
            <a:avLst/>
          </a:prstGeom>
        </p:spPr>
      </p:pic>
      <p:pic>
        <p:nvPicPr>
          <p:cNvPr id="5" name="Рисунок 4"/>
          <p:cNvPicPr>
            <a:picLocks noChangeAspect="1"/>
          </p:cNvPicPr>
          <p:nvPr/>
        </p:nvPicPr>
        <p:blipFill rotWithShape="1">
          <a:blip r:embed="rId3"/>
          <a:srcRect b="8400"/>
          <a:stretch/>
        </p:blipFill>
        <p:spPr>
          <a:xfrm>
            <a:off x="6099048" y="439573"/>
            <a:ext cx="5422392" cy="3127348"/>
          </a:xfrm>
          <a:prstGeom prst="rect">
            <a:avLst/>
          </a:prstGeom>
        </p:spPr>
      </p:pic>
    </p:spTree>
    <p:extLst>
      <p:ext uri="{BB962C8B-B14F-4D97-AF65-F5344CB8AC3E}">
        <p14:creationId xmlns:p14="http://schemas.microsoft.com/office/powerpoint/2010/main" val="2137282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620" y="2000164"/>
            <a:ext cx="8534400" cy="1507067"/>
          </a:xfrm>
        </p:spPr>
        <p:txBody>
          <a:bodyPr>
            <a:noAutofit/>
          </a:bodyPr>
          <a:lstStyle/>
          <a:p>
            <a:pPr algn="ctr"/>
            <a:r>
              <a:rPr lang="uk-UA" sz="8000" b="1" dirty="0">
                <a:solidFill>
                  <a:schemeClr val="bg1"/>
                </a:solidFill>
                <a:effectLst>
                  <a:outerShdw blurRad="38100" dist="38100" dir="2700000" algn="tl">
                    <a:srgbClr val="000000">
                      <a:alpha val="43137"/>
                    </a:srgbClr>
                  </a:outerShdw>
                </a:effectLst>
                <a:latin typeface="+mn-lt"/>
              </a:rPr>
              <a:t>ДЯКУЮ ЗА УВАГУ !</a:t>
            </a:r>
            <a:endParaRPr lang="ru-RU" sz="80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8629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5968" y="708419"/>
            <a:ext cx="11344656" cy="4524315"/>
          </a:xfrm>
          <a:prstGeom prst="rect">
            <a:avLst/>
          </a:prstGeom>
        </p:spPr>
        <p:txBody>
          <a:bodyPr wrap="square">
            <a:spAutoFit/>
          </a:bodyPr>
          <a:lstStyle/>
          <a:p>
            <a:pPr indent="450215" algn="just" fontAlgn="base">
              <a:lnSpc>
                <a:spcPct val="150000"/>
              </a:lnSpc>
              <a:spcAft>
                <a:spcPts val="0"/>
              </a:spcAft>
            </a:pPr>
            <a:r>
              <a:rPr lang="uk-UA" sz="2400" dirty="0">
                <a:solidFill>
                  <a:schemeClr val="bg1"/>
                </a:solidFill>
                <a:effectLst/>
                <a:ea typeface="Times New Roman" panose="02020603050405020304" pitchFamily="18" charset="0"/>
              </a:rPr>
              <a:t>На даний момент в усіх туроператорах, за винятком дрібних, має місце </a:t>
            </a:r>
            <a:r>
              <a:rPr lang="uk-UA" sz="2400" b="1" dirty="0">
                <a:solidFill>
                  <a:schemeClr val="bg1"/>
                </a:solidFill>
                <a:effectLst/>
                <a:ea typeface="Times New Roman" panose="02020603050405020304" pitchFamily="18" charset="0"/>
              </a:rPr>
              <a:t>горизонтальний</a:t>
            </a:r>
            <a:r>
              <a:rPr lang="uk-UA" sz="2000" dirty="0">
                <a:solidFill>
                  <a:schemeClr val="bg1"/>
                </a:solidFill>
                <a:effectLst/>
                <a:ea typeface="Times New Roman" panose="02020603050405020304" pitchFamily="18" charset="0"/>
              </a:rPr>
              <a:t> </a:t>
            </a:r>
            <a:r>
              <a:rPr lang="uk-UA" sz="2400" b="1" dirty="0">
                <a:solidFill>
                  <a:schemeClr val="bg1"/>
                </a:solidFill>
                <a:effectLst/>
                <a:ea typeface="Times New Roman" panose="02020603050405020304" pitchFamily="18" charset="0"/>
              </a:rPr>
              <a:t>розподіл праці.</a:t>
            </a:r>
            <a:r>
              <a:rPr lang="uk-UA" sz="2000" dirty="0">
                <a:solidFill>
                  <a:schemeClr val="bg1"/>
                </a:solidFill>
                <a:effectLst/>
                <a:ea typeface="Times New Roman" panose="02020603050405020304" pitchFamily="18" charset="0"/>
              </a:rPr>
              <a:t> </a:t>
            </a:r>
            <a:r>
              <a:rPr lang="uk-UA" sz="2400" dirty="0">
                <a:solidFill>
                  <a:schemeClr val="bg1"/>
                </a:solidFill>
                <a:effectLst/>
                <a:ea typeface="Times New Roman" panose="02020603050405020304" pitchFamily="18" charset="0"/>
              </a:rPr>
              <a:t>Якщо туристична фірма досить велика за розміром, фахівців групують разом в межах функціональної області. Як саме здійснити розподіл праці в організації — одне зі складних питань менеджменту. На практиці частіше поширені дві організаційні схеми горизонтального розподілу праці : </a:t>
            </a:r>
            <a:endParaRPr lang="ru-RU" sz="2000" dirty="0">
              <a:solidFill>
                <a:schemeClr val="bg1"/>
              </a:solidFill>
              <a:effectLst/>
              <a:ea typeface="Times New Roman" panose="02020603050405020304" pitchFamily="18" charset="0"/>
            </a:endParaRPr>
          </a:p>
          <a:p>
            <a:pPr marL="342900" lvl="0" indent="-342900" algn="just" fontAlgn="base">
              <a:lnSpc>
                <a:spcPct val="150000"/>
              </a:lnSpc>
              <a:spcAft>
                <a:spcPts val="0"/>
              </a:spcAft>
              <a:buFont typeface="Times New Roman" panose="02020603050405020304" pitchFamily="18" charset="0"/>
              <a:buChar char="-"/>
            </a:pPr>
            <a:r>
              <a:rPr lang="uk-UA" sz="2400" dirty="0">
                <a:solidFill>
                  <a:schemeClr val="bg1"/>
                </a:solidFill>
                <a:effectLst/>
                <a:ea typeface="Times New Roman" panose="02020603050405020304" pitchFamily="18" charset="0"/>
              </a:rPr>
              <a:t>по туристичним напрямам;</a:t>
            </a:r>
            <a:endParaRPr lang="ru-RU" sz="2000" dirty="0">
              <a:solidFill>
                <a:schemeClr val="bg1"/>
              </a:solidFill>
              <a:effectLst/>
              <a:ea typeface="Times New Roman" panose="02020603050405020304" pitchFamily="18" charset="0"/>
            </a:endParaRPr>
          </a:p>
          <a:p>
            <a:pPr marL="342900" lvl="0" indent="-342900" algn="just" fontAlgn="base">
              <a:lnSpc>
                <a:spcPct val="150000"/>
              </a:lnSpc>
              <a:spcAft>
                <a:spcPts val="0"/>
              </a:spcAft>
              <a:buFont typeface="Times New Roman" panose="02020603050405020304" pitchFamily="18" charset="0"/>
              <a:buChar char="-"/>
            </a:pPr>
            <a:r>
              <a:rPr lang="uk-UA" sz="2400" dirty="0">
                <a:solidFill>
                  <a:schemeClr val="bg1"/>
                </a:solidFill>
                <a:effectLst/>
                <a:ea typeface="Times New Roman" panose="02020603050405020304" pitchFamily="18" charset="0"/>
              </a:rPr>
              <a:t>за змістом роботи.</a:t>
            </a:r>
            <a:endParaRPr lang="ru-RU" sz="20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373136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7408" y="473470"/>
            <a:ext cx="11042904"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uk-UA" sz="2400" b="1" dirty="0">
                <a:effectLst/>
                <a:ea typeface="Times New Roman" panose="02020603050405020304" pitchFamily="18" charset="0"/>
              </a:rPr>
              <a:t>Горизонтальний розподіл праці по туристичним напрямам</a:t>
            </a:r>
            <a:r>
              <a:rPr lang="uk-UA" sz="1400" dirty="0">
                <a:effectLst/>
                <a:ea typeface="Times New Roman" panose="02020603050405020304" pitchFamily="18" charset="0"/>
              </a:rPr>
              <a:t> </a:t>
            </a:r>
            <a:r>
              <a:rPr lang="uk-UA" sz="2400" dirty="0">
                <a:effectLst/>
                <a:ea typeface="Times New Roman" panose="02020603050405020304" pitchFamily="18" charset="0"/>
              </a:rPr>
              <a:t>застосовується у великих багатопрофільних туроператорах. Позитивними моментами такої організації праці є вузька спеціалізація працюючих в різних відділах менеджерів, які володіють більшою інформацією про курорти, що продаються, знайомі із специфікою різних видів відпочинку і можливостями туристичних ресурсів курортів. </a:t>
            </a:r>
            <a:endParaRPr lang="ru-RU" sz="2400" dirty="0"/>
          </a:p>
        </p:txBody>
      </p:sp>
      <p:pic>
        <p:nvPicPr>
          <p:cNvPr id="3" name="Рисунок 2"/>
          <p:cNvPicPr>
            <a:picLocks noChangeAspect="1"/>
          </p:cNvPicPr>
          <p:nvPr/>
        </p:nvPicPr>
        <p:blipFill>
          <a:blip r:embed="rId2"/>
          <a:stretch>
            <a:fillRect/>
          </a:stretch>
        </p:blipFill>
        <p:spPr>
          <a:xfrm>
            <a:off x="1865377" y="4069080"/>
            <a:ext cx="8732520" cy="2478024"/>
          </a:xfrm>
          <a:prstGeom prst="rect">
            <a:avLst/>
          </a:prstGeom>
        </p:spPr>
      </p:pic>
    </p:spTree>
    <p:extLst>
      <p:ext uri="{BB962C8B-B14F-4D97-AF65-F5344CB8AC3E}">
        <p14:creationId xmlns:p14="http://schemas.microsoft.com/office/powerpoint/2010/main" val="1516464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7408" y="491526"/>
            <a:ext cx="11070336" cy="5632311"/>
          </a:xfrm>
          <a:prstGeom prst="rect">
            <a:avLst/>
          </a:prstGeom>
        </p:spPr>
        <p:txBody>
          <a:bodyPr wrap="square">
            <a:spAutoFit/>
          </a:bodyPr>
          <a:lstStyle/>
          <a:p>
            <a:pPr indent="450215" algn="just" fontAlgn="base">
              <a:lnSpc>
                <a:spcPct val="150000"/>
              </a:lnSpc>
              <a:spcAft>
                <a:spcPts val="0"/>
              </a:spcAft>
            </a:pPr>
            <a:r>
              <a:rPr lang="uk-UA" sz="2400" dirty="0">
                <a:solidFill>
                  <a:schemeClr val="bg1"/>
                </a:solidFill>
                <a:effectLst/>
                <a:ea typeface="Times New Roman" panose="02020603050405020304" pitchFamily="18" charset="0"/>
              </a:rPr>
              <a:t>Істотний принцип</a:t>
            </a:r>
            <a:r>
              <a:rPr lang="uk-UA" sz="2000" dirty="0">
                <a:solidFill>
                  <a:schemeClr val="bg1"/>
                </a:solidFill>
                <a:effectLst/>
                <a:ea typeface="Times New Roman" panose="02020603050405020304" pitchFamily="18" charset="0"/>
              </a:rPr>
              <a:t> </a:t>
            </a:r>
            <a:r>
              <a:rPr lang="uk-UA" sz="2400" b="1" dirty="0">
                <a:solidFill>
                  <a:schemeClr val="bg1"/>
                </a:solidFill>
                <a:effectLst/>
                <a:ea typeface="Times New Roman" panose="02020603050405020304" pitchFamily="18" charset="0"/>
              </a:rPr>
              <a:t>вертикального розподілу праці</a:t>
            </a:r>
            <a:r>
              <a:rPr lang="uk-UA" sz="2400" dirty="0">
                <a:solidFill>
                  <a:schemeClr val="bg1"/>
                </a:solidFill>
                <a:effectLst/>
                <a:ea typeface="Times New Roman" panose="02020603050405020304" pitchFamily="18" charset="0"/>
              </a:rPr>
              <a:t>, який потрібний для успішної групової роботи: </a:t>
            </a:r>
            <a:endParaRPr lang="ru-RU" sz="2000" dirty="0">
              <a:solidFill>
                <a:schemeClr val="bg1"/>
              </a:solidFill>
              <a:effectLst/>
              <a:ea typeface="Times New Roman" panose="02020603050405020304" pitchFamily="18" charset="0"/>
            </a:endParaRPr>
          </a:p>
          <a:p>
            <a:pPr marL="342900" lvl="0" indent="-342900" algn="just" fontAlgn="base">
              <a:lnSpc>
                <a:spcPct val="150000"/>
              </a:lnSpc>
              <a:spcAft>
                <a:spcPts val="0"/>
              </a:spcAft>
              <a:buFont typeface="Times New Roman" panose="02020603050405020304" pitchFamily="18" charset="0"/>
              <a:buChar char="-"/>
              <a:tabLst>
                <a:tab pos="630555" algn="l"/>
              </a:tabLst>
            </a:pPr>
            <a:r>
              <a:rPr lang="uk-UA" sz="2400" dirty="0">
                <a:solidFill>
                  <a:schemeClr val="bg1"/>
                </a:solidFill>
                <a:effectLst/>
                <a:ea typeface="Times New Roman" panose="02020603050405020304" pitchFamily="18" charset="0"/>
              </a:rPr>
              <a:t>центральною характеристикою вертикальної ієрархії є формальна підлеглість осіб на кожному рівні; </a:t>
            </a:r>
            <a:endParaRPr lang="ru-RU" sz="2000" dirty="0">
              <a:solidFill>
                <a:schemeClr val="bg1"/>
              </a:solidFill>
              <a:effectLst/>
              <a:ea typeface="Times New Roman" panose="02020603050405020304" pitchFamily="18" charset="0"/>
            </a:endParaRPr>
          </a:p>
          <a:p>
            <a:pPr marL="342900" lvl="0" indent="-342900" algn="just" fontAlgn="base">
              <a:lnSpc>
                <a:spcPct val="150000"/>
              </a:lnSpc>
              <a:spcAft>
                <a:spcPts val="0"/>
              </a:spcAft>
              <a:buFont typeface="Times New Roman" panose="02020603050405020304" pitchFamily="18" charset="0"/>
              <a:buChar char="-"/>
              <a:tabLst>
                <a:tab pos="630555" algn="l"/>
              </a:tabLst>
            </a:pPr>
            <a:r>
              <a:rPr lang="uk-UA" sz="2400" dirty="0">
                <a:solidFill>
                  <a:schemeClr val="bg1"/>
                </a:solidFill>
                <a:effectLst/>
                <a:ea typeface="Times New Roman" panose="02020603050405020304" pitchFamily="18" charset="0"/>
              </a:rPr>
              <a:t>особа, що знаходиться на вищому ступені, може мати у своєму підпорядкуванні декількох керівників середньої ланки, що представляють різні функціональні області; </a:t>
            </a:r>
            <a:endParaRPr lang="ru-RU" sz="2000" dirty="0">
              <a:solidFill>
                <a:schemeClr val="bg1"/>
              </a:solidFill>
              <a:effectLst/>
              <a:ea typeface="Times New Roman" panose="02020603050405020304" pitchFamily="18" charset="0"/>
            </a:endParaRPr>
          </a:p>
          <a:p>
            <a:pPr marL="342900" lvl="0" indent="-342900" algn="just" fontAlgn="base">
              <a:lnSpc>
                <a:spcPct val="150000"/>
              </a:lnSpc>
              <a:spcAft>
                <a:spcPts val="0"/>
              </a:spcAft>
              <a:buFont typeface="Times New Roman" panose="02020603050405020304" pitchFamily="18" charset="0"/>
              <a:buChar char="-"/>
              <a:tabLst>
                <a:tab pos="630555" algn="l"/>
              </a:tabLst>
            </a:pPr>
            <a:r>
              <a:rPr lang="uk-UA" sz="2400" dirty="0">
                <a:solidFill>
                  <a:schemeClr val="bg1"/>
                </a:solidFill>
                <a:effectLst/>
                <a:ea typeface="Times New Roman" panose="02020603050405020304" pitchFamily="18" charset="0"/>
              </a:rPr>
              <a:t>ці керівники також можуть мати в підпорядкуванні декілька лінійних керівників, а кількість осіб, підлеглих одному керівникові, представляє сферу контролю.</a:t>
            </a:r>
            <a:endParaRPr lang="ru-RU" sz="20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180756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9392" y="411793"/>
            <a:ext cx="11344656" cy="3727111"/>
          </a:xfrm>
          <a:prstGeom prst="rect">
            <a:avLst/>
          </a:prstGeom>
        </p:spPr>
        <p:txBody>
          <a:bodyPr wrap="square">
            <a:spAutoFit/>
          </a:bodyPr>
          <a:lstStyle/>
          <a:p>
            <a:pPr indent="450215" algn="just" fontAlgn="base">
              <a:lnSpc>
                <a:spcPct val="150000"/>
              </a:lnSpc>
              <a:spcAft>
                <a:spcPts val="0"/>
              </a:spcAft>
            </a:pPr>
            <a:r>
              <a:rPr lang="uk-UA" sz="2000" dirty="0">
                <a:solidFill>
                  <a:schemeClr val="bg1"/>
                </a:solidFill>
                <a:effectLst/>
                <a:ea typeface="Times New Roman" panose="02020603050405020304" pitchFamily="18" charset="0"/>
              </a:rPr>
              <a:t>Іншим напрямом розподілу праці в туроператорові є </a:t>
            </a:r>
            <a:r>
              <a:rPr lang="uk-UA" sz="2000" b="1" dirty="0">
                <a:solidFill>
                  <a:schemeClr val="bg1"/>
                </a:solidFill>
                <a:effectLst/>
                <a:ea typeface="Times New Roman" panose="02020603050405020304" pitchFamily="18" charset="0"/>
              </a:rPr>
              <a:t>формулювання завдань</a:t>
            </a:r>
            <a:r>
              <a:rPr lang="uk-UA" sz="2000" dirty="0">
                <a:solidFill>
                  <a:schemeClr val="bg1"/>
                </a:solidFill>
                <a:effectLst/>
                <a:ea typeface="Times New Roman" panose="02020603050405020304" pitchFamily="18" charset="0"/>
              </a:rPr>
              <a:t>. </a:t>
            </a:r>
            <a:r>
              <a:rPr lang="uk-UA" sz="2000" b="1" dirty="0">
                <a:solidFill>
                  <a:schemeClr val="bg1"/>
                </a:solidFill>
                <a:effectLst/>
                <a:ea typeface="Times New Roman" panose="02020603050405020304" pitchFamily="18" charset="0"/>
              </a:rPr>
              <a:t>Завдання — це задана робота, серія робіт або частина роботи, яка має бути виконана заздалегідь встановленим способом у встановлені терміни.</a:t>
            </a:r>
            <a:r>
              <a:rPr lang="uk-UA" sz="2000" dirty="0">
                <a:solidFill>
                  <a:schemeClr val="bg1"/>
                </a:solidFill>
                <a:effectLst/>
                <a:ea typeface="Times New Roman" panose="02020603050405020304" pitchFamily="18" charset="0"/>
              </a:rPr>
              <a:t> З технічної точки зору завдання дають не працівникові, а його посаді. Рішення керівництва про структуру кожної посади включає віднести до технологій, що певні завдання, які розглядаються як необхідний вклад в досягнення цілей організації. Якщо завдання виконається у такий спосіб і в такі терміни, як це наказано, організація діятиме успішно.</a:t>
            </a:r>
            <a:endParaRPr lang="ru-RU" dirty="0">
              <a:solidFill>
                <a:schemeClr val="bg1"/>
              </a:solidFill>
              <a:effectLst/>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5916168" y="3988780"/>
            <a:ext cx="5723191" cy="2524606"/>
          </a:xfrm>
          <a:prstGeom prst="rect">
            <a:avLst/>
          </a:prstGeom>
        </p:spPr>
      </p:pic>
    </p:spTree>
    <p:extLst>
      <p:ext uri="{BB962C8B-B14F-4D97-AF65-F5344CB8AC3E}">
        <p14:creationId xmlns:p14="http://schemas.microsoft.com/office/powerpoint/2010/main" val="3920781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920" y="476908"/>
            <a:ext cx="11228832" cy="5632311"/>
          </a:xfrm>
          <a:prstGeom prst="rect">
            <a:avLst/>
          </a:prstGeom>
        </p:spPr>
        <p:txBody>
          <a:bodyPr wrap="square">
            <a:spAutoFit/>
          </a:bodyPr>
          <a:lstStyle/>
          <a:p>
            <a:pPr indent="450215" algn="just" fontAlgn="base">
              <a:lnSpc>
                <a:spcPct val="150000"/>
              </a:lnSpc>
              <a:spcAft>
                <a:spcPts val="0"/>
              </a:spcAft>
            </a:pPr>
            <a:r>
              <a:rPr lang="uk-UA" sz="2000" dirty="0">
                <a:solidFill>
                  <a:schemeClr val="bg1"/>
                </a:solidFill>
                <a:effectLst/>
                <a:ea typeface="Times New Roman" panose="02020603050405020304" pitchFamily="18" charset="0"/>
              </a:rPr>
              <a:t>Діяльність сучасного туроператора спрямована ​​на ефективне виконання ним вище перелічених функцій. </a:t>
            </a:r>
            <a:r>
              <a:rPr lang="uk-UA" sz="2000" b="1" dirty="0">
                <a:solidFill>
                  <a:schemeClr val="bg1"/>
                </a:solidFill>
                <a:effectLst/>
                <a:ea typeface="Times New Roman" panose="02020603050405020304" pitchFamily="18" charset="0"/>
              </a:rPr>
              <a:t>Особливості туроператора як виду посередницької діяльності на туристичному ринку характеризуються такими рисами:</a:t>
            </a:r>
            <a:endParaRPr lang="ru-RU" b="1" dirty="0">
              <a:solidFill>
                <a:schemeClr val="bg1"/>
              </a:solidFill>
              <a:effectLst/>
              <a:ea typeface="Times New Roman" panose="02020603050405020304" pitchFamily="18" charset="0"/>
            </a:endParaRPr>
          </a:p>
          <a:p>
            <a:pPr marL="342900" lvl="0" indent="-342900" algn="just" fontAlgn="base">
              <a:lnSpc>
                <a:spcPct val="150000"/>
              </a:lnSpc>
              <a:spcAft>
                <a:spcPts val="0"/>
              </a:spcAft>
              <a:buFont typeface="Times New Roman" panose="02020603050405020304" pitchFamily="18" charset="0"/>
              <a:buChar char="-"/>
              <a:tabLst>
                <a:tab pos="630555" algn="l"/>
              </a:tabLst>
            </a:pPr>
            <a:r>
              <a:rPr lang="uk-UA" sz="2000" dirty="0">
                <a:solidFill>
                  <a:schemeClr val="bg1"/>
                </a:solidFill>
                <a:effectLst/>
                <a:ea typeface="Times New Roman" panose="02020603050405020304" pitchFamily="18" charset="0"/>
              </a:rPr>
              <a:t>безпосередньо пов'язана з розробкою і складанням туристичних програм і їх апробацією;</a:t>
            </a:r>
            <a:endParaRPr lang="ru-RU" dirty="0">
              <a:solidFill>
                <a:schemeClr val="bg1"/>
              </a:solidFill>
              <a:effectLst/>
              <a:ea typeface="Times New Roman" panose="02020603050405020304" pitchFamily="18" charset="0"/>
            </a:endParaRPr>
          </a:p>
          <a:p>
            <a:pPr marL="342900" lvl="0" indent="-342900" algn="just" fontAlgn="base">
              <a:lnSpc>
                <a:spcPct val="150000"/>
              </a:lnSpc>
              <a:spcAft>
                <a:spcPts val="0"/>
              </a:spcAft>
              <a:buFont typeface="Times New Roman" panose="02020603050405020304" pitchFamily="18" charset="0"/>
              <a:buChar char="-"/>
              <a:tabLst>
                <a:tab pos="630555" algn="l"/>
              </a:tabLst>
            </a:pPr>
            <a:r>
              <a:rPr lang="uk-UA" sz="2000" dirty="0">
                <a:solidFill>
                  <a:schemeClr val="bg1"/>
                </a:solidFill>
                <a:effectLst/>
                <a:ea typeface="Times New Roman" panose="02020603050405020304" pitchFamily="18" charset="0"/>
              </a:rPr>
              <a:t>вимагає безпосередньої взаємодії оператора з постачальниками туристичних продуктів;</a:t>
            </a:r>
            <a:endParaRPr lang="ru-RU" dirty="0">
              <a:solidFill>
                <a:schemeClr val="bg1"/>
              </a:solidFill>
              <a:effectLst/>
              <a:ea typeface="Times New Roman" panose="02020603050405020304" pitchFamily="18" charset="0"/>
            </a:endParaRPr>
          </a:p>
          <a:p>
            <a:pPr marL="342900" lvl="0" indent="-342900" algn="just" fontAlgn="base">
              <a:lnSpc>
                <a:spcPct val="150000"/>
              </a:lnSpc>
              <a:spcAft>
                <a:spcPts val="0"/>
              </a:spcAft>
              <a:buFont typeface="Times New Roman" panose="02020603050405020304" pitchFamily="18" charset="0"/>
              <a:buChar char="-"/>
              <a:tabLst>
                <a:tab pos="630555" algn="l"/>
              </a:tabLst>
            </a:pPr>
            <a:r>
              <a:rPr lang="uk-UA" sz="2000" dirty="0">
                <a:solidFill>
                  <a:schemeClr val="bg1"/>
                </a:solidFill>
                <a:effectLst/>
                <a:ea typeface="Times New Roman" panose="02020603050405020304" pitchFamily="18" charset="0"/>
              </a:rPr>
              <a:t>обов'язково вимагає зусиль оператора у формуванні кадрового забезпечення кожного тур пакету;</a:t>
            </a:r>
            <a:endParaRPr lang="ru-RU" dirty="0">
              <a:solidFill>
                <a:schemeClr val="bg1"/>
              </a:solidFill>
              <a:effectLst/>
              <a:ea typeface="Times New Roman" panose="02020603050405020304" pitchFamily="18" charset="0"/>
            </a:endParaRPr>
          </a:p>
          <a:p>
            <a:pPr marL="342900" lvl="0" indent="-342900" algn="just" fontAlgn="base">
              <a:lnSpc>
                <a:spcPct val="150000"/>
              </a:lnSpc>
              <a:spcAft>
                <a:spcPts val="0"/>
              </a:spcAft>
              <a:buFont typeface="Times New Roman" panose="02020603050405020304" pitchFamily="18" charset="0"/>
              <a:buChar char="-"/>
              <a:tabLst>
                <a:tab pos="630555" algn="l"/>
              </a:tabLst>
            </a:pPr>
            <a:r>
              <a:rPr lang="uk-UA" sz="2000" dirty="0">
                <a:solidFill>
                  <a:schemeClr val="bg1"/>
                </a:solidFill>
                <a:effectLst/>
                <a:ea typeface="Times New Roman" panose="02020603050405020304" pitchFamily="18" charset="0"/>
              </a:rPr>
              <a:t>припускає наявність у оператора агентської мережі;</a:t>
            </a:r>
            <a:endParaRPr lang="ru-RU" dirty="0">
              <a:solidFill>
                <a:schemeClr val="bg1"/>
              </a:solidFill>
              <a:effectLst/>
              <a:ea typeface="Times New Roman" panose="02020603050405020304" pitchFamily="18" charset="0"/>
            </a:endParaRPr>
          </a:p>
          <a:p>
            <a:pPr marL="342900" lvl="0" indent="-342900" algn="just" fontAlgn="base">
              <a:lnSpc>
                <a:spcPct val="150000"/>
              </a:lnSpc>
              <a:spcAft>
                <a:spcPts val="0"/>
              </a:spcAft>
              <a:buFont typeface="Times New Roman" panose="02020603050405020304" pitchFamily="18" charset="0"/>
              <a:buChar char="-"/>
              <a:tabLst>
                <a:tab pos="630555" algn="l"/>
              </a:tabLst>
            </a:pPr>
            <a:r>
              <a:rPr lang="uk-UA" sz="2000" dirty="0">
                <a:solidFill>
                  <a:schemeClr val="bg1"/>
                </a:solidFill>
                <a:effectLst/>
                <a:ea typeface="Times New Roman" panose="02020603050405020304" pitchFamily="18" charset="0"/>
              </a:rPr>
              <a:t>вимагає безпосередньої участі оператора в організації туру і постійного контролю за якісним створенням туристичних продуктів.</a:t>
            </a:r>
            <a:endParaRPr lang="ru-RU"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96733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6552" y="1133062"/>
            <a:ext cx="6096000" cy="4708981"/>
          </a:xfrm>
          <a:prstGeom prst="rect">
            <a:avLst/>
          </a:prstGeom>
        </p:spPr>
        <p:txBody>
          <a:bodyPr>
            <a:spAutoFit/>
          </a:bodyPr>
          <a:lstStyle/>
          <a:p>
            <a:pPr indent="450215" algn="just" fontAlgn="base">
              <a:lnSpc>
                <a:spcPct val="150000"/>
              </a:lnSpc>
              <a:spcAft>
                <a:spcPts val="0"/>
              </a:spcAft>
            </a:pPr>
            <a:r>
              <a:rPr lang="uk-UA" sz="2000" dirty="0">
                <a:solidFill>
                  <a:schemeClr val="bg1"/>
                </a:solidFill>
                <a:effectLst/>
                <a:ea typeface="Times New Roman" panose="02020603050405020304" pitchFamily="18" charset="0"/>
              </a:rPr>
              <a:t>Посередництво (туроператор і </a:t>
            </a:r>
            <a:r>
              <a:rPr lang="uk-UA" sz="2000" dirty="0" err="1">
                <a:solidFill>
                  <a:schemeClr val="bg1"/>
                </a:solidFill>
                <a:effectLst/>
                <a:ea typeface="Times New Roman" panose="02020603050405020304" pitchFamily="18" charset="0"/>
              </a:rPr>
              <a:t>турагент</a:t>
            </a:r>
            <a:r>
              <a:rPr lang="uk-UA" sz="2000" dirty="0">
                <a:solidFill>
                  <a:schemeClr val="bg1"/>
                </a:solidFill>
                <a:effectLst/>
                <a:ea typeface="Times New Roman" panose="02020603050405020304" pitchFamily="18" charset="0"/>
              </a:rPr>
              <a:t>) складається з поєднання циклічних робіт, пов'язаних з розробкою і реалізацією кожного конкретного туру. </a:t>
            </a:r>
            <a:r>
              <a:rPr lang="uk-UA" sz="2000" b="1" dirty="0">
                <a:solidFill>
                  <a:schemeClr val="bg1"/>
                </a:solidFill>
                <a:effectLst/>
                <a:ea typeface="Times New Roman" panose="02020603050405020304" pitchFamily="18" charset="0"/>
              </a:rPr>
              <a:t>Цикл робіт оператора приблизно можна розбити на наступні етапи:</a:t>
            </a:r>
            <a:endParaRPr lang="ru-RU" dirty="0">
              <a:solidFill>
                <a:schemeClr val="bg1"/>
              </a:solidFill>
              <a:effectLst/>
              <a:ea typeface="Times New Roman" panose="02020603050405020304" pitchFamily="18" charset="0"/>
            </a:endParaRPr>
          </a:p>
          <a:p>
            <a:pPr indent="450215" algn="just" fontAlgn="base">
              <a:lnSpc>
                <a:spcPct val="150000"/>
              </a:lnSpc>
              <a:spcAft>
                <a:spcPts val="0"/>
              </a:spcAft>
            </a:pPr>
            <a:r>
              <a:rPr lang="uk-UA" sz="2000" dirty="0">
                <a:solidFill>
                  <a:schemeClr val="bg1"/>
                </a:solidFill>
                <a:effectLst/>
                <a:ea typeface="Times New Roman" panose="02020603050405020304" pitchFamily="18" charset="0"/>
              </a:rPr>
              <a:t>1) проектування туру;</a:t>
            </a:r>
            <a:endParaRPr lang="ru-RU" dirty="0">
              <a:solidFill>
                <a:schemeClr val="bg1"/>
              </a:solidFill>
              <a:effectLst/>
              <a:ea typeface="Times New Roman" panose="02020603050405020304" pitchFamily="18" charset="0"/>
            </a:endParaRPr>
          </a:p>
          <a:p>
            <a:pPr indent="450215" algn="just" fontAlgn="base">
              <a:lnSpc>
                <a:spcPct val="150000"/>
              </a:lnSpc>
              <a:spcAft>
                <a:spcPts val="0"/>
              </a:spcAft>
            </a:pPr>
            <a:r>
              <a:rPr lang="uk-UA" sz="2000" dirty="0">
                <a:solidFill>
                  <a:schemeClr val="bg1"/>
                </a:solidFill>
                <a:effectLst/>
                <a:ea typeface="Times New Roman" panose="02020603050405020304" pitchFamily="18" charset="0"/>
              </a:rPr>
              <a:t>2) планування туру;</a:t>
            </a:r>
            <a:endParaRPr lang="ru-RU" dirty="0">
              <a:solidFill>
                <a:schemeClr val="bg1"/>
              </a:solidFill>
              <a:effectLst/>
              <a:ea typeface="Times New Roman" panose="02020603050405020304" pitchFamily="18" charset="0"/>
            </a:endParaRPr>
          </a:p>
          <a:p>
            <a:pPr indent="450215" algn="just" fontAlgn="base">
              <a:lnSpc>
                <a:spcPct val="150000"/>
              </a:lnSpc>
              <a:spcAft>
                <a:spcPts val="0"/>
              </a:spcAft>
            </a:pPr>
            <a:r>
              <a:rPr lang="uk-UA" sz="2000" dirty="0">
                <a:solidFill>
                  <a:schemeClr val="bg1"/>
                </a:solidFill>
                <a:effectLst/>
                <a:ea typeface="Times New Roman" panose="02020603050405020304" pitchFamily="18" charset="0"/>
              </a:rPr>
              <a:t>3) просування і продаж туристичного продукту;</a:t>
            </a:r>
            <a:endParaRPr lang="ru-RU" dirty="0">
              <a:solidFill>
                <a:schemeClr val="bg1"/>
              </a:solidFill>
              <a:effectLst/>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926008" y="1099539"/>
            <a:ext cx="4540568" cy="4776025"/>
          </a:xfrm>
          <a:prstGeom prst="rect">
            <a:avLst/>
          </a:prstGeom>
        </p:spPr>
      </p:pic>
    </p:spTree>
    <p:extLst>
      <p:ext uri="{BB962C8B-B14F-4D97-AF65-F5344CB8AC3E}">
        <p14:creationId xmlns:p14="http://schemas.microsoft.com/office/powerpoint/2010/main" val="3558385047"/>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302</TotalTime>
  <Words>2405</Words>
  <Application>Microsoft Office PowerPoint</Application>
  <PresentationFormat>Широкоэкранный</PresentationFormat>
  <Paragraphs>138</Paragraphs>
  <Slides>32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32</vt:i4>
      </vt:variant>
    </vt:vector>
  </HeadingPairs>
  <TitlesOfParts>
    <vt:vector size="36" baseType="lpstr">
      <vt:lpstr>Century Gothic</vt:lpstr>
      <vt:lpstr>Times New Roman</vt:lpstr>
      <vt:lpstr>Wingdings 3</vt:lpstr>
      <vt:lpstr>Сектор</vt:lpstr>
      <vt:lpstr>Туроперейтинг та агентський бізнес в туризмі</vt:lpstr>
      <vt:lpstr>ПЛАН Лекції  1. Організація туроператорського та турагентського бізнесу.   2. Роздрібні й оптові туристичні фірми і їхнє місце в структурі каналів збуту.   3. Тлумачення терміну «аквізитор», джерела аквізиції туристів. </vt:lpstr>
      <vt:lpstr>1. Організація туроператорського та турагентського бізнесу.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2. Роздрібні й оптові туристичні фірми і їхнє місце в структурі каналів збуту. ё</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Тлумачення терміну «аквізитор», джерела аквізиції туристів.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 Туроперейтинг та агентський бізнес в Україні.</dc:title>
  <dc:creator>Пользователь Windows</dc:creator>
  <cp:lastModifiedBy>Владелец</cp:lastModifiedBy>
  <cp:revision>20</cp:revision>
  <dcterms:created xsi:type="dcterms:W3CDTF">2022-10-15T12:43:08Z</dcterms:created>
  <dcterms:modified xsi:type="dcterms:W3CDTF">2022-10-16T14:32:24Z</dcterms:modified>
</cp:coreProperties>
</file>