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06" r:id="rId2"/>
    <p:sldId id="292" r:id="rId3"/>
    <p:sldId id="294" r:id="rId4"/>
    <p:sldId id="296" r:id="rId5"/>
    <p:sldId id="310" r:id="rId6"/>
    <p:sldId id="311" r:id="rId7"/>
    <p:sldId id="316" r:id="rId8"/>
    <p:sldId id="317" r:id="rId9"/>
    <p:sldId id="312" r:id="rId10"/>
    <p:sldId id="313" r:id="rId11"/>
    <p:sldId id="314" r:id="rId12"/>
    <p:sldId id="315" r:id="rId13"/>
    <p:sldId id="272" r:id="rId14"/>
    <p:sldId id="323" r:id="rId15"/>
    <p:sldId id="277" r:id="rId16"/>
    <p:sldId id="273" r:id="rId17"/>
    <p:sldId id="318" r:id="rId18"/>
    <p:sldId id="319" r:id="rId19"/>
    <p:sldId id="320" r:id="rId20"/>
    <p:sldId id="321" r:id="rId21"/>
    <p:sldId id="322" r:id="rId22"/>
    <p:sldId id="298" r:id="rId23"/>
    <p:sldId id="275" r:id="rId24"/>
    <p:sldId id="300" r:id="rId25"/>
    <p:sldId id="301" r:id="rId26"/>
    <p:sldId id="30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9" autoAdjust="0"/>
    <p:restoredTop sz="94660"/>
  </p:normalViewPr>
  <p:slideViewPr>
    <p:cSldViewPr>
      <p:cViewPr varScale="1">
        <p:scale>
          <a:sx n="83" d="100"/>
          <a:sy n="83" d="100"/>
        </p:scale>
        <p:origin x="-130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44F2B-7B90-4FC4-AF43-86714B35BE80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BDD37-FF54-48B9-BF11-55E4A6E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84613" y="8687164"/>
            <a:ext cx="2971800" cy="45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011" tIns="43506" rIns="87011" bIns="43506" anchor="b"/>
          <a:lstStyle>
            <a:lvl1pPr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69875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14475" indent="-215900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497C61A-E4CC-48AD-A079-A61790DF2E30}" type="slidenum">
              <a:rPr lang="ru-RU" sz="1100">
                <a:latin typeface="Arial" pitchFamily="34" charset="0"/>
                <a:cs typeface="Arial" pitchFamily="34" charset="0"/>
              </a:rPr>
              <a:pPr algn="r"/>
              <a:t>2</a:t>
            </a:fld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83"/>
            <a:ext cx="5487988" cy="41144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011" tIns="43506" rIns="87011" bIns="43506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3963" y="4797425"/>
            <a:ext cx="6227762" cy="110966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3963" y="5540375"/>
            <a:ext cx="6227762" cy="696913"/>
          </a:xfr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47947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36576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7550"/>
            <a:ext cx="1909762" cy="4610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7550"/>
            <a:ext cx="5581650" cy="4610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73888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176338" y="1987550"/>
            <a:ext cx="7643812" cy="4610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92867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9707C03-302B-4D54-9AD1-B5DCFE0E35B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202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6225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7662098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338" y="263842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3650" y="263842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26852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0929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2593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52590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689199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157252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7550"/>
            <a:ext cx="65532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FFFFFF"/>
              </a:solidFill>
            </a:endParaRPr>
          </a:p>
        </p:txBody>
      </p:sp>
      <p:sp>
        <p:nvSpPr>
          <p:cNvPr id="523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638425"/>
            <a:ext cx="7643812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25730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5" r:id="rId13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2136" y="2454932"/>
            <a:ext cx="7992888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ПРЯМЕ СПАЛЮВАННЯ </a:t>
            </a:r>
            <a:r>
              <a:rPr lang="uk-UA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Б</a:t>
            </a:r>
            <a:r>
              <a:rPr lang="ru-RU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ІОМАСИ</a:t>
            </a:r>
            <a:endParaRPr lang="ru-RU" sz="28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212976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</a:p>
          <a:p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твердої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endParaRPr lang="ru-RU" sz="2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Паливні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характеристики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endParaRPr lang="ru-RU" sz="2400" dirty="0" smtClean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твердопаливних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котлів</a:t>
            </a:r>
            <a:endParaRPr lang="ru-RU" sz="2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твердої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55021" y="1772816"/>
            <a:ext cx="2347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Лекція</a:t>
            </a:r>
            <a:r>
              <a:rPr lang="ru-RU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№10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062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41" y="2564904"/>
            <a:ext cx="228281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56631"/>
            <a:ext cx="2182490" cy="240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13573"/>
            <a:ext cx="290573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413573"/>
            <a:ext cx="1152128" cy="20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760468"/>
            <a:ext cx="1008113" cy="22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17923" y="1844824"/>
            <a:ext cx="6553200" cy="649288"/>
          </a:xfrm>
        </p:spPr>
        <p:txBody>
          <a:bodyPr/>
          <a:lstStyle/>
          <a:p>
            <a:pPr algn="ctr"/>
            <a:r>
              <a:rPr lang="uk-UA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РОСЛИННИХ КУЛЬТУР</a:t>
            </a:r>
            <a:endParaRPr lang="ru-RU" sz="2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649087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68" y="1628800"/>
            <a:ext cx="6408712" cy="427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59135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Потенціал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первинних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відходів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2638128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16234"/>
            <a:ext cx="6395683" cy="42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2102" y="59492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Потенціал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вторинних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відходів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978885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642350" cy="49387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46147" name="Прямоугольник 6"/>
          <p:cNvSpPr>
            <a:spLocks noChangeArrowheads="1"/>
          </p:cNvSpPr>
          <p:nvPr/>
        </p:nvSpPr>
        <p:spPr bwMode="auto">
          <a:xfrm>
            <a:off x="971550" y="5589588"/>
            <a:ext cx="7358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Щорічна економія природного газу за рахунок заміщення соломою-2.2 млрд. м</a:t>
            </a:r>
            <a:r>
              <a:rPr lang="uk-UA" sz="24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  <a:r>
              <a:rPr lang="uk-UA" sz="2000" baseline="30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ru-RU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0981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83" y="4424661"/>
            <a:ext cx="2573213" cy="168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63659"/>
            <a:ext cx="3727716" cy="263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2829996" cy="189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1736"/>
            <a:ext cx="4049928" cy="26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89072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4824413" cy="649288"/>
          </a:xfrm>
          <a:solidFill>
            <a:schemeClr val="bg1"/>
          </a:solidFill>
          <a:ln w="825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 соломи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7844" name="Picture 4" descr="Тю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24815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5" name="Picture 5" descr="Тюк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76475"/>
            <a:ext cx="42481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179388" y="57340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Сховище відкритого типу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4716463" y="5589588"/>
            <a:ext cx="41052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Проміжне сховище тюків біля котельної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6983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2" grpId="0" animBg="1"/>
      <p:bldP spid="547846" grpId="0"/>
      <p:bldP spid="5478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6265863" cy="649288"/>
          </a:xfrm>
          <a:solidFill>
            <a:schemeClr val="bg1"/>
          </a:solidFill>
          <a:ln w="825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 </a:t>
            </a:r>
            <a:r>
              <a:rPr lang="uk-UA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пелет</a:t>
            </a:r>
            <a:r>
              <a:rPr lang="uk-UA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брикетів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8869" name="Picture 5" descr="pall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24973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8870" name="Picture 6" descr="topbr2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4176712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8871" name="Rectangle 7"/>
          <p:cNvSpPr>
            <a:spLocks noChangeArrowheads="1"/>
          </p:cNvSpPr>
          <p:nvPr/>
        </p:nvSpPr>
        <p:spPr bwMode="auto">
          <a:xfrm>
            <a:off x="179388" y="57340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Склади пелетів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48872" name="Rectangle 8"/>
          <p:cNvSpPr>
            <a:spLocks noChangeArrowheads="1"/>
          </p:cNvSpPr>
          <p:nvPr/>
        </p:nvSpPr>
        <p:spPr bwMode="auto">
          <a:xfrm>
            <a:off x="4716463" y="57340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Упаковки брикетів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85153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8" grpId="0" animBg="1"/>
      <p:bldP spid="548871" grpId="0"/>
      <p:bldP spid="5488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80728"/>
            <a:ext cx="6553200" cy="6492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ПАЛИВНІ ХАРАКТЕРИСТИКИ БІОМАСИ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661519" cy="292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899640" cy="347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052008"/>
            <a:ext cx="5056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алежн</a:t>
            </a:r>
            <a:r>
              <a:rPr lang="uk-UA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0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сть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нижчої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теплоти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згорання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відносної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вологості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463875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1916832"/>
            <a:ext cx="687513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45587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629" y="620688"/>
            <a:ext cx="4680520" cy="72008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Принципові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67" y="1484784"/>
            <a:ext cx="5839843" cy="432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5322" y="5813226"/>
            <a:ext cx="7081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б)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псевдозрідженому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киплячому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в)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псевдозрідженому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циркулюючому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киплячому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г)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пилове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9914043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3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uk-UA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Text Box 4"/>
          <p:cNvSpPr txBox="1">
            <a:spLocks noChangeArrowheads="1"/>
          </p:cNvSpPr>
          <p:nvPr/>
        </p:nvSpPr>
        <p:spPr bwMode="auto">
          <a:xfrm>
            <a:off x="323850" y="5661025"/>
            <a:ext cx="3887788" cy="762000"/>
          </a:xfrm>
          <a:prstGeom prst="rect">
            <a:avLst/>
          </a:prstGeom>
          <a:solidFill>
            <a:srgbClr val="CCFF66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uk-UA" sz="1400" u="sng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Частка біомаси: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у виробництві теплоти    </a:t>
            </a:r>
            <a:r>
              <a:rPr lang="uk-UA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29 %</a:t>
            </a: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  (2-е місце)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у виробництві електроенергії  </a:t>
            </a:r>
            <a:r>
              <a:rPr lang="uk-UA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12,4 %</a:t>
            </a: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 (</a:t>
            </a:r>
            <a:r>
              <a:rPr lang="uk-UA" sz="1400" b="1" u="sng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лідер</a:t>
            </a: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)</a:t>
            </a:r>
          </a:p>
        </p:txBody>
      </p:sp>
      <p:graphicFrame>
        <p:nvGraphicFramePr>
          <p:cNvPr id="188420" name="Object 5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196975"/>
          <a:ext cx="3705225" cy="430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Диаграмма" r:id="rId4" imgW="4857649" imgH="5638716" progId="Excel.Chart.8">
                  <p:embed/>
                </p:oleObj>
              </mc:Choice>
              <mc:Fallback>
                <p:oleObj name="Диаграмма" r:id="rId4" imgW="4857649" imgH="563871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3705225" cy="430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1" name="Text Box 6"/>
          <p:cNvSpPr txBox="1">
            <a:spLocks noChangeArrowheads="1"/>
          </p:cNvSpPr>
          <p:nvPr/>
        </p:nvSpPr>
        <p:spPr bwMode="auto">
          <a:xfrm>
            <a:off x="4427538" y="4797425"/>
            <a:ext cx="3889375" cy="17875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sz="1600" u="sng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Структура енергопостачання (2009)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(всього 33 млн. т н.е.)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Нафта	 26,5 %      Вугілля       11,3 %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Атомна      18,6 %     Пр. газ       10,6 %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Інше           9 %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ВДЕ           24 %,   в тому числі: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uk-UA" sz="1600" b="1" dirty="0">
                <a:solidFill>
                  <a:srgbClr val="1A27A2"/>
                </a:solidFill>
                <a:cs typeface="Arial" pitchFamily="34" charset="0"/>
              </a:rPr>
              <a:t>                Біомаса та відходи   21 %</a:t>
            </a:r>
          </a:p>
        </p:txBody>
      </p:sp>
      <p:sp>
        <p:nvSpPr>
          <p:cNvPr id="188422" name="Text Box 7"/>
          <p:cNvSpPr txBox="1">
            <a:spLocks noChangeArrowheads="1"/>
          </p:cNvSpPr>
          <p:nvPr/>
        </p:nvSpPr>
        <p:spPr bwMode="auto">
          <a:xfrm>
            <a:off x="96863" y="456104"/>
            <a:ext cx="3599755" cy="78483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Енергопостачання з біомаси </a:t>
            </a:r>
          </a:p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(всього 7 млн. т н.е./рік)</a:t>
            </a:r>
          </a:p>
        </p:txBody>
      </p:sp>
      <p:pic>
        <p:nvPicPr>
          <p:cNvPr id="1884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5040313" cy="33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4" name="Text Box 9"/>
          <p:cNvSpPr txBox="1">
            <a:spLocks noChangeArrowheads="1"/>
          </p:cNvSpPr>
          <p:nvPr/>
        </p:nvSpPr>
        <p:spPr bwMode="auto">
          <a:xfrm>
            <a:off x="3670300" y="404813"/>
            <a:ext cx="5473700" cy="132343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Alholmens</a:t>
            </a:r>
            <a:r>
              <a:rPr lang="en-US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Kraft</a:t>
            </a: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(м. </a:t>
            </a:r>
            <a:r>
              <a:rPr lang="uk-UA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Піетарсаарі</a:t>
            </a: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Фінляндія)</a:t>
            </a:r>
            <a:r>
              <a:rPr lang="en-US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найбільша ТЕЦ</a:t>
            </a:r>
          </a:p>
          <a:p>
            <a:pPr algn="ctr">
              <a:spcBef>
                <a:spcPct val="50000"/>
              </a:spcBef>
            </a:pP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на біомасі (деревина, торф) в світі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265 </a:t>
            </a:r>
            <a:r>
              <a:rPr lang="ru-RU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МВт</a:t>
            </a:r>
            <a:r>
              <a:rPr lang="ru-RU" sz="1600" b="1" i="1" baseline="-25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+ 100 </a:t>
            </a:r>
            <a:r>
              <a:rPr lang="ru-RU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МВт</a:t>
            </a:r>
            <a:r>
              <a:rPr lang="ru-RU" sz="1600" b="1" i="1" baseline="-25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(пара) + 60 </a:t>
            </a:r>
            <a:r>
              <a:rPr lang="ru-RU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МВт</a:t>
            </a:r>
            <a:r>
              <a:rPr lang="ru-RU" sz="1600" b="1" i="1" baseline="-25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(ГВП)</a:t>
            </a:r>
          </a:p>
        </p:txBody>
      </p:sp>
      <p:sp>
        <p:nvSpPr>
          <p:cNvPr id="188425" name="Text Box 4"/>
          <p:cNvSpPr txBox="1">
            <a:spLocks noChangeArrowheads="1"/>
          </p:cNvSpPr>
          <p:nvPr/>
        </p:nvSpPr>
        <p:spPr bwMode="auto">
          <a:xfrm>
            <a:off x="6624638" y="6615113"/>
            <a:ext cx="251936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uk-UA" sz="900">
                <a:latin typeface="Arial" pitchFamily="34" charset="0"/>
                <a:cs typeface="Arial" pitchFamily="34" charset="0"/>
              </a:rPr>
              <a:t>Джерело:  http://www.renewable.com.ua/</a:t>
            </a:r>
            <a:endParaRPr lang="en-US" sz="9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748713" y="0"/>
            <a:ext cx="39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200">
                <a:latin typeface="Arial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165830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6553200" cy="6492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Конструкції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котлів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дровах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66963"/>
            <a:ext cx="1665151" cy="254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92313"/>
            <a:ext cx="1634423" cy="255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56284"/>
            <a:ext cx="2850980" cy="242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5157192"/>
            <a:ext cx="7344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верхнього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нижнього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оберненого</a:t>
            </a:r>
            <a:endParaRPr lang="ru-RU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горіння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горіння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горіння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460053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24744"/>
            <a:ext cx="6553200" cy="6492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сипкого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палива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90815"/>
            <a:ext cx="2863155" cy="229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03019"/>
            <a:ext cx="3438203" cy="233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1423" y="4797152"/>
            <a:ext cx="83529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реторта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нижньою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похило-перештовхувальна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endParaRPr lang="ru-RU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подачею                                             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решітка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548084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6696918" cy="8640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Котли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солом’яних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тюків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89" y="2764160"/>
            <a:ext cx="44958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2256630" cy="161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77460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755576" y="980728"/>
            <a:ext cx="7488832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отельня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біомасі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(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деревна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тріска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68438"/>
            <a:ext cx="7144010" cy="457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1132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5"/>
          <p:cNvSpPr txBox="1">
            <a:spLocks noChangeArrowheads="1"/>
          </p:cNvSpPr>
          <p:nvPr/>
        </p:nvSpPr>
        <p:spPr bwMode="auto">
          <a:xfrm>
            <a:off x="7186613" y="1412776"/>
            <a:ext cx="1828800" cy="52322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Понад 20 котлів спалюють солому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6915" name="Picture 6" descr="Rau2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/>
          <a:stretch>
            <a:fillRect/>
          </a:stretch>
        </p:blipFill>
        <p:spPr bwMode="auto">
          <a:xfrm>
            <a:off x="7323138" y="2146300"/>
            <a:ext cx="1555750" cy="1944688"/>
          </a:xfrm>
          <a:prstGeom prst="rect">
            <a:avLst/>
          </a:prstGeom>
          <a:noFill/>
          <a:ln w="9525">
            <a:solidFill>
              <a:srgbClr val="BFEF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6" name="Text Box 7"/>
          <p:cNvSpPr txBox="1">
            <a:spLocks noChangeArrowheads="1"/>
          </p:cNvSpPr>
          <p:nvPr/>
        </p:nvSpPr>
        <p:spPr bwMode="auto">
          <a:xfrm>
            <a:off x="7015162" y="4456113"/>
            <a:ext cx="2066925" cy="6771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Котел 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компанії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“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ТЕМ”</a:t>
            </a:r>
          </a:p>
          <a:p>
            <a:pPr algn="ctr">
              <a:spcBef>
                <a:spcPct val="50000"/>
              </a:spcBef>
            </a:pPr>
            <a:endParaRPr lang="ru-RU" sz="400" b="1" i="1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166917" name="Text Box 3"/>
          <p:cNvSpPr txBox="1">
            <a:spLocks noChangeArrowheads="1"/>
          </p:cNvSpPr>
          <p:nvPr/>
        </p:nvSpPr>
        <p:spPr bwMode="auto">
          <a:xfrm>
            <a:off x="4787900" y="5013325"/>
            <a:ext cx="2209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Котел 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компанії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Т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“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Крігер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”</a:t>
            </a:r>
          </a:p>
        </p:txBody>
      </p:sp>
      <p:pic>
        <p:nvPicPr>
          <p:cNvPr id="166918" name="Picture 4" descr="krg(3-5-8)00_zhitom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95" y="3263106"/>
            <a:ext cx="1655763" cy="1655763"/>
          </a:xfrm>
          <a:prstGeom prst="rect">
            <a:avLst/>
          </a:prstGeom>
          <a:noFill/>
          <a:ln w="9525">
            <a:solidFill>
              <a:srgbClr val="AAF4B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9" name="Text Box 8"/>
          <p:cNvSpPr txBox="1">
            <a:spLocks noChangeArrowheads="1"/>
          </p:cNvSpPr>
          <p:nvPr/>
        </p:nvSpPr>
        <p:spPr bwMode="auto">
          <a:xfrm>
            <a:off x="4840139" y="1163280"/>
            <a:ext cx="2298700" cy="192360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Близько 500 котлів для спалювання біомаси 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Понад 1000 котлів переведені з вугілля на біомасу </a:t>
            </a:r>
            <a:b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Споживають близько  400 тис. т/рік біомаси 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6920" name="Picture 9" descr="C:\Users\Anatolii\Desktop\P7266507-tipine-kaimo-viry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605088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1" name="Text Box 3"/>
          <p:cNvSpPr txBox="1">
            <a:spLocks noChangeArrowheads="1"/>
          </p:cNvSpPr>
          <p:nvPr/>
        </p:nvSpPr>
        <p:spPr bwMode="auto">
          <a:xfrm>
            <a:off x="102022" y="4365104"/>
            <a:ext cx="2209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Традиційна</a:t>
            </a:r>
            <a:r>
              <a:rPr lang="ru-RU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п</a:t>
            </a:r>
            <a:r>
              <a:rPr lang="uk-UA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іч</a:t>
            </a:r>
            <a:endParaRPr lang="ru-RU" b="1" i="1" dirty="0">
              <a:solidFill>
                <a:schemeClr val="accent4">
                  <a:lumMod val="10000"/>
                </a:schemeClr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6922" name="Text Box 5"/>
          <p:cNvSpPr txBox="1">
            <a:spLocks noChangeArrowheads="1"/>
          </p:cNvSpPr>
          <p:nvPr/>
        </p:nvSpPr>
        <p:spPr bwMode="auto">
          <a:xfrm>
            <a:off x="323850" y="1196975"/>
            <a:ext cx="1898650" cy="120032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1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Сільське 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населення спалює близько</a:t>
            </a:r>
            <a:b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1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 м</a:t>
            </a:r>
            <a:r>
              <a:rPr lang="uk-UA" sz="1400" baseline="30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 рік біомаси</a:t>
            </a:r>
            <a:b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uk-UA" sz="1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500 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тис. т </a:t>
            </a:r>
            <a:r>
              <a:rPr lang="uk-UA" sz="14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у.п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  <a:endParaRPr lang="ru-RU" sz="17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6923" name="Text Box 8"/>
          <p:cNvSpPr txBox="1">
            <a:spLocks noChangeArrowheads="1"/>
          </p:cNvSpPr>
          <p:nvPr/>
        </p:nvSpPr>
        <p:spPr bwMode="auto">
          <a:xfrm>
            <a:off x="2339975" y="1170870"/>
            <a:ext cx="2381176" cy="127727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70 котлів спалює лузгу соняшника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Споживають близько  500 тис. т/рік соняшника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66924" name="Picture 13" descr="10_os9oliynykenergomashproject_Page_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05088"/>
            <a:ext cx="17716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5" name="Text Box 3"/>
          <p:cNvSpPr txBox="1">
            <a:spLocks noChangeArrowheads="1"/>
          </p:cNvSpPr>
          <p:nvPr/>
        </p:nvSpPr>
        <p:spPr bwMode="auto">
          <a:xfrm>
            <a:off x="2195513" y="5653088"/>
            <a:ext cx="24479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Котел 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компанії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“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Енергомашпроект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” </a:t>
            </a:r>
          </a:p>
        </p:txBody>
      </p:sp>
      <p:sp>
        <p:nvSpPr>
          <p:cNvPr id="166927" name="Text Box 15"/>
          <p:cNvSpPr txBox="1">
            <a:spLocks noChangeArrowheads="1"/>
          </p:cNvSpPr>
          <p:nvPr/>
        </p:nvSpPr>
        <p:spPr bwMode="auto">
          <a:xfrm>
            <a:off x="1115616" y="6453189"/>
            <a:ext cx="80283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uk-UA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Джерело: матеріали </a:t>
            </a:r>
            <a:r>
              <a:rPr lang="en-US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VII </a:t>
            </a:r>
            <a:r>
              <a:rPr lang="ru-RU" sz="11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міжнародної</a:t>
            </a:r>
            <a:r>
              <a:rPr lang="ru-RU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ru-RU" sz="11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конференції</a:t>
            </a:r>
            <a:r>
              <a:rPr lang="ru-RU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«Проблемы промышленной теплотехники», 2011 р, ІТТФ НАНУ</a:t>
            </a:r>
          </a:p>
        </p:txBody>
      </p:sp>
      <p:sp>
        <p:nvSpPr>
          <p:cNvPr id="166929" name="Text Box 17"/>
          <p:cNvSpPr txBox="1">
            <a:spLocks noChangeArrowheads="1"/>
          </p:cNvSpPr>
          <p:nvPr/>
        </p:nvSpPr>
        <p:spPr bwMode="auto">
          <a:xfrm>
            <a:off x="8748713" y="0"/>
            <a:ext cx="39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1200">
                <a:latin typeface="Arial" pitchFamily="34" charset="0"/>
              </a:rPr>
              <a:t>20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99022" y="332732"/>
            <a:ext cx="7488832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6" y="260648"/>
            <a:ext cx="80660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boil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085" b="13828"/>
          <a:stretch>
            <a:fillRect/>
          </a:stretch>
        </p:blipFill>
        <p:spPr bwMode="auto">
          <a:xfrm>
            <a:off x="304800" y="1219200"/>
            <a:ext cx="1981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krg(3-5-8)00_zhitom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5"/>
          <a:stretch>
            <a:fillRect/>
          </a:stretch>
        </p:blipFill>
        <p:spPr bwMode="auto">
          <a:xfrm>
            <a:off x="457200" y="4648200"/>
            <a:ext cx="17526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 descr="1000kwt_kovr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2587700" y="1811338"/>
            <a:ext cx="3429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Котел з гідравлічною колосниковою</a:t>
            </a:r>
          </a:p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решіткою «</a:t>
            </a:r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Політехник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» (Австрія)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483768" y="2997196"/>
            <a:ext cx="2952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Котел УТПУ-1500, ООО «Союз», </a:t>
            </a:r>
          </a:p>
          <a:p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Ковровський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завод котельно-топкового та сушильного обладнання (Росія)</a:t>
            </a: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2483768" y="4672806"/>
            <a:ext cx="2952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Котел </a:t>
            </a:r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КВм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(а)-0,82, ЗАТ «</a:t>
            </a:r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Житомирремпищемаш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» (Україна)</a:t>
            </a: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2589213" y="2547938"/>
            <a:ext cx="2212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 dirty="0">
                <a:solidFill>
                  <a:srgbClr val="000099"/>
                </a:solidFill>
                <a:latin typeface="Arial" pitchFamily="34" charset="0"/>
              </a:rPr>
              <a:t>1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4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</a:rPr>
              <a:t>0-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145 </a:t>
            </a:r>
            <a:r>
              <a:rPr lang="ru-RU" b="1" dirty="0" err="1">
                <a:solidFill>
                  <a:srgbClr val="000099"/>
                </a:solidFill>
                <a:latin typeface="Arial" pitchFamily="34" charset="0"/>
              </a:rPr>
              <a:t>Євро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</a:rPr>
              <a:t>/кВт*</a:t>
            </a:r>
          </a:p>
        </p:txBody>
      </p:sp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2700338" y="4076700"/>
            <a:ext cx="162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40</a:t>
            </a:r>
            <a:r>
              <a:rPr lang="en-US" b="1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Євро/кВт*</a:t>
            </a:r>
          </a:p>
        </p:txBody>
      </p:sp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2700338" y="5734050"/>
            <a:ext cx="1539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30</a:t>
            </a:r>
            <a:r>
              <a:rPr lang="en-US" b="1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Євро/кВт</a:t>
            </a:r>
          </a:p>
        </p:txBody>
      </p:sp>
      <p:sp>
        <p:nvSpPr>
          <p:cNvPr id="181259" name="Text Box 11"/>
          <p:cNvSpPr txBox="1">
            <a:spLocks noChangeArrowheads="1"/>
          </p:cNvSpPr>
          <p:nvPr/>
        </p:nvSpPr>
        <p:spPr bwMode="auto">
          <a:xfrm>
            <a:off x="0" y="150813"/>
            <a:ext cx="9072563" cy="83099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uk-UA" sz="24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ТЕО </a:t>
            </a:r>
            <a:r>
              <a:rPr lang="uk-UA" sz="24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деревоспалюючих</a:t>
            </a:r>
            <a:r>
              <a:rPr lang="uk-UA" sz="24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котлів в системах централізованого теплопостачання України</a:t>
            </a: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1158132" y="6453188"/>
            <a:ext cx="80223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uk-UA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Джерело: Матеріали VII міжнародної конференції «</a:t>
            </a:r>
            <a:r>
              <a:rPr lang="ru-RU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Проблемы промышленной теплотехники»,</a:t>
            </a:r>
            <a:r>
              <a:rPr lang="uk-UA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2011 р, ІТТФ НАНУ</a:t>
            </a:r>
          </a:p>
        </p:txBody>
      </p:sp>
      <p:pic>
        <p:nvPicPr>
          <p:cNvPr id="1812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11472"/>
            <a:ext cx="3942556" cy="25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63" name="Text Box 15"/>
          <p:cNvSpPr txBox="1">
            <a:spLocks noChangeArrowheads="1"/>
          </p:cNvSpPr>
          <p:nvPr/>
        </p:nvSpPr>
        <p:spPr bwMode="auto">
          <a:xfrm>
            <a:off x="8748713" y="0"/>
            <a:ext cx="39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1200">
                <a:latin typeface="Arial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6634529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27920"/>
            <a:ext cx="8229600" cy="1143000"/>
          </a:xfrm>
        </p:spPr>
        <p:txBody>
          <a:bodyPr/>
          <a:lstStyle/>
          <a:p>
            <a:pPr algn="ctr"/>
            <a:r>
              <a:rPr lang="ru-RU" sz="2200" b="1" dirty="0" err="1" smtClean="0">
                <a:solidFill>
                  <a:schemeClr val="accent4">
                    <a:lumMod val="10000"/>
                  </a:schemeClr>
                </a:solidFill>
              </a:rPr>
              <a:t>Співставлення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accent4">
                    <a:lumMod val="10000"/>
                  </a:schemeClr>
                </a:solidFill>
              </a:rPr>
              <a:t>вартості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accent4">
                    <a:lumMod val="10000"/>
                  </a:schemeClr>
                </a:solidFill>
              </a:rPr>
              <a:t>енергії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>твердого </a:t>
            </a:r>
            <a:r>
              <a:rPr lang="ru-RU" sz="2200" b="1" dirty="0" err="1" smtClean="0">
                <a:solidFill>
                  <a:schemeClr val="accent4">
                    <a:lumMod val="10000"/>
                  </a:schemeClr>
                </a:solidFill>
              </a:rPr>
              <a:t>біопалива</a:t>
            </a: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та </a:t>
            </a: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>природного </a:t>
            </a:r>
            <a:r>
              <a:rPr lang="ru-RU" sz="2200" b="1" dirty="0" smtClean="0">
                <a:solidFill>
                  <a:schemeClr val="accent4">
                    <a:lumMod val="10000"/>
                  </a:schemeClr>
                </a:solidFill>
              </a:rPr>
              <a:t>газу </a:t>
            </a: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</a:rPr>
              <a:t>в </a:t>
            </a:r>
            <a:r>
              <a:rPr lang="ru-RU" sz="2200" b="1" dirty="0" err="1" smtClean="0">
                <a:solidFill>
                  <a:schemeClr val="accent4">
                    <a:lumMod val="10000"/>
                  </a:schemeClr>
                </a:solidFill>
              </a:rPr>
              <a:t>Україні</a:t>
            </a:r>
            <a:endParaRPr lang="ru-RU" sz="2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1676400" y="2305199"/>
            <a:ext cx="5327650" cy="3587750"/>
            <a:chOff x="1156" y="928"/>
            <a:chExt cx="3515" cy="2566"/>
          </a:xfrm>
        </p:grpSpPr>
        <p:graphicFrame>
          <p:nvGraphicFramePr>
            <p:cNvPr id="61444" name="Object 4"/>
            <p:cNvGraphicFramePr>
              <a:graphicFrameLocks noChangeAspect="1"/>
            </p:cNvGraphicFramePr>
            <p:nvPr/>
          </p:nvGraphicFramePr>
          <p:xfrm>
            <a:off x="1294" y="1134"/>
            <a:ext cx="3377" cy="2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4" name="Диаграмма" r:id="rId3" imgW="8686800" imgH="4524375" progId="MSGraph.Chart.8">
                    <p:embed followColorScheme="full"/>
                  </p:oleObj>
                </mc:Choice>
                <mc:Fallback>
                  <p:oleObj name="Диаграмма" r:id="rId3" imgW="8686800" imgH="4524375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5914" t="3229" r="5281" b="14000"/>
                        <a:stretch>
                          <a:fillRect/>
                        </a:stretch>
                      </p:blipFill>
                      <p:spPr bwMode="auto">
                        <a:xfrm>
                          <a:off x="1294" y="1134"/>
                          <a:ext cx="3377" cy="23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45" name="Text Box 5"/>
            <p:cNvSpPr txBox="1">
              <a:spLocks noChangeArrowheads="1"/>
            </p:cNvSpPr>
            <p:nvPr/>
          </p:nvSpPr>
          <p:spPr bwMode="auto">
            <a:xfrm>
              <a:off x="1156" y="928"/>
              <a:ext cx="538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00" b="1" smtClean="0">
                  <a:solidFill>
                    <a:srgbClr val="000000"/>
                  </a:solidFill>
                </a:rPr>
                <a:t>грн/Гдж</a:t>
              </a:r>
            </a:p>
          </p:txBody>
        </p:sp>
      </p:grp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331640" y="6014245"/>
            <a:ext cx="69847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Вартість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енергії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біопалива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у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 </a:t>
            </a:r>
            <a:r>
              <a:rPr lang="ru-RU" b="1" dirty="0" smtClean="0">
                <a:solidFill>
                  <a:srgbClr val="CC0066"/>
                </a:solidFill>
                <a:latin typeface="Tahoma" pitchFamily="34" charset="0"/>
              </a:rPr>
              <a:t>1,6…3,2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рази </a:t>
            </a:r>
            <a:r>
              <a:rPr lang="ru-RU" b="1" dirty="0" err="1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менше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Tahoma" pitchFamily="34" charset="0"/>
              </a:rPr>
              <a:t>.</a:t>
            </a:r>
            <a:endParaRPr lang="ru-RU" dirty="0" smtClean="0">
              <a:solidFill>
                <a:schemeClr val="accent4">
                  <a:lumMod val="10000"/>
                </a:scheme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51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2" y="3356992"/>
            <a:ext cx="2650476" cy="321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1952126"/>
            <a:ext cx="6553200" cy="6492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ПАЛИВО З БІОМАСИ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4133" y="2546794"/>
            <a:ext cx="2658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ВІДХОДИ ЛІСНИЦТВА</a:t>
            </a:r>
            <a:endParaRPr lang="ru-RU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7" y="2996952"/>
            <a:ext cx="24288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43406" y="2555612"/>
            <a:ext cx="4802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ВІДХОДИ СІЛЬСЬКОГО ГОСПОДАРСТВА</a:t>
            </a:r>
            <a:endParaRPr lang="ru-RU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4" descr="D:\%D0%90%D0%BB%D0%B5%D0%BD%D0%B0\Solar-bio\%D0%9A%D1%83%D1%80%D1%81 %D0%BE%D0%B1%D1%83%D1%87%D0%B5%D0%BD%D0%B8%D1%8F DIERET - %D0%AD%D0%BD%D0%B5%D1%80%D0%B3%D0%B8%D1%8F %D0%91%D0%B8%D0%BE%D0%BC%D0%B0%D1%81%D1%81%D1%8B.files\043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983479" cy="248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17015" y="5805264"/>
            <a:ext cx="1798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ЕНЕРГЕТИЧНІ</a:t>
            </a:r>
            <a:endParaRPr lang="en-US" b="1" dirty="0" smtClean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РОСЛИНИ</a:t>
            </a:r>
            <a:endParaRPr lang="ru-RU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867868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1844824"/>
            <a:ext cx="75085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Порівльні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дані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рпізними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видами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палива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для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односімейного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площею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150 м</a:t>
            </a:r>
            <a:r>
              <a:rPr kumimoji="0" lang="ru-RU" sz="24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2400" b="1" i="0" u="none" strike="noStrike" cap="none" normalizeH="0" baseline="3000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теплове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навантаження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12 кВт) в Австрии.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831617"/>
              </p:ext>
            </p:extLst>
          </p:nvPr>
        </p:nvGraphicFramePr>
        <p:xfrm>
          <a:off x="467544" y="3212976"/>
          <a:ext cx="7920880" cy="3168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/>
                <a:gridCol w="1980220"/>
                <a:gridCol w="1980220"/>
                <a:gridCol w="1980220"/>
              </a:tblGrid>
              <a:tr h="1152128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Тип 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палива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Затрати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</a:p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Євро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Споживання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палива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</a:t>
                      </a:r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опалювальний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сезон, м</a:t>
                      </a:r>
                      <a:r>
                        <a:rPr lang="ru-RU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Завантаження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палива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39472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Дрова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5820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1-2 рази за </a:t>
                      </a:r>
                      <a:r>
                        <a:rPr lang="ru-RU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добу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91480">
                <a:tc>
                  <a:txBody>
                    <a:bodyPr/>
                    <a:lstStyle/>
                    <a:p>
                      <a:pPr algn="l"/>
                      <a:r>
                        <a:rPr lang="uk-U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Тріска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10 900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1-2 рази за сезон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uk-U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Гранули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5820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7,5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Автоматична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74876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776" y="1090551"/>
            <a:ext cx="7128792" cy="648072"/>
          </a:xfrm>
          <a:solidFill>
            <a:schemeClr val="bg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Лісистість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території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України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 за областями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38623"/>
            <a:ext cx="7272808" cy="509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77870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2294"/>
            <a:ext cx="5220071" cy="34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643"/>
            <a:ext cx="649922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94417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s01.yapfiles.ru/files/453323/derevo_zeleno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292735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1577975" y="1785938"/>
            <a:ext cx="756602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Одне-єдине доросле букове дерево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літній день споживає близько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7000 л вуглекислого газу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й виділяє при цьому в повітря стільки ж кисню. </a:t>
            </a:r>
          </a:p>
          <a:p>
            <a:pPr algn="ctr" eaLnBrk="1" hangingPunct="1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uk-UA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Така кількість кисню міститься в 35 м</a:t>
            </a:r>
            <a:r>
              <a:rPr lang="uk-UA" sz="24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свіжого повітря, достатнього для подиху </a:t>
            </a:r>
          </a:p>
          <a:p>
            <a:pPr algn="ctr" eaLnBrk="1" hangingPunct="1"/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 дорослих людей.</a:t>
            </a:r>
          </a:p>
        </p:txBody>
      </p:sp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2339975" y="260350"/>
            <a:ext cx="54721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chemeClr val="accent4">
                    <a:lumMod val="10000"/>
                  </a:schemeClr>
                </a:solidFill>
                <a:cs typeface="Arial" pitchFamily="34" charset="0"/>
              </a:rPr>
              <a:t>ДЕРЕВО- ДЖЕРЕЛО КИСНЯ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8545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ranskarpatia.net/uploads/posts/2012-07/1343715177_p0230244404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39655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5286375" y="1285875"/>
            <a:ext cx="3429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проходячи через листя дерева, повітря </a:t>
            </a:r>
            <a:r>
              <a:rPr lang="uk-UA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очищується</a:t>
            </a: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4580" name="Picture 2" descr="http://img1.liveinternet.ru/images/attach/c/0/47/607/47607691_for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143250"/>
            <a:ext cx="331152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857250" y="3786188"/>
            <a:ext cx="4572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Якщо в кубометрі повітря великого міста міститься </a:t>
            </a:r>
          </a:p>
          <a:p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0,5 млн. пилових часток, то в лісовому повітрі їх лише </a:t>
            </a:r>
          </a:p>
          <a:p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500. </a:t>
            </a:r>
          </a:p>
        </p:txBody>
      </p:sp>
      <p:sp>
        <p:nvSpPr>
          <p:cNvPr id="24582" name="Прямоугольник 6"/>
          <p:cNvSpPr>
            <a:spLocks noChangeArrowheads="1"/>
          </p:cNvSpPr>
          <p:nvPr/>
        </p:nvSpPr>
        <p:spPr bwMode="auto">
          <a:xfrm>
            <a:off x="1428750" y="5643563"/>
            <a:ext cx="657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Один гектар листяного лісу затримує в рік близько 50 т. пилу  з повітря.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476" y="188640"/>
            <a:ext cx="8737028" cy="668592"/>
          </a:xfrm>
          <a:solidFill>
            <a:schemeClr val="bg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Дерево діє, як повітряний фільтр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89281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27" y="1124744"/>
            <a:ext cx="6839378" cy="45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7759" y="5759678"/>
            <a:ext cx="628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Потенціали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лісової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біомаси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339596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00001">
  <a:themeElements>
    <a:clrScheme name="00001 2">
      <a:dk1>
        <a:srgbClr val="666633"/>
      </a:dk1>
      <a:lt1>
        <a:srgbClr val="FFFFFF"/>
      </a:lt1>
      <a:dk2>
        <a:srgbClr val="A18D58"/>
      </a:dk2>
      <a:lt2>
        <a:srgbClr val="FFFFCC"/>
      </a:lt2>
      <a:accent1>
        <a:srgbClr val="99CC00"/>
      </a:accent1>
      <a:accent2>
        <a:srgbClr val="99FF99"/>
      </a:accent2>
      <a:accent3>
        <a:srgbClr val="CDC5B4"/>
      </a:accent3>
      <a:accent4>
        <a:srgbClr val="DADADA"/>
      </a:accent4>
      <a:accent5>
        <a:srgbClr val="CAE2AA"/>
      </a:accent5>
      <a:accent6>
        <a:srgbClr val="8AE78A"/>
      </a:accent6>
      <a:hlink>
        <a:srgbClr val="666633"/>
      </a:hlink>
      <a:folHlink>
        <a:srgbClr val="FFCC99"/>
      </a:folHlink>
    </a:clrScheme>
    <a:fontScheme name="00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00001 1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CCFF66"/>
        </a:accent1>
        <a:accent2>
          <a:srgbClr val="FFCC99"/>
        </a:accent2>
        <a:accent3>
          <a:srgbClr val="CDC5B4"/>
        </a:accent3>
        <a:accent4>
          <a:srgbClr val="DADADA"/>
        </a:accent4>
        <a:accent5>
          <a:srgbClr val="E2FFB8"/>
        </a:accent5>
        <a:accent6>
          <a:srgbClr val="E7B98A"/>
        </a:accent6>
        <a:hlink>
          <a:srgbClr val="66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2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99FF99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8AE78A"/>
        </a:accent6>
        <a:hlink>
          <a:srgbClr val="666633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3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33CC33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2DB92D"/>
        </a:accent6>
        <a:hlink>
          <a:srgbClr val="006600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571</Words>
  <Application>Microsoft Office PowerPoint</Application>
  <PresentationFormat>Экран (4:3)</PresentationFormat>
  <Paragraphs>116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00001</vt:lpstr>
      <vt:lpstr>Диаграмма</vt:lpstr>
      <vt:lpstr>Презентация PowerPoint</vt:lpstr>
      <vt:lpstr>Презентация PowerPoint</vt:lpstr>
      <vt:lpstr>ПАЛИВО З БІОМАСИ </vt:lpstr>
      <vt:lpstr>Презентация PowerPoint</vt:lpstr>
      <vt:lpstr>Лісистість території України за областями</vt:lpstr>
      <vt:lpstr>Презентация PowerPoint</vt:lpstr>
      <vt:lpstr>Презентация PowerPoint</vt:lpstr>
      <vt:lpstr>Дерево діє, як повітряний фільтр</vt:lpstr>
      <vt:lpstr>Презентация PowerPoint</vt:lpstr>
      <vt:lpstr>СТРУКТУРА РОСЛИННИХ КУЛЬТУР</vt:lpstr>
      <vt:lpstr>Презентация PowerPoint</vt:lpstr>
      <vt:lpstr>Презентация PowerPoint</vt:lpstr>
      <vt:lpstr>Презентация PowerPoint</vt:lpstr>
      <vt:lpstr>Презентация PowerPoint</vt:lpstr>
      <vt:lpstr>Зберігання соломи</vt:lpstr>
      <vt:lpstr>Зберігання пелет і брикетів</vt:lpstr>
      <vt:lpstr>ПАЛИВНІ ХАРАКТЕРИСТИКИ БІОМАСИ</vt:lpstr>
      <vt:lpstr>Презентация PowerPoint</vt:lpstr>
      <vt:lpstr>Принципові схеми технологій спалювання:</vt:lpstr>
      <vt:lpstr>Конструкції котлів на дровах</vt:lpstr>
      <vt:lpstr>Спалювання сипкого палива</vt:lpstr>
      <vt:lpstr>Котли для солом’яних тюків </vt:lpstr>
      <vt:lpstr>Презентация PowerPoint</vt:lpstr>
      <vt:lpstr>Презентация PowerPoint</vt:lpstr>
      <vt:lpstr>Презентация PowerPoint</vt:lpstr>
      <vt:lpstr>Співставлення вартості енергії твердого біопалива  та природного газу в Україні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user11</dc:creator>
  <cp:lastModifiedBy>Пользователь Windows</cp:lastModifiedBy>
  <cp:revision>30</cp:revision>
  <dcterms:created xsi:type="dcterms:W3CDTF">2015-10-17T17:33:25Z</dcterms:created>
  <dcterms:modified xsi:type="dcterms:W3CDTF">2020-05-06T18:52:01Z</dcterms:modified>
</cp:coreProperties>
</file>