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91" r:id="rId3"/>
    <p:sldId id="292" r:id="rId4"/>
    <p:sldId id="287" r:id="rId5"/>
    <p:sldId id="335" r:id="rId6"/>
    <p:sldId id="338" r:id="rId7"/>
    <p:sldId id="340" r:id="rId8"/>
    <p:sldId id="339" r:id="rId9"/>
    <p:sldId id="341" r:id="rId10"/>
    <p:sldId id="343" r:id="rId11"/>
    <p:sldId id="344" r:id="rId12"/>
    <p:sldId id="345" r:id="rId13"/>
    <p:sldId id="346" r:id="rId14"/>
    <p:sldId id="337" r:id="rId15"/>
    <p:sldId id="350" r:id="rId16"/>
    <p:sldId id="351" r:id="rId17"/>
    <p:sldId id="348" r:id="rId18"/>
    <p:sldId id="354" r:id="rId19"/>
    <p:sldId id="355" r:id="rId20"/>
    <p:sldId id="356" r:id="rId21"/>
    <p:sldId id="358" r:id="rId22"/>
    <p:sldId id="362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Source Sans Pro" panose="020B0604020202020204" charset="0"/>
      <p:regular r:id="rId29"/>
      <p:bold r:id="rId30"/>
      <p:italic r:id="rId31"/>
      <p:boldItalic r:id="rId32"/>
    </p:embeddedFont>
    <p:embeddedFont>
      <p:font typeface="Oswald" panose="020B0604020202020204" charset="-52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FC5398-9A8D-43CD-BCBD-394F39ECECFF}">
  <a:tblStyle styleId="{F1FC5398-9A8D-43CD-BCBD-394F39ECEC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1.wmf"/><Relationship Id="rId1" Type="http://schemas.openxmlformats.org/officeDocument/2006/relationships/image" Target="../media/image11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503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272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142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0427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1995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927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010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458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3377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66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104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219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907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610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76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4270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40" name="Google Shape;40;p2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Google Shape;41;p2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3" name="Google Shape;43;p2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44" name="Google Shape;44;p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1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◉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◉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9pPr>
          </a:lstStyle>
          <a:p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3593400" y="552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  <a:endParaRPr sz="9600">
              <a:solidFill>
                <a:srgbClr val="00CEF6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21" name="Google Shape;121;p4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2" name="Google Shape;122;p4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6" name="Google Shape;126;p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" name="Google Shape;127;p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8" name="Google Shape;128;p4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9" name="Google Shape;129;p4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130" name="Google Shape;130;p4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4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4" name="Google Shape;164;p5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5" name="Google Shape;165;p5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9" name="Google Shape;169;p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72" name="Google Shape;172;p5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173" name="Google Shape;173;p5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5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5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6"/>
          <p:cNvSpPr txBox="1">
            <a:spLocks noGrp="1"/>
          </p:cNvSpPr>
          <p:nvPr>
            <p:ph type="body" idx="2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8" name="Google Shape;208;p6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9" name="Google Shape;209;p6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p6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13" name="Google Shape;213;p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4" name="Google Shape;214;p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" name="Google Shape;215;p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6" name="Google Shape;216;p6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17" name="Google Shape;217;p6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6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6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7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7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0" name="Google Shape;250;p7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7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1" name="Google Shape;251;p7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7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2" name="Google Shape;252;p7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53" name="Google Shape;253;p7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54" name="Google Shape;254;p7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7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7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7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8" name="Google Shape;258;p7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9" name="Google Shape;259;p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" name="Google Shape;260;p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61" name="Google Shape;261;p7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62" name="Google Shape;262;p7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7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7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7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7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7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graph">
  <p:cSld name="BLANK_2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1"/>
          <p:cNvSpPr/>
          <p:nvPr/>
        </p:nvSpPr>
        <p:spPr>
          <a:xfrm>
            <a:off x="-20075" y="636775"/>
            <a:ext cx="9203950" cy="4550900"/>
          </a:xfrm>
          <a:custGeom>
            <a:avLst/>
            <a:gdLst/>
            <a:ahLst/>
            <a:cxnLst/>
            <a:rect l="l" t="t" r="r" b="b"/>
            <a:pathLst>
              <a:path w="368158" h="182036" extrusionOk="0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419" name="Google Shape;419;p11"/>
          <p:cNvSpPr/>
          <p:nvPr/>
        </p:nvSpPr>
        <p:spPr>
          <a:xfrm>
            <a:off x="-33475" y="768100"/>
            <a:ext cx="9210650" cy="4406200"/>
          </a:xfrm>
          <a:custGeom>
            <a:avLst/>
            <a:gdLst/>
            <a:ahLst/>
            <a:cxnLst/>
            <a:rect l="l" t="t" r="r" b="b"/>
            <a:pathLst>
              <a:path w="368426" h="176248" extrusionOk="0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20" name="Google Shape;420;p11"/>
          <p:cNvSpPr/>
          <p:nvPr/>
        </p:nvSpPr>
        <p:spPr>
          <a:xfrm rot="8100000">
            <a:off x="1847981" y="44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1"/>
          <p:cNvSpPr/>
          <p:nvPr/>
        </p:nvSpPr>
        <p:spPr>
          <a:xfrm rot="8100000">
            <a:off x="6038981" y="72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1"/>
          <p:cNvSpPr/>
          <p:nvPr/>
        </p:nvSpPr>
        <p:spPr>
          <a:xfrm rot="8100000">
            <a:off x="7181981" y="76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1"/>
          <p:cNvGrpSpPr/>
          <p:nvPr/>
        </p:nvGrpSpPr>
        <p:grpSpPr>
          <a:xfrm>
            <a:off x="-9525" y="652475"/>
            <a:ext cx="9167825" cy="595300"/>
            <a:chOff x="-9525" y="4462475"/>
            <a:chExt cx="9167825" cy="595300"/>
          </a:xfrm>
        </p:grpSpPr>
        <p:sp>
          <p:nvSpPr>
            <p:cNvPr id="424" name="Google Shape;424;p11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5" name="Google Shape;425;p11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6" name="Google Shape;426;p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27" name="Google Shape;427;p11"/>
          <p:cNvGrpSpPr/>
          <p:nvPr/>
        </p:nvGrpSpPr>
        <p:grpSpPr>
          <a:xfrm>
            <a:off x="-42837" y="633488"/>
            <a:ext cx="9229575" cy="642787"/>
            <a:chOff x="-42837" y="4443488"/>
            <a:chExt cx="9229575" cy="642787"/>
          </a:xfrm>
        </p:grpSpPr>
        <p:sp>
          <p:nvSpPr>
            <p:cNvPr id="428" name="Google Shape;428;p11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11"/>
          <p:cNvSpPr/>
          <p:nvPr/>
        </p:nvSpPr>
        <p:spPr>
          <a:xfrm>
            <a:off x="2990700" y="77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1"/>
          <p:cNvSpPr/>
          <p:nvPr/>
        </p:nvSpPr>
        <p:spPr>
          <a:xfrm>
            <a:off x="1085700" y="106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1"/>
          <p:cNvSpPr/>
          <p:nvPr/>
        </p:nvSpPr>
        <p:spPr>
          <a:xfrm>
            <a:off x="4895700" y="70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1"/>
          <p:cNvSpPr/>
          <p:nvPr/>
        </p:nvSpPr>
        <p:spPr>
          <a:xfrm rot="8100000">
            <a:off x="8699949" y="51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D3841-0C8D-46F8-9693-FB54EF4A3F77}" type="datetime1">
              <a:rPr lang="uk-UA"/>
              <a:pPr>
                <a:defRPr/>
              </a:pPr>
              <a:t>02.02.2022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09B97-FFA0-40A5-9194-DDF4220A01CE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09566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7" r:id="rId6"/>
    <p:sldLayoutId id="2147483660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2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 txBox="1">
            <a:spLocks noGrp="1"/>
          </p:cNvSpPr>
          <p:nvPr>
            <p:ph type="ctrTitle"/>
          </p:nvPr>
        </p:nvSpPr>
        <p:spPr>
          <a:xfrm>
            <a:off x="2819400" y="2839550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ЕКОНОМЕТРИКА</a:t>
            </a:r>
            <a:br>
              <a:rPr lang="uk-UA" dirty="0" smtClean="0"/>
            </a:br>
            <a:r>
              <a:rPr lang="uk-UA" sz="2800" dirty="0" smtClean="0"/>
              <a:t>лектор доцент кафедри статистики та економічного аналізу </a:t>
            </a:r>
            <a:br>
              <a:rPr lang="uk-UA" sz="2800" dirty="0" smtClean="0"/>
            </a:br>
            <a:r>
              <a:rPr lang="uk-UA" sz="2800" dirty="0" smtClean="0"/>
              <a:t>Симоненко Олена Іванівна </a:t>
            </a:r>
            <a:endParaRPr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6" y="126808"/>
            <a:ext cx="1524001" cy="10564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1"/>
          <p:cNvSpPr txBox="1">
            <a:spLocks noGrp="1"/>
          </p:cNvSpPr>
          <p:nvPr>
            <p:ph type="title"/>
          </p:nvPr>
        </p:nvSpPr>
        <p:spPr>
          <a:xfrm>
            <a:off x="1047750" y="100725"/>
            <a:ext cx="6996600" cy="56507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kumimoji="1" lang="uk-UA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</a:t>
            </a:r>
            <a:r>
              <a:rPr kumimoji="1" lang="uk-UA" altLang="uk-UA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мультиколінеарності</a:t>
            </a:r>
            <a:r>
              <a:rPr kumimoji="1" lang="uk-UA" altLang="uk-UA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  <a:endParaRPr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2" name="Google Shape;722;p3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" name="Прямокутник 3"/>
          <p:cNvSpPr/>
          <p:nvPr/>
        </p:nvSpPr>
        <p:spPr>
          <a:xfrm>
            <a:off x="646545" y="1576538"/>
            <a:ext cx="7788289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kumimoji="1"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параметр </a:t>
            </a:r>
            <a:r>
              <a:rPr kumimoji="1" lang="uk-UA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kumimoji="1" lang="uk-UA" altLang="uk-UA" sz="2400" b="1" dirty="0" smtClean="0">
                <a:solidFill>
                  <a:srgbClr val="008000"/>
                </a:solidFill>
              </a:rPr>
              <a:t>          </a:t>
            </a:r>
            <a:r>
              <a:rPr kumimoji="1"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досить мале значення, але  </a:t>
            </a:r>
            <a:r>
              <a:rPr kumimoji="1" lang="uk-UA" altLang="uk-UA" sz="2400" b="1" dirty="0">
                <a:solidFill>
                  <a:srgbClr val="008000"/>
                </a:solidFill>
              </a:rPr>
              <a:t>       </a:t>
            </a:r>
            <a:r>
              <a:rPr kumimoji="1"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 високий і </a:t>
            </a:r>
            <a:r>
              <a:rPr kumimoji="1" lang="en-US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F-</a:t>
            </a:r>
            <a:r>
              <a:rPr kumimoji="1"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 значущий, це також свідчить про наявність </a:t>
            </a:r>
            <a:r>
              <a:rPr kumimoji="1" lang="uk-UA" altLang="uk-UA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мультиколінеарності</a:t>
            </a:r>
            <a:r>
              <a:rPr kumimoji="1" lang="uk-UA" alt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1" lang="en-US" alt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kumimoji="1" lang="en-US" altLang="uk-UA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oogle Shape;1114;p41"/>
          <p:cNvGrpSpPr/>
          <p:nvPr/>
        </p:nvGrpSpPr>
        <p:grpSpPr>
          <a:xfrm>
            <a:off x="8044350" y="3823855"/>
            <a:ext cx="786775" cy="722359"/>
            <a:chOff x="8841135" y="2681940"/>
            <a:chExt cx="720990" cy="720527"/>
          </a:xfrm>
        </p:grpSpPr>
        <p:sp>
          <p:nvSpPr>
            <p:cNvPr id="31" name="Google Shape;1115;p41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116;p41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117;p41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118;p41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119;p41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120;p41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1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556467"/>
              </p:ext>
            </p:extLst>
          </p:nvPr>
        </p:nvGraphicFramePr>
        <p:xfrm>
          <a:off x="4649788" y="1576538"/>
          <a:ext cx="731837" cy="49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6" name="Формула" r:id="rId4" imgW="177646" imgH="228402" progId="Equation.3">
                  <p:embed/>
                </p:oleObj>
              </mc:Choice>
              <mc:Fallback>
                <p:oleObj name="Формула" r:id="rId4" imgW="177646" imgH="228402" progId="Equation.3">
                  <p:embed/>
                  <p:pic>
                    <p:nvPicPr>
                      <p:cNvPr id="307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8" y="1576538"/>
                        <a:ext cx="731837" cy="4924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935230"/>
              </p:ext>
            </p:extLst>
          </p:nvPr>
        </p:nvGraphicFramePr>
        <p:xfrm>
          <a:off x="3116551" y="1921163"/>
          <a:ext cx="698067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7" name="Формула" r:id="rId6" imgW="253800" imgH="241200" progId="Equation.3">
                  <p:embed/>
                </p:oleObj>
              </mc:Choice>
              <mc:Fallback>
                <p:oleObj name="Формула" r:id="rId6" imgW="253800" imgH="241200" progId="Equation.3">
                  <p:embed/>
                  <p:pic>
                    <p:nvPicPr>
                      <p:cNvPr id="307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551" y="1921163"/>
                        <a:ext cx="698067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4348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1"/>
          <p:cNvSpPr txBox="1">
            <a:spLocks noGrp="1"/>
          </p:cNvSpPr>
          <p:nvPr>
            <p:ph type="title"/>
          </p:nvPr>
        </p:nvSpPr>
        <p:spPr>
          <a:xfrm>
            <a:off x="1047750" y="100725"/>
            <a:ext cx="6996600" cy="56507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kumimoji="1" lang="uk-UA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</a:t>
            </a:r>
            <a:r>
              <a:rPr kumimoji="1" lang="uk-UA" altLang="uk-UA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мультиколінеарності</a:t>
            </a:r>
            <a:r>
              <a:rPr kumimoji="1" lang="uk-UA" altLang="uk-UA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  <a:endParaRPr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2" name="Google Shape;722;p3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" name="Прямокутник 3"/>
          <p:cNvSpPr/>
          <p:nvPr/>
        </p:nvSpPr>
        <p:spPr>
          <a:xfrm>
            <a:off x="497272" y="1141885"/>
            <a:ext cx="7788289" cy="2585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35000"/>
              </a:lnSpc>
              <a:spcBef>
                <a:spcPct val="50000"/>
              </a:spcBef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коефіцієнт частинної детермінації  який обчислено для регресійних </a:t>
            </a:r>
            <a:r>
              <a:rPr lang="uk-UA" altLang="uk-UA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залежностей</a:t>
            </a: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між однією пояснювальною змінною та іншими, має значення, яке прямує до одиниці, то можна говорити про наявність </a:t>
            </a:r>
            <a:r>
              <a:rPr lang="uk-UA" altLang="uk-UA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мультиколінеарності</a:t>
            </a:r>
            <a:r>
              <a:rPr lang="uk-UA" alt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oogle Shape;1114;p41"/>
          <p:cNvGrpSpPr/>
          <p:nvPr/>
        </p:nvGrpSpPr>
        <p:grpSpPr>
          <a:xfrm>
            <a:off x="8044350" y="3823855"/>
            <a:ext cx="786775" cy="722359"/>
            <a:chOff x="8841135" y="2681940"/>
            <a:chExt cx="720990" cy="720527"/>
          </a:xfrm>
        </p:grpSpPr>
        <p:sp>
          <p:nvSpPr>
            <p:cNvPr id="31" name="Google Shape;1115;p41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116;p41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117;p41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118;p41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119;p41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120;p41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4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784228"/>
              </p:ext>
            </p:extLst>
          </p:nvPr>
        </p:nvGraphicFramePr>
        <p:xfrm>
          <a:off x="7125855" y="1671781"/>
          <a:ext cx="521855" cy="492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Формула" r:id="rId4" imgW="215713" imgH="253780" progId="Equation.3">
                  <p:embed/>
                </p:oleObj>
              </mc:Choice>
              <mc:Fallback>
                <p:oleObj name="Формула" r:id="rId4" imgW="215713" imgH="253780" progId="Equation.3">
                  <p:embed/>
                  <p:pic>
                    <p:nvPicPr>
                      <p:cNvPr id="409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5855" y="1671781"/>
                        <a:ext cx="521855" cy="4928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6291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/>
          </a:p>
        </p:txBody>
      </p:sp>
      <p:grpSp>
        <p:nvGrpSpPr>
          <p:cNvPr id="7" name="Google Shape;1377;p41"/>
          <p:cNvGrpSpPr/>
          <p:nvPr/>
        </p:nvGrpSpPr>
        <p:grpSpPr>
          <a:xfrm>
            <a:off x="3630705" y="1783976"/>
            <a:ext cx="1820117" cy="2160495"/>
            <a:chOff x="1570037" y="1341437"/>
            <a:chExt cx="4943475" cy="4576762"/>
          </a:xfrm>
        </p:grpSpPr>
        <p:sp>
          <p:nvSpPr>
            <p:cNvPr id="8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Прямокутник 5"/>
          <p:cNvSpPr/>
          <p:nvPr/>
        </p:nvSpPr>
        <p:spPr>
          <a:xfrm>
            <a:off x="369467" y="50362"/>
            <a:ext cx="63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altLang="uk-UA" sz="2400" kern="12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П.3</a:t>
            </a:r>
            <a:endParaRPr lang="en-US" altLang="uk-UA" sz="2400" kern="1200" dirty="0">
              <a:solidFill>
                <a:schemeClr val="tx1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335" y="20042"/>
            <a:ext cx="7858496" cy="1291510"/>
          </a:xfrm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uk-UA" altLang="uk-UA" sz="2400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sz="2400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4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sz="24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400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sz="2400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400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uk-UA" altLang="uk-UA" sz="2400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Фаррара-Глобера</a:t>
            </a:r>
            <a:r>
              <a:rPr lang="en-US" alt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 </a:t>
            </a:r>
            <a:r>
              <a:rPr lang="uk-UA" altLang="uk-UA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види статистичних критеріїв</a:t>
            </a:r>
            <a:r>
              <a:rPr lang="uk-UA" altLang="uk-UA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якими перевіряється </a:t>
            </a:r>
            <a:r>
              <a:rPr lang="uk-UA" altLang="uk-UA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мультиколінеарність</a:t>
            </a:r>
            <a:r>
              <a:rPr lang="uk-UA" altLang="uk-UA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uk-UA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125506" y="1633180"/>
            <a:ext cx="3641345" cy="92333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uk-UA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1).     - хі-квадрат. Для перевірки </a:t>
            </a:r>
            <a:endParaRPr lang="uk-UA" altLang="uk-UA" sz="18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uk-UA" altLang="uk-UA" sz="18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мультиколінеарності</a:t>
            </a:r>
            <a:r>
              <a:rPr lang="uk-UA" altLang="uk-UA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усього </a:t>
            </a:r>
            <a:r>
              <a:rPr lang="uk-UA" altLang="uk-UA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масиву</a:t>
            </a:r>
            <a:r>
              <a:rPr lang="uk-UA" altLang="uk-UA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незалежних змінних;</a:t>
            </a:r>
            <a:endParaRPr lang="en-US" altLang="uk-UA" sz="1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125506" y="2739735"/>
            <a:ext cx="3505200" cy="1200329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uk-UA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2).</a:t>
            </a:r>
            <a:r>
              <a:rPr lang="en-US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altLang="uk-UA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-критерій. Для </a:t>
            </a:r>
            <a:r>
              <a:rPr lang="uk-UA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 </a:t>
            </a:r>
            <a:r>
              <a:rPr lang="uk-UA" altLang="uk-UA" sz="18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мультиколінеарності</a:t>
            </a:r>
            <a:r>
              <a:rPr lang="uk-UA" altLang="uk-UA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 </a:t>
            </a:r>
            <a:r>
              <a:rPr lang="uk-UA" altLang="uk-UA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незалежної </a:t>
            </a:r>
            <a:r>
              <a:rPr lang="uk-UA" altLang="uk-UA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змінної з рештою змінних.</a:t>
            </a:r>
            <a:endParaRPr lang="en-US" altLang="uk-UA" sz="1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5450823" y="2746196"/>
            <a:ext cx="3746965" cy="1015663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uk-UA" altLang="uk-UA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3). </a:t>
            </a:r>
            <a:r>
              <a:rPr lang="en-US" altLang="uk-UA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uk-UA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altLang="uk-UA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критерій. Для перевірки </a:t>
            </a:r>
            <a:endParaRPr lang="uk-UA" altLang="uk-UA" sz="2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uk-UA" altLang="uk-UA"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мультиколінеарності</a:t>
            </a:r>
            <a:r>
              <a:rPr lang="uk-UA" altLang="uk-UA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 </a:t>
            </a:r>
            <a:r>
              <a:rPr lang="uk-UA" altLang="uk-UA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 незалежних змінних.</a:t>
            </a:r>
            <a:endParaRPr lang="en-US" altLang="uk-UA" sz="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866571"/>
              </p:ext>
            </p:extLst>
          </p:nvPr>
        </p:nvGraphicFramePr>
        <p:xfrm>
          <a:off x="409225" y="1546162"/>
          <a:ext cx="558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6" name="Формула" r:id="rId4" imgW="203112" imgH="228501" progId="Equation.3">
                  <p:embed/>
                </p:oleObj>
              </mc:Choice>
              <mc:Fallback>
                <p:oleObj name="Формула" r:id="rId4" imgW="203112" imgH="228501" progId="Equation.3">
                  <p:embed/>
                  <p:pic>
                    <p:nvPicPr>
                      <p:cNvPr id="512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25" y="1546162"/>
                        <a:ext cx="558800" cy="41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7365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Прямокутник 1"/>
          <p:cNvSpPr/>
          <p:nvPr/>
        </p:nvSpPr>
        <p:spPr>
          <a:xfrm>
            <a:off x="1379155" y="87039"/>
            <a:ext cx="4700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/>
            <a:r>
              <a:rPr kumimoji="1" lang="uk-UA" altLang="uk-UA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Опишемо алгоритм </a:t>
            </a:r>
            <a:r>
              <a:rPr kumimoji="1" lang="uk-UA" altLang="uk-UA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Фаррара-Глобера</a:t>
            </a:r>
            <a:r>
              <a:rPr kumimoji="1" lang="uk-UA" altLang="uk-UA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933391" y="487149"/>
            <a:ext cx="6891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 altLang="uk-UA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1. </a:t>
            </a:r>
            <a:r>
              <a:rPr lang="uk-UA" altLang="uk-UA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Стандартизація (нормалізація) змінних.</a:t>
            </a:r>
            <a:endParaRPr lang="en-US" altLang="uk-UA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933390" y="1025759"/>
            <a:ext cx="7269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uk-UA" alt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Нехай</a:t>
            </a:r>
            <a:r>
              <a:rPr kumimoji="1" lang="uk-UA" altLang="uk-UA" sz="2000" b="1" dirty="0" smtClean="0">
                <a:solidFill>
                  <a:schemeClr val="accent2"/>
                </a:solidFill>
              </a:rPr>
              <a:t>  </a:t>
            </a:r>
            <a:r>
              <a:rPr kumimoji="1" lang="uk-UA" altLang="uk-UA" sz="2000" dirty="0"/>
              <a:t> </a:t>
            </a:r>
            <a:r>
              <a:rPr kumimoji="1" lang="uk-UA" altLang="uk-UA" sz="2000" dirty="0" smtClean="0"/>
              <a:t>  </a:t>
            </a:r>
            <a:r>
              <a:rPr kumimoji="1" lang="uk-UA" alt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kumimoji="1" lang="uk-UA" altLang="uk-UA" sz="20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простартизуємо</a:t>
            </a:r>
            <a:r>
              <a:rPr kumimoji="1" lang="uk-UA" alt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вектори незалежних змінних </a:t>
            </a:r>
            <a:r>
              <a:rPr kumimoji="1" lang="uk-UA" altLang="uk-UA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економетричної</a:t>
            </a:r>
            <a:r>
              <a:rPr kumimoji="1" lang="uk-UA" altLang="uk-UA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моделі, тоді  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graphicFrame>
        <p:nvGraphicFramePr>
          <p:cNvPr id="23" name="Object 26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456660"/>
              </p:ext>
            </p:extLst>
          </p:nvPr>
        </p:nvGraphicFramePr>
        <p:xfrm>
          <a:off x="933390" y="1872145"/>
          <a:ext cx="39243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7" name="Формула" r:id="rId4" imgW="1270000" imgH="228600" progId="Equation.3">
                  <p:embed/>
                </p:oleObj>
              </mc:Choice>
              <mc:Fallback>
                <p:oleObj name="Формула" r:id="rId4" imgW="1270000" imgH="228600" progId="Equation.3">
                  <p:embed/>
                  <p:pic>
                    <p:nvPicPr>
                      <p:cNvPr id="6147" name="Object 26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390" y="1872145"/>
                        <a:ext cx="3924300" cy="703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кутник 20"/>
          <p:cNvSpPr/>
          <p:nvPr/>
        </p:nvSpPr>
        <p:spPr>
          <a:xfrm>
            <a:off x="5065717" y="2023721"/>
            <a:ext cx="3836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kumimoji="1" lang="uk-UA" altLang="uk-UA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</a:t>
            </a:r>
            <a:r>
              <a:rPr kumimoji="1" lang="uk-UA" altLang="uk-UA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першого  </a:t>
            </a:r>
            <a:r>
              <a:rPr kumimoji="1" lang="uk-UA" altLang="uk-UA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стовпчика. </a:t>
            </a:r>
          </a:p>
        </p:txBody>
      </p:sp>
      <p:graphicFrame>
        <p:nvGraphicFramePr>
          <p:cNvPr id="25" name="Object 26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453972"/>
              </p:ext>
            </p:extLst>
          </p:nvPr>
        </p:nvGraphicFramePr>
        <p:xfrm>
          <a:off x="560668" y="2713907"/>
          <a:ext cx="3168650" cy="1589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Формула" r:id="rId6" imgW="901700" imgH="508000" progId="Equation.3">
                  <p:embed/>
                </p:oleObj>
              </mc:Choice>
              <mc:Fallback>
                <p:oleObj name="Формула" r:id="rId6" imgW="901700" imgH="508000" progId="Equation.3">
                  <p:embed/>
                  <p:pic>
                    <p:nvPicPr>
                      <p:cNvPr id="6148" name="Object 26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668" y="2713907"/>
                        <a:ext cx="3168650" cy="158915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кутник 21"/>
          <p:cNvSpPr/>
          <p:nvPr/>
        </p:nvSpPr>
        <p:spPr>
          <a:xfrm>
            <a:off x="4156064" y="3354594"/>
            <a:ext cx="5032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kumimoji="1" lang="uk-UA" altLang="uk-UA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елементи стандартизованих векторів, де</a:t>
            </a:r>
            <a:endParaRPr kumimoji="1" lang="en-US" altLang="uk-UA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oogle Shape;1114;p41"/>
          <p:cNvGrpSpPr/>
          <p:nvPr/>
        </p:nvGrpSpPr>
        <p:grpSpPr>
          <a:xfrm>
            <a:off x="8044350" y="3823855"/>
            <a:ext cx="786775" cy="722359"/>
            <a:chOff x="8841135" y="2681940"/>
            <a:chExt cx="720990" cy="720527"/>
          </a:xfrm>
        </p:grpSpPr>
        <p:sp>
          <p:nvSpPr>
            <p:cNvPr id="29" name="Google Shape;1115;p41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16;p41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117;p41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118;p41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119;p41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120;p41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1114;p41"/>
          <p:cNvGrpSpPr/>
          <p:nvPr/>
        </p:nvGrpSpPr>
        <p:grpSpPr>
          <a:xfrm>
            <a:off x="8035385" y="3754704"/>
            <a:ext cx="786775" cy="722359"/>
            <a:chOff x="8841135" y="2681940"/>
            <a:chExt cx="720990" cy="720527"/>
          </a:xfrm>
        </p:grpSpPr>
        <p:sp>
          <p:nvSpPr>
            <p:cNvPr id="36" name="Google Shape;1115;p41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116;p41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117;p41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118;p41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119;p41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120;p41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366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" name="Google Shape;501;p1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Rectangle 587"/>
          <p:cNvSpPr>
            <a:spLocks noChangeArrowheads="1"/>
          </p:cNvSpPr>
          <p:nvPr/>
        </p:nvSpPr>
        <p:spPr bwMode="auto">
          <a:xfrm>
            <a:off x="1143000" y="419613"/>
            <a:ext cx="5840016" cy="43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кількість одиниць спостереження </a:t>
            </a:r>
          </a:p>
        </p:txBody>
      </p:sp>
      <p:sp>
        <p:nvSpPr>
          <p:cNvPr id="9" name="Rectangle 589"/>
          <p:cNvSpPr>
            <a:spLocks noChangeArrowheads="1"/>
          </p:cNvSpPr>
          <p:nvPr/>
        </p:nvSpPr>
        <p:spPr bwMode="auto">
          <a:xfrm>
            <a:off x="1143000" y="1078206"/>
            <a:ext cx="5111354" cy="43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ru-RU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пояснювальних змінних</a:t>
            </a:r>
            <a:r>
              <a:rPr kumimoji="1"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594"/>
          <p:cNvSpPr>
            <a:spLocks noChangeArrowheads="1"/>
          </p:cNvSpPr>
          <p:nvPr/>
        </p:nvSpPr>
        <p:spPr bwMode="auto">
          <a:xfrm>
            <a:off x="1612945" y="1808091"/>
            <a:ext cx="5485210" cy="80839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середня арифметична</a:t>
            </a:r>
            <a:r>
              <a:rPr kumimoji="1"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 незалежної змінної, </a:t>
            </a:r>
          </a:p>
        </p:txBody>
      </p:sp>
      <p:sp>
        <p:nvSpPr>
          <p:cNvPr id="11" name="Rectangle 597"/>
          <p:cNvSpPr>
            <a:spLocks noChangeArrowheads="1"/>
          </p:cNvSpPr>
          <p:nvPr/>
        </p:nvSpPr>
        <p:spPr bwMode="auto">
          <a:xfrm>
            <a:off x="1612945" y="2907308"/>
            <a:ext cx="4993354" cy="43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ru-RU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дисперсія </a:t>
            </a:r>
            <a:r>
              <a:rPr kumimoji="1" lang="en-US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 незалежної змінної.</a:t>
            </a:r>
            <a:r>
              <a:rPr kumimoji="1"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2" name="Object 5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433068"/>
              </p:ext>
            </p:extLst>
          </p:nvPr>
        </p:nvGraphicFramePr>
        <p:xfrm>
          <a:off x="6820387" y="450490"/>
          <a:ext cx="1033463" cy="489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2" name="Формула" r:id="rId4" imgW="520474" imgH="241195" progId="Equation.3">
                  <p:embed/>
                </p:oleObj>
              </mc:Choice>
              <mc:Fallback>
                <p:oleObj name="Формула" r:id="rId4" imgW="520474" imgH="241195" progId="Equation.3">
                  <p:embed/>
                  <p:pic>
                    <p:nvPicPr>
                      <p:cNvPr id="7170" name="Object 5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0387" y="450490"/>
                        <a:ext cx="1033463" cy="4893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86650"/>
              </p:ext>
            </p:extLst>
          </p:nvPr>
        </p:nvGraphicFramePr>
        <p:xfrm>
          <a:off x="6820387" y="1078206"/>
          <a:ext cx="1188244" cy="489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3" name="Формула" r:id="rId6" imgW="596900" imgH="241300" progId="Equation.3">
                  <p:embed/>
                </p:oleObj>
              </mc:Choice>
              <mc:Fallback>
                <p:oleObj name="Формула" r:id="rId6" imgW="596900" imgH="241300" progId="Equation.3">
                  <p:embed/>
                  <p:pic>
                    <p:nvPicPr>
                      <p:cNvPr id="7171" name="Object 5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0387" y="1078206"/>
                        <a:ext cx="1188244" cy="4893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123440"/>
              </p:ext>
            </p:extLst>
          </p:nvPr>
        </p:nvGraphicFramePr>
        <p:xfrm>
          <a:off x="1000405" y="1736799"/>
          <a:ext cx="453629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4" name="Формула" r:id="rId8" imgW="177646" imgH="228402" progId="Equation.3">
                  <p:embed/>
                </p:oleObj>
              </mc:Choice>
              <mc:Fallback>
                <p:oleObj name="Формула" r:id="rId8" imgW="177646" imgH="228402" progId="Equation.3">
                  <p:embed/>
                  <p:pic>
                    <p:nvPicPr>
                      <p:cNvPr id="7172" name="Object 5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405" y="1736799"/>
                        <a:ext cx="453629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263733"/>
              </p:ext>
            </p:extLst>
          </p:nvPr>
        </p:nvGraphicFramePr>
        <p:xfrm>
          <a:off x="940874" y="2796988"/>
          <a:ext cx="513160" cy="618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5" name="Формула" r:id="rId10" imgW="241195" imgH="241195" progId="Equation.3">
                  <p:embed/>
                </p:oleObj>
              </mc:Choice>
              <mc:Fallback>
                <p:oleObj name="Формула" r:id="rId10" imgW="241195" imgH="241195" progId="Equation.3">
                  <p:embed/>
                  <p:pic>
                    <p:nvPicPr>
                      <p:cNvPr id="7173" name="Object 5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874" y="2796988"/>
                        <a:ext cx="513160" cy="618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oogle Shape;1114;p41"/>
          <p:cNvGrpSpPr/>
          <p:nvPr/>
        </p:nvGrpSpPr>
        <p:grpSpPr>
          <a:xfrm>
            <a:off x="8008631" y="3716279"/>
            <a:ext cx="786775" cy="722359"/>
            <a:chOff x="8841135" y="2681940"/>
            <a:chExt cx="720990" cy="720527"/>
          </a:xfrm>
        </p:grpSpPr>
        <p:sp>
          <p:nvSpPr>
            <p:cNvPr id="17" name="Google Shape;1115;p41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116;p41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117;p41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118;p41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119;p41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20;p41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1589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" name="Google Shape;501;p1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6" name="Google Shape;1114;p41"/>
          <p:cNvGrpSpPr/>
          <p:nvPr/>
        </p:nvGrpSpPr>
        <p:grpSpPr>
          <a:xfrm>
            <a:off x="7798851" y="3848777"/>
            <a:ext cx="786775" cy="722359"/>
            <a:chOff x="8841135" y="2681940"/>
            <a:chExt cx="720990" cy="720527"/>
          </a:xfrm>
        </p:grpSpPr>
        <p:sp>
          <p:nvSpPr>
            <p:cNvPr id="17" name="Google Shape;1115;p41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116;p41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117;p41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118;p41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119;p41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20;p41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785253" y="311544"/>
            <a:ext cx="7580774" cy="80839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uk-UA" altLang="uk-UA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2.</a:t>
            </a:r>
            <a:r>
              <a:rPr kumimoji="1" lang="uk-UA" altLang="uk-UA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Знаходження кореляційної матриці, виходячи з матриці стандартизованих змінних:</a:t>
            </a:r>
          </a:p>
        </p:txBody>
      </p:sp>
      <p:graphicFrame>
        <p:nvGraphicFramePr>
          <p:cNvPr id="2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498385"/>
              </p:ext>
            </p:extLst>
          </p:nvPr>
        </p:nvGraphicFramePr>
        <p:xfrm>
          <a:off x="3088481" y="1216575"/>
          <a:ext cx="2084154" cy="755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" name="Формула" r:id="rId4" imgW="634725" imgH="228501" progId="Equation.3">
                  <p:embed/>
                </p:oleObj>
              </mc:Choice>
              <mc:Fallback>
                <p:oleObj name="Формула" r:id="rId4" imgW="634725" imgH="228501" progId="Equation.3">
                  <p:embed/>
                  <p:pic>
                    <p:nvPicPr>
                      <p:cNvPr id="819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8481" y="1216575"/>
                        <a:ext cx="2084154" cy="75566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830603" y="2282427"/>
            <a:ext cx="5023247" cy="7160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матриця стандартизованих незалежних (пояснювальних) змінних;</a:t>
            </a:r>
            <a:endParaRPr kumimoji="1" lang="uk-UA" altLang="uk-UA" sz="210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2849217" y="3455881"/>
            <a:ext cx="5588794" cy="3928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матриця транспонована до матриці Х</a:t>
            </a:r>
            <a:r>
              <a:rPr kumimoji="1" lang="en-US" altLang="uk-UA" sz="2100" dirty="0">
                <a:solidFill>
                  <a:srgbClr val="000066"/>
                </a:solidFill>
                <a:cs typeface="Arial" panose="020B0604020202020204" pitchFamily="34" charset="0"/>
              </a:rPr>
              <a:t>*</a:t>
            </a: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1" lang="uk-UA" altLang="uk-UA" sz="210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785253" y="2282427"/>
            <a:ext cx="508151" cy="43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endParaRPr kumimoji="1" lang="uk-UA" altLang="uk-UA" sz="240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535999"/>
              </p:ext>
            </p:extLst>
          </p:nvPr>
        </p:nvGraphicFramePr>
        <p:xfrm>
          <a:off x="1630387" y="2232876"/>
          <a:ext cx="60126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" name="Формула" r:id="rId6" imgW="215713" imgH="190335" progId="Equation.3">
                  <p:embed/>
                </p:oleObj>
              </mc:Choice>
              <mc:Fallback>
                <p:oleObj name="Формула" r:id="rId6" imgW="215713" imgH="190335" progId="Equation.3">
                  <p:embed/>
                  <p:pic>
                    <p:nvPicPr>
                      <p:cNvPr id="819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87" y="2232876"/>
                        <a:ext cx="601265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490491"/>
              </p:ext>
            </p:extLst>
          </p:nvPr>
        </p:nvGraphicFramePr>
        <p:xfrm>
          <a:off x="1582761" y="3241558"/>
          <a:ext cx="648891" cy="607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1" name="Формула" r:id="rId8" imgW="241300" imgH="228600" progId="Equation.3">
                  <p:embed/>
                </p:oleObj>
              </mc:Choice>
              <mc:Fallback>
                <p:oleObj name="Формула" r:id="rId8" imgW="241300" imgH="228600" progId="Equation.3">
                  <p:embed/>
                  <p:pic>
                    <p:nvPicPr>
                      <p:cNvPr id="819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61" y="3241558"/>
                        <a:ext cx="648891" cy="6072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259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1143001" y="0"/>
            <a:ext cx="594122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100" b="0">
                <a:solidFill>
                  <a:schemeClr val="tx2"/>
                </a:solidFill>
                <a:latin typeface="Times New Roman" panose="02020603050405020304" pitchFamily="18" charset="0"/>
              </a:rPr>
              <a:t>П.3</a:t>
            </a:r>
            <a:endParaRPr lang="en-US" altLang="uk-UA" sz="21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1143000" y="2362035"/>
            <a:ext cx="139525" cy="2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050"/>
          </a:p>
        </p:txBody>
      </p:sp>
      <p:sp>
        <p:nvSpPr>
          <p:cNvPr id="9225" name="Rectangle 13"/>
          <p:cNvSpPr>
            <a:spLocks noChangeArrowheads="1"/>
          </p:cNvSpPr>
          <p:nvPr/>
        </p:nvSpPr>
        <p:spPr bwMode="auto">
          <a:xfrm>
            <a:off x="1143000" y="2278691"/>
            <a:ext cx="139525" cy="2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050"/>
          </a:p>
        </p:txBody>
      </p:sp>
      <p:sp>
        <p:nvSpPr>
          <p:cNvPr id="9226" name="Rectangle 15"/>
          <p:cNvSpPr>
            <a:spLocks noChangeArrowheads="1"/>
          </p:cNvSpPr>
          <p:nvPr/>
        </p:nvSpPr>
        <p:spPr bwMode="auto">
          <a:xfrm>
            <a:off x="1143000" y="2364416"/>
            <a:ext cx="139525" cy="2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050"/>
          </a:p>
        </p:txBody>
      </p:sp>
      <p:sp>
        <p:nvSpPr>
          <p:cNvPr id="9227" name="Rectangle 17"/>
          <p:cNvSpPr>
            <a:spLocks noChangeArrowheads="1"/>
          </p:cNvSpPr>
          <p:nvPr/>
        </p:nvSpPr>
        <p:spPr bwMode="auto">
          <a:xfrm>
            <a:off x="1385236" y="2085981"/>
            <a:ext cx="463267" cy="3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endParaRPr lang="en-US" altLang="uk-UA" sz="21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8" name="Rectangle 19"/>
          <p:cNvSpPr>
            <a:spLocks noChangeArrowheads="1"/>
          </p:cNvSpPr>
          <p:nvPr/>
        </p:nvSpPr>
        <p:spPr bwMode="auto">
          <a:xfrm>
            <a:off x="2028476" y="250171"/>
            <a:ext cx="4381007" cy="439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uk-UA" altLang="uk-UA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3. </a:t>
            </a:r>
            <a:r>
              <a:rPr kumimoji="1" lang="uk-UA" altLang="uk-UA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критерію </a:t>
            </a:r>
            <a:endParaRPr kumimoji="1" lang="uk-UA" altLang="uk-UA" sz="2400" b="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21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332138"/>
              </p:ext>
            </p:extLst>
          </p:nvPr>
        </p:nvGraphicFramePr>
        <p:xfrm>
          <a:off x="6498035" y="115656"/>
          <a:ext cx="740569" cy="590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6" name="Формула" r:id="rId3" imgW="203112" imgH="228501" progId="Equation.3">
                  <p:embed/>
                </p:oleObj>
              </mc:Choice>
              <mc:Fallback>
                <p:oleObj name="Формула" r:id="rId3" imgW="203112" imgH="228501" progId="Equation.3">
                  <p:embed/>
                  <p:pic>
                    <p:nvPicPr>
                      <p:cNvPr id="921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8035" y="115656"/>
                        <a:ext cx="740569" cy="590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Rectangle 20"/>
          <p:cNvSpPr>
            <a:spLocks noChangeArrowheads="1"/>
          </p:cNvSpPr>
          <p:nvPr/>
        </p:nvSpPr>
        <p:spPr bwMode="auto">
          <a:xfrm>
            <a:off x="5975747" y="1003837"/>
            <a:ext cx="2469005" cy="439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хі-квадрат.</a:t>
            </a:r>
            <a:endParaRPr kumimoji="1" lang="uk-UA" altLang="uk-UA" sz="240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0" name="Rectangle 22"/>
          <p:cNvSpPr>
            <a:spLocks noChangeArrowheads="1"/>
          </p:cNvSpPr>
          <p:nvPr/>
        </p:nvSpPr>
        <p:spPr bwMode="auto">
          <a:xfrm>
            <a:off x="4502238" y="2292978"/>
            <a:ext cx="139525" cy="2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uk-UA" sz="1050"/>
          </a:p>
        </p:txBody>
      </p:sp>
      <p:graphicFrame>
        <p:nvGraphicFramePr>
          <p:cNvPr id="921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587721"/>
              </p:ext>
            </p:extLst>
          </p:nvPr>
        </p:nvGraphicFramePr>
        <p:xfrm>
          <a:off x="1439467" y="735806"/>
          <a:ext cx="4374356" cy="1063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7" name="Формула" r:id="rId5" imgW="1790700" imgH="431800" progId="Equation.3">
                  <p:embed/>
                </p:oleObj>
              </mc:Choice>
              <mc:Fallback>
                <p:oleObj name="Формула" r:id="rId5" imgW="1790700" imgH="431800" progId="Equation.3">
                  <p:embed/>
                  <p:pic>
                    <p:nvPicPr>
                      <p:cNvPr id="921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467" y="735806"/>
                        <a:ext cx="4374356" cy="1063229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857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Rectangle 24"/>
          <p:cNvSpPr>
            <a:spLocks noChangeArrowheads="1"/>
          </p:cNvSpPr>
          <p:nvPr/>
        </p:nvSpPr>
        <p:spPr bwMode="auto">
          <a:xfrm>
            <a:off x="1143000" y="-115657"/>
            <a:ext cx="139525" cy="2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050"/>
          </a:p>
        </p:txBody>
      </p:sp>
      <p:graphicFrame>
        <p:nvGraphicFramePr>
          <p:cNvPr id="9220" name="Object 23"/>
          <p:cNvGraphicFramePr>
            <a:graphicFrameLocks noChangeAspect="1"/>
          </p:cNvGraphicFramePr>
          <p:nvPr/>
        </p:nvGraphicFramePr>
        <p:xfrm>
          <a:off x="1871662" y="1977629"/>
          <a:ext cx="491729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8" name="Формула" r:id="rId7" imgW="152268" imgH="253780" progId="Equation.3">
                  <p:embed/>
                </p:oleObj>
              </mc:Choice>
              <mc:Fallback>
                <p:oleObj name="Формула" r:id="rId7" imgW="152268" imgH="253780" progId="Equation.3">
                  <p:embed/>
                  <p:pic>
                    <p:nvPicPr>
                      <p:cNvPr id="922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2" y="1977629"/>
                        <a:ext cx="491729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2" name="Rectangle 25"/>
          <p:cNvSpPr>
            <a:spLocks noChangeArrowheads="1"/>
          </p:cNvSpPr>
          <p:nvPr/>
        </p:nvSpPr>
        <p:spPr bwMode="auto">
          <a:xfrm>
            <a:off x="2519363" y="2085981"/>
            <a:ext cx="4719241" cy="392896"/>
          </a:xfrm>
          <a:prstGeom prst="rect">
            <a:avLst/>
          </a:prstGeom>
          <a:noFill/>
          <a:ln w="28575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визначник кореляційної матриці</a:t>
            </a:r>
            <a:r>
              <a:rPr kumimoji="1" lang="uk-UA" altLang="uk-UA" sz="2100" dirty="0">
                <a:solidFill>
                  <a:srgbClr val="333300"/>
                </a:solidFill>
              </a:rPr>
              <a:t> </a:t>
            </a:r>
            <a:r>
              <a:rPr kumimoji="1" lang="en-US" altLang="uk-UA" sz="2100" i="1" dirty="0">
                <a:solidFill>
                  <a:srgbClr val="333300"/>
                </a:solidFill>
              </a:rPr>
              <a:t>r</a:t>
            </a:r>
            <a:r>
              <a:rPr kumimoji="1" lang="uk-UA" altLang="uk-UA" sz="2100" i="1" dirty="0">
                <a:solidFill>
                  <a:srgbClr val="333300"/>
                </a:solidFill>
              </a:rPr>
              <a:t>.</a:t>
            </a:r>
            <a:r>
              <a:rPr kumimoji="1" lang="en-US" altLang="uk-UA" sz="2100" dirty="0">
                <a:solidFill>
                  <a:srgbClr val="333300"/>
                </a:solidFill>
              </a:rPr>
              <a:t> </a:t>
            </a:r>
          </a:p>
        </p:txBody>
      </p:sp>
      <p:sp>
        <p:nvSpPr>
          <p:cNvPr id="9233" name="Rectangle 26"/>
          <p:cNvSpPr>
            <a:spLocks noChangeArrowheads="1"/>
          </p:cNvSpPr>
          <p:nvPr/>
        </p:nvSpPr>
        <p:spPr bwMode="auto">
          <a:xfrm>
            <a:off x="1140970" y="3189761"/>
            <a:ext cx="936154" cy="3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sz="2100" dirty="0"/>
              <a:t>Якщо</a:t>
            </a:r>
            <a:r>
              <a:rPr kumimoji="1" lang="en-US" altLang="uk-UA" sz="2100" dirty="0"/>
              <a:t> </a:t>
            </a:r>
          </a:p>
        </p:txBody>
      </p:sp>
      <p:sp>
        <p:nvSpPr>
          <p:cNvPr id="9234" name="Rectangle 28"/>
          <p:cNvSpPr>
            <a:spLocks noChangeArrowheads="1"/>
          </p:cNvSpPr>
          <p:nvPr/>
        </p:nvSpPr>
        <p:spPr bwMode="auto">
          <a:xfrm>
            <a:off x="1143000" y="2370369"/>
            <a:ext cx="139525" cy="2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050"/>
          </a:p>
        </p:txBody>
      </p:sp>
      <p:graphicFrame>
        <p:nvGraphicFramePr>
          <p:cNvPr id="922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028203"/>
              </p:ext>
            </p:extLst>
          </p:nvPr>
        </p:nvGraphicFramePr>
        <p:xfrm>
          <a:off x="2146870" y="3181349"/>
          <a:ext cx="207883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9" name="Формула" r:id="rId9" imgW="889000" imgH="228600" progId="Equation.3">
                  <p:embed/>
                </p:oleObj>
              </mc:Choice>
              <mc:Fallback>
                <p:oleObj name="Формула" r:id="rId9" imgW="889000" imgH="228600" progId="Equation.3">
                  <p:embed/>
                  <p:pic>
                    <p:nvPicPr>
                      <p:cNvPr id="922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870" y="3181349"/>
                        <a:ext cx="2078831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Rectangle 29"/>
          <p:cNvSpPr>
            <a:spLocks noChangeArrowheads="1"/>
          </p:cNvSpPr>
          <p:nvPr/>
        </p:nvSpPr>
        <p:spPr bwMode="auto">
          <a:xfrm>
            <a:off x="1071224" y="3237129"/>
            <a:ext cx="7615518" cy="909960"/>
          </a:xfrm>
          <a:prstGeom prst="rect">
            <a:avLst/>
          </a:prstGeom>
          <a:noFill/>
          <a:ln w="28575" algn="ctr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sz="21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sz="21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kumimoji="1" lang="uk-UA" altLang="uk-UA" sz="2100" dirty="0" smtClean="0">
                <a:solidFill>
                  <a:srgbClr val="CC3300"/>
                </a:solidFill>
              </a:rPr>
              <a:t>                              </a:t>
            </a:r>
            <a:r>
              <a:rPr kumimoji="1" lang="uk-UA" altLang="uk-UA" sz="21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 </a:t>
            </a: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масиві пояснювальних змінних </a:t>
            </a:r>
            <a:r>
              <a:rPr kumimoji="1" lang="uk-UA" altLang="uk-UA" sz="21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 </a:t>
            </a:r>
            <a:r>
              <a:rPr kumimoji="1" lang="uk-UA" altLang="uk-UA" sz="21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мультиколінеарність</a:t>
            </a:r>
            <a:r>
              <a:rPr kumimoji="1" lang="uk-UA" altLang="uk-UA" sz="21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0" name="Google Shape;1114;p41"/>
          <p:cNvGrpSpPr/>
          <p:nvPr/>
        </p:nvGrpSpPr>
        <p:grpSpPr>
          <a:xfrm>
            <a:off x="8051364" y="4293074"/>
            <a:ext cx="786775" cy="722359"/>
            <a:chOff x="8841135" y="2681940"/>
            <a:chExt cx="720990" cy="720527"/>
          </a:xfrm>
        </p:grpSpPr>
        <p:sp>
          <p:nvSpPr>
            <p:cNvPr id="21" name="Google Shape;1115;p41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16;p41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17;p41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118;p41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119;p41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120;p41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68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7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448107" y="1454243"/>
            <a:ext cx="6261540" cy="439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uk-UA" altLang="uk-UA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4.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оберненої матриці:</a:t>
            </a:r>
          </a:p>
        </p:txBody>
      </p:sp>
      <p:graphicFrame>
        <p:nvGraphicFramePr>
          <p:cNvPr id="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386670"/>
              </p:ext>
            </p:extLst>
          </p:nvPr>
        </p:nvGraphicFramePr>
        <p:xfrm>
          <a:off x="2113009" y="2514740"/>
          <a:ext cx="4320779" cy="1092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Формула" r:id="rId4" imgW="1143000" imgH="292100" progId="Equation.3">
                  <p:embed/>
                </p:oleObj>
              </mc:Choice>
              <mc:Fallback>
                <p:oleObj name="Формула" r:id="rId4" imgW="1143000" imgH="292100" progId="Equation.3">
                  <p:embed/>
                  <p:pic>
                    <p:nvPicPr>
                      <p:cNvPr id="1024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3009" y="2514740"/>
                        <a:ext cx="4320779" cy="109299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oogle Shape;1114;p41"/>
          <p:cNvGrpSpPr/>
          <p:nvPr/>
        </p:nvGrpSpPr>
        <p:grpSpPr>
          <a:xfrm>
            <a:off x="8044350" y="3823855"/>
            <a:ext cx="786775" cy="722359"/>
            <a:chOff x="8841135" y="2681940"/>
            <a:chExt cx="720990" cy="720527"/>
          </a:xfrm>
        </p:grpSpPr>
        <p:sp>
          <p:nvSpPr>
            <p:cNvPr id="8" name="Google Shape;1115;p41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16;p41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17;p41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18;p41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19;p41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20;p41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6638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49A8F3-2637-4CD6-BBF7-82963FF1628D}" type="slidenum">
              <a:rPr lang="en-US" altLang="uk-UA" b="0"/>
              <a:pPr eaLnBrk="1" hangingPunct="1"/>
              <a:t>18</a:t>
            </a:fld>
            <a:endParaRPr lang="en-US" altLang="uk-UA" b="0"/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1849155" y="267920"/>
            <a:ext cx="4754507" cy="439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uk-UA" altLang="uk-UA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5.</a:t>
            </a:r>
            <a:r>
              <a:rPr kumimoji="1" lang="uk-UA" altLang="uk-UA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Обчислення </a:t>
            </a:r>
            <a:r>
              <a:rPr kumimoji="1" lang="en-US" altLang="uk-UA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uk-UA" altLang="uk-UA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-критеріїв:</a:t>
            </a: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1143000" y="2307266"/>
            <a:ext cx="139525" cy="2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050"/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481457"/>
              </p:ext>
            </p:extLst>
          </p:nvPr>
        </p:nvGraphicFramePr>
        <p:xfrm>
          <a:off x="3092825" y="706983"/>
          <a:ext cx="2667420" cy="880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Формула" r:id="rId3" imgW="1193800" imgH="393700" progId="Equation.3">
                  <p:embed/>
                </p:oleObj>
              </mc:Choice>
              <mc:Fallback>
                <p:oleObj name="Формула" r:id="rId3" imgW="1193800" imgH="393700" progId="Equation.3">
                  <p:embed/>
                  <p:pic>
                    <p:nvPicPr>
                      <p:cNvPr id="1126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825" y="706983"/>
                        <a:ext cx="2667420" cy="88012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1385888" y="1653784"/>
            <a:ext cx="463267" cy="3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sz="21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1143000" y="2370369"/>
            <a:ext cx="139525" cy="2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050"/>
          </a:p>
        </p:txBody>
      </p:sp>
      <p:graphicFrame>
        <p:nvGraphicFramePr>
          <p:cNvPr id="1126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007475"/>
              </p:ext>
            </p:extLst>
          </p:nvPr>
        </p:nvGraphicFramePr>
        <p:xfrm>
          <a:off x="2042574" y="1504565"/>
          <a:ext cx="661988" cy="691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9" name="Формула" r:id="rId5" imgW="203112" imgH="228501" progId="Equation.3">
                  <p:embed/>
                </p:oleObj>
              </mc:Choice>
              <mc:Fallback>
                <p:oleObj name="Формула" r:id="rId5" imgW="203112" imgH="228501" progId="Equation.3">
                  <p:embed/>
                  <p:pic>
                    <p:nvPicPr>
                      <p:cNvPr id="1126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2574" y="1504565"/>
                        <a:ext cx="661988" cy="6913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Rectangle 10"/>
          <p:cNvSpPr>
            <a:spLocks noChangeArrowheads="1"/>
          </p:cNvSpPr>
          <p:nvPr/>
        </p:nvSpPr>
        <p:spPr bwMode="auto">
          <a:xfrm>
            <a:off x="2897981" y="1653784"/>
            <a:ext cx="4345740" cy="3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діагональні елементи матриці С</a:t>
            </a:r>
            <a:r>
              <a:rPr kumimoji="1" lang="en-US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1331119" y="2299698"/>
            <a:ext cx="918520" cy="3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sz="21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1143000" y="2364416"/>
            <a:ext cx="139525" cy="2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050"/>
          </a:p>
        </p:txBody>
      </p:sp>
      <p:graphicFrame>
        <p:nvGraphicFramePr>
          <p:cNvPr id="11268" name="Object 12"/>
          <p:cNvGraphicFramePr>
            <a:graphicFrameLocks noChangeAspect="1"/>
          </p:cNvGraphicFramePr>
          <p:nvPr/>
        </p:nvGraphicFramePr>
        <p:xfrm>
          <a:off x="2195512" y="2193131"/>
          <a:ext cx="18907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0" name="Формула" r:id="rId7" imgW="825500" imgH="241300" progId="Equation.3">
                  <p:embed/>
                </p:oleObj>
              </mc:Choice>
              <mc:Fallback>
                <p:oleObj name="Формула" r:id="rId7" imgW="825500" imgH="241300" progId="Equation.3">
                  <p:embed/>
                  <p:pic>
                    <p:nvPicPr>
                      <p:cNvPr id="112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2" y="2193131"/>
                        <a:ext cx="18907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1553087" y="2222177"/>
            <a:ext cx="6920181" cy="98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, тоді відповідна </a:t>
            </a:r>
            <a:r>
              <a:rPr kumimoji="1" lang="en-US" altLang="uk-UA" sz="21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uk-UA" altLang="uk-UA" sz="21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незалежна змінна буде колінеарна з іншими.</a:t>
            </a:r>
            <a:r>
              <a:rPr kumimoji="1" lang="en-US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1553087" y="3251404"/>
            <a:ext cx="5531963" cy="3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 детермінації для кожної змінної:</a:t>
            </a:r>
          </a:p>
        </p:txBody>
      </p:sp>
      <p:sp>
        <p:nvSpPr>
          <p:cNvPr id="11280" name="Rectangle 17"/>
          <p:cNvSpPr>
            <a:spLocks noChangeArrowheads="1"/>
          </p:cNvSpPr>
          <p:nvPr/>
        </p:nvSpPr>
        <p:spPr bwMode="auto">
          <a:xfrm>
            <a:off x="1143000" y="2292978"/>
            <a:ext cx="139525" cy="2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050"/>
          </a:p>
        </p:txBody>
      </p:sp>
      <p:graphicFrame>
        <p:nvGraphicFramePr>
          <p:cNvPr id="1126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004476"/>
              </p:ext>
            </p:extLst>
          </p:nvPr>
        </p:nvGraphicFramePr>
        <p:xfrm>
          <a:off x="3400811" y="3821849"/>
          <a:ext cx="2051447" cy="1064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1" name="Формула" r:id="rId9" imgW="837836" imgH="431613" progId="Equation.3">
                  <p:embed/>
                </p:oleObj>
              </mc:Choice>
              <mc:Fallback>
                <p:oleObj name="Формула" r:id="rId9" imgW="837836" imgH="431613" progId="Equation.3">
                  <p:embed/>
                  <p:pic>
                    <p:nvPicPr>
                      <p:cNvPr id="1126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811" y="3821849"/>
                        <a:ext cx="2051447" cy="1064419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1" name="Rectangle 18"/>
          <p:cNvSpPr>
            <a:spLocks noChangeArrowheads="1"/>
          </p:cNvSpPr>
          <p:nvPr/>
        </p:nvSpPr>
        <p:spPr bwMode="auto">
          <a:xfrm>
            <a:off x="1143001" y="0"/>
            <a:ext cx="594122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100" b="0">
                <a:solidFill>
                  <a:schemeClr val="tx2"/>
                </a:solidFill>
                <a:latin typeface="Times New Roman" panose="02020603050405020304" pitchFamily="18" charset="0"/>
              </a:rPr>
              <a:t>П.3</a:t>
            </a:r>
            <a:endParaRPr lang="en-US" altLang="uk-UA" sz="21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8" name="Google Shape;1114;p41"/>
          <p:cNvGrpSpPr/>
          <p:nvPr/>
        </p:nvGrpSpPr>
        <p:grpSpPr>
          <a:xfrm>
            <a:off x="8044350" y="3823855"/>
            <a:ext cx="786775" cy="722359"/>
            <a:chOff x="8841135" y="2681940"/>
            <a:chExt cx="720990" cy="720527"/>
          </a:xfrm>
        </p:grpSpPr>
        <p:sp>
          <p:nvSpPr>
            <p:cNvPr id="19" name="Google Shape;1115;p41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116;p41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117;p41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18;p41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19;p41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120;p41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1168;p41"/>
          <p:cNvGrpSpPr/>
          <p:nvPr/>
        </p:nvGrpSpPr>
        <p:grpSpPr>
          <a:xfrm>
            <a:off x="276511" y="3918054"/>
            <a:ext cx="815788" cy="707764"/>
            <a:chOff x="4539787" y="1011032"/>
            <a:chExt cx="598958" cy="720261"/>
          </a:xfrm>
        </p:grpSpPr>
        <p:sp>
          <p:nvSpPr>
            <p:cNvPr id="26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883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11778A-8A9A-4477-AE36-C48AF3F63811}" type="slidenum">
              <a:rPr lang="en-US" altLang="uk-UA" b="0"/>
              <a:pPr eaLnBrk="1" hangingPunct="1"/>
              <a:t>19</a:t>
            </a:fld>
            <a:endParaRPr lang="en-US" altLang="uk-UA" b="0"/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1385888" y="366734"/>
            <a:ext cx="6924394" cy="80839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uk-UA" altLang="uk-UA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6.</a:t>
            </a:r>
            <a:r>
              <a:rPr kumimoji="1" lang="uk-UA" altLang="uk-UA" sz="2400" dirty="0">
                <a:solidFill>
                  <a:srgbClr val="FF0000"/>
                </a:solidFill>
              </a:rPr>
              <a:t> </a:t>
            </a:r>
            <a:r>
              <a:rPr kumimoji="1" lang="uk-UA" altLang="uk-UA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Знаходження частинних коефіцієнтів кореляції:</a:t>
            </a:r>
          </a:p>
        </p:txBody>
      </p:sp>
      <p:sp>
        <p:nvSpPr>
          <p:cNvPr id="12296" name="Rectangle 6"/>
          <p:cNvSpPr>
            <a:spLocks noChangeArrowheads="1"/>
          </p:cNvSpPr>
          <p:nvPr/>
        </p:nvSpPr>
        <p:spPr bwMode="auto">
          <a:xfrm>
            <a:off x="1143000" y="2276310"/>
            <a:ext cx="139525" cy="2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050"/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972033"/>
              </p:ext>
            </p:extLst>
          </p:nvPr>
        </p:nvGraphicFramePr>
        <p:xfrm>
          <a:off x="3275410" y="1221581"/>
          <a:ext cx="2214563" cy="1210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2" name="Формула" r:id="rId3" imgW="876300" imgH="482600" progId="Equation.3">
                  <p:embed/>
                </p:oleObj>
              </mc:Choice>
              <mc:Fallback>
                <p:oleObj name="Формула" r:id="rId3" imgW="876300" imgH="482600" progId="Equation.3">
                  <p:embed/>
                  <p:pic>
                    <p:nvPicPr>
                      <p:cNvPr id="1229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410" y="1221581"/>
                        <a:ext cx="2214563" cy="1210866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8575">
                        <a:solidFill>
                          <a:schemeClr val="accent1">
                            <a:lumMod val="75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Rectangle 7"/>
          <p:cNvSpPr>
            <a:spLocks noChangeArrowheads="1"/>
          </p:cNvSpPr>
          <p:nvPr/>
        </p:nvSpPr>
        <p:spPr bwMode="auto">
          <a:xfrm>
            <a:off x="1349603" y="2561170"/>
            <a:ext cx="463267" cy="3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kumimoji="1" lang="en-US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1143000" y="2364416"/>
            <a:ext cx="139525" cy="2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050"/>
          </a:p>
        </p:txBody>
      </p:sp>
      <p:graphicFrame>
        <p:nvGraphicFramePr>
          <p:cNvPr id="1229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858381"/>
              </p:ext>
            </p:extLst>
          </p:nvPr>
        </p:nvGraphicFramePr>
        <p:xfrm>
          <a:off x="1879948" y="2438751"/>
          <a:ext cx="48934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3" name="Формула" r:id="rId5" imgW="177646" imgH="241091" progId="Equation.3">
                  <p:embed/>
                </p:oleObj>
              </mc:Choice>
              <mc:Fallback>
                <p:oleObj name="Формула" r:id="rId5" imgW="177646" imgH="241091" progId="Equation.3">
                  <p:embed/>
                  <p:pic>
                    <p:nvPicPr>
                      <p:cNvPr id="1229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948" y="2438751"/>
                        <a:ext cx="48934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2528538" y="2558158"/>
            <a:ext cx="5292328" cy="71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елемент матриці С, що міститься в </a:t>
            </a:r>
            <a:r>
              <a:rPr kumimoji="1" lang="en-US" altLang="uk-UA" sz="21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uk-UA" altLang="uk-UA" sz="21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 рядку і </a:t>
            </a:r>
            <a:r>
              <a:rPr kumimoji="1" lang="en-US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1" lang="ru-RU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 стовпці;</a:t>
            </a:r>
            <a:r>
              <a:rPr kumimoji="1" lang="en-US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143000" y="2370369"/>
            <a:ext cx="139525" cy="2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050"/>
          </a:p>
        </p:txBody>
      </p:sp>
      <p:graphicFrame>
        <p:nvGraphicFramePr>
          <p:cNvPr id="12292" name="Object 11"/>
          <p:cNvGraphicFramePr>
            <a:graphicFrameLocks noChangeAspect="1"/>
          </p:cNvGraphicFramePr>
          <p:nvPr/>
        </p:nvGraphicFramePr>
        <p:xfrm>
          <a:off x="1439466" y="3274219"/>
          <a:ext cx="614363" cy="679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4" name="Формула" r:id="rId7" imgW="203112" imgH="228501" progId="Equation.3">
                  <p:embed/>
                </p:oleObj>
              </mc:Choice>
              <mc:Fallback>
                <p:oleObj name="Формула" r:id="rId7" imgW="203112" imgH="228501" progId="Equation.3">
                  <p:embed/>
                  <p:pic>
                    <p:nvPicPr>
                      <p:cNvPr id="1229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466" y="3274219"/>
                        <a:ext cx="614363" cy="6798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2087166" y="3487941"/>
            <a:ext cx="282129" cy="3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sz="21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kumimoji="1" lang="en-US" altLang="uk-UA" sz="21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302" name="Rectangle 15"/>
          <p:cNvSpPr>
            <a:spLocks noChangeArrowheads="1"/>
          </p:cNvSpPr>
          <p:nvPr/>
        </p:nvSpPr>
        <p:spPr bwMode="auto">
          <a:xfrm>
            <a:off x="1143000" y="2250116"/>
            <a:ext cx="139525" cy="2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050"/>
          </a:p>
        </p:txBody>
      </p:sp>
      <p:graphicFrame>
        <p:nvGraphicFramePr>
          <p:cNvPr id="12293" name="Object 14"/>
          <p:cNvGraphicFramePr>
            <a:graphicFrameLocks noChangeAspect="1"/>
          </p:cNvGraphicFramePr>
          <p:nvPr/>
        </p:nvGraphicFramePr>
        <p:xfrm>
          <a:off x="2357438" y="3274219"/>
          <a:ext cx="571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5" name="Формула" r:id="rId9" imgW="190417" imgH="241195" progId="Equation.3">
                  <p:embed/>
                </p:oleObj>
              </mc:Choice>
              <mc:Fallback>
                <p:oleObj name="Формула" r:id="rId9" imgW="190417" imgH="241195" progId="Equation.3">
                  <p:embed/>
                  <p:pic>
                    <p:nvPicPr>
                      <p:cNvPr id="1229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3274219"/>
                        <a:ext cx="57150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Rectangle 17"/>
          <p:cNvSpPr>
            <a:spLocks noChangeArrowheads="1"/>
          </p:cNvSpPr>
          <p:nvPr/>
        </p:nvSpPr>
        <p:spPr bwMode="auto">
          <a:xfrm>
            <a:off x="3059906" y="3489728"/>
            <a:ext cx="4368182" cy="3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sz="21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діагональні елементи матриці С.</a:t>
            </a:r>
            <a:r>
              <a:rPr kumimoji="1" lang="en-US" altLang="uk-UA" sz="21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304" name="Rectangle 18"/>
          <p:cNvSpPr>
            <a:spLocks noChangeArrowheads="1"/>
          </p:cNvSpPr>
          <p:nvPr/>
        </p:nvSpPr>
        <p:spPr bwMode="auto">
          <a:xfrm>
            <a:off x="1143001" y="0"/>
            <a:ext cx="594122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100" b="0">
                <a:solidFill>
                  <a:schemeClr val="tx2"/>
                </a:solidFill>
                <a:latin typeface="Times New Roman" panose="02020603050405020304" pitchFamily="18" charset="0"/>
              </a:rPr>
              <a:t>П.3</a:t>
            </a:r>
            <a:endParaRPr lang="en-US" altLang="uk-UA" sz="21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" name="Google Shape;1168;p41"/>
          <p:cNvGrpSpPr/>
          <p:nvPr/>
        </p:nvGrpSpPr>
        <p:grpSpPr>
          <a:xfrm>
            <a:off x="276511" y="3918054"/>
            <a:ext cx="815788" cy="707764"/>
            <a:chOff x="4539787" y="1011032"/>
            <a:chExt cx="598958" cy="720261"/>
          </a:xfrm>
        </p:grpSpPr>
        <p:sp>
          <p:nvSpPr>
            <p:cNvPr id="18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1114;p41"/>
          <p:cNvGrpSpPr/>
          <p:nvPr/>
        </p:nvGrpSpPr>
        <p:grpSpPr>
          <a:xfrm>
            <a:off x="8163387" y="3918054"/>
            <a:ext cx="786775" cy="722359"/>
            <a:chOff x="8841135" y="2681940"/>
            <a:chExt cx="720990" cy="720527"/>
          </a:xfrm>
        </p:grpSpPr>
        <p:sp>
          <p:nvSpPr>
            <p:cNvPr id="24" name="Google Shape;1115;p41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116;p41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117;p41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118;p41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119;p41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120;p41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9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4"/>
          <p:cNvSpPr txBox="1">
            <a:spLocks noGrp="1"/>
          </p:cNvSpPr>
          <p:nvPr>
            <p:ph type="title"/>
          </p:nvPr>
        </p:nvSpPr>
        <p:spPr>
          <a:xfrm>
            <a:off x="1047749" y="4436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/>
            <a:r>
              <a:rPr lang="en-US" alt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alt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en-US" altLang="uk-UA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altLang="uk-UA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en-US" alt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alt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Тема 3. </a:t>
            </a:r>
            <a:r>
              <a:rPr lang="uk-UA" altLang="uk-UA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Мультиколінеарність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 Box 1024"/>
          <p:cNvSpPr txBox="1">
            <a:spLocks noChangeArrowheads="1"/>
          </p:cNvSpPr>
          <p:nvPr/>
        </p:nvSpPr>
        <p:spPr bwMode="auto">
          <a:xfrm>
            <a:off x="242545" y="443625"/>
            <a:ext cx="8607007" cy="3638559"/>
          </a:xfrm>
          <a:prstGeom prst="rect">
            <a:avLst/>
          </a:prstGeom>
          <a:noFill/>
          <a:ln w="28575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075" tIns="46037" rIns="92075" bIns="46037">
            <a:spAutoFit/>
          </a:bodyPr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buClr>
                <a:schemeClr val="tx2"/>
              </a:buClr>
              <a:buSzPct val="75000"/>
            </a:pPr>
            <a:endParaRPr lang="uk-UA" altLang="uk-UA" sz="2400" b="1" dirty="0" smtClean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uk-UA" altLang="uk-UA" sz="2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</a:t>
            </a:r>
            <a:r>
              <a:rPr lang="uk-UA" altLang="uk-UA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мультиколінеарності</a:t>
            </a: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Ознаки </a:t>
            </a:r>
            <a:r>
              <a:rPr lang="uk-UA" altLang="uk-UA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мультиколінеарності</a:t>
            </a: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 </a:t>
            </a:r>
            <a:r>
              <a:rPr lang="uk-UA" altLang="uk-UA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Фаррара-Глобера</a:t>
            </a: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визначення </a:t>
            </a:r>
            <a:r>
              <a:rPr lang="uk-UA" altLang="uk-UA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мультиколінеарності</a:t>
            </a:r>
            <a:r>
              <a:rPr lang="uk-UA" alt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приклад дослідження </a:t>
            </a:r>
            <a:r>
              <a:rPr lang="uk-UA" altLang="uk-UA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мультиколінеарності</a:t>
            </a:r>
            <a:r>
              <a:rPr lang="uk-UA" alt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altLang="uk-UA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 eaLnBrk="1" hangingPunct="1">
              <a:spcBef>
                <a:spcPct val="20000"/>
              </a:spcBef>
              <a:buClr>
                <a:schemeClr val="tx2"/>
              </a:buClr>
              <a:buSzPct val="75000"/>
            </a:pPr>
            <a:endParaRPr lang="uk-UA" altLang="uk-UA" sz="24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" name="Google Shape;1461;p41"/>
          <p:cNvGrpSpPr/>
          <p:nvPr/>
        </p:nvGrpSpPr>
        <p:grpSpPr>
          <a:xfrm>
            <a:off x="8294103" y="3473023"/>
            <a:ext cx="373053" cy="445791"/>
            <a:chOff x="8095060" y="5664590"/>
            <a:chExt cx="497404" cy="594389"/>
          </a:xfrm>
        </p:grpSpPr>
        <p:grpSp>
          <p:nvGrpSpPr>
            <p:cNvPr id="6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0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7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38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CC0AC2-D04C-4BC4-8E30-83E42BA56CC0}" type="slidenum">
              <a:rPr lang="en-US" altLang="uk-UA" b="0"/>
              <a:pPr eaLnBrk="1" hangingPunct="1"/>
              <a:t>20</a:t>
            </a:fld>
            <a:endParaRPr lang="en-US" altLang="uk-UA" b="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407050" y="334706"/>
            <a:ext cx="4677563" cy="439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uk-UA" altLang="uk-UA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7.</a:t>
            </a:r>
            <a:r>
              <a:rPr kumimoji="1" lang="uk-UA" altLang="uk-UA" sz="2400" dirty="0">
                <a:solidFill>
                  <a:srgbClr val="008000"/>
                </a:solidFill>
              </a:rPr>
              <a:t> </a:t>
            </a:r>
            <a:r>
              <a:rPr kumimoji="1" lang="uk-UA" altLang="uk-UA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Обчислення </a:t>
            </a:r>
            <a:r>
              <a:rPr kumimoji="1" lang="en-US" altLang="uk-UA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ru-RU" altLang="uk-UA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1" lang="uk-UA" altLang="uk-UA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критеріїв: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143000" y="2256069"/>
            <a:ext cx="139525" cy="2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050"/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443224"/>
              </p:ext>
            </p:extLst>
          </p:nvPr>
        </p:nvGraphicFramePr>
        <p:xfrm>
          <a:off x="3221831" y="897731"/>
          <a:ext cx="261937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Формула" r:id="rId3" imgW="952087" imgH="533169" progId="Equation.3">
                  <p:embed/>
                </p:oleObj>
              </mc:Choice>
              <mc:Fallback>
                <p:oleObj name="Формула" r:id="rId3" imgW="952087" imgH="533169" progId="Equation.3">
                  <p:embed/>
                  <p:pic>
                    <p:nvPicPr>
                      <p:cNvPr id="133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831" y="897731"/>
                        <a:ext cx="2619375" cy="14668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8575">
                        <a:solidFill>
                          <a:schemeClr val="accent1">
                            <a:lumMod val="75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494235" y="2569970"/>
            <a:ext cx="918520" cy="3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sz="21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kumimoji="1" lang="en-US" altLang="uk-UA" sz="21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1143000" y="2364416"/>
            <a:ext cx="139525" cy="2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050"/>
          </a:p>
        </p:txBody>
      </p:sp>
      <p:graphicFrame>
        <p:nvGraphicFramePr>
          <p:cNvPr id="133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901465"/>
              </p:ext>
            </p:extLst>
          </p:nvPr>
        </p:nvGraphicFramePr>
        <p:xfrm>
          <a:off x="2602707" y="2463403"/>
          <a:ext cx="1993106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Формула" r:id="rId5" imgW="736560" imgH="241200" progId="Equation.3">
                  <p:embed/>
                </p:oleObj>
              </mc:Choice>
              <mc:Fallback>
                <p:oleObj name="Формула" r:id="rId5" imgW="736560" imgH="241200" progId="Equation.3">
                  <p:embed/>
                  <p:pic>
                    <p:nvPicPr>
                      <p:cNvPr id="133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707" y="2463403"/>
                        <a:ext cx="1993106" cy="661988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8575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1030940" y="3475190"/>
            <a:ext cx="6723529" cy="80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 між незалежними змінними 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Х</a:t>
            </a:r>
            <a:r>
              <a:rPr kumimoji="1" lang="en-US" altLang="uk-UA" sz="2400" baseline="-25000" dirty="0">
                <a:solidFill>
                  <a:srgbClr val="000066"/>
                </a:solidFill>
                <a:latin typeface="Times New Roman" panose="02020603050405020304" pitchFamily="18" charset="0"/>
              </a:rPr>
              <a:t>k</a:t>
            </a:r>
            <a:r>
              <a:rPr kumimoji="1"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та </a:t>
            </a:r>
            <a:r>
              <a:rPr kumimoji="1" lang="en-US" altLang="uk-UA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</a:t>
            </a:r>
            <a:r>
              <a:rPr kumimoji="1" lang="en-US" altLang="uk-UA" sz="2400" baseline="-250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j</a:t>
            </a:r>
            <a:r>
              <a:rPr kumimoji="1" lang="en-US" altLang="uk-UA" sz="2400" baseline="-250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існує </a:t>
            </a:r>
            <a:r>
              <a:rPr kumimoji="1" lang="uk-UA" altLang="uk-UA" sz="24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мультиколінеарність</a:t>
            </a:r>
            <a:r>
              <a:rPr kumimoji="1" lang="uk-UA" altLang="uk-UA"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10" name="Google Shape;1168;p41"/>
          <p:cNvGrpSpPr/>
          <p:nvPr/>
        </p:nvGrpSpPr>
        <p:grpSpPr>
          <a:xfrm>
            <a:off x="215152" y="4088144"/>
            <a:ext cx="815788" cy="707764"/>
            <a:chOff x="4539787" y="1011032"/>
            <a:chExt cx="598958" cy="720261"/>
          </a:xfrm>
        </p:grpSpPr>
        <p:sp>
          <p:nvSpPr>
            <p:cNvPr id="11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1114;p41"/>
          <p:cNvGrpSpPr/>
          <p:nvPr/>
        </p:nvGrpSpPr>
        <p:grpSpPr>
          <a:xfrm>
            <a:off x="8044350" y="4061547"/>
            <a:ext cx="786775" cy="722359"/>
            <a:chOff x="8841135" y="2681940"/>
            <a:chExt cx="720990" cy="720527"/>
          </a:xfrm>
        </p:grpSpPr>
        <p:sp>
          <p:nvSpPr>
            <p:cNvPr id="17" name="Google Shape;1115;p41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116;p41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117;p41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118;p41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119;p41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20;p41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3858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" name="Google Shape;501;p1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Прямокутник 2"/>
          <p:cNvSpPr/>
          <p:nvPr/>
        </p:nvSpPr>
        <p:spPr>
          <a:xfrm>
            <a:off x="116541" y="116054"/>
            <a:ext cx="8597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kumimoji="1" lang="uk-UA" altLang="uk-UA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</a:t>
            </a:r>
            <a:r>
              <a:rPr kumimoji="1" lang="en-US" altLang="uk-UA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 </a:t>
            </a:r>
            <a:r>
              <a:rPr kumimoji="1" lang="uk-UA" altLang="uk-UA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 наведених чинників наявність </a:t>
            </a:r>
            <a:r>
              <a:rPr kumimoji="1" lang="uk-UA" altLang="uk-UA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мультиколінеарності</a:t>
            </a:r>
            <a:r>
              <a:rPr kumimoji="1" lang="uk-UA" altLang="uk-UA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1" lang="en-US" altLang="uk-UA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94447" y="1753747"/>
            <a:ext cx="8229600" cy="230832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1" lang="uk-UA" altLang="uk-UA" sz="24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Нехай:</a:t>
            </a:r>
            <a:endParaRPr kumimoji="1" lang="en-US" altLang="uk-UA" sz="2400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kumimoji="1" lang="uk-UA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– середньомісячна зарплата, грн.; на неї впливають наступні незалежні змінні</a:t>
            </a:r>
            <a:endParaRPr kumimoji="1" lang="en-US" alt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kumimoji="1" lang="uk-UA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kumimoji="1" lang="uk-UA" altLang="uk-UA" sz="2400" baseline="-25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1" lang="uk-UA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продуктивність праці, люд.-дні;</a:t>
            </a:r>
            <a:endParaRPr kumimoji="1" lang="en-US" alt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kumimoji="1" lang="uk-UA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kumimoji="1" lang="uk-UA" altLang="uk-UA" sz="2400" baseline="-25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uk-UA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фондомісткість, млн. грн.;</a:t>
            </a:r>
            <a:endParaRPr kumimoji="1" lang="en-US" alt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kumimoji="1" lang="uk-UA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kumimoji="1" lang="uk-UA" altLang="uk-UA" sz="2400" baseline="-25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1" lang="uk-UA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коефіцієнт плинності робочої сили, %.</a:t>
            </a:r>
          </a:p>
        </p:txBody>
      </p:sp>
    </p:spTree>
    <p:extLst>
      <p:ext uri="{BB962C8B-B14F-4D97-AF65-F5344CB8AC3E}">
        <p14:creationId xmlns:p14="http://schemas.microsoft.com/office/powerpoint/2010/main" val="2311423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8"/>
          <p:cNvSpPr txBox="1">
            <a:spLocks noGrp="1"/>
          </p:cNvSpPr>
          <p:nvPr>
            <p:ph type="ctrTitle" idx="4294967295"/>
          </p:nvPr>
        </p:nvSpPr>
        <p:spPr>
          <a:xfrm>
            <a:off x="332585" y="2293843"/>
            <a:ext cx="7772399" cy="12113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Лекцію закінчено, </a:t>
            </a:r>
            <a:br>
              <a:rPr lang="uk-UA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9" name="Google Shape;669;p2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8059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uk-UA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5241" y="195262"/>
            <a:ext cx="6060281" cy="432197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eaLnBrk="1" hangingPunct="1"/>
            <a:r>
              <a:rPr lang="uk-UA" altLang="uk-UA" sz="2700" dirty="0">
                <a:latin typeface="Times New Roman" panose="02020603050405020304" pitchFamily="18" charset="0"/>
              </a:rPr>
              <a:t>Рекомендована література:</a:t>
            </a:r>
            <a:endParaRPr lang="en-US" altLang="uk-UA" sz="2700" dirty="0">
              <a:latin typeface="Times New Roman" panose="02020603050405020304" pitchFamily="18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118" y="844154"/>
            <a:ext cx="7104669" cy="3780234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Наконечний С. І., Терещенко Т. О.  Економетрія: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.-метод. Посібник для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диск. </a:t>
            </a:r>
            <a:r>
              <a:rPr lang="en-US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К.: КНЕУ, 2001. – 192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Наконечний С.І., Терещенко Т.О., Романюк Т.П. Економетрія: Підручник.-Вид. 3-тє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 перероб.-К.:КНЕУ, 2004.-520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 Назаренко О. М. Основи економетрики : Підручник. – К.: Центр навчальної літератури, 2004.-392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Лугінін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О.Є., Білоусова С.В., Білоусов О.М. Економетрія: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К.: Центр навчальної літератури, 2005. – 252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алов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 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Эконометрика: Учебное пособие для студентов экономических специальностей вузов. – К.: Кондор, 2007. – 196 с.</a:t>
            </a: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	Эконометрика: учебник / В.Н. Афанасьев, М.М. </a:t>
            </a:r>
            <a:r>
              <a:rPr lang="ru-RU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Юзбашев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Т.И. Гуляева; под ред.. В.Н. Афанасьева. – М.: Финансы и статистика, 2005. – 256 с.</a:t>
            </a:r>
            <a:endParaRPr lang="en-US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331119" y="195262"/>
            <a:ext cx="594122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Т.2</a:t>
            </a:r>
            <a:endParaRPr lang="en-US" alt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oogle Shape;1168;p41"/>
          <p:cNvGrpSpPr/>
          <p:nvPr/>
        </p:nvGrpSpPr>
        <p:grpSpPr>
          <a:xfrm>
            <a:off x="242046" y="4112887"/>
            <a:ext cx="820771" cy="872013"/>
            <a:chOff x="4539787" y="1011032"/>
            <a:chExt cx="598958" cy="720261"/>
          </a:xfrm>
        </p:grpSpPr>
        <p:sp>
          <p:nvSpPr>
            <p:cNvPr id="7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3085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426703" y="94950"/>
            <a:ext cx="5857694" cy="58477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uk-UA" altLang="uk-UA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терміни і поняття теми:</a:t>
            </a:r>
            <a:endParaRPr lang="uk-UA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7" name="Google Shape;1168;p41"/>
          <p:cNvGrpSpPr/>
          <p:nvPr/>
        </p:nvGrpSpPr>
        <p:grpSpPr>
          <a:xfrm>
            <a:off x="143435" y="3693459"/>
            <a:ext cx="800661" cy="798722"/>
            <a:chOff x="4539787" y="1011032"/>
            <a:chExt cx="598958" cy="720261"/>
          </a:xfrm>
        </p:grpSpPr>
        <p:sp>
          <p:nvSpPr>
            <p:cNvPr id="8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Прямокутник 2"/>
          <p:cNvSpPr/>
          <p:nvPr/>
        </p:nvSpPr>
        <p:spPr>
          <a:xfrm>
            <a:off x="1071665" y="858675"/>
            <a:ext cx="6942781" cy="3083921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altLang="uk-UA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Мультиколінеарність</a:t>
            </a:r>
            <a:endParaRPr lang="uk-UA" altLang="uk-UA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 </a:t>
            </a:r>
            <a:r>
              <a:rPr lang="uk-UA" altLang="uk-UA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мультиколінеарності</a:t>
            </a:r>
            <a:endParaRPr lang="uk-UA" altLang="uk-UA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</a:t>
            </a:r>
            <a:r>
              <a:rPr lang="uk-UA" altLang="uk-UA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мультиколінеарності</a:t>
            </a:r>
            <a:endParaRPr lang="uk-UA" altLang="uk-UA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Визначник кореляційної матриці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uk-UA" altLang="uk-UA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Фаррара-Глобера</a:t>
            </a:r>
            <a:endParaRPr lang="uk-UA" altLang="uk-UA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 </a:t>
            </a:r>
            <a:r>
              <a:rPr lang="uk-UA" altLang="uk-UA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Пірсона</a:t>
            </a: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Хі (квадрат)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F-</a:t>
            </a: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 Фішера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-критерій Стьюдента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Стандартизація змінних</a:t>
            </a:r>
            <a:endParaRPr lang="en-US" altLang="uk-UA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68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67553" y="131444"/>
            <a:ext cx="8534400" cy="1276016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uk-UA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726140" y="131442"/>
            <a:ext cx="8032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 незалежних змінних (Х</a:t>
            </a:r>
            <a:r>
              <a:rPr lang="uk-UA" altLang="uk-UA" sz="2400" b="1" baseline="-25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,Х</a:t>
            </a:r>
            <a:r>
              <a:rPr lang="uk-UA" altLang="uk-UA" sz="2400" b="1" baseline="-25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,Х</a:t>
            </a:r>
            <a:r>
              <a:rPr lang="uk-UA" altLang="uk-UA" sz="2400" b="1" baseline="-25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altLang="uk-UA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моделі не повинно бути </a:t>
            </a:r>
            <a:r>
              <a:rPr lang="uk-UA" alt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лінійно залежних!!! </a:t>
            </a:r>
          </a:p>
          <a:p>
            <a:pPr algn="just" eaLnBrk="1" hangingPunct="1"/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одна з передумов використання МНК.</a:t>
            </a:r>
            <a:endParaRPr lang="en-US" altLang="uk-UA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75129" y="2671809"/>
            <a:ext cx="8426823" cy="1200329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важливо з’ясувати чи існують між незалежними змінними </a:t>
            </a:r>
            <a:r>
              <a:rPr lang="uk-UA" alt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взаємозв’язки</a:t>
            </a: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називають </a:t>
            </a:r>
            <a:r>
              <a:rPr lang="uk-UA" altLang="uk-UA" sz="2400" b="1" u="sng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мультиколінеарністю</a:t>
            </a:r>
            <a:r>
              <a:rPr lang="uk-UA" altLang="uk-UA" sz="2400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uk-UA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1168;p41"/>
          <p:cNvGrpSpPr/>
          <p:nvPr/>
        </p:nvGrpSpPr>
        <p:grpSpPr>
          <a:xfrm>
            <a:off x="3675529" y="1585906"/>
            <a:ext cx="820771" cy="1010214"/>
            <a:chOff x="4539787" y="1011032"/>
            <a:chExt cx="598958" cy="720261"/>
          </a:xfrm>
        </p:grpSpPr>
        <p:sp>
          <p:nvSpPr>
            <p:cNvPr id="10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01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6"/>
          <p:cNvSpPr/>
          <p:nvPr/>
        </p:nvSpPr>
        <p:spPr>
          <a:xfrm>
            <a:off x="367553" y="1443497"/>
            <a:ext cx="8189222" cy="3700003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1" name="Google Shape;761;p3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Прямокутник 2"/>
          <p:cNvSpPr/>
          <p:nvPr/>
        </p:nvSpPr>
        <p:spPr>
          <a:xfrm>
            <a:off x="800081" y="1888653"/>
            <a:ext cx="73241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kumimoji="1" lang="uk-UA" altLang="uk-UA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Мультиколінеарність</a:t>
            </a:r>
            <a:r>
              <a:rPr kumimoji="1" lang="uk-UA" altLang="uk-UA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1" lang="uk-UA" altLang="uk-UA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 наявність лінійної залежності, або спільної кореляції між двома чи більше пояснювальними (незалежними) змінними. </a:t>
            </a:r>
          </a:p>
        </p:txBody>
      </p:sp>
    </p:spTree>
    <p:extLst>
      <p:ext uri="{BB962C8B-B14F-4D97-AF65-F5344CB8AC3E}">
        <p14:creationId xmlns:p14="http://schemas.microsoft.com/office/powerpoint/2010/main" val="3625446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1"/>
          <p:cNvSpPr txBox="1">
            <a:spLocks noGrp="1"/>
          </p:cNvSpPr>
          <p:nvPr>
            <p:ph type="title"/>
          </p:nvPr>
        </p:nvSpPr>
        <p:spPr>
          <a:xfrm>
            <a:off x="895000" y="143435"/>
            <a:ext cx="6952127" cy="510989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kumimoji="1" lang="uk-UA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наслідки </a:t>
            </a:r>
            <a:r>
              <a:rPr kumimoji="1" lang="uk-UA" altLang="uk-UA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мультиколінеарності</a:t>
            </a:r>
            <a:r>
              <a:rPr kumimoji="1" lang="uk-UA" alt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2" name="Google Shape;532;p21"/>
          <p:cNvSpPr txBox="1">
            <a:spLocks noGrp="1"/>
          </p:cNvSpPr>
          <p:nvPr>
            <p:ph type="body" idx="1"/>
          </p:nvPr>
        </p:nvSpPr>
        <p:spPr>
          <a:xfrm>
            <a:off x="98612" y="749679"/>
            <a:ext cx="3008103" cy="3759567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 algn="just" eaLnBrk="1" hangingPunct="1">
              <a:spcBef>
                <a:spcPts val="0"/>
              </a:spcBef>
              <a:buSzPct val="100000"/>
              <a:buNone/>
            </a:pPr>
            <a:r>
              <a:rPr kumimoji="1" lang="uk-UA" altLang="uk-UA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 оцінювання знижується і виявляється так:</a:t>
            </a:r>
          </a:p>
          <a:p>
            <a:pPr marL="127000" indent="0" algn="just" eaLnBrk="1" hangingPunct="1">
              <a:spcBef>
                <a:spcPts val="0"/>
              </a:spcBef>
              <a:buNone/>
            </a:pPr>
            <a:r>
              <a:rPr kumimoji="1" lang="uk-UA" altLang="uk-UA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помилки деяких конкретних оцінок стають занадто великі;</a:t>
            </a:r>
          </a:p>
          <a:p>
            <a:pPr marL="127000" indent="0" algn="just" eaLnBrk="1" hangingPunct="1">
              <a:spcBef>
                <a:spcPts val="0"/>
              </a:spcBef>
              <a:buNone/>
            </a:pPr>
            <a:r>
              <a:rPr kumimoji="1" lang="uk-UA" altLang="uk-UA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ці помилки сильно </a:t>
            </a:r>
            <a:r>
              <a:rPr kumimoji="1" lang="uk-UA" altLang="uk-UA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корельовані</a:t>
            </a:r>
            <a:r>
              <a:rPr kumimoji="1" lang="uk-UA" altLang="uk-UA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одна з одною;</a:t>
            </a:r>
          </a:p>
          <a:p>
            <a:pPr marL="127000" indent="0" algn="just" eaLnBrk="1" hangingPunct="1">
              <a:spcBef>
                <a:spcPts val="0"/>
              </a:spcBef>
              <a:buNone/>
            </a:pPr>
            <a:r>
              <a:rPr kumimoji="1" lang="uk-UA" altLang="uk-UA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дисперсії оцінок параметрів різко збільшуються.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3" name="Google Shape;533;p21"/>
          <p:cNvSpPr txBox="1">
            <a:spLocks noGrp="1"/>
          </p:cNvSpPr>
          <p:nvPr>
            <p:ph type="body" idx="2"/>
          </p:nvPr>
        </p:nvSpPr>
        <p:spPr>
          <a:xfrm>
            <a:off x="3259717" y="749679"/>
            <a:ext cx="2471700" cy="207582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kumimoji="1" lang="uk-UA" altLang="uk-UA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Оцінки параметрів одних незалежних змінних моделі можуть бути не значущими.</a:t>
            </a:r>
            <a:endParaRPr kumimoji="1" lang="uk-UA" altLang="uk-UA" sz="20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4" name="Google Shape;534;p21"/>
          <p:cNvSpPr txBox="1">
            <a:spLocks noGrp="1"/>
          </p:cNvSpPr>
          <p:nvPr>
            <p:ph type="body" idx="3"/>
          </p:nvPr>
        </p:nvSpPr>
        <p:spPr>
          <a:xfrm>
            <a:off x="6026049" y="749679"/>
            <a:ext cx="2802379" cy="252405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kumimoji="1" lang="uk-UA" altLang="uk-UA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Оцінки параметрів стають досить чутливими до обсягів сукупності спостережень</a:t>
            </a:r>
            <a:endParaRPr sz="2000" b="1" dirty="0"/>
          </a:p>
        </p:txBody>
      </p:sp>
      <p:sp>
        <p:nvSpPr>
          <p:cNvPr id="535" name="Google Shape;535;p2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3" name="Google Shape;1114;p41"/>
          <p:cNvGrpSpPr/>
          <p:nvPr/>
        </p:nvGrpSpPr>
        <p:grpSpPr>
          <a:xfrm>
            <a:off x="8038911" y="3519144"/>
            <a:ext cx="901983" cy="827729"/>
            <a:chOff x="8841135" y="2681940"/>
            <a:chExt cx="720990" cy="720527"/>
          </a:xfrm>
        </p:grpSpPr>
        <p:sp>
          <p:nvSpPr>
            <p:cNvPr id="14" name="Google Shape;1115;p41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16;p41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17;p41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118;p41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119;p41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120;p41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273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1"/>
          <p:cNvSpPr txBox="1">
            <a:spLocks noGrp="1"/>
          </p:cNvSpPr>
          <p:nvPr>
            <p:ph type="title"/>
          </p:nvPr>
        </p:nvSpPr>
        <p:spPr>
          <a:xfrm>
            <a:off x="1047750" y="100725"/>
            <a:ext cx="6996600" cy="56507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kumimoji="1" lang="uk-UA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</a:t>
            </a:r>
            <a:r>
              <a:rPr kumimoji="1" lang="uk-UA" altLang="uk-UA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мультиколінеарності</a:t>
            </a:r>
            <a:r>
              <a:rPr kumimoji="1" lang="uk-UA" altLang="uk-UA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endParaRPr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08" name="Google Shape;708;p31"/>
          <p:cNvGrpSpPr/>
          <p:nvPr/>
        </p:nvGrpSpPr>
        <p:grpSpPr>
          <a:xfrm>
            <a:off x="3182735" y="1176931"/>
            <a:ext cx="413294" cy="382059"/>
            <a:chOff x="5975075" y="2327500"/>
            <a:chExt cx="420100" cy="388350"/>
          </a:xfrm>
        </p:grpSpPr>
        <p:sp>
          <p:nvSpPr>
            <p:cNvPr id="709" name="Google Shape;709;p31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0CE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0CE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" name="Google Shape;716;p31"/>
          <p:cNvGrpSpPr/>
          <p:nvPr/>
        </p:nvGrpSpPr>
        <p:grpSpPr>
          <a:xfrm>
            <a:off x="6859742" y="1124454"/>
            <a:ext cx="279141" cy="455052"/>
            <a:chOff x="6730350" y="2315900"/>
            <a:chExt cx="257700" cy="420100"/>
          </a:xfrm>
        </p:grpSpPr>
        <p:sp>
          <p:nvSpPr>
            <p:cNvPr id="717" name="Google Shape;717;p3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2" name="Google Shape;722;p3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3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352691"/>
              </p:ext>
            </p:extLst>
          </p:nvPr>
        </p:nvGraphicFramePr>
        <p:xfrm>
          <a:off x="541603" y="1164684"/>
          <a:ext cx="2550284" cy="80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0" name="Формула" r:id="rId4" imgW="863280" imgH="253800" progId="Equation.3">
                  <p:embed/>
                </p:oleObj>
              </mc:Choice>
              <mc:Fallback>
                <p:oleObj name="Формула" r:id="rId4" imgW="863280" imgH="253800" progId="Equation.3">
                  <p:embed/>
                  <p:pic>
                    <p:nvPicPr>
                      <p:cNvPr id="102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03" y="1164684"/>
                        <a:ext cx="2550284" cy="808061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561074"/>
              </p:ext>
            </p:extLst>
          </p:nvPr>
        </p:nvGraphicFramePr>
        <p:xfrm>
          <a:off x="3112495" y="960434"/>
          <a:ext cx="3747247" cy="2024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1" name="Формула" r:id="rId6" imgW="1638300" imgH="787400" progId="Equation.3">
                  <p:embed/>
                </p:oleObj>
              </mc:Choice>
              <mc:Fallback>
                <p:oleObj name="Формула" r:id="rId6" imgW="1638300" imgH="787400" progId="Equation.3">
                  <p:embed/>
                  <p:pic>
                    <p:nvPicPr>
                      <p:cNvPr id="102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495" y="960434"/>
                        <a:ext cx="3747247" cy="20246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кутник 6"/>
          <p:cNvSpPr/>
          <p:nvPr/>
        </p:nvSpPr>
        <p:spPr>
          <a:xfrm>
            <a:off x="7291980" y="960434"/>
            <a:ext cx="177644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/>
            <a:r>
              <a:rPr kumimoji="1" lang="uk-UA" altLang="uk-UA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Детермінант </a:t>
            </a:r>
            <a:endParaRPr kumimoji="1" lang="uk-UA" altLang="uk-UA" sz="2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kumimoji="1" lang="uk-UA" altLang="uk-UA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uk-UA" altLang="uk-UA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визначник) </a:t>
            </a:r>
            <a:endParaRPr kumimoji="1" lang="uk-UA" altLang="uk-UA" sz="2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kumimoji="1" lang="uk-UA" altLang="uk-UA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кореляційної </a:t>
            </a:r>
          </a:p>
          <a:p>
            <a:pPr algn="just" eaLnBrk="1" hangingPunct="1"/>
            <a:r>
              <a:rPr kumimoji="1" lang="uk-UA" altLang="uk-UA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матриці </a:t>
            </a:r>
          </a:p>
          <a:p>
            <a:pPr algn="just" eaLnBrk="1" hangingPunct="1"/>
            <a:r>
              <a:rPr kumimoji="1" lang="en-US" altLang="uk-UA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kumimoji="1" lang="en-US" altLang="uk-UA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│ r │</a:t>
            </a:r>
          </a:p>
        </p:txBody>
      </p:sp>
      <p:graphicFrame>
        <p:nvGraphicFramePr>
          <p:cNvPr id="3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788638"/>
              </p:ext>
            </p:extLst>
          </p:nvPr>
        </p:nvGraphicFramePr>
        <p:xfrm>
          <a:off x="7286453" y="2624827"/>
          <a:ext cx="151579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2" name="Формула" r:id="rId8" imgW="520474" imgH="253890" progId="Equation.3">
                  <p:embed/>
                </p:oleObj>
              </mc:Choice>
              <mc:Fallback>
                <p:oleObj name="Формула" r:id="rId8" imgW="520474" imgH="253890" progId="Equation.3">
                  <p:embed/>
                  <p:pic>
                    <p:nvPicPr>
                      <p:cNvPr id="10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453" y="2624827"/>
                        <a:ext cx="1515793" cy="479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oogle Shape;1461;p41"/>
          <p:cNvGrpSpPr/>
          <p:nvPr/>
        </p:nvGrpSpPr>
        <p:grpSpPr>
          <a:xfrm>
            <a:off x="7826189" y="3742330"/>
            <a:ext cx="591214" cy="623482"/>
            <a:chOff x="8095060" y="5664590"/>
            <a:chExt cx="497404" cy="594389"/>
          </a:xfrm>
        </p:grpSpPr>
        <p:grpSp>
          <p:nvGrpSpPr>
            <p:cNvPr id="41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54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51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48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45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508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1"/>
          <p:cNvSpPr txBox="1">
            <a:spLocks noGrp="1"/>
          </p:cNvSpPr>
          <p:nvPr>
            <p:ph type="title"/>
          </p:nvPr>
        </p:nvSpPr>
        <p:spPr>
          <a:xfrm>
            <a:off x="1047750" y="100725"/>
            <a:ext cx="6996600" cy="56507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kumimoji="1" lang="uk-UA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</a:t>
            </a:r>
            <a:r>
              <a:rPr kumimoji="1" lang="uk-UA" altLang="uk-UA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мультиколінеарності</a:t>
            </a:r>
            <a:r>
              <a:rPr kumimoji="1" lang="uk-UA" altLang="uk-UA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endParaRPr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2" name="Google Shape;722;p3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Прямокутник 1"/>
          <p:cNvSpPr/>
          <p:nvPr/>
        </p:nvSpPr>
        <p:spPr>
          <a:xfrm>
            <a:off x="89184" y="1164007"/>
            <a:ext cx="4166525" cy="830997"/>
          </a:xfrm>
          <a:prstGeom prst="rect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Якщо:                 - існує </a:t>
            </a:r>
            <a:endParaRPr kumimoji="1" lang="uk-UA" altLang="uk-UA" sz="2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kumimoji="1" lang="uk-UA" altLang="uk-UA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повна</a:t>
            </a:r>
            <a:r>
              <a:rPr kumimoji="1" lang="uk-UA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мультиколінеарність</a:t>
            </a:r>
            <a:r>
              <a:rPr kumimoji="1"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graphicFrame>
        <p:nvGraphicFramePr>
          <p:cNvPr id="18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518666"/>
              </p:ext>
            </p:extLst>
          </p:nvPr>
        </p:nvGraphicFramePr>
        <p:xfrm>
          <a:off x="1128681" y="1244148"/>
          <a:ext cx="1109920" cy="455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8" name="Формула" r:id="rId4" imgW="380835" imgH="253890" progId="Equation.3">
                  <p:embed/>
                </p:oleObj>
              </mc:Choice>
              <mc:Fallback>
                <p:oleObj name="Формула" r:id="rId4" imgW="380835" imgH="253890" progId="Equation.3">
                  <p:embed/>
                  <p:pic>
                    <p:nvPicPr>
                      <p:cNvPr id="205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681" y="1244148"/>
                        <a:ext cx="1109920" cy="4550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/>
          <p:cNvSpPr/>
          <p:nvPr/>
        </p:nvSpPr>
        <p:spPr>
          <a:xfrm>
            <a:off x="4426042" y="1164007"/>
            <a:ext cx="4717958" cy="830997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 </a:t>
            </a:r>
            <a:r>
              <a:rPr kumimoji="1" lang="uk-UA" altLang="uk-UA" sz="2400" b="1" dirty="0">
                <a:solidFill>
                  <a:srgbClr val="008000"/>
                </a:solidFill>
              </a:rPr>
              <a:t> </a:t>
            </a:r>
            <a:r>
              <a:rPr kumimoji="1" lang="uk-UA" altLang="uk-UA" sz="2400" b="1" dirty="0" smtClean="0">
                <a:solidFill>
                  <a:srgbClr val="008000"/>
                </a:solidFill>
              </a:rPr>
              <a:t>       </a:t>
            </a:r>
            <a:r>
              <a:rPr kumimoji="1" lang="uk-UA" altLang="uk-UA" sz="24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мультиколінеарність</a:t>
            </a:r>
            <a:endParaRPr kumimoji="1" lang="uk-UA" altLang="uk-UA" sz="2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kumimoji="1" lang="uk-UA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відсутня;</a:t>
            </a:r>
          </a:p>
        </p:txBody>
      </p:sp>
      <p:graphicFrame>
        <p:nvGraphicFramePr>
          <p:cNvPr id="20" name="Objec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139941"/>
              </p:ext>
            </p:extLst>
          </p:nvPr>
        </p:nvGraphicFramePr>
        <p:xfrm>
          <a:off x="5295206" y="1126545"/>
          <a:ext cx="754638" cy="572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9" name="Формула" r:id="rId6" imgW="355292" imgH="253780" progId="Equation.3">
                  <p:embed/>
                </p:oleObj>
              </mc:Choice>
              <mc:Fallback>
                <p:oleObj name="Формула" r:id="rId6" imgW="355292" imgH="253780" progId="Equation.3">
                  <p:embed/>
                  <p:pic>
                    <p:nvPicPr>
                      <p:cNvPr id="2051" name="Object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206" y="1126545"/>
                        <a:ext cx="754638" cy="5726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кутник 3"/>
          <p:cNvSpPr/>
          <p:nvPr/>
        </p:nvSpPr>
        <p:spPr>
          <a:xfrm>
            <a:off x="1141574" y="3217011"/>
            <a:ext cx="741520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1" lang="uk-UA" altLang="uk-UA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точковою мірою </a:t>
            </a:r>
            <a:r>
              <a:rPr kumimoji="1" lang="uk-UA" altLang="uk-UA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мультиколінеарності</a:t>
            </a:r>
            <a:r>
              <a:rPr kumimoji="1" lang="uk-UA" altLang="uk-UA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en-US" altLang="uk-UA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179154"/>
              </p:ext>
            </p:extLst>
          </p:nvPr>
        </p:nvGraphicFramePr>
        <p:xfrm>
          <a:off x="396843" y="3177309"/>
          <a:ext cx="731838" cy="541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0" name="Формула" r:id="rId8" imgW="152268" imgH="253780" progId="Equation.3">
                  <p:embed/>
                </p:oleObj>
              </mc:Choice>
              <mc:Fallback>
                <p:oleObj name="Формула" r:id="rId8" imgW="152268" imgH="253780" progId="Equation.3">
                  <p:embed/>
                  <p:pic>
                    <p:nvPicPr>
                      <p:cNvPr id="2052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43" y="3177309"/>
                        <a:ext cx="731838" cy="5410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трілка вниз 4"/>
          <p:cNvSpPr/>
          <p:nvPr/>
        </p:nvSpPr>
        <p:spPr>
          <a:xfrm>
            <a:off x="3035782" y="665801"/>
            <a:ext cx="484632" cy="498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ілка вниз 25"/>
          <p:cNvSpPr/>
          <p:nvPr/>
        </p:nvSpPr>
        <p:spPr>
          <a:xfrm>
            <a:off x="6263573" y="665801"/>
            <a:ext cx="484632" cy="498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Вигнута вліво стрілка 5"/>
          <p:cNvSpPr/>
          <p:nvPr/>
        </p:nvSpPr>
        <p:spPr>
          <a:xfrm>
            <a:off x="2670022" y="2008822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" name="Вигнута вправо стрілка 7"/>
          <p:cNvSpPr/>
          <p:nvPr/>
        </p:nvSpPr>
        <p:spPr>
          <a:xfrm>
            <a:off x="6263573" y="1987041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grpSp>
        <p:nvGrpSpPr>
          <p:cNvPr id="30" name="Google Shape;1114;p41"/>
          <p:cNvGrpSpPr/>
          <p:nvPr/>
        </p:nvGrpSpPr>
        <p:grpSpPr>
          <a:xfrm>
            <a:off x="8044350" y="3823855"/>
            <a:ext cx="786775" cy="722359"/>
            <a:chOff x="8841135" y="2681940"/>
            <a:chExt cx="720990" cy="720527"/>
          </a:xfrm>
        </p:grpSpPr>
        <p:sp>
          <p:nvSpPr>
            <p:cNvPr id="31" name="Google Shape;1115;p41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116;p41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117;p41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118;p41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119;p41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120;p41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317246"/>
      </p:ext>
    </p:extLst>
  </p:cSld>
  <p:clrMapOvr>
    <a:masterClrMapping/>
  </p:clrMapOvr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28324A"/>
      </a:dk1>
      <a:lt1>
        <a:srgbClr val="FFFFFF"/>
      </a:lt1>
      <a:dk2>
        <a:srgbClr val="707685"/>
      </a:dk2>
      <a:lt2>
        <a:srgbClr val="E5E5E5"/>
      </a:lt2>
      <a:accent1>
        <a:srgbClr val="00CEF6"/>
      </a:accent1>
      <a:accent2>
        <a:srgbClr val="3468BC"/>
      </a:accent2>
      <a:accent3>
        <a:srgbClr val="00A7C8"/>
      </a:accent3>
      <a:accent4>
        <a:srgbClr val="8EC400"/>
      </a:accent4>
      <a:accent5>
        <a:srgbClr val="AFF000"/>
      </a:accent5>
      <a:accent6>
        <a:srgbClr val="7F7F7F"/>
      </a:accent6>
      <a:hlink>
        <a:srgbClr val="28324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587</Words>
  <Application>Microsoft Office PowerPoint</Application>
  <PresentationFormat>Екран (16:9)</PresentationFormat>
  <Paragraphs>121</Paragraphs>
  <Slides>22</Slides>
  <Notes>17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30" baseType="lpstr">
      <vt:lpstr>Wingdings</vt:lpstr>
      <vt:lpstr>Calibri</vt:lpstr>
      <vt:lpstr>Source Sans Pro</vt:lpstr>
      <vt:lpstr>Oswald</vt:lpstr>
      <vt:lpstr>Arial</vt:lpstr>
      <vt:lpstr>Times New Roman</vt:lpstr>
      <vt:lpstr>Quince template</vt:lpstr>
      <vt:lpstr>Формула</vt:lpstr>
      <vt:lpstr>ЕКОНОМЕТРИКА лектор доцент кафедри статистики та економічного аналізу  Симоненко Олена Іванівна </vt:lpstr>
      <vt:lpstr>   Тема 3. Мультиколінеарність. </vt:lpstr>
      <vt:lpstr>Рекомендована література:</vt:lpstr>
      <vt:lpstr>   </vt:lpstr>
      <vt:lpstr>   </vt:lpstr>
      <vt:lpstr>Презентація PowerPoint</vt:lpstr>
      <vt:lpstr>Основні наслідки мультиколінеарності:</vt:lpstr>
      <vt:lpstr>Ознаки мультиколінеарності: 1</vt:lpstr>
      <vt:lpstr>Ознаки мультиколінеарності: 2</vt:lpstr>
      <vt:lpstr>Ознаки мультиколінеарності: 3</vt:lpstr>
      <vt:lpstr>Ознаки мультиколінеарності: 4</vt:lpstr>
      <vt:lpstr>   Алгоритм Фаррара-Глобера використовує три види статистичних критеріїв, за якими перевіряється мультиколінеарність: </vt:lpstr>
      <vt:lpstr>Презентація PowerPoint</vt:lpstr>
      <vt:lpstr>   </vt:lpstr>
      <vt:lpstr>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</vt:lpstr>
      <vt:lpstr>Лекцію закінчено,  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PC</dc:creator>
  <cp:lastModifiedBy>Symonenko</cp:lastModifiedBy>
  <cp:revision>134</cp:revision>
  <dcterms:modified xsi:type="dcterms:W3CDTF">2022-02-02T16:01:54Z</dcterms:modified>
</cp:coreProperties>
</file>