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4" r:id="rId2"/>
    <p:sldId id="295" r:id="rId3"/>
    <p:sldId id="373" r:id="rId4"/>
    <p:sldId id="355" r:id="rId5"/>
    <p:sldId id="384" r:id="rId6"/>
    <p:sldId id="391" r:id="rId7"/>
    <p:sldId id="375" r:id="rId8"/>
    <p:sldId id="358" r:id="rId9"/>
    <p:sldId id="376" r:id="rId10"/>
    <p:sldId id="359" r:id="rId11"/>
    <p:sldId id="377" r:id="rId12"/>
    <p:sldId id="378" r:id="rId13"/>
    <p:sldId id="379" r:id="rId14"/>
    <p:sldId id="392" r:id="rId15"/>
    <p:sldId id="393" r:id="rId16"/>
    <p:sldId id="394" r:id="rId17"/>
    <p:sldId id="380" r:id="rId18"/>
    <p:sldId id="385" r:id="rId19"/>
    <p:sldId id="339" r:id="rId20"/>
    <p:sldId id="386" r:id="rId21"/>
    <p:sldId id="363" r:id="rId22"/>
    <p:sldId id="337" r:id="rId23"/>
    <p:sldId id="381" r:id="rId24"/>
    <p:sldId id="387" r:id="rId25"/>
    <p:sldId id="382" r:id="rId26"/>
    <p:sldId id="388" r:id="rId27"/>
    <p:sldId id="364" r:id="rId28"/>
    <p:sldId id="365" r:id="rId29"/>
    <p:sldId id="366" r:id="rId30"/>
    <p:sldId id="390" r:id="rId31"/>
    <p:sldId id="367" r:id="rId32"/>
    <p:sldId id="389" r:id="rId33"/>
    <p:sldId id="342" r:id="rId3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geniy Balukin"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5" autoAdjust="0"/>
    <p:restoredTop sz="94660"/>
  </p:normalViewPr>
  <p:slideViewPr>
    <p:cSldViewPr>
      <p:cViewPr varScale="1">
        <p:scale>
          <a:sx n="53" d="100"/>
          <a:sy n="53" d="100"/>
        </p:scale>
        <p:origin x="49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3D580394-7681-43F1-BE44-B7E880484DF7}" type="datetimeFigureOut">
              <a:rPr lang="ru-RU"/>
              <a:pPr>
                <a:defRPr/>
              </a:pPr>
              <a:t>05.12.2023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4856F43-CE3F-4F27-BC4A-884A54B2236E}" type="slidenum">
              <a:rPr lang="ru-RU" altLang="uk-UA"/>
              <a:pPr/>
              <a:t>‹#›</a:t>
            </a:fld>
            <a:endParaRPr lang="ru-RU" altLang="uk-UA"/>
          </a:p>
        </p:txBody>
      </p:sp>
    </p:spTree>
    <p:extLst>
      <p:ext uri="{BB962C8B-B14F-4D97-AF65-F5344CB8AC3E}">
        <p14:creationId xmlns:p14="http://schemas.microsoft.com/office/powerpoint/2010/main" val="24091206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u-RU"/>
          </a:p>
        </p:txBody>
      </p:sp>
      <p:sp>
        <p:nvSpPr>
          <p:cNvPr id="4" name="Date Placeholder 3"/>
          <p:cNvSpPr>
            <a:spLocks noGrp="1"/>
          </p:cNvSpPr>
          <p:nvPr>
            <p:ph type="dt" sz="half" idx="10"/>
          </p:nvPr>
        </p:nvSpPr>
        <p:spPr/>
        <p:txBody>
          <a:bodyPr/>
          <a:lstStyle>
            <a:lvl1pPr>
              <a:defRPr/>
            </a:lvl1pPr>
          </a:lstStyle>
          <a:p>
            <a:pPr>
              <a:defRPr/>
            </a:pPr>
            <a:fld id="{5013BC2A-F9B3-464F-AB1C-3A173352B75F}" type="datetime1">
              <a:rPr lang="ru-RU"/>
              <a:pPr>
                <a:defRPr/>
              </a:pPr>
              <a:t>05.12.2023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DAC22CFF-8DB1-4DAB-870E-CB9F9D386C65}" type="slidenum">
              <a:rPr lang="ru-RU" altLang="uk-UA"/>
              <a:pPr/>
              <a:t>‹#›</a:t>
            </a:fld>
            <a:endParaRPr lang="ru-RU" altLang="uk-UA"/>
          </a:p>
        </p:txBody>
      </p:sp>
    </p:spTree>
    <p:extLst>
      <p:ext uri="{BB962C8B-B14F-4D97-AF65-F5344CB8AC3E}">
        <p14:creationId xmlns:p14="http://schemas.microsoft.com/office/powerpoint/2010/main" val="20159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pPr>
              <a:defRPr/>
            </a:pPr>
            <a:fld id="{C91976BB-B5AA-48E6-B6AB-DA52C81024BD}" type="datetime1">
              <a:rPr lang="ru-RU"/>
              <a:pPr>
                <a:defRPr/>
              </a:pPr>
              <a:t>05.12.2023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522E5A94-0385-4850-8E3C-F63BC8C8572A}" type="slidenum">
              <a:rPr lang="ru-RU" altLang="uk-UA"/>
              <a:pPr/>
              <a:t>‹#›</a:t>
            </a:fld>
            <a:endParaRPr lang="ru-RU" altLang="uk-UA"/>
          </a:p>
        </p:txBody>
      </p:sp>
    </p:spTree>
    <p:extLst>
      <p:ext uri="{BB962C8B-B14F-4D97-AF65-F5344CB8AC3E}">
        <p14:creationId xmlns:p14="http://schemas.microsoft.com/office/powerpoint/2010/main" val="9919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pPr>
              <a:defRPr/>
            </a:pPr>
            <a:fld id="{8849C9B4-98DF-4185-97BA-9FFBDE7ECA6D}" type="datetime1">
              <a:rPr lang="ru-RU"/>
              <a:pPr>
                <a:defRPr/>
              </a:pPr>
              <a:t>05.12.2023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CDCD743D-2D5B-49B2-8624-88BA82436011}" type="slidenum">
              <a:rPr lang="ru-RU" altLang="uk-UA"/>
              <a:pPr/>
              <a:t>‹#›</a:t>
            </a:fld>
            <a:endParaRPr lang="ru-RU" altLang="uk-UA"/>
          </a:p>
        </p:txBody>
      </p:sp>
    </p:spTree>
    <p:extLst>
      <p:ext uri="{BB962C8B-B14F-4D97-AF65-F5344CB8AC3E}">
        <p14:creationId xmlns:p14="http://schemas.microsoft.com/office/powerpoint/2010/main" val="155820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pPr>
              <a:defRPr/>
            </a:pPr>
            <a:fld id="{D4C2FAAF-5345-4DB8-992D-87B72A826F99}" type="datetime1">
              <a:rPr lang="ru-RU"/>
              <a:pPr>
                <a:defRPr/>
              </a:pPr>
              <a:t>05.12.2023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5FD4374B-3C3A-4A25-87FA-2D8F085506FE}" type="slidenum">
              <a:rPr lang="ru-RU" altLang="uk-UA"/>
              <a:pPr/>
              <a:t>‹#›</a:t>
            </a:fld>
            <a:endParaRPr lang="ru-RU" altLang="uk-UA"/>
          </a:p>
        </p:txBody>
      </p:sp>
    </p:spTree>
    <p:extLst>
      <p:ext uri="{BB962C8B-B14F-4D97-AF65-F5344CB8AC3E}">
        <p14:creationId xmlns:p14="http://schemas.microsoft.com/office/powerpoint/2010/main" val="163687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BA932DC-843B-43EE-A3EF-EFFE1CA17168}" type="datetime1">
              <a:rPr lang="ru-RU"/>
              <a:pPr>
                <a:defRPr/>
              </a:pPr>
              <a:t>05.12.2023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96254B1E-19AC-42BB-929A-47A89A459120}" type="slidenum">
              <a:rPr lang="ru-RU" altLang="uk-UA"/>
              <a:pPr/>
              <a:t>‹#›</a:t>
            </a:fld>
            <a:endParaRPr lang="ru-RU" altLang="uk-UA"/>
          </a:p>
        </p:txBody>
      </p:sp>
    </p:spTree>
    <p:extLst>
      <p:ext uri="{BB962C8B-B14F-4D97-AF65-F5344CB8AC3E}">
        <p14:creationId xmlns:p14="http://schemas.microsoft.com/office/powerpoint/2010/main" val="271823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3"/>
          <p:cNvSpPr>
            <a:spLocks noGrp="1"/>
          </p:cNvSpPr>
          <p:nvPr>
            <p:ph type="dt" sz="half" idx="10"/>
          </p:nvPr>
        </p:nvSpPr>
        <p:spPr/>
        <p:txBody>
          <a:bodyPr/>
          <a:lstStyle>
            <a:lvl1pPr>
              <a:defRPr/>
            </a:lvl1pPr>
          </a:lstStyle>
          <a:p>
            <a:pPr>
              <a:defRPr/>
            </a:pPr>
            <a:fld id="{4708E7AC-110C-4ED2-BC00-B0E74C317BC2}" type="datetime1">
              <a:rPr lang="ru-RU"/>
              <a:pPr>
                <a:defRPr/>
              </a:pPr>
              <a:t>05.12.2023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FD2CC191-CCA8-4CB0-A630-9C91EB6AFAD3}" type="slidenum">
              <a:rPr lang="ru-RU" altLang="uk-UA"/>
              <a:pPr/>
              <a:t>‹#›</a:t>
            </a:fld>
            <a:endParaRPr lang="ru-RU" altLang="uk-UA"/>
          </a:p>
        </p:txBody>
      </p:sp>
    </p:spTree>
    <p:extLst>
      <p:ext uri="{BB962C8B-B14F-4D97-AF65-F5344CB8AC3E}">
        <p14:creationId xmlns:p14="http://schemas.microsoft.com/office/powerpoint/2010/main" val="1594948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3"/>
          <p:cNvSpPr>
            <a:spLocks noGrp="1"/>
          </p:cNvSpPr>
          <p:nvPr>
            <p:ph type="dt" sz="half" idx="10"/>
          </p:nvPr>
        </p:nvSpPr>
        <p:spPr/>
        <p:txBody>
          <a:bodyPr/>
          <a:lstStyle>
            <a:lvl1pPr>
              <a:defRPr/>
            </a:lvl1pPr>
          </a:lstStyle>
          <a:p>
            <a:pPr>
              <a:defRPr/>
            </a:pPr>
            <a:fld id="{CE3720E2-F1BC-4C35-9A4A-C5C6B4BE3DBD}" type="datetime1">
              <a:rPr lang="ru-RU"/>
              <a:pPr>
                <a:defRPr/>
              </a:pPr>
              <a:t>05.12.2023</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fld id="{9C6194E7-6C7E-40F3-95D6-19B0D5ED27B1}" type="slidenum">
              <a:rPr lang="ru-RU" altLang="uk-UA"/>
              <a:pPr/>
              <a:t>‹#›</a:t>
            </a:fld>
            <a:endParaRPr lang="ru-RU" altLang="uk-UA"/>
          </a:p>
        </p:txBody>
      </p:sp>
    </p:spTree>
    <p:extLst>
      <p:ext uri="{BB962C8B-B14F-4D97-AF65-F5344CB8AC3E}">
        <p14:creationId xmlns:p14="http://schemas.microsoft.com/office/powerpoint/2010/main" val="13583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3"/>
          <p:cNvSpPr>
            <a:spLocks noGrp="1"/>
          </p:cNvSpPr>
          <p:nvPr>
            <p:ph type="dt" sz="half" idx="10"/>
          </p:nvPr>
        </p:nvSpPr>
        <p:spPr/>
        <p:txBody>
          <a:bodyPr/>
          <a:lstStyle>
            <a:lvl1pPr>
              <a:defRPr/>
            </a:lvl1pPr>
          </a:lstStyle>
          <a:p>
            <a:pPr>
              <a:defRPr/>
            </a:pPr>
            <a:fld id="{7641FC4B-5048-4FF8-9D35-C8C833D80E3F}" type="datetime1">
              <a:rPr lang="ru-RU"/>
              <a:pPr>
                <a:defRPr/>
              </a:pPr>
              <a:t>05.12.2023</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fld id="{5A04DEF9-AACF-4E76-AA67-3D55EE3456F7}" type="slidenum">
              <a:rPr lang="ru-RU" altLang="uk-UA"/>
              <a:pPr/>
              <a:t>‹#›</a:t>
            </a:fld>
            <a:endParaRPr lang="ru-RU" altLang="uk-UA"/>
          </a:p>
        </p:txBody>
      </p:sp>
    </p:spTree>
    <p:extLst>
      <p:ext uri="{BB962C8B-B14F-4D97-AF65-F5344CB8AC3E}">
        <p14:creationId xmlns:p14="http://schemas.microsoft.com/office/powerpoint/2010/main" val="192663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C26DC7-DEC6-46F3-9A2E-F420718CE3F2}" type="datetime1">
              <a:rPr lang="ru-RU"/>
              <a:pPr>
                <a:defRPr/>
              </a:pPr>
              <a:t>05.12.2023</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fld id="{09445E73-FA82-4C11-B5DA-949A20F87F58}" type="slidenum">
              <a:rPr lang="ru-RU" altLang="uk-UA"/>
              <a:pPr/>
              <a:t>‹#›</a:t>
            </a:fld>
            <a:endParaRPr lang="ru-RU" altLang="uk-UA"/>
          </a:p>
        </p:txBody>
      </p:sp>
    </p:spTree>
    <p:extLst>
      <p:ext uri="{BB962C8B-B14F-4D97-AF65-F5344CB8AC3E}">
        <p14:creationId xmlns:p14="http://schemas.microsoft.com/office/powerpoint/2010/main" val="262549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DBC9A3-E6EC-4969-A99B-C08E69FBB82C}" type="datetime1">
              <a:rPr lang="ru-RU"/>
              <a:pPr>
                <a:defRPr/>
              </a:pPr>
              <a:t>05.12.2023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83C4593E-68B0-4C31-80B5-40B0E9E11909}" type="slidenum">
              <a:rPr lang="ru-RU" altLang="uk-UA"/>
              <a:pPr/>
              <a:t>‹#›</a:t>
            </a:fld>
            <a:endParaRPr lang="ru-RU" altLang="uk-UA"/>
          </a:p>
        </p:txBody>
      </p:sp>
    </p:spTree>
    <p:extLst>
      <p:ext uri="{BB962C8B-B14F-4D97-AF65-F5344CB8AC3E}">
        <p14:creationId xmlns:p14="http://schemas.microsoft.com/office/powerpoint/2010/main" val="237017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1DA3C1-7484-4C34-B76E-2AD65FD931E7}" type="datetime1">
              <a:rPr lang="ru-RU"/>
              <a:pPr>
                <a:defRPr/>
              </a:pPr>
              <a:t>05.12.2023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F077FEDD-F6E6-431B-9962-EC93882AD203}" type="slidenum">
              <a:rPr lang="ru-RU" altLang="uk-UA"/>
              <a:pPr/>
              <a:t>‹#›</a:t>
            </a:fld>
            <a:endParaRPr lang="ru-RU" altLang="uk-UA"/>
          </a:p>
        </p:txBody>
      </p:sp>
    </p:spTree>
    <p:extLst>
      <p:ext uri="{BB962C8B-B14F-4D97-AF65-F5344CB8AC3E}">
        <p14:creationId xmlns:p14="http://schemas.microsoft.com/office/powerpoint/2010/main" val="995901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a:t>Click to edit Master title style</a:t>
            </a:r>
            <a:endParaRPr lang="ru-RU" altLang="ru-RU"/>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endParaRPr lang="ru-RU" alt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4FF79DE-B819-4760-9202-3A4F35FD79D1}" type="datetime1">
              <a:rPr lang="ru-RU"/>
              <a:pPr>
                <a:defRPr/>
              </a:pPr>
              <a:t>05.12.2023</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A09403A-9388-4640-BDB6-1709AD4D5AEE}" type="slidenum">
              <a:rPr lang="ru-RU" altLang="uk-UA"/>
              <a:pPr/>
              <a:t>‹#›</a:t>
            </a:fld>
            <a:endParaRPr lang="ru-RU" alt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875" y="9525"/>
            <a:ext cx="9140825" cy="756126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algn="ctr">
              <a:lnSpc>
                <a:spcPct val="90000"/>
              </a:lnSpc>
              <a:spcBef>
                <a:spcPct val="20000"/>
              </a:spcBef>
              <a:buFont typeface="Wingdings" pitchFamily="2" charset="2"/>
              <a:buNone/>
              <a:defRPr/>
            </a:pPr>
            <a:r>
              <a:rPr lang="uk-UA"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Національний університет біоресурсів і природокористування України</a:t>
            </a:r>
          </a:p>
          <a:p>
            <a:pPr marL="342900" indent="-342900" algn="ctr">
              <a:lnSpc>
                <a:spcPct val="90000"/>
              </a:lnSpc>
              <a:spcBef>
                <a:spcPct val="20000"/>
              </a:spcBef>
              <a:buFont typeface="Wingdings" pitchFamily="2" charset="2"/>
              <a:buNone/>
              <a:defRPr/>
            </a:pPr>
            <a:endParaRPr lang="uk-UA"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ctr">
              <a:lnSpc>
                <a:spcPct val="90000"/>
              </a:lnSpc>
              <a:spcBef>
                <a:spcPct val="20000"/>
              </a:spcBef>
              <a:buFont typeface="Wingdings" pitchFamily="2" charset="2"/>
              <a:buNone/>
              <a:defRPr/>
            </a:pPr>
            <a:r>
              <a:rPr lang="uk-UA"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Кафедра будівництва</a:t>
            </a:r>
          </a:p>
          <a:p>
            <a:pPr marL="342900" indent="-342900" algn="ctr">
              <a:lnSpc>
                <a:spcPct val="90000"/>
              </a:lnSpc>
              <a:spcBef>
                <a:spcPct val="20000"/>
              </a:spcBef>
              <a:buFont typeface="Wingdings" pitchFamily="2" charset="2"/>
              <a:buNone/>
              <a:defRPr/>
            </a:pPr>
            <a:endParaRPr lang="uk-UA"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ctr">
              <a:lnSpc>
                <a:spcPct val="90000"/>
              </a:lnSpc>
              <a:spcBef>
                <a:spcPct val="20000"/>
              </a:spcBef>
              <a:buFont typeface="Wingdings" pitchFamily="2" charset="2"/>
              <a:buNone/>
              <a:defRPr/>
            </a:pPr>
            <a:endParaRPr lang="uk-UA"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ctr">
              <a:lnSpc>
                <a:spcPct val="90000"/>
              </a:lnSpc>
              <a:spcBef>
                <a:spcPct val="20000"/>
              </a:spcBef>
              <a:buFont typeface="Wingdings" pitchFamily="2" charset="2"/>
              <a:buNone/>
              <a:defRPr/>
            </a:pPr>
            <a:endParaRPr lang="uk-UA"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ctr">
              <a:lnSpc>
                <a:spcPct val="90000"/>
              </a:lnSpc>
              <a:spcBef>
                <a:spcPct val="20000"/>
              </a:spcBef>
              <a:buFont typeface="Wingdings" pitchFamily="2" charset="2"/>
              <a:buNone/>
              <a:defRPr/>
            </a:pPr>
            <a:endParaRPr lang="uk-UA"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ctr">
              <a:lnSpc>
                <a:spcPct val="90000"/>
              </a:lnSpc>
              <a:spcBef>
                <a:spcPct val="20000"/>
              </a:spcBef>
              <a:buFont typeface="Wingdings" pitchFamily="2" charset="2"/>
              <a:buNone/>
              <a:defRPr/>
            </a:pPr>
            <a:endParaRPr lang="uk-UA"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r">
              <a:lnSpc>
                <a:spcPct val="90000"/>
              </a:lnSpc>
              <a:spcBef>
                <a:spcPct val="20000"/>
              </a:spcBef>
              <a:buFont typeface="Wingdings" pitchFamily="2" charset="2"/>
              <a:buNone/>
              <a:defRPr/>
            </a:pPr>
            <a:endParaRPr lang="uk-UA"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r">
              <a:lnSpc>
                <a:spcPct val="90000"/>
              </a:lnSpc>
              <a:spcBef>
                <a:spcPct val="20000"/>
              </a:spcBef>
              <a:buFont typeface="Wingdings" pitchFamily="2" charset="2"/>
              <a:buNone/>
              <a:defRPr/>
            </a:pPr>
            <a:endParaRPr lang="uk-UA"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r">
              <a:lnSpc>
                <a:spcPct val="90000"/>
              </a:lnSpc>
              <a:spcBef>
                <a:spcPct val="20000"/>
              </a:spcBef>
              <a:buFont typeface="Wingdings" pitchFamily="2" charset="2"/>
              <a:buNone/>
              <a:defRPr/>
            </a:pPr>
            <a:endParaRPr lang="uk-UA"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r">
              <a:lnSpc>
                <a:spcPct val="90000"/>
              </a:lnSpc>
              <a:spcBef>
                <a:spcPct val="20000"/>
              </a:spcBef>
              <a:buFont typeface="Wingdings" pitchFamily="2" charset="2"/>
              <a:buNone/>
              <a:defRPr/>
            </a:pPr>
            <a:endParaRPr lang="uk-UA"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r">
              <a:lnSpc>
                <a:spcPct val="90000"/>
              </a:lnSpc>
              <a:spcBef>
                <a:spcPct val="20000"/>
              </a:spcBef>
              <a:buFont typeface="Wingdings" pitchFamily="2" charset="2"/>
              <a:buNone/>
              <a:defRPr/>
            </a:pPr>
            <a:endParaRPr lang="uk-UA"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r">
              <a:lnSpc>
                <a:spcPct val="90000"/>
              </a:lnSpc>
              <a:spcBef>
                <a:spcPct val="20000"/>
              </a:spcBef>
              <a:buFont typeface="Wingdings" pitchFamily="2" charset="2"/>
              <a:buNone/>
              <a:defRPr/>
            </a:pPr>
            <a:endParaRPr lang="uk-UA"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r">
              <a:lnSpc>
                <a:spcPct val="90000"/>
              </a:lnSpc>
              <a:spcBef>
                <a:spcPct val="20000"/>
              </a:spcBef>
              <a:buFont typeface="Wingdings" pitchFamily="2" charset="2"/>
              <a:buNone/>
              <a:defRPr/>
            </a:pPr>
            <a:r>
              <a:rPr lang="uk-UA"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Лектор: Валентина Михайлівна </a:t>
            </a:r>
            <a:r>
              <a:rPr lang="uk-UA" sz="2400" b="1" i="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Бакуліна</a:t>
            </a:r>
            <a:endParaRPr lang="uk-UA" sz="24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r">
              <a:lnSpc>
                <a:spcPct val="90000"/>
              </a:lnSpc>
              <a:spcBef>
                <a:spcPct val="20000"/>
              </a:spcBef>
              <a:buFont typeface="Wingdings" pitchFamily="2" charset="2"/>
              <a:buNone/>
              <a:defRPr/>
            </a:pPr>
            <a:endParaRPr lang="uk-UA" altLang="ru-RU" sz="6600" b="1"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3" name="Прямоугольник 2"/>
          <p:cNvSpPr/>
          <p:nvPr/>
        </p:nvSpPr>
        <p:spPr>
          <a:xfrm>
            <a:off x="-25400" y="2492375"/>
            <a:ext cx="9144000" cy="1754326"/>
          </a:xfrm>
          <a:prstGeom prst="rect">
            <a:avLst/>
          </a:prstGeom>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uk-UA" altLang="uk-UA"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Презентація</a:t>
            </a:r>
            <a:r>
              <a:rPr lang="uk-UA" altLang="uk-UA" sz="3600" b="1" dirty="0">
                <a:solidFill>
                  <a:srgbClr val="FF0000"/>
                </a:solidFill>
                <a:latin typeface="Times New Roman" panose="02020603050405020304" pitchFamily="18" charset="0"/>
                <a:cs typeface="Times New Roman" panose="02020603050405020304" pitchFamily="18" charset="0"/>
              </a:rPr>
              <a:t> </a:t>
            </a:r>
            <a:r>
              <a:rPr lang="uk-UA" altLang="uk-UA"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теми</a:t>
            </a:r>
            <a:r>
              <a:rPr lang="uk-UA" altLang="uk-UA" sz="3600" b="1" dirty="0">
                <a:solidFill>
                  <a:srgbClr val="FF0000"/>
                </a:solidFill>
                <a:latin typeface="Times New Roman" panose="02020603050405020304" pitchFamily="18" charset="0"/>
                <a:cs typeface="Times New Roman" panose="02020603050405020304" pitchFamily="18" charset="0"/>
              </a:rPr>
              <a:t> </a:t>
            </a:r>
            <a:r>
              <a:rPr lang="uk-UA" altLang="uk-UA"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uk-UA" altLang="uk-UA" sz="3600" b="1" dirty="0">
                <a:solidFill>
                  <a:srgbClr val="FF0000"/>
                </a:solidFill>
                <a:latin typeface="Times New Roman" panose="02020603050405020304" pitchFamily="18" charset="0"/>
                <a:cs typeface="Times New Roman" panose="02020603050405020304" pitchFamily="18" charset="0"/>
              </a:rPr>
              <a:t> </a:t>
            </a:r>
            <a:r>
              <a:rPr lang="uk-UA" altLang="uk-UA"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5 </a:t>
            </a:r>
          </a:p>
          <a:p>
            <a:pPr algn="ctr" eaLnBrk="1" hangingPunct="1">
              <a:defRPr/>
            </a:pPr>
            <a:r>
              <a:rPr lang="uk-UA" altLang="uk-UA"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РОЗРОБКА ГРУНТУ МЕХАНІЧНИМ СПОСОБОМ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611560" y="404664"/>
            <a:ext cx="7848872" cy="5400600"/>
          </a:xfrm>
        </p:spPr>
        <p:txBody>
          <a:bodyPr/>
          <a:lstStyle/>
          <a:p>
            <a:pPr indent="450215" algn="just">
              <a:lnSpc>
                <a:spcPct val="107000"/>
              </a:lnSpc>
              <a:spcAft>
                <a:spcPts val="800"/>
              </a:spcAft>
            </a:pPr>
            <a:r>
              <a:rPr lang="uk-UA" sz="1800" b="0" dirty="0">
                <a:latin typeface="Times New Roman"/>
                <a:ea typeface="Calibri"/>
                <a:cs typeface="Times New Roman"/>
              </a:rPr>
              <a:t>Застосовують також спарену або групову (рис. 4.7, а) роботу бульдозерів – два або три бульдозери одночасно з однаковою швидкістю переміщають ґрунт, зберігаючи відстань між торцями відвалів 30–50 см у зв’язних </a:t>
            </a:r>
            <a:r>
              <a:rPr lang="uk-UA" sz="1800" b="0" dirty="0" err="1">
                <a:latin typeface="Times New Roman"/>
                <a:ea typeface="Calibri"/>
                <a:cs typeface="Times New Roman"/>
              </a:rPr>
              <a:t>грунтах</a:t>
            </a:r>
            <a:r>
              <a:rPr lang="uk-UA" sz="1800" b="0" dirty="0">
                <a:latin typeface="Times New Roman"/>
                <a:ea typeface="Calibri"/>
                <a:cs typeface="Times New Roman"/>
              </a:rPr>
              <a:t> або 15–30 см – у сипучих. Втрати ґрунту при цьому мають місце лише біля зовнішніх стінок відвалів.</a:t>
            </a:r>
            <a:br>
              <a:rPr lang="ru-RU" sz="1800" b="0" dirty="0">
                <a:ea typeface="Calibri"/>
                <a:cs typeface="Times New Roman"/>
              </a:rPr>
            </a:br>
            <a:r>
              <a:rPr lang="uk-UA" sz="1800" b="0" dirty="0">
                <a:latin typeface="Times New Roman"/>
                <a:ea typeface="Calibri"/>
                <a:cs typeface="Times New Roman"/>
              </a:rPr>
              <a:t> Різати і переміщати ґрунт на відстань до 50 м доцільно за човниковою схемою. У цьому разі повернення бульдозера у вихідне положення відбувається заднім ходом. Переміщати ґрунт на відстань більш як 50 м доцільно за еліптичною схемою руху з двома поворотами або з улаштуванням через кожні 20–25 м проміжних валів. У міру накопичення ґрунту кожний вал переміщують безпосередньо у насип або у наступний проміжний вал. </a:t>
            </a:r>
            <a:br>
              <a:rPr lang="ru-RU" sz="1800" b="0" dirty="0">
                <a:ea typeface="Calibri"/>
                <a:cs typeface="Times New Roman"/>
              </a:rPr>
            </a:br>
            <a:r>
              <a:rPr lang="uk-UA" sz="1800" b="0" dirty="0">
                <a:latin typeface="Times New Roman"/>
                <a:ea typeface="Calibri"/>
                <a:cs typeface="Times New Roman"/>
              </a:rPr>
              <a:t>Розрівнювання (остаточне планування) ґрунту, укладеного бульдозером, виконують трохи піднятим відвалом під час руху вперед або опущеним відвалом (його п’ятою та тильним боком) під час зворотного руху. Для планування уклонів із закладанням від 1:1,5 до 1:3 та до 6,5 м довжиною до відвала бульдозера можна кріпити додаткове навісне обладнання (</a:t>
            </a:r>
            <a:r>
              <a:rPr lang="uk-UA" sz="1800" b="0" dirty="0" err="1">
                <a:latin typeface="Times New Roman"/>
                <a:ea typeface="Calibri"/>
                <a:cs typeface="Times New Roman"/>
              </a:rPr>
              <a:t>відкосники</a:t>
            </a:r>
            <a:r>
              <a:rPr lang="uk-UA" sz="1800" b="0" dirty="0">
                <a:latin typeface="Times New Roman"/>
                <a:ea typeface="Calibri"/>
                <a:cs typeface="Times New Roman"/>
              </a:rPr>
              <a:t>). </a:t>
            </a:r>
            <a:endParaRPr lang="ru-RU" sz="1800" b="0" dirty="0">
              <a:ea typeface="Calibri"/>
              <a:cs typeface="Times New Roman"/>
            </a:endParaRPr>
          </a:p>
        </p:txBody>
      </p:sp>
      <p:sp>
        <p:nvSpPr>
          <p:cNvPr id="16387" name="Номер слайда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338664B-E490-45FC-9BA7-3B90DA7937A9}" type="slidenum">
              <a:rPr lang="ru-RU" altLang="uk-UA" sz="1200">
                <a:solidFill>
                  <a:srgbClr val="898989"/>
                </a:solidFill>
              </a:rPr>
              <a:pPr>
                <a:spcBef>
                  <a:spcPct val="0"/>
                </a:spcBef>
                <a:buFontTx/>
                <a:buNone/>
              </a:pPr>
              <a:t>10</a:t>
            </a:fld>
            <a:endParaRPr lang="ru-RU" altLang="uk-UA"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Номер слайда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572F029-D63E-4F82-B4D7-B31023963A80}" type="slidenum">
              <a:rPr lang="ru-RU" altLang="uk-UA" sz="1200">
                <a:solidFill>
                  <a:srgbClr val="898989"/>
                </a:solidFill>
              </a:rPr>
              <a:pPr>
                <a:spcBef>
                  <a:spcPct val="0"/>
                </a:spcBef>
                <a:buFontTx/>
                <a:buNone/>
              </a:pPr>
              <a:t>11</a:t>
            </a:fld>
            <a:endParaRPr lang="ru-RU" altLang="uk-UA" sz="1200">
              <a:solidFill>
                <a:srgbClr val="898989"/>
              </a:solidFill>
            </a:endParaRPr>
          </a:p>
        </p:txBody>
      </p:sp>
      <p:sp>
        <p:nvSpPr>
          <p:cNvPr id="5" name="Текст 4"/>
          <p:cNvSpPr>
            <a:spLocks noGrp="1"/>
          </p:cNvSpPr>
          <p:nvPr>
            <p:ph type="body" idx="1"/>
          </p:nvPr>
        </p:nvSpPr>
        <p:spPr>
          <a:xfrm>
            <a:off x="323528" y="836712"/>
            <a:ext cx="8496944" cy="5082579"/>
          </a:xfrm>
        </p:spPr>
        <p:txBody>
          <a:bodyPr/>
          <a:lstStyle/>
          <a:p>
            <a:pPr indent="450215" algn="just">
              <a:lnSpc>
                <a:spcPct val="107000"/>
              </a:lnSpc>
              <a:spcAft>
                <a:spcPts val="800"/>
              </a:spcAft>
            </a:pPr>
            <a:r>
              <a:rPr lang="uk-UA" sz="1800" b="0" dirty="0">
                <a:latin typeface="Times New Roman"/>
                <a:ea typeface="Calibri"/>
                <a:cs typeface="Times New Roman"/>
              </a:rPr>
              <a:t>Бульдозери широко використовують у комплекті з екскаваторами, скреперами та іншими землерийними машинами. Наприклад, під час планування основ великих котлованів, в яких не допускається перебирання ґрунту, бульдозером зачищають дно до проектної позначки та переміщають зрізаний </a:t>
            </a:r>
            <a:r>
              <a:rPr lang="uk-UA" sz="1800" b="0" dirty="0" err="1">
                <a:latin typeface="Times New Roman"/>
                <a:ea typeface="Calibri"/>
                <a:cs typeface="Times New Roman"/>
              </a:rPr>
              <a:t>грунт</a:t>
            </a:r>
            <a:r>
              <a:rPr lang="uk-UA" sz="1800" b="0" dirty="0">
                <a:latin typeface="Times New Roman"/>
                <a:ea typeface="Calibri"/>
                <a:cs typeface="Times New Roman"/>
              </a:rPr>
              <a:t> під ківш екскаватора для завантаження його у автосамоскиди. </a:t>
            </a:r>
            <a:endParaRPr lang="ru-RU" sz="1800" b="0" dirty="0">
              <a:ea typeface="Calibri"/>
              <a:cs typeface="Times New Roman"/>
            </a:endParaRPr>
          </a:p>
          <a:p>
            <a:pPr indent="450215" algn="just">
              <a:lnSpc>
                <a:spcPct val="107000"/>
              </a:lnSpc>
              <a:spcAft>
                <a:spcPts val="800"/>
              </a:spcAft>
            </a:pPr>
            <a:r>
              <a:rPr lang="uk-UA" sz="1800" b="0" dirty="0">
                <a:latin typeface="Times New Roman"/>
                <a:ea typeface="Calibri"/>
                <a:cs typeface="Times New Roman"/>
              </a:rPr>
              <a:t>Траншеї 5–7 м завширшки та 1–5 м у глибину можна розробляти бульдозерами (якщо відстань переміщення ґрунту не перевищує 100 м) з наступним видаленням ґрунту екскаватором. Бульдозери застосовують також для зведення насипів до 2–3 м висотою з резервів </a:t>
            </a:r>
            <a:r>
              <a:rPr lang="uk-UA" sz="1800" b="0" dirty="0" err="1">
                <a:latin typeface="Times New Roman"/>
                <a:ea typeface="Calibri"/>
                <a:cs typeface="Times New Roman"/>
              </a:rPr>
              <a:t>грунту</a:t>
            </a:r>
            <a:r>
              <a:rPr lang="uk-UA" sz="1800" b="0" dirty="0">
                <a:latin typeface="Times New Roman"/>
                <a:ea typeface="Calibri"/>
                <a:cs typeface="Times New Roman"/>
              </a:rPr>
              <a:t> (рис. 4.7, б).</a:t>
            </a:r>
            <a:endParaRPr lang="ru-RU" sz="1800" b="0" dirty="0">
              <a:ea typeface="Calibri"/>
              <a:cs typeface="Times New Roman"/>
            </a:endParaRPr>
          </a:p>
          <a:p>
            <a:pPr indent="450215" algn="just">
              <a:lnSpc>
                <a:spcPct val="107000"/>
              </a:lnSpc>
              <a:spcAft>
                <a:spcPts val="800"/>
              </a:spcAft>
            </a:pPr>
            <a:r>
              <a:rPr lang="uk-UA" sz="1800" b="0" dirty="0">
                <a:latin typeface="Times New Roman"/>
                <a:ea typeface="Calibri"/>
                <a:cs typeface="Times New Roman"/>
              </a:rPr>
              <a:t> Траншеї та пазухи фундаментів засипають поздовжніми проходками бульдозера з поворотним відвалом або поперечно-човниковими проходками з неповоротним відвалом. При значних об’ємах засипання різати ґрунт боковою кромкою відвала на значній поверхні утруднено, оскільки навкісне надходження ґрунту розвертає трактор. Тому в таких випадках траншеї засипають під кутом 45–90° (рис. 4.7, в).</a:t>
            </a:r>
            <a:endParaRPr lang="ru-RU" sz="1800" b="0" dirty="0">
              <a:ea typeface="Calibri"/>
              <a:cs typeface="Times New Roman"/>
            </a:endParaRPr>
          </a:p>
          <a:p>
            <a:endParaRPr lang="ru-RU"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Номер слайда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79A3352-25EF-46C9-9875-5BB25ED11376}" type="slidenum">
              <a:rPr lang="ru-RU" altLang="uk-UA" sz="1200">
                <a:solidFill>
                  <a:srgbClr val="898989"/>
                </a:solidFill>
              </a:rPr>
              <a:pPr>
                <a:spcBef>
                  <a:spcPct val="0"/>
                </a:spcBef>
                <a:buFontTx/>
                <a:buNone/>
              </a:pPr>
              <a:t>12</a:t>
            </a:fld>
            <a:endParaRPr lang="ru-RU" altLang="uk-UA" sz="1200">
              <a:solidFill>
                <a:srgbClr val="898989"/>
              </a:solidFill>
            </a:endParaRPr>
          </a:p>
        </p:txBody>
      </p:sp>
      <p:pic>
        <p:nvPicPr>
          <p:cNvPr id="18438" name="Picture 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53238" y="273050"/>
            <a:ext cx="3856698" cy="466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5013176"/>
            <a:ext cx="6126163" cy="120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467544" y="260649"/>
            <a:ext cx="8064896" cy="1152128"/>
          </a:xfrm>
        </p:spPr>
        <p:txBody>
          <a:bodyPr/>
          <a:lstStyle/>
          <a:p>
            <a:r>
              <a:rPr lang="uk-UA" altLang="uk-UA" sz="2400" b="1" dirty="0">
                <a:ea typeface="Calibri" pitchFamily="34" charset="0"/>
                <a:cs typeface="Times New Roman" pitchFamily="18" charset="0"/>
              </a:rPr>
              <a:t>2.</a:t>
            </a:r>
            <a:r>
              <a:rPr lang="en-US" altLang="uk-UA" sz="2400" b="1" dirty="0">
                <a:ea typeface="Calibri" pitchFamily="34" charset="0"/>
                <a:cs typeface="Times New Roman" pitchFamily="18" charset="0"/>
              </a:rPr>
              <a:t> </a:t>
            </a:r>
            <a:r>
              <a:rPr lang="uk-UA" altLang="uk-UA" sz="2400" dirty="0">
                <a:ea typeface="Calibri" pitchFamily="34" charset="0"/>
                <a:cs typeface="Times New Roman" pitchFamily="18" charset="0"/>
              </a:rPr>
              <a:t>р</a:t>
            </a:r>
            <a:r>
              <a:rPr lang="uk-UA" altLang="uk-UA" sz="2400" b="1" dirty="0">
                <a:ea typeface="Calibri" pitchFamily="34" charset="0"/>
                <a:cs typeface="Times New Roman" pitchFamily="18" charset="0"/>
              </a:rPr>
              <a:t>озробка ґрунту </a:t>
            </a:r>
            <a:r>
              <a:rPr lang="uk-UA" altLang="uk-UA" sz="2400" b="1" dirty="0" err="1">
                <a:ea typeface="Calibri" pitchFamily="34" charset="0"/>
                <a:cs typeface="Times New Roman" pitchFamily="18" charset="0"/>
              </a:rPr>
              <a:t>одноковшовими</a:t>
            </a:r>
            <a:r>
              <a:rPr lang="uk-UA" altLang="uk-UA" sz="2400" b="1" dirty="0">
                <a:ea typeface="Calibri" pitchFamily="34" charset="0"/>
                <a:cs typeface="Times New Roman" pitchFamily="18" charset="0"/>
              </a:rPr>
              <a:t> екскаваторами</a:t>
            </a:r>
          </a:p>
        </p:txBody>
      </p:sp>
      <p:sp>
        <p:nvSpPr>
          <p:cNvPr id="7" name="Текст 6"/>
          <p:cNvSpPr>
            <a:spLocks noGrp="1"/>
          </p:cNvSpPr>
          <p:nvPr>
            <p:ph type="body" idx="1"/>
          </p:nvPr>
        </p:nvSpPr>
        <p:spPr>
          <a:xfrm>
            <a:off x="702431" y="1988840"/>
            <a:ext cx="7739137" cy="3456383"/>
          </a:xfrm>
        </p:spPr>
        <p:txBody>
          <a:bodyPr/>
          <a:lstStyle/>
          <a:p>
            <a:pPr indent="450215" algn="just">
              <a:lnSpc>
                <a:spcPct val="107000"/>
              </a:lnSpc>
              <a:spcAft>
                <a:spcPts val="800"/>
              </a:spcAft>
            </a:pPr>
            <a:endParaRPr lang="ru-RU" dirty="0">
              <a:solidFill>
                <a:schemeClr val="tx1"/>
              </a:solidFill>
            </a:endParaRPr>
          </a:p>
        </p:txBody>
      </p:sp>
      <p:sp>
        <p:nvSpPr>
          <p:cNvPr id="19461" name="Номер слайда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5F82DE3-9FA3-4A51-9231-48299C98EE76}" type="slidenum">
              <a:rPr lang="ru-RU" altLang="uk-UA" sz="1200">
                <a:solidFill>
                  <a:srgbClr val="898989"/>
                </a:solidFill>
              </a:rPr>
              <a:pPr>
                <a:spcBef>
                  <a:spcPct val="0"/>
                </a:spcBef>
                <a:buFontTx/>
                <a:buNone/>
              </a:pPr>
              <a:t>13</a:t>
            </a:fld>
            <a:endParaRPr lang="ru-RU" altLang="uk-UA" sz="1200">
              <a:solidFill>
                <a:srgbClr val="898989"/>
              </a:solidFill>
            </a:endParaRPr>
          </a:p>
        </p:txBody>
      </p:sp>
      <p:pic>
        <p:nvPicPr>
          <p:cNvPr id="3" name="Рисунок 2">
            <a:extLst>
              <a:ext uri="{FF2B5EF4-FFF2-40B4-BE49-F238E27FC236}">
                <a16:creationId xmlns:a16="http://schemas.microsoft.com/office/drawing/2014/main" id="{228C093E-3E11-420E-B19D-53B5A34EF2AC}"/>
              </a:ext>
            </a:extLst>
          </p:cNvPr>
          <p:cNvPicPr>
            <a:picLocks noChangeAspect="1"/>
          </p:cNvPicPr>
          <p:nvPr/>
        </p:nvPicPr>
        <p:blipFill rotWithShape="1">
          <a:blip r:embed="rId2"/>
          <a:srcRect l="3323"/>
          <a:stretch/>
        </p:blipFill>
        <p:spPr>
          <a:xfrm>
            <a:off x="611560" y="1556792"/>
            <a:ext cx="4189859" cy="3505200"/>
          </a:xfrm>
          <a:prstGeom prst="rect">
            <a:avLst/>
          </a:prstGeom>
        </p:spPr>
      </p:pic>
      <p:pic>
        <p:nvPicPr>
          <p:cNvPr id="5" name="Рисунок 4">
            <a:extLst>
              <a:ext uri="{FF2B5EF4-FFF2-40B4-BE49-F238E27FC236}">
                <a16:creationId xmlns:a16="http://schemas.microsoft.com/office/drawing/2014/main" id="{6318E6F5-A0E4-4CBC-A997-80509D0B07AD}"/>
              </a:ext>
            </a:extLst>
          </p:cNvPr>
          <p:cNvPicPr>
            <a:picLocks noChangeAspect="1"/>
          </p:cNvPicPr>
          <p:nvPr/>
        </p:nvPicPr>
        <p:blipFill>
          <a:blip r:embed="rId3"/>
          <a:stretch>
            <a:fillRect/>
          </a:stretch>
        </p:blipFill>
        <p:spPr>
          <a:xfrm>
            <a:off x="4644008" y="2132857"/>
            <a:ext cx="3797560" cy="331236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8BDE741D-9CDC-4FE6-8D18-DE2D25FC95A5}"/>
              </a:ext>
            </a:extLst>
          </p:cNvPr>
          <p:cNvSpPr>
            <a:spLocks noGrp="1"/>
          </p:cNvSpPr>
          <p:nvPr>
            <p:ph type="title"/>
          </p:nvPr>
        </p:nvSpPr>
        <p:spPr/>
        <p:txBody>
          <a:bodyPr/>
          <a:lstStyle/>
          <a:p>
            <a:pPr algn="ctr"/>
            <a:r>
              <a:rPr lang="uk-UA" dirty="0"/>
              <a:t>грейдер</a:t>
            </a:r>
          </a:p>
        </p:txBody>
      </p:sp>
      <p:sp>
        <p:nvSpPr>
          <p:cNvPr id="6" name="Текст 5">
            <a:extLst>
              <a:ext uri="{FF2B5EF4-FFF2-40B4-BE49-F238E27FC236}">
                <a16:creationId xmlns:a16="http://schemas.microsoft.com/office/drawing/2014/main" id="{8343509A-B49C-4C45-B58A-62334C664787}"/>
              </a:ext>
            </a:extLst>
          </p:cNvPr>
          <p:cNvSpPr>
            <a:spLocks noGrp="1"/>
          </p:cNvSpPr>
          <p:nvPr>
            <p:ph type="body" idx="1"/>
          </p:nvPr>
        </p:nvSpPr>
        <p:spPr/>
        <p:txBody>
          <a:bodyPr/>
          <a:lstStyle/>
          <a:p>
            <a:r>
              <a:rPr lang="uk-UA" dirty="0"/>
              <a:t>грейдер</a:t>
            </a:r>
          </a:p>
        </p:txBody>
      </p:sp>
      <p:sp>
        <p:nvSpPr>
          <p:cNvPr id="4" name="Номер слайда 3">
            <a:extLst>
              <a:ext uri="{FF2B5EF4-FFF2-40B4-BE49-F238E27FC236}">
                <a16:creationId xmlns:a16="http://schemas.microsoft.com/office/drawing/2014/main" id="{0F6F2649-5CEE-4237-9776-1357125237D5}"/>
              </a:ext>
            </a:extLst>
          </p:cNvPr>
          <p:cNvSpPr>
            <a:spLocks noGrp="1"/>
          </p:cNvSpPr>
          <p:nvPr>
            <p:ph type="sldNum" sz="quarter" idx="12"/>
          </p:nvPr>
        </p:nvSpPr>
        <p:spPr/>
        <p:txBody>
          <a:bodyPr/>
          <a:lstStyle/>
          <a:p>
            <a:fld id="{96254B1E-19AC-42BB-929A-47A89A459120}" type="slidenum">
              <a:rPr lang="ru-RU" altLang="uk-UA" smtClean="0"/>
              <a:pPr/>
              <a:t>14</a:t>
            </a:fld>
            <a:endParaRPr lang="ru-RU" altLang="uk-UA"/>
          </a:p>
        </p:txBody>
      </p:sp>
      <p:pic>
        <p:nvPicPr>
          <p:cNvPr id="10" name="Рисунок 9">
            <a:extLst>
              <a:ext uri="{FF2B5EF4-FFF2-40B4-BE49-F238E27FC236}">
                <a16:creationId xmlns:a16="http://schemas.microsoft.com/office/drawing/2014/main" id="{C34E71C2-E132-4F7B-B4CB-E3DBEC2A6834}"/>
              </a:ext>
            </a:extLst>
          </p:cNvPr>
          <p:cNvPicPr>
            <a:picLocks noChangeAspect="1"/>
          </p:cNvPicPr>
          <p:nvPr/>
        </p:nvPicPr>
        <p:blipFill>
          <a:blip r:embed="rId2"/>
          <a:stretch>
            <a:fillRect/>
          </a:stretch>
        </p:blipFill>
        <p:spPr>
          <a:xfrm>
            <a:off x="722313" y="548680"/>
            <a:ext cx="5001815" cy="3858220"/>
          </a:xfrm>
          <a:prstGeom prst="rect">
            <a:avLst/>
          </a:prstGeom>
        </p:spPr>
      </p:pic>
    </p:spTree>
    <p:extLst>
      <p:ext uri="{BB962C8B-B14F-4D97-AF65-F5344CB8AC3E}">
        <p14:creationId xmlns:p14="http://schemas.microsoft.com/office/powerpoint/2010/main" val="112546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77D207-8D98-462B-9C6F-FC3AA911DD28}"/>
              </a:ext>
            </a:extLst>
          </p:cNvPr>
          <p:cNvSpPr>
            <a:spLocks noGrp="1"/>
          </p:cNvSpPr>
          <p:nvPr>
            <p:ph type="title"/>
          </p:nvPr>
        </p:nvSpPr>
        <p:spPr>
          <a:xfrm>
            <a:off x="722313" y="5157192"/>
            <a:ext cx="7772400" cy="611783"/>
          </a:xfrm>
        </p:spPr>
        <p:txBody>
          <a:bodyPr/>
          <a:lstStyle/>
          <a:p>
            <a:pPr algn="ctr"/>
            <a:r>
              <a:rPr lang="uk-UA" sz="2000" dirty="0"/>
              <a:t>Екскаватор з прямою лопатою</a:t>
            </a:r>
            <a:br>
              <a:rPr lang="uk-UA" sz="2000" dirty="0"/>
            </a:br>
            <a:endParaRPr lang="uk-UA" sz="2000" dirty="0"/>
          </a:p>
        </p:txBody>
      </p:sp>
      <p:sp>
        <p:nvSpPr>
          <p:cNvPr id="3" name="Текст 2">
            <a:extLst>
              <a:ext uri="{FF2B5EF4-FFF2-40B4-BE49-F238E27FC236}">
                <a16:creationId xmlns:a16="http://schemas.microsoft.com/office/drawing/2014/main" id="{267FF940-B302-4BBB-95A1-C736AF88CBE7}"/>
              </a:ext>
            </a:extLst>
          </p:cNvPr>
          <p:cNvSpPr>
            <a:spLocks noGrp="1"/>
          </p:cNvSpPr>
          <p:nvPr>
            <p:ph type="body" idx="1"/>
          </p:nvPr>
        </p:nvSpPr>
        <p:spPr>
          <a:xfrm>
            <a:off x="1547663" y="2906713"/>
            <a:ext cx="6336705" cy="954335"/>
          </a:xfrm>
        </p:spPr>
        <p:txBody>
          <a:bodyPr/>
          <a:lstStyle/>
          <a:p>
            <a:endParaRPr lang="uk-UA" dirty="0"/>
          </a:p>
        </p:txBody>
      </p:sp>
      <p:sp>
        <p:nvSpPr>
          <p:cNvPr id="4" name="Номер слайда 3">
            <a:extLst>
              <a:ext uri="{FF2B5EF4-FFF2-40B4-BE49-F238E27FC236}">
                <a16:creationId xmlns:a16="http://schemas.microsoft.com/office/drawing/2014/main" id="{C28110FE-CBC3-4CBB-BE7E-98BDEA309D3E}"/>
              </a:ext>
            </a:extLst>
          </p:cNvPr>
          <p:cNvSpPr>
            <a:spLocks noGrp="1"/>
          </p:cNvSpPr>
          <p:nvPr>
            <p:ph type="sldNum" sz="quarter" idx="12"/>
          </p:nvPr>
        </p:nvSpPr>
        <p:spPr/>
        <p:txBody>
          <a:bodyPr/>
          <a:lstStyle/>
          <a:p>
            <a:fld id="{96254B1E-19AC-42BB-929A-47A89A459120}" type="slidenum">
              <a:rPr lang="ru-RU" altLang="uk-UA" smtClean="0"/>
              <a:pPr/>
              <a:t>15</a:t>
            </a:fld>
            <a:endParaRPr lang="ru-RU" altLang="uk-UA"/>
          </a:p>
        </p:txBody>
      </p:sp>
      <p:pic>
        <p:nvPicPr>
          <p:cNvPr id="6" name="Рисунок 5">
            <a:extLst>
              <a:ext uri="{FF2B5EF4-FFF2-40B4-BE49-F238E27FC236}">
                <a16:creationId xmlns:a16="http://schemas.microsoft.com/office/drawing/2014/main" id="{C65D4ED6-5FB9-4797-87F8-828624A6EEDA}"/>
              </a:ext>
            </a:extLst>
          </p:cNvPr>
          <p:cNvPicPr>
            <a:picLocks noChangeAspect="1"/>
          </p:cNvPicPr>
          <p:nvPr/>
        </p:nvPicPr>
        <p:blipFill>
          <a:blip r:embed="rId2"/>
          <a:stretch>
            <a:fillRect/>
          </a:stretch>
        </p:blipFill>
        <p:spPr>
          <a:xfrm>
            <a:off x="1259632" y="260217"/>
            <a:ext cx="6552728" cy="4694492"/>
          </a:xfrm>
          <a:prstGeom prst="rect">
            <a:avLst/>
          </a:prstGeom>
        </p:spPr>
      </p:pic>
    </p:spTree>
    <p:extLst>
      <p:ext uri="{BB962C8B-B14F-4D97-AF65-F5344CB8AC3E}">
        <p14:creationId xmlns:p14="http://schemas.microsoft.com/office/powerpoint/2010/main" val="1481294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F58B57-9299-40C4-843D-133186CC66DE}"/>
              </a:ext>
            </a:extLst>
          </p:cNvPr>
          <p:cNvSpPr>
            <a:spLocks noGrp="1"/>
          </p:cNvSpPr>
          <p:nvPr>
            <p:ph type="title"/>
          </p:nvPr>
        </p:nvSpPr>
        <p:spPr/>
        <p:txBody>
          <a:bodyPr/>
          <a:lstStyle/>
          <a:p>
            <a:endParaRPr lang="uk-UA"/>
          </a:p>
        </p:txBody>
      </p:sp>
      <p:sp>
        <p:nvSpPr>
          <p:cNvPr id="3" name="Текст 2">
            <a:extLst>
              <a:ext uri="{FF2B5EF4-FFF2-40B4-BE49-F238E27FC236}">
                <a16:creationId xmlns:a16="http://schemas.microsoft.com/office/drawing/2014/main" id="{D0BF09B0-E22C-430C-AC7F-1A405D35BD52}"/>
              </a:ext>
            </a:extLst>
          </p:cNvPr>
          <p:cNvSpPr>
            <a:spLocks noGrp="1"/>
          </p:cNvSpPr>
          <p:nvPr>
            <p:ph type="body" idx="1"/>
          </p:nvPr>
        </p:nvSpPr>
        <p:spPr/>
        <p:txBody>
          <a:bodyPr/>
          <a:lstStyle/>
          <a:p>
            <a:endParaRPr lang="uk-UA" dirty="0"/>
          </a:p>
        </p:txBody>
      </p:sp>
      <p:sp>
        <p:nvSpPr>
          <p:cNvPr id="4" name="Номер слайда 3">
            <a:extLst>
              <a:ext uri="{FF2B5EF4-FFF2-40B4-BE49-F238E27FC236}">
                <a16:creationId xmlns:a16="http://schemas.microsoft.com/office/drawing/2014/main" id="{83C9C24B-C9E8-40A2-9E83-F2082F5F4B75}"/>
              </a:ext>
            </a:extLst>
          </p:cNvPr>
          <p:cNvSpPr>
            <a:spLocks noGrp="1"/>
          </p:cNvSpPr>
          <p:nvPr>
            <p:ph type="sldNum" sz="quarter" idx="12"/>
          </p:nvPr>
        </p:nvSpPr>
        <p:spPr/>
        <p:txBody>
          <a:bodyPr/>
          <a:lstStyle/>
          <a:p>
            <a:fld id="{96254B1E-19AC-42BB-929A-47A89A459120}" type="slidenum">
              <a:rPr lang="ru-RU" altLang="uk-UA" smtClean="0"/>
              <a:pPr/>
              <a:t>16</a:t>
            </a:fld>
            <a:endParaRPr lang="ru-RU" altLang="uk-UA"/>
          </a:p>
        </p:txBody>
      </p:sp>
      <p:pic>
        <p:nvPicPr>
          <p:cNvPr id="6" name="Рисунок 5">
            <a:extLst>
              <a:ext uri="{FF2B5EF4-FFF2-40B4-BE49-F238E27FC236}">
                <a16:creationId xmlns:a16="http://schemas.microsoft.com/office/drawing/2014/main" id="{4E78C04C-5867-4F0B-8E62-6BA26C4FA962}"/>
              </a:ext>
            </a:extLst>
          </p:cNvPr>
          <p:cNvPicPr>
            <a:picLocks noChangeAspect="1"/>
          </p:cNvPicPr>
          <p:nvPr/>
        </p:nvPicPr>
        <p:blipFill>
          <a:blip r:embed="rId2"/>
          <a:stretch>
            <a:fillRect/>
          </a:stretch>
        </p:blipFill>
        <p:spPr>
          <a:xfrm>
            <a:off x="66675" y="676275"/>
            <a:ext cx="9010650" cy="5505450"/>
          </a:xfrm>
          <a:prstGeom prst="rect">
            <a:avLst/>
          </a:prstGeom>
        </p:spPr>
      </p:pic>
    </p:spTree>
    <p:extLst>
      <p:ext uri="{BB962C8B-B14F-4D97-AF65-F5344CB8AC3E}">
        <p14:creationId xmlns:p14="http://schemas.microsoft.com/office/powerpoint/2010/main" val="2420909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457200" y="548680"/>
            <a:ext cx="8075240" cy="5616624"/>
          </a:xfrm>
        </p:spPr>
        <p:txBody>
          <a:bodyPr/>
          <a:lstStyle/>
          <a:p>
            <a:pPr lvl="0" indent="450215" algn="l">
              <a:lnSpc>
                <a:spcPct val="107000"/>
              </a:lnSpc>
              <a:spcBef>
                <a:spcPct val="20000"/>
              </a:spcBef>
              <a:spcAft>
                <a:spcPts val="800"/>
              </a:spcAft>
            </a:pPr>
            <a:r>
              <a:rPr lang="uk-UA" sz="2000" dirty="0">
                <a:solidFill>
                  <a:prstClr val="black"/>
                </a:solidFill>
                <a:latin typeface="Times New Roman"/>
                <a:ea typeface="Calibri"/>
                <a:cs typeface="Times New Roman"/>
              </a:rPr>
              <a:t>Місце, в якому екскаватор розробляє </a:t>
            </a:r>
            <a:r>
              <a:rPr lang="uk-UA" sz="2000" dirty="0" err="1">
                <a:solidFill>
                  <a:prstClr val="black"/>
                </a:solidFill>
                <a:latin typeface="Times New Roman"/>
                <a:ea typeface="Calibri"/>
                <a:cs typeface="Times New Roman"/>
              </a:rPr>
              <a:t>грунт</a:t>
            </a:r>
            <a:r>
              <a:rPr lang="uk-UA" sz="2000" dirty="0">
                <a:solidFill>
                  <a:prstClr val="black"/>
                </a:solidFill>
                <a:latin typeface="Times New Roman"/>
                <a:ea typeface="Calibri"/>
                <a:cs typeface="Times New Roman"/>
              </a:rPr>
              <a:t>, називають забоєм. Форма і розміри забою залежать від параметрів екскаватора, його обладнання (виду </a:t>
            </a:r>
            <a:r>
              <a:rPr lang="uk-UA" sz="2000" dirty="0" err="1">
                <a:solidFill>
                  <a:prstClr val="black"/>
                </a:solidFill>
                <a:latin typeface="Times New Roman"/>
                <a:ea typeface="Calibri"/>
                <a:cs typeface="Times New Roman"/>
              </a:rPr>
              <a:t>ковша</a:t>
            </a:r>
            <a:r>
              <a:rPr lang="uk-UA" sz="2000" dirty="0">
                <a:solidFill>
                  <a:prstClr val="black"/>
                </a:solidFill>
                <a:latin typeface="Times New Roman"/>
                <a:ea typeface="Calibri"/>
                <a:cs typeface="Times New Roman"/>
              </a:rPr>
              <a:t>), властивостей ґрунту, розмірів виїмки. Екскаватор, обладнаний прямою лопатою, розробляє </a:t>
            </a:r>
            <a:r>
              <a:rPr lang="uk-UA" sz="2000" dirty="0" err="1">
                <a:solidFill>
                  <a:prstClr val="black"/>
                </a:solidFill>
                <a:latin typeface="Times New Roman"/>
                <a:ea typeface="Calibri"/>
                <a:cs typeface="Times New Roman"/>
              </a:rPr>
              <a:t>грунт</a:t>
            </a:r>
            <a:r>
              <a:rPr lang="uk-UA" sz="2000" dirty="0">
                <a:solidFill>
                  <a:prstClr val="black"/>
                </a:solidFill>
                <a:latin typeface="Times New Roman"/>
                <a:ea typeface="Calibri"/>
                <a:cs typeface="Times New Roman"/>
              </a:rPr>
              <a:t> способами лобового й бокового забоїв. У лобовій проходці екскаватор розробляє </a:t>
            </a:r>
            <a:r>
              <a:rPr lang="uk-UA" sz="2000" dirty="0" err="1">
                <a:solidFill>
                  <a:prstClr val="black"/>
                </a:solidFill>
                <a:latin typeface="Times New Roman"/>
                <a:ea typeface="Calibri"/>
                <a:cs typeface="Times New Roman"/>
              </a:rPr>
              <a:t>грунт</a:t>
            </a:r>
            <a:r>
              <a:rPr lang="uk-UA" sz="2000" dirty="0">
                <a:solidFill>
                  <a:prstClr val="black"/>
                </a:solidFill>
                <a:latin typeface="Times New Roman"/>
                <a:ea typeface="Calibri"/>
                <a:cs typeface="Times New Roman"/>
              </a:rPr>
              <a:t> перед собою і розвантажує його в транспорт, при бічній він здійснює виїмку по одну сторону щодо осі переміщення, а вивантаження виконує у транспорт, розташований по інший бік осі проходки. Лобові проходки бувають вузькими (ширина проходки 0,8-1,5 розміру найбільшого радіуса різання </a:t>
            </a:r>
            <a:r>
              <a:rPr lang="uk-UA" sz="2000" i="1" dirty="0" err="1">
                <a:solidFill>
                  <a:prstClr val="black"/>
                </a:solidFill>
                <a:latin typeface="Times New Roman"/>
                <a:ea typeface="Calibri"/>
                <a:cs typeface="Times New Roman"/>
              </a:rPr>
              <a:t>R</a:t>
            </a:r>
            <a:r>
              <a:rPr lang="uk-UA" sz="2000" i="1" baseline="-25000" dirty="0" err="1">
                <a:solidFill>
                  <a:prstClr val="black"/>
                </a:solidFill>
                <a:latin typeface="Times New Roman"/>
                <a:ea typeface="Calibri"/>
                <a:cs typeface="Times New Roman"/>
              </a:rPr>
              <a:t>max</a:t>
            </a:r>
            <a:r>
              <a:rPr lang="uk-UA" sz="2000" dirty="0">
                <a:solidFill>
                  <a:prstClr val="black"/>
                </a:solidFill>
                <a:latin typeface="Times New Roman"/>
                <a:ea typeface="Calibri"/>
                <a:cs typeface="Times New Roman"/>
              </a:rPr>
              <a:t>), нормальними (завширшки1,5-1,8 </a:t>
            </a:r>
            <a:r>
              <a:rPr lang="uk-UA" sz="2000" i="1" dirty="0" err="1">
                <a:solidFill>
                  <a:prstClr val="black"/>
                </a:solidFill>
                <a:latin typeface="Times New Roman"/>
                <a:ea typeface="Calibri"/>
                <a:cs typeface="Times New Roman"/>
              </a:rPr>
              <a:t>R</a:t>
            </a:r>
            <a:r>
              <a:rPr lang="uk-UA" sz="2000" i="1" baseline="-25000" dirty="0" err="1">
                <a:solidFill>
                  <a:prstClr val="black"/>
                </a:solidFill>
                <a:latin typeface="Times New Roman"/>
                <a:ea typeface="Calibri"/>
                <a:cs typeface="Times New Roman"/>
              </a:rPr>
              <a:t>max</a:t>
            </a:r>
            <a:r>
              <a:rPr lang="uk-UA" sz="2000" dirty="0">
                <a:solidFill>
                  <a:prstClr val="black"/>
                </a:solidFill>
                <a:latin typeface="Times New Roman"/>
                <a:ea typeface="Calibri"/>
                <a:cs typeface="Times New Roman"/>
              </a:rPr>
              <a:t>), розширеними (завширшки більше ніж 2 </a:t>
            </a:r>
            <a:r>
              <a:rPr lang="uk-UA" sz="2000" i="1" dirty="0" err="1">
                <a:solidFill>
                  <a:prstClr val="black"/>
                </a:solidFill>
                <a:latin typeface="Times New Roman"/>
                <a:ea typeface="Calibri"/>
                <a:cs typeface="Times New Roman"/>
              </a:rPr>
              <a:t>R</a:t>
            </a:r>
            <a:r>
              <a:rPr lang="uk-UA" sz="2000" i="1" baseline="-25000" dirty="0" err="1">
                <a:solidFill>
                  <a:prstClr val="black"/>
                </a:solidFill>
                <a:latin typeface="Times New Roman"/>
                <a:ea typeface="Calibri"/>
                <a:cs typeface="Times New Roman"/>
              </a:rPr>
              <a:t>max</a:t>
            </a:r>
            <a:r>
              <a:rPr lang="uk-UA" sz="2000" dirty="0">
                <a:solidFill>
                  <a:prstClr val="black"/>
                </a:solidFill>
                <a:latin typeface="Times New Roman"/>
                <a:ea typeface="Calibri"/>
                <a:cs typeface="Times New Roman"/>
              </a:rPr>
              <a:t>) (рис. 2.3).</a:t>
            </a:r>
            <a:br>
              <a:rPr lang="ru-RU" sz="1600" dirty="0">
                <a:solidFill>
                  <a:prstClr val="black"/>
                </a:solidFill>
                <a:ea typeface="Calibri"/>
                <a:cs typeface="Times New Roman"/>
              </a:rPr>
            </a:br>
            <a:endParaRPr lang="uk-UA" altLang="uk-UA" sz="1600" dirty="0">
              <a:ea typeface="Calibri" pitchFamily="34" charset="0"/>
              <a:cs typeface="Times New Roman" pitchFamily="18" charset="0"/>
            </a:endParaRPr>
          </a:p>
        </p:txBody>
      </p:sp>
      <p:sp>
        <p:nvSpPr>
          <p:cNvPr id="20483" name="Номер слайда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0DE816D-2D84-427B-AD91-BF318489EC1C}" type="slidenum">
              <a:rPr lang="ru-RU" altLang="uk-UA" sz="1200">
                <a:solidFill>
                  <a:srgbClr val="898989"/>
                </a:solidFill>
              </a:rPr>
              <a:pPr>
                <a:spcBef>
                  <a:spcPct val="0"/>
                </a:spcBef>
                <a:buFontTx/>
                <a:buNone/>
              </a:pPr>
              <a:t>17</a:t>
            </a:fld>
            <a:endParaRPr lang="ru-RU" altLang="uk-UA" sz="1200">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FD4374B-3C3A-4A25-87FA-2D8F085506FE}" type="slidenum">
              <a:rPr lang="ru-RU" altLang="uk-UA" smtClean="0"/>
              <a:pPr/>
              <a:t>18</a:t>
            </a:fld>
            <a:endParaRPr lang="ru-RU" altLang="uk-UA"/>
          </a:p>
        </p:txBody>
      </p:sp>
      <p:pic>
        <p:nvPicPr>
          <p:cNvPr id="5"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16632"/>
            <a:ext cx="4229354" cy="493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59" y="4941168"/>
            <a:ext cx="7858071" cy="165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447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Номер слайда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7900121-207F-41C1-9BED-4445EEE481F2}" type="slidenum">
              <a:rPr lang="ru-RU" altLang="uk-UA" sz="1200">
                <a:solidFill>
                  <a:srgbClr val="898989"/>
                </a:solidFill>
              </a:rPr>
              <a:pPr>
                <a:spcBef>
                  <a:spcPct val="0"/>
                </a:spcBef>
                <a:buFontTx/>
                <a:buNone/>
              </a:pPr>
              <a:t>19</a:t>
            </a:fld>
            <a:endParaRPr lang="ru-RU" altLang="uk-UA" sz="1200">
              <a:solidFill>
                <a:srgbClr val="898989"/>
              </a:solidFill>
            </a:endParaRPr>
          </a:p>
        </p:txBody>
      </p:sp>
      <p:sp>
        <p:nvSpPr>
          <p:cNvPr id="2" name="Объект 1"/>
          <p:cNvSpPr>
            <a:spLocks noGrp="1"/>
          </p:cNvSpPr>
          <p:nvPr>
            <p:ph sz="half" idx="1"/>
          </p:nvPr>
        </p:nvSpPr>
        <p:spPr>
          <a:xfrm>
            <a:off x="683568" y="1556792"/>
            <a:ext cx="7632848" cy="3816423"/>
          </a:xfrm>
        </p:spPr>
        <p:txBody>
          <a:bodyPr/>
          <a:lstStyle/>
          <a:p>
            <a:pPr>
              <a:lnSpc>
                <a:spcPct val="107000"/>
              </a:lnSpc>
              <a:spcAft>
                <a:spcPts val="800"/>
              </a:spcAft>
            </a:pPr>
            <a:r>
              <a:rPr lang="uk-UA" sz="2000" dirty="0">
                <a:latin typeface="Times New Roman"/>
                <a:ea typeface="Calibri"/>
                <a:cs typeface="Times New Roman"/>
              </a:rPr>
              <a:t>       Рис. 2.4 – Екскаватор зі зворотною лопатою: а – загальний вигляд; б – основні технологічні параметри: d – крок переміщення екскаватора; </a:t>
            </a:r>
            <a:r>
              <a:rPr lang="uk-UA" sz="2000" i="1" dirty="0">
                <a:latin typeface="Times New Roman"/>
                <a:ea typeface="Calibri"/>
                <a:cs typeface="Times New Roman"/>
              </a:rPr>
              <a:t>R</a:t>
            </a:r>
            <a:r>
              <a:rPr lang="uk-UA" sz="2000" i="1" baseline="-25000" dirty="0">
                <a:latin typeface="Times New Roman"/>
                <a:ea typeface="Calibri"/>
                <a:cs typeface="Times New Roman"/>
              </a:rPr>
              <a:t>0</a:t>
            </a:r>
            <a:r>
              <a:rPr lang="uk-UA" sz="2000" dirty="0">
                <a:latin typeface="Times New Roman"/>
                <a:ea typeface="Calibri"/>
                <a:cs typeface="Times New Roman"/>
              </a:rPr>
              <a:t> – радіус габаритного встановлення екскаватора; </a:t>
            </a:r>
            <a:r>
              <a:rPr lang="uk-UA" sz="2000" i="1" dirty="0">
                <a:latin typeface="Times New Roman"/>
                <a:ea typeface="Calibri"/>
                <a:cs typeface="Times New Roman"/>
              </a:rPr>
              <a:t>R</a:t>
            </a:r>
            <a:r>
              <a:rPr lang="uk-UA" sz="2000" i="1" baseline="-25000" dirty="0">
                <a:latin typeface="Times New Roman"/>
                <a:ea typeface="Calibri"/>
                <a:cs typeface="Times New Roman"/>
              </a:rPr>
              <a:t>1</a:t>
            </a:r>
            <a:r>
              <a:rPr lang="uk-UA" sz="2000" dirty="0">
                <a:latin typeface="Times New Roman"/>
                <a:ea typeface="Calibri"/>
                <a:cs typeface="Times New Roman"/>
              </a:rPr>
              <a:t> – найменший радіус копання на рівні стоянки; </a:t>
            </a:r>
            <a:r>
              <a:rPr lang="uk-UA" sz="2000" i="1" dirty="0">
                <a:latin typeface="Times New Roman"/>
                <a:ea typeface="Calibri"/>
                <a:cs typeface="Times New Roman"/>
              </a:rPr>
              <a:t>R</a:t>
            </a:r>
            <a:r>
              <a:rPr lang="uk-UA" sz="2000" i="1" baseline="-25000" dirty="0">
                <a:latin typeface="Times New Roman"/>
                <a:ea typeface="Calibri"/>
                <a:cs typeface="Times New Roman"/>
              </a:rPr>
              <a:t>2</a:t>
            </a:r>
            <a:r>
              <a:rPr lang="uk-UA" sz="2000" dirty="0">
                <a:latin typeface="Times New Roman"/>
                <a:ea typeface="Calibri"/>
                <a:cs typeface="Times New Roman"/>
              </a:rPr>
              <a:t> – найбільший радіус копання на рівні стоянки; </a:t>
            </a:r>
            <a:r>
              <a:rPr lang="uk-UA" sz="2000" i="1" dirty="0" err="1">
                <a:latin typeface="Times New Roman"/>
                <a:ea typeface="Calibri"/>
                <a:cs typeface="Times New Roman"/>
              </a:rPr>
              <a:t>R</a:t>
            </a:r>
            <a:r>
              <a:rPr lang="uk-UA" sz="2000" i="1" baseline="-25000" dirty="0" err="1">
                <a:latin typeface="Times New Roman"/>
                <a:ea typeface="Calibri"/>
                <a:cs typeface="Times New Roman"/>
              </a:rPr>
              <a:t>н</a:t>
            </a:r>
            <a:r>
              <a:rPr lang="uk-UA" sz="2000" dirty="0">
                <a:latin typeface="Times New Roman"/>
                <a:ea typeface="Calibri"/>
                <a:cs typeface="Times New Roman"/>
              </a:rPr>
              <a:t> – радіус копання на заданій глибині; </a:t>
            </a:r>
            <a:r>
              <a:rPr lang="uk-UA" sz="2000" i="1" dirty="0" err="1">
                <a:latin typeface="Times New Roman"/>
                <a:ea typeface="Calibri"/>
                <a:cs typeface="Times New Roman"/>
              </a:rPr>
              <a:t>Н</a:t>
            </a:r>
            <a:r>
              <a:rPr lang="uk-UA" sz="2000" i="1" baseline="-25000" dirty="0" err="1">
                <a:latin typeface="Times New Roman"/>
                <a:ea typeface="Calibri"/>
                <a:cs typeface="Times New Roman"/>
              </a:rPr>
              <a:t>max</a:t>
            </a:r>
            <a:r>
              <a:rPr lang="uk-UA" sz="2000" dirty="0">
                <a:latin typeface="Times New Roman"/>
                <a:ea typeface="Calibri"/>
                <a:cs typeface="Times New Roman"/>
              </a:rPr>
              <a:t> – найбільша глибина копання; </a:t>
            </a:r>
            <a:r>
              <a:rPr lang="uk-UA" sz="2000" i="1" dirty="0">
                <a:latin typeface="Times New Roman"/>
                <a:ea typeface="Calibri"/>
                <a:cs typeface="Times New Roman"/>
              </a:rPr>
              <a:t>Z</a:t>
            </a:r>
            <a:r>
              <a:rPr lang="uk-UA" sz="2000" i="1" baseline="-25000" dirty="0">
                <a:latin typeface="Times New Roman"/>
                <a:ea typeface="Calibri"/>
                <a:cs typeface="Times New Roman"/>
              </a:rPr>
              <a:t>0</a:t>
            </a:r>
            <a:r>
              <a:rPr lang="uk-UA" sz="2000" dirty="0">
                <a:latin typeface="Times New Roman"/>
                <a:ea typeface="Calibri"/>
                <a:cs typeface="Times New Roman"/>
              </a:rPr>
              <a:t> – відстань від п’яти стріли до осі обертання екскаватора</a:t>
            </a:r>
            <a:endParaRPr lang="ru-RU" sz="2000" dirty="0">
              <a:ea typeface="Calibri"/>
              <a:cs typeface="Times New Roman"/>
            </a:endParaRPr>
          </a:p>
          <a:p>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463"/>
            <a:ext cx="9144000" cy="725891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p:spPr>
        <p:txBody>
          <a:bodyPr>
            <a:spAutoFit/>
          </a:bodyPr>
          <a:lstStyle/>
          <a:p>
            <a:pPr algn="ctr" eaLnBrk="1" hangingPunct="1">
              <a:lnSpc>
                <a:spcPct val="150000"/>
              </a:lnSpc>
              <a:defRPr/>
            </a:pPr>
            <a:endParaRPr lang="uk-UA" altLang="ru-RU" sz="3600" b="1" dirty="0">
              <a:solidFill>
                <a:srgbClr val="002060"/>
              </a:solidFill>
              <a:effectLst>
                <a:outerShdw blurRad="38100" dist="38100" dir="2700000" algn="tl">
                  <a:srgbClr val="000000"/>
                </a:outerShdw>
              </a:effectLst>
              <a:latin typeface="Times New Roman" pitchFamily="18" charset="0"/>
              <a:cs typeface="Times New Roman" pitchFamily="18" charset="0"/>
            </a:endParaRPr>
          </a:p>
          <a:p>
            <a:pPr algn="ctr" eaLnBrk="1" hangingPunct="1">
              <a:lnSpc>
                <a:spcPct val="150000"/>
              </a:lnSpc>
              <a:defRPr/>
            </a:pPr>
            <a:r>
              <a:rPr lang="uk-UA" altLang="ru-RU" sz="3600" b="1" dirty="0">
                <a:solidFill>
                  <a:srgbClr val="002060"/>
                </a:solidFill>
                <a:effectLst>
                  <a:outerShdw blurRad="38100" dist="38100" dir="2700000" algn="tl">
                    <a:srgbClr val="000000"/>
                  </a:outerShdw>
                </a:effectLst>
                <a:latin typeface="Times New Roman" pitchFamily="18" charset="0"/>
                <a:cs typeface="Times New Roman" pitchFamily="18" charset="0"/>
              </a:rPr>
              <a:t>ЗМІСТ </a:t>
            </a:r>
          </a:p>
          <a:p>
            <a:pPr lvl="0">
              <a:lnSpc>
                <a:spcPct val="107000"/>
              </a:lnSpc>
              <a:spcAft>
                <a:spcPts val="800"/>
              </a:spcAft>
              <a:defRPr/>
            </a:pP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defRPr/>
            </a:pP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defRPr/>
            </a:pPr>
            <a:r>
              <a:rPr lang="uk-UA" sz="2400" dirty="0">
                <a:latin typeface="Times New Roman" panose="02020603050405020304" pitchFamily="18" charset="0"/>
                <a:ea typeface="Calibri" panose="020F0502020204030204" pitchFamily="34" charset="0"/>
                <a:cs typeface="Times New Roman" panose="02020603050405020304" pitchFamily="18" charset="0"/>
              </a:rPr>
              <a:t>1. </a:t>
            </a:r>
            <a:r>
              <a:rPr lang="uk-UA"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Розроблення ґрунту бульдозерами. </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defRPr/>
            </a:pPr>
            <a:r>
              <a:rPr lang="uk-UA" sz="2400" dirty="0">
                <a:latin typeface="Times New Roman" panose="02020603050405020304" pitchFamily="18" charset="0"/>
                <a:ea typeface="Calibri" panose="020F0502020204030204" pitchFamily="34" charset="0"/>
                <a:cs typeface="Times New Roman" panose="02020603050405020304" pitchFamily="18" charset="0"/>
              </a:rPr>
              <a:t>2. </a:t>
            </a:r>
            <a:r>
              <a:rPr lang="uk-UA"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Розробка ґрунту </a:t>
            </a:r>
            <a:r>
              <a:rPr lang="uk-UA"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одноковшовими</a:t>
            </a:r>
            <a:r>
              <a:rPr lang="uk-UA"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екскаваторами.</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defRPr/>
            </a:pPr>
            <a:r>
              <a:rPr lang="uk-UA" sz="2400" dirty="0">
                <a:latin typeface="Times New Roman" panose="02020603050405020304" pitchFamily="18" charset="0"/>
                <a:ea typeface="Calibri" panose="020F0502020204030204" pitchFamily="34" charset="0"/>
                <a:cs typeface="Times New Roman" panose="02020603050405020304" pitchFamily="18" charset="0"/>
              </a:rPr>
              <a:t>3. </a:t>
            </a:r>
            <a:r>
              <a:rPr lang="uk-UA"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Розробка ґрунтів багатоковшевими екскаваторами. </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defRPr/>
            </a:pPr>
            <a:r>
              <a:rPr lang="uk-UA" sz="2400" dirty="0">
                <a:latin typeface="Times New Roman" panose="02020603050405020304" pitchFamily="18" charset="0"/>
                <a:ea typeface="Calibri" panose="020F0502020204030204" pitchFamily="34" charset="0"/>
                <a:cs typeface="Times New Roman" panose="02020603050405020304" pitchFamily="18" charset="0"/>
              </a:rPr>
              <a:t>4.</a:t>
            </a:r>
            <a:r>
              <a:rPr lang="uk-UA"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Розробка ґрунтів багатоковшевими екскаваторами.</a:t>
            </a:r>
            <a:endParaRPr lang="uk-UA" sz="2400" dirty="0">
              <a:ea typeface="Calibri" panose="020F0502020204030204" pitchFamily="34" charset="0"/>
              <a:cs typeface="Times New Roman" panose="02020603050405020304" pitchFamily="18" charset="0"/>
            </a:endParaRPr>
          </a:p>
          <a:p>
            <a:pPr>
              <a:lnSpc>
                <a:spcPct val="107000"/>
              </a:lnSpc>
              <a:spcAft>
                <a:spcPts val="800"/>
              </a:spcAft>
              <a:defRPr/>
            </a:pPr>
            <a:r>
              <a:rPr lang="uk-UA" sz="2400" dirty="0">
                <a:latin typeface="Times New Roman" panose="02020603050405020304" pitchFamily="18" charset="0"/>
                <a:ea typeface="Calibri" panose="020F0502020204030204" pitchFamily="34" charset="0"/>
                <a:cs typeface="Times New Roman" panose="02020603050405020304" pitchFamily="18" charset="0"/>
              </a:rPr>
              <a:t>5.</a:t>
            </a:r>
            <a:r>
              <a:rPr lang="uk-UA" sz="2400" dirty="0">
                <a:solidFill>
                  <a:prstClr val="black"/>
                </a:solidFill>
                <a:latin typeface="Times New Roman"/>
                <a:ea typeface="Calibri"/>
                <a:cs typeface="Times New Roman"/>
              </a:rPr>
              <a:t> Розробка ґрунту скреперами.</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defRPr/>
            </a:pPr>
            <a:r>
              <a:rPr lang="uk-UA" sz="2400" dirty="0">
                <a:latin typeface="Times New Roman" panose="02020603050405020304" pitchFamily="18" charset="0"/>
                <a:ea typeface="Calibri" panose="020F0502020204030204" pitchFamily="34" charset="0"/>
                <a:cs typeface="Times New Roman" panose="02020603050405020304" pitchFamily="18" charset="0"/>
              </a:rPr>
              <a:t>6.</a:t>
            </a:r>
            <a:r>
              <a:rPr lang="ru-RU"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Розроблення</a:t>
            </a:r>
            <a:r>
              <a:rPr lang="ru-RU"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ґрунту</a:t>
            </a:r>
            <a:r>
              <a:rPr lang="ru-RU"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в </a:t>
            </a:r>
            <a:r>
              <a:rPr lang="ru-RU"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зимових</a:t>
            </a:r>
            <a:r>
              <a:rPr lang="ru-RU"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умовах</a:t>
            </a:r>
            <a:r>
              <a:rPr lang="ru-RU"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defRPr/>
            </a:pPr>
            <a:endParaRPr lang="uk-UA" sz="2400" b="1" dirty="0">
              <a:solidFill>
                <a:srgbClr val="FF0000"/>
              </a:solidFill>
              <a:effectLst>
                <a:outerShdw blurRad="38100" dist="38100" dir="2700000" algn="tl">
                  <a:srgbClr val="000000"/>
                </a:outerShdw>
              </a:effectLst>
              <a:latin typeface="Times New Roman" panose="02020603050405020304" pitchFamily="18" charset="0"/>
              <a:cs typeface="Times New Roman" pitchFamily="18" charset="0"/>
            </a:endParaRPr>
          </a:p>
          <a:p>
            <a:pPr>
              <a:lnSpc>
                <a:spcPct val="107000"/>
              </a:lnSpc>
              <a:spcAft>
                <a:spcPts val="800"/>
              </a:spcAft>
              <a:defRPr/>
            </a:pPr>
            <a:endParaRPr lang="uk-UA" sz="2400" b="1" dirty="0">
              <a:solidFill>
                <a:srgbClr val="FF0000"/>
              </a:solidFill>
              <a:effectLst>
                <a:outerShdw blurRad="38100" dist="38100" dir="2700000" algn="tl">
                  <a:srgbClr val="000000"/>
                </a:outerShdw>
              </a:effectLst>
              <a:latin typeface="Times New Roman" panose="02020603050405020304" pitchFamily="18" charset="0"/>
              <a:cs typeface="Times New Roman" pitchFamily="18" charset="0"/>
            </a:endParaRPr>
          </a:p>
          <a:p>
            <a:pPr>
              <a:lnSpc>
                <a:spcPct val="107000"/>
              </a:lnSpc>
              <a:spcAft>
                <a:spcPts val="800"/>
              </a:spcAft>
              <a:defRPr/>
            </a:pPr>
            <a:endParaRPr lang="en-US" sz="3200" b="1" dirty="0">
              <a:solidFill>
                <a:srgbClr val="FF0000"/>
              </a:solidFill>
              <a:effectLst>
                <a:outerShdw blurRad="38100" dist="38100" dir="2700000" algn="tl">
                  <a:srgbClr val="000000"/>
                </a:outerShdw>
              </a:effectLst>
              <a:latin typeface="Times New Roman" panose="02020603050405020304"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D2CC191-CCA8-4CB0-A630-9C91EB6AFAD3}" type="slidenum">
              <a:rPr lang="ru-RU" altLang="uk-UA" smtClean="0"/>
              <a:pPr/>
              <a:t>20</a:t>
            </a:fld>
            <a:endParaRPr lang="ru-RU" altLang="uk-UA"/>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793033"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316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Номер слайда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1D6397E-E298-4220-A982-D5FD2AC9FFD5}" type="slidenum">
              <a:rPr lang="ru-RU" altLang="uk-UA" sz="1200">
                <a:solidFill>
                  <a:srgbClr val="898989"/>
                </a:solidFill>
              </a:rPr>
              <a:pPr>
                <a:spcBef>
                  <a:spcPct val="0"/>
                </a:spcBef>
                <a:buFontTx/>
                <a:buNone/>
              </a:pPr>
              <a:t>21</a:t>
            </a:fld>
            <a:endParaRPr lang="ru-RU" altLang="uk-UA" sz="1200">
              <a:solidFill>
                <a:srgbClr val="898989"/>
              </a:solidFill>
            </a:endParaRPr>
          </a:p>
        </p:txBody>
      </p:sp>
      <p:sp>
        <p:nvSpPr>
          <p:cNvPr id="2" name="Объект 1"/>
          <p:cNvSpPr>
            <a:spLocks noGrp="1"/>
          </p:cNvSpPr>
          <p:nvPr>
            <p:ph sz="half" idx="2"/>
          </p:nvPr>
        </p:nvSpPr>
        <p:spPr>
          <a:xfrm>
            <a:off x="467544" y="4005064"/>
            <a:ext cx="8208912" cy="1944216"/>
          </a:xfrm>
        </p:spPr>
        <p:txBody>
          <a:bodyPr/>
          <a:lstStyle/>
          <a:p>
            <a:pPr indent="450215" algn="just">
              <a:lnSpc>
                <a:spcPct val="107000"/>
              </a:lnSpc>
              <a:spcAft>
                <a:spcPts val="800"/>
              </a:spcAft>
            </a:pPr>
            <a:r>
              <a:rPr lang="uk-UA" sz="1800" dirty="0">
                <a:latin typeface="Times New Roman"/>
                <a:ea typeface="Calibri"/>
                <a:cs typeface="Times New Roman"/>
              </a:rPr>
              <a:t>Екскаватори, обладнані драглайном, мають стрілу великих розмірів і ківш на гнучкій підвісці. Застосовують для розроблення кар’єрів, виїмок значних 20 розмірів вивантаженням ґрунту у відвал або транспортні засоби. Глибина копання може досягати 20 м, найбільший радіус копання на рівні стоянки – 20м. Екскаватори, обладнані грейдерами, застосовують для розроблення котлованів під окремо розміщені споруди, колодязі, окремих фундаментів, опор ліній </a:t>
            </a:r>
            <a:r>
              <a:rPr lang="uk-UA" sz="1800" dirty="0" err="1">
                <a:latin typeface="Times New Roman"/>
                <a:ea typeface="Calibri"/>
                <a:cs typeface="Times New Roman"/>
              </a:rPr>
              <a:t>електропередач</a:t>
            </a:r>
            <a:r>
              <a:rPr lang="uk-UA" sz="1800" dirty="0">
                <a:latin typeface="Times New Roman"/>
                <a:ea typeface="Calibri"/>
                <a:cs typeface="Times New Roman"/>
              </a:rPr>
              <a:t> (рис. 2.5, 2.6).</a:t>
            </a:r>
            <a:endParaRPr lang="ru-RU" sz="1800" dirty="0">
              <a:ea typeface="Calibri"/>
              <a:cs typeface="Times New Roman"/>
            </a:endParaRPr>
          </a:p>
          <a:p>
            <a:pPr marL="0" indent="0">
              <a:lnSpc>
                <a:spcPct val="107000"/>
              </a:lnSpc>
              <a:spcAft>
                <a:spcPts val="800"/>
              </a:spcAft>
              <a:buFont typeface="Arial" panose="020B0604020202020204" pitchFamily="34" charset="0"/>
              <a:buNone/>
              <a:defRPr/>
            </a:pPr>
            <a:endParaRPr lang="uk-UA" sz="2000" dirty="0">
              <a:ea typeface="Calibri" panose="020F0502020204030204" pitchFamily="34" charset="0"/>
              <a:cs typeface="Times New Roman" panose="02020603050405020304" pitchFamily="18" charset="0"/>
            </a:endParaRP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331" y="116632"/>
            <a:ext cx="2871787"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2924944"/>
            <a:ext cx="4572000" cy="685059"/>
          </a:xfrm>
          <a:prstGeom prst="rect">
            <a:avLst/>
          </a:prstGeom>
        </p:spPr>
        <p:txBody>
          <a:bodyPr>
            <a:spAutoFit/>
          </a:bodyPr>
          <a:lstStyle/>
          <a:p>
            <a:pPr algn="ctr">
              <a:lnSpc>
                <a:spcPct val="107000"/>
              </a:lnSpc>
              <a:spcAft>
                <a:spcPts val="800"/>
              </a:spcAft>
            </a:pPr>
            <a:r>
              <a:rPr lang="uk-UA" dirty="0">
                <a:effectLst/>
                <a:latin typeface="Times New Roman"/>
                <a:ea typeface="Calibri"/>
                <a:cs typeface="Times New Roman"/>
              </a:rPr>
              <a:t>Рис. 2.5 – Схема роботи екскаватора-драглайна</a:t>
            </a:r>
            <a:endParaRPr lang="ru-RU" sz="1400" dirty="0">
              <a:effectLst/>
              <a:latin typeface="Calibri"/>
              <a:ea typeface="Calibri"/>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Номер слайда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393224F-2F7F-4FFF-B32E-9A79F0824AE3}" type="slidenum">
              <a:rPr lang="ru-RU" altLang="uk-UA" sz="1200">
                <a:solidFill>
                  <a:srgbClr val="898989"/>
                </a:solidFill>
              </a:rPr>
              <a:pPr>
                <a:spcBef>
                  <a:spcPct val="0"/>
                </a:spcBef>
                <a:buFontTx/>
                <a:buNone/>
              </a:pPr>
              <a:t>22</a:t>
            </a:fld>
            <a:endParaRPr lang="ru-RU" altLang="uk-UA" sz="1200">
              <a:solidFill>
                <a:srgbClr val="898989"/>
              </a:solidFill>
            </a:endParaRP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881" y="116632"/>
            <a:ext cx="4191049" cy="457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678881" y="5013176"/>
            <a:ext cx="4572000" cy="1277786"/>
          </a:xfrm>
          <a:prstGeom prst="rect">
            <a:avLst/>
          </a:prstGeom>
        </p:spPr>
        <p:txBody>
          <a:bodyPr>
            <a:spAutoFit/>
          </a:bodyPr>
          <a:lstStyle/>
          <a:p>
            <a:pPr algn="ctr">
              <a:lnSpc>
                <a:spcPct val="107000"/>
              </a:lnSpc>
              <a:spcAft>
                <a:spcPts val="800"/>
              </a:spcAft>
            </a:pPr>
            <a:r>
              <a:rPr lang="uk-UA" dirty="0">
                <a:effectLst/>
                <a:latin typeface="Times New Roman"/>
                <a:ea typeface="Calibri"/>
                <a:cs typeface="Times New Roman"/>
              </a:rPr>
              <a:t>Рис. 2.6 – Схема роботи грейдера: 1 – ківш; 2 – гідроциліндр </a:t>
            </a:r>
            <a:r>
              <a:rPr lang="uk-UA" dirty="0" err="1">
                <a:effectLst/>
                <a:latin typeface="Times New Roman"/>
                <a:ea typeface="Calibri"/>
                <a:cs typeface="Times New Roman"/>
              </a:rPr>
              <a:t>ковша</a:t>
            </a:r>
            <a:r>
              <a:rPr lang="uk-UA" dirty="0">
                <a:effectLst/>
                <a:latin typeface="Times New Roman"/>
                <a:ea typeface="Calibri"/>
                <a:cs typeface="Times New Roman"/>
              </a:rPr>
              <a:t>; 3 – рукоять; 4 – гідроциліндр рукояті; 5 – стріла; 6 – гідроциліндр стріли</a:t>
            </a:r>
            <a:endParaRPr lang="ru-RU" sz="1400" dirty="0">
              <a:effectLst/>
              <a:latin typeface="Calibri"/>
              <a:ea typeface="Calibri"/>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Текст 3"/>
          <p:cNvSpPr>
            <a:spLocks noGrp="1"/>
          </p:cNvSpPr>
          <p:nvPr>
            <p:ph type="body" sz="half" idx="2"/>
          </p:nvPr>
        </p:nvSpPr>
        <p:spPr>
          <a:xfrm>
            <a:off x="539552" y="404664"/>
            <a:ext cx="7931224" cy="481731"/>
          </a:xfrm>
        </p:spPr>
        <p:txBody>
          <a:bodyPr/>
          <a:lstStyle/>
          <a:p>
            <a:pPr indent="450215" algn="just">
              <a:lnSpc>
                <a:spcPct val="107000"/>
              </a:lnSpc>
              <a:spcAft>
                <a:spcPts val="800"/>
              </a:spcAft>
            </a:pPr>
            <a:r>
              <a:rPr lang="uk-UA" sz="2000" b="1" dirty="0">
                <a:latin typeface="Times New Roman"/>
                <a:ea typeface="Calibri"/>
                <a:cs typeface="Times New Roman"/>
              </a:rPr>
              <a:t>3.  Розробка ґрунтів багатоковшевими екскаваторами </a:t>
            </a:r>
            <a:endParaRPr lang="ru-RU" sz="2000" b="1" dirty="0">
              <a:ea typeface="Calibri"/>
              <a:cs typeface="Times New Roman"/>
            </a:endParaRPr>
          </a:p>
          <a:p>
            <a:endParaRPr lang="uk-UA" altLang="ru-RU" dirty="0">
              <a:ea typeface="Calibri" pitchFamily="34" charset="0"/>
              <a:cs typeface="Times New Roman" pitchFamily="18" charset="0"/>
            </a:endParaRPr>
          </a:p>
        </p:txBody>
      </p:sp>
      <p:sp>
        <p:nvSpPr>
          <p:cNvPr id="24579" name="Номер слайда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5B01E74-E373-459B-A87F-47AA13425C79}" type="slidenum">
              <a:rPr lang="ru-RU" altLang="uk-UA">
                <a:solidFill>
                  <a:srgbClr val="898989"/>
                </a:solidFill>
              </a:rPr>
              <a:pPr/>
              <a:t>23</a:t>
            </a:fld>
            <a:endParaRPr lang="ru-RU" altLang="uk-UA">
              <a:solidFill>
                <a:srgbClr val="898989"/>
              </a:solidFill>
            </a:endParaRPr>
          </a:p>
        </p:txBody>
      </p:sp>
      <p:sp>
        <p:nvSpPr>
          <p:cNvPr id="3" name="Прямоугольник 2"/>
          <p:cNvSpPr/>
          <p:nvPr/>
        </p:nvSpPr>
        <p:spPr>
          <a:xfrm>
            <a:off x="539552" y="1160111"/>
            <a:ext cx="7992888" cy="3056221"/>
          </a:xfrm>
          <a:prstGeom prst="rect">
            <a:avLst/>
          </a:prstGeom>
        </p:spPr>
        <p:txBody>
          <a:bodyPr wrap="square">
            <a:spAutoFit/>
          </a:bodyPr>
          <a:lstStyle/>
          <a:p>
            <a:pPr indent="450215" algn="just">
              <a:lnSpc>
                <a:spcPct val="107000"/>
              </a:lnSpc>
              <a:spcAft>
                <a:spcPts val="0"/>
              </a:spcAft>
            </a:pPr>
            <a:r>
              <a:rPr lang="uk-UA" sz="2000" dirty="0">
                <a:effectLst/>
                <a:latin typeface="Times New Roman"/>
                <a:ea typeface="Calibri"/>
                <a:cs typeface="Times New Roman"/>
              </a:rPr>
              <a:t>Багатоковшеві екскаватори – це землерийні машини безперервної дії. Розрізняють роторні й ланцюгові багатоковшеві екскаватори. За характером переміщення машини і за напрямком руху </a:t>
            </a:r>
            <a:r>
              <a:rPr lang="uk-UA" sz="2000" dirty="0" err="1">
                <a:effectLst/>
                <a:latin typeface="Times New Roman"/>
                <a:ea typeface="Calibri"/>
                <a:cs typeface="Times New Roman"/>
              </a:rPr>
              <a:t>ковшів</a:t>
            </a:r>
            <a:r>
              <a:rPr lang="uk-UA" sz="2000" dirty="0">
                <a:effectLst/>
                <a:latin typeface="Times New Roman"/>
                <a:ea typeface="Calibri"/>
                <a:cs typeface="Times New Roman"/>
              </a:rPr>
              <a:t> їх поділяють на екскаватори поздовжнього (траншейні) й поперечного копання. </a:t>
            </a:r>
            <a:endParaRPr lang="ru-RU" sz="2000" dirty="0">
              <a:effectLst/>
              <a:latin typeface="Calibri"/>
              <a:ea typeface="Calibri"/>
              <a:cs typeface="Times New Roman"/>
            </a:endParaRPr>
          </a:p>
          <a:p>
            <a:pPr indent="450215" algn="just">
              <a:lnSpc>
                <a:spcPct val="107000"/>
              </a:lnSpc>
              <a:spcAft>
                <a:spcPts val="0"/>
              </a:spcAft>
            </a:pPr>
            <a:r>
              <a:rPr lang="uk-UA" sz="2000" dirty="0">
                <a:effectLst/>
                <a:latin typeface="Times New Roman"/>
                <a:ea typeface="Calibri"/>
                <a:cs typeface="Times New Roman"/>
              </a:rPr>
              <a:t>Ланцюгові екскаватори (рис. 2.7) застосовують для риття траншей завглибшки до 1.7 м і завширшки 0,43м. Екскаватор оснащений ківшевою похилою рамою. </a:t>
            </a:r>
            <a:r>
              <a:rPr lang="uk-UA" sz="2000" dirty="0" err="1">
                <a:effectLst/>
                <a:latin typeface="Times New Roman"/>
                <a:ea typeface="Calibri"/>
                <a:cs typeface="Times New Roman"/>
              </a:rPr>
              <a:t>Грунт</a:t>
            </a:r>
            <a:r>
              <a:rPr lang="uk-UA" sz="2000" dirty="0">
                <a:effectLst/>
                <a:latin typeface="Times New Roman"/>
                <a:ea typeface="Calibri"/>
                <a:cs typeface="Times New Roman"/>
              </a:rPr>
              <a:t> відсипається у відвал тільки з правого боку траншеї з допомогою стрічкового конвеєра. </a:t>
            </a:r>
            <a:endParaRPr lang="ru-RU" sz="2000" dirty="0">
              <a:effectLst/>
              <a:latin typeface="Calibri"/>
              <a:ea typeface="Calibri"/>
              <a:cs typeface="Times New Roman"/>
            </a:endParaRPr>
          </a:p>
        </p:txBody>
      </p:sp>
      <p:sp>
        <p:nvSpPr>
          <p:cNvPr id="4" name="Прямоугольник 3"/>
          <p:cNvSpPr/>
          <p:nvPr/>
        </p:nvSpPr>
        <p:spPr>
          <a:xfrm>
            <a:off x="539552" y="4216333"/>
            <a:ext cx="8424935" cy="1409617"/>
          </a:xfrm>
          <a:prstGeom prst="rect">
            <a:avLst/>
          </a:prstGeom>
        </p:spPr>
        <p:txBody>
          <a:bodyPr wrap="square">
            <a:spAutoFit/>
          </a:bodyPr>
          <a:lstStyle/>
          <a:p>
            <a:pPr indent="450215" algn="just">
              <a:lnSpc>
                <a:spcPct val="107000"/>
              </a:lnSpc>
              <a:spcAft>
                <a:spcPts val="0"/>
              </a:spcAft>
            </a:pPr>
            <a:r>
              <a:rPr lang="uk-UA" sz="2000" dirty="0">
                <a:effectLst/>
                <a:latin typeface="Times New Roman"/>
                <a:ea typeface="Calibri"/>
                <a:cs typeface="Times New Roman"/>
              </a:rPr>
              <a:t>Роторні екскаватори (рис. 2.7) застосовують для улаштування траншеї завглибшки 1,4-3,0 м і завширшки 0,6-1,2 м. Робочий орган – роторне колесо, облаштоване десятьма парами </a:t>
            </a:r>
            <a:r>
              <a:rPr lang="uk-UA" sz="2000" dirty="0" err="1">
                <a:effectLst/>
                <a:latin typeface="Times New Roman"/>
                <a:ea typeface="Calibri"/>
                <a:cs typeface="Times New Roman"/>
              </a:rPr>
              <a:t>ковшів</a:t>
            </a:r>
            <a:r>
              <a:rPr lang="uk-UA" sz="2000" dirty="0">
                <a:effectLst/>
                <a:latin typeface="Times New Roman"/>
                <a:ea typeface="Calibri"/>
                <a:cs typeface="Times New Roman"/>
              </a:rPr>
              <a:t> із зубами. Відсипання ґрунту у відвал здійснюється стрічковим конвеєром.</a:t>
            </a:r>
            <a:endParaRPr lang="ru-RU" sz="2000" dirty="0">
              <a:effectLst/>
              <a:latin typeface="Calibri"/>
              <a:ea typeface="Calibri"/>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83C4593E-68B0-4C31-80B5-40B0E9E11909}" type="slidenum">
              <a:rPr lang="ru-RU" altLang="uk-UA" smtClean="0"/>
              <a:pPr/>
              <a:t>24</a:t>
            </a:fld>
            <a:endParaRPr lang="ru-RU" altLang="uk-U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062" y="1556792"/>
            <a:ext cx="2965315" cy="181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657" y="1569368"/>
            <a:ext cx="3031245" cy="1995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221088"/>
            <a:ext cx="3757440" cy="131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147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одзаголовок 9"/>
          <p:cNvSpPr>
            <a:spLocks noGrp="1"/>
          </p:cNvSpPr>
          <p:nvPr>
            <p:ph type="subTitle" idx="1"/>
          </p:nvPr>
        </p:nvSpPr>
        <p:spPr>
          <a:xfrm>
            <a:off x="611560" y="1628800"/>
            <a:ext cx="7992888" cy="4608512"/>
          </a:xfrm>
        </p:spPr>
        <p:txBody>
          <a:bodyPr/>
          <a:lstStyle/>
          <a:p>
            <a:pPr indent="450215" algn="just">
              <a:lnSpc>
                <a:spcPct val="107000"/>
              </a:lnSpc>
              <a:spcAft>
                <a:spcPts val="0"/>
              </a:spcAft>
            </a:pPr>
            <a:r>
              <a:rPr lang="uk-UA" sz="2000" dirty="0">
                <a:solidFill>
                  <a:schemeClr val="tx1"/>
                </a:solidFill>
                <a:latin typeface="Times New Roman"/>
                <a:ea typeface="Calibri"/>
                <a:cs typeface="Times New Roman"/>
              </a:rPr>
              <a:t>Розробка ґрунту бульдозерами. Бульдозер – це </a:t>
            </a:r>
            <a:r>
              <a:rPr lang="uk-UA" sz="2000" dirty="0" err="1">
                <a:solidFill>
                  <a:schemeClr val="tx1"/>
                </a:solidFill>
                <a:latin typeface="Times New Roman"/>
                <a:ea typeface="Calibri"/>
                <a:cs typeface="Times New Roman"/>
              </a:rPr>
              <a:t>землерийно</a:t>
            </a:r>
            <a:r>
              <a:rPr lang="uk-UA" sz="2000" dirty="0">
                <a:solidFill>
                  <a:schemeClr val="tx1"/>
                </a:solidFill>
                <a:latin typeface="Times New Roman"/>
                <a:ea typeface="Calibri"/>
                <a:cs typeface="Times New Roman"/>
              </a:rPr>
              <a:t>-транспортна машина на базі колісного чи гусеничного трактора, оснащеного спеціальним відвалом (рис. 2.7).</a:t>
            </a:r>
            <a:endParaRPr lang="ru-RU" sz="2000" dirty="0">
              <a:solidFill>
                <a:schemeClr val="tx1"/>
              </a:solidFill>
              <a:ea typeface="Calibri"/>
              <a:cs typeface="Times New Roman"/>
            </a:endParaRPr>
          </a:p>
          <a:p>
            <a:pPr indent="450215" algn="just">
              <a:lnSpc>
                <a:spcPct val="107000"/>
              </a:lnSpc>
              <a:spcAft>
                <a:spcPts val="0"/>
              </a:spcAft>
            </a:pPr>
            <a:r>
              <a:rPr lang="uk-UA" sz="2000" dirty="0">
                <a:solidFill>
                  <a:schemeClr val="tx1"/>
                </a:solidFill>
                <a:latin typeface="Times New Roman"/>
                <a:ea typeface="Calibri"/>
                <a:cs typeface="Times New Roman"/>
              </a:rPr>
              <a:t>Бульдозером виконують такі види робіт: розроблення ґрунту в котлованах і траншеях; зведення насипів заввишки до 2 м з однобічних і двобічних резервів; зрізування ґрунту на косогорах; зрізування родючого шару ґрунту; засипання котлованів, траншей, тощо. </a:t>
            </a:r>
            <a:endParaRPr lang="ru-RU" sz="2000" dirty="0">
              <a:solidFill>
                <a:schemeClr val="tx1"/>
              </a:solidFill>
              <a:ea typeface="Calibri"/>
              <a:cs typeface="Times New Roman"/>
            </a:endParaRPr>
          </a:p>
        </p:txBody>
      </p:sp>
      <p:sp>
        <p:nvSpPr>
          <p:cNvPr id="25604" name="Номер слайда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C37DC71-ED55-4CE6-B003-85522C4611A8}" type="slidenum">
              <a:rPr lang="ru-RU" altLang="uk-UA">
                <a:solidFill>
                  <a:srgbClr val="898989"/>
                </a:solidFill>
              </a:rPr>
              <a:pPr/>
              <a:t>25</a:t>
            </a:fld>
            <a:endParaRPr lang="ru-RU" altLang="uk-UA">
              <a:solidFill>
                <a:srgbClr val="898989"/>
              </a:solidFill>
            </a:endParaRPr>
          </a:p>
        </p:txBody>
      </p:sp>
      <p:sp>
        <p:nvSpPr>
          <p:cNvPr id="6" name="Прямоугольник 5"/>
          <p:cNvSpPr/>
          <p:nvPr/>
        </p:nvSpPr>
        <p:spPr>
          <a:xfrm>
            <a:off x="611560" y="332656"/>
            <a:ext cx="7992888" cy="405367"/>
          </a:xfrm>
          <a:prstGeom prst="rect">
            <a:avLst/>
          </a:prstGeom>
        </p:spPr>
        <p:txBody>
          <a:bodyPr wrap="square">
            <a:spAutoFit/>
          </a:bodyPr>
          <a:lstStyle/>
          <a:p>
            <a:pPr indent="450215" algn="just">
              <a:lnSpc>
                <a:spcPct val="107000"/>
              </a:lnSpc>
              <a:spcAft>
                <a:spcPts val="0"/>
              </a:spcAft>
            </a:pPr>
            <a:r>
              <a:rPr lang="uk-UA" sz="2000" b="1" dirty="0">
                <a:latin typeface="Times New Roman"/>
                <a:ea typeface="Calibri"/>
                <a:cs typeface="Times New Roman"/>
              </a:rPr>
              <a:t>4. </a:t>
            </a:r>
            <a:r>
              <a:rPr lang="uk-UA" sz="2000" b="1" dirty="0">
                <a:effectLst/>
                <a:latin typeface="Times New Roman"/>
                <a:ea typeface="Calibri"/>
                <a:cs typeface="Times New Roman"/>
              </a:rPr>
              <a:t>Розробка </a:t>
            </a:r>
            <a:r>
              <a:rPr lang="uk-UA" sz="2000" b="1" dirty="0" err="1">
                <a:effectLst/>
                <a:latin typeface="Times New Roman"/>
                <a:ea typeface="Calibri"/>
                <a:cs typeface="Times New Roman"/>
              </a:rPr>
              <a:t>грунту</a:t>
            </a:r>
            <a:r>
              <a:rPr lang="uk-UA" sz="2000" b="1" dirty="0">
                <a:effectLst/>
                <a:latin typeface="Times New Roman"/>
                <a:ea typeface="Calibri"/>
                <a:cs typeface="Times New Roman"/>
              </a:rPr>
              <a:t> </a:t>
            </a:r>
            <a:r>
              <a:rPr lang="uk-UA" sz="2000" b="1" dirty="0" err="1">
                <a:effectLst/>
                <a:latin typeface="Times New Roman"/>
                <a:ea typeface="Calibri"/>
                <a:cs typeface="Times New Roman"/>
              </a:rPr>
              <a:t>землерийно</a:t>
            </a:r>
            <a:r>
              <a:rPr lang="uk-UA" sz="2000" b="1" dirty="0">
                <a:effectLst/>
                <a:latin typeface="Times New Roman"/>
                <a:ea typeface="Calibri"/>
                <a:cs typeface="Times New Roman"/>
              </a:rPr>
              <a:t>-транспортними машинами </a:t>
            </a:r>
            <a:endParaRPr lang="ru-RU" sz="2000" b="1" dirty="0">
              <a:effectLst/>
              <a:latin typeface="Calibri"/>
              <a:ea typeface="Calibri"/>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FD4374B-3C3A-4A25-87FA-2D8F085506FE}" type="slidenum">
              <a:rPr lang="ru-RU" altLang="uk-UA" smtClean="0"/>
              <a:pPr/>
              <a:t>26</a:t>
            </a:fld>
            <a:endParaRPr lang="ru-RU" altLang="uk-UA"/>
          </a:p>
        </p:txBody>
      </p:sp>
      <p:sp>
        <p:nvSpPr>
          <p:cNvPr id="5" name="Прямоугольник 4"/>
          <p:cNvSpPr/>
          <p:nvPr/>
        </p:nvSpPr>
        <p:spPr>
          <a:xfrm>
            <a:off x="1475656" y="980728"/>
            <a:ext cx="6552728" cy="2710614"/>
          </a:xfrm>
          <a:prstGeom prst="rect">
            <a:avLst/>
          </a:prstGeom>
        </p:spPr>
        <p:txBody>
          <a:bodyPr wrap="square">
            <a:spAutoFit/>
          </a:bodyPr>
          <a:lstStyle/>
          <a:p>
            <a:pPr lvl="0" indent="450215" algn="just">
              <a:lnSpc>
                <a:spcPct val="107000"/>
              </a:lnSpc>
              <a:spcBef>
                <a:spcPct val="20000"/>
              </a:spcBef>
              <a:spcAft>
                <a:spcPts val="0"/>
              </a:spcAft>
            </a:pPr>
            <a:r>
              <a:rPr lang="uk-UA" sz="2000" dirty="0">
                <a:solidFill>
                  <a:prstClr val="black"/>
                </a:solidFill>
                <a:latin typeface="Times New Roman"/>
                <a:ea typeface="Calibri"/>
                <a:cs typeface="Times New Roman"/>
              </a:rPr>
              <a:t>Для бульдозера прийнятий циклічний спосіб робіт. Зрізування і транспортування ґрунту на відстань до 50м доцільно виконувати за човниковою схемою, за якої бульдозер після відсипання ґрунту повертається у вихідне положення заднім ходом. Для переміщення ґрунту на відстань 51-100м рекомендується використовувати еліптичну схему розроблення, я якою тривалість циклу становить.</a:t>
            </a:r>
            <a:endParaRPr lang="ru-RU" sz="2000" dirty="0">
              <a:solidFill>
                <a:prstClr val="black"/>
              </a:solidFill>
              <a:latin typeface="Calibri"/>
              <a:ea typeface="Calibri"/>
              <a:cs typeface="Times New Roman"/>
            </a:endParaRP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7" y="3677124"/>
            <a:ext cx="3545581" cy="68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475656" y="4221088"/>
            <a:ext cx="6552728" cy="1393330"/>
          </a:xfrm>
          <a:prstGeom prst="rect">
            <a:avLst/>
          </a:prstGeom>
        </p:spPr>
        <p:txBody>
          <a:bodyPr wrap="square">
            <a:spAutoFit/>
          </a:bodyPr>
          <a:lstStyle/>
          <a:p>
            <a:pPr lvl="0" indent="450215" algn="just">
              <a:lnSpc>
                <a:spcPct val="107000"/>
              </a:lnSpc>
              <a:spcAft>
                <a:spcPts val="0"/>
              </a:spcAft>
            </a:pPr>
            <a:r>
              <a:rPr lang="uk-UA" sz="2000" dirty="0">
                <a:solidFill>
                  <a:prstClr val="black"/>
                </a:solidFill>
                <a:latin typeface="Times New Roman"/>
                <a:ea typeface="Calibri"/>
                <a:cs typeface="Times New Roman"/>
              </a:rPr>
              <a:t>де  </a:t>
            </a:r>
            <a:r>
              <a:rPr lang="uk-UA" sz="2000" i="1" dirty="0" err="1">
                <a:solidFill>
                  <a:prstClr val="black"/>
                </a:solidFill>
                <a:latin typeface="Times New Roman"/>
                <a:ea typeface="Calibri"/>
                <a:cs typeface="Times New Roman"/>
              </a:rPr>
              <a:t>t</a:t>
            </a:r>
            <a:r>
              <a:rPr lang="uk-UA" sz="2000" i="1" baseline="-25000" dirty="0" err="1">
                <a:solidFill>
                  <a:prstClr val="black"/>
                </a:solidFill>
                <a:latin typeface="Times New Roman"/>
                <a:ea typeface="Calibri"/>
                <a:cs typeface="Times New Roman"/>
              </a:rPr>
              <a:t>р</a:t>
            </a:r>
            <a:r>
              <a:rPr lang="uk-UA" sz="2000" dirty="0">
                <a:solidFill>
                  <a:prstClr val="black"/>
                </a:solidFill>
                <a:latin typeface="Times New Roman"/>
                <a:ea typeface="Calibri"/>
                <a:cs typeface="Times New Roman"/>
              </a:rPr>
              <a:t> – час на розворот,</a:t>
            </a:r>
            <a:endParaRPr lang="ru-RU" sz="2000" dirty="0">
              <a:solidFill>
                <a:prstClr val="black"/>
              </a:solidFill>
              <a:latin typeface="Calibri"/>
              <a:ea typeface="Calibri"/>
              <a:cs typeface="Times New Roman"/>
            </a:endParaRPr>
          </a:p>
          <a:p>
            <a:pPr lvl="0" indent="450215" algn="just">
              <a:lnSpc>
                <a:spcPct val="107000"/>
              </a:lnSpc>
              <a:spcAft>
                <a:spcPts val="0"/>
              </a:spcAft>
            </a:pPr>
            <a:r>
              <a:rPr lang="uk-UA" sz="2000" dirty="0">
                <a:solidFill>
                  <a:prstClr val="black"/>
                </a:solidFill>
                <a:latin typeface="Times New Roman"/>
                <a:ea typeface="Calibri"/>
                <a:cs typeface="Times New Roman"/>
              </a:rPr>
              <a:t>  </a:t>
            </a:r>
            <a:r>
              <a:rPr lang="uk-UA" sz="2000" i="1" dirty="0" err="1">
                <a:solidFill>
                  <a:prstClr val="black"/>
                </a:solidFill>
                <a:latin typeface="Times New Roman"/>
                <a:ea typeface="Calibri"/>
                <a:cs typeface="Times New Roman"/>
              </a:rPr>
              <a:t>t</a:t>
            </a:r>
            <a:r>
              <a:rPr lang="uk-UA" sz="2000" i="1" baseline="-25000" dirty="0" err="1">
                <a:solidFill>
                  <a:prstClr val="black"/>
                </a:solidFill>
                <a:latin typeface="Times New Roman"/>
                <a:ea typeface="Calibri"/>
                <a:cs typeface="Times New Roman"/>
              </a:rPr>
              <a:t>з</a:t>
            </a:r>
            <a:r>
              <a:rPr lang="uk-UA" sz="2000" i="1" dirty="0">
                <a:solidFill>
                  <a:prstClr val="black"/>
                </a:solidFill>
                <a:latin typeface="Times New Roman"/>
                <a:ea typeface="Calibri"/>
                <a:cs typeface="Times New Roman"/>
              </a:rPr>
              <a:t> ,  t </a:t>
            </a:r>
            <a:r>
              <a:rPr lang="uk-UA" sz="2000" i="1" baseline="-25000" dirty="0">
                <a:solidFill>
                  <a:prstClr val="black"/>
                </a:solidFill>
                <a:latin typeface="Times New Roman"/>
                <a:ea typeface="Calibri"/>
                <a:cs typeface="Times New Roman"/>
              </a:rPr>
              <a:t>т</a:t>
            </a:r>
            <a:r>
              <a:rPr lang="uk-UA" sz="2000" i="1" dirty="0">
                <a:solidFill>
                  <a:prstClr val="black"/>
                </a:solidFill>
                <a:latin typeface="Times New Roman"/>
                <a:ea typeface="Calibri"/>
                <a:cs typeface="Times New Roman"/>
              </a:rPr>
              <a:t>, </a:t>
            </a:r>
            <a:r>
              <a:rPr lang="uk-UA" sz="2000" i="1" dirty="0" err="1">
                <a:solidFill>
                  <a:prstClr val="black"/>
                </a:solidFill>
                <a:latin typeface="Times New Roman"/>
                <a:ea typeface="Calibri"/>
                <a:cs typeface="Times New Roman"/>
              </a:rPr>
              <a:t>t</a:t>
            </a:r>
            <a:r>
              <a:rPr lang="uk-UA" sz="2000" i="1" baseline="-25000" dirty="0" err="1">
                <a:solidFill>
                  <a:prstClr val="black"/>
                </a:solidFill>
                <a:latin typeface="Times New Roman"/>
                <a:ea typeface="Calibri"/>
                <a:cs typeface="Times New Roman"/>
              </a:rPr>
              <a:t>в</a:t>
            </a:r>
            <a:r>
              <a:rPr lang="uk-UA" sz="2000" i="1" dirty="0">
                <a:solidFill>
                  <a:prstClr val="black"/>
                </a:solidFill>
                <a:latin typeface="Times New Roman"/>
                <a:ea typeface="Calibri"/>
                <a:cs typeface="Times New Roman"/>
              </a:rPr>
              <a:t> , t </a:t>
            </a:r>
            <a:r>
              <a:rPr lang="uk-UA" sz="2000" i="1" baseline="-25000" dirty="0" err="1">
                <a:solidFill>
                  <a:prstClr val="black"/>
                </a:solidFill>
                <a:latin typeface="Times New Roman"/>
                <a:ea typeface="Calibri"/>
                <a:cs typeface="Times New Roman"/>
              </a:rPr>
              <a:t>з.х</a:t>
            </a:r>
            <a:r>
              <a:rPr lang="uk-UA" sz="2000" baseline="-25000" dirty="0">
                <a:solidFill>
                  <a:prstClr val="black"/>
                </a:solidFill>
                <a:latin typeface="Times New Roman"/>
                <a:ea typeface="Calibri"/>
                <a:cs typeface="Times New Roman"/>
              </a:rPr>
              <a:t>.</a:t>
            </a:r>
            <a:r>
              <a:rPr lang="uk-UA" sz="2000" dirty="0">
                <a:solidFill>
                  <a:prstClr val="black"/>
                </a:solidFill>
                <a:latin typeface="Times New Roman"/>
                <a:ea typeface="Calibri"/>
                <a:cs typeface="Times New Roman"/>
              </a:rPr>
              <a:t> – час, с, відповідно на зрізування ґрунту, на його транспортування, на відсипання і зворотній шлях. (рис. 2.8). </a:t>
            </a:r>
            <a:endParaRPr lang="ru-RU" sz="2000" dirty="0">
              <a:solidFill>
                <a:prstClr val="black"/>
              </a:solidFill>
              <a:latin typeface="Calibri"/>
              <a:ea typeface="Calibri"/>
              <a:cs typeface="Times New Roman"/>
            </a:endParaRPr>
          </a:p>
        </p:txBody>
      </p:sp>
    </p:spTree>
    <p:extLst>
      <p:ext uri="{BB962C8B-B14F-4D97-AF65-F5344CB8AC3E}">
        <p14:creationId xmlns:p14="http://schemas.microsoft.com/office/powerpoint/2010/main" val="4053764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Номер слайда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624A6DF-CC74-44D4-9479-78D753590AA7}" type="slidenum">
              <a:rPr lang="ru-RU" altLang="uk-UA" sz="1200">
                <a:solidFill>
                  <a:srgbClr val="898989"/>
                </a:solidFill>
              </a:rPr>
              <a:pPr>
                <a:spcBef>
                  <a:spcPct val="0"/>
                </a:spcBef>
                <a:buFontTx/>
                <a:buNone/>
              </a:pPr>
              <a:t>27</a:t>
            </a:fld>
            <a:endParaRPr lang="ru-RU" altLang="uk-UA" sz="1200">
              <a:solidFill>
                <a:srgbClr val="898989"/>
              </a:solidFill>
            </a:endParaRPr>
          </a:p>
        </p:txBody>
      </p:sp>
      <p:pic>
        <p:nvPicPr>
          <p:cNvPr id="266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16632"/>
            <a:ext cx="3412034" cy="450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835696" y="4725144"/>
            <a:ext cx="5310336" cy="1003031"/>
          </a:xfrm>
          <a:prstGeom prst="rect">
            <a:avLst/>
          </a:prstGeom>
        </p:spPr>
        <p:txBody>
          <a:bodyPr wrap="square">
            <a:spAutoFit/>
          </a:bodyPr>
          <a:lstStyle/>
          <a:p>
            <a:pPr indent="450215" algn="ctr">
              <a:lnSpc>
                <a:spcPct val="107000"/>
              </a:lnSpc>
              <a:spcAft>
                <a:spcPts val="0"/>
              </a:spcAft>
            </a:pPr>
            <a:r>
              <a:rPr lang="uk-UA" sz="1400" dirty="0">
                <a:effectLst/>
                <a:latin typeface="Times New Roman"/>
                <a:ea typeface="Calibri"/>
                <a:cs typeface="Times New Roman"/>
              </a:rPr>
              <a:t>Рис. 2.9 – Розроблення </a:t>
            </a:r>
            <a:r>
              <a:rPr lang="uk-UA" sz="1400" dirty="0" err="1">
                <a:effectLst/>
                <a:latin typeface="Times New Roman"/>
                <a:ea typeface="Calibri"/>
                <a:cs typeface="Times New Roman"/>
              </a:rPr>
              <a:t>грунту</a:t>
            </a:r>
            <a:r>
              <a:rPr lang="uk-UA" sz="1400" dirty="0">
                <a:effectLst/>
                <a:latin typeface="Times New Roman"/>
                <a:ea typeface="Calibri"/>
                <a:cs typeface="Times New Roman"/>
              </a:rPr>
              <a:t>: а – вимірювання будівельного майданчика; б – траншейний спосіб розроблення </a:t>
            </a:r>
            <a:r>
              <a:rPr lang="uk-UA" sz="1400" dirty="0" err="1">
                <a:effectLst/>
                <a:latin typeface="Times New Roman"/>
                <a:ea typeface="Calibri"/>
                <a:cs typeface="Times New Roman"/>
              </a:rPr>
              <a:t>грунту</a:t>
            </a:r>
            <a:r>
              <a:rPr lang="uk-UA" sz="1400" dirty="0">
                <a:effectLst/>
                <a:latin typeface="Times New Roman"/>
                <a:ea typeface="Calibri"/>
                <a:cs typeface="Times New Roman"/>
              </a:rPr>
              <a:t>; 1 – природний схил; 2 – проектна поверхня; 3 – насип; 4 – виїмка </a:t>
            </a:r>
            <a:r>
              <a:rPr lang="uk-UA" sz="1400" dirty="0" err="1">
                <a:effectLst/>
                <a:latin typeface="Times New Roman"/>
                <a:ea typeface="Calibri"/>
                <a:cs typeface="Times New Roman"/>
              </a:rPr>
              <a:t>грунту</a:t>
            </a:r>
            <a:endParaRPr lang="ru-RU" sz="1400" dirty="0">
              <a:effectLst/>
              <a:latin typeface="Calibri"/>
              <a:ea typeface="Calibri"/>
              <a:cs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Номер слайда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E99EE99-5970-49AF-9BDA-ED08A5759B57}" type="slidenum">
              <a:rPr lang="ru-RU" altLang="uk-UA" sz="1200">
                <a:solidFill>
                  <a:srgbClr val="898989"/>
                </a:solidFill>
              </a:rPr>
              <a:pPr>
                <a:spcBef>
                  <a:spcPct val="0"/>
                </a:spcBef>
                <a:buFontTx/>
                <a:buNone/>
              </a:pPr>
              <a:t>28</a:t>
            </a:fld>
            <a:endParaRPr lang="ru-RU" altLang="uk-UA" sz="1200">
              <a:solidFill>
                <a:srgbClr val="898989"/>
              </a:solidFill>
            </a:endParaRPr>
          </a:p>
        </p:txBody>
      </p:sp>
      <p:pic>
        <p:nvPicPr>
          <p:cNvPr id="276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1154" y="260648"/>
            <a:ext cx="4350406" cy="356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77" y="1484784"/>
            <a:ext cx="3868186" cy="280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901230" y="4725144"/>
            <a:ext cx="7920880" cy="1559529"/>
          </a:xfrm>
          <a:prstGeom prst="rect">
            <a:avLst/>
          </a:prstGeom>
        </p:spPr>
        <p:txBody>
          <a:bodyPr wrap="square">
            <a:spAutoFit/>
          </a:bodyPr>
          <a:lstStyle/>
          <a:p>
            <a:pPr indent="450215" algn="ctr">
              <a:lnSpc>
                <a:spcPct val="107000"/>
              </a:lnSpc>
              <a:spcAft>
                <a:spcPts val="0"/>
              </a:spcAft>
            </a:pPr>
            <a:r>
              <a:rPr lang="uk-UA" dirty="0">
                <a:effectLst/>
                <a:latin typeface="Times New Roman"/>
                <a:ea typeface="Calibri"/>
                <a:cs typeface="Times New Roman"/>
              </a:rPr>
              <a:t>Рис. 2.10 – Схема виконання робіт бульдозерами: а – групова робота бульдозерів під час розроблення виїмок; б – зведення насипів; в – засипання траншеї; 1 – </a:t>
            </a:r>
            <a:r>
              <a:rPr lang="uk-UA" dirty="0" err="1">
                <a:effectLst/>
                <a:latin typeface="Times New Roman"/>
                <a:ea typeface="Calibri"/>
                <a:cs typeface="Times New Roman"/>
              </a:rPr>
              <a:t>грунт</a:t>
            </a:r>
            <a:r>
              <a:rPr lang="uk-UA" dirty="0">
                <a:effectLst/>
                <a:latin typeface="Times New Roman"/>
                <a:ea typeface="Calibri"/>
                <a:cs typeface="Times New Roman"/>
              </a:rPr>
              <a:t>, який переміщується поодинокими бульдозерами; 2 – додатковий об'єм, що переміщується двома бульдозерами, які рухаються поряд; І - Х – послідовність переміщення бульдозера</a:t>
            </a:r>
            <a:endParaRPr lang="ru-RU" dirty="0">
              <a:effectLst/>
              <a:latin typeface="Calibri"/>
              <a:ea typeface="Calibri"/>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Номер слайда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EF6FEEF-2209-4B35-BD94-A1D9A1AE83B2}" type="slidenum">
              <a:rPr lang="ru-RU" altLang="uk-UA" sz="1200">
                <a:solidFill>
                  <a:srgbClr val="898989"/>
                </a:solidFill>
              </a:rPr>
              <a:pPr>
                <a:spcBef>
                  <a:spcPct val="0"/>
                </a:spcBef>
                <a:buFontTx/>
                <a:buNone/>
              </a:pPr>
              <a:t>29</a:t>
            </a:fld>
            <a:endParaRPr lang="ru-RU" altLang="uk-UA" sz="1200">
              <a:solidFill>
                <a:srgbClr val="898989"/>
              </a:solidFill>
            </a:endParaRPr>
          </a:p>
        </p:txBody>
      </p:sp>
      <p:sp>
        <p:nvSpPr>
          <p:cNvPr id="3" name="Прямоугольник 2"/>
          <p:cNvSpPr/>
          <p:nvPr/>
        </p:nvSpPr>
        <p:spPr>
          <a:xfrm>
            <a:off x="2627784" y="188640"/>
            <a:ext cx="4266976" cy="368755"/>
          </a:xfrm>
          <a:prstGeom prst="rect">
            <a:avLst/>
          </a:prstGeom>
        </p:spPr>
        <p:txBody>
          <a:bodyPr wrap="square">
            <a:spAutoFit/>
          </a:bodyPr>
          <a:lstStyle/>
          <a:p>
            <a:pPr indent="450215">
              <a:lnSpc>
                <a:spcPct val="107000"/>
              </a:lnSpc>
              <a:spcAft>
                <a:spcPts val="0"/>
              </a:spcAft>
            </a:pPr>
            <a:r>
              <a:rPr lang="uk-UA" b="1" dirty="0">
                <a:effectLst/>
                <a:latin typeface="Times New Roman"/>
                <a:ea typeface="Calibri"/>
                <a:cs typeface="Times New Roman"/>
              </a:rPr>
              <a:t>5. Розробка ґрунту скреперами.</a:t>
            </a:r>
            <a:endParaRPr lang="ru-RU" sz="1400" b="1" dirty="0">
              <a:effectLst/>
              <a:latin typeface="Calibri"/>
              <a:ea typeface="Calibri"/>
              <a:cs typeface="Times New Roman"/>
            </a:endParaRPr>
          </a:p>
        </p:txBody>
      </p:sp>
      <p:sp>
        <p:nvSpPr>
          <p:cNvPr id="4" name="Прямоугольник 3"/>
          <p:cNvSpPr/>
          <p:nvPr/>
        </p:nvSpPr>
        <p:spPr>
          <a:xfrm>
            <a:off x="1232880" y="1844824"/>
            <a:ext cx="7056784" cy="2661049"/>
          </a:xfrm>
          <a:prstGeom prst="rect">
            <a:avLst/>
          </a:prstGeom>
        </p:spPr>
        <p:txBody>
          <a:bodyPr wrap="square">
            <a:spAutoFit/>
          </a:bodyPr>
          <a:lstStyle/>
          <a:p>
            <a:pPr indent="450215">
              <a:lnSpc>
                <a:spcPct val="107000"/>
              </a:lnSpc>
              <a:spcAft>
                <a:spcPts val="0"/>
              </a:spcAft>
            </a:pPr>
            <a:r>
              <a:rPr lang="uk-UA" sz="1600" dirty="0">
                <a:effectLst/>
                <a:latin typeface="Times New Roman"/>
                <a:ea typeface="Calibri"/>
                <a:cs typeface="Times New Roman"/>
              </a:rPr>
              <a:t> </a:t>
            </a:r>
            <a:endParaRPr lang="ru-RU" sz="1600" dirty="0">
              <a:effectLst/>
              <a:latin typeface="Calibri"/>
              <a:ea typeface="Calibri"/>
              <a:cs typeface="Times New Roman"/>
            </a:endParaRPr>
          </a:p>
          <a:p>
            <a:pPr indent="450215">
              <a:lnSpc>
                <a:spcPct val="107000"/>
              </a:lnSpc>
              <a:spcAft>
                <a:spcPts val="0"/>
              </a:spcAft>
            </a:pPr>
            <a:r>
              <a:rPr lang="uk-UA" sz="2000" dirty="0">
                <a:effectLst/>
                <a:latin typeface="Times New Roman"/>
                <a:ea typeface="Calibri"/>
                <a:cs typeface="Times New Roman"/>
              </a:rPr>
              <a:t>Розробка ґрунту скреперами.</a:t>
            </a:r>
            <a:endParaRPr lang="ru-RU" sz="2000" dirty="0">
              <a:effectLst/>
              <a:latin typeface="Calibri"/>
              <a:ea typeface="Calibri"/>
              <a:cs typeface="Times New Roman"/>
            </a:endParaRPr>
          </a:p>
          <a:p>
            <a:pPr indent="450215">
              <a:lnSpc>
                <a:spcPct val="107000"/>
              </a:lnSpc>
              <a:spcAft>
                <a:spcPts val="0"/>
              </a:spcAft>
            </a:pPr>
            <a:r>
              <a:rPr lang="uk-UA" sz="2000" dirty="0">
                <a:effectLst/>
                <a:latin typeface="Times New Roman"/>
                <a:ea typeface="Calibri"/>
                <a:cs typeface="Times New Roman"/>
              </a:rPr>
              <a:t> Скрепер – </a:t>
            </a:r>
            <a:r>
              <a:rPr lang="uk-UA" sz="2000" dirty="0" err="1">
                <a:effectLst/>
                <a:latin typeface="Times New Roman"/>
                <a:ea typeface="Calibri"/>
                <a:cs typeface="Times New Roman"/>
              </a:rPr>
              <a:t>землерийно</a:t>
            </a:r>
            <a:r>
              <a:rPr lang="uk-UA" sz="2000" dirty="0">
                <a:effectLst/>
                <a:latin typeface="Times New Roman"/>
                <a:ea typeface="Calibri"/>
                <a:cs typeface="Times New Roman"/>
              </a:rPr>
              <a:t>-транспортна машина, робочим органом якої є ківш із </a:t>
            </a:r>
            <a:r>
              <a:rPr lang="uk-UA" sz="2000" dirty="0" err="1">
                <a:effectLst/>
                <a:latin typeface="Times New Roman"/>
                <a:ea typeface="Calibri"/>
                <a:cs typeface="Times New Roman"/>
              </a:rPr>
              <a:t>ножем</a:t>
            </a:r>
            <a:r>
              <a:rPr lang="uk-UA" sz="2000" dirty="0">
                <a:effectLst/>
                <a:latin typeface="Times New Roman"/>
                <a:ea typeface="Calibri"/>
                <a:cs typeface="Times New Roman"/>
              </a:rPr>
              <a:t> у передній частині (рис.2.11). Розрізняють такі види скреперів: </a:t>
            </a:r>
            <a:endParaRPr lang="ru-RU" sz="2000" dirty="0">
              <a:effectLst/>
              <a:latin typeface="Calibri"/>
              <a:ea typeface="Calibri"/>
              <a:cs typeface="Times New Roman"/>
            </a:endParaRPr>
          </a:p>
          <a:p>
            <a:pPr indent="450215">
              <a:lnSpc>
                <a:spcPct val="107000"/>
              </a:lnSpc>
              <a:spcAft>
                <a:spcPts val="0"/>
              </a:spcAft>
            </a:pPr>
            <a:r>
              <a:rPr lang="uk-UA" sz="2000" dirty="0">
                <a:effectLst/>
                <a:latin typeface="Times New Roman"/>
                <a:ea typeface="Calibri"/>
                <a:cs typeface="Times New Roman"/>
              </a:rPr>
              <a:t>1) причіпні з дальністю переміщення ґрунту до 300 м (місткість </a:t>
            </a:r>
            <a:r>
              <a:rPr lang="uk-UA" sz="2000" dirty="0" err="1">
                <a:effectLst/>
                <a:latin typeface="Times New Roman"/>
                <a:ea typeface="Calibri"/>
                <a:cs typeface="Times New Roman"/>
              </a:rPr>
              <a:t>ковшу</a:t>
            </a:r>
            <a:r>
              <a:rPr lang="uk-UA" sz="2000" dirty="0">
                <a:effectLst/>
                <a:latin typeface="Times New Roman"/>
                <a:ea typeface="Calibri"/>
                <a:cs typeface="Times New Roman"/>
              </a:rPr>
              <a:t> – до 5 м 3 ), до 750 м (місткість </a:t>
            </a:r>
            <a:r>
              <a:rPr lang="uk-UA" sz="2000" dirty="0" err="1">
                <a:effectLst/>
                <a:latin typeface="Times New Roman"/>
                <a:ea typeface="Calibri"/>
                <a:cs typeface="Times New Roman"/>
              </a:rPr>
              <a:t>ковшу</a:t>
            </a:r>
            <a:r>
              <a:rPr lang="uk-UA" sz="2000" dirty="0">
                <a:effectLst/>
                <a:latin typeface="Times New Roman"/>
                <a:ea typeface="Calibri"/>
                <a:cs typeface="Times New Roman"/>
              </a:rPr>
              <a:t> до 10 м 3 ), до 1000 м (місткість </a:t>
            </a:r>
            <a:r>
              <a:rPr lang="uk-UA" sz="2000" dirty="0" err="1">
                <a:effectLst/>
                <a:latin typeface="Times New Roman"/>
                <a:ea typeface="Calibri"/>
                <a:cs typeface="Times New Roman"/>
              </a:rPr>
              <a:t>ковшу</a:t>
            </a:r>
            <a:r>
              <a:rPr lang="uk-UA" sz="2000" dirty="0">
                <a:effectLst/>
                <a:latin typeface="Times New Roman"/>
                <a:ea typeface="Calibri"/>
                <a:cs typeface="Times New Roman"/>
              </a:rPr>
              <a:t> до 15 м 3 );</a:t>
            </a:r>
            <a:endParaRPr lang="ru-RU" sz="2000" dirty="0">
              <a:effectLst/>
              <a:latin typeface="Calibri"/>
              <a:ea typeface="Calibri"/>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1763688" y="476672"/>
            <a:ext cx="5688632" cy="491654"/>
          </a:xfrm>
        </p:spPr>
        <p:txBody>
          <a:bodyPr/>
          <a:lstStyle/>
          <a:p>
            <a:pPr lvl="0">
              <a:lnSpc>
                <a:spcPct val="107000"/>
              </a:lnSpc>
              <a:spcAft>
                <a:spcPts val="800"/>
              </a:spcAft>
              <a:defRPr/>
            </a:pPr>
            <a:r>
              <a:rPr lang="uk-UA"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1. Розроблення ґрунту бульдозерами. </a:t>
            </a:r>
          </a:p>
        </p:txBody>
      </p:sp>
      <p:sp>
        <p:nvSpPr>
          <p:cNvPr id="4" name="Текст 3"/>
          <p:cNvSpPr>
            <a:spLocks noGrp="1"/>
          </p:cNvSpPr>
          <p:nvPr>
            <p:ph type="body" sz="half" idx="2"/>
          </p:nvPr>
        </p:nvSpPr>
        <p:spPr>
          <a:xfrm>
            <a:off x="539552" y="1124744"/>
            <a:ext cx="7704856" cy="1656184"/>
          </a:xfrm>
        </p:spPr>
        <p:txBody>
          <a:bodyPr/>
          <a:lstStyle/>
          <a:p>
            <a:pPr indent="450215" algn="just">
              <a:lnSpc>
                <a:spcPct val="107000"/>
              </a:lnSpc>
              <a:spcAft>
                <a:spcPts val="800"/>
              </a:spcAft>
            </a:pPr>
            <a:r>
              <a:rPr lang="en-US" sz="1600" dirty="0"/>
              <a:t>    </a:t>
            </a:r>
            <a:r>
              <a:rPr lang="uk-UA" sz="1800" dirty="0">
                <a:latin typeface="Times New Roman"/>
                <a:ea typeface="Calibri"/>
                <a:cs typeface="Times New Roman"/>
              </a:rPr>
              <a:t>За допомогою бульдозерів виконують весь комплекс процесів земляних робіт: планування майданчиків, розроблення виїмок із переміщенням ґрунту у насип, вирівнювання ґрунту відсипаного самоскидами, планування </a:t>
            </a:r>
            <a:r>
              <a:rPr lang="uk-UA" sz="1800" dirty="0" err="1">
                <a:latin typeface="Times New Roman"/>
                <a:ea typeface="Calibri"/>
                <a:cs typeface="Times New Roman"/>
              </a:rPr>
              <a:t>дна</a:t>
            </a:r>
            <a:r>
              <a:rPr lang="uk-UA" sz="1800" dirty="0">
                <a:latin typeface="Times New Roman"/>
                <a:ea typeface="Calibri"/>
                <a:cs typeface="Times New Roman"/>
              </a:rPr>
              <a:t> котлованів, зворотне засипання пазух траншей, повалення дерев, корчування та видалення корчів, очищення від снігу і бруду доріг тощо. </a:t>
            </a:r>
            <a:endParaRPr lang="ru-RU" sz="1800" dirty="0">
              <a:ea typeface="Calibri"/>
              <a:cs typeface="Times New Roman"/>
            </a:endParaRPr>
          </a:p>
          <a:p>
            <a:pPr>
              <a:defRPr/>
            </a:pPr>
            <a:endParaRPr lang="uk-UA" dirty="0"/>
          </a:p>
        </p:txBody>
      </p:sp>
      <p:sp>
        <p:nvSpPr>
          <p:cNvPr id="7172" name="Номер слайда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4AF1599-E675-4556-B16F-FAE543A5915A}" type="slidenum">
              <a:rPr lang="ru-RU" altLang="uk-UA" sz="1200">
                <a:solidFill>
                  <a:srgbClr val="898989"/>
                </a:solidFill>
              </a:rPr>
              <a:pPr>
                <a:spcBef>
                  <a:spcPct val="0"/>
                </a:spcBef>
                <a:buFontTx/>
                <a:buNone/>
              </a:pPr>
              <a:t>3</a:t>
            </a:fld>
            <a:endParaRPr lang="ru-RU" altLang="uk-UA" sz="1200">
              <a:solidFill>
                <a:srgbClr val="898989"/>
              </a:solidFill>
            </a:endParaRPr>
          </a:p>
        </p:txBody>
      </p:sp>
      <p:sp>
        <p:nvSpPr>
          <p:cNvPr id="3" name="Прямоугольник 2"/>
          <p:cNvSpPr/>
          <p:nvPr/>
        </p:nvSpPr>
        <p:spPr>
          <a:xfrm>
            <a:off x="539552" y="3140968"/>
            <a:ext cx="7848872" cy="2759602"/>
          </a:xfrm>
          <a:prstGeom prst="rect">
            <a:avLst/>
          </a:prstGeom>
        </p:spPr>
        <p:txBody>
          <a:bodyPr wrap="square">
            <a:spAutoFit/>
          </a:bodyPr>
          <a:lstStyle/>
          <a:p>
            <a:pPr lvl="0">
              <a:lnSpc>
                <a:spcPct val="107000"/>
              </a:lnSpc>
              <a:spcAft>
                <a:spcPts val="800"/>
              </a:spcAft>
            </a:pPr>
            <a:r>
              <a:rPr lang="uk-UA" altLang="uk-UA" dirty="0">
                <a:solidFill>
                  <a:prstClr val="black"/>
                </a:solidFill>
                <a:latin typeface="Times New Roman" panose="02020603050405020304" pitchFamily="18" charset="0"/>
                <a:ea typeface="Calibri" pitchFamily="34" charset="0"/>
                <a:cs typeface="Times New Roman" panose="02020603050405020304" pitchFamily="18" charset="0"/>
              </a:rPr>
              <a:t>             Бульдозери доцільно застосовувати для розроблення ґрунту та його переміщення на відстань до 70 м, а в окремих випадках у разі потужності трактора 200 кВт і вище – до 100–150 м. Якщо відстань більша, застосування бульдозера є неефективним через значні втрати ґрунту під час переміщення. Важкі та </a:t>
            </a:r>
            <a:r>
              <a:rPr lang="uk-UA" altLang="uk-UA" dirty="0" err="1">
                <a:solidFill>
                  <a:prstClr val="black"/>
                </a:solidFill>
                <a:latin typeface="Times New Roman" panose="02020603050405020304" pitchFamily="18" charset="0"/>
                <a:ea typeface="Calibri" pitchFamily="34" charset="0"/>
                <a:cs typeface="Times New Roman" panose="02020603050405020304" pitchFamily="18" charset="0"/>
              </a:rPr>
              <a:t>напівскельні</a:t>
            </a:r>
            <a:r>
              <a:rPr lang="uk-UA" altLang="uk-UA" dirty="0">
                <a:solidFill>
                  <a:prstClr val="black"/>
                </a:solidFill>
                <a:latin typeface="Times New Roman" panose="02020603050405020304" pitchFamily="18" charset="0"/>
                <a:ea typeface="Calibri" pitchFamily="34" charset="0"/>
                <a:cs typeface="Times New Roman" panose="02020603050405020304" pitchFamily="18" charset="0"/>
              </a:rPr>
              <a:t> ґрунти розпушують навісними тракторними розпушувачами, а також відкидними зубами, встановленими на тильному боці відвала бульдозера. Щільні ґрунти, важкі суглинки, м’які глини, а також промерзлі на глибину до 15 см ґрунти можна розробляти бульдозерами з гідравлічним керуванням без попереднього розпушування.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FD4374B-3C3A-4A25-87FA-2D8F085506FE}" type="slidenum">
              <a:rPr lang="ru-RU" altLang="uk-UA" smtClean="0"/>
              <a:pPr/>
              <a:t>30</a:t>
            </a:fld>
            <a:endParaRPr lang="ru-RU" altLang="uk-U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45402"/>
            <a:ext cx="608269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02223" y="4005064"/>
            <a:ext cx="7344816" cy="1855893"/>
          </a:xfrm>
          <a:prstGeom prst="rect">
            <a:avLst/>
          </a:prstGeom>
        </p:spPr>
        <p:txBody>
          <a:bodyPr wrap="square">
            <a:spAutoFit/>
          </a:bodyPr>
          <a:lstStyle/>
          <a:p>
            <a:pPr lvl="0" indent="450215">
              <a:lnSpc>
                <a:spcPct val="107000"/>
              </a:lnSpc>
              <a:spcAft>
                <a:spcPts val="0"/>
              </a:spcAft>
            </a:pPr>
            <a:r>
              <a:rPr lang="uk-UA" dirty="0">
                <a:solidFill>
                  <a:prstClr val="black"/>
                </a:solidFill>
                <a:latin typeface="Times New Roman"/>
                <a:ea typeface="Calibri"/>
                <a:cs typeface="Times New Roman"/>
              </a:rPr>
              <a:t>Рис. 2.10 – Схема виконання робіт бульдозерами: а – групова робота бульдозерів під час розроблення виїмок; б – зведення насипів; в – засипання траншеї; 1 – </a:t>
            </a:r>
            <a:r>
              <a:rPr lang="uk-UA" dirty="0" err="1">
                <a:solidFill>
                  <a:prstClr val="black"/>
                </a:solidFill>
                <a:latin typeface="Times New Roman"/>
                <a:ea typeface="Calibri"/>
                <a:cs typeface="Times New Roman"/>
              </a:rPr>
              <a:t>грунт</a:t>
            </a:r>
            <a:r>
              <a:rPr lang="uk-UA" dirty="0">
                <a:solidFill>
                  <a:prstClr val="black"/>
                </a:solidFill>
                <a:latin typeface="Times New Roman"/>
                <a:ea typeface="Calibri"/>
                <a:cs typeface="Times New Roman"/>
              </a:rPr>
              <a:t>, який переміщується поодинокими бульдозерами; 2 – додатковий об'єм, що переміщується двома бульдозерами, які рухаються поряд; І - Х – послідовність переміщення бульдозера</a:t>
            </a:r>
            <a:endParaRPr lang="ru-RU" dirty="0">
              <a:solidFill>
                <a:prstClr val="black"/>
              </a:solidFill>
              <a:latin typeface="Calibri"/>
              <a:ea typeface="Calibri"/>
              <a:cs typeface="Times New Roman"/>
            </a:endParaRPr>
          </a:p>
        </p:txBody>
      </p:sp>
    </p:spTree>
    <p:extLst>
      <p:ext uri="{BB962C8B-B14F-4D97-AF65-F5344CB8AC3E}">
        <p14:creationId xmlns:p14="http://schemas.microsoft.com/office/powerpoint/2010/main" val="3809855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Номер слайда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1DA98BE-F822-42B5-8186-7316379E4607}" type="slidenum">
              <a:rPr lang="ru-RU" altLang="uk-UA" sz="1200">
                <a:solidFill>
                  <a:srgbClr val="898989"/>
                </a:solidFill>
              </a:rPr>
              <a:pPr>
                <a:spcBef>
                  <a:spcPct val="0"/>
                </a:spcBef>
                <a:buFontTx/>
                <a:buNone/>
              </a:pPr>
              <a:t>31</a:t>
            </a:fld>
            <a:endParaRPr lang="ru-RU" altLang="uk-UA" sz="1200">
              <a:solidFill>
                <a:srgbClr val="898989"/>
              </a:solidFill>
            </a:endParaRPr>
          </a:p>
        </p:txBody>
      </p:sp>
      <p:sp>
        <p:nvSpPr>
          <p:cNvPr id="5" name="Прямоугольник 4"/>
          <p:cNvSpPr/>
          <p:nvPr/>
        </p:nvSpPr>
        <p:spPr>
          <a:xfrm>
            <a:off x="611560" y="404664"/>
            <a:ext cx="4248472" cy="1738938"/>
          </a:xfrm>
          <a:prstGeom prst="rect">
            <a:avLst/>
          </a:prstGeom>
        </p:spPr>
        <p:txBody>
          <a:bodyPr wrap="square">
            <a:spAutoFit/>
          </a:bodyPr>
          <a:lstStyle/>
          <a:p>
            <a:pPr indent="450215">
              <a:lnSpc>
                <a:spcPct val="107000"/>
              </a:lnSpc>
              <a:spcAft>
                <a:spcPts val="0"/>
              </a:spcAft>
            </a:pPr>
            <a:r>
              <a:rPr lang="uk-UA" sz="2000" dirty="0">
                <a:effectLst/>
                <a:latin typeface="Times New Roman"/>
                <a:ea typeface="Calibri"/>
                <a:cs typeface="Times New Roman"/>
              </a:rPr>
              <a:t> 2) </a:t>
            </a:r>
            <a:r>
              <a:rPr lang="uk-UA" sz="2000" dirty="0" err="1">
                <a:effectLst/>
                <a:latin typeface="Times New Roman"/>
                <a:ea typeface="Calibri"/>
                <a:cs typeface="Times New Roman"/>
              </a:rPr>
              <a:t>напівпричепні</a:t>
            </a:r>
            <a:r>
              <a:rPr lang="uk-UA" sz="2000" dirty="0">
                <a:effectLst/>
                <a:latin typeface="Times New Roman"/>
                <a:ea typeface="Calibri"/>
                <a:cs typeface="Times New Roman"/>
              </a:rPr>
              <a:t> й самохідні з дальністю переміщення ґрунту до 5000 м. Скрепери можуть рухатись за еліпсом «вісімкою», </a:t>
            </a:r>
            <a:r>
              <a:rPr lang="uk-UA" sz="2000" dirty="0" err="1">
                <a:effectLst/>
                <a:latin typeface="Times New Roman"/>
                <a:ea typeface="Calibri"/>
                <a:cs typeface="Times New Roman"/>
              </a:rPr>
              <a:t>зигзагом</a:t>
            </a:r>
            <a:r>
              <a:rPr lang="uk-UA" sz="2000" dirty="0">
                <a:effectLst/>
                <a:latin typeface="Times New Roman"/>
                <a:ea typeface="Calibri"/>
                <a:cs typeface="Times New Roman"/>
              </a:rPr>
              <a:t>, за спіраллю (рис. 2.11). </a:t>
            </a:r>
            <a:endParaRPr lang="ru-RU" sz="2000" dirty="0">
              <a:effectLst/>
              <a:latin typeface="Calibri"/>
              <a:ea typeface="Calibri"/>
              <a:cs typeface="Times New Roman"/>
            </a:endParaRPr>
          </a:p>
        </p:txBody>
      </p:sp>
      <p:pic>
        <p:nvPicPr>
          <p:cNvPr id="3073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645" y="1802076"/>
            <a:ext cx="4160062" cy="26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491880" y="4581128"/>
            <a:ext cx="4590256" cy="1870512"/>
          </a:xfrm>
          <a:prstGeom prst="rect">
            <a:avLst/>
          </a:prstGeom>
        </p:spPr>
        <p:txBody>
          <a:bodyPr wrap="square">
            <a:spAutoFit/>
          </a:bodyPr>
          <a:lstStyle/>
          <a:p>
            <a:pPr indent="450215" algn="just">
              <a:lnSpc>
                <a:spcPct val="107000"/>
              </a:lnSpc>
              <a:spcAft>
                <a:spcPts val="0"/>
              </a:spcAft>
            </a:pPr>
            <a:r>
              <a:rPr lang="uk-UA" dirty="0">
                <a:effectLst/>
                <a:latin typeface="Times New Roman"/>
                <a:ea typeface="Calibri"/>
                <a:cs typeface="Times New Roman"/>
              </a:rPr>
              <a:t>Рис. 2.11 – Розроблення </a:t>
            </a:r>
            <a:r>
              <a:rPr lang="uk-UA" dirty="0" err="1">
                <a:effectLst/>
                <a:latin typeface="Times New Roman"/>
                <a:ea typeface="Calibri"/>
                <a:cs typeface="Times New Roman"/>
              </a:rPr>
              <a:t>грунту</a:t>
            </a:r>
            <a:r>
              <a:rPr lang="uk-UA" dirty="0">
                <a:effectLst/>
                <a:latin typeface="Times New Roman"/>
                <a:ea typeface="Calibri"/>
                <a:cs typeface="Times New Roman"/>
              </a:rPr>
              <a:t> скрепером: а – загальний вигляд; б – г – схеми роботи (б – еліптична; в – «вісімкою»; г – за спіраллю); 1 – завантаження </a:t>
            </a:r>
            <a:r>
              <a:rPr lang="uk-UA" dirty="0" err="1">
                <a:effectLst/>
                <a:latin typeface="Times New Roman"/>
                <a:ea typeface="Calibri"/>
                <a:cs typeface="Times New Roman"/>
              </a:rPr>
              <a:t>грунту</a:t>
            </a:r>
            <a:r>
              <a:rPr lang="uk-UA" dirty="0">
                <a:effectLst/>
                <a:latin typeface="Times New Roman"/>
                <a:ea typeface="Calibri"/>
                <a:cs typeface="Times New Roman"/>
              </a:rPr>
              <a:t>; 2 – розвантаження</a:t>
            </a:r>
            <a:endParaRPr lang="ru-RU" dirty="0">
              <a:effectLst/>
              <a:latin typeface="Calibri"/>
              <a:ea typeface="Calibri"/>
              <a:cs typeface="Times New Roman"/>
            </a:endParaRPr>
          </a:p>
          <a:p>
            <a:pPr indent="450215" algn="just">
              <a:lnSpc>
                <a:spcPct val="107000"/>
              </a:lnSpc>
              <a:spcAft>
                <a:spcPts val="0"/>
              </a:spcAft>
            </a:pPr>
            <a:r>
              <a:rPr lang="uk-UA" dirty="0">
                <a:effectLst/>
                <a:latin typeface="Times New Roman"/>
                <a:ea typeface="Calibri"/>
                <a:cs typeface="Times New Roman"/>
              </a:rPr>
              <a:t> </a:t>
            </a:r>
            <a:endParaRPr lang="ru-RU" dirty="0">
              <a:effectLst/>
              <a:latin typeface="Calibri"/>
              <a:ea typeface="Calibri"/>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83C4593E-68B0-4C31-80B5-40B0E9E11909}" type="slidenum">
              <a:rPr lang="ru-RU" altLang="uk-UA" smtClean="0"/>
              <a:pPr/>
              <a:t>32</a:t>
            </a:fld>
            <a:endParaRPr lang="ru-RU" altLang="uk-UA"/>
          </a:p>
        </p:txBody>
      </p:sp>
      <p:sp>
        <p:nvSpPr>
          <p:cNvPr id="6" name="Прямоугольник 5"/>
          <p:cNvSpPr/>
          <p:nvPr/>
        </p:nvSpPr>
        <p:spPr>
          <a:xfrm>
            <a:off x="738435" y="2492896"/>
            <a:ext cx="7940281" cy="1738938"/>
          </a:xfrm>
          <a:prstGeom prst="rect">
            <a:avLst/>
          </a:prstGeom>
        </p:spPr>
        <p:txBody>
          <a:bodyPr wrap="square">
            <a:spAutoFit/>
          </a:bodyPr>
          <a:lstStyle/>
          <a:p>
            <a:pPr lvl="0" indent="450215">
              <a:lnSpc>
                <a:spcPct val="107000"/>
              </a:lnSpc>
              <a:spcAft>
                <a:spcPts val="0"/>
              </a:spcAft>
            </a:pPr>
            <a:r>
              <a:rPr lang="uk-UA" sz="2000" dirty="0">
                <a:solidFill>
                  <a:prstClr val="black"/>
                </a:solidFill>
                <a:latin typeface="Times New Roman"/>
                <a:ea typeface="Calibri"/>
                <a:cs typeface="Times New Roman"/>
              </a:rPr>
              <a:t> Схему «вісімкою» застосовують під час виконання тих самих робіт, що і за еліпсом, але при більшій довжині фронту робіт. </a:t>
            </a:r>
            <a:endParaRPr lang="ru-RU" sz="2000" dirty="0">
              <a:solidFill>
                <a:prstClr val="black"/>
              </a:solidFill>
              <a:latin typeface="Calibri"/>
              <a:ea typeface="Calibri"/>
              <a:cs typeface="Times New Roman"/>
            </a:endParaRPr>
          </a:p>
          <a:p>
            <a:pPr lvl="0" indent="450215">
              <a:lnSpc>
                <a:spcPct val="107000"/>
              </a:lnSpc>
              <a:spcAft>
                <a:spcPts val="0"/>
              </a:spcAft>
            </a:pPr>
            <a:r>
              <a:rPr lang="uk-UA" sz="2000" dirty="0">
                <a:solidFill>
                  <a:prstClr val="black"/>
                </a:solidFill>
                <a:latin typeface="Times New Roman"/>
                <a:ea typeface="Calibri"/>
                <a:cs typeface="Times New Roman"/>
              </a:rPr>
              <a:t>Схему руху за спіраллю використовують у випадку улаштування широких невисоких насипів з пологими з’їздами двобічними резервами</a:t>
            </a:r>
            <a:r>
              <a:rPr lang="uk-UA" sz="2000" dirty="0">
                <a:solidFill>
                  <a:prstClr val="black"/>
                </a:solidFill>
                <a:latin typeface="Calibri"/>
                <a:ea typeface="Calibri"/>
                <a:cs typeface="Times New Roman"/>
              </a:rPr>
              <a:t>.</a:t>
            </a:r>
            <a:endParaRPr lang="ru-RU" sz="2000" dirty="0">
              <a:solidFill>
                <a:prstClr val="black"/>
              </a:solidFill>
              <a:latin typeface="Calibri"/>
              <a:ea typeface="Calibri"/>
              <a:cs typeface="Times New Roman"/>
            </a:endParaRPr>
          </a:p>
        </p:txBody>
      </p:sp>
      <p:sp>
        <p:nvSpPr>
          <p:cNvPr id="7" name="Прямоугольник 6"/>
          <p:cNvSpPr/>
          <p:nvPr/>
        </p:nvSpPr>
        <p:spPr>
          <a:xfrm>
            <a:off x="624593" y="4596114"/>
            <a:ext cx="8084297" cy="1080296"/>
          </a:xfrm>
          <a:prstGeom prst="rect">
            <a:avLst/>
          </a:prstGeom>
        </p:spPr>
        <p:txBody>
          <a:bodyPr wrap="square">
            <a:spAutoFit/>
          </a:bodyPr>
          <a:lstStyle/>
          <a:p>
            <a:pPr lvl="0" indent="450215" algn="just">
              <a:lnSpc>
                <a:spcPct val="107000"/>
              </a:lnSpc>
              <a:spcAft>
                <a:spcPts val="0"/>
              </a:spcAft>
            </a:pPr>
            <a:r>
              <a:rPr lang="uk-UA" sz="2000" dirty="0">
                <a:solidFill>
                  <a:prstClr val="black"/>
                </a:solidFill>
                <a:latin typeface="Times New Roman"/>
                <a:ea typeface="Calibri"/>
                <a:cs typeface="Times New Roman"/>
              </a:rPr>
              <a:t>Схему руху </a:t>
            </a:r>
            <a:r>
              <a:rPr lang="uk-UA" sz="2000" dirty="0" err="1">
                <a:solidFill>
                  <a:prstClr val="black"/>
                </a:solidFill>
                <a:latin typeface="Times New Roman"/>
                <a:ea typeface="Calibri"/>
                <a:cs typeface="Times New Roman"/>
              </a:rPr>
              <a:t>зигзагом</a:t>
            </a:r>
            <a:r>
              <a:rPr lang="uk-UA" sz="2000" dirty="0">
                <a:solidFill>
                  <a:prstClr val="black"/>
                </a:solidFill>
                <a:latin typeface="Times New Roman"/>
                <a:ea typeface="Calibri"/>
                <a:cs typeface="Times New Roman"/>
              </a:rPr>
              <a:t> застосовують для зведення насипів з однобічних і двобічних резервів великої довжини з використанням колон скреперів.</a:t>
            </a:r>
            <a:endParaRPr lang="ru-RU" sz="2000" dirty="0">
              <a:solidFill>
                <a:prstClr val="black"/>
              </a:solidFill>
              <a:latin typeface="Calibri"/>
              <a:ea typeface="Calibri"/>
              <a:cs typeface="Times New Roman"/>
            </a:endParaRPr>
          </a:p>
        </p:txBody>
      </p:sp>
      <p:sp>
        <p:nvSpPr>
          <p:cNvPr id="8" name="Прямоугольник 7"/>
          <p:cNvSpPr/>
          <p:nvPr/>
        </p:nvSpPr>
        <p:spPr>
          <a:xfrm>
            <a:off x="738434" y="1052736"/>
            <a:ext cx="7970456" cy="1080296"/>
          </a:xfrm>
          <a:prstGeom prst="rect">
            <a:avLst/>
          </a:prstGeom>
        </p:spPr>
        <p:txBody>
          <a:bodyPr wrap="square">
            <a:spAutoFit/>
          </a:bodyPr>
          <a:lstStyle/>
          <a:p>
            <a:pPr lvl="0" indent="450215">
              <a:lnSpc>
                <a:spcPct val="107000"/>
              </a:lnSpc>
              <a:spcAft>
                <a:spcPts val="0"/>
              </a:spcAft>
            </a:pPr>
            <a:r>
              <a:rPr lang="uk-UA" sz="2000" dirty="0">
                <a:solidFill>
                  <a:prstClr val="black"/>
                </a:solidFill>
                <a:latin typeface="Times New Roman"/>
                <a:ea typeface="Calibri"/>
                <a:cs typeface="Times New Roman"/>
              </a:rPr>
              <a:t>Еліптичну схему руху застосовують у разі вертикального планування майданчиків, розроблювання виїмок з укладанням ґрунту в бокові резерви.</a:t>
            </a:r>
            <a:endParaRPr lang="ru-RU" sz="2000" dirty="0">
              <a:solidFill>
                <a:prstClr val="black"/>
              </a:solidFill>
              <a:latin typeface="Calibri"/>
              <a:ea typeface="Calibri"/>
              <a:cs typeface="Times New Roman"/>
            </a:endParaRPr>
          </a:p>
        </p:txBody>
      </p:sp>
    </p:spTree>
    <p:extLst>
      <p:ext uri="{BB962C8B-B14F-4D97-AF65-F5344CB8AC3E}">
        <p14:creationId xmlns:p14="http://schemas.microsoft.com/office/powerpoint/2010/main" val="3608238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Номер слайда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5E4A995-FEC8-4E8C-8FCF-6980DD61E703}" type="slidenum">
              <a:rPr lang="ru-RU" altLang="uk-UA" sz="1200">
                <a:solidFill>
                  <a:srgbClr val="898989"/>
                </a:solidFill>
              </a:rPr>
              <a:pPr>
                <a:spcBef>
                  <a:spcPct val="0"/>
                </a:spcBef>
                <a:buFontTx/>
                <a:buNone/>
              </a:pPr>
              <a:t>33</a:t>
            </a:fld>
            <a:endParaRPr lang="ru-RU" altLang="uk-UA" sz="1200">
              <a:solidFill>
                <a:srgbClr val="898989"/>
              </a:solidFill>
            </a:endParaRPr>
          </a:p>
        </p:txBody>
      </p:sp>
      <p:sp>
        <p:nvSpPr>
          <p:cNvPr id="5" name="Прямоугольник 4"/>
          <p:cNvSpPr/>
          <p:nvPr/>
        </p:nvSpPr>
        <p:spPr>
          <a:xfrm>
            <a:off x="739067" y="744713"/>
            <a:ext cx="7560840" cy="6004977"/>
          </a:xfrm>
          <a:prstGeom prst="rect">
            <a:avLst/>
          </a:prstGeom>
        </p:spPr>
        <p:txBody>
          <a:bodyPr wrap="square">
            <a:spAutoFit/>
          </a:bodyPr>
          <a:lstStyle/>
          <a:p>
            <a:pPr indent="450215" algn="just">
              <a:lnSpc>
                <a:spcPct val="107000"/>
              </a:lnSpc>
              <a:spcAft>
                <a:spcPts val="0"/>
              </a:spcAft>
            </a:pPr>
            <a:r>
              <a:rPr lang="uk-UA" dirty="0">
                <a:effectLst/>
                <a:latin typeface="Times New Roman"/>
                <a:ea typeface="Calibri"/>
                <a:cs typeface="Times New Roman"/>
              </a:rPr>
              <a:t>Розроблення ґрунту можна розділити на два етапи: на першому здійснюють підготовчі роботи, на другому – механічне розроблення ґрунтів. У підготовчий період можуть бути рекомендовані такі заходи: запобігання промерзанню ґрунтів, розморожування, попереднє механічне розпушування, розроблення ґрунту.</a:t>
            </a:r>
            <a:endParaRPr lang="ru-RU" dirty="0">
              <a:effectLst/>
              <a:latin typeface="Calibri"/>
              <a:ea typeface="Calibri"/>
              <a:cs typeface="Times New Roman"/>
            </a:endParaRPr>
          </a:p>
          <a:p>
            <a:pPr indent="450215" algn="just">
              <a:lnSpc>
                <a:spcPct val="107000"/>
              </a:lnSpc>
              <a:spcAft>
                <a:spcPts val="0"/>
              </a:spcAft>
            </a:pPr>
            <a:r>
              <a:rPr lang="uk-UA" dirty="0">
                <a:effectLst/>
                <a:latin typeface="Times New Roman"/>
                <a:ea typeface="Calibri"/>
                <a:cs typeface="Times New Roman"/>
              </a:rPr>
              <a:t> 1. Попереднє механічне оброблення поверхні поперечним розпушуванням на глибину 60-120 см. </a:t>
            </a:r>
            <a:endParaRPr lang="ru-RU" dirty="0">
              <a:effectLst/>
              <a:latin typeface="Calibri"/>
              <a:ea typeface="Calibri"/>
              <a:cs typeface="Times New Roman"/>
            </a:endParaRPr>
          </a:p>
          <a:p>
            <a:pPr indent="450215" algn="just">
              <a:lnSpc>
                <a:spcPct val="107000"/>
              </a:lnSpc>
              <a:spcAft>
                <a:spcPts val="0"/>
              </a:spcAft>
            </a:pPr>
            <a:r>
              <a:rPr lang="uk-UA" dirty="0">
                <a:effectLst/>
                <a:latin typeface="Times New Roman"/>
                <a:ea typeface="Calibri"/>
                <a:cs typeface="Times New Roman"/>
              </a:rPr>
              <a:t>2. Утеплення поверхні теплоізоляційними матеріалами. </a:t>
            </a:r>
            <a:endParaRPr lang="ru-RU" dirty="0">
              <a:effectLst/>
              <a:latin typeface="Calibri"/>
              <a:ea typeface="Calibri"/>
              <a:cs typeface="Times New Roman"/>
            </a:endParaRPr>
          </a:p>
          <a:p>
            <a:pPr indent="450215" algn="just">
              <a:lnSpc>
                <a:spcPct val="107000"/>
              </a:lnSpc>
              <a:spcAft>
                <a:spcPts val="0"/>
              </a:spcAft>
            </a:pPr>
            <a:r>
              <a:rPr lang="uk-UA" dirty="0">
                <a:effectLst/>
                <a:latin typeface="Times New Roman"/>
                <a:ea typeface="Calibri"/>
                <a:cs typeface="Times New Roman"/>
              </a:rPr>
              <a:t>3. Для розморожування ґрунтів використовують паливо, гарячу пару й воду, електроенергію. При цьому застосовують три способи: поверхневий (розморожування ведуть від поверхні в глибину), глибинний (нагрівальні пристрої занурюють нижче за глибину промерзання, </a:t>
            </a:r>
            <a:r>
              <a:rPr lang="uk-UA" dirty="0" err="1">
                <a:effectLst/>
                <a:latin typeface="Times New Roman"/>
                <a:ea typeface="Calibri"/>
                <a:cs typeface="Times New Roman"/>
              </a:rPr>
              <a:t>грунт</a:t>
            </a:r>
            <a:r>
              <a:rPr lang="uk-UA" dirty="0">
                <a:effectLst/>
                <a:latin typeface="Times New Roman"/>
                <a:ea typeface="Calibri"/>
                <a:cs typeface="Times New Roman"/>
              </a:rPr>
              <a:t> розтає знизу вгору).</a:t>
            </a:r>
            <a:endParaRPr lang="ru-RU" dirty="0">
              <a:effectLst/>
              <a:latin typeface="Calibri"/>
              <a:ea typeface="Calibri"/>
              <a:cs typeface="Times New Roman"/>
            </a:endParaRPr>
          </a:p>
          <a:p>
            <a:pPr indent="450215" algn="just">
              <a:lnSpc>
                <a:spcPct val="107000"/>
              </a:lnSpc>
              <a:spcAft>
                <a:spcPts val="0"/>
              </a:spcAft>
            </a:pPr>
            <a:r>
              <a:rPr lang="uk-UA" dirty="0">
                <a:effectLst/>
                <a:latin typeface="Times New Roman"/>
                <a:ea typeface="Calibri"/>
                <a:cs typeface="Times New Roman"/>
              </a:rPr>
              <a:t> 4. Методи механічного розпушування широко застосовують у будівництві. Вони дають можливість комплексно механізувати працю. Для розпушування застосовують навісні розпушувачі, бурові й </a:t>
            </a:r>
            <a:r>
              <a:rPr lang="uk-UA" dirty="0" err="1">
                <a:effectLst/>
                <a:latin typeface="Times New Roman"/>
                <a:ea typeface="Calibri"/>
                <a:cs typeface="Times New Roman"/>
              </a:rPr>
              <a:t>землерийно</a:t>
            </a:r>
            <a:r>
              <a:rPr lang="uk-UA" dirty="0">
                <a:effectLst/>
                <a:latin typeface="Times New Roman"/>
                <a:ea typeface="Calibri"/>
                <a:cs typeface="Times New Roman"/>
              </a:rPr>
              <a:t>-фрезерні машини, молоти вільного падіння. Розробка ґрунту в мерзлому стані полягає у нарізанні в мерзлому шарі блоків взаємно перпендикулярними борознами і видалення блоків за межі механізованими способами.</a:t>
            </a:r>
            <a:endParaRPr lang="ru-RU" dirty="0">
              <a:effectLst/>
              <a:latin typeface="Calibri"/>
              <a:ea typeface="Calibri"/>
              <a:cs typeface="Times New Roman"/>
            </a:endParaRPr>
          </a:p>
        </p:txBody>
      </p:sp>
      <p:sp>
        <p:nvSpPr>
          <p:cNvPr id="6" name="Прямоугольник 5"/>
          <p:cNvSpPr/>
          <p:nvPr/>
        </p:nvSpPr>
        <p:spPr>
          <a:xfrm>
            <a:off x="1115616" y="318174"/>
            <a:ext cx="5571676" cy="405367"/>
          </a:xfrm>
          <a:prstGeom prst="rect">
            <a:avLst/>
          </a:prstGeom>
        </p:spPr>
        <p:txBody>
          <a:bodyPr wrap="square">
            <a:spAutoFit/>
          </a:bodyPr>
          <a:lstStyle/>
          <a:p>
            <a:pPr lvl="0" indent="450215" algn="just">
              <a:lnSpc>
                <a:spcPct val="107000"/>
              </a:lnSpc>
              <a:spcAft>
                <a:spcPts val="0"/>
              </a:spcAft>
            </a:pPr>
            <a:r>
              <a:rPr lang="uk-UA" sz="2000" b="1" dirty="0">
                <a:solidFill>
                  <a:prstClr val="black"/>
                </a:solidFill>
                <a:latin typeface="Times New Roman"/>
                <a:ea typeface="Calibri"/>
                <a:cs typeface="Times New Roman"/>
              </a:rPr>
              <a:t>6. Розроблення ґрунту в зимових умовах</a:t>
            </a:r>
            <a:endParaRPr lang="ru-RU" sz="2000" b="1" dirty="0">
              <a:solidFill>
                <a:prstClr val="black"/>
              </a:solidFill>
              <a:latin typeface="Calibri"/>
              <a:ea typeface="Calibri"/>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ctrTitle"/>
          </p:nvPr>
        </p:nvSpPr>
        <p:spPr>
          <a:xfrm>
            <a:off x="685800" y="549275"/>
            <a:ext cx="7772400" cy="215900"/>
          </a:xfrm>
        </p:spPr>
        <p:txBody>
          <a:bodyPr/>
          <a:lstStyle/>
          <a:p>
            <a:br>
              <a:rPr lang="uk-UA" altLang="uk-UA" sz="2400" b="1">
                <a:latin typeface="Times New Roman" pitchFamily="18" charset="0"/>
                <a:ea typeface="Calibri" pitchFamily="34" charset="0"/>
                <a:cs typeface="Times New Roman" pitchFamily="18" charset="0"/>
              </a:rPr>
            </a:br>
            <a:endParaRPr lang="uk-UA" altLang="uk-UA" sz="2400" b="1" dirty="0">
              <a:latin typeface="Times New Roman" pitchFamily="18" charset="0"/>
              <a:ea typeface="Calibri" pitchFamily="34" charset="0"/>
              <a:cs typeface="Times New Roman" pitchFamily="18" charset="0"/>
            </a:endParaRPr>
          </a:p>
        </p:txBody>
      </p:sp>
      <p:sp>
        <p:nvSpPr>
          <p:cNvPr id="9219" name="Номер слайда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AECF091-7774-42D6-B69C-D4907F17008D}" type="slidenum">
              <a:rPr lang="ru-RU" altLang="uk-UA" sz="1200">
                <a:solidFill>
                  <a:srgbClr val="898989"/>
                </a:solidFill>
              </a:rPr>
              <a:pPr>
                <a:spcBef>
                  <a:spcPct val="0"/>
                </a:spcBef>
                <a:buFontTx/>
                <a:buNone/>
              </a:pPr>
              <a:t>4</a:t>
            </a:fld>
            <a:endParaRPr lang="ru-RU" altLang="uk-UA" sz="1200">
              <a:solidFill>
                <a:srgbClr val="898989"/>
              </a:solidFill>
            </a:endParaRPr>
          </a:p>
        </p:txBody>
      </p:sp>
      <p:sp>
        <p:nvSpPr>
          <p:cNvPr id="9220" name="Rectangle 2"/>
          <p:cNvSpPr>
            <a:spLocks noChangeArrowheads="1"/>
          </p:cNvSpPr>
          <p:nvPr/>
        </p:nvSpPr>
        <p:spPr bwMode="auto">
          <a:xfrm>
            <a:off x="3182938" y="1692275"/>
            <a:ext cx="563721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uk-UA" altLang="uk-UA" sz="1800"/>
          </a:p>
        </p:txBody>
      </p:sp>
      <p:sp>
        <p:nvSpPr>
          <p:cNvPr id="9221" name="Rectangle 3"/>
          <p:cNvSpPr>
            <a:spLocks noChangeArrowheads="1"/>
          </p:cNvSpPr>
          <p:nvPr/>
        </p:nvSpPr>
        <p:spPr bwMode="auto">
          <a:xfrm>
            <a:off x="611560" y="836712"/>
            <a:ext cx="8676456" cy="38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lnSpc>
                <a:spcPct val="107000"/>
              </a:lnSpc>
              <a:spcAft>
                <a:spcPts val="800"/>
              </a:spcAft>
              <a:buNone/>
            </a:pPr>
            <a:r>
              <a:rPr lang="uk-UA" sz="1800" dirty="0">
                <a:effectLst/>
                <a:latin typeface="Times New Roman"/>
                <a:ea typeface="Calibri"/>
                <a:cs typeface="Times New Roman"/>
              </a:rPr>
              <a:t>Змінну експлуатаційну продуктивність бульдозера визначають за формулою</a:t>
            </a:r>
            <a:r>
              <a:rPr lang="uk-UA" sz="1600" dirty="0">
                <a:effectLst/>
                <a:latin typeface="Times New Roman"/>
                <a:ea typeface="Calibri"/>
                <a:cs typeface="Times New Roman"/>
              </a:rPr>
              <a:t>:</a:t>
            </a:r>
            <a:endParaRPr lang="ru-RU" sz="1600" dirty="0">
              <a:effectLst/>
              <a:latin typeface="Calibri"/>
              <a:ea typeface="Calibri"/>
              <a:cs typeface="Times New Roman"/>
            </a:endParaRPr>
          </a:p>
        </p:txBody>
      </p:sp>
      <p:pic>
        <p:nvPicPr>
          <p:cNvPr id="92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003" y="1259766"/>
            <a:ext cx="3149765" cy="86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27584" y="2158977"/>
            <a:ext cx="7488832" cy="1532214"/>
          </a:xfrm>
          <a:prstGeom prst="rect">
            <a:avLst/>
          </a:prstGeom>
        </p:spPr>
        <p:txBody>
          <a:bodyPr wrap="square">
            <a:spAutoFit/>
          </a:bodyPr>
          <a:lstStyle/>
          <a:p>
            <a:pPr indent="450215">
              <a:spcAft>
                <a:spcPts val="800"/>
              </a:spcAft>
            </a:pPr>
            <a:r>
              <a:rPr lang="uk-UA" dirty="0">
                <a:effectLst/>
                <a:latin typeface="Times New Roman"/>
                <a:ea typeface="Calibri"/>
                <a:cs typeface="Times New Roman"/>
              </a:rPr>
              <a:t>де </a:t>
            </a:r>
            <a:r>
              <a:rPr lang="uk-UA" i="1" dirty="0" err="1">
                <a:effectLst/>
                <a:latin typeface="Times New Roman"/>
                <a:ea typeface="Calibri"/>
                <a:cs typeface="Times New Roman"/>
              </a:rPr>
              <a:t>П</a:t>
            </a:r>
            <a:r>
              <a:rPr lang="uk-UA" i="1" baseline="-25000" dirty="0" err="1">
                <a:effectLst/>
                <a:latin typeface="Times New Roman"/>
                <a:ea typeface="Calibri"/>
                <a:cs typeface="Times New Roman"/>
              </a:rPr>
              <a:t>е</a:t>
            </a:r>
            <a:r>
              <a:rPr lang="uk-UA" dirty="0">
                <a:effectLst/>
                <a:latin typeface="Times New Roman"/>
                <a:ea typeface="Calibri"/>
                <a:cs typeface="Times New Roman"/>
              </a:rPr>
              <a:t> – змінна експлуатаційна продуктивність бульдозера, м</a:t>
            </a:r>
            <a:r>
              <a:rPr lang="uk-UA" baseline="30000" dirty="0">
                <a:effectLst/>
                <a:latin typeface="Times New Roman"/>
                <a:ea typeface="Calibri"/>
                <a:cs typeface="Times New Roman"/>
              </a:rPr>
              <a:t>3</a:t>
            </a:r>
            <a:r>
              <a:rPr lang="uk-UA" dirty="0">
                <a:effectLst/>
                <a:latin typeface="Times New Roman"/>
                <a:ea typeface="Calibri"/>
                <a:cs typeface="Times New Roman"/>
              </a:rPr>
              <a:t> /зміну;</a:t>
            </a:r>
            <a:endParaRPr lang="ru-RU" dirty="0">
              <a:effectLst/>
              <a:latin typeface="Calibri"/>
              <a:ea typeface="Calibri"/>
              <a:cs typeface="Times New Roman"/>
            </a:endParaRPr>
          </a:p>
          <a:p>
            <a:pPr indent="450215">
              <a:spcAft>
                <a:spcPts val="800"/>
              </a:spcAft>
            </a:pPr>
            <a:r>
              <a:rPr lang="uk-UA" i="1" dirty="0">
                <a:effectLst/>
                <a:latin typeface="Times New Roman"/>
                <a:ea typeface="Calibri"/>
                <a:cs typeface="Times New Roman"/>
              </a:rPr>
              <a:t> С</a:t>
            </a:r>
            <a:r>
              <a:rPr lang="uk-UA" dirty="0">
                <a:effectLst/>
                <a:latin typeface="Times New Roman"/>
                <a:ea typeface="Calibri"/>
                <a:cs typeface="Times New Roman"/>
              </a:rPr>
              <a:t> – тривалість зміни, год; </a:t>
            </a:r>
            <a:endParaRPr lang="ru-RU" dirty="0">
              <a:effectLst/>
              <a:latin typeface="Calibri"/>
              <a:ea typeface="Calibri"/>
              <a:cs typeface="Times New Roman"/>
            </a:endParaRPr>
          </a:p>
          <a:p>
            <a:pPr indent="450215">
              <a:lnSpc>
                <a:spcPct val="107000"/>
              </a:lnSpc>
              <a:spcAft>
                <a:spcPts val="800"/>
              </a:spcAft>
            </a:pPr>
            <a:r>
              <a:rPr lang="uk-UA" i="1" dirty="0">
                <a:effectLst/>
                <a:latin typeface="Times New Roman"/>
                <a:ea typeface="Calibri"/>
                <a:cs typeface="Times New Roman"/>
              </a:rPr>
              <a:t>V</a:t>
            </a:r>
            <a:r>
              <a:rPr lang="uk-UA" dirty="0">
                <a:effectLst/>
                <a:latin typeface="Times New Roman"/>
                <a:ea typeface="Calibri"/>
                <a:cs typeface="Times New Roman"/>
              </a:rPr>
              <a:t> – об’єм призми ґрунту в щільному стані, зрізаного відвалом, м</a:t>
            </a:r>
            <a:r>
              <a:rPr lang="uk-UA" baseline="30000" dirty="0">
                <a:effectLst/>
                <a:latin typeface="Times New Roman"/>
                <a:ea typeface="Calibri"/>
                <a:cs typeface="Times New Roman"/>
              </a:rPr>
              <a:t>3</a:t>
            </a:r>
            <a:r>
              <a:rPr lang="uk-UA" dirty="0">
                <a:effectLst/>
                <a:latin typeface="Times New Roman"/>
                <a:ea typeface="Calibri"/>
                <a:cs typeface="Times New Roman"/>
              </a:rPr>
              <a:t> . </a:t>
            </a:r>
            <a:endParaRPr lang="ru-RU" dirty="0">
              <a:effectLst/>
              <a:latin typeface="Calibri"/>
              <a:ea typeface="Calibri"/>
              <a:cs typeface="Times New Roman"/>
            </a:endParaRPr>
          </a:p>
          <a:p>
            <a:pPr indent="450215">
              <a:lnSpc>
                <a:spcPct val="107000"/>
              </a:lnSpc>
              <a:spcAft>
                <a:spcPts val="800"/>
              </a:spcAft>
            </a:pPr>
            <a:r>
              <a:rPr lang="uk-UA" dirty="0">
                <a:effectLst/>
                <a:latin typeface="Times New Roman"/>
                <a:ea typeface="Calibri"/>
                <a:cs typeface="Times New Roman"/>
              </a:rPr>
              <a:t>Розраховується за формулою:</a:t>
            </a:r>
            <a:endParaRPr lang="ru-RU" dirty="0">
              <a:effectLst/>
              <a:latin typeface="Calibri"/>
              <a:ea typeface="Calibri"/>
              <a:cs typeface="Times New Roman"/>
            </a:endParaRPr>
          </a:p>
        </p:txBody>
      </p:sp>
      <p:pic>
        <p:nvPicPr>
          <p:cNvPr id="922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8228" y="3552107"/>
            <a:ext cx="1663316" cy="93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Прямоугольник 2"/>
              <p:cNvSpPr/>
              <p:nvPr/>
            </p:nvSpPr>
            <p:spPr>
              <a:xfrm>
                <a:off x="827584" y="4490800"/>
                <a:ext cx="6462464" cy="1186607"/>
              </a:xfrm>
              <a:prstGeom prst="rect">
                <a:avLst/>
              </a:prstGeom>
            </p:spPr>
            <p:txBody>
              <a:bodyPr wrap="square">
                <a:spAutoFit/>
              </a:bodyPr>
              <a:lstStyle/>
              <a:p>
                <a:pPr indent="450215">
                  <a:lnSpc>
                    <a:spcPct val="107000"/>
                  </a:lnSpc>
                  <a:spcAft>
                    <a:spcPts val="800"/>
                  </a:spcAft>
                </a:pPr>
                <a:r>
                  <a:rPr lang="uk-UA" dirty="0">
                    <a:effectLst/>
                    <a:latin typeface="Times New Roman"/>
                    <a:ea typeface="Calibri"/>
                    <a:cs typeface="Times New Roman"/>
                  </a:rPr>
                  <a:t>де </a:t>
                </a:r>
                <a:r>
                  <a:rPr lang="uk-UA" i="1" dirty="0">
                    <a:effectLst/>
                    <a:latin typeface="Times New Roman"/>
                    <a:ea typeface="Calibri"/>
                    <a:cs typeface="Times New Roman"/>
                  </a:rPr>
                  <a:t>а</a:t>
                </a:r>
                <a:r>
                  <a:rPr lang="uk-UA" dirty="0">
                    <a:effectLst/>
                    <a:latin typeface="Times New Roman"/>
                    <a:ea typeface="Calibri"/>
                    <a:cs typeface="Times New Roman"/>
                  </a:rPr>
                  <a:t> – довжина відвалу, м; </a:t>
                </a:r>
                <a:endParaRPr lang="ru-RU" dirty="0">
                  <a:effectLst/>
                  <a:latin typeface="Calibri"/>
                  <a:ea typeface="Calibri"/>
                  <a:cs typeface="Times New Roman"/>
                </a:endParaRPr>
              </a:p>
              <a:p>
                <a:pPr indent="450215">
                  <a:lnSpc>
                    <a:spcPct val="107000"/>
                  </a:lnSpc>
                  <a:spcAft>
                    <a:spcPts val="800"/>
                  </a:spcAft>
                </a:pPr>
                <a:r>
                  <a:rPr lang="uk-UA" i="1" dirty="0">
                    <a:effectLst/>
                    <a:latin typeface="Times New Roman"/>
                    <a:ea typeface="Calibri"/>
                    <a:cs typeface="Times New Roman"/>
                  </a:rPr>
                  <a:t>Н</a:t>
                </a:r>
                <a:r>
                  <a:rPr lang="uk-UA" dirty="0">
                    <a:effectLst/>
                    <a:latin typeface="Times New Roman"/>
                    <a:ea typeface="Calibri"/>
                    <a:cs typeface="Times New Roman"/>
                  </a:rPr>
                  <a:t> – висота відвалу, м; </a:t>
                </a:r>
                <a:endParaRPr lang="ru-RU" dirty="0">
                  <a:effectLst/>
                  <a:latin typeface="Calibri"/>
                  <a:ea typeface="Calibri"/>
                  <a:cs typeface="Times New Roman"/>
                </a:endParaRPr>
              </a:p>
              <a:p>
                <a:pPr indent="450215">
                  <a:lnSpc>
                    <a:spcPct val="107000"/>
                  </a:lnSpc>
                  <a:spcAft>
                    <a:spcPts val="800"/>
                  </a:spcAft>
                </a:pPr>
                <a14:m>
                  <m:oMath xmlns:m="http://schemas.openxmlformats.org/officeDocument/2006/math">
                    <m:r>
                      <m:rPr>
                        <m:nor/>
                      </m:rPr>
                      <a:rPr lang="uk-UA">
                        <a:effectLst/>
                        <a:latin typeface="Times New Roman"/>
                        <a:ea typeface="Calibri"/>
                        <a:cs typeface="Times New Roman"/>
                      </a:rPr>
                      <m:t>φ</m:t>
                    </m:r>
                  </m:oMath>
                </a14:m>
                <a:r>
                  <a:rPr lang="uk-UA" dirty="0">
                    <a:effectLst/>
                    <a:latin typeface="Times New Roman"/>
                    <a:ea typeface="Calibri"/>
                    <a:cs typeface="Times New Roman"/>
                  </a:rPr>
                  <a:t> – кут природного укосу ґрунту, град; </a:t>
                </a:r>
                <a:endParaRPr lang="ru-RU" dirty="0">
                  <a:effectLst/>
                  <a:latin typeface="Calibri"/>
                  <a:ea typeface="Calibri"/>
                  <a:cs typeface="Times New Roman"/>
                </a:endParaRP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827584" y="4490800"/>
                <a:ext cx="6462464" cy="1186607"/>
              </a:xfrm>
              <a:prstGeom prst="rect">
                <a:avLst/>
              </a:prstGeom>
              <a:blipFill rotWithShape="1">
                <a:blip r:embed="rId4"/>
                <a:stretch>
                  <a:fillRect t="-2577" b="-6186"/>
                </a:stretch>
              </a:blipFill>
            </p:spPr>
            <p:txBody>
              <a:bodyPr/>
              <a:lstStyle/>
              <a:p>
                <a:r>
                  <a:rPr lang="ru-RU">
                    <a:noFill/>
                  </a:rPr>
                  <a:t> </a:t>
                </a:r>
              </a:p>
            </p:txBody>
          </p:sp>
        </mc:Fallback>
      </mc:AlternateContent>
      <p:sp>
        <p:nvSpPr>
          <p:cNvPr id="4" name="Прямоугольник 3"/>
          <p:cNvSpPr/>
          <p:nvPr/>
        </p:nvSpPr>
        <p:spPr>
          <a:xfrm>
            <a:off x="0" y="4685054"/>
            <a:ext cx="8676456" cy="342786"/>
          </a:xfrm>
          <a:prstGeom prst="rect">
            <a:avLst/>
          </a:prstGeom>
        </p:spPr>
        <p:txBody>
          <a:bodyPr wrap="square">
            <a:spAutoFit/>
          </a:bodyPr>
          <a:lstStyle/>
          <a:p>
            <a:pPr indent="450215" algn="just">
              <a:lnSpc>
                <a:spcPct val="107000"/>
              </a:lnSpc>
              <a:spcAft>
                <a:spcPts val="800"/>
              </a:spcAft>
            </a:pPr>
            <a:r>
              <a:rPr lang="uk-UA" sz="1600" dirty="0">
                <a:effectLst/>
                <a:latin typeface="Times New Roman"/>
                <a:ea typeface="Calibri"/>
              </a:rPr>
              <a:t>. </a:t>
            </a:r>
            <a:endParaRPr lang="ru-RU"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80728"/>
            <a:ext cx="8219256" cy="5145435"/>
          </a:xfrm>
        </p:spPr>
        <p:txBody>
          <a:bodyPr/>
          <a:lstStyle/>
          <a:p>
            <a:pPr marL="0" lvl="0" indent="450215">
              <a:lnSpc>
                <a:spcPct val="107000"/>
              </a:lnSpc>
              <a:spcBef>
                <a:spcPct val="0"/>
              </a:spcBef>
              <a:spcAft>
                <a:spcPts val="800"/>
              </a:spcAft>
              <a:buNone/>
            </a:pPr>
            <a:r>
              <a:rPr lang="uk-UA" sz="2000" i="1" dirty="0">
                <a:solidFill>
                  <a:prstClr val="black"/>
                </a:solidFill>
                <a:latin typeface="Times New Roman"/>
                <a:ea typeface="Calibri"/>
                <a:cs typeface="Times New Roman"/>
              </a:rPr>
              <a:t>k</a:t>
            </a:r>
            <a:r>
              <a:rPr lang="uk-UA" sz="2000" dirty="0">
                <a:solidFill>
                  <a:prstClr val="black"/>
                </a:solidFill>
                <a:latin typeface="Times New Roman"/>
                <a:ea typeface="Calibri"/>
                <a:cs typeface="Times New Roman"/>
              </a:rPr>
              <a:t> – коефіцієнт розпушування ґрунту; </a:t>
            </a:r>
            <a:endParaRPr lang="ru-RU" sz="2000" dirty="0">
              <a:solidFill>
                <a:prstClr val="black"/>
              </a:solidFill>
              <a:ea typeface="Calibri"/>
              <a:cs typeface="Times New Roman"/>
            </a:endParaRPr>
          </a:p>
          <a:p>
            <a:pPr marL="0" lvl="0" indent="450215">
              <a:lnSpc>
                <a:spcPct val="107000"/>
              </a:lnSpc>
              <a:spcBef>
                <a:spcPct val="0"/>
              </a:spcBef>
              <a:spcAft>
                <a:spcPts val="800"/>
              </a:spcAft>
              <a:buNone/>
            </a:pPr>
            <a:r>
              <a:rPr lang="uk-UA" sz="2000" i="1" dirty="0">
                <a:solidFill>
                  <a:prstClr val="black"/>
                </a:solidFill>
                <a:latin typeface="Times New Roman"/>
                <a:ea typeface="Calibri"/>
                <a:cs typeface="Times New Roman"/>
              </a:rPr>
              <a:t>k</a:t>
            </a:r>
            <a:r>
              <a:rPr lang="uk-UA" sz="2000" i="1" baseline="-25000" dirty="0">
                <a:solidFill>
                  <a:prstClr val="black"/>
                </a:solidFill>
                <a:latin typeface="Times New Roman"/>
                <a:ea typeface="Calibri"/>
                <a:cs typeface="Times New Roman"/>
              </a:rPr>
              <a:t>3</a:t>
            </a:r>
            <a:r>
              <a:rPr lang="uk-UA" sz="2000" i="1" dirty="0">
                <a:solidFill>
                  <a:prstClr val="black"/>
                </a:solidFill>
                <a:latin typeface="Times New Roman"/>
                <a:ea typeface="Calibri"/>
                <a:cs typeface="Times New Roman"/>
              </a:rPr>
              <a:t> </a:t>
            </a:r>
            <a:r>
              <a:rPr lang="uk-UA" sz="2000" dirty="0">
                <a:solidFill>
                  <a:prstClr val="black"/>
                </a:solidFill>
                <a:latin typeface="Times New Roman"/>
                <a:ea typeface="Calibri"/>
                <a:cs typeface="Times New Roman"/>
              </a:rPr>
              <a:t>– коефіцієнт збереження ґрунту під час його транспортування.</a:t>
            </a:r>
            <a:endParaRPr lang="ru-RU" sz="2000" dirty="0">
              <a:solidFill>
                <a:prstClr val="black"/>
              </a:solidFill>
              <a:ea typeface="Calibri"/>
              <a:cs typeface="Times New Roman"/>
            </a:endParaRPr>
          </a:p>
          <a:p>
            <a:pPr marL="0" lvl="0" indent="450215">
              <a:lnSpc>
                <a:spcPct val="107000"/>
              </a:lnSpc>
              <a:spcBef>
                <a:spcPct val="0"/>
              </a:spcBef>
              <a:spcAft>
                <a:spcPts val="800"/>
              </a:spcAft>
              <a:buNone/>
            </a:pPr>
            <a:r>
              <a:rPr lang="uk-UA" sz="2000" dirty="0">
                <a:solidFill>
                  <a:prstClr val="black"/>
                </a:solidFill>
                <a:latin typeface="Times New Roman"/>
                <a:ea typeface="Calibri"/>
                <a:cs typeface="Times New Roman"/>
              </a:rPr>
              <a:t>Розраховується:</a:t>
            </a:r>
            <a:endParaRPr lang="ru-RU" sz="2000" dirty="0">
              <a:solidFill>
                <a:prstClr val="black"/>
              </a:solidFill>
              <a:ea typeface="Calibri"/>
              <a:cs typeface="Times New Roman"/>
            </a:endParaRPr>
          </a:p>
          <a:p>
            <a:pPr marL="0" lvl="0" indent="450215" algn="just">
              <a:lnSpc>
                <a:spcPct val="107000"/>
              </a:lnSpc>
              <a:spcBef>
                <a:spcPct val="0"/>
              </a:spcBef>
              <a:spcAft>
                <a:spcPts val="800"/>
              </a:spcAft>
              <a:buNone/>
            </a:pPr>
            <a:endParaRPr lang="uk-UA" sz="2000" dirty="0">
              <a:solidFill>
                <a:prstClr val="black"/>
              </a:solidFill>
              <a:latin typeface="Times New Roman"/>
              <a:ea typeface="Calibri"/>
              <a:cs typeface="Times New Roman"/>
            </a:endParaRPr>
          </a:p>
          <a:p>
            <a:pPr marL="0" lvl="0" indent="450215" algn="just">
              <a:lnSpc>
                <a:spcPct val="107000"/>
              </a:lnSpc>
              <a:spcBef>
                <a:spcPct val="0"/>
              </a:spcBef>
              <a:spcAft>
                <a:spcPts val="800"/>
              </a:spcAft>
              <a:buNone/>
            </a:pPr>
            <a:r>
              <a:rPr lang="uk-UA" sz="2000" dirty="0">
                <a:solidFill>
                  <a:prstClr val="black"/>
                </a:solidFill>
                <a:latin typeface="Times New Roman"/>
                <a:ea typeface="Calibri"/>
                <a:cs typeface="Times New Roman"/>
              </a:rPr>
              <a:t>де </a:t>
            </a:r>
            <a:r>
              <a:rPr lang="uk-UA" sz="2000" i="1" dirty="0">
                <a:solidFill>
                  <a:prstClr val="black"/>
                </a:solidFill>
                <a:latin typeface="Times New Roman"/>
                <a:ea typeface="Calibri"/>
                <a:cs typeface="Times New Roman"/>
              </a:rPr>
              <a:t>ℓ </a:t>
            </a:r>
            <a:r>
              <a:rPr lang="uk-UA" sz="2000" dirty="0">
                <a:solidFill>
                  <a:prstClr val="black"/>
                </a:solidFill>
                <a:latin typeface="Times New Roman"/>
                <a:ea typeface="Calibri"/>
                <a:cs typeface="Times New Roman"/>
              </a:rPr>
              <a:t>– відстань, на яку переміщують ґрунт, м; </a:t>
            </a:r>
            <a:endParaRPr lang="ru-RU" sz="2000" dirty="0">
              <a:solidFill>
                <a:prstClr val="black"/>
              </a:solidFill>
              <a:ea typeface="Calibri"/>
              <a:cs typeface="Times New Roman"/>
            </a:endParaRPr>
          </a:p>
          <a:p>
            <a:pPr marL="0" lvl="0" indent="450215" algn="just">
              <a:lnSpc>
                <a:spcPct val="107000"/>
              </a:lnSpc>
              <a:spcBef>
                <a:spcPct val="0"/>
              </a:spcBef>
              <a:spcAft>
                <a:spcPts val="800"/>
              </a:spcAft>
              <a:buNone/>
            </a:pPr>
            <a:r>
              <a:rPr lang="uk-UA" sz="2000" i="1" dirty="0">
                <a:solidFill>
                  <a:prstClr val="black"/>
                </a:solidFill>
                <a:latin typeface="Times New Roman"/>
                <a:ea typeface="Calibri"/>
                <a:cs typeface="Times New Roman"/>
              </a:rPr>
              <a:t>к</a:t>
            </a:r>
            <a:r>
              <a:rPr lang="uk-UA" sz="2000" dirty="0">
                <a:solidFill>
                  <a:prstClr val="black"/>
                </a:solidFill>
                <a:latin typeface="Times New Roman"/>
                <a:ea typeface="Calibri"/>
                <a:cs typeface="Times New Roman"/>
              </a:rPr>
              <a:t> – коефіцієнт впливу уклону розроблення ґрунту на продуктивність бульдозера; </a:t>
            </a:r>
            <a:endParaRPr lang="ru-RU" sz="2000" dirty="0">
              <a:solidFill>
                <a:prstClr val="black"/>
              </a:solidFill>
              <a:ea typeface="Calibri"/>
              <a:cs typeface="Times New Roman"/>
            </a:endParaRPr>
          </a:p>
          <a:p>
            <a:pPr marL="0" lvl="0" indent="450215" algn="just">
              <a:lnSpc>
                <a:spcPct val="107000"/>
              </a:lnSpc>
              <a:spcBef>
                <a:spcPct val="0"/>
              </a:spcBef>
              <a:spcAft>
                <a:spcPts val="800"/>
              </a:spcAft>
              <a:buNone/>
            </a:pPr>
            <a:r>
              <a:rPr lang="uk-UA" sz="2000" i="1" dirty="0" err="1">
                <a:solidFill>
                  <a:prstClr val="black"/>
                </a:solidFill>
                <a:latin typeface="Times New Roman"/>
                <a:ea typeface="Calibri"/>
                <a:cs typeface="Times New Roman"/>
              </a:rPr>
              <a:t>к</a:t>
            </a:r>
            <a:r>
              <a:rPr lang="uk-UA" sz="2000" i="1" baseline="-25000" dirty="0" err="1">
                <a:solidFill>
                  <a:prstClr val="black"/>
                </a:solidFill>
                <a:latin typeface="Times New Roman"/>
                <a:ea typeface="Calibri"/>
                <a:cs typeface="Times New Roman"/>
              </a:rPr>
              <a:t>ч</a:t>
            </a:r>
            <a:r>
              <a:rPr lang="uk-UA" sz="2000" i="1" dirty="0">
                <a:solidFill>
                  <a:prstClr val="black"/>
                </a:solidFill>
                <a:latin typeface="Times New Roman"/>
                <a:ea typeface="Calibri"/>
                <a:cs typeface="Times New Roman"/>
              </a:rPr>
              <a:t> </a:t>
            </a:r>
            <a:r>
              <a:rPr lang="uk-UA" sz="2000" dirty="0">
                <a:solidFill>
                  <a:prstClr val="black"/>
                </a:solidFill>
                <a:latin typeface="Times New Roman"/>
                <a:ea typeface="Calibri"/>
                <a:cs typeface="Times New Roman"/>
              </a:rPr>
              <a:t>– часовий коефіцієнт використання машини. Він ураховує затрати часу на догляд,      обслуговування, переміщення машини з однієї ділянки на іншу тощо;</a:t>
            </a:r>
            <a:endParaRPr lang="ru-RU" sz="2000" dirty="0">
              <a:solidFill>
                <a:prstClr val="black"/>
              </a:solidFill>
              <a:ea typeface="Calibri"/>
              <a:cs typeface="Times New Roman"/>
            </a:endParaRPr>
          </a:p>
          <a:p>
            <a:pPr marL="0" lvl="0" indent="0">
              <a:spcBef>
                <a:spcPct val="0"/>
              </a:spcBef>
              <a:buNone/>
            </a:pPr>
            <a:r>
              <a:rPr lang="uk-UA" sz="2000" dirty="0">
                <a:solidFill>
                  <a:prstClr val="black"/>
                </a:solidFill>
                <a:latin typeface="Times New Roman"/>
                <a:ea typeface="Calibri"/>
                <a:cs typeface="Arial" charset="0"/>
              </a:rPr>
              <a:t> </a:t>
            </a:r>
            <a:r>
              <a:rPr lang="uk-UA" sz="2000" i="1" dirty="0" err="1">
                <a:solidFill>
                  <a:prstClr val="black"/>
                </a:solidFill>
                <a:latin typeface="Times New Roman"/>
                <a:ea typeface="Calibri"/>
                <a:cs typeface="Arial" charset="0"/>
              </a:rPr>
              <a:t>і</a:t>
            </a:r>
            <a:r>
              <a:rPr lang="uk-UA" sz="2000" i="1" baseline="-25000" dirty="0" err="1">
                <a:solidFill>
                  <a:prstClr val="black"/>
                </a:solidFill>
                <a:latin typeface="Times New Roman"/>
                <a:ea typeface="Calibri"/>
                <a:cs typeface="Arial" charset="0"/>
              </a:rPr>
              <a:t>и</a:t>
            </a:r>
            <a:r>
              <a:rPr lang="uk-UA" sz="2000" dirty="0">
                <a:solidFill>
                  <a:prstClr val="black"/>
                </a:solidFill>
                <a:latin typeface="Times New Roman"/>
                <a:ea typeface="Calibri"/>
                <a:cs typeface="Arial" charset="0"/>
              </a:rPr>
              <a:t> – тривалість циклу, с. Він складається з тривалості різання, переміщення ґрунту з розвантажуванням та зворотного руху</a:t>
            </a:r>
            <a:endParaRPr lang="ru-RU" sz="2000" dirty="0"/>
          </a:p>
        </p:txBody>
      </p:sp>
      <p:sp>
        <p:nvSpPr>
          <p:cNvPr id="4" name="Номер слайда 3"/>
          <p:cNvSpPr>
            <a:spLocks noGrp="1"/>
          </p:cNvSpPr>
          <p:nvPr>
            <p:ph type="sldNum" sz="quarter" idx="12"/>
          </p:nvPr>
        </p:nvSpPr>
        <p:spPr/>
        <p:txBody>
          <a:bodyPr/>
          <a:lstStyle/>
          <a:p>
            <a:fld id="{5FD4374B-3C3A-4A25-87FA-2D8F085506FE}" type="slidenum">
              <a:rPr lang="ru-RU" altLang="uk-UA" smtClean="0"/>
              <a:pPr/>
              <a:t>5</a:t>
            </a:fld>
            <a:endParaRPr lang="ru-RU" altLang="uk-U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060848"/>
            <a:ext cx="1784416" cy="49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63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7A8F55-7C5E-45A6-ABF8-867945B494D7}"/>
              </a:ext>
            </a:extLst>
          </p:cNvPr>
          <p:cNvSpPr>
            <a:spLocks noGrp="1"/>
          </p:cNvSpPr>
          <p:nvPr>
            <p:ph type="title"/>
          </p:nvPr>
        </p:nvSpPr>
        <p:spPr>
          <a:xfrm>
            <a:off x="457200" y="274638"/>
            <a:ext cx="8229600" cy="1969938"/>
          </a:xfrm>
        </p:spPr>
        <p:txBody>
          <a:bodyPr/>
          <a:lstStyle/>
          <a:p>
            <a:r>
              <a:rPr lang="uk-UA" sz="1800" dirty="0">
                <a:solidFill>
                  <a:prstClr val="black"/>
                </a:solidFill>
                <a:latin typeface="Times New Roman"/>
                <a:ea typeface="Calibri"/>
                <a:cs typeface="Times New Roman"/>
              </a:rPr>
              <a:t>Значної продуктивності бульдозера можна досягти за рахунок вибору </a:t>
            </a:r>
            <a:r>
              <a:rPr lang="uk-UA" sz="1600" dirty="0">
                <a:solidFill>
                  <a:prstClr val="black"/>
                </a:solidFill>
                <a:latin typeface="Times New Roman"/>
                <a:ea typeface="Calibri"/>
                <a:cs typeface="Times New Roman"/>
              </a:rPr>
              <a:t>раціональної схеми роботи машини. У разі різання та переміщення ґрунту під уклон 10–20 % (</a:t>
            </a:r>
            <a:r>
              <a:rPr lang="uk-UA" sz="1600" i="1" dirty="0" err="1">
                <a:solidFill>
                  <a:prstClr val="black"/>
                </a:solidFill>
                <a:latin typeface="Times New Roman"/>
                <a:ea typeface="Calibri"/>
                <a:cs typeface="Times New Roman"/>
              </a:rPr>
              <a:t>к</a:t>
            </a:r>
            <a:r>
              <a:rPr lang="uk-UA" sz="1600" i="1" baseline="-25000" dirty="0" err="1">
                <a:solidFill>
                  <a:prstClr val="black"/>
                </a:solidFill>
                <a:latin typeface="Times New Roman"/>
                <a:ea typeface="Calibri"/>
                <a:cs typeface="Times New Roman"/>
              </a:rPr>
              <a:t>укл</a:t>
            </a:r>
            <a:r>
              <a:rPr lang="uk-UA" sz="1600" dirty="0">
                <a:solidFill>
                  <a:prstClr val="black"/>
                </a:solidFill>
                <a:latin typeface="Times New Roman"/>
                <a:ea typeface="Calibri"/>
                <a:cs typeface="Times New Roman"/>
              </a:rPr>
              <a:t> = 1,0–2,0) стружкою постійного перерізу якомога більшої товщини, продуктивність підвищується у 1,5–2,5 рази завдяки збільшенню швидкості руху бульдозера та об’єму переміщуваного перед відвалом ґрунту. Це забезпечується збільшенням тягової сили бульдозера та зниженням опору переміщуваного ґрунту. Тому якщо немає природного уклону, потрібно створити його штучно першими трьома – чотирма проходками бульдозера.</a:t>
            </a:r>
            <a:br>
              <a:rPr lang="uk-UA" sz="1600" dirty="0">
                <a:solidFill>
                  <a:prstClr val="black"/>
                </a:solidFill>
                <a:latin typeface="Times New Roman"/>
                <a:ea typeface="Calibri"/>
                <a:cs typeface="Times New Roman"/>
              </a:rPr>
            </a:br>
            <a:endParaRPr lang="uk-UA" sz="1600" dirty="0"/>
          </a:p>
        </p:txBody>
      </p:sp>
      <p:pic>
        <p:nvPicPr>
          <p:cNvPr id="6" name="Объект 5">
            <a:extLst>
              <a:ext uri="{FF2B5EF4-FFF2-40B4-BE49-F238E27FC236}">
                <a16:creationId xmlns:a16="http://schemas.microsoft.com/office/drawing/2014/main" id="{BEE09F38-8A2D-4C06-B3A7-AB159DF76AE1}"/>
              </a:ext>
            </a:extLst>
          </p:cNvPr>
          <p:cNvPicPr>
            <a:picLocks noGrp="1" noChangeAspect="1"/>
          </p:cNvPicPr>
          <p:nvPr>
            <p:ph idx="1"/>
          </p:nvPr>
        </p:nvPicPr>
        <p:blipFill>
          <a:blip r:embed="rId2"/>
          <a:stretch>
            <a:fillRect/>
          </a:stretch>
        </p:blipFill>
        <p:spPr>
          <a:xfrm>
            <a:off x="2195736" y="2132856"/>
            <a:ext cx="5482074" cy="3993307"/>
          </a:xfrm>
        </p:spPr>
      </p:pic>
      <p:sp>
        <p:nvSpPr>
          <p:cNvPr id="4" name="Номер слайда 3">
            <a:extLst>
              <a:ext uri="{FF2B5EF4-FFF2-40B4-BE49-F238E27FC236}">
                <a16:creationId xmlns:a16="http://schemas.microsoft.com/office/drawing/2014/main" id="{71302332-A976-45FB-A293-3AAAE6BF7703}"/>
              </a:ext>
            </a:extLst>
          </p:cNvPr>
          <p:cNvSpPr>
            <a:spLocks noGrp="1"/>
          </p:cNvSpPr>
          <p:nvPr>
            <p:ph type="sldNum" sz="quarter" idx="12"/>
          </p:nvPr>
        </p:nvSpPr>
        <p:spPr/>
        <p:txBody>
          <a:bodyPr/>
          <a:lstStyle/>
          <a:p>
            <a:fld id="{5FD4374B-3C3A-4A25-87FA-2D8F085506FE}" type="slidenum">
              <a:rPr lang="ru-RU" altLang="uk-UA" smtClean="0"/>
              <a:pPr/>
              <a:t>6</a:t>
            </a:fld>
            <a:endParaRPr lang="ru-RU" altLang="uk-UA"/>
          </a:p>
        </p:txBody>
      </p:sp>
    </p:spTree>
    <p:extLst>
      <p:ext uri="{BB962C8B-B14F-4D97-AF65-F5344CB8AC3E}">
        <p14:creationId xmlns:p14="http://schemas.microsoft.com/office/powerpoint/2010/main" val="341302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Номер слайда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26782FE-5BB5-4F0C-A739-464C8867FF96}" type="slidenum">
              <a:rPr lang="ru-RU" altLang="uk-UA" sz="1200">
                <a:solidFill>
                  <a:srgbClr val="898989"/>
                </a:solidFill>
              </a:rPr>
              <a:pPr>
                <a:spcBef>
                  <a:spcPct val="0"/>
                </a:spcBef>
                <a:buFontTx/>
                <a:buNone/>
              </a:pPr>
              <a:t>7</a:t>
            </a:fld>
            <a:endParaRPr lang="ru-RU" altLang="uk-UA" sz="1200">
              <a:solidFill>
                <a:srgbClr val="898989"/>
              </a:solidFill>
            </a:endParaRPr>
          </a:p>
        </p:txBody>
      </p:sp>
      <p:sp>
        <p:nvSpPr>
          <p:cNvPr id="2" name="Объект 1"/>
          <p:cNvSpPr>
            <a:spLocks noGrp="1"/>
          </p:cNvSpPr>
          <p:nvPr>
            <p:ph sz="half" idx="1"/>
          </p:nvPr>
        </p:nvSpPr>
        <p:spPr>
          <a:xfrm>
            <a:off x="755576" y="980728"/>
            <a:ext cx="7776864" cy="5143997"/>
          </a:xfrm>
        </p:spPr>
        <p:txBody>
          <a:bodyPr/>
          <a:lstStyle/>
          <a:p>
            <a:pPr indent="450215" algn="just">
              <a:lnSpc>
                <a:spcPct val="107000"/>
              </a:lnSpc>
              <a:spcAft>
                <a:spcPts val="800"/>
              </a:spcAft>
            </a:pPr>
            <a:r>
              <a:rPr lang="uk-UA" sz="2000" dirty="0">
                <a:latin typeface="Times New Roman"/>
                <a:ea typeface="Calibri"/>
                <a:cs typeface="Times New Roman"/>
              </a:rPr>
              <a:t>На горизонтальних ділянках зрізування рослинного шару та розроблення легких ґрунтів здійснюють тонкою стружкою однакової товщини або клиноподібною, а під час розроблення щільних ґрунтів – гребінчастим профілем (рис. 4.6, а). У цьому випадку ніж бульдозера спочатку заглиблюють на найбільшу можливу глибину (20–25 см), після чого ніж трохи піднімають та знову заглиблюють. Так повторюють декілька разів, кожен раз зменшуючи заглиблення порівняно з попереднім до повного накопичення ґрунту перед відвалом. Бульдозери з автоматичною системою керування відвалом забезпечують оптимальний режим різання та навантаження двигуна.</a:t>
            </a:r>
            <a:endParaRPr lang="ru-RU" sz="2000" dirty="0">
              <a:ea typeface="Calibri"/>
              <a:cs typeface="Times New Roman"/>
            </a:endParaRP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одзаголовок 9"/>
          <p:cNvSpPr>
            <a:spLocks noGrp="1"/>
          </p:cNvSpPr>
          <p:nvPr>
            <p:ph type="subTitle" idx="1"/>
          </p:nvPr>
        </p:nvSpPr>
        <p:spPr>
          <a:xfrm>
            <a:off x="755576" y="908720"/>
            <a:ext cx="7560840" cy="4824536"/>
          </a:xfrm>
        </p:spPr>
        <p:txBody>
          <a:bodyPr/>
          <a:lstStyle/>
          <a:p>
            <a:pPr indent="450215" algn="just">
              <a:lnSpc>
                <a:spcPct val="107000"/>
              </a:lnSpc>
              <a:spcAft>
                <a:spcPts val="800"/>
              </a:spcAft>
            </a:pPr>
            <a:r>
              <a:rPr lang="uk-UA" sz="2000" dirty="0">
                <a:solidFill>
                  <a:schemeClr val="tx1"/>
                </a:solidFill>
                <a:latin typeface="Times New Roman" panose="02020603050405020304" pitchFamily="18" charset="0"/>
                <a:ea typeface="Calibri"/>
                <a:cs typeface="Times New Roman" panose="02020603050405020304" pitchFamily="18" charset="0"/>
              </a:rPr>
              <a:t>Для зменшення втрат ґрунту в процесі переміщення застосовують траншейний спосіб виконання робіт. Бульдозер, багаторазово проходячи однією колією, розробляє траншею, стінки якої перешкоджають розсипанню ґрунту (рис. 4.6, б) та збільшують його об’єм перед відвалом. Траншейним способом переважно розробляють виїмки з переміщенням ґрунту за човниковою схемою. Ґрунт переміщують уздовж осі котловану, починаючи з середини в обидва кінці (рис. 4.6, в). Спочатку розробляють першу захватку на глибину 0,8– 1 м, потім другу на ту саму глибину, третю і т. д. Між траншеями залишають перемички з ґрунту 0,5–1,2 м завширшки, який зрізують після розроблення кількох траншей. Глибокі виїмки розробляють траншейним способом </a:t>
            </a:r>
            <a:r>
              <a:rPr lang="uk-UA" sz="2000" dirty="0" err="1">
                <a:solidFill>
                  <a:schemeClr val="tx1"/>
                </a:solidFill>
                <a:latin typeface="Times New Roman" panose="02020603050405020304" pitchFamily="18" charset="0"/>
                <a:ea typeface="Calibri"/>
                <a:cs typeface="Times New Roman" panose="02020603050405020304" pitchFamily="18" charset="0"/>
              </a:rPr>
              <a:t>поярусно</a:t>
            </a:r>
            <a:r>
              <a:rPr lang="uk-UA" sz="2000" dirty="0">
                <a:solidFill>
                  <a:schemeClr val="tx1"/>
                </a:solidFill>
                <a:latin typeface="Times New Roman" panose="02020603050405020304" pitchFamily="18" charset="0"/>
                <a:ea typeface="Calibri"/>
                <a:cs typeface="Times New Roman" panose="02020603050405020304" pitchFamily="18" charset="0"/>
              </a:rPr>
              <a:t>.</a:t>
            </a:r>
            <a:endParaRPr lang="ru-RU" sz="2000" dirty="0">
              <a:solidFill>
                <a:schemeClr val="tx1"/>
              </a:solidFill>
              <a:latin typeface="Times New Roman" panose="02020603050405020304" pitchFamily="18" charset="0"/>
              <a:ea typeface="Calibri"/>
              <a:cs typeface="Times New Roman" panose="02020603050405020304" pitchFamily="18" charset="0"/>
            </a:endParaRPr>
          </a:p>
          <a:p>
            <a:endParaRPr lang="ru-RU" dirty="0">
              <a:solidFill>
                <a:schemeClr val="tx1"/>
              </a:solidFill>
            </a:endParaRPr>
          </a:p>
        </p:txBody>
      </p:sp>
      <p:sp>
        <p:nvSpPr>
          <p:cNvPr id="14340" name="Номер слайда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2DC731E-F1E4-4522-AB1D-D77681927C85}" type="slidenum">
              <a:rPr lang="ru-RU" altLang="uk-UA" sz="1200" smtClean="0">
                <a:solidFill>
                  <a:srgbClr val="898989"/>
                </a:solidFill>
              </a:rPr>
              <a:pPr>
                <a:spcBef>
                  <a:spcPct val="0"/>
                </a:spcBef>
                <a:buFontTx/>
                <a:buNone/>
              </a:pPr>
              <a:t>8</a:t>
            </a:fld>
            <a:endParaRPr lang="ru-RU" altLang="uk-UA" sz="1200">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Номер слайда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109AEDB-3B2A-401D-8F8C-4CE01FCA8976}" type="slidenum">
              <a:rPr lang="ru-RU" altLang="uk-UA" sz="1200">
                <a:solidFill>
                  <a:srgbClr val="898989"/>
                </a:solidFill>
              </a:rPr>
              <a:pPr>
                <a:spcBef>
                  <a:spcPct val="0"/>
                </a:spcBef>
                <a:buFontTx/>
                <a:buNone/>
              </a:pPr>
              <a:t>9</a:t>
            </a:fld>
            <a:endParaRPr lang="ru-RU" altLang="uk-UA" sz="1200">
              <a:solidFill>
                <a:srgbClr val="898989"/>
              </a:solidFill>
            </a:endParaRPr>
          </a:p>
        </p:txBody>
      </p:sp>
      <p:pic>
        <p:nvPicPr>
          <p:cNvPr id="15367" name="Picture 7"/>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339752" y="332656"/>
            <a:ext cx="4436368" cy="468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1" y="5157192"/>
            <a:ext cx="6126163"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10674</TotalTime>
  <Words>2217</Words>
  <Application>Microsoft Office PowerPoint</Application>
  <PresentationFormat>Экран (4:3)</PresentationFormat>
  <Paragraphs>127</Paragraphs>
  <Slides>33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33</vt:i4>
      </vt:variant>
    </vt:vector>
  </HeadingPairs>
  <TitlesOfParts>
    <vt:vector size="38" baseType="lpstr">
      <vt:lpstr>Arial</vt:lpstr>
      <vt:lpstr>Calibri</vt:lpstr>
      <vt:lpstr>Times New Roman</vt:lpstr>
      <vt:lpstr>Wingdings</vt:lpstr>
      <vt:lpstr>Office Theme</vt:lpstr>
      <vt:lpstr>Презентация PowerPoint</vt:lpstr>
      <vt:lpstr>Презентация PowerPoint</vt:lpstr>
      <vt:lpstr>1. Розроблення ґрунту бульдозерами. </vt:lpstr>
      <vt:lpstr> </vt:lpstr>
      <vt:lpstr>Презентация PowerPoint</vt:lpstr>
      <vt:lpstr>Значної продуктивності бульдозера можна досягти за рахунок вибору раціональної схеми роботи машини. У разі різання та переміщення ґрунту під уклон 10–20 % (кукл = 1,0–2,0) стружкою постійного перерізу якомога більшої товщини, продуктивність підвищується у 1,5–2,5 рази завдяки збільшенню швидкості руху бульдозера та об’єму переміщуваного перед відвалом ґрунту. Це забезпечується збільшенням тягової сили бульдозера та зниженням опору переміщуваного ґрунту. Тому якщо немає природного уклону, потрібно створити його штучно першими трьома – чотирма проходками бульдозера. </vt:lpstr>
      <vt:lpstr>Презентация PowerPoint</vt:lpstr>
      <vt:lpstr>Презентация PowerPoint</vt:lpstr>
      <vt:lpstr>Презентация PowerPoint</vt:lpstr>
      <vt:lpstr>Застосовують також спарену або групову (рис. 4.7, а) роботу бульдозерів – два або три бульдозери одночасно з однаковою швидкістю переміщають ґрунт, зберігаючи відстань між торцями відвалів 30–50 см у зв’язних грунтах або 15–30 см – у сипучих. Втрати ґрунту при цьому мають місце лише біля зовнішніх стінок відвалів.  Різати і переміщати ґрунт на відстань до 50 м доцільно за човниковою схемою. У цьому разі повернення бульдозера у вихідне положення відбувається заднім ходом. Переміщати ґрунт на відстань більш як 50 м доцільно за еліптичною схемою руху з двома поворотами або з улаштуванням через кожні 20–25 м проміжних валів. У міру накопичення ґрунту кожний вал переміщують безпосередньо у насип або у наступний проміжний вал.  Розрівнювання (остаточне планування) ґрунту, укладеного бульдозером, виконують трохи піднятим відвалом під час руху вперед або опущеним відвалом (його п’ятою та тильним боком) під час зворотного руху. Для планування уклонів із закладанням від 1:1,5 до 1:3 та до 6,5 м довжиною до відвала бульдозера можна кріпити додаткове навісне обладнання (відкосники). </vt:lpstr>
      <vt:lpstr>Презентация PowerPoint</vt:lpstr>
      <vt:lpstr>Презентация PowerPoint</vt:lpstr>
      <vt:lpstr>2. розробка ґрунту одноковшовими екскаваторами</vt:lpstr>
      <vt:lpstr>грейдер</vt:lpstr>
      <vt:lpstr>Екскаватор з прямою лопатою </vt:lpstr>
      <vt:lpstr>Презентация PowerPoint</vt:lpstr>
      <vt:lpstr>Місце, в якому екскаватор розробляє грунт, називають забоєм. Форма і розміри забою залежать від параметрів екскаватора, його обладнання (виду ковша), властивостей ґрунту, розмірів виїмки. Екскаватор, обладнаний прямою лопатою, розробляє грунт способами лобового й бокового забоїв. У лобовій проходці екскаватор розробляє грунт перед собою і розвантажує його в транспорт, при бічній він здійснює виїмку по одну сторону щодо осі переміщення, а вивантаження виконує у транспорт, розташований по інший бік осі проходки. Лобові проходки бувають вузькими (ширина проходки 0,8-1,5 розміру найбільшого радіуса різання Rmax), нормальними (завширшки1,5-1,8 Rmax), розширеними (завширшки більше ніж 2 Rmax) (рис. 2.3).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Евгений Афтандилянц</dc:creator>
  <cp:lastModifiedBy>Evgeniy Balukin</cp:lastModifiedBy>
  <cp:revision>1396</cp:revision>
  <dcterms:created xsi:type="dcterms:W3CDTF">2015-01-04T21:17:44Z</dcterms:created>
  <dcterms:modified xsi:type="dcterms:W3CDTF">2023-12-05T14:26:51Z</dcterms:modified>
</cp:coreProperties>
</file>