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59" r:id="rId4"/>
    <p:sldId id="258" r:id="rId5"/>
    <p:sldId id="261" r:id="rId6"/>
    <p:sldId id="263" r:id="rId7"/>
    <p:sldId id="262" r:id="rId8"/>
    <p:sldId id="265" r:id="rId9"/>
    <p:sldId id="264" r:id="rId10"/>
    <p:sldId id="267" r:id="rId11"/>
    <p:sldId id="266" r:id="rId12"/>
    <p:sldId id="268" r:id="rId13"/>
    <p:sldId id="270" r:id="rId14"/>
    <p:sldId id="269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uk-U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4" d="100"/>
          <a:sy n="34" d="100"/>
        </p:scale>
        <p:origin x="-1253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B3B4EA-8FB7-4938-9580-5B8B9F3B93AC}" type="datetimeFigureOut">
              <a:rPr lang="uk-UA"/>
              <a:pPr>
                <a:defRPr/>
              </a:pPr>
              <a:t>01.05.2024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9D9FC2-7609-4A32-A92C-C64B074CA71B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96466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B8CC65-8C4E-4BEA-9B46-25E2F1F24037}" type="datetimeFigureOut">
              <a:rPr lang="uk-UA"/>
              <a:pPr>
                <a:defRPr/>
              </a:pPr>
              <a:t>01.05.2024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E988F5-F9D5-40B5-AE2F-E9FA1903D6CB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07565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4D5C5F-D43E-417C-B56F-6CFC7A5E44CE}" type="datetimeFigureOut">
              <a:rPr lang="uk-UA"/>
              <a:pPr>
                <a:defRPr/>
              </a:pPr>
              <a:t>01.05.2024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0D0AC-97AA-4AFC-BB80-61810CD631C8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24522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12B6FF-B14B-4EB0-A26F-02AF2B1BBC2C}" type="datetimeFigureOut">
              <a:rPr lang="uk-UA"/>
              <a:pPr>
                <a:defRPr/>
              </a:pPr>
              <a:t>01.05.2024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37CDB0-8F7F-4D80-BB4D-483496C47FD4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48089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924ACB-DCC9-46EF-8A21-79F333A6FA22}" type="datetimeFigureOut">
              <a:rPr lang="uk-UA"/>
              <a:pPr>
                <a:defRPr/>
              </a:pPr>
              <a:t>01.05.2024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36C4E6-BF2B-4D83-A895-D1CE7FC549EE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43709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4FE69D-E4E3-48EE-8038-A9480F63487E}" type="datetimeFigureOut">
              <a:rPr lang="uk-UA"/>
              <a:pPr>
                <a:defRPr/>
              </a:pPr>
              <a:t>01.05.2024</a:t>
            </a:fld>
            <a:endParaRPr lang="uk-UA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705CF8-E7C1-4249-B030-51239778F5BF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65834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300BFB-A870-41B1-95EC-5FE1F57CB8DB}" type="datetimeFigureOut">
              <a:rPr lang="uk-UA"/>
              <a:pPr>
                <a:defRPr/>
              </a:pPr>
              <a:t>01.05.2024</a:t>
            </a:fld>
            <a:endParaRPr lang="uk-UA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2A85B8-6A16-4626-A20B-8538DA019915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2504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FF788-D52E-45FA-A521-B95B4813EA79}" type="datetimeFigureOut">
              <a:rPr lang="uk-UA"/>
              <a:pPr>
                <a:defRPr/>
              </a:pPr>
              <a:t>01.05.2024</a:t>
            </a:fld>
            <a:endParaRPr lang="uk-UA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8BD035-B6C6-4D24-9739-74C994C7A1C4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30695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DB39FB-BAB3-4929-A16A-16AAE5B63FC7}" type="datetimeFigureOut">
              <a:rPr lang="uk-UA"/>
              <a:pPr>
                <a:defRPr/>
              </a:pPr>
              <a:t>01.05.2024</a:t>
            </a:fld>
            <a:endParaRPr lang="uk-UA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04209B-AAB8-481C-9417-7D2160F2EA56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51387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91D045-A9F2-443D-A771-3A813994B9C5}" type="datetimeFigureOut">
              <a:rPr lang="uk-UA"/>
              <a:pPr>
                <a:defRPr/>
              </a:pPr>
              <a:t>01.05.2024</a:t>
            </a:fld>
            <a:endParaRPr lang="uk-UA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B2513-1A57-4427-8C51-F9BD68F9E523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11018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uk-UA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7EEAAE-4CC6-4813-AC2A-04237DBD6B5D}" type="datetimeFigureOut">
              <a:rPr lang="uk-UA"/>
              <a:pPr>
                <a:defRPr/>
              </a:pPr>
              <a:t>01.05.2024</a:t>
            </a:fld>
            <a:endParaRPr lang="uk-UA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307B91-AE0A-45A9-9FA3-D278107A390C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84174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uk-UA" smtClean="0"/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CE391BB-661B-4886-825C-BC6FCE957FDC}" type="datetimeFigureOut">
              <a:rPr lang="uk-UA"/>
              <a:pPr>
                <a:defRPr/>
              </a:pPr>
              <a:t>01.05.2024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28DDB9A-2618-4129-92E1-1611866DDD94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887924" y="1590899"/>
            <a:ext cx="7217232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dirty="0" smtClean="0"/>
              <a:t>1.3  </a:t>
            </a:r>
            <a:r>
              <a:rPr lang="ru-RU" sz="3200" dirty="0" err="1"/>
              <a:t>Динамічні</a:t>
            </a:r>
            <a:r>
              <a:rPr lang="ru-RU" sz="3200" dirty="0"/>
              <a:t> </a:t>
            </a:r>
            <a:r>
              <a:rPr lang="ru-RU" sz="3200" dirty="0" err="1"/>
              <a:t>структури</a:t>
            </a:r>
            <a:r>
              <a:rPr lang="ru-RU" sz="3200" dirty="0"/>
              <a:t> </a:t>
            </a:r>
            <a:r>
              <a:rPr lang="ru-RU" sz="3200" dirty="0" err="1"/>
              <a:t>даних</a:t>
            </a:r>
            <a:r>
              <a:rPr lang="ru-RU" sz="3200" dirty="0"/>
              <a:t>. </a:t>
            </a:r>
            <a:endParaRPr lang="en-US" sz="3200" dirty="0" smtClean="0"/>
          </a:p>
          <a:p>
            <a:pPr algn="ctr"/>
            <a:r>
              <a:rPr lang="ru-RU" sz="3200" dirty="0" smtClean="0"/>
              <a:t>Структура </a:t>
            </a:r>
            <a:r>
              <a:rPr lang="ru-RU" sz="3200" dirty="0" err="1"/>
              <a:t>даних</a:t>
            </a:r>
            <a:r>
              <a:rPr lang="ru-RU" sz="3200" dirty="0"/>
              <a:t> типу «</a:t>
            </a:r>
            <a:r>
              <a:rPr lang="ru-RU" sz="3200" dirty="0" err="1"/>
              <a:t>зв’язний</a:t>
            </a:r>
            <a:r>
              <a:rPr lang="ru-RU" sz="3200" dirty="0"/>
              <a:t> список»</a:t>
            </a:r>
            <a:endParaRPr lang="uk-UA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52582" y="738619"/>
            <a:ext cx="76583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/>
              <a:t>АЛГОРИТМИ ТА ОБЧИСЛЮВАЛЬНА СКЛАДНІСТЬ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Прямоугольник 1"/>
          <p:cNvSpPr>
            <a:spLocks noChangeArrowheads="1"/>
          </p:cNvSpPr>
          <p:nvPr/>
        </p:nvSpPr>
        <p:spPr bwMode="auto">
          <a:xfrm>
            <a:off x="3276600" y="188913"/>
            <a:ext cx="22923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uk-UA" b="1"/>
              <a:t>Двозв</a:t>
            </a:r>
            <a:r>
              <a:rPr lang="en-US" b="1"/>
              <a:t>’</a:t>
            </a:r>
            <a:r>
              <a:rPr lang="uk-UA" b="1"/>
              <a:t>язаний список</a:t>
            </a:r>
            <a:endParaRPr lang="uk-UA"/>
          </a:p>
        </p:txBody>
      </p:sp>
      <p:pic>
        <p:nvPicPr>
          <p:cNvPr id="1024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737" y="3140968"/>
            <a:ext cx="7458075" cy="380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737" y="589023"/>
            <a:ext cx="7124700" cy="229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425" y="765175"/>
            <a:ext cx="6915150" cy="364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250"/>
            <a:ext cx="9061450" cy="489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Рисунок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650" y="404813"/>
            <a:ext cx="4164013" cy="159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Прямоугольник 2"/>
          <p:cNvSpPr>
            <a:spLocks noChangeArrowheads="1"/>
          </p:cNvSpPr>
          <p:nvPr/>
        </p:nvSpPr>
        <p:spPr bwMode="auto">
          <a:xfrm>
            <a:off x="2771775" y="2205038"/>
            <a:ext cx="28797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uk-UA"/>
              <a:t>Результат роботи програми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115888"/>
            <a:ext cx="5113337" cy="4721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60350"/>
            <a:ext cx="8189913" cy="4068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575" y="4352925"/>
            <a:ext cx="7381875" cy="2389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241300"/>
            <a:ext cx="6626225" cy="637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307975"/>
            <a:ext cx="5616575" cy="1519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411" name="Прямоугольник 2"/>
          <p:cNvSpPr>
            <a:spLocks noChangeArrowheads="1"/>
          </p:cNvSpPr>
          <p:nvPr/>
        </p:nvSpPr>
        <p:spPr bwMode="auto">
          <a:xfrm>
            <a:off x="2771775" y="2020888"/>
            <a:ext cx="28797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uk-UA"/>
              <a:t>Результат роботи програми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3"/>
          <p:cNvSpPr>
            <a:spLocks noChangeArrowheads="1"/>
          </p:cNvSpPr>
          <p:nvPr/>
        </p:nvSpPr>
        <p:spPr bwMode="auto">
          <a:xfrm>
            <a:off x="3421780" y="2887458"/>
            <a:ext cx="248972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fontAlgn="t"/>
            <a:r>
              <a:rPr lang="uk-UA" sz="2400" dirty="0" smtClean="0"/>
              <a:t>Дякую за увагу</a:t>
            </a:r>
            <a:endParaRPr lang="uk-UA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Прямоугольник 3"/>
          <p:cNvSpPr>
            <a:spLocks noChangeArrowheads="1"/>
          </p:cNvSpPr>
          <p:nvPr/>
        </p:nvSpPr>
        <p:spPr bwMode="auto">
          <a:xfrm>
            <a:off x="349250" y="1412875"/>
            <a:ext cx="84963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uk-UA" sz="2800" b="1"/>
              <a:t>Структура даних</a:t>
            </a:r>
            <a:r>
              <a:rPr lang="uk-UA" sz="2800"/>
              <a:t>, це </a:t>
            </a:r>
            <a:r>
              <a:rPr lang="uk-UA" sz="2800" i="1" u="sng"/>
              <a:t>елементи</a:t>
            </a:r>
            <a:r>
              <a:rPr lang="uk-UA" sz="2800"/>
              <a:t> даних та </a:t>
            </a:r>
            <a:r>
              <a:rPr lang="uk-UA" sz="2800" i="1" u="sng"/>
              <a:t>відношення</a:t>
            </a:r>
            <a:r>
              <a:rPr lang="uk-UA" sz="2800"/>
              <a:t> між ними, в той час, як,  </a:t>
            </a:r>
            <a:r>
              <a:rPr lang="uk-UA" sz="2800" b="1"/>
              <a:t>тип даних</a:t>
            </a:r>
            <a:r>
              <a:rPr lang="uk-UA" sz="2800"/>
              <a:t>, це </a:t>
            </a:r>
            <a:r>
              <a:rPr lang="uk-UA" sz="2800" i="1" u="sng"/>
              <a:t>властивість</a:t>
            </a:r>
            <a:r>
              <a:rPr lang="uk-UA" sz="2800"/>
              <a:t> даних ( вид їх значень, обмеження на діапазон значень,  операції, що застосовуються до них, тощо.) </a:t>
            </a:r>
          </a:p>
        </p:txBody>
      </p:sp>
      <p:sp>
        <p:nvSpPr>
          <p:cNvPr id="2051" name="Прямоугольник 4"/>
          <p:cNvSpPr>
            <a:spLocks noChangeArrowheads="1"/>
          </p:cNvSpPr>
          <p:nvPr/>
        </p:nvSpPr>
        <p:spPr bwMode="auto">
          <a:xfrm>
            <a:off x="1476375" y="495300"/>
            <a:ext cx="56546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uk-UA" sz="3600" b="1"/>
              <a:t>Динамічні структури даних</a:t>
            </a:r>
          </a:p>
        </p:txBody>
      </p:sp>
      <p:sp>
        <p:nvSpPr>
          <p:cNvPr id="2052" name="Прямоугольник 5"/>
          <p:cNvSpPr>
            <a:spLocks noChangeArrowheads="1"/>
          </p:cNvSpPr>
          <p:nvPr/>
        </p:nvSpPr>
        <p:spPr bwMode="auto">
          <a:xfrm>
            <a:off x="349250" y="3741738"/>
            <a:ext cx="8615363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uk-UA" sz="2800"/>
              <a:t>Якщо пам’ять виділяється заздалегідь  для максимальної кількості елементів,  тоді структура є статичною, а якщо пам’ять виділяється по ходу обчислення , тоді структура є динамічною</a:t>
            </a:r>
            <a:r>
              <a:rPr lang="ru-RU" sz="2800"/>
              <a:t>.</a:t>
            </a:r>
            <a:endParaRPr lang="uk-UA" sz="2800"/>
          </a:p>
        </p:txBody>
      </p:sp>
    </p:spTree>
    <p:extLst>
      <p:ext uri="{BB962C8B-B14F-4D97-AF65-F5344CB8AC3E}">
        <p14:creationId xmlns:p14="http://schemas.microsoft.com/office/powerpoint/2010/main" val="388556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250825" y="282575"/>
            <a:ext cx="8497888" cy="185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152352" bIns="38088" anchor="ctr">
            <a:spAutoFit/>
          </a:bodyPr>
          <a:lstStyle/>
          <a:p>
            <a:pPr indent="288925"/>
            <a:r>
              <a:rPr lang="uk-UA" sz="2400" u="sng">
                <a:latin typeface="Arial" charset="0"/>
                <a:cs typeface="Times New Roman" pitchFamily="18" charset="0"/>
              </a:rPr>
              <a:t>Як виглядає простіша динамічна структура? </a:t>
            </a:r>
          </a:p>
          <a:p>
            <a:pPr indent="288925" eaLnBrk="0" hangingPunct="0"/>
            <a:r>
              <a:rPr lang="uk-UA" sz="2000">
                <a:latin typeface="Arial" charset="0"/>
                <a:cs typeface="Times New Roman" pitchFamily="18" charset="0"/>
              </a:rPr>
              <a:t>Така структура містить вказівник і елемент. Елемент розміщується в динамічної пам’яті и може мати будь який тип. </a:t>
            </a:r>
            <a:endParaRPr lang="uk-UA" sz="1100">
              <a:latin typeface="Arial" charset="0"/>
            </a:endParaRPr>
          </a:p>
          <a:p>
            <a:pPr indent="288925" algn="ctr" eaLnBrk="0" hangingPunct="0"/>
            <a:endParaRPr lang="uk-UA" sz="4400">
              <a:latin typeface="Arial" charset="0"/>
            </a:endParaRPr>
          </a:p>
        </p:txBody>
      </p:sp>
      <p:graphicFrame>
        <p:nvGraphicFramePr>
          <p:cNvPr id="3075" name="Объект 2"/>
          <p:cNvGraphicFramePr>
            <a:graphicFrameLocks noChangeAspect="1"/>
          </p:cNvGraphicFramePr>
          <p:nvPr/>
        </p:nvGraphicFramePr>
        <p:xfrm>
          <a:off x="474663" y="2205038"/>
          <a:ext cx="8785225" cy="719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Picture" r:id="rId3" imgW="5572080" imgH="504720" progId="Word.Picture.8">
                  <p:embed/>
                </p:oleObj>
              </mc:Choice>
              <mc:Fallback>
                <p:oleObj name="Picture" r:id="rId3" imgW="5572080" imgH="504720" progId="Word.Picture.8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663" y="2205038"/>
                        <a:ext cx="8785225" cy="719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1897063" y="1323975"/>
            <a:ext cx="5564187" cy="754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indent="288925" algn="just"/>
            <a:r>
              <a:rPr lang="uk-UA" sz="1100">
                <a:latin typeface="Arial" charset="0"/>
                <a:cs typeface="Times New Roman" pitchFamily="18" charset="0"/>
              </a:rPr>
              <a:t/>
            </a:r>
            <a:br>
              <a:rPr lang="uk-UA" sz="1100">
                <a:latin typeface="Arial" charset="0"/>
                <a:cs typeface="Times New Roman" pitchFamily="18" charset="0"/>
              </a:rPr>
            </a:br>
            <a:r>
              <a:rPr lang="ru-RU" sz="3200">
                <a:latin typeface="Arial" charset="0"/>
                <a:cs typeface="Times New Roman" pitchFamily="18" charset="0"/>
              </a:rPr>
              <a:t>Наприклад</a:t>
            </a:r>
            <a:r>
              <a:rPr lang="ru-RU" sz="1100">
                <a:latin typeface="Arial" charset="0"/>
                <a:cs typeface="Times New Roman" pitchFamily="18" charset="0"/>
              </a:rPr>
              <a:t>: </a:t>
            </a:r>
            <a:r>
              <a:rPr lang="en-US" sz="3200">
                <a:solidFill>
                  <a:srgbClr val="0000FF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TypEl</a:t>
            </a:r>
            <a:r>
              <a:rPr lang="en-US" sz="320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lang="uk-UA" sz="3200" b="1">
                <a:solidFill>
                  <a:srgbClr val="9933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*</a:t>
            </a:r>
            <a:r>
              <a:rPr lang="en-US" sz="320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pElem</a:t>
            </a:r>
            <a:r>
              <a:rPr lang="uk-UA" sz="320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;</a:t>
            </a:r>
            <a:endParaRPr lang="uk-UA" sz="48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Прямоугольник 1"/>
          <p:cNvSpPr>
            <a:spLocks noChangeArrowheads="1"/>
          </p:cNvSpPr>
          <p:nvPr/>
        </p:nvSpPr>
        <p:spPr bwMode="auto">
          <a:xfrm>
            <a:off x="468313" y="404813"/>
            <a:ext cx="8135937" cy="310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uk-UA" sz="2800" b="1"/>
              <a:t>Що таке «Зв’язані списки»? </a:t>
            </a:r>
          </a:p>
          <a:p>
            <a:r>
              <a:rPr lang="uk-UA" sz="2800" b="1"/>
              <a:t>Зв’язані списки</a:t>
            </a:r>
            <a:r>
              <a:rPr lang="uk-UA" sz="2800"/>
              <a:t> - це ланцюжки  елементів, з’єднаних послідовно за допомогою  зв’язків між  ними. </a:t>
            </a:r>
          </a:p>
          <a:p>
            <a:r>
              <a:rPr lang="uk-UA" sz="2800"/>
              <a:t>Відповідно зі структурою зв’язків розрізняють  однонаправлені, двонаправлені , кільцеві та інші списки.</a:t>
            </a:r>
          </a:p>
        </p:txBody>
      </p:sp>
      <p:sp>
        <p:nvSpPr>
          <p:cNvPr id="4099" name="Прямоугольник 2"/>
          <p:cNvSpPr>
            <a:spLocks noChangeArrowheads="1"/>
          </p:cNvSpPr>
          <p:nvPr/>
        </p:nvSpPr>
        <p:spPr bwMode="auto">
          <a:xfrm>
            <a:off x="468313" y="3789363"/>
            <a:ext cx="7991475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uk-UA" sz="2800"/>
              <a:t>Елементами зв’язаних  списків є структури, куди крім даних входять вказівники  на сусідні елементи. Вказівники задають зв’язок з попереднім  і/або з наступним елементом.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-34925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uk-UA"/>
          </a:p>
        </p:txBody>
      </p:sp>
      <p:graphicFrame>
        <p:nvGraphicFramePr>
          <p:cNvPr id="5123" name="Объект 2"/>
          <p:cNvGraphicFramePr>
            <a:graphicFrameLocks noChangeAspect="1"/>
          </p:cNvGraphicFramePr>
          <p:nvPr/>
        </p:nvGraphicFramePr>
        <p:xfrm>
          <a:off x="-58738" y="746125"/>
          <a:ext cx="9136063" cy="160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Picture" r:id="rId3" imgW="7781760" imgH="1266840" progId="Word.Picture.8">
                  <p:embed/>
                </p:oleObj>
              </mc:Choice>
              <mc:Fallback>
                <p:oleObj name="Picture" r:id="rId3" imgW="7781760" imgH="1266840" progId="Word.Picture.8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58738" y="746125"/>
                        <a:ext cx="9136063" cy="1601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560388" y="65088"/>
            <a:ext cx="8023225" cy="860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indent="288925" algn="just"/>
            <a:r>
              <a:rPr lang="uk-UA">
                <a:latin typeface="Arial" charset="0"/>
                <a:cs typeface="Times New Roman" pitchFamily="18" charset="0"/>
              </a:rPr>
              <a:t/>
            </a:r>
            <a:br>
              <a:rPr lang="uk-UA">
                <a:latin typeface="Arial" charset="0"/>
                <a:cs typeface="Times New Roman" pitchFamily="18" charset="0"/>
              </a:rPr>
            </a:br>
            <a:r>
              <a:rPr lang="uk-UA">
                <a:latin typeface="Arial" charset="0"/>
                <a:cs typeface="Times New Roman" pitchFamily="18" charset="0"/>
              </a:rPr>
              <a:t>Простий однонаправлений та однозв’язаний </a:t>
            </a:r>
            <a:r>
              <a:rPr lang="uk-UA" u="sng">
                <a:latin typeface="Arial" charset="0"/>
                <a:cs typeface="Times New Roman" pitchFamily="18" charset="0"/>
              </a:rPr>
              <a:t>список</a:t>
            </a:r>
            <a:r>
              <a:rPr lang="uk-UA">
                <a:latin typeface="Arial" charset="0"/>
                <a:cs typeface="Times New Roman" pitchFamily="18" charset="0"/>
              </a:rPr>
              <a:t> має наступний вид</a:t>
            </a:r>
            <a:r>
              <a:rPr lang="ru-RU">
                <a:latin typeface="Arial" charset="0"/>
                <a:cs typeface="Times New Roman" pitchFamily="18" charset="0"/>
              </a:rPr>
              <a:t>:</a:t>
            </a:r>
            <a:endParaRPr lang="ru-RU" sz="3200">
              <a:latin typeface="Arial" charset="0"/>
              <a:cs typeface="Times New Roman" pitchFamily="18" charset="0"/>
            </a:endParaRPr>
          </a:p>
        </p:txBody>
      </p:sp>
      <p:sp>
        <p:nvSpPr>
          <p:cNvPr id="5125" name="Прямоугольник 4"/>
          <p:cNvSpPr>
            <a:spLocks noChangeArrowheads="1"/>
          </p:cNvSpPr>
          <p:nvPr/>
        </p:nvSpPr>
        <p:spPr bwMode="auto">
          <a:xfrm>
            <a:off x="568325" y="2690813"/>
            <a:ext cx="7891463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uk-UA" sz="2400"/>
              <a:t>Більш складний, </a:t>
            </a:r>
            <a:r>
              <a:rPr lang="uk-UA" sz="2400" b="1"/>
              <a:t>двонаправлений двозв</a:t>
            </a:r>
            <a:r>
              <a:rPr lang="en-US" sz="2400" b="1"/>
              <a:t>’</a:t>
            </a:r>
            <a:r>
              <a:rPr lang="uk-UA" sz="2400" b="1"/>
              <a:t>язаний список </a:t>
            </a:r>
            <a:r>
              <a:rPr lang="uk-UA" sz="2400"/>
              <a:t>складається з елементів, що містять   2 вказівника. Перший вказівник вказує на попередній елемент, другий – на наступний.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Прямоугольник 2"/>
          <p:cNvSpPr>
            <a:spLocks noChangeArrowheads="1"/>
          </p:cNvSpPr>
          <p:nvPr/>
        </p:nvSpPr>
        <p:spPr bwMode="auto">
          <a:xfrm>
            <a:off x="2870200" y="147638"/>
            <a:ext cx="2616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uk-UA">
                <a:latin typeface="Arial" charset="0"/>
                <a:cs typeface="Times New Roman" pitchFamily="18" charset="0"/>
              </a:rPr>
              <a:t>Однозв’язаний </a:t>
            </a:r>
            <a:r>
              <a:rPr lang="uk-UA" u="sng">
                <a:latin typeface="Arial" charset="0"/>
                <a:cs typeface="Times New Roman" pitchFamily="18" charset="0"/>
              </a:rPr>
              <a:t>список</a:t>
            </a:r>
            <a:r>
              <a:rPr lang="uk-UA">
                <a:latin typeface="Arial" charset="0"/>
                <a:cs typeface="Times New Roman" pitchFamily="18" charset="0"/>
              </a:rPr>
              <a:t> </a:t>
            </a:r>
            <a:endParaRPr lang="uk-UA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888" y="908050"/>
            <a:ext cx="7381875" cy="301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uk-UA"/>
          </a:p>
        </p:txBody>
      </p:sp>
      <p:pic>
        <p:nvPicPr>
          <p:cNvPr id="7171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738" y="260350"/>
            <a:ext cx="8518525" cy="321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00113"/>
            <a:ext cx="8964613" cy="505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Рисунок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650" y="404813"/>
            <a:ext cx="4164013" cy="159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Прямоугольник 1"/>
          <p:cNvSpPr>
            <a:spLocks noChangeArrowheads="1"/>
          </p:cNvSpPr>
          <p:nvPr/>
        </p:nvSpPr>
        <p:spPr bwMode="auto">
          <a:xfrm>
            <a:off x="2771775" y="2205038"/>
            <a:ext cx="28797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uk-UA"/>
              <a:t>Результат роботи програми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</TotalTime>
  <Words>220</Words>
  <Application>Microsoft Office PowerPoint</Application>
  <PresentationFormat>Экран (4:3)</PresentationFormat>
  <Paragraphs>21</Paragraphs>
  <Slides>18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0" baseType="lpstr">
      <vt:lpstr>Тема Office</vt:lpstr>
      <vt:lpstr>Picture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Bear</dc:creator>
  <cp:lastModifiedBy>Yura</cp:lastModifiedBy>
  <cp:revision>22</cp:revision>
  <dcterms:created xsi:type="dcterms:W3CDTF">2014-02-04T08:44:34Z</dcterms:created>
  <dcterms:modified xsi:type="dcterms:W3CDTF">2024-05-01T11:05:06Z</dcterms:modified>
</cp:coreProperties>
</file>