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71" r:id="rId5"/>
    <p:sldId id="272" r:id="rId6"/>
    <p:sldId id="268" r:id="rId7"/>
    <p:sldId id="273" r:id="rId8"/>
    <p:sldId id="259" r:id="rId9"/>
    <p:sldId id="260" r:id="rId10"/>
    <p:sldId id="261" r:id="rId11"/>
    <p:sldId id="275" r:id="rId12"/>
    <p:sldId id="262" r:id="rId13"/>
    <p:sldId id="264" r:id="rId14"/>
    <p:sldId id="265" r:id="rId15"/>
    <p:sldId id="266" r:id="rId16"/>
    <p:sldId id="267" r:id="rId17"/>
    <p:sldId id="276" r:id="rId18"/>
    <p:sldId id="263" r:id="rId19"/>
    <p:sldId id="280" r:id="rId20"/>
    <p:sldId id="277" r:id="rId21"/>
    <p:sldId id="281" r:id="rId22"/>
    <p:sldId id="282" r:id="rId23"/>
    <p:sldId id="283" r:id="rId24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E757-85B0-4FF0-A031-00CC11B5C5B4}" type="datetimeFigureOut">
              <a:rPr lang="uk-UA" smtClean="0"/>
              <a:t>17.10.2024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EF3B-990F-4CE7-BED3-5181D2CEC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8021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E757-85B0-4FF0-A031-00CC11B5C5B4}" type="datetimeFigureOut">
              <a:rPr lang="uk-UA" smtClean="0"/>
              <a:t>17.10.2024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EF3B-990F-4CE7-BED3-5181D2CEC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7485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E757-85B0-4FF0-A031-00CC11B5C5B4}" type="datetimeFigureOut">
              <a:rPr lang="uk-UA" smtClean="0"/>
              <a:t>17.10.2024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EF3B-990F-4CE7-BED3-5181D2CEC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9602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E757-85B0-4FF0-A031-00CC11B5C5B4}" type="datetimeFigureOut">
              <a:rPr lang="uk-UA" smtClean="0"/>
              <a:t>17.10.2024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EF3B-990F-4CE7-BED3-5181D2CEC6C5}" type="slidenum">
              <a:rPr lang="uk-UA" smtClean="0"/>
              <a:t>‹#›</a:t>
            </a:fld>
            <a:endParaRPr lang="uk-UA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8511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E757-85B0-4FF0-A031-00CC11B5C5B4}" type="datetimeFigureOut">
              <a:rPr lang="uk-UA" smtClean="0"/>
              <a:t>17.10.2024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EF3B-990F-4CE7-BED3-5181D2CEC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7308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E757-85B0-4FF0-A031-00CC11B5C5B4}" type="datetimeFigureOut">
              <a:rPr lang="uk-UA" smtClean="0"/>
              <a:t>17.10.2024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EF3B-990F-4CE7-BED3-5181D2CEC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117245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E757-85B0-4FF0-A031-00CC11B5C5B4}" type="datetimeFigureOut">
              <a:rPr lang="uk-UA" smtClean="0"/>
              <a:t>17.10.2024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EF3B-990F-4CE7-BED3-5181D2CEC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34510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E757-85B0-4FF0-A031-00CC11B5C5B4}" type="datetimeFigureOut">
              <a:rPr lang="uk-UA" smtClean="0"/>
              <a:t>17.10.2024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EF3B-990F-4CE7-BED3-5181D2CEC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46163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E757-85B0-4FF0-A031-00CC11B5C5B4}" type="datetimeFigureOut">
              <a:rPr lang="uk-UA" smtClean="0"/>
              <a:t>17.10.2024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EF3B-990F-4CE7-BED3-5181D2CEC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8023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E757-85B0-4FF0-A031-00CC11B5C5B4}" type="datetimeFigureOut">
              <a:rPr lang="uk-UA" smtClean="0"/>
              <a:t>17.10.2024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EF3B-990F-4CE7-BED3-5181D2CEC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34873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E757-85B0-4FF0-A031-00CC11B5C5B4}" type="datetimeFigureOut">
              <a:rPr lang="uk-UA" smtClean="0"/>
              <a:t>17.10.2024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EF3B-990F-4CE7-BED3-5181D2CEC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0898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E757-85B0-4FF0-A031-00CC11B5C5B4}" type="datetimeFigureOut">
              <a:rPr lang="uk-UA" smtClean="0"/>
              <a:t>17.10.2024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EF3B-990F-4CE7-BED3-5181D2CEC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05203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E757-85B0-4FF0-A031-00CC11B5C5B4}" type="datetimeFigureOut">
              <a:rPr lang="uk-UA" smtClean="0"/>
              <a:t>17.10.2024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EF3B-990F-4CE7-BED3-5181D2CEC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96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E757-85B0-4FF0-A031-00CC11B5C5B4}" type="datetimeFigureOut">
              <a:rPr lang="uk-UA" smtClean="0"/>
              <a:t>17.10.2024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EF3B-990F-4CE7-BED3-5181D2CEC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6536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E757-85B0-4FF0-A031-00CC11B5C5B4}" type="datetimeFigureOut">
              <a:rPr lang="uk-UA" smtClean="0"/>
              <a:t>17.10.2024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EF3B-990F-4CE7-BED3-5181D2CEC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0227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E757-85B0-4FF0-A031-00CC11B5C5B4}" type="datetimeFigureOut">
              <a:rPr lang="uk-UA" smtClean="0"/>
              <a:t>17.10.2024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EF3B-990F-4CE7-BED3-5181D2CEC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2025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E757-85B0-4FF0-A031-00CC11B5C5B4}" type="datetimeFigureOut">
              <a:rPr lang="uk-UA" smtClean="0"/>
              <a:t>17.10.2024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EF3B-990F-4CE7-BED3-5181D2CEC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849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0834E757-85B0-4FF0-A031-00CC11B5C5B4}" type="datetimeFigureOut">
              <a:rPr lang="uk-UA" smtClean="0"/>
              <a:t>17.10.2024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0EF3B-990F-4CE7-BED3-5181D2CEC6C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377112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ФІЛОСОФСЬКА  ПРОПЕДЕВТИКА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110818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Філософські дисципліни 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 smtClean="0"/>
              <a:t>Онтотологія</a:t>
            </a:r>
            <a:endParaRPr lang="uk-UA" dirty="0" smtClean="0"/>
          </a:p>
          <a:p>
            <a:r>
              <a:rPr lang="uk-UA" dirty="0" smtClean="0"/>
              <a:t>Гносеологія</a:t>
            </a:r>
          </a:p>
          <a:p>
            <a:r>
              <a:rPr lang="uk-UA" dirty="0" smtClean="0"/>
              <a:t>Соціальна філософія</a:t>
            </a:r>
          </a:p>
          <a:p>
            <a:r>
              <a:rPr lang="uk-UA" dirty="0" smtClean="0"/>
              <a:t>Філософська антропологія</a:t>
            </a:r>
          </a:p>
          <a:p>
            <a:r>
              <a:rPr lang="uk-UA" dirty="0" smtClean="0"/>
              <a:t>Аксіологія</a:t>
            </a:r>
          </a:p>
          <a:p>
            <a:r>
              <a:rPr lang="uk-UA" dirty="0" smtClean="0"/>
              <a:t>Філософія історії</a:t>
            </a:r>
          </a:p>
          <a:p>
            <a:r>
              <a:rPr lang="uk-UA" dirty="0" smtClean="0"/>
              <a:t>Філософія релігії</a:t>
            </a:r>
          </a:p>
          <a:p>
            <a:r>
              <a:rPr lang="uk-UA" dirty="0" smtClean="0"/>
              <a:t>Філософія науки </a:t>
            </a:r>
          </a:p>
          <a:p>
            <a:r>
              <a:rPr lang="uk-UA" dirty="0" smtClean="0"/>
              <a:t>Філософія техніки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83436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Світогляд та його класифікація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b="1" i="1" dirty="0" smtClean="0">
                <a:latin typeface="Arial"/>
              </a:rPr>
              <a:t>СВІТОГЛЯД</a:t>
            </a:r>
            <a:r>
              <a:rPr lang="ru-RU" sz="2400" i="1" dirty="0" smtClean="0">
                <a:solidFill>
                  <a:srgbClr val="FF0000"/>
                </a:solidFill>
                <a:latin typeface="Arial"/>
              </a:rPr>
              <a:t> 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–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це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сукупність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поглядів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,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оцінок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,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принципів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,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які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визначають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загальне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розуміння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світу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і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місце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в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ньому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людини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. </a:t>
            </a:r>
            <a:endParaRPr lang="ru-RU" sz="2400" i="1" dirty="0" smtClean="0">
              <a:solidFill>
                <a:schemeClr val="tx1">
                  <a:lumMod val="85000"/>
                  <a:lumOff val="15000"/>
                </a:schemeClr>
              </a:solidFill>
              <a:latin typeface="Arial"/>
            </a:endParaRPr>
          </a:p>
          <a:p>
            <a:pPr marL="0" indent="0" algn="just">
              <a:buNone/>
            </a:pPr>
            <a:r>
              <a:rPr lang="ru-RU" sz="24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Тобто</a:t>
            </a:r>
            <a:r>
              <a:rPr lang="ru-RU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основою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світогляду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є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знання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,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які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формуються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всім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життям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, комплексом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природничих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та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суспільних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наук. Але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світогляд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</a:t>
            </a:r>
            <a:r>
              <a:rPr lang="ru-RU" sz="24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це</a:t>
            </a:r>
            <a:r>
              <a:rPr lang="ru-RU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не 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просто сума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знань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, а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їхній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«</a:t>
            </a:r>
            <a:r>
              <a:rPr lang="ru-RU" sz="24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сукупність</a:t>
            </a:r>
            <a:r>
              <a:rPr lang="ru-RU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», </a:t>
            </a:r>
            <a:r>
              <a:rPr lang="ru-RU" sz="24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їх</a:t>
            </a:r>
            <a:r>
              <a:rPr lang="ru-RU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складне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переплітіння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. Для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світогляду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дуже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важливе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,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щоб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знання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стали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переконанням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, способом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життя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і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визначали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норми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поведінки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. Тут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світогляд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стискається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 з </a:t>
            </a:r>
            <a:r>
              <a:rPr lang="ru-RU" sz="2400" i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мораллю</a:t>
            </a:r>
            <a:r>
              <a:rPr lang="ru-RU" sz="2400" i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/>
              </a:rPr>
              <a:t>.</a:t>
            </a:r>
            <a:endParaRPr lang="ru-RU" sz="2400" i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872659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Світогляд та його класифікація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6111" y="1406492"/>
            <a:ext cx="10026242" cy="546591"/>
          </a:xfrm>
        </p:spPr>
        <p:txBody>
          <a:bodyPr/>
          <a:lstStyle/>
          <a:p>
            <a:r>
              <a:rPr lang="uk-UA" dirty="0" smtClean="0"/>
              <a:t>Класифікацію світогляду умовно можна презентувати таблицею …</a:t>
            </a:r>
            <a:endParaRPr lang="uk-UA" dirty="0"/>
          </a:p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196183"/>
              </p:ext>
            </p:extLst>
          </p:nvPr>
        </p:nvGraphicFramePr>
        <p:xfrm>
          <a:off x="1087232" y="1953084"/>
          <a:ext cx="10473396" cy="4470933"/>
        </p:xfrm>
        <a:graphic>
          <a:graphicData uri="http://schemas.openxmlformats.org/drawingml/2006/table">
            <a:tbl>
              <a:tblPr/>
              <a:tblGrid>
                <a:gridCol w="2618350">
                  <a:extLst>
                    <a:ext uri="{9D8B030D-6E8A-4147-A177-3AD203B41FA5}">
                      <a16:colId xmlns:a16="http://schemas.microsoft.com/office/drawing/2014/main" val="2206552024"/>
                    </a:ext>
                  </a:extLst>
                </a:gridCol>
                <a:gridCol w="2618348">
                  <a:extLst>
                    <a:ext uri="{9D8B030D-6E8A-4147-A177-3AD203B41FA5}">
                      <a16:colId xmlns:a16="http://schemas.microsoft.com/office/drawing/2014/main" val="3162169835"/>
                    </a:ext>
                  </a:extLst>
                </a:gridCol>
                <a:gridCol w="2618350">
                  <a:extLst>
                    <a:ext uri="{9D8B030D-6E8A-4147-A177-3AD203B41FA5}">
                      <a16:colId xmlns:a16="http://schemas.microsoft.com/office/drawing/2014/main" val="3538999893"/>
                    </a:ext>
                  </a:extLst>
                </a:gridCol>
                <a:gridCol w="2618348">
                  <a:extLst>
                    <a:ext uri="{9D8B030D-6E8A-4147-A177-3AD203B41FA5}">
                      <a16:colId xmlns:a16="http://schemas.microsoft.com/office/drawing/2014/main" val="2207325940"/>
                    </a:ext>
                  </a:extLst>
                </a:gridCol>
              </a:tblGrid>
              <a:tr h="103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За носієм </a:t>
                      </a:r>
                      <a:endParaRPr kumimoji="0" lang="uk-UA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рівнем світобачення та усвідомлення</a:t>
                      </a:r>
                      <a:endParaRPr kumimoji="0" lang="uk-U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історичними епохами </a:t>
                      </a:r>
                      <a:endParaRPr kumimoji="0" lang="uk-UA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морально - ціннісними  орієнтирами </a:t>
                      </a:r>
                      <a:endParaRPr kumimoji="0" lang="uk-UA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5282413"/>
                  </a:ext>
                </a:extLst>
              </a:tr>
              <a:tr h="4529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Індивідуальний </a:t>
                      </a:r>
                      <a:endParaRPr kumimoji="0" lang="uk-U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Усвідомлений </a:t>
                      </a:r>
                      <a:endParaRPr kumimoji="0" 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Архаїчний </a:t>
                      </a:r>
                      <a:endParaRPr kumimoji="0" 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Егоїстичний </a:t>
                      </a:r>
                      <a:endParaRPr kumimoji="0" 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1804210"/>
                  </a:ext>
                </a:extLst>
              </a:tr>
              <a:tr h="4529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Колективний</a:t>
                      </a:r>
                      <a:endParaRPr kumimoji="0" lang="uk-U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Неусвідомлений </a:t>
                      </a:r>
                      <a:endParaRPr kumimoji="0" 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Античний </a:t>
                      </a:r>
                      <a:endParaRPr kumimoji="0" 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Гуманістичний </a:t>
                      </a:r>
                      <a:endParaRPr kumimoji="0" 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5853454"/>
                  </a:ext>
                </a:extLst>
              </a:tr>
              <a:tr h="4529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Груповий </a:t>
                      </a:r>
                      <a:endParaRPr kumimoji="0" lang="uk-U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Частково усвідомлений </a:t>
                      </a:r>
                      <a:endParaRPr kumimoji="0" 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Середньовічний </a:t>
                      </a:r>
                      <a:endParaRPr kumimoji="0" 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Антигуманний </a:t>
                      </a:r>
                      <a:endParaRPr kumimoji="0" 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7265364"/>
                  </a:ext>
                </a:extLst>
              </a:tr>
              <a:tr h="4529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Національний </a:t>
                      </a:r>
                      <a:endParaRPr kumimoji="0" lang="uk-U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Буденний </a:t>
                      </a:r>
                      <a:endParaRPr kumimoji="0" 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Ренесансний </a:t>
                      </a:r>
                      <a:endParaRPr kumimoji="0" 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Альтруїстський</a:t>
                      </a:r>
                      <a:endParaRPr kumimoji="0" 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2624439"/>
                  </a:ext>
                </a:extLst>
              </a:tr>
              <a:tr h="76995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Регіональний  </a:t>
                      </a:r>
                      <a:endParaRPr kumimoji="0" lang="uk-U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Сформований на засадах наукових знань</a:t>
                      </a:r>
                      <a:endParaRPr kumimoji="0" 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Світогляд XX ст. </a:t>
                      </a:r>
                      <a:endParaRPr kumimoji="0" 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Цинічний </a:t>
                      </a:r>
                      <a:endParaRPr kumimoji="0" 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9440999"/>
                  </a:ext>
                </a:extLst>
              </a:tr>
              <a:tr h="7006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Загальнолюдський </a:t>
                      </a:r>
                      <a:endParaRPr kumimoji="0" lang="uk-UA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Філософський  </a:t>
                      </a:r>
                      <a:endParaRPr kumimoji="0" 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C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Світогляд ХХІ</a:t>
                      </a:r>
                      <a:endParaRPr kumimoji="0" 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900CC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292600" algn="l"/>
                        </a:tabLst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Шовіністичний та ін.. </a:t>
                      </a:r>
                      <a:endParaRPr kumimoji="0" lang="uk-UA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49705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73769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Світогляд та його класифікація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sz="3600" b="1" dirty="0" smtClean="0">
                <a:solidFill>
                  <a:srgbClr val="00FFFF"/>
                </a:solidFill>
              </a:rPr>
              <a:t>ІСТОРИЧНІ ТИПИ СВІТОГЛЯДУ</a:t>
            </a:r>
          </a:p>
          <a:p>
            <a:pPr marL="0" indent="0">
              <a:buNone/>
            </a:pPr>
            <a:endParaRPr lang="uk-UA" sz="1400" b="1" dirty="0" smtClean="0">
              <a:solidFill>
                <a:srgbClr val="00FFFF"/>
              </a:solidFill>
            </a:endParaRP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uk-UA" sz="3600" b="1" dirty="0" smtClean="0">
                <a:solidFill>
                  <a:srgbClr val="FFFF00"/>
                </a:solidFill>
              </a:rPr>
              <a:t>МІФОЛОГІЧНИЙ</a:t>
            </a:r>
            <a:endParaRPr lang="uk-UA" sz="3600" b="1" dirty="0">
              <a:solidFill>
                <a:srgbClr val="FFFF00"/>
              </a:solidFill>
            </a:endParaRP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uk-UA" sz="3600" b="1" dirty="0" smtClean="0">
                <a:solidFill>
                  <a:srgbClr val="FFFF00"/>
                </a:solidFill>
              </a:rPr>
              <a:t>РЕЛІГІЙНИЙ</a:t>
            </a:r>
            <a:endParaRPr lang="uk-UA" sz="3600" b="1" dirty="0">
              <a:solidFill>
                <a:srgbClr val="FFFF00"/>
              </a:solidFill>
            </a:endParaRP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uk-UA" sz="3600" b="1" dirty="0" smtClean="0">
                <a:solidFill>
                  <a:srgbClr val="FFFF00"/>
                </a:solidFill>
              </a:rPr>
              <a:t>ФІЛОСОФСЬКО-ТЕОРЕТИЧНИЙ</a:t>
            </a:r>
            <a:endParaRPr lang="ru-RU" sz="3600" b="1" dirty="0">
              <a:solidFill>
                <a:srgbClr val="FFFF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758708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defTabSz="457200" rtl="0">
              <a:spcBef>
                <a:spcPct val="0"/>
              </a:spcBef>
            </a:pPr>
            <a:r>
              <a:rPr lang="uk-UA" sz="4200" dirty="0"/>
              <a:t>Світогляд та його </a:t>
            </a:r>
            <a:r>
              <a:rPr lang="uk-UA" sz="4200" dirty="0" smtClean="0"/>
              <a:t>класифікація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sz="4400" b="1" dirty="0">
                <a:solidFill>
                  <a:srgbClr val="00FFFF"/>
                </a:solidFill>
              </a:rPr>
              <a:t>ІСТОРИЧНІ ТИПИ </a:t>
            </a:r>
            <a:r>
              <a:rPr lang="uk-UA" sz="4400" b="1" dirty="0" smtClean="0">
                <a:solidFill>
                  <a:srgbClr val="00FFFF"/>
                </a:solidFill>
              </a:rPr>
              <a:t>СВІТОГЛЯДУ: </a:t>
            </a:r>
            <a:r>
              <a:rPr lang="uk-UA" sz="3600" b="1" dirty="0" smtClean="0">
                <a:solidFill>
                  <a:srgbClr val="FFFF00"/>
                </a:solidFill>
              </a:rPr>
              <a:t>МІФОЛОГІЧНИЙ</a:t>
            </a:r>
            <a:r>
              <a:rPr lang="uk-UA" sz="3600" b="1" dirty="0">
                <a:solidFill>
                  <a:srgbClr val="FFFF00"/>
                </a:solidFill>
              </a:rPr>
              <a:t/>
            </a:r>
            <a:br>
              <a:rPr lang="uk-UA" sz="3600" b="1" dirty="0">
                <a:solidFill>
                  <a:srgbClr val="FFFF00"/>
                </a:solidFill>
              </a:rPr>
            </a:br>
            <a:r>
              <a:rPr lang="uk-UA" sz="4400" b="1" dirty="0">
                <a:solidFill>
                  <a:srgbClr val="00FFFF"/>
                </a:solidFill>
              </a:rPr>
              <a:t/>
            </a:r>
            <a:br>
              <a:rPr lang="uk-UA" sz="4400" b="1" dirty="0">
                <a:solidFill>
                  <a:srgbClr val="00FFFF"/>
                </a:solidFill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50558" y="2404610"/>
            <a:ext cx="10669588" cy="4195481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uk-UA" b="1" i="1" u="sng" dirty="0" smtClean="0">
                <a:solidFill>
                  <a:srgbClr val="00FF00"/>
                </a:solidFill>
              </a:rPr>
              <a:t>Основні </a:t>
            </a:r>
            <a:r>
              <a:rPr lang="uk-UA" b="1" i="1" u="sng" dirty="0">
                <a:solidFill>
                  <a:srgbClr val="00FF00"/>
                </a:solidFill>
              </a:rPr>
              <a:t>риси міфологічного світогляду</a:t>
            </a:r>
            <a:r>
              <a:rPr lang="uk-UA" b="1" dirty="0">
                <a:solidFill>
                  <a:srgbClr val="00FF00"/>
                </a:solidFill>
              </a:rPr>
              <a:t>:</a:t>
            </a:r>
            <a:endParaRPr lang="ru-RU" b="1" dirty="0">
              <a:solidFill>
                <a:srgbClr val="00FF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uk-UA" b="1" i="1" dirty="0" smtClean="0"/>
              <a:t>Відсутність розмежування між світом природніх явищ та світом надприродних явищ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uk-UA" b="1" i="1" dirty="0" smtClean="0"/>
              <a:t>Усвідомлення </a:t>
            </a:r>
            <a:r>
              <a:rPr lang="uk-UA" b="1" i="1" dirty="0"/>
              <a:t>роду як колективної особи (тотемізм, віра в першопредків),</a:t>
            </a:r>
            <a:endParaRPr lang="ru-RU" b="1" i="1" dirty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uk-UA" b="1" i="1" dirty="0"/>
              <a:t>Обернений в минуле (традиції, звичаї, обряди, ритуали, мова тощо),</a:t>
            </a:r>
            <a:endParaRPr lang="ru-RU" b="1" i="1" dirty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uk-UA" b="1" i="1" dirty="0"/>
              <a:t>Формування анімістичної картини світу (одухотворення всього сущого),</a:t>
            </a:r>
            <a:endParaRPr lang="ru-RU" b="1" i="1" dirty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uk-UA" b="1" i="1" dirty="0"/>
              <a:t>Фетишизм (амулети, символи, знаки тощо</a:t>
            </a:r>
            <a:r>
              <a:rPr lang="uk-UA" dirty="0"/>
              <a:t>).</a:t>
            </a:r>
            <a:endParaRPr lang="ru-RU" dirty="0"/>
          </a:p>
          <a:p>
            <a:pPr algn="just">
              <a:buFont typeface="Wingdings" panose="05000000000000000000" pitchFamily="2" charset="2"/>
              <a:buChar char="Ø"/>
            </a:pP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028592" y="5554452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uk-UA" b="1" dirty="0">
                <a:solidFill>
                  <a:srgbClr val="00FFFF"/>
                </a:solidFill>
              </a:rPr>
              <a:t>МІФОЛОГІЯ</a:t>
            </a:r>
            <a:r>
              <a:rPr lang="uk-UA" dirty="0">
                <a:solidFill>
                  <a:srgbClr val="00FFFF"/>
                </a:solidFill>
              </a:rPr>
              <a:t> </a:t>
            </a:r>
            <a:r>
              <a:rPr lang="uk-UA" b="1" dirty="0"/>
              <a:t>(</a:t>
            </a:r>
            <a:r>
              <a:rPr lang="uk-UA" b="1" i="1" dirty="0"/>
              <a:t>від грецького – перекази, оповідання, слово, учення)</a:t>
            </a:r>
            <a:r>
              <a:rPr lang="uk-UA" b="1" dirty="0"/>
              <a:t> - це історично перша форма світогляду  розповіді про богів, першопредків, початкові події світу тощо</a:t>
            </a:r>
          </a:p>
        </p:txBody>
      </p:sp>
    </p:spTree>
    <p:extLst>
      <p:ext uri="{BB962C8B-B14F-4D97-AF65-F5344CB8AC3E}">
        <p14:creationId xmlns:p14="http://schemas.microsoft.com/office/powerpoint/2010/main" val="37795135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defTabSz="457200" rtl="0">
              <a:spcBef>
                <a:spcPct val="0"/>
              </a:spcBef>
            </a:pPr>
            <a:r>
              <a:rPr lang="uk-UA" sz="4200" dirty="0"/>
              <a:t>Світогляд та його класифікація</a:t>
            </a:r>
            <a:r>
              <a:rPr lang="uk-UA" dirty="0"/>
              <a:t/>
            </a:r>
            <a:br>
              <a:rPr lang="uk-UA" dirty="0"/>
            </a:br>
            <a:r>
              <a:rPr lang="uk-UA" sz="3600" b="1" dirty="0">
                <a:solidFill>
                  <a:srgbClr val="00FFFF"/>
                </a:solidFill>
              </a:rPr>
              <a:t>ІСТОРИЧНІ ТИПИ СВІТОГЛЯДУ</a:t>
            </a:r>
            <a:r>
              <a:rPr lang="uk-UA" sz="3600" b="1" dirty="0" smtClean="0">
                <a:solidFill>
                  <a:srgbClr val="00FFFF"/>
                </a:solidFill>
              </a:rPr>
              <a:t>: </a:t>
            </a:r>
            <a:r>
              <a:rPr lang="uk-UA" sz="3600" b="1" dirty="0">
                <a:solidFill>
                  <a:srgbClr val="FFFF00"/>
                </a:solidFill>
              </a:rPr>
              <a:t>РЕЛІГІЙНИЙ</a:t>
            </a:r>
            <a:br>
              <a:rPr lang="uk-UA" sz="3600" b="1" dirty="0">
                <a:solidFill>
                  <a:srgbClr val="FFFF00"/>
                </a:solidFill>
              </a:rPr>
            </a:br>
            <a:r>
              <a:rPr lang="uk-UA" sz="4400" b="1" dirty="0" smtClean="0">
                <a:solidFill>
                  <a:srgbClr val="00FFFF"/>
                </a:solidFill>
              </a:rPr>
              <a:t>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5727" y="2413403"/>
            <a:ext cx="10467365" cy="4195481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uk-UA" sz="1800" b="1" i="1" u="sng" dirty="0" smtClean="0">
                <a:solidFill>
                  <a:srgbClr val="00FF00"/>
                </a:solidFill>
              </a:rPr>
              <a:t>Основні </a:t>
            </a:r>
            <a:r>
              <a:rPr lang="uk-UA" sz="1800" b="1" i="1" u="sng" dirty="0">
                <a:solidFill>
                  <a:srgbClr val="00FF00"/>
                </a:solidFill>
              </a:rPr>
              <a:t>риси релігійного </a:t>
            </a:r>
            <a:r>
              <a:rPr lang="uk-UA" sz="1800" b="1" i="1" u="sng" dirty="0" smtClean="0">
                <a:solidFill>
                  <a:srgbClr val="00FF00"/>
                </a:solidFill>
              </a:rPr>
              <a:t>світогляду: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uk-UA" sz="1800" b="1" i="1" dirty="0" smtClean="0"/>
              <a:t>Чітке </a:t>
            </a:r>
            <a:r>
              <a:rPr lang="uk-UA" sz="1800" b="1" i="1" dirty="0"/>
              <a:t>розмежування між світом природніх явищ та світом надприродних явищ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uk-UA" sz="1800" b="1" i="1" dirty="0" smtClean="0"/>
              <a:t>Чіткий </a:t>
            </a:r>
            <a:r>
              <a:rPr lang="uk-UA" sz="1800" b="1" i="1" dirty="0"/>
              <a:t>розподіл суб’єкту і об’єкту; </a:t>
            </a:r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uk-UA" sz="1800" b="1" i="1" dirty="0"/>
              <a:t>Ідея відділена від матерії,</a:t>
            </a:r>
            <a:endParaRPr lang="ru-RU" sz="1800" b="1" dirty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uk-UA" sz="1800" b="1" i="1" dirty="0"/>
              <a:t>Розподіл світу на земний і небесний,</a:t>
            </a:r>
            <a:endParaRPr lang="ru-RU" sz="1800" b="1" dirty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uk-UA" sz="1800" b="1" i="1" dirty="0"/>
              <a:t>Віра – головний спосіб осягнення буття (через діяння),</a:t>
            </a:r>
            <a:endParaRPr lang="ru-RU" sz="1800" b="1" dirty="0"/>
          </a:p>
          <a:p>
            <a:pPr algn="just">
              <a:buFont typeface="Wingdings" panose="05000000000000000000" pitchFamily="2" charset="2"/>
              <a:buChar char="Ø"/>
              <a:defRPr/>
            </a:pPr>
            <a:r>
              <a:rPr lang="uk-UA" sz="1800" b="1" i="1" dirty="0"/>
              <a:t> Наявність релігійної ідеї.</a:t>
            </a:r>
            <a:endParaRPr lang="ru-RU" sz="1800" b="1" dirty="0"/>
          </a:p>
          <a:p>
            <a:pPr algn="ctr">
              <a:buNone/>
              <a:defRPr/>
            </a:pPr>
            <a:r>
              <a:rPr lang="uk-UA" b="1" i="1" dirty="0">
                <a:solidFill>
                  <a:srgbClr val="9900CC"/>
                </a:solidFill>
              </a:rPr>
              <a:t> </a:t>
            </a:r>
            <a:endParaRPr lang="ru-RU" b="1" dirty="0">
              <a:solidFill>
                <a:srgbClr val="9900CC"/>
              </a:solidFill>
            </a:endParaRPr>
          </a:p>
          <a:p>
            <a:endParaRPr lang="uk-UA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6400800" y="5213838"/>
            <a:ext cx="5715000" cy="14946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algn="just">
              <a:buNone/>
            </a:pPr>
            <a:r>
              <a:rPr lang="uk-UA" sz="1800" b="1" dirty="0">
                <a:solidFill>
                  <a:srgbClr val="66FFFF"/>
                </a:solidFill>
              </a:rPr>
              <a:t>РЕЛІГІЯ </a:t>
            </a:r>
            <a:r>
              <a:rPr lang="uk-UA" sz="1800" b="1" dirty="0">
                <a:solidFill>
                  <a:srgbClr val="9900CC"/>
                </a:solidFill>
              </a:rPr>
              <a:t> </a:t>
            </a:r>
            <a:r>
              <a:rPr lang="uk-UA" sz="1800" dirty="0" smtClean="0"/>
              <a:t>(</a:t>
            </a:r>
            <a:r>
              <a:rPr lang="uk-UA" sz="1800" b="1" i="1" dirty="0" smtClean="0"/>
              <a:t>від </a:t>
            </a:r>
            <a:r>
              <a:rPr lang="uk-UA" sz="1800" b="1" i="1" dirty="0"/>
              <a:t>лат. – благочестя, набожність, святиня) </a:t>
            </a:r>
            <a:r>
              <a:rPr lang="uk-UA" sz="1800" b="1" dirty="0"/>
              <a:t>-  тип світогляду, певна поведінка, що визначені вірою в існування Бога, відчуття зв’язаності, залежності і обов’язку до таємної сили, яка дає опору і достойна поклоніння.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16350149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defTabSz="457200" rtl="0">
              <a:spcBef>
                <a:spcPct val="0"/>
              </a:spcBef>
            </a:pPr>
            <a:r>
              <a:rPr lang="uk-UA" sz="4200" dirty="0"/>
              <a:t>Світогляд та його класифікація</a:t>
            </a:r>
            <a:r>
              <a:rPr lang="uk-UA" sz="3600" dirty="0"/>
              <a:t/>
            </a:r>
            <a:br>
              <a:rPr lang="uk-UA" sz="3600" dirty="0"/>
            </a:br>
            <a:r>
              <a:rPr lang="uk-UA" sz="3600" b="1" dirty="0">
                <a:solidFill>
                  <a:srgbClr val="00FFFF"/>
                </a:solidFill>
              </a:rPr>
              <a:t>ІСТОРИЧНІ ТИПИ СВІТОГЛЯДУ: </a:t>
            </a:r>
            <a:r>
              <a:rPr lang="uk-UA" sz="3600" b="1" dirty="0" smtClean="0">
                <a:solidFill>
                  <a:srgbClr val="FFFF00"/>
                </a:solidFill>
              </a:rPr>
              <a:t>ФІЛОСОФСЬКО-ТЕОРЕТИЧНИЙ</a:t>
            </a:r>
            <a:r>
              <a:rPr lang="ru-RU" sz="3600" b="1" dirty="0">
                <a:solidFill>
                  <a:srgbClr val="FFFF00"/>
                </a:solidFill>
              </a:rPr>
              <a:t/>
            </a:r>
            <a:br>
              <a:rPr lang="ru-RU" sz="3600" b="1" dirty="0">
                <a:solidFill>
                  <a:srgbClr val="FFFF00"/>
                </a:solidFill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8553" y="2052918"/>
            <a:ext cx="11122269" cy="4195481"/>
          </a:xfrm>
        </p:spPr>
        <p:txBody>
          <a:bodyPr>
            <a:normAutofit/>
          </a:bodyPr>
          <a:lstStyle/>
          <a:p>
            <a:endParaRPr lang="uk-UA" dirty="0" smtClean="0"/>
          </a:p>
          <a:p>
            <a:pPr marL="68580" indent="0" algn="just">
              <a:buNone/>
              <a:defRPr/>
            </a:pPr>
            <a:r>
              <a:rPr lang="ru-RU" b="1" dirty="0" err="1" smtClean="0">
                <a:solidFill>
                  <a:srgbClr val="00FF00"/>
                </a:solidFill>
                <a:latin typeface="Open Sans"/>
              </a:rPr>
              <a:t>Що</a:t>
            </a:r>
            <a:r>
              <a:rPr lang="ru-RU" b="1" dirty="0" smtClean="0">
                <a:solidFill>
                  <a:srgbClr val="00FF00"/>
                </a:solidFill>
                <a:latin typeface="Open Sans"/>
              </a:rPr>
              <a:t> </a:t>
            </a:r>
            <a:r>
              <a:rPr lang="ru-RU" b="1" dirty="0">
                <a:solidFill>
                  <a:srgbClr val="00FF00"/>
                </a:solidFill>
                <a:latin typeface="Open Sans"/>
              </a:rPr>
              <a:t>ж до </a:t>
            </a:r>
            <a:r>
              <a:rPr lang="ru-RU" b="1" dirty="0" err="1">
                <a:solidFill>
                  <a:srgbClr val="00FF00"/>
                </a:solidFill>
                <a:latin typeface="Open Sans"/>
              </a:rPr>
              <a:t>сучасного</a:t>
            </a:r>
            <a:r>
              <a:rPr lang="ru-RU" b="1" dirty="0">
                <a:solidFill>
                  <a:srgbClr val="00FF00"/>
                </a:solidFill>
                <a:latin typeface="Open Sans"/>
              </a:rPr>
              <a:t> </a:t>
            </a:r>
            <a:r>
              <a:rPr lang="ru-RU" b="1" dirty="0" err="1">
                <a:solidFill>
                  <a:srgbClr val="00FF00"/>
                </a:solidFill>
                <a:latin typeface="Open Sans"/>
              </a:rPr>
              <a:t>філософського</a:t>
            </a:r>
            <a:r>
              <a:rPr lang="ru-RU" b="1" dirty="0">
                <a:solidFill>
                  <a:srgbClr val="00FF00"/>
                </a:solidFill>
                <a:latin typeface="Open Sans"/>
              </a:rPr>
              <a:t> </a:t>
            </a:r>
            <a:r>
              <a:rPr lang="ru-RU" b="1" dirty="0" err="1">
                <a:solidFill>
                  <a:srgbClr val="00FF00"/>
                </a:solidFill>
                <a:latin typeface="Open Sans"/>
              </a:rPr>
              <a:t>світогляду</a:t>
            </a:r>
            <a:r>
              <a:rPr lang="ru-RU" b="1" dirty="0">
                <a:solidFill>
                  <a:srgbClr val="00FF00"/>
                </a:solidFill>
                <a:latin typeface="Open Sans"/>
              </a:rPr>
              <a:t>, то </a:t>
            </a:r>
            <a:r>
              <a:rPr lang="ru-RU" b="1" dirty="0" err="1">
                <a:solidFill>
                  <a:srgbClr val="00FF00"/>
                </a:solidFill>
                <a:latin typeface="Open Sans"/>
              </a:rPr>
              <a:t>необхідно</a:t>
            </a:r>
            <a:r>
              <a:rPr lang="ru-RU" b="1" dirty="0">
                <a:solidFill>
                  <a:srgbClr val="00FF00"/>
                </a:solidFill>
                <a:latin typeface="Open Sans"/>
              </a:rPr>
              <a:t> </a:t>
            </a:r>
            <a:r>
              <a:rPr lang="ru-RU" b="1" dirty="0" err="1">
                <a:solidFill>
                  <a:srgbClr val="00FF00"/>
                </a:solidFill>
                <a:latin typeface="Open Sans"/>
              </a:rPr>
              <a:t>звернути</a:t>
            </a:r>
            <a:r>
              <a:rPr lang="ru-RU" b="1" dirty="0">
                <a:solidFill>
                  <a:srgbClr val="00FF00"/>
                </a:solidFill>
                <a:latin typeface="Open Sans"/>
              </a:rPr>
              <a:t> </a:t>
            </a:r>
            <a:r>
              <a:rPr lang="ru-RU" b="1" dirty="0" err="1">
                <a:solidFill>
                  <a:srgbClr val="00FF00"/>
                </a:solidFill>
                <a:latin typeface="Open Sans"/>
              </a:rPr>
              <a:t>увагу</a:t>
            </a:r>
            <a:r>
              <a:rPr lang="ru-RU" b="1" dirty="0">
                <a:solidFill>
                  <a:srgbClr val="00FF00"/>
                </a:solidFill>
                <a:latin typeface="Open Sans"/>
              </a:rPr>
              <a:t> на </a:t>
            </a:r>
            <a:r>
              <a:rPr lang="ru-RU" b="1" dirty="0" err="1">
                <a:solidFill>
                  <a:srgbClr val="00FF00"/>
                </a:solidFill>
                <a:latin typeface="Open Sans"/>
              </a:rPr>
              <a:t>такі</a:t>
            </a:r>
            <a:r>
              <a:rPr lang="ru-RU" b="1" dirty="0">
                <a:solidFill>
                  <a:srgbClr val="00FF00"/>
                </a:solidFill>
                <a:latin typeface="Open Sans"/>
              </a:rPr>
              <a:t> </a:t>
            </a:r>
            <a:r>
              <a:rPr lang="ru-RU" b="1" dirty="0" err="1">
                <a:solidFill>
                  <a:srgbClr val="00FF00"/>
                </a:solidFill>
                <a:latin typeface="Open Sans"/>
              </a:rPr>
              <a:t>його</a:t>
            </a:r>
            <a:r>
              <a:rPr lang="ru-RU" b="1" dirty="0">
                <a:solidFill>
                  <a:srgbClr val="00FF00"/>
                </a:solidFill>
                <a:latin typeface="Open Sans"/>
              </a:rPr>
              <a:t> </a:t>
            </a:r>
            <a:r>
              <a:rPr lang="ru-RU" b="1" dirty="0" err="1">
                <a:solidFill>
                  <a:srgbClr val="00FF00"/>
                </a:solidFill>
                <a:latin typeface="Open Sans"/>
              </a:rPr>
              <a:t>особливості</a:t>
            </a:r>
            <a:r>
              <a:rPr lang="ru-RU" b="1" dirty="0">
                <a:solidFill>
                  <a:srgbClr val="00FF00"/>
                </a:solidFill>
                <a:latin typeface="Open Sans"/>
              </a:rPr>
              <a:t>:</a:t>
            </a:r>
          </a:p>
          <a:p>
            <a:pPr indent="-274320" algn="just">
              <a:defRPr/>
            </a:pPr>
            <a:r>
              <a:rPr lang="ru-RU" dirty="0">
                <a:latin typeface="Open Sans"/>
              </a:rPr>
              <a:t>а) </a:t>
            </a:r>
            <a:r>
              <a:rPr lang="ru-RU" dirty="0" err="1">
                <a:latin typeface="Open Sans"/>
              </a:rPr>
              <a:t>філософському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світогляду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властива</a:t>
            </a:r>
            <a:r>
              <a:rPr lang="ru-RU" dirty="0">
                <a:latin typeface="Open Sans"/>
              </a:rPr>
              <a:t> не </a:t>
            </a:r>
            <a:r>
              <a:rPr lang="ru-RU" dirty="0" err="1">
                <a:latin typeface="Open Sans"/>
              </a:rPr>
              <a:t>чуттєво</a:t>
            </a:r>
            <a:r>
              <a:rPr lang="ru-RU" dirty="0">
                <a:latin typeface="Open Sans"/>
              </a:rPr>
              <a:t>-образна, як у </a:t>
            </a:r>
            <a:r>
              <a:rPr lang="ru-RU" dirty="0" err="1">
                <a:latin typeface="Open Sans"/>
              </a:rPr>
              <a:t>попередніх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світоглядах</a:t>
            </a:r>
            <a:r>
              <a:rPr lang="ru-RU" dirty="0">
                <a:latin typeface="Open Sans"/>
              </a:rPr>
              <a:t>, форма </a:t>
            </a:r>
            <a:r>
              <a:rPr lang="ru-RU" dirty="0" err="1">
                <a:latin typeface="Open Sans"/>
              </a:rPr>
              <a:t>освоєння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дійсності</a:t>
            </a:r>
            <a:r>
              <a:rPr lang="ru-RU" dirty="0">
                <a:latin typeface="Open Sans"/>
              </a:rPr>
              <a:t>, а абстрактно-</a:t>
            </a:r>
            <a:r>
              <a:rPr lang="ru-RU" dirty="0" err="1">
                <a:latin typeface="Open Sans"/>
              </a:rPr>
              <a:t>понятійна</a:t>
            </a:r>
            <a:r>
              <a:rPr lang="ru-RU" dirty="0">
                <a:latin typeface="Open Sans"/>
              </a:rPr>
              <a:t>;</a:t>
            </a:r>
          </a:p>
          <a:p>
            <a:pPr indent="-274320" algn="just">
              <a:defRPr/>
            </a:pPr>
            <a:r>
              <a:rPr lang="ru-RU" dirty="0">
                <a:latin typeface="Open Sans"/>
              </a:rPr>
              <a:t>б) </a:t>
            </a:r>
            <a:r>
              <a:rPr lang="ru-RU" dirty="0" err="1">
                <a:latin typeface="Open Sans"/>
              </a:rPr>
              <a:t>філософський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світогляд</a:t>
            </a:r>
            <a:r>
              <a:rPr lang="ru-RU" dirty="0">
                <a:latin typeface="Open Sans"/>
              </a:rPr>
              <a:t> - </a:t>
            </a:r>
            <a:r>
              <a:rPr lang="ru-RU" dirty="0" err="1">
                <a:latin typeface="Open Sans"/>
              </a:rPr>
              <a:t>це</a:t>
            </a:r>
            <a:r>
              <a:rPr lang="ru-RU" dirty="0">
                <a:latin typeface="Open Sans"/>
              </a:rPr>
              <a:t> теоретична форма </a:t>
            </a:r>
            <a:r>
              <a:rPr lang="ru-RU" dirty="0" err="1">
                <a:latin typeface="Open Sans"/>
              </a:rPr>
              <a:t>світогляду</a:t>
            </a:r>
            <a:r>
              <a:rPr lang="ru-RU" dirty="0">
                <a:latin typeface="Open Sans"/>
              </a:rPr>
              <a:t>, </a:t>
            </a:r>
            <a:r>
              <a:rPr lang="ru-RU" dirty="0" err="1">
                <a:latin typeface="Open Sans"/>
              </a:rPr>
              <a:t>що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виникла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історично</a:t>
            </a:r>
            <a:r>
              <a:rPr lang="ru-RU" dirty="0">
                <a:latin typeface="Open Sans"/>
              </a:rPr>
              <a:t>, і перша форма </a:t>
            </a:r>
            <a:r>
              <a:rPr lang="ru-RU" dirty="0" err="1">
                <a:latin typeface="Open Sans"/>
              </a:rPr>
              <a:t>систематизованого</a:t>
            </a:r>
            <a:r>
              <a:rPr lang="ru-RU" dirty="0">
                <a:latin typeface="Open Sans"/>
              </a:rPr>
              <a:t> теоретичного </a:t>
            </a:r>
            <a:r>
              <a:rPr lang="ru-RU" dirty="0" err="1">
                <a:latin typeface="Open Sans"/>
              </a:rPr>
              <a:t>мислення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взагалі</a:t>
            </a:r>
            <a:r>
              <a:rPr lang="ru-RU" dirty="0">
                <a:latin typeface="Open Sans"/>
              </a:rPr>
              <a:t>;</a:t>
            </a:r>
          </a:p>
          <a:p>
            <a:pPr indent="-274320" algn="just">
              <a:defRPr/>
            </a:pPr>
            <a:r>
              <a:rPr lang="ru-RU" dirty="0">
                <a:latin typeface="Open Sans"/>
              </a:rPr>
              <a:t>в) </a:t>
            </a:r>
            <a:r>
              <a:rPr lang="ru-RU" dirty="0" err="1">
                <a:latin typeface="Open Sans"/>
              </a:rPr>
              <a:t>відмінність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філософського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світогляду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від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міфологічного</a:t>
            </a:r>
            <a:r>
              <a:rPr lang="ru-RU" dirty="0">
                <a:latin typeface="Open Sans"/>
              </a:rPr>
              <a:t> та </a:t>
            </a:r>
            <a:r>
              <a:rPr lang="ru-RU" dirty="0" err="1">
                <a:latin typeface="Open Sans"/>
              </a:rPr>
              <a:t>релігійного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полягає</a:t>
            </a:r>
            <a:r>
              <a:rPr lang="ru-RU" dirty="0">
                <a:latin typeface="Open Sans"/>
              </a:rPr>
              <a:t> в тому, </a:t>
            </a:r>
            <a:r>
              <a:rPr lang="ru-RU" dirty="0" err="1">
                <a:latin typeface="Open Sans"/>
              </a:rPr>
              <a:t>що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релігія</a:t>
            </a:r>
            <a:r>
              <a:rPr lang="ru-RU" dirty="0">
                <a:latin typeface="Open Sans"/>
              </a:rPr>
              <a:t> і </a:t>
            </a:r>
            <a:r>
              <a:rPr lang="ru-RU" dirty="0" err="1">
                <a:latin typeface="Open Sans"/>
              </a:rPr>
              <a:t>міфологія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збігаються</a:t>
            </a:r>
            <a:r>
              <a:rPr lang="ru-RU" dirty="0">
                <a:latin typeface="Open Sans"/>
              </a:rPr>
              <a:t> з </a:t>
            </a:r>
            <a:r>
              <a:rPr lang="ru-RU" dirty="0" err="1">
                <a:latin typeface="Open Sans"/>
              </a:rPr>
              <a:t>відповідним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світоглядом</a:t>
            </a:r>
            <a:r>
              <a:rPr lang="ru-RU" dirty="0">
                <a:latin typeface="Open Sans"/>
              </a:rPr>
              <a:t>, </a:t>
            </a:r>
            <a:r>
              <a:rPr lang="ru-RU" dirty="0" err="1">
                <a:latin typeface="Open Sans"/>
              </a:rPr>
              <a:t>тоді</a:t>
            </a:r>
            <a:r>
              <a:rPr lang="ru-RU" dirty="0">
                <a:latin typeface="Open Sans"/>
              </a:rPr>
              <a:t> як </a:t>
            </a:r>
            <a:r>
              <a:rPr lang="ru-RU" dirty="0" err="1">
                <a:latin typeface="Open Sans"/>
              </a:rPr>
              <a:t>філософія</a:t>
            </a:r>
            <a:r>
              <a:rPr lang="ru-RU" dirty="0">
                <a:latin typeface="Open Sans"/>
              </a:rPr>
              <a:t> становить ядро </a:t>
            </a:r>
            <a:r>
              <a:rPr lang="ru-RU" dirty="0" err="1">
                <a:latin typeface="Open Sans"/>
              </a:rPr>
              <a:t>наукового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світосприйняття</a:t>
            </a:r>
            <a:r>
              <a:rPr lang="ru-RU" dirty="0">
                <a:latin typeface="Open Sans"/>
              </a:rPr>
              <a:t>;</a:t>
            </a:r>
          </a:p>
          <a:p>
            <a:pPr indent="-274320">
              <a:defRPr/>
            </a:pP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376069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Світогляд та його класифікація</a:t>
            </a:r>
            <a:r>
              <a:rPr lang="uk-UA" sz="4400" dirty="0"/>
              <a:t/>
            </a:r>
            <a:br>
              <a:rPr lang="uk-UA" sz="4400" dirty="0"/>
            </a:br>
            <a:r>
              <a:rPr lang="uk-UA" sz="3600" b="1" dirty="0">
                <a:solidFill>
                  <a:srgbClr val="00FFFF"/>
                </a:solidFill>
              </a:rPr>
              <a:t>ІСТОРИЧНІ ТИПИ СВІТОГЛЯДУ: </a:t>
            </a:r>
            <a:r>
              <a:rPr lang="uk-UA" sz="3600" b="1" dirty="0">
                <a:solidFill>
                  <a:srgbClr val="FFFF00"/>
                </a:solidFill>
              </a:rPr>
              <a:t>ФІЛОСОФСЬКО-ТЕОРЕТИЧНИЙ</a:t>
            </a: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5920" y="2395818"/>
            <a:ext cx="10660796" cy="419548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Open Sans"/>
              </a:rPr>
              <a:t>г) на </a:t>
            </a:r>
            <a:r>
              <a:rPr lang="ru-RU" dirty="0" err="1">
                <a:latin typeface="Open Sans"/>
              </a:rPr>
              <a:t>відміну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від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релігії</a:t>
            </a:r>
            <a:r>
              <a:rPr lang="ru-RU" dirty="0">
                <a:latin typeface="Open Sans"/>
              </a:rPr>
              <a:t> і </a:t>
            </a:r>
            <a:r>
              <a:rPr lang="ru-RU" dirty="0" err="1">
                <a:latin typeface="Open Sans"/>
              </a:rPr>
              <a:t>міфології</a:t>
            </a:r>
            <a:r>
              <a:rPr lang="ru-RU" dirty="0">
                <a:latin typeface="Open Sans"/>
              </a:rPr>
              <a:t>, </a:t>
            </a:r>
            <a:r>
              <a:rPr lang="ru-RU" dirty="0" err="1">
                <a:latin typeface="Open Sans"/>
              </a:rPr>
              <a:t>філософія</a:t>
            </a:r>
            <a:r>
              <a:rPr lang="ru-RU" dirty="0">
                <a:latin typeface="Open Sans"/>
              </a:rPr>
              <a:t> в </a:t>
            </a:r>
            <a:r>
              <a:rPr lang="ru-RU" dirty="0" err="1">
                <a:latin typeface="Open Sans"/>
              </a:rPr>
              <a:t>осмисленні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світу</a:t>
            </a:r>
            <a:r>
              <a:rPr lang="ru-RU" dirty="0">
                <a:latin typeface="Open Sans"/>
              </a:rPr>
              <a:t> систематично </a:t>
            </a:r>
            <a:r>
              <a:rPr lang="ru-RU" dirty="0" err="1">
                <a:latin typeface="Open Sans"/>
              </a:rPr>
              <a:t>спирається</a:t>
            </a:r>
            <a:r>
              <a:rPr lang="ru-RU" dirty="0">
                <a:latin typeface="Open Sans"/>
              </a:rPr>
              <a:t> на </a:t>
            </a:r>
            <a:r>
              <a:rPr lang="ru-RU" dirty="0" err="1">
                <a:latin typeface="Open Sans"/>
              </a:rPr>
              <a:t>наукові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знання</a:t>
            </a:r>
            <a:r>
              <a:rPr lang="ru-RU" dirty="0">
                <a:latin typeface="Open Sans"/>
              </a:rPr>
              <a:t>;</a:t>
            </a:r>
          </a:p>
          <a:p>
            <a:pPr algn="just"/>
            <a:r>
              <a:rPr lang="ru-RU" dirty="0">
                <a:latin typeface="Open Sans"/>
              </a:rPr>
              <a:t>д) </a:t>
            </a:r>
            <a:r>
              <a:rPr lang="ru-RU" dirty="0" err="1">
                <a:latin typeface="Open Sans"/>
              </a:rPr>
              <a:t>філософія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прагне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поставити</a:t>
            </a:r>
            <a:r>
              <a:rPr lang="ru-RU" dirty="0">
                <a:latin typeface="Open Sans"/>
              </a:rPr>
              <a:t> і </a:t>
            </a:r>
            <a:r>
              <a:rPr lang="ru-RU" dirty="0" err="1">
                <a:latin typeface="Open Sans"/>
              </a:rPr>
              <a:t>розв'язати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граничні</a:t>
            </a:r>
            <a:r>
              <a:rPr lang="ru-RU" dirty="0">
                <a:latin typeface="Open Sans"/>
              </a:rPr>
              <a:t>, </a:t>
            </a:r>
            <a:r>
              <a:rPr lang="ru-RU" dirty="0" err="1">
                <a:latin typeface="Open Sans"/>
              </a:rPr>
              <a:t>абсолютні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проблеми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людського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буття</a:t>
            </a:r>
            <a:r>
              <a:rPr lang="ru-RU" dirty="0">
                <a:latin typeface="Open Sans"/>
              </a:rPr>
              <a:t>;</a:t>
            </a:r>
          </a:p>
          <a:p>
            <a:pPr algn="just"/>
            <a:r>
              <a:rPr lang="ru-RU" dirty="0">
                <a:latin typeface="Open Sans"/>
              </a:rPr>
              <a:t>е) </a:t>
            </a:r>
            <a:r>
              <a:rPr lang="ru-RU" dirty="0" err="1">
                <a:latin typeface="Open Sans"/>
              </a:rPr>
              <a:t>філософія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досліджує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пізнавальне</a:t>
            </a:r>
            <a:r>
              <a:rPr lang="ru-RU" dirty="0">
                <a:latin typeface="Open Sans"/>
              </a:rPr>
              <a:t>, </a:t>
            </a:r>
            <a:r>
              <a:rPr lang="ru-RU" dirty="0" err="1">
                <a:latin typeface="Open Sans"/>
              </a:rPr>
              <a:t>ціннісне</a:t>
            </a:r>
            <a:r>
              <a:rPr lang="ru-RU" dirty="0">
                <a:latin typeface="Open Sans"/>
              </a:rPr>
              <a:t>, </a:t>
            </a:r>
            <a:r>
              <a:rPr lang="ru-RU" dirty="0" err="1">
                <a:latin typeface="Open Sans"/>
              </a:rPr>
              <a:t>соціально-політичне</a:t>
            </a:r>
            <a:r>
              <a:rPr lang="ru-RU" dirty="0">
                <a:latin typeface="Open Sans"/>
              </a:rPr>
              <a:t>, </a:t>
            </a:r>
            <a:r>
              <a:rPr lang="ru-RU" dirty="0" err="1">
                <a:latin typeface="Open Sans"/>
              </a:rPr>
              <a:t>моральне</a:t>
            </a:r>
            <a:r>
              <a:rPr lang="ru-RU" dirty="0">
                <a:latin typeface="Open Sans"/>
              </a:rPr>
              <a:t> та </a:t>
            </a:r>
            <a:r>
              <a:rPr lang="ru-RU" dirty="0" err="1">
                <a:latin typeface="Open Sans"/>
              </a:rPr>
              <a:t>естетичне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ставлення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людини</a:t>
            </a:r>
            <a:r>
              <a:rPr lang="ru-RU" dirty="0">
                <a:latin typeface="Open Sans"/>
              </a:rPr>
              <a:t> до </a:t>
            </a:r>
            <a:r>
              <a:rPr lang="ru-RU" dirty="0" err="1">
                <a:latin typeface="Open Sans"/>
              </a:rPr>
              <a:t>світу</a:t>
            </a:r>
            <a:r>
              <a:rPr lang="ru-RU" dirty="0">
                <a:latin typeface="Open Sans"/>
              </a:rPr>
              <a:t>; </a:t>
            </a:r>
            <a:endParaRPr lang="ru-RU" dirty="0" smtClean="0">
              <a:latin typeface="Open Sans"/>
            </a:endParaRPr>
          </a:p>
          <a:p>
            <a:pPr algn="just"/>
            <a:r>
              <a:rPr lang="ru-RU" dirty="0" err="1" smtClean="0">
                <a:latin typeface="Open Sans"/>
              </a:rPr>
              <a:t>виробляє</a:t>
            </a:r>
            <a:r>
              <a:rPr lang="ru-RU" dirty="0" smtClean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певні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критерії</a:t>
            </a:r>
            <a:r>
              <a:rPr lang="ru-RU" dirty="0">
                <a:latin typeface="Open Sans"/>
              </a:rPr>
              <a:t> і </a:t>
            </a:r>
            <a:r>
              <a:rPr lang="ru-RU" dirty="0" err="1">
                <a:latin typeface="Open Sans"/>
              </a:rPr>
              <a:t>принципи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суспільної</a:t>
            </a:r>
            <a:r>
              <a:rPr lang="ru-RU" dirty="0">
                <a:latin typeface="Open Sans"/>
              </a:rPr>
              <a:t> та </a:t>
            </a:r>
            <a:r>
              <a:rPr lang="ru-RU" dirty="0" err="1">
                <a:latin typeface="Open Sans"/>
              </a:rPr>
              <a:t>індивідуальної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діяльності</a:t>
            </a:r>
            <a:r>
              <a:rPr lang="ru-RU" dirty="0">
                <a:latin typeface="Open Sans"/>
              </a:rPr>
              <a:t>, </a:t>
            </a:r>
            <a:r>
              <a:rPr lang="ru-RU" dirty="0" err="1">
                <a:latin typeface="Open Sans"/>
              </a:rPr>
              <a:t>спираючись</a:t>
            </a:r>
            <a:r>
              <a:rPr lang="ru-RU" dirty="0">
                <a:latin typeface="Open Sans"/>
              </a:rPr>
              <a:t> не на авторитет, а на </a:t>
            </a:r>
            <a:r>
              <a:rPr lang="ru-RU" dirty="0" err="1">
                <a:latin typeface="Open Sans"/>
              </a:rPr>
              <a:t>знання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необхідності</a:t>
            </a:r>
            <a:r>
              <a:rPr lang="ru-RU" dirty="0">
                <a:latin typeface="Open Sans"/>
              </a:rPr>
              <a:t>.</a:t>
            </a:r>
          </a:p>
          <a:p>
            <a:pPr marL="0" indent="0">
              <a:buNone/>
            </a:pPr>
            <a:endParaRPr lang="ru-RU" dirty="0" smtClean="0">
              <a:latin typeface="Open Sans"/>
            </a:endParaRPr>
          </a:p>
          <a:p>
            <a:pPr marL="0" indent="0" algn="just">
              <a:buNone/>
            </a:pPr>
            <a:r>
              <a:rPr lang="ru-RU" dirty="0">
                <a:latin typeface="Open Sans"/>
              </a:rPr>
              <a:t>	</a:t>
            </a:r>
            <a:r>
              <a:rPr lang="ru-RU" dirty="0" smtClean="0">
                <a:latin typeface="Open Sans"/>
              </a:rPr>
              <a:t>Таким </a:t>
            </a:r>
            <a:r>
              <a:rPr lang="ru-RU" dirty="0">
                <a:latin typeface="Open Sans"/>
              </a:rPr>
              <a:t>чином, </a:t>
            </a:r>
            <a:r>
              <a:rPr lang="ru-RU" dirty="0" err="1">
                <a:latin typeface="Open Sans"/>
              </a:rPr>
              <a:t>філософський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світогляд</a:t>
            </a:r>
            <a:r>
              <a:rPr lang="ru-RU" dirty="0">
                <a:latin typeface="Open Sans"/>
              </a:rPr>
              <a:t>- </a:t>
            </a:r>
            <a:r>
              <a:rPr lang="ru-RU" dirty="0" err="1">
                <a:latin typeface="Open Sans"/>
              </a:rPr>
              <a:t>закономірний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етап</a:t>
            </a:r>
            <a:r>
              <a:rPr lang="ru-RU" dirty="0">
                <a:latin typeface="Open Sans"/>
              </a:rPr>
              <a:t> у духовному </a:t>
            </a:r>
            <a:r>
              <a:rPr lang="ru-RU" dirty="0" err="1">
                <a:latin typeface="Open Sans"/>
              </a:rPr>
              <a:t>розвитку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людства</a:t>
            </a:r>
            <a:r>
              <a:rPr lang="ru-RU" dirty="0">
                <a:latin typeface="Open Sans"/>
              </a:rPr>
              <a:t>, </a:t>
            </a:r>
            <a:r>
              <a:rPr lang="ru-RU" dirty="0" err="1">
                <a:latin typeface="Open Sans"/>
              </a:rPr>
              <a:t>який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був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обумовлений</a:t>
            </a:r>
            <a:r>
              <a:rPr lang="ru-RU" dirty="0">
                <a:latin typeface="Open Sans"/>
              </a:rPr>
              <a:t> як </a:t>
            </a:r>
            <a:r>
              <a:rPr lang="ru-RU" dirty="0" err="1">
                <a:latin typeface="Open Sans"/>
              </a:rPr>
              <a:t>змінами</a:t>
            </a:r>
            <a:r>
              <a:rPr lang="ru-RU" dirty="0">
                <a:latin typeface="Open Sans"/>
              </a:rPr>
              <a:t> в </a:t>
            </a:r>
            <a:r>
              <a:rPr lang="ru-RU" dirty="0" err="1">
                <a:latin typeface="Open Sans"/>
              </a:rPr>
              <a:t>суспільному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бутті</a:t>
            </a:r>
            <a:r>
              <a:rPr lang="ru-RU" dirty="0">
                <a:latin typeface="Open Sans"/>
              </a:rPr>
              <a:t> людей, так і </a:t>
            </a:r>
            <a:r>
              <a:rPr lang="ru-RU" dirty="0" err="1">
                <a:latin typeface="Open Sans"/>
              </a:rPr>
              <a:t>розвитком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різних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галузей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суспільної</a:t>
            </a:r>
            <a:r>
              <a:rPr lang="ru-RU" dirty="0">
                <a:latin typeface="Open Sans"/>
              </a:rPr>
              <a:t> </a:t>
            </a:r>
            <a:r>
              <a:rPr lang="ru-RU" dirty="0" err="1">
                <a:latin typeface="Open Sans"/>
              </a:rPr>
              <a:t>свідомості</a:t>
            </a:r>
            <a:r>
              <a:rPr lang="ru-RU" dirty="0">
                <a:latin typeface="Open Sans"/>
              </a:rPr>
              <a:t>.</a:t>
            </a: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941773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Східна та західна традиції філософствування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2052918"/>
            <a:ext cx="10229973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Давньогрецька та </a:t>
            </a:r>
            <a:r>
              <a:rPr lang="uk-UA" dirty="0" err="1"/>
              <a:t>давньосхідна</a:t>
            </a:r>
            <a:r>
              <a:rPr lang="uk-UA" dirty="0"/>
              <a:t> філософія виникають практично одночасно, але існує давня традиція починати історію філософії зі Сходу. Чому так?</a:t>
            </a:r>
            <a:endParaRPr lang="ru-RU" dirty="0"/>
          </a:p>
          <a:p>
            <a:pPr>
              <a:buNone/>
            </a:pPr>
            <a:r>
              <a:rPr lang="uk-UA" dirty="0"/>
              <a:t> </a:t>
            </a:r>
            <a:endParaRPr lang="ru-RU" dirty="0"/>
          </a:p>
          <a:p>
            <a:pPr algn="just"/>
            <a:r>
              <a:rPr lang="uk-UA" b="1" i="1" dirty="0" smtClean="0"/>
              <a:t>По-перше</a:t>
            </a:r>
            <a:r>
              <a:rPr lang="uk-UA" dirty="0"/>
              <a:t>, філософська думка Стародавнього Сходу спиралась на попередні традиційні тексти та канонічні духовні джерела. Тому сягала своїм корінням значно глибше, ніж антична</a:t>
            </a:r>
            <a:r>
              <a:rPr lang="uk-UA" dirty="0" smtClean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uk-UA" b="1" i="1" dirty="0"/>
              <a:t>По-друге</a:t>
            </a:r>
            <a:r>
              <a:rPr lang="uk-UA" dirty="0"/>
              <a:t>, тим, що східна філософія була значно тісніше переплетена із міфологією, релігією, магією, певними традиціями і обрядами. Тому тут краще прослідковується філософська рефлексія.</a:t>
            </a:r>
            <a:endParaRPr lang="ru-RU" dirty="0"/>
          </a:p>
          <a:p>
            <a:pPr marL="0" indent="0" algn="just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275955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Східна та західна традиції філософствування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2052918"/>
            <a:ext cx="10133257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i="1" u="wavy" dirty="0">
                <a:solidFill>
                  <a:srgbClr val="00FF00"/>
                </a:solidFill>
              </a:rPr>
              <a:t>Особливості </a:t>
            </a:r>
            <a:r>
              <a:rPr lang="uk-UA" b="1" i="1" u="wavy" dirty="0" smtClean="0">
                <a:solidFill>
                  <a:srgbClr val="00FF00"/>
                </a:solidFill>
              </a:rPr>
              <a:t>східної  традиції філософствування:</a:t>
            </a:r>
            <a:r>
              <a:rPr lang="uk-UA" b="1" i="1" dirty="0">
                <a:solidFill>
                  <a:srgbClr val="00FF00"/>
                </a:solidFill>
              </a:rPr>
              <a:t> </a:t>
            </a:r>
            <a:endParaRPr lang="uk-UA" b="1" i="1" dirty="0" smtClean="0">
              <a:solidFill>
                <a:srgbClr val="00FF00"/>
              </a:solidFill>
            </a:endParaRPr>
          </a:p>
          <a:p>
            <a:pPr marL="0" indent="0">
              <a:buNone/>
            </a:pPr>
            <a:endParaRPr lang="uk-UA" b="1" i="1" dirty="0" smtClean="0">
              <a:solidFill>
                <a:srgbClr val="00FF00"/>
              </a:solidFill>
            </a:endParaRPr>
          </a:p>
          <a:p>
            <a:pPr lvl="0" algn="just"/>
            <a:r>
              <a:rPr lang="uk-UA" b="1" dirty="0">
                <a:latin typeface="Arial" pitchFamily="34" charset="0"/>
                <a:cs typeface="Arial" pitchFamily="34" charset="0"/>
              </a:rPr>
              <a:t>Наявність єдиного духовного канону життя, якому підпорядковані всі основні сфери;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uk-UA" b="1" dirty="0">
                <a:latin typeface="Arial" pitchFamily="34" charset="0"/>
                <a:cs typeface="Arial" pitchFamily="34" charset="0"/>
              </a:rPr>
              <a:t>Відданість традиціям, цінування старого, освяченого віками, орієнтація на минуле (традиціоналізм);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uk-UA" b="1" dirty="0">
                <a:latin typeface="Arial" panose="020B0604020202020204" pitchFamily="34" charset="0"/>
                <a:cs typeface="Arial" panose="020B0604020202020204" pitchFamily="34" charset="0"/>
              </a:rPr>
              <a:t>Незацікавлене духовне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самозаглиблення</a:t>
            </a:r>
            <a:r>
              <a:rPr lang="uk-UA" b="1" dirty="0">
                <a:latin typeface="Arial" pitchFamily="34" charset="0"/>
                <a:cs typeface="Arial" pitchFamily="34" charset="0"/>
              </a:rPr>
              <a:t>, прагнення віддатися природному ходу речей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lvl="0" algn="just"/>
            <a:r>
              <a:rPr lang="uk-UA" b="1" dirty="0" smtClean="0">
                <a:latin typeface="Arial" pitchFamily="34" charset="0"/>
                <a:cs typeface="Arial" pitchFamily="34" charset="0"/>
              </a:rPr>
              <a:t>Домінування </a:t>
            </a:r>
            <a:r>
              <a:rPr lang="uk-UA" b="1" dirty="0">
                <a:latin typeface="Arial" pitchFamily="34" charset="0"/>
                <a:cs typeface="Arial" pitchFamily="34" charset="0"/>
              </a:rPr>
              <a:t>цілого (загального) над індивідуальним;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uk-UA" b="1" dirty="0">
                <a:latin typeface="Arial" pitchFamily="34" charset="0"/>
                <a:cs typeface="Arial" pitchFamily="34" charset="0"/>
              </a:rPr>
              <a:t>Образний, притчовий, афористичний стиль мислення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 algn="just"/>
            <a:endParaRPr lang="ru-RU" b="1" dirty="0">
              <a:latin typeface="Arial" pitchFamily="34" charset="0"/>
              <a:cs typeface="Arial" pitchFamily="34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62377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 ЛЕКЦІЇ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1548582"/>
            <a:ext cx="10046469" cy="4699818"/>
          </a:xfrm>
        </p:spPr>
        <p:txBody>
          <a:bodyPr/>
          <a:lstStyle/>
          <a:p>
            <a:r>
              <a:rPr lang="uk-UA" sz="2400" b="1" dirty="0" smtClean="0"/>
              <a:t>Поняття філософії</a:t>
            </a:r>
          </a:p>
          <a:p>
            <a:r>
              <a:rPr lang="uk-UA" sz="2400" b="1" dirty="0" smtClean="0"/>
              <a:t>Предмет та об'єкт філософського знання </a:t>
            </a:r>
          </a:p>
          <a:p>
            <a:r>
              <a:rPr lang="uk-UA" sz="2400" b="1" dirty="0" smtClean="0"/>
              <a:t>Функції філософії</a:t>
            </a:r>
          </a:p>
          <a:p>
            <a:r>
              <a:rPr lang="uk-UA" sz="2400" b="1" dirty="0" smtClean="0"/>
              <a:t>Філософські дисципліни </a:t>
            </a:r>
          </a:p>
          <a:p>
            <a:r>
              <a:rPr lang="uk-UA" sz="2400" b="1" dirty="0" smtClean="0"/>
              <a:t>Світогляд та його класифікація</a:t>
            </a:r>
          </a:p>
          <a:p>
            <a:r>
              <a:rPr lang="uk-UA" sz="2400" b="1" dirty="0" smtClean="0"/>
              <a:t>Східна та західна традиції філософствування</a:t>
            </a:r>
          </a:p>
          <a:p>
            <a:pPr algn="just"/>
            <a:r>
              <a:rPr lang="ru-RU" sz="2400" b="1" dirty="0" err="1"/>
              <a:t>Основні</a:t>
            </a:r>
            <a:r>
              <a:rPr lang="ru-RU" sz="2400" b="1" dirty="0"/>
              <a:t> </a:t>
            </a:r>
            <a:r>
              <a:rPr lang="ru-RU" sz="2400" b="1" dirty="0" err="1"/>
              <a:t>етапи</a:t>
            </a:r>
            <a:r>
              <a:rPr lang="ru-RU" sz="2400" b="1" dirty="0"/>
              <a:t> </a:t>
            </a:r>
            <a:r>
              <a:rPr lang="ru-RU" sz="2400" b="1" dirty="0" err="1"/>
              <a:t>розвитку</a:t>
            </a:r>
            <a:r>
              <a:rPr lang="ru-RU" sz="2400" b="1" dirty="0"/>
              <a:t> </a:t>
            </a:r>
            <a:r>
              <a:rPr lang="ru-RU" sz="2400" b="1" dirty="0" err="1"/>
              <a:t>філософського</a:t>
            </a:r>
            <a:r>
              <a:rPr lang="ru-RU" sz="2400" b="1" dirty="0"/>
              <a:t> </a:t>
            </a:r>
            <a:r>
              <a:rPr lang="ru-RU" sz="2400" b="1" dirty="0" err="1"/>
              <a:t>знання</a:t>
            </a:r>
            <a:r>
              <a:rPr lang="ru-RU" sz="2400" b="1" dirty="0"/>
              <a:t>. </a:t>
            </a:r>
            <a:r>
              <a:rPr lang="ru-RU" sz="2400" b="1" dirty="0" err="1"/>
              <a:t>Методологія</a:t>
            </a:r>
            <a:r>
              <a:rPr lang="ru-RU" sz="2400" b="1" dirty="0"/>
              <a:t> </a:t>
            </a:r>
            <a:r>
              <a:rPr lang="ru-RU" sz="2400" b="1" dirty="0" err="1"/>
              <a:t>історикофілософського</a:t>
            </a:r>
            <a:r>
              <a:rPr lang="ru-RU" sz="2400" b="1" dirty="0"/>
              <a:t> </a:t>
            </a:r>
            <a:r>
              <a:rPr lang="ru-RU" sz="2400" b="1" dirty="0" err="1"/>
              <a:t>пізнання</a:t>
            </a:r>
            <a:r>
              <a:rPr lang="ru-RU" sz="2400" b="1" dirty="0"/>
              <a:t> </a:t>
            </a:r>
            <a:endParaRPr lang="uk-UA" sz="2400" b="1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281377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Східна та західна традиції філософствування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b="1" i="1" u="wavy" dirty="0" smtClean="0">
                <a:solidFill>
                  <a:srgbClr val="00FF00"/>
                </a:solidFill>
                <a:latin typeface="Arial" pitchFamily="34" charset="0"/>
                <a:cs typeface="Arial" pitchFamily="34" charset="0"/>
              </a:rPr>
              <a:t>Особливості західної </a:t>
            </a:r>
            <a:r>
              <a:rPr lang="uk-UA" b="1" i="1" u="wavy" dirty="0">
                <a:solidFill>
                  <a:srgbClr val="00FF00"/>
                </a:solidFill>
              </a:rPr>
              <a:t>традиції філософствування:</a:t>
            </a:r>
            <a:r>
              <a:rPr lang="uk-UA" b="1" i="1" dirty="0">
                <a:solidFill>
                  <a:srgbClr val="00FF00"/>
                </a:solidFill>
              </a:rPr>
              <a:t> </a:t>
            </a:r>
          </a:p>
          <a:p>
            <a:pPr marL="0" indent="0">
              <a:buNone/>
            </a:pPr>
            <a:endParaRPr lang="uk-UA" b="1" i="1" u="wavy" dirty="0" smtClean="0">
              <a:solidFill>
                <a:srgbClr val="00FF00"/>
              </a:solidFill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uk-UA" b="1" dirty="0">
                <a:latin typeface="Arial" pitchFamily="34" charset="0"/>
                <a:cs typeface="Arial" pitchFamily="34" charset="0"/>
              </a:rPr>
              <a:t>Відносна 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автономність </a:t>
            </a:r>
            <a:r>
              <a:rPr lang="uk-UA" b="1" dirty="0">
                <a:latin typeface="Arial" pitchFamily="34" charset="0"/>
                <a:cs typeface="Arial" pitchFamily="34" charset="0"/>
              </a:rPr>
              <a:t>різних сфер суспільного життя (політики, економіки тощо);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uk-UA" b="1" dirty="0">
                <a:latin typeface="Arial" pitchFamily="34" charset="0"/>
                <a:cs typeface="Arial" pitchFamily="34" charset="0"/>
              </a:rPr>
              <a:t>Відданість новаціям, цінування нового, орієнтація на майбутнє;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uk-UA" b="1" dirty="0" err="1">
                <a:latin typeface="Arial" pitchFamily="34" charset="0"/>
                <a:cs typeface="Arial" pitchFamily="34" charset="0"/>
              </a:rPr>
              <a:t>Активізм</a:t>
            </a:r>
            <a:r>
              <a:rPr lang="uk-UA" b="1" dirty="0">
                <a:latin typeface="Arial" pitchFamily="34" charset="0"/>
                <a:cs typeface="Arial" pitchFamily="34" charset="0"/>
              </a:rPr>
              <a:t>, прагнення змінити дійсність;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uk-UA" b="1" dirty="0">
                <a:latin typeface="Arial" pitchFamily="34" charset="0"/>
                <a:cs typeface="Arial" pitchFamily="34" charset="0"/>
              </a:rPr>
              <a:t>Домінування індивідуального над загальним;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uk-UA" b="1" dirty="0">
                <a:latin typeface="Arial" pitchFamily="34" charset="0"/>
                <a:cs typeface="Arial" pitchFamily="34" charset="0"/>
              </a:rPr>
              <a:t>Раціональне, аналітичне, </a:t>
            </a:r>
            <a:r>
              <a:rPr lang="uk-UA" b="1" dirty="0" err="1">
                <a:latin typeface="Arial" pitchFamily="34" charset="0"/>
                <a:cs typeface="Arial" pitchFamily="34" charset="0"/>
              </a:rPr>
              <a:t>логічно</a:t>
            </a:r>
            <a:r>
              <a:rPr lang="uk-UA" b="1" dirty="0">
                <a:latin typeface="Arial" pitchFamily="34" charset="0"/>
                <a:cs typeface="Arial" pitchFamily="34" charset="0"/>
              </a:rPr>
              <a:t> послідовне мислення.</a:t>
            </a:r>
            <a:endParaRPr lang="ru-RU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0409072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81114"/>
          </a:xfrm>
        </p:spPr>
        <p:txBody>
          <a:bodyPr/>
          <a:lstStyle/>
          <a:p>
            <a:r>
              <a:rPr lang="ru-RU" sz="2800" dirty="0" err="1"/>
              <a:t>Основні</a:t>
            </a:r>
            <a:r>
              <a:rPr lang="ru-RU" sz="2800" dirty="0"/>
              <a:t> </a:t>
            </a:r>
            <a:r>
              <a:rPr lang="ru-RU" sz="2800" dirty="0" err="1"/>
              <a:t>етапи</a:t>
            </a:r>
            <a:r>
              <a:rPr lang="ru-RU" sz="2800" dirty="0"/>
              <a:t> </a:t>
            </a:r>
            <a:r>
              <a:rPr lang="ru-RU" sz="2800" dirty="0" err="1"/>
              <a:t>розвитку</a:t>
            </a:r>
            <a:r>
              <a:rPr lang="ru-RU" sz="2800" dirty="0"/>
              <a:t> </a:t>
            </a:r>
            <a:r>
              <a:rPr lang="ru-RU" sz="2800" dirty="0" err="1"/>
              <a:t>філософського</a:t>
            </a:r>
            <a:r>
              <a:rPr lang="ru-RU" sz="2800" dirty="0"/>
              <a:t> </a:t>
            </a:r>
            <a:r>
              <a:rPr lang="ru-RU" sz="2800" dirty="0" err="1"/>
              <a:t>знання</a:t>
            </a:r>
            <a:r>
              <a:rPr lang="ru-RU" sz="2800" dirty="0"/>
              <a:t>. </a:t>
            </a:r>
            <a:r>
              <a:rPr lang="ru-RU" sz="2800" dirty="0" err="1"/>
              <a:t>Методологія</a:t>
            </a:r>
            <a:r>
              <a:rPr lang="ru-RU" sz="2800" dirty="0"/>
              <a:t> </a:t>
            </a:r>
            <a:r>
              <a:rPr lang="ru-RU" sz="2800" dirty="0" err="1"/>
              <a:t>історикофілософського</a:t>
            </a:r>
            <a:r>
              <a:rPr lang="ru-RU" sz="2800" dirty="0"/>
              <a:t> </a:t>
            </a:r>
            <a:r>
              <a:rPr lang="ru-RU" sz="2800" dirty="0" err="1" smtClean="0"/>
              <a:t>пізнання</a:t>
            </a:r>
            <a:r>
              <a:rPr lang="ru-RU" sz="2800" dirty="0" smtClean="0"/>
              <a:t>. 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6112" y="1533832"/>
            <a:ext cx="11373824" cy="4714567"/>
          </a:xfrm>
        </p:spPr>
        <p:txBody>
          <a:bodyPr/>
          <a:lstStyle/>
          <a:p>
            <a:r>
              <a:rPr lang="ru-RU" b="1" dirty="0" err="1">
                <a:solidFill>
                  <a:srgbClr val="FFFF00"/>
                </a:solidFill>
              </a:rPr>
              <a:t>Світовий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філософський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процес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характеризується</a:t>
            </a:r>
            <a:r>
              <a:rPr lang="ru-RU" b="1" dirty="0">
                <a:solidFill>
                  <a:srgbClr val="FFFF00"/>
                </a:solidFill>
              </a:rPr>
              <a:t> такими </a:t>
            </a:r>
            <a:r>
              <a:rPr lang="ru-RU" b="1" dirty="0" err="1">
                <a:solidFill>
                  <a:srgbClr val="FFFF00"/>
                </a:solidFill>
              </a:rPr>
              <a:t>основними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етапами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>
                <a:solidFill>
                  <a:srgbClr val="FFFF00"/>
                </a:solidFill>
              </a:rPr>
              <a:t>свого</a:t>
            </a:r>
            <a:r>
              <a:rPr lang="ru-RU" b="1" dirty="0">
                <a:solidFill>
                  <a:srgbClr val="FFFF00"/>
                </a:solidFill>
              </a:rPr>
              <a:t> </a:t>
            </a:r>
            <a:r>
              <a:rPr lang="ru-RU" b="1" dirty="0" err="1" smtClean="0">
                <a:solidFill>
                  <a:srgbClr val="FFFF00"/>
                </a:solidFill>
              </a:rPr>
              <a:t>розвитку</a:t>
            </a:r>
            <a:r>
              <a:rPr lang="ru-RU" b="1" dirty="0">
                <a:solidFill>
                  <a:srgbClr val="FFFF00"/>
                </a:solidFill>
              </a:rPr>
              <a:t>: </a:t>
            </a:r>
            <a:endParaRPr lang="ru-RU" b="1" dirty="0" smtClean="0">
              <a:solidFill>
                <a:srgbClr val="FFFF00"/>
              </a:solidFill>
            </a:endParaRPr>
          </a:p>
          <a:p>
            <a:pPr lvl="1"/>
            <a:r>
              <a:rPr lang="ru-RU" b="1" dirty="0" err="1" smtClean="0">
                <a:solidFill>
                  <a:srgbClr val="FFC000"/>
                </a:solidFill>
              </a:rPr>
              <a:t>Антична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r>
              <a:rPr lang="uk-UA" b="1" dirty="0" smtClean="0">
                <a:solidFill>
                  <a:srgbClr val="FFC000"/>
                </a:solidFill>
              </a:rPr>
              <a:t>філософія   (з </a:t>
            </a:r>
            <a:r>
              <a:rPr lang="en-US" b="1" dirty="0" smtClean="0">
                <a:solidFill>
                  <a:srgbClr val="FFC000"/>
                </a:solidFill>
              </a:rPr>
              <a:t>IIV </a:t>
            </a:r>
            <a:r>
              <a:rPr lang="ru-RU" b="1" dirty="0" smtClean="0">
                <a:solidFill>
                  <a:srgbClr val="FFC000"/>
                </a:solidFill>
              </a:rPr>
              <a:t>ст. до </a:t>
            </a:r>
            <a:r>
              <a:rPr lang="ru-RU" b="1" dirty="0" err="1" smtClean="0">
                <a:solidFill>
                  <a:srgbClr val="FFC000"/>
                </a:solidFill>
              </a:rPr>
              <a:t>н.е</a:t>
            </a:r>
            <a:r>
              <a:rPr lang="ru-RU" b="1" dirty="0" smtClean="0">
                <a:solidFill>
                  <a:srgbClr val="FFC000"/>
                </a:solidFill>
              </a:rPr>
              <a:t>. – </a:t>
            </a:r>
            <a:r>
              <a:rPr lang="uk-UA" b="1" dirty="0" smtClean="0">
                <a:solidFill>
                  <a:srgbClr val="FFC000"/>
                </a:solidFill>
              </a:rPr>
              <a:t>І ст. н.е.), яка включає в себе три оригінальних осередки розвитки світоглядно-філософських систем:</a:t>
            </a:r>
          </a:p>
          <a:p>
            <a:pPr lvl="2"/>
            <a:r>
              <a:rPr lang="ru-RU" b="1" dirty="0" err="1">
                <a:solidFill>
                  <a:srgbClr val="66FFFF"/>
                </a:solidFill>
              </a:rPr>
              <a:t>Давньоіндійська</a:t>
            </a:r>
            <a:r>
              <a:rPr lang="ru-RU" b="1" dirty="0">
                <a:solidFill>
                  <a:srgbClr val="66FFFF"/>
                </a:solidFill>
              </a:rPr>
              <a:t> </a:t>
            </a:r>
            <a:r>
              <a:rPr lang="ru-RU" b="1" dirty="0" err="1">
                <a:solidFill>
                  <a:srgbClr val="66FFFF"/>
                </a:solidFill>
              </a:rPr>
              <a:t>філософія</a:t>
            </a:r>
            <a:endParaRPr lang="ru-RU" b="1" dirty="0">
              <a:solidFill>
                <a:srgbClr val="66FFFF"/>
              </a:solidFill>
            </a:endParaRPr>
          </a:p>
          <a:p>
            <a:pPr lvl="3"/>
            <a:r>
              <a:rPr lang="ru-RU" dirty="0" err="1"/>
              <a:t>Ортодоксальні</a:t>
            </a:r>
            <a:r>
              <a:rPr lang="ru-RU" dirty="0"/>
              <a:t>  </a:t>
            </a:r>
            <a:r>
              <a:rPr lang="ru-RU" dirty="0" err="1"/>
              <a:t>школи</a:t>
            </a:r>
            <a:r>
              <a:rPr lang="ru-RU" dirty="0"/>
              <a:t> - веданта, </a:t>
            </a:r>
            <a:r>
              <a:rPr lang="ru-RU" dirty="0" err="1"/>
              <a:t>міманса</a:t>
            </a:r>
            <a:r>
              <a:rPr lang="ru-RU" dirty="0"/>
              <a:t>, </a:t>
            </a:r>
            <a:r>
              <a:rPr lang="ru-RU" dirty="0" err="1"/>
              <a:t>вайшешика</a:t>
            </a:r>
            <a:r>
              <a:rPr lang="ru-RU" dirty="0"/>
              <a:t>, </a:t>
            </a:r>
            <a:r>
              <a:rPr lang="ru-RU" dirty="0" err="1"/>
              <a:t>санкх’я</a:t>
            </a:r>
            <a:r>
              <a:rPr lang="ru-RU" dirty="0"/>
              <a:t>, </a:t>
            </a:r>
            <a:r>
              <a:rPr lang="ru-RU" dirty="0" err="1"/>
              <a:t>ньяя</a:t>
            </a:r>
            <a:r>
              <a:rPr lang="ru-RU" dirty="0"/>
              <a:t>, йога. </a:t>
            </a:r>
          </a:p>
          <a:p>
            <a:pPr lvl="3"/>
            <a:r>
              <a:rPr lang="ru-RU" dirty="0" err="1"/>
              <a:t>Неортодоксальні</a:t>
            </a:r>
            <a:r>
              <a:rPr lang="ru-RU" dirty="0"/>
              <a:t> </a:t>
            </a:r>
            <a:r>
              <a:rPr lang="ru-RU" dirty="0" err="1"/>
              <a:t>школи</a:t>
            </a:r>
            <a:r>
              <a:rPr lang="ru-RU" dirty="0"/>
              <a:t> - буддизм, </a:t>
            </a:r>
            <a:r>
              <a:rPr lang="ru-RU" dirty="0" err="1"/>
              <a:t>джайнізм</a:t>
            </a:r>
            <a:r>
              <a:rPr lang="ru-RU" dirty="0"/>
              <a:t>, </a:t>
            </a:r>
            <a:r>
              <a:rPr lang="ru-RU" dirty="0" err="1"/>
              <a:t>чарвака</a:t>
            </a:r>
            <a:r>
              <a:rPr lang="ru-RU" dirty="0"/>
              <a:t>-локаята</a:t>
            </a:r>
          </a:p>
          <a:p>
            <a:pPr lvl="2"/>
            <a:r>
              <a:rPr lang="ru-RU" b="1" dirty="0" err="1" smtClean="0">
                <a:solidFill>
                  <a:srgbClr val="66FFFF"/>
                </a:solidFill>
              </a:rPr>
              <a:t>Давньокитайська</a:t>
            </a:r>
            <a:r>
              <a:rPr lang="ru-RU" b="1" dirty="0" smtClean="0">
                <a:solidFill>
                  <a:srgbClr val="66FFFF"/>
                </a:solidFill>
              </a:rPr>
              <a:t> </a:t>
            </a:r>
            <a:r>
              <a:rPr lang="ru-RU" b="1" dirty="0" err="1" smtClean="0">
                <a:solidFill>
                  <a:srgbClr val="66FFFF"/>
                </a:solidFill>
              </a:rPr>
              <a:t>філософія</a:t>
            </a:r>
            <a:endParaRPr lang="ru-RU" b="1" dirty="0">
              <a:solidFill>
                <a:srgbClr val="66FFFF"/>
              </a:solidFill>
            </a:endParaRPr>
          </a:p>
          <a:p>
            <a:pPr lvl="3"/>
            <a:r>
              <a:rPr lang="ru-RU" dirty="0"/>
              <a:t>даосизм, </a:t>
            </a:r>
            <a:r>
              <a:rPr lang="ru-RU" dirty="0" err="1"/>
              <a:t>конфуціанство</a:t>
            </a:r>
            <a:r>
              <a:rPr lang="ru-RU" dirty="0"/>
              <a:t>, </a:t>
            </a:r>
            <a:r>
              <a:rPr lang="ru-RU" dirty="0" err="1"/>
              <a:t>моїзм</a:t>
            </a:r>
            <a:r>
              <a:rPr lang="ru-RU" dirty="0"/>
              <a:t>, </a:t>
            </a:r>
            <a:r>
              <a:rPr lang="ru-RU" dirty="0" err="1"/>
              <a:t>легізм</a:t>
            </a:r>
            <a:endParaRPr lang="uk-UA" b="1" dirty="0" smtClean="0">
              <a:solidFill>
                <a:srgbClr val="FFC000"/>
              </a:solidFill>
            </a:endParaRPr>
          </a:p>
          <a:p>
            <a:pPr lvl="2"/>
            <a:r>
              <a:rPr lang="ru-RU" b="1" dirty="0" err="1" smtClean="0">
                <a:solidFill>
                  <a:srgbClr val="66FFFF"/>
                </a:solidFill>
              </a:rPr>
              <a:t>Давньогрецька</a:t>
            </a:r>
            <a:r>
              <a:rPr lang="ru-RU" b="1" dirty="0" smtClean="0">
                <a:solidFill>
                  <a:srgbClr val="66FFFF"/>
                </a:solidFill>
              </a:rPr>
              <a:t> </a:t>
            </a:r>
            <a:r>
              <a:rPr lang="ru-RU" b="1" dirty="0" err="1" smtClean="0">
                <a:solidFill>
                  <a:srgbClr val="66FFFF"/>
                </a:solidFill>
              </a:rPr>
              <a:t>філософія</a:t>
            </a:r>
            <a:endParaRPr lang="ru-RU" b="1" dirty="0" smtClean="0">
              <a:solidFill>
                <a:srgbClr val="66FFFF"/>
              </a:solidFill>
            </a:endParaRPr>
          </a:p>
          <a:p>
            <a:pPr lvl="3"/>
            <a:r>
              <a:rPr lang="ru-RU" dirty="0" err="1" smtClean="0"/>
              <a:t>Натурфілософія</a:t>
            </a:r>
            <a:r>
              <a:rPr lang="ru-RU" dirty="0" smtClean="0"/>
              <a:t> (Фалес, </a:t>
            </a:r>
            <a:r>
              <a:rPr lang="ru-RU" dirty="0" err="1" smtClean="0"/>
              <a:t>Анаксімандр</a:t>
            </a:r>
            <a:r>
              <a:rPr lang="ru-RU" dirty="0" smtClean="0"/>
              <a:t>, </a:t>
            </a:r>
            <a:r>
              <a:rPr lang="ru-RU" dirty="0" err="1" smtClean="0"/>
              <a:t>Анаксімен</a:t>
            </a:r>
            <a:r>
              <a:rPr lang="ru-RU" dirty="0" smtClean="0"/>
              <a:t>, </a:t>
            </a:r>
            <a:r>
              <a:rPr lang="ru-RU" dirty="0" err="1" smtClean="0"/>
              <a:t>Геракліт</a:t>
            </a:r>
            <a:r>
              <a:rPr lang="ru-RU" dirty="0" smtClean="0"/>
              <a:t>, </a:t>
            </a:r>
            <a:r>
              <a:rPr lang="ru-RU" dirty="0" err="1" smtClean="0"/>
              <a:t>Піфагор</a:t>
            </a:r>
            <a:r>
              <a:rPr lang="ru-RU" dirty="0" smtClean="0"/>
              <a:t>, </a:t>
            </a:r>
            <a:r>
              <a:rPr lang="ru-RU" dirty="0" err="1" smtClean="0"/>
              <a:t>Демокріт</a:t>
            </a:r>
            <a:r>
              <a:rPr lang="ru-RU" dirty="0" smtClean="0"/>
              <a:t>) </a:t>
            </a:r>
          </a:p>
          <a:p>
            <a:pPr lvl="3"/>
            <a:r>
              <a:rPr lang="ru-RU" dirty="0" err="1" smtClean="0"/>
              <a:t>Класичний</a:t>
            </a:r>
            <a:r>
              <a:rPr lang="ru-RU" dirty="0" smtClean="0"/>
              <a:t> </a:t>
            </a:r>
            <a:r>
              <a:rPr lang="ru-RU" dirty="0" err="1" smtClean="0"/>
              <a:t>етап</a:t>
            </a:r>
            <a:r>
              <a:rPr lang="ru-RU" dirty="0" smtClean="0"/>
              <a:t> (</a:t>
            </a:r>
            <a:r>
              <a:rPr lang="ru-RU" dirty="0" err="1" smtClean="0"/>
              <a:t>Софісти</a:t>
            </a:r>
            <a:r>
              <a:rPr lang="ru-RU" dirty="0" smtClean="0"/>
              <a:t>, Сократ</a:t>
            </a:r>
            <a:r>
              <a:rPr lang="ru-RU" dirty="0"/>
              <a:t>, Платон, </a:t>
            </a:r>
            <a:r>
              <a:rPr lang="ru-RU" dirty="0" smtClean="0"/>
              <a:t>Аристотель)</a:t>
            </a:r>
          </a:p>
          <a:p>
            <a:pPr lvl="3"/>
            <a:r>
              <a:rPr lang="uk-UA" dirty="0" err="1" smtClean="0"/>
              <a:t>Еліністичний</a:t>
            </a:r>
            <a:r>
              <a:rPr lang="uk-UA" dirty="0" smtClean="0"/>
              <a:t> етап (стоїки, </a:t>
            </a:r>
            <a:r>
              <a:rPr lang="uk-UA" dirty="0" err="1" smtClean="0"/>
              <a:t>скиптики</a:t>
            </a:r>
            <a:r>
              <a:rPr lang="uk-UA" dirty="0" smtClean="0"/>
              <a:t>, епікурейці, неоплатоніки)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6591260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169605"/>
          </a:xfrm>
        </p:spPr>
        <p:txBody>
          <a:bodyPr/>
          <a:lstStyle/>
          <a:p>
            <a:r>
              <a:rPr lang="ru-RU" sz="2800" dirty="0" err="1"/>
              <a:t>Основні</a:t>
            </a:r>
            <a:r>
              <a:rPr lang="ru-RU" sz="2800" dirty="0"/>
              <a:t> </a:t>
            </a:r>
            <a:r>
              <a:rPr lang="ru-RU" sz="2800" dirty="0" err="1"/>
              <a:t>етапи</a:t>
            </a:r>
            <a:r>
              <a:rPr lang="ru-RU" sz="2800" dirty="0"/>
              <a:t> </a:t>
            </a:r>
            <a:r>
              <a:rPr lang="ru-RU" sz="2800" dirty="0" err="1"/>
              <a:t>розвитку</a:t>
            </a:r>
            <a:r>
              <a:rPr lang="ru-RU" sz="2800" dirty="0"/>
              <a:t> </a:t>
            </a:r>
            <a:r>
              <a:rPr lang="ru-RU" sz="2800" dirty="0" err="1"/>
              <a:t>філософського</a:t>
            </a:r>
            <a:r>
              <a:rPr lang="ru-RU" sz="2800" dirty="0"/>
              <a:t> </a:t>
            </a:r>
            <a:r>
              <a:rPr lang="ru-RU" sz="2800" dirty="0" err="1"/>
              <a:t>знання</a:t>
            </a:r>
            <a:r>
              <a:rPr lang="ru-RU" sz="2800" dirty="0"/>
              <a:t>. </a:t>
            </a:r>
            <a:r>
              <a:rPr lang="ru-RU" sz="2800" dirty="0" err="1"/>
              <a:t>Методологія</a:t>
            </a:r>
            <a:r>
              <a:rPr lang="ru-RU" sz="2800" dirty="0"/>
              <a:t> </a:t>
            </a:r>
            <a:r>
              <a:rPr lang="ru-RU" sz="2800" dirty="0" err="1"/>
              <a:t>історикофілософського</a:t>
            </a:r>
            <a:r>
              <a:rPr lang="ru-RU" sz="2800" dirty="0"/>
              <a:t> </a:t>
            </a:r>
            <a:r>
              <a:rPr lang="ru-RU" sz="2800" dirty="0" err="1"/>
              <a:t>пізнання</a:t>
            </a:r>
            <a:r>
              <a:rPr lang="ru-RU" sz="2800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2052918"/>
            <a:ext cx="10798636" cy="4195481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>
                <a:solidFill>
                  <a:srgbClr val="FFC000"/>
                </a:solidFill>
              </a:rPr>
              <a:t>Середньовічна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 smtClean="0">
                <a:solidFill>
                  <a:srgbClr val="FFC000"/>
                </a:solidFill>
              </a:rPr>
              <a:t>філософія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r>
              <a:rPr lang="ru-RU" b="1" dirty="0">
                <a:solidFill>
                  <a:srgbClr val="FFC000"/>
                </a:solidFill>
              </a:rPr>
              <a:t>(І-</a:t>
            </a:r>
            <a:r>
              <a:rPr lang="en-US" b="1" dirty="0">
                <a:solidFill>
                  <a:srgbClr val="FFC000"/>
                </a:solidFill>
              </a:rPr>
              <a:t>XV </a:t>
            </a:r>
            <a:r>
              <a:rPr lang="ru-RU" b="1" dirty="0">
                <a:solidFill>
                  <a:srgbClr val="FFC000"/>
                </a:solidFill>
              </a:rPr>
              <a:t>ст. </a:t>
            </a:r>
            <a:r>
              <a:rPr lang="ru-RU" b="1" dirty="0" err="1">
                <a:solidFill>
                  <a:srgbClr val="FFC000"/>
                </a:solidFill>
              </a:rPr>
              <a:t>н.е</a:t>
            </a:r>
            <a:r>
              <a:rPr lang="ru-RU" b="1" dirty="0" smtClean="0">
                <a:solidFill>
                  <a:srgbClr val="FFC000"/>
                </a:solidFill>
              </a:rPr>
              <a:t>.)</a:t>
            </a:r>
          </a:p>
          <a:p>
            <a:pPr lvl="1"/>
            <a:r>
              <a:rPr lang="uk-UA" b="1" dirty="0"/>
              <a:t>Патристика </a:t>
            </a:r>
            <a:r>
              <a:rPr lang="uk-UA" sz="1700" dirty="0" smtClean="0"/>
              <a:t>(Г. </a:t>
            </a:r>
            <a:r>
              <a:rPr lang="uk-UA" sz="1700" dirty="0" err="1" smtClean="0"/>
              <a:t>Ниський</a:t>
            </a:r>
            <a:r>
              <a:rPr lang="uk-UA" sz="1700" dirty="0" smtClean="0"/>
              <a:t>, </a:t>
            </a:r>
            <a:r>
              <a:rPr lang="ru-RU" sz="1700" dirty="0" smtClean="0"/>
              <a:t>Ф. </a:t>
            </a:r>
            <a:r>
              <a:rPr lang="ru-RU" sz="1700" dirty="0" err="1"/>
              <a:t>Александрійський</a:t>
            </a:r>
            <a:r>
              <a:rPr lang="ru-RU" sz="1700" dirty="0"/>
              <a:t>, </a:t>
            </a:r>
            <a:r>
              <a:rPr lang="ru-RU" sz="1700" dirty="0" smtClean="0"/>
              <a:t>Ю. </a:t>
            </a:r>
            <a:r>
              <a:rPr lang="ru-RU" sz="1700" dirty="0"/>
              <a:t>Мученик,</a:t>
            </a:r>
            <a:r>
              <a:rPr lang="uk-UA" sz="1700" dirty="0" smtClean="0"/>
              <a:t>, </a:t>
            </a:r>
            <a:r>
              <a:rPr lang="uk-UA" sz="1700" dirty="0" err="1" smtClean="0"/>
              <a:t>Тертуліан</a:t>
            </a:r>
            <a:r>
              <a:rPr lang="uk-UA" sz="1700" dirty="0" smtClean="0"/>
              <a:t>, </a:t>
            </a:r>
            <a:r>
              <a:rPr lang="uk-UA" sz="1700" dirty="0" err="1" smtClean="0"/>
              <a:t>Оріген</a:t>
            </a:r>
            <a:r>
              <a:rPr lang="uk-UA" sz="1700" dirty="0" smtClean="0"/>
              <a:t>, </a:t>
            </a:r>
            <a:r>
              <a:rPr lang="ru-RU" sz="1700" dirty="0" smtClean="0"/>
              <a:t>А</a:t>
            </a:r>
            <a:r>
              <a:rPr lang="ru-RU" sz="1700" dirty="0"/>
              <a:t>. </a:t>
            </a:r>
            <a:r>
              <a:rPr lang="ru-RU" sz="1700" dirty="0" err="1"/>
              <a:t>Блаженний</a:t>
            </a:r>
            <a:r>
              <a:rPr lang="uk-UA" sz="1700" dirty="0"/>
              <a:t>)</a:t>
            </a:r>
          </a:p>
          <a:p>
            <a:pPr lvl="1" algn="just"/>
            <a:r>
              <a:rPr lang="uk-UA" b="1" dirty="0" smtClean="0"/>
              <a:t>Схоластика </a:t>
            </a:r>
            <a:r>
              <a:rPr lang="uk-UA" sz="1700" dirty="0" smtClean="0"/>
              <a:t>(</a:t>
            </a:r>
            <a:r>
              <a:rPr lang="ru-RU" sz="1700" dirty="0" err="1" smtClean="0"/>
              <a:t>І.Скот</a:t>
            </a:r>
            <a:r>
              <a:rPr lang="ru-RU" sz="1700" dirty="0" smtClean="0"/>
              <a:t> </a:t>
            </a:r>
            <a:r>
              <a:rPr lang="ru-RU" sz="1700" dirty="0" err="1"/>
              <a:t>Еріуґена</a:t>
            </a:r>
            <a:r>
              <a:rPr lang="ru-RU" sz="1700" dirty="0"/>
              <a:t>, </a:t>
            </a:r>
            <a:r>
              <a:rPr lang="ru-RU" sz="1700" dirty="0" smtClean="0"/>
              <a:t>П. </a:t>
            </a:r>
            <a:r>
              <a:rPr lang="ru-RU" sz="1700" dirty="0"/>
              <a:t>Абеляр, </a:t>
            </a:r>
            <a:r>
              <a:rPr lang="ru-RU" sz="1700" dirty="0" smtClean="0"/>
              <a:t>А. </a:t>
            </a:r>
            <a:r>
              <a:rPr lang="ru-RU" sz="1700" dirty="0" err="1" smtClean="0"/>
              <a:t>Кентерберійський</a:t>
            </a:r>
            <a:r>
              <a:rPr lang="ru-RU" sz="1700" dirty="0"/>
              <a:t>, Альберта Великого, </a:t>
            </a:r>
            <a:r>
              <a:rPr lang="ru-RU" sz="1700" dirty="0" err="1"/>
              <a:t>Бонавентури</a:t>
            </a:r>
            <a:r>
              <a:rPr lang="ru-RU" sz="1700" dirty="0"/>
              <a:t>,  </a:t>
            </a:r>
            <a:r>
              <a:rPr lang="ru-RU" sz="1700" dirty="0" smtClean="0"/>
              <a:t>Т. </a:t>
            </a:r>
            <a:r>
              <a:rPr lang="ru-RU" sz="1700" dirty="0" err="1" smtClean="0"/>
              <a:t>Аквінський</a:t>
            </a:r>
            <a:r>
              <a:rPr lang="uk-UA" sz="1700" dirty="0" smtClean="0"/>
              <a:t>)</a:t>
            </a:r>
          </a:p>
          <a:p>
            <a:pPr algn="just"/>
            <a:r>
              <a:rPr lang="ru-RU" b="1" dirty="0" err="1" smtClean="0">
                <a:solidFill>
                  <a:srgbClr val="FFC000"/>
                </a:solidFill>
              </a:rPr>
              <a:t>Доба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r>
              <a:rPr lang="ru-RU" b="1" dirty="0" err="1" smtClean="0">
                <a:solidFill>
                  <a:srgbClr val="FFC000"/>
                </a:solidFill>
              </a:rPr>
              <a:t>Відродження</a:t>
            </a:r>
            <a:r>
              <a:rPr lang="ru-RU" b="1" dirty="0" smtClean="0">
                <a:solidFill>
                  <a:srgbClr val="FFC000"/>
                </a:solidFill>
              </a:rPr>
              <a:t> </a:t>
            </a:r>
            <a:r>
              <a:rPr lang="ru-RU" sz="1700" dirty="0" smtClean="0"/>
              <a:t>(Д. </a:t>
            </a:r>
            <a:r>
              <a:rPr lang="ru-RU" sz="1700" dirty="0" err="1" smtClean="0"/>
              <a:t>Аліг’єрі</a:t>
            </a:r>
            <a:r>
              <a:rPr lang="ru-RU" sz="1700" dirty="0"/>
              <a:t>, </a:t>
            </a:r>
            <a:r>
              <a:rPr lang="ru-RU" sz="1700" dirty="0" smtClean="0"/>
              <a:t>Ф. </a:t>
            </a:r>
            <a:r>
              <a:rPr lang="ru-RU" sz="1700" dirty="0"/>
              <a:t>Петрарка, </a:t>
            </a:r>
            <a:r>
              <a:rPr lang="ru-RU" sz="1700" dirty="0" smtClean="0"/>
              <a:t>Н. </a:t>
            </a:r>
            <a:r>
              <a:rPr lang="ru-RU" sz="1700" dirty="0" err="1" smtClean="0"/>
              <a:t>Копернік</a:t>
            </a:r>
            <a:r>
              <a:rPr lang="ru-RU" sz="1700" dirty="0" smtClean="0"/>
              <a:t> Д. </a:t>
            </a:r>
            <a:r>
              <a:rPr lang="ru-RU" sz="1700" dirty="0"/>
              <a:t>Бруно, Н. </a:t>
            </a:r>
            <a:r>
              <a:rPr lang="ru-RU" sz="1700" dirty="0" err="1" smtClean="0"/>
              <a:t>Кузанський</a:t>
            </a:r>
            <a:r>
              <a:rPr lang="ru-RU" sz="1700" dirty="0" smtClean="0"/>
              <a:t>, Г. </a:t>
            </a:r>
            <a:r>
              <a:rPr lang="ru-RU" sz="1700" dirty="0" err="1" smtClean="0"/>
              <a:t>Гроцій</a:t>
            </a:r>
            <a:r>
              <a:rPr lang="ru-RU" sz="1700" dirty="0"/>
              <a:t>, </a:t>
            </a:r>
            <a:r>
              <a:rPr lang="ru-RU" sz="1700" dirty="0" smtClean="0"/>
              <a:t>Ж. </a:t>
            </a:r>
            <a:r>
              <a:rPr lang="ru-RU" sz="1700" dirty="0" err="1"/>
              <a:t>Боден</a:t>
            </a:r>
            <a:r>
              <a:rPr lang="ru-RU" sz="1700" dirty="0"/>
              <a:t>, </a:t>
            </a:r>
            <a:r>
              <a:rPr lang="ru-RU" sz="1700" dirty="0" smtClean="0"/>
              <a:t>Н. </a:t>
            </a:r>
            <a:r>
              <a:rPr lang="ru-RU" sz="1700" dirty="0" err="1" smtClean="0"/>
              <a:t>Макіавеллі</a:t>
            </a:r>
            <a:r>
              <a:rPr lang="ru-RU" sz="1700" dirty="0"/>
              <a:t>, Ла </a:t>
            </a:r>
            <a:r>
              <a:rPr lang="ru-RU" sz="1700" dirty="0" err="1"/>
              <a:t>Боесі</a:t>
            </a:r>
            <a:r>
              <a:rPr lang="ru-RU" sz="1700" dirty="0"/>
              <a:t>, </a:t>
            </a:r>
            <a:r>
              <a:rPr lang="ru-RU" sz="1700" dirty="0" smtClean="0"/>
              <a:t>Й. </a:t>
            </a:r>
            <a:r>
              <a:rPr lang="ru-RU" sz="1700" dirty="0" err="1" smtClean="0"/>
              <a:t>Альтузій</a:t>
            </a:r>
            <a:r>
              <a:rPr lang="ru-RU" sz="1700" dirty="0"/>
              <a:t>, </a:t>
            </a:r>
            <a:r>
              <a:rPr lang="ru-RU" sz="1700" dirty="0" smtClean="0"/>
              <a:t>Т. Мор, Т. Кампанелла)</a:t>
            </a:r>
          </a:p>
          <a:p>
            <a:r>
              <a:rPr lang="ru-RU" b="1" dirty="0" smtClean="0">
                <a:solidFill>
                  <a:srgbClr val="FFC000"/>
                </a:solidFill>
              </a:rPr>
              <a:t>Нова </a:t>
            </a:r>
            <a:r>
              <a:rPr lang="ru-RU" b="1" dirty="0">
                <a:solidFill>
                  <a:srgbClr val="FFC000"/>
                </a:solidFill>
              </a:rPr>
              <a:t>(</a:t>
            </a:r>
            <a:r>
              <a:rPr lang="en-US" b="1" dirty="0">
                <a:solidFill>
                  <a:srgbClr val="FFC000"/>
                </a:solidFill>
              </a:rPr>
              <a:t>modern) </a:t>
            </a:r>
            <a:r>
              <a:rPr lang="ru-RU" b="1" dirty="0" err="1" smtClean="0">
                <a:solidFill>
                  <a:srgbClr val="FFC000"/>
                </a:solidFill>
              </a:rPr>
              <a:t>філософія</a:t>
            </a:r>
            <a:endParaRPr lang="ru-RU" b="1" dirty="0" smtClean="0">
              <a:solidFill>
                <a:srgbClr val="FFC000"/>
              </a:solidFill>
            </a:endParaRPr>
          </a:p>
          <a:p>
            <a:pPr lvl="1"/>
            <a:r>
              <a:rPr lang="ru-RU" b="1" dirty="0" err="1"/>
              <a:t>Новоєвропейську</a:t>
            </a:r>
            <a:r>
              <a:rPr lang="ru-RU" b="1" dirty="0"/>
              <a:t> </a:t>
            </a:r>
            <a:r>
              <a:rPr lang="ru-RU" b="1" dirty="0" err="1"/>
              <a:t>філософію</a:t>
            </a:r>
            <a:r>
              <a:rPr lang="ru-RU" b="1" dirty="0"/>
              <a:t> </a:t>
            </a:r>
            <a:r>
              <a:rPr lang="en-US" b="1" dirty="0" smtClean="0"/>
              <a:t>XVI-XVII</a:t>
            </a:r>
            <a:r>
              <a:rPr lang="uk-UA" b="1" dirty="0" smtClean="0"/>
              <a:t> </a:t>
            </a:r>
            <a:r>
              <a:rPr lang="ru-RU" b="1" dirty="0"/>
              <a:t>ст.</a:t>
            </a:r>
            <a:r>
              <a:rPr lang="uk-UA" b="1" dirty="0" smtClean="0"/>
              <a:t> </a:t>
            </a:r>
            <a:r>
              <a:rPr lang="uk-UA" sz="1700" dirty="0" smtClean="0"/>
              <a:t>(</a:t>
            </a:r>
            <a:r>
              <a:rPr lang="ru-RU" sz="1700" dirty="0" err="1" smtClean="0"/>
              <a:t>Ф.Бекон</a:t>
            </a:r>
            <a:r>
              <a:rPr lang="ru-RU" sz="1700" dirty="0"/>
              <a:t>, </a:t>
            </a:r>
            <a:r>
              <a:rPr lang="ru-RU" sz="1700" dirty="0" err="1" smtClean="0"/>
              <a:t>Р.Декарт</a:t>
            </a:r>
            <a:r>
              <a:rPr lang="ru-RU" sz="1700" dirty="0"/>
              <a:t>, </a:t>
            </a:r>
            <a:r>
              <a:rPr lang="ru-RU" sz="1700" dirty="0" err="1"/>
              <a:t>Д.Локка</a:t>
            </a:r>
            <a:r>
              <a:rPr lang="ru-RU" sz="1700" dirty="0"/>
              <a:t>, </a:t>
            </a:r>
            <a:r>
              <a:rPr lang="ru-RU" sz="1700" dirty="0" err="1" smtClean="0"/>
              <a:t>Дж.Берклі</a:t>
            </a:r>
            <a:r>
              <a:rPr lang="ru-RU" sz="1700" dirty="0"/>
              <a:t>, </a:t>
            </a:r>
            <a:r>
              <a:rPr lang="ru-RU" sz="1700" dirty="0" err="1" smtClean="0"/>
              <a:t>Т.Гоббс</a:t>
            </a:r>
            <a:r>
              <a:rPr lang="ru-RU" sz="1700" dirty="0"/>
              <a:t>, </a:t>
            </a:r>
            <a:r>
              <a:rPr lang="ru-RU" sz="1700" dirty="0" err="1" smtClean="0"/>
              <a:t>Д.Юм</a:t>
            </a:r>
            <a:r>
              <a:rPr lang="ru-RU" sz="1700" dirty="0"/>
              <a:t>, </a:t>
            </a:r>
            <a:r>
              <a:rPr lang="ru-RU" sz="1700" dirty="0" err="1" smtClean="0"/>
              <a:t>Б.Спіноза</a:t>
            </a:r>
            <a:r>
              <a:rPr lang="ru-RU" sz="1700" dirty="0" smtClean="0"/>
              <a:t>, Ґ</a:t>
            </a:r>
            <a:r>
              <a:rPr lang="ru-RU" sz="1700" dirty="0"/>
              <a:t>. </a:t>
            </a:r>
            <a:r>
              <a:rPr lang="ru-RU" sz="1700" dirty="0" err="1"/>
              <a:t>Ляйбніц</a:t>
            </a:r>
            <a:r>
              <a:rPr lang="uk-UA" sz="1700" dirty="0" smtClean="0"/>
              <a:t>)</a:t>
            </a:r>
          </a:p>
          <a:p>
            <a:pPr lvl="1" algn="just"/>
            <a:r>
              <a:rPr lang="ru-RU" b="1" dirty="0" err="1" smtClean="0"/>
              <a:t>Філософія</a:t>
            </a:r>
            <a:r>
              <a:rPr lang="ru-RU" b="1" dirty="0" smtClean="0"/>
              <a:t> </a:t>
            </a:r>
            <a:r>
              <a:rPr lang="ru-RU" b="1" dirty="0" err="1"/>
              <a:t>Просвітництва</a:t>
            </a:r>
            <a:r>
              <a:rPr lang="ru-RU" b="1" dirty="0"/>
              <a:t> </a:t>
            </a:r>
            <a:r>
              <a:rPr lang="en-US" b="1" dirty="0" smtClean="0"/>
              <a:t>XVIII</a:t>
            </a:r>
            <a:r>
              <a:rPr lang="uk-UA" b="1" dirty="0" smtClean="0"/>
              <a:t> </a:t>
            </a:r>
            <a:r>
              <a:rPr lang="ru-RU" b="1" dirty="0" smtClean="0"/>
              <a:t>ст</a:t>
            </a:r>
            <a:r>
              <a:rPr lang="ru-RU" b="1" dirty="0"/>
              <a:t>. </a:t>
            </a:r>
            <a:r>
              <a:rPr lang="ru-RU" sz="1700" dirty="0" smtClean="0"/>
              <a:t>(Франсуа </a:t>
            </a:r>
            <a:r>
              <a:rPr lang="ru-RU" sz="1700" dirty="0" err="1" smtClean="0"/>
              <a:t>Марі</a:t>
            </a:r>
            <a:r>
              <a:rPr lang="ru-RU" sz="1700" dirty="0" smtClean="0"/>
              <a:t> </a:t>
            </a:r>
            <a:r>
              <a:rPr lang="ru-RU" sz="1700" dirty="0" err="1" smtClean="0"/>
              <a:t>Аруе</a:t>
            </a:r>
            <a:r>
              <a:rPr lang="ru-RU" sz="1700" dirty="0" smtClean="0"/>
              <a:t> (Вольтер), Шарль </a:t>
            </a:r>
            <a:r>
              <a:rPr lang="ru-RU" sz="1700" dirty="0" err="1" smtClean="0"/>
              <a:t>Луї</a:t>
            </a:r>
            <a:r>
              <a:rPr lang="ru-RU" sz="1700" dirty="0" smtClean="0"/>
              <a:t> </a:t>
            </a:r>
            <a:r>
              <a:rPr lang="ru-RU" sz="1700" dirty="0" err="1" smtClean="0"/>
              <a:t>Монтеск’є</a:t>
            </a:r>
            <a:r>
              <a:rPr lang="ru-RU" sz="1700" dirty="0" smtClean="0"/>
              <a:t>, Жан-Жак Руссо, </a:t>
            </a:r>
            <a:r>
              <a:rPr lang="ru-RU" sz="1700" dirty="0" err="1" smtClean="0"/>
              <a:t>Етьєн</a:t>
            </a:r>
            <a:r>
              <a:rPr lang="ru-RU" sz="1700" dirty="0" smtClean="0"/>
              <a:t> </a:t>
            </a:r>
            <a:r>
              <a:rPr lang="ru-RU" sz="1700" dirty="0" err="1" smtClean="0"/>
              <a:t>Бонно</a:t>
            </a:r>
            <a:r>
              <a:rPr lang="ru-RU" sz="1700" dirty="0" smtClean="0"/>
              <a:t> де </a:t>
            </a:r>
            <a:r>
              <a:rPr lang="ru-RU" sz="1700" dirty="0" err="1" smtClean="0"/>
              <a:t>Кондільяк</a:t>
            </a:r>
            <a:r>
              <a:rPr lang="ru-RU" sz="1700" dirty="0" smtClean="0"/>
              <a:t>, </a:t>
            </a:r>
            <a:r>
              <a:rPr lang="ru-RU" sz="1700" dirty="0" err="1" smtClean="0"/>
              <a:t>Дені</a:t>
            </a:r>
            <a:r>
              <a:rPr lang="ru-RU" sz="1700" dirty="0" smtClean="0"/>
              <a:t> </a:t>
            </a:r>
            <a:r>
              <a:rPr lang="ru-RU" sz="1700" dirty="0" err="1" smtClean="0"/>
              <a:t>Дідро</a:t>
            </a:r>
            <a:r>
              <a:rPr lang="ru-RU" sz="1700" dirty="0" smtClean="0"/>
              <a:t>, </a:t>
            </a:r>
            <a:r>
              <a:rPr lang="ru-RU" sz="1700" dirty="0" err="1" smtClean="0"/>
              <a:t>Жульєн</a:t>
            </a:r>
            <a:r>
              <a:rPr lang="ru-RU" sz="1700" dirty="0" smtClean="0"/>
              <a:t> </a:t>
            </a:r>
            <a:r>
              <a:rPr lang="ru-RU" sz="1700" dirty="0" err="1" smtClean="0"/>
              <a:t>Офре</a:t>
            </a:r>
            <a:r>
              <a:rPr lang="ru-RU" sz="1700" dirty="0" smtClean="0"/>
              <a:t> де </a:t>
            </a:r>
            <a:r>
              <a:rPr lang="ru-RU" sz="1700" dirty="0" err="1" smtClean="0"/>
              <a:t>Ламетрі</a:t>
            </a:r>
            <a:r>
              <a:rPr lang="ru-RU" sz="1700" dirty="0" smtClean="0"/>
              <a:t>, Клод </a:t>
            </a:r>
            <a:r>
              <a:rPr lang="ru-RU" sz="1700" dirty="0" err="1" smtClean="0"/>
              <a:t>Андріан</a:t>
            </a:r>
            <a:r>
              <a:rPr lang="ru-RU" sz="1700" dirty="0" smtClean="0"/>
              <a:t> </a:t>
            </a:r>
            <a:r>
              <a:rPr lang="ru-RU" sz="1700" dirty="0" err="1" smtClean="0"/>
              <a:t>Гельвецій</a:t>
            </a:r>
            <a:r>
              <a:rPr lang="ru-RU" sz="1700" dirty="0" smtClean="0"/>
              <a:t>, Поль Гольбах)</a:t>
            </a:r>
          </a:p>
          <a:p>
            <a:pPr lvl="1"/>
            <a:r>
              <a:rPr lang="ru-RU" dirty="0" err="1"/>
              <a:t>Німецьку</a:t>
            </a:r>
            <a:r>
              <a:rPr lang="ru-RU" dirty="0"/>
              <a:t> </a:t>
            </a:r>
            <a:r>
              <a:rPr lang="ru-RU" dirty="0" err="1"/>
              <a:t>класичну</a:t>
            </a:r>
            <a:r>
              <a:rPr lang="ru-RU" dirty="0"/>
              <a:t> </a:t>
            </a:r>
            <a:r>
              <a:rPr lang="ru-RU" dirty="0" err="1" smtClean="0"/>
              <a:t>філософію</a:t>
            </a:r>
            <a:r>
              <a:rPr lang="ru-RU" dirty="0" smtClean="0"/>
              <a:t> (І. </a:t>
            </a:r>
            <a:r>
              <a:rPr lang="ru-RU" dirty="0"/>
              <a:t>Кант, </a:t>
            </a:r>
            <a:r>
              <a:rPr lang="ru-RU" dirty="0" smtClean="0"/>
              <a:t>І. </a:t>
            </a:r>
            <a:r>
              <a:rPr lang="ru-RU" dirty="0" err="1" smtClean="0"/>
              <a:t>Фіхте</a:t>
            </a:r>
            <a:r>
              <a:rPr lang="ru-RU" dirty="0"/>
              <a:t>, </a:t>
            </a:r>
            <a:r>
              <a:rPr lang="ru-RU" dirty="0" smtClean="0"/>
              <a:t>Ф. </a:t>
            </a:r>
            <a:r>
              <a:rPr lang="ru-RU" dirty="0" err="1" smtClean="0"/>
              <a:t>Шеллінг</a:t>
            </a:r>
            <a:r>
              <a:rPr lang="ru-RU" dirty="0"/>
              <a:t>, </a:t>
            </a:r>
            <a:r>
              <a:rPr lang="ru-RU" dirty="0" smtClean="0"/>
              <a:t>Г. Гегель</a:t>
            </a:r>
            <a:r>
              <a:rPr lang="ru-RU" dirty="0"/>
              <a:t>, </a:t>
            </a:r>
            <a:r>
              <a:rPr lang="ru-RU" dirty="0" smtClean="0"/>
              <a:t>Л. </a:t>
            </a:r>
            <a:r>
              <a:rPr lang="ru-RU" dirty="0" err="1" smtClean="0"/>
              <a:t>Фейєрбах</a:t>
            </a:r>
            <a:endParaRPr lang="ru-RU" dirty="0" smtClean="0"/>
          </a:p>
          <a:p>
            <a:pPr lvl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510566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err="1"/>
              <a:t>Основні</a:t>
            </a:r>
            <a:r>
              <a:rPr lang="ru-RU" sz="2800" dirty="0"/>
              <a:t> </a:t>
            </a:r>
            <a:r>
              <a:rPr lang="ru-RU" sz="2800" dirty="0" err="1"/>
              <a:t>етапи</a:t>
            </a:r>
            <a:r>
              <a:rPr lang="ru-RU" sz="2800" dirty="0"/>
              <a:t> </a:t>
            </a:r>
            <a:r>
              <a:rPr lang="ru-RU" sz="2800" dirty="0" err="1"/>
              <a:t>розвитку</a:t>
            </a:r>
            <a:r>
              <a:rPr lang="ru-RU" sz="2800" dirty="0"/>
              <a:t> </a:t>
            </a:r>
            <a:r>
              <a:rPr lang="ru-RU" sz="2800" dirty="0" err="1"/>
              <a:t>філософського</a:t>
            </a:r>
            <a:r>
              <a:rPr lang="ru-RU" sz="2800" dirty="0"/>
              <a:t> </a:t>
            </a:r>
            <a:r>
              <a:rPr lang="ru-RU" sz="2800" dirty="0" err="1"/>
              <a:t>знання</a:t>
            </a:r>
            <a:r>
              <a:rPr lang="ru-RU" sz="2800" dirty="0"/>
              <a:t>. </a:t>
            </a:r>
            <a:r>
              <a:rPr lang="ru-RU" sz="2800" dirty="0" err="1"/>
              <a:t>Методологія</a:t>
            </a:r>
            <a:r>
              <a:rPr lang="ru-RU" sz="2800" dirty="0"/>
              <a:t> </a:t>
            </a:r>
            <a:r>
              <a:rPr lang="ru-RU" sz="2800" dirty="0" err="1"/>
              <a:t>історикофілософського</a:t>
            </a:r>
            <a:r>
              <a:rPr lang="ru-RU" sz="2800" dirty="0"/>
              <a:t> </a:t>
            </a:r>
            <a:r>
              <a:rPr lang="ru-RU" sz="2800" dirty="0" err="1"/>
              <a:t>пізнання</a:t>
            </a:r>
            <a:r>
              <a:rPr lang="ru-RU" sz="2800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6111" y="2038170"/>
            <a:ext cx="10975618" cy="419548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err="1">
                <a:solidFill>
                  <a:srgbClr val="FFC000"/>
                </a:solidFill>
              </a:rPr>
              <a:t>Сучасна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філософія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smtClean="0">
                <a:solidFill>
                  <a:srgbClr val="FFC000"/>
                </a:solidFill>
              </a:rPr>
              <a:t>(</a:t>
            </a:r>
            <a:r>
              <a:rPr lang="ru-RU" b="1" dirty="0">
                <a:solidFill>
                  <a:srgbClr val="FFC000"/>
                </a:solidFill>
              </a:rPr>
              <a:t>друга пол. ХІХ-ХХ ст.) яку </a:t>
            </a:r>
            <a:r>
              <a:rPr lang="ru-RU" b="1" dirty="0" err="1">
                <a:solidFill>
                  <a:srgbClr val="FFC000"/>
                </a:solidFill>
              </a:rPr>
              <a:t>репрезентують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такі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філософські</a:t>
            </a:r>
            <a:r>
              <a:rPr lang="ru-RU" b="1" dirty="0">
                <a:solidFill>
                  <a:srgbClr val="FFC000"/>
                </a:solidFill>
              </a:rPr>
              <a:t> </a:t>
            </a:r>
            <a:r>
              <a:rPr lang="ru-RU" b="1" dirty="0" err="1">
                <a:solidFill>
                  <a:srgbClr val="FFC000"/>
                </a:solidFill>
              </a:rPr>
              <a:t>течії</a:t>
            </a:r>
            <a:r>
              <a:rPr lang="ru-RU" b="1" dirty="0">
                <a:solidFill>
                  <a:srgbClr val="FFC000"/>
                </a:solidFill>
              </a:rPr>
              <a:t>: </a:t>
            </a:r>
            <a:endParaRPr lang="ru-RU" b="1" dirty="0" smtClean="0">
              <a:solidFill>
                <a:srgbClr val="FFC000"/>
              </a:solidFill>
            </a:endParaRPr>
          </a:p>
          <a:p>
            <a:pPr lvl="1" algn="just"/>
            <a:r>
              <a:rPr lang="ru-RU" b="1" dirty="0" err="1" smtClean="0"/>
              <a:t>позитивізм</a:t>
            </a:r>
            <a:r>
              <a:rPr lang="ru-RU" b="1" dirty="0" smtClean="0"/>
              <a:t> </a:t>
            </a:r>
            <a:r>
              <a:rPr lang="ru-RU" dirty="0"/>
              <a:t>(</a:t>
            </a:r>
            <a:r>
              <a:rPr lang="ru-RU" dirty="0" err="1"/>
              <a:t>неопозитивізм</a:t>
            </a:r>
            <a:r>
              <a:rPr lang="ru-RU" dirty="0"/>
              <a:t>, </a:t>
            </a:r>
            <a:r>
              <a:rPr lang="ru-RU" dirty="0" err="1"/>
              <a:t>постпозитивізм</a:t>
            </a:r>
            <a:r>
              <a:rPr lang="ru-RU" dirty="0"/>
              <a:t> – </a:t>
            </a:r>
            <a:r>
              <a:rPr lang="ru-RU" dirty="0" err="1"/>
              <a:t>О.Конт</a:t>
            </a:r>
            <a:r>
              <a:rPr lang="ru-RU" dirty="0"/>
              <a:t>, </a:t>
            </a:r>
            <a:r>
              <a:rPr lang="ru-RU" dirty="0" err="1"/>
              <a:t>Г.Спенсер</a:t>
            </a:r>
            <a:r>
              <a:rPr lang="ru-RU" dirty="0"/>
              <a:t>, </a:t>
            </a:r>
            <a:r>
              <a:rPr lang="ru-RU" dirty="0" err="1"/>
              <a:t>Е.Мах</a:t>
            </a:r>
            <a:r>
              <a:rPr lang="ru-RU" dirty="0"/>
              <a:t>, </a:t>
            </a:r>
            <a:r>
              <a:rPr lang="ru-RU" dirty="0" err="1"/>
              <a:t>Р.Авенаріус</a:t>
            </a:r>
            <a:r>
              <a:rPr lang="ru-RU" dirty="0"/>
              <a:t>, </a:t>
            </a:r>
            <a:r>
              <a:rPr lang="ru-RU" dirty="0" err="1"/>
              <a:t>К.Поппер</a:t>
            </a:r>
            <a:r>
              <a:rPr lang="ru-RU" dirty="0"/>
              <a:t>);</a:t>
            </a:r>
            <a:r>
              <a:rPr lang="ru-RU" b="1" dirty="0"/>
              <a:t> </a:t>
            </a:r>
            <a:endParaRPr lang="ru-RU" b="1" dirty="0" smtClean="0"/>
          </a:p>
          <a:p>
            <a:pPr lvl="1" algn="just"/>
            <a:r>
              <a:rPr lang="ru-RU" b="1" dirty="0" err="1" smtClean="0"/>
              <a:t>екзистенціалізм</a:t>
            </a:r>
            <a:r>
              <a:rPr lang="ru-RU" b="1" dirty="0" smtClean="0"/>
              <a:t> </a:t>
            </a:r>
            <a:r>
              <a:rPr lang="ru-RU" dirty="0"/>
              <a:t>(</a:t>
            </a:r>
            <a:r>
              <a:rPr lang="ru-RU" dirty="0" err="1"/>
              <a:t>М.Гайдеггер</a:t>
            </a:r>
            <a:r>
              <a:rPr lang="ru-RU" dirty="0"/>
              <a:t>, </a:t>
            </a:r>
            <a:r>
              <a:rPr lang="ru-RU" dirty="0" err="1"/>
              <a:t>К.Ясперс</a:t>
            </a:r>
            <a:r>
              <a:rPr lang="ru-RU" dirty="0"/>
              <a:t>, Ж.-</a:t>
            </a:r>
            <a:r>
              <a:rPr lang="ru-RU" dirty="0" err="1"/>
              <a:t>П.Сартр</a:t>
            </a:r>
            <a:r>
              <a:rPr lang="ru-RU" dirty="0"/>
              <a:t>, </a:t>
            </a:r>
            <a:r>
              <a:rPr lang="ru-RU" dirty="0" err="1"/>
              <a:t>Г.Марсель</a:t>
            </a:r>
            <a:r>
              <a:rPr lang="ru-RU" dirty="0"/>
              <a:t>, </a:t>
            </a:r>
            <a:r>
              <a:rPr lang="ru-RU" dirty="0" err="1"/>
              <a:t>А.Камю</a:t>
            </a:r>
            <a:r>
              <a:rPr lang="ru-RU" dirty="0"/>
              <a:t>); </a:t>
            </a:r>
            <a:endParaRPr lang="ru-RU" dirty="0" smtClean="0"/>
          </a:p>
          <a:p>
            <a:pPr lvl="1" algn="just"/>
            <a:r>
              <a:rPr lang="ru-RU" b="1" dirty="0" err="1" smtClean="0"/>
              <a:t>філософія</a:t>
            </a:r>
            <a:r>
              <a:rPr lang="ru-RU" b="1" dirty="0" smtClean="0"/>
              <a:t> </a:t>
            </a:r>
            <a:r>
              <a:rPr lang="ru-RU" b="1" dirty="0" err="1"/>
              <a:t>життя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ru-RU" dirty="0" err="1"/>
              <a:t>З.Фрейд</a:t>
            </a:r>
            <a:r>
              <a:rPr lang="ru-RU" dirty="0"/>
              <a:t>, </a:t>
            </a:r>
            <a:r>
              <a:rPr lang="ru-RU" dirty="0" err="1"/>
              <a:t>Ф.Ніцше</a:t>
            </a:r>
            <a:r>
              <a:rPr lang="ru-RU" dirty="0"/>
              <a:t>, </a:t>
            </a:r>
            <a:r>
              <a:rPr lang="ru-RU" dirty="0" err="1"/>
              <a:t>А.Бергсон</a:t>
            </a:r>
            <a:r>
              <a:rPr lang="ru-RU" dirty="0"/>
              <a:t>); </a:t>
            </a:r>
            <a:endParaRPr lang="ru-RU" dirty="0" smtClean="0"/>
          </a:p>
          <a:p>
            <a:pPr lvl="1" algn="just"/>
            <a:r>
              <a:rPr lang="ru-RU" b="1" dirty="0" err="1" smtClean="0"/>
              <a:t>філософія</a:t>
            </a:r>
            <a:r>
              <a:rPr lang="ru-RU" b="1" dirty="0" smtClean="0"/>
              <a:t> </a:t>
            </a:r>
            <a:r>
              <a:rPr lang="ru-RU" b="1" dirty="0"/>
              <a:t>науки </a:t>
            </a:r>
            <a:r>
              <a:rPr lang="ru-RU" dirty="0" smtClean="0"/>
              <a:t>(</a:t>
            </a:r>
            <a:r>
              <a:rPr lang="ru-RU" dirty="0" err="1" smtClean="0"/>
              <a:t>Т.Кун</a:t>
            </a:r>
            <a:r>
              <a:rPr lang="ru-RU" dirty="0"/>
              <a:t>, </a:t>
            </a:r>
            <a:r>
              <a:rPr lang="ru-RU" dirty="0" err="1"/>
              <a:t>І.Лакатос</a:t>
            </a:r>
            <a:r>
              <a:rPr lang="ru-RU" dirty="0"/>
              <a:t>, </a:t>
            </a:r>
            <a:r>
              <a:rPr lang="ru-RU" dirty="0" err="1"/>
              <a:t>П.Фейєрабенд</a:t>
            </a:r>
            <a:r>
              <a:rPr lang="ru-RU" dirty="0"/>
              <a:t>); </a:t>
            </a:r>
            <a:endParaRPr lang="ru-RU" dirty="0" smtClean="0"/>
          </a:p>
          <a:p>
            <a:pPr lvl="1" algn="just"/>
            <a:r>
              <a:rPr lang="ru-RU" b="1" dirty="0" err="1" smtClean="0"/>
              <a:t>філософська</a:t>
            </a:r>
            <a:r>
              <a:rPr lang="ru-RU" b="1" dirty="0" smtClean="0"/>
              <a:t> </a:t>
            </a:r>
            <a:r>
              <a:rPr lang="ru-RU" b="1" dirty="0" err="1"/>
              <a:t>антропологія</a:t>
            </a:r>
            <a:r>
              <a:rPr lang="ru-RU" b="1" dirty="0"/>
              <a:t> </a:t>
            </a:r>
            <a:r>
              <a:rPr lang="ru-RU" dirty="0"/>
              <a:t>(</a:t>
            </a:r>
            <a:r>
              <a:rPr lang="ru-RU" dirty="0" err="1"/>
              <a:t>М.Шелер</a:t>
            </a:r>
            <a:r>
              <a:rPr lang="ru-RU" dirty="0"/>
              <a:t>, </a:t>
            </a:r>
            <a:r>
              <a:rPr lang="ru-RU" dirty="0" err="1"/>
              <a:t>Г.Плеснер</a:t>
            </a:r>
            <a:r>
              <a:rPr lang="ru-RU" dirty="0"/>
              <a:t>, </a:t>
            </a:r>
            <a:r>
              <a:rPr lang="ru-RU" dirty="0" err="1"/>
              <a:t>А.Гелен</a:t>
            </a:r>
            <a:r>
              <a:rPr lang="ru-RU" dirty="0"/>
              <a:t>); </a:t>
            </a:r>
            <a:endParaRPr lang="ru-RU" dirty="0" smtClean="0"/>
          </a:p>
          <a:p>
            <a:pPr lvl="1" algn="just"/>
            <a:r>
              <a:rPr lang="ru-RU" b="1" dirty="0" err="1" smtClean="0"/>
              <a:t>феноменологія</a:t>
            </a:r>
            <a:r>
              <a:rPr lang="ru-RU" b="1" dirty="0" smtClean="0"/>
              <a:t> </a:t>
            </a:r>
            <a:r>
              <a:rPr lang="ru-RU" dirty="0"/>
              <a:t>(</a:t>
            </a:r>
            <a:r>
              <a:rPr lang="ru-RU" dirty="0" err="1"/>
              <a:t>Е.Гуссерль</a:t>
            </a:r>
            <a:r>
              <a:rPr lang="ru-RU" dirty="0"/>
              <a:t>, </a:t>
            </a:r>
            <a:r>
              <a:rPr lang="ru-RU" dirty="0" err="1"/>
              <a:t>Ф.Брентано</a:t>
            </a:r>
            <a:r>
              <a:rPr lang="ru-RU" dirty="0"/>
              <a:t>, </a:t>
            </a:r>
            <a:r>
              <a:rPr lang="ru-RU" dirty="0" err="1"/>
              <a:t>П.Рікер</a:t>
            </a:r>
            <a:r>
              <a:rPr lang="ru-RU" dirty="0"/>
              <a:t>); </a:t>
            </a:r>
            <a:endParaRPr lang="ru-RU" dirty="0" smtClean="0"/>
          </a:p>
          <a:p>
            <a:pPr lvl="1" algn="just"/>
            <a:r>
              <a:rPr lang="ru-RU" b="1" dirty="0" smtClean="0"/>
              <a:t>герменевтика </a:t>
            </a:r>
            <a:r>
              <a:rPr lang="ru-RU" dirty="0"/>
              <a:t>(</a:t>
            </a:r>
            <a:r>
              <a:rPr lang="ru-RU" dirty="0" err="1"/>
              <a:t>Ф.Шлегель</a:t>
            </a:r>
            <a:r>
              <a:rPr lang="ru-RU" dirty="0"/>
              <a:t>, </a:t>
            </a:r>
            <a:r>
              <a:rPr lang="ru-RU" dirty="0" err="1"/>
              <a:t>Ф.Шлейєрмахер</a:t>
            </a:r>
            <a:r>
              <a:rPr lang="ru-RU" dirty="0"/>
              <a:t>, </a:t>
            </a:r>
            <a:r>
              <a:rPr lang="ru-RU" dirty="0" err="1"/>
              <a:t>В.Дільтей</a:t>
            </a:r>
            <a:r>
              <a:rPr lang="ru-RU" dirty="0"/>
              <a:t>); </a:t>
            </a:r>
            <a:endParaRPr lang="ru-RU" dirty="0" smtClean="0"/>
          </a:p>
          <a:p>
            <a:pPr lvl="1" algn="just"/>
            <a:r>
              <a:rPr lang="ru-RU" b="1" dirty="0" err="1" smtClean="0"/>
              <a:t>структуралізм</a:t>
            </a:r>
            <a:r>
              <a:rPr lang="ru-RU" b="1" dirty="0" smtClean="0"/>
              <a:t> </a:t>
            </a:r>
            <a:r>
              <a:rPr lang="ru-RU" dirty="0"/>
              <a:t>(</a:t>
            </a:r>
            <a:r>
              <a:rPr lang="ru-RU" dirty="0" err="1"/>
              <a:t>К.Леві-Строс</a:t>
            </a:r>
            <a:r>
              <a:rPr lang="ru-RU" dirty="0"/>
              <a:t>, М.-</a:t>
            </a:r>
            <a:r>
              <a:rPr lang="ru-RU" dirty="0" err="1"/>
              <a:t>П.Фуко</a:t>
            </a:r>
            <a:r>
              <a:rPr lang="ru-RU" dirty="0"/>
              <a:t>); </a:t>
            </a:r>
            <a:endParaRPr lang="ru-RU" dirty="0" smtClean="0"/>
          </a:p>
          <a:p>
            <a:pPr lvl="1" algn="just"/>
            <a:r>
              <a:rPr lang="ru-RU" b="1" dirty="0" smtClean="0"/>
              <a:t>прагматизм </a:t>
            </a:r>
            <a:r>
              <a:rPr lang="ru-RU" dirty="0"/>
              <a:t>(</a:t>
            </a:r>
            <a:r>
              <a:rPr lang="ru-RU" dirty="0" err="1"/>
              <a:t>У.Пірс</a:t>
            </a:r>
            <a:r>
              <a:rPr lang="ru-RU" dirty="0"/>
              <a:t>, </a:t>
            </a:r>
            <a:r>
              <a:rPr lang="ru-RU" dirty="0" err="1"/>
              <a:t>У.Джемс</a:t>
            </a:r>
            <a:r>
              <a:rPr lang="ru-RU" dirty="0"/>
              <a:t>, </a:t>
            </a:r>
            <a:r>
              <a:rPr lang="ru-RU" dirty="0" err="1"/>
              <a:t>Дж.Дьюї</a:t>
            </a:r>
            <a:r>
              <a:rPr lang="ru-R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42870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Поняття філософії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2052918"/>
            <a:ext cx="10432196" cy="4195481"/>
          </a:xfrm>
        </p:spPr>
        <p:txBody>
          <a:bodyPr>
            <a:normAutofit/>
          </a:bodyPr>
          <a:lstStyle/>
          <a:p>
            <a:pPr algn="ctr">
              <a:tabLst>
                <a:tab pos="4292600" algn="l"/>
              </a:tabLst>
            </a:pPr>
            <a:endParaRPr lang="uk-UA" sz="2800" b="1" i="1" u="sng" dirty="0" smtClean="0">
              <a:solidFill>
                <a:srgbClr val="FF0000"/>
              </a:solidFill>
            </a:endParaRPr>
          </a:p>
          <a:p>
            <a:pPr marL="0" indent="0" algn="ctr">
              <a:buNone/>
              <a:tabLst>
                <a:tab pos="4292600" algn="l"/>
              </a:tabLst>
            </a:pPr>
            <a:r>
              <a:rPr lang="uk-UA" sz="4000" b="1" i="1" dirty="0" smtClean="0">
                <a:solidFill>
                  <a:srgbClr val="00FF00"/>
                </a:solidFill>
              </a:rPr>
              <a:t>Філософія – це світоглядно-теоретичне знання, яке намагається осмислити універсальну сутність світу та місце в ньому людини</a:t>
            </a:r>
            <a:endParaRPr lang="uk-UA" sz="4000" b="1" i="1" dirty="0">
              <a:solidFill>
                <a:srgbClr val="00FF00"/>
              </a:solidFill>
            </a:endParaRPr>
          </a:p>
          <a:p>
            <a:pPr algn="ctr">
              <a:tabLst>
                <a:tab pos="4292600" algn="l"/>
              </a:tabLst>
            </a:pPr>
            <a:endParaRPr lang="uk-UA" sz="4000" b="1" i="1" u="sng" dirty="0" smtClean="0">
              <a:solidFill>
                <a:srgbClr val="00FF00"/>
              </a:solidFill>
            </a:endParaRPr>
          </a:p>
          <a:p>
            <a:pPr marL="0" indent="0" algn="ctr">
              <a:buNone/>
              <a:tabLst>
                <a:tab pos="4292600" algn="l"/>
              </a:tabLst>
            </a:pPr>
            <a:endParaRPr lang="uk-UA" sz="2800" b="1" i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931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5130" y="348419"/>
            <a:ext cx="9404723" cy="921678"/>
          </a:xfrm>
        </p:spPr>
        <p:txBody>
          <a:bodyPr/>
          <a:lstStyle/>
          <a:p>
            <a:r>
              <a:rPr lang="uk-UA" dirty="0"/>
              <a:t>Поняття філософії</a:t>
            </a:r>
          </a:p>
        </p:txBody>
      </p:sp>
      <p:sp>
        <p:nvSpPr>
          <p:cNvPr id="4" name="Rectangle 2"/>
          <p:cNvSpPr txBox="1">
            <a:spLocks noRot="1" noChangeArrowheads="1"/>
          </p:cNvSpPr>
          <p:nvPr/>
        </p:nvSpPr>
        <p:spPr>
          <a:xfrm>
            <a:off x="1477168" y="2402839"/>
            <a:ext cx="3478213" cy="823913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b="1" dirty="0" smtClean="0">
                <a:solidFill>
                  <a:srgbClr val="FFFF00"/>
                </a:solidFill>
                <a:latin typeface="Georgia" pitchFamily="18" charset="0"/>
              </a:rPr>
              <a:t>Філософія</a:t>
            </a:r>
            <a:r>
              <a:rPr lang="uk-UA" b="1" dirty="0" smtClean="0">
                <a:solidFill>
                  <a:srgbClr val="000000"/>
                </a:solidFill>
                <a:latin typeface="Georgia" pitchFamily="18" charset="0"/>
              </a:rPr>
              <a:t> </a:t>
            </a:r>
            <a:endParaRPr lang="ru-RU" b="1" dirty="0">
              <a:solidFill>
                <a:srgbClr val="000000"/>
              </a:solidFill>
              <a:latin typeface="Georgia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813766" y="2709117"/>
            <a:ext cx="1038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uk-UA" b="1" dirty="0">
                <a:solidFill>
                  <a:srgbClr val="FFFF00"/>
                </a:solidFill>
                <a:latin typeface="Georgia" pitchFamily="18" charset="0"/>
              </a:rPr>
              <a:t>Софія</a:t>
            </a:r>
            <a:r>
              <a:rPr lang="uk-UA" b="1" dirty="0">
                <a:solidFill>
                  <a:srgbClr val="000000"/>
                </a:solidFill>
                <a:latin typeface="Georgia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Georgia" pitchFamily="18" charset="0"/>
              </a:rPr>
              <a:t> 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8161717" y="2911594"/>
            <a:ext cx="576262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9055418" y="2728237"/>
            <a:ext cx="1349056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eaLnBrk="0" hangingPunct="0"/>
            <a:r>
              <a:rPr lang="uk-UA" b="1" dirty="0">
                <a:solidFill>
                  <a:srgbClr val="FFFF00"/>
                </a:solidFill>
                <a:latin typeface="Georgia" pitchFamily="18" charset="0"/>
              </a:rPr>
              <a:t>Мудрість</a:t>
            </a:r>
            <a:r>
              <a:rPr lang="uk-UA" b="1" dirty="0">
                <a:solidFill>
                  <a:srgbClr val="000000"/>
                </a:solidFill>
                <a:latin typeface="Georgia" pitchFamily="18" charset="0"/>
              </a:rPr>
              <a:t> </a:t>
            </a:r>
            <a:r>
              <a:rPr lang="ru-RU" b="1" dirty="0">
                <a:solidFill>
                  <a:srgbClr val="000000"/>
                </a:solidFill>
                <a:latin typeface="Georgia" pitchFamily="18" charset="0"/>
              </a:rPr>
              <a:t> 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813766" y="2078667"/>
            <a:ext cx="90762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uk-UA" b="1" dirty="0" err="1" smtClean="0">
                <a:solidFill>
                  <a:srgbClr val="FFFF00"/>
                </a:solidFill>
                <a:latin typeface="Georgia" pitchFamily="18" charset="0"/>
              </a:rPr>
              <a:t>Філео</a:t>
            </a:r>
            <a:endParaRPr lang="ru-RU" b="1" dirty="0">
              <a:solidFill>
                <a:srgbClr val="FFFF00"/>
              </a:solidFill>
              <a:latin typeface="Georgia" pitchFamily="18" charset="0"/>
            </a:endParaRP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>
            <a:off x="8259218" y="2263333"/>
            <a:ext cx="381259" cy="0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8737979" y="2083849"/>
            <a:ext cx="273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/>
            <a:r>
              <a:rPr lang="uk-UA" b="1" dirty="0">
                <a:solidFill>
                  <a:srgbClr val="FFFF00"/>
                </a:solidFill>
                <a:latin typeface="Georgia" pitchFamily="18" charset="0"/>
              </a:rPr>
              <a:t>Любов, прагнення  </a:t>
            </a:r>
            <a:r>
              <a:rPr lang="ru-RU" b="1" dirty="0">
                <a:solidFill>
                  <a:srgbClr val="FFFF00"/>
                </a:solidFill>
                <a:latin typeface="Georgia" pitchFamily="18" charset="0"/>
              </a:rPr>
              <a:t> </a:t>
            </a:r>
          </a:p>
        </p:txBody>
      </p:sp>
      <p:sp>
        <p:nvSpPr>
          <p:cNvPr id="13" name="AutoShape 12"/>
          <p:cNvSpPr>
            <a:spLocks/>
          </p:cNvSpPr>
          <p:nvPr/>
        </p:nvSpPr>
        <p:spPr bwMode="auto">
          <a:xfrm rot="5400000">
            <a:off x="8520112" y="1565120"/>
            <a:ext cx="358775" cy="3455988"/>
          </a:xfrm>
          <a:prstGeom prst="rightBrace">
            <a:avLst>
              <a:gd name="adj1" fmla="val 80273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7180931" y="3510398"/>
            <a:ext cx="32146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uk-UA" b="1" dirty="0">
                <a:solidFill>
                  <a:srgbClr val="FFFF00"/>
                </a:solidFill>
                <a:latin typeface="Georgia" pitchFamily="18" charset="0"/>
              </a:rPr>
              <a:t>Прагнення до мудрості  </a:t>
            </a:r>
            <a:r>
              <a:rPr lang="ru-RU" b="1" dirty="0">
                <a:solidFill>
                  <a:srgbClr val="FFFF00"/>
                </a:solidFill>
                <a:latin typeface="Georgia" pitchFamily="18" charset="0"/>
              </a:rPr>
              <a:t> 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955381" y="4138227"/>
            <a:ext cx="2016125" cy="588963"/>
          </a:xfrm>
          <a:prstGeom prst="rect">
            <a:avLst/>
          </a:prstGeom>
          <a:solidFill>
            <a:srgbClr val="66FF33"/>
          </a:solidFill>
          <a:ln w="9525">
            <a:solidFill>
              <a:srgbClr val="66FF66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ru-RU" sz="3200" b="1" dirty="0" err="1">
                <a:solidFill>
                  <a:srgbClr val="000000"/>
                </a:solidFill>
                <a:latin typeface="Georgia" pitchFamily="18" charset="0"/>
              </a:rPr>
              <a:t>Вивчає</a:t>
            </a:r>
            <a:r>
              <a:rPr lang="ru-RU" sz="3200" b="1" dirty="0">
                <a:solidFill>
                  <a:srgbClr val="000000"/>
                </a:solidFill>
                <a:latin typeface="Georgia" pitchFamily="18" charset="0"/>
              </a:rPr>
              <a:t>   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2717074" y="5316129"/>
            <a:ext cx="6635932" cy="101566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ru-RU" sz="2000" b="1" dirty="0" err="1">
                <a:solidFill>
                  <a:srgbClr val="000000"/>
                </a:solidFill>
              </a:rPr>
              <a:t>Найбільш</a:t>
            </a:r>
            <a:r>
              <a:rPr lang="ru-RU" sz="2000" b="1" dirty="0">
                <a:solidFill>
                  <a:srgbClr val="000000"/>
                </a:solidFill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</a:rPr>
              <a:t>загальні</a:t>
            </a:r>
            <a:r>
              <a:rPr lang="ru-RU" sz="2000" b="1" dirty="0" smtClean="0">
                <a:solidFill>
                  <a:srgbClr val="000000"/>
                </a:solidFill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</a:rPr>
              <a:t>суттєві</a:t>
            </a:r>
            <a:r>
              <a:rPr lang="ru-RU" sz="2000" b="1" dirty="0" smtClean="0">
                <a:solidFill>
                  <a:srgbClr val="000000"/>
                </a:solidFill>
              </a:rPr>
              <a:t> </a:t>
            </a:r>
            <a:endParaRPr lang="ru-RU" sz="2000" b="1" dirty="0">
              <a:solidFill>
                <a:srgbClr val="000000"/>
              </a:solidFill>
            </a:endParaRPr>
          </a:p>
          <a:p>
            <a:pPr algn="ctr" eaLnBrk="0" hangingPunct="0"/>
            <a:r>
              <a:rPr lang="ru-RU" sz="2000" b="1" dirty="0" smtClean="0">
                <a:solidFill>
                  <a:srgbClr val="000000"/>
                </a:solidFill>
              </a:rPr>
              <a:t>Характеристики та </a:t>
            </a:r>
            <a:r>
              <a:rPr lang="ru-RU" sz="2000" b="1" dirty="0" err="1" smtClean="0">
                <a:solidFill>
                  <a:srgbClr val="000000"/>
                </a:solidFill>
              </a:rPr>
              <a:t>фундаментальні</a:t>
            </a:r>
            <a:r>
              <a:rPr lang="ru-RU" sz="2000" b="1" dirty="0" smtClean="0">
                <a:solidFill>
                  <a:srgbClr val="000000"/>
                </a:solidFill>
              </a:rPr>
              <a:t>  </a:t>
            </a:r>
            <a:r>
              <a:rPr lang="ru-RU" sz="2000" b="1" dirty="0" err="1">
                <a:solidFill>
                  <a:srgbClr val="000000"/>
                </a:solidFill>
              </a:rPr>
              <a:t>принципи</a:t>
            </a:r>
            <a:r>
              <a:rPr lang="ru-RU" sz="2000" b="1" dirty="0">
                <a:solidFill>
                  <a:srgbClr val="000000"/>
                </a:solidFill>
              </a:rPr>
              <a:t> </a:t>
            </a:r>
            <a:r>
              <a:rPr lang="ru-RU" sz="2000" b="1" dirty="0" err="1">
                <a:solidFill>
                  <a:srgbClr val="000000"/>
                </a:solidFill>
              </a:rPr>
              <a:t>реалії</a:t>
            </a:r>
            <a:r>
              <a:rPr lang="ru-RU" sz="2000" b="1" dirty="0">
                <a:solidFill>
                  <a:srgbClr val="000000"/>
                </a:solidFill>
              </a:rPr>
              <a:t> (</a:t>
            </a:r>
            <a:r>
              <a:rPr lang="ru-RU" sz="2000" b="1" dirty="0" err="1">
                <a:solidFill>
                  <a:srgbClr val="000000"/>
                </a:solidFill>
              </a:rPr>
              <a:t>буття</a:t>
            </a:r>
            <a:r>
              <a:rPr lang="ru-RU" sz="2000" b="1" dirty="0" smtClean="0">
                <a:solidFill>
                  <a:srgbClr val="000000"/>
                </a:solidFill>
              </a:rPr>
              <a:t>)  </a:t>
            </a:r>
            <a:r>
              <a:rPr lang="ru-RU" sz="2000" b="1" dirty="0">
                <a:solidFill>
                  <a:srgbClr val="000000"/>
                </a:solidFill>
              </a:rPr>
              <a:t>і </a:t>
            </a:r>
            <a:r>
              <a:rPr lang="ru-RU" sz="2000" b="1" dirty="0" err="1">
                <a:solidFill>
                  <a:srgbClr val="000000"/>
                </a:solidFill>
              </a:rPr>
              <a:t>пізнання</a:t>
            </a:r>
            <a:r>
              <a:rPr lang="ru-RU" sz="2000" b="1" dirty="0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23850" y="5249570"/>
            <a:ext cx="2192337" cy="396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2000" b="1" dirty="0" err="1">
                <a:solidFill>
                  <a:srgbClr val="000000"/>
                </a:solidFill>
                <a:latin typeface="Georgia" pitchFamily="18" charset="0"/>
              </a:rPr>
              <a:t>Буття</a:t>
            </a:r>
            <a:r>
              <a:rPr lang="ru-RU" sz="2000" b="1" dirty="0">
                <a:solidFill>
                  <a:srgbClr val="000000"/>
                </a:solidFill>
                <a:latin typeface="Georgia" pitchFamily="18" charset="0"/>
              </a:rPr>
              <a:t> </a:t>
            </a:r>
            <a:r>
              <a:rPr lang="ru-RU" sz="2000" b="1" dirty="0" err="1">
                <a:solidFill>
                  <a:srgbClr val="000000"/>
                </a:solidFill>
                <a:latin typeface="Georgia" pitchFamily="18" charset="0"/>
              </a:rPr>
              <a:t>людини</a:t>
            </a:r>
            <a:r>
              <a:rPr lang="ru-RU" sz="2000" b="1" dirty="0">
                <a:solidFill>
                  <a:srgbClr val="000000"/>
                </a:solidFill>
                <a:latin typeface="Georgia" pitchFamily="18" charset="0"/>
              </a:rPr>
              <a:t> </a:t>
            </a: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9528472" y="5252519"/>
            <a:ext cx="2053767" cy="646331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uk-UA" b="1" dirty="0">
                <a:solidFill>
                  <a:srgbClr val="000000"/>
                </a:solidFill>
                <a:latin typeface="Georgia" pitchFamily="18" charset="0"/>
              </a:rPr>
              <a:t>Відношення </a:t>
            </a:r>
          </a:p>
          <a:p>
            <a:pPr algn="ctr" eaLnBrk="0" hangingPunct="0"/>
            <a:r>
              <a:rPr lang="uk-UA" b="1" dirty="0">
                <a:solidFill>
                  <a:srgbClr val="000000"/>
                </a:solidFill>
                <a:latin typeface="Georgia" pitchFamily="18" charset="0"/>
              </a:rPr>
              <a:t>людини і </a:t>
            </a:r>
            <a:r>
              <a:rPr lang="uk-UA" b="1" dirty="0" smtClean="0">
                <a:solidFill>
                  <a:srgbClr val="000000"/>
                </a:solidFill>
                <a:latin typeface="Georgia" pitchFamily="18" charset="0"/>
              </a:rPr>
              <a:t>світу</a:t>
            </a:r>
            <a:r>
              <a:rPr lang="ru-RU" b="1" dirty="0" smtClean="0">
                <a:solidFill>
                  <a:srgbClr val="000000"/>
                </a:solidFill>
                <a:latin typeface="Georgia" pitchFamily="18" charset="0"/>
              </a:rPr>
              <a:t> </a:t>
            </a:r>
            <a:endParaRPr lang="ru-RU" b="1" dirty="0">
              <a:solidFill>
                <a:srgbClr val="000000"/>
              </a:solidFill>
              <a:latin typeface="Georgia" pitchFamily="18" charset="0"/>
            </a:endParaRPr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 flipH="1">
            <a:off x="2403566" y="4421890"/>
            <a:ext cx="2342390" cy="739012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7180931" y="4379505"/>
            <a:ext cx="2537835" cy="781398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6011863" y="4872446"/>
            <a:ext cx="0" cy="377124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2" name="Line 19"/>
          <p:cNvSpPr>
            <a:spLocks noChangeShapeType="1"/>
          </p:cNvSpPr>
          <p:nvPr/>
        </p:nvSpPr>
        <p:spPr bwMode="auto">
          <a:xfrm>
            <a:off x="4745956" y="2864347"/>
            <a:ext cx="1916101" cy="243430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3" name="Line 19"/>
          <p:cNvSpPr>
            <a:spLocks noChangeShapeType="1"/>
          </p:cNvSpPr>
          <p:nvPr/>
        </p:nvSpPr>
        <p:spPr bwMode="auto">
          <a:xfrm flipV="1">
            <a:off x="4745956" y="2553890"/>
            <a:ext cx="1916101" cy="183358"/>
          </a:xfrm>
          <a:prstGeom prst="line">
            <a:avLst/>
          </a:prstGeom>
          <a:noFill/>
          <a:ln w="57150" cmpd="thickThin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7358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Поняття філософії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1447632"/>
            <a:ext cx="10509568" cy="3158640"/>
          </a:xfrm>
        </p:spPr>
        <p:txBody>
          <a:bodyPr>
            <a:normAutofit fontScale="92500" lnSpcReduction="10000"/>
          </a:bodyPr>
          <a:lstStyle/>
          <a:p>
            <a:pPr marL="0" indent="0" algn="just" eaLnBrk="0" hangingPunct="0">
              <a:buNone/>
            </a:pPr>
            <a:r>
              <a:rPr lang="uk-UA" sz="2900" b="1" dirty="0">
                <a:latin typeface="Georgia" pitchFamily="18" charset="0"/>
              </a:rPr>
              <a:t>Особливості </a:t>
            </a:r>
            <a:r>
              <a:rPr lang="uk-UA" sz="2900" b="1" dirty="0" smtClean="0">
                <a:latin typeface="Georgia" pitchFamily="18" charset="0"/>
              </a:rPr>
              <a:t>філософії: </a:t>
            </a:r>
            <a:r>
              <a:rPr lang="ru-RU" sz="2900" b="1" dirty="0" smtClean="0">
                <a:latin typeface="Georgia" pitchFamily="18" charset="0"/>
              </a:rPr>
              <a:t> </a:t>
            </a:r>
            <a:endParaRPr lang="ru-RU" sz="2900" b="1" dirty="0">
              <a:latin typeface="Georgia" pitchFamily="18" charset="0"/>
            </a:endParaRPr>
          </a:p>
          <a:p>
            <a:pPr algn="just" eaLnBrk="0" hangingPunct="0"/>
            <a:r>
              <a:rPr lang="uk-UA" sz="2900" b="1" dirty="0" smtClean="0">
                <a:latin typeface="Georgia" pitchFamily="18" charset="0"/>
              </a:rPr>
              <a:t>Постає </a:t>
            </a:r>
            <a:r>
              <a:rPr lang="uk-UA" sz="2900" b="1" dirty="0">
                <a:latin typeface="Georgia" pitchFamily="18" charset="0"/>
              </a:rPr>
              <a:t>своєрідною формою збереження </a:t>
            </a:r>
            <a:r>
              <a:rPr lang="uk-UA" sz="2900" b="1" dirty="0" smtClean="0">
                <a:latin typeface="Georgia" pitchFamily="18" charset="0"/>
              </a:rPr>
              <a:t>та </a:t>
            </a:r>
            <a:r>
              <a:rPr lang="uk-UA" sz="2900" b="1" dirty="0">
                <a:latin typeface="Georgia" pitchFamily="18" charset="0"/>
              </a:rPr>
              <a:t>забезпечення історичної </a:t>
            </a:r>
            <a:r>
              <a:rPr lang="uk-UA" sz="2900" b="1" dirty="0" smtClean="0">
                <a:latin typeface="Georgia" pitchFamily="18" charset="0"/>
              </a:rPr>
              <a:t> неперервності </a:t>
            </a:r>
            <a:r>
              <a:rPr lang="uk-UA" sz="2900" b="1" dirty="0">
                <a:latin typeface="Georgia" pitchFamily="18" charset="0"/>
              </a:rPr>
              <a:t>людського існування</a:t>
            </a:r>
            <a:r>
              <a:rPr lang="ru-RU" sz="2900" b="1" dirty="0">
                <a:latin typeface="Georgia" pitchFamily="18" charset="0"/>
              </a:rPr>
              <a:t> </a:t>
            </a:r>
          </a:p>
          <a:p>
            <a:pPr algn="just" eaLnBrk="0" hangingPunct="0"/>
            <a:r>
              <a:rPr lang="uk-UA" sz="2900" b="1" dirty="0" smtClean="0">
                <a:latin typeface="Georgia" pitchFamily="18" charset="0"/>
              </a:rPr>
              <a:t>Покликана </a:t>
            </a:r>
            <a:r>
              <a:rPr lang="uk-UA" sz="2900" b="1" dirty="0">
                <a:latin typeface="Georgia" pitchFamily="18" charset="0"/>
              </a:rPr>
              <a:t>тримати увесь час у полі уваги та у актуальному стані всі основні </a:t>
            </a:r>
            <a:r>
              <a:rPr lang="uk-UA" sz="2900" b="1" dirty="0" smtClean="0">
                <a:latin typeface="Georgia" pitchFamily="18" charset="0"/>
              </a:rPr>
              <a:t>виявлення </a:t>
            </a:r>
            <a:r>
              <a:rPr lang="uk-UA" sz="2900" b="1" dirty="0">
                <a:latin typeface="Georgia" pitchFamily="18" charset="0"/>
              </a:rPr>
              <a:t>людини як людини.</a:t>
            </a:r>
            <a:endParaRPr lang="ru-RU" sz="2900" b="1" dirty="0">
              <a:latin typeface="Georgia" pitchFamily="18" charset="0"/>
            </a:endParaRPr>
          </a:p>
          <a:p>
            <a:pPr algn="ctr" eaLnBrk="0" hangingPunct="0"/>
            <a:endParaRPr lang="ru-RU" b="1" dirty="0">
              <a:latin typeface="Georgia" pitchFamily="18" charset="0"/>
            </a:endParaRPr>
          </a:p>
          <a:p>
            <a:endParaRPr lang="uk-UA" dirty="0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1482725" y="315447"/>
            <a:ext cx="1847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endParaRPr lang="ru-RU" sz="2800" b="1" dirty="0">
              <a:latin typeface="Georgia" pitchFamily="18" charset="0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3050091" y="1428720"/>
            <a:ext cx="18473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endParaRPr lang="ru-RU" sz="2000" b="1" dirty="0">
              <a:latin typeface="Georgia" pitchFamily="18" charset="0"/>
            </a:endParaRPr>
          </a:p>
        </p:txBody>
      </p:sp>
      <p:sp>
        <p:nvSpPr>
          <p:cNvPr id="13" name="Rectangle 7"/>
          <p:cNvSpPr txBox="1">
            <a:spLocks noRot="1" noChangeArrowheads="1"/>
          </p:cNvSpPr>
          <p:nvPr/>
        </p:nvSpPr>
        <p:spPr>
          <a:xfrm>
            <a:off x="4572000" y="5189355"/>
            <a:ext cx="3478212" cy="823913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uk-UA" b="1" dirty="0" smtClean="0">
                <a:solidFill>
                  <a:srgbClr val="FFFF00"/>
                </a:solidFill>
                <a:latin typeface="Georgia" pitchFamily="18" charset="0"/>
              </a:rPr>
              <a:t>Філософія</a:t>
            </a:r>
            <a:r>
              <a:rPr lang="uk-UA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</a:t>
            </a:r>
            <a:endParaRPr lang="ru-RU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</p:txBody>
      </p:sp>
      <p:sp>
        <p:nvSpPr>
          <p:cNvPr id="14" name="WordArt 8"/>
          <p:cNvSpPr>
            <a:spLocks noChangeArrowheads="1" noChangeShapeType="1" noTextEdit="1"/>
          </p:cNvSpPr>
          <p:nvPr/>
        </p:nvSpPr>
        <p:spPr bwMode="auto">
          <a:xfrm>
            <a:off x="8098201" y="4805408"/>
            <a:ext cx="576262" cy="14398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"/>
                <a:cs typeface="Arial"/>
              </a:rPr>
              <a:t>?</a:t>
            </a: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8005264" y="4123191"/>
            <a:ext cx="2303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/>
            <a:r>
              <a:rPr lang="uk-UA" sz="2400" b="1" dirty="0">
                <a:solidFill>
                  <a:srgbClr val="FFFF00"/>
                </a:solidFill>
                <a:latin typeface="Georgia" pitchFamily="18" charset="0"/>
              </a:rPr>
              <a:t>Що</a:t>
            </a:r>
            <a:r>
              <a:rPr lang="uk-UA" sz="2400" b="1" dirty="0">
                <a:solidFill>
                  <a:srgbClr val="003300"/>
                </a:solidFill>
                <a:latin typeface="Georgia" pitchFamily="18" charset="0"/>
              </a:rPr>
              <a:t>  </a:t>
            </a:r>
            <a:r>
              <a:rPr lang="uk-UA" sz="2400" b="1" dirty="0">
                <a:solidFill>
                  <a:srgbClr val="FFFF00"/>
                </a:solidFill>
                <a:latin typeface="Georgia" pitchFamily="18" charset="0"/>
              </a:rPr>
              <a:t>є істина </a:t>
            </a:r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8571278" y="5869959"/>
            <a:ext cx="256031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uk-UA" sz="2400" b="1" dirty="0">
                <a:solidFill>
                  <a:srgbClr val="FFFF00"/>
                </a:solidFill>
                <a:latin typeface="Georgia" pitchFamily="18" charset="0"/>
              </a:rPr>
              <a:t>Основи  буття </a:t>
            </a:r>
          </a:p>
          <a:p>
            <a:pPr algn="ctr" eaLnBrk="0" hangingPunct="0"/>
            <a:r>
              <a:rPr lang="uk-UA" sz="2400" b="1" dirty="0">
                <a:solidFill>
                  <a:srgbClr val="FFFF00"/>
                </a:solidFill>
                <a:latin typeface="Georgia" pitchFamily="18" charset="0"/>
              </a:rPr>
              <a:t>і пізнання</a:t>
            </a:r>
            <a:r>
              <a:rPr lang="ru-RU" sz="2400" b="1" dirty="0">
                <a:solidFill>
                  <a:srgbClr val="FFFF00"/>
                </a:solidFill>
                <a:latin typeface="Georgia" pitchFamily="18" charset="0"/>
              </a:rPr>
              <a:t> </a:t>
            </a:r>
          </a:p>
        </p:txBody>
      </p:sp>
      <p:sp>
        <p:nvSpPr>
          <p:cNvPr id="17" name="Rectangle 11"/>
          <p:cNvSpPr>
            <a:spLocks noChangeArrowheads="1"/>
          </p:cNvSpPr>
          <p:nvPr/>
        </p:nvSpPr>
        <p:spPr bwMode="auto">
          <a:xfrm>
            <a:off x="9449683" y="4822617"/>
            <a:ext cx="25843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uk-UA" sz="2400" b="1" dirty="0">
                <a:solidFill>
                  <a:srgbClr val="FFFF00"/>
                </a:solidFill>
                <a:latin typeface="Georgia" pitchFamily="18" charset="0"/>
              </a:rPr>
              <a:t>Місце людини</a:t>
            </a:r>
          </a:p>
          <a:p>
            <a:pPr algn="ctr" eaLnBrk="0" hangingPunct="0"/>
            <a:r>
              <a:rPr lang="uk-UA" sz="2400" b="1" dirty="0">
                <a:solidFill>
                  <a:srgbClr val="FFFF00"/>
                </a:solidFill>
                <a:latin typeface="Georgia" pitchFamily="18" charset="0"/>
              </a:rPr>
              <a:t> в світі </a:t>
            </a:r>
          </a:p>
        </p:txBody>
      </p:sp>
      <p:sp>
        <p:nvSpPr>
          <p:cNvPr id="18" name="AutoShape 13" descr="Картинки по запросу философия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541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Поняття філософії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1410790"/>
            <a:ext cx="10535694" cy="47287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kern="10" dirty="0" err="1" smtClean="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Основні</a:t>
            </a:r>
            <a:r>
              <a:rPr lang="ru-RU" b="1" kern="10" dirty="0" smtClean="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 </a:t>
            </a:r>
            <a:r>
              <a:rPr lang="ru-RU" b="1" kern="10" dirty="0" err="1" smtClean="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риси</a:t>
            </a:r>
            <a:r>
              <a:rPr lang="ru-RU" b="1" kern="10" dirty="0" smtClean="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 </a:t>
            </a:r>
            <a:r>
              <a:rPr lang="ru-RU" b="1" kern="10" dirty="0" err="1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філософського</a:t>
            </a:r>
            <a:r>
              <a:rPr lang="ru-RU" b="1" kern="10" dirty="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 </a:t>
            </a:r>
            <a:r>
              <a:rPr lang="ru-RU" b="1" kern="10" dirty="0" err="1" smtClean="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мислення</a:t>
            </a:r>
            <a:r>
              <a:rPr lang="ru-RU" b="1" kern="10" dirty="0" smtClean="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:</a:t>
            </a:r>
          </a:p>
          <a:p>
            <a:pPr algn="just">
              <a:tabLst>
                <a:tab pos="457200" algn="l"/>
                <a:tab pos="4292600" algn="l"/>
              </a:tabLst>
              <a:defRPr/>
            </a:pPr>
            <a:r>
              <a:rPr lang="uk-UA" b="1" i="1" dirty="0" smtClean="0"/>
              <a:t>Має </a:t>
            </a:r>
            <a:r>
              <a:rPr lang="uk-UA" b="1" i="1" dirty="0"/>
              <a:t>гранично широкий рівень узагальнення ( категорії, принципи),  що виходять на межу буття і небуття</a:t>
            </a:r>
            <a:endParaRPr lang="ru-RU" b="1" i="1" dirty="0"/>
          </a:p>
          <a:p>
            <a:pPr algn="just">
              <a:tabLst>
                <a:tab pos="457200" algn="l"/>
                <a:tab pos="4292600" algn="l"/>
              </a:tabLst>
              <a:defRPr/>
            </a:pPr>
            <a:r>
              <a:rPr lang="uk-UA" b="1" i="1" dirty="0" smtClean="0"/>
              <a:t>Постає </a:t>
            </a:r>
            <a:r>
              <a:rPr lang="uk-UA" b="1" i="1" dirty="0"/>
              <a:t>формою людського самоусвідомлення, мисленням під кутом зору людини, її життєвого вибору</a:t>
            </a:r>
            <a:endParaRPr lang="ru-RU" b="1" i="1" dirty="0"/>
          </a:p>
          <a:p>
            <a:pPr algn="just">
              <a:tabLst>
                <a:tab pos="457200" algn="l"/>
                <a:tab pos="4292600" algn="l"/>
              </a:tabLst>
              <a:defRPr/>
            </a:pPr>
            <a:r>
              <a:rPr lang="uk-UA" b="1" i="1" dirty="0" smtClean="0"/>
              <a:t>Окреслює </a:t>
            </a:r>
            <a:r>
              <a:rPr lang="uk-UA" b="1" i="1" dirty="0"/>
              <a:t>дійсність не лише такою, якою вона є , а й такою, якою має бути</a:t>
            </a:r>
            <a:endParaRPr lang="ru-RU" b="1" i="1" dirty="0"/>
          </a:p>
          <a:p>
            <a:pPr algn="just">
              <a:tabLst>
                <a:tab pos="457200" algn="l"/>
                <a:tab pos="4292600" algn="l"/>
              </a:tabLst>
              <a:defRPr/>
            </a:pPr>
            <a:r>
              <a:rPr lang="uk-UA" b="1" i="1" dirty="0" smtClean="0"/>
              <a:t>Є </a:t>
            </a:r>
            <a:r>
              <a:rPr lang="uk-UA" b="1" i="1" dirty="0"/>
              <a:t>більшою мірою мисленням про мислення, ніж мисленням та думкою про якусь реальність</a:t>
            </a:r>
            <a:endParaRPr lang="ru-RU" b="1" i="1" dirty="0"/>
          </a:p>
          <a:p>
            <a:pPr algn="just">
              <a:tabLst>
                <a:tab pos="457200" algn="l"/>
                <a:tab pos="4292600" algn="l"/>
              </a:tabLst>
              <a:defRPr/>
            </a:pPr>
            <a:r>
              <a:rPr lang="uk-UA" b="1" i="1" dirty="0" smtClean="0"/>
              <a:t>Постає </a:t>
            </a:r>
            <a:r>
              <a:rPr lang="uk-UA" b="1" i="1" dirty="0" err="1"/>
              <a:t>внутрішньопов</a:t>
            </a:r>
            <a:r>
              <a:rPr lang="ru-RU" b="1" i="1" dirty="0"/>
              <a:t>'я</a:t>
            </a:r>
            <a:r>
              <a:rPr lang="uk-UA" b="1" i="1" dirty="0"/>
              <a:t>заним , </a:t>
            </a:r>
            <a:r>
              <a:rPr lang="uk-UA" b="1" i="1" dirty="0" err="1"/>
              <a:t>логічно</a:t>
            </a:r>
            <a:r>
              <a:rPr lang="uk-UA" b="1" i="1" dirty="0"/>
              <a:t> послідовним, аргументованим та обґрунтованим</a:t>
            </a:r>
          </a:p>
          <a:p>
            <a:pPr algn="just">
              <a:tabLst>
                <a:tab pos="457200" algn="l"/>
                <a:tab pos="4292600" algn="l"/>
              </a:tabLst>
              <a:defRPr/>
            </a:pPr>
            <a:r>
              <a:rPr lang="uk-UA" b="1" i="1" dirty="0" smtClean="0"/>
              <a:t>Прагне </a:t>
            </a:r>
            <a:r>
              <a:rPr lang="uk-UA" b="1" i="1" dirty="0"/>
              <a:t>поставити і розв’язати граничні, абсолютні проблеми людського буття</a:t>
            </a:r>
            <a:r>
              <a:rPr lang="ru-RU" b="1" i="1" dirty="0"/>
              <a:t>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92967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Поняття філософії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9898" y="1515291"/>
            <a:ext cx="11273246" cy="489857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>
                <a:solidFill>
                  <a:srgbClr val="00FF00"/>
                </a:solidFill>
                <a:latin typeface="Arial" pitchFamily="34" charset="0"/>
                <a:cs typeface="Arial" pitchFamily="34" charset="0"/>
              </a:rPr>
              <a:t>Особливості становища людини у світі</a:t>
            </a:r>
          </a:p>
          <a:p>
            <a:pPr algn="just"/>
            <a:r>
              <a:rPr lang="uk-UA" b="1" dirty="0" smtClean="0">
                <a:solidFill>
                  <a:srgbClr val="FF0000"/>
                </a:solidFill>
              </a:rPr>
              <a:t>Розумність </a:t>
            </a:r>
            <a:r>
              <a:rPr lang="uk-UA" b="1" dirty="0"/>
              <a:t>– здатність усвідомлювати себе і те, що її оточує</a:t>
            </a:r>
            <a:r>
              <a:rPr lang="uk-UA" dirty="0"/>
              <a:t>. </a:t>
            </a:r>
            <a:endParaRPr lang="uk-UA" dirty="0" smtClean="0"/>
          </a:p>
          <a:p>
            <a:pPr algn="just"/>
            <a:r>
              <a:rPr lang="uk-UA" dirty="0" smtClean="0"/>
              <a:t> </a:t>
            </a:r>
            <a:r>
              <a:rPr lang="uk-UA" b="1" dirty="0" err="1" smtClean="0">
                <a:solidFill>
                  <a:srgbClr val="FF0000"/>
                </a:solidFill>
              </a:rPr>
              <a:t>Неспеціалізованість</a:t>
            </a:r>
            <a:r>
              <a:rPr lang="uk-UA" b="1" dirty="0" smtClean="0">
                <a:solidFill>
                  <a:srgbClr val="FF0000"/>
                </a:solidFill>
              </a:rPr>
              <a:t> </a:t>
            </a:r>
            <a:r>
              <a:rPr lang="uk-UA" b="1" dirty="0"/>
              <a:t>– в будову людського організму не закладена програма її способу життя та життєвих здійснень. </a:t>
            </a:r>
          </a:p>
          <a:p>
            <a:pPr algn="just"/>
            <a:r>
              <a:rPr lang="uk-UA" b="1" dirty="0" smtClean="0">
                <a:solidFill>
                  <a:srgbClr val="FF0000"/>
                </a:solidFill>
              </a:rPr>
              <a:t>Вільність </a:t>
            </a:r>
            <a:r>
              <a:rPr lang="uk-UA" b="1" dirty="0"/>
              <a:t>– ні до чого жорстко не прив’язана  й однозначно не спонукувана.</a:t>
            </a:r>
            <a:endParaRPr lang="ru-RU" b="1" dirty="0"/>
          </a:p>
          <a:p>
            <a:pPr algn="just"/>
            <a:r>
              <a:rPr lang="uk-UA" b="1" dirty="0" smtClean="0">
                <a:solidFill>
                  <a:srgbClr val="FF0000"/>
                </a:solidFill>
              </a:rPr>
              <a:t>Універсальність </a:t>
            </a:r>
            <a:r>
              <a:rPr lang="uk-UA" b="1" dirty="0"/>
              <a:t>– людина не призначена одночасно ні до чого                 конкретного, то вона – потенційно, так би мовити, за суттю, - може бути всім.</a:t>
            </a:r>
          </a:p>
          <a:p>
            <a:pPr algn="just"/>
            <a:r>
              <a:rPr lang="uk-UA" b="1" dirty="0" smtClean="0">
                <a:solidFill>
                  <a:srgbClr val="FF0000"/>
                </a:solidFill>
              </a:rPr>
              <a:t>Усвідомлює </a:t>
            </a:r>
            <a:r>
              <a:rPr lang="uk-UA" b="1" dirty="0">
                <a:solidFill>
                  <a:srgbClr val="FF0000"/>
                </a:solidFill>
              </a:rPr>
              <a:t>свою смертність </a:t>
            </a:r>
            <a:r>
              <a:rPr lang="uk-UA" b="1" dirty="0"/>
              <a:t>– обмеженість та нескінченність свого життя  (принаймні свого земного життя)</a:t>
            </a:r>
            <a:r>
              <a:rPr lang="uk-UA" dirty="0"/>
              <a:t>.</a:t>
            </a:r>
          </a:p>
          <a:p>
            <a:pPr algn="just" eaLnBrk="0" hangingPunct="0"/>
            <a:r>
              <a:rPr lang="uk-UA" b="1" dirty="0" smtClean="0">
                <a:solidFill>
                  <a:srgbClr val="FF0000"/>
                </a:solidFill>
              </a:rPr>
              <a:t>Людина </a:t>
            </a:r>
            <a:r>
              <a:rPr lang="uk-UA" b="1" dirty="0">
                <a:solidFill>
                  <a:srgbClr val="FF0000"/>
                </a:solidFill>
              </a:rPr>
              <a:t>реалізується в соціокультурних процесах</a:t>
            </a:r>
            <a:r>
              <a:rPr lang="uk-UA" dirty="0"/>
              <a:t>.</a:t>
            </a: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82028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Предмет та об'єкт філософського знання 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3312" y="2052919"/>
            <a:ext cx="10901454" cy="3955996"/>
          </a:xfrm>
        </p:spPr>
        <p:txBody>
          <a:bodyPr/>
          <a:lstStyle/>
          <a:p>
            <a:pPr marL="0" indent="0" algn="just">
              <a:buNone/>
              <a:tabLst>
                <a:tab pos="457200" algn="l"/>
                <a:tab pos="4292600" algn="l"/>
              </a:tabLst>
              <a:defRPr/>
            </a:pPr>
            <a:r>
              <a:rPr lang="uk-UA" sz="2800" b="1" dirty="0">
                <a:solidFill>
                  <a:srgbClr val="00FF00"/>
                </a:solidFill>
              </a:rPr>
              <a:t>Особливості предмету філософії:</a:t>
            </a:r>
            <a:endParaRPr lang="ru-RU" sz="2800" b="1" dirty="0">
              <a:solidFill>
                <a:srgbClr val="00FF0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  <a:tabLst>
                <a:tab pos="457200" algn="l"/>
                <a:tab pos="4292600" algn="l"/>
              </a:tabLst>
              <a:defRPr/>
            </a:pPr>
            <a:r>
              <a:rPr lang="uk-UA" sz="1600" b="1" dirty="0"/>
              <a:t> </a:t>
            </a:r>
            <a:r>
              <a:rPr lang="uk-UA" sz="2400" b="1" dirty="0"/>
              <a:t>її предмет є історично змінним, оскільки історично змінними постають самовиявлення та самоусвідомлення людини;</a:t>
            </a:r>
          </a:p>
          <a:p>
            <a:pPr algn="just">
              <a:buFont typeface="Wingdings" panose="05000000000000000000" pitchFamily="2" charset="2"/>
              <a:buChar char="Ø"/>
              <a:tabLst>
                <a:tab pos="457200" algn="l"/>
                <a:tab pos="4292600" algn="l"/>
              </a:tabLst>
              <a:defRPr/>
            </a:pPr>
            <a:r>
              <a:rPr lang="uk-UA" sz="2400" b="1" dirty="0"/>
              <a:t> уся історія філософії фактично входить у окреслення її предмету, оскільки лише за такої умови ми і здатні окреслити «топографію» людськості;</a:t>
            </a:r>
          </a:p>
          <a:p>
            <a:pPr algn="just">
              <a:buFont typeface="Wingdings" panose="05000000000000000000" pitchFamily="2" charset="2"/>
              <a:buChar char="Ø"/>
              <a:tabLst>
                <a:tab pos="457200" algn="l"/>
                <a:tab pos="4292600" algn="l"/>
              </a:tabLst>
              <a:defRPr/>
            </a:pPr>
            <a:r>
              <a:rPr lang="uk-UA" sz="2400" b="1" dirty="0"/>
              <a:t> філософія постає своєрідною формою збереження та забезпечення історичної неперервності людської свідомої само ідентифікації. </a:t>
            </a:r>
          </a:p>
        </p:txBody>
      </p:sp>
    </p:spTree>
    <p:extLst>
      <p:ext uri="{BB962C8B-B14F-4D97-AF65-F5344CB8AC3E}">
        <p14:creationId xmlns:p14="http://schemas.microsoft.com/office/powerpoint/2010/main" val="29145529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Функції філософії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Світоглядна </a:t>
            </a:r>
          </a:p>
          <a:p>
            <a:r>
              <a:rPr lang="uk-UA" dirty="0" smtClean="0"/>
              <a:t>Загальнометодологічна</a:t>
            </a:r>
          </a:p>
          <a:p>
            <a:r>
              <a:rPr lang="uk-UA" dirty="0" smtClean="0"/>
              <a:t>Прогностична</a:t>
            </a:r>
          </a:p>
          <a:p>
            <a:r>
              <a:rPr lang="uk-UA" dirty="0" smtClean="0"/>
              <a:t>Критична</a:t>
            </a:r>
          </a:p>
          <a:p>
            <a:r>
              <a:rPr lang="uk-UA" dirty="0" smtClean="0"/>
              <a:t>Соціальна</a:t>
            </a:r>
          </a:p>
          <a:p>
            <a:r>
              <a:rPr lang="uk-UA" dirty="0" smtClean="0"/>
              <a:t>Аксіологічна </a:t>
            </a:r>
          </a:p>
          <a:p>
            <a:r>
              <a:rPr lang="uk-UA" dirty="0" smtClean="0"/>
              <a:t>Гуманістична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077282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423</TotalTime>
  <Words>1403</Words>
  <Application>Microsoft Office PowerPoint</Application>
  <PresentationFormat>Широкоэкранный</PresentationFormat>
  <Paragraphs>199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1" baseType="lpstr">
      <vt:lpstr>Arial</vt:lpstr>
      <vt:lpstr>Century Gothic</vt:lpstr>
      <vt:lpstr>Georgia</vt:lpstr>
      <vt:lpstr>Open Sans</vt:lpstr>
      <vt:lpstr>Times New Roman</vt:lpstr>
      <vt:lpstr>Wingdings</vt:lpstr>
      <vt:lpstr>Wingdings 3</vt:lpstr>
      <vt:lpstr>Ион</vt:lpstr>
      <vt:lpstr>ФІЛОСОФСЬКА  ПРОПЕДЕВТИКА</vt:lpstr>
      <vt:lpstr>ПЛАН ЛЕКЦІЇ</vt:lpstr>
      <vt:lpstr>Поняття філософії </vt:lpstr>
      <vt:lpstr>Поняття філософії</vt:lpstr>
      <vt:lpstr>Поняття філософії</vt:lpstr>
      <vt:lpstr>Поняття філософії</vt:lpstr>
      <vt:lpstr>Поняття філософії</vt:lpstr>
      <vt:lpstr>Предмет та об'єкт філософського знання  </vt:lpstr>
      <vt:lpstr>Функції філософії </vt:lpstr>
      <vt:lpstr>Філософські дисципліни  </vt:lpstr>
      <vt:lpstr>Світогляд та його класифікація</vt:lpstr>
      <vt:lpstr>Світогляд та його класифікація </vt:lpstr>
      <vt:lpstr>Світогляд та його класифікація</vt:lpstr>
      <vt:lpstr>Світогляд та його класифікація ІСТОРИЧНІ ТИПИ СВІТОГЛЯДУ: МІФОЛОГІЧНИЙ  </vt:lpstr>
      <vt:lpstr>Світогляд та його класифікація ІСТОРИЧНІ ТИПИ СВІТОГЛЯДУ: РЕЛІГІЙНИЙ  </vt:lpstr>
      <vt:lpstr>Світогляд та його класифікація ІСТОРИЧНІ ТИПИ СВІТОГЛЯДУ: ФІЛОСОФСЬКО-ТЕОРЕТИЧНИЙ </vt:lpstr>
      <vt:lpstr>Світогляд та його класифікація ІСТОРИЧНІ ТИПИ СВІТОГЛЯДУ: ФІЛОСОФСЬКО-ТЕОРЕТИЧНИЙ</vt:lpstr>
      <vt:lpstr>Східна та західна традиції філософствування </vt:lpstr>
      <vt:lpstr>Східна та західна традиції філософствування</vt:lpstr>
      <vt:lpstr>Східна та західна традиції філософствування</vt:lpstr>
      <vt:lpstr>Основні етапи розвитку філософського знання. Методологія історикофілософського пізнання. </vt:lpstr>
      <vt:lpstr>Основні етапи розвитку філософського знання. Методологія історикофілософського пізнання. </vt:lpstr>
      <vt:lpstr>Основні етапи розвитку філософського знання. Методологія історикофілософського пізнання.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ФІЛОСОФСЬКА  ПРОПЕДЕВТИКА</dc:title>
  <dc:creator>Администратор</dc:creator>
  <cp:lastModifiedBy>1111</cp:lastModifiedBy>
  <cp:revision>27</cp:revision>
  <dcterms:created xsi:type="dcterms:W3CDTF">2023-08-17T10:21:13Z</dcterms:created>
  <dcterms:modified xsi:type="dcterms:W3CDTF">2024-10-17T12:48:39Z</dcterms:modified>
</cp:coreProperties>
</file>