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515" r:id="rId2"/>
    <p:sldId id="520" r:id="rId3"/>
    <p:sldId id="521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  <p:sldId id="541" r:id="rId24"/>
    <p:sldId id="542" r:id="rId25"/>
    <p:sldId id="543" r:id="rId26"/>
    <p:sldId id="562" r:id="rId27"/>
    <p:sldId id="544" r:id="rId28"/>
    <p:sldId id="545" r:id="rId29"/>
    <p:sldId id="546" r:id="rId30"/>
    <p:sldId id="547" r:id="rId31"/>
    <p:sldId id="548" r:id="rId32"/>
    <p:sldId id="549" r:id="rId33"/>
    <p:sldId id="550" r:id="rId34"/>
    <p:sldId id="551" r:id="rId35"/>
    <p:sldId id="552" r:id="rId36"/>
    <p:sldId id="554" r:id="rId37"/>
    <p:sldId id="555" r:id="rId38"/>
    <p:sldId id="553" r:id="rId39"/>
    <p:sldId id="556" r:id="rId40"/>
    <p:sldId id="557" r:id="rId41"/>
    <p:sldId id="558" r:id="rId42"/>
    <p:sldId id="559" r:id="rId43"/>
    <p:sldId id="560" r:id="rId44"/>
    <p:sldId id="561" r:id="rId4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528" autoAdjust="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0DCC06-939F-48CA-A025-C4ED40B3D177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7474D6B-6217-442C-905C-2F1F83B036B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0E51F-DA98-4345-9DEF-00214917FCC8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312D-8CAA-4B26-9FBE-252F081E30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F796-218C-465F-B756-B171F96DFC65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D60F7-A468-49DB-ACAA-606A084166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5D17-8B30-47D8-93BD-4119E23212C0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A3137-7D03-411C-B875-000799B4C5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C12D-DEC2-4394-BD40-D120BFE22067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C3EBF78-E51C-488A-8285-D1AF38E8E0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2862-0232-4163-9E5C-43705820BDAB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C6D52-F458-40C1-82DF-CC38A06EC3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9212-CA2D-40AB-8AD5-07C863F2BF07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B92AE48-9A10-4190-8086-97E04826C7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BEC9-6786-407B-85A2-27F798BCF739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1411F-7218-4808-A84C-69BB315F1F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1F2D-E9EF-4A45-8601-7CE9239ED06B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6B83-5D65-4952-A4B3-EF7CE9DC5C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ED82-817B-4B05-B0F7-490F515008FE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51300-1ABD-4032-9342-862C30F8D7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CDD9-2E15-4B1E-81EA-CF1E9B41EB5A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0018-7DBB-42CB-8DC7-B2C3AB0DC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C9E1-6DFA-43C6-9185-4829B8E9CF08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C5570-5BAB-40F2-9FEC-3B20C35FDE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E4499D-5E11-4B0B-8917-340AD5692B89}" type="datetimeFigureOut">
              <a:rPr lang="ru-RU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2902F903-10C5-4843-960C-82203B92CA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tc.org.ua/image/Files/Schles/esh10_full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852936"/>
            <a:ext cx="868203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Теорія розпізнавання образів та класифікації в системах штучного інтелекту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/>
            <a:endParaRPr lang="uk-UA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/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Тема №2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Методи розпізнавання образів</a:t>
            </a:r>
            <a:endParaRPr lang="uk-UA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uk-UA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ts val="3000"/>
              </a:lnSpc>
            </a:pPr>
            <a:endParaRPr lang="uk-UA" sz="1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>
              <a:lnSpc>
                <a:spcPts val="3000"/>
              </a:lnSpc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Київ -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9458" name="Picture 2" descr="https://nubip.edu.ua/sites/all/themes/nauu/images/redesign2/nubip-logo-gerb.png?2002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6632"/>
            <a:ext cx="8821591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 txBox="1"/>
          <p:nvPr/>
        </p:nvSpPr>
        <p:spPr>
          <a:xfrm>
            <a:off x="107504" y="188640"/>
            <a:ext cx="8928992" cy="8760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9765">
              <a:lnSpc>
                <a:spcPct val="100000"/>
              </a:lnSpc>
              <a:spcBef>
                <a:spcPts val="565"/>
              </a:spcBef>
            </a:pPr>
            <a:r>
              <a:rPr lang="ru-RU" sz="1600" b="1" dirty="0" err="1" smtClean="0">
                <a:latin typeface="Times New Roman"/>
                <a:cs typeface="Times New Roman"/>
              </a:rPr>
              <a:t>Опис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latin typeface="Times New Roman"/>
                <a:cs typeface="Times New Roman"/>
              </a:rPr>
              <a:t>алгоритму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50800" marR="43815">
              <a:lnSpc>
                <a:spcPct val="115300"/>
              </a:lnSpc>
              <a:spcBef>
                <a:spcPts val="360"/>
              </a:spcBef>
            </a:pPr>
            <a:r>
              <a:rPr lang="ru-RU" sz="1600" dirty="0" err="1" smtClean="0">
                <a:latin typeface="Times New Roman"/>
                <a:cs typeface="Times New Roman"/>
              </a:rPr>
              <a:t>Випадковим</a:t>
            </a:r>
            <a:r>
              <a:rPr lang="ru-RU" sz="1600" spc="30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чином</a:t>
            </a:r>
            <a:r>
              <a:rPr lang="ru-RU" sz="1600" spc="3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вибираємо</a:t>
            </a:r>
            <a:r>
              <a:rPr lang="ru-RU" sz="1600" spc="325" dirty="0" smtClean="0">
                <a:latin typeface="Times New Roman"/>
                <a:cs typeface="Times New Roman"/>
              </a:rPr>
              <a:t> </a:t>
            </a:r>
            <a:r>
              <a:rPr lang="en-US" sz="1600" i="1" dirty="0" smtClean="0">
                <a:latin typeface="Times New Roman"/>
                <a:cs typeface="Times New Roman"/>
              </a:rPr>
              <a:t>n</a:t>
            </a:r>
            <a:r>
              <a:rPr lang="en-US" sz="1600" i="1" spc="32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чисел</a:t>
            </a:r>
            <a:r>
              <a:rPr lang="ru-RU" sz="1600" spc="49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Symbol"/>
                <a:cs typeface="Symbol"/>
              </a:rPr>
              <a:t></a:t>
            </a:r>
            <a:r>
              <a:rPr lang="ru-RU" sz="1200" baseline="-23809" dirty="0" smtClean="0">
                <a:latin typeface="Times New Roman"/>
                <a:cs typeface="Times New Roman"/>
              </a:rPr>
              <a:t>1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dirty="0" smtClean="0">
                <a:latin typeface="MT Extra"/>
                <a:cs typeface="MT Extra"/>
              </a:rPr>
              <a:t>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-17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Symbol"/>
                <a:cs typeface="Symbol"/>
              </a:rPr>
              <a:t></a:t>
            </a:r>
            <a:r>
              <a:rPr lang="en-US" sz="1200" i="1" baseline="-23809" dirty="0" smtClean="0">
                <a:latin typeface="Times New Roman"/>
                <a:cs typeface="Times New Roman"/>
              </a:rPr>
              <a:t>n</a:t>
            </a:r>
            <a:r>
              <a:rPr lang="en-US" sz="1200" i="1" spc="-30" baseline="-23809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  <a:r>
              <a:rPr lang="en-US" sz="1600" spc="3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Далі</a:t>
            </a:r>
            <a:r>
              <a:rPr lang="ru-RU" sz="1600" spc="32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для</a:t>
            </a:r>
            <a:r>
              <a:rPr lang="ru-RU" sz="1600" spc="32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координат</a:t>
            </a:r>
            <a:r>
              <a:rPr lang="ru-RU" sz="1600" spc="3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відповідних</a:t>
            </a:r>
            <a:r>
              <a:rPr lang="ru-RU" sz="1600" spc="3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точок</a:t>
            </a:r>
            <a:r>
              <a:rPr lang="ru-RU" sz="1600" spc="32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обчислюємо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значення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spc="-25" dirty="0" err="1" smtClean="0">
                <a:latin typeface="Times New Roman"/>
                <a:cs typeface="Times New Roman"/>
              </a:rPr>
              <a:t>сум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872" y="1052736"/>
            <a:ext cx="1152128" cy="720080"/>
          </a:xfrm>
          <a:prstGeom prst="rect">
            <a:avLst/>
          </a:prstGeom>
        </p:spPr>
      </p:pic>
      <p:sp>
        <p:nvSpPr>
          <p:cNvPr id="15" name="object 7"/>
          <p:cNvSpPr txBox="1"/>
          <p:nvPr/>
        </p:nvSpPr>
        <p:spPr>
          <a:xfrm>
            <a:off x="107504" y="1988840"/>
            <a:ext cx="8928992" cy="1685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spcBef>
                <a:spcPts val="125"/>
              </a:spcBef>
              <a:tabLst>
                <a:tab pos="2814955" algn="l"/>
                <a:tab pos="318008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вибирається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sz="1600" spc="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spc="165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вважаємо,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що значення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сум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різні).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рівняння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50800" marR="43180">
              <a:lnSpc>
                <a:spcPct val="115300"/>
              </a:lnSpc>
              <a:spcBef>
                <a:spcPts val="670"/>
              </a:spcBef>
            </a:pP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Будемо</a:t>
            </a:r>
            <a:r>
              <a:rPr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позначати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точки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знаком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sz="1600" spc="-5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spc="-50" dirty="0" smtClean="0">
              <a:latin typeface="Times New Roman" pitchFamily="18" charset="0"/>
              <a:cs typeface="Times New Roman" pitchFamily="18" charset="0"/>
            </a:endParaRPr>
          </a:p>
          <a:p>
            <a:pPr marL="50800" marR="43180">
              <a:lnSpc>
                <a:spcPct val="115300"/>
              </a:lnSpc>
              <a:spcBef>
                <a:spcPts val="670"/>
              </a:spcBef>
            </a:pP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описується за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таблиць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знаків: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527175">
              <a:lnSpc>
                <a:spcPct val="100000"/>
              </a:lnSpc>
              <a:tabLst>
                <a:tab pos="3810635" algn="l"/>
                <a:tab pos="6126480" algn="l"/>
              </a:tabLst>
            </a:pPr>
            <a:r>
              <a:rPr sz="12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sz="12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	Таблиця</a:t>
            </a:r>
            <a:r>
              <a:rPr sz="12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	Таблиця</a:t>
            </a:r>
            <a:r>
              <a:rPr sz="12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25" dirty="0">
                <a:latin typeface="Times New Roman" pitchFamily="18" charset="0"/>
                <a:cs typeface="Times New Roman" pitchFamily="18" charset="0"/>
              </a:rPr>
              <a:t>3.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Диск_E\НУБіП\Теорія_розпізнавання_образів\Лекції\Лекція_№3\Снимок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40"/>
            <a:ext cx="1647183" cy="381955"/>
          </a:xfrm>
          <a:prstGeom prst="rect">
            <a:avLst/>
          </a:prstGeom>
          <a:noFill/>
        </p:spPr>
      </p:pic>
      <p:pic>
        <p:nvPicPr>
          <p:cNvPr id="2051" name="Picture 3" descr="E:\Диск_E\НУБіП\Теорія_розпізнавання_образів\Лекції\Лекція_№3\Снимок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5" y="2420888"/>
            <a:ext cx="2314543" cy="360040"/>
          </a:xfrm>
          <a:prstGeom prst="rect">
            <a:avLst/>
          </a:prstGeom>
          <a:noFill/>
        </p:spPr>
      </p:pic>
      <p:pic>
        <p:nvPicPr>
          <p:cNvPr id="2052" name="Picture 4" descr="E:\Диск_E\НУБіП\Теорія_розпізнавання_образів\Лекції\Лекція_№3\Снимок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852936"/>
            <a:ext cx="2160240" cy="306981"/>
          </a:xfrm>
          <a:prstGeom prst="rect">
            <a:avLst/>
          </a:prstGeom>
          <a:noFill/>
        </p:spPr>
      </p:pic>
      <p:pic>
        <p:nvPicPr>
          <p:cNvPr id="16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1600" y="3717032"/>
            <a:ext cx="1996764" cy="1295400"/>
          </a:xfrm>
          <a:prstGeom prst="rect">
            <a:avLst/>
          </a:prstGeom>
        </p:spPr>
      </p:pic>
      <p:pic>
        <p:nvPicPr>
          <p:cNvPr id="17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03848" y="3717032"/>
            <a:ext cx="2099196" cy="1296144"/>
          </a:xfrm>
          <a:prstGeom prst="rect">
            <a:avLst/>
          </a:prstGeom>
        </p:spPr>
      </p:pic>
      <p:pic>
        <p:nvPicPr>
          <p:cNvPr id="18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08104" y="3717032"/>
            <a:ext cx="2088232" cy="129614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475656" y="5013176"/>
            <a:ext cx="871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12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5013176"/>
            <a:ext cx="871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12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1200" dirty="0"/>
          </a:p>
        </p:txBody>
      </p:sp>
      <p:pic>
        <p:nvPicPr>
          <p:cNvPr id="21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1600" y="5229200"/>
            <a:ext cx="2088232" cy="1550244"/>
          </a:xfrm>
          <a:prstGeom prst="rect">
            <a:avLst/>
          </a:prstGeom>
        </p:spPr>
      </p:pic>
      <p:pic>
        <p:nvPicPr>
          <p:cNvPr id="22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31840" y="5229201"/>
            <a:ext cx="2088232" cy="1512168"/>
          </a:xfrm>
          <a:prstGeom prst="rect">
            <a:avLst/>
          </a:prstGeom>
        </p:spPr>
      </p:pic>
      <p:sp>
        <p:nvSpPr>
          <p:cNvPr id="23" name="object 16"/>
          <p:cNvSpPr txBox="1"/>
          <p:nvPr/>
        </p:nvSpPr>
        <p:spPr>
          <a:xfrm>
            <a:off x="6300192" y="5805264"/>
            <a:ext cx="272441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Кінцевий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результат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кроку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наведений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таблиці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6.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10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63688" y="260648"/>
            <a:ext cx="871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12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latin typeface="Times New Roman" pitchFamily="18" charset="0"/>
                <a:cs typeface="Times New Roman" pitchFamily="18" charset="0"/>
              </a:rPr>
              <a:t>6.</a:t>
            </a:r>
            <a:endParaRPr lang="ru-RU" sz="1200" dirty="0"/>
          </a:p>
        </p:txBody>
      </p:sp>
      <p:pic>
        <p:nvPicPr>
          <p:cNvPr id="2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2839212" cy="218084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372200" y="3429000"/>
            <a:ext cx="108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12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latin typeface="Times New Roman" pitchFamily="18" charset="0"/>
                <a:cs typeface="Times New Roman" pitchFamily="18" charset="0"/>
              </a:rPr>
              <a:t>8.</a:t>
            </a:r>
            <a:endParaRPr lang="ru-RU" sz="1200" dirty="0"/>
          </a:p>
        </p:txBody>
      </p:sp>
      <p:pic>
        <p:nvPicPr>
          <p:cNvPr id="2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548680"/>
            <a:ext cx="2664296" cy="2141054"/>
          </a:xfrm>
          <a:prstGeom prst="rect">
            <a:avLst/>
          </a:prstGeom>
        </p:spPr>
      </p:pic>
      <p:sp>
        <p:nvSpPr>
          <p:cNvPr id="27" name="object 8"/>
          <p:cNvSpPr txBox="1"/>
          <p:nvPr/>
        </p:nvSpPr>
        <p:spPr>
          <a:xfrm>
            <a:off x="275336" y="2996952"/>
            <a:ext cx="4944736" cy="324704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342900" algn="just">
              <a:spcBef>
                <a:spcPts val="160"/>
              </a:spcBef>
            </a:pPr>
            <a:r>
              <a:rPr lang="ru-RU" sz="1600" spc="-20" dirty="0" err="1" smtClean="0">
                <a:latin typeface="Times New Roman"/>
                <a:cs typeface="Times New Roman"/>
              </a:rPr>
              <a:t>Далі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відбувається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перевірка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можливості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видалення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стовпців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342900" algn="just">
              <a:spcBef>
                <a:spcPts val="160"/>
              </a:spcBef>
            </a:pPr>
            <a:r>
              <a:rPr sz="1600" dirty="0" err="1" smtClean="0">
                <a:latin typeface="Times New Roman"/>
                <a:cs typeface="Times New Roman"/>
              </a:rPr>
              <a:t>Виконується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перевірка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того,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залишаються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унікальними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рядки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після </a:t>
            </a:r>
            <a:r>
              <a:rPr sz="1600" dirty="0">
                <a:latin typeface="Times New Roman"/>
                <a:cs typeface="Times New Roman"/>
              </a:rPr>
              <a:t>відкидання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стовпчика.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Якщо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так,</a:t>
            </a:r>
            <a:r>
              <a:rPr sz="1600" spc="4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відповідну</a:t>
            </a:r>
            <a:r>
              <a:rPr sz="1600" spc="4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площину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можна </a:t>
            </a:r>
            <a:r>
              <a:rPr sz="1600" dirty="0">
                <a:latin typeface="Times New Roman"/>
                <a:cs typeface="Times New Roman"/>
              </a:rPr>
              <a:t>відкинути.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Результат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зображений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таблиці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7.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цій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таблиці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є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одна- </a:t>
            </a:r>
            <a:r>
              <a:rPr sz="1600" dirty="0">
                <a:latin typeface="Times New Roman"/>
                <a:cs typeface="Times New Roman"/>
              </a:rPr>
              <a:t>кові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рядки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знаків.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Зайві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також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можна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виключити.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Результат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на- </a:t>
            </a:r>
            <a:r>
              <a:rPr sz="1600" dirty="0">
                <a:latin typeface="Times New Roman"/>
                <a:cs typeface="Times New Roman"/>
              </a:rPr>
              <a:t>ведений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останній </a:t>
            </a:r>
            <a:r>
              <a:rPr sz="1600" spc="-10" dirty="0">
                <a:latin typeface="Times New Roman"/>
                <a:cs typeface="Times New Roman"/>
              </a:rPr>
              <a:t>таблиці.</a:t>
            </a:r>
            <a:endParaRPr sz="1600" dirty="0">
              <a:latin typeface="Times New Roman"/>
              <a:cs typeface="Times New Roman"/>
            </a:endParaRPr>
          </a:p>
          <a:p>
            <a:pPr marL="12700" marR="6350" indent="342900" algn="just">
              <a:spcBef>
                <a:spcPts val="35"/>
              </a:spcBef>
            </a:pPr>
            <a:r>
              <a:rPr sz="1600" dirty="0">
                <a:latin typeface="Times New Roman"/>
                <a:cs typeface="Times New Roman"/>
              </a:rPr>
              <a:t>Розпізнавання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нових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об’єктів.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Обчислюються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знаки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об’єкту </a:t>
            </a:r>
            <a:r>
              <a:rPr sz="1600" dirty="0">
                <a:latin typeface="Times New Roman"/>
                <a:cs typeface="Times New Roman"/>
              </a:rPr>
              <a:t>відносно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гіперплощин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отриманий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код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порівнюється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усіма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ряд- </a:t>
            </a:r>
            <a:r>
              <a:rPr sz="1600" dirty="0">
                <a:latin typeface="Times New Roman"/>
                <a:cs typeface="Times New Roman"/>
              </a:rPr>
              <a:t>ками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таблиці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знаків.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співпаданні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рядків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об’єкт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відноситься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до </a:t>
            </a:r>
            <a:r>
              <a:rPr sz="1600" dirty="0">
                <a:latin typeface="Times New Roman"/>
                <a:cs typeface="Times New Roman"/>
              </a:rPr>
              <a:t>відповідного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образу.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096" y="3789040"/>
            <a:ext cx="2736304" cy="230425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300192" y="260648"/>
            <a:ext cx="1152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12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latin typeface="Times New Roman" pitchFamily="18" charset="0"/>
                <a:cs typeface="Times New Roman" pitchFamily="18" charset="0"/>
              </a:rPr>
              <a:t>7.</a:t>
            </a:r>
            <a:endParaRPr lang="ru-RU" sz="1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11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63688" y="260648"/>
            <a:ext cx="871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12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latin typeface="Times New Roman" pitchFamily="18" charset="0"/>
                <a:cs typeface="Times New Roman" pitchFamily="18" charset="0"/>
              </a:rPr>
              <a:t>6.</a:t>
            </a:r>
            <a:endParaRPr lang="ru-RU" sz="1200" dirty="0"/>
          </a:p>
        </p:txBody>
      </p:sp>
      <p:pic>
        <p:nvPicPr>
          <p:cNvPr id="2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2839212" cy="218084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372200" y="3429000"/>
            <a:ext cx="1087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12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latin typeface="Times New Roman" pitchFamily="18" charset="0"/>
                <a:cs typeface="Times New Roman" pitchFamily="18" charset="0"/>
              </a:rPr>
              <a:t>8.</a:t>
            </a:r>
            <a:endParaRPr lang="ru-RU" sz="1200" dirty="0"/>
          </a:p>
        </p:txBody>
      </p:sp>
      <p:pic>
        <p:nvPicPr>
          <p:cNvPr id="2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548680"/>
            <a:ext cx="2664296" cy="2141054"/>
          </a:xfrm>
          <a:prstGeom prst="rect">
            <a:avLst/>
          </a:prstGeom>
        </p:spPr>
      </p:pic>
      <p:sp>
        <p:nvSpPr>
          <p:cNvPr id="27" name="object 8"/>
          <p:cNvSpPr txBox="1"/>
          <p:nvPr/>
        </p:nvSpPr>
        <p:spPr>
          <a:xfrm>
            <a:off x="275336" y="2996952"/>
            <a:ext cx="4944736" cy="324704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342900" algn="just">
              <a:spcBef>
                <a:spcPts val="160"/>
              </a:spcBef>
            </a:pPr>
            <a:r>
              <a:rPr lang="ru-RU" sz="1600" spc="-20" dirty="0" err="1" smtClean="0">
                <a:latin typeface="Times New Roman"/>
                <a:cs typeface="Times New Roman"/>
              </a:rPr>
              <a:t>Далі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відбувається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перевірка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можливості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видалення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стовпців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342900" algn="just">
              <a:spcBef>
                <a:spcPts val="160"/>
              </a:spcBef>
            </a:pPr>
            <a:r>
              <a:rPr sz="1600" dirty="0" err="1" smtClean="0">
                <a:latin typeface="Times New Roman"/>
                <a:cs typeface="Times New Roman"/>
              </a:rPr>
              <a:t>Виконується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перевірка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того,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залишаються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унікальними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рядки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після </a:t>
            </a:r>
            <a:r>
              <a:rPr sz="1600" dirty="0">
                <a:latin typeface="Times New Roman"/>
                <a:cs typeface="Times New Roman"/>
              </a:rPr>
              <a:t>відкидання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стовпчика.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Якщо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так,</a:t>
            </a:r>
            <a:r>
              <a:rPr sz="1600" spc="4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відповідну</a:t>
            </a:r>
            <a:r>
              <a:rPr sz="1600" spc="4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площину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можна </a:t>
            </a:r>
            <a:r>
              <a:rPr sz="1600" dirty="0">
                <a:latin typeface="Times New Roman"/>
                <a:cs typeface="Times New Roman"/>
              </a:rPr>
              <a:t>відкинути.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Результат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зображений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таблиці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7.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цій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таблиці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є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одна- </a:t>
            </a:r>
            <a:r>
              <a:rPr sz="1600" dirty="0">
                <a:latin typeface="Times New Roman"/>
                <a:cs typeface="Times New Roman"/>
              </a:rPr>
              <a:t>кові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рядки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знаків.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Зайві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також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можна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виключити.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Результат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на- </a:t>
            </a:r>
            <a:r>
              <a:rPr sz="1600" dirty="0">
                <a:latin typeface="Times New Roman"/>
                <a:cs typeface="Times New Roman"/>
              </a:rPr>
              <a:t>ведений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останній </a:t>
            </a:r>
            <a:r>
              <a:rPr sz="1600" spc="-10" dirty="0">
                <a:latin typeface="Times New Roman"/>
                <a:cs typeface="Times New Roman"/>
              </a:rPr>
              <a:t>таблиці.</a:t>
            </a:r>
            <a:endParaRPr sz="1600" dirty="0">
              <a:latin typeface="Times New Roman"/>
              <a:cs typeface="Times New Roman"/>
            </a:endParaRPr>
          </a:p>
          <a:p>
            <a:pPr marL="12700" marR="6350" indent="342900" algn="just">
              <a:spcBef>
                <a:spcPts val="35"/>
              </a:spcBef>
            </a:pPr>
            <a:r>
              <a:rPr sz="1600" dirty="0">
                <a:latin typeface="Times New Roman"/>
                <a:cs typeface="Times New Roman"/>
              </a:rPr>
              <a:t>Розпізнавання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нових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об’єктів.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Обчислюються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знаки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об’єкту </a:t>
            </a:r>
            <a:r>
              <a:rPr sz="1600" dirty="0">
                <a:latin typeface="Times New Roman"/>
                <a:cs typeface="Times New Roman"/>
              </a:rPr>
              <a:t>відносно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гіперплощин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отриманий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код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порівнюється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усіма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ряд- </a:t>
            </a:r>
            <a:r>
              <a:rPr sz="1600" dirty="0">
                <a:latin typeface="Times New Roman"/>
                <a:cs typeface="Times New Roman"/>
              </a:rPr>
              <a:t>ками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таблиці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знаків.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співпаданні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рядків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об’єкт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відноситься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до </a:t>
            </a:r>
            <a:r>
              <a:rPr sz="1600" dirty="0">
                <a:latin typeface="Times New Roman"/>
                <a:cs typeface="Times New Roman"/>
              </a:rPr>
              <a:t>відповідного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образу.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096" y="3789040"/>
            <a:ext cx="2736304" cy="230425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300192" y="260648"/>
            <a:ext cx="1152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12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25" dirty="0" smtClean="0">
                <a:latin typeface="Times New Roman" pitchFamily="18" charset="0"/>
                <a:cs typeface="Times New Roman" pitchFamily="18" charset="0"/>
              </a:rPr>
              <a:t>7.</a:t>
            </a:r>
            <a:endParaRPr lang="ru-RU" sz="1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12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8"/>
          <p:cNvSpPr txBox="1"/>
          <p:nvPr/>
        </p:nvSpPr>
        <p:spPr>
          <a:xfrm>
            <a:off x="3419872" y="620688"/>
            <a:ext cx="5616624" cy="168251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258763" algn="just">
              <a:spcBef>
                <a:spcPts val="610"/>
              </a:spcBef>
            </a:pPr>
            <a:r>
              <a:rPr lang="ru-RU" sz="1600" dirty="0" err="1" smtClean="0">
                <a:latin typeface="Times New Roman"/>
                <a:cs typeface="Times New Roman"/>
              </a:rPr>
              <a:t>Точковий</a:t>
            </a:r>
            <a:r>
              <a:rPr lang="ru-RU" sz="1600" spc="16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електричний</a:t>
            </a:r>
            <a:r>
              <a:rPr lang="ru-RU" sz="1600" spc="16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заряд</a:t>
            </a:r>
            <a:r>
              <a:rPr lang="ru-RU" sz="1600" spc="19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14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однорідному</a:t>
            </a:r>
            <a:r>
              <a:rPr lang="ru-RU" sz="1600" spc="1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середовищі</a:t>
            </a:r>
            <a:r>
              <a:rPr lang="ru-RU" sz="1600" spc="1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створює</a:t>
            </a:r>
            <a:r>
              <a:rPr lang="ru-RU" sz="1600" spc="18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електричне</a:t>
            </a:r>
            <a:r>
              <a:rPr lang="ru-RU" sz="1600" spc="16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поле.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Радіальні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лінії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—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це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силові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лінії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поля,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концентричні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кола</a:t>
            </a:r>
            <a:r>
              <a:rPr lang="ru-RU" sz="1600" spc="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—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лінії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однакового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потенціалу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</a:p>
          <a:p>
            <a:pPr marL="12700" marR="5080" indent="258763" algn="just">
              <a:spcBef>
                <a:spcPts val="610"/>
              </a:spcBef>
            </a:pPr>
            <a:r>
              <a:rPr lang="ru-RU" sz="1600" dirty="0" err="1" smtClean="0">
                <a:latin typeface="Times New Roman"/>
                <a:cs typeface="Times New Roman"/>
              </a:rPr>
              <a:t>Потенціал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i="1" dirty="0" err="1" smtClean="0">
                <a:latin typeface="Times New Roman"/>
                <a:cs typeface="Times New Roman"/>
              </a:rPr>
              <a:t>p</a:t>
            </a:r>
            <a:r>
              <a:rPr lang="ru-RU" sz="1600" i="1" spc="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-4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кожній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точці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простору</a:t>
            </a:r>
            <a:r>
              <a:rPr lang="ru-RU" sz="1600" spc="-4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визначається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співвідношенням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12700" marR="5080" indent="258763" algn="just">
              <a:spcBef>
                <a:spcPts val="610"/>
              </a:spcBef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79512" y="116632"/>
            <a:ext cx="8784976" cy="50975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lang="uk-UA" sz="2800" b="1" i="1" dirty="0" smtClean="0">
                <a:latin typeface="Times New Roman"/>
                <a:cs typeface="Times New Roman"/>
              </a:rPr>
              <a:t>2. </a:t>
            </a:r>
            <a:r>
              <a:rPr sz="2400" b="1" i="1" dirty="0" err="1" smtClean="0">
                <a:latin typeface="Times New Roman"/>
                <a:cs typeface="Times New Roman"/>
              </a:rPr>
              <a:t>Метод</a:t>
            </a:r>
            <a:r>
              <a:rPr lang="uk-UA" sz="2400" b="1" i="1" dirty="0" smtClean="0">
                <a:latin typeface="Times New Roman"/>
                <a:cs typeface="Times New Roman"/>
              </a:rPr>
              <a:t>и</a:t>
            </a:r>
            <a:r>
              <a:rPr sz="2400" b="1" i="1" spc="-10" dirty="0" smtClean="0">
                <a:latin typeface="Times New Roman"/>
                <a:cs typeface="Times New Roman"/>
              </a:rPr>
              <a:t> </a:t>
            </a:r>
            <a:r>
              <a:rPr sz="2400" b="1" i="1" dirty="0" err="1" smtClean="0">
                <a:latin typeface="Times New Roman"/>
                <a:cs typeface="Times New Roman"/>
              </a:rPr>
              <a:t>потенціалів</a:t>
            </a:r>
            <a:r>
              <a:rPr sz="2400" b="1" i="1" spc="-10" dirty="0" smtClean="0">
                <a:latin typeface="Times New Roman"/>
                <a:cs typeface="Times New Roman"/>
              </a:rPr>
              <a:t> </a:t>
            </a:r>
            <a:r>
              <a:rPr sz="2400" b="1" i="1" dirty="0" err="1" smtClean="0">
                <a:latin typeface="Times New Roman"/>
                <a:cs typeface="Times New Roman"/>
              </a:rPr>
              <a:t>для</a:t>
            </a:r>
            <a:r>
              <a:rPr sz="2400" b="1" i="1" spc="-15" dirty="0" smtClean="0">
                <a:latin typeface="Times New Roman"/>
                <a:cs typeface="Times New Roman"/>
              </a:rPr>
              <a:t> </a:t>
            </a:r>
            <a:r>
              <a:rPr sz="2400" b="1" i="1" dirty="0" err="1" smtClean="0">
                <a:latin typeface="Times New Roman"/>
                <a:cs typeface="Times New Roman"/>
              </a:rPr>
              <a:t>розпізнавання</a:t>
            </a:r>
            <a:r>
              <a:rPr sz="2400" b="1" i="1" spc="-5" dirty="0" smtClean="0">
                <a:latin typeface="Times New Roman"/>
                <a:cs typeface="Times New Roman"/>
              </a:rPr>
              <a:t> </a:t>
            </a:r>
            <a:r>
              <a:rPr sz="2400" b="1" i="1" spc="-10" dirty="0" err="1" smtClean="0">
                <a:latin typeface="Times New Roman"/>
                <a:cs typeface="Times New Roman"/>
              </a:rPr>
              <a:t>образів</a:t>
            </a:r>
            <a:endParaRPr sz="2400" i="1" dirty="0">
              <a:latin typeface="Times New Roman"/>
              <a:cs typeface="Times New Roman"/>
            </a:endParaRPr>
          </a:p>
        </p:txBody>
      </p:sp>
      <p:pic>
        <p:nvPicPr>
          <p:cNvPr id="1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3168352" cy="1584176"/>
          </a:xfrm>
          <a:prstGeom prst="rect">
            <a:avLst/>
          </a:prstGeom>
        </p:spPr>
      </p:pic>
      <p:sp>
        <p:nvSpPr>
          <p:cNvPr id="11" name="object 8"/>
          <p:cNvSpPr txBox="1"/>
          <p:nvPr/>
        </p:nvSpPr>
        <p:spPr>
          <a:xfrm>
            <a:off x="107504" y="2420888"/>
            <a:ext cx="8928992" cy="22409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algn="just">
              <a:spcBef>
                <a:spcPts val="1040"/>
              </a:spcBef>
            </a:pPr>
            <a:r>
              <a:rPr dirty="0" err="1" smtClean="0">
                <a:latin typeface="Times New Roman"/>
                <a:cs typeface="Times New Roman"/>
              </a:rPr>
              <a:t>де</a:t>
            </a: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i="1" dirty="0" smtClean="0">
                <a:latin typeface="Times New Roman"/>
                <a:cs typeface="Times New Roman"/>
              </a:rPr>
              <a:t>а</a:t>
            </a:r>
            <a:r>
              <a:rPr i="1" spc="-5" dirty="0" smtClean="0">
                <a:latin typeface="Times New Roman"/>
                <a:cs typeface="Times New Roman"/>
              </a:rPr>
              <a:t> </a:t>
            </a:r>
            <a:r>
              <a:rPr i="1" dirty="0" smtClean="0">
                <a:latin typeface="Times New Roman"/>
                <a:cs typeface="Times New Roman"/>
              </a:rPr>
              <a:t>—</a:t>
            </a:r>
            <a:r>
              <a:rPr i="1" spc="-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деяка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стала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i="1" dirty="0" smtClean="0">
                <a:latin typeface="Times New Roman"/>
                <a:cs typeface="Times New Roman"/>
              </a:rPr>
              <a:t>q</a:t>
            </a:r>
            <a:r>
              <a:rPr i="1" spc="-5" dirty="0" smtClean="0">
                <a:latin typeface="Times New Roman"/>
                <a:cs typeface="Times New Roman"/>
              </a:rPr>
              <a:t> </a:t>
            </a:r>
            <a:r>
              <a:rPr i="1" dirty="0" smtClean="0">
                <a:latin typeface="Times New Roman"/>
                <a:cs typeface="Times New Roman"/>
              </a:rPr>
              <a:t>—</a:t>
            </a:r>
            <a:r>
              <a:rPr i="1" spc="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величина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заряду</a:t>
            </a:r>
            <a:r>
              <a:rPr dirty="0" smtClean="0">
                <a:latin typeface="Times New Roman"/>
                <a:cs typeface="Times New Roman"/>
              </a:rPr>
              <a:t>, </a:t>
            </a:r>
            <a:r>
              <a:rPr i="1" dirty="0" smtClean="0">
                <a:latin typeface="Times New Roman"/>
                <a:cs typeface="Times New Roman"/>
              </a:rPr>
              <a:t>r</a:t>
            </a:r>
            <a:r>
              <a:rPr i="1" spc="-5" dirty="0" smtClean="0">
                <a:latin typeface="Times New Roman"/>
                <a:cs typeface="Times New Roman"/>
              </a:rPr>
              <a:t> </a:t>
            </a:r>
            <a:r>
              <a:rPr i="1" dirty="0" smtClean="0">
                <a:latin typeface="Times New Roman"/>
                <a:cs typeface="Times New Roman"/>
              </a:rPr>
              <a:t>—</a:t>
            </a:r>
            <a:r>
              <a:rPr i="1" spc="-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відстань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від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заданої</a:t>
            </a: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точки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до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заряду</a:t>
            </a:r>
            <a:r>
              <a:rPr spc="-10" dirty="0" smtClean="0">
                <a:latin typeface="Times New Roman"/>
                <a:cs typeface="Times New Roman"/>
              </a:rPr>
              <a:t>.</a:t>
            </a:r>
            <a:endParaRPr dirty="0" smtClean="0">
              <a:latin typeface="Times New Roman"/>
              <a:cs typeface="Times New Roman"/>
            </a:endParaRPr>
          </a:p>
          <a:p>
            <a:pPr marL="38100" marR="33655" indent="449580" algn="just">
              <a:spcBef>
                <a:spcPts val="65"/>
              </a:spcBef>
            </a:pPr>
            <a:r>
              <a:rPr dirty="0" err="1" smtClean="0">
                <a:latin typeface="Times New Roman"/>
                <a:cs typeface="Times New Roman"/>
              </a:rPr>
              <a:t>Крива</a:t>
            </a:r>
            <a:r>
              <a:rPr spc="14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зміни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потенціалу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як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функції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відстані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наведена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на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рис</a:t>
            </a:r>
            <a:r>
              <a:rPr dirty="0" smtClean="0">
                <a:latin typeface="Times New Roman"/>
                <a:cs typeface="Times New Roman"/>
              </a:rPr>
              <a:t>.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Потенціал</a:t>
            </a:r>
            <a:r>
              <a:rPr spc="150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зменшується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мірі </a:t>
            </a:r>
            <a:r>
              <a:rPr dirty="0">
                <a:latin typeface="Times New Roman"/>
                <a:cs typeface="Times New Roman"/>
              </a:rPr>
              <a:t>віддалення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його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джерела.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Якщо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поле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утворене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кількома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зарядами,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то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потенціал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кожній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точці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рівний </a:t>
            </a:r>
            <a:r>
              <a:rPr dirty="0">
                <a:latin typeface="Times New Roman"/>
                <a:cs typeface="Times New Roman"/>
              </a:rPr>
              <a:t>сумі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потенціалів,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які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створюються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кожним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із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зарядів.</a:t>
            </a:r>
            <a:endParaRPr dirty="0">
              <a:latin typeface="Times New Roman"/>
              <a:cs typeface="Times New Roman"/>
            </a:endParaRPr>
          </a:p>
          <a:p>
            <a:pPr marL="38100" marR="30480" indent="449580" algn="just"/>
            <a:r>
              <a:rPr dirty="0">
                <a:latin typeface="Times New Roman"/>
                <a:cs typeface="Times New Roman"/>
              </a:rPr>
              <a:t>Припустимо,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що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 просторі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розташовані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дві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компактні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групи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зарядів.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одній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групі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—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позитивні,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у </a:t>
            </a:r>
            <a:r>
              <a:rPr dirty="0">
                <a:latin typeface="Times New Roman"/>
                <a:cs typeface="Times New Roman"/>
              </a:rPr>
              <a:t>другій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—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негативні.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рис.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показаний</a:t>
            </a:r>
            <a:r>
              <a:rPr spc="10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розподіл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потенціалів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околі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цих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зарядів,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рис.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16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ці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потен- </a:t>
            </a:r>
            <a:r>
              <a:rPr dirty="0">
                <a:latin typeface="Times New Roman"/>
                <a:cs typeface="Times New Roman"/>
              </a:rPr>
              <a:t>ціали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алгебраїчно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просумовані.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1026" name="Picture 2" descr="E:\Диск_E\НУБіП\Теорія_розпізнавання_образів\Лекції\Лекція_№3\Снимок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792088" cy="520177"/>
          </a:xfrm>
          <a:prstGeom prst="rect">
            <a:avLst/>
          </a:prstGeom>
          <a:noFill/>
        </p:spPr>
      </p:pic>
      <p:pic>
        <p:nvPicPr>
          <p:cNvPr id="13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4725144"/>
            <a:ext cx="2304256" cy="1008112"/>
          </a:xfrm>
          <a:prstGeom prst="rect">
            <a:avLst/>
          </a:prstGeom>
        </p:spPr>
      </p:pic>
      <p:pic>
        <p:nvPicPr>
          <p:cNvPr id="14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20" y="5877272"/>
            <a:ext cx="2304256" cy="792088"/>
          </a:xfrm>
          <a:prstGeom prst="rect">
            <a:avLst/>
          </a:prstGeom>
        </p:spPr>
      </p:pic>
      <p:sp>
        <p:nvSpPr>
          <p:cNvPr id="15" name="object 11"/>
          <p:cNvSpPr txBox="1"/>
          <p:nvPr/>
        </p:nvSpPr>
        <p:spPr>
          <a:xfrm>
            <a:off x="2627784" y="4797152"/>
            <a:ext cx="6408712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spcBef>
                <a:spcPts val="5"/>
              </a:spcBef>
            </a:pPr>
            <a:r>
              <a:rPr sz="1600" dirty="0" err="1" smtClean="0">
                <a:latin typeface="Times New Roman"/>
                <a:cs typeface="Times New Roman"/>
              </a:rPr>
              <a:t>Точку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можна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віднести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тієї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іншої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множини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точок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залежності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того,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який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знак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має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сумарний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по- </a:t>
            </a:r>
            <a:r>
              <a:rPr sz="1600" dirty="0">
                <a:latin typeface="Times New Roman"/>
                <a:cs typeface="Times New Roman"/>
              </a:rPr>
              <a:t>тенціал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цій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точці.</a:t>
            </a:r>
            <a:endParaRPr sz="1600" dirty="0">
              <a:latin typeface="Times New Roman"/>
              <a:cs typeface="Times New Roman"/>
            </a:endParaRPr>
          </a:p>
          <a:p>
            <a:pPr marL="12700" marR="6985" indent="342900" algn="just"/>
            <a:r>
              <a:rPr sz="1600" dirty="0">
                <a:latin typeface="Times New Roman"/>
                <a:cs typeface="Times New Roman"/>
              </a:rPr>
              <a:t>Вищенаведені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міркування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аналогії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можна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перенести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точки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простору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рецепторів.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Кожній </a:t>
            </a:r>
            <a:r>
              <a:rPr sz="1600" dirty="0">
                <a:latin typeface="Times New Roman"/>
                <a:cs typeface="Times New Roman"/>
              </a:rPr>
              <a:t>точці,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з’являється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процесі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навчання,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поставимо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відповідність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деяку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функцію,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аналогічну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формі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електричного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потенціалу.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Такою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функцією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може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бути,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наприклад,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функція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13</a:t>
            </a:r>
            <a:endParaRPr lang="ru-RU" sz="1400" dirty="0"/>
          </a:p>
        </p:txBody>
      </p:sp>
      <p:pic>
        <p:nvPicPr>
          <p:cNvPr id="2" name="Picture 2" descr="E:\Диск_E\НУБіП\Теорія_розпізнавання_образів\Лекції\Лекція_№2\Снимок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6230930"/>
            <a:ext cx="1584176" cy="627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 txBox="1"/>
          <p:nvPr/>
        </p:nvSpPr>
        <p:spPr>
          <a:xfrm>
            <a:off x="179512" y="116632"/>
            <a:ext cx="8784976" cy="1017586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ctr">
              <a:spcBef>
                <a:spcPts val="615"/>
              </a:spcBef>
            </a:pPr>
            <a:r>
              <a:rPr lang="ru-RU" sz="2800" b="1" i="1" dirty="0" smtClean="0">
                <a:latin typeface="Times New Roman"/>
                <a:cs typeface="Times New Roman"/>
              </a:rPr>
              <a:t>Алгоритм</a:t>
            </a:r>
            <a:r>
              <a:rPr lang="ru-RU" sz="2800" b="1" i="1" spc="-30" dirty="0" smtClean="0">
                <a:latin typeface="Times New Roman"/>
                <a:cs typeface="Times New Roman"/>
              </a:rPr>
              <a:t> </a:t>
            </a:r>
            <a:r>
              <a:rPr lang="ru-RU" sz="2800" b="1" i="1" dirty="0" err="1" smtClean="0">
                <a:latin typeface="Times New Roman"/>
                <a:cs typeface="Times New Roman"/>
              </a:rPr>
              <a:t>розпізнавання</a:t>
            </a:r>
            <a:r>
              <a:rPr lang="ru-RU" sz="28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800" b="1" i="1" dirty="0" smtClean="0">
                <a:latin typeface="Times New Roman"/>
                <a:cs typeface="Times New Roman"/>
              </a:rPr>
              <a:t>на</a:t>
            </a:r>
            <a:r>
              <a:rPr lang="ru-RU" sz="28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800" b="1" i="1" dirty="0" err="1" smtClean="0">
                <a:latin typeface="Times New Roman"/>
                <a:cs typeface="Times New Roman"/>
              </a:rPr>
              <a:t>основі</a:t>
            </a:r>
            <a:r>
              <a:rPr lang="ru-RU" sz="28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800" b="1" i="1" dirty="0" smtClean="0">
                <a:latin typeface="Times New Roman"/>
                <a:cs typeface="Times New Roman"/>
              </a:rPr>
              <a:t>методу</a:t>
            </a:r>
            <a:r>
              <a:rPr lang="ru-RU" sz="28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800" b="1" i="1" spc="-10" dirty="0" err="1" smtClean="0">
                <a:latin typeface="Times New Roman"/>
                <a:cs typeface="Times New Roman"/>
              </a:rPr>
              <a:t>потенціалів</a:t>
            </a:r>
            <a:endParaRPr lang="ru-RU" sz="2800" i="1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endParaRPr sz="2800" i="1" dirty="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107504" y="692696"/>
            <a:ext cx="8856984" cy="1456168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just">
              <a:spcBef>
                <a:spcPts val="515"/>
              </a:spcBef>
              <a:buAutoNum type="arabicPeriod"/>
            </a:pPr>
            <a:r>
              <a:rPr sz="1600" dirty="0" smtClean="0">
                <a:latin typeface="Times New Roman"/>
                <a:cs typeface="Times New Roman"/>
              </a:rPr>
              <a:t>У</a:t>
            </a:r>
            <a:r>
              <a:rPr sz="1600" spc="8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процесі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навчання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запам’ятовуються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координати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усіх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точок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належність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їх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відповідних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образів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a</a:t>
            </a:r>
            <a:r>
              <a:rPr sz="1600" baseline="-23809" dirty="0" smtClean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,....,</a:t>
            </a:r>
            <a:r>
              <a:rPr sz="1600" spc="-1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</a:t>
            </a:r>
            <a:r>
              <a:rPr sz="1600" i="1" baseline="-23809" dirty="0">
                <a:latin typeface="Times New Roman"/>
                <a:cs typeface="Times New Roman"/>
              </a:rPr>
              <a:t>m</a:t>
            </a:r>
            <a:r>
              <a:rPr sz="1600" i="1" spc="142" baseline="-23809" dirty="0">
                <a:latin typeface="Times New Roman"/>
                <a:cs typeface="Times New Roman"/>
              </a:rPr>
              <a:t> </a:t>
            </a:r>
            <a:r>
              <a:rPr sz="1600" spc="-50" dirty="0" smtClean="0">
                <a:latin typeface="Times New Roman"/>
                <a:cs typeface="Times New Roman"/>
              </a:rPr>
              <a:t>.</a:t>
            </a:r>
            <a:endParaRPr lang="ru-RU" sz="1600" spc="-50" dirty="0" smtClean="0">
              <a:latin typeface="Times New Roman"/>
              <a:cs typeface="Times New Roman"/>
            </a:endParaRPr>
          </a:p>
          <a:p>
            <a:pPr algn="just">
              <a:spcBef>
                <a:spcPts val="515"/>
              </a:spcBef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algn="just">
              <a:spcBef>
                <a:spcPts val="240"/>
              </a:spcBef>
              <a:buAutoNum type="arabicPeriod" startAt="2"/>
            </a:pPr>
            <a:r>
              <a:rPr sz="1600" spc="-10" dirty="0" err="1">
                <a:latin typeface="Times New Roman"/>
                <a:cs typeface="Times New Roman"/>
              </a:rPr>
              <a:t>Розпізнавання</a:t>
            </a:r>
            <a:r>
              <a:rPr sz="1600" spc="-10" dirty="0" smtClean="0">
                <a:latin typeface="Times New Roman"/>
                <a:cs typeface="Times New Roman"/>
              </a:rPr>
              <a:t>.</a:t>
            </a:r>
            <a:endParaRPr lang="uk-UA" sz="1600" spc="-10" dirty="0" smtClean="0">
              <a:latin typeface="Times New Roman"/>
              <a:cs typeface="Times New Roman"/>
            </a:endParaRPr>
          </a:p>
          <a:p>
            <a:pPr algn="just">
              <a:spcBef>
                <a:spcPts val="240"/>
              </a:spcBef>
              <a:buAutoNum type="arabicPeriod" startAt="2"/>
            </a:pPr>
            <a:endParaRPr lang="ru-RU" sz="800" spc="-10" dirty="0" smtClean="0">
              <a:latin typeface="Times New Roman"/>
              <a:cs typeface="Times New Roman"/>
            </a:endParaRPr>
          </a:p>
          <a:p>
            <a:pPr marL="0" lvl="1" algn="just">
              <a:buAutoNum type="alphaLcPeriod"/>
            </a:pP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Для</a:t>
            </a:r>
            <a:r>
              <a:rPr sz="1600" spc="-2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точки </a:t>
            </a:r>
            <a:r>
              <a:rPr sz="1600" b="1" dirty="0">
                <a:latin typeface="Times New Roman"/>
                <a:cs typeface="Times New Roman"/>
              </a:rPr>
              <a:t>х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підлягає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розпізнаванню, обчислюється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потенціали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кожного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образу,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тобто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суми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107504" y="2636912"/>
            <a:ext cx="892899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де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m</a:t>
            </a:r>
            <a:r>
              <a:rPr sz="1600" i="1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кількість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різних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образів,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n</a:t>
            </a:r>
            <a:r>
              <a:rPr sz="1600" i="1" baseline="-10416" dirty="0">
                <a:latin typeface="Times New Roman"/>
                <a:cs typeface="Times New Roman"/>
              </a:rPr>
              <a:t>i</a:t>
            </a:r>
            <a:r>
              <a:rPr sz="1600" i="1" spc="405" baseline="-104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кількість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точок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відповідного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образу,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використаних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процесі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107504" y="2924944"/>
            <a:ext cx="1584176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aseline="4629" dirty="0">
                <a:latin typeface="Times New Roman"/>
                <a:cs typeface="Times New Roman"/>
              </a:rPr>
              <a:t>навчання,</a:t>
            </a:r>
            <a:r>
              <a:rPr sz="2400" spc="112" baseline="4629" dirty="0">
                <a:latin typeface="Times New Roman"/>
                <a:cs typeface="Times New Roman"/>
              </a:rPr>
              <a:t> </a:t>
            </a:r>
            <a:r>
              <a:rPr sz="2400" i="1" baseline="4444" dirty="0">
                <a:latin typeface="Symbol"/>
                <a:cs typeface="Symbol"/>
              </a:rPr>
              <a:t></a:t>
            </a:r>
            <a:r>
              <a:rPr sz="2400" spc="419" baseline="444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Symbol"/>
                <a:cs typeface="Symbol"/>
              </a:rPr>
              <a:t></a:t>
            </a:r>
            <a:r>
              <a:rPr sz="2400" b="1" spc="-44" baseline="4629" dirty="0">
                <a:latin typeface="Times New Roman"/>
                <a:cs typeface="Times New Roman"/>
              </a:rPr>
              <a:t>x</a:t>
            </a:r>
            <a:r>
              <a:rPr sz="2400" spc="-30" dirty="0">
                <a:latin typeface="Symbol"/>
                <a:cs typeface="Symbol"/>
              </a:rPr>
              <a:t>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75" baseline="4629" dirty="0">
                <a:latin typeface="Symbol"/>
                <a:cs typeface="Symbol"/>
              </a:rPr>
              <a:t></a:t>
            </a:r>
            <a:endParaRPr sz="2400" baseline="4629" dirty="0">
              <a:latin typeface="Symbol"/>
              <a:cs typeface="Symbol"/>
            </a:endParaRPr>
          </a:p>
        </p:txBody>
      </p:sp>
      <p:pic>
        <p:nvPicPr>
          <p:cNvPr id="2" name="Picture 2" descr="E:\Диск_E\НУБіП\Теорія_розпізнавання_образів\Лекції\Лекція_№3\Снимок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4773102" cy="576064"/>
          </a:xfrm>
          <a:prstGeom prst="rect">
            <a:avLst/>
          </a:prstGeom>
          <a:noFill/>
        </p:spPr>
      </p:pic>
      <p:sp>
        <p:nvSpPr>
          <p:cNvPr id="21" name="object 15"/>
          <p:cNvSpPr txBox="1"/>
          <p:nvPr/>
        </p:nvSpPr>
        <p:spPr>
          <a:xfrm>
            <a:off x="179512" y="3429000"/>
            <a:ext cx="8856984" cy="1009892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30480" indent="177800" algn="just">
              <a:lnSpc>
                <a:spcPct val="109600"/>
              </a:lnSpc>
              <a:spcBef>
                <a:spcPts val="175"/>
              </a:spcBef>
            </a:pPr>
            <a:r>
              <a:rPr sz="2400" baseline="4629" dirty="0">
                <a:latin typeface="Times New Roman"/>
                <a:cs typeface="Times New Roman"/>
              </a:rPr>
              <a:t>Порівнюються</a:t>
            </a:r>
            <a:r>
              <a:rPr sz="2400" spc="27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величини</a:t>
            </a:r>
            <a:r>
              <a:rPr sz="2400" spc="54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Symbol"/>
                <a:cs typeface="Symbol"/>
              </a:rPr>
              <a:t></a:t>
            </a:r>
            <a:r>
              <a:rPr sz="2400" baseline="-15873" dirty="0">
                <a:latin typeface="Times New Roman"/>
                <a:cs typeface="Times New Roman"/>
              </a:rPr>
              <a:t>1</a:t>
            </a:r>
            <a:r>
              <a:rPr sz="2400" spc="7" baseline="-158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</a:t>
            </a:r>
            <a:r>
              <a:rPr sz="2400" b="1" baseline="4629" dirty="0">
                <a:latin typeface="Times New Roman"/>
                <a:cs typeface="Times New Roman"/>
              </a:rPr>
              <a:t>x</a:t>
            </a:r>
            <a:r>
              <a:rPr sz="2400" dirty="0">
                <a:latin typeface="Symbol"/>
                <a:cs typeface="Symbol"/>
              </a:rPr>
              <a:t></a:t>
            </a:r>
            <a:r>
              <a:rPr sz="2400" baseline="4629" dirty="0">
                <a:latin typeface="Times New Roman"/>
                <a:cs typeface="Times New Roman"/>
              </a:rPr>
              <a:t>,</a:t>
            </a:r>
            <a:r>
              <a:rPr sz="2400" spc="-270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Symbol"/>
                <a:cs typeface="Symbol"/>
              </a:rPr>
              <a:t></a:t>
            </a:r>
            <a:r>
              <a:rPr sz="2400" baseline="-15873" dirty="0">
                <a:latin typeface="Times New Roman"/>
                <a:cs typeface="Times New Roman"/>
              </a:rPr>
              <a:t>2</a:t>
            </a:r>
            <a:r>
              <a:rPr sz="2400" spc="89" baseline="-158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</a:t>
            </a:r>
            <a:r>
              <a:rPr sz="2400" b="1" baseline="4629" dirty="0">
                <a:latin typeface="Times New Roman"/>
                <a:cs typeface="Times New Roman"/>
              </a:rPr>
              <a:t>x</a:t>
            </a:r>
            <a:r>
              <a:rPr sz="2400" dirty="0">
                <a:latin typeface="Symbol"/>
                <a:cs typeface="Symbol"/>
              </a:rPr>
              <a:t></a:t>
            </a:r>
            <a:r>
              <a:rPr sz="2400" baseline="4629" dirty="0">
                <a:latin typeface="Times New Roman"/>
                <a:cs typeface="Times New Roman"/>
              </a:rPr>
              <a:t>,...,</a:t>
            </a:r>
            <a:r>
              <a:rPr sz="2400" spc="-270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Symbol"/>
                <a:cs typeface="Symbol"/>
              </a:rPr>
              <a:t></a:t>
            </a:r>
            <a:r>
              <a:rPr sz="2400" i="1" baseline="-15873" dirty="0">
                <a:latin typeface="Times New Roman"/>
                <a:cs typeface="Times New Roman"/>
              </a:rPr>
              <a:t>m</a:t>
            </a:r>
            <a:r>
              <a:rPr sz="2400" i="1" spc="97" baseline="-158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</a:t>
            </a:r>
            <a:r>
              <a:rPr sz="2400" b="1" baseline="4629" dirty="0">
                <a:latin typeface="Times New Roman"/>
                <a:cs typeface="Times New Roman"/>
              </a:rPr>
              <a:t>x</a:t>
            </a:r>
            <a:r>
              <a:rPr sz="2400" dirty="0">
                <a:latin typeface="Symbol"/>
                <a:cs typeface="Symbol"/>
              </a:rPr>
              <a:t>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і</a:t>
            </a:r>
            <a:r>
              <a:rPr sz="2400" spc="29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точка</a:t>
            </a:r>
            <a:r>
              <a:rPr sz="2400" spc="284" baseline="4629" dirty="0">
                <a:latin typeface="Times New Roman"/>
                <a:cs typeface="Times New Roman"/>
              </a:rPr>
              <a:t> </a:t>
            </a:r>
            <a:r>
              <a:rPr sz="2400" b="1" baseline="4629" dirty="0">
                <a:latin typeface="Times New Roman"/>
                <a:cs typeface="Times New Roman"/>
              </a:rPr>
              <a:t>х</a:t>
            </a:r>
            <a:r>
              <a:rPr sz="2400" b="1" spc="284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відноситься</a:t>
            </a:r>
            <a:r>
              <a:rPr sz="2400" spc="27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до</a:t>
            </a:r>
            <a:r>
              <a:rPr sz="2400" spc="284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того</a:t>
            </a:r>
            <a:r>
              <a:rPr sz="2400" spc="27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образу,</a:t>
            </a:r>
            <a:r>
              <a:rPr sz="2400" spc="277" baseline="4629" dirty="0">
                <a:latin typeface="Times New Roman"/>
                <a:cs typeface="Times New Roman"/>
              </a:rPr>
              <a:t> </a:t>
            </a:r>
            <a:r>
              <a:rPr sz="2400" spc="-15" baseline="4629" dirty="0">
                <a:latin typeface="Times New Roman"/>
                <a:cs typeface="Times New Roman"/>
              </a:rPr>
              <a:t>потенціал </a:t>
            </a:r>
            <a:r>
              <a:rPr sz="1600" dirty="0">
                <a:latin typeface="Times New Roman"/>
                <a:cs typeface="Times New Roman"/>
              </a:rPr>
              <a:t>якого є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найбільшим.</a:t>
            </a:r>
            <a:endParaRPr sz="1600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40"/>
              </a:spcBef>
            </a:pP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4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випадку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двох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образів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а</a:t>
            </a:r>
            <a:r>
              <a:rPr sz="1600" baseline="-10416" dirty="0">
                <a:latin typeface="Times New Roman"/>
                <a:cs typeface="Times New Roman"/>
              </a:rPr>
              <a:t>1</a:t>
            </a:r>
            <a:r>
              <a:rPr sz="1600" spc="270" baseline="-10416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а</a:t>
            </a:r>
            <a:r>
              <a:rPr sz="1600" baseline="-10416" dirty="0">
                <a:latin typeface="Times New Roman"/>
                <a:cs typeface="Times New Roman"/>
              </a:rPr>
              <a:t>2</a:t>
            </a:r>
            <a:r>
              <a:rPr sz="1600" spc="262" baseline="-10416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рішення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можна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приймати</a:t>
            </a:r>
            <a:r>
              <a:rPr sz="1600" spc="4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4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основі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значення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знаку</a:t>
            </a:r>
            <a:r>
              <a:rPr sz="1600" spc="4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функції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2" name="object 17"/>
          <p:cNvSpPr txBox="1"/>
          <p:nvPr/>
        </p:nvSpPr>
        <p:spPr>
          <a:xfrm>
            <a:off x="3635896" y="4437112"/>
            <a:ext cx="2304256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baseline="4629" dirty="0">
                <a:latin typeface="Symbol"/>
                <a:cs typeface="Symbol"/>
              </a:rPr>
              <a:t></a:t>
            </a:r>
            <a:r>
              <a:rPr sz="2000" dirty="0">
                <a:latin typeface="Symbol"/>
                <a:cs typeface="Symbol"/>
              </a:rPr>
              <a:t></a:t>
            </a:r>
            <a:r>
              <a:rPr sz="2000" b="1" baseline="4629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Symbol"/>
                <a:cs typeface="Symbol"/>
              </a:rPr>
              <a:t>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Symbol"/>
                <a:cs typeface="Symbol"/>
              </a:rPr>
              <a:t></a:t>
            </a:r>
            <a:r>
              <a:rPr sz="2000" spc="-44" baseline="4629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Symbol"/>
                <a:cs typeface="Symbol"/>
              </a:rPr>
              <a:t></a:t>
            </a:r>
            <a:r>
              <a:rPr sz="2000" i="1" baseline="-15873" dirty="0">
                <a:latin typeface="Times New Roman"/>
                <a:cs typeface="Times New Roman"/>
              </a:rPr>
              <a:t>a</a:t>
            </a:r>
            <a:r>
              <a:rPr sz="2000" i="1" spc="562" baseline="-15873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Symbol"/>
                <a:cs typeface="Symbol"/>
              </a:rPr>
              <a:t></a:t>
            </a:r>
            <a:r>
              <a:rPr sz="2000" b="1" spc="-37" baseline="4629" dirty="0">
                <a:latin typeface="Times New Roman"/>
                <a:cs typeface="Times New Roman"/>
              </a:rPr>
              <a:t>x</a:t>
            </a:r>
            <a:r>
              <a:rPr sz="2000" spc="-25" dirty="0">
                <a:latin typeface="Symbol"/>
                <a:cs typeface="Symbol"/>
              </a:rPr>
              <a:t>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Symbol"/>
                <a:cs typeface="Symbol"/>
              </a:rPr>
              <a:t></a:t>
            </a:r>
            <a:r>
              <a:rPr sz="2000" spc="-172" baseline="4629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Symbol"/>
                <a:cs typeface="Symbol"/>
              </a:rPr>
              <a:t></a:t>
            </a:r>
            <a:r>
              <a:rPr sz="2000" i="1" baseline="-15873" dirty="0">
                <a:latin typeface="Times New Roman"/>
                <a:cs typeface="Times New Roman"/>
              </a:rPr>
              <a:t>a</a:t>
            </a:r>
            <a:r>
              <a:rPr sz="2000" i="1" spc="712" baseline="-15873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Symbol"/>
                <a:cs typeface="Symbol"/>
              </a:rPr>
              <a:t></a:t>
            </a:r>
            <a:r>
              <a:rPr sz="2000" b="1" spc="-30" baseline="4629" dirty="0">
                <a:latin typeface="Times New Roman"/>
                <a:cs typeface="Times New Roman"/>
              </a:rPr>
              <a:t>x</a:t>
            </a:r>
            <a:r>
              <a:rPr sz="2000" spc="-20" dirty="0">
                <a:latin typeface="Symbol"/>
                <a:cs typeface="Symbol"/>
              </a:rPr>
              <a:t></a:t>
            </a:r>
            <a:r>
              <a:rPr sz="2000" spc="-30" baseline="4629" dirty="0">
                <a:latin typeface="Times New Roman"/>
                <a:cs typeface="Times New Roman"/>
              </a:rPr>
              <a:t>.</a:t>
            </a:r>
            <a:endParaRPr sz="2000" baseline="4629" dirty="0">
              <a:latin typeface="Times New Roman"/>
              <a:cs typeface="Times New Roman"/>
            </a:endParaRPr>
          </a:p>
        </p:txBody>
      </p:sp>
      <p:sp>
        <p:nvSpPr>
          <p:cNvPr id="23" name="object 18"/>
          <p:cNvSpPr txBox="1"/>
          <p:nvPr/>
        </p:nvSpPr>
        <p:spPr>
          <a:xfrm>
            <a:off x="179512" y="4797152"/>
            <a:ext cx="8856984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80" indent="177800" algn="just"/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то</a:t>
            </a:r>
            <a:r>
              <a:rPr sz="1600" spc="15" dirty="0">
                <a:latin typeface="Times New Roman"/>
                <a:cs typeface="Times New Roman"/>
              </a:rPr>
              <a:t>с</a:t>
            </a:r>
            <a:r>
              <a:rPr sz="1600" spc="-25" dirty="0">
                <a:latin typeface="Times New Roman"/>
                <a:cs typeface="Times New Roman"/>
              </a:rPr>
              <a:t>у</a:t>
            </a:r>
            <a:r>
              <a:rPr sz="1600" spc="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ння 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ищ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ав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ного 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лгор</a:t>
            </a:r>
            <a:r>
              <a:rPr sz="1600" spc="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у 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</a:t>
            </a:r>
            <a:r>
              <a:rPr sz="1600" spc="10" dirty="0">
                <a:latin typeface="Times New Roman"/>
                <a:cs typeface="Times New Roman"/>
              </a:rPr>
              <a:t>л</a:t>
            </a:r>
            <a:r>
              <a:rPr sz="1600" dirty="0">
                <a:latin typeface="Times New Roman"/>
                <a:cs typeface="Times New Roman"/>
              </a:rPr>
              <a:t>я 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розпі</a:t>
            </a:r>
            <a:r>
              <a:rPr sz="1600" spc="-5" dirty="0">
                <a:latin typeface="Times New Roman"/>
                <a:cs typeface="Times New Roman"/>
              </a:rPr>
              <a:t>з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ав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ння 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цифр, 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зобр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них  </a:t>
            </a:r>
            <a:r>
              <a:rPr sz="1600" spc="-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 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5" dirty="0">
                <a:latin typeface="Times New Roman"/>
                <a:cs typeface="Times New Roman"/>
              </a:rPr>
              <a:t>п</a:t>
            </a:r>
            <a:r>
              <a:rPr sz="1600" spc="-15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огою р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ц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п</a:t>
            </a:r>
            <a:r>
              <a:rPr sz="1600" dirty="0">
                <a:latin typeface="Times New Roman"/>
                <a:cs typeface="Times New Roman"/>
              </a:rPr>
              <a:t>торного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поля 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05" dirty="0">
                <a:latin typeface="Times New Roman"/>
                <a:cs typeface="Times New Roman"/>
              </a:rPr>
              <a:t>6</a:t>
            </a:r>
            <a:r>
              <a:rPr sz="1600" spc="35" dirty="0">
                <a:latin typeface="Symbol"/>
                <a:cs typeface="Symbol"/>
              </a:rPr>
              <a:t></a:t>
            </a:r>
            <a:r>
              <a:rPr sz="1600" spc="-5" dirty="0">
                <a:latin typeface="Times New Roman"/>
                <a:cs typeface="Times New Roman"/>
              </a:rPr>
              <a:t>1</a:t>
            </a:r>
            <a:r>
              <a:rPr sz="1600" spc="20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д</a:t>
            </a:r>
            <a:r>
              <a:rPr sz="1600" spc="5" dirty="0">
                <a:latin typeface="Times New Roman"/>
                <a:cs typeface="Times New Roman"/>
              </a:rPr>
              <a:t>н</a:t>
            </a:r>
            <a:r>
              <a:rPr sz="1600" dirty="0">
                <a:latin typeface="Times New Roman"/>
                <a:cs typeface="Times New Roman"/>
              </a:rPr>
              <a:t>ьо</a:t>
            </a:r>
            <a:r>
              <a:rPr sz="1600" spc="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ал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20" dirty="0">
                <a:latin typeface="Times New Roman"/>
                <a:cs typeface="Times New Roman"/>
              </a:rPr>
              <a:t>г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яг</a:t>
            </a:r>
            <a:r>
              <a:rPr sz="1600" spc="15" dirty="0">
                <a:latin typeface="Times New Roman"/>
                <a:cs typeface="Times New Roman"/>
              </a:rPr>
              <a:t>н</a:t>
            </a:r>
            <a:r>
              <a:rPr sz="1600" spc="-25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ти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</a:t>
            </a:r>
            <a:r>
              <a:rPr sz="1600" spc="-5" dirty="0">
                <a:latin typeface="Times New Roman"/>
                <a:cs typeface="Times New Roman"/>
              </a:rPr>
              <a:t>ав</a:t>
            </a:r>
            <a:r>
              <a:rPr sz="1600" dirty="0">
                <a:latin typeface="Times New Roman"/>
                <a:cs typeface="Times New Roman"/>
              </a:rPr>
              <a:t>ильного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розп</a:t>
            </a:r>
            <a:r>
              <a:rPr sz="1600" spc="-10" dirty="0">
                <a:latin typeface="Times New Roman"/>
                <a:cs typeface="Times New Roman"/>
              </a:rPr>
              <a:t>і</a:t>
            </a:r>
            <a:r>
              <a:rPr sz="1600" dirty="0">
                <a:latin typeface="Times New Roman"/>
                <a:cs typeface="Times New Roman"/>
              </a:rPr>
              <a:t>зн</a:t>
            </a:r>
            <a:r>
              <a:rPr sz="1600" spc="-5" dirty="0">
                <a:latin typeface="Times New Roman"/>
                <a:cs typeface="Times New Roman"/>
              </a:rPr>
              <a:t>ав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ння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85%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ип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д</a:t>
            </a:r>
            <a:r>
              <a:rPr sz="1600" spc="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і</a:t>
            </a:r>
            <a:r>
              <a:rPr sz="1600" dirty="0">
                <a:latin typeface="Times New Roman"/>
                <a:cs typeface="Times New Roman"/>
              </a:rPr>
              <a:t>в за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м</a:t>
            </a:r>
            <a:r>
              <a:rPr sz="1600" spc="1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и,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 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i="1" spc="-100" dirty="0">
                <a:latin typeface="Times New Roman"/>
                <a:cs typeface="Times New Roman"/>
              </a:rPr>
              <a:t>n</a:t>
            </a:r>
            <a:r>
              <a:rPr sz="1600" spc="15" baseline="-23809" dirty="0">
                <a:latin typeface="Times New Roman"/>
                <a:cs typeface="Times New Roman"/>
              </a:rPr>
              <a:t>1</a:t>
            </a:r>
            <a:r>
              <a:rPr sz="1600" baseline="-23809" dirty="0">
                <a:latin typeface="Times New Roman"/>
                <a:cs typeface="Times New Roman"/>
              </a:rPr>
              <a:t> </a:t>
            </a:r>
            <a:r>
              <a:rPr sz="1600" spc="-37" baseline="-23809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Symbol"/>
                <a:cs typeface="Symbol"/>
              </a:rPr>
              <a:t>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n</a:t>
            </a:r>
            <a:r>
              <a:rPr sz="1600" spc="15" baseline="-23809" dirty="0">
                <a:latin typeface="Times New Roman"/>
                <a:cs typeface="Times New Roman"/>
              </a:rPr>
              <a:t>2</a:t>
            </a:r>
            <a:r>
              <a:rPr sz="1600" baseline="-23809" dirty="0">
                <a:latin typeface="Times New Roman"/>
                <a:cs typeface="Times New Roman"/>
              </a:rPr>
              <a:t> </a:t>
            </a:r>
            <a:r>
              <a:rPr sz="1600" spc="44" baseline="-23809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Symbol"/>
                <a:cs typeface="Symbol"/>
              </a:rPr>
              <a:t>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..</a:t>
            </a:r>
            <a:r>
              <a:rPr sz="1600" spc="10" dirty="0">
                <a:latin typeface="Times New Roman"/>
                <a:cs typeface="Times New Roman"/>
              </a:rPr>
              <a:t>.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Symbol"/>
                <a:cs typeface="Symbol"/>
              </a:rPr>
              <a:t>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i="1" spc="-100" dirty="0">
                <a:latin typeface="Times New Roman"/>
                <a:cs typeface="Times New Roman"/>
              </a:rPr>
              <a:t>n</a:t>
            </a:r>
            <a:r>
              <a:rPr sz="1600" spc="-7" baseline="-23809" dirty="0">
                <a:latin typeface="Times New Roman"/>
                <a:cs typeface="Times New Roman"/>
              </a:rPr>
              <a:t>1</a:t>
            </a:r>
            <a:r>
              <a:rPr sz="1600" spc="15" baseline="-23809" dirty="0">
                <a:latin typeface="Times New Roman"/>
                <a:cs typeface="Times New Roman"/>
              </a:rPr>
              <a:t>0</a:t>
            </a:r>
            <a:r>
              <a:rPr sz="1600" baseline="-23809" dirty="0">
                <a:latin typeface="Times New Roman"/>
                <a:cs typeface="Times New Roman"/>
              </a:rPr>
              <a:t> </a:t>
            </a:r>
            <a:r>
              <a:rPr sz="1600" spc="37" baseline="-23809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Symbol"/>
                <a:cs typeface="Symbol"/>
              </a:rPr>
              <a:t>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</a:t>
            </a:r>
            <a:r>
              <a:rPr sz="1600" spc="25" dirty="0">
                <a:latin typeface="Times New Roman"/>
                <a:cs typeface="Times New Roman"/>
              </a:rPr>
              <a:t>2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-5" dirty="0">
                <a:latin typeface="Times New Roman"/>
                <a:cs typeface="Times New Roman"/>
              </a:rPr>
              <a:t>ч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под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льше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збільш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dirty="0">
                <a:latin typeface="Times New Roman"/>
                <a:cs typeface="Times New Roman"/>
              </a:rPr>
              <a:t>ня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я</a:t>
            </a:r>
            <a:r>
              <a:rPr sz="1600" spc="10" dirty="0">
                <a:latin typeface="Times New Roman"/>
                <a:cs typeface="Times New Roman"/>
              </a:rPr>
              <a:t>г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5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ч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льної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ибірки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ч</a:t>
            </a:r>
            <a:r>
              <a:rPr sz="1600" dirty="0">
                <a:latin typeface="Times New Roman"/>
                <a:cs typeface="Times New Roman"/>
              </a:rPr>
              <a:t>но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пл</a:t>
            </a:r>
            <a:r>
              <a:rPr sz="1600" spc="5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є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н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якість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15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зп</a:t>
            </a:r>
            <a:r>
              <a:rPr sz="1600" spc="-10" dirty="0">
                <a:latin typeface="Times New Roman"/>
                <a:cs typeface="Times New Roman"/>
              </a:rPr>
              <a:t>і</a:t>
            </a:r>
            <a:r>
              <a:rPr sz="1600" dirty="0">
                <a:latin typeface="Times New Roman"/>
                <a:cs typeface="Times New Roman"/>
              </a:rPr>
              <a:t>зн</a:t>
            </a:r>
            <a:r>
              <a:rPr sz="1600" spc="-5" dirty="0">
                <a:latin typeface="Times New Roman"/>
                <a:cs typeface="Times New Roman"/>
              </a:rPr>
              <a:t>ав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ння.</a:t>
            </a:r>
          </a:p>
          <a:p>
            <a:pPr marR="32384" indent="177800" algn="just">
              <a:spcBef>
                <a:spcPts val="40"/>
              </a:spcBef>
            </a:pPr>
            <a:r>
              <a:rPr sz="1600" dirty="0">
                <a:latin typeface="Times New Roman"/>
                <a:cs typeface="Times New Roman"/>
              </a:rPr>
              <a:t>Недоліки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найпростішого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алгоритму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виявляються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тому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випадку,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коли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точки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навчальної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вибірки </a:t>
            </a:r>
            <a:r>
              <a:rPr sz="1600" dirty="0">
                <a:latin typeface="Times New Roman"/>
                <a:cs typeface="Times New Roman"/>
              </a:rPr>
              <a:t>розподілені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нерівномірно.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14</a:t>
            </a:r>
            <a:endParaRPr lang="ru-RU" sz="1400" dirty="0"/>
          </a:p>
        </p:txBody>
      </p:sp>
      <p:pic>
        <p:nvPicPr>
          <p:cNvPr id="2050" name="Picture 2" descr="E:\Диск_E\НУБіП\Теорія_розпізнавання_образів\Лекції\Лекція_№2\Снимок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2132857"/>
            <a:ext cx="2880320" cy="61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107504" y="188640"/>
            <a:ext cx="8856984" cy="32508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just">
              <a:spcBef>
                <a:spcPts val="515"/>
              </a:spcBef>
            </a:pPr>
            <a:r>
              <a:rPr lang="ru-RU" sz="1600" b="1" i="1" u="sng" dirty="0" smtClean="0">
                <a:latin typeface="Times New Roman"/>
                <a:cs typeface="Times New Roman"/>
              </a:rPr>
              <a:t>Приклад</a:t>
            </a:r>
            <a:endParaRPr sz="1600" b="1" i="1" u="sng" dirty="0">
              <a:latin typeface="Times New Roman"/>
              <a:cs typeface="Times New Roman"/>
            </a:endParaRPr>
          </a:p>
        </p:txBody>
      </p:sp>
      <p:pic>
        <p:nvPicPr>
          <p:cNvPr id="11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1800200" cy="1260654"/>
          </a:xfrm>
          <a:prstGeom prst="rect">
            <a:avLst/>
          </a:prstGeom>
        </p:spPr>
      </p:pic>
      <p:pic>
        <p:nvPicPr>
          <p:cNvPr id="13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1656184" cy="1260654"/>
          </a:xfrm>
          <a:prstGeom prst="rect">
            <a:avLst/>
          </a:prstGeom>
        </p:spPr>
      </p:pic>
      <p:pic>
        <p:nvPicPr>
          <p:cNvPr id="14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671927" cy="1218004"/>
          </a:xfrm>
          <a:prstGeom prst="rect">
            <a:avLst/>
          </a:prstGeom>
        </p:spPr>
      </p:pic>
      <p:sp>
        <p:nvSpPr>
          <p:cNvPr id="15" name="object 22"/>
          <p:cNvSpPr txBox="1"/>
          <p:nvPr/>
        </p:nvSpPr>
        <p:spPr>
          <a:xfrm>
            <a:off x="107504" y="1556792"/>
            <a:ext cx="8928992" cy="2459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 indent="165100" algn="just"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Навчальна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вибірка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образів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а</a:t>
            </a:r>
            <a:r>
              <a:rPr sz="1600" i="1" spc="3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та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b</a:t>
            </a:r>
            <a:r>
              <a:rPr lang="ru-RU" sz="1600" dirty="0" smtClean="0">
                <a:latin typeface="Times New Roman"/>
                <a:cs typeface="Times New Roman"/>
              </a:rPr>
              <a:t> (</a:t>
            </a:r>
            <a:r>
              <a:rPr lang="ru-RU" sz="1600" dirty="0" err="1" smtClean="0">
                <a:latin typeface="Times New Roman"/>
                <a:cs typeface="Times New Roman"/>
              </a:rPr>
              <a:t>лівий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рисунак</a:t>
            </a:r>
            <a:r>
              <a:rPr lang="ru-RU" sz="1600" dirty="0" smtClean="0">
                <a:latin typeface="Times New Roman"/>
                <a:cs typeface="Times New Roman"/>
              </a:rPr>
              <a:t>) </a:t>
            </a:r>
            <a:r>
              <a:rPr sz="1600" dirty="0" err="1" smtClean="0">
                <a:latin typeface="Times New Roman"/>
                <a:cs typeface="Times New Roman"/>
              </a:rPr>
              <a:t>наведена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на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lang="uk-UA" sz="1600" spc="45" dirty="0" smtClean="0">
                <a:latin typeface="Times New Roman"/>
                <a:cs typeface="Times New Roman"/>
              </a:rPr>
              <a:t>середньому </a:t>
            </a:r>
            <a:r>
              <a:rPr sz="1600" dirty="0" err="1" smtClean="0">
                <a:latin typeface="Times New Roman"/>
                <a:cs typeface="Times New Roman"/>
              </a:rPr>
              <a:t>рис</a:t>
            </a:r>
            <a:r>
              <a:rPr lang="uk-UA" sz="1600" dirty="0" err="1" smtClean="0">
                <a:latin typeface="Times New Roman"/>
                <a:cs typeface="Times New Roman"/>
              </a:rPr>
              <a:t>унку</a:t>
            </a:r>
            <a:r>
              <a:rPr sz="1600" dirty="0" smtClean="0">
                <a:latin typeface="Times New Roman"/>
                <a:cs typeface="Times New Roman"/>
              </a:rPr>
              <a:t>.</a:t>
            </a:r>
            <a:r>
              <a:rPr sz="1600" spc="4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цьому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випадку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зв’язку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«невдалою»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навчальною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вибіркою,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нова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точка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(</a:t>
            </a:r>
            <a:r>
              <a:rPr lang="uk-UA" sz="1600" dirty="0" smtClean="0">
                <a:latin typeface="Times New Roman"/>
                <a:cs typeface="Times New Roman"/>
              </a:rPr>
              <a:t>правий рисунок</a:t>
            </a:r>
            <a:r>
              <a:rPr sz="1600" dirty="0" smtClean="0">
                <a:latin typeface="Times New Roman"/>
                <a:cs typeface="Times New Roman"/>
              </a:rPr>
              <a:t>)</a:t>
            </a:r>
            <a:r>
              <a:rPr sz="1600" spc="114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буде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віднесена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образу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Більш </a:t>
            </a:r>
            <a:r>
              <a:rPr sz="1600" dirty="0">
                <a:latin typeface="Times New Roman"/>
                <a:cs typeface="Times New Roman"/>
              </a:rPr>
              <a:t>того,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машина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впізнати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навіть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відомий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їй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об’єкт,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який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зустрічався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процесі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навчання,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наприклад, </a:t>
            </a:r>
            <a:r>
              <a:rPr sz="1600" dirty="0">
                <a:latin typeface="Times New Roman"/>
                <a:cs typeface="Times New Roman"/>
              </a:rPr>
              <a:t>точку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1, яка належить до образу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а</a:t>
            </a:r>
            <a:r>
              <a:rPr sz="1600" spc="-2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165100" algn="just">
              <a:spcBef>
                <a:spcPts val="600"/>
              </a:spcBef>
            </a:pPr>
            <a:r>
              <a:rPr sz="1600" b="1" dirty="0">
                <a:latin typeface="Times New Roman"/>
                <a:cs typeface="Times New Roman"/>
              </a:rPr>
              <a:t>Покращена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модифікація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алгоритму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навчання.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Алгоритм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розпізнавання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бути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покращений, </a:t>
            </a:r>
            <a:r>
              <a:rPr sz="1600" dirty="0">
                <a:latin typeface="Times New Roman"/>
                <a:cs typeface="Times New Roman"/>
              </a:rPr>
              <a:t>шляхом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введення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поняття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«ваги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точки»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доповненням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кроку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навчання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наступною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операцією.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Після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за- </a:t>
            </a:r>
            <a:r>
              <a:rPr sz="1600" dirty="0">
                <a:latin typeface="Times New Roman"/>
                <a:cs typeface="Times New Roman"/>
              </a:rPr>
              <a:t>пам’ятовування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усіх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об’єктів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їм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присвоюють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початкову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вагу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Далі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елементів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навчальної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вибірки </a:t>
            </a:r>
            <a:r>
              <a:rPr sz="1600" dirty="0">
                <a:latin typeface="Times New Roman"/>
                <a:cs typeface="Times New Roman"/>
              </a:rPr>
              <a:t>застосовують</a:t>
            </a:r>
            <a:r>
              <a:rPr sz="1600" spc="4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крок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алгоритму</a:t>
            </a:r>
            <a:r>
              <a:rPr sz="1600" spc="4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навчання,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причому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потенціали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середні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потенціали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обчислюють</a:t>
            </a:r>
            <a:r>
              <a:rPr sz="1600" spc="4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за </a:t>
            </a:r>
            <a:r>
              <a:rPr sz="1600" spc="-10" dirty="0">
                <a:latin typeface="Times New Roman"/>
                <a:cs typeface="Times New Roman"/>
              </a:rPr>
              <a:t>формулою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26"/>
          <p:cNvSpPr txBox="1"/>
          <p:nvPr/>
        </p:nvSpPr>
        <p:spPr>
          <a:xfrm>
            <a:off x="3131840" y="4005064"/>
            <a:ext cx="3600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aseline="4629" dirty="0">
                <a:latin typeface="Symbol"/>
                <a:cs typeface="Symbol"/>
              </a:rPr>
              <a:t></a:t>
            </a:r>
            <a:r>
              <a:rPr sz="2400" spc="345" baseline="4629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Symbol"/>
                <a:cs typeface="Symbol"/>
              </a:rPr>
              <a:t></a:t>
            </a:r>
            <a:r>
              <a:rPr sz="2400" b="1" spc="-44" baseline="4629" dirty="0">
                <a:latin typeface="Times New Roman"/>
                <a:cs typeface="Times New Roman"/>
              </a:rPr>
              <a:t>x</a:t>
            </a:r>
            <a:r>
              <a:rPr sz="2400" spc="-30" dirty="0">
                <a:latin typeface="Symbol"/>
                <a:cs typeface="Symbol"/>
              </a:rPr>
              <a:t>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Symbol"/>
                <a:cs typeface="Symbol"/>
              </a:rPr>
              <a:t></a:t>
            </a:r>
            <a:r>
              <a:rPr sz="2400" spc="7" baseline="4629" dirty="0">
                <a:latin typeface="Times New Roman"/>
                <a:cs typeface="Times New Roman"/>
              </a:rPr>
              <a:t> </a:t>
            </a:r>
            <a:r>
              <a:rPr sz="2400" u="sng" spc="-112" baseline="393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baseline="393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2400" spc="254" baseline="39351" dirty="0">
                <a:latin typeface="Times New Roman"/>
                <a:cs typeface="Times New Roman"/>
              </a:rPr>
              <a:t> </a:t>
            </a:r>
            <a:r>
              <a:rPr sz="2400" baseline="-6172" dirty="0">
                <a:latin typeface="Symbol"/>
                <a:cs typeface="Symbol"/>
              </a:rPr>
              <a:t></a:t>
            </a:r>
            <a:r>
              <a:rPr sz="2400" i="1" baseline="4444" dirty="0">
                <a:latin typeface="Symbol"/>
                <a:cs typeface="Symbol"/>
              </a:rPr>
              <a:t></a:t>
            </a:r>
            <a:r>
              <a:rPr sz="2400" spc="502" baseline="444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</a:t>
            </a:r>
            <a:r>
              <a:rPr sz="2400" b="1" baseline="4629" dirty="0">
                <a:latin typeface="Times New Roman"/>
                <a:cs typeface="Times New Roman"/>
              </a:rPr>
              <a:t>x</a:t>
            </a:r>
            <a:r>
              <a:rPr sz="2400" dirty="0">
                <a:latin typeface="Symbol"/>
                <a:cs typeface="Symbol"/>
              </a:rPr>
              <a:t></a:t>
            </a:r>
            <a:r>
              <a:rPr sz="2400" baseline="4629" dirty="0">
                <a:latin typeface="Symbol"/>
                <a:cs typeface="Symbol"/>
              </a:rPr>
              <a:t></a:t>
            </a:r>
            <a:r>
              <a:rPr sz="2400" spc="-179" baseline="4629" dirty="0">
                <a:latin typeface="Times New Roman"/>
                <a:cs typeface="Times New Roman"/>
              </a:rPr>
              <a:t> </a:t>
            </a:r>
            <a:r>
              <a:rPr sz="2400" i="1" spc="-15" baseline="4629" dirty="0">
                <a:latin typeface="Times New Roman"/>
                <a:cs typeface="Times New Roman"/>
              </a:rPr>
              <a:t>w</a:t>
            </a:r>
            <a:r>
              <a:rPr sz="2400" spc="-10" dirty="0">
                <a:latin typeface="Symbol"/>
                <a:cs typeface="Symbol"/>
              </a:rPr>
              <a:t></a:t>
            </a:r>
            <a:r>
              <a:rPr sz="2400" b="1" spc="-15" baseline="4629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Symbol"/>
                <a:cs typeface="Symbol"/>
              </a:rPr>
              <a:t>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,</a:t>
            </a:r>
            <a:r>
              <a:rPr sz="2400" spc="765" baseline="4629" dirty="0">
                <a:latin typeface="Times New Roman"/>
                <a:cs typeface="Times New Roman"/>
              </a:rPr>
              <a:t> </a:t>
            </a:r>
            <a:r>
              <a:rPr sz="2400" i="1" baseline="2314" dirty="0">
                <a:latin typeface="Times New Roman"/>
                <a:cs typeface="Times New Roman"/>
              </a:rPr>
              <a:t>i</a:t>
            </a:r>
            <a:r>
              <a:rPr sz="2400" i="1" spc="15" baseline="2314" dirty="0">
                <a:latin typeface="Times New Roman"/>
                <a:cs typeface="Times New Roman"/>
              </a:rPr>
              <a:t> </a:t>
            </a:r>
            <a:r>
              <a:rPr sz="2400" baseline="2314" dirty="0">
                <a:latin typeface="Symbol"/>
                <a:cs typeface="Symbol"/>
              </a:rPr>
              <a:t></a:t>
            </a:r>
            <a:r>
              <a:rPr sz="2400" spc="-262" baseline="2314" dirty="0">
                <a:latin typeface="Times New Roman"/>
                <a:cs typeface="Times New Roman"/>
              </a:rPr>
              <a:t> </a:t>
            </a:r>
            <a:r>
              <a:rPr sz="2400" spc="-89" baseline="2314" dirty="0">
                <a:latin typeface="Times New Roman"/>
                <a:cs typeface="Times New Roman"/>
              </a:rPr>
              <a:t>1,</a:t>
            </a:r>
            <a:r>
              <a:rPr sz="2400" spc="-232" baseline="2314" dirty="0">
                <a:latin typeface="Times New Roman"/>
                <a:cs typeface="Times New Roman"/>
              </a:rPr>
              <a:t> </a:t>
            </a:r>
            <a:r>
              <a:rPr sz="2400" baseline="2314" dirty="0">
                <a:latin typeface="Times New Roman"/>
                <a:cs typeface="Times New Roman"/>
              </a:rPr>
              <a:t>2,...,</a:t>
            </a:r>
            <a:r>
              <a:rPr sz="2400" spc="-217" baseline="2314" dirty="0">
                <a:latin typeface="Times New Roman"/>
                <a:cs typeface="Times New Roman"/>
              </a:rPr>
              <a:t> </a:t>
            </a:r>
            <a:r>
              <a:rPr sz="2400" i="1" baseline="2314" dirty="0">
                <a:latin typeface="Times New Roman"/>
                <a:cs typeface="Times New Roman"/>
              </a:rPr>
              <a:t>m</a:t>
            </a:r>
            <a:r>
              <a:rPr sz="2400" i="1" spc="-187" baseline="2314" dirty="0">
                <a:latin typeface="Times New Roman"/>
                <a:cs typeface="Times New Roman"/>
              </a:rPr>
              <a:t> </a:t>
            </a:r>
            <a:r>
              <a:rPr sz="2400" spc="-75" baseline="4629" dirty="0">
                <a:latin typeface="Times New Roman"/>
                <a:cs typeface="Times New Roman"/>
              </a:rPr>
              <a:t>,</a:t>
            </a:r>
            <a:endParaRPr sz="2400" baseline="4629" dirty="0">
              <a:latin typeface="Times New Roman"/>
              <a:cs typeface="Times New Roman"/>
            </a:endParaRPr>
          </a:p>
        </p:txBody>
      </p:sp>
      <p:sp>
        <p:nvSpPr>
          <p:cNvPr id="20" name="object 27"/>
          <p:cNvSpPr txBox="1"/>
          <p:nvPr/>
        </p:nvSpPr>
        <p:spPr>
          <a:xfrm>
            <a:off x="179512" y="4293096"/>
            <a:ext cx="5033645" cy="47192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400" baseline="4629" dirty="0">
                <a:latin typeface="Times New Roman"/>
                <a:cs typeface="Times New Roman"/>
              </a:rPr>
              <a:t>де</a:t>
            </a:r>
            <a:r>
              <a:rPr sz="2400" spc="270" baseline="4629" dirty="0">
                <a:latin typeface="Times New Roman"/>
                <a:cs typeface="Times New Roman"/>
              </a:rPr>
              <a:t> </a:t>
            </a:r>
            <a:r>
              <a:rPr sz="2400" i="1" baseline="3968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Symbol"/>
                <a:cs typeface="Symbol"/>
              </a:rPr>
              <a:t></a:t>
            </a:r>
            <a:r>
              <a:rPr sz="2400" b="1" baseline="3968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Symbol"/>
                <a:cs typeface="Symbol"/>
              </a:rPr>
              <a:t>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—</a:t>
            </a:r>
            <a:r>
              <a:rPr sz="2400" spc="-1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вага</a:t>
            </a:r>
            <a:r>
              <a:rPr sz="2400" spc="-30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точки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="1" spc="-37" baseline="4629" dirty="0">
                <a:latin typeface="Times New Roman"/>
                <a:cs typeface="Times New Roman"/>
              </a:rPr>
              <a:t>а</a:t>
            </a:r>
            <a:r>
              <a:rPr sz="2400" spc="-37" baseline="4629" dirty="0" smtClean="0">
                <a:latin typeface="Times New Roman"/>
                <a:cs typeface="Times New Roman"/>
              </a:rPr>
              <a:t>.</a:t>
            </a:r>
            <a:endParaRPr sz="2400" baseline="4629" dirty="0">
              <a:latin typeface="Times New Roman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4797152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lnSpc>
                <a:spcPct val="100000"/>
              </a:lnSpc>
              <a:spcBef>
                <a:spcPts val="455"/>
              </a:spcBef>
            </a:pPr>
            <a:r>
              <a:rPr lang="ru-RU" sz="1600" dirty="0" err="1" smtClean="0">
                <a:latin typeface="Times New Roman"/>
                <a:cs typeface="Times New Roman"/>
              </a:rPr>
              <a:t>Якщо</a:t>
            </a:r>
            <a:r>
              <a:rPr lang="ru-RU" sz="1600" spc="32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при</a:t>
            </a:r>
            <a:r>
              <a:rPr lang="ru-RU" sz="1600" spc="3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розпізнаванні</a:t>
            </a:r>
            <a:r>
              <a:rPr lang="ru-RU" sz="1600" spc="3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об’єкту</a:t>
            </a:r>
            <a:r>
              <a:rPr lang="ru-RU" sz="1600" spc="315" dirty="0" smtClean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cs typeface="Times New Roman"/>
              </a:rPr>
              <a:t>а</a:t>
            </a:r>
            <a:r>
              <a:rPr lang="ru-RU" sz="1600" b="1" spc="33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відбувається</a:t>
            </a:r>
            <a:r>
              <a:rPr lang="ru-RU" sz="1600" spc="3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помилка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33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</a:t>
            </a:r>
            <a:r>
              <a:rPr lang="ru-RU" sz="1600" spc="335" dirty="0" smtClean="0">
                <a:latin typeface="Times New Roman"/>
                <a:cs typeface="Times New Roman"/>
              </a:rPr>
              <a:t> </a:t>
            </a:r>
            <a:r>
              <a:rPr lang="ru-RU" sz="1600" spc="-20" dirty="0" smtClean="0">
                <a:latin typeface="Times New Roman"/>
                <a:cs typeface="Times New Roman"/>
              </a:rPr>
              <a:t>вагу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26" name="object 28"/>
          <p:cNvSpPr txBox="1"/>
          <p:nvPr/>
        </p:nvSpPr>
        <p:spPr>
          <a:xfrm>
            <a:off x="6372200" y="4797152"/>
            <a:ext cx="38227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00" i="1" spc="-30" baseline="3968" dirty="0">
                <a:latin typeface="Times New Roman"/>
                <a:cs typeface="Times New Roman"/>
              </a:rPr>
              <a:t>w</a:t>
            </a:r>
            <a:r>
              <a:rPr sz="1800" spc="-20" dirty="0">
                <a:latin typeface="Symbol"/>
                <a:cs typeface="Symbol"/>
              </a:rPr>
              <a:t></a:t>
            </a:r>
            <a:r>
              <a:rPr sz="2100" b="1" spc="-30" baseline="3968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Symbol"/>
                <a:cs typeface="Symbol"/>
              </a:rPr>
              <a:t></a:t>
            </a:r>
            <a:endParaRPr sz="1800" dirty="0">
              <a:latin typeface="Symbol"/>
              <a:cs typeface="Symbo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32240" y="4797152"/>
            <a:ext cx="2058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dirty="0" err="1" smtClean="0">
                <a:latin typeface="Times New Roman"/>
                <a:cs typeface="Times New Roman"/>
              </a:rPr>
              <a:t>відповідного</a:t>
            </a:r>
            <a:r>
              <a:rPr lang="ru-RU" sz="1600" spc="34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об’єкту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28" name="object 30"/>
          <p:cNvSpPr txBox="1"/>
          <p:nvPr/>
        </p:nvSpPr>
        <p:spPr>
          <a:xfrm>
            <a:off x="107504" y="5085184"/>
            <a:ext cx="8856984" cy="76367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spcBef>
                <a:spcPts val="195"/>
              </a:spcBef>
            </a:pPr>
            <a:r>
              <a:rPr sz="1600" dirty="0">
                <a:latin typeface="Times New Roman"/>
                <a:cs typeface="Times New Roman"/>
              </a:rPr>
              <a:t>збільшують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деяку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величину,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наприклад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одиницю.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Потім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застосовується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ще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один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такий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самий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цикл </a:t>
            </a:r>
            <a:r>
              <a:rPr sz="1600" dirty="0">
                <a:latin typeface="Times New Roman"/>
                <a:cs typeface="Times New Roman"/>
              </a:rPr>
              <a:t>перевірки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корекції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ваг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т.д.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Цикли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повторюються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тих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пір,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поки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відомі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фігури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будуть </a:t>
            </a:r>
            <a:r>
              <a:rPr sz="1600" dirty="0">
                <a:latin typeface="Times New Roman"/>
                <a:cs typeface="Times New Roman"/>
              </a:rPr>
              <a:t>розпізнані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правильно.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6093296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indent="165100" algn="just">
              <a:spcBef>
                <a:spcPts val="60"/>
              </a:spcBef>
            </a:pPr>
            <a:r>
              <a:rPr lang="ru-RU" sz="1600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Застосування</a:t>
            </a:r>
            <a:r>
              <a:rPr lang="ru-RU" sz="1600" spc="415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покращеного</a:t>
            </a:r>
            <a:r>
              <a:rPr lang="ru-RU" sz="1600" spc="45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алгоритму</a:t>
            </a:r>
            <a:r>
              <a:rPr lang="ru-RU" sz="1600" spc="405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до</a:t>
            </a:r>
            <a:r>
              <a:rPr lang="ru-RU" sz="1600" spc="43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розпізнавання</a:t>
            </a:r>
            <a:r>
              <a:rPr lang="ru-RU" sz="1600" spc="445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дало</a:t>
            </a:r>
            <a:r>
              <a:rPr lang="ru-RU" sz="1600" spc="43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змогу</a:t>
            </a:r>
            <a:r>
              <a:rPr lang="ru-RU" sz="1600" spc="405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підвищити</a:t>
            </a:r>
            <a:r>
              <a:rPr lang="ru-RU" sz="1600" spc="434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відсоток</a:t>
            </a:r>
            <a:r>
              <a:rPr lang="ru-RU" sz="1600" spc="434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spc="-20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пра</a:t>
            </a:r>
            <a:r>
              <a:rPr lang="ru-RU" sz="1600" spc="-2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- </a:t>
            </a:r>
            <a:r>
              <a:rPr lang="ru-RU" sz="16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вильного</a:t>
            </a:r>
            <a:r>
              <a:rPr lang="ru-RU" sz="1600" spc="-15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розпізнавання</a:t>
            </a:r>
            <a:r>
              <a:rPr lang="ru-RU" sz="1600" spc="-25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нових</a:t>
            </a:r>
            <a:r>
              <a:rPr lang="ru-RU" sz="1600" spc="-5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зображень</a:t>
            </a:r>
            <a:r>
              <a:rPr lang="ru-RU" sz="1600" spc="-25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цифр</a:t>
            </a:r>
            <a:r>
              <a:rPr lang="ru-RU" sz="1600" spc="-2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до</a:t>
            </a:r>
            <a:r>
              <a:rPr lang="ru-RU" sz="1600" spc="-1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600" spc="-2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89%.</a:t>
            </a:r>
            <a:endParaRPr lang="ru-RU" sz="1600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15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/>
          <p:nvPr/>
        </p:nvSpPr>
        <p:spPr>
          <a:xfrm>
            <a:off x="179512" y="188640"/>
            <a:ext cx="8784976" cy="1666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9580" algn="just">
              <a:lnSpc>
                <a:spcPct val="95900"/>
              </a:lnSpc>
              <a:spcBef>
                <a:spcPts val="565"/>
              </a:spcBef>
            </a:pPr>
            <a:r>
              <a:rPr sz="1600" b="1" dirty="0" err="1" smtClean="0">
                <a:latin typeface="Times New Roman"/>
                <a:cs typeface="Times New Roman"/>
              </a:rPr>
              <a:t>Удосконалення</a:t>
            </a:r>
            <a:r>
              <a:rPr sz="1600" b="1" spc="55" dirty="0" smtClean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кодування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графічних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об’єктів.</a:t>
            </a:r>
            <a:r>
              <a:rPr sz="1600" b="1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випадку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бінарних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зображень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традиційні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функ- </a:t>
            </a:r>
            <a:r>
              <a:rPr sz="1600" dirty="0">
                <a:latin typeface="Times New Roman"/>
                <a:cs typeface="Times New Roman"/>
              </a:rPr>
              <a:t>ції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відстані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Хеммінга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або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Евкліда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завжди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точно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відображають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відмінність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між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зображеннями.</a:t>
            </a:r>
            <a:r>
              <a:rPr sz="1600" spc="-10" dirty="0">
                <a:latin typeface="Times New Roman"/>
                <a:cs typeface="Times New Roman"/>
              </a:rPr>
              <a:t> Відповід- </a:t>
            </a:r>
            <a:r>
              <a:rPr sz="1600" dirty="0">
                <a:latin typeface="Times New Roman"/>
                <a:cs typeface="Times New Roman"/>
              </a:rPr>
              <a:t>ний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приклад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наведений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на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рис</a:t>
            </a:r>
            <a:r>
              <a:rPr lang="uk-UA" sz="1600" dirty="0" smtClean="0">
                <a:latin typeface="Times New Roman"/>
                <a:cs typeface="Times New Roman"/>
              </a:rPr>
              <a:t>. 1</a:t>
            </a:r>
            <a:r>
              <a:rPr sz="1600" dirty="0" smtClean="0">
                <a:latin typeface="Times New Roman"/>
                <a:cs typeface="Times New Roman"/>
              </a:rPr>
              <a:t>.</a:t>
            </a:r>
            <a:r>
              <a:rPr sz="1600" spc="8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Шляхом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зсуву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вертикальної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лінії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п’ятірки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(рис.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),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можна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отри- </a:t>
            </a:r>
            <a:r>
              <a:rPr sz="1600" dirty="0">
                <a:latin typeface="Times New Roman"/>
                <a:cs typeface="Times New Roman"/>
              </a:rPr>
              <a:t>мати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«трохи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гіршу»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п’ятірку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(рис.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б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трійку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(рис.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),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кожна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яких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відрізняється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початкової </a:t>
            </a:r>
            <a:r>
              <a:rPr sz="1600" dirty="0">
                <a:latin typeface="Times New Roman"/>
                <a:cs typeface="Times New Roman"/>
              </a:rPr>
              <a:t>фігури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шести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розрядах.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Тобто,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елемент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«свого»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образу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елемент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«чужого»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образу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знаходяться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на </a:t>
            </a:r>
            <a:r>
              <a:rPr sz="1600" dirty="0">
                <a:latin typeface="Times New Roman"/>
                <a:cs typeface="Times New Roman"/>
              </a:rPr>
              <a:t>однаковій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відстані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початкової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фігури.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Схожий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приклад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наведений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рис.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2</a:t>
            </a:r>
            <a:r>
              <a:rPr sz="1600" spc="10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випадку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зображень </a:t>
            </a:r>
            <a:r>
              <a:rPr sz="1600" dirty="0">
                <a:latin typeface="Times New Roman"/>
                <a:cs typeface="Times New Roman"/>
              </a:rPr>
              <a:t>одиниць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двійок,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які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відрізняються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десяти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розрядах.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1719071" cy="1024127"/>
          </a:xfrm>
          <a:prstGeom prst="rect">
            <a:avLst/>
          </a:prstGeom>
        </p:spPr>
      </p:pic>
      <p:pic>
        <p:nvPicPr>
          <p:cNvPr id="2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8144" y="1988840"/>
            <a:ext cx="1642872" cy="94792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300192" y="2924944"/>
            <a:ext cx="699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Рис.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spc="-25" dirty="0" smtClean="0">
                <a:latin typeface="Times New Roman"/>
                <a:cs typeface="Times New Roman"/>
              </a:rPr>
              <a:t>2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3068960"/>
            <a:ext cx="699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Рис.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spc="-25" dirty="0" smtClean="0">
                <a:latin typeface="Times New Roman"/>
                <a:cs typeface="Times New Roman"/>
              </a:rPr>
              <a:t>1</a:t>
            </a:r>
            <a:endParaRPr lang="ru-RU" sz="1600" dirty="0"/>
          </a:p>
        </p:txBody>
      </p:sp>
      <p:sp>
        <p:nvSpPr>
          <p:cNvPr id="25" name="object 5"/>
          <p:cNvSpPr txBox="1"/>
          <p:nvPr/>
        </p:nvSpPr>
        <p:spPr>
          <a:xfrm>
            <a:off x="107504" y="3356992"/>
            <a:ext cx="8928992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indent="165100"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8255" indent="165100" algn="just"/>
            <a:r>
              <a:rPr lang="uk-UA" sz="1600" dirty="0" smtClean="0">
                <a:latin typeface="Times New Roman"/>
                <a:cs typeface="Times New Roman"/>
              </a:rPr>
              <a:t>П</a:t>
            </a:r>
            <a:r>
              <a:rPr sz="1600" dirty="0" err="1" smtClean="0">
                <a:latin typeface="Times New Roman"/>
                <a:cs typeface="Times New Roman"/>
              </a:rPr>
              <a:t>риклади</a:t>
            </a:r>
            <a:r>
              <a:rPr sz="1600" spc="165" dirty="0" smtClean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показують,</a:t>
            </a:r>
            <a:r>
              <a:rPr sz="1600" spc="1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1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значні</a:t>
            </a:r>
            <a:r>
              <a:rPr sz="1600" spc="16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зміни</a:t>
            </a:r>
            <a:r>
              <a:rPr sz="1600" spc="1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елементів</a:t>
            </a:r>
            <a:r>
              <a:rPr sz="1600" spc="16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зображень,</a:t>
            </a:r>
            <a:r>
              <a:rPr sz="1600" spc="1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які</a:t>
            </a:r>
            <a:r>
              <a:rPr sz="1600" spc="16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значно</a:t>
            </a:r>
            <a:r>
              <a:rPr sz="1600" spc="170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спотворюють </a:t>
            </a:r>
            <a:r>
              <a:rPr sz="1600" dirty="0">
                <a:latin typeface="Times New Roman"/>
                <a:cs typeface="Times New Roman"/>
              </a:rPr>
              <a:t>зображення,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приводять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тих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самих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змін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відстані,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незначні.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Тому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застосований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метод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кодування </a:t>
            </a:r>
            <a:r>
              <a:rPr sz="1600" dirty="0">
                <a:latin typeface="Times New Roman"/>
                <a:cs typeface="Times New Roman"/>
              </a:rPr>
              <a:t>недостатньо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добре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передає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відмінність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фігур.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165100" algn="just"/>
            <a:r>
              <a:rPr sz="1600" dirty="0">
                <a:latin typeface="Times New Roman"/>
                <a:cs typeface="Times New Roman"/>
              </a:rPr>
              <a:t>Надійність</a:t>
            </a:r>
            <a:r>
              <a:rPr sz="1600" spc="13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розпізнавання</a:t>
            </a:r>
            <a:r>
              <a:rPr sz="1600" spc="13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може</a:t>
            </a:r>
            <a:r>
              <a:rPr sz="1600" spc="13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бути</a:t>
            </a:r>
            <a:r>
              <a:rPr sz="1600" spc="1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підвищена</a:t>
            </a:r>
            <a:r>
              <a:rPr sz="1600" spc="1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шляхом</a:t>
            </a:r>
            <a:r>
              <a:rPr sz="1600" spc="1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удосконалення</a:t>
            </a:r>
            <a:r>
              <a:rPr sz="1600" spc="1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методу</a:t>
            </a:r>
            <a:r>
              <a:rPr sz="1600" spc="5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кодування. </a:t>
            </a:r>
            <a:r>
              <a:rPr sz="1600" dirty="0">
                <a:latin typeface="Times New Roman"/>
                <a:cs typeface="Times New Roman"/>
              </a:rPr>
              <a:t>Поставимо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відповідність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кожному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рецептору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функцію,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яка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рівна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одиниці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цьому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рецепторі,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спадаючу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усім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напрямкам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нього,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тобто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функцію,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аналогічну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потенціалу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(рис.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lang="uk-UA" sz="1600" dirty="0" smtClean="0">
                <a:latin typeface="Times New Roman"/>
                <a:cs typeface="Times New Roman"/>
              </a:rPr>
              <a:t>3</a:t>
            </a:r>
            <a:r>
              <a:rPr sz="1600" dirty="0" smtClean="0">
                <a:latin typeface="Times New Roman"/>
                <a:cs typeface="Times New Roman"/>
              </a:rPr>
              <a:t>,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).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Ця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функція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бути </a:t>
            </a:r>
            <a:r>
              <a:rPr sz="1600" dirty="0">
                <a:latin typeface="Times New Roman"/>
                <a:cs typeface="Times New Roman"/>
              </a:rPr>
              <a:t>апроксимована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ступінчастими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функціями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(рис.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lang="uk-UA" sz="1600" dirty="0" smtClean="0">
                <a:latin typeface="Times New Roman"/>
                <a:cs typeface="Times New Roman"/>
              </a:rPr>
              <a:t>3</a:t>
            </a:r>
            <a:r>
              <a:rPr sz="1600" dirty="0" smtClean="0">
                <a:latin typeface="Times New Roman"/>
                <a:cs typeface="Times New Roman"/>
              </a:rPr>
              <a:t>,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б-</a:t>
            </a:r>
            <a:r>
              <a:rPr sz="1600" i="1" spc="-25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).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0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5736" y="5445224"/>
            <a:ext cx="4680520" cy="86409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283968" y="6381328"/>
            <a:ext cx="699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Рис.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spc="-25" dirty="0" smtClean="0">
                <a:latin typeface="Times New Roman"/>
                <a:cs typeface="Times New Roman"/>
              </a:rPr>
              <a:t>3</a:t>
            </a:r>
            <a:endParaRPr lang="ru-RU" sz="16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16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8269" cy="1820617"/>
          </a:xfrm>
          <a:prstGeom prst="rect">
            <a:avLst/>
          </a:prstGeom>
        </p:spPr>
      </p:pic>
      <p:sp>
        <p:nvSpPr>
          <p:cNvPr id="11" name="object 7"/>
          <p:cNvSpPr txBox="1"/>
          <p:nvPr/>
        </p:nvSpPr>
        <p:spPr>
          <a:xfrm>
            <a:off x="1403648" y="188640"/>
            <a:ext cx="7560840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5080" indent="165100" algn="just"/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випадку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«грубої апроксимації»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функція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рівна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одиниці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відповідному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елементів </a:t>
            </a:r>
            <a:r>
              <a:rPr sz="1600" dirty="0">
                <a:latin typeface="Times New Roman"/>
                <a:cs typeface="Times New Roman"/>
              </a:rPr>
              <a:t>рецепторного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поля,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½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сусідніх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елементах,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нулю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всіх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інших.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прикладу </a:t>
            </a:r>
            <a:r>
              <a:rPr sz="1600" dirty="0">
                <a:latin typeface="Times New Roman"/>
                <a:cs typeface="Times New Roman"/>
              </a:rPr>
              <a:t>розглянемо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одно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кліткову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фігуру,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зображену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рис.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рис.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б</a:t>
            </a:r>
            <a:r>
              <a:rPr sz="1600" i="1" spc="305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зображено </a:t>
            </a:r>
            <a:r>
              <a:rPr sz="1600" dirty="0">
                <a:latin typeface="Times New Roman"/>
                <a:cs typeface="Times New Roman"/>
              </a:rPr>
              <a:t>значення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ступінчастої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функції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відстані.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Код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такої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має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вигляд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2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1484784"/>
            <a:ext cx="2520280" cy="288032"/>
          </a:xfrm>
          <a:prstGeom prst="rect">
            <a:avLst/>
          </a:prstGeom>
        </p:spPr>
      </p:pic>
      <p:sp>
        <p:nvSpPr>
          <p:cNvPr id="13" name="object 9"/>
          <p:cNvSpPr txBox="1"/>
          <p:nvPr/>
        </p:nvSpPr>
        <p:spPr>
          <a:xfrm>
            <a:off x="1475656" y="1916832"/>
            <a:ext cx="75608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Посунемо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фігуру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один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елемент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управо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(рис.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).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Отримаємо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фігуру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 </a:t>
            </a:r>
            <a:r>
              <a:rPr sz="1600" spc="-10" dirty="0">
                <a:latin typeface="Times New Roman"/>
                <a:cs typeface="Times New Roman"/>
              </a:rPr>
              <a:t>кодом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5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20" y="2276872"/>
            <a:ext cx="2232248" cy="288032"/>
          </a:xfrm>
          <a:prstGeom prst="rect">
            <a:avLst/>
          </a:prstGeom>
        </p:spPr>
      </p:pic>
      <p:sp>
        <p:nvSpPr>
          <p:cNvPr id="18" name="object 13"/>
          <p:cNvSpPr txBox="1"/>
          <p:nvPr/>
        </p:nvSpPr>
        <p:spPr>
          <a:xfrm>
            <a:off x="107504" y="2708920"/>
            <a:ext cx="8928992" cy="51809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65100">
              <a:spcBef>
                <a:spcPts val="200"/>
              </a:spcBef>
              <a:tabLst>
                <a:tab pos="3319779" algn="l"/>
              </a:tabLst>
            </a:pPr>
            <a:r>
              <a:rPr sz="1600" dirty="0">
                <a:latin typeface="Times New Roman"/>
                <a:cs typeface="Times New Roman"/>
              </a:rPr>
              <a:t>Евклідова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відстань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між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цими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фігурами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рівна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29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Тепер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посунемо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фігуру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іще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дві </a:t>
            </a:r>
            <a:r>
              <a:rPr sz="1600" dirty="0">
                <a:latin typeface="Times New Roman"/>
                <a:cs typeface="Times New Roman"/>
              </a:rPr>
              <a:t>клітинки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вправо.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Отримаємо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фігуру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(рис.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-10" dirty="0">
                <a:latin typeface="Times New Roman"/>
                <a:cs typeface="Times New Roman"/>
              </a:rPr>
              <a:t> кодом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050" name="Picture 2" descr="E:\Диск_E\НУБіП\Теорія_розпізнавання_образів\Лекції\Лекція_№3\Снимок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636912"/>
            <a:ext cx="360040" cy="360040"/>
          </a:xfrm>
          <a:prstGeom prst="rect">
            <a:avLst/>
          </a:prstGeom>
          <a:noFill/>
        </p:spPr>
      </p:pic>
      <p:pic>
        <p:nvPicPr>
          <p:cNvPr id="19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1920" y="3356992"/>
            <a:ext cx="2232248" cy="288032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>
          <a:xfrm>
            <a:off x="107504" y="3789040"/>
            <a:ext cx="8928992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165100" algn="just">
              <a:spcBef>
                <a:spcPts val="100"/>
              </a:spcBef>
              <a:tabLst>
                <a:tab pos="3200400" algn="l"/>
              </a:tabLst>
            </a:pPr>
            <a:r>
              <a:rPr sz="1600" dirty="0">
                <a:latin typeface="Times New Roman"/>
                <a:cs typeface="Times New Roman"/>
              </a:rPr>
              <a:t>Відстань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цієї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фігури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початкової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20" dirty="0" err="1" smtClean="0">
                <a:latin typeface="Times New Roman"/>
                <a:cs typeface="Times New Roman"/>
              </a:rPr>
              <a:t>рівна</a:t>
            </a:r>
            <a:r>
              <a:rPr sz="1600" dirty="0" smtClean="0">
                <a:latin typeface="Times New Roman"/>
                <a:cs typeface="Times New Roman"/>
              </a:rPr>
              <a:t>	.</a:t>
            </a:r>
            <a:r>
              <a:rPr sz="1600" spc="17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видно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прикладів,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такому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методі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кодування</a:t>
            </a:r>
            <a:r>
              <a:rPr lang="en-US" sz="1600" spc="-1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«</a:t>
            </a:r>
            <a:r>
              <a:rPr sz="1600" dirty="0">
                <a:latin typeface="Times New Roman"/>
                <a:cs typeface="Times New Roman"/>
              </a:rPr>
              <a:t>більш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віддаленим»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фігурам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відповідає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більша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відстань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просторі</a:t>
            </a:r>
            <a:r>
              <a:rPr sz="1600" spc="-10" dirty="0">
                <a:latin typeface="Times New Roman"/>
                <a:cs typeface="Times New Roman"/>
              </a:rPr>
              <a:t> рецепторів.</a:t>
            </a:r>
            <a:endParaRPr sz="1600" dirty="0">
              <a:latin typeface="Times New Roman"/>
              <a:cs typeface="Times New Roman"/>
            </a:endParaRPr>
          </a:p>
          <a:p>
            <a:pPr marL="12700" marR="6350" indent="165100" algn="just">
              <a:spcBef>
                <a:spcPts val="65"/>
              </a:spcBef>
            </a:pPr>
            <a:r>
              <a:rPr sz="1600" dirty="0">
                <a:latin typeface="Times New Roman"/>
                <a:cs typeface="Times New Roman"/>
              </a:rPr>
              <a:t>Описаний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вище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прийом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можна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застосувати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більш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складних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фігур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використанням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сумарних </a:t>
            </a:r>
            <a:r>
              <a:rPr sz="1600" dirty="0">
                <a:latin typeface="Times New Roman"/>
                <a:cs typeface="Times New Roman"/>
              </a:rPr>
              <a:t>потенціалів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рецепторів.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На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рис</a:t>
            </a:r>
            <a:r>
              <a:rPr lang="uk-UA" sz="1600" dirty="0" err="1" smtClean="0">
                <a:latin typeface="Times New Roman"/>
                <a:cs typeface="Times New Roman"/>
              </a:rPr>
              <a:t>унку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зображено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кодування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цифр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прикладу,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наведеного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рис.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lang="en-US" sz="1600" spc="-25" dirty="0" smtClean="0">
                <a:latin typeface="Times New Roman"/>
                <a:cs typeface="Times New Roman"/>
              </a:rPr>
              <a:t>1 </a:t>
            </a:r>
            <a:r>
              <a:rPr lang="uk-UA" sz="1600" spc="-25" dirty="0" smtClean="0">
                <a:latin typeface="Times New Roman"/>
                <a:cs typeface="Times New Roman"/>
              </a:rPr>
              <a:t>попереднього слайду</a:t>
            </a:r>
            <a:r>
              <a:rPr sz="1600" spc="-25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051" name="Picture 3" descr="E:\Диск_E\НУБіП\Теорія_розпізнавання_образів\Лекції\Лекція_№3\Снимок_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717032"/>
            <a:ext cx="302418" cy="338708"/>
          </a:xfrm>
          <a:prstGeom prst="rect">
            <a:avLst/>
          </a:prstGeom>
          <a:noFill/>
        </p:spPr>
      </p:pic>
      <p:pic>
        <p:nvPicPr>
          <p:cNvPr id="24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512" y="5085184"/>
            <a:ext cx="3499357" cy="165096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959424" y="5085184"/>
            <a:ext cx="50050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spcBef>
                <a:spcPts val="520"/>
              </a:spcBef>
            </a:pPr>
            <a:r>
              <a:rPr lang="uk-UA" sz="1400" dirty="0" smtClean="0">
                <a:latin typeface="Times New Roman"/>
                <a:cs typeface="Times New Roman"/>
              </a:rPr>
              <a:t>Відстань між «п’ятірками»</a:t>
            </a:r>
            <a:r>
              <a:rPr lang="uk-UA" sz="1400" spc="-45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дорівнює</a:t>
            </a:r>
            <a:r>
              <a:rPr lang="uk-UA" sz="1400" spc="-10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2,</a:t>
            </a:r>
            <a:r>
              <a:rPr lang="uk-UA" sz="1400" spc="-195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25,</a:t>
            </a:r>
            <a:r>
              <a:rPr lang="uk-UA" sz="1400" spc="-5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а</a:t>
            </a:r>
            <a:r>
              <a:rPr lang="uk-UA" sz="1400" spc="-15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відстань</a:t>
            </a:r>
            <a:r>
              <a:rPr lang="uk-UA" sz="1400" spc="-5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між</a:t>
            </a:r>
            <a:r>
              <a:rPr lang="uk-UA" sz="1400" spc="-5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першою</a:t>
            </a:r>
            <a:r>
              <a:rPr lang="uk-UA" sz="1400" spc="-5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п’ятіркою</a:t>
            </a:r>
            <a:r>
              <a:rPr lang="uk-UA" sz="1400" spc="-10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та</a:t>
            </a:r>
            <a:r>
              <a:rPr lang="uk-UA" sz="1400" spc="-5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трійкою</a:t>
            </a:r>
            <a:r>
              <a:rPr lang="uk-UA" sz="1400" spc="15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—</a:t>
            </a:r>
            <a:r>
              <a:rPr lang="uk-UA" sz="1400" spc="-5" dirty="0" smtClean="0">
                <a:latin typeface="Times New Roman"/>
                <a:cs typeface="Times New Roman"/>
              </a:rPr>
              <a:t> </a:t>
            </a:r>
            <a:r>
              <a:rPr lang="uk-UA" sz="1400" spc="-10" dirty="0" smtClean="0">
                <a:latin typeface="Times New Roman"/>
                <a:cs typeface="Times New Roman"/>
              </a:rPr>
              <a:t>5,22.</a:t>
            </a:r>
          </a:p>
          <a:p>
            <a:pPr indent="177800" algn="just">
              <a:spcBef>
                <a:spcPts val="520"/>
              </a:spcBef>
            </a:pPr>
            <a:endParaRPr lang="uk-UA" sz="1400" dirty="0" smtClean="0">
              <a:latin typeface="Times New Roman"/>
              <a:cs typeface="Times New Roman"/>
            </a:endParaRPr>
          </a:p>
          <a:p>
            <a:pPr marR="58419" indent="177800" algn="just">
              <a:spcBef>
                <a:spcPts val="70"/>
              </a:spcBef>
              <a:tabLst>
                <a:tab pos="1529080" algn="l"/>
                <a:tab pos="2694305" algn="l"/>
                <a:tab pos="3283585" algn="l"/>
                <a:tab pos="4091940" algn="l"/>
                <a:tab pos="4892675" algn="l"/>
                <a:tab pos="5697220" algn="l"/>
                <a:tab pos="6383020" algn="l"/>
              </a:tabLst>
            </a:pPr>
            <a:r>
              <a:rPr lang="uk-UA" sz="1400" spc="-10" dirty="0" smtClean="0">
                <a:latin typeface="Times New Roman"/>
                <a:cs typeface="Times New Roman"/>
              </a:rPr>
              <a:t>Застосування</a:t>
            </a:r>
            <a:r>
              <a:rPr lang="uk-UA" sz="1400" dirty="0" smtClean="0">
                <a:latin typeface="Times New Roman"/>
                <a:cs typeface="Times New Roman"/>
              </a:rPr>
              <a:t> </a:t>
            </a:r>
            <a:r>
              <a:rPr lang="uk-UA" sz="1400" spc="-10" dirty="0" smtClean="0">
                <a:latin typeface="Times New Roman"/>
                <a:cs typeface="Times New Roman"/>
              </a:rPr>
              <a:t>удосконаленого</a:t>
            </a:r>
            <a:r>
              <a:rPr lang="uk-UA" sz="1400" dirty="0" smtClean="0">
                <a:latin typeface="Times New Roman"/>
                <a:cs typeface="Times New Roman"/>
              </a:rPr>
              <a:t> </a:t>
            </a:r>
            <a:r>
              <a:rPr lang="uk-UA" sz="1400" spc="-10" dirty="0" smtClean="0">
                <a:latin typeface="Times New Roman"/>
                <a:cs typeface="Times New Roman"/>
              </a:rPr>
              <a:t>методу кодування дозволило</a:t>
            </a:r>
            <a:r>
              <a:rPr lang="uk-UA" sz="1400" dirty="0" smtClean="0">
                <a:latin typeface="Times New Roman"/>
                <a:cs typeface="Times New Roman"/>
              </a:rPr>
              <a:t> </a:t>
            </a:r>
            <a:r>
              <a:rPr lang="uk-UA" sz="1400" spc="-10" dirty="0" smtClean="0">
                <a:latin typeface="Times New Roman"/>
                <a:cs typeface="Times New Roman"/>
              </a:rPr>
              <a:t>збільшити</a:t>
            </a:r>
            <a:r>
              <a:rPr lang="uk-UA" sz="1400" dirty="0" smtClean="0">
                <a:latin typeface="Times New Roman"/>
                <a:cs typeface="Times New Roman"/>
              </a:rPr>
              <a:t> </a:t>
            </a:r>
            <a:r>
              <a:rPr lang="uk-UA" sz="1400" spc="-10" dirty="0" smtClean="0">
                <a:latin typeface="Times New Roman"/>
                <a:cs typeface="Times New Roman"/>
              </a:rPr>
              <a:t>середню</a:t>
            </a:r>
            <a:r>
              <a:rPr lang="uk-UA" sz="1400" dirty="0" smtClean="0">
                <a:latin typeface="Times New Roman"/>
                <a:cs typeface="Times New Roman"/>
              </a:rPr>
              <a:t> </a:t>
            </a:r>
            <a:r>
              <a:rPr lang="uk-UA" sz="1400" spc="-10" dirty="0" smtClean="0">
                <a:latin typeface="Times New Roman"/>
                <a:cs typeface="Times New Roman"/>
              </a:rPr>
              <a:t>надійність </a:t>
            </a:r>
            <a:r>
              <a:rPr lang="uk-UA" sz="1400" dirty="0" smtClean="0">
                <a:latin typeface="Times New Roman"/>
                <a:cs typeface="Times New Roman"/>
              </a:rPr>
              <a:t>розпізнавання</a:t>
            </a:r>
            <a:r>
              <a:rPr lang="uk-UA" sz="1400" spc="-25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букв</a:t>
            </a:r>
            <a:r>
              <a:rPr lang="uk-UA" sz="1400" spc="-20" dirty="0" smtClean="0">
                <a:latin typeface="Times New Roman"/>
                <a:cs typeface="Times New Roman"/>
              </a:rPr>
              <a:t> </a:t>
            </a:r>
            <a:r>
              <a:rPr lang="uk-UA" sz="1400" dirty="0" smtClean="0">
                <a:latin typeface="Times New Roman"/>
                <a:cs typeface="Times New Roman"/>
              </a:rPr>
              <a:t>до</a:t>
            </a:r>
            <a:r>
              <a:rPr lang="uk-UA" sz="1400" spc="-20" dirty="0" smtClean="0">
                <a:latin typeface="Times New Roman"/>
                <a:cs typeface="Times New Roman"/>
              </a:rPr>
              <a:t> 94%.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17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 txBox="1"/>
          <p:nvPr/>
        </p:nvSpPr>
        <p:spPr>
          <a:xfrm>
            <a:off x="179512" y="116632"/>
            <a:ext cx="8784976" cy="3911968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indent="177800" algn="ctr">
              <a:spcBef>
                <a:spcPts val="525"/>
              </a:spcBef>
            </a:pPr>
            <a:r>
              <a:rPr lang="uk-UA" sz="2800" b="1" i="1" dirty="0" smtClean="0">
                <a:latin typeface="Times New Roman"/>
                <a:cs typeface="Times New Roman"/>
              </a:rPr>
              <a:t>3. </a:t>
            </a:r>
            <a:r>
              <a:rPr sz="2800" b="1" i="1" dirty="0" err="1" smtClean="0">
                <a:latin typeface="Times New Roman"/>
                <a:cs typeface="Times New Roman"/>
              </a:rPr>
              <a:t>Метод</a:t>
            </a:r>
            <a:r>
              <a:rPr sz="2800" b="1" i="1" spc="-25" dirty="0" smtClean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нормалізації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 err="1">
                <a:latin typeface="Times New Roman"/>
                <a:cs typeface="Times New Roman"/>
              </a:rPr>
              <a:t>плоских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10" dirty="0" err="1" smtClean="0">
                <a:latin typeface="Times New Roman"/>
                <a:cs typeface="Times New Roman"/>
              </a:rPr>
              <a:t>зображень</a:t>
            </a:r>
            <a:endParaRPr lang="uk-UA" sz="2800" b="1" i="1" spc="-10" dirty="0" smtClean="0">
              <a:latin typeface="Times New Roman"/>
              <a:cs typeface="Times New Roman"/>
            </a:endParaRPr>
          </a:p>
          <a:p>
            <a:pPr indent="177800" algn="ctr">
              <a:spcBef>
                <a:spcPts val="525"/>
              </a:spcBef>
            </a:pPr>
            <a:endParaRPr sz="1000" i="1" dirty="0">
              <a:latin typeface="Times New Roman"/>
              <a:cs typeface="Times New Roman"/>
            </a:endParaRPr>
          </a:p>
          <a:p>
            <a:pPr marR="59690" indent="177800" algn="just">
              <a:spcBef>
                <a:spcPts val="455"/>
              </a:spcBef>
            </a:pPr>
            <a:r>
              <a:rPr sz="1600" dirty="0">
                <a:latin typeface="Times New Roman"/>
                <a:cs typeface="Times New Roman"/>
              </a:rPr>
              <a:t>Зображення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об’єктів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часто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отримуються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вигляді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проекцій.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множини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усіх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проекцій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можна </a:t>
            </a:r>
            <a:r>
              <a:rPr sz="1600" dirty="0">
                <a:latin typeface="Times New Roman"/>
                <a:cs typeface="Times New Roman"/>
              </a:rPr>
              <a:t>виділити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підмножини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R</a:t>
            </a:r>
            <a:r>
              <a:rPr sz="1600" spc="-37" baseline="-23809" dirty="0">
                <a:latin typeface="Times New Roman"/>
                <a:cs typeface="Times New Roman"/>
              </a:rPr>
              <a:t>1</a:t>
            </a:r>
            <a:r>
              <a:rPr sz="1600" spc="-25" dirty="0">
                <a:latin typeface="Times New Roman"/>
                <a:cs typeface="Times New Roman"/>
              </a:rPr>
              <a:t>,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R</a:t>
            </a:r>
            <a:r>
              <a:rPr sz="1600" spc="-37" baseline="-23809" dirty="0">
                <a:latin typeface="Times New Roman"/>
                <a:cs typeface="Times New Roman"/>
              </a:rPr>
              <a:t>2</a:t>
            </a:r>
            <a:r>
              <a:rPr sz="1600" spc="-112" baseline="-238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,...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яких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виконується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наступна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закономірність: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елементи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цих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множин</a:t>
            </a:r>
            <a:r>
              <a:rPr lang="uk-UA" sz="1600" spc="-1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можна</a:t>
            </a:r>
            <a:r>
              <a:rPr sz="1600" spc="140" dirty="0" smtClean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отримати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13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результаті</a:t>
            </a:r>
            <a:r>
              <a:rPr sz="1600" spc="1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деяких</a:t>
            </a:r>
            <a:r>
              <a:rPr sz="1600" spc="1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квазіізоморфних</a:t>
            </a:r>
            <a:r>
              <a:rPr sz="1600" spc="1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перетворень</a:t>
            </a:r>
            <a:r>
              <a:rPr sz="1600" spc="15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однієї</a:t>
            </a:r>
            <a:r>
              <a:rPr sz="1600" spc="1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проекції.</a:t>
            </a:r>
            <a:r>
              <a:rPr sz="1600" spc="1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Ця</a:t>
            </a:r>
            <a:r>
              <a:rPr sz="1600" spc="14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проекція </a:t>
            </a:r>
            <a:r>
              <a:rPr sz="1600" dirty="0">
                <a:latin typeface="Times New Roman"/>
                <a:cs typeface="Times New Roman"/>
              </a:rPr>
              <a:t>називається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стандартною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загадані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вище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перетворення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допустимими.</a:t>
            </a:r>
            <a:endParaRPr sz="1600" dirty="0">
              <a:latin typeface="Times New Roman"/>
              <a:cs typeface="Times New Roman"/>
            </a:endParaRPr>
          </a:p>
          <a:p>
            <a:pPr indent="177800" algn="just">
              <a:spcBef>
                <a:spcPts val="30"/>
              </a:spcBef>
              <a:tabLst>
                <a:tab pos="5729605" algn="l"/>
                <a:tab pos="6366510" algn="l"/>
              </a:tabLst>
            </a:pPr>
            <a:r>
              <a:rPr sz="1600" dirty="0">
                <a:latin typeface="Times New Roman"/>
                <a:cs typeface="Times New Roman"/>
              </a:rPr>
              <a:t>Одним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підходів,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який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дозволяє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ототожнювати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проекції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підмножин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spc="-25" dirty="0">
                <a:latin typeface="Times New Roman"/>
                <a:cs typeface="Times New Roman"/>
              </a:rPr>
              <a:t>R</a:t>
            </a:r>
            <a:r>
              <a:rPr sz="1600" spc="-37" baseline="-23809" dirty="0">
                <a:latin typeface="Times New Roman"/>
                <a:cs typeface="Times New Roman"/>
              </a:rPr>
              <a:t>1</a:t>
            </a:r>
            <a:r>
              <a:rPr sz="1600" spc="-25" dirty="0">
                <a:latin typeface="Times New Roman"/>
                <a:cs typeface="Times New Roman"/>
              </a:rPr>
              <a:t>,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R</a:t>
            </a:r>
            <a:r>
              <a:rPr sz="1600" spc="-37" baseline="-23809" dirty="0">
                <a:latin typeface="Times New Roman"/>
                <a:cs typeface="Times New Roman"/>
              </a:rPr>
              <a:t>2</a:t>
            </a:r>
            <a:r>
              <a:rPr sz="1600" spc="-89" baseline="-23809" dirty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Times New Roman"/>
                <a:cs typeface="Times New Roman"/>
              </a:rPr>
              <a:t>,</a:t>
            </a:r>
            <a:r>
              <a:rPr lang="ru-RU" sz="1600" spc="-20" dirty="0" smtClean="0">
                <a:latin typeface="Times New Roman"/>
                <a:cs typeface="Times New Roman"/>
              </a:rPr>
              <a:t>…</a:t>
            </a:r>
            <a:r>
              <a:rPr sz="1600" dirty="0" err="1" smtClean="0">
                <a:latin typeface="Times New Roman"/>
                <a:cs typeface="Times New Roman"/>
              </a:rPr>
              <a:t>полягає</a:t>
            </a:r>
            <a:r>
              <a:rPr sz="1600" spc="160" dirty="0" smtClean="0">
                <a:latin typeface="Times New Roman"/>
                <a:cs typeface="Times New Roman"/>
              </a:rPr>
              <a:t>  </a:t>
            </a:r>
            <a:r>
              <a:rPr sz="1600" spc="-50" dirty="0" smtClean="0">
                <a:latin typeface="Times New Roman"/>
                <a:cs typeface="Times New Roman"/>
              </a:rPr>
              <a:t>у</a:t>
            </a:r>
            <a:r>
              <a:rPr lang="uk-UA" sz="1600" spc="-50" dirty="0" smtClean="0">
                <a:latin typeface="Times New Roman"/>
                <a:cs typeface="Times New Roman"/>
              </a:rPr>
              <a:t> </a:t>
            </a:r>
            <a:r>
              <a:rPr sz="1600" i="1" dirty="0" err="1" smtClean="0">
                <a:latin typeface="Times New Roman"/>
                <a:cs typeface="Times New Roman"/>
              </a:rPr>
              <a:t>нормалізації</a:t>
            </a:r>
            <a:r>
              <a:rPr sz="1600" i="1" spc="2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зведені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довільної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проекції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Z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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R</a:t>
            </a:r>
            <a:r>
              <a:rPr sz="1600" i="1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стандартної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проекції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Z</a:t>
            </a:r>
            <a:r>
              <a:rPr sz="1600" i="1" spc="-165" dirty="0">
                <a:latin typeface="Times New Roman"/>
                <a:cs typeface="Times New Roman"/>
              </a:rPr>
              <a:t> </a:t>
            </a:r>
            <a:r>
              <a:rPr sz="1600" baseline="43650" dirty="0">
                <a:latin typeface="Times New Roman"/>
                <a:cs typeface="Times New Roman"/>
              </a:rPr>
              <a:t>0</a:t>
            </a:r>
            <a:r>
              <a:rPr sz="1600" spc="127" baseline="436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</a:t>
            </a:r>
            <a:r>
              <a:rPr sz="1600" spc="-1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R</a:t>
            </a:r>
            <a:r>
              <a:rPr sz="1600" i="1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1,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2,...,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тобто</a:t>
            </a:r>
            <a:endParaRPr sz="1600" dirty="0">
              <a:latin typeface="Times New Roman"/>
              <a:cs typeface="Times New Roman"/>
            </a:endParaRPr>
          </a:p>
          <a:p>
            <a:pPr indent="177800" algn="ctr">
              <a:spcBef>
                <a:spcPts val="590"/>
              </a:spcBef>
            </a:pPr>
            <a:r>
              <a:rPr sz="1600" i="1" baseline="4629" dirty="0" smtClean="0">
                <a:latin typeface="Times New Roman"/>
                <a:cs typeface="Times New Roman"/>
              </a:rPr>
              <a:t>H</a:t>
            </a:r>
            <a:r>
              <a:rPr lang="en-US" sz="1600" baseline="-15873" dirty="0" smtClean="0">
                <a:latin typeface="Symbol"/>
                <a:cs typeface="Symbol"/>
              </a:rPr>
              <a:t>i</a:t>
            </a:r>
            <a:r>
              <a:rPr sz="1600" spc="142" baseline="-15873" dirty="0" smtClean="0">
                <a:latin typeface="Times New Roman"/>
                <a:cs typeface="Times New Roman"/>
              </a:rPr>
              <a:t> </a:t>
            </a:r>
            <a:r>
              <a:rPr sz="1600" spc="-120" dirty="0">
                <a:latin typeface="Symbol"/>
                <a:cs typeface="Symbol"/>
              </a:rPr>
              <a:t>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i="1" baseline="4629" dirty="0">
                <a:latin typeface="Times New Roman"/>
                <a:cs typeface="Times New Roman"/>
              </a:rPr>
              <a:t>X</a:t>
            </a:r>
            <a:r>
              <a:rPr sz="1600" i="1" spc="-52" baseline="4629" dirty="0">
                <a:latin typeface="Times New Roman"/>
                <a:cs typeface="Times New Roman"/>
              </a:rPr>
              <a:t> </a:t>
            </a:r>
            <a:r>
              <a:rPr sz="1600" spc="-120" dirty="0">
                <a:latin typeface="Symbol"/>
                <a:cs typeface="Symbol"/>
              </a:rPr>
              <a:t>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baseline="4629" dirty="0">
                <a:latin typeface="Symbol"/>
                <a:cs typeface="Symbol"/>
              </a:rPr>
              <a:t></a:t>
            </a:r>
            <a:r>
              <a:rPr sz="1600" baseline="4629" dirty="0">
                <a:latin typeface="Times New Roman"/>
                <a:cs typeface="Times New Roman"/>
              </a:rPr>
              <a:t> </a:t>
            </a:r>
            <a:r>
              <a:rPr sz="1600" i="1" baseline="4629" dirty="0">
                <a:latin typeface="Times New Roman"/>
                <a:cs typeface="Times New Roman"/>
              </a:rPr>
              <a:t>Z</a:t>
            </a:r>
            <a:r>
              <a:rPr sz="1600" i="1" spc="-225" baseline="4629" dirty="0">
                <a:latin typeface="Times New Roman"/>
                <a:cs typeface="Times New Roman"/>
              </a:rPr>
              <a:t> </a:t>
            </a:r>
            <a:r>
              <a:rPr sz="1600" baseline="51587" dirty="0">
                <a:latin typeface="Times New Roman"/>
                <a:cs typeface="Times New Roman"/>
              </a:rPr>
              <a:t>0</a:t>
            </a:r>
            <a:r>
              <a:rPr sz="1600" spc="-7" baseline="51587" dirty="0">
                <a:latin typeface="Times New Roman"/>
                <a:cs typeface="Times New Roman"/>
              </a:rPr>
              <a:t> </a:t>
            </a:r>
            <a:r>
              <a:rPr sz="1600" spc="-89" baseline="4629" dirty="0">
                <a:latin typeface="Times New Roman"/>
                <a:cs typeface="Times New Roman"/>
              </a:rPr>
              <a:t>,</a:t>
            </a:r>
            <a:endParaRPr sz="1600" baseline="4629" dirty="0">
              <a:latin typeface="Times New Roman"/>
              <a:cs typeface="Times New Roman"/>
            </a:endParaRPr>
          </a:p>
          <a:p>
            <a:pPr marR="59055" indent="177800" algn="just">
              <a:spcBef>
                <a:spcPts val="875"/>
              </a:spcBef>
            </a:pPr>
            <a:r>
              <a:rPr sz="1600" dirty="0">
                <a:latin typeface="Times New Roman"/>
                <a:cs typeface="Times New Roman"/>
              </a:rPr>
              <a:t>де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H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оператор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нормалізації, Г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множина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груп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допустимих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перетворень.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Останні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можуть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бути</a:t>
            </a:r>
            <a:r>
              <a:rPr sz="1600" spc="-10" dirty="0">
                <a:latin typeface="Times New Roman"/>
                <a:cs typeface="Times New Roman"/>
              </a:rPr>
              <a:t> поділені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групи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</a:t>
            </a:r>
            <a:r>
              <a:rPr sz="1600" baseline="-10416" dirty="0">
                <a:latin typeface="Times New Roman"/>
                <a:cs typeface="Times New Roman"/>
              </a:rPr>
              <a:t>1</a:t>
            </a:r>
            <a:r>
              <a:rPr sz="1600" spc="150" baseline="-104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трансляцій,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</a:t>
            </a:r>
            <a:r>
              <a:rPr sz="1600" baseline="-10416" dirty="0">
                <a:latin typeface="Times New Roman"/>
                <a:cs typeface="Times New Roman"/>
              </a:rPr>
              <a:t>2</a:t>
            </a:r>
            <a:r>
              <a:rPr sz="1600" spc="142" baseline="-104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обертань,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</a:t>
            </a:r>
            <a:r>
              <a:rPr sz="1600" baseline="-10416" dirty="0">
                <a:latin typeface="Times New Roman"/>
                <a:cs typeface="Times New Roman"/>
              </a:rPr>
              <a:t>3</a:t>
            </a:r>
            <a:r>
              <a:rPr sz="1600" spc="150" baseline="-104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Times New Roman"/>
                <a:cs typeface="Times New Roman"/>
              </a:rPr>
              <a:t>гомотетій</a:t>
            </a:r>
            <a:r>
              <a:rPr sz="1600" spc="-10" dirty="0" smtClean="0">
                <a:latin typeface="Times New Roman"/>
                <a:cs typeface="Times New Roman"/>
              </a:rPr>
              <a:t>.</a:t>
            </a:r>
            <a:endParaRPr lang="en-US" sz="1600" spc="-10" dirty="0" smtClean="0">
              <a:latin typeface="Times New Roman"/>
              <a:cs typeface="Times New Roman"/>
            </a:endParaRPr>
          </a:p>
          <a:p>
            <a:pPr marR="59055" indent="177800" algn="just">
              <a:spcBef>
                <a:spcPts val="875"/>
              </a:spcBef>
            </a:pPr>
            <a:r>
              <a:rPr lang="ru-RU" sz="1600" dirty="0" err="1" smtClean="0">
                <a:latin typeface="Times New Roman"/>
                <a:cs typeface="Times New Roman"/>
              </a:rPr>
              <a:t>Довільне</a:t>
            </a:r>
            <a:r>
              <a:rPr lang="ru-RU" sz="1600" spc="18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бінарне</a:t>
            </a:r>
            <a:r>
              <a:rPr lang="ru-RU" sz="1600" spc="19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зображення</a:t>
            </a:r>
            <a:r>
              <a:rPr lang="ru-RU" sz="1600" spc="19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на</a:t>
            </a:r>
            <a:r>
              <a:rPr lang="ru-RU" sz="1600" spc="19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площині</a:t>
            </a:r>
            <a:r>
              <a:rPr lang="ru-RU" sz="1600" spc="19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однозначно</a:t>
            </a:r>
            <a:r>
              <a:rPr lang="ru-RU" sz="1600" spc="18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описується</a:t>
            </a:r>
            <a:r>
              <a:rPr lang="ru-RU" sz="1600" spc="19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функцією</a:t>
            </a:r>
            <a:r>
              <a:rPr lang="ru-RU" sz="1600" spc="20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яскравості</a:t>
            </a:r>
            <a:r>
              <a:rPr lang="en-US" sz="1600" spc="-10" dirty="0" smtClean="0">
                <a:latin typeface="Times New Roman"/>
                <a:cs typeface="Times New Roman"/>
              </a:rPr>
              <a:t> 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R="59055" indent="177800" algn="just">
              <a:spcBef>
                <a:spcPts val="87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6"/>
          <p:cNvSpPr txBox="1"/>
          <p:nvPr/>
        </p:nvSpPr>
        <p:spPr>
          <a:xfrm>
            <a:off x="8172400" y="3645024"/>
            <a:ext cx="720080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i="1" baseline="4629" dirty="0">
                <a:latin typeface="Times New Roman"/>
                <a:cs typeface="Times New Roman"/>
              </a:rPr>
              <a:t>B</a:t>
            </a:r>
            <a:r>
              <a:rPr sz="1800" i="1" spc="-240" baseline="4629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Symbol"/>
                <a:cs typeface="Symbol"/>
              </a:rPr>
              <a:t></a:t>
            </a:r>
            <a:r>
              <a:rPr sz="1800" b="1" spc="-30" baseline="4629" dirty="0">
                <a:latin typeface="Times New Roman"/>
                <a:cs typeface="Times New Roman"/>
              </a:rPr>
              <a:t>z</a:t>
            </a:r>
            <a:r>
              <a:rPr sz="1550" spc="-20" dirty="0">
                <a:latin typeface="Symbol"/>
                <a:cs typeface="Symbol"/>
              </a:rPr>
              <a:t></a:t>
            </a:r>
            <a:r>
              <a:rPr sz="1550" spc="-225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,</a:t>
            </a:r>
            <a:r>
              <a:rPr sz="1800" spc="345" baseline="4629" dirty="0"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latin typeface="Times New Roman"/>
                <a:cs typeface="Times New Roman"/>
              </a:rPr>
              <a:t>де</a:t>
            </a:r>
            <a:endParaRPr sz="1800" baseline="4629" dirty="0">
              <a:latin typeface="Times New Roman"/>
              <a:cs typeface="Times New Roman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107504" y="4005064"/>
            <a:ext cx="8928992" cy="10419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495" algn="just">
              <a:spcBef>
                <a:spcPts val="125"/>
              </a:spcBef>
            </a:pPr>
            <a:r>
              <a:rPr sz="2400" b="1" baseline="4629" dirty="0">
                <a:latin typeface="Times New Roman"/>
                <a:cs typeface="Times New Roman"/>
              </a:rPr>
              <a:t>z</a:t>
            </a:r>
            <a:r>
              <a:rPr sz="2400" b="1" spc="-2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Symbol"/>
                <a:cs typeface="Symbol"/>
              </a:rPr>
              <a:t></a:t>
            </a:r>
            <a:r>
              <a:rPr sz="2400" spc="-120" baseline="4629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Symbol"/>
                <a:cs typeface="Symbol"/>
              </a:rPr>
              <a:t>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i="1" baseline="4629" dirty="0">
                <a:latin typeface="Times New Roman"/>
                <a:cs typeface="Times New Roman"/>
              </a:rPr>
              <a:t>x</a:t>
            </a:r>
            <a:r>
              <a:rPr sz="2400" baseline="4629" dirty="0">
                <a:latin typeface="Times New Roman"/>
                <a:cs typeface="Times New Roman"/>
              </a:rPr>
              <a:t>,</a:t>
            </a:r>
            <a:r>
              <a:rPr sz="2400" spc="-82" baseline="4629" dirty="0">
                <a:latin typeface="Times New Roman"/>
                <a:cs typeface="Times New Roman"/>
              </a:rPr>
              <a:t> </a:t>
            </a:r>
            <a:r>
              <a:rPr sz="2400" i="1" baseline="4629" dirty="0" err="1">
                <a:latin typeface="Times New Roman"/>
                <a:cs typeface="Times New Roman"/>
              </a:rPr>
              <a:t>y</a:t>
            </a:r>
            <a:r>
              <a:rPr sz="2400" dirty="0" err="1" smtClean="0">
                <a:latin typeface="Symbol"/>
                <a:cs typeface="Symbol"/>
              </a:rPr>
              <a:t></a:t>
            </a:r>
            <a:r>
              <a:rPr lang="en-US" sz="1600" i="1" baseline="63492" dirty="0" err="1" smtClean="0">
                <a:latin typeface="Times New Roman"/>
                <a:cs typeface="Times New Roman"/>
              </a:rPr>
              <a:t>T</a:t>
            </a:r>
            <a:r>
              <a:rPr sz="2400" i="1" spc="157" baseline="63492" dirty="0" smtClean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.</a:t>
            </a:r>
            <a:r>
              <a:rPr sz="2400" spc="56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Тоді</a:t>
            </a:r>
            <a:r>
              <a:rPr sz="2400" spc="56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нормалізація,</a:t>
            </a:r>
            <a:r>
              <a:rPr sz="2400" spc="56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яка</a:t>
            </a:r>
            <a:r>
              <a:rPr sz="2400" spc="55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проводиться</a:t>
            </a:r>
            <a:r>
              <a:rPr sz="2400" spc="55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по</a:t>
            </a:r>
            <a:r>
              <a:rPr sz="2400" spc="55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групам</a:t>
            </a:r>
            <a:r>
              <a:rPr sz="2400" spc="547" baseline="4629" dirty="0">
                <a:latin typeface="Times New Roman"/>
                <a:cs typeface="Times New Roman"/>
              </a:rPr>
              <a:t> </a:t>
            </a:r>
            <a:r>
              <a:rPr sz="2400" baseline="4629" dirty="0" err="1">
                <a:latin typeface="Times New Roman"/>
                <a:cs typeface="Times New Roman"/>
              </a:rPr>
              <a:t>перетворень</a:t>
            </a:r>
            <a:r>
              <a:rPr sz="2400" spc="569" baseline="4629" dirty="0">
                <a:latin typeface="Times New Roman"/>
                <a:cs typeface="Times New Roman"/>
              </a:rPr>
              <a:t> </a:t>
            </a:r>
            <a:r>
              <a:rPr lang="en-US" sz="2400" spc="569" baseline="4629" dirty="0" smtClean="0">
                <a:latin typeface="Times New Roman"/>
                <a:cs typeface="Times New Roman"/>
              </a:rPr>
              <a:t>     </a:t>
            </a:r>
            <a:r>
              <a:rPr sz="2400" baseline="4629" dirty="0" smtClean="0">
                <a:latin typeface="Times New Roman"/>
                <a:cs typeface="Times New Roman"/>
              </a:rPr>
              <a:t>,</a:t>
            </a:r>
            <a:r>
              <a:rPr sz="2400" spc="555" baseline="4629" dirty="0" smtClean="0">
                <a:latin typeface="Times New Roman"/>
                <a:cs typeface="Times New Roman"/>
              </a:rPr>
              <a:t> </a:t>
            </a:r>
            <a:r>
              <a:rPr sz="2400" baseline="4629" dirty="0" err="1">
                <a:latin typeface="Times New Roman"/>
                <a:cs typeface="Times New Roman"/>
              </a:rPr>
              <a:t>описується</a:t>
            </a:r>
            <a:r>
              <a:rPr sz="2400" spc="555" baseline="4629" dirty="0">
                <a:latin typeface="Times New Roman"/>
                <a:cs typeface="Times New Roman"/>
              </a:rPr>
              <a:t> </a:t>
            </a:r>
            <a:r>
              <a:rPr sz="2400" spc="-15" baseline="4629" dirty="0" err="1" smtClean="0">
                <a:latin typeface="Times New Roman"/>
                <a:cs typeface="Times New Roman"/>
              </a:rPr>
              <a:t>наступним</a:t>
            </a:r>
            <a:r>
              <a:rPr lang="en-US" sz="2400" spc="-15" baseline="4629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чином</a:t>
            </a:r>
            <a:r>
              <a:rPr sz="1600" spc="-10" dirty="0" smtClean="0">
                <a:latin typeface="Times New Roman"/>
                <a:cs typeface="Times New Roman"/>
              </a:rPr>
              <a:t>:</a:t>
            </a:r>
            <a:r>
              <a:rPr lang="en-US" sz="1600" spc="-10" dirty="0" smtClean="0">
                <a:latin typeface="Times New Roman"/>
                <a:cs typeface="Times New Roman"/>
              </a:rPr>
              <a:t>                                     </a:t>
            </a:r>
            <a:r>
              <a:rPr sz="2000" b="1" baseline="4629" dirty="0" smtClean="0">
                <a:latin typeface="Times New Roman"/>
                <a:cs typeface="Times New Roman"/>
              </a:rPr>
              <a:t>z</a:t>
            </a:r>
            <a:r>
              <a:rPr sz="2000" baseline="-15873" dirty="0" smtClean="0">
                <a:latin typeface="Times New Roman"/>
                <a:cs typeface="Times New Roman"/>
              </a:rPr>
              <a:t>0</a:t>
            </a:r>
            <a:r>
              <a:rPr sz="2000" spc="382" baseline="-15873" dirty="0" smtClean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Symbol"/>
                <a:cs typeface="Symbol"/>
              </a:rPr>
              <a:t></a:t>
            </a:r>
            <a:r>
              <a:rPr sz="2000" spc="7" baseline="4629" dirty="0">
                <a:latin typeface="Times New Roman"/>
                <a:cs typeface="Times New Roman"/>
              </a:rPr>
              <a:t> </a:t>
            </a:r>
            <a:r>
              <a:rPr sz="2000" i="1" spc="97" baseline="4629" dirty="0">
                <a:latin typeface="Times New Roman"/>
                <a:cs typeface="Times New Roman"/>
              </a:rPr>
              <a:t>M</a:t>
            </a:r>
            <a:r>
              <a:rPr sz="2000" i="1" spc="97" baseline="-15873" dirty="0">
                <a:latin typeface="Times New Roman"/>
                <a:cs typeface="Times New Roman"/>
              </a:rPr>
              <a:t>k</a:t>
            </a:r>
            <a:r>
              <a:rPr sz="2000" i="1" spc="-44" baseline="-15873" dirty="0">
                <a:latin typeface="Times New Roman"/>
                <a:cs typeface="Times New Roman"/>
              </a:rPr>
              <a:t> </a:t>
            </a:r>
            <a:r>
              <a:rPr sz="2000" i="1" baseline="4629" dirty="0">
                <a:latin typeface="Times New Roman"/>
                <a:cs typeface="Times New Roman"/>
              </a:rPr>
              <a:t>M</a:t>
            </a:r>
            <a:r>
              <a:rPr sz="2000" i="1" baseline="-15873" dirty="0">
                <a:latin typeface="Symbol"/>
                <a:cs typeface="Symbol"/>
              </a:rPr>
              <a:t></a:t>
            </a:r>
            <a:r>
              <a:rPr sz="2000" spc="337" baseline="-15873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Symbol"/>
                <a:cs typeface="Symbol"/>
              </a:rPr>
              <a:t></a:t>
            </a:r>
            <a:r>
              <a:rPr sz="2000" b="1" spc="-15" baseline="4629" dirty="0">
                <a:latin typeface="Times New Roman"/>
                <a:cs typeface="Times New Roman"/>
              </a:rPr>
              <a:t>z</a:t>
            </a:r>
            <a:r>
              <a:rPr sz="2000" b="1" spc="-82" baseline="4629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Symbol"/>
                <a:cs typeface="Symbol"/>
              </a:rPr>
              <a:t></a:t>
            </a:r>
            <a:r>
              <a:rPr sz="2000" spc="-157" baseline="4629" dirty="0">
                <a:latin typeface="Times New Roman"/>
                <a:cs typeface="Times New Roman"/>
              </a:rPr>
              <a:t> </a:t>
            </a:r>
            <a:r>
              <a:rPr sz="2000" b="1" baseline="4629" dirty="0">
                <a:latin typeface="Times New Roman"/>
                <a:cs typeface="Times New Roman"/>
              </a:rPr>
              <a:t>z</a:t>
            </a:r>
            <a:r>
              <a:rPr sz="2000" i="1" baseline="-15873" dirty="0">
                <a:latin typeface="Times New Roman"/>
                <a:cs typeface="Times New Roman"/>
              </a:rPr>
              <a:t>c</a:t>
            </a:r>
            <a:r>
              <a:rPr sz="2000" i="1" spc="75" baseline="-15873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Symbol"/>
                <a:cs typeface="Symbol"/>
              </a:rPr>
              <a:t>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75" baseline="4629" dirty="0">
                <a:latin typeface="Times New Roman"/>
                <a:cs typeface="Times New Roman"/>
              </a:rPr>
              <a:t>,</a:t>
            </a:r>
            <a:endParaRPr sz="2000" baseline="4629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95"/>
              </a:spcBef>
            </a:pPr>
            <a:r>
              <a:rPr sz="1600" spc="-25" dirty="0">
                <a:latin typeface="Times New Roman"/>
                <a:cs typeface="Times New Roman"/>
              </a:rPr>
              <a:t>де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076" name="Picture 4" descr="E:\Диск_E\НУБіП\Теорія_розпізнавання_образів\Лекції\Лекція_№3\Снимок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077072"/>
            <a:ext cx="540362" cy="348233"/>
          </a:xfrm>
          <a:prstGeom prst="rect">
            <a:avLst/>
          </a:prstGeom>
          <a:noFill/>
        </p:spPr>
      </p:pic>
      <p:pic>
        <p:nvPicPr>
          <p:cNvPr id="3077" name="Picture 5" descr="E:\Диск_E\НУБіП\Теорія_розпізнавання_образів\Лекції\Лекція_№3\Снимок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869160"/>
            <a:ext cx="3495661" cy="432048"/>
          </a:xfrm>
          <a:prstGeom prst="rect">
            <a:avLst/>
          </a:prstGeom>
          <a:noFill/>
        </p:spPr>
      </p:pic>
      <p:sp>
        <p:nvSpPr>
          <p:cNvPr id="21" name="object 18"/>
          <p:cNvSpPr txBox="1"/>
          <p:nvPr/>
        </p:nvSpPr>
        <p:spPr>
          <a:xfrm>
            <a:off x="107504" y="5301208"/>
            <a:ext cx="8928992" cy="900246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60"/>
              </a:spcBef>
            </a:pPr>
            <a:r>
              <a:rPr sz="1600" dirty="0">
                <a:latin typeface="Times New Roman"/>
                <a:cs typeface="Times New Roman"/>
              </a:rPr>
              <a:t>де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z</a:t>
            </a:r>
            <a:r>
              <a:rPr sz="1600" i="1" baseline="-23809" dirty="0">
                <a:latin typeface="Times New Roman"/>
                <a:cs typeface="Times New Roman"/>
              </a:rPr>
              <a:t>c</a:t>
            </a:r>
            <a:r>
              <a:rPr sz="1600" i="1" spc="494" baseline="-238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вектор перетворень на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етапі 1,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M</a:t>
            </a:r>
            <a:r>
              <a:rPr sz="1600" i="1" baseline="-23809" dirty="0">
                <a:latin typeface="Symbol"/>
                <a:cs typeface="Symbol"/>
              </a:rPr>
              <a:t></a:t>
            </a:r>
            <a:r>
              <a:rPr sz="1600" spc="82" baseline="-238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i="1" spc="55" dirty="0">
                <a:latin typeface="Times New Roman"/>
                <a:cs typeface="Times New Roman"/>
              </a:rPr>
              <a:t>M</a:t>
            </a:r>
            <a:r>
              <a:rPr sz="1600" i="1" spc="82" baseline="-23809" dirty="0">
                <a:latin typeface="Times New Roman"/>
                <a:cs typeface="Times New Roman"/>
              </a:rPr>
              <a:t>k</a:t>
            </a:r>
            <a:r>
              <a:rPr sz="1600" i="1" spc="509" baseline="-238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 матриці перетворень на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етапах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2-3 </a:t>
            </a:r>
            <a:r>
              <a:rPr sz="1600" spc="-10" dirty="0">
                <a:latin typeface="Times New Roman"/>
                <a:cs typeface="Times New Roman"/>
              </a:rPr>
              <a:t>нормалізації.</a:t>
            </a:r>
            <a:endParaRPr sz="1600" dirty="0">
              <a:latin typeface="Times New Roman"/>
              <a:cs typeface="Times New Roman"/>
            </a:endParaRPr>
          </a:p>
          <a:p>
            <a:pPr indent="177800" algn="just">
              <a:lnSpc>
                <a:spcPct val="100000"/>
              </a:lnSpc>
              <a:spcBef>
                <a:spcPts val="455"/>
              </a:spcBef>
            </a:pPr>
            <a:r>
              <a:rPr sz="1600" dirty="0">
                <a:latin typeface="Times New Roman"/>
                <a:cs typeface="Times New Roman"/>
              </a:rPr>
              <a:t>Вектор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z</a:t>
            </a:r>
            <a:r>
              <a:rPr sz="1600" i="1" baseline="-23809" dirty="0">
                <a:latin typeface="Times New Roman"/>
                <a:cs typeface="Times New Roman"/>
              </a:rPr>
              <a:t>c</a:t>
            </a:r>
            <a:r>
              <a:rPr sz="1600" i="1" spc="240" baseline="-23809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характеризує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паралельний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зсув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проекції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відносно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стандартної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проекції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(центрування).</a:t>
            </a:r>
            <a:endParaRPr sz="1600" dirty="0">
              <a:latin typeface="Times New Roman"/>
              <a:cs typeface="Times New Roman"/>
            </a:endParaRPr>
          </a:p>
          <a:p>
            <a:pPr marL="38100" algn="just">
              <a:lnSpc>
                <a:spcPct val="100000"/>
              </a:lnSpc>
              <a:spcBef>
                <a:spcPts val="240"/>
              </a:spcBef>
            </a:pPr>
            <a:r>
              <a:rPr sz="1600" dirty="0">
                <a:latin typeface="Times New Roman"/>
                <a:cs typeface="Times New Roman"/>
              </a:rPr>
              <a:t>Вважають,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що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цент</a:t>
            </a:r>
            <a:r>
              <a:rPr lang="uk-UA" sz="1600" dirty="0" smtClean="0">
                <a:latin typeface="Times New Roman"/>
                <a:cs typeface="Times New Roman"/>
              </a:rPr>
              <a:t>р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мас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стандартної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системи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співпадає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початком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координат.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Тоді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37312"/>
            <a:ext cx="1710059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E:\Диск_E\НУБіП\Теорія_розпізнавання_образів\Лекції\Лекція_№3\Снимок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6381328"/>
            <a:ext cx="4748092" cy="281558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18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9"/>
          <p:cNvSpPr txBox="1"/>
          <p:nvPr/>
        </p:nvSpPr>
        <p:spPr>
          <a:xfrm>
            <a:off x="179512" y="188640"/>
            <a:ext cx="8856984" cy="1955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177800">
              <a:lnSpc>
                <a:spcPts val="1410"/>
              </a:lnSpc>
            </a:pPr>
            <a:r>
              <a:rPr sz="1600" dirty="0" err="1" smtClean="0">
                <a:latin typeface="Times New Roman"/>
                <a:cs typeface="Times New Roman"/>
              </a:rPr>
              <a:t>Моменти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порядку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α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β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обчислюються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формулою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098" name="Picture 2" descr="E:\Диск_E\НУБіП\Теорія_розпізнавання_образів\Лекції\Лекція_№3\Снимок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2148870" cy="432048"/>
          </a:xfrm>
          <a:prstGeom prst="rect">
            <a:avLst/>
          </a:prstGeom>
          <a:noFill/>
        </p:spPr>
      </p:pic>
      <p:sp>
        <p:nvSpPr>
          <p:cNvPr id="13" name="object 37"/>
          <p:cNvSpPr txBox="1"/>
          <p:nvPr/>
        </p:nvSpPr>
        <p:spPr>
          <a:xfrm>
            <a:off x="179512" y="908720"/>
            <a:ext cx="8856984" cy="89832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останньої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формули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випливає,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 </a:t>
            </a:r>
            <a:r>
              <a:rPr sz="1600" i="1" dirty="0">
                <a:latin typeface="Times New Roman"/>
                <a:cs typeface="Times New Roman"/>
              </a:rPr>
              <a:t>m</a:t>
            </a:r>
            <a:r>
              <a:rPr sz="1600" baseline="-10416" dirty="0">
                <a:latin typeface="Times New Roman"/>
                <a:cs typeface="Times New Roman"/>
              </a:rPr>
              <a:t>00</a:t>
            </a:r>
            <a:r>
              <a:rPr sz="1600" spc="135" baseline="-104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кількість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забарвлених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точок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зображення.</a:t>
            </a:r>
            <a:endParaRPr sz="1600" dirty="0">
              <a:latin typeface="Times New Roman"/>
              <a:cs typeface="Times New Roman"/>
            </a:endParaRPr>
          </a:p>
          <a:p>
            <a:pPr indent="177800">
              <a:lnSpc>
                <a:spcPct val="100000"/>
              </a:lnSpc>
              <a:spcBef>
                <a:spcPts val="170"/>
              </a:spcBef>
            </a:pP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результаті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центрування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проекція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буде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описуватися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зміщеною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функцією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яскравості</a:t>
            </a:r>
            <a:endParaRPr sz="1600" dirty="0">
              <a:latin typeface="Times New Roman"/>
              <a:cs typeface="Times New Roman"/>
            </a:endParaRPr>
          </a:p>
          <a:p>
            <a:pPr marL="61594">
              <a:lnSpc>
                <a:spcPct val="100000"/>
              </a:lnSpc>
              <a:spcBef>
                <a:spcPts val="290"/>
              </a:spcBef>
            </a:pPr>
            <a:r>
              <a:rPr sz="2000" baseline="4629" dirty="0">
                <a:latin typeface="Symbol"/>
                <a:cs typeface="Symbol"/>
              </a:rPr>
              <a:t></a:t>
            </a:r>
            <a:r>
              <a:rPr sz="2000" spc="-15" baseline="4629" dirty="0">
                <a:latin typeface="Times New Roman"/>
                <a:cs typeface="Times New Roman"/>
              </a:rPr>
              <a:t> </a:t>
            </a:r>
            <a:r>
              <a:rPr sz="2000" i="1" baseline="4629" dirty="0">
                <a:latin typeface="Times New Roman"/>
                <a:cs typeface="Times New Roman"/>
              </a:rPr>
              <a:t>B</a:t>
            </a:r>
            <a:r>
              <a:rPr sz="2000" i="1" spc="-277" baseline="4629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Symbol"/>
                <a:cs typeface="Symbol"/>
              </a:rPr>
              <a:t>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i="1" baseline="4629" dirty="0">
                <a:latin typeface="Times New Roman"/>
                <a:cs typeface="Times New Roman"/>
              </a:rPr>
              <a:t>x</a:t>
            </a:r>
            <a:r>
              <a:rPr sz="2000" i="1" spc="-165" baseline="4629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Symbol"/>
                <a:cs typeface="Symbol"/>
              </a:rPr>
              <a:t></a:t>
            </a:r>
            <a:r>
              <a:rPr sz="2000" spc="-97" baseline="4629" dirty="0">
                <a:latin typeface="Times New Roman"/>
                <a:cs typeface="Times New Roman"/>
              </a:rPr>
              <a:t> </a:t>
            </a:r>
            <a:r>
              <a:rPr sz="2000" i="1" spc="-15" baseline="4629" dirty="0">
                <a:latin typeface="Times New Roman"/>
                <a:cs typeface="Times New Roman"/>
              </a:rPr>
              <a:t>x</a:t>
            </a:r>
            <a:r>
              <a:rPr sz="2000" i="1" spc="-15" baseline="-15873" dirty="0">
                <a:latin typeface="Times New Roman"/>
                <a:cs typeface="Times New Roman"/>
              </a:rPr>
              <a:t>c</a:t>
            </a:r>
            <a:r>
              <a:rPr sz="2000" i="1" spc="-82" baseline="-15873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Times New Roman"/>
                <a:cs typeface="Times New Roman"/>
              </a:rPr>
              <a:t>,</a:t>
            </a:r>
            <a:r>
              <a:rPr sz="2000" spc="-82" baseline="4629" dirty="0">
                <a:latin typeface="Times New Roman"/>
                <a:cs typeface="Times New Roman"/>
              </a:rPr>
              <a:t> </a:t>
            </a:r>
            <a:r>
              <a:rPr sz="2000" i="1" baseline="4629" dirty="0">
                <a:latin typeface="Times New Roman"/>
                <a:cs typeface="Times New Roman"/>
              </a:rPr>
              <a:t>y</a:t>
            </a:r>
            <a:r>
              <a:rPr sz="2000" i="1" spc="-135" baseline="4629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Symbol"/>
                <a:cs typeface="Symbol"/>
              </a:rPr>
              <a:t></a:t>
            </a:r>
            <a:r>
              <a:rPr sz="2000" spc="-15" baseline="4629" dirty="0">
                <a:latin typeface="Times New Roman"/>
                <a:cs typeface="Times New Roman"/>
              </a:rPr>
              <a:t> </a:t>
            </a:r>
            <a:r>
              <a:rPr sz="2000" i="1" baseline="4629" dirty="0">
                <a:latin typeface="Times New Roman"/>
                <a:cs typeface="Times New Roman"/>
              </a:rPr>
              <a:t>y</a:t>
            </a:r>
            <a:r>
              <a:rPr sz="2000" i="1" baseline="-15873" dirty="0">
                <a:latin typeface="Times New Roman"/>
                <a:cs typeface="Times New Roman"/>
              </a:rPr>
              <a:t>c</a:t>
            </a:r>
            <a:r>
              <a:rPr sz="2000" i="1" spc="37" baseline="-15873" dirty="0">
                <a:latin typeface="Times New Roman"/>
                <a:cs typeface="Times New Roman"/>
              </a:rPr>
              <a:t> </a:t>
            </a:r>
            <a:r>
              <a:rPr sz="1600" spc="-114" dirty="0">
                <a:latin typeface="Symbol"/>
                <a:cs typeface="Symbol"/>
              </a:rPr>
              <a:t>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baseline="4629" dirty="0">
                <a:latin typeface="Times New Roman"/>
                <a:cs typeface="Times New Roman"/>
              </a:rPr>
              <a:t>. </a:t>
            </a:r>
            <a:r>
              <a:rPr sz="2400" baseline="4629" dirty="0">
                <a:latin typeface="Times New Roman"/>
                <a:cs typeface="Times New Roman"/>
              </a:rPr>
              <a:t>Довільний центральний</a:t>
            </a:r>
            <a:r>
              <a:rPr sz="2400" spc="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момент порядку</a:t>
            </a:r>
            <a:r>
              <a:rPr sz="2400" spc="-30" baseline="4629" dirty="0">
                <a:latin typeface="Times New Roman"/>
                <a:cs typeface="Times New Roman"/>
              </a:rPr>
              <a:t> </a:t>
            </a:r>
            <a:r>
              <a:rPr sz="2400" i="1" baseline="4629" dirty="0">
                <a:latin typeface="Times New Roman"/>
                <a:cs typeface="Times New Roman"/>
              </a:rPr>
              <a:t>α</a:t>
            </a:r>
            <a:r>
              <a:rPr sz="2400" i="1" spc="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+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i="1" baseline="4629" dirty="0">
                <a:latin typeface="Times New Roman"/>
                <a:cs typeface="Times New Roman"/>
              </a:rPr>
              <a:t>β </a:t>
            </a:r>
            <a:r>
              <a:rPr sz="2400" baseline="4629" dirty="0">
                <a:latin typeface="Times New Roman"/>
                <a:cs typeface="Times New Roman"/>
              </a:rPr>
              <a:t>позначимо</a:t>
            </a:r>
            <a:r>
              <a:rPr sz="2400" spc="284" baseline="4629" dirty="0">
                <a:latin typeface="Times New Roman"/>
                <a:cs typeface="Times New Roman"/>
              </a:rPr>
              <a:t> </a:t>
            </a:r>
            <a:r>
              <a:rPr sz="2400" i="1" baseline="4444" dirty="0">
                <a:latin typeface="Symbol"/>
                <a:cs typeface="Symbol"/>
              </a:rPr>
              <a:t></a:t>
            </a:r>
            <a:r>
              <a:rPr sz="2400" i="1" baseline="-19841" dirty="0">
                <a:latin typeface="Symbol"/>
                <a:cs typeface="Symbol"/>
              </a:rPr>
              <a:t></a:t>
            </a:r>
            <a:r>
              <a:rPr sz="2400" spc="187" baseline="-19841" dirty="0">
                <a:latin typeface="Times New Roman"/>
                <a:cs typeface="Times New Roman"/>
              </a:rPr>
              <a:t> </a:t>
            </a:r>
            <a:r>
              <a:rPr sz="2400" spc="-75" baseline="4629" dirty="0">
                <a:latin typeface="Times New Roman"/>
                <a:cs typeface="Times New Roman"/>
              </a:rPr>
              <a:t>.</a:t>
            </a:r>
            <a:endParaRPr sz="2400" baseline="4629" dirty="0">
              <a:latin typeface="Times New Roman"/>
              <a:cs typeface="Times New Roman"/>
            </a:endParaRPr>
          </a:p>
        </p:txBody>
      </p:sp>
      <p:pic>
        <p:nvPicPr>
          <p:cNvPr id="4100" name="Picture 4" descr="E:\Диск_E\НУБіП\Теорія_розпізнавання_образів\Лекції\Лекція_№3\Снимок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196753"/>
            <a:ext cx="806489" cy="288032"/>
          </a:xfrm>
          <a:prstGeom prst="rect">
            <a:avLst/>
          </a:prstGeom>
          <a:noFill/>
        </p:spPr>
      </p:pic>
      <p:sp>
        <p:nvSpPr>
          <p:cNvPr id="15" name="object 2"/>
          <p:cNvSpPr txBox="1"/>
          <p:nvPr/>
        </p:nvSpPr>
        <p:spPr>
          <a:xfrm>
            <a:off x="107504" y="1844824"/>
            <a:ext cx="8856984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0480" indent="177800" algn="just">
              <a:spcBef>
                <a:spcPts val="10"/>
              </a:spcBef>
            </a:pPr>
            <a:r>
              <a:rPr sz="1600" dirty="0" err="1" smtClean="0">
                <a:latin typeface="Times New Roman"/>
                <a:cs typeface="Times New Roman"/>
              </a:rPr>
              <a:t>Для</a:t>
            </a:r>
            <a:r>
              <a:rPr sz="1600" spc="3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однозначності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орієнтування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доцільно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фіксувати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центрованому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зображенні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деякий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вектор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ψ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початком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точці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Будемо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вимагати,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щоб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стандартного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зображення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цей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вектор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співпадав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віссю </a:t>
            </a:r>
            <a:r>
              <a:rPr sz="1600" i="1" dirty="0">
                <a:latin typeface="Times New Roman"/>
                <a:cs typeface="Times New Roman"/>
              </a:rPr>
              <a:t>ОХ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Алгоритм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пошуку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вектора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ψ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має бути інваріантним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відносно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елементів груп перетворень Г</a:t>
            </a:r>
            <a:r>
              <a:rPr sz="1600" baseline="-10416" dirty="0">
                <a:latin typeface="Times New Roman"/>
                <a:cs typeface="Times New Roman"/>
              </a:rPr>
              <a:t>2</a:t>
            </a:r>
            <a:r>
              <a:rPr sz="1600" spc="150" baseline="-104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</a:t>
            </a:r>
            <a:r>
              <a:rPr sz="1600" baseline="-10416" dirty="0">
                <a:latin typeface="Times New Roman"/>
                <a:cs typeface="Times New Roman"/>
              </a:rPr>
              <a:t>3</a:t>
            </a:r>
            <a:r>
              <a:rPr sz="1600" dirty="0">
                <a:latin typeface="Times New Roman"/>
                <a:cs typeface="Times New Roman"/>
              </a:rPr>
              <a:t>. </a:t>
            </a:r>
            <a:r>
              <a:rPr sz="1600" spc="-25" dirty="0">
                <a:latin typeface="Times New Roman"/>
                <a:cs typeface="Times New Roman"/>
              </a:rPr>
              <a:t>Для </a:t>
            </a:r>
            <a:r>
              <a:rPr sz="1600" dirty="0">
                <a:latin typeface="Times New Roman"/>
                <a:cs typeface="Times New Roman"/>
              </a:rPr>
              <a:t>орієнтації</a:t>
            </a:r>
            <a:r>
              <a:rPr sz="1600" spc="21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використовуються</a:t>
            </a:r>
            <a:r>
              <a:rPr sz="1600" spc="21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центральні</a:t>
            </a:r>
            <a:r>
              <a:rPr sz="1600" spc="21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моменти</a:t>
            </a:r>
            <a:r>
              <a:rPr sz="1600" spc="21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другого</a:t>
            </a:r>
            <a:r>
              <a:rPr sz="1600" spc="21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порядку.</a:t>
            </a:r>
            <a:r>
              <a:rPr sz="1600" spc="21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21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повороті</a:t>
            </a:r>
            <a:r>
              <a:rPr sz="1600" spc="204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центрованого </a:t>
            </a:r>
            <a:r>
              <a:rPr sz="1600" dirty="0">
                <a:latin typeface="Times New Roman"/>
                <a:cs typeface="Times New Roman"/>
              </a:rPr>
              <a:t>зображення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навколо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початку координат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кут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ψ</a:t>
            </a:r>
            <a:r>
              <a:rPr sz="1600" i="1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проти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годинникової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стрілки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центральні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моменти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другого </a:t>
            </a:r>
            <a:r>
              <a:rPr sz="1600" dirty="0">
                <a:latin typeface="Times New Roman"/>
                <a:cs typeface="Times New Roman"/>
              </a:rPr>
              <a:t>порядку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наступним чином виражаються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через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початкові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моменти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i="1" spc="-85" dirty="0">
                <a:latin typeface="Symbol"/>
                <a:cs typeface="Symbol"/>
              </a:rPr>
              <a:t></a:t>
            </a:r>
            <a:r>
              <a:rPr sz="1600" spc="-127" baseline="-23809" dirty="0">
                <a:latin typeface="Times New Roman"/>
                <a:cs typeface="Times New Roman"/>
              </a:rPr>
              <a:t>2</a:t>
            </a:r>
            <a:r>
              <a:rPr sz="1600" spc="-127" baseline="2314" dirty="0">
                <a:latin typeface="Symbol"/>
                <a:cs typeface="Symbol"/>
              </a:rPr>
              <a:t></a:t>
            </a:r>
            <a:r>
              <a:rPr sz="1600" spc="-127" baseline="-23809" dirty="0">
                <a:latin typeface="Times New Roman"/>
                <a:cs typeface="Times New Roman"/>
              </a:rPr>
              <a:t>0</a:t>
            </a:r>
            <a:r>
              <a:rPr sz="1600" spc="-112" baseline="-238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40" dirty="0">
                <a:latin typeface="Times New Roman"/>
                <a:cs typeface="Times New Roman"/>
              </a:rPr>
              <a:t> </a:t>
            </a:r>
            <a:r>
              <a:rPr sz="1600" i="1" spc="-85" dirty="0">
                <a:latin typeface="Symbol"/>
                <a:cs typeface="Symbol"/>
              </a:rPr>
              <a:t></a:t>
            </a:r>
            <a:r>
              <a:rPr sz="1600" spc="-127" baseline="-23809" dirty="0">
                <a:latin typeface="Times New Roman"/>
                <a:cs typeface="Times New Roman"/>
              </a:rPr>
              <a:t>0</a:t>
            </a:r>
            <a:r>
              <a:rPr sz="1600" spc="-127" baseline="2314" dirty="0">
                <a:latin typeface="Symbol"/>
                <a:cs typeface="Symbol"/>
              </a:rPr>
              <a:t></a:t>
            </a:r>
            <a:r>
              <a:rPr sz="1600" spc="-127" baseline="-23809" dirty="0">
                <a:latin typeface="Times New Roman"/>
                <a:cs typeface="Times New Roman"/>
              </a:rPr>
              <a:t>2</a:t>
            </a:r>
            <a:r>
              <a:rPr sz="1600" spc="-112" baseline="-238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40" dirty="0">
                <a:latin typeface="Times New Roman"/>
                <a:cs typeface="Times New Roman"/>
              </a:rPr>
              <a:t> </a:t>
            </a:r>
            <a:r>
              <a:rPr sz="1600" i="1" spc="-100" dirty="0">
                <a:latin typeface="Symbol"/>
                <a:cs typeface="Symbol"/>
              </a:rPr>
              <a:t></a:t>
            </a:r>
            <a:r>
              <a:rPr sz="1600" spc="-150" baseline="-23809" dirty="0">
                <a:latin typeface="Times New Roman"/>
                <a:cs typeface="Times New Roman"/>
              </a:rPr>
              <a:t>1</a:t>
            </a:r>
            <a:r>
              <a:rPr sz="1600" spc="-150" baseline="2314" dirty="0">
                <a:latin typeface="Symbol"/>
                <a:cs typeface="Symbol"/>
              </a:rPr>
              <a:t></a:t>
            </a:r>
            <a:r>
              <a:rPr sz="1600" spc="-150" baseline="-23809" dirty="0">
                <a:latin typeface="Times New Roman"/>
                <a:cs typeface="Times New Roman"/>
              </a:rPr>
              <a:t>1</a:t>
            </a:r>
            <a:r>
              <a:rPr sz="1600" spc="-44" baseline="-23809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: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101" name="Picture 5" descr="E:\Диск_E\НУБіП\Теорія_розпізнавання_образів\Лекції\Лекція_№3\Снимок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3444040" cy="809003"/>
          </a:xfrm>
          <a:prstGeom prst="rect">
            <a:avLst/>
          </a:prstGeom>
          <a:noFill/>
        </p:spPr>
      </p:pic>
      <p:sp>
        <p:nvSpPr>
          <p:cNvPr id="18" name="object 4"/>
          <p:cNvSpPr txBox="1"/>
          <p:nvPr/>
        </p:nvSpPr>
        <p:spPr>
          <a:xfrm>
            <a:off x="215008" y="4221088"/>
            <a:ext cx="8928992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indent="93663">
              <a:lnSpc>
                <a:spcPct val="100000"/>
              </a:lnSpc>
              <a:spcBef>
                <a:spcPts val="114"/>
              </a:spcBef>
            </a:pP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останньої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залежності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можна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вказати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такий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кут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ψ</a:t>
            </a:r>
            <a:r>
              <a:rPr sz="1600" baseline="-10416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якого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Symbol"/>
                <a:cs typeface="Symbol"/>
              </a:rPr>
              <a:t></a:t>
            </a:r>
            <a:r>
              <a:rPr sz="1600" baseline="-23809" dirty="0">
                <a:latin typeface="Times New Roman"/>
                <a:cs typeface="Times New Roman"/>
              </a:rPr>
              <a:t>11</a:t>
            </a:r>
            <a:r>
              <a:rPr sz="1600" spc="225" baseline="-238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Очевидно,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що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102" name="Picture 6" descr="E:\Диск_E\НУБіП\Теорія_розпізнавання_образів\Лекції\Лекція_№3\Снимок_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509120"/>
            <a:ext cx="4095455" cy="504056"/>
          </a:xfrm>
          <a:prstGeom prst="rect">
            <a:avLst/>
          </a:prstGeom>
          <a:noFill/>
        </p:spPr>
      </p:pic>
      <p:sp>
        <p:nvSpPr>
          <p:cNvPr id="19" name="object 6"/>
          <p:cNvSpPr txBox="1"/>
          <p:nvPr/>
        </p:nvSpPr>
        <p:spPr>
          <a:xfrm>
            <a:off x="107504" y="5085184"/>
            <a:ext cx="8928992" cy="16742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30480" indent="177800" algn="just">
              <a:lnSpc>
                <a:spcPct val="112599"/>
              </a:lnSpc>
              <a:spcBef>
                <a:spcPts val="204"/>
              </a:spcBef>
            </a:pPr>
            <a:r>
              <a:rPr sz="1600" spc="-5" dirty="0">
                <a:latin typeface="Times New Roman"/>
                <a:cs typeface="Times New Roman"/>
              </a:rPr>
              <a:t>Ал</a:t>
            </a:r>
            <a:r>
              <a:rPr sz="1600" dirty="0">
                <a:latin typeface="Times New Roman"/>
                <a:cs typeface="Times New Roman"/>
              </a:rPr>
              <a:t>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икон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ння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ови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i="1" spc="-75" dirty="0">
                <a:latin typeface="Symbol"/>
                <a:cs typeface="Symbol"/>
              </a:rPr>
              <a:t></a:t>
            </a:r>
            <a:r>
              <a:rPr sz="1600" spc="-7" baseline="-23809" dirty="0">
                <a:latin typeface="Times New Roman"/>
                <a:cs typeface="Times New Roman"/>
              </a:rPr>
              <a:t>1</a:t>
            </a:r>
            <a:r>
              <a:rPr sz="1600" spc="7" baseline="-23809" dirty="0">
                <a:latin typeface="Times New Roman"/>
                <a:cs typeface="Times New Roman"/>
              </a:rPr>
              <a:t>1</a:t>
            </a:r>
            <a:r>
              <a:rPr sz="1600" baseline="-23809" dirty="0">
                <a:latin typeface="Times New Roman"/>
                <a:cs typeface="Times New Roman"/>
              </a:rPr>
              <a:t> </a:t>
            </a:r>
            <a:r>
              <a:rPr sz="1600" spc="-22" baseline="-23809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зп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ч</a:t>
            </a:r>
            <a:r>
              <a:rPr sz="1600" spc="-25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є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</a:t>
            </a:r>
            <a:r>
              <a:rPr sz="1600" spc="5" dirty="0">
                <a:latin typeface="Times New Roman"/>
                <a:cs typeface="Times New Roman"/>
              </a:rPr>
              <a:t>н</a:t>
            </a:r>
            <a:r>
              <a:rPr sz="1600" dirty="0">
                <a:latin typeface="Times New Roman"/>
                <a:cs typeface="Times New Roman"/>
              </a:rPr>
              <a:t>озн</a:t>
            </a:r>
            <a:r>
              <a:rPr sz="1600" spc="-5" dirty="0">
                <a:latin typeface="Times New Roman"/>
                <a:cs typeface="Times New Roman"/>
              </a:rPr>
              <a:t>ач</a:t>
            </a:r>
            <a:r>
              <a:rPr sz="1600" dirty="0">
                <a:latin typeface="Times New Roman"/>
                <a:cs typeface="Times New Roman"/>
              </a:rPr>
              <a:t>но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ті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оріє</a:t>
            </a:r>
            <a:r>
              <a:rPr sz="1600" spc="5" dirty="0">
                <a:latin typeface="Times New Roman"/>
                <a:cs typeface="Times New Roman"/>
              </a:rPr>
              <a:t>н</a:t>
            </a:r>
            <a:r>
              <a:rPr sz="1600" spc="10" dirty="0">
                <a:latin typeface="Times New Roman"/>
                <a:cs typeface="Times New Roman"/>
              </a:rPr>
              <a:t>т</a:t>
            </a:r>
            <a:r>
              <a:rPr sz="1600" spc="-40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ння,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кіл</a:t>
            </a:r>
            <a:r>
              <a:rPr sz="1600" spc="5" dirty="0">
                <a:latin typeface="Times New Roman"/>
                <a:cs typeface="Times New Roman"/>
              </a:rPr>
              <a:t>ь</a:t>
            </a:r>
            <a:r>
              <a:rPr sz="1600" spc="-10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</a:t>
            </a:r>
            <a:r>
              <a:rPr sz="1600" spc="-15" dirty="0">
                <a:latin typeface="Times New Roman"/>
                <a:cs typeface="Times New Roman"/>
              </a:rPr>
              <a:t>р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повороті зобр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ння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к</a:t>
            </a:r>
            <a:r>
              <a:rPr sz="1600" spc="-40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2</a:t>
            </a:r>
            <a:r>
              <a:rPr sz="1600" i="1" dirty="0">
                <a:latin typeface="Times New Roman"/>
                <a:cs typeface="Times New Roman"/>
              </a:rPr>
              <a:t>π</a:t>
            </a:r>
            <a:r>
              <a:rPr sz="1600" i="1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є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</a:t>
            </a:r>
            <a:r>
              <a:rPr sz="1600" dirty="0">
                <a:latin typeface="Times New Roman"/>
                <a:cs typeface="Times New Roman"/>
              </a:rPr>
              <a:t>от</a:t>
            </a:r>
            <a:r>
              <a:rPr sz="1600" spc="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ри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полож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ння,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dirty="0">
                <a:latin typeface="Times New Roman"/>
                <a:cs typeface="Times New Roman"/>
              </a:rPr>
              <a:t>я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х 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i="1" spc="-75" dirty="0">
                <a:latin typeface="Symbol"/>
                <a:cs typeface="Symbol"/>
              </a:rPr>
              <a:t></a:t>
            </a:r>
            <a:r>
              <a:rPr sz="1600" spc="-7" baseline="-23809" dirty="0">
                <a:latin typeface="Times New Roman"/>
                <a:cs typeface="Times New Roman"/>
              </a:rPr>
              <a:t>1</a:t>
            </a:r>
            <a:r>
              <a:rPr sz="1600" spc="7" baseline="-23809" dirty="0">
                <a:latin typeface="Times New Roman"/>
                <a:cs typeface="Times New Roman"/>
              </a:rPr>
              <a:t>1</a:t>
            </a:r>
            <a:r>
              <a:rPr sz="1600" baseline="-23809" dirty="0">
                <a:latin typeface="Times New Roman"/>
                <a:cs typeface="Times New Roman"/>
              </a:rPr>
              <a:t> </a:t>
            </a:r>
            <a:r>
              <a:rPr sz="1600" spc="-22" baseline="-23809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0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Мож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пок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ти,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якщо 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i="1" spc="-75" dirty="0">
                <a:latin typeface="Symbol"/>
                <a:cs typeface="Symbol"/>
              </a:rPr>
              <a:t></a:t>
            </a:r>
            <a:r>
              <a:rPr sz="1600" spc="-7" baseline="-23809" dirty="0">
                <a:latin typeface="Times New Roman"/>
                <a:cs typeface="Times New Roman"/>
              </a:rPr>
              <a:t>1</a:t>
            </a:r>
            <a:r>
              <a:rPr sz="1600" spc="7" baseline="-23809" dirty="0">
                <a:latin typeface="Times New Roman"/>
                <a:cs typeface="Times New Roman"/>
              </a:rPr>
              <a:t>1</a:t>
            </a:r>
            <a:r>
              <a:rPr sz="1600" baseline="-23809" dirty="0">
                <a:latin typeface="Times New Roman"/>
                <a:cs typeface="Times New Roman"/>
              </a:rPr>
              <a:t> </a:t>
            </a:r>
            <a:r>
              <a:rPr sz="1600" spc="-22" baseline="-23809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0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5" dirty="0">
                <a:latin typeface="Times New Roman"/>
                <a:cs typeface="Times New Roman"/>
              </a:rPr>
              <a:t>д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н </a:t>
            </a:r>
            <a:r>
              <a:rPr sz="2400" spc="-7" baseline="4629" dirty="0">
                <a:latin typeface="Times New Roman"/>
                <a:cs typeface="Times New Roman"/>
              </a:rPr>
              <a:t>м</a:t>
            </a:r>
            <a:r>
              <a:rPr sz="2400" baseline="4629" dirty="0">
                <a:latin typeface="Times New Roman"/>
                <a:cs typeface="Times New Roman"/>
              </a:rPr>
              <a:t>о</a:t>
            </a:r>
            <a:r>
              <a:rPr sz="2400" spc="-7" baseline="4629" dirty="0">
                <a:latin typeface="Times New Roman"/>
                <a:cs typeface="Times New Roman"/>
              </a:rPr>
              <a:t>ме</a:t>
            </a:r>
            <a:r>
              <a:rPr sz="2400" baseline="4629" dirty="0">
                <a:latin typeface="Times New Roman"/>
                <a:cs typeface="Times New Roman"/>
              </a:rPr>
              <a:t>нтів </a:t>
            </a:r>
            <a:r>
              <a:rPr sz="2400" spc="-37" baseline="4629" dirty="0">
                <a:latin typeface="Times New Roman"/>
                <a:cs typeface="Times New Roman"/>
              </a:rPr>
              <a:t> </a:t>
            </a:r>
            <a:r>
              <a:rPr sz="2400" i="1" baseline="4444" dirty="0">
                <a:latin typeface="Symbol"/>
                <a:cs typeface="Symbol"/>
              </a:rPr>
              <a:t></a:t>
            </a:r>
            <a:r>
              <a:rPr sz="2400" spc="-7" baseline="-15873" dirty="0">
                <a:latin typeface="Times New Roman"/>
                <a:cs typeface="Times New Roman"/>
              </a:rPr>
              <a:t>2</a:t>
            </a:r>
            <a:r>
              <a:rPr sz="2400" spc="15" baseline="-15873" dirty="0">
                <a:latin typeface="Times New Roman"/>
                <a:cs typeface="Times New Roman"/>
              </a:rPr>
              <a:t>0</a:t>
            </a:r>
            <a:r>
              <a:rPr sz="2400" spc="82" baseline="-15873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Symbol"/>
                <a:cs typeface="Symbol"/>
              </a:rPr>
              <a:t></a:t>
            </a:r>
            <a:r>
              <a:rPr sz="2400" i="1" spc="-7" baseline="4444" dirty="0">
                <a:latin typeface="Symbol"/>
                <a:cs typeface="Symbol"/>
              </a:rPr>
              <a:t></a:t>
            </a:r>
            <a:r>
              <a:rPr sz="2400" spc="-82" baseline="444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Symbol"/>
                <a:cs typeface="Symbol"/>
              </a:rPr>
              <a:t></a:t>
            </a:r>
            <a:r>
              <a:rPr sz="2400" spc="15" baseline="4629" dirty="0">
                <a:latin typeface="Times New Roman"/>
                <a:cs typeface="Times New Roman"/>
              </a:rPr>
              <a:t>,</a:t>
            </a:r>
            <a:r>
              <a:rPr sz="2400" spc="120" baseline="4629" dirty="0">
                <a:latin typeface="Times New Roman"/>
                <a:cs typeface="Times New Roman"/>
              </a:rPr>
              <a:t> </a:t>
            </a:r>
            <a:r>
              <a:rPr sz="2400" i="1" spc="-15" baseline="4444" dirty="0">
                <a:latin typeface="Symbol"/>
                <a:cs typeface="Symbol"/>
              </a:rPr>
              <a:t></a:t>
            </a:r>
            <a:r>
              <a:rPr sz="2400" spc="-7" baseline="-15873" dirty="0">
                <a:latin typeface="Times New Roman"/>
                <a:cs typeface="Times New Roman"/>
              </a:rPr>
              <a:t>0</a:t>
            </a:r>
            <a:r>
              <a:rPr sz="2400" spc="15" baseline="-15873" dirty="0">
                <a:latin typeface="Times New Roman"/>
                <a:cs typeface="Times New Roman"/>
              </a:rPr>
              <a:t>2</a:t>
            </a:r>
            <a:r>
              <a:rPr sz="2400" spc="82" baseline="-15873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Symbol"/>
                <a:cs typeface="Symbol"/>
              </a:rPr>
              <a:t></a:t>
            </a:r>
            <a:r>
              <a:rPr sz="2400" i="1" spc="-7" baseline="4444" dirty="0">
                <a:latin typeface="Symbol"/>
                <a:cs typeface="Symbol"/>
              </a:rPr>
              <a:t></a:t>
            </a:r>
            <a:r>
              <a:rPr sz="2400" spc="-75" baseline="4444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Symbol"/>
                <a:cs typeface="Symbol"/>
              </a:rPr>
              <a:t>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н</a:t>
            </a:r>
            <a:r>
              <a:rPr sz="2400" spc="-7" baseline="4629" dirty="0">
                <a:latin typeface="Times New Roman"/>
                <a:cs typeface="Times New Roman"/>
              </a:rPr>
              <a:t>а</a:t>
            </a:r>
            <a:r>
              <a:rPr sz="2400" spc="15" baseline="4629" dirty="0">
                <a:latin typeface="Times New Roman"/>
                <a:cs typeface="Times New Roman"/>
              </a:rPr>
              <a:t>б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spc="-7" baseline="4629" dirty="0">
                <a:latin typeface="Times New Roman"/>
                <a:cs typeface="Times New Roman"/>
              </a:rPr>
              <a:t>в</a:t>
            </a:r>
            <a:r>
              <a:rPr sz="2400" spc="-15" baseline="4629" dirty="0">
                <a:latin typeface="Times New Roman"/>
                <a:cs typeface="Times New Roman"/>
              </a:rPr>
              <a:t>а</a:t>
            </a:r>
            <a:r>
              <a:rPr sz="2400" baseline="4629" dirty="0">
                <a:latin typeface="Times New Roman"/>
                <a:cs typeface="Times New Roman"/>
              </a:rPr>
              <a:t>є</a:t>
            </a:r>
            <a:r>
              <a:rPr sz="2400" spc="104" baseline="4629" dirty="0">
                <a:latin typeface="Times New Roman"/>
                <a:cs typeface="Times New Roman"/>
              </a:rPr>
              <a:t> </a:t>
            </a:r>
            <a:r>
              <a:rPr sz="2400" spc="-7" baseline="4629" dirty="0">
                <a:latin typeface="Times New Roman"/>
                <a:cs typeface="Times New Roman"/>
              </a:rPr>
              <a:t>сво</a:t>
            </a:r>
            <a:r>
              <a:rPr sz="2400" baseline="4629" dirty="0">
                <a:latin typeface="Times New Roman"/>
                <a:cs typeface="Times New Roman"/>
              </a:rPr>
              <a:t>є</a:t>
            </a:r>
            <a:r>
              <a:rPr sz="2400" spc="120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н</a:t>
            </a:r>
            <a:r>
              <a:rPr sz="2400" spc="-7" baseline="4629" dirty="0">
                <a:latin typeface="Times New Roman"/>
                <a:cs typeface="Times New Roman"/>
              </a:rPr>
              <a:t>а</a:t>
            </a:r>
            <a:r>
              <a:rPr sz="2400" baseline="4629" dirty="0">
                <a:latin typeface="Times New Roman"/>
                <a:cs typeface="Times New Roman"/>
              </a:rPr>
              <a:t>йбільше</a:t>
            </a:r>
            <a:r>
              <a:rPr sz="2400" spc="7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зн</a:t>
            </a:r>
            <a:r>
              <a:rPr sz="2400" spc="-7" baseline="4629" dirty="0">
                <a:latin typeface="Times New Roman"/>
                <a:cs typeface="Times New Roman"/>
              </a:rPr>
              <a:t>аче</a:t>
            </a:r>
            <a:r>
              <a:rPr sz="2400" baseline="4629" dirty="0">
                <a:latin typeface="Times New Roman"/>
                <a:cs typeface="Times New Roman"/>
              </a:rPr>
              <a:t>ння,</a:t>
            </a:r>
            <a:r>
              <a:rPr sz="2400" spc="8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а</a:t>
            </a:r>
            <a:r>
              <a:rPr sz="2400" spc="97" baseline="4629" dirty="0">
                <a:latin typeface="Times New Roman"/>
                <a:cs typeface="Times New Roman"/>
              </a:rPr>
              <a:t> </a:t>
            </a:r>
            <a:r>
              <a:rPr sz="2400" spc="-15" baseline="4629" dirty="0">
                <a:latin typeface="Times New Roman"/>
                <a:cs typeface="Times New Roman"/>
              </a:rPr>
              <a:t>і</a:t>
            </a:r>
            <a:r>
              <a:rPr sz="2400" baseline="4629" dirty="0">
                <a:latin typeface="Times New Roman"/>
                <a:cs typeface="Times New Roman"/>
              </a:rPr>
              <a:t>нший</a:t>
            </a:r>
            <a:r>
              <a:rPr sz="2400" spc="13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—</a:t>
            </a:r>
            <a:r>
              <a:rPr sz="2400" spc="89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н</a:t>
            </a:r>
            <a:r>
              <a:rPr sz="2400" spc="-7" baseline="4629" dirty="0">
                <a:latin typeface="Times New Roman"/>
                <a:cs typeface="Times New Roman"/>
              </a:rPr>
              <a:t>а</a:t>
            </a:r>
            <a:r>
              <a:rPr sz="2400" baseline="4629" dirty="0">
                <a:latin typeface="Times New Roman"/>
                <a:cs typeface="Times New Roman"/>
              </a:rPr>
              <a:t>й</a:t>
            </a:r>
            <a:r>
              <a:rPr sz="2400" spc="-7" baseline="4629" dirty="0">
                <a:latin typeface="Times New Roman"/>
                <a:cs typeface="Times New Roman"/>
              </a:rPr>
              <a:t>ме</a:t>
            </a:r>
            <a:r>
              <a:rPr sz="2400" baseline="4629" dirty="0">
                <a:latin typeface="Times New Roman"/>
                <a:cs typeface="Times New Roman"/>
              </a:rPr>
              <a:t>нш</a:t>
            </a:r>
            <a:r>
              <a:rPr sz="2400" spc="-7" baseline="4629" dirty="0">
                <a:latin typeface="Times New Roman"/>
                <a:cs typeface="Times New Roman"/>
              </a:rPr>
              <a:t>е</a:t>
            </a:r>
            <a:r>
              <a:rPr sz="2400" baseline="4629" dirty="0">
                <a:latin typeface="Times New Roman"/>
                <a:cs typeface="Times New Roman"/>
              </a:rPr>
              <a:t>.</a:t>
            </a:r>
            <a:r>
              <a:rPr sz="2400" spc="104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Т</a:t>
            </a:r>
            <a:r>
              <a:rPr sz="2400" spc="-22" baseline="4629" dirty="0">
                <a:latin typeface="Times New Roman"/>
                <a:cs typeface="Times New Roman"/>
              </a:rPr>
              <a:t>о</a:t>
            </a:r>
            <a:r>
              <a:rPr sz="2400" spc="7" baseline="4629" dirty="0">
                <a:latin typeface="Times New Roman"/>
                <a:cs typeface="Times New Roman"/>
              </a:rPr>
              <a:t>м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baseline="4629" dirty="0">
                <a:latin typeface="Times New Roman"/>
                <a:cs typeface="Times New Roman"/>
              </a:rPr>
              <a:t>,</a:t>
            </a:r>
            <a:r>
              <a:rPr sz="2400" spc="104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якщо</a:t>
            </a:r>
            <a:r>
              <a:rPr sz="2400" spc="120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до</a:t>
            </a:r>
            <a:r>
              <a:rPr sz="2400" spc="7" baseline="4629" dirty="0">
                <a:latin typeface="Times New Roman"/>
                <a:cs typeface="Times New Roman"/>
              </a:rPr>
              <a:t>п</a:t>
            </a:r>
            <a:r>
              <a:rPr sz="2400" baseline="4629" dirty="0">
                <a:latin typeface="Times New Roman"/>
                <a:cs typeface="Times New Roman"/>
              </a:rPr>
              <a:t>овн</a:t>
            </a:r>
            <a:r>
              <a:rPr sz="2400" spc="-15" baseline="4629" dirty="0">
                <a:latin typeface="Times New Roman"/>
                <a:cs typeface="Times New Roman"/>
              </a:rPr>
              <a:t>ит</a:t>
            </a:r>
            <a:r>
              <a:rPr sz="2400" baseline="4629" dirty="0">
                <a:latin typeface="Times New Roman"/>
                <a:cs typeface="Times New Roman"/>
              </a:rPr>
              <a:t>и 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spc="7" baseline="4629" dirty="0">
                <a:latin typeface="Times New Roman"/>
                <a:cs typeface="Times New Roman"/>
              </a:rPr>
              <a:t>м</a:t>
            </a:r>
            <a:r>
              <a:rPr sz="2400" spc="15" baseline="4629" dirty="0">
                <a:latin typeface="Times New Roman"/>
                <a:cs typeface="Times New Roman"/>
              </a:rPr>
              <a:t>о</a:t>
            </a:r>
            <a:r>
              <a:rPr sz="2400" spc="30" baseline="4629" dirty="0">
                <a:latin typeface="Times New Roman"/>
                <a:cs typeface="Times New Roman"/>
              </a:rPr>
              <a:t>в</a:t>
            </a:r>
            <a:r>
              <a:rPr sz="2400" baseline="4629" dirty="0">
                <a:latin typeface="Times New Roman"/>
                <a:cs typeface="Times New Roman"/>
              </a:rPr>
              <a:t>у </a:t>
            </a:r>
            <a:r>
              <a:rPr sz="2400" spc="-157" baseline="4629" dirty="0">
                <a:latin typeface="Times New Roman"/>
                <a:cs typeface="Times New Roman"/>
              </a:rPr>
              <a:t> </a:t>
            </a:r>
            <a:r>
              <a:rPr sz="2400" i="1" spc="-112" baseline="4444" dirty="0">
                <a:latin typeface="Symbol"/>
                <a:cs typeface="Symbol"/>
              </a:rPr>
              <a:t></a:t>
            </a:r>
            <a:r>
              <a:rPr sz="2400" spc="-7" baseline="-15873" dirty="0">
                <a:latin typeface="Times New Roman"/>
                <a:cs typeface="Times New Roman"/>
              </a:rPr>
              <a:t>1</a:t>
            </a:r>
            <a:r>
              <a:rPr sz="2400" spc="7" baseline="-15873" dirty="0">
                <a:latin typeface="Times New Roman"/>
                <a:cs typeface="Times New Roman"/>
              </a:rPr>
              <a:t>1</a:t>
            </a:r>
            <a:r>
              <a:rPr sz="2400" baseline="-15873" dirty="0">
                <a:latin typeface="Times New Roman"/>
                <a:cs typeface="Times New Roman"/>
              </a:rPr>
              <a:t> </a:t>
            </a:r>
            <a:r>
              <a:rPr sz="2400" spc="-22" baseline="-15873" dirty="0">
                <a:latin typeface="Times New Roman"/>
                <a:cs typeface="Times New Roman"/>
              </a:rPr>
              <a:t> </a:t>
            </a:r>
            <a:r>
              <a:rPr sz="2400" spc="22" baseline="4629" dirty="0">
                <a:latin typeface="Symbol"/>
                <a:cs typeface="Symbol"/>
              </a:rPr>
              <a:t></a:t>
            </a:r>
            <a:r>
              <a:rPr sz="2400" spc="-89" baseline="4629" dirty="0">
                <a:latin typeface="Times New Roman"/>
                <a:cs typeface="Times New Roman"/>
              </a:rPr>
              <a:t> </a:t>
            </a:r>
            <a:r>
              <a:rPr sz="2400" spc="22" baseline="4629" dirty="0">
                <a:latin typeface="Times New Roman"/>
                <a:cs typeface="Times New Roman"/>
              </a:rPr>
              <a:t>0</a:t>
            </a:r>
            <a:r>
              <a:rPr sz="2400" baseline="4629" dirty="0">
                <a:latin typeface="Times New Roman"/>
                <a:cs typeface="Times New Roman"/>
              </a:rPr>
              <a:t> </a:t>
            </a:r>
            <a:r>
              <a:rPr sz="2400" spc="-172" baseline="4629" dirty="0">
                <a:latin typeface="Times New Roman"/>
                <a:cs typeface="Times New Roman"/>
              </a:rPr>
              <a:t> 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spc="-7" baseline="4629" dirty="0">
                <a:latin typeface="Times New Roman"/>
                <a:cs typeface="Times New Roman"/>
              </a:rPr>
              <a:t>м</a:t>
            </a:r>
            <a:r>
              <a:rPr sz="2400" baseline="4629" dirty="0">
                <a:latin typeface="Times New Roman"/>
                <a:cs typeface="Times New Roman"/>
              </a:rPr>
              <a:t>овою </a:t>
            </a:r>
            <a:r>
              <a:rPr sz="2400" spc="-127" baseline="4629" dirty="0">
                <a:latin typeface="Times New Roman"/>
                <a:cs typeface="Times New Roman"/>
              </a:rPr>
              <a:t> </a:t>
            </a:r>
            <a:r>
              <a:rPr sz="2400" i="1" baseline="4444" dirty="0">
                <a:latin typeface="Symbol"/>
                <a:cs typeface="Symbol"/>
              </a:rPr>
              <a:t></a:t>
            </a:r>
            <a:r>
              <a:rPr sz="2400" spc="-7" baseline="-15873" dirty="0">
                <a:latin typeface="Times New Roman"/>
                <a:cs typeface="Times New Roman"/>
              </a:rPr>
              <a:t>2</a:t>
            </a:r>
            <a:r>
              <a:rPr sz="2400" spc="15" baseline="-15873" dirty="0">
                <a:latin typeface="Times New Roman"/>
                <a:cs typeface="Times New Roman"/>
              </a:rPr>
              <a:t>0</a:t>
            </a:r>
            <a:r>
              <a:rPr sz="2400" spc="82" baseline="-15873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Symbol"/>
                <a:cs typeface="Symbol"/>
              </a:rPr>
              <a:t></a:t>
            </a:r>
            <a:r>
              <a:rPr sz="2400" i="1" spc="-7" baseline="4444" dirty="0">
                <a:latin typeface="Symbol"/>
                <a:cs typeface="Symbol"/>
              </a:rPr>
              <a:t></a:t>
            </a:r>
            <a:r>
              <a:rPr sz="2400" spc="-82" baseline="4444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Symbol"/>
                <a:cs typeface="Symbol"/>
              </a:rPr>
              <a:t>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37" baseline="4629" dirty="0">
                <a:latin typeface="Symbol"/>
                <a:cs typeface="Symbol"/>
              </a:rPr>
              <a:t></a:t>
            </a:r>
            <a:r>
              <a:rPr sz="2400" spc="120" baseline="4629" dirty="0">
                <a:latin typeface="Times New Roman"/>
                <a:cs typeface="Times New Roman"/>
              </a:rPr>
              <a:t> </a:t>
            </a:r>
            <a:r>
              <a:rPr sz="2400" i="1" spc="-7" baseline="4444" dirty="0">
                <a:latin typeface="Symbol"/>
                <a:cs typeface="Symbol"/>
              </a:rPr>
              <a:t></a:t>
            </a:r>
            <a:r>
              <a:rPr sz="2400" spc="-7" baseline="-15873" dirty="0">
                <a:latin typeface="Times New Roman"/>
                <a:cs typeface="Times New Roman"/>
              </a:rPr>
              <a:t>0</a:t>
            </a:r>
            <a:r>
              <a:rPr sz="2400" spc="15" baseline="-15873" dirty="0">
                <a:latin typeface="Times New Roman"/>
                <a:cs typeface="Times New Roman"/>
              </a:rPr>
              <a:t>2</a:t>
            </a:r>
            <a:r>
              <a:rPr sz="2400" spc="82" baseline="-15873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Symbol"/>
                <a:cs typeface="Symbol"/>
              </a:rPr>
              <a:t></a:t>
            </a:r>
            <a:r>
              <a:rPr sz="2400" i="1" spc="-7" baseline="4444" dirty="0">
                <a:latin typeface="Symbol"/>
                <a:cs typeface="Symbol"/>
              </a:rPr>
              <a:t></a:t>
            </a:r>
            <a:r>
              <a:rPr sz="2400" spc="-82" baseline="4444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Symbol"/>
                <a:cs typeface="Symbol"/>
              </a:rPr>
              <a:t>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, то </a:t>
            </a:r>
            <a:r>
              <a:rPr sz="2400" spc="-7" baseline="4629" dirty="0">
                <a:latin typeface="Times New Roman"/>
                <a:cs typeface="Times New Roman"/>
              </a:rPr>
              <a:t>м</a:t>
            </a:r>
            <a:r>
              <a:rPr sz="2400" baseline="4629" dirty="0">
                <a:latin typeface="Times New Roman"/>
                <a:cs typeface="Times New Roman"/>
              </a:rPr>
              <a:t>ножина</a:t>
            </a:r>
            <a:r>
              <a:rPr sz="2400" spc="7" baseline="4629" dirty="0">
                <a:latin typeface="Times New Roman"/>
                <a:cs typeface="Times New Roman"/>
              </a:rPr>
              <a:t> 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spc="-7" baseline="4629" dirty="0">
                <a:latin typeface="Times New Roman"/>
                <a:cs typeface="Times New Roman"/>
              </a:rPr>
              <a:t>с</a:t>
            </a:r>
            <a:r>
              <a:rPr sz="2400" baseline="4629" dirty="0">
                <a:latin typeface="Times New Roman"/>
                <a:cs typeface="Times New Roman"/>
              </a:rPr>
              <a:t>іх</a:t>
            </a:r>
            <a:r>
              <a:rPr sz="2400" spc="15" baseline="4629" dirty="0">
                <a:latin typeface="Times New Roman"/>
                <a:cs typeface="Times New Roman"/>
              </a:rPr>
              <a:t> </a:t>
            </a:r>
            <a:r>
              <a:rPr sz="2400" spc="-7" baseline="4629" dirty="0">
                <a:latin typeface="Times New Roman"/>
                <a:cs typeface="Times New Roman"/>
              </a:rPr>
              <a:t>м</a:t>
            </a:r>
            <a:r>
              <a:rPr sz="2400" baseline="4629" dirty="0">
                <a:latin typeface="Times New Roman"/>
                <a:cs typeface="Times New Roman"/>
              </a:rPr>
              <a:t>ожли</a:t>
            </a:r>
            <a:r>
              <a:rPr sz="2400" spc="-7" baseline="4629" dirty="0">
                <a:latin typeface="Times New Roman"/>
                <a:cs typeface="Times New Roman"/>
              </a:rPr>
              <a:t>в</a:t>
            </a:r>
            <a:r>
              <a:rPr sz="2400" baseline="4629" dirty="0">
                <a:latin typeface="Times New Roman"/>
                <a:cs typeface="Times New Roman"/>
              </a:rPr>
              <a:t>их</a:t>
            </a:r>
            <a:r>
              <a:rPr sz="2400" spc="1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о</a:t>
            </a:r>
            <a:r>
              <a:rPr sz="2400" spc="-22" baseline="4629" dirty="0">
                <a:latin typeface="Times New Roman"/>
                <a:cs typeface="Times New Roman"/>
              </a:rPr>
              <a:t>р</a:t>
            </a:r>
            <a:r>
              <a:rPr sz="2400" baseline="4629" dirty="0">
                <a:latin typeface="Times New Roman"/>
                <a:cs typeface="Times New Roman"/>
              </a:rPr>
              <a:t>іє</a:t>
            </a:r>
            <a:r>
              <a:rPr sz="2400" spc="7" baseline="4629" dirty="0">
                <a:latin typeface="Times New Roman"/>
                <a:cs typeface="Times New Roman"/>
              </a:rPr>
              <a:t>н</a:t>
            </a:r>
            <a:r>
              <a:rPr sz="2400" baseline="4629" dirty="0">
                <a:latin typeface="Times New Roman"/>
                <a:cs typeface="Times New Roman"/>
              </a:rPr>
              <a:t>т</a:t>
            </a:r>
            <a:r>
              <a:rPr sz="2400" spc="-7" baseline="4629" dirty="0">
                <a:latin typeface="Times New Roman"/>
                <a:cs typeface="Times New Roman"/>
              </a:rPr>
              <a:t>а</a:t>
            </a:r>
            <a:r>
              <a:rPr sz="2400" baseline="4629" dirty="0">
                <a:latin typeface="Times New Roman"/>
                <a:cs typeface="Times New Roman"/>
              </a:rPr>
              <a:t>ц</a:t>
            </a:r>
            <a:r>
              <a:rPr sz="2400" spc="-15" baseline="4629" dirty="0">
                <a:latin typeface="Times New Roman"/>
                <a:cs typeface="Times New Roman"/>
              </a:rPr>
              <a:t>і</a:t>
            </a:r>
            <a:r>
              <a:rPr sz="2400" baseline="4629" dirty="0">
                <a:latin typeface="Times New Roman"/>
                <a:cs typeface="Times New Roman"/>
              </a:rPr>
              <a:t>й </a:t>
            </a:r>
            <a:r>
              <a:rPr sz="2400" spc="-7" baseline="4629" dirty="0">
                <a:latin typeface="Times New Roman"/>
                <a:cs typeface="Times New Roman"/>
              </a:rPr>
              <a:t>м</a:t>
            </a:r>
            <a:r>
              <a:rPr sz="2400" baseline="4629" dirty="0">
                <a:latin typeface="Times New Roman"/>
                <a:cs typeface="Times New Roman"/>
              </a:rPr>
              <a:t>оже</a:t>
            </a:r>
            <a:r>
              <a:rPr sz="2400" spc="-15" baseline="4629" dirty="0">
                <a:latin typeface="Times New Roman"/>
                <a:cs typeface="Times New Roman"/>
              </a:rPr>
              <a:t> </a:t>
            </a:r>
            <a:r>
              <a:rPr sz="2400" spc="15" baseline="4629" dirty="0">
                <a:latin typeface="Times New Roman"/>
                <a:cs typeface="Times New Roman"/>
              </a:rPr>
              <a:t>б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baseline="4629" dirty="0">
                <a:latin typeface="Times New Roman"/>
                <a:cs typeface="Times New Roman"/>
              </a:rPr>
              <a:t>ти з</a:t>
            </a:r>
            <a:r>
              <a:rPr sz="2400" spc="-7" baseline="4629" dirty="0">
                <a:latin typeface="Times New Roman"/>
                <a:cs typeface="Times New Roman"/>
              </a:rPr>
              <a:t>в</a:t>
            </a:r>
            <a:r>
              <a:rPr sz="2400" baseline="4629" dirty="0">
                <a:latin typeface="Times New Roman"/>
                <a:cs typeface="Times New Roman"/>
              </a:rPr>
              <a:t>ед</a:t>
            </a:r>
            <a:r>
              <a:rPr sz="2400" spc="-7" baseline="4629" dirty="0">
                <a:latin typeface="Times New Roman"/>
                <a:cs typeface="Times New Roman"/>
              </a:rPr>
              <a:t>е</a:t>
            </a:r>
            <a:r>
              <a:rPr sz="2400" baseline="4629" dirty="0">
                <a:latin typeface="Times New Roman"/>
                <a:cs typeface="Times New Roman"/>
              </a:rPr>
              <a:t>на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до двох, </a:t>
            </a:r>
            <a:r>
              <a:rPr sz="1600" dirty="0">
                <a:latin typeface="Times New Roman"/>
                <a:cs typeface="Times New Roman"/>
              </a:rPr>
              <a:t>які </a:t>
            </a:r>
            <a:r>
              <a:rPr sz="1600" spc="-5" dirty="0">
                <a:latin typeface="Times New Roman"/>
                <a:cs typeface="Times New Roman"/>
              </a:rPr>
              <a:t>ві</a:t>
            </a:r>
            <a:r>
              <a:rPr sz="1600" dirty="0">
                <a:latin typeface="Times New Roman"/>
                <a:cs typeface="Times New Roman"/>
              </a:rPr>
              <a:t>дрі</a:t>
            </a:r>
            <a:r>
              <a:rPr sz="1600" spc="-5" dirty="0">
                <a:latin typeface="Times New Roman"/>
                <a:cs typeface="Times New Roman"/>
              </a:rPr>
              <a:t>з</a:t>
            </a:r>
            <a:r>
              <a:rPr sz="1600" dirty="0">
                <a:latin typeface="Times New Roman"/>
                <a:cs typeface="Times New Roman"/>
              </a:rPr>
              <a:t>ня</a:t>
            </a:r>
            <a:r>
              <a:rPr sz="1600" spc="-10" dirty="0">
                <a:latin typeface="Times New Roman"/>
                <a:cs typeface="Times New Roman"/>
              </a:rPr>
              <a:t>ю</a:t>
            </a:r>
            <a:r>
              <a:rPr sz="1600" dirty="0">
                <a:latin typeface="Times New Roman"/>
                <a:cs typeface="Times New Roman"/>
              </a:rPr>
              <a:t>ть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я на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к</a:t>
            </a:r>
            <a:r>
              <a:rPr sz="1600" spc="-25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π</a:t>
            </a:r>
            <a:r>
              <a:rPr sz="1600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19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pPr algn="ctr" rtl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692696"/>
            <a:ext cx="8784976" cy="2376264"/>
          </a:xfrm>
          <a:prstGeom prst="rect">
            <a:avLst/>
          </a:prstGeom>
        </p:spPr>
        <p:txBody>
          <a:bodyPr/>
          <a:lstStyle/>
          <a:p>
            <a:pPr marL="0" lvl="0" indent="35560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зорових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цифровий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вид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560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Метод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потенціалів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розпізнавання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560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 Метод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нормалізації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плоских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560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Кластеризація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5560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ифіка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ція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77072"/>
            <a:ext cx="8749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355600" algn="just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Duda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R.O. Hart P.E. Pattern Classification and Scene Analysis, Jon Wiley Sons New York. 1973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3" indent="355600" algn="just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Главач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В.,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Шлезингер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М.И. Десять лекций по статистическому и структурному распознаванию образов. К.: 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думка, 2004.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irtc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org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ua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image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Files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Schles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esh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10_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full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pdf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3" indent="355600" algn="just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Keinosuke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Fukunaga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Sntroduction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statistical pattern recognition. Academic press, New York and London. 1973.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3" indent="355600" algn="just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Вапник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В.Н.,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Червоненкис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А.Я. Теория распознавания образов М.: Наука, 1974. — 416 с.</a:t>
            </a:r>
          </a:p>
          <a:p>
            <a:pPr marL="0" lvl="3" indent="355600" algn="just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Murphy K.P. Machine Learning: A Probabilistic Perspective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Massachusetts Institute of Technology, 2012. — 1067 p. — ISBN: 0262018020, 978-0262018029.</a:t>
            </a:r>
            <a:endPara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3" indent="355600" algn="just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Cristopher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M. Bishop.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Hfnnthn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recognition and machine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ltarning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Soringer-Verlag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2019/ -960p.-ISBN  978-0387-31073-2.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429000"/>
            <a:ext cx="8229600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19088" marR="0" lvl="0" indent="-3190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Література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7863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/>
          <p:cNvSpPr txBox="1"/>
          <p:nvPr/>
        </p:nvSpPr>
        <p:spPr>
          <a:xfrm>
            <a:off x="215008" y="188640"/>
            <a:ext cx="8749480" cy="60490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37465" indent="177800" algn="just">
              <a:lnSpc>
                <a:spcPct val="94000"/>
              </a:lnSpc>
              <a:spcBef>
                <a:spcPts val="25"/>
              </a:spcBef>
            </a:pPr>
            <a:r>
              <a:rPr sz="1600" dirty="0" err="1" smtClean="0">
                <a:latin typeface="Times New Roman"/>
                <a:cs typeface="Times New Roman"/>
              </a:rPr>
              <a:t>Для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однозначного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орієнтування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необхідна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така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характеристика,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яка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різко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змінюється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повороті </a:t>
            </a:r>
            <a:r>
              <a:rPr sz="2400" baseline="4629" dirty="0">
                <a:latin typeface="Times New Roman"/>
                <a:cs typeface="Times New Roman"/>
              </a:rPr>
              <a:t>на</a:t>
            </a:r>
            <a:r>
              <a:rPr sz="2400" spc="-3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кут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i="1" baseline="4629" dirty="0">
                <a:latin typeface="Times New Roman"/>
                <a:cs typeface="Times New Roman"/>
              </a:rPr>
              <a:t>π</a:t>
            </a:r>
            <a:r>
              <a:rPr sz="2400" baseline="4629" dirty="0">
                <a:latin typeface="Times New Roman"/>
                <a:cs typeface="Times New Roman"/>
              </a:rPr>
              <a:t>.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Таким</a:t>
            </a:r>
            <a:r>
              <a:rPr sz="2400" spc="-2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є</a:t>
            </a:r>
            <a:r>
              <a:rPr sz="2400" spc="-1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момент</a:t>
            </a:r>
            <a:r>
              <a:rPr sz="2400" spc="284" baseline="4629" dirty="0">
                <a:latin typeface="Times New Roman"/>
                <a:cs typeface="Times New Roman"/>
              </a:rPr>
              <a:t> </a:t>
            </a:r>
            <a:r>
              <a:rPr sz="2400" i="1" baseline="4444" dirty="0">
                <a:latin typeface="Symbol"/>
                <a:cs typeface="Symbol"/>
              </a:rPr>
              <a:t></a:t>
            </a:r>
            <a:r>
              <a:rPr sz="2400" baseline="-15873" dirty="0">
                <a:latin typeface="Times New Roman"/>
                <a:cs typeface="Times New Roman"/>
              </a:rPr>
              <a:t>30</a:t>
            </a:r>
            <a:r>
              <a:rPr sz="2400" spc="89" baseline="-15873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Symbol"/>
                <a:cs typeface="Symbol"/>
              </a:rPr>
              <a:t></a:t>
            </a:r>
            <a:r>
              <a:rPr sz="2400" i="1" spc="-179" baseline="4444" dirty="0">
                <a:latin typeface="Symbol"/>
                <a:cs typeface="Symbol"/>
              </a:rPr>
              <a:t></a:t>
            </a:r>
            <a:r>
              <a:rPr sz="2400" spc="-67" baseline="4444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Symbol"/>
                <a:cs typeface="Symbol"/>
              </a:rPr>
              <a:t>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,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який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обчислюється</a:t>
            </a:r>
            <a:r>
              <a:rPr sz="2400" spc="-3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наступним</a:t>
            </a:r>
            <a:r>
              <a:rPr sz="2400" spc="-15" baseline="4629" dirty="0">
                <a:latin typeface="Times New Roman"/>
                <a:cs typeface="Times New Roman"/>
              </a:rPr>
              <a:t> чином:</a:t>
            </a:r>
            <a:endParaRPr sz="2400" baseline="4629" dirty="0">
              <a:latin typeface="Times New Roman"/>
              <a:cs typeface="Times New Roman"/>
            </a:endParaRPr>
          </a:p>
        </p:txBody>
      </p:sp>
      <p:pic>
        <p:nvPicPr>
          <p:cNvPr id="5122" name="Picture 2" descr="E:\Диск_E\НУБіП\Теорія_розпізнавання_образів\Лекції\Лекція_№3\Снимок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5716327" cy="288032"/>
          </a:xfrm>
          <a:prstGeom prst="rect">
            <a:avLst/>
          </a:prstGeom>
          <a:noFill/>
        </p:spPr>
      </p:pic>
      <p:sp>
        <p:nvSpPr>
          <p:cNvPr id="12" name="object 4"/>
          <p:cNvSpPr txBox="1"/>
          <p:nvPr/>
        </p:nvSpPr>
        <p:spPr>
          <a:xfrm>
            <a:off x="179512" y="1124744"/>
            <a:ext cx="8856984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indent="177800">
              <a:lnSpc>
                <a:spcPct val="100000"/>
              </a:lnSpc>
              <a:spcBef>
                <a:spcPts val="114"/>
              </a:spcBef>
            </a:pP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останньої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залежності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можна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вказати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такий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кут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ψ</a:t>
            </a:r>
            <a:r>
              <a:rPr sz="1600" baseline="-10416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якого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Symbol"/>
                <a:cs typeface="Symbol"/>
              </a:rPr>
              <a:t></a:t>
            </a:r>
            <a:r>
              <a:rPr sz="1600" baseline="-23809" dirty="0">
                <a:latin typeface="Times New Roman"/>
                <a:cs typeface="Times New Roman"/>
              </a:rPr>
              <a:t>11</a:t>
            </a:r>
            <a:r>
              <a:rPr sz="1600" spc="225" baseline="-238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Очевидно,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що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4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5776" y="1412776"/>
            <a:ext cx="3744416" cy="576064"/>
          </a:xfrm>
          <a:prstGeom prst="rect">
            <a:avLst/>
          </a:prstGeom>
        </p:spPr>
      </p:pic>
      <p:sp>
        <p:nvSpPr>
          <p:cNvPr id="16" name="object 6"/>
          <p:cNvSpPr txBox="1"/>
          <p:nvPr/>
        </p:nvSpPr>
        <p:spPr>
          <a:xfrm>
            <a:off x="107504" y="2060848"/>
            <a:ext cx="8928992" cy="2274276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30480" indent="177800" algn="just">
              <a:lnSpc>
                <a:spcPct val="112599"/>
              </a:lnSpc>
              <a:spcBef>
                <a:spcPts val="204"/>
              </a:spcBef>
            </a:pPr>
            <a:r>
              <a:rPr lang="uk-UA" sz="1600" spc="-5" dirty="0" smtClean="0">
                <a:latin typeface="Times New Roman"/>
                <a:cs typeface="Times New Roman"/>
              </a:rPr>
              <a:t>В</a:t>
            </a:r>
            <a:r>
              <a:rPr sz="1600" dirty="0" err="1" smtClean="0">
                <a:latin typeface="Times New Roman"/>
                <a:cs typeface="Times New Roman"/>
              </a:rPr>
              <a:t>икон</a:t>
            </a:r>
            <a:r>
              <a:rPr sz="1600" spc="-5" dirty="0" err="1" smtClean="0">
                <a:latin typeface="Times New Roman"/>
                <a:cs typeface="Times New Roman"/>
              </a:rPr>
              <a:t>а</a:t>
            </a:r>
            <a:r>
              <a:rPr sz="1600" dirty="0" err="1" smtClean="0">
                <a:latin typeface="Times New Roman"/>
                <a:cs typeface="Times New Roman"/>
              </a:rPr>
              <a:t>ння</a:t>
            </a:r>
            <a:r>
              <a:rPr sz="1600" spc="70" dirty="0" smtClean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м</a:t>
            </a:r>
            <a:r>
              <a:rPr sz="1600" dirty="0">
                <a:latin typeface="Times New Roman"/>
                <a:cs typeface="Times New Roman"/>
              </a:rPr>
              <a:t>ови 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i="1" spc="-75" dirty="0">
                <a:latin typeface="Symbol"/>
                <a:cs typeface="Symbol"/>
              </a:rPr>
              <a:t></a:t>
            </a:r>
            <a:r>
              <a:rPr sz="1600" spc="-7" baseline="-23809" dirty="0">
                <a:latin typeface="Times New Roman"/>
                <a:cs typeface="Times New Roman"/>
              </a:rPr>
              <a:t>1</a:t>
            </a:r>
            <a:r>
              <a:rPr sz="1600" spc="7" baseline="-23809" dirty="0">
                <a:latin typeface="Times New Roman"/>
                <a:cs typeface="Times New Roman"/>
              </a:rPr>
              <a:t>1</a:t>
            </a:r>
            <a:r>
              <a:rPr sz="1600" baseline="-23809" dirty="0">
                <a:latin typeface="Times New Roman"/>
                <a:cs typeface="Times New Roman"/>
              </a:rPr>
              <a:t> </a:t>
            </a:r>
            <a:r>
              <a:rPr sz="1600" spc="-22" baseline="-23809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зп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ч</a:t>
            </a:r>
            <a:r>
              <a:rPr sz="1600" spc="-25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є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</a:t>
            </a:r>
            <a:r>
              <a:rPr sz="1600" spc="5" dirty="0">
                <a:latin typeface="Times New Roman"/>
                <a:cs typeface="Times New Roman"/>
              </a:rPr>
              <a:t>н</a:t>
            </a:r>
            <a:r>
              <a:rPr sz="1600" dirty="0">
                <a:latin typeface="Times New Roman"/>
                <a:cs typeface="Times New Roman"/>
              </a:rPr>
              <a:t>озн</a:t>
            </a:r>
            <a:r>
              <a:rPr sz="1600" spc="-5" dirty="0">
                <a:latin typeface="Times New Roman"/>
                <a:cs typeface="Times New Roman"/>
              </a:rPr>
              <a:t>ач</a:t>
            </a:r>
            <a:r>
              <a:rPr sz="1600" dirty="0">
                <a:latin typeface="Times New Roman"/>
                <a:cs typeface="Times New Roman"/>
              </a:rPr>
              <a:t>но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ті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оріє</a:t>
            </a:r>
            <a:r>
              <a:rPr sz="1600" spc="5" dirty="0">
                <a:latin typeface="Times New Roman"/>
                <a:cs typeface="Times New Roman"/>
              </a:rPr>
              <a:t>н</a:t>
            </a:r>
            <a:r>
              <a:rPr sz="1600" spc="10" dirty="0">
                <a:latin typeface="Times New Roman"/>
                <a:cs typeface="Times New Roman"/>
              </a:rPr>
              <a:t>т</a:t>
            </a:r>
            <a:r>
              <a:rPr sz="1600" spc="-40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ння,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кіл</a:t>
            </a:r>
            <a:r>
              <a:rPr sz="1600" spc="5" dirty="0">
                <a:latin typeface="Times New Roman"/>
                <a:cs typeface="Times New Roman"/>
              </a:rPr>
              <a:t>ь</a:t>
            </a:r>
            <a:r>
              <a:rPr sz="1600" spc="-10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</a:t>
            </a:r>
            <a:r>
              <a:rPr sz="1600" spc="-15" dirty="0">
                <a:latin typeface="Times New Roman"/>
                <a:cs typeface="Times New Roman"/>
              </a:rPr>
              <a:t>р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повороті зобр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ння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к</a:t>
            </a:r>
            <a:r>
              <a:rPr sz="1600" spc="-40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2</a:t>
            </a:r>
            <a:r>
              <a:rPr sz="1600" i="1" dirty="0">
                <a:latin typeface="Times New Roman"/>
                <a:cs typeface="Times New Roman"/>
              </a:rPr>
              <a:t>π</a:t>
            </a:r>
            <a:r>
              <a:rPr sz="1600" i="1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є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ч</a:t>
            </a:r>
            <a:r>
              <a:rPr sz="1600" dirty="0">
                <a:latin typeface="Times New Roman"/>
                <a:cs typeface="Times New Roman"/>
              </a:rPr>
              <a:t>от</a:t>
            </a:r>
            <a:r>
              <a:rPr sz="1600" spc="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ри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полож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ння,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dirty="0">
                <a:latin typeface="Times New Roman"/>
                <a:cs typeface="Times New Roman"/>
              </a:rPr>
              <a:t>я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х 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i="1" spc="-75" dirty="0">
                <a:latin typeface="Symbol"/>
                <a:cs typeface="Symbol"/>
              </a:rPr>
              <a:t></a:t>
            </a:r>
            <a:r>
              <a:rPr sz="1600" spc="-7" baseline="-23809" dirty="0">
                <a:latin typeface="Times New Roman"/>
                <a:cs typeface="Times New Roman"/>
              </a:rPr>
              <a:t>1</a:t>
            </a:r>
            <a:r>
              <a:rPr sz="1600" spc="7" baseline="-23809" dirty="0">
                <a:latin typeface="Times New Roman"/>
                <a:cs typeface="Times New Roman"/>
              </a:rPr>
              <a:t>1</a:t>
            </a:r>
            <a:r>
              <a:rPr sz="1600" baseline="-23809" dirty="0">
                <a:latin typeface="Times New Roman"/>
                <a:cs typeface="Times New Roman"/>
              </a:rPr>
              <a:t> </a:t>
            </a:r>
            <a:r>
              <a:rPr sz="1600" spc="-22" baseline="-23809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0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Мож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пок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ти,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якщо 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i="1" spc="-75" dirty="0">
                <a:latin typeface="Symbol"/>
                <a:cs typeface="Symbol"/>
              </a:rPr>
              <a:t></a:t>
            </a:r>
            <a:r>
              <a:rPr sz="1600" spc="-7" baseline="-23809" dirty="0">
                <a:latin typeface="Times New Roman"/>
                <a:cs typeface="Times New Roman"/>
              </a:rPr>
              <a:t>1</a:t>
            </a:r>
            <a:r>
              <a:rPr sz="1600" spc="7" baseline="-23809" dirty="0">
                <a:latin typeface="Times New Roman"/>
                <a:cs typeface="Times New Roman"/>
              </a:rPr>
              <a:t>1</a:t>
            </a:r>
            <a:r>
              <a:rPr sz="1600" baseline="-23809" dirty="0">
                <a:latin typeface="Times New Roman"/>
                <a:cs typeface="Times New Roman"/>
              </a:rPr>
              <a:t> </a:t>
            </a:r>
            <a:r>
              <a:rPr sz="1600" spc="-22" baseline="-23809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Symbol"/>
                <a:cs typeface="Symbol"/>
              </a:rPr>
              <a:t>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0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5" dirty="0">
                <a:latin typeface="Times New Roman"/>
                <a:cs typeface="Times New Roman"/>
              </a:rPr>
              <a:t>д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н </a:t>
            </a:r>
            <a:r>
              <a:rPr sz="2400" spc="-7" baseline="4629" dirty="0">
                <a:latin typeface="Times New Roman"/>
                <a:cs typeface="Times New Roman"/>
              </a:rPr>
              <a:t>м</a:t>
            </a:r>
            <a:r>
              <a:rPr sz="2400" baseline="4629" dirty="0">
                <a:latin typeface="Times New Roman"/>
                <a:cs typeface="Times New Roman"/>
              </a:rPr>
              <a:t>о</a:t>
            </a:r>
            <a:r>
              <a:rPr sz="2400" spc="-7" baseline="4629" dirty="0">
                <a:latin typeface="Times New Roman"/>
                <a:cs typeface="Times New Roman"/>
              </a:rPr>
              <a:t>ме</a:t>
            </a:r>
            <a:r>
              <a:rPr sz="2400" baseline="4629" dirty="0">
                <a:latin typeface="Times New Roman"/>
                <a:cs typeface="Times New Roman"/>
              </a:rPr>
              <a:t>нтів </a:t>
            </a:r>
            <a:r>
              <a:rPr sz="2400" spc="-37" baseline="4629" dirty="0">
                <a:latin typeface="Times New Roman"/>
                <a:cs typeface="Times New Roman"/>
              </a:rPr>
              <a:t> </a:t>
            </a:r>
            <a:r>
              <a:rPr sz="2400" i="1" baseline="4444" dirty="0">
                <a:latin typeface="Symbol"/>
                <a:cs typeface="Symbol"/>
              </a:rPr>
              <a:t></a:t>
            </a:r>
            <a:r>
              <a:rPr sz="2400" spc="-7" baseline="-15873" dirty="0">
                <a:latin typeface="Times New Roman"/>
                <a:cs typeface="Times New Roman"/>
              </a:rPr>
              <a:t>2</a:t>
            </a:r>
            <a:r>
              <a:rPr sz="2400" spc="15" baseline="-15873" dirty="0">
                <a:latin typeface="Times New Roman"/>
                <a:cs typeface="Times New Roman"/>
              </a:rPr>
              <a:t>0</a:t>
            </a:r>
            <a:r>
              <a:rPr sz="2400" spc="82" baseline="-15873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Symbol"/>
                <a:cs typeface="Symbol"/>
              </a:rPr>
              <a:t></a:t>
            </a:r>
            <a:r>
              <a:rPr sz="2400" i="1" spc="-7" baseline="4444" dirty="0">
                <a:latin typeface="Symbol"/>
                <a:cs typeface="Symbol"/>
              </a:rPr>
              <a:t></a:t>
            </a:r>
            <a:r>
              <a:rPr sz="2400" spc="-82" baseline="444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Symbol"/>
                <a:cs typeface="Symbol"/>
              </a:rPr>
              <a:t></a:t>
            </a:r>
            <a:r>
              <a:rPr sz="2400" spc="15" baseline="4629" dirty="0">
                <a:latin typeface="Times New Roman"/>
                <a:cs typeface="Times New Roman"/>
              </a:rPr>
              <a:t>,</a:t>
            </a:r>
            <a:r>
              <a:rPr sz="2400" spc="120" baseline="4629" dirty="0">
                <a:latin typeface="Times New Roman"/>
                <a:cs typeface="Times New Roman"/>
              </a:rPr>
              <a:t> </a:t>
            </a:r>
            <a:r>
              <a:rPr sz="2400" i="1" spc="-15" baseline="4444" dirty="0">
                <a:latin typeface="Symbol"/>
                <a:cs typeface="Symbol"/>
              </a:rPr>
              <a:t></a:t>
            </a:r>
            <a:r>
              <a:rPr sz="2400" spc="-7" baseline="-15873" dirty="0">
                <a:latin typeface="Times New Roman"/>
                <a:cs typeface="Times New Roman"/>
              </a:rPr>
              <a:t>0</a:t>
            </a:r>
            <a:r>
              <a:rPr sz="2400" spc="15" baseline="-15873" dirty="0">
                <a:latin typeface="Times New Roman"/>
                <a:cs typeface="Times New Roman"/>
              </a:rPr>
              <a:t>2</a:t>
            </a:r>
            <a:r>
              <a:rPr sz="2400" spc="82" baseline="-15873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Symbol"/>
                <a:cs typeface="Symbol"/>
              </a:rPr>
              <a:t></a:t>
            </a:r>
            <a:r>
              <a:rPr sz="2400" i="1" spc="-7" baseline="4444" dirty="0">
                <a:latin typeface="Symbol"/>
                <a:cs typeface="Symbol"/>
              </a:rPr>
              <a:t></a:t>
            </a:r>
            <a:r>
              <a:rPr sz="2400" spc="-75" baseline="4444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Symbol"/>
                <a:cs typeface="Symbol"/>
              </a:rPr>
              <a:t>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н</a:t>
            </a:r>
            <a:r>
              <a:rPr sz="2400" spc="-7" baseline="4629" dirty="0">
                <a:latin typeface="Times New Roman"/>
                <a:cs typeface="Times New Roman"/>
              </a:rPr>
              <a:t>а</a:t>
            </a:r>
            <a:r>
              <a:rPr sz="2400" spc="15" baseline="4629" dirty="0">
                <a:latin typeface="Times New Roman"/>
                <a:cs typeface="Times New Roman"/>
              </a:rPr>
              <a:t>б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spc="-7" baseline="4629" dirty="0">
                <a:latin typeface="Times New Roman"/>
                <a:cs typeface="Times New Roman"/>
              </a:rPr>
              <a:t>в</a:t>
            </a:r>
            <a:r>
              <a:rPr sz="2400" spc="-15" baseline="4629" dirty="0">
                <a:latin typeface="Times New Roman"/>
                <a:cs typeface="Times New Roman"/>
              </a:rPr>
              <a:t>а</a:t>
            </a:r>
            <a:r>
              <a:rPr sz="2400" baseline="4629" dirty="0">
                <a:latin typeface="Times New Roman"/>
                <a:cs typeface="Times New Roman"/>
              </a:rPr>
              <a:t>є</a:t>
            </a:r>
            <a:r>
              <a:rPr sz="2400" spc="104" baseline="4629" dirty="0">
                <a:latin typeface="Times New Roman"/>
                <a:cs typeface="Times New Roman"/>
              </a:rPr>
              <a:t> </a:t>
            </a:r>
            <a:r>
              <a:rPr sz="2400" spc="-7" baseline="4629" dirty="0">
                <a:latin typeface="Times New Roman"/>
                <a:cs typeface="Times New Roman"/>
              </a:rPr>
              <a:t>сво</a:t>
            </a:r>
            <a:r>
              <a:rPr sz="2400" baseline="4629" dirty="0">
                <a:latin typeface="Times New Roman"/>
                <a:cs typeface="Times New Roman"/>
              </a:rPr>
              <a:t>є</a:t>
            </a:r>
            <a:r>
              <a:rPr sz="2400" spc="120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н</a:t>
            </a:r>
            <a:r>
              <a:rPr sz="2400" spc="-7" baseline="4629" dirty="0">
                <a:latin typeface="Times New Roman"/>
                <a:cs typeface="Times New Roman"/>
              </a:rPr>
              <a:t>а</a:t>
            </a:r>
            <a:r>
              <a:rPr sz="2400" baseline="4629" dirty="0">
                <a:latin typeface="Times New Roman"/>
                <a:cs typeface="Times New Roman"/>
              </a:rPr>
              <a:t>йбільше</a:t>
            </a:r>
            <a:r>
              <a:rPr sz="2400" spc="7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зн</a:t>
            </a:r>
            <a:r>
              <a:rPr sz="2400" spc="-7" baseline="4629" dirty="0">
                <a:latin typeface="Times New Roman"/>
                <a:cs typeface="Times New Roman"/>
              </a:rPr>
              <a:t>аче</a:t>
            </a:r>
            <a:r>
              <a:rPr sz="2400" baseline="4629" dirty="0">
                <a:latin typeface="Times New Roman"/>
                <a:cs typeface="Times New Roman"/>
              </a:rPr>
              <a:t>ння,</a:t>
            </a:r>
            <a:r>
              <a:rPr sz="2400" spc="8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а</a:t>
            </a:r>
            <a:r>
              <a:rPr sz="2400" spc="97" baseline="4629" dirty="0">
                <a:latin typeface="Times New Roman"/>
                <a:cs typeface="Times New Roman"/>
              </a:rPr>
              <a:t> </a:t>
            </a:r>
            <a:r>
              <a:rPr sz="2400" spc="-15" baseline="4629" dirty="0">
                <a:latin typeface="Times New Roman"/>
                <a:cs typeface="Times New Roman"/>
              </a:rPr>
              <a:t>і</a:t>
            </a:r>
            <a:r>
              <a:rPr sz="2400" baseline="4629" dirty="0">
                <a:latin typeface="Times New Roman"/>
                <a:cs typeface="Times New Roman"/>
              </a:rPr>
              <a:t>нший</a:t>
            </a:r>
            <a:r>
              <a:rPr sz="2400" spc="13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—</a:t>
            </a:r>
            <a:r>
              <a:rPr sz="2400" spc="89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н</a:t>
            </a:r>
            <a:r>
              <a:rPr sz="2400" spc="-7" baseline="4629" dirty="0">
                <a:latin typeface="Times New Roman"/>
                <a:cs typeface="Times New Roman"/>
              </a:rPr>
              <a:t>а</a:t>
            </a:r>
            <a:r>
              <a:rPr sz="2400" baseline="4629" dirty="0">
                <a:latin typeface="Times New Roman"/>
                <a:cs typeface="Times New Roman"/>
              </a:rPr>
              <a:t>й</a:t>
            </a:r>
            <a:r>
              <a:rPr sz="2400" spc="-7" baseline="4629" dirty="0">
                <a:latin typeface="Times New Roman"/>
                <a:cs typeface="Times New Roman"/>
              </a:rPr>
              <a:t>ме</a:t>
            </a:r>
            <a:r>
              <a:rPr sz="2400" baseline="4629" dirty="0">
                <a:latin typeface="Times New Roman"/>
                <a:cs typeface="Times New Roman"/>
              </a:rPr>
              <a:t>нш</a:t>
            </a:r>
            <a:r>
              <a:rPr sz="2400" spc="-7" baseline="4629" dirty="0">
                <a:latin typeface="Times New Roman"/>
                <a:cs typeface="Times New Roman"/>
              </a:rPr>
              <a:t>е</a:t>
            </a:r>
            <a:r>
              <a:rPr sz="2400" baseline="4629" dirty="0">
                <a:latin typeface="Times New Roman"/>
                <a:cs typeface="Times New Roman"/>
              </a:rPr>
              <a:t>.</a:t>
            </a:r>
            <a:r>
              <a:rPr sz="2400" spc="104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Т</a:t>
            </a:r>
            <a:r>
              <a:rPr sz="2400" spc="-22" baseline="4629" dirty="0">
                <a:latin typeface="Times New Roman"/>
                <a:cs typeface="Times New Roman"/>
              </a:rPr>
              <a:t>о</a:t>
            </a:r>
            <a:r>
              <a:rPr sz="2400" spc="7" baseline="4629" dirty="0">
                <a:latin typeface="Times New Roman"/>
                <a:cs typeface="Times New Roman"/>
              </a:rPr>
              <a:t>м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baseline="4629" dirty="0">
                <a:latin typeface="Times New Roman"/>
                <a:cs typeface="Times New Roman"/>
              </a:rPr>
              <a:t>,</a:t>
            </a:r>
            <a:r>
              <a:rPr sz="2400" spc="104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якщо</a:t>
            </a:r>
            <a:r>
              <a:rPr sz="2400" spc="120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до</a:t>
            </a:r>
            <a:r>
              <a:rPr sz="2400" spc="7" baseline="4629" dirty="0">
                <a:latin typeface="Times New Roman"/>
                <a:cs typeface="Times New Roman"/>
              </a:rPr>
              <a:t>п</a:t>
            </a:r>
            <a:r>
              <a:rPr sz="2400" baseline="4629" dirty="0">
                <a:latin typeface="Times New Roman"/>
                <a:cs typeface="Times New Roman"/>
              </a:rPr>
              <a:t>овн</a:t>
            </a:r>
            <a:r>
              <a:rPr sz="2400" spc="-15" baseline="4629" dirty="0">
                <a:latin typeface="Times New Roman"/>
                <a:cs typeface="Times New Roman"/>
              </a:rPr>
              <a:t>ит</a:t>
            </a:r>
            <a:r>
              <a:rPr sz="2400" baseline="4629" dirty="0">
                <a:latin typeface="Times New Roman"/>
                <a:cs typeface="Times New Roman"/>
              </a:rPr>
              <a:t>и 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spc="7" baseline="4629" dirty="0">
                <a:latin typeface="Times New Roman"/>
                <a:cs typeface="Times New Roman"/>
              </a:rPr>
              <a:t>м</a:t>
            </a:r>
            <a:r>
              <a:rPr sz="2400" spc="15" baseline="4629" dirty="0">
                <a:latin typeface="Times New Roman"/>
                <a:cs typeface="Times New Roman"/>
              </a:rPr>
              <a:t>о</a:t>
            </a:r>
            <a:r>
              <a:rPr sz="2400" spc="30" baseline="4629" dirty="0">
                <a:latin typeface="Times New Roman"/>
                <a:cs typeface="Times New Roman"/>
              </a:rPr>
              <a:t>в</a:t>
            </a:r>
            <a:r>
              <a:rPr sz="2400" baseline="4629" dirty="0">
                <a:latin typeface="Times New Roman"/>
                <a:cs typeface="Times New Roman"/>
              </a:rPr>
              <a:t>у </a:t>
            </a:r>
            <a:r>
              <a:rPr sz="2400" spc="-157" baseline="4629" dirty="0">
                <a:latin typeface="Times New Roman"/>
                <a:cs typeface="Times New Roman"/>
              </a:rPr>
              <a:t> </a:t>
            </a:r>
            <a:r>
              <a:rPr sz="2400" i="1" spc="-112" baseline="4444" dirty="0">
                <a:latin typeface="Symbol"/>
                <a:cs typeface="Symbol"/>
              </a:rPr>
              <a:t></a:t>
            </a:r>
            <a:r>
              <a:rPr sz="2400" spc="-7" baseline="-15873" dirty="0">
                <a:latin typeface="Times New Roman"/>
                <a:cs typeface="Times New Roman"/>
              </a:rPr>
              <a:t>1</a:t>
            </a:r>
            <a:r>
              <a:rPr sz="2400" spc="7" baseline="-15873" dirty="0">
                <a:latin typeface="Times New Roman"/>
                <a:cs typeface="Times New Roman"/>
              </a:rPr>
              <a:t>1</a:t>
            </a:r>
            <a:r>
              <a:rPr sz="2400" baseline="-15873" dirty="0">
                <a:latin typeface="Times New Roman"/>
                <a:cs typeface="Times New Roman"/>
              </a:rPr>
              <a:t> </a:t>
            </a:r>
            <a:r>
              <a:rPr sz="2400" spc="-22" baseline="-15873" dirty="0">
                <a:latin typeface="Times New Roman"/>
                <a:cs typeface="Times New Roman"/>
              </a:rPr>
              <a:t> </a:t>
            </a:r>
            <a:r>
              <a:rPr sz="2400" spc="22" baseline="4629" dirty="0">
                <a:latin typeface="Symbol"/>
                <a:cs typeface="Symbol"/>
              </a:rPr>
              <a:t></a:t>
            </a:r>
            <a:r>
              <a:rPr sz="2400" spc="-89" baseline="4629" dirty="0">
                <a:latin typeface="Times New Roman"/>
                <a:cs typeface="Times New Roman"/>
              </a:rPr>
              <a:t> </a:t>
            </a:r>
            <a:r>
              <a:rPr sz="2400" spc="22" baseline="4629" dirty="0">
                <a:latin typeface="Times New Roman"/>
                <a:cs typeface="Times New Roman"/>
              </a:rPr>
              <a:t>0</a:t>
            </a:r>
            <a:r>
              <a:rPr sz="2400" baseline="4629" dirty="0">
                <a:latin typeface="Times New Roman"/>
                <a:cs typeface="Times New Roman"/>
              </a:rPr>
              <a:t> </a:t>
            </a:r>
            <a:r>
              <a:rPr sz="2400" spc="-172" baseline="4629" dirty="0">
                <a:latin typeface="Times New Roman"/>
                <a:cs typeface="Times New Roman"/>
              </a:rPr>
              <a:t> 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spc="-7" baseline="4629" dirty="0">
                <a:latin typeface="Times New Roman"/>
                <a:cs typeface="Times New Roman"/>
              </a:rPr>
              <a:t>м</a:t>
            </a:r>
            <a:r>
              <a:rPr sz="2400" baseline="4629" dirty="0">
                <a:latin typeface="Times New Roman"/>
                <a:cs typeface="Times New Roman"/>
              </a:rPr>
              <a:t>овою </a:t>
            </a:r>
            <a:r>
              <a:rPr sz="2400" spc="-127" baseline="4629" dirty="0">
                <a:latin typeface="Times New Roman"/>
                <a:cs typeface="Times New Roman"/>
              </a:rPr>
              <a:t> </a:t>
            </a:r>
            <a:r>
              <a:rPr sz="2400" i="1" baseline="4444" dirty="0">
                <a:latin typeface="Symbol"/>
                <a:cs typeface="Symbol"/>
              </a:rPr>
              <a:t></a:t>
            </a:r>
            <a:r>
              <a:rPr sz="2400" spc="-7" baseline="-15873" dirty="0">
                <a:latin typeface="Times New Roman"/>
                <a:cs typeface="Times New Roman"/>
              </a:rPr>
              <a:t>2</a:t>
            </a:r>
            <a:r>
              <a:rPr sz="2400" spc="15" baseline="-15873" dirty="0">
                <a:latin typeface="Times New Roman"/>
                <a:cs typeface="Times New Roman"/>
              </a:rPr>
              <a:t>0</a:t>
            </a:r>
            <a:r>
              <a:rPr sz="2400" spc="82" baseline="-15873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Symbol"/>
                <a:cs typeface="Symbol"/>
              </a:rPr>
              <a:t></a:t>
            </a:r>
            <a:r>
              <a:rPr sz="2400" i="1" spc="-7" baseline="4444" dirty="0">
                <a:latin typeface="Symbol"/>
                <a:cs typeface="Symbol"/>
              </a:rPr>
              <a:t></a:t>
            </a:r>
            <a:r>
              <a:rPr sz="2400" spc="-82" baseline="4444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Symbol"/>
                <a:cs typeface="Symbol"/>
              </a:rPr>
              <a:t>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37" baseline="4629" dirty="0">
                <a:latin typeface="Symbol"/>
                <a:cs typeface="Symbol"/>
              </a:rPr>
              <a:t></a:t>
            </a:r>
            <a:r>
              <a:rPr sz="2400" spc="120" baseline="4629" dirty="0">
                <a:latin typeface="Times New Roman"/>
                <a:cs typeface="Times New Roman"/>
              </a:rPr>
              <a:t> </a:t>
            </a:r>
            <a:r>
              <a:rPr sz="2400" i="1" spc="-7" baseline="4444" dirty="0">
                <a:latin typeface="Symbol"/>
                <a:cs typeface="Symbol"/>
              </a:rPr>
              <a:t></a:t>
            </a:r>
            <a:r>
              <a:rPr sz="2400" spc="-7" baseline="-15873" dirty="0">
                <a:latin typeface="Times New Roman"/>
                <a:cs typeface="Times New Roman"/>
              </a:rPr>
              <a:t>0</a:t>
            </a:r>
            <a:r>
              <a:rPr sz="2400" spc="15" baseline="-15873" dirty="0">
                <a:latin typeface="Times New Roman"/>
                <a:cs typeface="Times New Roman"/>
              </a:rPr>
              <a:t>2</a:t>
            </a:r>
            <a:r>
              <a:rPr sz="2400" spc="82" baseline="-15873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Symbol"/>
                <a:cs typeface="Symbol"/>
              </a:rPr>
              <a:t></a:t>
            </a:r>
            <a:r>
              <a:rPr sz="2400" i="1" spc="-7" baseline="4444" dirty="0">
                <a:latin typeface="Symbol"/>
                <a:cs typeface="Symbol"/>
              </a:rPr>
              <a:t></a:t>
            </a:r>
            <a:r>
              <a:rPr sz="2400" spc="-82" baseline="4444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Symbol"/>
                <a:cs typeface="Symbol"/>
              </a:rPr>
              <a:t>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, то </a:t>
            </a:r>
            <a:r>
              <a:rPr sz="2400" spc="-7" baseline="4629" dirty="0">
                <a:latin typeface="Times New Roman"/>
                <a:cs typeface="Times New Roman"/>
              </a:rPr>
              <a:t>м</a:t>
            </a:r>
            <a:r>
              <a:rPr sz="2400" baseline="4629" dirty="0">
                <a:latin typeface="Times New Roman"/>
                <a:cs typeface="Times New Roman"/>
              </a:rPr>
              <a:t>ножина</a:t>
            </a:r>
            <a:r>
              <a:rPr sz="2400" spc="7" baseline="4629" dirty="0">
                <a:latin typeface="Times New Roman"/>
                <a:cs typeface="Times New Roman"/>
              </a:rPr>
              <a:t> 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spc="-7" baseline="4629" dirty="0">
                <a:latin typeface="Times New Roman"/>
                <a:cs typeface="Times New Roman"/>
              </a:rPr>
              <a:t>с</a:t>
            </a:r>
            <a:r>
              <a:rPr sz="2400" baseline="4629" dirty="0">
                <a:latin typeface="Times New Roman"/>
                <a:cs typeface="Times New Roman"/>
              </a:rPr>
              <a:t>іх</a:t>
            </a:r>
            <a:r>
              <a:rPr sz="2400" spc="15" baseline="4629" dirty="0">
                <a:latin typeface="Times New Roman"/>
                <a:cs typeface="Times New Roman"/>
              </a:rPr>
              <a:t> </a:t>
            </a:r>
            <a:r>
              <a:rPr sz="2400" spc="-7" baseline="4629" dirty="0">
                <a:latin typeface="Times New Roman"/>
                <a:cs typeface="Times New Roman"/>
              </a:rPr>
              <a:t>м</a:t>
            </a:r>
            <a:r>
              <a:rPr sz="2400" baseline="4629" dirty="0">
                <a:latin typeface="Times New Roman"/>
                <a:cs typeface="Times New Roman"/>
              </a:rPr>
              <a:t>ожли</a:t>
            </a:r>
            <a:r>
              <a:rPr sz="2400" spc="-7" baseline="4629" dirty="0">
                <a:latin typeface="Times New Roman"/>
                <a:cs typeface="Times New Roman"/>
              </a:rPr>
              <a:t>в</a:t>
            </a:r>
            <a:r>
              <a:rPr sz="2400" baseline="4629" dirty="0">
                <a:latin typeface="Times New Roman"/>
                <a:cs typeface="Times New Roman"/>
              </a:rPr>
              <a:t>их</a:t>
            </a:r>
            <a:r>
              <a:rPr sz="2400" spc="1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о</a:t>
            </a:r>
            <a:r>
              <a:rPr sz="2400" spc="-22" baseline="4629" dirty="0">
                <a:latin typeface="Times New Roman"/>
                <a:cs typeface="Times New Roman"/>
              </a:rPr>
              <a:t>р</a:t>
            </a:r>
            <a:r>
              <a:rPr sz="2400" baseline="4629" dirty="0">
                <a:latin typeface="Times New Roman"/>
                <a:cs typeface="Times New Roman"/>
              </a:rPr>
              <a:t>іє</a:t>
            </a:r>
            <a:r>
              <a:rPr sz="2400" spc="7" baseline="4629" dirty="0">
                <a:latin typeface="Times New Roman"/>
                <a:cs typeface="Times New Roman"/>
              </a:rPr>
              <a:t>н</a:t>
            </a:r>
            <a:r>
              <a:rPr sz="2400" baseline="4629" dirty="0">
                <a:latin typeface="Times New Roman"/>
                <a:cs typeface="Times New Roman"/>
              </a:rPr>
              <a:t>т</a:t>
            </a:r>
            <a:r>
              <a:rPr sz="2400" spc="-7" baseline="4629" dirty="0">
                <a:latin typeface="Times New Roman"/>
                <a:cs typeface="Times New Roman"/>
              </a:rPr>
              <a:t>а</a:t>
            </a:r>
            <a:r>
              <a:rPr sz="2400" baseline="4629" dirty="0">
                <a:latin typeface="Times New Roman"/>
                <a:cs typeface="Times New Roman"/>
              </a:rPr>
              <a:t>ц</a:t>
            </a:r>
            <a:r>
              <a:rPr sz="2400" spc="-15" baseline="4629" dirty="0">
                <a:latin typeface="Times New Roman"/>
                <a:cs typeface="Times New Roman"/>
              </a:rPr>
              <a:t>і</a:t>
            </a:r>
            <a:r>
              <a:rPr sz="2400" baseline="4629" dirty="0">
                <a:latin typeface="Times New Roman"/>
                <a:cs typeface="Times New Roman"/>
              </a:rPr>
              <a:t>й </a:t>
            </a:r>
            <a:r>
              <a:rPr sz="2400" spc="-7" baseline="4629" dirty="0">
                <a:latin typeface="Times New Roman"/>
                <a:cs typeface="Times New Roman"/>
              </a:rPr>
              <a:t>м</a:t>
            </a:r>
            <a:r>
              <a:rPr sz="2400" baseline="4629" dirty="0">
                <a:latin typeface="Times New Roman"/>
                <a:cs typeface="Times New Roman"/>
              </a:rPr>
              <a:t>оже</a:t>
            </a:r>
            <a:r>
              <a:rPr sz="2400" spc="-15" baseline="4629" dirty="0">
                <a:latin typeface="Times New Roman"/>
                <a:cs typeface="Times New Roman"/>
              </a:rPr>
              <a:t> </a:t>
            </a:r>
            <a:r>
              <a:rPr sz="2400" spc="15" baseline="4629" dirty="0">
                <a:latin typeface="Times New Roman"/>
                <a:cs typeface="Times New Roman"/>
              </a:rPr>
              <a:t>б</a:t>
            </a:r>
            <a:r>
              <a:rPr sz="2400" spc="-37" baseline="4629" dirty="0">
                <a:latin typeface="Times New Roman"/>
                <a:cs typeface="Times New Roman"/>
              </a:rPr>
              <a:t>у</a:t>
            </a:r>
            <a:r>
              <a:rPr sz="2400" baseline="4629" dirty="0">
                <a:latin typeface="Times New Roman"/>
                <a:cs typeface="Times New Roman"/>
              </a:rPr>
              <a:t>ти з</a:t>
            </a:r>
            <a:r>
              <a:rPr sz="2400" spc="-7" baseline="4629" dirty="0">
                <a:latin typeface="Times New Roman"/>
                <a:cs typeface="Times New Roman"/>
              </a:rPr>
              <a:t>в</a:t>
            </a:r>
            <a:r>
              <a:rPr sz="2400" baseline="4629" dirty="0">
                <a:latin typeface="Times New Roman"/>
                <a:cs typeface="Times New Roman"/>
              </a:rPr>
              <a:t>ед</a:t>
            </a:r>
            <a:r>
              <a:rPr sz="2400" spc="-7" baseline="4629" dirty="0">
                <a:latin typeface="Times New Roman"/>
                <a:cs typeface="Times New Roman"/>
              </a:rPr>
              <a:t>е</a:t>
            </a:r>
            <a:r>
              <a:rPr sz="2400" baseline="4629" dirty="0">
                <a:latin typeface="Times New Roman"/>
                <a:cs typeface="Times New Roman"/>
              </a:rPr>
              <a:t>на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до двох, </a:t>
            </a:r>
            <a:r>
              <a:rPr sz="1600" dirty="0">
                <a:latin typeface="Times New Roman"/>
                <a:cs typeface="Times New Roman"/>
              </a:rPr>
              <a:t>які </a:t>
            </a:r>
            <a:r>
              <a:rPr sz="1600" spc="-5" dirty="0">
                <a:latin typeface="Times New Roman"/>
                <a:cs typeface="Times New Roman"/>
              </a:rPr>
              <a:t>ві</a:t>
            </a:r>
            <a:r>
              <a:rPr sz="1600" dirty="0">
                <a:latin typeface="Times New Roman"/>
                <a:cs typeface="Times New Roman"/>
              </a:rPr>
              <a:t>дрі</a:t>
            </a:r>
            <a:r>
              <a:rPr sz="1600" spc="-5" dirty="0">
                <a:latin typeface="Times New Roman"/>
                <a:cs typeface="Times New Roman"/>
              </a:rPr>
              <a:t>з</a:t>
            </a:r>
            <a:r>
              <a:rPr sz="1600" dirty="0">
                <a:latin typeface="Times New Roman"/>
                <a:cs typeface="Times New Roman"/>
              </a:rPr>
              <a:t>ня</a:t>
            </a:r>
            <a:r>
              <a:rPr sz="1600" spc="-10" dirty="0">
                <a:latin typeface="Times New Roman"/>
                <a:cs typeface="Times New Roman"/>
              </a:rPr>
              <a:t>ю</a:t>
            </a:r>
            <a:r>
              <a:rPr sz="1600" dirty="0">
                <a:latin typeface="Times New Roman"/>
                <a:cs typeface="Times New Roman"/>
              </a:rPr>
              <a:t>ть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я на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к</a:t>
            </a:r>
            <a:r>
              <a:rPr sz="1600" spc="-25" dirty="0">
                <a:latin typeface="Times New Roman"/>
                <a:cs typeface="Times New Roman"/>
              </a:rPr>
              <a:t>у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π</a:t>
            </a:r>
            <a:r>
              <a:rPr sz="1600" dirty="0">
                <a:latin typeface="Times New Roman"/>
                <a:cs typeface="Times New Roman"/>
              </a:rPr>
              <a:t>.</a:t>
            </a:r>
          </a:p>
          <a:p>
            <a:pPr marR="37465" indent="177800" algn="just">
              <a:lnSpc>
                <a:spcPct val="94000"/>
              </a:lnSpc>
              <a:spcBef>
                <a:spcPts val="25"/>
              </a:spcBef>
            </a:pP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однозначного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орієнтування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необхідна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така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характеристика,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яка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різко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змінюється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повороті </a:t>
            </a:r>
            <a:r>
              <a:rPr sz="2400" baseline="4629" dirty="0">
                <a:latin typeface="Times New Roman"/>
                <a:cs typeface="Times New Roman"/>
              </a:rPr>
              <a:t>на</a:t>
            </a:r>
            <a:r>
              <a:rPr sz="2400" spc="-3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кут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i="1" baseline="4629" dirty="0">
                <a:latin typeface="Times New Roman"/>
                <a:cs typeface="Times New Roman"/>
              </a:rPr>
              <a:t>π</a:t>
            </a:r>
            <a:r>
              <a:rPr sz="2400" baseline="4629" dirty="0">
                <a:latin typeface="Times New Roman"/>
                <a:cs typeface="Times New Roman"/>
              </a:rPr>
              <a:t>.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Таким</a:t>
            </a:r>
            <a:r>
              <a:rPr sz="2400" spc="-2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є</a:t>
            </a:r>
            <a:r>
              <a:rPr sz="2400" spc="-1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момент</a:t>
            </a:r>
            <a:r>
              <a:rPr sz="2400" spc="284" baseline="4629" dirty="0">
                <a:latin typeface="Times New Roman"/>
                <a:cs typeface="Times New Roman"/>
              </a:rPr>
              <a:t> </a:t>
            </a:r>
            <a:r>
              <a:rPr sz="2400" i="1" baseline="4444" dirty="0">
                <a:latin typeface="Symbol"/>
                <a:cs typeface="Symbol"/>
              </a:rPr>
              <a:t></a:t>
            </a:r>
            <a:r>
              <a:rPr sz="2400" baseline="-15873" dirty="0">
                <a:latin typeface="Times New Roman"/>
                <a:cs typeface="Times New Roman"/>
              </a:rPr>
              <a:t>30</a:t>
            </a:r>
            <a:r>
              <a:rPr sz="2400" spc="89" baseline="-15873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Symbol"/>
                <a:cs typeface="Symbol"/>
              </a:rPr>
              <a:t></a:t>
            </a:r>
            <a:r>
              <a:rPr sz="2400" i="1" spc="-179" baseline="4444" dirty="0">
                <a:latin typeface="Symbol"/>
                <a:cs typeface="Symbol"/>
              </a:rPr>
              <a:t></a:t>
            </a:r>
            <a:r>
              <a:rPr sz="2400" spc="-67" baseline="4444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Symbol"/>
                <a:cs typeface="Symbol"/>
              </a:rPr>
              <a:t>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,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який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обчислюється</a:t>
            </a:r>
            <a:r>
              <a:rPr sz="2400" spc="-3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наступним</a:t>
            </a:r>
            <a:r>
              <a:rPr sz="2400" spc="-15" baseline="4629" dirty="0">
                <a:latin typeface="Times New Roman"/>
                <a:cs typeface="Times New Roman"/>
              </a:rPr>
              <a:t> чином:</a:t>
            </a:r>
            <a:endParaRPr sz="2400" baseline="4629" dirty="0">
              <a:latin typeface="Times New Roman"/>
              <a:cs typeface="Times New Roman"/>
            </a:endParaRPr>
          </a:p>
        </p:txBody>
      </p:sp>
      <p:pic>
        <p:nvPicPr>
          <p:cNvPr id="1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9712" y="4365104"/>
            <a:ext cx="4896544" cy="216024"/>
          </a:xfrm>
          <a:prstGeom prst="rect">
            <a:avLst/>
          </a:prstGeom>
        </p:spPr>
      </p:pic>
      <p:sp>
        <p:nvSpPr>
          <p:cNvPr id="20" name="object 8"/>
          <p:cNvSpPr txBox="1"/>
          <p:nvPr/>
        </p:nvSpPr>
        <p:spPr>
          <a:xfrm>
            <a:off x="107504" y="4653136"/>
            <a:ext cx="892899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де</a:t>
            </a:r>
            <a:r>
              <a:rPr sz="1600" spc="4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початкові</a:t>
            </a:r>
            <a:r>
              <a:rPr sz="1600" spc="4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центральні</a:t>
            </a:r>
            <a:r>
              <a:rPr sz="1600" spc="4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моменти</a:t>
            </a:r>
            <a:r>
              <a:rPr sz="1600" spc="4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позначені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штрихом.</a:t>
            </a:r>
            <a:r>
              <a:rPr sz="1600" spc="4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4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останнього</a:t>
            </a:r>
            <a:r>
              <a:rPr sz="1600" spc="4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співвідношення</a:t>
            </a:r>
            <a:r>
              <a:rPr sz="1600" spc="4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випливає,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що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467544" y="4941168"/>
            <a:ext cx="1656184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875" i="1" baseline="4444" dirty="0">
                <a:latin typeface="Symbol"/>
                <a:cs typeface="Symbol"/>
              </a:rPr>
              <a:t></a:t>
            </a:r>
            <a:r>
              <a:rPr sz="1050" baseline="-15873" dirty="0">
                <a:latin typeface="Times New Roman"/>
                <a:cs typeface="Times New Roman"/>
              </a:rPr>
              <a:t>30</a:t>
            </a:r>
            <a:r>
              <a:rPr sz="1050" spc="67" baseline="-15873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Symbol"/>
                <a:cs typeface="Symbol"/>
              </a:rPr>
              <a:t></a:t>
            </a:r>
            <a:r>
              <a:rPr sz="1875" i="1" baseline="4444" dirty="0">
                <a:latin typeface="Symbol"/>
                <a:cs typeface="Symbol"/>
              </a:rPr>
              <a:t></a:t>
            </a:r>
            <a:r>
              <a:rPr sz="1875" spc="44" baseline="4444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</a:t>
            </a:r>
            <a:r>
              <a:rPr sz="1875" i="1" baseline="4444" dirty="0">
                <a:latin typeface="Symbol"/>
                <a:cs typeface="Symbol"/>
              </a:rPr>
              <a:t></a:t>
            </a:r>
            <a:r>
              <a:rPr sz="1875" spc="-82" baseline="4444" dirty="0">
                <a:latin typeface="Times New Roman"/>
                <a:cs typeface="Times New Roman"/>
              </a:rPr>
              <a:t> </a:t>
            </a:r>
            <a:r>
              <a:rPr sz="1550" spc="-114" dirty="0">
                <a:latin typeface="Symbol"/>
                <a:cs typeface="Symbol"/>
              </a:rPr>
              <a:t></a:t>
            </a:r>
            <a:r>
              <a:rPr sz="1550" spc="-140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</a:t>
            </a:r>
            <a:r>
              <a:rPr sz="1800" spc="-75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</a:t>
            </a:r>
            <a:r>
              <a:rPr sz="1875" i="1" baseline="4444" dirty="0">
                <a:latin typeface="Symbol"/>
                <a:cs typeface="Symbol"/>
              </a:rPr>
              <a:t></a:t>
            </a:r>
            <a:r>
              <a:rPr sz="1050" baseline="-15873" dirty="0">
                <a:latin typeface="Times New Roman"/>
                <a:cs typeface="Times New Roman"/>
              </a:rPr>
              <a:t>30</a:t>
            </a:r>
            <a:r>
              <a:rPr sz="1050" spc="75" baseline="-15873" dirty="0">
                <a:latin typeface="Times New Roman"/>
                <a:cs typeface="Times New Roman"/>
              </a:rPr>
              <a:t> </a:t>
            </a:r>
            <a:r>
              <a:rPr sz="1550" spc="-120" dirty="0">
                <a:latin typeface="Symbol"/>
                <a:cs typeface="Symbol"/>
              </a:rPr>
              <a:t></a:t>
            </a:r>
            <a:r>
              <a:rPr sz="1875" i="1" spc="-179" baseline="4444" dirty="0">
                <a:latin typeface="Symbol"/>
                <a:cs typeface="Symbol"/>
              </a:rPr>
              <a:t></a:t>
            </a:r>
            <a:r>
              <a:rPr sz="1875" spc="-82" baseline="4444" dirty="0">
                <a:latin typeface="Times New Roman"/>
                <a:cs typeface="Times New Roman"/>
              </a:rPr>
              <a:t> </a:t>
            </a:r>
            <a:r>
              <a:rPr sz="1550" spc="-114" dirty="0">
                <a:latin typeface="Symbol"/>
                <a:cs typeface="Symbol"/>
              </a:rPr>
              <a:t></a:t>
            </a:r>
            <a:r>
              <a:rPr sz="1550" spc="-190" dirty="0">
                <a:latin typeface="Times New Roman"/>
                <a:cs typeface="Times New Roman"/>
              </a:rPr>
              <a:t> </a:t>
            </a:r>
            <a:r>
              <a:rPr sz="1800" spc="-75" baseline="4629" dirty="0">
                <a:latin typeface="Times New Roman"/>
                <a:cs typeface="Times New Roman"/>
              </a:rPr>
              <a:t>.</a:t>
            </a:r>
            <a:endParaRPr sz="1800" baseline="4629" dirty="0">
              <a:latin typeface="Times New Roman"/>
              <a:cs typeface="Times New Roman"/>
            </a:endParaRPr>
          </a:p>
        </p:txBody>
      </p:sp>
      <p:sp>
        <p:nvSpPr>
          <p:cNvPr id="22" name="object 10"/>
          <p:cNvSpPr txBox="1"/>
          <p:nvPr/>
        </p:nvSpPr>
        <p:spPr>
          <a:xfrm>
            <a:off x="1976409" y="4941168"/>
            <a:ext cx="7167591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600" dirty="0">
                <a:latin typeface="Times New Roman"/>
                <a:cs typeface="Times New Roman"/>
              </a:rPr>
              <a:t>Тому,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вважаючи,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стандартному</a:t>
            </a:r>
            <a:r>
              <a:rPr sz="1600" spc="4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зображенню</a:t>
            </a:r>
            <a:r>
              <a:rPr sz="1600" spc="4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відповідає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значення</a:t>
            </a:r>
            <a:r>
              <a:rPr sz="1600" spc="175" dirty="0">
                <a:latin typeface="Times New Roman"/>
                <a:cs typeface="Times New Roman"/>
              </a:rPr>
              <a:t>  </a:t>
            </a:r>
            <a:r>
              <a:rPr sz="1600" i="1" dirty="0">
                <a:latin typeface="Symbol"/>
                <a:cs typeface="Symbol"/>
              </a:rPr>
              <a:t></a:t>
            </a:r>
            <a:r>
              <a:rPr sz="1600" baseline="-23809" dirty="0">
                <a:latin typeface="Times New Roman"/>
                <a:cs typeface="Times New Roman"/>
              </a:rPr>
              <a:t>30</a:t>
            </a:r>
            <a:r>
              <a:rPr sz="1600" spc="315" baseline="-238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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,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107504" y="5229200"/>
            <a:ext cx="8928992" cy="102463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r>
              <a:rPr sz="1600" dirty="0">
                <a:latin typeface="Times New Roman"/>
                <a:cs typeface="Times New Roman"/>
              </a:rPr>
              <a:t>отримаємо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наступні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умови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однозначної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орієнтації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проекції:</a:t>
            </a:r>
            <a:endParaRPr sz="1600" dirty="0">
              <a:latin typeface="Times New Roman"/>
              <a:cs typeface="Times New Roman"/>
            </a:endParaRPr>
          </a:p>
          <a:p>
            <a:pPr marL="2816225">
              <a:lnSpc>
                <a:spcPct val="100000"/>
              </a:lnSpc>
              <a:spcBef>
                <a:spcPts val="490"/>
              </a:spcBef>
            </a:pPr>
            <a:r>
              <a:rPr sz="2000" i="1" baseline="4444" dirty="0">
                <a:latin typeface="Symbol"/>
                <a:cs typeface="Symbol"/>
              </a:rPr>
              <a:t></a:t>
            </a:r>
            <a:r>
              <a:rPr sz="2000" baseline="-15873" dirty="0">
                <a:latin typeface="Times New Roman"/>
                <a:cs typeface="Times New Roman"/>
              </a:rPr>
              <a:t>11</a:t>
            </a:r>
            <a:r>
              <a:rPr sz="2000" spc="225" baseline="-15873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Symbol"/>
                <a:cs typeface="Symbol"/>
              </a:rPr>
              <a:t></a:t>
            </a:r>
            <a:r>
              <a:rPr sz="2000" spc="-104" baseline="4629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Times New Roman"/>
                <a:cs typeface="Times New Roman"/>
              </a:rPr>
              <a:t>0,</a:t>
            </a:r>
            <a:r>
              <a:rPr sz="2000" spc="465" baseline="4629" dirty="0">
                <a:latin typeface="Times New Roman"/>
                <a:cs typeface="Times New Roman"/>
              </a:rPr>
              <a:t> </a:t>
            </a:r>
            <a:r>
              <a:rPr sz="2000" i="1" baseline="4444" dirty="0">
                <a:latin typeface="Symbol"/>
                <a:cs typeface="Symbol"/>
              </a:rPr>
              <a:t></a:t>
            </a:r>
            <a:r>
              <a:rPr sz="2000" baseline="-15873" dirty="0">
                <a:latin typeface="Times New Roman"/>
                <a:cs typeface="Times New Roman"/>
              </a:rPr>
              <a:t>20</a:t>
            </a:r>
            <a:r>
              <a:rPr sz="2000" spc="82" baseline="-15873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Symbol"/>
                <a:cs typeface="Symbol"/>
              </a:rPr>
              <a:t></a:t>
            </a:r>
            <a:r>
              <a:rPr sz="2000" i="1" spc="-172" baseline="4444" dirty="0">
                <a:latin typeface="Symbol"/>
                <a:cs typeface="Symbol"/>
              </a:rPr>
              <a:t></a:t>
            </a:r>
            <a:r>
              <a:rPr sz="2000" spc="-82" baseline="4444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Symbol"/>
                <a:cs typeface="Symbol"/>
              </a:rPr>
              <a:t>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Symbol"/>
                <a:cs typeface="Symbol"/>
              </a:rPr>
              <a:t></a:t>
            </a:r>
            <a:r>
              <a:rPr sz="2000" spc="120" baseline="4629" dirty="0">
                <a:latin typeface="Times New Roman"/>
                <a:cs typeface="Times New Roman"/>
              </a:rPr>
              <a:t> </a:t>
            </a:r>
            <a:r>
              <a:rPr sz="2000" i="1" baseline="4444" dirty="0">
                <a:latin typeface="Symbol"/>
                <a:cs typeface="Symbol"/>
              </a:rPr>
              <a:t></a:t>
            </a:r>
            <a:r>
              <a:rPr sz="2000" baseline="-15873" dirty="0">
                <a:latin typeface="Times New Roman"/>
                <a:cs typeface="Times New Roman"/>
              </a:rPr>
              <a:t>02</a:t>
            </a:r>
            <a:r>
              <a:rPr sz="2000" spc="89" baseline="-15873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Symbol"/>
                <a:cs typeface="Symbol"/>
              </a:rPr>
              <a:t></a:t>
            </a:r>
            <a:r>
              <a:rPr sz="2000" i="1" spc="-172" baseline="4444" dirty="0">
                <a:latin typeface="Symbol"/>
                <a:cs typeface="Symbol"/>
              </a:rPr>
              <a:t></a:t>
            </a:r>
            <a:r>
              <a:rPr sz="2000" spc="-89" baseline="444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</a:t>
            </a:r>
            <a:r>
              <a:rPr sz="2000" baseline="4629" dirty="0">
                <a:latin typeface="Times New Roman"/>
                <a:cs typeface="Times New Roman"/>
              </a:rPr>
              <a:t>,</a:t>
            </a:r>
            <a:r>
              <a:rPr sz="2000" spc="457" baseline="4629" dirty="0">
                <a:latin typeface="Times New Roman"/>
                <a:cs typeface="Times New Roman"/>
              </a:rPr>
              <a:t> </a:t>
            </a:r>
            <a:r>
              <a:rPr sz="2000" i="1" baseline="4444" dirty="0">
                <a:latin typeface="Symbol"/>
                <a:cs typeface="Symbol"/>
              </a:rPr>
              <a:t></a:t>
            </a:r>
            <a:r>
              <a:rPr sz="2000" baseline="-15873" dirty="0">
                <a:latin typeface="Times New Roman"/>
                <a:cs typeface="Times New Roman"/>
              </a:rPr>
              <a:t>30</a:t>
            </a:r>
            <a:r>
              <a:rPr sz="2000" spc="307" baseline="-15873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Symbol"/>
                <a:cs typeface="Symbol"/>
              </a:rPr>
              <a:t></a:t>
            </a:r>
            <a:r>
              <a:rPr sz="2000" spc="-104" baseline="4629" dirty="0">
                <a:latin typeface="Times New Roman"/>
                <a:cs typeface="Times New Roman"/>
              </a:rPr>
              <a:t> </a:t>
            </a:r>
            <a:r>
              <a:rPr sz="2000" baseline="4629" dirty="0">
                <a:latin typeface="Times New Roman"/>
                <a:cs typeface="Times New Roman"/>
              </a:rPr>
              <a:t>0</a:t>
            </a:r>
            <a:r>
              <a:rPr sz="2000" spc="-254" baseline="4629" dirty="0">
                <a:latin typeface="Times New Roman"/>
                <a:cs typeface="Times New Roman"/>
              </a:rPr>
              <a:t> </a:t>
            </a:r>
            <a:r>
              <a:rPr sz="2000" spc="-75" baseline="4629" dirty="0">
                <a:latin typeface="Times New Roman"/>
                <a:cs typeface="Times New Roman"/>
              </a:rPr>
              <a:t>.</a:t>
            </a:r>
            <a:endParaRPr sz="2000" baseline="4629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95"/>
              </a:spcBef>
            </a:pPr>
            <a:r>
              <a:rPr sz="1600" dirty="0">
                <a:latin typeface="Times New Roman"/>
                <a:cs typeface="Times New Roman"/>
              </a:rPr>
              <a:t>Після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знаходження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координат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х</a:t>
            </a:r>
            <a:r>
              <a:rPr sz="1600" i="1" baseline="-10416" dirty="0">
                <a:latin typeface="Times New Roman"/>
                <a:cs typeface="Times New Roman"/>
              </a:rPr>
              <a:t>с</a:t>
            </a:r>
            <a:r>
              <a:rPr sz="1600" i="1" spc="135" baseline="-104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у</a:t>
            </a:r>
            <a:r>
              <a:rPr sz="1600" i="1" baseline="-10416" dirty="0">
                <a:latin typeface="Times New Roman"/>
                <a:cs typeface="Times New Roman"/>
              </a:rPr>
              <a:t>с</a:t>
            </a:r>
            <a:r>
              <a:rPr sz="1600" i="1" spc="135" baseline="-104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обчислення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моментів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можна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скористатися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формулою: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4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512" y="6237312"/>
            <a:ext cx="3981362" cy="45788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211960" y="6309320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>
              <a:spcBef>
                <a:spcPts val="100"/>
              </a:spcBef>
            </a:pPr>
            <a:r>
              <a:rPr lang="ru-RU" sz="1600" dirty="0" smtClean="0">
                <a:latin typeface="Times New Roman"/>
                <a:cs typeface="Times New Roman"/>
              </a:rPr>
              <a:t>де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i="1" dirty="0" err="1" smtClean="0">
                <a:latin typeface="Times New Roman"/>
                <a:cs typeface="Times New Roman"/>
              </a:rPr>
              <a:t>х</a:t>
            </a:r>
            <a:r>
              <a:rPr lang="ru-RU" sz="1600" i="1" baseline="-10416" dirty="0" err="1" smtClean="0">
                <a:latin typeface="Times New Roman"/>
                <a:cs typeface="Times New Roman"/>
              </a:rPr>
              <a:t>i</a:t>
            </a:r>
            <a:r>
              <a:rPr lang="ru-RU" sz="1600" i="1" spc="142" baseline="-10416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та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i="1" dirty="0" err="1" smtClean="0">
                <a:latin typeface="Times New Roman"/>
                <a:cs typeface="Times New Roman"/>
              </a:rPr>
              <a:t>у</a:t>
            </a:r>
            <a:r>
              <a:rPr lang="ru-RU" sz="1600" i="1" baseline="-10416" dirty="0" err="1" smtClean="0">
                <a:latin typeface="Times New Roman"/>
                <a:cs typeface="Times New Roman"/>
              </a:rPr>
              <a:t>i</a:t>
            </a:r>
            <a:r>
              <a:rPr lang="ru-RU" sz="1600" i="1" spc="142" baseline="-10416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—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координати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і-го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елемента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зображення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до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центрування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20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6309320"/>
            <a:ext cx="3888432" cy="467104"/>
          </a:xfrm>
          <a:prstGeom prst="rect">
            <a:avLst/>
          </a:prstGeom>
        </p:spPr>
      </p:pic>
      <p:sp>
        <p:nvSpPr>
          <p:cNvPr id="15" name="object 14"/>
          <p:cNvSpPr txBox="1"/>
          <p:nvPr/>
        </p:nvSpPr>
        <p:spPr>
          <a:xfrm>
            <a:off x="107504" y="188640"/>
            <a:ext cx="89289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177800" algn="just"/>
            <a:r>
              <a:rPr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зображень,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симетрії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вище,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порядку,</a:t>
            </a:r>
            <a:r>
              <a:rPr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умова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(1) не є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застосовною,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2339752" y="476672"/>
            <a:ext cx="705678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ts val="1805"/>
              </a:lnSpc>
            </a:pPr>
            <a:r>
              <a:rPr sz="2400" i="1" spc="-30" baseline="4444" dirty="0" smtClean="0">
                <a:latin typeface="Symbol"/>
                <a:cs typeface="Symbol"/>
              </a:rPr>
              <a:t></a:t>
            </a:r>
            <a:r>
              <a:rPr sz="2400" spc="-30" baseline="-15873" dirty="0">
                <a:latin typeface="Times New Roman"/>
                <a:cs typeface="Times New Roman"/>
              </a:rPr>
              <a:t>11</a:t>
            </a:r>
            <a:r>
              <a:rPr sz="2400" spc="7" baseline="-15873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Symbol"/>
                <a:cs typeface="Symbol"/>
              </a:rPr>
              <a:t></a:t>
            </a:r>
            <a:r>
              <a:rPr sz="2400" i="1" spc="-179" baseline="4444" dirty="0">
                <a:latin typeface="Symbol"/>
                <a:cs typeface="Symbol"/>
              </a:rPr>
              <a:t></a:t>
            </a:r>
            <a:r>
              <a:rPr sz="2400" spc="-82" baseline="4444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Symbol"/>
                <a:cs typeface="Symbol"/>
              </a:rPr>
              <a:t>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Symbol"/>
                <a:cs typeface="Symbol"/>
              </a:rPr>
              <a:t></a:t>
            </a:r>
            <a:r>
              <a:rPr sz="2400" spc="-9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0</a:t>
            </a:r>
            <a:r>
              <a:rPr sz="2400" spc="-240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,</a:t>
            </a:r>
            <a:r>
              <a:rPr sz="2400" spc="300" baseline="4629" dirty="0">
                <a:latin typeface="Times New Roman"/>
                <a:cs typeface="Times New Roman"/>
              </a:rPr>
              <a:t> </a:t>
            </a:r>
            <a:r>
              <a:rPr sz="2400" i="1" baseline="4444" dirty="0">
                <a:latin typeface="Symbol"/>
                <a:cs typeface="Symbol"/>
              </a:rPr>
              <a:t></a:t>
            </a:r>
            <a:r>
              <a:rPr sz="2400" baseline="-15873" dirty="0">
                <a:latin typeface="Times New Roman"/>
                <a:cs typeface="Times New Roman"/>
              </a:rPr>
              <a:t>20</a:t>
            </a:r>
            <a:r>
              <a:rPr sz="2400" spc="82" baseline="-15873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Symbol"/>
                <a:cs typeface="Symbol"/>
              </a:rPr>
              <a:t></a:t>
            </a:r>
            <a:r>
              <a:rPr sz="2400" i="1" spc="-179" baseline="4444" dirty="0">
                <a:latin typeface="Symbol"/>
                <a:cs typeface="Symbol"/>
              </a:rPr>
              <a:t></a:t>
            </a:r>
            <a:r>
              <a:rPr sz="2400" spc="-75" baseline="4444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Symbol"/>
                <a:cs typeface="Symbol"/>
              </a:rPr>
              <a:t>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Symbol"/>
                <a:cs typeface="Symbol"/>
              </a:rPr>
              <a:t></a:t>
            </a:r>
            <a:r>
              <a:rPr sz="2400" spc="120" baseline="4629" dirty="0">
                <a:latin typeface="Times New Roman"/>
                <a:cs typeface="Times New Roman"/>
              </a:rPr>
              <a:t> </a:t>
            </a:r>
            <a:r>
              <a:rPr sz="2400" i="1" baseline="4444" dirty="0">
                <a:latin typeface="Symbol"/>
                <a:cs typeface="Symbol"/>
              </a:rPr>
              <a:t></a:t>
            </a:r>
            <a:r>
              <a:rPr sz="2400" baseline="-15873" dirty="0">
                <a:latin typeface="Times New Roman"/>
                <a:cs typeface="Times New Roman"/>
              </a:rPr>
              <a:t>02</a:t>
            </a:r>
            <a:r>
              <a:rPr sz="2400" spc="89" baseline="-15873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Symbol"/>
                <a:cs typeface="Symbol"/>
              </a:rPr>
              <a:t></a:t>
            </a:r>
            <a:r>
              <a:rPr sz="2400" i="1" spc="-179" baseline="4444" dirty="0">
                <a:latin typeface="Symbol"/>
                <a:cs typeface="Symbol"/>
              </a:rPr>
              <a:t></a:t>
            </a:r>
            <a:r>
              <a:rPr sz="2400" spc="-82" baseline="4444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Symbol"/>
                <a:cs typeface="Symbol"/>
              </a:rPr>
              <a:t>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. Для таких</a:t>
            </a:r>
            <a:r>
              <a:rPr sz="2400" spc="1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зображень</a:t>
            </a:r>
            <a:r>
              <a:rPr sz="2400" spc="-1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застосовують</a:t>
            </a:r>
            <a:r>
              <a:rPr sz="2400" spc="44" baseline="4629" dirty="0">
                <a:latin typeface="Times New Roman"/>
                <a:cs typeface="Times New Roman"/>
              </a:rPr>
              <a:t> </a:t>
            </a:r>
            <a:r>
              <a:rPr sz="2400" spc="-15" baseline="4629" dirty="0">
                <a:latin typeface="Times New Roman"/>
                <a:cs typeface="Times New Roman"/>
              </a:rPr>
              <a:t>умову</a:t>
            </a:r>
            <a:endParaRPr sz="2400" baseline="4629" dirty="0">
              <a:latin typeface="Times New Roman"/>
              <a:cs typeface="Times New Roman"/>
            </a:endParaRPr>
          </a:p>
        </p:txBody>
      </p:sp>
      <p:pic>
        <p:nvPicPr>
          <p:cNvPr id="26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836712"/>
            <a:ext cx="1224136" cy="216024"/>
          </a:xfrm>
          <a:prstGeom prst="rect">
            <a:avLst/>
          </a:prstGeom>
        </p:spPr>
      </p:pic>
      <p:sp>
        <p:nvSpPr>
          <p:cNvPr id="27" name="object 16"/>
          <p:cNvSpPr txBox="1"/>
          <p:nvPr/>
        </p:nvSpPr>
        <p:spPr>
          <a:xfrm>
            <a:off x="323528" y="1124744"/>
            <a:ext cx="55446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Для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виконання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цієї умови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виконують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поворот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кут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8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5856" y="1412776"/>
            <a:ext cx="3096344" cy="576064"/>
          </a:xfrm>
          <a:prstGeom prst="rect">
            <a:avLst/>
          </a:prstGeom>
        </p:spPr>
      </p:pic>
      <p:sp>
        <p:nvSpPr>
          <p:cNvPr id="29" name="object 18"/>
          <p:cNvSpPr txBox="1"/>
          <p:nvPr/>
        </p:nvSpPr>
        <p:spPr>
          <a:xfrm>
            <a:off x="107504" y="2132856"/>
            <a:ext cx="8928992" cy="97039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 marR="30480" indent="139700">
              <a:lnSpc>
                <a:spcPct val="110100"/>
              </a:lnSpc>
              <a:spcBef>
                <a:spcPts val="175"/>
              </a:spcBef>
            </a:pPr>
            <a:r>
              <a:rPr sz="2800" baseline="4629" dirty="0">
                <a:latin typeface="Times New Roman"/>
                <a:cs typeface="Times New Roman"/>
              </a:rPr>
              <a:t>Для</a:t>
            </a:r>
            <a:r>
              <a:rPr sz="2800" spc="209" baseline="4629" dirty="0">
                <a:latin typeface="Times New Roman"/>
                <a:cs typeface="Times New Roman"/>
              </a:rPr>
              <a:t> </a:t>
            </a:r>
            <a:r>
              <a:rPr sz="2800" baseline="4629" dirty="0">
                <a:latin typeface="Times New Roman"/>
                <a:cs typeface="Times New Roman"/>
              </a:rPr>
              <a:t>однозначного</a:t>
            </a:r>
            <a:r>
              <a:rPr sz="2800" spc="217" baseline="4629" dirty="0">
                <a:latin typeface="Times New Roman"/>
                <a:cs typeface="Times New Roman"/>
              </a:rPr>
              <a:t> </a:t>
            </a:r>
            <a:r>
              <a:rPr sz="2800" baseline="4629" dirty="0">
                <a:latin typeface="Times New Roman"/>
                <a:cs typeface="Times New Roman"/>
              </a:rPr>
              <a:t>орієнтування</a:t>
            </a:r>
            <a:r>
              <a:rPr sz="2800" spc="225" baseline="4629" dirty="0">
                <a:latin typeface="Times New Roman"/>
                <a:cs typeface="Times New Roman"/>
              </a:rPr>
              <a:t> </a:t>
            </a:r>
            <a:r>
              <a:rPr sz="2800" baseline="4629" dirty="0">
                <a:latin typeface="Times New Roman"/>
                <a:cs typeface="Times New Roman"/>
              </a:rPr>
              <a:t>тоді</a:t>
            </a:r>
            <a:r>
              <a:rPr sz="2800" spc="225" baseline="4629" dirty="0">
                <a:latin typeface="Times New Roman"/>
                <a:cs typeface="Times New Roman"/>
              </a:rPr>
              <a:t> </a:t>
            </a:r>
            <a:r>
              <a:rPr sz="2800" baseline="4629" dirty="0">
                <a:latin typeface="Times New Roman"/>
                <a:cs typeface="Times New Roman"/>
              </a:rPr>
              <a:t>використовується</a:t>
            </a:r>
            <a:r>
              <a:rPr sz="2800" spc="225" baseline="4629" dirty="0">
                <a:latin typeface="Times New Roman"/>
                <a:cs typeface="Times New Roman"/>
              </a:rPr>
              <a:t> </a:t>
            </a:r>
            <a:r>
              <a:rPr sz="2800" baseline="4629" dirty="0">
                <a:latin typeface="Times New Roman"/>
                <a:cs typeface="Times New Roman"/>
              </a:rPr>
              <a:t>наприклад</a:t>
            </a:r>
            <a:r>
              <a:rPr sz="2800" spc="240" baseline="4629" dirty="0">
                <a:latin typeface="Times New Roman"/>
                <a:cs typeface="Times New Roman"/>
              </a:rPr>
              <a:t> </a:t>
            </a:r>
            <a:r>
              <a:rPr sz="2800" baseline="4629" dirty="0">
                <a:latin typeface="Times New Roman"/>
                <a:cs typeface="Times New Roman"/>
              </a:rPr>
              <a:t>умова</a:t>
            </a:r>
            <a:r>
              <a:rPr sz="2800" spc="592" baseline="4629" dirty="0">
                <a:latin typeface="Times New Roman"/>
                <a:cs typeface="Times New Roman"/>
              </a:rPr>
              <a:t> </a:t>
            </a:r>
            <a:r>
              <a:rPr sz="2800" i="1" baseline="4444" dirty="0">
                <a:latin typeface="Symbol"/>
                <a:cs typeface="Symbol"/>
              </a:rPr>
              <a:t></a:t>
            </a:r>
            <a:r>
              <a:rPr sz="2800" baseline="-15873" dirty="0">
                <a:latin typeface="Times New Roman"/>
                <a:cs typeface="Times New Roman"/>
              </a:rPr>
              <a:t>21 </a:t>
            </a:r>
            <a:r>
              <a:rPr sz="2800" spc="-120" dirty="0">
                <a:latin typeface="Symbol"/>
                <a:cs typeface="Symbol"/>
              </a:rPr>
              <a:t></a:t>
            </a:r>
            <a:r>
              <a:rPr sz="2800" i="1" spc="-179" baseline="4444" dirty="0">
                <a:latin typeface="Symbol"/>
                <a:cs typeface="Symbol"/>
              </a:rPr>
              <a:t></a:t>
            </a:r>
            <a:r>
              <a:rPr sz="2800" spc="-82" baseline="4444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Symbol"/>
                <a:cs typeface="Symbol"/>
              </a:rPr>
              <a:t>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baseline="4629" dirty="0">
                <a:latin typeface="Symbol"/>
                <a:cs typeface="Symbol"/>
              </a:rPr>
              <a:t></a:t>
            </a:r>
            <a:r>
              <a:rPr sz="2800" spc="-195" baseline="4629" dirty="0">
                <a:latin typeface="Times New Roman"/>
                <a:cs typeface="Times New Roman"/>
              </a:rPr>
              <a:t> </a:t>
            </a:r>
            <a:r>
              <a:rPr sz="2800" i="1" baseline="4444" dirty="0">
                <a:latin typeface="Symbol"/>
                <a:cs typeface="Symbol"/>
              </a:rPr>
              <a:t></a:t>
            </a:r>
            <a:r>
              <a:rPr sz="2800" baseline="-15873" dirty="0">
                <a:latin typeface="Times New Roman"/>
                <a:cs typeface="Times New Roman"/>
              </a:rPr>
              <a:t>03</a:t>
            </a:r>
            <a:r>
              <a:rPr sz="2800" spc="44" baseline="-15873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Symbol"/>
                <a:cs typeface="Symbol"/>
              </a:rPr>
              <a:t></a:t>
            </a:r>
            <a:r>
              <a:rPr sz="2800" i="1" spc="-179" baseline="4444" dirty="0">
                <a:latin typeface="Symbol"/>
                <a:cs typeface="Symbol"/>
              </a:rPr>
              <a:t></a:t>
            </a:r>
            <a:r>
              <a:rPr sz="2800" spc="-82" baseline="4444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Symbol"/>
                <a:cs typeface="Symbol"/>
              </a:rPr>
              <a:t>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baseline="4629" dirty="0">
                <a:latin typeface="Symbol"/>
                <a:cs typeface="Symbol"/>
              </a:rPr>
              <a:t></a:t>
            </a:r>
            <a:r>
              <a:rPr sz="2800" spc="-104" baseline="4629" dirty="0">
                <a:latin typeface="Times New Roman"/>
                <a:cs typeface="Times New Roman"/>
              </a:rPr>
              <a:t> </a:t>
            </a:r>
            <a:r>
              <a:rPr sz="2800" baseline="4629" dirty="0">
                <a:latin typeface="Times New Roman"/>
                <a:cs typeface="Times New Roman"/>
              </a:rPr>
              <a:t>0</a:t>
            </a:r>
            <a:r>
              <a:rPr sz="2800" spc="-209" baseline="4629" dirty="0">
                <a:latin typeface="Times New Roman"/>
                <a:cs typeface="Times New Roman"/>
              </a:rPr>
              <a:t> </a:t>
            </a:r>
            <a:r>
              <a:rPr sz="2800" baseline="4629" dirty="0">
                <a:latin typeface="Times New Roman"/>
                <a:cs typeface="Times New Roman"/>
              </a:rPr>
              <a:t>,</a:t>
            </a:r>
            <a:r>
              <a:rPr sz="2800" spc="225" baseline="4629" dirty="0">
                <a:latin typeface="Times New Roman"/>
                <a:cs typeface="Times New Roman"/>
              </a:rPr>
              <a:t> </a:t>
            </a:r>
            <a:r>
              <a:rPr sz="2800" baseline="4629" dirty="0">
                <a:latin typeface="Times New Roman"/>
                <a:cs typeface="Times New Roman"/>
              </a:rPr>
              <a:t>яку</a:t>
            </a:r>
            <a:r>
              <a:rPr sz="2800" spc="165" baseline="4629" dirty="0">
                <a:latin typeface="Times New Roman"/>
                <a:cs typeface="Times New Roman"/>
              </a:rPr>
              <a:t> </a:t>
            </a:r>
            <a:r>
              <a:rPr sz="2800" spc="-15" baseline="4629" dirty="0">
                <a:latin typeface="Times New Roman"/>
                <a:cs typeface="Times New Roman"/>
              </a:rPr>
              <a:t>можна </a:t>
            </a:r>
            <a:r>
              <a:rPr dirty="0">
                <a:latin typeface="Times New Roman"/>
                <a:cs typeface="Times New Roman"/>
              </a:rPr>
              <a:t>досягти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додатковим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обертом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кут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i="1" spc="-25" dirty="0">
                <a:latin typeface="Times New Roman"/>
                <a:cs typeface="Times New Roman"/>
              </a:rPr>
              <a:t>π</a:t>
            </a:r>
            <a:r>
              <a:rPr spc="-25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0" name="object 7"/>
          <p:cNvSpPr txBox="1"/>
          <p:nvPr/>
        </p:nvSpPr>
        <p:spPr>
          <a:xfrm>
            <a:off x="107504" y="3105657"/>
            <a:ext cx="892899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0" algn="just"/>
            <a:r>
              <a:rPr dirty="0" err="1" smtClean="0">
                <a:latin typeface="Times New Roman"/>
                <a:cs typeface="Times New Roman"/>
              </a:rPr>
              <a:t>Границя</a:t>
            </a: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між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класами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є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гіперплощиною,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яка рівновіддалена від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еталонних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представників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класів.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Описаний </a:t>
            </a:r>
            <a:r>
              <a:rPr dirty="0">
                <a:latin typeface="Times New Roman"/>
                <a:cs typeface="Times New Roman"/>
              </a:rPr>
              <a:t>підхід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ще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називають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кореляцією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або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співставленням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із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кластером</a:t>
            </a:r>
            <a:r>
              <a:rPr spc="-10" dirty="0" smtClean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4005064"/>
            <a:ext cx="2824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latin typeface="Times New Roman"/>
                <a:cs typeface="Times New Roman"/>
              </a:rPr>
              <a:t>Випадок</a:t>
            </a:r>
            <a:r>
              <a:rPr lang="ru-RU" b="1" i="1" spc="-5" dirty="0" smtClean="0">
                <a:latin typeface="Times New Roman"/>
                <a:cs typeface="Times New Roman"/>
              </a:rPr>
              <a:t> </a:t>
            </a:r>
            <a:r>
              <a:rPr lang="ru-RU" b="1" i="1" dirty="0" err="1" smtClean="0">
                <a:latin typeface="Times New Roman"/>
                <a:cs typeface="Times New Roman"/>
              </a:rPr>
              <a:t>кількох</a:t>
            </a:r>
            <a:r>
              <a:rPr lang="ru-RU" b="1" i="1" spc="-5" dirty="0" smtClean="0">
                <a:latin typeface="Times New Roman"/>
                <a:cs typeface="Times New Roman"/>
              </a:rPr>
              <a:t> </a:t>
            </a:r>
            <a:r>
              <a:rPr lang="ru-RU" b="1" i="1" spc="-10" dirty="0" err="1" smtClean="0">
                <a:latin typeface="Times New Roman"/>
                <a:cs typeface="Times New Roman"/>
              </a:rPr>
              <a:t>еталонів</a:t>
            </a:r>
            <a:endParaRPr lang="ru-RU" i="1" dirty="0"/>
          </a:p>
        </p:txBody>
      </p:sp>
      <p:sp>
        <p:nvSpPr>
          <p:cNvPr id="32" name="object 13"/>
          <p:cNvSpPr txBox="1"/>
          <p:nvPr/>
        </p:nvSpPr>
        <p:spPr>
          <a:xfrm>
            <a:off x="107504" y="4437112"/>
            <a:ext cx="892899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165100" algn="just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У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цьому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випадку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кожний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ω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можна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охарактеризувати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еталонами</a:t>
            </a:r>
            <a:r>
              <a:rPr spc="2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z</a:t>
            </a:r>
            <a:r>
              <a:rPr b="1" spc="1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dirty="0">
                <a:latin typeface="MT Extra"/>
                <a:cs typeface="MT Extra"/>
              </a:rPr>
              <a:t>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b="1" spc="-50" dirty="0" smtClean="0">
                <a:latin typeface="Times New Roman"/>
                <a:cs typeface="Times New Roman"/>
              </a:rPr>
              <a:t>z</a:t>
            </a:r>
            <a:r>
              <a:rPr lang="uk-UA" b="1" spc="-50" dirty="0" smtClean="0">
                <a:latin typeface="Times New Roman"/>
                <a:cs typeface="Times New Roman"/>
              </a:rPr>
              <a:t> 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i="1" spc="27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spc="4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кількість</a:t>
            </a:r>
            <a:r>
              <a:rPr lang="ru-RU" spc="4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еталонів</a:t>
            </a:r>
            <a:r>
              <a:rPr lang="ru-RU" spc="55" dirty="0" smtClean="0">
                <a:latin typeface="Times New Roman"/>
                <a:cs typeface="Times New Roman"/>
              </a:rPr>
              <a:t> </a:t>
            </a:r>
            <a:r>
              <a:rPr lang="ru-RU" i="1" spc="-25" dirty="0" err="1" smtClean="0">
                <a:latin typeface="Times New Roman"/>
                <a:cs typeface="Times New Roman"/>
              </a:rPr>
              <a:t>і</a:t>
            </a:r>
            <a:r>
              <a:rPr lang="ru-RU" spc="-25" dirty="0" err="1" smtClean="0">
                <a:latin typeface="Times New Roman"/>
                <a:cs typeface="Times New Roman"/>
              </a:rPr>
              <a:t>-го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spc="-25" dirty="0" err="1" smtClean="0">
                <a:latin typeface="Times New Roman"/>
                <a:cs typeface="Times New Roman"/>
              </a:rPr>
              <a:t>класу</a:t>
            </a:r>
            <a:r>
              <a:rPr lang="ru-RU" spc="-25" dirty="0" smtClean="0">
                <a:latin typeface="Times New Roman"/>
                <a:cs typeface="Times New Roman"/>
              </a:rPr>
              <a:t>. </a:t>
            </a:r>
            <a:r>
              <a:rPr lang="ru-RU" dirty="0" smtClean="0">
                <a:latin typeface="Times New Roman"/>
                <a:cs typeface="Times New Roman"/>
              </a:rPr>
              <a:t>Одним</a:t>
            </a:r>
            <a:r>
              <a:rPr lang="ru-RU" spc="3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із</a:t>
            </a:r>
            <a:r>
              <a:rPr lang="ru-RU" spc="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найпростіших</a:t>
            </a:r>
            <a:r>
              <a:rPr lang="ru-RU" spc="3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підходів</a:t>
            </a:r>
            <a:r>
              <a:rPr lang="ru-RU" spc="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є</a:t>
            </a:r>
            <a:r>
              <a:rPr lang="ru-RU" spc="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метод</a:t>
            </a:r>
            <a:r>
              <a:rPr lang="ru-RU" spc="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"</a:t>
            </a:r>
            <a:r>
              <a:rPr lang="ru-RU" dirty="0" err="1" smtClean="0">
                <a:latin typeface="Times New Roman"/>
                <a:cs typeface="Times New Roman"/>
              </a:rPr>
              <a:t>найближчого</a:t>
            </a:r>
            <a:r>
              <a:rPr lang="ru-RU" spc="3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сусіда</a:t>
            </a:r>
            <a:r>
              <a:rPr lang="ru-RU" dirty="0" smtClean="0">
                <a:latin typeface="Times New Roman"/>
                <a:cs typeface="Times New Roman"/>
              </a:rPr>
              <a:t>"</a:t>
            </a:r>
            <a:r>
              <a:rPr lang="ru-RU" spc="6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(НС-</a:t>
            </a:r>
            <a:r>
              <a:rPr lang="ru-RU" dirty="0" smtClean="0">
                <a:latin typeface="Times New Roman"/>
                <a:cs typeface="Times New Roman"/>
              </a:rPr>
              <a:t>правило).</a:t>
            </a:r>
            <a:r>
              <a:rPr lang="ru-RU" spc="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Відстань</a:t>
            </a:r>
            <a:r>
              <a:rPr lang="ru-RU" spc="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між</a:t>
            </a:r>
            <a:r>
              <a:rPr lang="ru-RU" spc="50" dirty="0" smtClean="0">
                <a:latin typeface="Times New Roman"/>
                <a:cs typeface="Times New Roman"/>
              </a:rPr>
              <a:t> </a:t>
            </a:r>
            <a:r>
              <a:rPr lang="ru-RU" i="1" spc="-10" dirty="0" err="1" smtClean="0">
                <a:latin typeface="Times New Roman"/>
                <a:cs typeface="Times New Roman"/>
              </a:rPr>
              <a:t>і-</a:t>
            </a:r>
            <a:r>
              <a:rPr lang="ru-RU" spc="-25" dirty="0" err="1" smtClean="0">
                <a:latin typeface="Times New Roman"/>
                <a:cs typeface="Times New Roman"/>
              </a:rPr>
              <a:t>им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класом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та </a:t>
            </a:r>
            <a:r>
              <a:rPr lang="ru-RU" dirty="0" err="1" smtClean="0">
                <a:latin typeface="Times New Roman"/>
                <a:cs typeface="Times New Roman"/>
              </a:rPr>
              <a:t>об’єктом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х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можна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обчислити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за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формулою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35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3808" y="5517232"/>
            <a:ext cx="3024336" cy="288032"/>
          </a:xfrm>
          <a:prstGeom prst="rect">
            <a:avLst/>
          </a:prstGeom>
        </p:spPr>
      </p:pic>
      <p:sp>
        <p:nvSpPr>
          <p:cNvPr id="36" name="object 18"/>
          <p:cNvSpPr txBox="1"/>
          <p:nvPr/>
        </p:nvSpPr>
        <p:spPr>
          <a:xfrm>
            <a:off x="107504" y="5877272"/>
            <a:ext cx="8928992" cy="5790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spcBef>
                <a:spcPts val="195"/>
              </a:spcBef>
            </a:pPr>
            <a:r>
              <a:rPr dirty="0">
                <a:latin typeface="Times New Roman"/>
                <a:cs typeface="Times New Roman"/>
              </a:rPr>
              <a:t>тобто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використанням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відстані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найближчого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х</a:t>
            </a:r>
            <a:r>
              <a:rPr b="1"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еталона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класу.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Функції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рішень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можна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записати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у </a:t>
            </a:r>
            <a:r>
              <a:rPr spc="-10" dirty="0">
                <a:latin typeface="Times New Roman"/>
                <a:cs typeface="Times New Roman"/>
              </a:rPr>
              <a:t>вигляді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8" name="object 4"/>
          <p:cNvSpPr txBox="1"/>
          <p:nvPr/>
        </p:nvSpPr>
        <p:spPr>
          <a:xfrm>
            <a:off x="5652120" y="6453336"/>
            <a:ext cx="3024336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0"/>
              </a:lnSpc>
              <a:spcBef>
                <a:spcPts val="100"/>
              </a:spcBef>
            </a:pPr>
            <a:r>
              <a:rPr dirty="0" err="1" smtClean="0">
                <a:latin typeface="Times New Roman"/>
                <a:cs typeface="Times New Roman"/>
              </a:rPr>
              <a:t>де</a:t>
            </a:r>
            <a:r>
              <a:rPr spc="190" dirty="0" smtClean="0">
                <a:latin typeface="Times New Roman"/>
                <a:cs typeface="Times New Roman"/>
              </a:rPr>
              <a:t> </a:t>
            </a:r>
            <a:r>
              <a:rPr b="1" dirty="0" smtClean="0">
                <a:latin typeface="Times New Roman"/>
                <a:cs typeface="Times New Roman"/>
              </a:rPr>
              <a:t>w</a:t>
            </a:r>
            <a:r>
              <a:rPr b="1" spc="390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Symbol"/>
                <a:cs typeface="Symbol"/>
              </a:rPr>
              <a:t></a:t>
            </a:r>
            <a:r>
              <a:rPr spc="-45" dirty="0" smtClean="0">
                <a:latin typeface="Times New Roman"/>
                <a:cs typeface="Times New Roman"/>
              </a:rPr>
              <a:t> </a:t>
            </a:r>
            <a:r>
              <a:rPr spc="-25" dirty="0" smtClean="0">
                <a:latin typeface="Symbol"/>
                <a:cs typeface="Symbol"/>
              </a:rPr>
              <a:t></a:t>
            </a:r>
            <a:r>
              <a:rPr i="1" spc="-25" dirty="0" smtClean="0">
                <a:latin typeface="Times New Roman"/>
                <a:cs typeface="Times New Roman"/>
              </a:rPr>
              <a:t>w</a:t>
            </a:r>
            <a:r>
              <a:rPr i="1" spc="22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dirty="0" smtClean="0">
                <a:latin typeface="MT Extra"/>
                <a:cs typeface="MT Extra"/>
              </a:rPr>
              <a:t>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spc="-135" dirty="0" smtClean="0">
                <a:latin typeface="Times New Roman"/>
                <a:cs typeface="Times New Roman"/>
              </a:rPr>
              <a:t> </a:t>
            </a:r>
            <a:r>
              <a:rPr i="1" dirty="0" smtClean="0">
                <a:latin typeface="Times New Roman"/>
                <a:cs typeface="Times New Roman"/>
              </a:rPr>
              <a:t>w</a:t>
            </a:r>
            <a:r>
              <a:rPr i="1" spc="300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spc="-135" dirty="0" smtClean="0">
                <a:latin typeface="Times New Roman"/>
                <a:cs typeface="Times New Roman"/>
              </a:rPr>
              <a:t> </a:t>
            </a:r>
            <a:r>
              <a:rPr i="1" spc="-50" dirty="0" smtClean="0">
                <a:latin typeface="Times New Roman"/>
                <a:cs typeface="Times New Roman"/>
              </a:rPr>
              <a:t>w</a:t>
            </a:r>
          </a:p>
          <a:p>
            <a:pPr marL="339725">
              <a:lnSpc>
                <a:spcPts val="459"/>
              </a:lnSpc>
              <a:tabLst>
                <a:tab pos="680720" algn="l"/>
                <a:tab pos="1116330" algn="l"/>
                <a:tab pos="1358265" algn="l"/>
              </a:tabLst>
            </a:pPr>
            <a:r>
              <a:rPr lang="uk-UA" sz="1200" i="1" spc="-50" dirty="0" smtClean="0">
                <a:latin typeface="Times New Roman"/>
                <a:cs typeface="Times New Roman"/>
              </a:rPr>
              <a:t>    </a:t>
            </a:r>
            <a:r>
              <a:rPr sz="1200" i="1" spc="-50" dirty="0" err="1" smtClean="0">
                <a:latin typeface="Times New Roman"/>
                <a:cs typeface="Times New Roman"/>
              </a:rPr>
              <a:t>i</a:t>
            </a:r>
            <a:r>
              <a:rPr sz="1200" i="1" dirty="0" smtClean="0">
                <a:latin typeface="Times New Roman"/>
                <a:cs typeface="Times New Roman"/>
              </a:rPr>
              <a:t>	</a:t>
            </a:r>
            <a:r>
              <a:rPr lang="uk-UA" sz="1200" i="1" dirty="0" smtClean="0">
                <a:latin typeface="Times New Roman"/>
                <a:cs typeface="Times New Roman"/>
              </a:rPr>
              <a:t>      </a:t>
            </a:r>
            <a:r>
              <a:rPr sz="1200" i="1" spc="-25" dirty="0" smtClean="0">
                <a:latin typeface="Times New Roman"/>
                <a:cs typeface="Times New Roman"/>
              </a:rPr>
              <a:t>i</a:t>
            </a:r>
            <a:r>
              <a:rPr sz="1200" spc="-25" dirty="0" smtClean="0">
                <a:latin typeface="Times New Roman"/>
                <a:cs typeface="Times New Roman"/>
              </a:rPr>
              <a:t>1</a:t>
            </a:r>
            <a:r>
              <a:rPr sz="1200" dirty="0" smtClean="0">
                <a:latin typeface="Times New Roman"/>
                <a:cs typeface="Times New Roman"/>
              </a:rPr>
              <a:t>	</a:t>
            </a:r>
            <a:r>
              <a:rPr lang="uk-UA" sz="1200" dirty="0" smtClean="0">
                <a:latin typeface="Times New Roman"/>
                <a:cs typeface="Times New Roman"/>
              </a:rPr>
              <a:t>           </a:t>
            </a:r>
            <a:r>
              <a:rPr sz="1200" i="1" spc="-25" dirty="0" smtClean="0">
                <a:latin typeface="Times New Roman"/>
                <a:cs typeface="Times New Roman"/>
              </a:rPr>
              <a:t>in</a:t>
            </a:r>
            <a:r>
              <a:rPr sz="1200" i="1" dirty="0" smtClean="0">
                <a:latin typeface="Times New Roman"/>
                <a:cs typeface="Times New Roman"/>
              </a:rPr>
              <a:t>	</a:t>
            </a:r>
            <a:r>
              <a:rPr lang="uk-UA" sz="1200" i="1" dirty="0" smtClean="0">
                <a:latin typeface="Times New Roman"/>
                <a:cs typeface="Times New Roman"/>
              </a:rPr>
              <a:t>   </a:t>
            </a:r>
            <a:r>
              <a:rPr sz="1200" i="1" spc="-20" dirty="0" smtClean="0">
                <a:latin typeface="Times New Roman"/>
                <a:cs typeface="Times New Roman"/>
              </a:rPr>
              <a:t>i</a:t>
            </a:r>
            <a:r>
              <a:rPr sz="1200" spc="-20" dirty="0" smtClean="0">
                <a:latin typeface="Times New Roman"/>
                <a:cs typeface="Times New Roman"/>
              </a:rPr>
              <a:t>,</a:t>
            </a:r>
            <a:r>
              <a:rPr sz="1200" i="1" spc="-20" dirty="0" smtClean="0">
                <a:latin typeface="Times New Roman"/>
                <a:cs typeface="Times New Roman"/>
              </a:rPr>
              <a:t>n</a:t>
            </a:r>
            <a:r>
              <a:rPr sz="1200" spc="-20" dirty="0" smtClean="0">
                <a:latin typeface="Symbol"/>
                <a:cs typeface="Symbol"/>
              </a:rPr>
              <a:t></a:t>
            </a:r>
            <a:r>
              <a:rPr sz="1200" spc="-20" dirty="0" smtClean="0">
                <a:latin typeface="Times New Roman"/>
                <a:cs typeface="Times New Roman"/>
              </a:rPr>
              <a:t>1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21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192" y="4509120"/>
            <a:ext cx="2736304" cy="2232248"/>
          </a:xfrm>
          <a:prstGeom prst="rect">
            <a:avLst/>
          </a:prstGeom>
        </p:spPr>
      </p:pic>
      <p:pic>
        <p:nvPicPr>
          <p:cNvPr id="23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4581128"/>
            <a:ext cx="4032448" cy="432048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2648479" cy="180136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1520" y="2276872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Times New Roman"/>
                <a:cs typeface="Times New Roman"/>
              </a:rPr>
              <a:t>Випадок</a:t>
            </a:r>
            <a:r>
              <a:rPr lang="ru-RU" b="1" i="1" spc="-5" dirty="0" smtClean="0">
                <a:latin typeface="Times New Roman"/>
                <a:cs typeface="Times New Roman"/>
              </a:rPr>
              <a:t> </a:t>
            </a:r>
            <a:r>
              <a:rPr lang="ru-RU" b="1" i="1" dirty="0" err="1" smtClean="0">
                <a:latin typeface="Times New Roman"/>
                <a:cs typeface="Times New Roman"/>
              </a:rPr>
              <a:t>кількох</a:t>
            </a:r>
            <a:r>
              <a:rPr lang="ru-RU" b="1" i="1" spc="-5" dirty="0" smtClean="0">
                <a:latin typeface="Times New Roman"/>
                <a:cs typeface="Times New Roman"/>
              </a:rPr>
              <a:t> </a:t>
            </a:r>
            <a:r>
              <a:rPr lang="ru-RU" b="1" i="1" spc="-10" dirty="0" err="1" smtClean="0">
                <a:latin typeface="Times New Roman"/>
                <a:cs typeface="Times New Roman"/>
              </a:rPr>
              <a:t>еталонів</a:t>
            </a:r>
            <a:endParaRPr lang="ru-RU" i="1" dirty="0"/>
          </a:p>
        </p:txBody>
      </p:sp>
      <p:sp>
        <p:nvSpPr>
          <p:cNvPr id="19" name="object 7"/>
          <p:cNvSpPr txBox="1"/>
          <p:nvPr/>
        </p:nvSpPr>
        <p:spPr>
          <a:xfrm>
            <a:off x="3131840" y="332656"/>
            <a:ext cx="5832648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dirty="0" err="1" smtClean="0">
                <a:latin typeface="Times New Roman"/>
                <a:cs typeface="Times New Roman"/>
              </a:rPr>
              <a:t>Границя</a:t>
            </a: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між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класами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є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гіперплощиною,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яка рівновіддалена від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еталонних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представників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класів.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Описаний </a:t>
            </a:r>
            <a:r>
              <a:rPr dirty="0">
                <a:latin typeface="Times New Roman"/>
                <a:cs typeface="Times New Roman"/>
              </a:rPr>
              <a:t>підхід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ще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називають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кореляцією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або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співставленням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із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кластером</a:t>
            </a:r>
            <a:r>
              <a:rPr spc="-10" dirty="0" smtClean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0" name="object 13"/>
          <p:cNvSpPr txBox="1"/>
          <p:nvPr/>
        </p:nvSpPr>
        <p:spPr>
          <a:xfrm>
            <a:off x="107504" y="2636912"/>
            <a:ext cx="8928992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165100" algn="just">
              <a:spcBef>
                <a:spcPts val="100"/>
              </a:spcBef>
            </a:pPr>
            <a:r>
              <a:rPr lang="uk-UA" dirty="0" smtClean="0">
                <a:latin typeface="Times New Roman"/>
                <a:cs typeface="Times New Roman"/>
              </a:rPr>
              <a:t>К</a:t>
            </a:r>
            <a:r>
              <a:rPr dirty="0" err="1" smtClean="0">
                <a:latin typeface="Times New Roman"/>
                <a:cs typeface="Times New Roman"/>
              </a:rPr>
              <a:t>ожний</a:t>
            </a:r>
            <a:r>
              <a:rPr spc="60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ω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можна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охарактеризувати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еталонами</a:t>
            </a:r>
            <a:r>
              <a:rPr spc="2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z</a:t>
            </a:r>
            <a:r>
              <a:rPr b="1" spc="1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dirty="0">
                <a:latin typeface="MT Extra"/>
                <a:cs typeface="MT Extra"/>
              </a:rPr>
              <a:t>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b="1" spc="-50" dirty="0" smtClean="0">
                <a:latin typeface="Times New Roman"/>
                <a:cs typeface="Times New Roman"/>
              </a:rPr>
              <a:t>z</a:t>
            </a:r>
            <a:r>
              <a:rPr lang="uk-UA" b="1" spc="-50" dirty="0" smtClean="0">
                <a:latin typeface="Times New Roman"/>
                <a:cs typeface="Times New Roman"/>
              </a:rPr>
              <a:t>, 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i="1" spc="27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en-US" spc="4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кількість</a:t>
            </a:r>
            <a:r>
              <a:rPr lang="ru-RU" spc="4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еталонів</a:t>
            </a:r>
            <a:r>
              <a:rPr lang="ru-RU" spc="55" dirty="0" smtClean="0">
                <a:latin typeface="Times New Roman"/>
                <a:cs typeface="Times New Roman"/>
              </a:rPr>
              <a:t> </a:t>
            </a:r>
            <a:r>
              <a:rPr lang="ru-RU" i="1" spc="-25" dirty="0" err="1" smtClean="0">
                <a:latin typeface="Times New Roman"/>
                <a:cs typeface="Times New Roman"/>
              </a:rPr>
              <a:t>і</a:t>
            </a:r>
            <a:r>
              <a:rPr lang="ru-RU" spc="-25" dirty="0" err="1" smtClean="0">
                <a:latin typeface="Times New Roman"/>
                <a:cs typeface="Times New Roman"/>
              </a:rPr>
              <a:t>-</a:t>
            </a:r>
            <a:r>
              <a:rPr lang="ru-RU" dirty="0" err="1" smtClean="0">
                <a:latin typeface="Times New Roman"/>
                <a:cs typeface="Times New Roman"/>
              </a:rPr>
              <a:t>го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класу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  <a:r>
              <a:rPr lang="ru-RU" spc="55" dirty="0" smtClean="0">
                <a:latin typeface="Times New Roman"/>
                <a:cs typeface="Times New Roman"/>
              </a:rPr>
              <a:t> </a:t>
            </a:r>
          </a:p>
          <a:p>
            <a:pPr marL="12700" indent="165100" algn="just">
              <a:spcBef>
                <a:spcPts val="100"/>
              </a:spcBef>
            </a:pPr>
            <a:r>
              <a:rPr lang="ru-RU" dirty="0" smtClean="0">
                <a:latin typeface="Times New Roman"/>
                <a:cs typeface="Times New Roman"/>
              </a:rPr>
              <a:t>Одним</a:t>
            </a:r>
            <a:r>
              <a:rPr lang="ru-RU" spc="3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із</a:t>
            </a:r>
            <a:r>
              <a:rPr lang="ru-RU" spc="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найпростіших</a:t>
            </a:r>
            <a:r>
              <a:rPr lang="ru-RU" spc="3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підходів</a:t>
            </a:r>
            <a:r>
              <a:rPr lang="ru-RU" spc="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є</a:t>
            </a:r>
            <a:r>
              <a:rPr lang="ru-RU" spc="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метод</a:t>
            </a:r>
            <a:r>
              <a:rPr lang="ru-RU" spc="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"</a:t>
            </a:r>
            <a:r>
              <a:rPr lang="ru-RU" dirty="0" err="1" smtClean="0">
                <a:latin typeface="Times New Roman"/>
                <a:cs typeface="Times New Roman"/>
              </a:rPr>
              <a:t>найближчого</a:t>
            </a:r>
            <a:r>
              <a:rPr lang="ru-RU" spc="3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сусіда</a:t>
            </a:r>
            <a:r>
              <a:rPr lang="ru-RU" dirty="0" smtClean="0">
                <a:latin typeface="Times New Roman"/>
                <a:cs typeface="Times New Roman"/>
              </a:rPr>
              <a:t>"</a:t>
            </a:r>
            <a:r>
              <a:rPr lang="ru-RU" spc="6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(НС-</a:t>
            </a:r>
            <a:r>
              <a:rPr lang="ru-RU" dirty="0" smtClean="0">
                <a:latin typeface="Times New Roman"/>
                <a:cs typeface="Times New Roman"/>
              </a:rPr>
              <a:t>правило).</a:t>
            </a:r>
            <a:r>
              <a:rPr lang="ru-RU" spc="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Відстань</a:t>
            </a:r>
            <a:r>
              <a:rPr lang="ru-RU" spc="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між</a:t>
            </a:r>
            <a:r>
              <a:rPr lang="ru-RU" spc="50" dirty="0" smtClean="0">
                <a:latin typeface="Times New Roman"/>
                <a:cs typeface="Times New Roman"/>
              </a:rPr>
              <a:t> </a:t>
            </a:r>
            <a:r>
              <a:rPr lang="ru-RU" i="1" spc="-10" dirty="0" err="1" smtClean="0">
                <a:latin typeface="Times New Roman"/>
                <a:cs typeface="Times New Roman"/>
              </a:rPr>
              <a:t>і-</a:t>
            </a:r>
            <a:r>
              <a:rPr lang="ru-RU" spc="-25" dirty="0" err="1" smtClean="0">
                <a:latin typeface="Times New Roman"/>
                <a:cs typeface="Times New Roman"/>
              </a:rPr>
              <a:t>им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класом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та </a:t>
            </a:r>
            <a:r>
              <a:rPr lang="ru-RU" dirty="0" err="1" smtClean="0">
                <a:latin typeface="Times New Roman"/>
                <a:cs typeface="Times New Roman"/>
              </a:rPr>
              <a:t>об’єктом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х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можна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обчислити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за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формулою</a:t>
            </a:r>
            <a:r>
              <a:rPr lang="ru-RU" spc="55" dirty="0" smtClean="0">
                <a:latin typeface="Times New Roman"/>
                <a:cs typeface="Times New Roman"/>
              </a:rPr>
              <a:t> 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1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3848" y="3861048"/>
            <a:ext cx="3168352" cy="288032"/>
          </a:xfrm>
          <a:prstGeom prst="rect">
            <a:avLst/>
          </a:prstGeom>
        </p:spPr>
      </p:pic>
      <p:sp>
        <p:nvSpPr>
          <p:cNvPr id="22" name="object 18"/>
          <p:cNvSpPr txBox="1"/>
          <p:nvPr/>
        </p:nvSpPr>
        <p:spPr>
          <a:xfrm>
            <a:off x="107504" y="4149080"/>
            <a:ext cx="8928992" cy="5790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spcBef>
                <a:spcPts val="195"/>
              </a:spcBef>
            </a:pPr>
            <a:r>
              <a:rPr dirty="0">
                <a:latin typeface="Times New Roman"/>
                <a:cs typeface="Times New Roman"/>
              </a:rPr>
              <a:t>тобто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використанням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відстані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найближчого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х</a:t>
            </a:r>
            <a:r>
              <a:rPr b="1"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еталона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класу.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Функції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рішень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можна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записати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у </a:t>
            </a:r>
            <a:r>
              <a:rPr spc="-10" dirty="0">
                <a:latin typeface="Times New Roman"/>
                <a:cs typeface="Times New Roman"/>
              </a:rPr>
              <a:t>вигляді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107504" y="5013176"/>
            <a:ext cx="6048672" cy="173829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12700" algn="just">
              <a:spcBef>
                <a:spcPts val="195"/>
              </a:spcBef>
            </a:pPr>
            <a:r>
              <a:rPr lang="uk-UA" sz="1200" dirty="0" smtClean="0">
                <a:latin typeface="Times New Roman"/>
                <a:cs typeface="Times New Roman"/>
              </a:rPr>
              <a:t>П</a:t>
            </a:r>
            <a:r>
              <a:rPr dirty="0" err="1" smtClean="0">
                <a:latin typeface="Times New Roman"/>
                <a:cs typeface="Times New Roman"/>
              </a:rPr>
              <a:t>роцедура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віднесення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нового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об’єкта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класу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така сама, як і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раніше.</a:t>
            </a:r>
            <a:r>
              <a:rPr spc="-5" dirty="0">
                <a:latin typeface="Times New Roman"/>
                <a:cs typeface="Times New Roman"/>
              </a:rPr>
              <a:t> </a:t>
            </a:r>
            <a:endParaRPr lang="uk-UA" spc="-5" dirty="0" smtClean="0">
              <a:latin typeface="Times New Roman"/>
              <a:cs typeface="Times New Roman"/>
            </a:endParaRPr>
          </a:p>
          <a:p>
            <a:pPr marL="12700" marR="5080" indent="-12700" algn="just">
              <a:spcBef>
                <a:spcPts val="195"/>
              </a:spcBef>
            </a:pPr>
            <a:r>
              <a:rPr dirty="0" err="1" smtClean="0">
                <a:latin typeface="Times New Roman"/>
                <a:cs typeface="Times New Roman"/>
              </a:rPr>
              <a:t>На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рис. </a:t>
            </a:r>
            <a:r>
              <a:rPr dirty="0" err="1" smtClean="0">
                <a:latin typeface="Times New Roman"/>
                <a:cs typeface="Times New Roman"/>
              </a:rPr>
              <a:t>показані</a:t>
            </a:r>
            <a:r>
              <a:rPr spc="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границі класів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у </a:t>
            </a:r>
            <a:r>
              <a:rPr dirty="0">
                <a:latin typeface="Times New Roman"/>
                <a:cs typeface="Times New Roman"/>
              </a:rPr>
              <a:t>випадку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двох класів, які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містять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два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еталони </a:t>
            </a:r>
            <a:r>
              <a:rPr spc="-10" dirty="0" err="1">
                <a:latin typeface="Times New Roman"/>
                <a:cs typeface="Times New Roman"/>
              </a:rPr>
              <a:t>кожний</a:t>
            </a:r>
            <a:r>
              <a:rPr spc="-10" dirty="0" smtClean="0">
                <a:latin typeface="Times New Roman"/>
                <a:cs typeface="Times New Roman"/>
              </a:rPr>
              <a:t>.</a:t>
            </a:r>
            <a:endParaRPr lang="uk-UA" spc="-10" dirty="0" smtClean="0">
              <a:latin typeface="Times New Roman"/>
              <a:cs typeface="Times New Roman"/>
            </a:endParaRPr>
          </a:p>
          <a:p>
            <a:pPr marL="12700" marR="5080" indent="-12700" algn="just">
              <a:spcBef>
                <a:spcPts val="195"/>
              </a:spcBef>
            </a:pPr>
            <a:r>
              <a:rPr lang="ru-RU" dirty="0" err="1" smtClean="0">
                <a:latin typeface="Times New Roman"/>
                <a:cs typeface="Times New Roman"/>
              </a:rPr>
              <a:t>Отриманий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класифікатор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є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частинним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випадком</a:t>
            </a:r>
            <a:r>
              <a:rPr lang="ru-RU" spc="10" dirty="0" smtClean="0">
                <a:latin typeface="Times New Roman"/>
                <a:cs typeface="Times New Roman"/>
              </a:rPr>
              <a:t> </a:t>
            </a:r>
            <a:r>
              <a:rPr lang="ru-RU" i="1" spc="-10" dirty="0" err="1" smtClean="0">
                <a:latin typeface="Times New Roman"/>
                <a:cs typeface="Times New Roman"/>
              </a:rPr>
              <a:t>кусково-</a:t>
            </a:r>
            <a:r>
              <a:rPr lang="ru-RU" i="1" dirty="0" err="1" smtClean="0">
                <a:latin typeface="Times New Roman"/>
                <a:cs typeface="Times New Roman"/>
              </a:rPr>
              <a:t>лінійного</a:t>
            </a:r>
            <a:r>
              <a:rPr lang="ru-RU" i="1" dirty="0" smtClean="0">
                <a:latin typeface="Times New Roman"/>
                <a:cs typeface="Times New Roman"/>
              </a:rPr>
              <a:t> </a:t>
            </a:r>
            <a:r>
              <a:rPr lang="ru-RU" i="1" spc="-10" dirty="0" err="1" smtClean="0">
                <a:latin typeface="Times New Roman"/>
                <a:cs typeface="Times New Roman"/>
              </a:rPr>
              <a:t>класифікатора</a:t>
            </a:r>
            <a:r>
              <a:rPr lang="ru-RU" i="1" spc="-10" dirty="0" smtClean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22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 txBox="1"/>
          <p:nvPr/>
        </p:nvSpPr>
        <p:spPr>
          <a:xfrm>
            <a:off x="215008" y="2060848"/>
            <a:ext cx="8749480" cy="23948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180"/>
              </a:lnSpc>
              <a:spcBef>
                <a:spcPts val="95"/>
              </a:spcBef>
            </a:pPr>
            <a:r>
              <a:rPr sz="1000" spc="-25" dirty="0">
                <a:latin typeface="Times New Roman"/>
                <a:cs typeface="Times New Roman"/>
              </a:rPr>
              <a:t>17</a:t>
            </a:r>
            <a:endParaRPr sz="1000" dirty="0">
              <a:latin typeface="Times New Roman"/>
              <a:cs typeface="Times New Roman"/>
            </a:endParaRPr>
          </a:p>
          <a:p>
            <a:pPr marL="12700" indent="165100" algn="just"/>
            <a:r>
              <a:rPr sz="1200" b="1" spc="125" dirty="0" smtClean="0"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Узагальнення</a:t>
            </a:r>
            <a:r>
              <a:rPr sz="2400" b="1" i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принципів</a:t>
            </a:r>
            <a:r>
              <a:rPr sz="2400" b="1" i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класифікації</a:t>
            </a:r>
            <a:r>
              <a:rPr sz="2400" b="1" i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</a:t>
            </a:r>
            <a:r>
              <a:rPr sz="2400" b="1" i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мінімуму</a:t>
            </a:r>
            <a:r>
              <a:rPr sz="2400" b="1" i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відстані.</a:t>
            </a:r>
            <a:r>
              <a:rPr sz="2400" b="1" i="1" spc="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Метод</a:t>
            </a:r>
            <a:r>
              <a:rPr sz="2400" b="1" i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k-</a:t>
            </a:r>
            <a:r>
              <a:rPr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найближчих</a:t>
            </a:r>
            <a:r>
              <a:rPr sz="2400" b="1" i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сусідів.</a:t>
            </a:r>
            <a:endParaRPr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2700" marR="6350" indent="165100" algn="just">
              <a:spcBef>
                <a:spcPts val="55"/>
              </a:spcBef>
            </a:pP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НС-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правило</a:t>
            </a:r>
            <a:r>
              <a:rPr sz="2400" b="1" i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може</a:t>
            </a:r>
            <a:r>
              <a:rPr sz="2400" b="1" i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бути</a:t>
            </a:r>
            <a:r>
              <a:rPr sz="2400" b="1" i="1" spc="3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узагальнено</a:t>
            </a:r>
            <a:r>
              <a:rPr sz="2400" b="1" i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400" b="1" i="1" spc="3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k-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НС</a:t>
            </a:r>
            <a:r>
              <a:rPr sz="2400" b="1" i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правило,</a:t>
            </a:r>
            <a:r>
              <a:rPr sz="2400" b="1" i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згідно</a:t>
            </a:r>
            <a:r>
              <a:rPr sz="2400" b="1" i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якого</a:t>
            </a:r>
            <a:r>
              <a:rPr sz="2400" b="1" i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обчислюються</a:t>
            </a:r>
            <a:r>
              <a:rPr sz="2400" b="1" i="1" spc="3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k-найближчих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сусідів</a:t>
            </a:r>
            <a:r>
              <a:rPr sz="2400" b="1" i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і</a:t>
            </a:r>
            <a:r>
              <a:rPr sz="2400" b="1" i="1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об’єкт</a:t>
            </a:r>
            <a:r>
              <a:rPr sz="2400" b="1" i="1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відноситься</a:t>
            </a:r>
            <a:r>
              <a:rPr sz="2400" b="1" i="1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2400" b="1" i="1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того</a:t>
            </a:r>
            <a:r>
              <a:rPr sz="2400" b="1" i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класу,</a:t>
            </a:r>
            <a:r>
              <a:rPr sz="2400" b="1" i="1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2400" b="1" i="1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якого</a:t>
            </a:r>
            <a:r>
              <a:rPr sz="2400" b="1" i="1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відноситься</a:t>
            </a:r>
            <a:r>
              <a:rPr sz="2400" b="1" i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найбільша</a:t>
            </a:r>
            <a:r>
              <a:rPr sz="2400" b="1" i="1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кількість</a:t>
            </a:r>
            <a:r>
              <a:rPr sz="2400" b="1" i="1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2400" b="1" i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k-</a:t>
            </a:r>
            <a:r>
              <a:rPr sz="24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найближчих еталонів.</a:t>
            </a:r>
            <a:endParaRPr sz="24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23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107504" y="116632"/>
            <a:ext cx="8928992" cy="25359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i="1" spc="-10" dirty="0" smtClean="0">
                <a:latin typeface="Times New Roman"/>
                <a:cs typeface="Times New Roman"/>
              </a:rPr>
              <a:t>4. </a:t>
            </a:r>
            <a:r>
              <a:rPr sz="2800" b="1" i="1" spc="-10" dirty="0" err="1" smtClean="0">
                <a:latin typeface="Times New Roman"/>
                <a:cs typeface="Times New Roman"/>
              </a:rPr>
              <a:t>Кластеризація</a:t>
            </a:r>
            <a:endParaRPr sz="2800" i="1" dirty="0">
              <a:latin typeface="Times New Roman"/>
              <a:cs typeface="Times New Roman"/>
            </a:endParaRPr>
          </a:p>
          <a:p>
            <a:pPr marL="12700" marR="8255" indent="165100" algn="just">
              <a:spcBef>
                <a:spcPts val="570"/>
              </a:spcBef>
            </a:pPr>
            <a:endParaRPr lang="uk-UA" dirty="0" smtClean="0">
              <a:latin typeface="Times New Roman"/>
              <a:cs typeface="Times New Roman"/>
            </a:endParaRPr>
          </a:p>
          <a:p>
            <a:pPr marL="12700" marR="8255" indent="165100" algn="just">
              <a:spcBef>
                <a:spcPts val="570"/>
              </a:spcBef>
            </a:pPr>
            <a:r>
              <a:rPr dirty="0" err="1" smtClean="0">
                <a:latin typeface="Times New Roman"/>
                <a:cs typeface="Times New Roman"/>
              </a:rPr>
              <a:t>Кластерний</a:t>
            </a:r>
            <a:r>
              <a:rPr spc="120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аналіз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полягає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поділі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заданого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набору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об'єктів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кластери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—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групи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об'єктів,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схожі </a:t>
            </a:r>
            <a:r>
              <a:rPr dirty="0">
                <a:latin typeface="Times New Roman"/>
                <a:cs typeface="Times New Roman"/>
              </a:rPr>
              <a:t>між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собою</a:t>
            </a:r>
            <a:r>
              <a:rPr spc="1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тим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чи</a:t>
            </a:r>
            <a:r>
              <a:rPr spc="1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іншим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критерієм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подібності.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Близькими</a:t>
            </a:r>
            <a:r>
              <a:rPr spc="1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змісту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терміну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"кластер"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є</a:t>
            </a:r>
            <a:r>
              <a:rPr spc="1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поняття </a:t>
            </a:r>
            <a:r>
              <a:rPr dirty="0">
                <a:latin typeface="Times New Roman"/>
                <a:cs typeface="Times New Roman"/>
              </a:rPr>
              <a:t>"клас"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</a:t>
            </a:r>
            <a:r>
              <a:rPr spc="22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"таксон".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Тому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кластеризацію</a:t>
            </a:r>
            <a:r>
              <a:rPr spc="2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часто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називають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таксономією</a:t>
            </a:r>
            <a:r>
              <a:rPr spc="2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або</a:t>
            </a:r>
            <a:r>
              <a:rPr spc="2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класифікацією</a:t>
            </a:r>
            <a:r>
              <a:rPr spc="2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без</a:t>
            </a:r>
            <a:r>
              <a:rPr spc="25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учителя, </a:t>
            </a:r>
            <a:r>
              <a:rPr dirty="0">
                <a:latin typeface="Times New Roman"/>
                <a:cs typeface="Times New Roman"/>
              </a:rPr>
              <a:t>оскільки,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відміну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 задачі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"звичайної"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класифікації,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апріорно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не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задані.</a:t>
            </a:r>
            <a:endParaRPr dirty="0">
              <a:latin typeface="Times New Roman"/>
              <a:cs typeface="Times New Roman"/>
            </a:endParaRPr>
          </a:p>
          <a:p>
            <a:pPr marL="12700" marR="5080" indent="165100" algn="just">
              <a:spcBef>
                <a:spcPts val="35"/>
              </a:spcBef>
            </a:pPr>
            <a:r>
              <a:rPr dirty="0">
                <a:latin typeface="Times New Roman"/>
                <a:cs typeface="Times New Roman"/>
              </a:rPr>
              <a:t>Слід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зазначити,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що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кластеризації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присутні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як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об’єктивні,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так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і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суб’єктивні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моменти.</a:t>
            </a:r>
            <a:r>
              <a:rPr spc="160" dirty="0"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3356992"/>
            <a:ext cx="3456384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429000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dirty="0" smtClean="0">
                <a:latin typeface="Times New Roman"/>
                <a:cs typeface="Times New Roman"/>
              </a:rPr>
              <a:t>За</a:t>
            </a:r>
            <a:r>
              <a:rPr lang="ru-RU" spc="1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прикладом</a:t>
            </a:r>
            <a:r>
              <a:rPr lang="ru-RU" spc="13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Богнарда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  <a:r>
              <a:rPr lang="ru-RU" spc="15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Фігури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spc="13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зображені</a:t>
            </a:r>
            <a:r>
              <a:rPr lang="ru-RU" spc="1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1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рис.</a:t>
            </a:r>
            <a:r>
              <a:rPr lang="ru-RU" spc="13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можна</a:t>
            </a:r>
            <a:r>
              <a:rPr lang="ru-RU" spc="1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розбити</a:t>
            </a:r>
            <a:r>
              <a:rPr lang="ru-RU" spc="1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1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різні</a:t>
            </a:r>
            <a:r>
              <a:rPr lang="ru-RU" spc="1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класи</a:t>
            </a:r>
            <a:r>
              <a:rPr lang="ru-RU" spc="16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</a:t>
            </a:r>
            <a:r>
              <a:rPr lang="ru-RU" spc="110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залеж</a:t>
            </a:r>
            <a:r>
              <a:rPr lang="ru-RU" dirty="0" err="1" smtClean="0">
                <a:latin typeface="Times New Roman"/>
                <a:cs typeface="Times New Roman"/>
              </a:rPr>
              <a:t>ності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від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критерію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кластеризації</a:t>
            </a:r>
            <a:r>
              <a:rPr lang="ru-RU" dirty="0" smtClean="0">
                <a:latin typeface="Times New Roman"/>
                <a:cs typeface="Times New Roman"/>
              </a:rPr>
              <a:t>: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а) по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кольору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—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 два </a:t>
            </a:r>
            <a:r>
              <a:rPr lang="ru-RU" dirty="0" err="1" smtClean="0">
                <a:latin typeface="Times New Roman"/>
                <a:cs typeface="Times New Roman"/>
              </a:rPr>
              <a:t>кластери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кількості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кутів</a:t>
            </a:r>
            <a:r>
              <a:rPr lang="ru-RU" spc="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—</a:t>
            </a:r>
            <a:r>
              <a:rPr lang="ru-RU" spc="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 три,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розміру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—</a:t>
            </a:r>
            <a:r>
              <a:rPr lang="ru-RU" spc="7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8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два</a:t>
            </a:r>
            <a:r>
              <a:rPr lang="ru-RU" spc="8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або</a:t>
            </a:r>
            <a:r>
              <a:rPr lang="ru-RU" spc="10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три.</a:t>
            </a:r>
            <a:r>
              <a:rPr lang="ru-RU" spc="8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Тому</a:t>
            </a:r>
            <a:r>
              <a:rPr lang="ru-RU" spc="7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результат</a:t>
            </a:r>
            <a:r>
              <a:rPr lang="ru-RU" spc="9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кластеризації</a:t>
            </a:r>
            <a:r>
              <a:rPr lang="ru-RU" spc="8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визначається</a:t>
            </a:r>
            <a:r>
              <a:rPr lang="ru-RU" spc="8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багато</a:t>
            </a:r>
            <a:r>
              <a:rPr lang="ru-RU" spc="1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</a:t>
            </a:r>
            <a:r>
              <a:rPr lang="ru-RU" spc="7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чому</a:t>
            </a:r>
            <a:r>
              <a:rPr lang="ru-RU" spc="114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завданнями</a:t>
            </a:r>
            <a:r>
              <a:rPr lang="ru-RU" spc="8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та</a:t>
            </a:r>
            <a:r>
              <a:rPr lang="ru-RU" spc="9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засобами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spc="85" dirty="0" smtClean="0">
                <a:latin typeface="Times New Roman"/>
                <a:cs typeface="Times New Roman"/>
              </a:rPr>
              <a:t> </a:t>
            </a:r>
            <a:r>
              <a:rPr lang="ru-RU" spc="-25" dirty="0" err="1" smtClean="0">
                <a:latin typeface="Times New Roman"/>
                <a:cs typeface="Times New Roman"/>
              </a:rPr>
              <a:t>які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використовують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</a:t>
            </a:r>
            <a:r>
              <a:rPr lang="ru-RU" spc="-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її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процес</a:t>
            </a:r>
            <a:r>
              <a:rPr lang="ru-RU" sz="1200" spc="-10" dirty="0" err="1" smtClean="0">
                <a:latin typeface="Times New Roman"/>
                <a:cs typeface="Times New Roman"/>
              </a:rPr>
              <a:t>і</a:t>
            </a:r>
            <a:endParaRPr lang="ru-R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24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25</a:t>
            </a:r>
            <a:endParaRPr lang="ru-RU" sz="1400" dirty="0"/>
          </a:p>
        </p:txBody>
      </p:sp>
      <p:sp>
        <p:nvSpPr>
          <p:cNvPr id="6" name="object 7"/>
          <p:cNvSpPr txBox="1"/>
          <p:nvPr/>
        </p:nvSpPr>
        <p:spPr>
          <a:xfrm>
            <a:off x="179512" y="116632"/>
            <a:ext cx="8856984" cy="2343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780" indent="177800" algn="just">
              <a:spcBef>
                <a:spcPts val="745"/>
              </a:spcBef>
            </a:pPr>
            <a:r>
              <a:rPr b="1" dirty="0" err="1" smtClean="0">
                <a:latin typeface="Times New Roman"/>
                <a:cs typeface="Times New Roman"/>
              </a:rPr>
              <a:t>Міри</a:t>
            </a:r>
            <a:r>
              <a:rPr b="1" spc="240" dirty="0" smtClean="0">
                <a:latin typeface="Times New Roman"/>
                <a:cs typeface="Times New Roman"/>
              </a:rPr>
              <a:t> </a:t>
            </a:r>
            <a:r>
              <a:rPr b="1" dirty="0" err="1" smtClean="0">
                <a:latin typeface="Times New Roman"/>
                <a:cs typeface="Times New Roman"/>
              </a:rPr>
              <a:t>близькості</a:t>
            </a:r>
            <a:r>
              <a:rPr b="1" dirty="0" smtClean="0">
                <a:latin typeface="Times New Roman"/>
                <a:cs typeface="Times New Roman"/>
              </a:rPr>
              <a:t>.</a:t>
            </a:r>
            <a:r>
              <a:rPr b="1" spc="254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Для</a:t>
            </a:r>
            <a:r>
              <a:rPr spc="229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виділення</a:t>
            </a:r>
            <a:r>
              <a:rPr spc="22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кластерів</a:t>
            </a:r>
            <a:r>
              <a:rPr spc="24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потрібно</a:t>
            </a:r>
            <a:r>
              <a:rPr spc="254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у</a:t>
            </a:r>
            <a:r>
              <a:rPr spc="204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першу</a:t>
            </a:r>
            <a:r>
              <a:rPr spc="22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чергу</a:t>
            </a:r>
            <a:r>
              <a:rPr spc="229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ввести</a:t>
            </a:r>
            <a:r>
              <a:rPr spc="25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функцію</a:t>
            </a:r>
            <a:r>
              <a:rPr spc="250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подібності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об’єктів</a:t>
            </a:r>
            <a:r>
              <a:rPr dirty="0" smtClean="0">
                <a:latin typeface="Times New Roman"/>
                <a:cs typeface="Times New Roman"/>
              </a:rPr>
              <a:t>.</a:t>
            </a:r>
            <a:r>
              <a:rPr spc="40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Розглянемо</a:t>
            </a:r>
            <a:r>
              <a:rPr spc="38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міри</a:t>
            </a:r>
            <a:r>
              <a:rPr spc="40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близькості</a:t>
            </a:r>
            <a:r>
              <a:rPr spc="409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у</a:t>
            </a:r>
            <a:r>
              <a:rPr spc="36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випадку</a:t>
            </a:r>
            <a:r>
              <a:rPr spc="36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кластеризації</a:t>
            </a:r>
            <a:r>
              <a:rPr spc="40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об’єктів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spc="39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заданих</a:t>
            </a:r>
            <a:r>
              <a:rPr spc="41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у</a:t>
            </a:r>
            <a:r>
              <a:rPr spc="36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векторній</a:t>
            </a:r>
            <a:r>
              <a:rPr spc="395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формі</a:t>
            </a:r>
            <a:r>
              <a:rPr spc="-10" dirty="0" smtClean="0">
                <a:latin typeface="Times New Roman"/>
                <a:cs typeface="Times New Roman"/>
              </a:rPr>
              <a:t>. </a:t>
            </a:r>
            <a:r>
              <a:rPr dirty="0" err="1" smtClean="0">
                <a:latin typeface="Times New Roman"/>
                <a:cs typeface="Times New Roman"/>
              </a:rPr>
              <a:t>Найбільш</a:t>
            </a:r>
            <a:r>
              <a:rPr spc="26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часто</a:t>
            </a:r>
            <a:r>
              <a:rPr spc="27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використовується</a:t>
            </a:r>
            <a:r>
              <a:rPr spc="27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евклідова</a:t>
            </a:r>
            <a:r>
              <a:rPr spc="26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відстань</a:t>
            </a:r>
            <a:r>
              <a:rPr dirty="0" smtClean="0">
                <a:latin typeface="Times New Roman"/>
                <a:cs typeface="Times New Roman"/>
              </a:rPr>
              <a:t>.</a:t>
            </a:r>
            <a:r>
              <a:rPr spc="29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Для</a:t>
            </a:r>
            <a:r>
              <a:rPr spc="27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булевих</a:t>
            </a:r>
            <a:r>
              <a:rPr spc="27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векторів</a:t>
            </a:r>
            <a:r>
              <a:rPr spc="27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використовують</a:t>
            </a:r>
            <a:r>
              <a:rPr spc="275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відстань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Хеммінга</a:t>
            </a:r>
            <a:r>
              <a:rPr dirty="0" smtClean="0">
                <a:latin typeface="Times New Roman"/>
                <a:cs typeface="Times New Roman"/>
              </a:rPr>
              <a:t>.</a:t>
            </a:r>
            <a:r>
              <a:rPr spc="-3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Також</a:t>
            </a:r>
            <a:r>
              <a:rPr spc="-2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часто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використовують</a:t>
            </a:r>
            <a:r>
              <a:rPr spc="-2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відстань</a:t>
            </a:r>
            <a:r>
              <a:rPr spc="-20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Махаланобіса</a:t>
            </a:r>
            <a:endParaRPr dirty="0" smtClean="0">
              <a:latin typeface="Times New Roman"/>
              <a:cs typeface="Times New Roman"/>
            </a:endParaRPr>
          </a:p>
          <a:p>
            <a:pPr indent="177800" algn="ctr">
              <a:tabLst>
                <a:tab pos="716915" algn="l"/>
              </a:tabLst>
            </a:pPr>
            <a:r>
              <a:rPr i="1" baseline="4629" dirty="0" smtClean="0">
                <a:latin typeface="Times New Roman"/>
                <a:cs typeface="Times New Roman"/>
              </a:rPr>
              <a:t>d</a:t>
            </a:r>
            <a:r>
              <a:rPr i="1" spc="-104" baseline="4629" dirty="0" smtClean="0">
                <a:latin typeface="Times New Roman"/>
                <a:cs typeface="Times New Roman"/>
              </a:rPr>
              <a:t> </a:t>
            </a:r>
            <a:r>
              <a:rPr spc="-10" dirty="0" smtClean="0">
                <a:latin typeface="Symbol"/>
                <a:cs typeface="Symbol"/>
              </a:rPr>
              <a:t></a:t>
            </a:r>
            <a:r>
              <a:rPr b="1" spc="-15" baseline="4629" dirty="0" smtClean="0">
                <a:latin typeface="Times New Roman"/>
                <a:cs typeface="Times New Roman"/>
              </a:rPr>
              <a:t>x</a:t>
            </a:r>
            <a:r>
              <a:rPr spc="-15" baseline="4629" dirty="0" smtClean="0">
                <a:latin typeface="Times New Roman"/>
                <a:cs typeface="Times New Roman"/>
              </a:rPr>
              <a:t>,</a:t>
            </a:r>
            <a:r>
              <a:rPr spc="-232" baseline="4629" dirty="0" smtClean="0">
                <a:latin typeface="Times New Roman"/>
                <a:cs typeface="Times New Roman"/>
              </a:rPr>
              <a:t> </a:t>
            </a:r>
            <a:r>
              <a:rPr b="1" baseline="4629" dirty="0" smtClean="0">
                <a:latin typeface="Times New Roman"/>
                <a:cs typeface="Times New Roman"/>
              </a:rPr>
              <a:t>y</a:t>
            </a:r>
            <a:r>
              <a:rPr dirty="0" smtClean="0">
                <a:latin typeface="Symbol"/>
                <a:cs typeface="Symbol"/>
              </a:rPr>
              <a:t></a:t>
            </a:r>
            <a:r>
              <a:rPr spc="-120" dirty="0" smtClean="0">
                <a:latin typeface="Times New Roman"/>
                <a:cs typeface="Times New Roman"/>
              </a:rPr>
              <a:t> </a:t>
            </a:r>
            <a:r>
              <a:rPr spc="-75" baseline="4629" dirty="0" smtClean="0">
                <a:latin typeface="Symbol"/>
                <a:cs typeface="Symbol"/>
              </a:rPr>
              <a:t></a:t>
            </a:r>
            <a:r>
              <a:rPr baseline="4629" dirty="0" smtClean="0">
                <a:latin typeface="Times New Roman"/>
                <a:cs typeface="Times New Roman"/>
              </a:rPr>
              <a:t>	</a:t>
            </a:r>
            <a:r>
              <a:rPr spc="-10" dirty="0" smtClean="0">
                <a:latin typeface="Symbol"/>
                <a:cs typeface="Symbol"/>
              </a:rPr>
              <a:t></a:t>
            </a:r>
            <a:r>
              <a:rPr b="1" spc="-15" baseline="4629" dirty="0" smtClean="0">
                <a:latin typeface="Times New Roman"/>
                <a:cs typeface="Times New Roman"/>
              </a:rPr>
              <a:t>x</a:t>
            </a:r>
            <a:r>
              <a:rPr b="1" spc="-165" baseline="4629" dirty="0" smtClean="0">
                <a:latin typeface="Times New Roman"/>
                <a:cs typeface="Times New Roman"/>
              </a:rPr>
              <a:t> </a:t>
            </a:r>
            <a:r>
              <a:rPr baseline="4629" dirty="0" smtClean="0">
                <a:latin typeface="Symbol"/>
                <a:cs typeface="Symbol"/>
              </a:rPr>
              <a:t></a:t>
            </a:r>
            <a:r>
              <a:rPr spc="-172" baseline="4629" dirty="0" smtClean="0">
                <a:latin typeface="Times New Roman"/>
                <a:cs typeface="Times New Roman"/>
              </a:rPr>
              <a:t> </a:t>
            </a:r>
            <a:r>
              <a:rPr b="1" baseline="4629" dirty="0" err="1" smtClean="0">
                <a:latin typeface="Times New Roman"/>
                <a:cs typeface="Times New Roman"/>
              </a:rPr>
              <a:t>y</a:t>
            </a:r>
            <a:r>
              <a:rPr dirty="0" err="1" smtClean="0">
                <a:latin typeface="Symbol"/>
                <a:cs typeface="Symbol"/>
              </a:rPr>
              <a:t></a:t>
            </a:r>
            <a:r>
              <a:rPr i="1" baseline="63492" dirty="0" err="1" smtClean="0">
                <a:latin typeface="Times New Roman"/>
                <a:cs typeface="Times New Roman"/>
              </a:rPr>
              <a:t>T</a:t>
            </a:r>
            <a:r>
              <a:rPr i="1" spc="337" baseline="63492" dirty="0" smtClean="0">
                <a:latin typeface="Times New Roman"/>
                <a:cs typeface="Times New Roman"/>
              </a:rPr>
              <a:t> </a:t>
            </a:r>
            <a:r>
              <a:rPr i="1" baseline="4629" dirty="0" smtClean="0">
                <a:latin typeface="Times New Roman"/>
                <a:cs typeface="Times New Roman"/>
              </a:rPr>
              <a:t>S</a:t>
            </a:r>
            <a:r>
              <a:rPr i="1" spc="-262" baseline="4629" dirty="0" smtClean="0">
                <a:latin typeface="Times New Roman"/>
                <a:cs typeface="Times New Roman"/>
              </a:rPr>
              <a:t> </a:t>
            </a:r>
            <a:r>
              <a:rPr baseline="51587" dirty="0" smtClean="0">
                <a:latin typeface="Symbol"/>
                <a:cs typeface="Symbol"/>
              </a:rPr>
              <a:t></a:t>
            </a:r>
            <a:r>
              <a:rPr baseline="51587" dirty="0" smtClean="0">
                <a:latin typeface="Times New Roman"/>
                <a:cs typeface="Times New Roman"/>
              </a:rPr>
              <a:t>1</a:t>
            </a:r>
            <a:r>
              <a:rPr spc="15" baseline="51587" dirty="0" smtClean="0">
                <a:latin typeface="Times New Roman"/>
                <a:cs typeface="Times New Roman"/>
              </a:rPr>
              <a:t> </a:t>
            </a:r>
            <a:r>
              <a:rPr spc="-10" dirty="0" smtClean="0">
                <a:latin typeface="Symbol"/>
                <a:cs typeface="Symbol"/>
              </a:rPr>
              <a:t></a:t>
            </a:r>
            <a:r>
              <a:rPr b="1" spc="-15" baseline="4629" dirty="0" smtClean="0">
                <a:latin typeface="Times New Roman"/>
                <a:cs typeface="Times New Roman"/>
              </a:rPr>
              <a:t>x</a:t>
            </a:r>
            <a:r>
              <a:rPr b="1" spc="-150" baseline="4629" dirty="0" smtClean="0">
                <a:latin typeface="Times New Roman"/>
                <a:cs typeface="Times New Roman"/>
              </a:rPr>
              <a:t> </a:t>
            </a:r>
            <a:r>
              <a:rPr baseline="4629" dirty="0" smtClean="0">
                <a:latin typeface="Symbol"/>
                <a:cs typeface="Symbol"/>
              </a:rPr>
              <a:t></a:t>
            </a:r>
            <a:r>
              <a:rPr spc="-172" baseline="4629" dirty="0" smtClean="0">
                <a:latin typeface="Times New Roman"/>
                <a:cs typeface="Times New Roman"/>
              </a:rPr>
              <a:t> </a:t>
            </a:r>
            <a:r>
              <a:rPr b="1" baseline="4629" dirty="0" smtClean="0">
                <a:latin typeface="Times New Roman"/>
                <a:cs typeface="Times New Roman"/>
              </a:rPr>
              <a:t>y</a:t>
            </a:r>
            <a:r>
              <a:rPr b="1" spc="-284" baseline="4629" dirty="0" smtClean="0">
                <a:latin typeface="Times New Roman"/>
                <a:cs typeface="Times New Roman"/>
              </a:rPr>
              <a:t> </a:t>
            </a:r>
            <a:r>
              <a:rPr spc="-50" dirty="0" smtClean="0">
                <a:latin typeface="Symbol"/>
                <a:cs typeface="Symbol"/>
              </a:rPr>
              <a:t></a:t>
            </a:r>
            <a:endParaRPr dirty="0" smtClean="0">
              <a:latin typeface="Symbol"/>
              <a:cs typeface="Symbol"/>
            </a:endParaRPr>
          </a:p>
          <a:p>
            <a:pPr indent="177800">
              <a:spcBef>
                <a:spcPts val="894"/>
              </a:spcBef>
            </a:pPr>
            <a:r>
              <a:rPr dirty="0" err="1" smtClean="0">
                <a:latin typeface="Times New Roman"/>
                <a:cs typeface="Times New Roman"/>
              </a:rPr>
              <a:t>де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i="1" dirty="0" smtClean="0">
                <a:latin typeface="Times New Roman"/>
                <a:cs typeface="Times New Roman"/>
              </a:rPr>
              <a:t>S</a:t>
            </a:r>
            <a:r>
              <a:rPr i="1" spc="5" dirty="0" smtClean="0">
                <a:latin typeface="Times New Roman"/>
                <a:cs typeface="Times New Roman"/>
              </a:rPr>
              <a:t> </a:t>
            </a:r>
            <a:r>
              <a:rPr i="1" dirty="0" smtClean="0">
                <a:latin typeface="Times New Roman"/>
                <a:cs typeface="Times New Roman"/>
              </a:rPr>
              <a:t>—</a:t>
            </a:r>
            <a:r>
              <a:rPr i="1" spc="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коваріаційна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матриця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spc="5" dirty="0" smtClean="0">
                <a:latin typeface="Times New Roman"/>
                <a:cs typeface="Times New Roman"/>
              </a:rPr>
              <a:t> </a:t>
            </a:r>
            <a:r>
              <a:rPr b="1" dirty="0" smtClean="0">
                <a:latin typeface="Times New Roman"/>
                <a:cs typeface="Times New Roman"/>
              </a:rPr>
              <a:t>х,</a:t>
            </a:r>
            <a:r>
              <a:rPr b="1" spc="10" dirty="0" smtClean="0">
                <a:latin typeface="Times New Roman"/>
                <a:cs typeface="Times New Roman"/>
              </a:rPr>
              <a:t> </a:t>
            </a:r>
            <a:r>
              <a:rPr b="1" dirty="0" smtClean="0">
                <a:latin typeface="Times New Roman"/>
                <a:cs typeface="Times New Roman"/>
              </a:rPr>
              <a:t>y</a:t>
            </a:r>
            <a:r>
              <a:rPr b="1" spc="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—</a:t>
            </a:r>
            <a:r>
              <a:rPr spc="10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об’єкти-змінні</a:t>
            </a:r>
            <a:r>
              <a:rPr lang="uk-UA" spc="-10" dirty="0" smtClean="0">
                <a:latin typeface="Times New Roman"/>
                <a:cs typeface="Times New Roman"/>
              </a:rPr>
              <a:t>, </a:t>
            </a:r>
            <a:r>
              <a:rPr lang="uk-UA" i="1" spc="-10" dirty="0" smtClean="0">
                <a:latin typeface="Times New Roman"/>
                <a:cs typeface="Times New Roman"/>
              </a:rPr>
              <a:t>Т – </a:t>
            </a:r>
            <a:r>
              <a:rPr lang="uk-UA" spc="-10" dirty="0" smtClean="0">
                <a:latin typeface="Times New Roman"/>
                <a:cs typeface="Times New Roman"/>
              </a:rPr>
              <a:t>операція транспонування</a:t>
            </a:r>
            <a:r>
              <a:rPr spc="-10" dirty="0" smtClean="0">
                <a:latin typeface="Times New Roman"/>
                <a:cs typeface="Times New Roman"/>
              </a:rPr>
              <a:t>.</a:t>
            </a:r>
            <a:endParaRPr dirty="0" smtClean="0">
              <a:latin typeface="Times New Roman"/>
              <a:cs typeface="Times New Roman"/>
            </a:endParaRPr>
          </a:p>
          <a:p>
            <a:pPr indent="177800"/>
            <a:r>
              <a:rPr dirty="0" err="1" smtClean="0">
                <a:latin typeface="Times New Roman"/>
                <a:cs typeface="Times New Roman"/>
              </a:rPr>
              <a:t>Можна</a:t>
            </a:r>
            <a:r>
              <a:rPr spc="-3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також</a:t>
            </a:r>
            <a:r>
              <a:rPr spc="-2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використовувати</a:t>
            </a:r>
            <a:r>
              <a:rPr spc="-2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неметричні</a:t>
            </a:r>
            <a:r>
              <a:rPr spc="-2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функції</a:t>
            </a: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близькості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1027" name="Picture 3" descr="E:\Диск_E\НУБіП\Теорія_розпізнавання_образів\Лекції\Лекція_№3\Снимок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92896"/>
            <a:ext cx="1352550" cy="609600"/>
          </a:xfrm>
          <a:prstGeom prst="rect">
            <a:avLst/>
          </a:prstGeom>
          <a:noFill/>
        </p:spPr>
      </p:pic>
      <p:sp>
        <p:nvSpPr>
          <p:cNvPr id="11" name="object 17"/>
          <p:cNvSpPr txBox="1"/>
          <p:nvPr/>
        </p:nvSpPr>
        <p:spPr>
          <a:xfrm>
            <a:off x="107504" y="2996952"/>
            <a:ext cx="8928992" cy="113428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2225" marR="17780" indent="-22225">
              <a:spcBef>
                <a:spcPts val="204"/>
              </a:spcBef>
            </a:pPr>
            <a:r>
              <a:rPr dirty="0">
                <a:latin typeface="Times New Roman"/>
                <a:cs typeface="Times New Roman"/>
              </a:rPr>
              <a:t>яка</a:t>
            </a:r>
            <a:r>
              <a:rPr spc="1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рівна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косинусу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кута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між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векторами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x</a:t>
            </a:r>
            <a:r>
              <a:rPr b="1"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z</a:t>
            </a:r>
            <a:r>
              <a:rPr b="1" spc="1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(у</a:t>
            </a:r>
            <a:r>
              <a:rPr spc="1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останній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формулі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через</a:t>
            </a:r>
            <a:r>
              <a:rPr spc="36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x</a:t>
            </a:r>
            <a:r>
              <a:rPr baseline="2314" dirty="0">
                <a:latin typeface="Symbol"/>
                <a:cs typeface="Symbol"/>
              </a:rPr>
              <a:t></a:t>
            </a:r>
            <a:r>
              <a:rPr spc="577" baseline="23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позначається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вектор-рядок </a:t>
            </a:r>
            <a:r>
              <a:rPr dirty="0">
                <a:latin typeface="Times New Roman"/>
                <a:cs typeface="Times New Roman"/>
              </a:rPr>
              <a:t>транспонований,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вектора-</a:t>
            </a:r>
            <a:r>
              <a:rPr dirty="0">
                <a:latin typeface="Times New Roman"/>
                <a:cs typeface="Times New Roman"/>
              </a:rPr>
              <a:t>стовпчика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х</a:t>
            </a:r>
            <a:r>
              <a:rPr spc="-25" dirty="0">
                <a:latin typeface="Times New Roman"/>
                <a:cs typeface="Times New Roman"/>
              </a:rPr>
              <a:t>).</a:t>
            </a:r>
            <a:endParaRPr dirty="0">
              <a:latin typeface="Times New Roman"/>
              <a:cs typeface="Times New Roman"/>
            </a:endParaRPr>
          </a:p>
          <a:p>
            <a:pPr marL="22225" indent="155575"/>
            <a:r>
              <a:rPr dirty="0">
                <a:latin typeface="Times New Roman"/>
                <a:cs typeface="Times New Roman"/>
              </a:rPr>
              <a:t>У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випадку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двійкових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векторів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величина</a:t>
            </a:r>
            <a:r>
              <a:rPr spc="2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x</a:t>
            </a:r>
            <a:r>
              <a:rPr baseline="2314" dirty="0">
                <a:latin typeface="Symbol"/>
                <a:cs typeface="Symbol"/>
              </a:rPr>
              <a:t></a:t>
            </a:r>
            <a:r>
              <a:rPr b="1" dirty="0">
                <a:latin typeface="Times New Roman"/>
                <a:cs typeface="Times New Roman"/>
              </a:rPr>
              <a:t>z</a:t>
            </a:r>
            <a:r>
              <a:rPr b="1" spc="25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рівна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кількості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співпадаючих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ознак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об’єктів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х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z</a:t>
            </a:r>
            <a:r>
              <a:rPr spc="-25" dirty="0" smtClean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0482" name="Picture 2" descr="Рисунок 1. Двумерные данные с эллипсами прогно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2610617" cy="2492897"/>
          </a:xfrm>
          <a:prstGeom prst="rect">
            <a:avLst/>
          </a:prstGeom>
          <a:noFill/>
        </p:spPr>
      </p:pic>
      <p:pic>
        <p:nvPicPr>
          <p:cNvPr id="20483" name="Picture 3" descr="E:\Диск_E\НУБіП\Теорія_розпізнавання_образів\2023_2024\Лекції\Снимок_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21088"/>
            <a:ext cx="4268389" cy="50405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771800" y="4581128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Відстань</a:t>
            </a:r>
            <a:r>
              <a:rPr lang="ru-RU" sz="1600" b="1" i="1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Махаланобіса</a:t>
            </a:r>
            <a:r>
              <a:rPr lang="ru-RU" sz="1600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безрозмірна</a:t>
            </a:r>
            <a:r>
              <a:rPr lang="ru-RU" sz="1600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і</a:t>
            </a:r>
            <a:r>
              <a:rPr lang="ru-RU" sz="1600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масштабно-інваріантна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20485" name="Picture 5" descr="E:\Диск_E\НУБіП\Теорія_розпізнавання_образів\2023_2024\Лекції\Снимок_2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869160"/>
            <a:ext cx="2438400" cy="13716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292080" y="4869160"/>
            <a:ext cx="3851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,, -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ковариации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кореляційні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моменти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оцінок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Коваріація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математичне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сподівання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добутку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відхилень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очікувань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6237312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 smtClean="0"/>
              <a:t>Ковариаційна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матриця</a:t>
            </a:r>
            <a:r>
              <a:rPr lang="ru-RU" sz="1400" i="1" dirty="0" smtClean="0"/>
              <a:t> вектору </a:t>
            </a:r>
            <a:r>
              <a:rPr lang="ru-RU" sz="1400" i="1" dirty="0" err="1" smtClean="0"/>
              <a:t>оцінок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параметрів</a:t>
            </a:r>
            <a:r>
              <a:rPr lang="ru-RU" sz="1400" dirty="0" smtClean="0"/>
              <a:t> У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матричним</a:t>
            </a:r>
            <a:r>
              <a:rPr lang="ru-RU" sz="1400" dirty="0" smtClean="0"/>
              <a:t> аналогом </a:t>
            </a:r>
            <a:r>
              <a:rPr lang="ru-RU" sz="1400" dirty="0" err="1" smtClean="0"/>
              <a:t>дисперсії</a:t>
            </a:r>
            <a:r>
              <a:rPr lang="ru-RU" sz="1400" dirty="0" smtClean="0"/>
              <a:t> </a:t>
            </a:r>
            <a:r>
              <a:rPr lang="ru-RU" sz="1400" dirty="0" err="1" smtClean="0"/>
              <a:t>одної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змінної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26</a:t>
            </a:r>
            <a:endParaRPr lang="ru-RU" sz="1400" dirty="0"/>
          </a:p>
        </p:txBody>
      </p:sp>
      <p:pic>
        <p:nvPicPr>
          <p:cNvPr id="1028" name="Picture 4" descr="E:\Диск_E\НУБіП\Теорія_розпізнавання_образів\Лекції\Лекція_№3\Снимок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64704"/>
            <a:ext cx="2057400" cy="571500"/>
          </a:xfrm>
          <a:prstGeom prst="rect">
            <a:avLst/>
          </a:prstGeom>
          <a:noFill/>
        </p:spPr>
      </p:pic>
      <p:sp>
        <p:nvSpPr>
          <p:cNvPr id="9" name="object 18"/>
          <p:cNvSpPr txBox="1"/>
          <p:nvPr/>
        </p:nvSpPr>
        <p:spPr>
          <a:xfrm>
            <a:off x="107504" y="4149080"/>
            <a:ext cx="885698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15" indent="177800" algn="just">
              <a:spcBef>
                <a:spcPts val="1050"/>
              </a:spcBef>
            </a:pPr>
            <a:r>
              <a:rPr dirty="0" err="1" smtClean="0">
                <a:latin typeface="Times New Roman"/>
                <a:cs typeface="Times New Roman"/>
              </a:rPr>
              <a:t>Слід</a:t>
            </a:r>
            <a:r>
              <a:rPr spc="45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зазначити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spc="459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що</a:t>
            </a:r>
            <a:r>
              <a:rPr spc="470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у</a:t>
            </a:r>
            <a:r>
              <a:rPr spc="44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зв’язку</a:t>
            </a:r>
            <a:r>
              <a:rPr spc="434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із</a:t>
            </a:r>
            <a:r>
              <a:rPr spc="46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неоднорідністю</a:t>
            </a:r>
            <a:r>
              <a:rPr spc="46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шкал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spc="470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у</a:t>
            </a:r>
            <a:r>
              <a:rPr spc="434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яких</a:t>
            </a:r>
            <a:r>
              <a:rPr spc="47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вимірюються</a:t>
            </a:r>
            <a:r>
              <a:rPr spc="459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ознаки</a:t>
            </a:r>
            <a:r>
              <a:rPr spc="45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об’єктів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spc="465" dirty="0" smtClean="0">
                <a:latin typeface="Times New Roman"/>
                <a:cs typeface="Times New Roman"/>
              </a:rPr>
              <a:t> </a:t>
            </a:r>
            <a:r>
              <a:rPr spc="-25" dirty="0" err="1" smtClean="0">
                <a:latin typeface="Times New Roman"/>
                <a:cs typeface="Times New Roman"/>
              </a:rPr>
              <a:t>при</a:t>
            </a:r>
            <a:r>
              <a:rPr spc="-2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розрахунках</a:t>
            </a:r>
            <a:r>
              <a:rPr spc="28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відстаней</a:t>
            </a:r>
            <a:r>
              <a:rPr spc="27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може</a:t>
            </a:r>
            <a:r>
              <a:rPr spc="27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виявитися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spc="28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що</a:t>
            </a:r>
            <a:r>
              <a:rPr spc="28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деякі</a:t>
            </a:r>
            <a:r>
              <a:rPr spc="29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ознаки</a:t>
            </a:r>
            <a:r>
              <a:rPr spc="27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набагато</a:t>
            </a:r>
            <a:r>
              <a:rPr spc="28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сильніше</a:t>
            </a:r>
            <a:r>
              <a:rPr spc="28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впливають</a:t>
            </a:r>
            <a:r>
              <a:rPr spc="27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на</a:t>
            </a:r>
            <a:r>
              <a:rPr spc="280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близькість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об’єктів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spc="-2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ніж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інші</a:t>
            </a:r>
            <a:r>
              <a:rPr dirty="0" smtClean="0">
                <a:latin typeface="Times New Roman"/>
                <a:cs typeface="Times New Roman"/>
              </a:rPr>
              <a:t>.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Тому</a:t>
            </a:r>
            <a:r>
              <a:rPr spc="-2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бажано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попередньо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провести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нормалізацію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змінних</a:t>
            </a:r>
            <a:r>
              <a:rPr spc="-10" dirty="0" smtClean="0">
                <a:latin typeface="Times New Roman"/>
                <a:cs typeface="Times New Roman"/>
              </a:rPr>
              <a:t>.</a:t>
            </a:r>
            <a:endParaRPr lang="uk-UA" spc="-10" dirty="0" smtClean="0">
              <a:latin typeface="Times New Roman"/>
              <a:cs typeface="Times New Roman"/>
            </a:endParaRPr>
          </a:p>
        </p:txBody>
      </p:sp>
      <p:sp>
        <p:nvSpPr>
          <p:cNvPr id="14" name="object 18"/>
          <p:cNvSpPr txBox="1"/>
          <p:nvPr/>
        </p:nvSpPr>
        <p:spPr>
          <a:xfrm>
            <a:off x="107504" y="5517232"/>
            <a:ext cx="8928992" cy="98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15" indent="177800" algn="just">
              <a:spcBef>
                <a:spcPts val="1050"/>
              </a:spcBef>
            </a:pPr>
            <a:r>
              <a:rPr b="1" dirty="0" err="1" smtClean="0">
                <a:latin typeface="Times New Roman"/>
                <a:cs typeface="Times New Roman"/>
              </a:rPr>
              <a:t>Основні</a:t>
            </a:r>
            <a:r>
              <a:rPr b="1" spc="70" dirty="0" smtClean="0">
                <a:latin typeface="Times New Roman"/>
                <a:cs typeface="Times New Roman"/>
              </a:rPr>
              <a:t> </a:t>
            </a:r>
            <a:r>
              <a:rPr b="1" dirty="0" err="1" smtClean="0">
                <a:latin typeface="Times New Roman"/>
                <a:cs typeface="Times New Roman"/>
              </a:rPr>
              <a:t>підходи</a:t>
            </a:r>
            <a:r>
              <a:rPr b="1" spc="75" dirty="0" smtClean="0">
                <a:latin typeface="Times New Roman"/>
                <a:cs typeface="Times New Roman"/>
              </a:rPr>
              <a:t> </a:t>
            </a:r>
            <a:r>
              <a:rPr b="1" dirty="0" err="1" smtClean="0">
                <a:latin typeface="Times New Roman"/>
                <a:cs typeface="Times New Roman"/>
              </a:rPr>
              <a:t>до</a:t>
            </a:r>
            <a:r>
              <a:rPr b="1" spc="70" dirty="0" smtClean="0">
                <a:latin typeface="Times New Roman"/>
                <a:cs typeface="Times New Roman"/>
              </a:rPr>
              <a:t> </a:t>
            </a:r>
            <a:r>
              <a:rPr b="1" dirty="0" err="1" smtClean="0">
                <a:latin typeface="Times New Roman"/>
                <a:cs typeface="Times New Roman"/>
              </a:rPr>
              <a:t>побудови</a:t>
            </a:r>
            <a:r>
              <a:rPr b="1" spc="90" dirty="0" smtClean="0">
                <a:latin typeface="Times New Roman"/>
                <a:cs typeface="Times New Roman"/>
              </a:rPr>
              <a:t> </a:t>
            </a:r>
            <a:r>
              <a:rPr b="1" dirty="0" err="1" smtClean="0">
                <a:latin typeface="Times New Roman"/>
                <a:cs typeface="Times New Roman"/>
              </a:rPr>
              <a:t>методів</a:t>
            </a:r>
            <a:r>
              <a:rPr b="1" spc="75" dirty="0" smtClean="0">
                <a:latin typeface="Times New Roman"/>
                <a:cs typeface="Times New Roman"/>
              </a:rPr>
              <a:t> </a:t>
            </a:r>
            <a:r>
              <a:rPr b="1" dirty="0" err="1" smtClean="0">
                <a:latin typeface="Times New Roman"/>
                <a:cs typeface="Times New Roman"/>
              </a:rPr>
              <a:t>кластеризації</a:t>
            </a:r>
            <a:r>
              <a:rPr dirty="0" smtClean="0">
                <a:latin typeface="Times New Roman"/>
                <a:cs typeface="Times New Roman"/>
              </a:rPr>
              <a:t>.</a:t>
            </a:r>
            <a:r>
              <a:rPr spc="70" dirty="0" smtClean="0">
                <a:latin typeface="Times New Roman"/>
                <a:cs typeface="Times New Roman"/>
              </a:rPr>
              <a:t> </a:t>
            </a:r>
            <a:endParaRPr lang="uk-UA" spc="70" dirty="0" smtClean="0">
              <a:latin typeface="Times New Roman"/>
              <a:cs typeface="Times New Roman"/>
            </a:endParaRPr>
          </a:p>
          <a:p>
            <a:pPr marR="31115" indent="177800" algn="just">
              <a:spcBef>
                <a:spcPts val="1050"/>
              </a:spcBef>
            </a:pPr>
            <a:r>
              <a:rPr dirty="0" err="1" smtClean="0">
                <a:latin typeface="Times New Roman"/>
                <a:cs typeface="Times New Roman"/>
              </a:rPr>
              <a:t>Методи</a:t>
            </a:r>
            <a:r>
              <a:rPr spc="7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кластеризації</a:t>
            </a:r>
            <a:r>
              <a:rPr spc="6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поділяють</a:t>
            </a:r>
            <a:r>
              <a:rPr spc="7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на</a:t>
            </a:r>
            <a:r>
              <a:rPr spc="90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ієрарх</a:t>
            </a:r>
            <a:r>
              <a:rPr dirty="0" err="1" smtClean="0">
                <a:latin typeface="Times New Roman"/>
                <a:cs typeface="Times New Roman"/>
              </a:rPr>
              <a:t>ічні</a:t>
            </a:r>
            <a:r>
              <a:rPr spc="1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та</a:t>
            </a:r>
            <a:r>
              <a:rPr spc="2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неієрархічні</a:t>
            </a:r>
            <a:r>
              <a:rPr dirty="0" smtClean="0">
                <a:latin typeface="Times New Roman"/>
                <a:cs typeface="Times New Roman"/>
              </a:rPr>
              <a:t>.</a:t>
            </a:r>
            <a:r>
              <a:rPr spc="40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У</a:t>
            </a:r>
            <a:r>
              <a:rPr spc="1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ієрархічних</a:t>
            </a:r>
            <a:r>
              <a:rPr spc="3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методах</a:t>
            </a:r>
            <a:r>
              <a:rPr spc="4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будується</a:t>
            </a:r>
            <a:r>
              <a:rPr spc="2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дерево</a:t>
            </a:r>
            <a:r>
              <a:rPr spc="2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вкладених</a:t>
            </a:r>
            <a:r>
              <a:rPr spc="40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кластерів</a:t>
            </a:r>
            <a:r>
              <a:rPr spc="20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(</a:t>
            </a:r>
            <a:r>
              <a:rPr dirty="0" err="1" smtClean="0">
                <a:latin typeface="Times New Roman"/>
                <a:cs typeface="Times New Roman"/>
              </a:rPr>
              <a:t>дендограма</a:t>
            </a:r>
            <a:r>
              <a:rPr dirty="0" smtClean="0">
                <a:latin typeface="Times New Roman"/>
                <a:cs typeface="Times New Roman"/>
              </a:rPr>
              <a:t>).</a:t>
            </a:r>
            <a:r>
              <a:rPr spc="40" dirty="0" smtClean="0">
                <a:latin typeface="Times New Roman"/>
                <a:cs typeface="Times New Roman"/>
              </a:rPr>
              <a:t> 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155575"/>
            <a:r>
              <a:rPr lang="ru-RU" dirty="0" err="1" smtClean="0">
                <a:latin typeface="Times New Roman"/>
                <a:cs typeface="Times New Roman"/>
              </a:rPr>
              <a:t>Іншим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варіантом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формули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(2)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є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міра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Танімото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41277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Векторне представлення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Припустимо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нас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користувачем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вектор а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-вимірному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Танімото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вектора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вектором b: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E:\Диск_E\НУБіП\Теорія_розпізнавання_образів\2023_2024\Лекції\Снимок_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7128792" cy="1154185"/>
          </a:xfrm>
          <a:prstGeom prst="rect">
            <a:avLst/>
          </a:prstGeom>
          <a:noFill/>
        </p:spPr>
      </p:pic>
      <p:sp>
        <p:nvSpPr>
          <p:cNvPr id="17" name="object 18"/>
          <p:cNvSpPr txBox="1"/>
          <p:nvPr/>
        </p:nvSpPr>
        <p:spPr>
          <a:xfrm>
            <a:off x="107504" y="3789040"/>
            <a:ext cx="88569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15" indent="177800" algn="just">
              <a:spcBef>
                <a:spcPts val="105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0 до 1. Чим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 до 1,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схожі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spc="-1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27</a:t>
            </a:r>
            <a:endParaRPr lang="ru-RU" sz="1400" dirty="0"/>
          </a:p>
        </p:txBody>
      </p:sp>
      <p:pic>
        <p:nvPicPr>
          <p:cNvPr id="8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404664"/>
            <a:ext cx="3600400" cy="1800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15408" y="548680"/>
            <a:ext cx="5221088" cy="158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sz="1600" dirty="0" err="1" smtClean="0">
                <a:latin typeface="Times New Roman"/>
                <a:cs typeface="Times New Roman"/>
              </a:rPr>
              <a:t>Ієрархічні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методи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поділяються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на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агломеративні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методи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методи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поділу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R="60960" indent="177800" algn="just">
              <a:spcBef>
                <a:spcPts val="70"/>
              </a:spcBef>
            </a:pPr>
            <a:r>
              <a:rPr lang="ru-RU" sz="1600" dirty="0" err="1" smtClean="0">
                <a:latin typeface="Times New Roman"/>
                <a:cs typeface="Times New Roman"/>
              </a:rPr>
              <a:t>Агломеративні</a:t>
            </a:r>
            <a:r>
              <a:rPr lang="ru-RU" sz="1600" spc="46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методи</a:t>
            </a:r>
            <a:r>
              <a:rPr lang="ru-RU" sz="1600" spc="4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полягають</a:t>
            </a:r>
            <a:r>
              <a:rPr lang="ru-RU" sz="1600" spc="48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44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послідовному</a:t>
            </a:r>
            <a:r>
              <a:rPr lang="ru-RU" sz="1600" spc="44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об’єднані</a:t>
            </a:r>
            <a:r>
              <a:rPr lang="ru-RU" sz="1600" spc="4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початкових</a:t>
            </a:r>
            <a:r>
              <a:rPr lang="ru-RU" sz="1600" spc="47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кластерів</a:t>
            </a:r>
            <a:r>
              <a:rPr lang="ru-RU" sz="1600" spc="51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(</a:t>
            </a:r>
            <a:r>
              <a:rPr lang="ru-RU" sz="1600" spc="-10" dirty="0" err="1" smtClean="0">
                <a:latin typeface="Times New Roman"/>
                <a:cs typeface="Times New Roman"/>
              </a:rPr>
              <a:t>побудова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кластерів</a:t>
            </a:r>
            <a:r>
              <a:rPr lang="ru-RU" sz="1600" spc="114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знизу</a:t>
            </a:r>
            <a:r>
              <a:rPr lang="ru-RU" sz="1600" spc="8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вверх).</a:t>
            </a:r>
            <a:r>
              <a:rPr lang="ru-RU" sz="1600" spc="1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Методи</a:t>
            </a:r>
            <a:r>
              <a:rPr lang="ru-RU" sz="1600" spc="1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поділу</a:t>
            </a:r>
            <a:r>
              <a:rPr lang="ru-RU" sz="1600" spc="1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—</a:t>
            </a:r>
            <a:r>
              <a:rPr lang="ru-RU" sz="1600" spc="13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9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розщепленні</a:t>
            </a:r>
            <a:r>
              <a:rPr lang="ru-RU" sz="1600" spc="114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існуючих</a:t>
            </a:r>
            <a:r>
              <a:rPr lang="ru-RU" sz="1600" spc="1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кластерів</a:t>
            </a:r>
            <a:r>
              <a:rPr lang="ru-RU" sz="1600" spc="12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(</a:t>
            </a:r>
            <a:r>
              <a:rPr lang="ru-RU" sz="1600" dirty="0" err="1" smtClean="0">
                <a:latin typeface="Times New Roman"/>
                <a:cs typeface="Times New Roman"/>
              </a:rPr>
              <a:t>побудова</a:t>
            </a:r>
            <a:r>
              <a:rPr lang="ru-RU" sz="1600" spc="114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кластерів</a:t>
            </a:r>
            <a:r>
              <a:rPr lang="ru-RU" sz="1600" spc="1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зверху</a:t>
            </a:r>
            <a:r>
              <a:rPr lang="ru-RU" sz="1600" spc="-10" dirty="0" smtClean="0">
                <a:latin typeface="Times New Roman"/>
                <a:cs typeface="Times New Roman"/>
              </a:rPr>
              <a:t> вниз).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07504" y="2204864"/>
            <a:ext cx="8928992" cy="39722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>
              <a:spcBef>
                <a:spcPts val="530"/>
              </a:spcBef>
            </a:pPr>
            <a:r>
              <a:rPr b="1" i="1" dirty="0" err="1" smtClean="0">
                <a:latin typeface="Times New Roman"/>
                <a:cs typeface="Times New Roman"/>
              </a:rPr>
              <a:t>Агломеративні</a:t>
            </a:r>
            <a:r>
              <a:rPr b="1" i="1" spc="-25" dirty="0" smtClean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алгоритми</a:t>
            </a:r>
            <a:r>
              <a:rPr b="1" i="1" spc="-20" dirty="0">
                <a:latin typeface="Times New Roman"/>
                <a:cs typeface="Times New Roman"/>
              </a:rPr>
              <a:t> </a:t>
            </a:r>
            <a:r>
              <a:rPr b="1" i="1" spc="-10" dirty="0">
                <a:latin typeface="Times New Roman"/>
                <a:cs typeface="Times New Roman"/>
              </a:rPr>
              <a:t>кластеризації</a:t>
            </a:r>
            <a:endParaRPr b="1" i="1" dirty="0">
              <a:latin typeface="Times New Roman"/>
              <a:cs typeface="Times New Roman"/>
            </a:endParaRPr>
          </a:p>
          <a:p>
            <a:pPr marR="55880" algn="just">
              <a:spcBef>
                <a:spcPts val="515"/>
              </a:spcBef>
            </a:pPr>
            <a:r>
              <a:rPr dirty="0">
                <a:latin typeface="Times New Roman"/>
                <a:cs typeface="Times New Roman"/>
              </a:rPr>
              <a:t>Нехай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Х</a:t>
            </a:r>
            <a:r>
              <a:rPr i="1" spc="1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—</a:t>
            </a:r>
            <a:r>
              <a:rPr i="1"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скінченна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множина,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яку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потрібно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кластеризувати.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першому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кроці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кожному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елементу </a:t>
            </a:r>
            <a:r>
              <a:rPr dirty="0">
                <a:latin typeface="Times New Roman"/>
                <a:cs typeface="Times New Roman"/>
              </a:rPr>
              <a:t>множини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відповідає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одноелементний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кластер.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кожному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наступному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кроці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вибираються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два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найближчі </a:t>
            </a:r>
            <a:r>
              <a:rPr dirty="0">
                <a:latin typeface="Times New Roman"/>
                <a:cs typeface="Times New Roman"/>
              </a:rPr>
              <a:t>між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собою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кластери</a:t>
            </a:r>
            <a:r>
              <a:rPr spc="32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C</a:t>
            </a:r>
            <a:r>
              <a:rPr i="1" baseline="-23809" dirty="0">
                <a:latin typeface="Times New Roman"/>
                <a:cs typeface="Times New Roman"/>
              </a:rPr>
              <a:t>i</a:t>
            </a:r>
            <a:r>
              <a:rPr i="1" spc="292" baseline="-23809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та</a:t>
            </a:r>
            <a:r>
              <a:rPr spc="320" dirty="0">
                <a:latin typeface="Times New Roman"/>
                <a:cs typeface="Times New Roman"/>
              </a:rPr>
              <a:t> </a:t>
            </a:r>
            <a:r>
              <a:rPr i="1" spc="60" dirty="0">
                <a:latin typeface="Times New Roman"/>
                <a:cs typeface="Times New Roman"/>
              </a:rPr>
              <a:t>C</a:t>
            </a:r>
            <a:r>
              <a:rPr i="1" spc="89" baseline="-23809" dirty="0">
                <a:latin typeface="Times New Roman"/>
                <a:cs typeface="Times New Roman"/>
              </a:rPr>
              <a:t>j</a:t>
            </a:r>
            <a:r>
              <a:rPr i="1" spc="60" baseline="-2380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які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об’єднуються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новий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</a:t>
            </a:r>
            <a:r>
              <a:rPr spc="34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C</a:t>
            </a:r>
            <a:r>
              <a:rPr i="1" baseline="-23809" dirty="0">
                <a:latin typeface="Times New Roman"/>
                <a:cs typeface="Times New Roman"/>
              </a:rPr>
              <a:t>i</a:t>
            </a:r>
            <a:r>
              <a:rPr i="1" spc="209" baseline="-23809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</a:t>
            </a:r>
            <a:r>
              <a:rPr spc="-185" dirty="0">
                <a:latin typeface="Times New Roman"/>
                <a:cs typeface="Times New Roman"/>
              </a:rPr>
              <a:t> </a:t>
            </a:r>
            <a:r>
              <a:rPr i="1" spc="60" dirty="0">
                <a:latin typeface="Times New Roman"/>
                <a:cs typeface="Times New Roman"/>
              </a:rPr>
              <a:t>C</a:t>
            </a:r>
            <a:r>
              <a:rPr i="1" spc="89" baseline="-23809" dirty="0">
                <a:latin typeface="Times New Roman"/>
                <a:cs typeface="Times New Roman"/>
              </a:rPr>
              <a:t>j</a:t>
            </a:r>
            <a:r>
              <a:rPr i="1" spc="97" baseline="-2380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Після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кожного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такого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кроку</a:t>
            </a:r>
            <a:endParaRPr dirty="0">
              <a:latin typeface="Times New Roman"/>
              <a:cs typeface="Times New Roman"/>
            </a:endParaRPr>
          </a:p>
          <a:p>
            <a:pPr marR="66040" algn="just">
              <a:spcBef>
                <a:spcPts val="430"/>
              </a:spcBef>
            </a:pPr>
            <a:r>
              <a:rPr dirty="0">
                <a:latin typeface="Times New Roman"/>
                <a:cs typeface="Times New Roman"/>
              </a:rPr>
              <a:t>кількість</a:t>
            </a:r>
            <a:r>
              <a:rPr spc="2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кластерів</a:t>
            </a:r>
            <a:r>
              <a:rPr spc="2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зменшується.</a:t>
            </a:r>
            <a:r>
              <a:rPr spc="2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</a:t>
            </a:r>
            <a:r>
              <a:rPr spc="2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кінці</a:t>
            </a:r>
            <a:r>
              <a:rPr spc="2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процедури</a:t>
            </a:r>
            <a:r>
              <a:rPr spc="2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отримується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кластер,</a:t>
            </a:r>
            <a:r>
              <a:rPr spc="2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який</a:t>
            </a:r>
            <a:r>
              <a:rPr spc="2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складається</a:t>
            </a:r>
            <a:r>
              <a:rPr spc="2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із</a:t>
            </a:r>
            <a:r>
              <a:rPr spc="26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одного об’єкта.</a:t>
            </a:r>
            <a:endParaRPr dirty="0">
              <a:latin typeface="Times New Roman"/>
              <a:cs typeface="Times New Roman"/>
            </a:endParaRPr>
          </a:p>
          <a:p>
            <a:r>
              <a:rPr dirty="0">
                <a:latin typeface="Times New Roman"/>
                <a:cs typeface="Times New Roman"/>
              </a:rPr>
              <a:t>Для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оцінки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відстані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75" dirty="0">
                <a:latin typeface="Times New Roman"/>
                <a:cs typeface="Times New Roman"/>
              </a:rPr>
              <a:t> </a:t>
            </a:r>
            <a:r>
              <a:rPr spc="-104" baseline="-4504" dirty="0">
                <a:latin typeface="Symbol"/>
                <a:cs typeface="Symbol"/>
              </a:rPr>
              <a:t></a:t>
            </a:r>
            <a:r>
              <a:rPr i="1" spc="-70" dirty="0">
                <a:latin typeface="Times New Roman"/>
                <a:cs typeface="Times New Roman"/>
              </a:rPr>
              <a:t>C</a:t>
            </a:r>
            <a:r>
              <a:rPr i="1" spc="-104" baseline="-23809" dirty="0">
                <a:latin typeface="Times New Roman"/>
                <a:cs typeface="Times New Roman"/>
              </a:rPr>
              <a:t>i</a:t>
            </a:r>
            <a:r>
              <a:rPr i="1" spc="-67" baseline="-23809" dirty="0">
                <a:latin typeface="Times New Roman"/>
                <a:cs typeface="Times New Roman"/>
              </a:rPr>
              <a:t> </a:t>
            </a:r>
            <a:r>
              <a:rPr spc="75" dirty="0">
                <a:latin typeface="Times New Roman"/>
                <a:cs typeface="Times New Roman"/>
              </a:rPr>
              <a:t>,</a:t>
            </a:r>
            <a:r>
              <a:rPr i="1" spc="75" dirty="0">
                <a:latin typeface="Times New Roman"/>
                <a:cs typeface="Times New Roman"/>
              </a:rPr>
              <a:t>C</a:t>
            </a:r>
            <a:r>
              <a:rPr i="1" spc="112" baseline="-23809" dirty="0">
                <a:latin typeface="Times New Roman"/>
                <a:cs typeface="Times New Roman"/>
              </a:rPr>
              <a:t>j</a:t>
            </a:r>
            <a:r>
              <a:rPr i="1" spc="67" baseline="-23809" dirty="0">
                <a:latin typeface="Times New Roman"/>
                <a:cs typeface="Times New Roman"/>
              </a:rPr>
              <a:t> </a:t>
            </a:r>
            <a:r>
              <a:rPr spc="-337" baseline="-4504" dirty="0">
                <a:latin typeface="Symbol"/>
                <a:cs typeface="Symbol"/>
              </a:rPr>
              <a:t></a:t>
            </a:r>
            <a:r>
              <a:rPr spc="89" baseline="-450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між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двома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множинами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використовують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наступні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функції: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915"/>
              </a:spcBef>
            </a:pPr>
            <a:r>
              <a:rPr dirty="0">
                <a:latin typeface="Times New Roman"/>
                <a:cs typeface="Times New Roman"/>
              </a:rPr>
              <a:t>а)</a:t>
            </a:r>
            <a:r>
              <a:rPr spc="5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Відстань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між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найближчими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об’єктами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множин</a:t>
            </a:r>
            <a:endParaRPr dirty="0">
              <a:latin typeface="Times New Roman"/>
              <a:cs typeface="Times New Roman"/>
            </a:endParaRPr>
          </a:p>
          <a:p>
            <a:pPr marR="2270125" algn="ctr">
              <a:spcBef>
                <a:spcPts val="70"/>
              </a:spcBef>
            </a:pPr>
            <a:r>
              <a:rPr lang="uk-UA" i="1" dirty="0" smtClean="0">
                <a:latin typeface="Times New Roman"/>
                <a:cs typeface="Times New Roman"/>
              </a:rPr>
              <a:t>                                      </a:t>
            </a:r>
            <a:r>
              <a:rPr i="1" dirty="0" smtClean="0">
                <a:latin typeface="Times New Roman"/>
                <a:cs typeface="Times New Roman"/>
              </a:rPr>
              <a:t>d</a:t>
            </a:r>
            <a:r>
              <a:rPr i="1" spc="-60" dirty="0" smtClean="0">
                <a:latin typeface="Times New Roman"/>
                <a:cs typeface="Times New Roman"/>
              </a:rPr>
              <a:t> </a:t>
            </a:r>
            <a:r>
              <a:rPr spc="-97" baseline="-4504" dirty="0">
                <a:latin typeface="Symbol"/>
                <a:cs typeface="Symbol"/>
              </a:rPr>
              <a:t></a:t>
            </a:r>
            <a:r>
              <a:rPr i="1" spc="-65" dirty="0">
                <a:latin typeface="Times New Roman"/>
                <a:cs typeface="Times New Roman"/>
              </a:rPr>
              <a:t>C</a:t>
            </a:r>
            <a:r>
              <a:rPr i="1" spc="-97" baseline="-23809" dirty="0">
                <a:latin typeface="Times New Roman"/>
                <a:cs typeface="Times New Roman"/>
              </a:rPr>
              <a:t>i</a:t>
            </a:r>
            <a:r>
              <a:rPr i="1" spc="-52" baseline="-23809" dirty="0">
                <a:latin typeface="Times New Roman"/>
                <a:cs typeface="Times New Roman"/>
              </a:rPr>
              <a:t> </a:t>
            </a:r>
            <a:r>
              <a:rPr spc="80" dirty="0">
                <a:latin typeface="Times New Roman"/>
                <a:cs typeface="Times New Roman"/>
              </a:rPr>
              <a:t>,</a:t>
            </a:r>
            <a:r>
              <a:rPr i="1" spc="80" dirty="0">
                <a:latin typeface="Times New Roman"/>
                <a:cs typeface="Times New Roman"/>
              </a:rPr>
              <a:t>C</a:t>
            </a:r>
            <a:r>
              <a:rPr i="1" spc="120" baseline="-23809" dirty="0">
                <a:latin typeface="Times New Roman"/>
                <a:cs typeface="Times New Roman"/>
              </a:rPr>
              <a:t>j</a:t>
            </a:r>
            <a:r>
              <a:rPr i="1" spc="112" baseline="-23809" dirty="0">
                <a:latin typeface="Times New Roman"/>
                <a:cs typeface="Times New Roman"/>
              </a:rPr>
              <a:t> </a:t>
            </a:r>
            <a:r>
              <a:rPr spc="-322" baseline="-4504" dirty="0">
                <a:latin typeface="Symbol"/>
                <a:cs typeface="Symbol"/>
              </a:rPr>
              <a:t></a:t>
            </a:r>
            <a:r>
              <a:rPr spc="-284" baseline="-4504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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min</a:t>
            </a:r>
            <a:r>
              <a:rPr spc="-75" baseline="-4504" dirty="0">
                <a:latin typeface="Symbol"/>
                <a:cs typeface="Symbol"/>
              </a:rPr>
              <a:t></a:t>
            </a:r>
            <a:r>
              <a:rPr i="1" spc="-50" dirty="0">
                <a:latin typeface="Times New Roman"/>
                <a:cs typeface="Times New Roman"/>
              </a:rPr>
              <a:t>d</a:t>
            </a:r>
            <a:r>
              <a:rPr i="1" spc="-55" dirty="0">
                <a:latin typeface="Times New Roman"/>
                <a:cs typeface="Times New Roman"/>
              </a:rPr>
              <a:t> </a:t>
            </a:r>
            <a:r>
              <a:rPr spc="-15" baseline="-3584" dirty="0">
                <a:latin typeface="Symbol"/>
                <a:cs typeface="Symbol"/>
              </a:rPr>
              <a:t></a:t>
            </a:r>
            <a:r>
              <a:rPr b="1" spc="-10" dirty="0">
                <a:latin typeface="Times New Roman"/>
                <a:cs typeface="Times New Roman"/>
              </a:rPr>
              <a:t>x</a:t>
            </a:r>
            <a:r>
              <a:rPr spc="-10" dirty="0">
                <a:latin typeface="Times New Roman"/>
                <a:cs typeface="Times New Roman"/>
              </a:rPr>
              <a:t>,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y</a:t>
            </a:r>
            <a:r>
              <a:rPr baseline="-3584" dirty="0">
                <a:latin typeface="Symbol"/>
                <a:cs typeface="Symbol"/>
              </a:rPr>
              <a:t></a:t>
            </a:r>
            <a:r>
              <a:rPr spc="-284" baseline="-358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|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x</a:t>
            </a:r>
            <a:r>
              <a:rPr b="1" spc="-160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</a:t>
            </a:r>
            <a:r>
              <a:rPr i="1" dirty="0">
                <a:latin typeface="Times New Roman"/>
                <a:cs typeface="Times New Roman"/>
              </a:rPr>
              <a:t>C</a:t>
            </a:r>
            <a:r>
              <a:rPr i="1" baseline="-23809" dirty="0">
                <a:latin typeface="Times New Roman"/>
                <a:cs typeface="Times New Roman"/>
              </a:rPr>
              <a:t>i</a:t>
            </a:r>
            <a:r>
              <a:rPr i="1" spc="-52" baseline="-2380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y</a:t>
            </a:r>
            <a:r>
              <a:rPr b="1" spc="-120" dirty="0">
                <a:latin typeface="Times New Roman"/>
                <a:cs typeface="Times New Roman"/>
              </a:rPr>
              <a:t> </a:t>
            </a:r>
            <a:r>
              <a:rPr spc="80" dirty="0">
                <a:latin typeface="Symbol"/>
                <a:cs typeface="Symbol"/>
              </a:rPr>
              <a:t></a:t>
            </a:r>
            <a:r>
              <a:rPr i="1" spc="80" dirty="0">
                <a:latin typeface="Times New Roman"/>
                <a:cs typeface="Times New Roman"/>
              </a:rPr>
              <a:t>C</a:t>
            </a:r>
            <a:r>
              <a:rPr i="1" spc="120" baseline="-23809" dirty="0">
                <a:latin typeface="Times New Roman"/>
                <a:cs typeface="Times New Roman"/>
              </a:rPr>
              <a:t>j</a:t>
            </a:r>
            <a:r>
              <a:rPr i="1" spc="-97" baseline="-23809" dirty="0">
                <a:latin typeface="Times New Roman"/>
                <a:cs typeface="Times New Roman"/>
              </a:rPr>
              <a:t> </a:t>
            </a:r>
            <a:r>
              <a:rPr spc="-82" baseline="-4504" dirty="0">
                <a:latin typeface="Symbol"/>
                <a:cs typeface="Symbol"/>
              </a:rPr>
              <a:t></a:t>
            </a:r>
            <a:r>
              <a:rPr spc="-55" dirty="0">
                <a:latin typeface="Times New Roman"/>
                <a:cs typeface="Times New Roman"/>
              </a:rPr>
              <a:t>. </a:t>
            </a:r>
            <a:endParaRPr lang="uk-UA" spc="-55" dirty="0" smtClean="0">
              <a:latin typeface="Times New Roman"/>
              <a:cs typeface="Times New Roman"/>
            </a:endParaRPr>
          </a:p>
          <a:p>
            <a:pPr marR="2270125">
              <a:spcBef>
                <a:spcPts val="70"/>
              </a:spcBef>
            </a:pPr>
            <a:r>
              <a:rPr dirty="0" smtClean="0">
                <a:latin typeface="Times New Roman"/>
                <a:cs typeface="Times New Roman"/>
              </a:rPr>
              <a:t>б</a:t>
            </a:r>
            <a:r>
              <a:rPr dirty="0">
                <a:latin typeface="Times New Roman"/>
                <a:cs typeface="Times New Roman"/>
              </a:rPr>
              <a:t>)</a:t>
            </a:r>
            <a:r>
              <a:rPr spc="4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Відстань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між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найбільш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віддаленими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об’єктами.</a:t>
            </a:r>
            <a:endParaRPr dirty="0">
              <a:latin typeface="Times New Roman"/>
              <a:cs typeface="Times New Roman"/>
            </a:endParaRPr>
          </a:p>
          <a:p>
            <a:pPr algn="ctr"/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65" dirty="0">
                <a:latin typeface="Times New Roman"/>
                <a:cs typeface="Times New Roman"/>
              </a:rPr>
              <a:t> </a:t>
            </a:r>
            <a:r>
              <a:rPr spc="-97" baseline="-4504" dirty="0">
                <a:latin typeface="Symbol"/>
                <a:cs typeface="Symbol"/>
              </a:rPr>
              <a:t></a:t>
            </a:r>
            <a:r>
              <a:rPr i="1" spc="-65" dirty="0">
                <a:latin typeface="Times New Roman"/>
                <a:cs typeface="Times New Roman"/>
              </a:rPr>
              <a:t>C</a:t>
            </a:r>
            <a:r>
              <a:rPr i="1" spc="-97" baseline="-23809" dirty="0">
                <a:latin typeface="Times New Roman"/>
                <a:cs typeface="Times New Roman"/>
              </a:rPr>
              <a:t>i</a:t>
            </a:r>
            <a:r>
              <a:rPr i="1" spc="-52" baseline="-23809" dirty="0">
                <a:latin typeface="Times New Roman"/>
                <a:cs typeface="Times New Roman"/>
              </a:rPr>
              <a:t> </a:t>
            </a:r>
            <a:r>
              <a:rPr spc="80" dirty="0">
                <a:latin typeface="Times New Roman"/>
                <a:cs typeface="Times New Roman"/>
              </a:rPr>
              <a:t>,</a:t>
            </a:r>
            <a:r>
              <a:rPr i="1" spc="80" dirty="0">
                <a:latin typeface="Times New Roman"/>
                <a:cs typeface="Times New Roman"/>
              </a:rPr>
              <a:t>C</a:t>
            </a:r>
            <a:r>
              <a:rPr i="1" spc="120" baseline="-23809" dirty="0">
                <a:latin typeface="Times New Roman"/>
                <a:cs typeface="Times New Roman"/>
              </a:rPr>
              <a:t>j </a:t>
            </a:r>
            <a:r>
              <a:rPr spc="-322" baseline="-4504" dirty="0">
                <a:latin typeface="Symbol"/>
                <a:cs typeface="Symbol"/>
              </a:rPr>
              <a:t></a:t>
            </a:r>
            <a:r>
              <a:rPr spc="-292" baseline="-4504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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max</a:t>
            </a:r>
            <a:r>
              <a:rPr spc="-75" baseline="-4504" dirty="0">
                <a:latin typeface="Symbol"/>
                <a:cs typeface="Symbol"/>
              </a:rPr>
              <a:t></a:t>
            </a:r>
            <a:r>
              <a:rPr i="1" spc="-50" dirty="0">
                <a:latin typeface="Times New Roman"/>
                <a:cs typeface="Times New Roman"/>
              </a:rPr>
              <a:t>d</a:t>
            </a:r>
            <a:r>
              <a:rPr i="1" spc="-55" dirty="0">
                <a:latin typeface="Times New Roman"/>
                <a:cs typeface="Times New Roman"/>
              </a:rPr>
              <a:t> </a:t>
            </a:r>
            <a:r>
              <a:rPr spc="-15" baseline="-3584" dirty="0">
                <a:latin typeface="Symbol"/>
                <a:cs typeface="Symbol"/>
              </a:rPr>
              <a:t></a:t>
            </a:r>
            <a:r>
              <a:rPr b="1" spc="-10" dirty="0">
                <a:latin typeface="Times New Roman"/>
                <a:cs typeface="Times New Roman"/>
              </a:rPr>
              <a:t>x</a:t>
            </a:r>
            <a:r>
              <a:rPr spc="-10" dirty="0">
                <a:latin typeface="Times New Roman"/>
                <a:cs typeface="Times New Roman"/>
              </a:rPr>
              <a:t>,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y</a:t>
            </a:r>
            <a:r>
              <a:rPr baseline="-3584" dirty="0">
                <a:latin typeface="Symbol"/>
                <a:cs typeface="Symbol"/>
              </a:rPr>
              <a:t></a:t>
            </a:r>
            <a:r>
              <a:rPr spc="-300" baseline="-358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|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x</a:t>
            </a:r>
            <a:r>
              <a:rPr b="1" spc="-160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</a:t>
            </a:r>
            <a:r>
              <a:rPr i="1" dirty="0">
                <a:latin typeface="Times New Roman"/>
                <a:cs typeface="Times New Roman"/>
              </a:rPr>
              <a:t>C</a:t>
            </a:r>
            <a:r>
              <a:rPr i="1" baseline="-23809" dirty="0">
                <a:latin typeface="Times New Roman"/>
                <a:cs typeface="Times New Roman"/>
              </a:rPr>
              <a:t>i</a:t>
            </a:r>
            <a:r>
              <a:rPr i="1" spc="-52" baseline="-2380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y</a:t>
            </a:r>
            <a:r>
              <a:rPr b="1" spc="-120" dirty="0">
                <a:latin typeface="Times New Roman"/>
                <a:cs typeface="Times New Roman"/>
              </a:rPr>
              <a:t> </a:t>
            </a:r>
            <a:r>
              <a:rPr spc="80" dirty="0">
                <a:latin typeface="Symbol"/>
                <a:cs typeface="Symbol"/>
              </a:rPr>
              <a:t></a:t>
            </a:r>
            <a:r>
              <a:rPr i="1" spc="80" dirty="0">
                <a:latin typeface="Times New Roman"/>
                <a:cs typeface="Times New Roman"/>
              </a:rPr>
              <a:t>C</a:t>
            </a:r>
            <a:r>
              <a:rPr i="1" spc="120" baseline="-23809" dirty="0">
                <a:latin typeface="Times New Roman"/>
                <a:cs typeface="Times New Roman"/>
              </a:rPr>
              <a:t>j</a:t>
            </a:r>
            <a:r>
              <a:rPr i="1" spc="-104" baseline="-23809" dirty="0">
                <a:latin typeface="Times New Roman"/>
                <a:cs typeface="Times New Roman"/>
              </a:rPr>
              <a:t> </a:t>
            </a:r>
            <a:r>
              <a:rPr spc="-37" baseline="-4504" dirty="0">
                <a:latin typeface="Symbol"/>
                <a:cs typeface="Symbol"/>
              </a:rPr>
              <a:t></a:t>
            </a:r>
            <a:r>
              <a:rPr spc="-25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910"/>
              </a:spcBef>
            </a:pPr>
            <a:r>
              <a:rPr dirty="0">
                <a:latin typeface="Times New Roman"/>
                <a:cs typeface="Times New Roman"/>
              </a:rPr>
              <a:t>в)</a:t>
            </a:r>
            <a:r>
              <a:rPr spc="5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Середня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відстань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між </a:t>
            </a:r>
            <a:r>
              <a:rPr spc="-10" dirty="0">
                <a:latin typeface="Times New Roman"/>
                <a:cs typeface="Times New Roman"/>
              </a:rPr>
              <a:t>множинами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050" name="Picture 2" descr="E:\Диск_E\НУБіП\Теорія_розпізнавання_образів\Лекції\Лекція_№3\Снимок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165304"/>
            <a:ext cx="2838450" cy="5524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0"/>
            <a:ext cx="332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latin typeface="Times New Roman"/>
                <a:cs typeface="Times New Roman"/>
              </a:rPr>
              <a:t>Приклад </a:t>
            </a:r>
            <a:r>
              <a:rPr lang="ru-RU" dirty="0" err="1" smtClean="0">
                <a:latin typeface="Times New Roman"/>
                <a:cs typeface="Times New Roman"/>
              </a:rPr>
              <a:t>зображення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дендограм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/>
          <p:cNvSpPr txBox="1"/>
          <p:nvPr/>
        </p:nvSpPr>
        <p:spPr>
          <a:xfrm>
            <a:off x="107504" y="980728"/>
            <a:ext cx="8856984" cy="85792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latin typeface="Times New Roman"/>
                <a:cs typeface="Times New Roman"/>
              </a:rPr>
              <a:t>г)</a:t>
            </a:r>
            <a:r>
              <a:rPr spc="13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Відстань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між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центрами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мас</a:t>
            </a:r>
            <a:r>
              <a:rPr spc="-10" dirty="0">
                <a:latin typeface="Times New Roman"/>
                <a:cs typeface="Times New Roman"/>
              </a:rPr>
              <a:t> множин</a:t>
            </a:r>
            <a:endParaRPr dirty="0">
              <a:latin typeface="Times New Roman"/>
              <a:cs typeface="Times New Roman"/>
            </a:endParaRPr>
          </a:p>
          <a:p>
            <a:pPr marL="24364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65" dirty="0">
                <a:latin typeface="Times New Roman"/>
                <a:cs typeface="Times New Roman"/>
              </a:rPr>
              <a:t> </a:t>
            </a:r>
            <a:r>
              <a:rPr spc="-104" baseline="-4504" dirty="0">
                <a:latin typeface="Symbol"/>
                <a:cs typeface="Symbol"/>
              </a:rPr>
              <a:t></a:t>
            </a:r>
            <a:r>
              <a:rPr i="1" spc="-70" dirty="0">
                <a:latin typeface="Times New Roman"/>
                <a:cs typeface="Times New Roman"/>
              </a:rPr>
              <a:t>C</a:t>
            </a:r>
            <a:r>
              <a:rPr i="1" spc="-104" baseline="-23809" dirty="0">
                <a:latin typeface="Times New Roman"/>
                <a:cs typeface="Times New Roman"/>
              </a:rPr>
              <a:t>i</a:t>
            </a:r>
            <a:r>
              <a:rPr i="1" spc="-52" baseline="-23809" dirty="0">
                <a:latin typeface="Times New Roman"/>
                <a:cs typeface="Times New Roman"/>
              </a:rPr>
              <a:t> </a:t>
            </a:r>
            <a:r>
              <a:rPr spc="75" dirty="0">
                <a:latin typeface="Times New Roman"/>
                <a:cs typeface="Times New Roman"/>
              </a:rPr>
              <a:t>,</a:t>
            </a:r>
            <a:r>
              <a:rPr i="1" spc="75" dirty="0">
                <a:latin typeface="Times New Roman"/>
                <a:cs typeface="Times New Roman"/>
              </a:rPr>
              <a:t>C</a:t>
            </a:r>
            <a:r>
              <a:rPr i="1" spc="112" baseline="-23809" dirty="0">
                <a:latin typeface="Times New Roman"/>
                <a:cs typeface="Times New Roman"/>
              </a:rPr>
              <a:t>j</a:t>
            </a:r>
            <a:r>
              <a:rPr i="1" spc="97" baseline="-23809" dirty="0">
                <a:latin typeface="Times New Roman"/>
                <a:cs typeface="Times New Roman"/>
              </a:rPr>
              <a:t> </a:t>
            </a:r>
            <a:r>
              <a:rPr spc="-322" baseline="-4504" dirty="0">
                <a:latin typeface="Symbol"/>
                <a:cs typeface="Symbol"/>
              </a:rPr>
              <a:t></a:t>
            </a:r>
            <a:r>
              <a:rPr spc="-292" baseline="-4504" dirty="0">
                <a:latin typeface="Times New Roman"/>
                <a:cs typeface="Times New Roman"/>
              </a:rPr>
              <a:t> </a:t>
            </a:r>
            <a:r>
              <a:rPr dirty="0">
                <a:latin typeface="Symbol"/>
                <a:cs typeface="Symbol"/>
              </a:rPr>
              <a:t>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65" dirty="0">
                <a:latin typeface="Times New Roman"/>
                <a:cs typeface="Times New Roman"/>
              </a:rPr>
              <a:t> </a:t>
            </a:r>
            <a:r>
              <a:rPr spc="-44" baseline="-4504" dirty="0">
                <a:latin typeface="Symbol"/>
                <a:cs typeface="Symbol"/>
              </a:rPr>
              <a:t></a:t>
            </a:r>
            <a:r>
              <a:rPr b="1" spc="-30" dirty="0">
                <a:latin typeface="Times New Roman"/>
                <a:cs typeface="Times New Roman"/>
              </a:rPr>
              <a:t>z</a:t>
            </a:r>
            <a:r>
              <a:rPr i="1" spc="-44" baseline="-23809" dirty="0">
                <a:latin typeface="Times New Roman"/>
                <a:cs typeface="Times New Roman"/>
              </a:rPr>
              <a:t>i</a:t>
            </a:r>
            <a:r>
              <a:rPr i="1" spc="-52" baseline="-2380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z</a:t>
            </a:r>
            <a:r>
              <a:rPr b="1" spc="-105" dirty="0">
                <a:latin typeface="Times New Roman"/>
                <a:cs typeface="Times New Roman"/>
              </a:rPr>
              <a:t> </a:t>
            </a:r>
            <a:r>
              <a:rPr i="1" baseline="-23809" dirty="0">
                <a:latin typeface="Times New Roman"/>
                <a:cs typeface="Times New Roman"/>
              </a:rPr>
              <a:t>j</a:t>
            </a:r>
            <a:r>
              <a:rPr i="1" spc="104" baseline="-23809" dirty="0">
                <a:latin typeface="Times New Roman"/>
                <a:cs typeface="Times New Roman"/>
              </a:rPr>
              <a:t> </a:t>
            </a:r>
            <a:r>
              <a:rPr spc="-37" baseline="-4504" dirty="0">
                <a:latin typeface="Symbol"/>
                <a:cs typeface="Symbol"/>
              </a:rPr>
              <a:t></a:t>
            </a:r>
            <a:r>
              <a:rPr spc="-25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latin typeface="Times New Roman"/>
                <a:cs typeface="Times New Roman"/>
              </a:rPr>
              <a:t>д)</a:t>
            </a:r>
            <a:r>
              <a:rPr spc="4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Статистична</a:t>
            </a:r>
            <a:r>
              <a:rPr spc="-10" dirty="0">
                <a:latin typeface="Times New Roman"/>
                <a:cs typeface="Times New Roman"/>
              </a:rPr>
              <a:t> відстань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3074" name="Picture 2" descr="E:\Диск_E\НУБіП\Теорія_розпізнавання_образів\Лекції\Лекція_№3\Снимок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2571750" cy="819150"/>
          </a:xfrm>
          <a:prstGeom prst="rect">
            <a:avLst/>
          </a:prstGeom>
          <a:noFill/>
        </p:spPr>
      </p:pic>
      <p:sp>
        <p:nvSpPr>
          <p:cNvPr id="9" name="object 29"/>
          <p:cNvSpPr txBox="1"/>
          <p:nvPr/>
        </p:nvSpPr>
        <p:spPr>
          <a:xfrm>
            <a:off x="179512" y="2636912"/>
            <a:ext cx="87494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aseline="4629" dirty="0">
                <a:latin typeface="Times New Roman"/>
                <a:cs typeface="Times New Roman"/>
              </a:rPr>
              <a:t>де</a:t>
            </a:r>
            <a:r>
              <a:rPr sz="2400" spc="254" baseline="4629" dirty="0">
                <a:latin typeface="Times New Roman"/>
                <a:cs typeface="Times New Roman"/>
              </a:rPr>
              <a:t> </a:t>
            </a:r>
            <a:r>
              <a:rPr sz="2400" b="1" baseline="4629" dirty="0">
                <a:latin typeface="Times New Roman"/>
                <a:cs typeface="Times New Roman"/>
              </a:rPr>
              <a:t>z</a:t>
            </a:r>
            <a:r>
              <a:rPr sz="2400" b="1" spc="104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,</a:t>
            </a:r>
            <a:r>
              <a:rPr sz="2400" spc="97" baseline="4629" dirty="0">
                <a:latin typeface="Times New Roman"/>
                <a:cs typeface="Times New Roman"/>
              </a:rPr>
              <a:t> </a:t>
            </a:r>
            <a:r>
              <a:rPr sz="2400" b="1" baseline="4629" dirty="0">
                <a:latin typeface="Times New Roman"/>
                <a:cs typeface="Times New Roman"/>
              </a:rPr>
              <a:t>z</a:t>
            </a:r>
            <a:r>
              <a:rPr sz="2400" b="1" spc="270" baseline="4629" dirty="0">
                <a:latin typeface="Times New Roman"/>
                <a:cs typeface="Times New Roman"/>
              </a:rPr>
              <a:t>  </a:t>
            </a:r>
            <a:r>
              <a:rPr sz="2400" baseline="4629" dirty="0">
                <a:latin typeface="Times New Roman"/>
                <a:cs typeface="Times New Roman"/>
              </a:rPr>
              <a:t>— центри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мас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відповідних</a:t>
            </a:r>
            <a:r>
              <a:rPr sz="2400" spc="2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множин, які</a:t>
            </a:r>
            <a:r>
              <a:rPr sz="2400" spc="-7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обчислюються</a:t>
            </a:r>
            <a:r>
              <a:rPr sz="2400" spc="-2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за</a:t>
            </a:r>
            <a:r>
              <a:rPr sz="2400" spc="-1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формулою</a:t>
            </a:r>
            <a:r>
              <a:rPr sz="2400" spc="284" baseline="4629" dirty="0">
                <a:latin typeface="Times New Roman"/>
                <a:cs typeface="Times New Roman"/>
              </a:rPr>
              <a:t> </a:t>
            </a:r>
            <a:r>
              <a:rPr sz="2400" b="1" baseline="4629" dirty="0">
                <a:latin typeface="Times New Roman"/>
                <a:cs typeface="Times New Roman"/>
              </a:rPr>
              <a:t>z</a:t>
            </a:r>
            <a:r>
              <a:rPr sz="2400" b="1" spc="-217" baseline="4629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Symbol"/>
                <a:cs typeface="Symbol"/>
              </a:rPr>
              <a:t></a:t>
            </a:r>
            <a:r>
              <a:rPr sz="2400" i="1" spc="-52" baseline="4629" dirty="0">
                <a:latin typeface="Times New Roman"/>
                <a:cs typeface="Times New Roman"/>
              </a:rPr>
              <a:t>C</a:t>
            </a:r>
            <a:r>
              <a:rPr sz="2400" i="1" spc="-254" baseline="4629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Symbol"/>
                <a:cs typeface="Symbol"/>
              </a:rPr>
              <a:t>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Symbol"/>
                <a:cs typeface="Symbol"/>
              </a:rPr>
              <a:t></a:t>
            </a:r>
            <a:r>
              <a:rPr sz="2400" spc="-22" baseline="4629" dirty="0">
                <a:latin typeface="Times New Roman"/>
                <a:cs typeface="Times New Roman"/>
              </a:rPr>
              <a:t> </a:t>
            </a:r>
            <a:r>
              <a:rPr sz="2400" u="sng" spc="97" baseline="393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baseline="393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2400" u="sng" spc="82" baseline="393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-142" baseline="39351" dirty="0">
                <a:latin typeface="Times New Roman"/>
                <a:cs typeface="Times New Roman"/>
              </a:rPr>
              <a:t> </a:t>
            </a:r>
            <a:r>
              <a:rPr sz="2400" spc="120" baseline="-6172" dirty="0">
                <a:latin typeface="Symbol"/>
                <a:cs typeface="Symbol"/>
              </a:rPr>
              <a:t></a:t>
            </a:r>
            <a:r>
              <a:rPr sz="2400" b="1" spc="120" baseline="4629" dirty="0">
                <a:latin typeface="Times New Roman"/>
                <a:cs typeface="Times New Roman"/>
              </a:rPr>
              <a:t>x</a:t>
            </a:r>
            <a:r>
              <a:rPr sz="2400" b="1" spc="-157" baseline="4629" dirty="0">
                <a:latin typeface="Times New Roman"/>
                <a:cs typeface="Times New Roman"/>
              </a:rPr>
              <a:t> </a:t>
            </a:r>
            <a:r>
              <a:rPr sz="2400" spc="-75" baseline="4629" dirty="0">
                <a:latin typeface="Times New Roman"/>
                <a:cs typeface="Times New Roman"/>
              </a:rPr>
              <a:t>.</a:t>
            </a:r>
            <a:endParaRPr sz="2400" baseline="4629" dirty="0">
              <a:latin typeface="Times New Roman"/>
              <a:cs typeface="Times New Roman"/>
            </a:endParaRPr>
          </a:p>
        </p:txBody>
      </p:sp>
      <p:sp>
        <p:nvSpPr>
          <p:cNvPr id="11" name="object 30"/>
          <p:cNvSpPr txBox="1"/>
          <p:nvPr/>
        </p:nvSpPr>
        <p:spPr>
          <a:xfrm>
            <a:off x="107504" y="3429000"/>
            <a:ext cx="8928992" cy="3046347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indent="165100">
              <a:spcBef>
                <a:spcPts val="455"/>
              </a:spcBef>
            </a:pPr>
            <a:r>
              <a:rPr dirty="0">
                <a:latin typeface="Times New Roman"/>
                <a:cs typeface="Times New Roman"/>
              </a:rPr>
              <a:t>Відстань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70" dirty="0">
                <a:latin typeface="Times New Roman"/>
                <a:cs typeface="Times New Roman"/>
              </a:rPr>
              <a:t> </a:t>
            </a:r>
            <a:r>
              <a:rPr baseline="-3584" dirty="0">
                <a:latin typeface="Symbol"/>
                <a:cs typeface="Symbol"/>
              </a:rPr>
              <a:t></a:t>
            </a:r>
            <a:r>
              <a:rPr b="1" dirty="0">
                <a:latin typeface="Times New Roman"/>
                <a:cs typeface="Times New Roman"/>
              </a:rPr>
              <a:t>x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i="1" dirty="0">
                <a:latin typeface="Times New Roman"/>
                <a:cs typeface="Times New Roman"/>
              </a:rPr>
              <a:t>C</a:t>
            </a:r>
            <a:r>
              <a:rPr i="1" spc="-175" dirty="0">
                <a:latin typeface="Times New Roman"/>
                <a:cs typeface="Times New Roman"/>
              </a:rPr>
              <a:t> </a:t>
            </a:r>
            <a:r>
              <a:rPr baseline="-3584" dirty="0">
                <a:latin typeface="Symbol"/>
                <a:cs typeface="Symbol"/>
              </a:rPr>
              <a:t></a:t>
            </a:r>
            <a:r>
              <a:rPr spc="179" baseline="-358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між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об’єктом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 множиною покладають рівною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d</a:t>
            </a:r>
            <a:r>
              <a:rPr i="1" spc="-75" dirty="0">
                <a:latin typeface="Times New Roman"/>
                <a:cs typeface="Times New Roman"/>
              </a:rPr>
              <a:t> </a:t>
            </a:r>
            <a:r>
              <a:rPr spc="-104" baseline="-3174" dirty="0">
                <a:latin typeface="Symbol"/>
                <a:cs typeface="Symbol"/>
              </a:rPr>
              <a:t></a:t>
            </a:r>
            <a:r>
              <a:rPr spc="-104" baseline="-3584" dirty="0">
                <a:latin typeface="Symbol"/>
                <a:cs typeface="Symbol"/>
              </a:rPr>
              <a:t></a:t>
            </a:r>
            <a:r>
              <a:rPr b="1" spc="-70" dirty="0">
                <a:latin typeface="Times New Roman"/>
                <a:cs typeface="Times New Roman"/>
              </a:rPr>
              <a:t>x</a:t>
            </a:r>
            <a:r>
              <a:rPr spc="-104" baseline="-3584" dirty="0">
                <a:latin typeface="Symbol"/>
                <a:cs typeface="Symbol"/>
              </a:rPr>
              <a:t></a:t>
            </a:r>
            <a:r>
              <a:rPr spc="-70" dirty="0">
                <a:latin typeface="Times New Roman"/>
                <a:cs typeface="Times New Roman"/>
              </a:rPr>
              <a:t>,</a:t>
            </a:r>
            <a:r>
              <a:rPr i="1" spc="-70" dirty="0">
                <a:latin typeface="Times New Roman"/>
                <a:cs typeface="Times New Roman"/>
              </a:rPr>
              <a:t>C</a:t>
            </a:r>
            <a:r>
              <a:rPr i="1" spc="-180" dirty="0">
                <a:latin typeface="Times New Roman"/>
                <a:cs typeface="Times New Roman"/>
              </a:rPr>
              <a:t> </a:t>
            </a:r>
            <a:r>
              <a:rPr spc="-37" baseline="-3174" dirty="0">
                <a:latin typeface="Symbol"/>
                <a:cs typeface="Symbol"/>
              </a:rPr>
              <a:t></a:t>
            </a:r>
            <a:r>
              <a:rPr spc="-25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pPr marL="12700" marR="8255" indent="165100">
              <a:spcBef>
                <a:spcPts val="320"/>
              </a:spcBef>
            </a:pPr>
            <a:endParaRPr lang="uk-UA" dirty="0" smtClean="0">
              <a:latin typeface="Times New Roman"/>
              <a:cs typeface="Times New Roman"/>
            </a:endParaRPr>
          </a:p>
          <a:p>
            <a:pPr marL="12700" marR="8255" indent="165100">
              <a:spcBef>
                <a:spcPts val="320"/>
              </a:spcBef>
            </a:pPr>
            <a:r>
              <a:rPr dirty="0" err="1" smtClean="0">
                <a:latin typeface="Times New Roman"/>
                <a:cs typeface="Times New Roman"/>
              </a:rPr>
              <a:t>Агломеративні</a:t>
            </a:r>
            <a:r>
              <a:rPr spc="20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алгоритми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кластеризації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із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функцією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запропонував</a:t>
            </a:r>
            <a:r>
              <a:rPr spc="60" dirty="0" smtClean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Сокал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алгоритм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із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функцією </a:t>
            </a:r>
            <a:r>
              <a:rPr dirty="0">
                <a:latin typeface="Times New Roman"/>
                <a:cs typeface="Times New Roman"/>
              </a:rPr>
              <a:t>д)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— </a:t>
            </a:r>
            <a:r>
              <a:rPr b="1" spc="-10" dirty="0">
                <a:latin typeface="Times New Roman"/>
                <a:cs typeface="Times New Roman"/>
              </a:rPr>
              <a:t>Уорд</a:t>
            </a:r>
            <a:r>
              <a:rPr spc="-10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pPr marL="12700" indent="165100">
              <a:spcBef>
                <a:spcPts val="530"/>
              </a:spcBef>
            </a:pPr>
            <a:endParaRPr lang="uk-UA" b="1" i="1" dirty="0" smtClean="0">
              <a:latin typeface="Times New Roman"/>
              <a:cs typeface="Times New Roman"/>
            </a:endParaRPr>
          </a:p>
          <a:p>
            <a:pPr marL="12700" indent="165100">
              <a:spcBef>
                <a:spcPts val="530"/>
              </a:spcBef>
            </a:pPr>
            <a:r>
              <a:rPr b="1" i="1" dirty="0" err="1" smtClean="0">
                <a:latin typeface="Times New Roman"/>
                <a:cs typeface="Times New Roman"/>
              </a:rPr>
              <a:t>Алгоритм</a:t>
            </a:r>
            <a:r>
              <a:rPr b="1" i="1" spc="-25" dirty="0" smtClean="0">
                <a:latin typeface="Times New Roman"/>
                <a:cs typeface="Times New Roman"/>
              </a:rPr>
              <a:t> </a:t>
            </a:r>
            <a:r>
              <a:rPr b="1" i="1" spc="-10" dirty="0">
                <a:latin typeface="Times New Roman"/>
                <a:cs typeface="Times New Roman"/>
              </a:rPr>
              <a:t>Боннера</a:t>
            </a:r>
            <a:endParaRPr i="1" dirty="0">
              <a:latin typeface="Times New Roman"/>
              <a:cs typeface="Times New Roman"/>
            </a:endParaRPr>
          </a:p>
          <a:p>
            <a:pPr marL="12700" marR="5080" indent="165100" algn="just">
              <a:spcBef>
                <a:spcPts val="50"/>
              </a:spcBef>
              <a:tabLst>
                <a:tab pos="1442720" algn="l"/>
                <a:tab pos="2024380" algn="l"/>
                <a:tab pos="2991485" algn="l"/>
                <a:tab pos="4239895" algn="l"/>
                <a:tab pos="4943475" algn="l"/>
                <a:tab pos="5421630" algn="l"/>
                <a:tab pos="6434455" algn="l"/>
                <a:tab pos="6665595" algn="l"/>
              </a:tabLst>
            </a:pPr>
            <a:r>
              <a:rPr spc="-10" dirty="0">
                <a:latin typeface="Times New Roman"/>
                <a:cs typeface="Times New Roman"/>
              </a:rPr>
              <a:t>Випадковим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 err="1" smtClean="0">
                <a:latin typeface="Times New Roman"/>
                <a:cs typeface="Times New Roman"/>
              </a:rPr>
              <a:t>чином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вибирається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одноелементний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 err="1">
                <a:latin typeface="Times New Roman"/>
                <a:cs typeface="Times New Roman"/>
              </a:rPr>
              <a:t>кластер</a:t>
            </a:r>
            <a:r>
              <a:rPr spc="-10" dirty="0" smtClean="0">
                <a:latin typeface="Times New Roman"/>
                <a:cs typeface="Times New Roman"/>
              </a:rPr>
              <a:t>,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spc="-20" dirty="0" err="1" smtClean="0">
                <a:latin typeface="Times New Roman"/>
                <a:cs typeface="Times New Roman"/>
              </a:rPr>
              <a:t>який</a:t>
            </a:r>
            <a:r>
              <a:rPr lang="uk-UA" spc="-20" dirty="0" smtClean="0">
                <a:latin typeface="Times New Roman"/>
                <a:cs typeface="Times New Roman"/>
              </a:rPr>
              <a:t> о</a:t>
            </a:r>
            <a:r>
              <a:rPr spc="-10" dirty="0" err="1" smtClean="0">
                <a:latin typeface="Times New Roman"/>
                <a:cs typeface="Times New Roman"/>
              </a:rPr>
              <a:t>б’єднується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spc="-50" dirty="0" smtClean="0">
                <a:latin typeface="Times New Roman"/>
                <a:cs typeface="Times New Roman"/>
              </a:rPr>
              <a:t>з</a:t>
            </a:r>
            <a:r>
              <a:rPr lang="uk-UA" dirty="0" smtClean="0">
                <a:latin typeface="Times New Roman"/>
                <a:cs typeface="Times New Roman"/>
              </a:rPr>
              <a:t> </a:t>
            </a:r>
            <a:r>
              <a:rPr spc="-20" dirty="0" err="1" smtClean="0">
                <a:latin typeface="Times New Roman"/>
                <a:cs typeface="Times New Roman"/>
              </a:rPr>
              <a:t>тими</a:t>
            </a:r>
            <a:r>
              <a:rPr spc="-20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одноелементними</a:t>
            </a:r>
            <a:r>
              <a:rPr spc="2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кластерами,</a:t>
            </a:r>
            <a:r>
              <a:rPr spc="2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відстань</a:t>
            </a:r>
            <a:r>
              <a:rPr spc="25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2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яких</a:t>
            </a:r>
            <a:r>
              <a:rPr spc="25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не</a:t>
            </a:r>
            <a:r>
              <a:rPr spc="2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перевищує</a:t>
            </a:r>
            <a:r>
              <a:rPr spc="2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заданий</a:t>
            </a:r>
            <a:r>
              <a:rPr spc="2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поріг</a:t>
            </a:r>
            <a:r>
              <a:rPr spc="2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Т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2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Далі</a:t>
            </a:r>
            <a:r>
              <a:rPr spc="26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випадково</a:t>
            </a:r>
            <a:r>
              <a:rPr spc="254" dirty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виби</a:t>
            </a:r>
            <a:r>
              <a:rPr lang="ru-RU" dirty="0" err="1" smtClean="0">
                <a:latin typeface="Times New Roman"/>
                <a:cs typeface="Times New Roman"/>
              </a:rPr>
              <a:t>рається</a:t>
            </a:r>
            <a:r>
              <a:rPr lang="ru-RU" spc="1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наступний</a:t>
            </a:r>
            <a:r>
              <a:rPr lang="ru-RU" spc="1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одноелементний</a:t>
            </a:r>
            <a:r>
              <a:rPr lang="ru-RU" spc="1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кластер</a:t>
            </a:r>
            <a:r>
              <a:rPr lang="ru-RU" spc="1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і</a:t>
            </a:r>
            <a:r>
              <a:rPr lang="ru-RU" spc="1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так</a:t>
            </a:r>
            <a:r>
              <a:rPr lang="ru-RU" spc="14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само</a:t>
            </a:r>
            <a:r>
              <a:rPr lang="ru-RU" spc="1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проходить</a:t>
            </a:r>
            <a:r>
              <a:rPr lang="ru-RU" spc="1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злиття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  <a:r>
              <a:rPr lang="ru-RU" spc="14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Процес</a:t>
            </a:r>
            <a:r>
              <a:rPr lang="ru-RU" spc="13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продовжується</a:t>
            </a:r>
            <a:r>
              <a:rPr lang="ru-RU" spc="1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до</a:t>
            </a:r>
            <a:r>
              <a:rPr lang="ru-RU" spc="145" dirty="0" smtClean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тих </a:t>
            </a:r>
            <a:r>
              <a:rPr lang="ru-RU" dirty="0" err="1" smtClean="0">
                <a:latin typeface="Times New Roman"/>
                <a:cs typeface="Times New Roman"/>
              </a:rPr>
              <a:t>пір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поки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ще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є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одноелементні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кластери</a:t>
            </a:r>
            <a:r>
              <a:rPr lang="ru-RU" spc="-10" dirty="0" smtClean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28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04664"/>
            <a:ext cx="8928992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2905">
              <a:spcBef>
                <a:spcPts val="530"/>
              </a:spcBef>
            </a:pPr>
            <a:r>
              <a:rPr lang="ru-RU" b="1" dirty="0" err="1" smtClean="0">
                <a:latin typeface="Times New Roman"/>
                <a:cs typeface="Times New Roman"/>
              </a:rPr>
              <a:t>Алгоритми</a:t>
            </a:r>
            <a:r>
              <a:rPr lang="ru-RU" b="1" spc="-25" dirty="0" smtClean="0">
                <a:latin typeface="Times New Roman"/>
                <a:cs typeface="Times New Roman"/>
              </a:rPr>
              <a:t> </a:t>
            </a:r>
            <a:r>
              <a:rPr lang="ru-RU" b="1" spc="-10" dirty="0" err="1" smtClean="0">
                <a:latin typeface="Times New Roman"/>
                <a:cs typeface="Times New Roman"/>
              </a:rPr>
              <a:t>поділу</a:t>
            </a:r>
            <a:endParaRPr lang="ru-RU" dirty="0" smtClean="0">
              <a:latin typeface="Times New Roman"/>
              <a:cs typeface="Times New Roman"/>
            </a:endParaRPr>
          </a:p>
          <a:p>
            <a:pPr marL="513080">
              <a:spcBef>
                <a:spcPts val="540"/>
              </a:spcBef>
            </a:pPr>
            <a:endParaRPr lang="ru-RU" b="1" i="1" dirty="0" smtClean="0">
              <a:latin typeface="Times New Roman"/>
              <a:cs typeface="Times New Roman"/>
            </a:endParaRPr>
          </a:p>
          <a:p>
            <a:pPr marL="513080">
              <a:spcBef>
                <a:spcPts val="540"/>
              </a:spcBef>
            </a:pPr>
            <a:r>
              <a:rPr lang="ru-RU" b="1" i="1" dirty="0" smtClean="0">
                <a:latin typeface="Times New Roman"/>
                <a:cs typeface="Times New Roman"/>
              </a:rPr>
              <a:t>Алгоритм</a:t>
            </a:r>
            <a:r>
              <a:rPr lang="ru-RU" b="1" i="1" spc="60" dirty="0" smtClean="0">
                <a:latin typeface="Times New Roman"/>
                <a:cs typeface="Times New Roman"/>
              </a:rPr>
              <a:t> </a:t>
            </a:r>
            <a:r>
              <a:rPr lang="ru-RU" b="1" i="1" spc="-10" dirty="0" err="1" smtClean="0">
                <a:latin typeface="Times New Roman"/>
                <a:cs typeface="Times New Roman"/>
              </a:rPr>
              <a:t>Макнаутона-</a:t>
            </a:r>
            <a:r>
              <a:rPr lang="ru-RU" b="1" i="1" spc="-20" dirty="0" err="1" smtClean="0">
                <a:latin typeface="Times New Roman"/>
                <a:cs typeface="Times New Roman"/>
              </a:rPr>
              <a:t>Сміта</a:t>
            </a:r>
            <a:endParaRPr lang="ru-RU" i="1" dirty="0" smtClean="0">
              <a:latin typeface="Times New Roman"/>
              <a:cs typeface="Times New Roman"/>
            </a:endParaRPr>
          </a:p>
          <a:p>
            <a:pPr marL="93663" indent="419100">
              <a:spcBef>
                <a:spcPts val="640"/>
              </a:spcBef>
            </a:pPr>
            <a:r>
              <a:rPr lang="ru-RU" dirty="0" smtClean="0">
                <a:latin typeface="Times New Roman"/>
                <a:cs typeface="Times New Roman"/>
              </a:rPr>
              <a:t>У</a:t>
            </a:r>
            <a:r>
              <a:rPr lang="ru-RU" spc="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алгоритмі</a:t>
            </a:r>
            <a:r>
              <a:rPr lang="ru-RU" spc="3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багато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разів</a:t>
            </a:r>
            <a:r>
              <a:rPr lang="ru-RU" spc="3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застосовується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наступна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процедура</a:t>
            </a:r>
            <a:r>
              <a:rPr lang="ru-RU" spc="4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поділу</a:t>
            </a:r>
            <a:r>
              <a:rPr lang="ru-RU" spc="2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множини</a:t>
            </a:r>
            <a:r>
              <a:rPr lang="ru-RU" spc="3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С</a:t>
            </a:r>
            <a:r>
              <a:rPr lang="ru-RU" i="1" spc="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два</a:t>
            </a:r>
            <a:r>
              <a:rPr lang="ru-RU" spc="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кластера</a:t>
            </a:r>
            <a:r>
              <a:rPr lang="ru-RU" spc="180" dirty="0" smtClean="0">
                <a:latin typeface="Times New Roman"/>
                <a:cs typeface="Times New Roman"/>
              </a:rPr>
              <a:t> </a:t>
            </a:r>
            <a:r>
              <a:rPr lang="ru-RU" i="1" spc="-25" dirty="0" smtClean="0">
                <a:latin typeface="Times New Roman"/>
                <a:cs typeface="Times New Roman"/>
              </a:rPr>
              <a:t>C</a:t>
            </a:r>
            <a:r>
              <a:rPr lang="ru-RU" spc="-37" baseline="-23809" dirty="0" smtClean="0">
                <a:latin typeface="Times New Roman"/>
                <a:cs typeface="Times New Roman"/>
              </a:rPr>
              <a:t>1 </a:t>
            </a:r>
            <a:r>
              <a:rPr lang="ru-RU" dirty="0" smtClean="0">
                <a:latin typeface="Times New Roman"/>
                <a:cs typeface="Times New Roman"/>
              </a:rPr>
              <a:t>та</a:t>
            </a:r>
            <a:r>
              <a:rPr lang="ru-RU" spc="13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C</a:t>
            </a:r>
            <a:r>
              <a:rPr lang="ru-RU" baseline="-23809" dirty="0" smtClean="0">
                <a:latin typeface="Times New Roman"/>
                <a:cs typeface="Times New Roman"/>
              </a:rPr>
              <a:t>2</a:t>
            </a:r>
            <a:r>
              <a:rPr lang="ru-RU" spc="22" baseline="-23809" dirty="0" smtClean="0">
                <a:latin typeface="Times New Roman"/>
                <a:cs typeface="Times New Roman"/>
              </a:rPr>
              <a:t> </a:t>
            </a:r>
            <a:r>
              <a:rPr lang="ru-RU" spc="-60" dirty="0" smtClean="0">
                <a:latin typeface="Times New Roman"/>
                <a:cs typeface="Times New Roman"/>
              </a:rPr>
              <a:t>:</a:t>
            </a:r>
            <a:endParaRPr lang="ru-RU" dirty="0" smtClean="0">
              <a:latin typeface="Times New Roman"/>
              <a:cs typeface="Times New Roman"/>
            </a:endParaRPr>
          </a:p>
          <a:p>
            <a:pPr marL="513080">
              <a:spcBef>
                <a:spcPts val="360"/>
              </a:spcBef>
            </a:pP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початку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усі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об’єкти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множини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заносяться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кластер</a:t>
            </a:r>
            <a:r>
              <a:rPr lang="ru-RU" spc="140" dirty="0" smtClean="0">
                <a:latin typeface="Times New Roman"/>
                <a:cs typeface="Times New Roman"/>
              </a:rPr>
              <a:t> </a:t>
            </a:r>
            <a:r>
              <a:rPr lang="ru-RU" i="1" spc="-50" dirty="0" smtClean="0">
                <a:latin typeface="Times New Roman"/>
                <a:cs typeface="Times New Roman"/>
              </a:rPr>
              <a:t>C</a:t>
            </a:r>
            <a:r>
              <a:rPr lang="ru-RU" spc="-75" baseline="-23809" dirty="0" smtClean="0">
                <a:latin typeface="Times New Roman"/>
                <a:cs typeface="Times New Roman"/>
              </a:rPr>
              <a:t>1</a:t>
            </a:r>
            <a:r>
              <a:rPr lang="ru-RU" spc="7" baseline="-23809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кластер</a:t>
            </a:r>
            <a:r>
              <a:rPr lang="ru-RU" spc="14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C</a:t>
            </a:r>
            <a:r>
              <a:rPr lang="ru-RU" baseline="-23809" dirty="0" smtClean="0">
                <a:latin typeface="Times New Roman"/>
                <a:cs typeface="Times New Roman"/>
              </a:rPr>
              <a:t>2</a:t>
            </a:r>
            <a:r>
              <a:rPr lang="ru-RU" spc="480" baseline="-23809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—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порожній</a:t>
            </a:r>
            <a:r>
              <a:rPr lang="ru-RU" spc="-10" dirty="0" smtClean="0">
                <a:latin typeface="Times New Roman"/>
                <a:cs typeface="Times New Roman"/>
              </a:rPr>
              <a:t>.</a:t>
            </a:r>
            <a:endParaRPr lang="ru-RU" dirty="0" smtClean="0">
              <a:latin typeface="Times New Roman"/>
              <a:cs typeface="Times New Roman"/>
            </a:endParaRPr>
          </a:p>
          <a:p>
            <a:pPr marL="63500" indent="449580"/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40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кожному</a:t>
            </a:r>
            <a:r>
              <a:rPr lang="ru-RU" spc="38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кроці</a:t>
            </a:r>
            <a:r>
              <a:rPr lang="ru-RU" spc="409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знаходиться</a:t>
            </a:r>
            <a:r>
              <a:rPr lang="ru-RU" spc="40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об’єкт</a:t>
            </a:r>
            <a:r>
              <a:rPr lang="ru-RU" spc="140" dirty="0" smtClean="0">
                <a:latin typeface="Times New Roman"/>
                <a:cs typeface="Times New Roman"/>
              </a:rPr>
              <a:t>  </a:t>
            </a:r>
            <a:r>
              <a:rPr lang="ru-RU" b="1" dirty="0" err="1" smtClean="0">
                <a:latin typeface="Times New Roman"/>
                <a:cs typeface="Times New Roman"/>
              </a:rPr>
              <a:t>x</a:t>
            </a:r>
            <a:r>
              <a:rPr lang="ru-RU" b="1" spc="-16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Symbol"/>
                <a:cs typeface="Symbol"/>
              </a:rPr>
              <a:t></a:t>
            </a:r>
            <a:r>
              <a:rPr lang="ru-RU" i="1" dirty="0" smtClean="0">
                <a:latin typeface="Times New Roman"/>
                <a:cs typeface="Times New Roman"/>
              </a:rPr>
              <a:t>C</a:t>
            </a:r>
            <a:r>
              <a:rPr lang="ru-RU" baseline="-23809" dirty="0" smtClean="0">
                <a:latin typeface="Times New Roman"/>
                <a:cs typeface="Times New Roman"/>
              </a:rPr>
              <a:t>1</a:t>
            </a:r>
            <a:r>
              <a:rPr lang="ru-RU" spc="-112" baseline="-23809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spc="409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для</a:t>
            </a:r>
            <a:r>
              <a:rPr lang="ru-RU" spc="4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якого</a:t>
            </a:r>
            <a:r>
              <a:rPr lang="ru-RU" spc="40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величина</a:t>
            </a:r>
            <a:r>
              <a:rPr lang="ru-RU" spc="145" dirty="0" smtClean="0">
                <a:latin typeface="Times New Roman"/>
                <a:cs typeface="Times New Roman"/>
              </a:rPr>
              <a:t>  </a:t>
            </a:r>
            <a:r>
              <a:rPr lang="ru-RU" i="1" dirty="0" err="1" smtClean="0">
                <a:latin typeface="Times New Roman"/>
                <a:cs typeface="Times New Roman"/>
              </a:rPr>
              <a:t>d</a:t>
            </a:r>
            <a:r>
              <a:rPr lang="ru-RU" b="1" baseline="-23809" dirty="0" err="1" smtClean="0">
                <a:latin typeface="Times New Roman"/>
                <a:cs typeface="Times New Roman"/>
              </a:rPr>
              <a:t>x</a:t>
            </a:r>
            <a:r>
              <a:rPr lang="ru-RU" b="1" spc="345" baseline="-23809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Symbol"/>
                <a:cs typeface="Symbol"/>
              </a:rPr>
              <a:t></a:t>
            </a:r>
            <a:r>
              <a:rPr lang="ru-RU" spc="-50" dirty="0" smtClean="0"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latin typeface="Times New Roman"/>
                <a:cs typeface="Times New Roman"/>
              </a:rPr>
              <a:t>d</a:t>
            </a:r>
            <a:r>
              <a:rPr lang="ru-RU" i="1" spc="-75" dirty="0" smtClean="0">
                <a:latin typeface="Times New Roman"/>
                <a:cs typeface="Times New Roman"/>
              </a:rPr>
              <a:t> </a:t>
            </a:r>
            <a:r>
              <a:rPr lang="ru-RU" baseline="-3174" dirty="0" smtClean="0">
                <a:latin typeface="Symbol"/>
                <a:cs typeface="Symbol"/>
              </a:rPr>
              <a:t></a:t>
            </a:r>
            <a:r>
              <a:rPr lang="ru-RU" b="1" dirty="0" smtClean="0">
                <a:latin typeface="Times New Roman"/>
                <a:cs typeface="Times New Roman"/>
              </a:rPr>
              <a:t>x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i="1" dirty="0" smtClean="0">
                <a:latin typeface="Times New Roman"/>
                <a:cs typeface="Times New Roman"/>
              </a:rPr>
              <a:t>C</a:t>
            </a:r>
            <a:r>
              <a:rPr lang="ru-RU" baseline="-23809" dirty="0" smtClean="0">
                <a:latin typeface="Times New Roman"/>
                <a:cs typeface="Times New Roman"/>
              </a:rPr>
              <a:t>1</a:t>
            </a:r>
            <a:r>
              <a:rPr lang="ru-RU" spc="142" baseline="-23809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\</a:t>
            </a:r>
            <a:r>
              <a:rPr lang="ru-RU" spc="-175" dirty="0" smtClean="0">
                <a:latin typeface="Times New Roman"/>
                <a:cs typeface="Times New Roman"/>
              </a:rPr>
              <a:t> </a:t>
            </a:r>
            <a:r>
              <a:rPr lang="ru-RU" spc="-217" baseline="-3584" dirty="0" smtClean="0">
                <a:latin typeface="Symbol"/>
                <a:cs typeface="Symbol"/>
              </a:rPr>
              <a:t></a:t>
            </a:r>
            <a:r>
              <a:rPr lang="ru-RU" b="1" spc="-145" dirty="0" err="1" smtClean="0">
                <a:latin typeface="Times New Roman"/>
                <a:cs typeface="Times New Roman"/>
              </a:rPr>
              <a:t>x</a:t>
            </a:r>
            <a:r>
              <a:rPr lang="ru-RU" spc="-217" baseline="-3584" dirty="0" smtClean="0">
                <a:latin typeface="Symbol"/>
                <a:cs typeface="Symbol"/>
              </a:rPr>
              <a:t></a:t>
            </a:r>
            <a:r>
              <a:rPr lang="ru-RU" spc="-217" baseline="-3174" dirty="0" smtClean="0">
                <a:latin typeface="Symbol"/>
                <a:cs typeface="Symbol"/>
              </a:rPr>
              <a:t></a:t>
            </a:r>
            <a:r>
              <a:rPr lang="ru-RU" spc="-405" baseline="-3174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Symbol"/>
                <a:cs typeface="Symbol"/>
              </a:rPr>
              <a:t></a:t>
            </a:r>
            <a:r>
              <a:rPr lang="ru-RU" spc="-125" dirty="0" smtClean="0"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latin typeface="Times New Roman"/>
                <a:cs typeface="Times New Roman"/>
              </a:rPr>
              <a:t>d</a:t>
            </a:r>
            <a:r>
              <a:rPr lang="ru-RU" i="1" spc="-75" dirty="0" smtClean="0">
                <a:latin typeface="Times New Roman"/>
                <a:cs typeface="Times New Roman"/>
              </a:rPr>
              <a:t> </a:t>
            </a:r>
            <a:r>
              <a:rPr lang="ru-RU" spc="-37" baseline="-3584" dirty="0" smtClean="0">
                <a:latin typeface="Symbol"/>
                <a:cs typeface="Symbol"/>
              </a:rPr>
              <a:t></a:t>
            </a:r>
            <a:r>
              <a:rPr lang="ru-RU" i="1" spc="-25" dirty="0" smtClean="0">
                <a:latin typeface="Times New Roman"/>
                <a:cs typeface="Times New Roman"/>
              </a:rPr>
              <a:t>C</a:t>
            </a:r>
            <a:r>
              <a:rPr lang="ru-RU" spc="-37" baseline="-23809" dirty="0" smtClean="0">
                <a:latin typeface="Times New Roman"/>
                <a:cs typeface="Times New Roman"/>
              </a:rPr>
              <a:t>2</a:t>
            </a:r>
            <a:r>
              <a:rPr lang="ru-RU" spc="-112" baseline="-23809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spc="-165" dirty="0" smtClean="0">
                <a:latin typeface="Times New Roman"/>
                <a:cs typeface="Times New Roman"/>
              </a:rPr>
              <a:t> </a:t>
            </a:r>
            <a:r>
              <a:rPr lang="ru-RU" b="1" spc="-25" dirty="0" err="1" smtClean="0">
                <a:latin typeface="Times New Roman"/>
                <a:cs typeface="Times New Roman"/>
              </a:rPr>
              <a:t>x</a:t>
            </a:r>
            <a:r>
              <a:rPr lang="ru-RU" spc="-37" baseline="-3584" dirty="0" smtClean="0">
                <a:latin typeface="Symbol"/>
                <a:cs typeface="Symbol"/>
              </a:rPr>
              <a:t> </a:t>
            </a:r>
            <a:r>
              <a:rPr lang="ru-RU" dirty="0" err="1" smtClean="0">
                <a:latin typeface="Times New Roman"/>
                <a:cs typeface="Times New Roman"/>
              </a:rPr>
              <a:t>приймає</a:t>
            </a:r>
            <a:r>
              <a:rPr lang="ru-RU" spc="3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найбільше</a:t>
            </a:r>
            <a:r>
              <a:rPr lang="ru-RU" spc="33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значення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spc="34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де</a:t>
            </a:r>
            <a:r>
              <a:rPr lang="ru-RU" spc="530" dirty="0" smtClean="0"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latin typeface="Times New Roman"/>
                <a:cs typeface="Times New Roman"/>
              </a:rPr>
              <a:t>d</a:t>
            </a:r>
            <a:r>
              <a:rPr lang="ru-RU" i="1" spc="-85" dirty="0" smtClean="0">
                <a:latin typeface="Times New Roman"/>
                <a:cs typeface="Times New Roman"/>
              </a:rPr>
              <a:t> </a:t>
            </a:r>
            <a:r>
              <a:rPr lang="ru-RU" baseline="-3174" dirty="0" smtClean="0">
                <a:latin typeface="Symbol"/>
                <a:cs typeface="Symbol"/>
              </a:rPr>
              <a:t></a:t>
            </a:r>
            <a:r>
              <a:rPr lang="ru-RU" b="1" dirty="0" smtClean="0">
                <a:latin typeface="Times New Roman"/>
                <a:cs typeface="Times New Roman"/>
              </a:rPr>
              <a:t>x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i="1" dirty="0" smtClean="0">
                <a:latin typeface="Times New Roman"/>
                <a:cs typeface="Times New Roman"/>
              </a:rPr>
              <a:t>C</a:t>
            </a:r>
            <a:r>
              <a:rPr lang="ru-RU" baseline="-23809" dirty="0" smtClean="0">
                <a:latin typeface="Times New Roman"/>
                <a:cs typeface="Times New Roman"/>
              </a:rPr>
              <a:t>1</a:t>
            </a:r>
            <a:r>
              <a:rPr lang="ru-RU" spc="135" baseline="-23809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\</a:t>
            </a:r>
            <a:r>
              <a:rPr lang="ru-RU" spc="-180" dirty="0" smtClean="0">
                <a:latin typeface="Times New Roman"/>
                <a:cs typeface="Times New Roman"/>
              </a:rPr>
              <a:t> </a:t>
            </a:r>
            <a:r>
              <a:rPr lang="ru-RU" spc="-120" baseline="-3584" dirty="0" smtClean="0">
                <a:latin typeface="Symbol"/>
                <a:cs typeface="Symbol"/>
              </a:rPr>
              <a:t></a:t>
            </a:r>
            <a:r>
              <a:rPr lang="ru-RU" b="1" spc="-80" dirty="0" err="1" smtClean="0">
                <a:latin typeface="Times New Roman"/>
                <a:cs typeface="Times New Roman"/>
              </a:rPr>
              <a:t>x</a:t>
            </a:r>
            <a:r>
              <a:rPr lang="ru-RU" spc="-120" baseline="-3584" dirty="0" smtClean="0">
                <a:latin typeface="Symbol"/>
                <a:cs typeface="Symbol"/>
              </a:rPr>
              <a:t></a:t>
            </a:r>
            <a:r>
              <a:rPr lang="ru-RU" spc="-120" baseline="-3174" dirty="0" smtClean="0">
                <a:latin typeface="Symbol"/>
                <a:cs typeface="Symbol"/>
              </a:rPr>
              <a:t></a:t>
            </a:r>
            <a:r>
              <a:rPr lang="ru-RU" spc="-80" dirty="0" smtClean="0">
                <a:latin typeface="Times New Roman"/>
                <a:cs typeface="Times New Roman"/>
              </a:rPr>
              <a:t>,</a:t>
            </a:r>
            <a:r>
              <a:rPr lang="ru-RU" spc="60" dirty="0" smtClean="0"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latin typeface="Times New Roman"/>
                <a:cs typeface="Times New Roman"/>
              </a:rPr>
              <a:t>d</a:t>
            </a:r>
            <a:r>
              <a:rPr lang="ru-RU" i="1" spc="-80" dirty="0" smtClean="0">
                <a:latin typeface="Times New Roman"/>
                <a:cs typeface="Times New Roman"/>
              </a:rPr>
              <a:t> </a:t>
            </a:r>
            <a:r>
              <a:rPr lang="ru-RU" baseline="-3584" dirty="0" smtClean="0">
                <a:latin typeface="Symbol"/>
                <a:cs typeface="Symbol"/>
              </a:rPr>
              <a:t></a:t>
            </a:r>
            <a:r>
              <a:rPr lang="ru-RU" b="1" dirty="0" smtClean="0">
                <a:latin typeface="Times New Roman"/>
                <a:cs typeface="Times New Roman"/>
              </a:rPr>
              <a:t>x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i="1" dirty="0" smtClean="0">
                <a:latin typeface="Times New Roman"/>
                <a:cs typeface="Times New Roman"/>
              </a:rPr>
              <a:t>C</a:t>
            </a:r>
            <a:r>
              <a:rPr lang="ru-RU" baseline="-23809" dirty="0" smtClean="0">
                <a:latin typeface="Times New Roman"/>
                <a:cs typeface="Times New Roman"/>
              </a:rPr>
              <a:t>2 </a:t>
            </a:r>
            <a:r>
              <a:rPr lang="ru-RU" baseline="-3584" dirty="0" smtClean="0">
                <a:latin typeface="Symbol"/>
                <a:cs typeface="Symbol"/>
              </a:rPr>
              <a:t></a:t>
            </a:r>
            <a:r>
              <a:rPr lang="ru-RU" spc="682" baseline="-3584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—</a:t>
            </a:r>
            <a:r>
              <a:rPr lang="ru-RU" spc="35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відстані</a:t>
            </a:r>
            <a:r>
              <a:rPr lang="ru-RU" spc="35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між</a:t>
            </a:r>
            <a:r>
              <a:rPr lang="ru-RU" spc="35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об’єктом</a:t>
            </a:r>
            <a:r>
              <a:rPr lang="ru-RU" spc="355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х</a:t>
            </a:r>
            <a:r>
              <a:rPr lang="ru-RU" b="1" spc="3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та</a:t>
            </a:r>
            <a:r>
              <a:rPr lang="ru-RU" spc="335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відповідними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множинами</a:t>
            </a:r>
            <a:r>
              <a:rPr lang="ru-RU" spc="-10" dirty="0" smtClean="0">
                <a:latin typeface="Times New Roman"/>
                <a:cs typeface="Times New Roman"/>
              </a:rPr>
              <a:t>.</a:t>
            </a:r>
            <a:endParaRPr lang="ru-RU" dirty="0" smtClean="0">
              <a:latin typeface="Times New Roman"/>
              <a:cs typeface="Times New Roman"/>
            </a:endParaRPr>
          </a:p>
          <a:p>
            <a:pPr indent="355600" algn="just">
              <a:tabLst>
                <a:tab pos="0" algn="l"/>
              </a:tabLst>
            </a:pPr>
            <a:r>
              <a:rPr lang="ru-RU" dirty="0" err="1" smtClean="0">
                <a:latin typeface="Times New Roman"/>
                <a:cs typeface="Times New Roman"/>
              </a:rPr>
              <a:t>Якщо</a:t>
            </a:r>
            <a:r>
              <a:rPr lang="ru-RU" spc="365" dirty="0" smtClean="0"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latin typeface="Times New Roman"/>
                <a:cs typeface="Times New Roman"/>
              </a:rPr>
              <a:t>d</a:t>
            </a:r>
            <a:r>
              <a:rPr lang="ru-RU" b="1" baseline="-23809" dirty="0" err="1" smtClean="0">
                <a:latin typeface="Times New Roman"/>
                <a:cs typeface="Times New Roman"/>
              </a:rPr>
              <a:t>x</a:t>
            </a:r>
            <a:r>
              <a:rPr lang="ru-RU" b="1" spc="330" baseline="-23809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Symbol"/>
                <a:cs typeface="Symbol"/>
              </a:rPr>
              <a:t></a:t>
            </a:r>
            <a:r>
              <a:rPr lang="ru-RU" spc="-6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0</a:t>
            </a:r>
            <a:r>
              <a:rPr lang="ru-RU" spc="-1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spc="19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</a:t>
            </a:r>
            <a:r>
              <a:rPr lang="ru-RU" spc="20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об’єкт</a:t>
            </a:r>
            <a:r>
              <a:rPr lang="ru-RU" spc="185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х</a:t>
            </a:r>
            <a:r>
              <a:rPr lang="ru-RU" b="1" spc="19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виключається</a:t>
            </a:r>
            <a:r>
              <a:rPr lang="ru-RU" spc="19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із</a:t>
            </a:r>
            <a:r>
              <a:rPr lang="ru-RU" spc="19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кластера</a:t>
            </a:r>
            <a:r>
              <a:rPr lang="ru-RU" spc="34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C</a:t>
            </a:r>
            <a:r>
              <a:rPr lang="ru-RU" baseline="-23809" dirty="0" smtClean="0">
                <a:latin typeface="Times New Roman"/>
                <a:cs typeface="Times New Roman"/>
              </a:rPr>
              <a:t>1</a:t>
            </a:r>
            <a:r>
              <a:rPr lang="ru-RU" spc="240" baseline="-23809" dirty="0" smtClean="0">
                <a:latin typeface="Times New Roman"/>
                <a:cs typeface="Times New Roman"/>
              </a:rPr>
              <a:t>  </a:t>
            </a:r>
            <a:r>
              <a:rPr lang="ru-RU" dirty="0" err="1" smtClean="0">
                <a:latin typeface="Times New Roman"/>
                <a:cs typeface="Times New Roman"/>
              </a:rPr>
              <a:t>і</a:t>
            </a:r>
            <a:r>
              <a:rPr lang="ru-RU" spc="19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заноситься</a:t>
            </a:r>
            <a:r>
              <a:rPr lang="ru-RU" spc="204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</a:t>
            </a:r>
            <a:r>
              <a:rPr lang="ru-RU" spc="16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кластер</a:t>
            </a:r>
            <a:r>
              <a:rPr lang="ru-RU" spc="35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C</a:t>
            </a:r>
            <a:r>
              <a:rPr lang="ru-RU" baseline="-23809" dirty="0" smtClean="0">
                <a:latin typeface="Times New Roman"/>
                <a:cs typeface="Times New Roman"/>
              </a:rPr>
              <a:t>2</a:t>
            </a:r>
            <a:r>
              <a:rPr lang="ru-RU" spc="262" baseline="-23809" dirty="0" smtClean="0">
                <a:latin typeface="Times New Roman"/>
                <a:cs typeface="Times New Roman"/>
              </a:rPr>
              <a:t>  </a:t>
            </a:r>
            <a:r>
              <a:rPr lang="ru-RU" dirty="0" err="1" smtClean="0">
                <a:latin typeface="Times New Roman"/>
                <a:cs typeface="Times New Roman"/>
              </a:rPr>
              <a:t>і</a:t>
            </a:r>
            <a:r>
              <a:rPr lang="ru-RU" spc="200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відбувається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перехід</a:t>
            </a:r>
            <a:r>
              <a:rPr lang="ru-RU" spc="-3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наступний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крок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процедури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поділу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інакше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робота 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процедури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завершується</a:t>
            </a:r>
            <a:r>
              <a:rPr lang="ru-RU" spc="-10" dirty="0" smtClean="0">
                <a:latin typeface="Times New Roman"/>
                <a:cs typeface="Times New Roman"/>
              </a:rPr>
              <a:t>.</a:t>
            </a:r>
          </a:p>
          <a:p>
            <a:pPr indent="355600" algn="just">
              <a:tabLst>
                <a:tab pos="0" algn="l"/>
              </a:tabLst>
            </a:pPr>
            <a:endParaRPr lang="uk-UA" spc="-10" dirty="0" smtClean="0">
              <a:latin typeface="Times New Roman"/>
              <a:cs typeface="Times New Roman"/>
            </a:endParaRPr>
          </a:p>
          <a:p>
            <a:pPr indent="355600" algn="just">
              <a:tabLst>
                <a:tab pos="0" algn="l"/>
              </a:tabLst>
            </a:pPr>
            <a:endParaRPr lang="ru-RU" dirty="0" smtClean="0">
              <a:latin typeface="Times New Roman"/>
              <a:cs typeface="Times New Roman"/>
            </a:endParaRPr>
          </a:p>
          <a:p>
            <a:pPr indent="355600" algn="just">
              <a:tabLst>
                <a:tab pos="0" algn="l"/>
              </a:tabLs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</a:t>
            </a:r>
            <a:r>
              <a:rPr lang="ru-RU" i="1" spc="31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алгоритмі</a:t>
            </a:r>
            <a:r>
              <a:rPr lang="ru-RU" i="1" spc="32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spc="-1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Макнаутона-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Сміта</a:t>
            </a:r>
            <a:r>
              <a:rPr lang="ru-RU" i="1" spc="32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спочатку</a:t>
            </a:r>
            <a:r>
              <a:rPr lang="ru-RU" i="1" spc="32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усі</a:t>
            </a:r>
            <a:r>
              <a:rPr lang="ru-RU" i="1" spc="33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об’єкти</a:t>
            </a:r>
            <a:r>
              <a:rPr lang="ru-RU" i="1" spc="31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заносяться</a:t>
            </a:r>
            <a:r>
              <a:rPr lang="ru-RU" i="1" spc="33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</a:t>
            </a:r>
            <a:r>
              <a:rPr lang="ru-RU" i="1" spc="29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один</a:t>
            </a:r>
            <a:r>
              <a:rPr lang="ru-RU" i="1" spc="31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кластер</a:t>
            </a:r>
            <a:r>
              <a:rPr lang="ru-RU" i="1" spc="33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С. </a:t>
            </a:r>
          </a:p>
          <a:p>
            <a:pPr marR="56515" indent="355600" algn="just"/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Потім</a:t>
            </a:r>
            <a:r>
              <a:rPr lang="ru-RU" i="1" spc="32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spc="-25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цей</a:t>
            </a:r>
            <a:r>
              <a:rPr lang="ru-RU" i="1" spc="-2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кластер</a:t>
            </a:r>
            <a:r>
              <a:rPr lang="ru-RU" i="1" spc="21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за</a:t>
            </a:r>
            <a:r>
              <a:rPr lang="ru-RU" i="1" spc="204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допомогою</a:t>
            </a:r>
            <a:r>
              <a:rPr lang="ru-RU" i="1" spc="22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вищенаведеної</a:t>
            </a:r>
            <a:r>
              <a:rPr lang="ru-RU" i="1" spc="2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процедури</a:t>
            </a:r>
            <a:r>
              <a:rPr lang="ru-RU" i="1" spc="23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розбивається</a:t>
            </a:r>
            <a:r>
              <a:rPr lang="ru-RU" i="1" spc="2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</a:t>
            </a:r>
            <a:r>
              <a:rPr lang="ru-RU" i="1" spc="21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два</a:t>
            </a:r>
            <a:r>
              <a:rPr lang="ru-RU" i="1" spc="204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кластери</a:t>
            </a:r>
            <a:r>
              <a:rPr lang="ru-RU" i="1" spc="38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ru-RU" i="1" baseline="-23809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ru-RU" i="1" spc="254" baseline="-23809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та</a:t>
            </a:r>
            <a:r>
              <a:rPr lang="ru-RU" i="1" spc="35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ru-RU" i="1" baseline="-23809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ru-RU" i="1" spc="37" baseline="-23809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r>
              <a:rPr lang="ru-RU" i="1" spc="2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Далі</a:t>
            </a:r>
            <a:r>
              <a:rPr lang="ru-RU" i="1" spc="2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spc="-1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процес</a:t>
            </a:r>
            <a:r>
              <a:rPr lang="ru-RU" i="1" spc="-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розбиття</a:t>
            </a:r>
            <a:r>
              <a:rPr lang="ru-RU" i="1" spc="19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застосовується</a:t>
            </a:r>
            <a:r>
              <a:rPr lang="ru-RU" i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</a:t>
            </a:r>
            <a:r>
              <a:rPr lang="ru-RU" i="1" spc="204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одного</a:t>
            </a:r>
            <a:r>
              <a:rPr lang="ru-RU" i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</a:t>
            </a:r>
            <a:r>
              <a:rPr lang="ru-RU" i="1" spc="204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кластерів</a:t>
            </a:r>
            <a:r>
              <a:rPr lang="ru-RU" i="1" spc="38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ru-RU" i="1" baseline="-23809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ru-RU" i="1" spc="247" baseline="-23809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та</a:t>
            </a:r>
            <a:r>
              <a:rPr lang="ru-RU" i="1" spc="35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ru-RU" i="1" baseline="-23809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ru-RU" i="1" spc="37" baseline="-23809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r>
              <a:rPr lang="ru-RU" i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</a:t>
            </a:r>
            <a:r>
              <a:rPr lang="ru-RU" i="1" spc="204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результаті</a:t>
            </a:r>
            <a:r>
              <a:rPr lang="ru-RU" i="1" spc="204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отримують</a:t>
            </a:r>
            <a:r>
              <a:rPr lang="ru-RU" i="1" spc="204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три</a:t>
            </a:r>
            <a:r>
              <a:rPr lang="ru-RU" i="1" spc="204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кластери</a:t>
            </a:r>
            <a:r>
              <a:rPr lang="ru-RU" i="1" spc="22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і</a:t>
            </a:r>
            <a:r>
              <a:rPr lang="ru-RU" i="1" spc="204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т.</a:t>
            </a:r>
            <a:r>
              <a:rPr lang="ru-RU" i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spc="-2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д.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Рекомендується</a:t>
            </a:r>
            <a:r>
              <a:rPr lang="ru-RU" i="1" spc="-2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</a:t>
            </a:r>
            <a:r>
              <a:rPr lang="ru-RU" i="1" spc="-1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кожному</a:t>
            </a:r>
            <a:r>
              <a:rPr lang="ru-RU" i="1" spc="-35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кроці</a:t>
            </a:r>
            <a:r>
              <a:rPr lang="ru-RU" i="1" spc="-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вибирати</a:t>
            </a:r>
            <a:r>
              <a:rPr lang="ru-RU" i="1" spc="-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для</a:t>
            </a:r>
            <a:r>
              <a:rPr lang="ru-RU" i="1" spc="-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розбиття</a:t>
            </a:r>
            <a:r>
              <a:rPr lang="ru-RU" i="1" spc="-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кластер</a:t>
            </a:r>
            <a:r>
              <a:rPr lang="ru-RU" i="1" spc="-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найбільшого</a:t>
            </a:r>
            <a:r>
              <a:rPr lang="ru-RU" i="1" spc="-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spc="-1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діаметру</a:t>
            </a:r>
            <a:r>
              <a:rPr lang="ru-RU" i="1" spc="-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29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548680"/>
          </a:xfrm>
          <a:noFill/>
        </p:spPr>
        <p:txBody>
          <a:bodyPr/>
          <a:lstStyle/>
          <a:p>
            <a:pPr algn="l" rtl="0">
              <a:buNone/>
            </a:pPr>
            <a:r>
              <a:rPr lang="ru-RU" sz="2800" i="1" dirty="0" smtClean="0"/>
              <a:t>1. </a:t>
            </a:r>
            <a:r>
              <a:rPr lang="ru-RU" sz="2800" i="1" dirty="0" err="1" smtClean="0"/>
              <a:t>Перетворення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зорових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образів</a:t>
            </a:r>
            <a:r>
              <a:rPr lang="ru-RU" sz="2800" i="1" dirty="0" smtClean="0"/>
              <a:t> у </a:t>
            </a:r>
            <a:r>
              <a:rPr lang="ru-RU" sz="2800" i="1" dirty="0" err="1" smtClean="0"/>
              <a:t>цифровий</a:t>
            </a:r>
            <a:r>
              <a:rPr lang="ru-RU" sz="2800" i="1" dirty="0" smtClean="0"/>
              <a:t> вид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19672" y="764704"/>
            <a:ext cx="7272808" cy="1440160"/>
          </a:xfrm>
          <a:prstGeom prst="rect">
            <a:avLst/>
          </a:prstGeom>
        </p:spPr>
        <p:txBody>
          <a:bodyPr/>
          <a:lstStyle/>
          <a:p>
            <a:pPr marL="0" marR="5080" indent="177800" algn="just">
              <a:spcBef>
                <a:spcPts val="55"/>
              </a:spcBef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1600" spc="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розташовується</a:t>
            </a:r>
            <a:r>
              <a:rPr lang="ru-RU" sz="1600" spc="1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spc="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деякому</a:t>
            </a:r>
            <a:r>
              <a:rPr lang="ru-RU" sz="1600" spc="1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прямокутному</a:t>
            </a: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spc="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розбитому</a:t>
            </a:r>
            <a:r>
              <a:rPr lang="ru-RU" sz="1600" spc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spc="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однакові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квадрати</a:t>
            </a:r>
            <a:r>
              <a:rPr lang="ru-RU" sz="1600" spc="1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1600" spc="1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1600" spc="1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spc="1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рецептори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600" spc="1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Квадрати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spc="1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spc="1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spc="1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потрапило</a:t>
            </a:r>
            <a:r>
              <a:rPr lang="ru-RU" sz="1600" spc="1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1600" spc="1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зафарбовуються</a:t>
            </a:r>
            <a:r>
              <a:rPr lang="ru-RU" sz="1600" spc="2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spc="1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sz="1600" spc="1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1600" spc="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spc="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позначаються</a:t>
            </a:r>
            <a:r>
              <a:rPr lang="ru-RU" sz="1600" spc="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одиницею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spc="1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spc="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позначаються</a:t>
            </a:r>
            <a:r>
              <a:rPr lang="ru-RU" sz="16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нулем.</a:t>
            </a:r>
            <a:r>
              <a:rPr lang="ru-RU" sz="16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пронумерувати</a:t>
            </a:r>
            <a:r>
              <a:rPr lang="ru-RU" sz="16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16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6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направо</a:t>
            </a:r>
            <a:r>
              <a:rPr lang="ru-RU" sz="16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sz="1600" spc="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униз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25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цифрі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літері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"К«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16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20" dirty="0" err="1" smtClean="0">
                <a:latin typeface="Times New Roman" pitchFamily="18" charset="0"/>
                <a:cs typeface="Times New Roman" pitchFamily="18" charset="0"/>
              </a:rPr>
              <a:t>коди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ru-RU" dirty="0"/>
          </a:p>
        </p:txBody>
      </p:sp>
      <p:pic>
        <p:nvPicPr>
          <p:cNvPr id="1026" name="Picture 2" descr="E:\Диск_E\НУБіП\Теорія_розпізнавання_образів\Лекції\Лекція_№3\Снимок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1455814" cy="1080120"/>
          </a:xfrm>
          <a:prstGeom prst="rect">
            <a:avLst/>
          </a:prstGeom>
          <a:noFill/>
        </p:spPr>
      </p:pic>
      <p:pic>
        <p:nvPicPr>
          <p:cNvPr id="1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4464496" cy="6480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504" y="3068960"/>
            <a:ext cx="8928992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marR="55880" algn="just">
              <a:spcBef>
                <a:spcPts val="170"/>
              </a:spcBef>
            </a:pPr>
            <a:r>
              <a:rPr lang="ru-RU" sz="2400" baseline="4629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spc="284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4629" dirty="0" err="1" smtClean="0">
                <a:latin typeface="Times New Roman" pitchFamily="18" charset="0"/>
                <a:cs typeface="Times New Roman" pitchFamily="18" charset="0"/>
              </a:rPr>
              <a:t>загальному</a:t>
            </a:r>
            <a:r>
              <a:rPr lang="ru-RU" sz="2400" spc="225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4629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spc="247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4629" dirty="0" smtClean="0"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ru-RU" sz="2400" spc="284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4629" dirty="0" err="1" smtClean="0">
                <a:latin typeface="Times New Roman" pitchFamily="18" charset="0"/>
                <a:cs typeface="Times New Roman" pitchFamily="18" charset="0"/>
              </a:rPr>
              <a:t>фігури</a:t>
            </a:r>
            <a:r>
              <a:rPr lang="ru-RU" sz="2400" spc="292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4629" dirty="0" err="1" smtClean="0">
                <a:latin typeface="Times New Roman" pitchFamily="18" charset="0"/>
                <a:cs typeface="Times New Roman" pitchFamily="18" charset="0"/>
              </a:rPr>
              <a:t>записується</a:t>
            </a:r>
            <a:r>
              <a:rPr lang="ru-RU" sz="2400" spc="300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4629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spc="225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4629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spc="705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pc="-15" baseline="4629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spc="-15" baseline="-15873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pc="-15" baseline="4629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spc="-165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pc="-15" baseline="4629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spc="-15" baseline="-15873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pc="-112" baseline="-158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4629" dirty="0" smtClean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400" spc="-150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baseline="4629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baseline="-15873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spc="112" baseline="-1587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4629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spc="284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spc="284" baseline="4629" dirty="0" smtClean="0">
              <a:latin typeface="Times New Roman" pitchFamily="18" charset="0"/>
              <a:cs typeface="Times New Roman" pitchFamily="18" charset="0"/>
            </a:endParaRPr>
          </a:p>
          <a:p>
            <a:pPr marL="50800" marR="55880" algn="just">
              <a:spcBef>
                <a:spcPts val="170"/>
              </a:spcBef>
            </a:pPr>
            <a:r>
              <a:rPr lang="ru-RU" sz="2400" baseline="4629" dirty="0" smtClean="0">
                <a:latin typeface="Times New Roman" pitchFamily="18" charset="0"/>
                <a:cs typeface="Times New Roman" pitchFamily="18" charset="0"/>
              </a:rPr>
              <a:t>де  </a:t>
            </a:r>
            <a:r>
              <a:rPr lang="en-US" sz="2400" i="1" baseline="4629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spc="284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4629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spc="284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5" baseline="4629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spc="-15" baseline="462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рецепторів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0800" marR="55880" algn="just">
              <a:spcBef>
                <a:spcPts val="4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Точка</a:t>
            </a:r>
            <a:r>
              <a:rPr lang="ru-RU" sz="16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16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рецепторів</a:t>
            </a:r>
            <a:r>
              <a:rPr lang="ru-RU" sz="16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1600" spc="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граничною</a:t>
            </a:r>
            <a:r>
              <a:rPr lang="ru-RU" sz="1600" i="1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точкою</a:t>
            </a:r>
            <a:r>
              <a:rPr lang="ru-RU" sz="1600" i="1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коді</a:t>
            </a:r>
            <a:r>
              <a:rPr lang="ru-RU" sz="16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6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lang="ru-RU" sz="16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цифра,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переводить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точку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множину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протилежному</a:t>
            </a:r>
            <a:r>
              <a:rPr lang="ru-RU" sz="16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6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точка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1600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spc="-10" dirty="0" err="1" smtClean="0">
                <a:latin typeface="Times New Roman" pitchFamily="18" charset="0"/>
                <a:cs typeface="Times New Roman" pitchFamily="18" charset="0"/>
              </a:rPr>
              <a:t>внутрішньою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0800"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16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30504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16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граничних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невелике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загальним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числом,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30504" marR="59690" algn="just">
              <a:spcBef>
                <a:spcPts val="65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довільні</a:t>
            </a:r>
            <a:r>
              <a:rPr lang="ru-RU" sz="1600" spc="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1600" spc="4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1600" spc="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точки</a:t>
            </a:r>
            <a:r>
              <a:rPr lang="ru-RU" sz="1600" spc="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sz="1600" spc="43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spc="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бути</a:t>
            </a:r>
            <a:r>
              <a:rPr lang="ru-RU" sz="1600" spc="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з’єднані</a:t>
            </a:r>
            <a:r>
              <a:rPr lang="ru-RU" sz="1600" spc="4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1600" spc="4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плавною</a:t>
            </a:r>
            <a:r>
              <a:rPr lang="ru-RU" sz="1600" spc="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лінією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spc="4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25" dirty="0" smtClean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точки,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0800" marR="595630" indent="17970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внутрішня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точка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великий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окіл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sz="16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err="1" smtClean="0">
                <a:latin typeface="Times New Roman" pitchFamily="18" charset="0"/>
                <a:cs typeface="Times New Roman" pitchFamily="18" charset="0"/>
              </a:rPr>
              <a:t>множині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множина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16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компактною</a:t>
            </a:r>
            <a:r>
              <a:rPr lang="ru-RU" sz="1600" b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 err="1" smtClean="0">
                <a:latin typeface="Times New Roman" pitchFamily="18" charset="0"/>
                <a:cs typeface="Times New Roman" pitchFamily="18" charset="0"/>
              </a:rPr>
              <a:t>множиною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0800" marR="55880" indent="44958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Описаний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кодування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враховує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тому</a:t>
            </a:r>
            <a:r>
              <a:rPr lang="ru-RU" sz="16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придатний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чорно-білих</a:t>
            </a:r>
            <a:r>
              <a:rPr lang="ru-RU" sz="16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spc="-5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загальному</a:t>
            </a:r>
            <a:r>
              <a:rPr lang="ru-RU" sz="16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розряд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коду</a:t>
            </a:r>
            <a:r>
              <a:rPr lang="ru-RU" sz="16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деякого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відрізку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spc="-25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spc="-25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Диск_E\НУБіП\Теорія_розпізнавання_образів\Лекції\Лекція_№3\Снимок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140968"/>
            <a:ext cx="1366981" cy="253553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3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856984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50"/>
              </a:spcBef>
            </a:pPr>
            <a:r>
              <a:rPr lang="ru-RU" b="1" dirty="0" err="1" smtClean="0">
                <a:latin typeface="Times New Roman"/>
                <a:cs typeface="Times New Roman"/>
              </a:rPr>
              <a:t>Неієрархічні</a:t>
            </a:r>
            <a:r>
              <a:rPr lang="ru-RU" b="1" spc="-15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алгоритми</a:t>
            </a:r>
            <a:r>
              <a:rPr lang="ru-RU" b="1" spc="-15" dirty="0" smtClean="0">
                <a:latin typeface="Times New Roman"/>
                <a:cs typeface="Times New Roman"/>
              </a:rPr>
              <a:t> </a:t>
            </a:r>
            <a:r>
              <a:rPr lang="ru-RU" b="1" spc="-10" dirty="0" err="1" smtClean="0">
                <a:latin typeface="Times New Roman"/>
                <a:cs typeface="Times New Roman"/>
              </a:rPr>
              <a:t>кластеризації</a:t>
            </a:r>
            <a:endParaRPr lang="ru-RU" dirty="0" smtClean="0">
              <a:latin typeface="Times New Roman"/>
              <a:cs typeface="Times New Roman"/>
            </a:endParaRPr>
          </a:p>
          <a:p>
            <a:pPr marR="55244" indent="355600" algn="just"/>
            <a:r>
              <a:rPr lang="ru-RU" dirty="0" smtClean="0">
                <a:latin typeface="Times New Roman"/>
                <a:cs typeface="Times New Roman"/>
              </a:rPr>
              <a:t>Для</a:t>
            </a:r>
            <a:r>
              <a:rPr lang="ru-RU" spc="1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неієрархічних</a:t>
            </a:r>
            <a:r>
              <a:rPr lang="ru-RU" spc="13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методів</a:t>
            </a:r>
            <a:r>
              <a:rPr lang="ru-RU" spc="12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притаманним</a:t>
            </a:r>
            <a:r>
              <a:rPr lang="ru-RU" spc="1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є</a:t>
            </a:r>
            <a:r>
              <a:rPr lang="ru-RU" spc="12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використання</a:t>
            </a:r>
            <a:r>
              <a:rPr lang="ru-RU" spc="10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поняття</a:t>
            </a:r>
            <a:r>
              <a:rPr lang="ru-RU" spc="114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центра</a:t>
            </a:r>
            <a:r>
              <a:rPr lang="ru-RU" spc="114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кластера.</a:t>
            </a:r>
            <a:r>
              <a:rPr lang="ru-RU" spc="12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Об’єкти</a:t>
            </a:r>
            <a:r>
              <a:rPr lang="ru-RU" spc="125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відно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сяться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до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того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кластера,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відстань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до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центра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якого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є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найменшою</a:t>
            </a:r>
            <a:r>
              <a:rPr lang="ru-RU" spc="-10" dirty="0" smtClean="0">
                <a:latin typeface="Times New Roman"/>
                <a:cs typeface="Times New Roman"/>
              </a:rPr>
              <a:t>.</a:t>
            </a:r>
            <a:endParaRPr lang="ru-RU" dirty="0" smtClean="0">
              <a:latin typeface="Times New Roman"/>
              <a:cs typeface="Times New Roman"/>
            </a:endParaRPr>
          </a:p>
          <a:p>
            <a:pPr indent="177800" algn="just">
              <a:spcBef>
                <a:spcPts val="530"/>
              </a:spcBef>
            </a:pPr>
            <a:endParaRPr lang="en-US" sz="800" b="1" i="1" dirty="0" smtClean="0">
              <a:latin typeface="Times New Roman"/>
              <a:cs typeface="Times New Roman"/>
            </a:endParaRPr>
          </a:p>
          <a:p>
            <a:pPr indent="177800" algn="just">
              <a:spcBef>
                <a:spcPts val="530"/>
              </a:spcBef>
            </a:pPr>
            <a:r>
              <a:rPr lang="ru-RU" b="1" i="1" dirty="0" err="1" smtClean="0">
                <a:latin typeface="Times New Roman"/>
                <a:cs typeface="Times New Roman"/>
              </a:rPr>
              <a:t>Пороговий</a:t>
            </a:r>
            <a:r>
              <a:rPr lang="ru-RU" b="1" i="1" spc="-5" dirty="0" smtClean="0"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latin typeface="Times New Roman"/>
                <a:cs typeface="Times New Roman"/>
              </a:rPr>
              <a:t>алгоритм</a:t>
            </a:r>
            <a:r>
              <a:rPr lang="ru-RU" b="1" i="1" spc="-15" dirty="0" smtClean="0">
                <a:latin typeface="Times New Roman"/>
                <a:cs typeface="Times New Roman"/>
              </a:rPr>
              <a:t> </a:t>
            </a:r>
            <a:r>
              <a:rPr lang="ru-RU" b="1" i="1" spc="-10" dirty="0" err="1" smtClean="0">
                <a:latin typeface="Times New Roman"/>
                <a:cs typeface="Times New Roman"/>
              </a:rPr>
              <a:t>кластеризації</a:t>
            </a:r>
            <a:endParaRPr lang="ru-RU" i="1" dirty="0" smtClean="0">
              <a:latin typeface="Times New Roman"/>
              <a:cs typeface="Times New Roman"/>
            </a:endParaRPr>
          </a:p>
          <a:p>
            <a:pPr marR="55880" indent="177800" algn="just">
              <a:spcBef>
                <a:spcPts val="175"/>
              </a:spcBef>
            </a:pPr>
            <a:r>
              <a:rPr lang="ru-RU" baseline="4629" dirty="0" smtClean="0">
                <a:latin typeface="Times New Roman"/>
                <a:cs typeface="Times New Roman"/>
              </a:rPr>
              <a:t>Нехай</a:t>
            </a:r>
            <a:r>
              <a:rPr lang="ru-RU" spc="480" baseline="4629" dirty="0" smtClean="0">
                <a:latin typeface="Times New Roman"/>
                <a:cs typeface="Times New Roman"/>
              </a:rPr>
              <a:t> </a:t>
            </a:r>
            <a:r>
              <a:rPr lang="en-US" i="1" baseline="4629" dirty="0" smtClean="0">
                <a:latin typeface="Times New Roman"/>
                <a:cs typeface="Times New Roman"/>
              </a:rPr>
              <a:t>S</a:t>
            </a:r>
            <a:r>
              <a:rPr lang="en-US" i="1" spc="82" baseline="4629" dirty="0" smtClean="0">
                <a:latin typeface="Times New Roman"/>
                <a:cs typeface="Times New Roman"/>
              </a:rPr>
              <a:t> </a:t>
            </a:r>
            <a:r>
              <a:rPr lang="en-US" baseline="4629" dirty="0" smtClean="0">
                <a:latin typeface="Symbol"/>
                <a:cs typeface="Symbol"/>
              </a:rPr>
              <a:t></a:t>
            </a:r>
            <a:r>
              <a:rPr lang="en-US" spc="-217" baseline="4629" dirty="0" smtClean="0">
                <a:latin typeface="Times New Roman"/>
                <a:cs typeface="Times New Roman"/>
              </a:rPr>
              <a:t> </a:t>
            </a:r>
            <a:r>
              <a:rPr lang="en-US" spc="-45" dirty="0" smtClean="0">
                <a:latin typeface="Symbol"/>
                <a:cs typeface="Symbol"/>
              </a:rPr>
              <a:t></a:t>
            </a:r>
            <a:r>
              <a:rPr lang="en-US" b="1" spc="-67" baseline="4629" dirty="0" smtClean="0">
                <a:latin typeface="Times New Roman"/>
                <a:cs typeface="Times New Roman"/>
              </a:rPr>
              <a:t>x</a:t>
            </a:r>
            <a:r>
              <a:rPr lang="en-US" spc="-67" baseline="-15873" dirty="0" smtClean="0">
                <a:latin typeface="Times New Roman"/>
                <a:cs typeface="Times New Roman"/>
              </a:rPr>
              <a:t>1</a:t>
            </a:r>
            <a:r>
              <a:rPr lang="en-US" spc="-67" baseline="4629" dirty="0" smtClean="0">
                <a:latin typeface="Times New Roman"/>
                <a:cs typeface="Times New Roman"/>
              </a:rPr>
              <a:t>,</a:t>
            </a:r>
            <a:r>
              <a:rPr lang="en-US" spc="-247" baseline="4629" dirty="0" smtClean="0">
                <a:latin typeface="Times New Roman"/>
                <a:cs typeface="Times New Roman"/>
              </a:rPr>
              <a:t> </a:t>
            </a:r>
            <a:r>
              <a:rPr lang="en-US" b="1" baseline="4629" dirty="0" smtClean="0">
                <a:latin typeface="Times New Roman"/>
                <a:cs typeface="Times New Roman"/>
              </a:rPr>
              <a:t>x</a:t>
            </a:r>
            <a:r>
              <a:rPr lang="en-US" baseline="-15873" dirty="0" smtClean="0">
                <a:latin typeface="Times New Roman"/>
                <a:cs typeface="Times New Roman"/>
              </a:rPr>
              <a:t>2</a:t>
            </a:r>
            <a:r>
              <a:rPr lang="en-US" spc="-112" baseline="-15873" dirty="0" smtClean="0">
                <a:latin typeface="Times New Roman"/>
                <a:cs typeface="Times New Roman"/>
              </a:rPr>
              <a:t> </a:t>
            </a:r>
            <a:r>
              <a:rPr lang="en-US" baseline="4629" dirty="0" smtClean="0">
                <a:latin typeface="Times New Roman"/>
                <a:cs typeface="Times New Roman"/>
              </a:rPr>
              <a:t>,...,</a:t>
            </a:r>
            <a:r>
              <a:rPr lang="en-US" spc="-254" baseline="4629" dirty="0" smtClean="0">
                <a:latin typeface="Times New Roman"/>
                <a:cs typeface="Times New Roman"/>
              </a:rPr>
              <a:t> </a:t>
            </a:r>
            <a:r>
              <a:rPr lang="en-US" b="1" baseline="4629" dirty="0" err="1" smtClean="0">
                <a:latin typeface="Times New Roman"/>
                <a:cs typeface="Times New Roman"/>
              </a:rPr>
              <a:t>x</a:t>
            </a:r>
            <a:r>
              <a:rPr lang="en-US" i="1" baseline="-15873" dirty="0" err="1" smtClean="0">
                <a:latin typeface="Times New Roman"/>
                <a:cs typeface="Times New Roman"/>
              </a:rPr>
              <a:t>r</a:t>
            </a:r>
            <a:r>
              <a:rPr lang="en-US" i="1" spc="-112" baseline="-15873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Symbol"/>
                <a:cs typeface="Symbol"/>
              </a:rPr>
              <a:t></a:t>
            </a:r>
            <a:r>
              <a:rPr lang="en-US" spc="135" dirty="0" smtClean="0">
                <a:latin typeface="Times New Roman"/>
                <a:cs typeface="Times New Roman"/>
              </a:rPr>
              <a:t> </a:t>
            </a:r>
            <a:r>
              <a:rPr lang="en-US" baseline="4629" dirty="0" smtClean="0">
                <a:latin typeface="Times New Roman"/>
                <a:cs typeface="Times New Roman"/>
              </a:rPr>
              <a:t>—</a:t>
            </a:r>
            <a:r>
              <a:rPr lang="en-US" spc="165" baseline="4629" dirty="0" smtClean="0">
                <a:latin typeface="Times New Roman"/>
                <a:cs typeface="Times New Roman"/>
              </a:rPr>
              <a:t> </a:t>
            </a:r>
            <a:r>
              <a:rPr lang="ru-RU" baseline="4629" dirty="0" err="1" smtClean="0">
                <a:latin typeface="Times New Roman"/>
                <a:cs typeface="Times New Roman"/>
              </a:rPr>
              <a:t>множина</a:t>
            </a:r>
            <a:r>
              <a:rPr lang="ru-RU" spc="157" baseline="4629" dirty="0" smtClean="0">
                <a:latin typeface="Times New Roman"/>
                <a:cs typeface="Times New Roman"/>
              </a:rPr>
              <a:t> </a:t>
            </a:r>
            <a:r>
              <a:rPr lang="ru-RU" baseline="4629" dirty="0" err="1" smtClean="0">
                <a:latin typeface="Times New Roman"/>
                <a:cs typeface="Times New Roman"/>
              </a:rPr>
              <a:t>об’єктів</a:t>
            </a:r>
            <a:r>
              <a:rPr lang="ru-RU" baseline="4629" dirty="0" smtClean="0">
                <a:latin typeface="Times New Roman"/>
                <a:cs typeface="Times New Roman"/>
              </a:rPr>
              <a:t>,</a:t>
            </a:r>
            <a:r>
              <a:rPr lang="ru-RU" spc="157" baseline="4629" dirty="0" smtClean="0">
                <a:latin typeface="Times New Roman"/>
                <a:cs typeface="Times New Roman"/>
              </a:rPr>
              <a:t> </a:t>
            </a:r>
            <a:r>
              <a:rPr lang="ru-RU" baseline="4629" dirty="0" smtClean="0">
                <a:latin typeface="Times New Roman"/>
                <a:cs typeface="Times New Roman"/>
              </a:rPr>
              <a:t>яку</a:t>
            </a:r>
            <a:r>
              <a:rPr lang="ru-RU" spc="112" baseline="4629" dirty="0" smtClean="0">
                <a:latin typeface="Times New Roman"/>
                <a:cs typeface="Times New Roman"/>
              </a:rPr>
              <a:t> </a:t>
            </a:r>
            <a:r>
              <a:rPr lang="ru-RU" baseline="4629" dirty="0" smtClean="0">
                <a:latin typeface="Times New Roman"/>
                <a:cs typeface="Times New Roman"/>
              </a:rPr>
              <a:t>треба</a:t>
            </a:r>
            <a:r>
              <a:rPr lang="ru-RU" spc="150" baseline="4629" dirty="0" smtClean="0">
                <a:latin typeface="Times New Roman"/>
                <a:cs typeface="Times New Roman"/>
              </a:rPr>
              <a:t> </a:t>
            </a:r>
            <a:r>
              <a:rPr lang="ru-RU" baseline="4629" dirty="0" smtClean="0">
                <a:latin typeface="Times New Roman"/>
                <a:cs typeface="Times New Roman"/>
              </a:rPr>
              <a:t>розбити</a:t>
            </a:r>
            <a:r>
              <a:rPr lang="ru-RU" spc="172" baseline="4629" dirty="0" smtClean="0">
                <a:latin typeface="Times New Roman"/>
                <a:cs typeface="Times New Roman"/>
              </a:rPr>
              <a:t> </a:t>
            </a:r>
            <a:r>
              <a:rPr lang="ru-RU" baseline="4629" dirty="0" smtClean="0">
                <a:latin typeface="Times New Roman"/>
                <a:cs typeface="Times New Roman"/>
              </a:rPr>
              <a:t>на</a:t>
            </a:r>
            <a:r>
              <a:rPr lang="ru-RU" spc="150" baseline="4629" dirty="0" smtClean="0">
                <a:latin typeface="Times New Roman"/>
                <a:cs typeface="Times New Roman"/>
              </a:rPr>
              <a:t> </a:t>
            </a:r>
            <a:r>
              <a:rPr lang="ru-RU" baseline="4629" dirty="0" err="1" smtClean="0">
                <a:latin typeface="Times New Roman"/>
                <a:cs typeface="Times New Roman"/>
              </a:rPr>
              <a:t>кластери</a:t>
            </a:r>
            <a:r>
              <a:rPr lang="ru-RU" spc="209" baseline="4629" dirty="0" smtClean="0">
                <a:latin typeface="Times New Roman"/>
                <a:cs typeface="Times New Roman"/>
              </a:rPr>
              <a:t> </a:t>
            </a:r>
            <a:r>
              <a:rPr lang="ru-RU" baseline="4629" dirty="0" err="1" smtClean="0">
                <a:latin typeface="Times New Roman"/>
                <a:cs typeface="Times New Roman"/>
              </a:rPr>
              <a:t>і</a:t>
            </a:r>
            <a:r>
              <a:rPr lang="ru-RU" spc="157" baseline="4629" dirty="0" smtClean="0">
                <a:latin typeface="Times New Roman"/>
                <a:cs typeface="Times New Roman"/>
              </a:rPr>
              <a:t> </a:t>
            </a:r>
            <a:r>
              <a:rPr lang="ru-RU" baseline="4629" dirty="0" smtClean="0">
                <a:latin typeface="Times New Roman"/>
                <a:cs typeface="Times New Roman"/>
              </a:rPr>
              <a:t>нехай</a:t>
            </a:r>
            <a:r>
              <a:rPr lang="ru-RU" spc="179" baseline="4629" dirty="0" smtClean="0">
                <a:latin typeface="Times New Roman"/>
                <a:cs typeface="Times New Roman"/>
              </a:rPr>
              <a:t> </a:t>
            </a:r>
            <a:r>
              <a:rPr lang="ru-RU" baseline="4629" dirty="0" err="1" smtClean="0">
                <a:latin typeface="Times New Roman"/>
                <a:cs typeface="Times New Roman"/>
              </a:rPr>
              <a:t>також</a:t>
            </a:r>
            <a:r>
              <a:rPr lang="ru-RU" spc="157" baseline="4629" dirty="0" smtClean="0">
                <a:latin typeface="Times New Roman"/>
                <a:cs typeface="Times New Roman"/>
              </a:rPr>
              <a:t> </a:t>
            </a:r>
            <a:r>
              <a:rPr lang="ru-RU" spc="-15" baseline="4629" dirty="0" smtClean="0">
                <a:latin typeface="Times New Roman"/>
                <a:cs typeface="Times New Roman"/>
              </a:rPr>
              <a:t>задано </a:t>
            </a:r>
            <a:r>
              <a:rPr lang="ru-RU" dirty="0" err="1" smtClean="0">
                <a:latin typeface="Times New Roman"/>
                <a:cs typeface="Times New Roman"/>
              </a:rPr>
              <a:t>деякий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поріг</a:t>
            </a:r>
            <a:r>
              <a:rPr lang="ru-RU" spc="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Т</a:t>
            </a:r>
            <a:r>
              <a:rPr lang="ru-RU" i="1" spc="29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і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визначено</a:t>
            </a:r>
            <a:r>
              <a:rPr lang="ru-RU" dirty="0" smtClean="0">
                <a:latin typeface="Times New Roman"/>
                <a:cs typeface="Times New Roman"/>
              </a:rPr>
              <a:t> вектор</a:t>
            </a:r>
            <a:r>
              <a:rPr lang="ru-RU" spc="18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z</a:t>
            </a:r>
            <a:r>
              <a:rPr lang="en-US" baseline="-23809" dirty="0" smtClean="0">
                <a:latin typeface="Times New Roman"/>
                <a:cs typeface="Times New Roman"/>
              </a:rPr>
              <a:t>1</a:t>
            </a:r>
            <a:r>
              <a:rPr lang="en-US" spc="390" baseline="-23809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— </a:t>
            </a:r>
            <a:r>
              <a:rPr lang="ru-RU" dirty="0" smtClean="0">
                <a:latin typeface="Times New Roman"/>
                <a:cs typeface="Times New Roman"/>
              </a:rPr>
              <a:t>центр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першого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кластера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(у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найпростішій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модифікації</a:t>
            </a:r>
            <a:r>
              <a:rPr lang="ru-RU" spc="18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z</a:t>
            </a:r>
            <a:r>
              <a:rPr lang="en-US" baseline="-23809" dirty="0" smtClean="0">
                <a:latin typeface="Times New Roman"/>
                <a:cs typeface="Times New Roman"/>
              </a:rPr>
              <a:t>1</a:t>
            </a:r>
            <a:r>
              <a:rPr lang="en-US" spc="225" baseline="-23809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Symbol"/>
                <a:cs typeface="Symbol"/>
              </a:rPr>
              <a:t>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b="1" spc="-25" dirty="0" smtClean="0">
                <a:latin typeface="Times New Roman"/>
                <a:cs typeface="Times New Roman"/>
              </a:rPr>
              <a:t>x</a:t>
            </a:r>
            <a:r>
              <a:rPr lang="en-US" spc="-37" baseline="-23809" dirty="0" smtClean="0">
                <a:latin typeface="Times New Roman"/>
                <a:cs typeface="Times New Roman"/>
              </a:rPr>
              <a:t>1</a:t>
            </a:r>
            <a:r>
              <a:rPr lang="en-US" spc="-75" baseline="-23809" dirty="0" smtClean="0">
                <a:latin typeface="Times New Roman"/>
                <a:cs typeface="Times New Roman"/>
              </a:rPr>
              <a:t> </a:t>
            </a:r>
            <a:r>
              <a:rPr lang="en-US" spc="-25" dirty="0" smtClean="0">
                <a:latin typeface="Times New Roman"/>
                <a:cs typeface="Times New Roman"/>
              </a:rPr>
              <a:t>).</a:t>
            </a:r>
            <a:endParaRPr lang="en-US" dirty="0" smtClean="0">
              <a:latin typeface="Times New Roman"/>
              <a:cs typeface="Times New Roman"/>
            </a:endParaRPr>
          </a:p>
          <a:p>
            <a:pPr marR="56515" indent="177800" algn="just">
              <a:spcBef>
                <a:spcPts val="160"/>
              </a:spcBef>
              <a:tabLst>
                <a:tab pos="3224530" algn="l"/>
              </a:tabLst>
            </a:pPr>
            <a:r>
              <a:rPr lang="ru-RU" sz="2400" baseline="4629" dirty="0" err="1" smtClean="0">
                <a:latin typeface="Times New Roman"/>
                <a:cs typeface="Times New Roman"/>
              </a:rPr>
              <a:t>Припустимо</a:t>
            </a:r>
            <a:r>
              <a:rPr lang="ru-RU" sz="2400" baseline="4629" dirty="0" smtClean="0">
                <a:latin typeface="Times New Roman"/>
                <a:cs typeface="Times New Roman"/>
              </a:rPr>
              <a:t>,</a:t>
            </a:r>
            <a:r>
              <a:rPr lang="ru-RU" sz="2400" spc="284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err="1" smtClean="0">
                <a:latin typeface="Times New Roman"/>
                <a:cs typeface="Times New Roman"/>
              </a:rPr>
              <a:t>що</a:t>
            </a:r>
            <a:r>
              <a:rPr lang="ru-RU" sz="2400" spc="292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err="1" smtClean="0">
                <a:latin typeface="Times New Roman"/>
                <a:cs typeface="Times New Roman"/>
              </a:rPr>
              <a:t>об’єкти</a:t>
            </a:r>
            <a:r>
              <a:rPr lang="ru-RU" sz="2400" spc="427" baseline="4629" dirty="0" smtClean="0">
                <a:latin typeface="Times New Roman"/>
                <a:cs typeface="Times New Roman"/>
              </a:rPr>
              <a:t> </a:t>
            </a:r>
            <a:r>
              <a:rPr lang="ru-RU" sz="2400" spc="-40" dirty="0" smtClean="0">
                <a:latin typeface="Symbol"/>
                <a:cs typeface="Symbol"/>
              </a:rPr>
              <a:t></a:t>
            </a:r>
            <a:r>
              <a:rPr lang="en-US" sz="2400" b="1" spc="-60" baseline="4629" dirty="0" smtClean="0">
                <a:latin typeface="Times New Roman"/>
                <a:cs typeface="Times New Roman"/>
              </a:rPr>
              <a:t>x</a:t>
            </a:r>
            <a:r>
              <a:rPr lang="en-US" sz="2400" spc="-60" baseline="-15873" dirty="0" smtClean="0">
                <a:latin typeface="Times New Roman"/>
                <a:cs typeface="Times New Roman"/>
              </a:rPr>
              <a:t>1</a:t>
            </a:r>
            <a:r>
              <a:rPr lang="en-US" sz="2400" spc="-60" baseline="4629" dirty="0" smtClean="0">
                <a:latin typeface="Times New Roman"/>
                <a:cs typeface="Times New Roman"/>
              </a:rPr>
              <a:t>,</a:t>
            </a:r>
            <a:r>
              <a:rPr lang="en-US" sz="2400" spc="-240" baseline="4629" dirty="0" smtClean="0">
                <a:latin typeface="Times New Roman"/>
                <a:cs typeface="Times New Roman"/>
              </a:rPr>
              <a:t> </a:t>
            </a:r>
            <a:r>
              <a:rPr lang="en-US" sz="2400" b="1" baseline="4629" dirty="0" smtClean="0">
                <a:latin typeface="Times New Roman"/>
                <a:cs typeface="Times New Roman"/>
              </a:rPr>
              <a:t>x</a:t>
            </a:r>
            <a:r>
              <a:rPr lang="en-US" sz="2400" baseline="-15873" dirty="0" smtClean="0">
                <a:latin typeface="Times New Roman"/>
                <a:cs typeface="Times New Roman"/>
              </a:rPr>
              <a:t>2</a:t>
            </a:r>
            <a:r>
              <a:rPr lang="en-US" sz="2400" spc="-112" baseline="-15873" dirty="0" smtClean="0">
                <a:latin typeface="Times New Roman"/>
                <a:cs typeface="Times New Roman"/>
              </a:rPr>
              <a:t> </a:t>
            </a:r>
            <a:r>
              <a:rPr lang="en-US" sz="2400" baseline="4629" dirty="0" smtClean="0">
                <a:latin typeface="Times New Roman"/>
                <a:cs typeface="Times New Roman"/>
              </a:rPr>
              <a:t>,...,</a:t>
            </a:r>
            <a:r>
              <a:rPr lang="en-US" sz="2400" spc="-247" baseline="4629" dirty="0" smtClean="0">
                <a:latin typeface="Times New Roman"/>
                <a:cs typeface="Times New Roman"/>
              </a:rPr>
              <a:t> </a:t>
            </a:r>
            <a:r>
              <a:rPr lang="en-US" sz="2400" b="1" baseline="4629" dirty="0" smtClean="0">
                <a:latin typeface="Times New Roman"/>
                <a:cs typeface="Times New Roman"/>
              </a:rPr>
              <a:t>x</a:t>
            </a:r>
            <a:r>
              <a:rPr lang="en-US" sz="2400" i="1" baseline="-15873" dirty="0" smtClean="0">
                <a:latin typeface="Times New Roman"/>
                <a:cs typeface="Times New Roman"/>
              </a:rPr>
              <a:t>i</a:t>
            </a:r>
            <a:r>
              <a:rPr lang="en-US" sz="2400" i="1" spc="-142" baseline="-15873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Symbol"/>
                <a:cs typeface="Symbol"/>
              </a:rPr>
              <a:t></a:t>
            </a:r>
            <a:r>
              <a:rPr lang="en-US" sz="2400" baseline="4629" dirty="0" smtClean="0">
                <a:latin typeface="Times New Roman"/>
                <a:cs typeface="Times New Roman"/>
              </a:rPr>
              <a:t>,</a:t>
            </a:r>
            <a:r>
              <a:rPr lang="en-US" sz="2400" spc="44" baseline="4629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Symbol"/>
                <a:cs typeface="Symbol"/>
              </a:rPr>
              <a:t></a:t>
            </a:r>
            <a:r>
              <a:rPr lang="en-US" sz="2400" i="1" spc="-15" baseline="4629" dirty="0" err="1" smtClean="0">
                <a:latin typeface="Times New Roman"/>
                <a:cs typeface="Times New Roman"/>
              </a:rPr>
              <a:t>i</a:t>
            </a:r>
            <a:r>
              <a:rPr lang="en-US" sz="2400" i="1" spc="-37" baseline="4629" dirty="0" smtClean="0">
                <a:latin typeface="Times New Roman"/>
                <a:cs typeface="Times New Roman"/>
              </a:rPr>
              <a:t> </a:t>
            </a:r>
            <a:r>
              <a:rPr lang="en-US" sz="2400" baseline="4629" dirty="0" smtClean="0">
                <a:latin typeface="Symbol"/>
                <a:cs typeface="Symbol"/>
              </a:rPr>
              <a:t></a:t>
            </a:r>
            <a:r>
              <a:rPr lang="en-US" sz="2400" spc="-75" baseline="4629" dirty="0" smtClean="0">
                <a:latin typeface="Times New Roman"/>
                <a:cs typeface="Times New Roman"/>
              </a:rPr>
              <a:t> </a:t>
            </a:r>
            <a:r>
              <a:rPr lang="en-US" sz="2400" i="1" baseline="4629" dirty="0" smtClean="0">
                <a:latin typeface="Times New Roman"/>
                <a:cs typeface="Times New Roman"/>
              </a:rPr>
              <a:t>r</a:t>
            </a:r>
            <a:r>
              <a:rPr lang="en-US" sz="2400" i="1" spc="-270" baseline="4629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Symbol"/>
                <a:cs typeface="Symbol"/>
              </a:rPr>
              <a:t></a:t>
            </a:r>
            <a:r>
              <a:rPr lang="en-US" sz="2400" spc="240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err="1" smtClean="0">
                <a:latin typeface="Times New Roman"/>
                <a:cs typeface="Times New Roman"/>
              </a:rPr>
              <a:t>вже</a:t>
            </a:r>
            <a:r>
              <a:rPr lang="ru-RU" sz="2400" spc="284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err="1" smtClean="0">
                <a:latin typeface="Times New Roman"/>
                <a:cs typeface="Times New Roman"/>
              </a:rPr>
              <a:t>віднесені</a:t>
            </a:r>
            <a:r>
              <a:rPr lang="ru-RU" sz="2400" spc="284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smtClean="0">
                <a:latin typeface="Times New Roman"/>
                <a:cs typeface="Times New Roman"/>
              </a:rPr>
              <a:t>до</a:t>
            </a:r>
            <a:r>
              <a:rPr lang="ru-RU" sz="2400" spc="292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smtClean="0">
                <a:latin typeface="Times New Roman"/>
                <a:cs typeface="Times New Roman"/>
              </a:rPr>
              <a:t>одного</a:t>
            </a:r>
            <a:r>
              <a:rPr lang="ru-RU" sz="2400" spc="284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err="1" smtClean="0">
                <a:latin typeface="Times New Roman"/>
                <a:cs typeface="Times New Roman"/>
              </a:rPr>
              <a:t>із</a:t>
            </a:r>
            <a:r>
              <a:rPr lang="ru-RU" sz="2400" spc="315" baseline="4629" dirty="0" smtClean="0">
                <a:latin typeface="Times New Roman"/>
                <a:cs typeface="Times New Roman"/>
              </a:rPr>
              <a:t> </a:t>
            </a:r>
            <a:r>
              <a:rPr lang="en-US" sz="2400" i="1" baseline="4629" dirty="0" smtClean="0">
                <a:latin typeface="Times New Roman"/>
                <a:cs typeface="Times New Roman"/>
              </a:rPr>
              <a:t>m</a:t>
            </a:r>
            <a:r>
              <a:rPr lang="en-US" sz="2400" i="1" spc="270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err="1" smtClean="0">
                <a:latin typeface="Times New Roman"/>
                <a:cs typeface="Times New Roman"/>
              </a:rPr>
              <a:t>кластерів</a:t>
            </a:r>
            <a:r>
              <a:rPr lang="ru-RU" sz="2400" spc="502" baseline="4629" dirty="0" smtClean="0">
                <a:latin typeface="Times New Roman"/>
                <a:cs typeface="Times New Roman"/>
              </a:rPr>
              <a:t> </a:t>
            </a:r>
            <a:r>
              <a:rPr lang="en-US" sz="2400" i="1" baseline="4629" dirty="0" smtClean="0">
                <a:latin typeface="Times New Roman"/>
                <a:cs typeface="Times New Roman"/>
              </a:rPr>
              <a:t>C</a:t>
            </a:r>
            <a:r>
              <a:rPr lang="en-US" sz="2400" baseline="-19841" dirty="0" smtClean="0">
                <a:latin typeface="Times New Roman"/>
                <a:cs typeface="Times New Roman"/>
              </a:rPr>
              <a:t>1</a:t>
            </a:r>
            <a:r>
              <a:rPr lang="en-US" sz="2400" baseline="4629" dirty="0" smtClean="0">
                <a:latin typeface="Times New Roman"/>
                <a:cs typeface="Times New Roman"/>
              </a:rPr>
              <a:t>,...,</a:t>
            </a:r>
            <a:r>
              <a:rPr lang="en-US" sz="2400" i="1" baseline="4629" dirty="0" smtClean="0">
                <a:latin typeface="Times New Roman"/>
                <a:cs typeface="Times New Roman"/>
              </a:rPr>
              <a:t>C</a:t>
            </a:r>
            <a:r>
              <a:rPr lang="en-US" sz="2400" i="1" baseline="-19841" dirty="0" smtClean="0">
                <a:latin typeface="Times New Roman"/>
                <a:cs typeface="Times New Roman"/>
              </a:rPr>
              <a:t>m</a:t>
            </a:r>
            <a:r>
              <a:rPr lang="en-US" sz="2400" i="1" spc="254" baseline="-19841" dirty="0" smtClean="0">
                <a:latin typeface="Times New Roman"/>
                <a:cs typeface="Times New Roman"/>
              </a:rPr>
              <a:t>  </a:t>
            </a:r>
            <a:r>
              <a:rPr lang="ru-RU" sz="2400" spc="-37" baseline="4629" dirty="0" err="1" smtClean="0">
                <a:latin typeface="Times New Roman"/>
                <a:cs typeface="Times New Roman"/>
              </a:rPr>
              <a:t>із</a:t>
            </a:r>
            <a:r>
              <a:rPr lang="ru-RU" sz="2400" spc="-37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smtClean="0">
                <a:latin typeface="Times New Roman"/>
                <a:cs typeface="Times New Roman"/>
              </a:rPr>
              <a:t>центрами</a:t>
            </a:r>
            <a:r>
              <a:rPr lang="ru-RU" sz="2400" spc="300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smtClean="0">
                <a:latin typeface="Times New Roman"/>
                <a:cs typeface="Times New Roman"/>
              </a:rPr>
              <a:t>у</a:t>
            </a:r>
            <a:r>
              <a:rPr lang="ru-RU" sz="2400" spc="577" baseline="4629" dirty="0" smtClean="0">
                <a:latin typeface="Times New Roman"/>
                <a:cs typeface="Times New Roman"/>
              </a:rPr>
              <a:t> </a:t>
            </a:r>
            <a:r>
              <a:rPr lang="en-US" sz="2400" b="1" baseline="4629" dirty="0" smtClean="0">
                <a:latin typeface="Times New Roman"/>
                <a:cs typeface="Times New Roman"/>
              </a:rPr>
              <a:t>z</a:t>
            </a:r>
            <a:r>
              <a:rPr lang="en-US" sz="2400" baseline="-15873" dirty="0" smtClean="0">
                <a:latin typeface="Times New Roman"/>
                <a:cs typeface="Times New Roman"/>
              </a:rPr>
              <a:t>1</a:t>
            </a:r>
            <a:r>
              <a:rPr lang="en-US" sz="2400" baseline="4629" dirty="0" smtClean="0">
                <a:latin typeface="Times New Roman"/>
                <a:cs typeface="Times New Roman"/>
              </a:rPr>
              <a:t>,...,</a:t>
            </a:r>
            <a:r>
              <a:rPr lang="en-US" sz="2400" spc="-247" baseline="4629" dirty="0" smtClean="0">
                <a:latin typeface="Times New Roman"/>
                <a:cs typeface="Times New Roman"/>
              </a:rPr>
              <a:t> </a:t>
            </a:r>
            <a:r>
              <a:rPr lang="en-US" sz="2400" b="1" baseline="4629" dirty="0" err="1" smtClean="0">
                <a:latin typeface="Times New Roman"/>
                <a:cs typeface="Times New Roman"/>
              </a:rPr>
              <a:t>z</a:t>
            </a:r>
            <a:r>
              <a:rPr lang="en-US" sz="2400" i="1" baseline="-15873" dirty="0" err="1" smtClean="0">
                <a:latin typeface="Times New Roman"/>
                <a:cs typeface="Times New Roman"/>
              </a:rPr>
              <a:t>m</a:t>
            </a:r>
            <a:r>
              <a:rPr lang="en-US" sz="2400" i="1" spc="-97" baseline="-15873" dirty="0" smtClean="0">
                <a:latin typeface="Times New Roman"/>
                <a:cs typeface="Times New Roman"/>
              </a:rPr>
              <a:t> </a:t>
            </a:r>
            <a:r>
              <a:rPr lang="en-US" sz="2400" baseline="4629" dirty="0" smtClean="0">
                <a:latin typeface="Times New Roman"/>
                <a:cs typeface="Times New Roman"/>
              </a:rPr>
              <a:t>,</a:t>
            </a:r>
            <a:r>
              <a:rPr lang="en-US" sz="2400" spc="419" baseline="4629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Symbol"/>
                <a:cs typeface="Symbol"/>
              </a:rPr>
              <a:t></a:t>
            </a:r>
            <a:r>
              <a:rPr lang="en-US" sz="2400" i="1" baseline="4629" dirty="0" smtClean="0">
                <a:latin typeface="Times New Roman"/>
                <a:cs typeface="Times New Roman"/>
              </a:rPr>
              <a:t>m</a:t>
            </a:r>
            <a:r>
              <a:rPr lang="en-US" sz="2400" i="1" spc="-97" baseline="4629" dirty="0" smtClean="0">
                <a:latin typeface="Times New Roman"/>
                <a:cs typeface="Times New Roman"/>
              </a:rPr>
              <a:t> </a:t>
            </a:r>
            <a:r>
              <a:rPr lang="en-US" sz="2400" baseline="4629" dirty="0" smtClean="0">
                <a:latin typeface="Symbol"/>
                <a:cs typeface="Symbol"/>
              </a:rPr>
              <a:t></a:t>
            </a:r>
            <a:r>
              <a:rPr lang="en-US" sz="2400" spc="-112" baseline="4629" dirty="0" smtClean="0">
                <a:latin typeface="Times New Roman"/>
                <a:cs typeface="Times New Roman"/>
              </a:rPr>
              <a:t> </a:t>
            </a:r>
            <a:r>
              <a:rPr lang="en-US" sz="2400" i="1" spc="-15" baseline="4629" dirty="0" err="1" smtClean="0">
                <a:latin typeface="Times New Roman"/>
                <a:cs typeface="Times New Roman"/>
              </a:rPr>
              <a:t>i</a:t>
            </a:r>
            <a:r>
              <a:rPr lang="en-US" sz="2400" spc="-10" dirty="0" smtClean="0">
                <a:latin typeface="Symbol"/>
                <a:cs typeface="Symbol"/>
              </a:rPr>
              <a:t></a:t>
            </a:r>
            <a:r>
              <a:rPr lang="en-US" sz="2400" spc="-204" dirty="0" smtClean="0">
                <a:latin typeface="Times New Roman"/>
                <a:cs typeface="Times New Roman"/>
              </a:rPr>
              <a:t> </a:t>
            </a:r>
            <a:r>
              <a:rPr lang="en-US" sz="2400" baseline="4629" dirty="0" smtClean="0">
                <a:latin typeface="Times New Roman"/>
                <a:cs typeface="Times New Roman"/>
              </a:rPr>
              <a:t>.</a:t>
            </a:r>
            <a:r>
              <a:rPr lang="en-US" sz="2400" spc="284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smtClean="0">
                <a:latin typeface="Times New Roman"/>
                <a:cs typeface="Times New Roman"/>
              </a:rPr>
              <a:t>Для</a:t>
            </a:r>
            <a:r>
              <a:rPr lang="ru-RU" sz="2400" spc="277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smtClean="0">
                <a:latin typeface="Times New Roman"/>
                <a:cs typeface="Times New Roman"/>
              </a:rPr>
              <a:t>вектора</a:t>
            </a:r>
            <a:r>
              <a:rPr lang="ru-RU" sz="2400" spc="577" baseline="4629" dirty="0" smtClean="0">
                <a:latin typeface="Times New Roman"/>
                <a:cs typeface="Times New Roman"/>
              </a:rPr>
              <a:t> </a:t>
            </a:r>
            <a:r>
              <a:rPr lang="en-US" sz="2400" b="1" spc="-75" baseline="4629" dirty="0" smtClean="0">
                <a:latin typeface="Times New Roman"/>
                <a:cs typeface="Times New Roman"/>
              </a:rPr>
              <a:t>x</a:t>
            </a:r>
            <a:r>
              <a:rPr lang="en-US" sz="2400" b="1" baseline="4629" dirty="0" smtClean="0">
                <a:latin typeface="Times New Roman"/>
                <a:cs typeface="Times New Roman"/>
              </a:rPr>
              <a:t>	</a:t>
            </a:r>
            <a:r>
              <a:rPr lang="ru-RU" sz="2400" baseline="4629" dirty="0" err="1" smtClean="0">
                <a:latin typeface="Times New Roman"/>
                <a:cs typeface="Times New Roman"/>
              </a:rPr>
              <a:t>потрібно</a:t>
            </a:r>
            <a:r>
              <a:rPr lang="ru-RU" sz="2400" spc="292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err="1" smtClean="0">
                <a:latin typeface="Times New Roman"/>
                <a:cs typeface="Times New Roman"/>
              </a:rPr>
              <a:t>обчислити</a:t>
            </a:r>
            <a:r>
              <a:rPr lang="ru-RU" sz="2400" spc="307" baseline="4629" dirty="0" smtClean="0">
                <a:latin typeface="Times New Roman"/>
                <a:cs typeface="Times New Roman"/>
              </a:rPr>
              <a:t> </a:t>
            </a:r>
            <a:r>
              <a:rPr lang="ru-RU" sz="2400" baseline="4629" dirty="0" err="1" smtClean="0">
                <a:latin typeface="Times New Roman"/>
                <a:cs typeface="Times New Roman"/>
              </a:rPr>
              <a:t>величини</a:t>
            </a:r>
            <a:r>
              <a:rPr lang="ru-RU" sz="2400" spc="592" baseline="4629" dirty="0" smtClean="0">
                <a:latin typeface="Times New Roman"/>
                <a:cs typeface="Times New Roman"/>
              </a:rPr>
              <a:t> </a:t>
            </a:r>
            <a:r>
              <a:rPr lang="en-US" sz="2400" i="1" baseline="4629" dirty="0" smtClean="0">
                <a:latin typeface="Times New Roman"/>
                <a:cs typeface="Times New Roman"/>
              </a:rPr>
              <a:t>d</a:t>
            </a:r>
            <a:r>
              <a:rPr lang="en-US" sz="2400" i="1" spc="-104" baseline="4629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Symbol"/>
                <a:cs typeface="Symbol"/>
              </a:rPr>
              <a:t></a:t>
            </a:r>
            <a:r>
              <a:rPr lang="en-US" sz="2400" b="1" baseline="4629" dirty="0" smtClean="0">
                <a:latin typeface="Times New Roman"/>
                <a:cs typeface="Times New Roman"/>
              </a:rPr>
              <a:t>x</a:t>
            </a:r>
            <a:r>
              <a:rPr lang="en-US" sz="2400" i="1" baseline="-15873" dirty="0" smtClean="0">
                <a:latin typeface="Times New Roman"/>
                <a:cs typeface="Times New Roman"/>
              </a:rPr>
              <a:t>i</a:t>
            </a:r>
            <a:r>
              <a:rPr lang="en-US" sz="2400" baseline="-15873" dirty="0" smtClean="0">
                <a:latin typeface="Symbol"/>
                <a:cs typeface="Symbol"/>
              </a:rPr>
              <a:t></a:t>
            </a:r>
            <a:r>
              <a:rPr lang="en-US" sz="2400" baseline="-15873" dirty="0" smtClean="0">
                <a:latin typeface="Times New Roman"/>
                <a:cs typeface="Times New Roman"/>
              </a:rPr>
              <a:t>1</a:t>
            </a:r>
            <a:r>
              <a:rPr lang="en-US" sz="2400" baseline="4629" dirty="0" smtClean="0">
                <a:latin typeface="Times New Roman"/>
                <a:cs typeface="Times New Roman"/>
              </a:rPr>
              <a:t>,</a:t>
            </a:r>
            <a:r>
              <a:rPr lang="en-US" sz="2400" spc="-240" baseline="4629" dirty="0" smtClean="0">
                <a:latin typeface="Times New Roman"/>
                <a:cs typeface="Times New Roman"/>
              </a:rPr>
              <a:t> </a:t>
            </a:r>
            <a:r>
              <a:rPr lang="en-US" sz="2400" b="1" baseline="4629" dirty="0" smtClean="0">
                <a:latin typeface="Times New Roman"/>
                <a:cs typeface="Times New Roman"/>
              </a:rPr>
              <a:t>z</a:t>
            </a:r>
            <a:r>
              <a:rPr lang="en-US" sz="2400" baseline="-15873" dirty="0" smtClean="0">
                <a:latin typeface="Times New Roman"/>
                <a:cs typeface="Times New Roman"/>
              </a:rPr>
              <a:t>1</a:t>
            </a:r>
            <a:r>
              <a:rPr lang="en-US" sz="2400" spc="-60" baseline="-15873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Symbol"/>
                <a:cs typeface="Symbol"/>
              </a:rPr>
              <a:t></a:t>
            </a:r>
            <a:r>
              <a:rPr lang="en-US" sz="2400" baseline="4629" dirty="0" smtClean="0">
                <a:latin typeface="Times New Roman"/>
                <a:cs typeface="Times New Roman"/>
              </a:rPr>
              <a:t>,...,</a:t>
            </a:r>
            <a:r>
              <a:rPr lang="en-US" sz="2400" spc="-232" baseline="4629" dirty="0" smtClean="0">
                <a:latin typeface="Times New Roman"/>
                <a:cs typeface="Times New Roman"/>
              </a:rPr>
              <a:t> </a:t>
            </a:r>
            <a:r>
              <a:rPr lang="en-US" sz="2400" i="1" baseline="4629" dirty="0" smtClean="0">
                <a:latin typeface="Times New Roman"/>
                <a:cs typeface="Times New Roman"/>
              </a:rPr>
              <a:t>d</a:t>
            </a:r>
            <a:r>
              <a:rPr lang="en-US" sz="2400" i="1" spc="-104" baseline="4629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Symbol"/>
                <a:cs typeface="Symbol"/>
              </a:rPr>
              <a:t></a:t>
            </a:r>
            <a:r>
              <a:rPr lang="en-US" sz="2400" b="1" baseline="4629" dirty="0" smtClean="0">
                <a:latin typeface="Times New Roman"/>
                <a:cs typeface="Times New Roman"/>
              </a:rPr>
              <a:t>x</a:t>
            </a:r>
            <a:r>
              <a:rPr lang="en-US" sz="2400" i="1" baseline="-15873" dirty="0" smtClean="0">
                <a:latin typeface="Times New Roman"/>
                <a:cs typeface="Times New Roman"/>
              </a:rPr>
              <a:t>i</a:t>
            </a:r>
            <a:r>
              <a:rPr lang="en-US" sz="2400" baseline="-15873" dirty="0" smtClean="0">
                <a:latin typeface="Symbol"/>
                <a:cs typeface="Symbol"/>
              </a:rPr>
              <a:t></a:t>
            </a:r>
            <a:r>
              <a:rPr lang="en-US" sz="2400" baseline="-15873" dirty="0" smtClean="0">
                <a:latin typeface="Times New Roman"/>
                <a:cs typeface="Times New Roman"/>
              </a:rPr>
              <a:t>1</a:t>
            </a:r>
            <a:r>
              <a:rPr lang="en-US" sz="2400" baseline="4629" dirty="0" smtClean="0">
                <a:latin typeface="Times New Roman"/>
                <a:cs typeface="Times New Roman"/>
              </a:rPr>
              <a:t>,</a:t>
            </a:r>
            <a:r>
              <a:rPr lang="en-US" sz="2400" spc="-240" baseline="4629" dirty="0" smtClean="0">
                <a:latin typeface="Times New Roman"/>
                <a:cs typeface="Times New Roman"/>
              </a:rPr>
              <a:t> </a:t>
            </a:r>
            <a:r>
              <a:rPr lang="en-US" sz="2400" b="1" baseline="4629" dirty="0" err="1" smtClean="0">
                <a:latin typeface="Times New Roman"/>
                <a:cs typeface="Times New Roman"/>
              </a:rPr>
              <a:t>z</a:t>
            </a:r>
            <a:r>
              <a:rPr lang="en-US" sz="2400" i="1" baseline="-15873" dirty="0" err="1" smtClean="0">
                <a:latin typeface="Times New Roman"/>
                <a:cs typeface="Times New Roman"/>
              </a:rPr>
              <a:t>m</a:t>
            </a:r>
            <a:r>
              <a:rPr lang="en-US" sz="2400" i="1" spc="30" baseline="-15873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Symbol"/>
                <a:cs typeface="Symbol"/>
              </a:rPr>
              <a:t></a:t>
            </a:r>
            <a:r>
              <a:rPr lang="uk-UA" sz="2400" dirty="0" smtClean="0">
                <a:latin typeface="Symbol"/>
                <a:cs typeface="Symbol"/>
              </a:rPr>
              <a:t>, </a:t>
            </a:r>
            <a:r>
              <a:rPr lang="en-US" sz="2400" spc="300" dirty="0" smtClean="0">
                <a:latin typeface="Times New Roman"/>
                <a:cs typeface="Times New Roman"/>
              </a:rPr>
              <a:t> </a:t>
            </a:r>
            <a:r>
              <a:rPr lang="uk-UA" sz="2400" spc="-75" baseline="4629" dirty="0" smtClean="0">
                <a:latin typeface="Times New Roman"/>
                <a:cs typeface="Times New Roman"/>
              </a:rPr>
              <a:t>де</a:t>
            </a:r>
            <a:r>
              <a:rPr lang="uk-UA" spc="-75" baseline="4629" dirty="0" smtClean="0">
                <a:latin typeface="Times New Roman"/>
                <a:cs typeface="Times New Roman"/>
              </a:rPr>
              <a:t>  </a:t>
            </a:r>
            <a:r>
              <a:rPr lang="en-US" i="1" spc="-25" dirty="0" smtClean="0">
                <a:latin typeface="Times New Roman"/>
                <a:cs typeface="Times New Roman"/>
              </a:rPr>
              <a:t>i</a:t>
            </a:r>
            <a:r>
              <a:rPr lang="en-US" spc="-25" dirty="0" smtClean="0">
                <a:latin typeface="Symbol"/>
                <a:cs typeface="Symbol"/>
              </a:rPr>
              <a:t></a:t>
            </a:r>
            <a:r>
              <a:rPr lang="en-US" spc="-25" dirty="0" smtClean="0">
                <a:latin typeface="Times New Roman"/>
                <a:cs typeface="Times New Roman"/>
              </a:rPr>
              <a:t>1</a:t>
            </a:r>
            <a:r>
              <a:rPr lang="uk-UA" spc="-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відстані</a:t>
            </a:r>
            <a:r>
              <a:rPr lang="ru-RU" spc="19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від</a:t>
            </a:r>
            <a:r>
              <a:rPr lang="ru-RU" spc="39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x</a:t>
            </a:r>
            <a:r>
              <a:rPr lang="en-US" i="1" baseline="-23809" dirty="0" smtClean="0">
                <a:latin typeface="Times New Roman"/>
                <a:cs typeface="Times New Roman"/>
              </a:rPr>
              <a:t>i</a:t>
            </a:r>
            <a:r>
              <a:rPr lang="en-US" baseline="-23809" dirty="0" smtClean="0">
                <a:latin typeface="Symbol"/>
                <a:cs typeface="Symbol"/>
              </a:rPr>
              <a:t></a:t>
            </a:r>
            <a:r>
              <a:rPr lang="en-US" baseline="-23809" dirty="0" smtClean="0">
                <a:latin typeface="Times New Roman"/>
                <a:cs typeface="Times New Roman"/>
              </a:rPr>
              <a:t>1</a:t>
            </a:r>
            <a:r>
              <a:rPr lang="en-US" spc="682" baseline="-23809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до</a:t>
            </a:r>
            <a:r>
              <a:rPr lang="ru-RU" spc="19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центрів</a:t>
            </a:r>
            <a:r>
              <a:rPr lang="ru-RU" spc="19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кластерів</a:t>
            </a:r>
            <a:r>
              <a:rPr lang="ru-RU" spc="360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baseline="-23809" dirty="0" smtClean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,...,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i="1" baseline="-23809" dirty="0" smtClean="0">
                <a:latin typeface="Times New Roman"/>
                <a:cs typeface="Times New Roman"/>
              </a:rPr>
              <a:t>m</a:t>
            </a:r>
            <a:r>
              <a:rPr lang="en-US" i="1" spc="37" baseline="-23809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en-US" spc="19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Якщо</a:t>
            </a:r>
            <a:r>
              <a:rPr lang="ru-RU" spc="204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усі</a:t>
            </a:r>
            <a:r>
              <a:rPr lang="ru-RU" spc="204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ці</a:t>
            </a:r>
            <a:r>
              <a:rPr lang="ru-RU" spc="19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відстані</a:t>
            </a:r>
            <a:r>
              <a:rPr lang="ru-RU" spc="19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більші</a:t>
            </a:r>
            <a:r>
              <a:rPr lang="ru-RU" spc="18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за</a:t>
            </a:r>
            <a:r>
              <a:rPr lang="ru-RU" spc="19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поріг</a:t>
            </a:r>
            <a:r>
              <a:rPr lang="ru-RU" spc="2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Т</a:t>
            </a:r>
            <a:r>
              <a:rPr lang="ru-RU" dirty="0" smtClean="0">
                <a:latin typeface="Times New Roman"/>
                <a:cs typeface="Times New Roman"/>
              </a:rPr>
              <a:t>,</a:t>
            </a:r>
            <a:r>
              <a:rPr lang="ru-RU" spc="19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то</a:t>
            </a:r>
            <a:r>
              <a:rPr lang="ru-RU" spc="195" dirty="0" smtClean="0">
                <a:latin typeface="Times New Roman"/>
                <a:cs typeface="Times New Roman"/>
              </a:rPr>
              <a:t> </a:t>
            </a:r>
            <a:r>
              <a:rPr lang="ru-RU" spc="-10" dirty="0" err="1" smtClean="0">
                <a:latin typeface="Times New Roman"/>
                <a:cs typeface="Times New Roman"/>
              </a:rPr>
              <a:t>створюється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новий</a:t>
            </a:r>
            <a:r>
              <a:rPr lang="ru-RU" spc="10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кластер</a:t>
            </a:r>
            <a:r>
              <a:rPr lang="ru-RU" spc="260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i="1" baseline="-23809" dirty="0" smtClean="0">
                <a:latin typeface="Times New Roman"/>
                <a:cs typeface="Times New Roman"/>
              </a:rPr>
              <a:t>m</a:t>
            </a:r>
            <a:r>
              <a:rPr lang="en-US" baseline="-23809" dirty="0" smtClean="0">
                <a:latin typeface="Symbol"/>
                <a:cs typeface="Symbol"/>
              </a:rPr>
              <a:t></a:t>
            </a:r>
            <a:r>
              <a:rPr lang="en-US" baseline="-23809" dirty="0" smtClean="0">
                <a:latin typeface="Times New Roman"/>
                <a:cs typeface="Times New Roman"/>
              </a:rPr>
              <a:t>1</a:t>
            </a:r>
            <a:r>
              <a:rPr lang="en-US" spc="622" baseline="-23809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із</a:t>
            </a:r>
            <a:r>
              <a:rPr lang="ru-RU" spc="1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центром</a:t>
            </a:r>
            <a:r>
              <a:rPr lang="ru-RU" spc="30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z</a:t>
            </a:r>
            <a:r>
              <a:rPr lang="en-US" i="1" baseline="-23809" dirty="0" smtClean="0">
                <a:latin typeface="Times New Roman"/>
                <a:cs typeface="Times New Roman"/>
              </a:rPr>
              <a:t>m</a:t>
            </a:r>
            <a:r>
              <a:rPr lang="en-US" baseline="-23809" dirty="0" smtClean="0">
                <a:latin typeface="Symbol"/>
                <a:cs typeface="Symbol"/>
              </a:rPr>
              <a:t></a:t>
            </a:r>
            <a:r>
              <a:rPr lang="en-US" baseline="-23809" dirty="0" smtClean="0">
                <a:latin typeface="Times New Roman"/>
                <a:cs typeface="Times New Roman"/>
              </a:rPr>
              <a:t>1</a:t>
            </a:r>
            <a:r>
              <a:rPr lang="en-US" spc="240" baseline="-23809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Symbol"/>
                <a:cs typeface="Symbol"/>
              </a:rPr>
              <a:t>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x</a:t>
            </a:r>
            <a:r>
              <a:rPr lang="en-US" i="1" baseline="-23809" dirty="0" smtClean="0">
                <a:latin typeface="Times New Roman"/>
                <a:cs typeface="Times New Roman"/>
              </a:rPr>
              <a:t>i</a:t>
            </a:r>
            <a:r>
              <a:rPr lang="en-US" baseline="-23809" dirty="0" smtClean="0">
                <a:latin typeface="Symbol"/>
                <a:cs typeface="Symbol"/>
              </a:rPr>
              <a:t></a:t>
            </a:r>
            <a:r>
              <a:rPr lang="en-US" baseline="-23809" dirty="0" smtClean="0">
                <a:latin typeface="Times New Roman"/>
                <a:cs typeface="Times New Roman"/>
              </a:rPr>
              <a:t>1</a:t>
            </a:r>
            <a:r>
              <a:rPr lang="en-US" spc="37" baseline="-23809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r>
              <a:rPr lang="en-US" spc="9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</a:t>
            </a:r>
            <a:r>
              <a:rPr lang="ru-RU" spc="10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протилежному</a:t>
            </a:r>
            <a:r>
              <a:rPr lang="ru-RU" spc="8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випадку</a:t>
            </a:r>
            <a:r>
              <a:rPr lang="ru-RU" spc="6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об’єкт</a:t>
            </a:r>
            <a:r>
              <a:rPr lang="ru-RU" spc="305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x</a:t>
            </a:r>
            <a:r>
              <a:rPr lang="en-US" i="1" baseline="-23809" dirty="0" smtClean="0">
                <a:latin typeface="Times New Roman"/>
                <a:cs typeface="Times New Roman"/>
              </a:rPr>
              <a:t>i</a:t>
            </a:r>
            <a:r>
              <a:rPr lang="en-US" baseline="-23809" dirty="0" smtClean="0">
                <a:latin typeface="Symbol"/>
                <a:cs typeface="Symbol"/>
              </a:rPr>
              <a:t></a:t>
            </a:r>
            <a:r>
              <a:rPr lang="en-US" baseline="-23809" dirty="0" smtClean="0">
                <a:latin typeface="Times New Roman"/>
                <a:cs typeface="Times New Roman"/>
              </a:rPr>
              <a:t>1</a:t>
            </a:r>
            <a:r>
              <a:rPr lang="en-US" spc="555" baseline="-23809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включається</a:t>
            </a:r>
            <a:r>
              <a:rPr lang="ru-RU" spc="1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</a:t>
            </a:r>
            <a:r>
              <a:rPr lang="ru-RU" spc="8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кластер</a:t>
            </a:r>
            <a:r>
              <a:rPr lang="ru-RU" spc="95" dirty="0" smtClean="0">
                <a:latin typeface="Times New Roman"/>
                <a:cs typeface="Times New Roman"/>
              </a:rPr>
              <a:t> </a:t>
            </a:r>
            <a:r>
              <a:rPr lang="ru-RU" spc="-25" dirty="0" err="1" smtClean="0">
                <a:latin typeface="Times New Roman"/>
                <a:cs typeface="Times New Roman"/>
              </a:rPr>
              <a:t>із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найближчим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до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нього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центром.</a:t>
            </a:r>
            <a:endParaRPr lang="ru-RU" dirty="0" smtClean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81128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5244" indent="177800" algn="just">
              <a:spcBef>
                <a:spcPts val="105"/>
              </a:spcBef>
            </a:pPr>
            <a:r>
              <a:rPr lang="ru-RU" dirty="0" smtClean="0">
                <a:latin typeface="Times New Roman"/>
                <a:cs typeface="Times New Roman"/>
              </a:rPr>
              <a:t>Результат</a:t>
            </a:r>
            <a:r>
              <a:rPr lang="ru-RU" spc="28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роботи</a:t>
            </a:r>
            <a:r>
              <a:rPr lang="ru-RU" spc="28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порогового</a:t>
            </a:r>
            <a:r>
              <a:rPr lang="ru-RU" spc="27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алгоритму</a:t>
            </a:r>
            <a:r>
              <a:rPr lang="ru-RU" spc="25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залежить</a:t>
            </a:r>
            <a:r>
              <a:rPr lang="ru-RU" spc="28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від</a:t>
            </a:r>
            <a:r>
              <a:rPr lang="ru-RU" spc="28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вибору</a:t>
            </a:r>
            <a:r>
              <a:rPr lang="ru-RU" spc="250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першого</a:t>
            </a:r>
            <a:r>
              <a:rPr lang="ru-RU" spc="28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центру</a:t>
            </a:r>
            <a:r>
              <a:rPr lang="ru-RU" spc="25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та</a:t>
            </a:r>
            <a:r>
              <a:rPr lang="ru-RU" spc="27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порогу</a:t>
            </a:r>
            <a:r>
              <a:rPr lang="ru-RU" spc="28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Т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  <a:r>
              <a:rPr lang="ru-RU" spc="285" dirty="0" smtClean="0">
                <a:latin typeface="Times New Roman"/>
                <a:cs typeface="Times New Roman"/>
              </a:rPr>
              <a:t> </a:t>
            </a:r>
            <a:r>
              <a:rPr lang="ru-RU" spc="-25" dirty="0" err="1" smtClean="0">
                <a:latin typeface="Times New Roman"/>
                <a:cs typeface="Times New Roman"/>
              </a:rPr>
              <a:t>З</a:t>
            </a:r>
            <a:r>
              <a:rPr lang="ru-RU" dirty="0" err="1" smtClean="0">
                <a:latin typeface="Times New Roman"/>
                <a:cs typeface="Times New Roman"/>
              </a:rPr>
              <a:t>алежність</a:t>
            </a:r>
            <a:r>
              <a:rPr lang="ru-RU" spc="-25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проілюстрована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на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рис.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4581128"/>
            <a:ext cx="4104456" cy="1656184"/>
          </a:xfrm>
          <a:prstGeom prst="rect">
            <a:avLst/>
          </a:prstGeom>
        </p:spPr>
      </p:pic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4288" y="4437112"/>
            <a:ext cx="1670036" cy="172819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30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E:\Диск_E\НУБіП\Теорія_розпізнавання_образів\Лекції\Лекція_№3\Снимок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8534400" cy="1485900"/>
          </a:xfrm>
          <a:prstGeom prst="rect">
            <a:avLst/>
          </a:prstGeom>
          <a:noFill/>
        </p:spPr>
      </p:pic>
      <p:pic>
        <p:nvPicPr>
          <p:cNvPr id="4099" name="Picture 3" descr="E:\Диск_E\НУБіП\Теорія_розпізнавання_образів\Лекції\Лекція_№3\Снимок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8829675" cy="619125"/>
          </a:xfrm>
          <a:prstGeom prst="rect">
            <a:avLst/>
          </a:prstGeom>
          <a:noFill/>
        </p:spPr>
      </p:pic>
      <p:sp>
        <p:nvSpPr>
          <p:cNvPr id="7" name="object 5"/>
          <p:cNvSpPr txBox="1"/>
          <p:nvPr/>
        </p:nvSpPr>
        <p:spPr>
          <a:xfrm>
            <a:off x="179512" y="260648"/>
            <a:ext cx="8784976" cy="1458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3180" indent="177800" algn="just">
              <a:spcBef>
                <a:spcPts val="5"/>
              </a:spcBef>
            </a:pPr>
            <a:r>
              <a:rPr dirty="0" err="1" smtClean="0">
                <a:latin typeface="Times New Roman"/>
                <a:cs typeface="Times New Roman"/>
              </a:rPr>
              <a:t>Існує</a:t>
            </a:r>
            <a:r>
              <a:rPr spc="270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велика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кількість</a:t>
            </a:r>
            <a:r>
              <a:rPr spc="2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модифікацій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порогового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алгоритму.</a:t>
            </a:r>
            <a:r>
              <a:rPr spc="2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Наприклад,</a:t>
            </a:r>
            <a:r>
              <a:rPr spc="2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можна</a:t>
            </a:r>
            <a:r>
              <a:rPr spc="2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задавати</a:t>
            </a:r>
            <a:r>
              <a:rPr spc="29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бажану </a:t>
            </a:r>
            <a:r>
              <a:rPr dirty="0">
                <a:latin typeface="Times New Roman"/>
                <a:cs typeface="Times New Roman"/>
              </a:rPr>
              <a:t>кількість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кластерів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та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корегувати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величину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порогу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Т</a:t>
            </a:r>
            <a:r>
              <a:rPr dirty="0">
                <a:latin typeface="Times New Roman"/>
                <a:cs typeface="Times New Roman"/>
              </a:rPr>
              <a:t>.</a:t>
            </a:r>
            <a:r>
              <a:rPr spc="2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Інша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модифікація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полягає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тому,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що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звичайний </a:t>
            </a:r>
            <a:r>
              <a:rPr dirty="0">
                <a:latin typeface="Times New Roman"/>
                <a:cs typeface="Times New Roman"/>
              </a:rPr>
              <a:t>пороговий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алгоритм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застосовують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r</a:t>
            </a:r>
            <a:r>
              <a:rPr i="1"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разів,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змінюючи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центр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першого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кластеру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(на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і-</a:t>
            </a:r>
            <a:r>
              <a:rPr dirty="0">
                <a:latin typeface="Times New Roman"/>
                <a:cs typeface="Times New Roman"/>
              </a:rPr>
              <a:t>ій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ітерацій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покладають </a:t>
            </a:r>
            <a:r>
              <a:rPr sz="2400" b="1" baseline="4629" dirty="0">
                <a:latin typeface="Times New Roman"/>
                <a:cs typeface="Times New Roman"/>
              </a:rPr>
              <a:t>z</a:t>
            </a:r>
            <a:r>
              <a:rPr sz="2400" baseline="-15873" dirty="0">
                <a:latin typeface="Times New Roman"/>
                <a:cs typeface="Times New Roman"/>
              </a:rPr>
              <a:t>1</a:t>
            </a:r>
            <a:r>
              <a:rPr sz="2400" spc="195" baseline="-15873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Symbol"/>
                <a:cs typeface="Symbol"/>
              </a:rPr>
              <a:t></a:t>
            </a:r>
            <a:r>
              <a:rPr sz="2400" spc="-89" baseline="4629" dirty="0">
                <a:latin typeface="Times New Roman"/>
                <a:cs typeface="Times New Roman"/>
              </a:rPr>
              <a:t> </a:t>
            </a:r>
            <a:r>
              <a:rPr sz="2400" b="1" baseline="4629" dirty="0">
                <a:latin typeface="Times New Roman"/>
                <a:cs typeface="Times New Roman"/>
              </a:rPr>
              <a:t>x</a:t>
            </a:r>
            <a:r>
              <a:rPr sz="2400" i="1" baseline="-15873" dirty="0">
                <a:latin typeface="Times New Roman"/>
                <a:cs typeface="Times New Roman"/>
              </a:rPr>
              <a:t>i</a:t>
            </a:r>
            <a:r>
              <a:rPr sz="2400" i="1" spc="-67" baseline="-15873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,</a:t>
            </a:r>
            <a:r>
              <a:rPr sz="2400" spc="30" baseline="46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</a:t>
            </a:r>
            <a:r>
              <a:rPr sz="2400" i="1" baseline="4629" dirty="0">
                <a:latin typeface="Times New Roman"/>
                <a:cs typeface="Times New Roman"/>
              </a:rPr>
              <a:t>i</a:t>
            </a:r>
            <a:r>
              <a:rPr sz="2400" i="1" spc="-30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Symbol"/>
                <a:cs typeface="Symbol"/>
              </a:rPr>
              <a:t></a:t>
            </a:r>
            <a:r>
              <a:rPr sz="2400" spc="-270" baseline="4629" dirty="0">
                <a:latin typeface="Times New Roman"/>
                <a:cs typeface="Times New Roman"/>
              </a:rPr>
              <a:t> </a:t>
            </a:r>
            <a:r>
              <a:rPr sz="2400" spc="-30" baseline="4629" dirty="0">
                <a:latin typeface="Times New Roman"/>
                <a:cs typeface="Times New Roman"/>
              </a:rPr>
              <a:t>1,...,</a:t>
            </a:r>
            <a:r>
              <a:rPr sz="2400" spc="-240" baseline="4629" dirty="0">
                <a:latin typeface="Times New Roman"/>
                <a:cs typeface="Times New Roman"/>
              </a:rPr>
              <a:t> </a:t>
            </a:r>
            <a:r>
              <a:rPr sz="2400" i="1" baseline="4629" dirty="0">
                <a:latin typeface="Times New Roman"/>
                <a:cs typeface="Times New Roman"/>
              </a:rPr>
              <a:t>r</a:t>
            </a:r>
            <a:r>
              <a:rPr sz="2400" i="1" spc="-270" baseline="46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</a:t>
            </a:r>
            <a:r>
              <a:rPr sz="2400" baseline="4629" dirty="0">
                <a:latin typeface="Times New Roman"/>
                <a:cs typeface="Times New Roman"/>
              </a:rPr>
              <a:t>).</a:t>
            </a:r>
            <a:r>
              <a:rPr sz="2400" spc="-2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Для</a:t>
            </a:r>
            <a:r>
              <a:rPr sz="2400" spc="-1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порівняння</a:t>
            </a:r>
            <a:r>
              <a:rPr sz="2400" spc="-1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якості</a:t>
            </a:r>
            <a:r>
              <a:rPr sz="2400" spc="-15" baseline="4629" dirty="0">
                <a:latin typeface="Times New Roman"/>
                <a:cs typeface="Times New Roman"/>
              </a:rPr>
              <a:t> кластеризації </a:t>
            </a:r>
            <a:r>
              <a:rPr sz="2400" baseline="4629" dirty="0">
                <a:latin typeface="Times New Roman"/>
                <a:cs typeface="Times New Roman"/>
              </a:rPr>
              <a:t>(для</a:t>
            </a:r>
            <a:r>
              <a:rPr sz="2400" spc="-15" baseline="4629" dirty="0">
                <a:latin typeface="Times New Roman"/>
                <a:cs typeface="Times New Roman"/>
              </a:rPr>
              <a:t> фіксованого</a:t>
            </a:r>
            <a:r>
              <a:rPr sz="2400" spc="-22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порогу</a:t>
            </a:r>
            <a:r>
              <a:rPr sz="2400" spc="-15" baseline="4629" dirty="0">
                <a:latin typeface="Times New Roman"/>
                <a:cs typeface="Times New Roman"/>
              </a:rPr>
              <a:t> </a:t>
            </a:r>
            <a:r>
              <a:rPr sz="2400" i="1" baseline="4629" dirty="0">
                <a:latin typeface="Times New Roman"/>
                <a:cs typeface="Times New Roman"/>
              </a:rPr>
              <a:t>Т</a:t>
            </a:r>
            <a:r>
              <a:rPr sz="2400" baseline="4629" dirty="0">
                <a:latin typeface="Times New Roman"/>
                <a:cs typeface="Times New Roman"/>
              </a:rPr>
              <a:t>)</a:t>
            </a:r>
            <a:r>
              <a:rPr sz="2400" spc="-15" baseline="4629" dirty="0">
                <a:latin typeface="Times New Roman"/>
                <a:cs typeface="Times New Roman"/>
              </a:rPr>
              <a:t> </a:t>
            </a:r>
            <a:r>
              <a:rPr sz="2400" baseline="4629" dirty="0">
                <a:latin typeface="Times New Roman"/>
                <a:cs typeface="Times New Roman"/>
              </a:rPr>
              <a:t>обчислюють</a:t>
            </a:r>
            <a:r>
              <a:rPr sz="2400" spc="-15" baseline="4629" dirty="0">
                <a:latin typeface="Times New Roman"/>
                <a:cs typeface="Times New Roman"/>
              </a:rPr>
              <a:t> величини</a:t>
            </a:r>
            <a:endParaRPr sz="2400" baseline="4629" dirty="0">
              <a:latin typeface="Times New Roman"/>
              <a:cs typeface="Times New Roman"/>
            </a:endParaRPr>
          </a:p>
        </p:txBody>
      </p:sp>
      <p:pic>
        <p:nvPicPr>
          <p:cNvPr id="4098" name="Picture 2" descr="E:\Диск_E\НУБіП\Теорія_розпізнавання_образів\Лекції\Лекція_№3\Снимок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00808"/>
            <a:ext cx="2514600" cy="590550"/>
          </a:xfrm>
          <a:prstGeom prst="rect">
            <a:avLst/>
          </a:prstGeom>
          <a:noFill/>
        </p:spPr>
      </p:pic>
      <p:sp>
        <p:nvSpPr>
          <p:cNvPr id="10" name="object 15"/>
          <p:cNvSpPr txBox="1"/>
          <p:nvPr/>
        </p:nvSpPr>
        <p:spPr>
          <a:xfrm>
            <a:off x="179512" y="2924944"/>
            <a:ext cx="88569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3296920" algn="l"/>
              </a:tabLst>
            </a:pPr>
            <a:r>
              <a:rPr dirty="0">
                <a:latin typeface="Times New Roman"/>
                <a:cs typeface="Times New Roman"/>
              </a:rPr>
              <a:t>Вибирають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той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варіант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кластеризації</a:t>
            </a:r>
            <a:r>
              <a:rPr spc="150" dirty="0">
                <a:latin typeface="Times New Roman"/>
                <a:cs typeface="Times New Roman"/>
              </a:rPr>
              <a:t>  </a:t>
            </a:r>
            <a:r>
              <a:rPr lang="uk-UA" i="1" dirty="0" smtClean="0">
                <a:latin typeface="Times New Roman"/>
                <a:cs typeface="Times New Roman"/>
              </a:rPr>
              <a:t>                 </a:t>
            </a:r>
            <a:r>
              <a:rPr dirty="0" smtClean="0">
                <a:latin typeface="Times New Roman"/>
                <a:cs typeface="Times New Roman"/>
              </a:rPr>
              <a:t>,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якого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величина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lang="uk-UA" i="1" dirty="0" smtClean="0">
                <a:latin typeface="Times New Roman"/>
                <a:cs typeface="Times New Roman"/>
              </a:rPr>
              <a:t>  </a:t>
            </a:r>
            <a:r>
              <a:rPr i="1" spc="34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є</a:t>
            </a:r>
            <a:r>
              <a:rPr spc="-10" dirty="0">
                <a:latin typeface="Times New Roman"/>
                <a:cs typeface="Times New Roman"/>
              </a:rPr>
              <a:t> найменшою.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4100" name="Picture 4" descr="E:\Диск_E\НУБіП\Теорія_розпізнавання_образів\Лекції\Лекція_№3\Снимок_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924944"/>
            <a:ext cx="1066800" cy="390525"/>
          </a:xfrm>
          <a:prstGeom prst="rect">
            <a:avLst/>
          </a:prstGeom>
          <a:noFill/>
        </p:spPr>
      </p:pic>
      <p:pic>
        <p:nvPicPr>
          <p:cNvPr id="4101" name="Picture 5" descr="E:\Диск_E\НУБіП\Теорія_розпізнавання_образів\Лекції\Лекція_№3\Снимок_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924944"/>
            <a:ext cx="238125" cy="2952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9512" y="3573016"/>
            <a:ext cx="435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/>
                <a:cs typeface="Times New Roman"/>
              </a:rPr>
              <a:t>Алгоритм</a:t>
            </a:r>
            <a:r>
              <a:rPr lang="ru-RU" sz="2400" b="1" i="1" spc="-20" dirty="0" smtClean="0">
                <a:latin typeface="Times New Roman"/>
                <a:cs typeface="Times New Roman"/>
              </a:rPr>
              <a:t> </a:t>
            </a:r>
            <a:r>
              <a:rPr lang="ru-RU" sz="2400" b="1" i="1" dirty="0" err="1" smtClean="0">
                <a:latin typeface="Times New Roman"/>
                <a:cs typeface="Times New Roman"/>
              </a:rPr>
              <a:t>максимінної</a:t>
            </a:r>
            <a:r>
              <a:rPr lang="ru-RU" sz="24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400" b="1" i="1" spc="-10" dirty="0" err="1" smtClean="0">
                <a:latin typeface="Times New Roman"/>
                <a:cs typeface="Times New Roman"/>
              </a:rPr>
              <a:t>віддалі</a:t>
            </a:r>
            <a:endParaRPr lang="ru-RU" sz="2400" i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31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иск_E\НУБіП\Теорія_розпізнавання_образів\Лекції\Лекція_№3\Снимок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534400" cy="4733925"/>
          </a:xfrm>
          <a:prstGeom prst="rect">
            <a:avLst/>
          </a:prstGeom>
          <a:noFill/>
        </p:spPr>
      </p:pic>
      <p:pic>
        <p:nvPicPr>
          <p:cNvPr id="11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36" y="5085184"/>
            <a:ext cx="1728192" cy="1656184"/>
          </a:xfrm>
          <a:prstGeom prst="rect">
            <a:avLst/>
          </a:prstGeom>
        </p:spPr>
      </p:pic>
      <p:pic>
        <p:nvPicPr>
          <p:cNvPr id="12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160" y="5013176"/>
            <a:ext cx="1872208" cy="17008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7504" y="5301208"/>
            <a:ext cx="3672408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120" indent="177800">
              <a:lnSpc>
                <a:spcPts val="1680"/>
              </a:lnSpc>
              <a:spcBef>
                <a:spcPts val="35"/>
              </a:spcBef>
            </a:pP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Зауваження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b="1" spc="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lang="ru-RU" spc="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практичному</a:t>
            </a:r>
            <a:r>
              <a:rPr lang="ru-RU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застосуванні</a:t>
            </a:r>
            <a:r>
              <a:rPr lang="ru-RU" spc="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алгоритму</a:t>
            </a:r>
            <a:r>
              <a:rPr lang="ru-RU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максимінної</a:t>
            </a:r>
            <a:r>
              <a:rPr lang="ru-RU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віддалі</a:t>
            </a:r>
            <a:r>
              <a:rPr lang="ru-RU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pc="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якості</a:t>
            </a:r>
            <a:r>
              <a:rPr lang="ru-RU" spc="28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k</a:t>
            </a:r>
            <a:r>
              <a:rPr lang="ru-RU" i="1" baseline="-2430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lang="ru-RU" i="1" spc="630" baseline="-2430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можна</a:t>
            </a:r>
            <a:r>
              <a:rPr lang="ru-RU" spc="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pc="-2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ви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користовувати</a:t>
            </a:r>
            <a:r>
              <a:rPr lang="ru-RU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константу</a:t>
            </a:r>
            <a:r>
              <a:rPr lang="ru-RU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1/2.</a:t>
            </a:r>
            <a:endParaRPr lang="ru-RU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32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11836" y="116633"/>
            <a:ext cx="8824660" cy="346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8580">
              <a:lnSpc>
                <a:spcPts val="1180"/>
              </a:lnSpc>
              <a:spcBef>
                <a:spcPts val="95"/>
              </a:spcBef>
            </a:pPr>
            <a:r>
              <a:rPr sz="2000" b="1" i="1" dirty="0" err="1" smtClean="0">
                <a:latin typeface="Times New Roman"/>
                <a:cs typeface="Times New Roman"/>
              </a:rPr>
              <a:t>Алгоритм</a:t>
            </a:r>
            <a:r>
              <a:rPr sz="2000" b="1" i="1" spc="-5" dirty="0" smtClean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k-</a:t>
            </a:r>
            <a:r>
              <a:rPr sz="2000" b="1" i="1" dirty="0">
                <a:latin typeface="Times New Roman"/>
                <a:cs typeface="Times New Roman"/>
              </a:rPr>
              <a:t>means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(групових </a:t>
            </a:r>
            <a:r>
              <a:rPr sz="2000" b="1" i="1" spc="-10" dirty="0">
                <a:latin typeface="Times New Roman"/>
                <a:cs typeface="Times New Roman"/>
              </a:rPr>
              <a:t>середніх)</a:t>
            </a:r>
            <a:endParaRPr sz="2000" i="1" dirty="0">
              <a:latin typeface="Times New Roman"/>
              <a:cs typeface="Times New Roman"/>
            </a:endParaRPr>
          </a:p>
          <a:p>
            <a:pPr marL="76200" marR="69215" indent="449580" algn="just">
              <a:lnSpc>
                <a:spcPct val="95400"/>
              </a:lnSpc>
              <a:spcBef>
                <a:spcPts val="775"/>
              </a:spcBef>
            </a:pP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13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цьому</a:t>
            </a:r>
            <a:r>
              <a:rPr sz="1600" spc="12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алгоритмі</a:t>
            </a:r>
            <a:r>
              <a:rPr sz="1600" spc="1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кількість</a:t>
            </a:r>
            <a:r>
              <a:rPr sz="1600" spc="13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кластерів</a:t>
            </a:r>
            <a:r>
              <a:rPr sz="1600" spc="1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скінченної</a:t>
            </a:r>
            <a:r>
              <a:rPr sz="1600" spc="13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множини</a:t>
            </a:r>
            <a:r>
              <a:rPr sz="1600" spc="275" dirty="0">
                <a:latin typeface="Times New Roman"/>
                <a:cs typeface="Times New Roman"/>
              </a:rPr>
              <a:t>  </a:t>
            </a:r>
            <a:r>
              <a:rPr sz="1600" i="1" dirty="0">
                <a:latin typeface="Times New Roman"/>
                <a:cs typeface="Times New Roman"/>
              </a:rPr>
              <a:t>X</a:t>
            </a:r>
            <a:r>
              <a:rPr sz="1600" i="1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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R</a:t>
            </a:r>
            <a:r>
              <a:rPr sz="1600" i="1" spc="82" baseline="43650" dirty="0">
                <a:latin typeface="Times New Roman"/>
                <a:cs typeface="Times New Roman"/>
              </a:rPr>
              <a:t>n</a:t>
            </a:r>
            <a:r>
              <a:rPr sz="1600" i="1" spc="555" baseline="4365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задається</a:t>
            </a:r>
            <a:r>
              <a:rPr sz="1600" spc="13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наперед</a:t>
            </a:r>
            <a:r>
              <a:rPr sz="1600" spc="135" dirty="0">
                <a:latin typeface="Times New Roman"/>
                <a:cs typeface="Times New Roman"/>
              </a:rPr>
              <a:t>  </a:t>
            </a:r>
            <a:r>
              <a:rPr sz="1600" spc="-25" dirty="0">
                <a:latin typeface="Times New Roman"/>
                <a:cs typeface="Times New Roman"/>
              </a:rPr>
              <a:t>та </a:t>
            </a:r>
            <a:r>
              <a:rPr sz="1600" dirty="0">
                <a:latin typeface="Times New Roman"/>
                <a:cs typeface="Times New Roman"/>
              </a:rPr>
              <a:t>мінімізується</a:t>
            </a:r>
            <a:r>
              <a:rPr sz="1600" spc="4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показник</a:t>
            </a:r>
            <a:r>
              <a:rPr sz="1600" spc="4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якості</a:t>
            </a:r>
            <a:r>
              <a:rPr sz="1600" spc="4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кластеризації,</a:t>
            </a:r>
            <a:r>
              <a:rPr sz="1600" spc="4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який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вважається</a:t>
            </a:r>
            <a:r>
              <a:rPr sz="1600" spc="4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рівним</a:t>
            </a:r>
            <a:r>
              <a:rPr sz="1600" spc="4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сумі</a:t>
            </a:r>
            <a:r>
              <a:rPr sz="1600" spc="4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квадратів</a:t>
            </a:r>
            <a:r>
              <a:rPr sz="1600" spc="4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відстаней</a:t>
            </a:r>
            <a:r>
              <a:rPr sz="1600" spc="4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усіх </a:t>
            </a:r>
            <a:r>
              <a:rPr sz="1600" dirty="0">
                <a:latin typeface="Times New Roman"/>
                <a:cs typeface="Times New Roman"/>
              </a:rPr>
              <a:t>елементів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кластера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його </a:t>
            </a:r>
            <a:r>
              <a:rPr sz="1600" spc="-10" dirty="0">
                <a:latin typeface="Times New Roman"/>
                <a:cs typeface="Times New Roman"/>
              </a:rPr>
              <a:t>центра.</a:t>
            </a:r>
            <a:endParaRPr sz="1600" dirty="0">
              <a:latin typeface="Times New Roman"/>
              <a:cs typeface="Times New Roman"/>
            </a:endParaRPr>
          </a:p>
          <a:p>
            <a:pPr marL="302895">
              <a:lnSpc>
                <a:spcPts val="1125"/>
              </a:lnSpc>
              <a:spcBef>
                <a:spcPts val="850"/>
              </a:spcBef>
              <a:tabLst>
                <a:tab pos="1000125" algn="l"/>
              </a:tabLst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302895">
              <a:lnSpc>
                <a:spcPts val="1125"/>
              </a:lnSpc>
              <a:spcBef>
                <a:spcPts val="850"/>
              </a:spcBef>
              <a:tabLst>
                <a:tab pos="1000125" algn="l"/>
              </a:tabLst>
            </a:pPr>
            <a:r>
              <a:rPr sz="1600" dirty="0" err="1" smtClean="0">
                <a:latin typeface="Times New Roman"/>
                <a:cs typeface="Times New Roman"/>
              </a:rPr>
              <a:t>Крок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1.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r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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вибрати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вектори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b="1" spc="-45" dirty="0">
                <a:latin typeface="Times New Roman"/>
                <a:cs typeface="Times New Roman"/>
              </a:rPr>
              <a:t>z</a:t>
            </a:r>
            <a:r>
              <a:rPr sz="1600" spc="-67" baseline="33950" dirty="0">
                <a:latin typeface="Symbol"/>
                <a:cs typeface="Symbol"/>
              </a:rPr>
              <a:t></a:t>
            </a:r>
            <a:r>
              <a:rPr sz="1600" spc="-67" baseline="47619" dirty="0">
                <a:latin typeface="Times New Roman"/>
                <a:cs typeface="Times New Roman"/>
              </a:rPr>
              <a:t>1</a:t>
            </a:r>
            <a:r>
              <a:rPr sz="1600" spc="-67" baseline="33950" dirty="0">
                <a:latin typeface="Symbol"/>
                <a:cs typeface="Symbol"/>
              </a:rPr>
              <a:t></a:t>
            </a:r>
            <a:r>
              <a:rPr sz="1600" spc="-179" baseline="339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,...,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z</a:t>
            </a:r>
            <a:r>
              <a:rPr sz="1600" baseline="33950" dirty="0">
                <a:latin typeface="Symbol"/>
                <a:cs typeface="Symbol"/>
              </a:rPr>
              <a:t></a:t>
            </a:r>
            <a:r>
              <a:rPr sz="1600" baseline="47619" dirty="0">
                <a:latin typeface="Times New Roman"/>
                <a:cs typeface="Times New Roman"/>
              </a:rPr>
              <a:t>1</a:t>
            </a:r>
            <a:r>
              <a:rPr sz="1600" baseline="33950" dirty="0" smtClean="0">
                <a:latin typeface="Symbol"/>
                <a:cs typeface="Symbol"/>
              </a:rPr>
              <a:t></a:t>
            </a:r>
            <a:r>
              <a:rPr sz="1600" spc="352" baseline="3395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uk-UA" sz="1600" dirty="0" smtClean="0">
                <a:latin typeface="Times New Roman"/>
                <a:cs typeface="Times New Roman"/>
              </a:rPr>
              <a:t>де </a:t>
            </a:r>
            <a:r>
              <a:rPr lang="en-US" sz="1600" i="1" dirty="0" smtClean="0">
                <a:latin typeface="Times New Roman"/>
                <a:cs typeface="Times New Roman"/>
              </a:rPr>
              <a:t>k</a:t>
            </a:r>
            <a:r>
              <a:rPr sz="1600" i="1" dirty="0" smtClean="0">
                <a:latin typeface="Times New Roman"/>
                <a:cs typeface="Times New Roman"/>
              </a:rPr>
              <a:t> 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початкові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центри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кластерів.</a:t>
            </a:r>
            <a:endParaRPr sz="1600" dirty="0">
              <a:latin typeface="Times New Roman"/>
              <a:cs typeface="Times New Roman"/>
            </a:endParaRPr>
          </a:p>
          <a:p>
            <a:pPr marL="2797810">
              <a:lnSpc>
                <a:spcPts val="525"/>
              </a:lnSpc>
              <a:tabLst>
                <a:tab pos="3213100" algn="l"/>
              </a:tabLst>
            </a:pPr>
            <a:r>
              <a:rPr lang="en-US" sz="1600" spc="-50" dirty="0" smtClean="0">
                <a:latin typeface="Times New Roman"/>
                <a:cs typeface="Times New Roman"/>
              </a:rPr>
              <a:t>            </a:t>
            </a:r>
            <a:r>
              <a:rPr sz="1600" spc="-50" dirty="0" smtClean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lang="en-US" sz="1600" dirty="0" smtClean="0">
                <a:latin typeface="Times New Roman"/>
                <a:cs typeface="Times New Roman"/>
              </a:rPr>
              <a:t>     </a:t>
            </a:r>
            <a:r>
              <a:rPr lang="en-US" sz="1600" i="1" dirty="0" smtClean="0">
                <a:latin typeface="Times New Roman"/>
                <a:cs typeface="Times New Roman"/>
              </a:rPr>
              <a:t>k</a:t>
            </a:r>
            <a:r>
              <a:rPr lang="en-US" sz="1600" dirty="0" smtClean="0">
                <a:latin typeface="Times New Roman"/>
                <a:cs typeface="Times New Roman"/>
              </a:rPr>
              <a:t>        </a:t>
            </a:r>
            <a:endParaRPr sz="1600" dirty="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  <a:spcBef>
                <a:spcPts val="5"/>
              </a:spcBef>
              <a:tabLst>
                <a:tab pos="1000125" algn="l"/>
              </a:tabLst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  <a:spcBef>
                <a:spcPts val="5"/>
              </a:spcBef>
              <a:tabLst>
                <a:tab pos="1000125" algn="l"/>
              </a:tabLst>
            </a:pPr>
            <a:r>
              <a:rPr sz="1600" dirty="0" err="1" smtClean="0">
                <a:latin typeface="Times New Roman"/>
                <a:cs typeface="Times New Roman"/>
              </a:rPr>
              <a:t>Крок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2.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i="1" dirty="0">
                <a:latin typeface="Times New Roman"/>
                <a:cs typeface="Times New Roman"/>
              </a:rPr>
              <a:t>r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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r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Symbol"/>
                <a:cs typeface="Symbol"/>
              </a:rPr>
              <a:t></a:t>
            </a:r>
            <a:r>
              <a:rPr sz="1600" spc="50" dirty="0">
                <a:latin typeface="Times New Roman"/>
                <a:cs typeface="Times New Roman"/>
              </a:rPr>
              <a:t>1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розподілити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 об’єкти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х </a:t>
            </a:r>
            <a:r>
              <a:rPr sz="1600" dirty="0">
                <a:latin typeface="Times New Roman"/>
                <a:cs typeface="Times New Roman"/>
              </a:rPr>
              <a:t>множини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Х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lang="uk-UA" sz="1600" i="1" spc="-1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по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кластерам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за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правилом</a:t>
            </a:r>
            <a:r>
              <a:rPr sz="1600" spc="-10" dirty="0">
                <a:latin typeface="Times New Roman"/>
                <a:cs typeface="Times New Roman"/>
              </a:rPr>
              <a:t>:</a:t>
            </a:r>
            <a:endParaRPr sz="1600" dirty="0">
              <a:latin typeface="Times New Roman"/>
              <a:cs typeface="Times New Roman"/>
            </a:endParaRPr>
          </a:p>
          <a:p>
            <a:pPr marL="20320" algn="ctr">
              <a:lnSpc>
                <a:spcPts val="1125"/>
              </a:lnSpc>
              <a:spcBef>
                <a:spcPts val="965"/>
              </a:spcBef>
            </a:pPr>
            <a:r>
              <a:rPr sz="1600" b="1" dirty="0">
                <a:latin typeface="Times New Roman"/>
                <a:cs typeface="Times New Roman"/>
              </a:rPr>
              <a:t>x</a:t>
            </a:r>
            <a:r>
              <a:rPr sz="1600" b="1" spc="-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</a:t>
            </a:r>
            <a:r>
              <a:rPr sz="1600" i="1" dirty="0">
                <a:latin typeface="Times New Roman"/>
                <a:cs typeface="Times New Roman"/>
              </a:rPr>
              <a:t>C</a:t>
            </a:r>
            <a:r>
              <a:rPr sz="1600" baseline="33950" dirty="0">
                <a:latin typeface="Symbol"/>
                <a:cs typeface="Symbol"/>
              </a:rPr>
              <a:t></a:t>
            </a:r>
            <a:r>
              <a:rPr sz="1600" i="1" baseline="47619" dirty="0">
                <a:latin typeface="Times New Roman"/>
                <a:cs typeface="Times New Roman"/>
              </a:rPr>
              <a:t>r</a:t>
            </a:r>
            <a:r>
              <a:rPr sz="1600" i="1" spc="-157" baseline="47619" dirty="0">
                <a:latin typeface="Times New Roman"/>
                <a:cs typeface="Times New Roman"/>
              </a:rPr>
              <a:t> </a:t>
            </a:r>
            <a:r>
              <a:rPr sz="1600" baseline="33950" dirty="0">
                <a:latin typeface="Symbol"/>
                <a:cs typeface="Symbol"/>
              </a:rPr>
              <a:t></a:t>
            </a:r>
            <a:r>
              <a:rPr sz="1600" spc="277" baseline="339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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x</a:t>
            </a:r>
            <a:r>
              <a:rPr sz="1600" b="1" spc="-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z</a:t>
            </a:r>
            <a:r>
              <a:rPr sz="1600" baseline="33950" dirty="0">
                <a:latin typeface="Symbol"/>
                <a:cs typeface="Symbol"/>
              </a:rPr>
              <a:t></a:t>
            </a:r>
            <a:r>
              <a:rPr sz="1600" i="1" baseline="47619" dirty="0">
                <a:latin typeface="Times New Roman"/>
                <a:cs typeface="Times New Roman"/>
              </a:rPr>
              <a:t>r</a:t>
            </a:r>
            <a:r>
              <a:rPr sz="1600" i="1" spc="-157" baseline="47619" dirty="0">
                <a:latin typeface="Times New Roman"/>
                <a:cs typeface="Times New Roman"/>
              </a:rPr>
              <a:t> </a:t>
            </a:r>
            <a:r>
              <a:rPr sz="1600" baseline="33950" dirty="0">
                <a:latin typeface="Symbol"/>
                <a:cs typeface="Symbol"/>
              </a:rPr>
              <a:t></a:t>
            </a:r>
            <a:r>
              <a:rPr sz="1600" spc="240" baseline="3395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Symbol"/>
                <a:cs typeface="Symbol"/>
              </a:rPr>
              <a:t>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x</a:t>
            </a:r>
            <a:r>
              <a:rPr sz="1600" b="1" spc="-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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z</a:t>
            </a:r>
            <a:r>
              <a:rPr sz="1600" baseline="33950" dirty="0">
                <a:latin typeface="Symbol"/>
                <a:cs typeface="Symbol"/>
              </a:rPr>
              <a:t></a:t>
            </a:r>
            <a:r>
              <a:rPr sz="1600" i="1" baseline="47619" dirty="0">
                <a:latin typeface="Times New Roman"/>
                <a:cs typeface="Times New Roman"/>
              </a:rPr>
              <a:t>r</a:t>
            </a:r>
            <a:r>
              <a:rPr sz="1600" i="1" spc="-165" baseline="47619" dirty="0">
                <a:latin typeface="Times New Roman"/>
                <a:cs typeface="Times New Roman"/>
              </a:rPr>
              <a:t> </a:t>
            </a:r>
            <a:r>
              <a:rPr sz="1600" baseline="33950" dirty="0">
                <a:latin typeface="Symbol"/>
                <a:cs typeface="Symbol"/>
              </a:rPr>
              <a:t></a:t>
            </a:r>
            <a:r>
              <a:rPr sz="1600" spc="600" baseline="339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 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spc="-1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1,...,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k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 </a:t>
            </a:r>
            <a:r>
              <a:rPr sz="1600" dirty="0">
                <a:latin typeface="Symbol"/>
                <a:cs typeface="Symbol"/>
              </a:rPr>
              <a:t>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j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R="844550" algn="ctr">
              <a:lnSpc>
                <a:spcPts val="525"/>
              </a:lnSpc>
              <a:tabLst>
                <a:tab pos="701675" algn="l"/>
                <a:tab pos="1336040" algn="l"/>
              </a:tabLst>
            </a:pPr>
            <a:endParaRPr lang="en-US" sz="1600" i="1" spc="-50" dirty="0" smtClean="0">
              <a:latin typeface="Times New Roman"/>
              <a:cs typeface="Times New Roman"/>
            </a:endParaRPr>
          </a:p>
          <a:p>
            <a:pPr marR="844550" algn="ctr">
              <a:lnSpc>
                <a:spcPts val="525"/>
              </a:lnSpc>
              <a:tabLst>
                <a:tab pos="701675" algn="l"/>
                <a:tab pos="1336040" algn="l"/>
              </a:tabLst>
            </a:pPr>
            <a:r>
              <a:rPr sz="1600" i="1" spc="-50" dirty="0" smtClean="0">
                <a:latin typeface="Times New Roman"/>
                <a:cs typeface="Times New Roman"/>
              </a:rPr>
              <a:t>j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sz="1600" i="1" spc="-50" dirty="0">
                <a:latin typeface="Times New Roman"/>
                <a:cs typeface="Times New Roman"/>
              </a:rPr>
              <a:t>j</a:t>
            </a:r>
            <a:r>
              <a:rPr sz="1600" i="1" dirty="0">
                <a:latin typeface="Times New Roman"/>
                <a:cs typeface="Times New Roman"/>
              </a:rPr>
              <a:t>	</a:t>
            </a:r>
            <a:r>
              <a:rPr lang="en-US" sz="1600" i="1" spc="-50" dirty="0" smtClean="0">
                <a:latin typeface="Times New Roman"/>
                <a:cs typeface="Times New Roman"/>
              </a:rPr>
              <a:t>I</a:t>
            </a:r>
            <a:endParaRPr sz="1600" dirty="0">
              <a:latin typeface="Times New Roman"/>
              <a:cs typeface="Times New Roman"/>
            </a:endParaRPr>
          </a:p>
          <a:p>
            <a:pPr marL="302895">
              <a:lnSpc>
                <a:spcPts val="1125"/>
              </a:lnSpc>
              <a:spcBef>
                <a:spcPts val="434"/>
              </a:spcBef>
              <a:tabLst>
                <a:tab pos="976630" algn="l"/>
              </a:tabLst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302895">
              <a:lnSpc>
                <a:spcPts val="1125"/>
              </a:lnSpc>
              <a:spcBef>
                <a:spcPts val="434"/>
              </a:spcBef>
              <a:tabLst>
                <a:tab pos="976630" algn="l"/>
              </a:tabLst>
            </a:pPr>
            <a:r>
              <a:rPr sz="1600" dirty="0" err="1" smtClean="0">
                <a:latin typeface="Times New Roman"/>
                <a:cs typeface="Times New Roman"/>
              </a:rPr>
              <a:t>Крок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3.</a:t>
            </a:r>
            <a:r>
              <a:rPr sz="1600" dirty="0">
                <a:latin typeface="Times New Roman"/>
                <a:cs typeface="Times New Roman"/>
              </a:rPr>
              <a:t>	Обчислити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нові </a:t>
            </a:r>
            <a:r>
              <a:rPr sz="1600" dirty="0" err="1">
                <a:latin typeface="Times New Roman"/>
                <a:cs typeface="Times New Roman"/>
              </a:rPr>
              <a:t>центри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кластері</a:t>
            </a:r>
            <a:r>
              <a:rPr lang="en-US" sz="1600" dirty="0" smtClean="0">
                <a:latin typeface="Times New Roman"/>
                <a:cs typeface="Times New Roman"/>
              </a:rPr>
              <a:t>  </a:t>
            </a:r>
            <a:r>
              <a:rPr sz="1600" dirty="0" smtClean="0">
                <a:latin typeface="Times New Roman"/>
                <a:cs typeface="Times New Roman"/>
              </a:rPr>
              <a:t>в</a:t>
            </a:r>
            <a:r>
              <a:rPr sz="1600" spc="190" dirty="0" smtClean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z</a:t>
            </a:r>
            <a:r>
              <a:rPr sz="1600" baseline="33950" dirty="0">
                <a:latin typeface="Symbol"/>
                <a:cs typeface="Symbol"/>
              </a:rPr>
              <a:t></a:t>
            </a:r>
            <a:r>
              <a:rPr sz="1600" i="1" baseline="47619" dirty="0">
                <a:latin typeface="Times New Roman"/>
                <a:cs typeface="Times New Roman"/>
              </a:rPr>
              <a:t>r</a:t>
            </a:r>
            <a:r>
              <a:rPr sz="1600" i="1" spc="-165" baseline="47619" dirty="0">
                <a:latin typeface="Times New Roman"/>
                <a:cs typeface="Times New Roman"/>
              </a:rPr>
              <a:t> </a:t>
            </a:r>
            <a:r>
              <a:rPr sz="1600" spc="-75" baseline="47619" dirty="0">
                <a:latin typeface="Symbol"/>
                <a:cs typeface="Symbol"/>
              </a:rPr>
              <a:t></a:t>
            </a:r>
            <a:r>
              <a:rPr sz="1600" spc="-75" baseline="47619" dirty="0">
                <a:latin typeface="Times New Roman"/>
                <a:cs typeface="Times New Roman"/>
              </a:rPr>
              <a:t>1</a:t>
            </a:r>
            <a:r>
              <a:rPr sz="1600" spc="-75" baseline="33950" dirty="0">
                <a:latin typeface="Symbol"/>
                <a:cs typeface="Symbol"/>
              </a:rPr>
              <a:t></a:t>
            </a:r>
            <a:r>
              <a:rPr sz="1600" spc="-179" baseline="339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,...,</a:t>
            </a:r>
            <a:r>
              <a:rPr sz="1600" spc="-1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z</a:t>
            </a:r>
            <a:r>
              <a:rPr sz="1600" baseline="33950" dirty="0">
                <a:latin typeface="Symbol"/>
                <a:cs typeface="Symbol"/>
              </a:rPr>
              <a:t></a:t>
            </a:r>
            <a:r>
              <a:rPr sz="1600" i="1" baseline="47619" dirty="0">
                <a:latin typeface="Times New Roman"/>
                <a:cs typeface="Times New Roman"/>
              </a:rPr>
              <a:t>r</a:t>
            </a:r>
            <a:r>
              <a:rPr sz="1600" i="1" spc="-165" baseline="47619" dirty="0">
                <a:latin typeface="Times New Roman"/>
                <a:cs typeface="Times New Roman"/>
              </a:rPr>
              <a:t> </a:t>
            </a:r>
            <a:r>
              <a:rPr sz="1600" baseline="47619" dirty="0">
                <a:latin typeface="Symbol"/>
                <a:cs typeface="Symbol"/>
              </a:rPr>
              <a:t></a:t>
            </a:r>
            <a:r>
              <a:rPr sz="1600" baseline="47619" dirty="0">
                <a:latin typeface="Times New Roman"/>
                <a:cs typeface="Times New Roman"/>
              </a:rPr>
              <a:t>1</a:t>
            </a:r>
            <a:r>
              <a:rPr sz="1600" baseline="33950" dirty="0">
                <a:latin typeface="Symbol"/>
                <a:cs typeface="Symbol"/>
              </a:rPr>
              <a:t></a:t>
            </a:r>
            <a:r>
              <a:rPr sz="1600" spc="434" baseline="3395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за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формулою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</a:p>
          <a:p>
            <a:pPr marL="302895">
              <a:lnSpc>
                <a:spcPts val="1125"/>
              </a:lnSpc>
              <a:spcBef>
                <a:spcPts val="434"/>
              </a:spcBef>
              <a:tabLst>
                <a:tab pos="976630" algn="l"/>
              </a:tabLst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302895">
              <a:lnSpc>
                <a:spcPts val="1125"/>
              </a:lnSpc>
              <a:spcBef>
                <a:spcPts val="434"/>
              </a:spcBef>
              <a:tabLst>
                <a:tab pos="976630" algn="l"/>
              </a:tabLst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302895">
              <a:lnSpc>
                <a:spcPts val="1125"/>
              </a:lnSpc>
              <a:spcBef>
                <a:spcPts val="434"/>
              </a:spcBef>
              <a:tabLst>
                <a:tab pos="976630" algn="l"/>
              </a:tabLst>
            </a:pPr>
            <a:r>
              <a:rPr lang="en-US" sz="1600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            </a:t>
            </a:r>
            <a:r>
              <a:rPr lang="ru-RU" sz="1600" dirty="0" smtClean="0">
                <a:latin typeface="Times New Roman"/>
                <a:cs typeface="Times New Roman"/>
              </a:rPr>
              <a:t>(</a:t>
            </a:r>
            <a:r>
              <a:rPr lang="en-US" sz="1600" dirty="0" smtClean="0">
                <a:latin typeface="Times New Roman"/>
                <a:cs typeface="Times New Roman"/>
              </a:rPr>
              <a:t>*</a:t>
            </a:r>
            <a:r>
              <a:rPr lang="ru-RU" sz="1600" dirty="0" smtClean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  <a:p>
            <a:pPr marL="3276600">
              <a:lnSpc>
                <a:spcPts val="525"/>
              </a:lnSpc>
              <a:tabLst>
                <a:tab pos="3790315" algn="l"/>
              </a:tabLst>
            </a:pPr>
            <a:r>
              <a:rPr lang="en-US" sz="1600" spc="-50" dirty="0" smtClean="0">
                <a:latin typeface="Times New Roman"/>
                <a:cs typeface="Times New Roman"/>
              </a:rPr>
              <a:t>                   </a:t>
            </a:r>
            <a:r>
              <a:rPr sz="1600" spc="-50" dirty="0" smtClean="0">
                <a:latin typeface="Times New Roman"/>
                <a:cs typeface="Times New Roman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lang="en-US" sz="1600" dirty="0" smtClean="0">
                <a:latin typeface="Times New Roman"/>
                <a:cs typeface="Times New Roman"/>
              </a:rPr>
              <a:t>     </a:t>
            </a:r>
            <a:r>
              <a:rPr sz="1600" i="1" spc="-50" dirty="0" smtClean="0">
                <a:latin typeface="Times New Roman"/>
                <a:cs typeface="Times New Roman"/>
              </a:rPr>
              <a:t>k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E:\Диск_E\НУБіП\Теорія_розпізнавання_образів\Лекції\Лекція_№3\Снимок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019425"/>
            <a:ext cx="2843386" cy="719209"/>
          </a:xfrm>
          <a:prstGeom prst="rect">
            <a:avLst/>
          </a:prstGeom>
          <a:noFill/>
        </p:spPr>
      </p:pic>
      <p:pic>
        <p:nvPicPr>
          <p:cNvPr id="1027" name="Picture 3" descr="E:\Диск_E\НУБіП\Теорія_розпізнавання_образів\Лекції\Лекція_№3\Снимок_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7"/>
            <a:ext cx="3960440" cy="440048"/>
          </a:xfrm>
          <a:prstGeom prst="rect">
            <a:avLst/>
          </a:prstGeom>
          <a:noFill/>
        </p:spPr>
      </p:pic>
      <p:sp>
        <p:nvSpPr>
          <p:cNvPr id="10" name="object 27"/>
          <p:cNvSpPr txBox="1"/>
          <p:nvPr/>
        </p:nvSpPr>
        <p:spPr>
          <a:xfrm>
            <a:off x="323528" y="4241298"/>
            <a:ext cx="8640960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algn="just">
              <a:lnSpc>
                <a:spcPct val="100000"/>
              </a:lnSpc>
              <a:spcBef>
                <a:spcPts val="640"/>
              </a:spcBef>
            </a:pPr>
            <a:r>
              <a:rPr sz="1600" dirty="0">
                <a:latin typeface="Times New Roman"/>
                <a:cs typeface="Times New Roman"/>
              </a:rPr>
              <a:t>Крок </a:t>
            </a:r>
            <a:r>
              <a:rPr sz="1600" spc="-25" dirty="0">
                <a:latin typeface="Times New Roman"/>
                <a:cs typeface="Times New Roman"/>
              </a:rPr>
              <a:t>4.</a:t>
            </a:r>
            <a:r>
              <a:rPr sz="1600" dirty="0">
                <a:latin typeface="Times New Roman"/>
                <a:cs typeface="Times New Roman"/>
              </a:rPr>
              <a:t>	Якщо</a:t>
            </a:r>
            <a:r>
              <a:rPr sz="1600" spc="4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5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усіх</a:t>
            </a:r>
            <a:r>
              <a:rPr sz="1600" spc="5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центрів</a:t>
            </a:r>
            <a:r>
              <a:rPr sz="1600" spc="5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виконується</a:t>
            </a:r>
            <a:r>
              <a:rPr sz="1600" spc="5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умова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b="1" dirty="0">
                <a:latin typeface="Times New Roman"/>
                <a:cs typeface="Times New Roman"/>
              </a:rPr>
              <a:t>z</a:t>
            </a:r>
            <a:r>
              <a:rPr sz="1600" baseline="33950" dirty="0">
                <a:latin typeface="Symbol"/>
                <a:cs typeface="Symbol"/>
              </a:rPr>
              <a:t></a:t>
            </a:r>
            <a:r>
              <a:rPr sz="1600" i="1" baseline="47619" dirty="0">
                <a:latin typeface="Times New Roman"/>
                <a:cs typeface="Times New Roman"/>
              </a:rPr>
              <a:t>r</a:t>
            </a:r>
            <a:r>
              <a:rPr sz="1600" i="1" spc="-165" baseline="47619" dirty="0">
                <a:latin typeface="Times New Roman"/>
                <a:cs typeface="Times New Roman"/>
              </a:rPr>
              <a:t> </a:t>
            </a:r>
            <a:r>
              <a:rPr sz="1600" baseline="47619" dirty="0">
                <a:latin typeface="Symbol"/>
                <a:cs typeface="Symbol"/>
              </a:rPr>
              <a:t></a:t>
            </a:r>
            <a:r>
              <a:rPr sz="1600" baseline="47619" dirty="0">
                <a:latin typeface="Times New Roman"/>
                <a:cs typeface="Times New Roman"/>
              </a:rPr>
              <a:t>1</a:t>
            </a:r>
            <a:r>
              <a:rPr sz="1600" baseline="33950" dirty="0">
                <a:latin typeface="Symbol"/>
                <a:cs typeface="Symbol"/>
              </a:rPr>
              <a:t></a:t>
            </a:r>
            <a:r>
              <a:rPr sz="1600" spc="247" baseline="339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z</a:t>
            </a:r>
            <a:r>
              <a:rPr sz="1600" baseline="33950" dirty="0">
                <a:latin typeface="Symbol"/>
                <a:cs typeface="Symbol"/>
              </a:rPr>
              <a:t></a:t>
            </a:r>
            <a:r>
              <a:rPr sz="1600" i="1" baseline="47619" dirty="0">
                <a:latin typeface="Times New Roman"/>
                <a:cs typeface="Times New Roman"/>
              </a:rPr>
              <a:t>r</a:t>
            </a:r>
            <a:r>
              <a:rPr sz="1600" i="1" spc="-165" baseline="47619" dirty="0">
                <a:latin typeface="Times New Roman"/>
                <a:cs typeface="Times New Roman"/>
              </a:rPr>
              <a:t> </a:t>
            </a:r>
            <a:r>
              <a:rPr sz="1600" spc="-112" baseline="33950" dirty="0">
                <a:latin typeface="Symbol"/>
                <a:cs typeface="Symbol"/>
              </a:rPr>
              <a:t></a:t>
            </a:r>
            <a:r>
              <a:rPr sz="1600" spc="-179" baseline="339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1,...,</a:t>
            </a:r>
            <a:r>
              <a:rPr sz="1600" spc="-16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k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5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</a:t>
            </a:r>
            <a:r>
              <a:rPr sz="1600" spc="54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робота</a:t>
            </a:r>
            <a:r>
              <a:rPr sz="1600" spc="53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алгоритму</a:t>
            </a:r>
            <a:r>
              <a:rPr lang="en-US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завершена,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інакше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перейти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на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крок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spc="-25" dirty="0" smtClean="0">
                <a:latin typeface="Times New Roman"/>
                <a:cs typeface="Times New Roman"/>
              </a:rPr>
              <a:t>2.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12700" marR="5080" indent="258763" algn="just">
              <a:spcBef>
                <a:spcPts val="635"/>
              </a:spcBef>
            </a:pPr>
            <a:endParaRPr lang="en-US" sz="1600" dirty="0" smtClean="0">
              <a:latin typeface="Times New Roman"/>
              <a:cs typeface="Times New Roman"/>
            </a:endParaRPr>
          </a:p>
          <a:p>
            <a:pPr marL="12700" marR="5080" indent="258763" algn="just">
              <a:spcBef>
                <a:spcPts val="635"/>
              </a:spcBef>
            </a:pPr>
            <a:r>
              <a:rPr lang="ru-RU" sz="1600" dirty="0" err="1" smtClean="0">
                <a:latin typeface="Times New Roman"/>
                <a:cs typeface="Times New Roman"/>
              </a:rPr>
              <a:t>Вибір</a:t>
            </a:r>
            <a:r>
              <a:rPr lang="ru-RU" sz="1600" spc="29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центрів</a:t>
            </a:r>
            <a:r>
              <a:rPr lang="ru-RU" sz="1600" spc="27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кластерів</a:t>
            </a:r>
            <a:r>
              <a:rPr lang="ru-RU" sz="1600" spc="28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на</a:t>
            </a:r>
            <a:r>
              <a:rPr lang="ru-RU" sz="1600" spc="28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кроці</a:t>
            </a:r>
            <a:r>
              <a:rPr lang="ru-RU" sz="1600" spc="27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1</a:t>
            </a:r>
            <a:r>
              <a:rPr lang="ru-RU" sz="1600" spc="28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може</a:t>
            </a:r>
            <a:r>
              <a:rPr lang="ru-RU" sz="1600" spc="28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проводитися</a:t>
            </a:r>
            <a:r>
              <a:rPr lang="ru-RU" sz="1600" spc="28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довільним</a:t>
            </a:r>
            <a:r>
              <a:rPr lang="ru-RU" sz="1600" spc="27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чином.</a:t>
            </a:r>
            <a:r>
              <a:rPr lang="ru-RU" sz="1600" spc="3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Можна</a:t>
            </a:r>
            <a:r>
              <a:rPr lang="ru-RU" sz="1600" spc="28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показати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290" dirty="0" smtClean="0">
                <a:latin typeface="Times New Roman"/>
                <a:cs typeface="Times New Roman"/>
              </a:rPr>
              <a:t> </a:t>
            </a:r>
            <a:r>
              <a:rPr lang="ru-RU" sz="1600" spc="-25" dirty="0" err="1" smtClean="0">
                <a:latin typeface="Times New Roman"/>
                <a:cs typeface="Times New Roman"/>
              </a:rPr>
              <a:t>що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центри</a:t>
            </a:r>
            <a:r>
              <a:rPr lang="ru-RU" sz="1600" spc="5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кластерів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координати</a:t>
            </a:r>
            <a:r>
              <a:rPr lang="ru-RU" sz="1600" spc="7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яких</a:t>
            </a:r>
            <a:r>
              <a:rPr lang="ru-RU" sz="1600" spc="8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обчислюються</a:t>
            </a:r>
            <a:r>
              <a:rPr lang="ru-RU" sz="1600" spc="6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за</a:t>
            </a:r>
            <a:r>
              <a:rPr lang="ru-RU" sz="1600" spc="6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формулою,</a:t>
            </a:r>
            <a:r>
              <a:rPr lang="ru-RU" sz="1600" spc="9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є</a:t>
            </a:r>
            <a:r>
              <a:rPr lang="ru-RU" sz="1600" spc="6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оптимальними</a:t>
            </a:r>
            <a:r>
              <a:rPr lang="ru-RU" sz="1600" spc="1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згідно</a:t>
            </a:r>
            <a:r>
              <a:rPr lang="ru-RU" sz="1600" spc="6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до</a:t>
            </a:r>
            <a:r>
              <a:rPr lang="ru-RU" sz="1600" spc="7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показника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якості</a:t>
            </a:r>
            <a:r>
              <a:rPr lang="ru-RU" sz="1600" dirty="0" smtClean="0">
                <a:latin typeface="Times New Roman"/>
                <a:cs typeface="Times New Roman"/>
              </a:rPr>
              <a:t>.</a:t>
            </a:r>
            <a:r>
              <a:rPr lang="ru-RU" sz="1600" spc="265" dirty="0" smtClean="0">
                <a:latin typeface="Times New Roman"/>
                <a:cs typeface="Times New Roman"/>
              </a:rPr>
              <a:t> </a:t>
            </a:r>
            <a:endParaRPr lang="en-US" sz="1600" spc="265" dirty="0" smtClean="0">
              <a:latin typeface="Times New Roman"/>
              <a:cs typeface="Times New Roman"/>
            </a:endParaRPr>
          </a:p>
          <a:p>
            <a:pPr marL="12700" marR="5080" indent="258763" algn="just">
              <a:spcBef>
                <a:spcPts val="635"/>
              </a:spcBef>
            </a:pPr>
            <a:r>
              <a:rPr lang="ru-RU" sz="1600" dirty="0" err="1" smtClean="0">
                <a:latin typeface="Times New Roman"/>
                <a:cs typeface="Times New Roman"/>
              </a:rPr>
              <a:t>Кавер</a:t>
            </a:r>
            <a:r>
              <a:rPr lang="ru-RU" sz="1600" spc="27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та</a:t>
            </a:r>
            <a:r>
              <a:rPr lang="ru-RU" sz="1600" spc="2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Шлезінгер</a:t>
            </a:r>
            <a:r>
              <a:rPr lang="ru-RU" sz="1600" spc="27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довели,</a:t>
            </a:r>
            <a:r>
              <a:rPr lang="ru-RU" sz="1600" spc="27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що</a:t>
            </a:r>
            <a:r>
              <a:rPr lang="ru-RU" sz="1600" spc="26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алгоритм</a:t>
            </a:r>
            <a:r>
              <a:rPr lang="ru-RU" sz="1600" spc="27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групових</a:t>
            </a:r>
            <a:r>
              <a:rPr lang="ru-RU" sz="1600" spc="28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середніх</a:t>
            </a:r>
            <a:r>
              <a:rPr lang="ru-RU" sz="1600" spc="28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збігається</a:t>
            </a:r>
            <a:r>
              <a:rPr lang="ru-RU" sz="1600" spc="27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за</a:t>
            </a:r>
            <a:r>
              <a:rPr lang="ru-RU" sz="1600" spc="2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скінченну</a:t>
            </a:r>
            <a:r>
              <a:rPr lang="ru-RU" sz="1600" spc="24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кількість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кроків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33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8"/>
          <p:cNvSpPr txBox="1"/>
          <p:nvPr/>
        </p:nvSpPr>
        <p:spPr>
          <a:xfrm>
            <a:off x="179512" y="116632"/>
            <a:ext cx="8784976" cy="68223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449580" algn="just">
              <a:spcBef>
                <a:spcPts val="600"/>
              </a:spcBef>
            </a:pPr>
            <a:r>
              <a:rPr b="1" i="1" dirty="0" err="1" smtClean="0">
                <a:latin typeface="Times New Roman"/>
                <a:cs typeface="Times New Roman"/>
              </a:rPr>
              <a:t>Приклад</a:t>
            </a:r>
            <a:r>
              <a:rPr b="1" i="1" dirty="0">
                <a:latin typeface="Times New Roman"/>
                <a:cs typeface="Times New Roman"/>
              </a:rPr>
              <a:t>.</a:t>
            </a:r>
            <a:r>
              <a:rPr b="1" i="1" spc="375" dirty="0">
                <a:latin typeface="Times New Roman"/>
                <a:cs typeface="Times New Roman"/>
              </a:rPr>
              <a:t> </a:t>
            </a:r>
            <a:endParaRPr lang="uk-UA" b="1" i="1" spc="375" dirty="0" smtClean="0">
              <a:latin typeface="Times New Roman"/>
              <a:cs typeface="Times New Roman"/>
            </a:endParaRPr>
          </a:p>
          <a:p>
            <a:pPr marL="12700" marR="5080" indent="165100" algn="just">
              <a:spcBef>
                <a:spcPts val="600"/>
              </a:spcBef>
            </a:pPr>
            <a:r>
              <a:rPr lang="uk-UA" sz="1600" dirty="0" smtClean="0">
                <a:latin typeface="Times New Roman"/>
                <a:cs typeface="Times New Roman"/>
              </a:rPr>
              <a:t>А</a:t>
            </a:r>
            <a:r>
              <a:rPr sz="1600" dirty="0" err="1" smtClean="0">
                <a:latin typeface="Times New Roman"/>
                <a:cs typeface="Times New Roman"/>
              </a:rPr>
              <a:t>лгоритм</a:t>
            </a:r>
            <a:r>
              <a:rPr sz="1600" spc="380" dirty="0" smtClean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k</a:t>
            </a:r>
            <a:r>
              <a:rPr sz="1600" spc="-10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means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прикладі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розбиття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20-</a:t>
            </a:r>
            <a:r>
              <a:rPr sz="1600" dirty="0">
                <a:latin typeface="Times New Roman"/>
                <a:cs typeface="Times New Roman"/>
              </a:rPr>
              <a:t>елементної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множини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i="1" spc="-25" dirty="0" smtClean="0">
                <a:latin typeface="Times New Roman"/>
                <a:cs typeface="Times New Roman"/>
              </a:rPr>
              <a:t>Х</a:t>
            </a:r>
            <a:r>
              <a:rPr lang="uk-UA" sz="1600" i="1" spc="-25" dirty="0" smtClean="0">
                <a:latin typeface="Times New Roman"/>
                <a:cs typeface="Times New Roman"/>
              </a:rPr>
              <a:t> </a:t>
            </a:r>
            <a:r>
              <a:rPr lang="uk-UA" sz="1600" spc="-2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на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два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кластери.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908720"/>
            <a:ext cx="2520280" cy="2160240"/>
          </a:xfrm>
          <a:prstGeom prst="rect">
            <a:avLst/>
          </a:prstGeom>
        </p:spPr>
      </p:pic>
      <p:pic>
        <p:nvPicPr>
          <p:cNvPr id="2050" name="Picture 2" descr="E:\Диск_E\НУБіП\Теорія_розпізнавання_образів\Лекції\Лекція_№3\Снимок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7344816" cy="1524546"/>
          </a:xfrm>
          <a:prstGeom prst="rect">
            <a:avLst/>
          </a:prstGeom>
          <a:noFill/>
        </p:spPr>
      </p:pic>
      <p:pic>
        <p:nvPicPr>
          <p:cNvPr id="2051" name="Picture 3" descr="E:\Диск_E\НУБіП\Теорія_розпізнавання_образів\Лекції\Лекція_№3\Снимок_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8352928" cy="1860884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34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иск_E\НУБіП\Теорія_розпізнавання_образів\Лекції\Лекція_№3\Снимок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7"/>
            <a:ext cx="8928992" cy="3384376"/>
          </a:xfrm>
          <a:prstGeom prst="rect">
            <a:avLst/>
          </a:prstGeom>
          <a:noFill/>
        </p:spPr>
      </p:pic>
      <p:sp>
        <p:nvSpPr>
          <p:cNvPr id="7" name="object 66"/>
          <p:cNvSpPr txBox="1"/>
          <p:nvPr/>
        </p:nvSpPr>
        <p:spPr>
          <a:xfrm>
            <a:off x="199136" y="3933056"/>
            <a:ext cx="8765352" cy="315150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88900" algn="just">
              <a:spcBef>
                <a:spcPts val="615"/>
              </a:spcBef>
            </a:pPr>
            <a:r>
              <a:rPr b="1" i="1" dirty="0" err="1" smtClean="0">
                <a:latin typeface="Times New Roman"/>
                <a:cs typeface="Times New Roman"/>
              </a:rPr>
              <a:t>Алгоритм</a:t>
            </a:r>
            <a:r>
              <a:rPr b="1" i="1" spc="-15" dirty="0" smtClean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ISODATA</a:t>
            </a:r>
            <a:r>
              <a:rPr b="1" i="1" spc="-20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(алгоритм</a:t>
            </a:r>
            <a:r>
              <a:rPr b="1" i="1" spc="-2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Болла-</a:t>
            </a:r>
            <a:r>
              <a:rPr b="1" i="1" spc="-10" dirty="0">
                <a:latin typeface="Times New Roman"/>
                <a:cs typeface="Times New Roman"/>
              </a:rPr>
              <a:t>Холла)</a:t>
            </a:r>
            <a:endParaRPr i="1" dirty="0">
              <a:latin typeface="Times New Roman"/>
              <a:cs typeface="Times New Roman"/>
            </a:endParaRPr>
          </a:p>
          <a:p>
            <a:pPr marL="88900" marR="66675" indent="449580" algn="just">
              <a:spcBef>
                <a:spcPts val="580"/>
              </a:spcBef>
            </a:pPr>
            <a:r>
              <a:rPr sz="1600" dirty="0" err="1">
                <a:latin typeface="Times New Roman"/>
                <a:cs typeface="Times New Roman"/>
              </a:rPr>
              <a:t>Алгоритм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є</a:t>
            </a:r>
            <a:r>
              <a:rPr sz="1600" spc="6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модифікацією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алгоритму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групових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середніх.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endParaRPr lang="uk-UA" sz="1600" spc="60" dirty="0" smtClean="0">
              <a:latin typeface="Times New Roman"/>
              <a:cs typeface="Times New Roman"/>
            </a:endParaRPr>
          </a:p>
          <a:p>
            <a:pPr marL="88900" marR="66675" indent="449580" algn="just">
              <a:spcBef>
                <a:spcPts val="580"/>
              </a:spcBef>
            </a:pPr>
            <a:r>
              <a:rPr sz="1600" dirty="0" err="1" smtClean="0">
                <a:latin typeface="Times New Roman"/>
                <a:cs typeface="Times New Roman"/>
              </a:rPr>
              <a:t>Спочатку</a:t>
            </a:r>
            <a:r>
              <a:rPr sz="1600" spc="1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випадковим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чином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із </a:t>
            </a:r>
            <a:r>
              <a:rPr sz="1600" dirty="0">
                <a:latin typeface="Times New Roman"/>
                <a:cs typeface="Times New Roman"/>
              </a:rPr>
              <a:t>множини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Х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яка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підлягає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кластеризації,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вибираються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центри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k</a:t>
            </a:r>
            <a:r>
              <a:rPr sz="1600" i="1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кластерів</a:t>
            </a:r>
            <a:r>
              <a:rPr sz="1600" i="1" dirty="0">
                <a:latin typeface="Times New Roman"/>
                <a:cs typeface="Times New Roman"/>
              </a:rPr>
              <a:t>.</a:t>
            </a:r>
            <a:r>
              <a:rPr sz="1600" i="1" spc="4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Інші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об’єкти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множини</a:t>
            </a:r>
            <a:r>
              <a:rPr sz="1600" spc="409" dirty="0">
                <a:latin typeface="Times New Roman"/>
                <a:cs typeface="Times New Roman"/>
              </a:rPr>
              <a:t> </a:t>
            </a:r>
            <a:r>
              <a:rPr sz="1600" i="1" spc="-50" dirty="0">
                <a:latin typeface="Times New Roman"/>
                <a:cs typeface="Times New Roman"/>
              </a:rPr>
              <a:t>Х </a:t>
            </a:r>
            <a:r>
              <a:rPr sz="1600" dirty="0">
                <a:latin typeface="Times New Roman"/>
                <a:cs typeface="Times New Roman"/>
              </a:rPr>
              <a:t>відносяться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кластера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із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найближчим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центром.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Далі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знаходяться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центри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кластерів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само,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методі</a:t>
            </a:r>
            <a:r>
              <a:rPr lang="uk-UA" sz="1600" spc="-1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групових</a:t>
            </a:r>
            <a:r>
              <a:rPr sz="1600" spc="16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середніх.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Два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кластери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C</a:t>
            </a:r>
            <a:r>
              <a:rPr sz="1600" i="1" baseline="-23809" dirty="0">
                <a:latin typeface="Times New Roman"/>
                <a:cs typeface="Times New Roman"/>
              </a:rPr>
              <a:t>i</a:t>
            </a:r>
            <a:r>
              <a:rPr sz="1600" i="1" spc="284" baseline="-23809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i="1" spc="60" dirty="0">
                <a:latin typeface="Times New Roman"/>
                <a:cs typeface="Times New Roman"/>
              </a:rPr>
              <a:t>C</a:t>
            </a:r>
            <a:r>
              <a:rPr sz="1600" i="1" spc="89" baseline="-23809" dirty="0">
                <a:latin typeface="Times New Roman"/>
                <a:cs typeface="Times New Roman"/>
              </a:rPr>
              <a:t>j</a:t>
            </a:r>
            <a:r>
              <a:rPr sz="1600" i="1" spc="247" baseline="-23809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зливаються,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якщо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статистична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відстань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spc="-104" baseline="-4504" dirty="0">
                <a:latin typeface="Symbol"/>
                <a:cs typeface="Symbol"/>
              </a:rPr>
              <a:t></a:t>
            </a:r>
            <a:r>
              <a:rPr sz="1600" i="1" spc="-70" dirty="0">
                <a:latin typeface="Times New Roman"/>
                <a:cs typeface="Times New Roman"/>
              </a:rPr>
              <a:t>C</a:t>
            </a:r>
            <a:r>
              <a:rPr sz="1600" i="1" spc="-104" baseline="-23809" dirty="0">
                <a:latin typeface="Times New Roman"/>
                <a:cs typeface="Times New Roman"/>
              </a:rPr>
              <a:t>i</a:t>
            </a:r>
            <a:r>
              <a:rPr sz="1600" i="1" spc="-67" baseline="-23809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,</a:t>
            </a:r>
            <a:r>
              <a:rPr sz="1600" i="1" spc="75" dirty="0">
                <a:latin typeface="Times New Roman"/>
                <a:cs typeface="Times New Roman"/>
              </a:rPr>
              <a:t>C</a:t>
            </a:r>
            <a:r>
              <a:rPr sz="1600" i="1" spc="112" baseline="-23809" dirty="0">
                <a:latin typeface="Times New Roman"/>
                <a:cs typeface="Times New Roman"/>
              </a:rPr>
              <a:t>j</a:t>
            </a:r>
            <a:r>
              <a:rPr sz="1600" i="1" spc="60" baseline="-23809" dirty="0">
                <a:latin typeface="Times New Roman"/>
                <a:cs typeface="Times New Roman"/>
              </a:rPr>
              <a:t> </a:t>
            </a:r>
            <a:r>
              <a:rPr sz="1600" baseline="-4504" dirty="0">
                <a:latin typeface="Symbol"/>
                <a:cs typeface="Symbol"/>
              </a:rPr>
              <a:t></a:t>
            </a:r>
            <a:r>
              <a:rPr sz="1600" spc="337" baseline="-4504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менша</a:t>
            </a:r>
            <a:r>
              <a:rPr sz="1600" spc="165" dirty="0" smtClean="0">
                <a:latin typeface="Times New Roman"/>
                <a:cs typeface="Times New Roman"/>
              </a:rPr>
              <a:t> </a:t>
            </a:r>
            <a:r>
              <a:rPr sz="1600" spc="-25" dirty="0" err="1" smtClean="0">
                <a:latin typeface="Times New Roman"/>
                <a:cs typeface="Times New Roman"/>
              </a:rPr>
              <a:t>за</a:t>
            </a:r>
            <a:r>
              <a:rPr lang="uk-UA" sz="1600" spc="-2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задане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порогове</a:t>
            </a:r>
            <a:r>
              <a:rPr sz="1600" spc="2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значення</a:t>
            </a:r>
            <a:r>
              <a:rPr sz="1600" spc="50" dirty="0" smtClean="0">
                <a:latin typeface="Times New Roman"/>
                <a:cs typeface="Times New Roman"/>
              </a:rPr>
              <a:t> </a:t>
            </a:r>
            <a:r>
              <a:rPr sz="1600" i="1" dirty="0" smtClean="0">
                <a:latin typeface="Times New Roman"/>
                <a:cs typeface="Times New Roman"/>
              </a:rPr>
              <a:t>Т</a:t>
            </a:r>
            <a:r>
              <a:rPr sz="1600" baseline="-10416" dirty="0" smtClean="0">
                <a:latin typeface="Times New Roman"/>
                <a:cs typeface="Times New Roman"/>
              </a:rPr>
              <a:t>1</a:t>
            </a:r>
            <a:r>
              <a:rPr sz="1600" dirty="0" smtClean="0">
                <a:latin typeface="Times New Roman"/>
                <a:cs typeface="Times New Roman"/>
              </a:rPr>
              <a:t>.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Якщо</a:t>
            </a:r>
            <a:r>
              <a:rPr sz="1600" spc="3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середньо</a:t>
            </a:r>
            <a:r>
              <a:rPr sz="1600" spc="4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групова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дисперсія</a:t>
            </a:r>
            <a:r>
              <a:rPr sz="1600" spc="3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деякого</a:t>
            </a:r>
            <a:r>
              <a:rPr sz="1600" spc="35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кластера</a:t>
            </a:r>
            <a:r>
              <a:rPr sz="1600" spc="200" dirty="0" smtClean="0">
                <a:latin typeface="Times New Roman"/>
                <a:cs typeface="Times New Roman"/>
              </a:rPr>
              <a:t> </a:t>
            </a:r>
            <a:r>
              <a:rPr sz="1600" i="1" dirty="0" err="1" smtClean="0">
                <a:latin typeface="Times New Roman"/>
                <a:cs typeface="Times New Roman"/>
              </a:rPr>
              <a:t>C</a:t>
            </a:r>
            <a:r>
              <a:rPr sz="1600" i="1" baseline="-23809" dirty="0" err="1" smtClean="0">
                <a:latin typeface="Times New Roman"/>
                <a:cs typeface="Times New Roman"/>
              </a:rPr>
              <a:t>l</a:t>
            </a:r>
            <a:r>
              <a:rPr sz="1600" i="1" spc="644" baseline="-23809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по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деякій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координаті</a:t>
            </a:r>
            <a:r>
              <a:rPr lang="uk-UA" sz="1600" spc="-10" dirty="0" smtClean="0">
                <a:latin typeface="Times New Roman"/>
                <a:cs typeface="Times New Roman"/>
              </a:rPr>
              <a:t>                   </a:t>
            </a:r>
            <a:r>
              <a:rPr lang="ru-RU" sz="1600" dirty="0" err="1" smtClean="0">
                <a:latin typeface="Times New Roman"/>
                <a:cs typeface="Times New Roman"/>
              </a:rPr>
              <a:t>більша</a:t>
            </a:r>
            <a:r>
              <a:rPr lang="ru-RU" sz="1600" spc="37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за</a:t>
            </a:r>
            <a:r>
              <a:rPr lang="ru-RU" sz="1600" spc="40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порогове</a:t>
            </a:r>
            <a:r>
              <a:rPr lang="ru-RU" sz="1600" spc="38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значення</a:t>
            </a:r>
            <a:r>
              <a:rPr lang="ru-RU" sz="1600" spc="409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Т</a:t>
            </a:r>
            <a:r>
              <a:rPr lang="ru-RU" sz="1600" baseline="-10416" dirty="0" smtClean="0">
                <a:latin typeface="Times New Roman"/>
                <a:cs typeface="Times New Roman"/>
              </a:rPr>
              <a:t>2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39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</a:t>
            </a:r>
            <a:r>
              <a:rPr lang="ru-RU" sz="1600" spc="39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відповідний</a:t>
            </a:r>
            <a:r>
              <a:rPr lang="ru-RU" sz="1600" spc="40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кластер</a:t>
            </a:r>
            <a:r>
              <a:rPr lang="ru-RU" sz="1600" spc="40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розбивається</a:t>
            </a:r>
            <a:r>
              <a:rPr lang="ru-RU" sz="1600" dirty="0" smtClean="0">
                <a:latin typeface="Times New Roman"/>
                <a:cs typeface="Times New Roman"/>
              </a:rPr>
              <a:t>.</a:t>
            </a:r>
            <a:r>
              <a:rPr lang="ru-RU" sz="1600" spc="40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Далі</a:t>
            </a:r>
            <a:r>
              <a:rPr lang="ru-RU" sz="1600" spc="409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процедура </a:t>
            </a:r>
            <a:r>
              <a:rPr lang="ru-RU" sz="1600" dirty="0" err="1" smtClean="0">
                <a:latin typeface="Times New Roman"/>
                <a:cs typeface="Times New Roman"/>
              </a:rPr>
              <a:t>застосовується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до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отриманих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кластерів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88900">
              <a:spcBef>
                <a:spcPts val="434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88900">
              <a:spcBef>
                <a:spcPts val="434"/>
              </a:spcBef>
            </a:pPr>
            <a:r>
              <a:rPr lang="uk-UA" sz="1600" spc="-10" dirty="0" smtClean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67"/>
          <p:cNvSpPr txBox="1"/>
          <p:nvPr/>
        </p:nvSpPr>
        <p:spPr>
          <a:xfrm>
            <a:off x="6804248" y="5661248"/>
            <a:ext cx="1080120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i="1" baseline="4629" dirty="0">
                <a:latin typeface="Times New Roman"/>
                <a:cs typeface="Times New Roman"/>
              </a:rPr>
              <a:t>r</a:t>
            </a:r>
            <a:r>
              <a:rPr sz="1800" i="1" spc="172" baseline="4629" dirty="0">
                <a:latin typeface="Times New Roman"/>
                <a:cs typeface="Times New Roman"/>
              </a:rPr>
              <a:t> </a:t>
            </a:r>
            <a:r>
              <a:rPr sz="1550" spc="-75" dirty="0">
                <a:latin typeface="Symbol"/>
                <a:cs typeface="Symbol"/>
              </a:rPr>
              <a:t></a:t>
            </a:r>
            <a:r>
              <a:rPr sz="1800" spc="-112" baseline="4629" dirty="0">
                <a:latin typeface="Times New Roman"/>
                <a:cs typeface="Times New Roman"/>
              </a:rPr>
              <a:t>1</a:t>
            </a:r>
            <a:r>
              <a:rPr sz="1800" spc="-24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</a:t>
            </a:r>
            <a:r>
              <a:rPr sz="1800" spc="-44" baseline="4629" dirty="0">
                <a:latin typeface="Times New Roman"/>
                <a:cs typeface="Times New Roman"/>
              </a:rPr>
              <a:t> </a:t>
            </a:r>
            <a:r>
              <a:rPr sz="1800" i="1" baseline="4629" dirty="0">
                <a:latin typeface="Times New Roman"/>
                <a:cs typeface="Times New Roman"/>
              </a:rPr>
              <a:t>r</a:t>
            </a:r>
            <a:r>
              <a:rPr sz="1800" i="1" spc="30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Symbol"/>
                <a:cs typeface="Symbol"/>
              </a:rPr>
              <a:t></a:t>
            </a:r>
            <a:r>
              <a:rPr sz="1800" spc="-44" baseline="4629" dirty="0">
                <a:latin typeface="Times New Roman"/>
                <a:cs typeface="Times New Roman"/>
              </a:rPr>
              <a:t> </a:t>
            </a:r>
            <a:r>
              <a:rPr sz="1800" i="1" spc="-37" baseline="4629" dirty="0">
                <a:latin typeface="Times New Roman"/>
                <a:cs typeface="Times New Roman"/>
              </a:rPr>
              <a:t>n</a:t>
            </a:r>
            <a:r>
              <a:rPr sz="1550" spc="-25" dirty="0">
                <a:latin typeface="Symbol"/>
                <a:cs typeface="Symbol"/>
              </a:rPr>
              <a:t></a:t>
            </a:r>
            <a:endParaRPr sz="1550" dirty="0">
              <a:latin typeface="Symbol"/>
              <a:cs typeface="Symbo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35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36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48680"/>
            <a:ext cx="892899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Мета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незалежні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прогнозуючі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атрибути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залежного атрибута.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розбивці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критерієм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математичний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властивість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розбивають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training set)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set).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незалежних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максимально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пред'являються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повинна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великою. Чим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входити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кожного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достатню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set)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0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-10" dirty="0" smtClean="0">
                <a:latin typeface="Times New Roman"/>
                <a:cs typeface="Times New Roman"/>
              </a:rPr>
              <a:t>5. </a:t>
            </a:r>
            <a:r>
              <a:rPr lang="ru-RU" sz="2800" b="1" i="1" spc="-10" dirty="0" err="1" smtClean="0">
                <a:latin typeface="Times New Roman"/>
                <a:cs typeface="Times New Roman"/>
              </a:rPr>
              <a:t>Клас</a:t>
            </a:r>
            <a:r>
              <a:rPr lang="uk-UA" sz="2800" b="1" i="1" spc="-10" dirty="0" err="1" smtClean="0">
                <a:latin typeface="Times New Roman"/>
                <a:cs typeface="Times New Roman"/>
              </a:rPr>
              <a:t>ифіка</a:t>
            </a:r>
            <a:r>
              <a:rPr lang="ru-RU" sz="2800" b="1" i="1" spc="-10" dirty="0" err="1" smtClean="0">
                <a:latin typeface="Times New Roman"/>
                <a:cs typeface="Times New Roman"/>
              </a:rPr>
              <a:t>ція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37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приклад набору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ставиться до 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 представлена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класифікаційними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правилами, деревом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математичною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формулою.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невідомих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значень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тестового набору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приймається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відсоток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припустима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невідомий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зіштовхуються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незадовільна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зустрічаються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помилкові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пропущені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атрибутів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категоріальні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значимість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атрибутів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overfitting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underfltting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них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добре"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адаптується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зустрічаються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них,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аномальні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інтерпретувати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Терміном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underfltting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позначають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77800" algn="just">
              <a:buAutoNum type="arabicParenR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38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1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Геометрична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інтерпретація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задачі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геометричну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інтерпретацію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Розглянемо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незалежними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дозволить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двовимірному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Кожному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ставиться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точка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"+"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"-"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позначають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приналежність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Очевидно,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виражену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структуру: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"+"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зосереджені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центральній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зводиться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обводить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центральну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область.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"+"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обведеної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"-" — поза нею.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284984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двовимірному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43711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алгоритму.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штучних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мереж;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статистичні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логістична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регресія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найближчого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сусіда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векторів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дерев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дискримінантним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Диск_E\НУБіП\Теорія_розпізнавання_образів\Лекції\Лекція_№3\Снимок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36912"/>
            <a:ext cx="4637803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16632"/>
            <a:ext cx="89289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проводитися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крос-перевірки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Крос-перевірка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-validation)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процедура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крос-перевірочною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дана модель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пройшла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крос-перевірку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візуалізації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крос-перевірки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таблицю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спряженості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вихідний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алгоритму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вихідним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полем,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обчислюються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модель.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відрізнятися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відмінностей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konspekta.net/studopediainfo/baza4/2730388754959.files/image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78163"/>
            <a:ext cx="2880320" cy="11078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03848" y="4077072"/>
            <a:ext cx="5832648" cy="2739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smtClean="0"/>
              <a:t>TP</a:t>
            </a:r>
            <a:r>
              <a:rPr lang="en-US" dirty="0" smtClean="0"/>
              <a:t>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True Positives)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вірно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класифікованих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(так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істинно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77800"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TN (True Negatives)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вірно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класифікованих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істинно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77800"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FN (False Negatives)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класифікованих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помилка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роду).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 званий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помилковий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пропуск»,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цікавить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помилково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хибно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77800"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FP (False Positives)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класифіковані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помилка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роду);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помилкове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тому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помилково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виноситься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присутність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хибно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39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332656"/>
            <a:ext cx="8784976" cy="3888432"/>
          </a:xfrm>
          <a:prstGeom prst="rect">
            <a:avLst/>
          </a:prstGeom>
        </p:spPr>
        <p:txBody>
          <a:bodyPr/>
          <a:lstStyle/>
          <a:p>
            <a:pPr marL="50800" marR="55880" indent="304800" algn="just">
              <a:lnSpc>
                <a:spcPts val="1380"/>
              </a:lnSpc>
              <a:spcBef>
                <a:spcPts val="40"/>
              </a:spcBef>
              <a:buNone/>
            </a:pPr>
            <a:r>
              <a:rPr lang="ru-RU" sz="1600" dirty="0" smtClean="0">
                <a:latin typeface="Times New Roman"/>
                <a:cs typeface="Times New Roman"/>
              </a:rPr>
              <a:t>Точка</a:t>
            </a:r>
            <a:r>
              <a:rPr lang="ru-RU" sz="1600" spc="2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 </a:t>
            </a:r>
            <a:r>
              <a:rPr lang="ru-RU" sz="1600" dirty="0" err="1" smtClean="0">
                <a:latin typeface="Times New Roman"/>
                <a:cs typeface="Times New Roman"/>
              </a:rPr>
              <a:t>просторі</a:t>
            </a:r>
            <a:r>
              <a:rPr lang="ru-RU" sz="1600" spc="3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рецепторів</a:t>
            </a:r>
            <a:r>
              <a:rPr lang="ru-RU" sz="1600" spc="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називається</a:t>
            </a:r>
            <a:r>
              <a:rPr lang="ru-RU" sz="1600" spc="4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граничною</a:t>
            </a:r>
            <a:r>
              <a:rPr lang="ru-RU" sz="1600" i="1" spc="2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точкою</a:t>
            </a:r>
            <a:r>
              <a:rPr lang="ru-RU" sz="1600" i="1" spc="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множини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якщо</a:t>
            </a:r>
            <a:r>
              <a:rPr lang="ru-RU" sz="1600" spc="4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її</a:t>
            </a:r>
            <a:r>
              <a:rPr lang="ru-RU" sz="1600" spc="3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коді</a:t>
            </a:r>
            <a:r>
              <a:rPr lang="ru-RU" sz="1600" spc="3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є</a:t>
            </a:r>
            <a:r>
              <a:rPr lang="ru-RU" sz="1600" spc="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хоча</a:t>
            </a:r>
            <a:r>
              <a:rPr lang="ru-RU" sz="1600" spc="2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б</a:t>
            </a:r>
            <a:r>
              <a:rPr lang="ru-RU" sz="1600" spc="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одна</a:t>
            </a:r>
            <a:r>
              <a:rPr lang="ru-RU" sz="1600" spc="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цифра, </a:t>
            </a:r>
            <a:r>
              <a:rPr lang="ru-RU" sz="1600" dirty="0" err="1" smtClean="0">
                <a:latin typeface="Times New Roman"/>
                <a:cs typeface="Times New Roman"/>
              </a:rPr>
              <a:t>зміна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якої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переводить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точку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-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іншу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множину</a:t>
            </a:r>
            <a:r>
              <a:rPr lang="ru-RU" sz="1600" dirty="0" smtClean="0">
                <a:latin typeface="Times New Roman"/>
                <a:cs typeface="Times New Roman"/>
              </a:rPr>
              <a:t>.</a:t>
            </a:r>
            <a:r>
              <a:rPr lang="ru-RU" sz="1600" spc="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протилежному</a:t>
            </a:r>
            <a:r>
              <a:rPr lang="ru-RU" sz="1600" spc="-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випадку</a:t>
            </a:r>
            <a:r>
              <a:rPr lang="ru-RU" sz="1600" spc="-3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точка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називається</a:t>
            </a:r>
            <a:r>
              <a:rPr lang="ru-RU" sz="1600" spc="40" dirty="0" smtClean="0">
                <a:latin typeface="Times New Roman"/>
                <a:cs typeface="Times New Roman"/>
              </a:rPr>
              <a:t> </a:t>
            </a:r>
            <a:r>
              <a:rPr lang="ru-RU" sz="1600" i="1" spc="-10" dirty="0" err="1" smtClean="0">
                <a:latin typeface="Times New Roman"/>
                <a:cs typeface="Times New Roman"/>
              </a:rPr>
              <a:t>внутрішньою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50800" indent="304800" algn="just">
              <a:lnSpc>
                <a:spcPts val="1315"/>
              </a:lnSpc>
              <a:buNone/>
            </a:pPr>
            <a:r>
              <a:rPr lang="ru-RU" sz="1600" dirty="0" err="1" smtClean="0">
                <a:latin typeface="Times New Roman"/>
                <a:cs typeface="Times New Roman"/>
              </a:rPr>
              <a:t>Якщо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для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множини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точок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виконуються</a:t>
            </a:r>
            <a:r>
              <a:rPr lang="ru-RU" sz="1600" spc="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умови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230504" algn="just">
              <a:lnSpc>
                <a:spcPts val="1380"/>
              </a:lnSpc>
              <a:buNone/>
            </a:pPr>
            <a:r>
              <a:rPr lang="ru-RU" sz="1600" dirty="0" smtClean="0">
                <a:latin typeface="Times New Roman"/>
                <a:cs typeface="Times New Roman"/>
              </a:rPr>
              <a:t>а)</a:t>
            </a:r>
            <a:r>
              <a:rPr lang="ru-RU" sz="1600" spc="-3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число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граничних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точок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невелике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порівняно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із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їх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загальним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числом,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230504" marR="59690" algn="just">
              <a:lnSpc>
                <a:spcPts val="1380"/>
              </a:lnSpc>
              <a:spcBef>
                <a:spcPts val="65"/>
              </a:spcBef>
              <a:buNone/>
            </a:pPr>
            <a:r>
              <a:rPr lang="ru-RU" sz="1600" dirty="0" smtClean="0">
                <a:latin typeface="Times New Roman"/>
                <a:cs typeface="Times New Roman"/>
              </a:rPr>
              <a:t>б)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довільні</a:t>
            </a:r>
            <a:r>
              <a:rPr lang="ru-RU" sz="1600" spc="45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дві</a:t>
            </a:r>
            <a:r>
              <a:rPr lang="ru-RU" sz="1600" spc="44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внутрішні</a:t>
            </a:r>
            <a:r>
              <a:rPr lang="ru-RU" sz="1600" spc="45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точки</a:t>
            </a:r>
            <a:r>
              <a:rPr lang="ru-RU" sz="1600" spc="45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множини</a:t>
            </a:r>
            <a:r>
              <a:rPr lang="ru-RU" sz="1600" spc="434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можуть</a:t>
            </a:r>
            <a:r>
              <a:rPr lang="ru-RU" sz="1600" spc="45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бути</a:t>
            </a:r>
            <a:r>
              <a:rPr lang="ru-RU" sz="1600" spc="45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з’єднані</a:t>
            </a:r>
            <a:r>
              <a:rPr lang="ru-RU" sz="1600" spc="44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достатньо</a:t>
            </a:r>
            <a:r>
              <a:rPr lang="ru-RU" sz="1600" spc="44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плавною</a:t>
            </a:r>
            <a:r>
              <a:rPr lang="ru-RU" sz="1600" spc="45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лінією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445" dirty="0" smtClean="0">
                <a:latin typeface="Times New Roman"/>
                <a:cs typeface="Times New Roman"/>
              </a:rPr>
              <a:t> </a:t>
            </a:r>
            <a:r>
              <a:rPr lang="ru-RU" sz="1600" spc="-25" dirty="0" smtClean="0">
                <a:latin typeface="Times New Roman"/>
                <a:cs typeface="Times New Roman"/>
              </a:rPr>
              <a:t>яка </a:t>
            </a:r>
            <a:r>
              <a:rPr lang="ru-RU" sz="1600" dirty="0" smtClean="0">
                <a:latin typeface="Times New Roman"/>
                <a:cs typeface="Times New Roman"/>
              </a:rPr>
              <a:t>проходить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лише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через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внутрішні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точки,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50800" marR="595630" indent="179705" algn="just">
              <a:lnSpc>
                <a:spcPts val="1380"/>
              </a:lnSpc>
              <a:buNone/>
            </a:pPr>
            <a:r>
              <a:rPr lang="ru-RU" sz="1600" dirty="0" smtClean="0">
                <a:latin typeface="Times New Roman"/>
                <a:cs typeface="Times New Roman"/>
              </a:rPr>
              <a:t>в)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майже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кожна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внутрішня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точка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має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достатньо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великий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окіл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який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цілком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міститься</a:t>
            </a:r>
            <a:r>
              <a:rPr lang="ru-RU" sz="1600" dirty="0" smtClean="0">
                <a:latin typeface="Times New Roman"/>
                <a:cs typeface="Times New Roman"/>
              </a:rPr>
              <a:t> у</a:t>
            </a:r>
            <a:r>
              <a:rPr lang="ru-RU" sz="1600" spc="-4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множині</a:t>
            </a:r>
            <a:r>
              <a:rPr lang="ru-RU" sz="1600" spc="-10" dirty="0" smtClean="0">
                <a:latin typeface="Times New Roman"/>
                <a:cs typeface="Times New Roman"/>
              </a:rPr>
              <a:t>, </a:t>
            </a:r>
            <a:r>
              <a:rPr lang="ru-RU" sz="1600" dirty="0" smtClean="0">
                <a:latin typeface="Times New Roman"/>
                <a:cs typeface="Times New Roman"/>
              </a:rPr>
              <a:t>то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така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множина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точок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називається</a:t>
            </a:r>
            <a:r>
              <a:rPr lang="ru-RU" sz="1600" spc="5" dirty="0" smtClean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cs typeface="Times New Roman"/>
              </a:rPr>
              <a:t>компактною</a:t>
            </a:r>
            <a:r>
              <a:rPr lang="ru-RU" sz="1600" b="1" spc="-15" dirty="0" smtClean="0">
                <a:latin typeface="Times New Roman"/>
                <a:cs typeface="Times New Roman"/>
              </a:rPr>
              <a:t> </a:t>
            </a:r>
            <a:r>
              <a:rPr lang="ru-RU" sz="1600" b="1" spc="-10" dirty="0" err="1" smtClean="0">
                <a:latin typeface="Times New Roman"/>
                <a:cs typeface="Times New Roman"/>
              </a:rPr>
              <a:t>множиною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50800" marR="55880" indent="449580" algn="just">
              <a:lnSpc>
                <a:spcPts val="1380"/>
              </a:lnSpc>
              <a:buNone/>
            </a:pPr>
            <a:r>
              <a:rPr lang="ru-RU" sz="1600" dirty="0" smtClean="0">
                <a:latin typeface="Times New Roman"/>
                <a:cs typeface="Times New Roman"/>
              </a:rPr>
              <a:t>Описаний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метод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кодування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не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враховує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колір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і</a:t>
            </a:r>
            <a:r>
              <a:rPr lang="ru-RU" sz="1600" spc="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тому</a:t>
            </a:r>
            <a:r>
              <a:rPr lang="ru-RU" sz="1600" spc="-3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придатний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лише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для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чорно-білих</a:t>
            </a:r>
            <a:r>
              <a:rPr lang="ru-RU" sz="1600" spc="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зображень</a:t>
            </a:r>
            <a:r>
              <a:rPr lang="ru-RU" sz="1600" dirty="0" smtClean="0">
                <a:latin typeface="Times New Roman"/>
                <a:cs typeface="Times New Roman"/>
              </a:rPr>
              <a:t>. </a:t>
            </a:r>
            <a:r>
              <a:rPr lang="ru-RU" sz="1600" spc="-50" dirty="0" smtClean="0">
                <a:latin typeface="Times New Roman"/>
                <a:cs typeface="Times New Roman"/>
              </a:rPr>
              <a:t>У </a:t>
            </a:r>
            <a:r>
              <a:rPr lang="ru-RU" sz="1600" dirty="0" err="1" smtClean="0">
                <a:latin typeface="Times New Roman"/>
                <a:cs typeface="Times New Roman"/>
              </a:rPr>
              <a:t>загальному</a:t>
            </a:r>
            <a:r>
              <a:rPr lang="ru-RU" sz="1600" spc="-3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випадку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кожний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розряд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коду</a:t>
            </a:r>
            <a:r>
              <a:rPr lang="ru-RU" sz="1600" spc="-4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може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приймати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значення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деякого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відрізку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[</a:t>
            </a:r>
            <a:r>
              <a:rPr lang="ru-RU" sz="1600" i="1" dirty="0" err="1" smtClean="0">
                <a:latin typeface="Times New Roman"/>
                <a:cs typeface="Times New Roman"/>
              </a:rPr>
              <a:t>a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i="1" spc="-25" dirty="0" err="1" smtClean="0">
                <a:latin typeface="Times New Roman"/>
                <a:cs typeface="Times New Roman"/>
              </a:rPr>
              <a:t>b</a:t>
            </a:r>
            <a:r>
              <a:rPr lang="ru-RU" sz="1600" spc="-25" dirty="0" smtClean="0">
                <a:latin typeface="Times New Roman"/>
                <a:cs typeface="Times New Roman"/>
              </a:rPr>
              <a:t>].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50800" marR="57150" indent="449580" algn="just">
              <a:lnSpc>
                <a:spcPts val="1380"/>
              </a:lnSpc>
              <a:spcBef>
                <a:spcPts val="600"/>
              </a:spcBef>
              <a:buNone/>
            </a:pPr>
            <a:endParaRPr lang="uk-UA" sz="1600" b="1" dirty="0" smtClean="0">
              <a:latin typeface="Times New Roman"/>
              <a:cs typeface="Times New Roman"/>
            </a:endParaRPr>
          </a:p>
          <a:p>
            <a:pPr marL="50800" marR="57150" indent="449580" algn="just">
              <a:lnSpc>
                <a:spcPts val="1380"/>
              </a:lnSpc>
              <a:spcBef>
                <a:spcPts val="600"/>
              </a:spcBef>
              <a:buNone/>
            </a:pPr>
            <a:endParaRPr lang="ru-RU" sz="1600" b="1" dirty="0" smtClean="0">
              <a:latin typeface="Times New Roman"/>
              <a:cs typeface="Times New Roman"/>
            </a:endParaRPr>
          </a:p>
          <a:p>
            <a:pPr marL="50800" marR="57150" indent="449580" algn="just">
              <a:lnSpc>
                <a:spcPts val="1380"/>
              </a:lnSpc>
              <a:spcBef>
                <a:spcPts val="600"/>
              </a:spcBef>
              <a:buNone/>
            </a:pPr>
            <a:r>
              <a:rPr lang="ru-RU" sz="1600" b="1" dirty="0" err="1" smtClean="0">
                <a:latin typeface="Times New Roman"/>
                <a:cs typeface="Times New Roman"/>
              </a:rPr>
              <a:t>Гіпотеза</a:t>
            </a:r>
            <a:r>
              <a:rPr lang="ru-RU" sz="1600" b="1" spc="80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компактності</a:t>
            </a:r>
            <a:r>
              <a:rPr lang="ru-RU" sz="1600" b="1" spc="95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образів</a:t>
            </a:r>
            <a:r>
              <a:rPr lang="ru-RU" sz="1600" dirty="0" smtClean="0">
                <a:latin typeface="Times New Roman"/>
                <a:cs typeface="Times New Roman"/>
              </a:rPr>
              <a:t>:</a:t>
            </a:r>
            <a:r>
              <a:rPr lang="ru-RU" sz="1600" spc="9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Простому</a:t>
            </a:r>
            <a:r>
              <a:rPr lang="ru-RU" sz="1600" spc="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зоровому</a:t>
            </a:r>
            <a:r>
              <a:rPr lang="ru-RU" sz="1600" spc="7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образу</a:t>
            </a:r>
            <a:r>
              <a:rPr lang="ru-RU" sz="1600" spc="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відповідає</a:t>
            </a:r>
            <a:r>
              <a:rPr lang="ru-RU" sz="1600" spc="9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компактна</a:t>
            </a:r>
            <a:r>
              <a:rPr lang="ru-RU" sz="1600" spc="9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множина</a:t>
            </a:r>
            <a:r>
              <a:rPr lang="ru-RU" sz="1600" spc="7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точок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-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просторі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рецепторів</a:t>
            </a:r>
            <a:r>
              <a:rPr lang="ru-RU" sz="1600" dirty="0" smtClean="0">
                <a:latin typeface="Times New Roman"/>
                <a:cs typeface="Times New Roman"/>
              </a:rPr>
              <a:t>.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Поняття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компактності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проілюстровано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на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рис.</a:t>
            </a:r>
            <a:endParaRPr lang="ru-RU" dirty="0"/>
          </a:p>
        </p:txBody>
      </p:sp>
      <p:pic>
        <p:nvPicPr>
          <p:cNvPr id="8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4149080"/>
            <a:ext cx="4176464" cy="252028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4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40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412776"/>
            <a:ext cx="89289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діагоналі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показана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побічній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діагоналі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говорить про погано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незначна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аномаліями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подивитися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бінарної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машинному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41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60649"/>
            <a:ext cx="89289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ROC-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Receiver Operator Characteristic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сигналів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два,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негативними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невірно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термінології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істинно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позитивною,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негативною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параметр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точка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відсікання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“cut off value”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варіюючи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одержують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розбивку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два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спряженості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абсолютними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rates)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вираженими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відсотках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істинно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True Positives Rate)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77800"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False Positives Rate)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- ч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Sensitivity)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істинно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77800"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Специфічність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Specificity)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істинно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ідентифіковані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just"/>
            <a:endParaRPr lang="ru-RU" sz="2400" dirty="0"/>
          </a:p>
        </p:txBody>
      </p:sp>
      <p:pic>
        <p:nvPicPr>
          <p:cNvPr id="53255" name="Picture 7" descr="E:\Диск_E\НУБіП\Теорія_розпізнавання_образів\Лекції\Лекція_№3\Снимок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1495425" cy="523875"/>
          </a:xfrm>
          <a:prstGeom prst="rect">
            <a:avLst/>
          </a:prstGeom>
          <a:noFill/>
        </p:spPr>
      </p:pic>
      <p:pic>
        <p:nvPicPr>
          <p:cNvPr id="53256" name="Picture 8" descr="E:\Диск_E\НУБіП\Теорія_розпізнавання_образів\Лекції\Лекція_№3\Снимок_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1571625" cy="523875"/>
          </a:xfrm>
          <a:prstGeom prst="rect">
            <a:avLst/>
          </a:prstGeom>
          <a:noFill/>
        </p:spPr>
      </p:pic>
      <p:pic>
        <p:nvPicPr>
          <p:cNvPr id="53257" name="Picture 9" descr="E:\Диск_E\НУБіП\Теорія_розпізнавання_образів\Лекції\Лекція_№3\Снимок_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1857375" cy="476250"/>
          </a:xfrm>
          <a:prstGeom prst="rect">
            <a:avLst/>
          </a:prstGeom>
          <a:noFill/>
        </p:spPr>
      </p:pic>
      <p:pic>
        <p:nvPicPr>
          <p:cNvPr id="53258" name="Picture 10" descr="E:\Диск_E\НУБіП\Теорія_розпізнавання_образів\Лекції\Лекція_№3\Снимок_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373216"/>
            <a:ext cx="1371600" cy="419100"/>
          </a:xfrm>
          <a:prstGeom prst="rect">
            <a:avLst/>
          </a:prstGeom>
          <a:noFill/>
        </p:spPr>
      </p:pic>
      <p:pic>
        <p:nvPicPr>
          <p:cNvPr id="53259" name="Picture 11" descr="E:\Диск_E\НУБіП\Теорія_розпізнавання_образів\Лекції\Лекція_№3\Снимок_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237312"/>
            <a:ext cx="1038225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42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60648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чутливістю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істинний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позитивного результату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специфічністю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істинний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негативного результату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177800"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для кожного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порога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відсікання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 до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0.01)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розраховуються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чутливості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специфічності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альтернатива порогом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приклада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вибірці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чутливість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 - 100%-Sp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специфічність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ROC-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проходить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кут,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істинно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становить 100%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1.0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чутливість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нулю. </a:t>
            </a:r>
          </a:p>
        </p:txBody>
      </p:sp>
      <p:pic>
        <p:nvPicPr>
          <p:cNvPr id="55298" name="Picture 2" descr="https://konspekta.net/studopediainfo/baza4/2730388754959.files/image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235" y="3717032"/>
            <a:ext cx="3149149" cy="29523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504" y="3645024"/>
            <a:ext cx="5544616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крива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прогностична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діагональної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модель. </a:t>
            </a:r>
          </a:p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Діагональна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класифікатору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нерозрізненості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60648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візуальній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один 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вказує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порівняльну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Крива,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прогностичну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Так, на рисунку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одному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Видно,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 "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420888"/>
            <a:ext cx="59046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Візуальне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Своєрідним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Теоретично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 до 1.0,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через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кривою,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діагоналі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0.5 ("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до 1.0 ("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модель).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обчисленням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багатогранником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обмеженим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праворуч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осями координат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ліворуч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угорі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експериментально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точками.</a:t>
            </a:r>
          </a:p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кривою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AUC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Area Under Curve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великими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допущеннями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AUC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кращою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прогностичною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s://konspekta.net/studopediainfo/baza4/2730388754959.files/image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736304" cy="2691448"/>
          </a:xfrm>
          <a:prstGeom prst="rect">
            <a:avLst/>
          </a:prstGeom>
          <a:noFill/>
        </p:spPr>
      </p:pic>
      <p:pic>
        <p:nvPicPr>
          <p:cNvPr id="56324" name="Picture 4" descr="https://konspekta.net/studopediainfo/baza4/2730388754959.files/image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73016"/>
            <a:ext cx="2867025" cy="2686051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43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smtClean="0"/>
              <a:t>44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6064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знати,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AUC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порівняльного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моделей;</a:t>
            </a:r>
          </a:p>
          <a:p>
            <a:pPr indent="1778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AUC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чутливість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специфічність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AUC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(експертна шкала)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s://konspekta.net/studopediainfo/baza4/2730388754959.files/image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96753"/>
            <a:ext cx="2633092" cy="14648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15816" y="2708920"/>
            <a:ext cx="6048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100%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чутливістю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специфічністю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778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домогтися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чутливість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специфічність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https://konspekta.net/studopediainfo/baza4/2730388754959.files/image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44825"/>
            <a:ext cx="2843804" cy="26642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15816" y="4293096"/>
            <a:ext cx="17496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ROC-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кривою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50" name="Picture 6" descr="https://konspekta.net/studopediainfo/baza4/2730388754959.files/image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362449"/>
            <a:ext cx="3505200" cy="249555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7504" y="4581129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Компроміс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порога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відсікання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граничне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 задачу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оптимального порога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відсікання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optimal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cutoff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177800"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Поріг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відсікання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потрібний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модель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відносити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одного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оптимального порога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задати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критерій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задачах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присутня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своя оптимальна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332656"/>
            <a:ext cx="8784976" cy="2232248"/>
          </a:xfrm>
          <a:prstGeom prst="rect">
            <a:avLst/>
          </a:prstGeom>
        </p:spPr>
        <p:txBody>
          <a:bodyPr/>
          <a:lstStyle/>
          <a:p>
            <a:pPr marL="0" marR="5080" indent="355600" algn="just">
              <a:lnSpc>
                <a:spcPct val="150000"/>
              </a:lnSpc>
              <a:spcBef>
                <a:spcPts val="25"/>
              </a:spcBef>
              <a:buNone/>
            </a:pPr>
            <a:r>
              <a:rPr lang="ru-RU" sz="1600" dirty="0" err="1" smtClean="0">
                <a:latin typeface="Times New Roman"/>
                <a:cs typeface="Times New Roman"/>
              </a:rPr>
              <a:t>Гіпотеза</a:t>
            </a:r>
            <a:r>
              <a:rPr lang="ru-RU" sz="1600" spc="3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компактності</a:t>
            </a:r>
            <a:r>
              <a:rPr lang="ru-RU" sz="1600" spc="38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дає</a:t>
            </a:r>
            <a:r>
              <a:rPr lang="ru-RU" sz="1600" spc="39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змогу</a:t>
            </a:r>
            <a:r>
              <a:rPr lang="ru-RU" sz="1600" spc="36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звести</a:t>
            </a:r>
            <a:r>
              <a:rPr lang="ru-RU" sz="1600" spc="4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задачу</a:t>
            </a:r>
            <a:r>
              <a:rPr lang="ru-RU" sz="1600" spc="39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навчання</a:t>
            </a:r>
            <a:r>
              <a:rPr lang="ru-RU" sz="1600" spc="39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розпізнавання</a:t>
            </a:r>
            <a:r>
              <a:rPr lang="ru-RU" sz="1600" spc="39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образів</a:t>
            </a:r>
            <a:r>
              <a:rPr lang="ru-RU" sz="1600" spc="39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до</a:t>
            </a:r>
            <a:r>
              <a:rPr lang="ru-RU" sz="1600" spc="38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задачі</a:t>
            </a:r>
            <a:r>
              <a:rPr lang="ru-RU" sz="1600" spc="40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побудови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відокремлюючих</a:t>
            </a:r>
            <a:r>
              <a:rPr lang="ru-RU" sz="1600" spc="50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поверхонь</a:t>
            </a:r>
            <a:r>
              <a:rPr lang="ru-RU" sz="1600" spc="50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по</a:t>
            </a:r>
            <a:r>
              <a:rPr lang="ru-RU" sz="1600" spc="50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відомим</a:t>
            </a:r>
            <a:r>
              <a:rPr lang="ru-RU" sz="1600" spc="5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точкам</a:t>
            </a:r>
            <a:r>
              <a:rPr lang="ru-RU" sz="1600" spc="5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кожного</a:t>
            </a:r>
            <a:r>
              <a:rPr lang="ru-RU" sz="1600" spc="5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образа.</a:t>
            </a:r>
            <a:r>
              <a:rPr lang="ru-RU" sz="1600" spc="51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50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результаті</a:t>
            </a:r>
            <a:r>
              <a:rPr lang="ru-RU" sz="1600" spc="50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простір</a:t>
            </a:r>
            <a:r>
              <a:rPr lang="ru-RU" sz="1600" spc="50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рецепторів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розбивається</a:t>
            </a:r>
            <a:r>
              <a:rPr lang="ru-RU" sz="1600" spc="35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на</a:t>
            </a:r>
            <a:r>
              <a:rPr lang="ru-RU" sz="1600" spc="35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кілька</a:t>
            </a:r>
            <a:r>
              <a:rPr lang="ru-RU" sz="1600" spc="35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областей,</a:t>
            </a:r>
            <a:r>
              <a:rPr lang="ru-RU" sz="1600" spc="36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про</a:t>
            </a:r>
            <a:r>
              <a:rPr lang="ru-RU" sz="1600" spc="36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кожну</a:t>
            </a:r>
            <a:r>
              <a:rPr lang="ru-RU" sz="1600" spc="34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</a:t>
            </a:r>
            <a:r>
              <a:rPr lang="ru-RU" sz="1600" spc="36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яких</a:t>
            </a:r>
            <a:r>
              <a:rPr lang="ru-RU" sz="1600" spc="3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відомо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35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що</a:t>
            </a:r>
            <a:r>
              <a:rPr lang="ru-RU" sz="1600" spc="34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вона</a:t>
            </a:r>
            <a:r>
              <a:rPr lang="ru-RU" sz="1600" spc="35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переважно</a:t>
            </a:r>
            <a:r>
              <a:rPr lang="ru-RU" sz="1600" spc="36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містить</a:t>
            </a:r>
            <a:r>
              <a:rPr lang="ru-RU" sz="1600" spc="36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точки,</a:t>
            </a:r>
            <a:r>
              <a:rPr lang="ru-RU" sz="1600" spc="365" dirty="0" smtClean="0">
                <a:latin typeface="Times New Roman"/>
                <a:cs typeface="Times New Roman"/>
              </a:rPr>
              <a:t> </a:t>
            </a:r>
            <a:r>
              <a:rPr lang="ru-RU" sz="1600" spc="-25" dirty="0" err="1" smtClean="0">
                <a:latin typeface="Times New Roman"/>
                <a:cs typeface="Times New Roman"/>
              </a:rPr>
              <a:t>які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відповідають</a:t>
            </a:r>
            <a:r>
              <a:rPr lang="ru-RU" sz="1600" spc="40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певному</a:t>
            </a:r>
            <a:r>
              <a:rPr lang="ru-RU" sz="1600" spc="38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образу.</a:t>
            </a:r>
            <a:r>
              <a:rPr lang="ru-RU" sz="1600" spc="4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Якщо</a:t>
            </a:r>
            <a:r>
              <a:rPr lang="ru-RU" sz="1600" spc="40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тепер</a:t>
            </a:r>
            <a:r>
              <a:rPr lang="ru-RU" sz="1600" spc="409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потрібно</a:t>
            </a:r>
            <a:r>
              <a:rPr lang="ru-RU" sz="1600" spc="409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розпізнати</a:t>
            </a:r>
            <a:r>
              <a:rPr lang="ru-RU" sz="1600" spc="40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нову</a:t>
            </a:r>
            <a:r>
              <a:rPr lang="ru-RU" sz="1600" spc="38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невідому</a:t>
            </a:r>
            <a:r>
              <a:rPr lang="ru-RU" sz="1600" spc="38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фігуру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42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</a:t>
            </a:r>
            <a:r>
              <a:rPr lang="ru-RU" sz="1600" spc="409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потрібно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перетворити</a:t>
            </a:r>
            <a:r>
              <a:rPr lang="ru-RU" sz="1600" spc="27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цю</a:t>
            </a:r>
            <a:r>
              <a:rPr lang="ru-RU" sz="1600" spc="28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фігуру</a:t>
            </a:r>
            <a:r>
              <a:rPr lang="ru-RU" sz="1600" spc="29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26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точку</a:t>
            </a:r>
            <a:r>
              <a:rPr lang="ru-RU" sz="1600" spc="26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простору</a:t>
            </a:r>
            <a:r>
              <a:rPr lang="ru-RU" sz="1600" spc="2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рецепторів</a:t>
            </a:r>
            <a:r>
              <a:rPr lang="ru-RU" sz="1600" spc="29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і</a:t>
            </a:r>
            <a:r>
              <a:rPr lang="ru-RU" sz="1600" spc="29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визначити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29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254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якій</a:t>
            </a:r>
            <a:r>
              <a:rPr lang="ru-RU" sz="1600" spc="30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частині</a:t>
            </a:r>
            <a:r>
              <a:rPr lang="ru-RU" sz="1600" spc="30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простору</a:t>
            </a:r>
            <a:r>
              <a:rPr lang="ru-RU" sz="1600" spc="26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ц</a:t>
            </a:r>
            <a:r>
              <a:rPr lang="uk-UA" sz="1600" dirty="0" smtClean="0">
                <a:latin typeface="Times New Roman"/>
                <a:cs typeface="Times New Roman"/>
              </a:rPr>
              <a:t>я</a:t>
            </a:r>
            <a:r>
              <a:rPr lang="ru-RU" sz="1600" spc="30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точка </a:t>
            </a:r>
            <a:r>
              <a:rPr lang="ru-RU" sz="1600" spc="-10" dirty="0" err="1" smtClean="0">
                <a:latin typeface="Times New Roman"/>
                <a:cs typeface="Times New Roman"/>
              </a:rPr>
              <a:t>розташована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5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88640"/>
            <a:ext cx="8784976" cy="4032448"/>
          </a:xfrm>
          <a:prstGeom prst="rect">
            <a:avLst/>
          </a:prstGeom>
        </p:spPr>
        <p:txBody>
          <a:bodyPr/>
          <a:lstStyle/>
          <a:p>
            <a:pPr marL="0" indent="355600" algn="just">
              <a:spcBef>
                <a:spcPts val="565"/>
              </a:spcBef>
              <a:buNone/>
            </a:pPr>
            <a:r>
              <a:rPr lang="ru-RU" sz="1600" b="1" dirty="0" smtClean="0">
                <a:latin typeface="Times New Roman"/>
                <a:cs typeface="Times New Roman"/>
              </a:rPr>
              <a:t>Метод</a:t>
            </a:r>
            <a:r>
              <a:rPr lang="ru-RU" sz="1600" b="1" spc="-5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січних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spc="-10" dirty="0" err="1" smtClean="0">
                <a:latin typeface="Times New Roman"/>
                <a:cs typeface="Times New Roman"/>
              </a:rPr>
              <a:t>площин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0" marR="11430" indent="355600" algn="just">
              <a:spcBef>
                <a:spcPts val="610"/>
              </a:spcBef>
              <a:buNone/>
            </a:pPr>
            <a:r>
              <a:rPr lang="ru-RU" sz="1600" dirty="0" smtClean="0">
                <a:latin typeface="Times New Roman"/>
                <a:cs typeface="Times New Roman"/>
              </a:rPr>
              <a:t>Алгоритм</a:t>
            </a:r>
            <a:r>
              <a:rPr lang="ru-RU" sz="1600" spc="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навчання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5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заснований</a:t>
            </a:r>
            <a:r>
              <a:rPr lang="ru-RU" sz="1600" spc="6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на</a:t>
            </a:r>
            <a:r>
              <a:rPr lang="ru-RU" sz="1600" spc="4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методі</a:t>
            </a:r>
            <a:r>
              <a:rPr lang="ru-RU" sz="1600" spc="5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січних</a:t>
            </a:r>
            <a:r>
              <a:rPr lang="ru-RU" sz="1600" spc="6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площин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5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полягає</a:t>
            </a:r>
            <a:r>
              <a:rPr lang="ru-RU" sz="1600" spc="6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3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відокремленні</a:t>
            </a:r>
            <a:r>
              <a:rPr lang="ru-RU" sz="1600" spc="5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образів</a:t>
            </a:r>
            <a:r>
              <a:rPr lang="ru-RU" sz="1600" spc="4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за</a:t>
            </a:r>
            <a:r>
              <a:rPr lang="ru-RU" sz="1600" spc="5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допомогою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частин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гіперплощин</a:t>
            </a:r>
            <a:r>
              <a:rPr lang="ru-RU" sz="1600" dirty="0" smtClean="0">
                <a:latin typeface="Times New Roman"/>
                <a:cs typeface="Times New Roman"/>
              </a:rPr>
              <a:t>.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Алгоритм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складається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наступних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етапів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0" indent="355600" algn="just">
              <a:buAutoNum type="arabicPeriod"/>
              <a:tabLst>
                <a:tab pos="241300" algn="l"/>
              </a:tabLst>
            </a:pPr>
            <a:r>
              <a:rPr lang="ru-RU" sz="1600" dirty="0" err="1" smtClean="0">
                <a:latin typeface="Times New Roman"/>
                <a:cs typeface="Times New Roman"/>
              </a:rPr>
              <a:t>Навчання</a:t>
            </a:r>
            <a:r>
              <a:rPr lang="ru-RU" sz="1600" spc="-3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(</a:t>
            </a:r>
            <a:r>
              <a:rPr lang="ru-RU" sz="1600" dirty="0" err="1" smtClean="0">
                <a:latin typeface="Times New Roman"/>
                <a:cs typeface="Times New Roman"/>
              </a:rPr>
              <a:t>формування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гіперплощин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для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відокремлення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множин</a:t>
            </a:r>
            <a:r>
              <a:rPr lang="ru-RU" sz="1600" spc="-10" dirty="0" smtClean="0">
                <a:latin typeface="Times New Roman"/>
                <a:cs typeface="Times New Roman"/>
              </a:rPr>
              <a:t>):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0" lvl="1" indent="355600" algn="just">
              <a:buAutoNum type="alphaLcPeriod"/>
              <a:tabLst>
                <a:tab pos="462280" algn="l"/>
              </a:tabLst>
            </a:pPr>
            <a:r>
              <a:rPr lang="ru-RU" sz="1600" dirty="0" err="1" smtClean="0">
                <a:latin typeface="Times New Roman"/>
                <a:cs typeface="Times New Roman"/>
              </a:rPr>
              <a:t>проведення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січних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площин</a:t>
            </a:r>
            <a:r>
              <a:rPr lang="ru-RU" sz="1600" spc="-10" dirty="0" smtClean="0">
                <a:latin typeface="Times New Roman"/>
                <a:cs typeface="Times New Roman"/>
              </a:rPr>
              <a:t>;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0" lvl="1" indent="355600" algn="just">
              <a:buAutoNum type="alphaLcPeriod"/>
              <a:tabLst>
                <a:tab pos="462280" algn="l"/>
              </a:tabLst>
            </a:pPr>
            <a:r>
              <a:rPr lang="ru-RU" sz="1600" dirty="0" err="1" smtClean="0">
                <a:latin typeface="Times New Roman"/>
                <a:cs typeface="Times New Roman"/>
              </a:rPr>
              <a:t>вилучення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зайвих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гіперплощин</a:t>
            </a:r>
            <a:r>
              <a:rPr lang="ru-RU" sz="1600" spc="-10" dirty="0" smtClean="0">
                <a:latin typeface="Times New Roman"/>
                <a:cs typeface="Times New Roman"/>
              </a:rPr>
              <a:t>;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0" lvl="1" indent="355600" algn="just">
              <a:buAutoNum type="alphaLcPeriod"/>
              <a:tabLst>
                <a:tab pos="462280" algn="l"/>
              </a:tabLst>
            </a:pPr>
            <a:r>
              <a:rPr lang="ru-RU" sz="1600" dirty="0" err="1" smtClean="0">
                <a:latin typeface="Times New Roman"/>
                <a:cs typeface="Times New Roman"/>
              </a:rPr>
              <a:t>вилучення</a:t>
            </a:r>
            <a:r>
              <a:rPr lang="ru-RU" sz="1600" spc="-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зайвих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частин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площини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</a:p>
          <a:p>
            <a:pPr marL="0" lvl="1" indent="355600" algn="just">
              <a:buNone/>
              <a:tabLst>
                <a:tab pos="462280" algn="l"/>
              </a:tabLst>
            </a:pPr>
            <a:r>
              <a:rPr lang="ru-RU" sz="1600" dirty="0" err="1" smtClean="0">
                <a:latin typeface="Times New Roman"/>
                <a:cs typeface="Times New Roman"/>
              </a:rPr>
              <a:t>Розпізнавання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нових</a:t>
            </a:r>
            <a:r>
              <a:rPr lang="ru-RU" sz="1600" spc="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об’єктів</a:t>
            </a:r>
            <a:endParaRPr lang="ru-RU" sz="1600" spc="-10" dirty="0" smtClean="0">
              <a:latin typeface="Times New Roman"/>
              <a:cs typeface="Times New Roman"/>
            </a:endParaRPr>
          </a:p>
          <a:p>
            <a:pPr marL="0" lvl="1" indent="355600" algn="just">
              <a:buNone/>
              <a:tabLst>
                <a:tab pos="462280" algn="l"/>
              </a:tabLst>
            </a:pPr>
            <a:r>
              <a:rPr lang="ru-RU" sz="1600" dirty="0" err="1" smtClean="0">
                <a:latin typeface="Times New Roman"/>
                <a:cs typeface="Times New Roman"/>
              </a:rPr>
              <a:t>Припустимо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що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потрібно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навчити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комп’ютер</a:t>
            </a:r>
            <a:r>
              <a:rPr lang="ru-RU" sz="1600" spc="-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розпізнавати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3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образи</a:t>
            </a:r>
            <a:r>
              <a:rPr lang="ru-RU" sz="1600" spc="25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а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i="1" dirty="0" err="1" smtClean="0">
                <a:latin typeface="Times New Roman"/>
                <a:cs typeface="Times New Roman"/>
              </a:rPr>
              <a:t>b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та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i="1" spc="-25" dirty="0" smtClean="0">
                <a:latin typeface="Times New Roman"/>
                <a:cs typeface="Times New Roman"/>
              </a:rPr>
              <a:t>с</a:t>
            </a:r>
            <a:r>
              <a:rPr lang="ru-RU" sz="1600" spc="-25" dirty="0" smtClean="0">
                <a:latin typeface="Times New Roman"/>
                <a:cs typeface="Times New Roman"/>
              </a:rPr>
              <a:t>.</a:t>
            </a:r>
          </a:p>
          <a:p>
            <a:pPr marL="0" lvl="1" indent="355600" algn="just">
              <a:buNone/>
              <a:tabLst>
                <a:tab pos="462280" algn="l"/>
              </a:tabLst>
            </a:pPr>
            <a:endParaRPr lang="ru-RU" sz="900" b="1" dirty="0" smtClean="0">
              <a:latin typeface="Times New Roman"/>
              <a:cs typeface="Times New Roman"/>
            </a:endParaRPr>
          </a:p>
          <a:p>
            <a:pPr marL="0" lvl="1" indent="355600" algn="just">
              <a:buNone/>
              <a:tabLst>
                <a:tab pos="462280" algn="l"/>
              </a:tabLst>
            </a:pPr>
            <a:r>
              <a:rPr lang="ru-RU" sz="1600" b="1" dirty="0" err="1" smtClean="0">
                <a:latin typeface="Times New Roman"/>
                <a:cs typeface="Times New Roman"/>
              </a:rPr>
              <a:t>Проведення</a:t>
            </a:r>
            <a:r>
              <a:rPr lang="ru-RU" sz="1600" b="1" spc="60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січних</a:t>
            </a:r>
            <a:r>
              <a:rPr lang="ru-RU" sz="1600" b="1" spc="65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площин</a:t>
            </a:r>
            <a:r>
              <a:rPr lang="ru-RU" sz="1600" dirty="0" smtClean="0">
                <a:latin typeface="Times New Roman"/>
                <a:cs typeface="Times New Roman"/>
              </a:rPr>
              <a:t>.</a:t>
            </a:r>
            <a:r>
              <a:rPr lang="ru-RU" sz="1600" spc="7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У</a:t>
            </a:r>
            <a:r>
              <a:rPr lang="ru-RU" sz="1600" spc="7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комп’ютер</a:t>
            </a:r>
            <a:r>
              <a:rPr lang="ru-RU" sz="1600" spc="8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вводять</a:t>
            </a:r>
            <a:r>
              <a:rPr lang="ru-RU" sz="1600" spc="6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коди</a:t>
            </a:r>
            <a:r>
              <a:rPr lang="ru-RU" sz="1600" spc="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двох</a:t>
            </a:r>
            <a:r>
              <a:rPr lang="ru-RU" sz="1600" spc="7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точок</a:t>
            </a:r>
            <a:r>
              <a:rPr lang="ru-RU" sz="1600" dirty="0" smtClean="0">
                <a:latin typeface="Times New Roman"/>
                <a:cs typeface="Times New Roman"/>
              </a:rPr>
              <a:t>,</a:t>
            </a:r>
            <a:r>
              <a:rPr lang="ru-RU" sz="1600" spc="6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які</a:t>
            </a:r>
            <a:r>
              <a:rPr lang="ru-RU" sz="1600" spc="6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належать</a:t>
            </a:r>
            <a:r>
              <a:rPr lang="ru-RU" sz="1600" spc="8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різним</a:t>
            </a:r>
            <a:r>
              <a:rPr lang="ru-RU" sz="1600" spc="7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образам </a:t>
            </a:r>
            <a:r>
              <a:rPr lang="ru-RU" sz="1600" dirty="0" smtClean="0">
                <a:latin typeface="Times New Roman"/>
                <a:cs typeface="Times New Roman"/>
              </a:rPr>
              <a:t>та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проводять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довільну</a:t>
            </a:r>
            <a:r>
              <a:rPr lang="ru-RU" sz="1600" spc="-3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пряму</a:t>
            </a:r>
            <a:r>
              <a:rPr lang="ru-RU" sz="1600" dirty="0" smtClean="0">
                <a:latin typeface="Times New Roman"/>
                <a:cs typeface="Times New Roman"/>
              </a:rPr>
              <a:t>, яка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їх</a:t>
            </a:r>
            <a:r>
              <a:rPr lang="ru-RU" sz="1600" spc="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відокремлює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0" lvl="1" indent="355600" algn="just">
              <a:buNone/>
              <a:tabLst>
                <a:tab pos="462280" algn="l"/>
              </a:tabLst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0" lvl="1" indent="355600" algn="just">
              <a:buAutoNum type="alphaLcPeriod"/>
              <a:tabLst>
                <a:tab pos="462280" algn="l"/>
              </a:tabLst>
            </a:pPr>
            <a:endParaRPr lang="ru-RU" sz="1600" dirty="0"/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4131895"/>
            <a:ext cx="5184576" cy="2393449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6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60232" y="188640"/>
            <a:ext cx="2232248" cy="1440160"/>
          </a:xfrm>
          <a:prstGeom prst="rect">
            <a:avLst/>
          </a:prstGeom>
        </p:spPr>
        <p:txBody>
          <a:bodyPr/>
          <a:lstStyle/>
          <a:p>
            <a:pPr marL="12700" indent="165100" algn="just">
              <a:lnSpc>
                <a:spcPct val="100000"/>
              </a:lnSpc>
              <a:buNone/>
            </a:pPr>
            <a:r>
              <a:rPr lang="ru-RU" sz="1600" dirty="0" err="1" smtClean="0">
                <a:latin typeface="Times New Roman"/>
                <a:cs typeface="Times New Roman"/>
              </a:rPr>
              <a:t>Береться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третій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об’єкт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і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перевіряється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правильність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класифікації</a:t>
            </a:r>
            <a:r>
              <a:rPr lang="ru-RU" sz="1600" spc="-2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відносно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проведеної</a:t>
            </a:r>
            <a:r>
              <a:rPr lang="ru-RU"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прямої</a:t>
            </a:r>
            <a:r>
              <a:rPr lang="ru-RU" sz="1600" spc="-10" dirty="0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0" lvl="1" indent="355600" algn="just">
              <a:buNone/>
              <a:tabLst>
                <a:tab pos="462280" algn="l"/>
              </a:tabLst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0" lvl="1" indent="355600" algn="just">
              <a:buAutoNum type="alphaLcPeriod"/>
              <a:tabLst>
                <a:tab pos="462280" algn="l"/>
              </a:tabLst>
            </a:pPr>
            <a:endParaRPr lang="ru-RU" sz="1600" dirty="0"/>
          </a:p>
        </p:txBody>
      </p:sp>
      <p:pic>
        <p:nvPicPr>
          <p:cNvPr id="5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728192" cy="1368152"/>
          </a:xfrm>
          <a:prstGeom prst="rect">
            <a:avLst/>
          </a:prstGeom>
        </p:spPr>
      </p:pic>
      <p:pic>
        <p:nvPicPr>
          <p:cNvPr id="6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44" y="188640"/>
            <a:ext cx="1872208" cy="1584176"/>
          </a:xfrm>
          <a:prstGeom prst="rect">
            <a:avLst/>
          </a:prstGeom>
        </p:spPr>
      </p:pic>
      <p:pic>
        <p:nvPicPr>
          <p:cNvPr id="8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4009" y="188640"/>
            <a:ext cx="1800200" cy="1584176"/>
          </a:xfrm>
          <a:prstGeom prst="rect">
            <a:avLst/>
          </a:prstGeom>
        </p:spPr>
      </p:pic>
      <p:sp>
        <p:nvSpPr>
          <p:cNvPr id="9" name="object 10"/>
          <p:cNvSpPr txBox="1"/>
          <p:nvPr/>
        </p:nvSpPr>
        <p:spPr>
          <a:xfrm>
            <a:off x="107504" y="1988840"/>
            <a:ext cx="8928992" cy="24872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spcBef>
                <a:spcPts val="695"/>
              </a:spcBef>
            </a:pPr>
            <a:r>
              <a:rPr sz="1600" dirty="0" err="1" smtClean="0">
                <a:latin typeface="Times New Roman"/>
                <a:cs typeface="Times New Roman"/>
              </a:rPr>
              <a:t>Оскілки</a:t>
            </a:r>
            <a:r>
              <a:rPr sz="1600" spc="2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третя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точка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належить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тій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самій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півплощині,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й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друга,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приходимо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висновку,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що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поточний </a:t>
            </a:r>
            <a:r>
              <a:rPr sz="1600" dirty="0">
                <a:latin typeface="Times New Roman"/>
                <a:cs typeface="Times New Roman"/>
              </a:rPr>
              <a:t>класифікатор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працює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невірно.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відокремлення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точок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 3 проводиться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пряма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ІІ.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Після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цього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площина </a:t>
            </a:r>
            <a:r>
              <a:rPr sz="1600" dirty="0">
                <a:latin typeface="Times New Roman"/>
                <a:cs typeface="Times New Roman"/>
              </a:rPr>
              <a:t>розбивається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частини.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Ті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частини,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який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лежать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об’єкти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(області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ABC</a:t>
            </a:r>
            <a:r>
              <a:rPr sz="1600" i="1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ABD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відносимо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до </a:t>
            </a:r>
            <a:r>
              <a:rPr sz="1600" dirty="0">
                <a:latin typeface="Times New Roman"/>
                <a:cs typeface="Times New Roman"/>
              </a:rPr>
              <a:t>класу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, область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DBE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— </a:t>
            </a:r>
            <a:r>
              <a:rPr sz="1600" dirty="0">
                <a:latin typeface="Times New Roman"/>
                <a:cs typeface="Times New Roman"/>
              </a:rPr>
              <a:t>до класу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b</a:t>
            </a:r>
            <a:r>
              <a:rPr sz="1600" spc="-2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 indent="342900" algn="just"/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перевірці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нової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можливі три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випадки:</a:t>
            </a:r>
            <a:endParaRPr sz="1600" dirty="0">
              <a:latin typeface="Times New Roman"/>
              <a:cs typeface="Times New Roman"/>
            </a:endParaRPr>
          </a:p>
          <a:p>
            <a:pPr marL="12700" indent="342900" algn="just">
              <a:buAutoNum type="arabicParenR"/>
              <a:tabLst>
                <a:tab pos="627380" algn="l"/>
              </a:tabLst>
            </a:pPr>
            <a:r>
              <a:rPr sz="1600" dirty="0">
                <a:latin typeface="Times New Roman"/>
                <a:cs typeface="Times New Roman"/>
              </a:rPr>
              <a:t>виникає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протиріччя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(як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було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3);</a:t>
            </a:r>
            <a:endParaRPr sz="1600" dirty="0">
              <a:latin typeface="Times New Roman"/>
              <a:cs typeface="Times New Roman"/>
            </a:endParaRPr>
          </a:p>
          <a:p>
            <a:pPr marL="12700" indent="342900" algn="just">
              <a:buAutoNum type="arabicParenR"/>
              <a:tabLst>
                <a:tab pos="627380" algn="l"/>
              </a:tabLst>
            </a:pPr>
            <a:r>
              <a:rPr sz="1600" dirty="0">
                <a:latin typeface="Times New Roman"/>
                <a:cs typeface="Times New Roman"/>
              </a:rPr>
              <a:t>протиріччя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виникає,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потрапляє у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свою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частину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простору;</a:t>
            </a:r>
            <a:endParaRPr sz="1600" dirty="0">
              <a:latin typeface="Times New Roman"/>
              <a:cs typeface="Times New Roman"/>
            </a:endParaRPr>
          </a:p>
          <a:p>
            <a:pPr marL="12700" indent="342900" algn="just">
              <a:buAutoNum type="arabicParenR"/>
              <a:tabLst>
                <a:tab pos="627380" algn="l"/>
              </a:tabLst>
            </a:pPr>
            <a:r>
              <a:rPr sz="1600" dirty="0">
                <a:latin typeface="Times New Roman"/>
                <a:cs typeface="Times New Roman"/>
              </a:rPr>
              <a:t>протиріччя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виникає,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точка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потрапляє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вільну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(непозначену)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частину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простору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(точки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-25" dirty="0">
                <a:latin typeface="Times New Roman"/>
                <a:cs typeface="Times New Roman"/>
              </a:rPr>
              <a:t> 5);</a:t>
            </a:r>
            <a:endParaRPr sz="1600" dirty="0">
              <a:latin typeface="Times New Roman"/>
              <a:cs typeface="Times New Roman"/>
            </a:endParaRPr>
          </a:p>
          <a:p>
            <a:pPr marL="12700" marR="10795" indent="342900" algn="just">
              <a:spcBef>
                <a:spcPts val="65"/>
              </a:spcBef>
            </a:pP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третьому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випадку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(точки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та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5)</a:t>
            </a:r>
            <a:r>
              <a:rPr sz="1600" spc="8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машина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відносить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вільну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частину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площини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відповідного образу.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0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1800" y="4581128"/>
            <a:ext cx="3456384" cy="1872208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7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 txBox="1"/>
          <p:nvPr/>
        </p:nvSpPr>
        <p:spPr>
          <a:xfrm>
            <a:off x="107504" y="260648"/>
            <a:ext cx="892899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spcBef>
                <a:spcPts val="5"/>
              </a:spcBef>
            </a:pPr>
            <a:r>
              <a:rPr lang="ru-RU" sz="1600" dirty="0" smtClean="0">
                <a:latin typeface="Times New Roman"/>
                <a:cs typeface="Times New Roman"/>
              </a:rPr>
              <a:t>Для</a:t>
            </a:r>
            <a:r>
              <a:rPr lang="ru-RU" sz="1600" spc="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відокремлення</a:t>
            </a:r>
            <a:r>
              <a:rPr lang="ru-RU" sz="1600" spc="4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точки</a:t>
            </a:r>
            <a:r>
              <a:rPr lang="ru-RU" sz="1600" spc="4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6</a:t>
            </a:r>
            <a:r>
              <a:rPr lang="ru-RU" sz="1600" spc="5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(образ</a:t>
            </a:r>
            <a:r>
              <a:rPr lang="ru-RU" sz="1600" spc="50" dirty="0" smtClean="0">
                <a:latin typeface="Times New Roman"/>
                <a:cs typeface="Times New Roman"/>
              </a:rPr>
              <a:t> </a:t>
            </a:r>
            <a:r>
              <a:rPr lang="ru-RU" sz="1600" i="1" dirty="0" err="1" smtClean="0">
                <a:latin typeface="Times New Roman"/>
                <a:cs typeface="Times New Roman"/>
              </a:rPr>
              <a:t>b</a:t>
            </a:r>
            <a:r>
              <a:rPr lang="ru-RU" sz="1600" dirty="0" smtClean="0">
                <a:latin typeface="Times New Roman"/>
                <a:cs typeface="Times New Roman"/>
              </a:rPr>
              <a:t>)</a:t>
            </a:r>
            <a:r>
              <a:rPr lang="ru-RU" sz="1600" spc="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</a:t>
            </a:r>
            <a:r>
              <a:rPr lang="ru-RU" sz="1600" spc="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точок</a:t>
            </a:r>
            <a:r>
              <a:rPr lang="ru-RU" sz="1600" spc="4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4</a:t>
            </a:r>
            <a:r>
              <a:rPr lang="ru-RU" sz="1600" spc="4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та</a:t>
            </a:r>
            <a:r>
              <a:rPr lang="ru-RU" sz="1600" spc="3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5</a:t>
            </a:r>
            <a:r>
              <a:rPr lang="ru-RU" sz="1600" spc="5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(образ</a:t>
            </a:r>
            <a:r>
              <a:rPr lang="ru-RU" sz="1600" spc="5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с</a:t>
            </a:r>
            <a:r>
              <a:rPr lang="ru-RU" sz="1600" dirty="0" smtClean="0">
                <a:latin typeface="Times New Roman"/>
                <a:cs typeface="Times New Roman"/>
              </a:rPr>
              <a:t>)</a:t>
            </a:r>
            <a:r>
              <a:rPr lang="ru-RU" sz="1600" spc="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потрібно</a:t>
            </a:r>
            <a:r>
              <a:rPr lang="ru-RU" sz="1600" spc="3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провести</a:t>
            </a:r>
            <a:r>
              <a:rPr lang="ru-RU" sz="1600" spc="4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дві</a:t>
            </a:r>
            <a:r>
              <a:rPr lang="ru-RU" sz="1600" spc="4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нові</a:t>
            </a:r>
            <a:r>
              <a:rPr lang="ru-RU" sz="1600" spc="4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прямі</a:t>
            </a:r>
            <a:r>
              <a:rPr lang="ru-RU" sz="1600" spc="6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(</a:t>
            </a:r>
            <a:r>
              <a:rPr lang="ru-RU" sz="1600" dirty="0" err="1" smtClean="0">
                <a:latin typeface="Times New Roman"/>
                <a:cs typeface="Times New Roman"/>
              </a:rPr>
              <a:t>прямі</a:t>
            </a:r>
            <a:r>
              <a:rPr lang="ru-RU" sz="1600" spc="55" dirty="0" smtClean="0">
                <a:latin typeface="Times New Roman"/>
                <a:cs typeface="Times New Roman"/>
              </a:rPr>
              <a:t> </a:t>
            </a:r>
            <a:r>
              <a:rPr lang="ru-RU" sz="1600" spc="-25" dirty="0" smtClean="0">
                <a:latin typeface="Times New Roman"/>
                <a:cs typeface="Times New Roman"/>
              </a:rPr>
              <a:t>ІІІ </a:t>
            </a:r>
            <a:r>
              <a:rPr lang="ru-RU" sz="1600" dirty="0" smtClean="0">
                <a:latin typeface="Times New Roman"/>
                <a:cs typeface="Times New Roman"/>
              </a:rPr>
              <a:t>та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ІV</a:t>
            </a:r>
            <a:r>
              <a:rPr lang="ru-RU" sz="1600" spc="-25" dirty="0" smtClean="0">
                <a:latin typeface="Times New Roman"/>
                <a:cs typeface="Times New Roman"/>
              </a:rPr>
              <a:t>).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8" y="1124744"/>
            <a:ext cx="3888432" cy="2088232"/>
          </a:xfrm>
          <a:prstGeom prst="rect">
            <a:avLst/>
          </a:prstGeom>
        </p:spPr>
      </p:pic>
      <p:pic>
        <p:nvPicPr>
          <p:cNvPr id="12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3960440" cy="1994147"/>
          </a:xfrm>
          <a:prstGeom prst="rect">
            <a:avLst/>
          </a:prstGeom>
        </p:spPr>
      </p:pic>
      <p:pic>
        <p:nvPicPr>
          <p:cNvPr id="13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4088" y="3573016"/>
            <a:ext cx="2575556" cy="2122548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8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 txBox="1"/>
          <p:nvPr/>
        </p:nvSpPr>
        <p:spPr>
          <a:xfrm>
            <a:off x="107504" y="188640"/>
            <a:ext cx="892899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spcBef>
                <a:spcPts val="5"/>
              </a:spcBef>
            </a:pPr>
            <a:r>
              <a:rPr lang="ru-RU" sz="1600" dirty="0" smtClean="0">
                <a:latin typeface="Times New Roman"/>
                <a:cs typeface="Times New Roman"/>
              </a:rPr>
              <a:t>Для</a:t>
            </a:r>
            <a:r>
              <a:rPr lang="ru-RU" sz="1600" spc="2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відокремлення</a:t>
            </a:r>
            <a:r>
              <a:rPr lang="ru-RU" sz="1600" spc="4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точки</a:t>
            </a:r>
            <a:r>
              <a:rPr lang="ru-RU" sz="1600" spc="4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6</a:t>
            </a:r>
            <a:r>
              <a:rPr lang="ru-RU" sz="1600" spc="5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(образ</a:t>
            </a:r>
            <a:r>
              <a:rPr lang="ru-RU" sz="1600" spc="50" dirty="0" smtClean="0">
                <a:latin typeface="Times New Roman"/>
                <a:cs typeface="Times New Roman"/>
              </a:rPr>
              <a:t> </a:t>
            </a:r>
            <a:r>
              <a:rPr lang="ru-RU" sz="1600" i="1" dirty="0" err="1" smtClean="0">
                <a:latin typeface="Times New Roman"/>
                <a:cs typeface="Times New Roman"/>
              </a:rPr>
              <a:t>b</a:t>
            </a:r>
            <a:r>
              <a:rPr lang="ru-RU" sz="1600" dirty="0" smtClean="0">
                <a:latin typeface="Times New Roman"/>
                <a:cs typeface="Times New Roman"/>
              </a:rPr>
              <a:t>)</a:t>
            </a:r>
            <a:r>
              <a:rPr lang="ru-RU" sz="1600" spc="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від</a:t>
            </a:r>
            <a:r>
              <a:rPr lang="ru-RU" sz="1600" spc="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точок</a:t>
            </a:r>
            <a:r>
              <a:rPr lang="ru-RU" sz="1600" spc="4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4</a:t>
            </a:r>
            <a:r>
              <a:rPr lang="ru-RU" sz="1600" spc="4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та</a:t>
            </a:r>
            <a:r>
              <a:rPr lang="ru-RU" sz="1600" spc="3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5</a:t>
            </a:r>
            <a:r>
              <a:rPr lang="ru-RU" sz="1600" spc="5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(образ</a:t>
            </a:r>
            <a:r>
              <a:rPr lang="ru-RU" sz="1600" spc="50" dirty="0" smtClean="0">
                <a:latin typeface="Times New Roman"/>
                <a:cs typeface="Times New Roman"/>
              </a:rPr>
              <a:t> </a:t>
            </a:r>
            <a:r>
              <a:rPr lang="ru-RU" sz="1600" i="1" dirty="0" smtClean="0">
                <a:latin typeface="Times New Roman"/>
                <a:cs typeface="Times New Roman"/>
              </a:rPr>
              <a:t>с</a:t>
            </a:r>
            <a:r>
              <a:rPr lang="ru-RU" sz="1600" dirty="0" smtClean="0">
                <a:latin typeface="Times New Roman"/>
                <a:cs typeface="Times New Roman"/>
              </a:rPr>
              <a:t>)</a:t>
            </a:r>
            <a:r>
              <a:rPr lang="ru-RU" sz="1600" spc="3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потрібно</a:t>
            </a:r>
            <a:r>
              <a:rPr lang="ru-RU" sz="1600" spc="3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провести</a:t>
            </a:r>
            <a:r>
              <a:rPr lang="ru-RU" sz="1600" spc="45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дві</a:t>
            </a:r>
            <a:r>
              <a:rPr lang="ru-RU" sz="1600" spc="4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нові</a:t>
            </a:r>
            <a:r>
              <a:rPr lang="ru-RU" sz="1600" spc="40" dirty="0" smtClean="0">
                <a:latin typeface="Times New Roman"/>
                <a:cs typeface="Times New Roman"/>
              </a:rPr>
              <a:t> </a:t>
            </a:r>
            <a:r>
              <a:rPr lang="ru-RU" sz="1600" dirty="0" err="1" smtClean="0">
                <a:latin typeface="Times New Roman"/>
                <a:cs typeface="Times New Roman"/>
              </a:rPr>
              <a:t>прямі</a:t>
            </a:r>
            <a:r>
              <a:rPr lang="ru-RU" sz="1600" spc="60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(</a:t>
            </a:r>
            <a:r>
              <a:rPr lang="ru-RU" sz="1600" dirty="0" err="1" smtClean="0">
                <a:latin typeface="Times New Roman"/>
                <a:cs typeface="Times New Roman"/>
              </a:rPr>
              <a:t>прямі</a:t>
            </a:r>
            <a:r>
              <a:rPr lang="ru-RU" sz="1600" spc="55" dirty="0" smtClean="0">
                <a:latin typeface="Times New Roman"/>
                <a:cs typeface="Times New Roman"/>
              </a:rPr>
              <a:t> </a:t>
            </a:r>
            <a:r>
              <a:rPr lang="ru-RU" sz="1600" spc="-25" dirty="0" smtClean="0">
                <a:latin typeface="Times New Roman"/>
                <a:cs typeface="Times New Roman"/>
              </a:rPr>
              <a:t>ІІІ </a:t>
            </a:r>
            <a:r>
              <a:rPr lang="ru-RU" sz="1600" dirty="0" smtClean="0">
                <a:latin typeface="Times New Roman"/>
                <a:cs typeface="Times New Roman"/>
              </a:rPr>
              <a:t>та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ІV</a:t>
            </a:r>
            <a:r>
              <a:rPr lang="ru-RU" sz="1600" spc="-25" dirty="0" smtClean="0">
                <a:latin typeface="Times New Roman"/>
                <a:cs typeface="Times New Roman"/>
              </a:rPr>
              <a:t>).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2952328" cy="1224136"/>
          </a:xfrm>
          <a:prstGeom prst="rect">
            <a:avLst/>
          </a:prstGeom>
        </p:spPr>
      </p:pic>
      <p:pic>
        <p:nvPicPr>
          <p:cNvPr id="12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1880" y="1052736"/>
            <a:ext cx="3096344" cy="1368152"/>
          </a:xfrm>
          <a:prstGeom prst="rect">
            <a:avLst/>
          </a:prstGeom>
        </p:spPr>
      </p:pic>
      <p:pic>
        <p:nvPicPr>
          <p:cNvPr id="13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76256" y="980728"/>
            <a:ext cx="1872208" cy="15121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2708920"/>
            <a:ext cx="8928992" cy="387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449580" algn="just">
              <a:spcBef>
                <a:spcPts val="745"/>
              </a:spcBef>
            </a:pPr>
            <a:r>
              <a:rPr lang="ru-RU" sz="1500" dirty="0" err="1" smtClean="0">
                <a:latin typeface="Times New Roman"/>
                <a:cs typeface="Times New Roman"/>
              </a:rPr>
              <a:t>Подальші</a:t>
            </a:r>
            <a:r>
              <a:rPr lang="ru-RU" sz="1500" spc="7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кроки</a:t>
            </a:r>
            <a:r>
              <a:rPr lang="ru-RU" sz="1500" spc="8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вищенаведеного</a:t>
            </a:r>
            <a:r>
              <a:rPr lang="ru-RU" sz="1500" spc="8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процесу</a:t>
            </a:r>
            <a:r>
              <a:rPr lang="ru-RU" sz="1500" spc="6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навчання</a:t>
            </a:r>
            <a:r>
              <a:rPr lang="ru-RU" sz="1500" spc="8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наведені</a:t>
            </a:r>
            <a:r>
              <a:rPr lang="ru-RU" sz="1500" spc="8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на</a:t>
            </a:r>
            <a:r>
              <a:rPr lang="ru-RU" sz="1500" spc="8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рис.</a:t>
            </a:r>
            <a:r>
              <a:rPr lang="ru-RU" sz="1500" spc="7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1,</a:t>
            </a:r>
            <a:r>
              <a:rPr lang="ru-RU" sz="1500" spc="8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де</a:t>
            </a:r>
            <a:r>
              <a:rPr lang="ru-RU" sz="1500" spc="8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вказано</a:t>
            </a:r>
            <a:r>
              <a:rPr lang="ru-RU" sz="1500" spc="8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проміжкові</a:t>
            </a:r>
            <a:r>
              <a:rPr lang="ru-RU" sz="1500" spc="85" dirty="0" smtClean="0">
                <a:latin typeface="Times New Roman"/>
                <a:cs typeface="Times New Roman"/>
              </a:rPr>
              <a:t> </a:t>
            </a:r>
            <a:r>
              <a:rPr lang="ru-RU" sz="1500" spc="-25" dirty="0" smtClean="0">
                <a:latin typeface="Times New Roman"/>
                <a:cs typeface="Times New Roman"/>
              </a:rPr>
              <a:t>та </a:t>
            </a:r>
            <a:r>
              <a:rPr lang="ru-RU" sz="1500" dirty="0" err="1" smtClean="0">
                <a:latin typeface="Times New Roman"/>
                <a:cs typeface="Times New Roman"/>
              </a:rPr>
              <a:t>кінцевий</a:t>
            </a:r>
            <a:r>
              <a:rPr lang="ru-RU" sz="1500" spc="-2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результат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стадії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а). </a:t>
            </a:r>
            <a:r>
              <a:rPr lang="ru-RU" sz="1500" dirty="0" err="1" smtClean="0">
                <a:latin typeface="Times New Roman"/>
                <a:cs typeface="Times New Roman"/>
              </a:rPr>
              <a:t>Незафарбовані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ділянки</a:t>
            </a:r>
            <a:r>
              <a:rPr lang="ru-RU" sz="1500" spc="-2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не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відносяться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розпізнавальною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системою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до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err="1" smtClean="0">
                <a:latin typeface="Times New Roman"/>
                <a:cs typeface="Times New Roman"/>
              </a:rPr>
              <a:t>жодного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із</a:t>
            </a:r>
            <a:r>
              <a:rPr lang="ru-RU" sz="1500" spc="-1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трьох</a:t>
            </a:r>
            <a:r>
              <a:rPr lang="ru-RU" sz="1500" spc="-2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наведених</a:t>
            </a:r>
            <a:r>
              <a:rPr lang="ru-RU" sz="1500" spc="-5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err="1" smtClean="0">
                <a:latin typeface="Times New Roman"/>
                <a:cs typeface="Times New Roman"/>
              </a:rPr>
              <a:t>образів</a:t>
            </a:r>
            <a:endParaRPr lang="ru-RU" sz="1500" spc="-10" dirty="0" smtClean="0">
              <a:latin typeface="Times New Roman"/>
              <a:cs typeface="Times New Roman"/>
            </a:endParaRPr>
          </a:p>
          <a:p>
            <a:pPr marL="12700" marR="5080" indent="449580" algn="just">
              <a:spcBef>
                <a:spcPts val="745"/>
              </a:spcBef>
            </a:pPr>
            <a:endParaRPr lang="ru-RU" sz="1500" dirty="0" smtClean="0">
              <a:latin typeface="Times New Roman"/>
              <a:cs typeface="Times New Roman"/>
            </a:endParaRPr>
          </a:p>
          <a:p>
            <a:pPr marL="12700" marR="5715" indent="449580" algn="just"/>
            <a:r>
              <a:rPr lang="ru-RU" sz="1500" b="1" dirty="0" err="1" smtClean="0">
                <a:latin typeface="Times New Roman"/>
                <a:cs typeface="Times New Roman"/>
              </a:rPr>
              <a:t>Видалення</a:t>
            </a:r>
            <a:r>
              <a:rPr lang="ru-RU" sz="1500" b="1" spc="170" dirty="0" smtClean="0">
                <a:latin typeface="Times New Roman"/>
                <a:cs typeface="Times New Roman"/>
              </a:rPr>
              <a:t> </a:t>
            </a:r>
            <a:r>
              <a:rPr lang="ru-RU" sz="1500" b="1" dirty="0" err="1" smtClean="0">
                <a:latin typeface="Times New Roman"/>
                <a:cs typeface="Times New Roman"/>
              </a:rPr>
              <a:t>зайвих</a:t>
            </a:r>
            <a:r>
              <a:rPr lang="ru-RU" sz="1500" b="1" spc="165" dirty="0" smtClean="0">
                <a:latin typeface="Times New Roman"/>
                <a:cs typeface="Times New Roman"/>
              </a:rPr>
              <a:t> </a:t>
            </a:r>
            <a:r>
              <a:rPr lang="ru-RU" sz="1500" b="1" dirty="0" err="1" smtClean="0">
                <a:latin typeface="Times New Roman"/>
                <a:cs typeface="Times New Roman"/>
              </a:rPr>
              <a:t>площин</a:t>
            </a:r>
            <a:r>
              <a:rPr lang="ru-RU" sz="1500" b="1" dirty="0" smtClean="0">
                <a:latin typeface="Times New Roman"/>
                <a:cs typeface="Times New Roman"/>
              </a:rPr>
              <a:t>.</a:t>
            </a:r>
            <a:r>
              <a:rPr lang="ru-RU" sz="1500" b="1" spc="19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З</a:t>
            </a:r>
            <a:r>
              <a:rPr lang="ru-RU" sz="1500" spc="17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рис.</a:t>
            </a:r>
            <a:r>
              <a:rPr lang="ru-RU" sz="1500" spc="17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1</a:t>
            </a:r>
            <a:r>
              <a:rPr lang="ru-RU" sz="1500" spc="17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видно,</a:t>
            </a:r>
            <a:r>
              <a:rPr lang="ru-RU" sz="1500" spc="18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що</a:t>
            </a:r>
            <a:r>
              <a:rPr lang="ru-RU" sz="1500" spc="18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гіперплощини</a:t>
            </a:r>
            <a:r>
              <a:rPr lang="ru-RU" sz="1500" spc="19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(</a:t>
            </a:r>
            <a:r>
              <a:rPr lang="ru-RU" sz="1500" dirty="0" err="1" smtClean="0">
                <a:latin typeface="Times New Roman"/>
                <a:cs typeface="Times New Roman"/>
              </a:rPr>
              <a:t>прямі</a:t>
            </a:r>
            <a:r>
              <a:rPr lang="ru-RU" sz="1500" dirty="0" smtClean="0">
                <a:latin typeface="Times New Roman"/>
                <a:cs typeface="Times New Roman"/>
              </a:rPr>
              <a:t>)</a:t>
            </a:r>
            <a:r>
              <a:rPr lang="ru-RU" sz="1500" spc="18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І,</a:t>
            </a:r>
            <a:r>
              <a:rPr lang="ru-RU" sz="1500" spc="19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ІІІ</a:t>
            </a:r>
            <a:r>
              <a:rPr lang="ru-RU" sz="1500" spc="17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та</a:t>
            </a:r>
            <a:r>
              <a:rPr lang="ru-RU" sz="1500" spc="18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V</a:t>
            </a:r>
            <a:r>
              <a:rPr lang="ru-RU" sz="1500" spc="17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можуть</a:t>
            </a:r>
            <a:r>
              <a:rPr lang="ru-RU" sz="1500" spc="180" dirty="0" smtClean="0">
                <a:latin typeface="Times New Roman"/>
                <a:cs typeface="Times New Roman"/>
              </a:rPr>
              <a:t> </a:t>
            </a:r>
            <a:r>
              <a:rPr lang="ru-RU" sz="1500" spc="-20" dirty="0" smtClean="0">
                <a:latin typeface="Times New Roman"/>
                <a:cs typeface="Times New Roman"/>
              </a:rPr>
              <a:t>бути </a:t>
            </a:r>
            <a:r>
              <a:rPr lang="ru-RU" sz="1500" dirty="0" err="1" smtClean="0">
                <a:latin typeface="Times New Roman"/>
                <a:cs typeface="Times New Roman"/>
              </a:rPr>
              <a:t>вилученні</a:t>
            </a:r>
            <a:r>
              <a:rPr lang="ru-RU" sz="1500" spc="30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цілком</a:t>
            </a:r>
            <a:r>
              <a:rPr lang="ru-RU" sz="1500" dirty="0" smtClean="0">
                <a:latin typeface="Times New Roman"/>
                <a:cs typeface="Times New Roman"/>
              </a:rPr>
              <a:t>,</a:t>
            </a:r>
            <a:r>
              <a:rPr lang="ru-RU" sz="1500" spc="30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оскільки</a:t>
            </a:r>
            <a:r>
              <a:rPr lang="ru-RU" sz="1500" spc="3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вони</a:t>
            </a:r>
            <a:r>
              <a:rPr lang="ru-RU" sz="1500" spc="30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не</a:t>
            </a:r>
            <a:r>
              <a:rPr lang="ru-RU" sz="1500" spc="29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містять</a:t>
            </a:r>
            <a:r>
              <a:rPr lang="ru-RU" sz="1500" spc="30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частин</a:t>
            </a:r>
            <a:r>
              <a:rPr lang="ru-RU" sz="1500" dirty="0" smtClean="0">
                <a:latin typeface="Times New Roman"/>
                <a:cs typeface="Times New Roman"/>
              </a:rPr>
              <a:t>,</a:t>
            </a:r>
            <a:r>
              <a:rPr lang="ru-RU" sz="1500" spc="30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відкидання</a:t>
            </a:r>
            <a:r>
              <a:rPr lang="ru-RU" sz="1500" spc="30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яких</a:t>
            </a:r>
            <a:r>
              <a:rPr lang="ru-RU" sz="1500" spc="3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призводить</a:t>
            </a:r>
            <a:r>
              <a:rPr lang="ru-RU" sz="1500" spc="30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до</a:t>
            </a:r>
            <a:r>
              <a:rPr lang="ru-RU" sz="1500" spc="30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появи</a:t>
            </a:r>
            <a:r>
              <a:rPr lang="ru-RU" sz="1500" spc="305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err="1" smtClean="0">
                <a:latin typeface="Times New Roman"/>
                <a:cs typeface="Times New Roman"/>
              </a:rPr>
              <a:t>протиріч</a:t>
            </a:r>
            <a:r>
              <a:rPr lang="ru-RU" sz="1500" spc="-10" dirty="0" smtClean="0">
                <a:latin typeface="Times New Roman"/>
                <a:cs typeface="Times New Roman"/>
              </a:rPr>
              <a:t>. </a:t>
            </a:r>
            <a:r>
              <a:rPr lang="ru-RU" sz="1500" dirty="0" err="1" smtClean="0">
                <a:latin typeface="Times New Roman"/>
                <a:cs typeface="Times New Roman"/>
              </a:rPr>
              <a:t>Наприклад</a:t>
            </a:r>
            <a:r>
              <a:rPr lang="ru-RU" sz="1500" dirty="0" smtClean="0">
                <a:latin typeface="Times New Roman"/>
                <a:cs typeface="Times New Roman"/>
              </a:rPr>
              <a:t>,</a:t>
            </a:r>
            <a:r>
              <a:rPr lang="ru-RU" sz="1500" spc="16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пряма</a:t>
            </a:r>
            <a:r>
              <a:rPr lang="ru-RU" sz="1500" spc="17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І</a:t>
            </a:r>
            <a:r>
              <a:rPr lang="ru-RU" sz="1500" spc="15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використовується</a:t>
            </a:r>
            <a:r>
              <a:rPr lang="ru-RU" sz="1500" spc="16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лише</a:t>
            </a:r>
            <a:r>
              <a:rPr lang="ru-RU" sz="1500" spc="16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для</a:t>
            </a:r>
            <a:r>
              <a:rPr lang="ru-RU" sz="1500" spc="16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відокремлення</a:t>
            </a:r>
            <a:r>
              <a:rPr lang="ru-RU" sz="1500" spc="16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об’єктів</a:t>
            </a:r>
            <a:r>
              <a:rPr lang="ru-RU" sz="1500" spc="16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1</a:t>
            </a:r>
            <a:r>
              <a:rPr lang="ru-RU" sz="1500" spc="16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та</a:t>
            </a:r>
            <a:r>
              <a:rPr lang="ru-RU" sz="1500" spc="16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2</a:t>
            </a:r>
            <a:r>
              <a:rPr lang="ru-RU" sz="1500" spc="2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—</a:t>
            </a:r>
            <a:r>
              <a:rPr lang="ru-RU" sz="1500" spc="17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представників</a:t>
            </a:r>
            <a:r>
              <a:rPr lang="ru-RU" sz="1500" spc="170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err="1" smtClean="0">
                <a:latin typeface="Times New Roman"/>
                <a:cs typeface="Times New Roman"/>
              </a:rPr>
              <a:t>різних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образів</a:t>
            </a:r>
            <a:r>
              <a:rPr lang="ru-RU" sz="1500" spc="165" dirty="0" smtClean="0">
                <a:latin typeface="Times New Roman"/>
                <a:cs typeface="Times New Roman"/>
              </a:rPr>
              <a:t> </a:t>
            </a:r>
            <a:r>
              <a:rPr lang="ru-RU" sz="1500" i="1" dirty="0" smtClean="0">
                <a:latin typeface="Times New Roman"/>
                <a:cs typeface="Times New Roman"/>
              </a:rPr>
              <a:t>а</a:t>
            </a:r>
            <a:r>
              <a:rPr lang="ru-RU" sz="1500" i="1" spc="16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та</a:t>
            </a:r>
            <a:r>
              <a:rPr lang="ru-RU" sz="1500" spc="160" dirty="0" smtClean="0">
                <a:latin typeface="Times New Roman"/>
                <a:cs typeface="Times New Roman"/>
              </a:rPr>
              <a:t> </a:t>
            </a:r>
            <a:r>
              <a:rPr lang="ru-RU" sz="1500" i="1" dirty="0" err="1" smtClean="0">
                <a:latin typeface="Times New Roman"/>
                <a:cs typeface="Times New Roman"/>
              </a:rPr>
              <a:t>b</a:t>
            </a:r>
            <a:r>
              <a:rPr lang="ru-RU" sz="1500" dirty="0" smtClean="0">
                <a:latin typeface="Times New Roman"/>
                <a:cs typeface="Times New Roman"/>
              </a:rPr>
              <a:t>.</a:t>
            </a:r>
            <a:r>
              <a:rPr lang="ru-RU" sz="1500" spc="16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Але</a:t>
            </a:r>
            <a:r>
              <a:rPr lang="ru-RU" sz="1500" spc="15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ці</a:t>
            </a:r>
            <a:r>
              <a:rPr lang="ru-RU" sz="1500" spc="16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об’єкти</a:t>
            </a:r>
            <a:r>
              <a:rPr lang="ru-RU" sz="1500" spc="17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відокремлює</a:t>
            </a:r>
            <a:r>
              <a:rPr lang="ru-RU" sz="1500" spc="16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також</a:t>
            </a:r>
            <a:r>
              <a:rPr lang="ru-RU" sz="1500" spc="16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пряма</a:t>
            </a:r>
            <a:r>
              <a:rPr lang="ru-RU" sz="1500" spc="19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IV</a:t>
            </a:r>
            <a:r>
              <a:rPr lang="ru-RU" sz="1500" spc="16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(</a:t>
            </a:r>
            <a:r>
              <a:rPr lang="ru-RU" sz="1500" dirty="0" err="1" smtClean="0">
                <a:latin typeface="Times New Roman"/>
                <a:cs typeface="Times New Roman"/>
              </a:rPr>
              <a:t>або</a:t>
            </a:r>
            <a:r>
              <a:rPr lang="ru-RU" sz="1500" spc="16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пряма</a:t>
            </a:r>
            <a:r>
              <a:rPr lang="ru-RU" sz="1500" spc="16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VI).</a:t>
            </a:r>
            <a:r>
              <a:rPr lang="ru-RU" sz="1500" spc="15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Розбиття</a:t>
            </a:r>
            <a:r>
              <a:rPr lang="ru-RU" sz="1500" spc="14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після</a:t>
            </a:r>
            <a:r>
              <a:rPr lang="ru-RU" sz="1500" spc="155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err="1" smtClean="0">
                <a:latin typeface="Times New Roman"/>
                <a:cs typeface="Times New Roman"/>
              </a:rPr>
              <a:t>відкидання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зайвих</a:t>
            </a:r>
            <a:r>
              <a:rPr lang="ru-RU" sz="1500" spc="19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площин</a:t>
            </a:r>
            <a:r>
              <a:rPr lang="ru-RU" sz="1500" spc="19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наведено</a:t>
            </a:r>
            <a:r>
              <a:rPr lang="ru-RU" sz="1500" spc="19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на</a:t>
            </a:r>
            <a:r>
              <a:rPr lang="ru-RU" sz="1500" spc="18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рис.</a:t>
            </a:r>
            <a:r>
              <a:rPr lang="ru-RU" sz="1500" spc="18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2.</a:t>
            </a:r>
            <a:r>
              <a:rPr lang="ru-RU" sz="1500" spc="20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Слід</a:t>
            </a:r>
            <a:r>
              <a:rPr lang="ru-RU" sz="1500" spc="18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зазначити</a:t>
            </a:r>
            <a:r>
              <a:rPr lang="ru-RU" sz="1500" dirty="0" smtClean="0">
                <a:latin typeface="Times New Roman"/>
                <a:cs typeface="Times New Roman"/>
              </a:rPr>
              <a:t>,</a:t>
            </a:r>
            <a:r>
              <a:rPr lang="ru-RU" sz="1500" spc="18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що</a:t>
            </a:r>
            <a:r>
              <a:rPr lang="ru-RU" sz="1500" spc="20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у</a:t>
            </a:r>
            <a:r>
              <a:rPr lang="ru-RU" sz="1500" spc="16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результаті</a:t>
            </a:r>
            <a:r>
              <a:rPr lang="ru-RU" sz="1500" spc="19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частка</a:t>
            </a:r>
            <a:r>
              <a:rPr lang="ru-RU" sz="1500" spc="18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вільних</a:t>
            </a:r>
            <a:r>
              <a:rPr lang="ru-RU" sz="1500" spc="19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частин</a:t>
            </a:r>
            <a:r>
              <a:rPr lang="ru-RU" sz="1500" spc="185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err="1" smtClean="0">
                <a:latin typeface="Times New Roman"/>
                <a:cs typeface="Times New Roman"/>
              </a:rPr>
              <a:t>площини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err="1" smtClean="0">
                <a:latin typeface="Times New Roman"/>
                <a:cs typeface="Times New Roman"/>
              </a:rPr>
              <a:t>зменшилися</a:t>
            </a:r>
            <a:r>
              <a:rPr lang="ru-RU" sz="1500" spc="-10" dirty="0" smtClean="0">
                <a:latin typeface="Times New Roman"/>
                <a:cs typeface="Times New Roman"/>
              </a:rPr>
              <a:t>.</a:t>
            </a:r>
            <a:endParaRPr lang="ru-RU" sz="1500" dirty="0" smtClean="0">
              <a:latin typeface="Times New Roman"/>
              <a:cs typeface="Times New Roman"/>
            </a:endParaRPr>
          </a:p>
          <a:p>
            <a:pPr marL="12700" marR="6350" indent="449580" algn="just"/>
            <a:r>
              <a:rPr lang="ru-RU" sz="1500" dirty="0" err="1" smtClean="0">
                <a:latin typeface="Times New Roman"/>
                <a:cs typeface="Times New Roman"/>
              </a:rPr>
              <a:t>Проте</a:t>
            </a:r>
            <a:r>
              <a:rPr lang="ru-RU" sz="1500" spc="2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не</a:t>
            </a:r>
            <a:r>
              <a:rPr lang="ru-RU" sz="1500" spc="21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можна</a:t>
            </a:r>
            <a:r>
              <a:rPr lang="ru-RU" sz="1500" spc="2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вважати</a:t>
            </a:r>
            <a:r>
              <a:rPr lang="ru-RU" sz="1500" dirty="0" smtClean="0">
                <a:latin typeface="Times New Roman"/>
                <a:cs typeface="Times New Roman"/>
              </a:rPr>
              <a:t>,</a:t>
            </a:r>
            <a:r>
              <a:rPr lang="ru-RU" sz="1500" spc="22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що</a:t>
            </a:r>
            <a:r>
              <a:rPr lang="ru-RU" sz="1500" spc="22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процес</a:t>
            </a:r>
            <a:r>
              <a:rPr lang="ru-RU" sz="1500" spc="2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навчання</a:t>
            </a:r>
            <a:r>
              <a:rPr lang="ru-RU" sz="1500" spc="22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завершений,</a:t>
            </a:r>
            <a:r>
              <a:rPr lang="ru-RU" sz="1500" spc="22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оскільки</a:t>
            </a:r>
            <a:r>
              <a:rPr lang="ru-RU" sz="1500" spc="22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ще</a:t>
            </a:r>
            <a:r>
              <a:rPr lang="ru-RU" sz="1500" spc="21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залишилися</a:t>
            </a:r>
            <a:r>
              <a:rPr lang="ru-RU" sz="1500" spc="220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smtClean="0">
                <a:latin typeface="Times New Roman"/>
                <a:cs typeface="Times New Roman"/>
              </a:rPr>
              <a:t>"</a:t>
            </a:r>
            <a:r>
              <a:rPr lang="ru-RU" sz="1500" spc="-10" dirty="0" err="1" smtClean="0">
                <a:latin typeface="Times New Roman"/>
                <a:cs typeface="Times New Roman"/>
              </a:rPr>
              <a:t>порожні</a:t>
            </a:r>
            <a:r>
              <a:rPr lang="ru-RU" sz="1500" spc="-10" dirty="0" smtClean="0">
                <a:latin typeface="Times New Roman"/>
                <a:cs typeface="Times New Roman"/>
              </a:rPr>
              <a:t>" </a:t>
            </a:r>
            <a:r>
              <a:rPr lang="ru-RU" sz="1500" dirty="0" err="1" smtClean="0">
                <a:latin typeface="Times New Roman"/>
                <a:cs typeface="Times New Roman"/>
              </a:rPr>
              <a:t>частини</a:t>
            </a:r>
            <a:r>
              <a:rPr lang="ru-RU" sz="1500" spc="33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площини</a:t>
            </a:r>
            <a:r>
              <a:rPr lang="ru-RU" sz="1500" dirty="0" smtClean="0">
                <a:latin typeface="Times New Roman"/>
                <a:cs typeface="Times New Roman"/>
              </a:rPr>
              <a:t>.</a:t>
            </a:r>
            <a:r>
              <a:rPr lang="ru-RU" sz="1500" spc="33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Для</a:t>
            </a:r>
            <a:r>
              <a:rPr lang="ru-RU" sz="1500" spc="33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їх</a:t>
            </a:r>
            <a:r>
              <a:rPr lang="ru-RU" sz="1500" spc="35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вилучення</a:t>
            </a:r>
            <a:r>
              <a:rPr lang="ru-RU" sz="1500" spc="33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використовується</a:t>
            </a:r>
            <a:r>
              <a:rPr lang="ru-RU" sz="1500" spc="33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гіпотеза</a:t>
            </a:r>
            <a:r>
              <a:rPr lang="ru-RU" sz="1500" spc="33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компактності</a:t>
            </a:r>
            <a:r>
              <a:rPr lang="ru-RU" sz="1500" dirty="0" smtClean="0">
                <a:latin typeface="Times New Roman"/>
                <a:cs typeface="Times New Roman"/>
              </a:rPr>
              <a:t>.</a:t>
            </a:r>
            <a:r>
              <a:rPr lang="ru-RU" sz="1500" spc="34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Природнім</a:t>
            </a:r>
            <a:r>
              <a:rPr lang="ru-RU" sz="1500" spc="33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є</a:t>
            </a:r>
            <a:r>
              <a:rPr lang="ru-RU" sz="1500" spc="340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err="1" smtClean="0">
                <a:latin typeface="Times New Roman"/>
                <a:cs typeface="Times New Roman"/>
              </a:rPr>
              <a:t>віднести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"</a:t>
            </a:r>
            <a:r>
              <a:rPr lang="ru-RU" sz="1500" dirty="0" err="1" smtClean="0">
                <a:latin typeface="Times New Roman"/>
                <a:cs typeface="Times New Roman"/>
              </a:rPr>
              <a:t>порожні</a:t>
            </a:r>
            <a:r>
              <a:rPr lang="ru-RU" sz="1500" dirty="0" smtClean="0">
                <a:latin typeface="Times New Roman"/>
                <a:cs typeface="Times New Roman"/>
              </a:rPr>
              <a:t>"</a:t>
            </a:r>
            <a:r>
              <a:rPr lang="ru-RU" sz="1500" spc="9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області</a:t>
            </a:r>
            <a:r>
              <a:rPr lang="ru-RU" sz="1500" spc="114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до</a:t>
            </a:r>
            <a:r>
              <a:rPr lang="ru-RU" sz="1500" spc="114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того</a:t>
            </a:r>
            <a:r>
              <a:rPr lang="ru-RU" sz="1500" spc="114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образу,</a:t>
            </a:r>
            <a:r>
              <a:rPr lang="ru-RU" sz="1500" spc="12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що</a:t>
            </a:r>
            <a:r>
              <a:rPr lang="ru-RU" sz="1500" spc="1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і</a:t>
            </a:r>
            <a:r>
              <a:rPr lang="ru-RU" sz="1500" spc="12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яка-небудь</a:t>
            </a:r>
            <a:r>
              <a:rPr lang="ru-RU" sz="1500" spc="114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суміжна</a:t>
            </a:r>
            <a:r>
              <a:rPr lang="ru-RU" sz="1500" spc="12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зафарбована</a:t>
            </a:r>
            <a:r>
              <a:rPr lang="ru-RU" sz="1500" spc="1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частина</a:t>
            </a:r>
            <a:r>
              <a:rPr lang="ru-RU" sz="1500" dirty="0" smtClean="0">
                <a:latin typeface="Times New Roman"/>
                <a:cs typeface="Times New Roman"/>
              </a:rPr>
              <a:t>.</a:t>
            </a:r>
            <a:r>
              <a:rPr lang="ru-RU" sz="1500" spc="13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Цей</a:t>
            </a:r>
            <a:r>
              <a:rPr lang="ru-RU" sz="1500" spc="114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процес</a:t>
            </a:r>
            <a:r>
              <a:rPr lang="ru-RU" sz="1500" spc="110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err="1" smtClean="0">
                <a:latin typeface="Times New Roman"/>
                <a:cs typeface="Times New Roman"/>
              </a:rPr>
              <a:t>називають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процесом</a:t>
            </a:r>
            <a:r>
              <a:rPr lang="ru-RU" sz="1500" spc="39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вилучення</a:t>
            </a:r>
            <a:r>
              <a:rPr lang="ru-RU" sz="1500" spc="40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зайвих</a:t>
            </a:r>
            <a:r>
              <a:rPr lang="ru-RU" sz="1500" spc="39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частин</a:t>
            </a:r>
            <a:r>
              <a:rPr lang="ru-RU" sz="1500" dirty="0" smtClean="0">
                <a:latin typeface="Times New Roman"/>
                <a:cs typeface="Times New Roman"/>
              </a:rPr>
              <a:t>.</a:t>
            </a:r>
            <a:r>
              <a:rPr lang="ru-RU" sz="1500" spc="42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Для</a:t>
            </a:r>
            <a:r>
              <a:rPr lang="ru-RU" sz="1500" spc="39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деяких</a:t>
            </a:r>
            <a:r>
              <a:rPr lang="ru-RU" sz="1500" spc="409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вільних</a:t>
            </a:r>
            <a:r>
              <a:rPr lang="ru-RU" sz="1500" spc="40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частин</a:t>
            </a:r>
            <a:r>
              <a:rPr lang="ru-RU" sz="1500" spc="39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площини</a:t>
            </a:r>
            <a:r>
              <a:rPr lang="ru-RU" sz="1500" spc="39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цей</a:t>
            </a:r>
            <a:r>
              <a:rPr lang="ru-RU" sz="1500" spc="39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процес</a:t>
            </a:r>
            <a:r>
              <a:rPr lang="ru-RU" sz="1500" spc="385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err="1" smtClean="0">
                <a:latin typeface="Times New Roman"/>
                <a:cs typeface="Times New Roman"/>
              </a:rPr>
              <a:t>однозначний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(область </a:t>
            </a:r>
            <a:r>
              <a:rPr lang="ru-RU" sz="1500" dirty="0" err="1" smtClean="0">
                <a:latin typeface="Times New Roman"/>
                <a:cs typeface="Times New Roman"/>
              </a:rPr>
              <a:t>α</a:t>
            </a:r>
            <a:r>
              <a:rPr lang="ru-RU" sz="1500" spc="-10" dirty="0" err="1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на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рис.</a:t>
            </a:r>
            <a:r>
              <a:rPr lang="ru-RU" sz="1500" spc="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10),</a:t>
            </a:r>
            <a:r>
              <a:rPr lang="ru-RU" sz="1500" spc="-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для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інших</a:t>
            </a:r>
            <a:r>
              <a:rPr lang="ru-RU" sz="1500" spc="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—</a:t>
            </a:r>
            <a:r>
              <a:rPr lang="ru-RU" sz="1500" spc="-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ні</a:t>
            </a:r>
            <a:r>
              <a:rPr lang="ru-RU" sz="1500" spc="-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(</a:t>
            </a:r>
            <a:r>
              <a:rPr lang="ru-RU" sz="1500" dirty="0" err="1" smtClean="0">
                <a:latin typeface="Times New Roman"/>
                <a:cs typeface="Times New Roman"/>
              </a:rPr>
              <a:t>усі</a:t>
            </a:r>
            <a:r>
              <a:rPr lang="ru-RU" sz="150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області</a:t>
            </a:r>
            <a:r>
              <a:rPr lang="ru-RU" sz="1500" spc="-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на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рис.</a:t>
            </a:r>
            <a:r>
              <a:rPr lang="ru-RU" sz="1500" spc="-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2).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Рекомендується</a:t>
            </a:r>
            <a:r>
              <a:rPr lang="ru-RU" sz="1500" spc="-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проводити</a:t>
            </a:r>
            <a:r>
              <a:rPr lang="ru-RU" sz="1500" spc="-5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це</a:t>
            </a:r>
            <a:r>
              <a:rPr lang="ru-RU" sz="1500" spc="-5" dirty="0" smtClean="0">
                <a:latin typeface="Times New Roman"/>
                <a:cs typeface="Times New Roman"/>
              </a:rPr>
              <a:t> </a:t>
            </a:r>
            <a:r>
              <a:rPr lang="ru-RU" sz="1500" spc="-10" dirty="0" err="1" smtClean="0">
                <a:latin typeface="Times New Roman"/>
                <a:cs typeface="Times New Roman"/>
              </a:rPr>
              <a:t>вилучення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поступово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проглядаючи</a:t>
            </a:r>
            <a:r>
              <a:rPr lang="ru-RU" sz="150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усі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гіперплощини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(</a:t>
            </a:r>
            <a:r>
              <a:rPr lang="ru-RU" sz="1500" dirty="0" err="1" smtClean="0">
                <a:latin typeface="Times New Roman"/>
                <a:cs typeface="Times New Roman"/>
              </a:rPr>
              <a:t>прямі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на</a:t>
            </a:r>
            <a:r>
              <a:rPr lang="ru-RU" sz="1500" spc="-1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рис.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2)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та</a:t>
            </a:r>
            <a:r>
              <a:rPr lang="ru-RU" sz="1500" spc="-15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"</a:t>
            </a:r>
            <a:r>
              <a:rPr lang="ru-RU" sz="1500" dirty="0" err="1" smtClean="0">
                <a:latin typeface="Times New Roman"/>
                <a:cs typeface="Times New Roman"/>
              </a:rPr>
              <a:t>порожні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шматки",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err="1" smtClean="0">
                <a:latin typeface="Times New Roman"/>
                <a:cs typeface="Times New Roman"/>
              </a:rPr>
              <a:t>які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до</a:t>
            </a:r>
            <a:r>
              <a:rPr lang="ru-RU" sz="1500" spc="-10" dirty="0" smtClean="0"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latin typeface="Times New Roman"/>
                <a:cs typeface="Times New Roman"/>
              </a:rPr>
              <a:t>них </a:t>
            </a:r>
            <a:r>
              <a:rPr lang="ru-RU" sz="1500" spc="-10" dirty="0" err="1" smtClean="0">
                <a:latin typeface="Times New Roman"/>
                <a:cs typeface="Times New Roman"/>
              </a:rPr>
              <a:t>прилягають</a:t>
            </a:r>
            <a:r>
              <a:rPr lang="ru-RU" sz="1500" spc="-10" dirty="0" smtClean="0">
                <a:latin typeface="Times New Roman"/>
                <a:cs typeface="Times New Roman"/>
              </a:rPr>
              <a:t>.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1403648" y="2348880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Рис. 1</a:t>
            </a:r>
            <a:endParaRPr lang="ru-RU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85213" y="0"/>
            <a:ext cx="458787" cy="3254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9152" tIns="54576" rIns="109152" bIns="54576">
            <a:spAutoFit/>
          </a:bodyPr>
          <a:lstStyle/>
          <a:p>
            <a:pPr algn="ctr" defTabSz="1092200">
              <a:spcBef>
                <a:spcPct val="50000"/>
              </a:spcBef>
            </a:pPr>
            <a:r>
              <a:rPr lang="uk-UA" sz="1400" dirty="0" smtClean="0"/>
              <a:t>9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49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13225</TotalTime>
  <Words>6161</Words>
  <Application>Microsoft Office PowerPoint</Application>
  <PresentationFormat>Экран (4:3)</PresentationFormat>
  <Paragraphs>396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Воздушный поток</vt:lpstr>
      <vt:lpstr>Слайд 1</vt:lpstr>
      <vt:lpstr>Зміст</vt:lpstr>
      <vt:lpstr>1. Перетворення зорових образів у цифровий вид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HP</cp:lastModifiedBy>
  <cp:revision>368</cp:revision>
  <dcterms:created xsi:type="dcterms:W3CDTF">2012-11-04T15:13:11Z</dcterms:created>
  <dcterms:modified xsi:type="dcterms:W3CDTF">2025-02-13T22:19:24Z</dcterms:modified>
</cp:coreProperties>
</file>