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1993" r:id="rId2"/>
    <p:sldId id="1996" r:id="rId3"/>
    <p:sldId id="2032" r:id="rId4"/>
    <p:sldId id="2007" r:id="rId5"/>
    <p:sldId id="2009" r:id="rId6"/>
    <p:sldId id="2010" r:id="rId7"/>
    <p:sldId id="2011" r:id="rId8"/>
    <p:sldId id="2012" r:id="rId9"/>
    <p:sldId id="1994" r:id="rId10"/>
    <p:sldId id="2013" r:id="rId11"/>
    <p:sldId id="2008" r:id="rId12"/>
    <p:sldId id="2014" r:id="rId13"/>
    <p:sldId id="2031" r:id="rId14"/>
    <p:sldId id="2033" r:id="rId15"/>
    <p:sldId id="2034" r:id="rId16"/>
    <p:sldId id="2035" r:id="rId17"/>
    <p:sldId id="2037" r:id="rId18"/>
    <p:sldId id="2036" r:id="rId19"/>
    <p:sldId id="1999" r:id="rId20"/>
    <p:sldId id="2022" r:id="rId21"/>
    <p:sldId id="2023" r:id="rId22"/>
    <p:sldId id="2030" r:id="rId23"/>
    <p:sldId id="2015" r:id="rId24"/>
    <p:sldId id="2016" r:id="rId25"/>
    <p:sldId id="2017" r:id="rId26"/>
    <p:sldId id="2018" r:id="rId27"/>
    <p:sldId id="2019" r:id="rId28"/>
    <p:sldId id="2020" r:id="rId29"/>
    <p:sldId id="2021" r:id="rId30"/>
    <p:sldId id="2000" r:id="rId31"/>
    <p:sldId id="2001" r:id="rId32"/>
    <p:sldId id="2003" r:id="rId33"/>
    <p:sldId id="2006" r:id="rId34"/>
    <p:sldId id="1998" r:id="rId35"/>
    <p:sldId id="1997" r:id="rId36"/>
    <p:sldId id="2024" r:id="rId37"/>
    <p:sldId id="2025" r:id="rId38"/>
    <p:sldId id="2027" r:id="rId39"/>
    <p:sldId id="2026" r:id="rId40"/>
    <p:sldId id="2028" r:id="rId41"/>
    <p:sldId id="2029" r:id="rId42"/>
  </p:sldIdLst>
  <p:sldSz cx="12192000" cy="6858000"/>
  <p:notesSz cx="6858000" cy="9144000"/>
  <p:custDataLst>
    <p:tags r:id="rId4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D0"/>
    <a:srgbClr val="CE9A00"/>
    <a:srgbClr val="084F7F"/>
    <a:srgbClr val="FFB100"/>
    <a:srgbClr val="7AFF04"/>
    <a:srgbClr val="97E025"/>
    <a:srgbClr val="1792CD"/>
    <a:srgbClr val="FF483A"/>
    <a:srgbClr val="595959"/>
    <a:srgbClr val="C0A5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53" autoAdjust="0"/>
    <p:restoredTop sz="94683"/>
  </p:normalViewPr>
  <p:slideViewPr>
    <p:cSldViewPr snapToGrid="0" snapToObjects="1">
      <p:cViewPr varScale="1">
        <p:scale>
          <a:sx n="88" d="100"/>
          <a:sy n="88" d="100"/>
        </p:scale>
        <p:origin x="13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50781-EA0A-6840-A031-618FEA039853}" type="datetimeFigureOut">
              <a:rPr lang="ru-RU" smtClean="0"/>
              <a:t>25.11.2021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7AD9F9-5A30-7E41-993B-CA73F8DD231A}" type="slidenum">
              <a:rPr lang="ru-RU" smtClean="0"/>
              <a:t>‹#›</a:t>
            </a:fld>
            <a:endParaRPr lang="ru-RU"/>
          </a:p>
        </p:txBody>
      </p:sp>
    </p:spTree>
    <p:extLst>
      <p:ext uri="{BB962C8B-B14F-4D97-AF65-F5344CB8AC3E}">
        <p14:creationId xmlns:p14="http://schemas.microsoft.com/office/powerpoint/2010/main" val="135984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2048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46662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95408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992268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499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2F8002AE-5C23-7742-8686-009C6A3B4FEE}"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655950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2F8002AE-5C23-7742-8686-009C6A3B4FEE}" type="datetimeFigureOut">
              <a:rPr lang="ru-RU" smtClean="0"/>
              <a:t>25.11.2021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2299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2F8002AE-5C23-7742-8686-009C6A3B4FEE}" type="datetimeFigureOut">
              <a:rPr lang="ru-RU" smtClean="0"/>
              <a:t>25.11.2021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16295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8002AE-5C23-7742-8686-009C6A3B4FEE}" type="datetimeFigureOut">
              <a:rPr lang="ru-RU" smtClean="0"/>
              <a:t>25.11.2021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1568921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6378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2F8002AE-5C23-7742-8686-009C6A3B4FEE}" type="datetimeFigureOut">
              <a:rPr lang="ru-RU" smtClean="0"/>
              <a:t>25.11.2021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CA68E0B-1315-534E-81D8-698168CF9F2D}" type="slidenum">
              <a:rPr lang="ru-RU" smtClean="0"/>
              <a:t>‹#›</a:t>
            </a:fld>
            <a:endParaRPr lang="ru-RU"/>
          </a:p>
        </p:txBody>
      </p:sp>
    </p:spTree>
    <p:extLst>
      <p:ext uri="{BB962C8B-B14F-4D97-AF65-F5344CB8AC3E}">
        <p14:creationId xmlns:p14="http://schemas.microsoft.com/office/powerpoint/2010/main" val="2036986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8002AE-5C23-7742-8686-009C6A3B4FEE}" type="datetimeFigureOut">
              <a:rPr lang="ru-RU" smtClean="0"/>
              <a:t>25.11.2021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68E0B-1315-534E-81D8-698168CF9F2D}" type="slidenum">
              <a:rPr lang="ru-RU" smtClean="0"/>
              <a:t>‹#›</a:t>
            </a:fld>
            <a:endParaRPr lang="ru-RU"/>
          </a:p>
        </p:txBody>
      </p:sp>
    </p:spTree>
    <p:extLst>
      <p:ext uri="{BB962C8B-B14F-4D97-AF65-F5344CB8AC3E}">
        <p14:creationId xmlns:p14="http://schemas.microsoft.com/office/powerpoint/2010/main" val="288135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uk.wikipedia.org/wiki/%D0%90%D0%BD%D0%B3%D0%BB%D1%96%D0%B9%D1%81%D1%8C%D0%BA%D0%B0_%D0%BC%D0%BE%D0%B2%D0%B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uk.wikipedia.org/wiki/22_%D1%87%D0%B5%D1%80%D0%B2%D0%BD%D1%8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uk.wikipedia.org/wiki/SkyTeam" TargetMode="External"/><Relationship Id="rId2" Type="http://schemas.openxmlformats.org/officeDocument/2006/relationships/hyperlink" Target="https://uk.wikipedia.org/wiki/Star_Alliance"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uk.wikipedia.org/wiki/%D0%9A%D0%BE%D0%B4-%D1%88%D0%B5%D1%80%D1%96%D0%BD%D0%B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uk.wikipedia.org/wiki/%D0%93%D1%80%D0%B8%D1%86%D1%96%D0%B2" TargetMode="External"/><Relationship Id="rId2" Type="http://schemas.openxmlformats.org/officeDocument/2006/relationships/hyperlink" Target="https://uk.wikipedia.org/wiki/%D0%9A%D0%BE%D0%BB%D0%B8%D0%B1%D0%B0%D1%97%D0%B2%D0%BA%D0%B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3590223"/>
            <a:ext cx="11330943" cy="1748872"/>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Тема 1</a:t>
            </a:r>
            <a:r>
              <a:rPr lang="uk-UA" sz="6600" b="1" dirty="0">
                <a:solidFill>
                  <a:schemeClr val="tx1">
                    <a:lumMod val="75000"/>
                    <a:lumOff val="25000"/>
                  </a:schemeClr>
                </a:solidFill>
                <a:latin typeface="ALS Sector Regular" pitchFamily="50" charset="0"/>
                <a:ea typeface="ALS Sector Stencil" charset="0"/>
                <a:cs typeface="ALS Sector Regular" pitchFamily="50" charset="0"/>
              </a:rPr>
              <a:t>3</a:t>
            </a:r>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 Інтеграція та глобалізація туристичного бізнесу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156140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471258" y="2915820"/>
            <a:ext cx="1593783" cy="1325563"/>
          </a:xfrm>
        </p:spPr>
        <p:txBody>
          <a:bodyPr>
            <a:noAutofit/>
          </a:bodyPr>
          <a:lstStyle/>
          <a:p>
            <a:pPr algn="ctr"/>
            <a:r>
              <a:rPr lang="uk-UA" sz="2800" dirty="0" smtClean="0"/>
              <a:t>Моделі інтеграції</a:t>
            </a:r>
            <a:endParaRPr lang="ru-RU" sz="2800" dirty="0"/>
          </a:p>
        </p:txBody>
      </p:sp>
      <p:pic>
        <p:nvPicPr>
          <p:cNvPr id="2050" name="Picture 2" descr="Інтеграція в туризмі: а - вертикальна; б - горизонтальн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883" y="365125"/>
            <a:ext cx="5975717" cy="552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12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r>
              <a:rPr lang="ru-RU" dirty="0"/>
              <a:t>Вертикальна </a:t>
            </a:r>
            <a:r>
              <a:rPr lang="ru-RU" dirty="0" err="1"/>
              <a:t>інтеграція</a:t>
            </a:r>
            <a:r>
              <a:rPr lang="ru-RU" dirty="0"/>
              <a:t> </a:t>
            </a:r>
            <a:r>
              <a:rPr lang="ru-RU" dirty="0" err="1"/>
              <a:t>дає</a:t>
            </a:r>
            <a:r>
              <a:rPr lang="ru-RU" dirty="0"/>
              <a:t> </a:t>
            </a:r>
            <a:r>
              <a:rPr lang="ru-RU" dirty="0" err="1"/>
              <a:t>можливість</a:t>
            </a:r>
            <a:r>
              <a:rPr lang="ru-RU" dirty="0"/>
              <a:t> </a:t>
            </a:r>
            <a:r>
              <a:rPr lang="ru-RU" dirty="0" err="1"/>
              <a:t>туристичній</a:t>
            </a:r>
            <a:r>
              <a:rPr lang="ru-RU" dirty="0"/>
              <a:t> </a:t>
            </a:r>
            <a:r>
              <a:rPr lang="ru-RU" dirty="0" err="1"/>
              <a:t>організації</a:t>
            </a:r>
            <a:r>
              <a:rPr lang="ru-RU" dirty="0"/>
              <a:t> </a:t>
            </a:r>
            <a:r>
              <a:rPr lang="ru-RU" dirty="0" err="1"/>
              <a:t>отримати</a:t>
            </a:r>
            <a:r>
              <a:rPr lang="ru-RU" dirty="0"/>
              <a:t> </a:t>
            </a:r>
            <a:r>
              <a:rPr lang="ru-RU" dirty="0" err="1"/>
              <a:t>владу</a:t>
            </a:r>
            <a:r>
              <a:rPr lang="ru-RU" dirty="0"/>
              <a:t> на </a:t>
            </a:r>
            <a:r>
              <a:rPr lang="ru-RU" dirty="0" err="1"/>
              <a:t>всіх</a:t>
            </a:r>
            <a:r>
              <a:rPr lang="ru-RU" dirty="0"/>
              <a:t> </a:t>
            </a:r>
            <a:r>
              <a:rPr lang="ru-RU" dirty="0" err="1"/>
              <a:t>етапах</a:t>
            </a:r>
            <a:r>
              <a:rPr lang="ru-RU" dirty="0"/>
              <a:t> </a:t>
            </a:r>
            <a:r>
              <a:rPr lang="ru-RU" dirty="0" err="1"/>
              <a:t>створення</a:t>
            </a:r>
            <a:r>
              <a:rPr lang="ru-RU" dirty="0"/>
              <a:t> та </a:t>
            </a:r>
            <a:r>
              <a:rPr lang="ru-RU" dirty="0" err="1"/>
              <a:t>дистрибуції</a:t>
            </a:r>
            <a:r>
              <a:rPr lang="ru-RU" dirty="0"/>
              <a:t> продукту, </a:t>
            </a:r>
            <a:r>
              <a:rPr lang="ru-RU" dirty="0" err="1"/>
              <a:t>стандартизувати</a:t>
            </a:r>
            <a:r>
              <a:rPr lang="ru-RU" dirty="0"/>
              <a:t> </a:t>
            </a:r>
            <a:r>
              <a:rPr lang="ru-RU" dirty="0" err="1"/>
              <a:t>процеси</a:t>
            </a:r>
            <a:r>
              <a:rPr lang="ru-RU" dirty="0"/>
              <a:t> </a:t>
            </a:r>
            <a:r>
              <a:rPr lang="ru-RU" dirty="0" err="1"/>
              <a:t>надання</a:t>
            </a:r>
            <a:r>
              <a:rPr lang="ru-RU" dirty="0"/>
              <a:t> </a:t>
            </a:r>
            <a:r>
              <a:rPr lang="ru-RU" dirty="0" err="1"/>
              <a:t>послуг</a:t>
            </a:r>
            <a:r>
              <a:rPr lang="ru-RU" dirty="0"/>
              <a:t> та </a:t>
            </a:r>
            <a:r>
              <a:rPr lang="ru-RU" dirty="0" err="1"/>
              <a:t>контролювати</a:t>
            </a:r>
            <a:r>
              <a:rPr lang="ru-RU" dirty="0"/>
              <a:t> </a:t>
            </a:r>
            <a:r>
              <a:rPr lang="ru-RU" dirty="0" err="1"/>
              <a:t>рівень</a:t>
            </a:r>
            <a:r>
              <a:rPr lang="ru-RU" dirty="0"/>
              <a:t> </a:t>
            </a:r>
            <a:r>
              <a:rPr lang="ru-RU" dirty="0" err="1"/>
              <a:t>цін</a:t>
            </a:r>
            <a:r>
              <a:rPr lang="ru-RU" dirty="0"/>
              <a:t> і </a:t>
            </a:r>
            <a:r>
              <a:rPr lang="ru-RU" dirty="0" err="1"/>
              <a:t>якості</a:t>
            </a:r>
            <a:r>
              <a:rPr lang="ru-RU" dirty="0"/>
              <a:t>, </a:t>
            </a:r>
            <a:r>
              <a:rPr lang="ru-RU" dirty="0" err="1"/>
              <a:t>забезпечити</a:t>
            </a:r>
            <a:r>
              <a:rPr lang="ru-RU" dirty="0"/>
              <a:t> </a:t>
            </a:r>
            <a:r>
              <a:rPr lang="ru-RU" dirty="0" err="1"/>
              <a:t>високе</a:t>
            </a:r>
            <a:r>
              <a:rPr lang="ru-RU" dirty="0"/>
              <a:t> </a:t>
            </a:r>
            <a:r>
              <a:rPr lang="ru-RU" dirty="0" err="1"/>
              <a:t>завантаження</a:t>
            </a:r>
            <a:r>
              <a:rPr lang="ru-RU" dirty="0"/>
              <a:t> </a:t>
            </a:r>
            <a:r>
              <a:rPr lang="ru-RU" dirty="0" err="1"/>
              <a:t>власних</a:t>
            </a:r>
            <a:r>
              <a:rPr lang="ru-RU" dirty="0"/>
              <a:t> </a:t>
            </a:r>
            <a:r>
              <a:rPr lang="ru-RU" dirty="0" err="1"/>
              <a:t>потужностей</a:t>
            </a:r>
            <a:r>
              <a:rPr lang="ru-RU" dirty="0" smtClean="0"/>
              <a:t>.</a:t>
            </a:r>
          </a:p>
          <a:p>
            <a:r>
              <a:rPr lang="ru-RU" dirty="0" smtClean="0"/>
              <a:t>Горизонтальна </a:t>
            </a:r>
            <a:r>
              <a:rPr lang="ru-RU" dirty="0" err="1"/>
              <a:t>інтеграція</a:t>
            </a:r>
            <a:r>
              <a:rPr lang="ru-RU" dirty="0"/>
              <a:t> – </a:t>
            </a:r>
            <a:r>
              <a:rPr lang="ru-RU" dirty="0" err="1"/>
              <a:t>інтегрування</a:t>
            </a:r>
            <a:r>
              <a:rPr lang="ru-RU" dirty="0"/>
              <a:t> </a:t>
            </a:r>
            <a:r>
              <a:rPr lang="ru-RU" dirty="0" err="1"/>
              <a:t>однотипних</a:t>
            </a:r>
            <a:r>
              <a:rPr lang="ru-RU" dirty="0"/>
              <a:t> </a:t>
            </a:r>
            <a:r>
              <a:rPr lang="ru-RU" dirty="0" err="1"/>
              <a:t>підприємств</a:t>
            </a:r>
            <a:r>
              <a:rPr lang="ru-RU" dirty="0"/>
              <a:t>, </a:t>
            </a:r>
            <a:r>
              <a:rPr lang="ru-RU" dirty="0" err="1"/>
              <a:t>що</a:t>
            </a:r>
            <a:r>
              <a:rPr lang="ru-RU" dirty="0"/>
              <a:t> належать до одного </a:t>
            </a:r>
            <a:r>
              <a:rPr lang="ru-RU" dirty="0" err="1"/>
              <a:t>рівня</a:t>
            </a:r>
            <a:r>
              <a:rPr lang="ru-RU" dirty="0"/>
              <a:t> в </a:t>
            </a:r>
            <a:r>
              <a:rPr lang="ru-RU" dirty="0" err="1"/>
              <a:t>ланцюгу</a:t>
            </a:r>
            <a:r>
              <a:rPr lang="ru-RU" dirty="0"/>
              <a:t> </a:t>
            </a:r>
            <a:r>
              <a:rPr lang="ru-RU" dirty="0" err="1"/>
              <a:t>створення</a:t>
            </a:r>
            <a:r>
              <a:rPr lang="ru-RU" dirty="0"/>
              <a:t> </a:t>
            </a:r>
            <a:r>
              <a:rPr lang="ru-RU" dirty="0" err="1"/>
              <a:t>вартості</a:t>
            </a:r>
            <a:r>
              <a:rPr lang="ru-RU" dirty="0"/>
              <a:t> і є </a:t>
            </a:r>
            <a:r>
              <a:rPr lang="ru-RU" dirty="0" err="1"/>
              <a:t>між</a:t>
            </a:r>
            <a:r>
              <a:rPr lang="ru-RU" dirty="0"/>
              <a:t> собою конкурентами. Дана </a:t>
            </a:r>
            <a:r>
              <a:rPr lang="ru-RU" dirty="0" err="1"/>
              <a:t>конкуренція</a:t>
            </a:r>
            <a:r>
              <a:rPr lang="ru-RU" dirty="0"/>
              <a:t> </a:t>
            </a:r>
            <a:r>
              <a:rPr lang="ru-RU" dirty="0" err="1"/>
              <a:t>проявляється</a:t>
            </a:r>
            <a:r>
              <a:rPr lang="ru-RU" dirty="0"/>
              <a:t> у тому, </a:t>
            </a:r>
            <a:r>
              <a:rPr lang="ru-RU" dirty="0" err="1"/>
              <a:t>що</a:t>
            </a:r>
            <a:r>
              <a:rPr lang="ru-RU" dirty="0"/>
              <a:t> </a:t>
            </a:r>
            <a:r>
              <a:rPr lang="ru-RU" dirty="0" err="1"/>
              <a:t>підприємства</a:t>
            </a:r>
            <a:r>
              <a:rPr lang="ru-RU" dirty="0"/>
              <a:t> </a:t>
            </a:r>
            <a:r>
              <a:rPr lang="ru-RU" dirty="0" err="1"/>
              <a:t>пропонують</a:t>
            </a:r>
            <a:r>
              <a:rPr lang="ru-RU" dirty="0"/>
              <a:t> </a:t>
            </a:r>
            <a:r>
              <a:rPr lang="ru-RU" dirty="0" err="1"/>
              <a:t>однакові</a:t>
            </a:r>
            <a:r>
              <a:rPr lang="ru-RU" dirty="0"/>
              <a:t> </a:t>
            </a:r>
            <a:r>
              <a:rPr lang="ru-RU" dirty="0" err="1"/>
              <a:t>або</a:t>
            </a:r>
            <a:r>
              <a:rPr lang="ru-RU" dirty="0"/>
              <a:t> </a:t>
            </a:r>
            <a:r>
              <a:rPr lang="ru-RU" dirty="0" err="1"/>
              <a:t>подібні</a:t>
            </a:r>
            <a:r>
              <a:rPr lang="ru-RU" dirty="0"/>
              <a:t> </a:t>
            </a:r>
            <a:r>
              <a:rPr lang="ru-RU" dirty="0" err="1"/>
              <a:t>продукти</a:t>
            </a:r>
            <a:r>
              <a:rPr lang="ru-RU" dirty="0"/>
              <a:t>, </a:t>
            </a:r>
            <a:r>
              <a:rPr lang="ru-RU" dirty="0" err="1"/>
              <a:t>однак</a:t>
            </a:r>
            <a:r>
              <a:rPr lang="ru-RU" dirty="0"/>
              <a:t> </a:t>
            </a:r>
            <a:r>
              <a:rPr lang="ru-RU" dirty="0" err="1"/>
              <a:t>працюють</a:t>
            </a:r>
            <a:r>
              <a:rPr lang="ru-RU" dirty="0"/>
              <a:t> на </a:t>
            </a:r>
            <a:r>
              <a:rPr lang="ru-RU" dirty="0" err="1"/>
              <a:t>різних</a:t>
            </a:r>
            <a:r>
              <a:rPr lang="ru-RU" dirty="0"/>
              <a:t> </a:t>
            </a:r>
            <a:r>
              <a:rPr lang="ru-RU" dirty="0" err="1"/>
              <a:t>географічних</a:t>
            </a:r>
            <a:r>
              <a:rPr lang="ru-RU" dirty="0"/>
              <a:t> ринках</a:t>
            </a:r>
          </a:p>
        </p:txBody>
      </p:sp>
    </p:spTree>
    <p:extLst>
      <p:ext uri="{BB962C8B-B14F-4D97-AF65-F5344CB8AC3E}">
        <p14:creationId xmlns:p14="http://schemas.microsoft.com/office/powerpoint/2010/main" val="2746168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164022"/>
            <a:ext cx="10515600" cy="1325563"/>
          </a:xfrm>
        </p:spPr>
        <p:txBody>
          <a:bodyPr>
            <a:normAutofit fontScale="90000"/>
          </a:bodyPr>
          <a:lstStyle/>
          <a:p>
            <a:r>
              <a:rPr lang="uk-UA" dirty="0" smtClean="0"/>
              <a:t>Інтеграція не завжди означає участь в капіталі або об’єднання капіталу. Вона здійснюється у двох формах:</a:t>
            </a:r>
            <a:endParaRPr lang="uk-UA" dirty="0"/>
          </a:p>
        </p:txBody>
      </p:sp>
      <p:sp>
        <p:nvSpPr>
          <p:cNvPr id="3" name="Объект 2"/>
          <p:cNvSpPr>
            <a:spLocks noGrp="1"/>
          </p:cNvSpPr>
          <p:nvPr>
            <p:ph idx="1"/>
          </p:nvPr>
        </p:nvSpPr>
        <p:spPr>
          <a:xfrm>
            <a:off x="838200" y="3259790"/>
            <a:ext cx="10515600" cy="2197735"/>
          </a:xfrm>
        </p:spPr>
        <p:txBody>
          <a:bodyPr/>
          <a:lstStyle/>
          <a:p>
            <a:r>
              <a:rPr lang="ru-RU" dirty="0" err="1" smtClean="0"/>
              <a:t>концентрація</a:t>
            </a:r>
            <a:r>
              <a:rPr lang="ru-RU" dirty="0" smtClean="0"/>
              <a:t> </a:t>
            </a:r>
            <a:r>
              <a:rPr lang="ru-RU" dirty="0"/>
              <a:t>(участь в </a:t>
            </a:r>
            <a:r>
              <a:rPr lang="ru-RU" dirty="0" err="1"/>
              <a:t>капіталі</a:t>
            </a:r>
            <a:r>
              <a:rPr lang="ru-RU" dirty="0"/>
              <a:t> </a:t>
            </a:r>
            <a:r>
              <a:rPr lang="ru-RU" dirty="0" err="1"/>
              <a:t>інших</a:t>
            </a:r>
            <a:r>
              <a:rPr lang="ru-RU" dirty="0"/>
              <a:t> </a:t>
            </a:r>
            <a:r>
              <a:rPr lang="ru-RU" dirty="0" err="1"/>
              <a:t>підприємств</a:t>
            </a:r>
            <a:r>
              <a:rPr lang="ru-RU" dirty="0"/>
              <a:t>, </a:t>
            </a:r>
            <a:r>
              <a:rPr lang="ru-RU" dirty="0" err="1"/>
              <a:t>злиття</a:t>
            </a:r>
            <a:r>
              <a:rPr lang="ru-RU" dirty="0"/>
              <a:t> </a:t>
            </a:r>
            <a:r>
              <a:rPr lang="ru-RU" dirty="0" err="1"/>
              <a:t>капіталу</a:t>
            </a:r>
            <a:r>
              <a:rPr lang="ru-RU" dirty="0"/>
              <a:t> </a:t>
            </a:r>
            <a:r>
              <a:rPr lang="ru-RU" dirty="0" err="1"/>
              <a:t>купівля</a:t>
            </a:r>
            <a:r>
              <a:rPr lang="ru-RU" dirty="0"/>
              <a:t> </a:t>
            </a:r>
            <a:r>
              <a:rPr lang="ru-RU" dirty="0" err="1"/>
              <a:t>підприємства</a:t>
            </a:r>
            <a:r>
              <a:rPr lang="ru-RU" dirty="0"/>
              <a:t>); </a:t>
            </a:r>
            <a:endParaRPr lang="ru-RU" dirty="0" smtClean="0"/>
          </a:p>
          <a:p>
            <a:r>
              <a:rPr lang="ru-RU" dirty="0" err="1" smtClean="0"/>
              <a:t>кооперування</a:t>
            </a:r>
            <a:r>
              <a:rPr lang="ru-RU" dirty="0" smtClean="0"/>
              <a:t> </a:t>
            </a:r>
            <a:r>
              <a:rPr lang="ru-RU" dirty="0"/>
              <a:t>(</a:t>
            </a:r>
            <a:r>
              <a:rPr lang="ru-RU" dirty="0" err="1"/>
              <a:t>кооперації</a:t>
            </a:r>
            <a:r>
              <a:rPr lang="ru-RU" dirty="0"/>
              <a:t>, </a:t>
            </a:r>
            <a:r>
              <a:rPr lang="ru-RU" dirty="0" err="1"/>
              <a:t>франчайзингові</a:t>
            </a:r>
            <a:r>
              <a:rPr lang="ru-RU" dirty="0"/>
              <a:t> </a:t>
            </a:r>
            <a:r>
              <a:rPr lang="ru-RU" dirty="0" err="1"/>
              <a:t>системи</a:t>
            </a:r>
            <a:r>
              <a:rPr lang="ru-RU" dirty="0"/>
              <a:t>, </a:t>
            </a:r>
            <a:r>
              <a:rPr lang="ru-RU" dirty="0" err="1"/>
              <a:t>стратегічні</a:t>
            </a:r>
            <a:r>
              <a:rPr lang="ru-RU" dirty="0"/>
              <a:t> </a:t>
            </a:r>
            <a:r>
              <a:rPr lang="ru-RU" dirty="0" err="1"/>
              <a:t>альянси</a:t>
            </a:r>
            <a:r>
              <a:rPr lang="ru-RU" dirty="0"/>
              <a:t>). </a:t>
            </a:r>
          </a:p>
        </p:txBody>
      </p:sp>
    </p:spTree>
    <p:extLst>
      <p:ext uri="{BB962C8B-B14F-4D97-AF65-F5344CB8AC3E}">
        <p14:creationId xmlns:p14="http://schemas.microsoft.com/office/powerpoint/2010/main" val="1481275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90411"/>
            <a:ext cx="10515600" cy="1325563"/>
          </a:xfrm>
        </p:spPr>
        <p:txBody>
          <a:bodyPr>
            <a:noAutofit/>
          </a:bodyPr>
          <a:lstStyle/>
          <a:p>
            <a:pPr algn="just"/>
            <a:r>
              <a:rPr lang="uk-UA" sz="3200" b="1" dirty="0" smtClean="0"/>
              <a:t>Холдингова компанія</a:t>
            </a:r>
            <a:r>
              <a:rPr lang="uk-UA" sz="3200" dirty="0" smtClean="0"/>
              <a:t>  — юридична особа, що є власниками інших юридичних осіб або здійснює контроль над такими юридичними особами як пов'язана особа.</a:t>
            </a:r>
            <a:endParaRPr lang="uk-UA" sz="3200" dirty="0"/>
          </a:p>
        </p:txBody>
      </p:sp>
      <p:sp>
        <p:nvSpPr>
          <p:cNvPr id="3" name="Объект 2"/>
          <p:cNvSpPr>
            <a:spLocks noGrp="1"/>
          </p:cNvSpPr>
          <p:nvPr>
            <p:ph idx="1"/>
          </p:nvPr>
        </p:nvSpPr>
        <p:spPr>
          <a:xfrm>
            <a:off x="838200" y="3327851"/>
            <a:ext cx="10515600" cy="2768146"/>
          </a:xfrm>
        </p:spPr>
        <p:txBody>
          <a:bodyPr/>
          <a:lstStyle/>
          <a:p>
            <a:pPr algn="just"/>
            <a:r>
              <a:rPr lang="uk-UA" dirty="0" smtClean="0"/>
              <a:t>Материнська компанія (</a:t>
            </a:r>
            <a:r>
              <a:rPr lang="uk-UA" dirty="0" err="1" smtClean="0">
                <a:hlinkClick r:id="rId2" tooltip="Англійська мова"/>
              </a:rPr>
              <a:t>англ</a:t>
            </a:r>
            <a:r>
              <a:rPr lang="uk-UA" dirty="0" smtClean="0">
                <a:hlinkClick r:id="rId2" tooltip="Англійська мова"/>
              </a:rPr>
              <a:t>.</a:t>
            </a:r>
            <a:r>
              <a:rPr lang="uk-UA" dirty="0" smtClean="0"/>
              <a:t> </a:t>
            </a:r>
            <a:r>
              <a:rPr lang="uk-UA" i="1" dirty="0" err="1" smtClean="0"/>
              <a:t>parent</a:t>
            </a:r>
            <a:r>
              <a:rPr lang="uk-UA" i="1" dirty="0" smtClean="0"/>
              <a:t> </a:t>
            </a:r>
            <a:r>
              <a:rPr lang="uk-UA" i="1" dirty="0" err="1" smtClean="0"/>
              <a:t>company</a:t>
            </a:r>
            <a:r>
              <a:rPr lang="uk-UA" dirty="0" smtClean="0"/>
              <a:t>) - підприємство, яке володіє більшістю акцій або більшістю у статутному капіталі дочірнього підприємства.</a:t>
            </a:r>
          </a:p>
          <a:p>
            <a:pPr algn="just"/>
            <a:r>
              <a:rPr lang="uk-UA" dirty="0" smtClean="0"/>
              <a:t>Дочірнє підприємство (</a:t>
            </a:r>
            <a:r>
              <a:rPr lang="uk-UA" dirty="0" err="1" smtClean="0">
                <a:hlinkClick r:id="rId2" tooltip="Англійська мова"/>
              </a:rPr>
              <a:t>англ</a:t>
            </a:r>
            <a:r>
              <a:rPr lang="uk-UA" dirty="0" smtClean="0">
                <a:hlinkClick r:id="rId2" tooltip="Англійська мова"/>
              </a:rPr>
              <a:t>.</a:t>
            </a:r>
            <a:r>
              <a:rPr lang="uk-UA" dirty="0" smtClean="0"/>
              <a:t> </a:t>
            </a:r>
            <a:r>
              <a:rPr lang="uk-UA" i="1" dirty="0" err="1" smtClean="0"/>
              <a:t>subsidiary</a:t>
            </a:r>
            <a:r>
              <a:rPr lang="uk-UA" i="1" dirty="0" smtClean="0"/>
              <a:t> </a:t>
            </a:r>
            <a:r>
              <a:rPr lang="uk-UA" i="1" dirty="0" err="1" smtClean="0"/>
              <a:t>firm</a:t>
            </a:r>
            <a:r>
              <a:rPr lang="uk-UA" dirty="0" smtClean="0"/>
              <a:t>) — в широкому значенні — суб'єкт господарювання, який контролюється іншим суб'єктом господарювання. </a:t>
            </a:r>
            <a:endParaRPr lang="uk-UA" dirty="0"/>
          </a:p>
        </p:txBody>
      </p:sp>
    </p:spTree>
    <p:extLst>
      <p:ext uri="{BB962C8B-B14F-4D97-AF65-F5344CB8AC3E}">
        <p14:creationId xmlns:p14="http://schemas.microsoft.com/office/powerpoint/2010/main" val="298627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5029" y="2542268"/>
            <a:ext cx="10515600" cy="1325563"/>
          </a:xfrm>
        </p:spPr>
        <p:txBody>
          <a:bodyPr>
            <a:noAutofit/>
          </a:bodyPr>
          <a:lstStyle/>
          <a:p>
            <a:pPr algn="ctr"/>
            <a:r>
              <a:rPr lang="uk-UA" sz="3600" dirty="0" smtClean="0"/>
              <a:t>Консорціуми — це тимчасові статутні об'єднання промислового і банківського капіталу для досягнення спільної мети. Консорціум створюється на основі тимчасової угоди учасників об'єднання ресурсів та зусиль з метою фінансування здійснення певних завдань.</a:t>
            </a:r>
            <a:endParaRPr lang="uk-UA" sz="3600" dirty="0"/>
          </a:p>
        </p:txBody>
      </p:sp>
    </p:spTree>
    <p:extLst>
      <p:ext uri="{BB962C8B-B14F-4D97-AF65-F5344CB8AC3E}">
        <p14:creationId xmlns:p14="http://schemas.microsoft.com/office/powerpoint/2010/main" val="2451356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2372" y="2476954"/>
            <a:ext cx="10515600" cy="1325563"/>
          </a:xfrm>
        </p:spPr>
        <p:txBody>
          <a:bodyPr>
            <a:noAutofit/>
          </a:bodyPr>
          <a:lstStyle/>
          <a:p>
            <a:pPr algn="ctr"/>
            <a:r>
              <a:rPr lang="uk-UA" sz="3200" dirty="0" smtClean="0"/>
              <a:t>Стратегічний альянс передбачає домовленість незалежних фірм про досягнення певної комерційної мети для отримання синергетичного ефекту та розвитку взаємодоповнюючих ресурсних потенціалів компаній. Це передусім угода про спільне співробітництво між фірмами із стратегічними цілями, яка базується на довгострокових відносинах партнерів.</a:t>
            </a:r>
            <a:endParaRPr lang="uk-UA" sz="3200" dirty="0"/>
          </a:p>
        </p:txBody>
      </p:sp>
    </p:spTree>
    <p:extLst>
      <p:ext uri="{BB962C8B-B14F-4D97-AF65-F5344CB8AC3E}">
        <p14:creationId xmlns:p14="http://schemas.microsoft.com/office/powerpoint/2010/main" val="1660302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6685" y="1344839"/>
            <a:ext cx="6161315" cy="1325563"/>
          </a:xfrm>
        </p:spPr>
        <p:txBody>
          <a:bodyPr>
            <a:noAutofit/>
          </a:bodyPr>
          <a:lstStyle/>
          <a:p>
            <a:pPr algn="ctr"/>
            <a:r>
              <a:rPr lang="en-GB" sz="2400" b="1" dirty="0"/>
              <a:t>Star Alliance</a:t>
            </a:r>
            <a:r>
              <a:rPr lang="en-GB" sz="2400" dirty="0"/>
              <a:t> — </a:t>
            </a:r>
            <a:r>
              <a:rPr lang="uk-UA" sz="2400" dirty="0" smtClean="0"/>
              <a:t>найстаріший з існуючих, найбільший і найбільш представницький авіаційний альянс у світі. Штаб-квартира об'єднання знаходиться у Франкфурті, Німеччина, тут працюють близько 70 співробітників з більш ніж 20 різних країн.</a:t>
            </a:r>
            <a:endParaRPr lang="uk-UA" sz="2400" dirty="0"/>
          </a:p>
        </p:txBody>
      </p:sp>
      <p:pic>
        <p:nvPicPr>
          <p:cNvPr id="5" name="Рисунок 4"/>
          <p:cNvPicPr>
            <a:picLocks noChangeAspect="1"/>
          </p:cNvPicPr>
          <p:nvPr/>
        </p:nvPicPr>
        <p:blipFill>
          <a:blip r:embed="rId2"/>
          <a:stretch>
            <a:fillRect/>
          </a:stretch>
        </p:blipFill>
        <p:spPr>
          <a:xfrm>
            <a:off x="696685" y="3780747"/>
            <a:ext cx="4430598" cy="2554740"/>
          </a:xfrm>
          <a:prstGeom prst="rect">
            <a:avLst/>
          </a:prstGeom>
        </p:spPr>
      </p:pic>
      <p:pic>
        <p:nvPicPr>
          <p:cNvPr id="6" name="Рисунок 5"/>
          <p:cNvPicPr>
            <a:picLocks noChangeAspect="1"/>
          </p:cNvPicPr>
          <p:nvPr/>
        </p:nvPicPr>
        <p:blipFill rotWithShape="1">
          <a:blip r:embed="rId3"/>
          <a:srcRect l="9317" t="11300" r="65293" b="11041"/>
          <a:stretch/>
        </p:blipFill>
        <p:spPr>
          <a:xfrm>
            <a:off x="7984273" y="111511"/>
            <a:ext cx="3869473" cy="6657279"/>
          </a:xfrm>
          <a:prstGeom prst="rect">
            <a:avLst/>
          </a:prstGeom>
        </p:spPr>
      </p:pic>
    </p:spTree>
    <p:extLst>
      <p:ext uri="{BB962C8B-B14F-4D97-AF65-F5344CB8AC3E}">
        <p14:creationId xmlns:p14="http://schemas.microsoft.com/office/powerpoint/2010/main" val="557754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571" y="1550420"/>
            <a:ext cx="6662057" cy="1325563"/>
          </a:xfrm>
        </p:spPr>
        <p:txBody>
          <a:bodyPr>
            <a:noAutofit/>
          </a:bodyPr>
          <a:lstStyle/>
          <a:p>
            <a:pPr algn="ctr"/>
            <a:r>
              <a:rPr lang="en-GB" sz="3200" b="1" dirty="0" err="1"/>
              <a:t>SkyTeam</a:t>
            </a:r>
            <a:r>
              <a:rPr lang="en-GB" sz="3200" dirty="0"/>
              <a:t> — </a:t>
            </a:r>
            <a:r>
              <a:rPr lang="ru-RU" sz="3200" dirty="0" err="1"/>
              <a:t>другий</a:t>
            </a:r>
            <a:r>
              <a:rPr lang="ru-RU" sz="3200" dirty="0"/>
              <a:t> за величиною </a:t>
            </a:r>
            <a:r>
              <a:rPr lang="ru-RU" sz="3200" dirty="0" err="1"/>
              <a:t>авіаційний</a:t>
            </a:r>
            <a:r>
              <a:rPr lang="ru-RU" sz="3200" dirty="0"/>
              <a:t> альянс </a:t>
            </a:r>
            <a:r>
              <a:rPr lang="ru-RU" sz="3200" dirty="0" err="1"/>
              <a:t>після</a:t>
            </a:r>
            <a:r>
              <a:rPr lang="ru-RU" sz="3200" dirty="0"/>
              <a:t> </a:t>
            </a:r>
            <a:r>
              <a:rPr lang="en-GB" sz="3200" dirty="0"/>
              <a:t>Star Alliance, </a:t>
            </a:r>
            <a:r>
              <a:rPr lang="ru-RU" sz="3200" dirty="0" err="1"/>
              <a:t>створений</a:t>
            </a:r>
            <a:r>
              <a:rPr lang="ru-RU" sz="3200" dirty="0"/>
              <a:t> </a:t>
            </a:r>
            <a:r>
              <a:rPr lang="ru-RU" sz="3200" dirty="0">
                <a:hlinkClick r:id="rId2" tooltip="22 червня"/>
              </a:rPr>
              <a:t>22 </a:t>
            </a:r>
            <a:r>
              <a:rPr lang="ru-RU" sz="3200" dirty="0" err="1">
                <a:hlinkClick r:id="rId2" tooltip="22 червня"/>
              </a:rPr>
              <a:t>червня</a:t>
            </a:r>
            <a:r>
              <a:rPr lang="ru-RU" sz="3200" dirty="0"/>
              <a:t> 2000 року. Альянс </a:t>
            </a:r>
            <a:r>
              <a:rPr lang="ru-RU" sz="3200" dirty="0" err="1"/>
              <a:t>об'єднує</a:t>
            </a:r>
            <a:r>
              <a:rPr lang="ru-RU" sz="3200" dirty="0"/>
              <a:t> 20 </a:t>
            </a:r>
            <a:r>
              <a:rPr lang="ru-RU" sz="3200" dirty="0" err="1"/>
              <a:t>авіакомпаній</a:t>
            </a:r>
            <a:r>
              <a:rPr lang="ru-RU" sz="3200" dirty="0"/>
              <a:t> з </a:t>
            </a:r>
            <a:r>
              <a:rPr lang="ru-RU" sz="3200" dirty="0" err="1"/>
              <a:t>чотирьох</a:t>
            </a:r>
            <a:r>
              <a:rPr lang="ru-RU" sz="3200" dirty="0"/>
              <a:t> </a:t>
            </a:r>
            <a:r>
              <a:rPr lang="ru-RU" sz="3200" dirty="0" err="1"/>
              <a:t>континентів</a:t>
            </a:r>
            <a:r>
              <a:rPr lang="ru-RU" sz="3200" dirty="0"/>
              <a:t>.</a:t>
            </a:r>
            <a:endParaRPr lang="ru-RU" sz="3200" dirty="0"/>
          </a:p>
        </p:txBody>
      </p:sp>
      <p:pic>
        <p:nvPicPr>
          <p:cNvPr id="4" name="Рисунок 3"/>
          <p:cNvPicPr>
            <a:picLocks noChangeAspect="1"/>
          </p:cNvPicPr>
          <p:nvPr/>
        </p:nvPicPr>
        <p:blipFill>
          <a:blip r:embed="rId3"/>
          <a:stretch>
            <a:fillRect/>
          </a:stretch>
        </p:blipFill>
        <p:spPr>
          <a:xfrm>
            <a:off x="3338732" y="3785046"/>
            <a:ext cx="2180324" cy="2180324"/>
          </a:xfrm>
          <a:prstGeom prst="rect">
            <a:avLst/>
          </a:prstGeom>
        </p:spPr>
      </p:pic>
      <p:pic>
        <p:nvPicPr>
          <p:cNvPr id="6" name="Рисунок 5"/>
          <p:cNvPicPr>
            <a:picLocks noChangeAspect="1"/>
          </p:cNvPicPr>
          <p:nvPr/>
        </p:nvPicPr>
        <p:blipFill rotWithShape="1">
          <a:blip r:embed="rId4"/>
          <a:srcRect l="12122" t="17335" r="67097" b="20227"/>
          <a:stretch/>
        </p:blipFill>
        <p:spPr>
          <a:xfrm>
            <a:off x="8483422" y="612784"/>
            <a:ext cx="3166947" cy="5352586"/>
          </a:xfrm>
          <a:prstGeom prst="rect">
            <a:avLst/>
          </a:prstGeom>
        </p:spPr>
      </p:pic>
    </p:spTree>
    <p:extLst>
      <p:ext uri="{BB962C8B-B14F-4D97-AF65-F5344CB8AC3E}">
        <p14:creationId xmlns:p14="http://schemas.microsoft.com/office/powerpoint/2010/main" val="1028347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2513" y="1763486"/>
            <a:ext cx="5719083" cy="636360"/>
          </a:xfrm>
        </p:spPr>
        <p:txBody>
          <a:bodyPr>
            <a:noAutofit/>
          </a:bodyPr>
          <a:lstStyle/>
          <a:p>
            <a:pPr algn="ctr"/>
            <a:r>
              <a:rPr lang="en-GB" sz="2400" b="1" dirty="0" err="1"/>
              <a:t>Oneworld</a:t>
            </a:r>
            <a:r>
              <a:rPr lang="en-GB" sz="2400" dirty="0"/>
              <a:t> — </a:t>
            </a:r>
            <a:r>
              <a:rPr lang="uk-UA" sz="2400" dirty="0" smtClean="0"/>
              <a:t>третій найбільший авіаційний альянс в світі — після </a:t>
            </a:r>
            <a:r>
              <a:rPr lang="uk-UA" sz="2400" dirty="0" err="1" smtClean="0">
                <a:hlinkClick r:id="rId2" tooltip="Star Alliance"/>
              </a:rPr>
              <a:t>Star</a:t>
            </a:r>
            <a:r>
              <a:rPr lang="uk-UA" sz="2400" dirty="0" smtClean="0">
                <a:hlinkClick r:id="rId2" tooltip="Star Alliance"/>
              </a:rPr>
              <a:t> </a:t>
            </a:r>
            <a:r>
              <a:rPr lang="uk-UA" sz="2400" dirty="0" err="1" smtClean="0">
                <a:hlinkClick r:id="rId2" tooltip="Star Alliance"/>
              </a:rPr>
              <a:t>Alliance</a:t>
            </a:r>
            <a:r>
              <a:rPr lang="uk-UA" sz="2400" dirty="0" smtClean="0"/>
              <a:t> і </a:t>
            </a:r>
            <a:r>
              <a:rPr lang="uk-UA" sz="2400" dirty="0" err="1" smtClean="0">
                <a:hlinkClick r:id="rId3" tooltip="SkyTeam"/>
              </a:rPr>
              <a:t>SkyTeam</a:t>
            </a:r>
            <a:r>
              <a:rPr lang="uk-UA" sz="2400" dirty="0" smtClean="0"/>
              <a:t>. Авіакомпанії — члени альянсу та їх підрозділи відрізняються високим ступенем співробітництва в плануванні, продажі квитків, програмах лояльності, стиковці рейсів, </a:t>
            </a:r>
            <a:r>
              <a:rPr lang="uk-UA" sz="2400" dirty="0" smtClean="0">
                <a:hlinkClick r:id="rId4" tooltip="Код-шерінг"/>
              </a:rPr>
              <a:t>код-</a:t>
            </a:r>
            <a:r>
              <a:rPr lang="uk-UA" sz="2400" dirty="0" err="1" smtClean="0">
                <a:hlinkClick r:id="rId4" tooltip="Код-шерінг"/>
              </a:rPr>
              <a:t>шерінгу</a:t>
            </a:r>
            <a:r>
              <a:rPr lang="uk-UA" sz="2400" dirty="0" smtClean="0"/>
              <a:t>, спільному використанні терміналів аеропортів, що скорочує витрати і дозволяє обмінюватися досвідом.</a:t>
            </a:r>
            <a:endParaRPr lang="uk-UA" sz="2400" dirty="0"/>
          </a:p>
        </p:txBody>
      </p:sp>
      <p:pic>
        <p:nvPicPr>
          <p:cNvPr id="4" name="Рисунок 3"/>
          <p:cNvPicPr>
            <a:picLocks noChangeAspect="1"/>
          </p:cNvPicPr>
          <p:nvPr/>
        </p:nvPicPr>
        <p:blipFill>
          <a:blip r:embed="rId5"/>
          <a:stretch>
            <a:fillRect/>
          </a:stretch>
        </p:blipFill>
        <p:spPr>
          <a:xfrm>
            <a:off x="2148570" y="4354286"/>
            <a:ext cx="2253340" cy="2253340"/>
          </a:xfrm>
          <a:prstGeom prst="rect">
            <a:avLst/>
          </a:prstGeom>
        </p:spPr>
      </p:pic>
      <p:pic>
        <p:nvPicPr>
          <p:cNvPr id="5" name="Рисунок 4"/>
          <p:cNvPicPr>
            <a:picLocks noChangeAspect="1"/>
          </p:cNvPicPr>
          <p:nvPr/>
        </p:nvPicPr>
        <p:blipFill rotWithShape="1">
          <a:blip r:embed="rId6"/>
          <a:srcRect l="11975" t="22098" r="52757" b="11821"/>
          <a:stretch/>
        </p:blipFill>
        <p:spPr>
          <a:xfrm>
            <a:off x="6734540" y="590748"/>
            <a:ext cx="5374889" cy="5664821"/>
          </a:xfrm>
          <a:prstGeom prst="rect">
            <a:avLst/>
          </a:prstGeom>
        </p:spPr>
      </p:pic>
    </p:spTree>
    <p:extLst>
      <p:ext uri="{BB962C8B-B14F-4D97-AF65-F5344CB8AC3E}">
        <p14:creationId xmlns:p14="http://schemas.microsoft.com/office/powerpoint/2010/main" val="3253188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791326"/>
            <a:ext cx="11330943" cy="1748872"/>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3. Формування та роль ТНК в туризмі</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487480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3590223"/>
            <a:ext cx="11330943" cy="1748872"/>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1. Інтеграційні та глобалізаційні процеси в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1349761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731577"/>
            <a:ext cx="10515600" cy="1325563"/>
          </a:xfrm>
        </p:spPr>
        <p:txBody>
          <a:bodyPr>
            <a:normAutofit fontScale="90000"/>
          </a:bodyPr>
          <a:lstStyle/>
          <a:p>
            <a:pPr algn="ctr"/>
            <a:r>
              <a:rPr lang="uk-UA" b="1" dirty="0" smtClean="0">
                <a:latin typeface="Times New Roman" panose="02020603050405020304" pitchFamily="18" charset="0"/>
                <a:cs typeface="Times New Roman" panose="02020603050405020304" pitchFamily="18" charset="0"/>
              </a:rPr>
              <a:t>Транснаціональна корпорація, або ТНК</a:t>
            </a:r>
            <a:r>
              <a:rPr lang="uk-UA" dirty="0" smtClean="0">
                <a:latin typeface="Times New Roman" panose="02020603050405020304" pitchFamily="18" charset="0"/>
                <a:cs typeface="Times New Roman" panose="02020603050405020304" pitchFamily="18" charset="0"/>
              </a:rPr>
              <a:t> — це корпорація, яка здійснює міжнародне виробництво промислових продуктів на основі прямих іноземних інвестицій та має прямий контроль над своїми закордонними філіями. Філії ТНК організують виробництво продукції або надання послуг в відповідно до глобальної стратегії материнської компанії.</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747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uk-UA" sz="3600" dirty="0" smtClean="0"/>
              <a:t>До ТНК належать ті міжнародні фірми, показники діяльності яких задовольняють наступними двома критеріями:</a:t>
            </a:r>
            <a:endParaRPr lang="uk-UA" sz="3600" dirty="0"/>
          </a:p>
        </p:txBody>
      </p:sp>
      <p:sp>
        <p:nvSpPr>
          <p:cNvPr id="3" name="Объект 2"/>
          <p:cNvSpPr>
            <a:spLocks noGrp="1"/>
          </p:cNvSpPr>
          <p:nvPr>
            <p:ph idx="1"/>
          </p:nvPr>
        </p:nvSpPr>
        <p:spPr/>
        <p:txBody>
          <a:bodyPr>
            <a:normAutofit lnSpcReduction="10000"/>
          </a:bodyPr>
          <a:lstStyle/>
          <a:p>
            <a:pPr algn="just"/>
            <a:r>
              <a:rPr lang="uk-UA" dirty="0" smtClean="0"/>
              <a:t>наявність материнської компанії і підрозділів за кордоном не менше ніж у 2 країнах світу. Закордонні підрозділи можуть засновуватися компанією на основі прямих іноземних інвестицій через створення виробничих </a:t>
            </a:r>
            <a:r>
              <a:rPr lang="uk-UA" dirty="0" err="1" smtClean="0"/>
              <a:t>потужностей</a:t>
            </a:r>
            <a:r>
              <a:rPr lang="uk-UA" dirty="0" smtClean="0"/>
              <a:t> або через злиття та поглинання інших підприємств;</a:t>
            </a:r>
          </a:p>
          <a:p>
            <a:pPr algn="just"/>
            <a:r>
              <a:rPr lang="uk-UA" dirty="0" smtClean="0"/>
              <a:t>контроль активів закордонних підрозділів — передбачає, що частка акціонерного капіталу в дочірньому підприємстві, що належить материнській компанії в іншій країні, становить 10 % або більше. У деяких країнах цей поріг може бути вищим, наприклад, у Великій Британії частка іноземного капіталу має становити 20 % і більше.</a:t>
            </a:r>
            <a:endParaRPr lang="uk-UA" dirty="0"/>
          </a:p>
        </p:txBody>
      </p:sp>
    </p:spTree>
    <p:extLst>
      <p:ext uri="{BB962C8B-B14F-4D97-AF65-F5344CB8AC3E}">
        <p14:creationId xmlns:p14="http://schemas.microsoft.com/office/powerpoint/2010/main" val="982947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l="20125" t="23111" r="20875" b="30889"/>
          <a:stretch/>
        </p:blipFill>
        <p:spPr>
          <a:xfrm>
            <a:off x="841881" y="1504950"/>
            <a:ext cx="10511919" cy="4610100"/>
          </a:xfrm>
          <a:prstGeom prst="rect">
            <a:avLst/>
          </a:prstGeom>
        </p:spPr>
      </p:pic>
    </p:spTree>
    <p:extLst>
      <p:ext uri="{BB962C8B-B14F-4D97-AF65-F5344CB8AC3E}">
        <p14:creationId xmlns:p14="http://schemas.microsoft.com/office/powerpoint/2010/main" val="564941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5789" t="22738" r="36210" b="6946"/>
          <a:stretch/>
        </p:blipFill>
        <p:spPr bwMode="auto">
          <a:xfrm>
            <a:off x="2512194" y="346509"/>
            <a:ext cx="7700211" cy="6345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939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6"/>
            <a:ext cx="10515600" cy="958348"/>
          </a:xfrm>
        </p:spPr>
        <p:txBody>
          <a:bodyPr/>
          <a:lstStyle/>
          <a:p>
            <a:pPr algn="ctr"/>
            <a:r>
              <a:rPr lang="en-US" dirty="0" smtClean="0"/>
              <a:t>List </a:t>
            </a:r>
            <a:r>
              <a:rPr lang="en-US" dirty="0"/>
              <a:t>of top earning travel companies</a:t>
            </a:r>
            <a:endParaRPr lang="ru-RU"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5" t="14035" r="3209" b="5263"/>
          <a:stretch/>
        </p:blipFill>
        <p:spPr bwMode="auto">
          <a:xfrm>
            <a:off x="1318659" y="1323473"/>
            <a:ext cx="9461635" cy="5534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889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fr-FR" b="1" dirty="0"/>
              <a:t>Expedia </a:t>
            </a:r>
            <a:r>
              <a:rPr lang="fr-FR" b="1" dirty="0" smtClean="0"/>
              <a:t>Group</a:t>
            </a:r>
            <a:endParaRPr lang="ru-RU" dirty="0"/>
          </a:p>
        </p:txBody>
      </p:sp>
      <p:sp>
        <p:nvSpPr>
          <p:cNvPr id="3" name="Объект 2"/>
          <p:cNvSpPr>
            <a:spLocks noGrp="1"/>
          </p:cNvSpPr>
          <p:nvPr>
            <p:ph idx="1"/>
          </p:nvPr>
        </p:nvSpPr>
        <p:spPr/>
        <p:txBody>
          <a:bodyPr/>
          <a:lstStyle/>
          <a:p>
            <a:pPr marL="0" indent="0">
              <a:buNone/>
            </a:pPr>
            <a:r>
              <a:rPr lang="en-US" dirty="0"/>
              <a:t>Expedia Group, Inc. is an American online travel shopping company for consumer and small business travel. Its websites, which are primarily travel fare aggregators and travel metasearch engines, include CarRentals.com, Expedia.com, </a:t>
            </a:r>
            <a:r>
              <a:rPr lang="en-US" dirty="0" err="1"/>
              <a:t>HomeAway</a:t>
            </a:r>
            <a:r>
              <a:rPr lang="en-US" dirty="0"/>
              <a:t>, Hotels.com, Hotwire.com, Orbitz, Travelocity, </a:t>
            </a:r>
            <a:r>
              <a:rPr lang="en-US" dirty="0" err="1"/>
              <a:t>Trivago</a:t>
            </a:r>
            <a:r>
              <a:rPr lang="en-US" dirty="0"/>
              <a:t> and </a:t>
            </a:r>
            <a:r>
              <a:rPr lang="en-US" dirty="0" err="1"/>
              <a:t>Vrbo</a:t>
            </a:r>
            <a:r>
              <a:rPr lang="en-US" dirty="0"/>
              <a:t>. It was founded as a division of Microsoft in October 1996 by Rich Barton.</a:t>
            </a:r>
            <a:endParaRPr lang="ru-RU" dirty="0"/>
          </a:p>
        </p:txBody>
      </p:sp>
    </p:spTree>
    <p:extLst>
      <p:ext uri="{BB962C8B-B14F-4D97-AF65-F5344CB8AC3E}">
        <p14:creationId xmlns:p14="http://schemas.microsoft.com/office/powerpoint/2010/main" val="4182549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fr-FR" b="1" dirty="0"/>
              <a:t>Booking </a:t>
            </a:r>
            <a:r>
              <a:rPr lang="fr-FR" b="1" dirty="0" smtClean="0"/>
              <a:t>Holdings</a:t>
            </a:r>
            <a:endParaRPr lang="ru-RU" dirty="0"/>
          </a:p>
        </p:txBody>
      </p:sp>
      <p:sp>
        <p:nvSpPr>
          <p:cNvPr id="3" name="Объект 2"/>
          <p:cNvSpPr>
            <a:spLocks noGrp="1"/>
          </p:cNvSpPr>
          <p:nvPr>
            <p:ph idx="1"/>
          </p:nvPr>
        </p:nvSpPr>
        <p:spPr/>
        <p:txBody>
          <a:bodyPr/>
          <a:lstStyle/>
          <a:p>
            <a:pPr marL="0" indent="0">
              <a:buNone/>
            </a:pPr>
            <a:r>
              <a:rPr lang="en-US" dirty="0"/>
              <a:t>Booking Holdings Inc. is an American company organized in Delaware and based in Norwalk, Connecticut, that owns and operates several travel fare aggregators and travel fare metasearch engines including namesake and flagship Booking.com, Priceline.com, Agoda.com, Kayak.com, </a:t>
            </a:r>
            <a:r>
              <a:rPr lang="en-US" dirty="0" err="1"/>
              <a:t>Cheapflights</a:t>
            </a:r>
            <a:r>
              <a:rPr lang="en-US" dirty="0"/>
              <a:t>, Rentalcars.com, </a:t>
            </a:r>
            <a:r>
              <a:rPr lang="en-US" dirty="0" err="1"/>
              <a:t>Momondo</a:t>
            </a:r>
            <a:r>
              <a:rPr lang="en-US" dirty="0"/>
              <a:t>, and </a:t>
            </a:r>
            <a:r>
              <a:rPr lang="en-US" dirty="0" err="1"/>
              <a:t>OpenTable</a:t>
            </a:r>
            <a:r>
              <a:rPr lang="en-US" dirty="0"/>
              <a:t>. The company operates in more than 225 countries. </a:t>
            </a:r>
            <a:endParaRPr lang="ru-RU" dirty="0"/>
          </a:p>
        </p:txBody>
      </p:sp>
    </p:spTree>
    <p:extLst>
      <p:ext uri="{BB962C8B-B14F-4D97-AF65-F5344CB8AC3E}">
        <p14:creationId xmlns:p14="http://schemas.microsoft.com/office/powerpoint/2010/main" val="5588698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American Express Global Business </a:t>
            </a:r>
            <a:r>
              <a:rPr lang="en-US" b="1" dirty="0" smtClean="0"/>
              <a:t>Travel</a:t>
            </a:r>
            <a:endParaRPr lang="ru-RU" dirty="0"/>
          </a:p>
        </p:txBody>
      </p:sp>
      <p:sp>
        <p:nvSpPr>
          <p:cNvPr id="3" name="Объект 2"/>
          <p:cNvSpPr>
            <a:spLocks noGrp="1"/>
          </p:cNvSpPr>
          <p:nvPr>
            <p:ph idx="1"/>
          </p:nvPr>
        </p:nvSpPr>
        <p:spPr/>
        <p:txBody>
          <a:bodyPr/>
          <a:lstStyle/>
          <a:p>
            <a:pPr marL="0" indent="0">
              <a:buNone/>
            </a:pPr>
            <a:r>
              <a:rPr lang="en-US" dirty="0"/>
              <a:t>American Express Global Business Travel (GBT) is a multinational travel and meetings program management company. American Express maintains a 50% ownership stake after divesting American Express Global Business Travel in 2014.</a:t>
            </a:r>
            <a:endParaRPr lang="ru-RU" dirty="0"/>
          </a:p>
        </p:txBody>
      </p:sp>
    </p:spTree>
    <p:extLst>
      <p:ext uri="{BB962C8B-B14F-4D97-AF65-F5344CB8AC3E}">
        <p14:creationId xmlns:p14="http://schemas.microsoft.com/office/powerpoint/2010/main" val="4262011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fr-FR" b="1" dirty="0"/>
              <a:t>BCD </a:t>
            </a:r>
            <a:r>
              <a:rPr lang="fr-FR" b="1" dirty="0" smtClean="0"/>
              <a:t>Travel</a:t>
            </a:r>
            <a:endParaRPr lang="ru-RU" dirty="0"/>
          </a:p>
        </p:txBody>
      </p:sp>
      <p:sp>
        <p:nvSpPr>
          <p:cNvPr id="3" name="Объект 2"/>
          <p:cNvSpPr>
            <a:spLocks noGrp="1"/>
          </p:cNvSpPr>
          <p:nvPr>
            <p:ph idx="1"/>
          </p:nvPr>
        </p:nvSpPr>
        <p:spPr/>
        <p:txBody>
          <a:bodyPr/>
          <a:lstStyle/>
          <a:p>
            <a:pPr marL="0" indent="0">
              <a:buNone/>
            </a:pPr>
            <a:r>
              <a:rPr lang="en-US" dirty="0"/>
              <a:t>BCD Travel is a provider of global corporate travel management. BCD Travel was founded on January 3, 2006. when BCD Group announced its decision to purchase TQ3 Travel Solutions Management Holding GmbH and a majority interest in The Travel Company. These two companies were combined with WorldTravel BTI under one ownership to form BCD Travel</a:t>
            </a:r>
            <a:r>
              <a:rPr lang="en-US" dirty="0" smtClean="0"/>
              <a:t>. </a:t>
            </a:r>
            <a:r>
              <a:rPr lang="en-US" dirty="0"/>
              <a:t>It is headquartered in Utrecht, Netherlands, it has regional headquarters in Atlanta, London and Singapore and it operates in 109 countries.</a:t>
            </a:r>
            <a:endParaRPr lang="ru-RU" dirty="0"/>
          </a:p>
        </p:txBody>
      </p:sp>
    </p:spTree>
    <p:extLst>
      <p:ext uri="{BB962C8B-B14F-4D97-AF65-F5344CB8AC3E}">
        <p14:creationId xmlns:p14="http://schemas.microsoft.com/office/powerpoint/2010/main" val="2399977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fr-FR" b="1" dirty="0" smtClean="0"/>
              <a:t>CWT</a:t>
            </a:r>
            <a:endParaRPr lang="ru-RU" dirty="0"/>
          </a:p>
        </p:txBody>
      </p:sp>
      <p:sp>
        <p:nvSpPr>
          <p:cNvPr id="3" name="Объект 2"/>
          <p:cNvSpPr>
            <a:spLocks noGrp="1"/>
          </p:cNvSpPr>
          <p:nvPr>
            <p:ph idx="1"/>
          </p:nvPr>
        </p:nvSpPr>
        <p:spPr/>
        <p:txBody>
          <a:bodyPr/>
          <a:lstStyle/>
          <a:p>
            <a:pPr marL="0" indent="0" algn="just">
              <a:buNone/>
            </a:pPr>
            <a:r>
              <a:rPr lang="en-US" dirty="0"/>
              <a:t>CWT (formerly Carlson Wagonlit Travel) is a travel management company that manages business travel, meetings, incentives, conferencing, exhibitions, and handles event management. It is headquartered in Minneapolis, Minnesota. The company was founded in 1994. </a:t>
            </a:r>
            <a:endParaRPr lang="ru-RU" dirty="0"/>
          </a:p>
        </p:txBody>
      </p:sp>
    </p:spTree>
    <p:extLst>
      <p:ext uri="{BB962C8B-B14F-4D97-AF65-F5344CB8AC3E}">
        <p14:creationId xmlns:p14="http://schemas.microsoft.com/office/powerpoint/2010/main" val="4258773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75668"/>
            <a:ext cx="10515600" cy="1325563"/>
          </a:xfrm>
        </p:spPr>
        <p:txBody>
          <a:bodyPr>
            <a:noAutofit/>
          </a:bodyPr>
          <a:lstStyle/>
          <a:p>
            <a:pPr algn="ctr"/>
            <a:r>
              <a:rPr lang="uk-UA" sz="2800" dirty="0" smtClean="0"/>
              <a:t>Під </a:t>
            </a:r>
            <a:r>
              <a:rPr lang="uk-UA" sz="2800" i="1" dirty="0" smtClean="0"/>
              <a:t>інтеграцією</a:t>
            </a:r>
            <a:r>
              <a:rPr lang="uk-UA" sz="2800" dirty="0" smtClean="0"/>
              <a:t> розуміється встановлення таких взаємовідносин між підприємствами, які забезпечують довгострокове зближення генеральних цілей підприємств, що інтегруються, й надають підприємствам такі переваги: зниження рівня невизначеності у постачанні та збуті, обмеження конкуренції, спрощення впровадження технологічних новацій, зниження видатків. В основі інтеграції лежить принцип об’єднання власності, ресурсів, сфер діяльності. Організаційні форми інтеграції різноманітні і залежать від національної та регіональної специфіки. Але попри велику різноманітність форм об’єднань, головними розбіжностями є відносини власності та виробнича й контрактна кооперація.</a:t>
            </a:r>
            <a:endParaRPr lang="uk-UA" sz="2800" dirty="0"/>
          </a:p>
        </p:txBody>
      </p:sp>
    </p:spTree>
    <p:extLst>
      <p:ext uri="{BB962C8B-B14F-4D97-AF65-F5344CB8AC3E}">
        <p14:creationId xmlns:p14="http://schemas.microsoft.com/office/powerpoint/2010/main" val="2962777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TUI Group</a:t>
            </a:r>
            <a:endParaRPr lang="ru-RU" dirty="0"/>
          </a:p>
        </p:txBody>
      </p:sp>
      <p:sp>
        <p:nvSpPr>
          <p:cNvPr id="3" name="Объект 2"/>
          <p:cNvSpPr>
            <a:spLocks noGrp="1"/>
          </p:cNvSpPr>
          <p:nvPr>
            <p:ph idx="1"/>
          </p:nvPr>
        </p:nvSpPr>
        <p:spPr>
          <a:xfrm>
            <a:off x="838199" y="1825625"/>
            <a:ext cx="6592503" cy="4351338"/>
          </a:xfrm>
        </p:spPr>
        <p:txBody>
          <a:bodyPr>
            <a:normAutofit lnSpcReduction="10000"/>
          </a:bodyPr>
          <a:lstStyle/>
          <a:p>
            <a:pPr marL="0" indent="0" algn="just">
              <a:buNone/>
            </a:pPr>
            <a:r>
              <a:rPr lang="en-US" dirty="0"/>
              <a:t>TUI is the world’s leading tourism group. The broad portfolio gathered under the Group umbrella consists of strong tour operators, 1,600 travel agencies and leading online portals, five airlines with around 150 aircraft, over 400 hotels, 15 cruise liners and many incoming agencies in all major holiday destinations around the globe</a:t>
            </a:r>
            <a:r>
              <a:rPr lang="en-US" dirty="0" smtClean="0"/>
              <a:t>. </a:t>
            </a:r>
            <a:r>
              <a:rPr lang="en-US" dirty="0"/>
              <a:t>In 2019 financial year the TUI Group with a headcount of around 70,000 recorded turnover of about €19bn and an operating result of €893mio.</a:t>
            </a:r>
            <a:endParaRPr lang="ru-RU" dirty="0"/>
          </a:p>
        </p:txBody>
      </p:sp>
      <p:pic>
        <p:nvPicPr>
          <p:cNvPr id="2050" name="Picture 2" descr="TUI Group - Wise IT Ukra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716" y="2107932"/>
            <a:ext cx="3579762" cy="3579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77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fr-FR" b="1" dirty="0"/>
              <a:t>Carnival Corporation &amp; </a:t>
            </a:r>
            <a:r>
              <a:rPr lang="fr-FR" b="1" dirty="0" smtClean="0"/>
              <a:t>PLC</a:t>
            </a:r>
            <a:endParaRPr lang="ru-RU" dirty="0"/>
          </a:p>
        </p:txBody>
      </p:sp>
      <p:sp>
        <p:nvSpPr>
          <p:cNvPr id="3" name="Объект 2"/>
          <p:cNvSpPr>
            <a:spLocks noGrp="1"/>
          </p:cNvSpPr>
          <p:nvPr>
            <p:ph idx="1"/>
          </p:nvPr>
        </p:nvSpPr>
        <p:spPr>
          <a:xfrm>
            <a:off x="838200" y="1825625"/>
            <a:ext cx="6399998" cy="4351338"/>
          </a:xfrm>
        </p:spPr>
        <p:txBody>
          <a:bodyPr/>
          <a:lstStyle/>
          <a:p>
            <a:pPr marL="0" indent="0" algn="just">
              <a:buNone/>
            </a:pPr>
            <a:r>
              <a:rPr lang="en-US" dirty="0" smtClean="0"/>
              <a:t>It is </a:t>
            </a:r>
            <a:r>
              <a:rPr lang="en-US" dirty="0"/>
              <a:t>a British-American cruise operator, currently the world's largest travel leisure company, with a combined fleet of over 100 vessels across 10 cruise line brands. A dual-listed company, Carnival is composed of two companies – Panama-incorporated, US-headquartered Carnival Corporation, and UK-based Carnival plc – which function as one entity.</a:t>
            </a:r>
            <a:endParaRPr lang="ru-RU" dirty="0"/>
          </a:p>
        </p:txBody>
      </p:sp>
      <p:pic>
        <p:nvPicPr>
          <p:cNvPr id="3074" name="Picture 2" descr="Media Library | Carnival Corporation &amp;amp; pl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1335" y="2729202"/>
            <a:ext cx="4195177" cy="1807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2179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838200" y="1825625"/>
            <a:ext cx="6063114" cy="4351338"/>
          </a:xfrm>
        </p:spPr>
        <p:txBody>
          <a:bodyPr/>
          <a:lstStyle/>
          <a:p>
            <a:pPr marL="0" indent="0" algn="just">
              <a:buNone/>
            </a:pPr>
            <a:r>
              <a:rPr lang="en-US" b="1" dirty="0"/>
              <a:t>Marriot International</a:t>
            </a:r>
            <a:r>
              <a:rPr lang="en-US" dirty="0"/>
              <a:t> is an American multinational </a:t>
            </a:r>
            <a:r>
              <a:rPr lang="en-US" dirty="0" smtClean="0"/>
              <a:t>company situated </a:t>
            </a:r>
            <a:r>
              <a:rPr lang="en-US" dirty="0"/>
              <a:t>in Maryland, on the East Coast. This company owns </a:t>
            </a:r>
            <a:r>
              <a:rPr lang="en-US" b="1" dirty="0"/>
              <a:t>7million hotels</a:t>
            </a:r>
            <a:r>
              <a:rPr lang="en-US" dirty="0"/>
              <a:t> all around the World that generate a profit of about 21 billion dollars. Nowadays it is the world leader in the sector of the hotel </a:t>
            </a:r>
            <a:r>
              <a:rPr lang="en-US" dirty="0" smtClean="0"/>
              <a:t>industry.</a:t>
            </a:r>
          </a:p>
          <a:p>
            <a:pPr marL="0" indent="0">
              <a:buNone/>
            </a:pPr>
            <a:r>
              <a:rPr lang="fr-FR" i="1" dirty="0"/>
              <a:t>EBITDA 2018: $3,47 billions</a:t>
            </a:r>
            <a:r>
              <a:rPr lang="fr-FR" dirty="0"/>
              <a:t/>
            </a:r>
            <a:br>
              <a:rPr lang="fr-FR" dirty="0"/>
            </a:br>
            <a:r>
              <a:rPr lang="fr-FR" i="1" dirty="0"/>
              <a:t>Debts in 2018: $9,31 billions</a:t>
            </a:r>
            <a:endParaRPr lang="en-US" dirty="0"/>
          </a:p>
        </p:txBody>
      </p:sp>
      <p:pic>
        <p:nvPicPr>
          <p:cNvPr id="5122" name="Picture 2" descr="Marriott Logo, history, meaning, symbol,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0213" y="2614896"/>
            <a:ext cx="3804414" cy="2139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1582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Market capitalization of leading European travel and leisure companies as of April 2021</a:t>
            </a:r>
            <a:endParaRPr lang="ru-RU"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053" t="18387" r="41500" b="16911"/>
          <a:stretch/>
        </p:blipFill>
        <p:spPr bwMode="auto">
          <a:xfrm>
            <a:off x="413885" y="1915427"/>
            <a:ext cx="6150543" cy="4437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7016817" y="2218699"/>
            <a:ext cx="4822256" cy="2031325"/>
          </a:xfrm>
          <a:prstGeom prst="rect">
            <a:avLst/>
          </a:prstGeom>
        </p:spPr>
        <p:txBody>
          <a:bodyPr wrap="square">
            <a:spAutoFit/>
          </a:bodyPr>
          <a:lstStyle/>
          <a:p>
            <a:pPr algn="ctr"/>
            <a:r>
              <a:rPr lang="en-US" dirty="0"/>
              <a:t>Contract catering company Compass Group had the highest market value of European travel and leisure company analyzed, with a market capitalization of 39.31 billion U.S. dollars. Competitor Sodexo ranked lower at 15 billion U.S. dollars, while Ireland-based airline Ryanair valued almost 22 billion.</a:t>
            </a:r>
            <a:endParaRPr lang="ru-RU" dirty="0"/>
          </a:p>
        </p:txBody>
      </p:sp>
    </p:spTree>
    <p:extLst>
      <p:ext uri="{BB962C8B-B14F-4D97-AF65-F5344CB8AC3E}">
        <p14:creationId xmlns:p14="http://schemas.microsoft.com/office/powerpoint/2010/main" val="2735848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23724" y="5490577"/>
            <a:ext cx="8546432" cy="1325563"/>
          </a:xfrm>
        </p:spPr>
        <p:txBody>
          <a:bodyPr>
            <a:noAutofit/>
          </a:bodyPr>
          <a:lstStyle/>
          <a:p>
            <a:pPr algn="ctr"/>
            <a:r>
              <a:rPr lang="ru-RU" sz="2800" dirty="0"/>
              <a:t>Структура </a:t>
            </a:r>
            <a:r>
              <a:rPr lang="ru-RU" sz="2800" dirty="0" err="1"/>
              <a:t>консолідованої</a:t>
            </a:r>
            <a:r>
              <a:rPr lang="ru-RU" sz="2800" dirty="0"/>
              <a:t> </a:t>
            </a:r>
            <a:r>
              <a:rPr lang="ru-RU" sz="2800" dirty="0" err="1"/>
              <a:t>туроперейтингової</a:t>
            </a:r>
            <a:r>
              <a:rPr lang="ru-RU" sz="2800" dirty="0"/>
              <a:t> </a:t>
            </a:r>
            <a:r>
              <a:rPr lang="ru-RU" sz="2800" dirty="0" err="1"/>
              <a:t>компанії</a:t>
            </a:r>
            <a:r>
              <a:rPr lang="ru-RU" sz="2800" dirty="0"/>
              <a:t> (на </a:t>
            </a:r>
            <a:r>
              <a:rPr lang="ru-RU" sz="2800" dirty="0" err="1"/>
              <a:t>прикладі</a:t>
            </a:r>
            <a:r>
              <a:rPr lang="ru-RU" sz="2800" dirty="0"/>
              <a:t> </a:t>
            </a:r>
            <a:r>
              <a:rPr lang="ru-RU" sz="2800" dirty="0" err="1"/>
              <a:t>міжнародної</a:t>
            </a:r>
            <a:r>
              <a:rPr lang="ru-RU" sz="2800" dirty="0"/>
              <a:t> </a:t>
            </a:r>
            <a:r>
              <a:rPr lang="ru-RU" sz="2800" dirty="0" err="1"/>
              <a:t>групи</a:t>
            </a:r>
            <a:r>
              <a:rPr lang="ru-RU" sz="2800" dirty="0"/>
              <a:t> </a:t>
            </a:r>
            <a:r>
              <a:rPr lang="ru-RU" sz="2800" dirty="0" err="1"/>
              <a:t>компаній</a:t>
            </a:r>
            <a:r>
              <a:rPr lang="ru-RU" sz="2800" dirty="0"/>
              <a:t> ОТІ)</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7000" t="22035" r="27053" b="9754"/>
          <a:stretch/>
        </p:blipFill>
        <p:spPr bwMode="auto">
          <a:xfrm>
            <a:off x="2464068" y="-1"/>
            <a:ext cx="6939815" cy="5795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1112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2791326"/>
            <a:ext cx="11330943" cy="1748872"/>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4. Туристичний кластер</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21803731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4454" y="2765425"/>
            <a:ext cx="10515600" cy="1325563"/>
          </a:xfrm>
        </p:spPr>
        <p:txBody>
          <a:bodyPr>
            <a:noAutofit/>
          </a:bodyPr>
          <a:lstStyle/>
          <a:p>
            <a:pPr algn="ctr"/>
            <a:r>
              <a:rPr lang="uk-UA" sz="3600" dirty="0" smtClean="0"/>
              <a:t>Кластер — це сконцентровані за географічною ознакою групи взаємопов'язаних компаній, спеціалізованих постачальників, підприємств, які надають послуги, фірм в суміжних галузях, а також пов'язаних з їх діяльністю організацій (наприклад, університетів, агентств по стандартизації, торгових об'єднань) у певних сферах, які конкурують між собою, але при цьому ведуть спільну діяльність</a:t>
            </a:r>
            <a:endParaRPr lang="uk-UA" sz="3600" dirty="0"/>
          </a:p>
        </p:txBody>
      </p:sp>
    </p:spTree>
    <p:extLst>
      <p:ext uri="{BB962C8B-B14F-4D97-AF65-F5344CB8AC3E}">
        <p14:creationId xmlns:p14="http://schemas.microsoft.com/office/powerpoint/2010/main" val="991684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uk-UA" dirty="0" smtClean="0"/>
              <a:t>Основними перевагами туристичного кластеру є:</a:t>
            </a:r>
            <a:endParaRPr lang="uk-UA" dirty="0"/>
          </a:p>
        </p:txBody>
      </p:sp>
      <p:sp>
        <p:nvSpPr>
          <p:cNvPr id="3" name="Объект 2"/>
          <p:cNvSpPr>
            <a:spLocks noGrp="1"/>
          </p:cNvSpPr>
          <p:nvPr>
            <p:ph idx="1"/>
          </p:nvPr>
        </p:nvSpPr>
        <p:spPr/>
        <p:txBody>
          <a:bodyPr>
            <a:normAutofit lnSpcReduction="10000"/>
          </a:bodyPr>
          <a:lstStyle/>
          <a:p>
            <a:pPr algn="just"/>
            <a:r>
              <a:rPr lang="uk-UA" dirty="0" smtClean="0"/>
              <a:t>взаємовигідне співробітництво: обмін інформацією, технологіями, досвідом, підвищення кваліфікації працівників;</a:t>
            </a:r>
          </a:p>
          <a:p>
            <a:pPr algn="just"/>
            <a:r>
              <a:rPr lang="uk-UA" dirty="0" smtClean="0"/>
              <a:t>максимальне та ефективне використання ресурсів;</a:t>
            </a:r>
          </a:p>
          <a:p>
            <a:pPr algn="just"/>
            <a:r>
              <a:rPr lang="uk-UA" dirty="0" smtClean="0"/>
              <a:t>підвищення привабливості територій для інвестування;</a:t>
            </a:r>
          </a:p>
          <a:p>
            <a:pPr algn="just"/>
            <a:r>
              <a:rPr lang="uk-UA" dirty="0" smtClean="0"/>
              <a:t>розширення асортименту туристичних послуг та підвищення їх якості;</a:t>
            </a:r>
          </a:p>
          <a:p>
            <a:pPr algn="just"/>
            <a:r>
              <a:rPr lang="uk-UA" dirty="0" smtClean="0"/>
              <a:t>учасники кластеру отримують більше можливостей та вищі прибутки;</a:t>
            </a:r>
          </a:p>
          <a:p>
            <a:pPr algn="just"/>
            <a:r>
              <a:rPr lang="uk-UA" dirty="0" smtClean="0"/>
              <a:t>створення нових робочих місць шляхом залучення працівників різних видів економічної діяльності в обслуговування туристів.</a:t>
            </a:r>
            <a:endParaRPr lang="uk-UA" dirty="0"/>
          </a:p>
        </p:txBody>
      </p:sp>
    </p:spTree>
    <p:extLst>
      <p:ext uri="{BB962C8B-B14F-4D97-AF65-F5344CB8AC3E}">
        <p14:creationId xmlns:p14="http://schemas.microsoft.com/office/powerpoint/2010/main" val="45913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Передумови створення кластерів:</a:t>
            </a:r>
            <a:endParaRPr lang="uk-UA" dirty="0"/>
          </a:p>
        </p:txBody>
      </p:sp>
      <p:sp>
        <p:nvSpPr>
          <p:cNvPr id="3" name="Объект 2"/>
          <p:cNvSpPr>
            <a:spLocks noGrp="1"/>
          </p:cNvSpPr>
          <p:nvPr>
            <p:ph idx="1"/>
          </p:nvPr>
        </p:nvSpPr>
        <p:spPr/>
        <p:txBody>
          <a:bodyPr>
            <a:normAutofit/>
          </a:bodyPr>
          <a:lstStyle/>
          <a:p>
            <a:r>
              <a:rPr lang="uk-UA" dirty="0" smtClean="0"/>
              <a:t>близькість ринків;</a:t>
            </a:r>
          </a:p>
          <a:p>
            <a:r>
              <a:rPr lang="uk-UA" dirty="0" smtClean="0"/>
              <a:t>забезпеченість спеціалізованою робочою силою;</a:t>
            </a:r>
          </a:p>
          <a:p>
            <a:r>
              <a:rPr lang="uk-UA" dirty="0" smtClean="0"/>
              <a:t>наявність постачальників, засобів виробництва та інших ресурсів;</a:t>
            </a:r>
          </a:p>
          <a:p>
            <a:r>
              <a:rPr lang="uk-UA" dirty="0" smtClean="0"/>
              <a:t>доступність специфічних місцевих ресурсів;</a:t>
            </a:r>
          </a:p>
          <a:p>
            <a:r>
              <a:rPr lang="uk-UA" dirty="0" smtClean="0"/>
              <a:t>ефект масштабності у виробництві;</a:t>
            </a:r>
          </a:p>
          <a:p>
            <a:r>
              <a:rPr lang="uk-UA" dirty="0" smtClean="0"/>
              <a:t>наявність інфраструктури;</a:t>
            </a:r>
          </a:p>
          <a:p>
            <a:r>
              <a:rPr lang="uk-UA" dirty="0" smtClean="0"/>
              <a:t>низька вартість трансакцій;</a:t>
            </a:r>
          </a:p>
          <a:p>
            <a:r>
              <a:rPr lang="uk-UA" dirty="0" smtClean="0"/>
              <a:t>високоякісний доступ до інформації.</a:t>
            </a:r>
            <a:endParaRPr lang="uk-UA" dirty="0"/>
          </a:p>
        </p:txBody>
      </p:sp>
    </p:spTree>
    <p:extLst>
      <p:ext uri="{BB962C8B-B14F-4D97-AF65-F5344CB8AC3E}">
        <p14:creationId xmlns:p14="http://schemas.microsoft.com/office/powerpoint/2010/main" val="3976783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Приклади туристичних кластерів в Україні</a:t>
            </a:r>
            <a:endParaRPr lang="uk-UA" dirty="0"/>
          </a:p>
        </p:txBody>
      </p:sp>
      <p:sp>
        <p:nvSpPr>
          <p:cNvPr id="3" name="Объект 2"/>
          <p:cNvSpPr>
            <a:spLocks noGrp="1"/>
          </p:cNvSpPr>
          <p:nvPr>
            <p:ph idx="1"/>
          </p:nvPr>
        </p:nvSpPr>
        <p:spPr/>
        <p:txBody>
          <a:bodyPr>
            <a:normAutofit fontScale="77500" lnSpcReduction="20000"/>
          </a:bodyPr>
          <a:lstStyle/>
          <a:p>
            <a:pPr algn="just"/>
            <a:r>
              <a:rPr lang="uk-UA" dirty="0" smtClean="0"/>
              <a:t>Громадська організація туристичний кластер «</a:t>
            </a:r>
            <a:r>
              <a:rPr lang="uk-UA" dirty="0" err="1" smtClean="0"/>
              <a:t>Кам'янецький</a:t>
            </a:r>
            <a:r>
              <a:rPr lang="uk-UA" dirty="0" smtClean="0"/>
              <a:t> </a:t>
            </a:r>
            <a:r>
              <a:rPr lang="uk-UA" dirty="0" err="1" smtClean="0"/>
              <a:t>дивокрай</a:t>
            </a:r>
            <a:r>
              <a:rPr lang="uk-UA" dirty="0" smtClean="0"/>
              <a:t>» (с. </a:t>
            </a:r>
            <a:r>
              <a:rPr lang="uk-UA" dirty="0" err="1" smtClean="0">
                <a:hlinkClick r:id="rId2" tooltip="Колибаївка"/>
              </a:rPr>
              <a:t>Колибаївка</a:t>
            </a:r>
            <a:r>
              <a:rPr lang="uk-UA" dirty="0" smtClean="0"/>
              <a:t>, Кам'янець-Подільський р-н, Хмельницької області);</a:t>
            </a:r>
          </a:p>
          <a:p>
            <a:pPr algn="just"/>
            <a:r>
              <a:rPr lang="uk-UA" dirty="0" smtClean="0"/>
              <a:t>Кластер еко-</a:t>
            </a:r>
            <a:r>
              <a:rPr lang="uk-UA" dirty="0" err="1" smtClean="0"/>
              <a:t>агротуризму</a:t>
            </a:r>
            <a:r>
              <a:rPr lang="uk-UA" dirty="0" smtClean="0"/>
              <a:t> «Оберіг» (селище </a:t>
            </a:r>
            <a:r>
              <a:rPr lang="uk-UA" dirty="0" smtClean="0">
                <a:hlinkClick r:id="rId3" tooltip="Гриців"/>
              </a:rPr>
              <a:t>Гриців</a:t>
            </a:r>
            <a:r>
              <a:rPr lang="uk-UA" dirty="0" smtClean="0"/>
              <a:t>, Шепетівський р-н, Хмельницької області) — перший подібний кластер сільського туризму в Україні;</a:t>
            </a:r>
          </a:p>
          <a:p>
            <a:pPr algn="just"/>
            <a:r>
              <a:rPr lang="uk-UA" dirty="0" smtClean="0"/>
              <a:t>Туристичний кластер «Південне туристичне кільце» (складається із 12 міст Одеської, Миколаївської, Херсонської областей та АР Крим: Ізмаїл, Балта, Вознесенськ, Білгород-Дністровський, </a:t>
            </a:r>
            <a:r>
              <a:rPr lang="uk-UA" dirty="0" err="1" smtClean="0"/>
              <a:t>Чорноморськ</a:t>
            </a:r>
            <a:r>
              <a:rPr lang="uk-UA" dirty="0" smtClean="0"/>
              <a:t>, Гола Пристань, Олешки, Генічеськ, Алушта, Ялта, Судак, Феодосія);</a:t>
            </a:r>
          </a:p>
          <a:p>
            <a:pPr algn="just"/>
            <a:r>
              <a:rPr lang="uk-UA" dirty="0" smtClean="0"/>
              <a:t>Туристично-рекреаційний кластер «Гоголівські місця Полтавщини»;</a:t>
            </a:r>
          </a:p>
          <a:p>
            <a:pPr algn="just"/>
            <a:r>
              <a:rPr lang="uk-UA" dirty="0" err="1" smtClean="0"/>
              <a:t>Подільсько</a:t>
            </a:r>
            <a:r>
              <a:rPr lang="uk-UA" dirty="0" smtClean="0"/>
              <a:t>-Буковинський туристичний кластер (трьома головними містами Поділля та Буковини є Кам'янець-Подільський, Чернівці та Хотин);</a:t>
            </a:r>
          </a:p>
          <a:p>
            <a:pPr algn="just"/>
            <a:r>
              <a:rPr lang="uk-UA" dirty="0" smtClean="0"/>
              <a:t>Туристичний кластер «Славутич» (м. Славутич, Київська область).</a:t>
            </a:r>
          </a:p>
          <a:p>
            <a:pPr algn="just"/>
            <a:r>
              <a:rPr lang="uk-UA" dirty="0" err="1" smtClean="0"/>
              <a:t>Агротуристичний</a:t>
            </a:r>
            <a:r>
              <a:rPr lang="uk-UA" dirty="0" smtClean="0"/>
              <a:t> кластер </a:t>
            </a:r>
            <a:r>
              <a:rPr lang="uk-UA" dirty="0" err="1" smtClean="0"/>
              <a:t>ГорбоГори</a:t>
            </a:r>
            <a:r>
              <a:rPr lang="uk-UA" dirty="0" smtClean="0"/>
              <a:t> (</a:t>
            </a:r>
            <a:r>
              <a:rPr lang="uk-UA" dirty="0" err="1" smtClean="0"/>
              <a:t>Пустомитівська</a:t>
            </a:r>
            <a:r>
              <a:rPr lang="uk-UA" dirty="0" smtClean="0"/>
              <a:t> міська територіальна громада та </a:t>
            </a:r>
            <a:r>
              <a:rPr lang="uk-UA" dirty="0" err="1" smtClean="0"/>
              <a:t>Солонківська</a:t>
            </a:r>
            <a:r>
              <a:rPr lang="uk-UA" dirty="0" smtClean="0"/>
              <a:t> сільська територіальна громада)</a:t>
            </a:r>
            <a:endParaRPr lang="uk-UA" dirty="0"/>
          </a:p>
        </p:txBody>
      </p:sp>
    </p:spTree>
    <p:extLst>
      <p:ext uri="{BB962C8B-B14F-4D97-AF65-F5344CB8AC3E}">
        <p14:creationId xmlns:p14="http://schemas.microsoft.com/office/powerpoint/2010/main" val="161029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94439"/>
            <a:ext cx="10515600" cy="1325563"/>
          </a:xfrm>
        </p:spPr>
        <p:txBody>
          <a:bodyPr>
            <a:normAutofit fontScale="90000"/>
          </a:bodyPr>
          <a:lstStyle/>
          <a:p>
            <a:pPr algn="ctr"/>
            <a:r>
              <a:rPr lang="uk-UA" dirty="0" smtClean="0"/>
              <a:t>Глобалізація є новим етапом розвитку світу, який характеризується різким прискоренням темпів інтернаціоналізації усіх сфер суспільного життя. Глобалізаційні процеси мають вагомі підстави, аби привести до утворення нової суспільно-політичної формації – глобалізму.</a:t>
            </a:r>
            <a:endParaRPr lang="uk-UA" dirty="0"/>
          </a:p>
        </p:txBody>
      </p:sp>
    </p:spTree>
    <p:extLst>
      <p:ext uri="{BB962C8B-B14F-4D97-AF65-F5344CB8AC3E}">
        <p14:creationId xmlns:p14="http://schemas.microsoft.com/office/powerpoint/2010/main" val="26976340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структурі туристичного кластера доцільно виділяти чотири основні сектори:</a:t>
            </a:r>
            <a:endParaRPr lang="uk-UA" dirty="0"/>
          </a:p>
        </p:txBody>
      </p:sp>
      <p:sp>
        <p:nvSpPr>
          <p:cNvPr id="3" name="Объект 2"/>
          <p:cNvSpPr>
            <a:spLocks noGrp="1"/>
          </p:cNvSpPr>
          <p:nvPr>
            <p:ph idx="1"/>
          </p:nvPr>
        </p:nvSpPr>
        <p:spPr/>
        <p:txBody>
          <a:bodyPr>
            <a:normAutofit lnSpcReduction="10000"/>
          </a:bodyPr>
          <a:lstStyle/>
          <a:p>
            <a:pPr algn="just"/>
            <a:r>
              <a:rPr lang="uk-UA" i="1" dirty="0" smtClean="0"/>
              <a:t>сектор виробництва туристичних послуг</a:t>
            </a:r>
            <a:r>
              <a:rPr lang="uk-UA" dirty="0" smtClean="0"/>
              <a:t> об'єднує </a:t>
            </a:r>
            <a:r>
              <a:rPr lang="uk-UA" dirty="0" err="1" smtClean="0"/>
              <a:t>туроператорські</a:t>
            </a:r>
            <a:r>
              <a:rPr lang="uk-UA" dirty="0" smtClean="0"/>
              <a:t> фірми та </a:t>
            </a:r>
            <a:r>
              <a:rPr lang="uk-UA" dirty="0" err="1" smtClean="0"/>
              <a:t>турагентства</a:t>
            </a:r>
            <a:r>
              <a:rPr lang="uk-UA" dirty="0" smtClean="0"/>
              <a:t>, заклади з розміщення та оздоровлення туристів (готелі, мотелі, кемпінги, санаторно-курортні заклади, турбази), підприємства з перевезення туристів (автотранспортні підприємства, авіакомпанії, залізниці тощо), заклади з організації харчування туристів (ресторани, кафе, їдальні) та заклади з організації дозвілля туристів (екскурсійні бюро, музеї, театри, заклади індустрії розваг (казино, аквапарки та ін.), національні природні парки, заповідники, заказники, ботанічні сади, зоопарки. Отже, цей сектор охоплює підприємства, які безпосередньо виробляють і реалізують туристичні послуги.</a:t>
            </a:r>
            <a:endParaRPr lang="uk-UA" dirty="0"/>
          </a:p>
        </p:txBody>
      </p:sp>
    </p:spTree>
    <p:extLst>
      <p:ext uri="{BB962C8B-B14F-4D97-AF65-F5344CB8AC3E}">
        <p14:creationId xmlns:p14="http://schemas.microsoft.com/office/powerpoint/2010/main" val="1837521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У структурі туристичного кластера доцільно виділяти чотири основні сектори:</a:t>
            </a:r>
            <a:endParaRPr lang="uk-UA" dirty="0"/>
          </a:p>
        </p:txBody>
      </p:sp>
      <p:sp>
        <p:nvSpPr>
          <p:cNvPr id="3" name="Объект 2"/>
          <p:cNvSpPr>
            <a:spLocks noGrp="1"/>
          </p:cNvSpPr>
          <p:nvPr>
            <p:ph idx="1"/>
          </p:nvPr>
        </p:nvSpPr>
        <p:spPr/>
        <p:txBody>
          <a:bodyPr>
            <a:normAutofit fontScale="92500" lnSpcReduction="20000"/>
          </a:bodyPr>
          <a:lstStyle/>
          <a:p>
            <a:pPr algn="just"/>
            <a:r>
              <a:rPr lang="uk-UA" i="1" dirty="0" smtClean="0"/>
              <a:t>сервісний сектор</a:t>
            </a:r>
            <a:r>
              <a:rPr lang="uk-UA" dirty="0" smtClean="0"/>
              <a:t> об'єднує банківсько-кредитні та страхові установи, навчальні заклади туристичного профілю, наукові установи, а також бізнес-центри, лізингові компанії. Підприємства сервісного сектора надають різноманітні послуги (фінансові, освітні, посередницькі) ключовим підприємствам кластера.</a:t>
            </a:r>
          </a:p>
          <a:p>
            <a:pPr algn="just"/>
            <a:r>
              <a:rPr lang="uk-UA" i="1" dirty="0" smtClean="0"/>
              <a:t>допоміжний сектор</a:t>
            </a:r>
            <a:r>
              <a:rPr lang="uk-UA" dirty="0" smtClean="0"/>
              <a:t>. </a:t>
            </a:r>
            <a:r>
              <a:rPr lang="uk-UA" i="1" dirty="0" smtClean="0"/>
              <a:t>По-перше</a:t>
            </a:r>
            <a:r>
              <a:rPr lang="uk-UA" dirty="0" smtClean="0"/>
              <a:t>, включає різноманітні підприємства з виробництва сувенірів, туристичного спорядження, специфічних для певної місцевості товарів; </a:t>
            </a:r>
            <a:r>
              <a:rPr lang="uk-UA" i="1" dirty="0" smtClean="0"/>
              <a:t>по-друге</a:t>
            </a:r>
            <a:r>
              <a:rPr lang="uk-UA" dirty="0" smtClean="0"/>
              <a:t>, поліграфічні підприємства, картографічні фабрики, періодичні видання, </a:t>
            </a:r>
            <a:r>
              <a:rPr lang="uk-UA" dirty="0" err="1" smtClean="0"/>
              <a:t>теле</a:t>
            </a:r>
            <a:r>
              <a:rPr lang="uk-UA" dirty="0" smtClean="0"/>
              <a:t>-радіокомпанії; </a:t>
            </a:r>
            <a:r>
              <a:rPr lang="uk-UA" i="1" dirty="0" smtClean="0"/>
              <a:t>по-третє</a:t>
            </a:r>
            <a:r>
              <a:rPr lang="uk-UA" dirty="0" smtClean="0"/>
              <a:t>, органи державної влади, агенції регіонального розвитку, міжнародні та державні фонди і програми.</a:t>
            </a:r>
          </a:p>
          <a:p>
            <a:pPr algn="just"/>
            <a:r>
              <a:rPr lang="uk-UA" i="1" dirty="0" smtClean="0"/>
              <a:t>сектор забезпечення життєдіяльності туристичного кластера</a:t>
            </a:r>
            <a:r>
              <a:rPr lang="uk-UA" dirty="0" smtClean="0"/>
              <a:t> пов'язує між собою окремі сектори та підприємства туристичного кластера, забезпечуючи координацію їх діяльності. </a:t>
            </a:r>
            <a:endParaRPr lang="uk-UA" dirty="0"/>
          </a:p>
        </p:txBody>
      </p:sp>
    </p:spTree>
    <p:extLst>
      <p:ext uri="{BB962C8B-B14F-4D97-AF65-F5344CB8AC3E}">
        <p14:creationId xmlns:p14="http://schemas.microsoft.com/office/powerpoint/2010/main" val="353809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Глобалізацію світового господарства зумовили такі взаємопов’язані фактори:</a:t>
            </a:r>
            <a:endParaRPr lang="uk-UA" dirty="0"/>
          </a:p>
        </p:txBody>
      </p:sp>
      <p:sp>
        <p:nvSpPr>
          <p:cNvPr id="3" name="Объект 2"/>
          <p:cNvSpPr>
            <a:spLocks noGrp="1"/>
          </p:cNvSpPr>
          <p:nvPr>
            <p:ph idx="1"/>
          </p:nvPr>
        </p:nvSpPr>
        <p:spPr/>
        <p:txBody>
          <a:bodyPr>
            <a:normAutofit fontScale="77500" lnSpcReduction="20000"/>
          </a:bodyPr>
          <a:lstStyle/>
          <a:p>
            <a:pPr algn="just"/>
            <a:r>
              <a:rPr lang="uk-UA" dirty="0" smtClean="0"/>
              <a:t>міжнародний поділ праці:</a:t>
            </a:r>
          </a:p>
          <a:p>
            <a:pPr algn="just"/>
            <a:r>
              <a:rPr lang="uk-UA" dirty="0" smtClean="0"/>
              <a:t>інтернаціоналізація фінансів: яскравими прикладами цього явища є запровадження єдиної європейської валюти й уніфікація світового валютного ринку;</a:t>
            </a:r>
          </a:p>
          <a:p>
            <a:pPr algn="just"/>
            <a:r>
              <a:rPr lang="uk-UA" dirty="0" smtClean="0"/>
              <a:t>нові інформаційні і технологічні системи: нова глобальна інформаційно-орієнтована економіка надає перевагу здійсненню технологічних проривів у розвитку за рахунок упровадження ноу-хау-технологій, при цьому єдиний інформаційний простір робить кордони держав «прозорими», а процес глобалізації – незворотним;</a:t>
            </a:r>
          </a:p>
          <a:p>
            <a:pPr algn="just"/>
            <a:r>
              <a:rPr lang="uk-UA" dirty="0" smtClean="0"/>
              <a:t>посилення конкурентної боротьби між новими індустріальними країнами і провідними промислово розвиненими державами;</a:t>
            </a:r>
          </a:p>
          <a:p>
            <a:pPr algn="just"/>
            <a:r>
              <a:rPr lang="uk-UA" dirty="0" smtClean="0"/>
              <a:t>гомогенізація міжнародного споживчого ринку – однією з причин є поширення масової культури, яка приносить моду на використання однакової продукції, споживання однакових видів послуг, їх стандартизацію та проникнення в усі сфери життя</a:t>
            </a:r>
            <a:endParaRPr lang="uk-UA" dirty="0"/>
          </a:p>
        </p:txBody>
      </p:sp>
    </p:spTree>
    <p:extLst>
      <p:ext uri="{BB962C8B-B14F-4D97-AF65-F5344CB8AC3E}">
        <p14:creationId xmlns:p14="http://schemas.microsoft.com/office/powerpoint/2010/main" val="1199442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002447"/>
            <a:ext cx="10515600" cy="1325563"/>
          </a:xfrm>
        </p:spPr>
        <p:txBody>
          <a:bodyPr>
            <a:noAutofit/>
          </a:bodyPr>
          <a:lstStyle/>
          <a:p>
            <a:pPr algn="ctr"/>
            <a:r>
              <a:rPr lang="uk-UA" sz="3200" dirty="0" smtClean="0">
                <a:latin typeface="Times New Roman" panose="02020603050405020304" pitchFamily="18" charset="0"/>
                <a:cs typeface="Times New Roman" panose="02020603050405020304" pitchFamily="18" charset="0"/>
              </a:rPr>
              <a:t>Найбільшою мірою глобалізація торкнулася цивільної авіації. Провідні авіакомпанії світу надають перевагу створенню стратегічних альянсів із конкурентами свого рівня, аби обмежити ринкові можливості дрібніших перевізників.  Для індустрії туризму головною площиною взаємодії є угоди між авіаперевізниками, які стосуються заохочувальних програм для постійних клієнтів. Вони спрямовані на закріплення пасажирів за певним перевізником шляхом надання їм суттєвих знижок. Це перешкоджає переходу пасажирів до інших авіакомпаній.</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5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631" t="22456" r="14421" b="8491"/>
          <a:stretch/>
        </p:blipFill>
        <p:spPr bwMode="auto">
          <a:xfrm>
            <a:off x="2743201" y="279131"/>
            <a:ext cx="5717406" cy="6541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190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444182"/>
            <a:ext cx="10515600" cy="1325563"/>
          </a:xfrm>
        </p:spPr>
        <p:txBody>
          <a:bodyPr>
            <a:noAutofit/>
          </a:bodyPr>
          <a:lstStyle/>
          <a:p>
            <a:pPr algn="ctr"/>
            <a:r>
              <a:rPr lang="uk-UA" sz="2000" dirty="0" smtClean="0"/>
              <a:t>Економічна інтеграція створює нові можливості й перспективи діяльності на ринку з</a:t>
            </a:r>
            <a:br>
              <a:rPr lang="uk-UA" sz="2000" dirty="0" smtClean="0"/>
            </a:br>
            <a:r>
              <a:rPr lang="uk-UA" sz="2000" dirty="0" smtClean="0"/>
              <a:t>погляду динамічності функціонування та потенційної прибутковості й одночасно потребує</a:t>
            </a:r>
            <a:br>
              <a:rPr lang="uk-UA" sz="2000" dirty="0" smtClean="0"/>
            </a:br>
            <a:r>
              <a:rPr lang="uk-UA" sz="2000" dirty="0" smtClean="0"/>
              <a:t>урахування нових умов ведення господарської діяльності інтегрованих підприємств і</a:t>
            </a:r>
            <a:br>
              <a:rPr lang="uk-UA" sz="2000" dirty="0" smtClean="0"/>
            </a:br>
            <a:r>
              <a:rPr lang="uk-UA" sz="2000" dirty="0" smtClean="0"/>
              <a:t>реалізації економічних інтересів і цілей суб’єктів підприємницької діяльності, виступає</a:t>
            </a:r>
            <a:br>
              <a:rPr lang="uk-UA" sz="2000" dirty="0" smtClean="0"/>
            </a:br>
            <a:r>
              <a:rPr lang="uk-UA" sz="2000" dirty="0" smtClean="0"/>
              <a:t>каталізатором процесів формування й розвитку бізнесу. При цьому важливо враховувати, що</a:t>
            </a:r>
            <a:br>
              <a:rPr lang="uk-UA" sz="2000" dirty="0" smtClean="0"/>
            </a:br>
            <a:r>
              <a:rPr lang="uk-UA" sz="2000" dirty="0" smtClean="0"/>
              <a:t>бізнес-інтеграція створює як переваги, так і певні обмеження для учасників. Інтеграційні</a:t>
            </a:r>
            <a:br>
              <a:rPr lang="uk-UA" sz="2000" dirty="0" smtClean="0"/>
            </a:br>
            <a:r>
              <a:rPr lang="uk-UA" sz="2000" dirty="0" smtClean="0"/>
              <a:t>відносини характеризуються специфікою формування, розвитку й управління, що пов’язано</a:t>
            </a:r>
            <a:br>
              <a:rPr lang="uk-UA" sz="2000" dirty="0" smtClean="0"/>
            </a:br>
            <a:r>
              <a:rPr lang="uk-UA" sz="2000" dirty="0" smtClean="0"/>
              <a:t>з дією галузевих, макроекономічних, часових та інших факторів. Саме ці фактори</a:t>
            </a:r>
            <a:br>
              <a:rPr lang="uk-UA" sz="2000" dirty="0" smtClean="0"/>
            </a:br>
            <a:r>
              <a:rPr lang="uk-UA" sz="2000" dirty="0" smtClean="0"/>
              <a:t>насамперед обумовлюють і конкретизують специфіку змісту, цілей і форм вияву</a:t>
            </a:r>
            <a:br>
              <a:rPr lang="uk-UA" sz="2000" dirty="0" smtClean="0"/>
            </a:br>
            <a:r>
              <a:rPr lang="uk-UA" sz="2000" dirty="0" smtClean="0"/>
              <a:t>інтеграційних економічних відносин.</a:t>
            </a:r>
            <a:endParaRPr lang="uk-UA" sz="2000" dirty="0"/>
          </a:p>
        </p:txBody>
      </p:sp>
    </p:spTree>
    <p:extLst>
      <p:ext uri="{BB962C8B-B14F-4D97-AF65-F5344CB8AC3E}">
        <p14:creationId xmlns:p14="http://schemas.microsoft.com/office/powerpoint/2010/main" val="2499773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a:extLst>
              <a:ext uri="{FF2B5EF4-FFF2-40B4-BE49-F238E27FC236}">
                <a16:creationId xmlns="" xmlns:a16="http://schemas.microsoft.com/office/drawing/2014/main" id="{2A29722E-4409-6D40-B8D4-4A9DC40E9B79}"/>
              </a:ext>
            </a:extLst>
          </p:cNvPr>
          <p:cNvSpPr>
            <a:spLocks noGrp="1"/>
          </p:cNvSpPr>
          <p:nvPr>
            <p:ph type="ctrTitle"/>
          </p:nvPr>
        </p:nvSpPr>
        <p:spPr>
          <a:xfrm>
            <a:off x="423542" y="3590223"/>
            <a:ext cx="11330943" cy="1748872"/>
          </a:xfrm>
        </p:spPr>
        <p:txBody>
          <a:bodyPr>
            <a:noAutofit/>
          </a:bodyPr>
          <a:lstStyle/>
          <a:p>
            <a:r>
              <a:rPr lang="uk-UA" sz="6600" b="1" dirty="0" smtClean="0">
                <a:solidFill>
                  <a:schemeClr val="tx1">
                    <a:lumMod val="75000"/>
                    <a:lumOff val="25000"/>
                  </a:schemeClr>
                </a:solidFill>
                <a:latin typeface="ALS Sector Regular" pitchFamily="50" charset="0"/>
                <a:ea typeface="ALS Sector Stencil" charset="0"/>
                <a:cs typeface="ALS Sector Regular" pitchFamily="50" charset="0"/>
              </a:rPr>
              <a:t>2. Форми інтеграції підприємств сфери туризму</a:t>
            </a:r>
            <a:endParaRPr lang="uk-UA" sz="6600" b="1" dirty="0">
              <a:solidFill>
                <a:schemeClr val="tx1">
                  <a:lumMod val="75000"/>
                  <a:lumOff val="25000"/>
                </a:schemeClr>
              </a:solidFill>
              <a:latin typeface="ALS Sector Regular" pitchFamily="50" charset="0"/>
              <a:ea typeface="ALS Sector Stencil" charset="0"/>
              <a:cs typeface="ALS Sector Regular" pitchFamily="50" charset="0"/>
            </a:endParaRPr>
          </a:p>
        </p:txBody>
      </p:sp>
      <p:pic>
        <p:nvPicPr>
          <p:cNvPr id="6" name="Рисунок 5">
            <a:extLst>
              <a:ext uri="{FF2B5EF4-FFF2-40B4-BE49-F238E27FC236}">
                <a16:creationId xmlns="" xmlns:a16="http://schemas.microsoft.com/office/drawing/2014/main" id="{34B65106-34A6-D64F-8852-F7261486B25D}"/>
              </a:ext>
            </a:extLst>
          </p:cNvPr>
          <p:cNvPicPr>
            <a:picLocks noChangeAspect="1"/>
          </p:cNvPicPr>
          <p:nvPr/>
        </p:nvPicPr>
        <p:blipFill>
          <a:blip r:embed="rId2"/>
          <a:stretch>
            <a:fillRect/>
          </a:stretch>
        </p:blipFill>
        <p:spPr>
          <a:xfrm>
            <a:off x="4625975" y="592391"/>
            <a:ext cx="6740525" cy="1117600"/>
          </a:xfrm>
          <a:prstGeom prst="rect">
            <a:avLst/>
          </a:prstGeom>
        </p:spPr>
      </p:pic>
      <p:pic>
        <p:nvPicPr>
          <p:cNvPr id="7" name="Рисунок 6">
            <a:extLst>
              <a:ext uri="{FF2B5EF4-FFF2-40B4-BE49-F238E27FC236}">
                <a16:creationId xmlns="" xmlns:a16="http://schemas.microsoft.com/office/drawing/2014/main" id="{6207448F-3FBC-DE4F-9F74-FCE1325FDC6D}"/>
              </a:ext>
            </a:extLst>
          </p:cNvPr>
          <p:cNvPicPr>
            <a:picLocks noChangeAspect="1"/>
          </p:cNvPicPr>
          <p:nvPr/>
        </p:nvPicPr>
        <p:blipFill>
          <a:blip r:embed="rId3"/>
          <a:stretch>
            <a:fillRect/>
          </a:stretch>
        </p:blipFill>
        <p:spPr>
          <a:xfrm>
            <a:off x="825500" y="0"/>
            <a:ext cx="3069844" cy="2302383"/>
          </a:xfrm>
          <a:prstGeom prst="rect">
            <a:avLst/>
          </a:prstGeom>
        </p:spPr>
      </p:pic>
    </p:spTree>
    <p:extLst>
      <p:ext uri="{BB962C8B-B14F-4D97-AF65-F5344CB8AC3E}">
        <p14:creationId xmlns:p14="http://schemas.microsoft.com/office/powerpoint/2010/main" val="35180850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0.21.0.2123"/>
  <p:tag name="SLIDO_PRESENTATION_ID" val="00000000-0000-0000-0000-000000000000"/>
  <p:tag name="SLIDO_EVENT_UUID" val="62de4062-2bf4-4ec1-8038-e758bbf13442"/>
  <p:tag name="SLIDO_EVENT_SECTION_UUID" val="d6f21403-929a-48da-89df-6f433a968522"/>
</p:tagLst>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6763</TotalTime>
  <Words>1182</Words>
  <Application>Microsoft Office PowerPoint</Application>
  <PresentationFormat>Широкоэкранный</PresentationFormat>
  <Paragraphs>84</Paragraphs>
  <Slides>41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41</vt:i4>
      </vt:variant>
    </vt:vector>
  </HeadingPairs>
  <TitlesOfParts>
    <vt:vector size="48" baseType="lpstr">
      <vt:lpstr>ALS Sector Regular</vt:lpstr>
      <vt:lpstr>ALS Sector Stencil</vt:lpstr>
      <vt:lpstr>Arial</vt:lpstr>
      <vt:lpstr>Calibri</vt:lpstr>
      <vt:lpstr>Calibri Light</vt:lpstr>
      <vt:lpstr>Times New Roman</vt:lpstr>
      <vt:lpstr>Тема Office</vt:lpstr>
      <vt:lpstr>Тема 13. Інтеграція та глобалізація туристичного бізнесу</vt:lpstr>
      <vt:lpstr>1. Інтеграційні та глобалізаційні процеси в туризму</vt:lpstr>
      <vt:lpstr>Під інтеграцією розуміється встановлення таких взаємовідносин між підприємствами, які забезпечують довгострокове зближення генеральних цілей підприємств, що інтегруються, й надають підприємствам такі переваги: зниження рівня невизначеності у постачанні та збуті, обмеження конкуренції, спрощення впровадження технологічних новацій, зниження видатків. В основі інтеграції лежить принцип об’єднання власності, ресурсів, сфер діяльності. Організаційні форми інтеграції різноманітні і залежать від національної та регіональної специфіки. Але попри велику різноманітність форм об’єднань, головними розбіжностями є відносини власності та виробнича й контрактна кооперація.</vt:lpstr>
      <vt:lpstr>Глобалізація є новим етапом розвитку світу, який характеризується різким прискоренням темпів інтернаціоналізації усіх сфер суспільного життя. Глобалізаційні процеси мають вагомі підстави, аби привести до утворення нової суспільно-політичної формації – глобалізму.</vt:lpstr>
      <vt:lpstr>Глобалізацію світового господарства зумовили такі взаємопов’язані фактори:</vt:lpstr>
      <vt:lpstr>Найбільшою мірою глобалізація торкнулася цивільної авіації. Провідні авіакомпанії світу надають перевагу створенню стратегічних альянсів із конкурентами свого рівня, аби обмежити ринкові можливості дрібніших перевізників.  Для індустрії туризму головною площиною взаємодії є угоди між авіаперевізниками, які стосуються заохочувальних програм для постійних клієнтів. Вони спрямовані на закріплення пасажирів за певним перевізником шляхом надання їм суттєвих знижок. Це перешкоджає переходу пасажирів до інших авіакомпаній.</vt:lpstr>
      <vt:lpstr>Презентация PowerPoint</vt:lpstr>
      <vt:lpstr>Економічна інтеграція створює нові можливості й перспективи діяльності на ринку з погляду динамічності функціонування та потенційної прибутковості й одночасно потребує урахування нових умов ведення господарської діяльності інтегрованих підприємств і реалізації економічних інтересів і цілей суб’єктів підприємницької діяльності, виступає каталізатором процесів формування й розвитку бізнесу. При цьому важливо враховувати, що бізнес-інтеграція створює як переваги, так і певні обмеження для учасників. Інтеграційні відносини характеризуються специфікою формування, розвитку й управління, що пов’язано з дією галузевих, макроекономічних, часових та інших факторів. Саме ці фактори насамперед обумовлюють і конкретизують специфіку змісту, цілей і форм вияву інтеграційних економічних відносин.</vt:lpstr>
      <vt:lpstr>2. Форми інтеграції підприємств сфери туризму</vt:lpstr>
      <vt:lpstr>Моделі інтеграції</vt:lpstr>
      <vt:lpstr>Презентация PowerPoint</vt:lpstr>
      <vt:lpstr>Інтеграція не завжди означає участь в капіталі або об’єднання капіталу. Вона здійснюється у двох формах:</vt:lpstr>
      <vt:lpstr>Холдингова компанія  — юридична особа, що є власниками інших юридичних осіб або здійснює контроль над такими юридичними особами як пов'язана особа.</vt:lpstr>
      <vt:lpstr>Консорціуми — це тимчасові статутні об'єднання промислового і банківського капіталу для досягнення спільної мети. Консорціум створюється на основі тимчасової угоди учасників об'єднання ресурсів та зусиль з метою фінансування здійснення певних завдань.</vt:lpstr>
      <vt:lpstr>Стратегічний альянс передбачає домовленість незалежних фірм про досягнення певної комерційної мети для отримання синергетичного ефекту та розвитку взаємодоповнюючих ресурсних потенціалів компаній. Це передусім угода про спільне співробітництво між фірмами із стратегічними цілями, яка базується на довгострокових відносинах партнерів.</vt:lpstr>
      <vt:lpstr>Star Alliance — найстаріший з існуючих, найбільший і найбільш представницький авіаційний альянс у світі. Штаб-квартира об'єднання знаходиться у Франкфурті, Німеччина, тут працюють близько 70 співробітників з більш ніж 20 різних країн.</vt:lpstr>
      <vt:lpstr>SkyTeam — другий за величиною авіаційний альянс після Star Alliance, створений 22 червня 2000 року. Альянс об'єднує 20 авіакомпаній з чотирьох континентів.</vt:lpstr>
      <vt:lpstr>Oneworld — третій найбільший авіаційний альянс в світі — після Star Alliance і SkyTeam. Авіакомпанії — члени альянсу та їх підрозділи відрізняються високим ступенем співробітництва в плануванні, продажі квитків, програмах лояльності, стиковці рейсів, код-шерінгу, спільному використанні терміналів аеропортів, що скорочує витрати і дозволяє обмінюватися досвідом.</vt:lpstr>
      <vt:lpstr>3. Формування та роль ТНК в туризмі</vt:lpstr>
      <vt:lpstr>Транснаціональна корпорація, або ТНК — це корпорація, яка здійснює міжнародне виробництво промислових продуктів на основі прямих іноземних інвестицій та має прямий контроль над своїми закордонними філіями. Філії ТНК організують виробництво продукції або надання послуг в відповідно до глобальної стратегії материнської компанії.</vt:lpstr>
      <vt:lpstr>До ТНК належать ті міжнародні фірми, показники діяльності яких задовольняють наступними двома критеріями:</vt:lpstr>
      <vt:lpstr>Презентация PowerPoint</vt:lpstr>
      <vt:lpstr>Презентация PowerPoint</vt:lpstr>
      <vt:lpstr>List of top earning travel companies</vt:lpstr>
      <vt:lpstr>Expedia Group</vt:lpstr>
      <vt:lpstr>Booking Holdings</vt:lpstr>
      <vt:lpstr>American Express Global Business Travel</vt:lpstr>
      <vt:lpstr>BCD Travel</vt:lpstr>
      <vt:lpstr>CWT</vt:lpstr>
      <vt:lpstr>TUI Group</vt:lpstr>
      <vt:lpstr>Carnival Corporation &amp; PLC</vt:lpstr>
      <vt:lpstr>Презентация PowerPoint</vt:lpstr>
      <vt:lpstr>Market capitalization of leading European travel and leisure companies as of April 2021</vt:lpstr>
      <vt:lpstr>Структура консолідованої туроперейтингової компанії (на прикладі міжнародної групи компаній ОТІ)</vt:lpstr>
      <vt:lpstr>4. Туристичний кластер</vt:lpstr>
      <vt:lpstr>Кластер — це сконцентровані за географічною ознакою групи взаємопов'язаних компаній, спеціалізованих постачальників, підприємств, які надають послуги, фірм в суміжних галузях, а також пов'язаних з їх діяльністю організацій (наприклад, університетів, агентств по стандартизації, торгових об'єднань) у певних сферах, які конкурують між собою, але при цьому ведуть спільну діяльність</vt:lpstr>
      <vt:lpstr>Основними перевагами туристичного кластеру є:</vt:lpstr>
      <vt:lpstr>Передумови створення кластерів:</vt:lpstr>
      <vt:lpstr>Приклади туристичних кластерів в Україні</vt:lpstr>
      <vt:lpstr>У структурі туристичного кластера доцільно виділяти чотири основні сектори:</vt:lpstr>
      <vt:lpstr>У структурі туристичного кластера доцільно виділяти чотири основні сектори:</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Потужні регіональні  та локальні DMO</dc:title>
  <dc:creator>Ivan Liptuga</dc:creator>
  <cp:lastModifiedBy>RePack by Diakov</cp:lastModifiedBy>
  <cp:revision>457</cp:revision>
  <dcterms:created xsi:type="dcterms:W3CDTF">2020-10-13T05:16:08Z</dcterms:created>
  <dcterms:modified xsi:type="dcterms:W3CDTF">2021-11-25T16:53:02Z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0.21.0.2123</vt:lpwstr>
  </property>
</Properties>
</file>