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1BE8-1CBC-4F35-A281-639A50E4BDA7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63E3D-A3C0-407B-80CB-CDDAC2250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49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3E3D-A3C0-407B-80CB-CDDAC225047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31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3E3D-A3C0-407B-80CB-CDDAC225047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9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29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75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08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3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1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2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99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61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5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7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78B-93BB-4BA0-AF56-901F6BE72D4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5A54-F311-4C0D-9E7B-6D1EFC003D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3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Лекція</a:t>
            </a:r>
            <a:r>
              <a:rPr lang="ru-RU" dirty="0"/>
              <a:t> </a:t>
            </a:r>
            <a:r>
              <a:rPr lang="ru-RU" dirty="0" smtClean="0"/>
              <a:t>13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ru-RU" sz="6600" dirty="0" err="1"/>
              <a:t>Допоміжне</a:t>
            </a:r>
            <a:r>
              <a:rPr lang="ru-RU" sz="6600" dirty="0"/>
              <a:t> </a:t>
            </a:r>
            <a:r>
              <a:rPr lang="ru-RU" sz="6600" dirty="0" err="1"/>
              <a:t>устаткування</a:t>
            </a:r>
            <a:endParaRPr lang="ru-RU" sz="6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85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8457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3600" dirty="0" err="1"/>
              <a:t>Зовнішній</a:t>
            </a:r>
            <a:r>
              <a:rPr lang="ru-RU" sz="3600" dirty="0"/>
              <a:t> </a:t>
            </a:r>
            <a:r>
              <a:rPr lang="ru-RU" sz="3600" dirty="0" err="1"/>
              <a:t>вигляд</a:t>
            </a:r>
            <a:r>
              <a:rPr lang="ru-RU" sz="3600" dirty="0"/>
              <a:t> </a:t>
            </a:r>
            <a:r>
              <a:rPr lang="ru-RU" sz="3600" dirty="0" err="1"/>
              <a:t>мармитів</a:t>
            </a:r>
            <a:r>
              <a:rPr lang="ru-RU" sz="3600" dirty="0"/>
              <a:t> представлений рис. </a:t>
            </a:r>
            <a:r>
              <a:rPr lang="ru-RU" sz="3600" dirty="0" smtClean="0"/>
              <a:t>3</a:t>
            </a:r>
            <a:r>
              <a:rPr lang="ru-RU" sz="3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072" y="1625331"/>
            <a:ext cx="7352869" cy="31729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20202" y="4938402"/>
            <a:ext cx="76381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мармитів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сухий</a:t>
            </a:r>
            <a:r>
              <a:rPr lang="ru-RU" dirty="0" smtClean="0"/>
              <a:t> </a:t>
            </a:r>
            <a:r>
              <a:rPr lang="ru-RU" dirty="0" err="1" smtClean="0"/>
              <a:t>модульований</a:t>
            </a:r>
            <a:r>
              <a:rPr lang="ru-RU" dirty="0" smtClean="0"/>
              <a:t> мармит з конфорками,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водяний</a:t>
            </a:r>
            <a:r>
              <a:rPr lang="ru-RU" dirty="0" smtClean="0"/>
              <a:t> мармит з </a:t>
            </a:r>
            <a:r>
              <a:rPr lang="ru-RU" dirty="0" err="1" smtClean="0"/>
              <a:t>нейтральним</a:t>
            </a:r>
            <a:r>
              <a:rPr lang="ru-RU" dirty="0" smtClean="0"/>
              <a:t> </a:t>
            </a:r>
            <a:r>
              <a:rPr lang="ru-RU" dirty="0" err="1" smtClean="0"/>
              <a:t>шафою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в) </a:t>
            </a:r>
            <a:r>
              <a:rPr lang="ru-RU" dirty="0" err="1" smtClean="0"/>
              <a:t>сухий</a:t>
            </a:r>
            <a:r>
              <a:rPr lang="ru-RU" dirty="0" smtClean="0"/>
              <a:t> мармит з ІЧ </a:t>
            </a:r>
            <a:r>
              <a:rPr lang="ru-RU" dirty="0" err="1" smtClean="0"/>
              <a:t>обігрівом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87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err="1" smtClean="0"/>
              <a:t>Чафер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4907721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Відносно</a:t>
            </a:r>
            <a:r>
              <a:rPr lang="ru-RU" dirty="0"/>
              <a:t> недавно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різновид</a:t>
            </a:r>
            <a:r>
              <a:rPr lang="ru-RU" dirty="0"/>
              <a:t> </a:t>
            </a:r>
            <a:r>
              <a:rPr lang="ru-RU" dirty="0" err="1"/>
              <a:t>мармитів</a:t>
            </a:r>
            <a:r>
              <a:rPr lang="ru-RU" dirty="0"/>
              <a:t>, </a:t>
            </a:r>
            <a:r>
              <a:rPr lang="ru-RU" dirty="0" err="1"/>
              <a:t>оснащених</a:t>
            </a:r>
            <a:r>
              <a:rPr lang="ru-RU" dirty="0"/>
              <a:t> </a:t>
            </a:r>
            <a:r>
              <a:rPr lang="ru-RU" dirty="0" err="1"/>
              <a:t>автономними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гелієвих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спиртових</a:t>
            </a:r>
            <a:r>
              <a:rPr lang="ru-RU" dirty="0"/>
              <a:t> </a:t>
            </a:r>
            <a:r>
              <a:rPr lang="ru-RU" dirty="0" err="1"/>
              <a:t>пальників</a:t>
            </a:r>
            <a:r>
              <a:rPr lang="ru-RU" dirty="0"/>
              <a:t> і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гарним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оздобленням</a:t>
            </a:r>
            <a:r>
              <a:rPr lang="ru-RU" dirty="0"/>
              <a:t>. Вони </a:t>
            </a:r>
            <a:r>
              <a:rPr lang="ru-RU" dirty="0" err="1"/>
              <a:t>отримали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en-US" dirty="0"/>
              <a:t>Chafing-dish (</a:t>
            </a:r>
            <a:r>
              <a:rPr lang="ru-RU" dirty="0" err="1"/>
              <a:t>Чафер</a:t>
            </a:r>
            <a:r>
              <a:rPr lang="ru-RU" dirty="0"/>
              <a:t>) і </a:t>
            </a:r>
            <a:r>
              <a:rPr lang="ru-RU" dirty="0" err="1"/>
              <a:t>призначені</a:t>
            </a:r>
            <a:r>
              <a:rPr lang="ru-RU" dirty="0"/>
              <a:t> для установки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стіл</a:t>
            </a:r>
            <a:r>
              <a:rPr lang="ru-RU" dirty="0"/>
              <a:t> при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банкетів</a:t>
            </a:r>
            <a:r>
              <a:rPr lang="ru-RU" dirty="0"/>
              <a:t>, </a:t>
            </a:r>
            <a:r>
              <a:rPr lang="ru-RU" dirty="0" err="1"/>
              <a:t>фуршетів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Чафери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і </a:t>
            </a:r>
            <a:r>
              <a:rPr lang="ru-RU" dirty="0" err="1"/>
              <a:t>розміри</a:t>
            </a:r>
            <a:r>
              <a:rPr lang="ru-RU" dirty="0"/>
              <a:t> (Рис.4</a:t>
            </a:r>
            <a:r>
              <a:rPr lang="ru-RU" dirty="0" smtClean="0"/>
              <a:t>).</a:t>
            </a:r>
          </a:p>
          <a:p>
            <a:r>
              <a:rPr lang="ru-RU" dirty="0"/>
              <a:t>Конструктивно </a:t>
            </a:r>
            <a:r>
              <a:rPr lang="ru-RU" dirty="0" err="1"/>
              <a:t>Чафери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тонкостінну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з </a:t>
            </a:r>
            <a:r>
              <a:rPr lang="ru-RU" dirty="0" err="1"/>
              <a:t>шліфованої</a:t>
            </a:r>
            <a:r>
              <a:rPr lang="ru-RU" dirty="0"/>
              <a:t> </a:t>
            </a:r>
            <a:r>
              <a:rPr lang="ru-RU" dirty="0" err="1"/>
              <a:t>нержавіючої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заповнену</a:t>
            </a:r>
            <a:r>
              <a:rPr lang="ru-RU" dirty="0"/>
              <a:t> </a:t>
            </a:r>
            <a:r>
              <a:rPr lang="ru-RU" dirty="0" err="1"/>
              <a:t>теплоізоляційним</a:t>
            </a:r>
            <a:r>
              <a:rPr lang="ru-RU" dirty="0"/>
              <a:t> </a:t>
            </a:r>
            <a:r>
              <a:rPr lang="ru-RU" dirty="0" err="1"/>
              <a:t>матеріалом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повітрям</a:t>
            </a:r>
            <a:r>
              <a:rPr lang="ru-RU" dirty="0"/>
              <a:t>.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внутрішньої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Чафера</a:t>
            </a:r>
            <a:r>
              <a:rPr lang="ru-RU" dirty="0"/>
              <a:t> для </a:t>
            </a:r>
            <a:r>
              <a:rPr lang="ru-RU" dirty="0" err="1"/>
              <a:t>напоїв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дзеркальні</a:t>
            </a:r>
            <a:r>
              <a:rPr lang="ru-RU" dirty="0"/>
              <a:t> </a:t>
            </a:r>
            <a:r>
              <a:rPr lang="ru-RU" dirty="0" err="1"/>
              <a:t>скляні</a:t>
            </a:r>
            <a:r>
              <a:rPr lang="ru-RU" dirty="0"/>
              <a:t> </a:t>
            </a:r>
            <a:r>
              <a:rPr lang="ru-RU" dirty="0" err="1"/>
              <a:t>колби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322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8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err="1" smtClean="0"/>
              <a:t>Чафер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237" y="1637731"/>
            <a:ext cx="9654078" cy="3434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8316" y="5273807"/>
            <a:ext cx="84980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Chafing-dish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Чафер</a:t>
            </a:r>
            <a:r>
              <a:rPr lang="ru-RU" dirty="0" smtClean="0"/>
              <a:t> для других </a:t>
            </a:r>
            <a:r>
              <a:rPr lang="ru-RU" dirty="0" err="1" smtClean="0"/>
              <a:t>страв</a:t>
            </a:r>
            <a:r>
              <a:rPr lang="ru-RU" dirty="0" smtClean="0"/>
              <a:t> і </a:t>
            </a:r>
            <a:r>
              <a:rPr lang="ru-RU" dirty="0" err="1" smtClean="0"/>
              <a:t>гарнірів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Чафер</a:t>
            </a:r>
            <a:r>
              <a:rPr lang="ru-RU" dirty="0" smtClean="0"/>
              <a:t> - </a:t>
            </a:r>
            <a:r>
              <a:rPr lang="ru-RU" dirty="0" err="1" smtClean="0"/>
              <a:t>супниця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г) </a:t>
            </a:r>
            <a:r>
              <a:rPr lang="ru-RU" dirty="0" err="1" smtClean="0"/>
              <a:t>Чафер</a:t>
            </a:r>
            <a:r>
              <a:rPr lang="ru-RU" dirty="0" smtClean="0"/>
              <a:t> для </a:t>
            </a:r>
            <a:r>
              <a:rPr lang="ru-RU" dirty="0" err="1" smtClean="0"/>
              <a:t>гарячих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29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3.	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 smtClean="0"/>
              <a:t>шафи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3015"/>
            <a:ext cx="10515600" cy="4743948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в </a:t>
            </a:r>
            <a:r>
              <a:rPr lang="ru-RU" dirty="0" err="1"/>
              <a:t>нагрітому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порційовані</a:t>
            </a:r>
            <a:r>
              <a:rPr lang="ru-RU" dirty="0"/>
              <a:t> в столовому </a:t>
            </a:r>
            <a:r>
              <a:rPr lang="ru-RU" dirty="0" err="1"/>
              <a:t>посуді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гастроємностях</a:t>
            </a:r>
            <a:r>
              <a:rPr lang="ru-RU" dirty="0"/>
              <a:t>.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</a:t>
            </a:r>
            <a:r>
              <a:rPr lang="ru-RU" dirty="0" err="1"/>
              <a:t>являють</a:t>
            </a:r>
            <a:r>
              <a:rPr lang="ru-RU" dirty="0"/>
              <a:t> собою аналог </a:t>
            </a:r>
            <a:r>
              <a:rPr lang="ru-RU" dirty="0" err="1"/>
              <a:t>статичних</a:t>
            </a:r>
            <a:r>
              <a:rPr lang="ru-RU" dirty="0"/>
              <a:t> </a:t>
            </a:r>
            <a:r>
              <a:rPr lang="ru-RU" dirty="0" err="1"/>
              <a:t>жарочних</a:t>
            </a:r>
            <a:r>
              <a:rPr lang="ru-RU" dirty="0"/>
              <a:t> </a:t>
            </a:r>
            <a:r>
              <a:rPr lang="ru-RU" dirty="0" err="1"/>
              <a:t>шаф</a:t>
            </a:r>
            <a:r>
              <a:rPr lang="ru-RU" dirty="0"/>
              <a:t>, як правило, з одного </a:t>
            </a:r>
            <a:r>
              <a:rPr lang="ru-RU" dirty="0" err="1"/>
              <a:t>робочою</a:t>
            </a:r>
            <a:r>
              <a:rPr lang="ru-RU" dirty="0"/>
              <a:t> камерою, в </a:t>
            </a:r>
            <a:r>
              <a:rPr lang="ru-RU" dirty="0" err="1"/>
              <a:t>якій</a:t>
            </a:r>
            <a:r>
              <a:rPr lang="ru-RU" dirty="0"/>
              <a:t> є </a:t>
            </a:r>
            <a:r>
              <a:rPr lang="ru-RU" dirty="0" err="1"/>
              <a:t>направляючі</a:t>
            </a:r>
            <a:r>
              <a:rPr lang="ru-RU" dirty="0"/>
              <a:t> для установки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полиць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викладаються</a:t>
            </a:r>
            <a:r>
              <a:rPr lang="ru-RU" dirty="0"/>
              <a:t> і </a:t>
            </a:r>
            <a:r>
              <a:rPr lang="ru-RU" dirty="0" err="1"/>
              <a:t>підігріваються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. Головною </a:t>
            </a:r>
            <a:r>
              <a:rPr lang="ru-RU" dirty="0" err="1"/>
              <a:t>відмінністю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шаф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жарочних</a:t>
            </a:r>
            <a:r>
              <a:rPr lang="ru-RU" dirty="0"/>
              <a:t> є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нагрівальних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так як </a:t>
            </a:r>
            <a:r>
              <a:rPr lang="ru-RU" dirty="0" err="1"/>
              <a:t>робоча</a:t>
            </a:r>
            <a:r>
              <a:rPr lang="ru-RU" dirty="0"/>
              <a:t> температура в них не </a:t>
            </a:r>
            <a:r>
              <a:rPr lang="ru-RU" dirty="0" err="1"/>
              <a:t>перевищує</a:t>
            </a:r>
            <a:r>
              <a:rPr lang="ru-RU" dirty="0"/>
              <a:t> 70 С.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, як    </a:t>
            </a:r>
            <a:r>
              <a:rPr lang="ru-RU" dirty="0" err="1"/>
              <a:t>додатковий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до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теплового </a:t>
            </a:r>
            <a:r>
              <a:rPr lang="ru-RU" dirty="0" err="1"/>
              <a:t>обладнання</a:t>
            </a:r>
            <a:r>
              <a:rPr lang="ru-RU" dirty="0"/>
              <a:t> - плит, </a:t>
            </a:r>
            <a:r>
              <a:rPr lang="ru-RU" dirty="0" err="1"/>
              <a:t>мармити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Як правило,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в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шафах</a:t>
            </a:r>
            <a:r>
              <a:rPr lang="ru-RU" dirty="0"/>
              <a:t> </a:t>
            </a:r>
            <a:r>
              <a:rPr lang="ru-RU" dirty="0" err="1"/>
              <a:t>відсутні</a:t>
            </a:r>
            <a:r>
              <a:rPr lang="ru-RU" dirty="0"/>
              <a:t> Тени, а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тепла,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генерується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основного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848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Умовно</a:t>
            </a:r>
            <a:r>
              <a:rPr lang="ru-RU" dirty="0"/>
              <a:t>,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і </a:t>
            </a:r>
            <a:r>
              <a:rPr lang="ru-RU" dirty="0" err="1"/>
              <a:t>розстойні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випускатися</a:t>
            </a:r>
            <a:r>
              <a:rPr lang="ru-RU" dirty="0"/>
              <a:t>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пекарних</a:t>
            </a:r>
            <a:r>
              <a:rPr lang="ru-RU" dirty="0"/>
              <a:t> і </a:t>
            </a:r>
            <a:r>
              <a:rPr lang="ru-RU" dirty="0" err="1"/>
              <a:t>конвекційних</a:t>
            </a:r>
            <a:r>
              <a:rPr lang="ru-RU" dirty="0"/>
              <a:t> печей. Так як </a:t>
            </a:r>
            <a:r>
              <a:rPr lang="ru-RU" dirty="0" err="1"/>
              <a:t>расстойку</a:t>
            </a:r>
            <a:r>
              <a:rPr lang="ru-RU" dirty="0"/>
              <a:t> </a:t>
            </a:r>
            <a:r>
              <a:rPr lang="ru-RU" dirty="0" err="1"/>
              <a:t>борошняних</a:t>
            </a:r>
            <a:r>
              <a:rPr lang="ru-RU" dirty="0"/>
              <a:t> </a:t>
            </a:r>
            <a:r>
              <a:rPr lang="ru-RU" dirty="0" err="1"/>
              <a:t>напівфабрикатів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виробляють</a:t>
            </a:r>
            <a:r>
              <a:rPr lang="ru-RU" dirty="0"/>
              <a:t> при </a:t>
            </a:r>
            <a:r>
              <a:rPr lang="ru-RU" dirty="0" err="1"/>
              <a:t>температурі</a:t>
            </a:r>
            <a:r>
              <a:rPr lang="ru-RU" dirty="0"/>
              <a:t> не </a:t>
            </a:r>
            <a:r>
              <a:rPr lang="ru-RU" dirty="0" err="1"/>
              <a:t>вище</a:t>
            </a:r>
            <a:r>
              <a:rPr lang="ru-RU" dirty="0"/>
              <a:t> 40 – 50 С, то </a:t>
            </a:r>
            <a:r>
              <a:rPr lang="ru-RU" dirty="0" err="1"/>
              <a:t>розстойні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, як правило,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теплоізоляційного</a:t>
            </a:r>
            <a:r>
              <a:rPr lang="ru-RU" dirty="0"/>
              <a:t> </a:t>
            </a:r>
            <a:r>
              <a:rPr lang="ru-RU" dirty="0" err="1"/>
              <a:t>прошарку</a:t>
            </a:r>
            <a:r>
              <a:rPr lang="ru-RU" dirty="0"/>
              <a:t> і </a:t>
            </a:r>
            <a:r>
              <a:rPr lang="ru-RU" dirty="0" err="1"/>
              <a:t>оснащуються</a:t>
            </a:r>
            <a:r>
              <a:rPr lang="ru-RU" dirty="0"/>
              <a:t> одним </a:t>
            </a:r>
            <a:r>
              <a:rPr lang="ru-RU" dirty="0" err="1"/>
              <a:t>теном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встановлюватися</a:t>
            </a:r>
            <a:r>
              <a:rPr lang="ru-RU" dirty="0"/>
              <a:t> на </a:t>
            </a:r>
            <a:r>
              <a:rPr lang="ru-RU" dirty="0" err="1"/>
              <a:t>бічних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поверхнях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моделей </a:t>
            </a:r>
            <a:r>
              <a:rPr lang="ru-RU" dirty="0" err="1"/>
              <a:t>обладнуються</a:t>
            </a:r>
            <a:r>
              <a:rPr lang="ru-RU" dirty="0"/>
              <a:t> лотком для </a:t>
            </a:r>
            <a:r>
              <a:rPr lang="ru-RU" dirty="0" err="1"/>
              <a:t>парозволоження</a:t>
            </a:r>
            <a:r>
              <a:rPr lang="ru-RU" dirty="0"/>
              <a:t>, таймером, регулятором </a:t>
            </a:r>
            <a:r>
              <a:rPr lang="ru-RU" dirty="0" err="1"/>
              <a:t>потужності</a:t>
            </a:r>
            <a:r>
              <a:rPr lang="ru-RU" dirty="0"/>
              <a:t>, </a:t>
            </a:r>
            <a:r>
              <a:rPr lang="ru-RU" dirty="0" err="1"/>
              <a:t>температури</a:t>
            </a:r>
            <a:r>
              <a:rPr lang="ru-RU" dirty="0"/>
              <a:t>, а </a:t>
            </a:r>
            <a:r>
              <a:rPr lang="ru-RU" dirty="0" err="1"/>
              <a:t>іноді</a:t>
            </a:r>
            <a:r>
              <a:rPr lang="ru-RU" dirty="0"/>
              <a:t> і </a:t>
            </a:r>
            <a:r>
              <a:rPr lang="ru-RU" dirty="0" err="1"/>
              <a:t>вологості</a:t>
            </a:r>
            <a:r>
              <a:rPr lang="ru-RU" dirty="0"/>
              <a:t>. </a:t>
            </a:r>
            <a:r>
              <a:rPr lang="ru-RU" dirty="0" err="1"/>
              <a:t>Розстойні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</a:t>
            </a:r>
            <a:r>
              <a:rPr lang="ru-RU" dirty="0" err="1"/>
              <a:t>випускаються</a:t>
            </a:r>
            <a:r>
              <a:rPr lang="ru-RU" dirty="0"/>
              <a:t> як з глухими </a:t>
            </a:r>
            <a:r>
              <a:rPr lang="ru-RU" dirty="0" err="1"/>
              <a:t>металевими</a:t>
            </a:r>
            <a:r>
              <a:rPr lang="ru-RU" dirty="0"/>
              <a:t>, так і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скляними</a:t>
            </a:r>
            <a:r>
              <a:rPr lang="ru-RU" dirty="0"/>
              <a:t> </a:t>
            </a:r>
            <a:r>
              <a:rPr lang="ru-RU" dirty="0" err="1"/>
              <a:t>дверцятами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представлений на </a:t>
            </a:r>
            <a:r>
              <a:rPr lang="ru-RU" dirty="0" smtClean="0"/>
              <a:t>рис.5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863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018" y="150125"/>
            <a:ext cx="10515600" cy="54591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Теплові шафи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335" y="1548427"/>
            <a:ext cx="6302402" cy="3705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29133" y="5363313"/>
            <a:ext cx="8143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 5.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</a:t>
            </a:r>
            <a:r>
              <a:rPr lang="ru-RU" dirty="0" err="1" smtClean="0"/>
              <a:t>шафи</a:t>
            </a:r>
            <a:r>
              <a:rPr lang="ru-RU" dirty="0" smtClean="0"/>
              <a:t> </a:t>
            </a:r>
            <a:r>
              <a:rPr lang="ru-RU" dirty="0" err="1" smtClean="0"/>
              <a:t>настільного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скляними</a:t>
            </a:r>
            <a:r>
              <a:rPr lang="ru-RU" dirty="0" smtClean="0"/>
              <a:t> </a:t>
            </a:r>
            <a:r>
              <a:rPr lang="ru-RU" dirty="0" err="1" smtClean="0"/>
              <a:t>дверцятами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а) і з глухими </a:t>
            </a:r>
            <a:r>
              <a:rPr lang="ru-RU" dirty="0" err="1" smtClean="0"/>
              <a:t>дверцями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б), </a:t>
            </a:r>
            <a:r>
              <a:rPr lang="ru-RU" dirty="0" err="1" smtClean="0"/>
              <a:t>що</a:t>
            </a:r>
            <a:r>
              <a:rPr lang="ru-RU" dirty="0" smtClean="0"/>
              <a:t> входить в комплект </a:t>
            </a:r>
            <a:r>
              <a:rPr lang="ru-RU" dirty="0" err="1" smtClean="0"/>
              <a:t>конвекційної</a:t>
            </a:r>
            <a:r>
              <a:rPr lang="ru-RU" dirty="0" smtClean="0"/>
              <a:t> </a:t>
            </a:r>
            <a:r>
              <a:rPr lang="ru-RU" dirty="0" err="1" smtClean="0"/>
              <a:t>печі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5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4.	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 в основному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тарілок</a:t>
            </a:r>
            <a:r>
              <a:rPr lang="ru-RU" dirty="0"/>
              <a:t>, склянок, </a:t>
            </a:r>
            <a:r>
              <a:rPr lang="ru-RU" dirty="0" err="1"/>
              <a:t>кавових</a:t>
            </a:r>
            <a:r>
              <a:rPr lang="ru-RU" dirty="0"/>
              <a:t> </a:t>
            </a:r>
            <a:r>
              <a:rPr lang="ru-RU" dirty="0" err="1"/>
              <a:t>чашок</a:t>
            </a:r>
            <a:r>
              <a:rPr lang="ru-RU" dirty="0"/>
              <a:t> і </a:t>
            </a:r>
            <a:r>
              <a:rPr lang="ru-RU" dirty="0" err="1"/>
              <a:t>іншого</a:t>
            </a:r>
            <a:r>
              <a:rPr lang="ru-RU" dirty="0"/>
              <a:t> столового посуду перед </a:t>
            </a:r>
            <a:r>
              <a:rPr lang="ru-RU" dirty="0" err="1"/>
              <a:t>роздачею</a:t>
            </a:r>
            <a:r>
              <a:rPr lang="ru-RU" dirty="0"/>
              <a:t>. Вони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, ними </a:t>
            </a:r>
            <a:r>
              <a:rPr lang="ru-RU" dirty="0" err="1"/>
              <a:t>комплектуються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кавоварок</a:t>
            </a:r>
            <a:r>
              <a:rPr lang="ru-RU" dirty="0"/>
              <a:t> і </a:t>
            </a:r>
            <a:r>
              <a:rPr lang="ru-RU" dirty="0" err="1"/>
              <a:t>кавових</a:t>
            </a:r>
            <a:r>
              <a:rPr lang="ru-RU" dirty="0"/>
              <a:t> машин. Як </a:t>
            </a:r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 </a:t>
            </a:r>
            <a:r>
              <a:rPr lang="ru-RU" dirty="0" err="1"/>
              <a:t>виконані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поверхонь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полиць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зворотного</a:t>
            </a:r>
            <a:r>
              <a:rPr lang="ru-RU" dirty="0"/>
              <a:t> боку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Тени. Температура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smtClean="0"/>
              <a:t>70 С</a:t>
            </a:r>
            <a:r>
              <a:rPr lang="ru-RU" dirty="0"/>
              <a:t>. У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стійок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, як правило,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нейтральні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моделях для </a:t>
            </a:r>
            <a:r>
              <a:rPr lang="ru-RU" dirty="0" err="1"/>
              <a:t>підігріву</a:t>
            </a:r>
            <a:r>
              <a:rPr lang="ru-RU" dirty="0"/>
              <a:t> посуду </a:t>
            </a:r>
            <a:r>
              <a:rPr lang="ru-RU" dirty="0" err="1"/>
              <a:t>використовують</a:t>
            </a:r>
            <a:r>
              <a:rPr lang="ru-RU" dirty="0"/>
              <a:t> ІЧ-</a:t>
            </a:r>
            <a:r>
              <a:rPr lang="ru-RU" dirty="0" err="1"/>
              <a:t>випромінювачі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над полками. До </a:t>
            </a:r>
            <a:r>
              <a:rPr lang="ru-RU" dirty="0" err="1"/>
              <a:t>теплових</a:t>
            </a:r>
            <a:r>
              <a:rPr lang="ru-RU" dirty="0"/>
              <a:t> </a:t>
            </a:r>
            <a:r>
              <a:rPr lang="ru-RU" dirty="0" err="1"/>
              <a:t>стійок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і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тарілок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і </a:t>
            </a:r>
            <a:r>
              <a:rPr lang="ru-RU" dirty="0" err="1"/>
              <a:t>являють</a:t>
            </a:r>
            <a:r>
              <a:rPr lang="ru-RU" dirty="0"/>
              <a:t> собою модуль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обігрівається</a:t>
            </a:r>
            <a:r>
              <a:rPr lang="ru-RU" dirty="0"/>
              <a:t> </a:t>
            </a:r>
            <a:r>
              <a:rPr lang="ru-RU" dirty="0" err="1"/>
              <a:t>циліндричною</a:t>
            </a:r>
            <a:r>
              <a:rPr lang="ru-RU" dirty="0"/>
              <a:t> </a:t>
            </a:r>
            <a:r>
              <a:rPr lang="ru-RU" dirty="0" err="1"/>
              <a:t>порожниною</a:t>
            </a:r>
            <a:r>
              <a:rPr lang="ru-RU" dirty="0"/>
              <a:t> і </a:t>
            </a:r>
            <a:r>
              <a:rPr lang="ru-RU" dirty="0" err="1"/>
              <a:t>підпружиненим</a:t>
            </a:r>
            <a:r>
              <a:rPr lang="ru-RU" dirty="0"/>
              <a:t> дном, на яке </a:t>
            </a:r>
            <a:r>
              <a:rPr lang="ru-RU" dirty="0" err="1"/>
              <a:t>укладаються</a:t>
            </a:r>
            <a:r>
              <a:rPr lang="ru-RU" dirty="0"/>
              <a:t> </a:t>
            </a:r>
            <a:r>
              <a:rPr lang="ru-RU" dirty="0" err="1"/>
              <a:t>тарілки</a:t>
            </a:r>
            <a:r>
              <a:rPr lang="ru-RU" dirty="0"/>
              <a:t>.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підігріву</a:t>
            </a:r>
            <a:r>
              <a:rPr lang="ru-RU" dirty="0"/>
              <a:t> </a:t>
            </a:r>
            <a:r>
              <a:rPr lang="ru-RU" dirty="0" err="1"/>
              <a:t>тарілок</a:t>
            </a:r>
            <a:r>
              <a:rPr lang="ru-RU" dirty="0"/>
              <a:t> і </a:t>
            </a:r>
            <a:r>
              <a:rPr lang="ru-RU" dirty="0" err="1"/>
              <a:t>чашок</a:t>
            </a:r>
            <a:r>
              <a:rPr lang="ru-RU" dirty="0"/>
              <a:t> часто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>
                <a:solidFill>
                  <a:srgbClr val="FF0000"/>
                </a:solidFill>
              </a:rPr>
              <a:t>діспенсорами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84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925" y="1891859"/>
            <a:ext cx="6336211" cy="32464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4918" y="5339467"/>
            <a:ext cx="73106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 6. Схема </a:t>
            </a:r>
            <a:r>
              <a:rPr lang="ru-RU" dirty="0" err="1" smtClean="0"/>
              <a:t>теплових</a:t>
            </a:r>
            <a:r>
              <a:rPr lang="ru-RU" dirty="0" smtClean="0"/>
              <a:t> </a:t>
            </a:r>
            <a:r>
              <a:rPr lang="ru-RU" dirty="0" err="1" smtClean="0"/>
              <a:t>стійок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</a:t>
            </a:r>
            <a:r>
              <a:rPr lang="ru-RU" dirty="0" err="1" smtClean="0"/>
              <a:t>теплова</a:t>
            </a:r>
            <a:r>
              <a:rPr lang="ru-RU" dirty="0" smtClean="0"/>
              <a:t> </a:t>
            </a:r>
            <a:r>
              <a:rPr lang="ru-RU" dirty="0" err="1" smtClean="0"/>
              <a:t>стійка</a:t>
            </a:r>
            <a:r>
              <a:rPr lang="ru-RU" dirty="0" smtClean="0"/>
              <a:t> з нейтральною </a:t>
            </a:r>
            <a:r>
              <a:rPr lang="ru-RU" dirty="0" err="1" smtClean="0"/>
              <a:t>шафою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пристрій</a:t>
            </a:r>
            <a:r>
              <a:rPr lang="ru-RU" dirty="0" smtClean="0"/>
              <a:t> для </a:t>
            </a:r>
            <a:r>
              <a:rPr lang="ru-RU" dirty="0" err="1" smtClean="0"/>
              <a:t>підігріву</a:t>
            </a:r>
            <a:r>
              <a:rPr lang="ru-RU" dirty="0" smtClean="0"/>
              <a:t> </a:t>
            </a:r>
            <a:r>
              <a:rPr lang="ru-RU" dirty="0" err="1" smtClean="0"/>
              <a:t>тарілок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87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5.	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. Вони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секційно</a:t>
            </a:r>
            <a:r>
              <a:rPr lang="ru-RU" dirty="0"/>
              <a:t> - </a:t>
            </a:r>
            <a:r>
              <a:rPr lang="ru-RU" dirty="0" err="1"/>
              <a:t>модульованого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розташовуватися</a:t>
            </a:r>
            <a:r>
              <a:rPr lang="ru-RU" dirty="0"/>
              <a:t> в </a:t>
            </a:r>
            <a:r>
              <a:rPr lang="ru-RU" dirty="0" err="1"/>
              <a:t>лінію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кутом, для </a:t>
            </a:r>
            <a:r>
              <a:rPr lang="ru-RU" dirty="0" err="1"/>
              <a:t>чого</a:t>
            </a:r>
            <a:r>
              <a:rPr lang="ru-RU" dirty="0"/>
              <a:t> в </a:t>
            </a:r>
            <a:r>
              <a:rPr lang="ru-RU" dirty="0" err="1"/>
              <a:t>їх</a:t>
            </a:r>
            <a:r>
              <a:rPr lang="ru-RU" dirty="0"/>
              <a:t> склад </a:t>
            </a:r>
            <a:r>
              <a:rPr lang="ru-RU" dirty="0" err="1"/>
              <a:t>вводяться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кутові</a:t>
            </a:r>
            <a:r>
              <a:rPr lang="ru-RU" dirty="0"/>
              <a:t> </a:t>
            </a:r>
            <a:r>
              <a:rPr lang="ru-RU" dirty="0" err="1"/>
              <a:t>модулі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Конкретний</a:t>
            </a:r>
            <a:r>
              <a:rPr lang="ru-RU" dirty="0" smtClean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підприємства</a:t>
            </a:r>
            <a:r>
              <a:rPr lang="ru-RU" dirty="0"/>
              <a:t> і умов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класичний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:</a:t>
            </a:r>
          </a:p>
          <a:p>
            <a:r>
              <a:rPr lang="ru-RU" dirty="0"/>
              <a:t>-	</a:t>
            </a:r>
            <a:r>
              <a:rPr lang="ru-RU" dirty="0" err="1"/>
              <a:t>стіл</a:t>
            </a:r>
            <a:r>
              <a:rPr lang="ru-RU" dirty="0"/>
              <a:t> для </a:t>
            </a:r>
            <a:r>
              <a:rPr lang="ru-RU" dirty="0" err="1"/>
              <a:t>викладки</a:t>
            </a:r>
            <a:r>
              <a:rPr lang="ru-RU" dirty="0"/>
              <a:t> </a:t>
            </a:r>
            <a:r>
              <a:rPr lang="ru-RU" dirty="0" err="1"/>
              <a:t>підносів</a:t>
            </a:r>
            <a:r>
              <a:rPr lang="ru-RU" dirty="0"/>
              <a:t>, </a:t>
            </a:r>
            <a:r>
              <a:rPr lang="ru-RU" dirty="0" err="1"/>
              <a:t>столових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ножів</a:t>
            </a:r>
            <a:r>
              <a:rPr lang="ru-RU" dirty="0"/>
              <a:t>, ложок, </a:t>
            </a:r>
            <a:r>
              <a:rPr lang="ru-RU" dirty="0" err="1"/>
              <a:t>виделок</a:t>
            </a:r>
            <a:r>
              <a:rPr lang="ru-RU" dirty="0"/>
              <a:t> (рис.7</a:t>
            </a:r>
            <a:r>
              <a:rPr lang="ru-RU" dirty="0" smtClean="0"/>
              <a:t>. </a:t>
            </a:r>
            <a:r>
              <a:rPr lang="ru-RU" dirty="0"/>
              <a:t>1);</a:t>
            </a:r>
          </a:p>
          <a:p>
            <a:r>
              <a:rPr lang="ru-RU" dirty="0"/>
              <a:t>-	</a:t>
            </a:r>
            <a:r>
              <a:rPr lang="ru-RU" dirty="0" err="1"/>
              <a:t>холодильний</a:t>
            </a:r>
            <a:r>
              <a:rPr lang="ru-RU" dirty="0"/>
              <a:t> прилавок - </a:t>
            </a:r>
            <a:r>
              <a:rPr lang="ru-RU" dirty="0" err="1"/>
              <a:t>вітрина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демонстрації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холодних</a:t>
            </a:r>
            <a:r>
              <a:rPr lang="ru-RU" dirty="0"/>
              <a:t> закусок і </a:t>
            </a:r>
            <a:r>
              <a:rPr lang="ru-RU" dirty="0" err="1"/>
              <a:t>салатів</a:t>
            </a:r>
            <a:r>
              <a:rPr lang="ru-RU" dirty="0"/>
              <a:t> (</a:t>
            </a:r>
            <a:r>
              <a:rPr lang="ru-RU" dirty="0" smtClean="0"/>
              <a:t>рис.7.2</a:t>
            </a:r>
            <a:r>
              <a:rPr lang="ru-RU" dirty="0"/>
              <a:t>);</a:t>
            </a:r>
          </a:p>
          <a:p>
            <a:r>
              <a:rPr lang="ru-RU" dirty="0"/>
              <a:t>-	</a:t>
            </a:r>
            <a:r>
              <a:rPr lang="ru-RU" dirty="0" err="1"/>
              <a:t>сухий</a:t>
            </a:r>
            <a:r>
              <a:rPr lang="ru-RU" dirty="0"/>
              <a:t> мармит для </a:t>
            </a:r>
            <a:r>
              <a:rPr lang="ru-RU" dirty="0" err="1"/>
              <a:t>підігріву</a:t>
            </a:r>
            <a:r>
              <a:rPr lang="ru-RU" dirty="0"/>
              <a:t> перших </a:t>
            </a:r>
            <a:r>
              <a:rPr lang="ru-RU" dirty="0" err="1"/>
              <a:t>страв</a:t>
            </a:r>
            <a:r>
              <a:rPr lang="ru-RU" dirty="0"/>
              <a:t> в </a:t>
            </a:r>
            <a:r>
              <a:rPr lang="ru-RU" dirty="0" err="1"/>
              <a:t>наплитній</a:t>
            </a:r>
            <a:r>
              <a:rPr lang="ru-RU" dirty="0"/>
              <a:t> </a:t>
            </a:r>
            <a:r>
              <a:rPr lang="ru-RU" dirty="0" err="1"/>
              <a:t>посуді</a:t>
            </a:r>
            <a:r>
              <a:rPr lang="ru-RU" dirty="0"/>
              <a:t> (рис.7</a:t>
            </a:r>
            <a:r>
              <a:rPr lang="ru-RU" dirty="0" smtClean="0"/>
              <a:t>. </a:t>
            </a:r>
            <a:r>
              <a:rPr lang="ru-RU" dirty="0"/>
              <a:t>3);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096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8299"/>
            <a:ext cx="10515600" cy="49486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	</a:t>
            </a:r>
            <a:r>
              <a:rPr lang="ru-RU" dirty="0" smtClean="0"/>
              <a:t>прилавок </a:t>
            </a:r>
            <a:r>
              <a:rPr lang="ru-RU" dirty="0" err="1"/>
              <a:t>охолоджуваний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короткочасного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, </a:t>
            </a:r>
            <a:r>
              <a:rPr lang="ru-RU" dirty="0" err="1"/>
              <a:t>демонстрації</a:t>
            </a:r>
            <a:r>
              <a:rPr lang="ru-RU" dirty="0"/>
              <a:t> і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холодних</a:t>
            </a:r>
            <a:r>
              <a:rPr lang="ru-RU" dirty="0"/>
              <a:t> закусок і </a:t>
            </a:r>
            <a:r>
              <a:rPr lang="ru-RU" dirty="0" err="1"/>
              <a:t>напоїв</a:t>
            </a:r>
            <a:r>
              <a:rPr lang="ru-RU" dirty="0"/>
              <a:t> (рис.7</a:t>
            </a:r>
            <a:r>
              <a:rPr lang="ru-RU" dirty="0" smtClean="0"/>
              <a:t>. </a:t>
            </a:r>
            <a:r>
              <a:rPr lang="ru-RU" dirty="0"/>
              <a:t>4);</a:t>
            </a:r>
          </a:p>
          <a:p>
            <a:r>
              <a:rPr lang="ru-RU" dirty="0"/>
              <a:t>-	</a:t>
            </a:r>
            <a:r>
              <a:rPr lang="ru-RU" dirty="0" err="1"/>
              <a:t>паровий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водяний</a:t>
            </a:r>
            <a:r>
              <a:rPr lang="ru-RU" dirty="0"/>
              <a:t> мармит для </a:t>
            </a:r>
            <a:r>
              <a:rPr lang="ru-RU" dirty="0" err="1"/>
              <a:t>підігріву</a:t>
            </a:r>
            <a:r>
              <a:rPr lang="ru-RU" dirty="0"/>
              <a:t> других </a:t>
            </a:r>
            <a:r>
              <a:rPr lang="ru-RU" dirty="0" err="1"/>
              <a:t>страв</a:t>
            </a:r>
            <a:r>
              <a:rPr lang="ru-RU" dirty="0"/>
              <a:t>, </a:t>
            </a:r>
            <a:r>
              <a:rPr lang="ru-RU" dirty="0" err="1"/>
              <a:t>гарнірів</a:t>
            </a:r>
            <a:r>
              <a:rPr lang="ru-RU" dirty="0"/>
              <a:t> та </a:t>
            </a:r>
            <a:r>
              <a:rPr lang="ru-RU" dirty="0" err="1"/>
              <a:t>соусів</a:t>
            </a:r>
            <a:r>
              <a:rPr lang="ru-RU" dirty="0"/>
              <a:t> в </a:t>
            </a:r>
            <a:r>
              <a:rPr lang="ru-RU" dirty="0" err="1"/>
              <a:t>гастроємності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мармитницях</a:t>
            </a:r>
            <a:r>
              <a:rPr lang="ru-RU" dirty="0"/>
              <a:t> (рис.7</a:t>
            </a:r>
            <a:r>
              <a:rPr lang="ru-RU" dirty="0" smtClean="0"/>
              <a:t>. </a:t>
            </a:r>
            <a:r>
              <a:rPr lang="ru-RU" dirty="0"/>
              <a:t>5);</a:t>
            </a:r>
          </a:p>
          <a:p>
            <a:r>
              <a:rPr lang="ru-RU" dirty="0"/>
              <a:t>-	</a:t>
            </a:r>
            <a:r>
              <a:rPr lang="ru-RU" dirty="0" err="1"/>
              <a:t>Зовнішній</a:t>
            </a:r>
            <a:r>
              <a:rPr lang="ru-RU" dirty="0"/>
              <a:t> </a:t>
            </a:r>
            <a:r>
              <a:rPr lang="ru-RU" dirty="0" err="1"/>
              <a:t>кутовий</a:t>
            </a:r>
            <a:r>
              <a:rPr lang="ru-RU" dirty="0"/>
              <a:t> прилавок </a:t>
            </a:r>
            <a:r>
              <a:rPr lang="ru-RU" dirty="0" err="1"/>
              <a:t>призначений</a:t>
            </a:r>
            <a:r>
              <a:rPr lang="ru-RU" dirty="0"/>
              <a:t> для установки </a:t>
            </a:r>
            <a:r>
              <a:rPr lang="ru-RU" dirty="0" err="1"/>
              <a:t>лінії</a:t>
            </a:r>
            <a:r>
              <a:rPr lang="ru-RU" dirty="0"/>
              <a:t> в </a:t>
            </a:r>
            <a:r>
              <a:rPr lang="ru-RU" dirty="0" err="1"/>
              <a:t>кутовій</a:t>
            </a:r>
            <a:r>
              <a:rPr lang="ru-RU" dirty="0"/>
              <a:t> </a:t>
            </a:r>
            <a:r>
              <a:rPr lang="ru-RU" dirty="0" err="1"/>
              <a:t>комплектації</a:t>
            </a:r>
            <a:r>
              <a:rPr lang="ru-RU" dirty="0"/>
              <a:t> (рис.7</a:t>
            </a:r>
            <a:r>
              <a:rPr lang="ru-RU" dirty="0" smtClean="0"/>
              <a:t>. </a:t>
            </a:r>
            <a:r>
              <a:rPr lang="ru-RU" dirty="0"/>
              <a:t>6);</a:t>
            </a:r>
          </a:p>
          <a:p>
            <a:r>
              <a:rPr lang="ru-RU" dirty="0"/>
              <a:t>-	Прилавок </a:t>
            </a:r>
            <a:r>
              <a:rPr lang="ru-RU" dirty="0" err="1"/>
              <a:t>нейтральний</a:t>
            </a:r>
            <a:r>
              <a:rPr lang="ru-RU" dirty="0"/>
              <a:t>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, </a:t>
            </a:r>
            <a:r>
              <a:rPr lang="ru-RU" dirty="0" err="1"/>
              <a:t>гарячих</a:t>
            </a:r>
            <a:r>
              <a:rPr lang="ru-RU" dirty="0"/>
              <a:t> і </a:t>
            </a:r>
            <a:r>
              <a:rPr lang="ru-RU" dirty="0" err="1"/>
              <a:t>холодних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, установки </a:t>
            </a:r>
            <a:r>
              <a:rPr lang="ru-RU" dirty="0" err="1"/>
              <a:t>додаткового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(</a:t>
            </a:r>
            <a:r>
              <a:rPr lang="ru-RU" dirty="0" smtClean="0"/>
              <a:t>рис.7.7</a:t>
            </a:r>
            <a:r>
              <a:rPr lang="ru-RU" dirty="0"/>
              <a:t>);</a:t>
            </a:r>
          </a:p>
          <a:p>
            <a:r>
              <a:rPr lang="ru-RU" dirty="0" smtClean="0"/>
              <a:t>-</a:t>
            </a:r>
            <a:r>
              <a:rPr lang="ru-RU" dirty="0"/>
              <a:t>	</a:t>
            </a:r>
            <a:r>
              <a:rPr lang="ru-RU" dirty="0" err="1"/>
              <a:t>розрахунковий</a:t>
            </a:r>
            <a:r>
              <a:rPr lang="ru-RU" dirty="0"/>
              <a:t> </a:t>
            </a:r>
            <a:r>
              <a:rPr lang="ru-RU" dirty="0" err="1"/>
              <a:t>вузол</a:t>
            </a:r>
            <a:r>
              <a:rPr lang="ru-RU" dirty="0"/>
              <a:t>, </a:t>
            </a:r>
            <a:r>
              <a:rPr lang="ru-RU" dirty="0" err="1"/>
              <a:t>призначений</a:t>
            </a:r>
            <a:r>
              <a:rPr lang="ru-RU" dirty="0"/>
              <a:t> для установки ККМ і </a:t>
            </a:r>
            <a:r>
              <a:rPr lang="ru-RU" dirty="0" err="1"/>
              <a:t>розрахунку</a:t>
            </a:r>
            <a:r>
              <a:rPr lang="ru-RU" dirty="0"/>
              <a:t> з </a:t>
            </a:r>
            <a:r>
              <a:rPr lang="ru-RU" dirty="0" err="1"/>
              <a:t>покупцями</a:t>
            </a:r>
            <a:r>
              <a:rPr lang="ru-RU" dirty="0"/>
              <a:t> (</a:t>
            </a:r>
            <a:r>
              <a:rPr lang="ru-RU" dirty="0" smtClean="0"/>
              <a:t>рис.7.8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84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1355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/>
              <a:t>План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dirty="0" err="1"/>
              <a:t>Призначення</a:t>
            </a:r>
            <a:r>
              <a:rPr lang="ru-RU" dirty="0"/>
              <a:t> і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</a:t>
            </a:r>
            <a:r>
              <a:rPr lang="ru-RU" dirty="0" err="1" smtClean="0"/>
              <a:t>устаткування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2.	</a:t>
            </a:r>
            <a:r>
              <a:rPr lang="ru-RU" dirty="0" err="1" smtClean="0"/>
              <a:t>Мармити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3.	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.</a:t>
            </a:r>
          </a:p>
          <a:p>
            <a:r>
              <a:rPr lang="ru-RU" dirty="0"/>
              <a:t>4.	</a:t>
            </a:r>
            <a:r>
              <a:rPr lang="ru-RU" dirty="0" err="1"/>
              <a:t>Теплові</a:t>
            </a:r>
            <a:r>
              <a:rPr lang="ru-RU" dirty="0"/>
              <a:t> </a:t>
            </a:r>
            <a:r>
              <a:rPr lang="ru-RU" dirty="0" err="1"/>
              <a:t>стійки</a:t>
            </a:r>
            <a:r>
              <a:rPr lang="ru-RU" dirty="0"/>
              <a:t>.</a:t>
            </a:r>
          </a:p>
          <a:p>
            <a:r>
              <a:rPr lang="ru-RU" dirty="0"/>
              <a:t>5.	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 smtClean="0"/>
              <a:t>роздачі</a:t>
            </a:r>
            <a:r>
              <a:rPr lang="ru-RU" dirty="0" smtClean="0"/>
              <a:t>.</a:t>
            </a:r>
          </a:p>
          <a:p>
            <a:r>
              <a:rPr lang="uk-UA" dirty="0" smtClean="0"/>
              <a:t>6.     Водонагрівачі та </a:t>
            </a:r>
            <a:r>
              <a:rPr lang="uk-UA" dirty="0" err="1" smtClean="0"/>
              <a:t>кипятильники</a:t>
            </a:r>
            <a:r>
              <a:rPr lang="uk-UA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840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610" y="1528549"/>
            <a:ext cx="10478599" cy="32927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40179" y="4821277"/>
            <a:ext cx="5075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Рис.7. </a:t>
            </a:r>
            <a:r>
              <a:rPr lang="ru-RU" dirty="0" err="1" smtClean="0"/>
              <a:t>Зовнішній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 і склад </a:t>
            </a:r>
            <a:r>
              <a:rPr lang="ru-RU" dirty="0" err="1" smtClean="0"/>
              <a:t>лінії</a:t>
            </a:r>
            <a:r>
              <a:rPr lang="ru-RU" dirty="0" smtClean="0"/>
              <a:t> </a:t>
            </a:r>
            <a:r>
              <a:rPr lang="ru-RU" dirty="0" err="1" smtClean="0"/>
              <a:t>роздачі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63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комплект </a:t>
            </a:r>
            <a:r>
              <a:rPr lang="ru-RU" dirty="0" err="1"/>
              <a:t>технологічного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встановлюються</a:t>
            </a:r>
            <a:r>
              <a:rPr lang="ru-RU" dirty="0"/>
              <a:t> у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 і на </a:t>
            </a:r>
            <a:r>
              <a:rPr lang="ru-RU" dirty="0" err="1"/>
              <a:t>ділянці</a:t>
            </a:r>
            <a:r>
              <a:rPr lang="ru-RU" dirty="0"/>
              <a:t> </a:t>
            </a:r>
            <a:r>
              <a:rPr lang="ru-RU" dirty="0" err="1"/>
              <a:t>роздавальної</a:t>
            </a:r>
            <a:r>
              <a:rPr lang="ru-RU" dirty="0"/>
              <a:t> в торговому </a:t>
            </a:r>
            <a:r>
              <a:rPr lang="ru-RU" dirty="0" err="1"/>
              <a:t>залі</a:t>
            </a:r>
            <a:r>
              <a:rPr lang="ru-RU" dirty="0"/>
              <a:t>. </a:t>
            </a:r>
            <a:r>
              <a:rPr lang="ru-RU" dirty="0" err="1"/>
              <a:t>Передбачається</a:t>
            </a:r>
            <a:r>
              <a:rPr lang="ru-RU" dirty="0"/>
              <a:t> </a:t>
            </a:r>
            <a:r>
              <a:rPr lang="ru-RU" dirty="0" err="1"/>
              <a:t>вільна</a:t>
            </a:r>
            <a:r>
              <a:rPr lang="ru-RU" dirty="0"/>
              <a:t> установка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модулів</a:t>
            </a:r>
            <a:r>
              <a:rPr lang="ru-RU" dirty="0"/>
              <a:t> на </a:t>
            </a:r>
            <a:r>
              <a:rPr lang="ru-RU" dirty="0" err="1"/>
              <a:t>рівній</a:t>
            </a:r>
            <a:r>
              <a:rPr lang="ru-RU" dirty="0"/>
              <a:t> </a:t>
            </a:r>
            <a:r>
              <a:rPr lang="ru-RU" dirty="0" err="1"/>
              <a:t>підлозі</a:t>
            </a:r>
            <a:r>
              <a:rPr lang="ru-RU" dirty="0"/>
              <a:t> з </a:t>
            </a:r>
            <a:r>
              <a:rPr lang="ru-RU" dirty="0" err="1"/>
              <a:t>ухилом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smtClean="0"/>
              <a:t>2°. </a:t>
            </a:r>
            <a:r>
              <a:rPr lang="ru-RU" dirty="0" err="1"/>
              <a:t>Апарати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до складу </a:t>
            </a:r>
            <a:r>
              <a:rPr lang="ru-RU" dirty="0" err="1"/>
              <a:t>лінії</a:t>
            </a:r>
            <a:r>
              <a:rPr lang="ru-RU" dirty="0"/>
              <a:t>, </a:t>
            </a:r>
            <a:r>
              <a:rPr lang="ru-RU" dirty="0" err="1"/>
              <a:t>підключаються</a:t>
            </a:r>
            <a:r>
              <a:rPr lang="ru-RU" dirty="0"/>
              <a:t> до </a:t>
            </a:r>
            <a:r>
              <a:rPr lang="ru-RU" dirty="0" err="1"/>
              <a:t>електрокомунікації</a:t>
            </a:r>
            <a:r>
              <a:rPr lang="ru-RU" dirty="0"/>
              <a:t>.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(</a:t>
            </a:r>
            <a:r>
              <a:rPr lang="ru-RU" dirty="0" err="1"/>
              <a:t>мармити</a:t>
            </a:r>
            <a:r>
              <a:rPr lang="ru-RU" dirty="0"/>
              <a:t> других </a:t>
            </a:r>
            <a:r>
              <a:rPr lang="ru-RU" dirty="0" err="1"/>
              <a:t>страв</a:t>
            </a:r>
            <a:r>
              <a:rPr lang="ru-RU" dirty="0"/>
              <a:t>) </a:t>
            </a:r>
            <a:r>
              <a:rPr lang="ru-RU" dirty="0" err="1"/>
              <a:t>підключаються</a:t>
            </a:r>
            <a:r>
              <a:rPr lang="ru-RU" dirty="0"/>
              <a:t> до </a:t>
            </a:r>
            <a:r>
              <a:rPr lang="ru-RU" dirty="0" err="1"/>
              <a:t>системи</a:t>
            </a:r>
            <a:r>
              <a:rPr lang="ru-RU" dirty="0"/>
              <a:t> холодного </a:t>
            </a:r>
            <a:r>
              <a:rPr lang="ru-RU" dirty="0" err="1"/>
              <a:t>водопостачання</a:t>
            </a:r>
            <a:r>
              <a:rPr lang="ru-RU" dirty="0"/>
              <a:t>. У </a:t>
            </a:r>
            <a:r>
              <a:rPr lang="ru-RU" dirty="0" err="1"/>
              <a:t>встановленому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апаратами</a:t>
            </a:r>
            <a:r>
              <a:rPr lang="ru-RU" dirty="0"/>
              <a:t> (</a:t>
            </a:r>
            <a:r>
              <a:rPr lang="ru-RU" dirty="0" err="1"/>
              <a:t>мармити</a:t>
            </a:r>
            <a:r>
              <a:rPr lang="ru-RU" dirty="0"/>
              <a:t> других </a:t>
            </a:r>
            <a:r>
              <a:rPr lang="ru-RU" dirty="0" err="1"/>
              <a:t>страв</a:t>
            </a:r>
            <a:r>
              <a:rPr lang="ru-RU" dirty="0"/>
              <a:t>) </a:t>
            </a:r>
            <a:r>
              <a:rPr lang="ru-RU" dirty="0" err="1"/>
              <a:t>облаштовується</a:t>
            </a:r>
            <a:r>
              <a:rPr lang="ru-RU" dirty="0"/>
              <a:t> злив в </a:t>
            </a:r>
            <a:r>
              <a:rPr lang="ru-RU" dirty="0" err="1"/>
              <a:t>каналізацію</a:t>
            </a:r>
            <a:r>
              <a:rPr lang="ru-RU" dirty="0"/>
              <a:t> через трап. Над </a:t>
            </a:r>
            <a:r>
              <a:rPr lang="ru-RU" dirty="0" err="1"/>
              <a:t>лінією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система </a:t>
            </a:r>
            <a:r>
              <a:rPr lang="ru-RU" dirty="0" err="1"/>
              <a:t>витяжної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656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Водогрійне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устаткування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/>
              <a:t>призначене</a:t>
            </a:r>
            <a:r>
              <a:rPr lang="ru-RU" sz="2800" dirty="0"/>
              <a:t> для </a:t>
            </a:r>
            <a:r>
              <a:rPr lang="ru-RU" sz="2800" dirty="0" err="1"/>
              <a:t>нагрівання</a:t>
            </a:r>
            <a:r>
              <a:rPr lang="ru-RU" sz="2800" dirty="0"/>
              <a:t> і </a:t>
            </a:r>
            <a:r>
              <a:rPr lang="ru-RU" sz="2800" dirty="0" err="1"/>
              <a:t>кип’ятіння</a:t>
            </a:r>
            <a:r>
              <a:rPr lang="ru-RU" sz="2800" dirty="0"/>
              <a:t> води, яка </a:t>
            </a:r>
            <a:r>
              <a:rPr lang="ru-RU" sz="2800" dirty="0" err="1" smtClean="0"/>
              <a:t>застосовується</a:t>
            </a:r>
            <a:r>
              <a:rPr lang="ru-RU" sz="2800" dirty="0" smtClean="0"/>
              <a:t> для </a:t>
            </a:r>
            <a:r>
              <a:rPr lang="ru-RU" sz="2800" dirty="0" err="1"/>
              <a:t>різних</a:t>
            </a:r>
            <a:r>
              <a:rPr lang="ru-RU" sz="2800" dirty="0"/>
              <a:t> потреб у закладах </a:t>
            </a:r>
            <a:r>
              <a:rPr lang="ru-RU" sz="2800" dirty="0" err="1"/>
              <a:t>харчування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8419" y="1282890"/>
            <a:ext cx="4394578" cy="23659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9684" y="3307519"/>
            <a:ext cx="108636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Водонагрівачі</a:t>
            </a:r>
            <a:r>
              <a:rPr lang="ru-RU" sz="2000" dirty="0" smtClean="0"/>
              <a:t> є </a:t>
            </a:r>
            <a:r>
              <a:rPr lang="ru-RU" sz="2000" dirty="0" err="1" smtClean="0"/>
              <a:t>найбільш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простими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конструкцією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водогрійними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апаратами</a:t>
            </a:r>
            <a:r>
              <a:rPr lang="ru-RU" sz="2000" dirty="0" smtClean="0"/>
              <a:t>. На </a:t>
            </a:r>
            <a:r>
              <a:rPr lang="ru-RU" sz="2000" dirty="0" err="1" smtClean="0"/>
              <a:t>підприємствах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харчування</a:t>
            </a:r>
            <a:r>
              <a:rPr lang="ru-RU" sz="2000" dirty="0" smtClean="0"/>
              <a:t> вони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отримання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гарячої</a:t>
            </a:r>
            <a:r>
              <a:rPr lang="ru-RU" sz="2000" dirty="0" smtClean="0"/>
              <a:t> води, </a:t>
            </a:r>
            <a:r>
              <a:rPr lang="ru-RU" sz="2000" dirty="0" err="1" smtClean="0"/>
              <a:t>нагрітої</a:t>
            </a:r>
            <a:r>
              <a:rPr lang="ru-RU" sz="2000" dirty="0" smtClean="0"/>
              <a:t> до </a:t>
            </a:r>
            <a:r>
              <a:rPr lang="ru-RU" sz="2000" dirty="0" err="1" smtClean="0"/>
              <a:t>температури</a:t>
            </a:r>
            <a:r>
              <a:rPr lang="ru-RU" sz="2000" dirty="0" smtClean="0"/>
              <a:t> в </a:t>
            </a:r>
            <a:r>
              <a:rPr lang="ru-RU" sz="2000" dirty="0" err="1" smtClean="0"/>
              <a:t>інтервалі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60 до 90 С. При такому </a:t>
            </a:r>
            <a:r>
              <a:rPr lang="ru-RU" sz="2000" dirty="0" err="1" smtClean="0"/>
              <a:t>нагріванні</a:t>
            </a:r>
            <a:r>
              <a:rPr lang="ru-RU" sz="2000" dirty="0" smtClean="0"/>
              <a:t> вода </a:t>
            </a:r>
            <a:r>
              <a:rPr lang="ru-RU" sz="2000" dirty="0" err="1" smtClean="0"/>
              <a:t>пастеризується</a:t>
            </a:r>
            <a:r>
              <a:rPr lang="ru-RU" sz="2000" dirty="0" smtClean="0"/>
              <a:t> і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використовуватися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миття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овочів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фруктів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харчових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столового посуду, </a:t>
            </a:r>
            <a:r>
              <a:rPr lang="ru-RU" sz="2000" dirty="0" err="1" smtClean="0"/>
              <a:t>приладів</a:t>
            </a:r>
            <a:r>
              <a:rPr lang="ru-RU" sz="2000" dirty="0" smtClean="0"/>
              <a:t> і </a:t>
            </a:r>
            <a:r>
              <a:rPr lang="ru-RU" sz="2000" dirty="0" err="1" smtClean="0"/>
              <a:t>санітарної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обробки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місць</a:t>
            </a:r>
            <a:r>
              <a:rPr lang="ru-RU" sz="2000" dirty="0" smtClean="0"/>
              <a:t> і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. </a:t>
            </a:r>
            <a:r>
              <a:rPr lang="ru-RU" sz="2000" dirty="0" err="1" smtClean="0"/>
              <a:t>Водонагрівачі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підлогове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настільне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виконання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кріпитися</a:t>
            </a:r>
            <a:r>
              <a:rPr lang="ru-RU" sz="2000" dirty="0" smtClean="0"/>
              <a:t> до </a:t>
            </a:r>
            <a:r>
              <a:rPr lang="ru-RU" sz="2000" dirty="0" err="1" smtClean="0"/>
              <a:t>стін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виробничих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приміщень</a:t>
            </a:r>
            <a:r>
              <a:rPr lang="ru-RU" sz="2000" dirty="0" smtClean="0"/>
              <a:t>. За типом </a:t>
            </a:r>
            <a:r>
              <a:rPr lang="ru-RU" sz="2000" dirty="0" err="1" smtClean="0"/>
              <a:t>робочого</a:t>
            </a:r>
            <a:r>
              <a:rPr lang="ru-RU" sz="2000" dirty="0" smtClean="0"/>
              <a:t> циклу вони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періодичної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безперервної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 smtClean="0"/>
              <a:t>. В </a:t>
            </a:r>
            <a:r>
              <a:rPr lang="ru-RU" sz="2000" dirty="0" err="1" smtClean="0"/>
              <a:t>якості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нагрівачів</a:t>
            </a:r>
            <a:r>
              <a:rPr lang="ru-RU" sz="2000" dirty="0" smtClean="0"/>
              <a:t> в них </a:t>
            </a:r>
            <a:r>
              <a:rPr lang="ru-RU" sz="2000" dirty="0" err="1" smtClean="0"/>
              <a:t>використовуються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ТЕНи</a:t>
            </a:r>
            <a:r>
              <a:rPr lang="ru-RU" sz="2000" dirty="0" smtClean="0"/>
              <a:t>, </a:t>
            </a:r>
            <a:r>
              <a:rPr lang="ru-RU" sz="2000" dirty="0" err="1" smtClean="0"/>
              <a:t>газові</a:t>
            </a:r>
            <a:r>
              <a:rPr lang="ru-RU" sz="2000" dirty="0" smtClean="0"/>
              <a:t> пальники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гострий</a:t>
            </a:r>
            <a:r>
              <a:rPr lang="ru-RU" sz="2000" dirty="0" smtClean="0"/>
              <a:t> пар.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53395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056"/>
            <a:ext cx="10515600" cy="753991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 smtClean="0"/>
              <a:t>водонагрівачів</a:t>
            </a:r>
            <a:r>
              <a:rPr lang="ru-RU" dirty="0" smtClean="0"/>
              <a:t> </a:t>
            </a:r>
            <a:r>
              <a:rPr lang="ru-RU" dirty="0" err="1" smtClean="0"/>
              <a:t>ємкісних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516" y="1037230"/>
            <a:ext cx="7112836" cy="25965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45482" y="4220656"/>
            <a:ext cx="9372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Схема </a:t>
            </a:r>
            <a:r>
              <a:rPr lang="ru-RU" sz="2400" dirty="0" err="1" smtClean="0"/>
              <a:t>електричного</a:t>
            </a:r>
            <a:r>
              <a:rPr lang="ru-RU" sz="2400" dirty="0" smtClean="0"/>
              <a:t> (а), газового (б) і парового (в) </a:t>
            </a:r>
            <a:r>
              <a:rPr lang="ru-RU" sz="2400" dirty="0" err="1" smtClean="0"/>
              <a:t>водонагрівачів</a:t>
            </a:r>
            <a:endParaRPr lang="ru-RU" sz="2400" dirty="0" smtClean="0"/>
          </a:p>
          <a:p>
            <a:r>
              <a:rPr lang="ru-RU" sz="2400" dirty="0" err="1" smtClean="0"/>
              <a:t>безперервної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: 1 </a:t>
            </a:r>
            <a:r>
              <a:rPr lang="ru-RU" sz="2400" dirty="0" err="1" smtClean="0"/>
              <a:t>зовнішнє</a:t>
            </a:r>
            <a:r>
              <a:rPr lang="ru-RU" sz="2400" dirty="0" smtClean="0"/>
              <a:t> </a:t>
            </a:r>
            <a:r>
              <a:rPr lang="ru-RU" sz="2400" dirty="0" err="1" smtClean="0"/>
              <a:t>огородження</a:t>
            </a:r>
            <a:r>
              <a:rPr lang="ru-RU" sz="2400" dirty="0" smtClean="0"/>
              <a:t>, 2 - </a:t>
            </a:r>
            <a:r>
              <a:rPr lang="ru-RU" sz="2400" dirty="0" err="1" smtClean="0"/>
              <a:t>робоча</a:t>
            </a:r>
            <a:r>
              <a:rPr lang="ru-RU" sz="2400" dirty="0" smtClean="0"/>
              <a:t> камера, 3 - шар </a:t>
            </a:r>
            <a:r>
              <a:rPr lang="ru-RU" sz="2400" dirty="0" err="1" smtClean="0"/>
              <a:t>ізоляції</a:t>
            </a:r>
            <a:r>
              <a:rPr lang="ru-RU" sz="2400" dirty="0" smtClean="0"/>
              <a:t>, 4 - реле </a:t>
            </a:r>
            <a:r>
              <a:rPr lang="ru-RU" sz="2400" dirty="0" err="1" smtClean="0"/>
              <a:t>тиску</a:t>
            </a:r>
            <a:r>
              <a:rPr lang="ru-RU" sz="2400" dirty="0" smtClean="0"/>
              <a:t>, 5 - </a:t>
            </a:r>
            <a:r>
              <a:rPr lang="ru-RU" sz="2400" dirty="0" err="1" smtClean="0"/>
              <a:t>роздатковий</a:t>
            </a:r>
            <a:r>
              <a:rPr lang="ru-RU" sz="2400" dirty="0" smtClean="0"/>
              <a:t> кран, 6 - </a:t>
            </a:r>
            <a:r>
              <a:rPr lang="ru-RU" sz="2400" dirty="0" err="1" smtClean="0"/>
              <a:t>ТЕНи</a:t>
            </a:r>
            <a:r>
              <a:rPr lang="ru-RU" sz="2400" dirty="0" smtClean="0"/>
              <a:t>, 7 - </a:t>
            </a:r>
            <a:r>
              <a:rPr lang="ru-RU" sz="2400" dirty="0" err="1" smtClean="0"/>
              <a:t>газовий</a:t>
            </a:r>
            <a:r>
              <a:rPr lang="ru-RU" sz="2400" dirty="0" smtClean="0"/>
              <a:t> пальник, 8 - </a:t>
            </a:r>
            <a:r>
              <a:rPr lang="ru-RU" sz="2400" dirty="0" err="1" smtClean="0"/>
              <a:t>паропровід</a:t>
            </a:r>
            <a:r>
              <a:rPr lang="ru-RU" sz="2400" dirty="0" smtClean="0"/>
              <a:t>, 9 - </a:t>
            </a:r>
            <a:r>
              <a:rPr lang="ru-RU" sz="2400" dirty="0" err="1" smtClean="0"/>
              <a:t>збірник</a:t>
            </a:r>
            <a:r>
              <a:rPr lang="ru-RU" sz="2400" dirty="0" smtClean="0"/>
              <a:t> конденсату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22732" y="1833310"/>
            <a:ext cx="3864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місткість</a:t>
            </a:r>
            <a:r>
              <a:rPr lang="ru-RU" sz="2000" dirty="0"/>
              <a:t> становить </a:t>
            </a:r>
            <a:r>
              <a:rPr lang="ru-RU" sz="2000" dirty="0" err="1"/>
              <a:t>від</a:t>
            </a:r>
            <a:r>
              <a:rPr lang="ru-RU" sz="2000" dirty="0"/>
              <a:t> 10 до </a:t>
            </a:r>
            <a:r>
              <a:rPr lang="ru-RU" sz="2000" dirty="0" smtClean="0"/>
              <a:t>500 </a:t>
            </a:r>
            <a:r>
              <a:rPr lang="ru-RU" sz="2000" dirty="0" err="1" smtClean="0"/>
              <a:t>літрів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відповідно</a:t>
            </a:r>
            <a:r>
              <a:rPr lang="ru-RU" sz="2000" dirty="0"/>
              <a:t> </a:t>
            </a:r>
            <a:r>
              <a:rPr lang="ru-RU" sz="2000" dirty="0" err="1"/>
              <a:t>тривалість</a:t>
            </a:r>
            <a:endParaRPr lang="ru-RU" sz="2000" dirty="0"/>
          </a:p>
          <a:p>
            <a:r>
              <a:rPr lang="ru-RU" sz="2000" dirty="0" err="1"/>
              <a:t>нагрівання</a:t>
            </a:r>
            <a:r>
              <a:rPr lang="ru-RU" sz="2000" dirty="0"/>
              <a:t> – </a:t>
            </a:r>
            <a:r>
              <a:rPr lang="ru-RU" sz="2000" dirty="0" err="1"/>
              <a:t>від</a:t>
            </a:r>
            <a:r>
              <a:rPr lang="ru-RU" sz="2000" dirty="0"/>
              <a:t> 30 </a:t>
            </a:r>
            <a:r>
              <a:rPr lang="ru-RU" sz="2000" dirty="0" err="1"/>
              <a:t>хвилин</a:t>
            </a:r>
            <a:r>
              <a:rPr lang="ru-RU" sz="2000" dirty="0"/>
              <a:t> до 4</a:t>
            </a:r>
          </a:p>
          <a:p>
            <a:r>
              <a:rPr lang="ru-RU" sz="2000" dirty="0"/>
              <a:t>годин.</a:t>
            </a:r>
          </a:p>
        </p:txBody>
      </p:sp>
    </p:spTree>
    <p:extLst>
      <p:ext uri="{BB962C8B-B14F-4D97-AF65-F5344CB8AC3E}">
        <p14:creationId xmlns:p14="http://schemas.microsoft.com/office/powerpoint/2010/main" val="62854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6"/>
            <a:ext cx="10515600" cy="49468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Проточні</a:t>
            </a:r>
            <a:r>
              <a:rPr lang="ru-RU" dirty="0"/>
              <a:t> </a:t>
            </a:r>
            <a:r>
              <a:rPr lang="ru-RU" dirty="0" err="1"/>
              <a:t>водонагрівачі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2513"/>
            <a:ext cx="10515600" cy="5815396"/>
          </a:xfrm>
        </p:spPr>
        <p:txBody>
          <a:bodyPr>
            <a:normAutofit/>
          </a:bodyPr>
          <a:lstStyle/>
          <a:p>
            <a:r>
              <a:rPr lang="ru-RU" dirty="0" err="1"/>
              <a:t>Проточні</a:t>
            </a:r>
            <a:r>
              <a:rPr lang="ru-RU" dirty="0"/>
              <a:t> </a:t>
            </a:r>
            <a:r>
              <a:rPr lang="ru-RU" dirty="0" err="1"/>
              <a:t>водонагрівачі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 smtClean="0"/>
              <a:t>миттєвого</a:t>
            </a:r>
            <a:r>
              <a:rPr lang="ru-RU" dirty="0" smtClean="0"/>
              <a:t> </a:t>
            </a:r>
            <a:r>
              <a:rPr lang="ru-RU" dirty="0" err="1" smtClean="0"/>
              <a:t>нагріву</a:t>
            </a:r>
            <a:r>
              <a:rPr lang="ru-RU" dirty="0" smtClean="0"/>
              <a:t> </a:t>
            </a:r>
            <a:r>
              <a:rPr lang="ru-RU" dirty="0"/>
              <a:t>води, при </a:t>
            </a:r>
            <a:r>
              <a:rPr lang="ru-RU" dirty="0" err="1"/>
              <a:t>цьому</a:t>
            </a:r>
            <a:r>
              <a:rPr lang="ru-RU" dirty="0"/>
              <a:t> вони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економічніші</a:t>
            </a:r>
            <a:r>
              <a:rPr lang="ru-RU" dirty="0"/>
              <a:t> </a:t>
            </a:r>
            <a:r>
              <a:rPr lang="ru-RU" dirty="0" smtClean="0"/>
              <a:t>по </a:t>
            </a:r>
            <a:r>
              <a:rPr lang="ru-RU" dirty="0" err="1" smtClean="0"/>
              <a:t>витратах</a:t>
            </a:r>
            <a:r>
              <a:rPr lang="ru-RU" dirty="0" smtClean="0"/>
              <a:t> </a:t>
            </a:r>
            <a:r>
              <a:rPr lang="ru-RU" dirty="0"/>
              <a:t>води і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порівнянні</a:t>
            </a:r>
            <a:r>
              <a:rPr lang="ru-RU" dirty="0"/>
              <a:t> </a:t>
            </a:r>
            <a:r>
              <a:rPr lang="ru-RU" dirty="0" smtClean="0"/>
              <a:t>з </a:t>
            </a:r>
            <a:r>
              <a:rPr lang="ru-RU" dirty="0" err="1" smtClean="0"/>
              <a:t>накопичувальними</a:t>
            </a:r>
            <a:r>
              <a:rPr lang="ru-RU" dirty="0" smtClean="0"/>
              <a:t> </a:t>
            </a:r>
            <a:r>
              <a:rPr lang="ru-RU" dirty="0" err="1"/>
              <a:t>водонагрівачами</a:t>
            </a:r>
            <a:r>
              <a:rPr lang="ru-RU" dirty="0"/>
              <a:t> і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 smtClean="0"/>
              <a:t>займають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. В </a:t>
            </a:r>
            <a:r>
              <a:rPr lang="ru-RU" dirty="0" err="1"/>
              <a:t>корпусі</a:t>
            </a:r>
            <a:r>
              <a:rPr lang="ru-RU" dirty="0"/>
              <a:t> </a:t>
            </a:r>
            <a:r>
              <a:rPr lang="ru-RU" dirty="0" err="1"/>
              <a:t>водонагрівача</a:t>
            </a:r>
            <a:r>
              <a:rPr lang="ru-RU" dirty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</a:t>
            </a:r>
            <a:r>
              <a:rPr lang="ru-RU" dirty="0" err="1" smtClean="0"/>
              <a:t>встановлено</a:t>
            </a:r>
            <a:r>
              <a:rPr lang="ru-RU" dirty="0" smtClean="0"/>
              <a:t> </a:t>
            </a:r>
            <a:r>
              <a:rPr lang="ru-RU" dirty="0" err="1" smtClean="0"/>
              <a:t>змійовик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мідний</a:t>
            </a:r>
            <a:r>
              <a:rPr lang="ru-RU" dirty="0"/>
              <a:t>) з </a:t>
            </a:r>
            <a:r>
              <a:rPr lang="ru-RU" dirty="0" err="1" smtClean="0"/>
              <a:t>нагрівальними</a:t>
            </a:r>
            <a:r>
              <a:rPr lang="ru-RU" dirty="0" smtClean="0"/>
              <a:t> </a:t>
            </a:r>
            <a:r>
              <a:rPr lang="ru-RU" dirty="0" err="1" smtClean="0"/>
              <a:t>спіралями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нагрівають</a:t>
            </a:r>
            <a:r>
              <a:rPr lang="ru-RU" dirty="0"/>
              <a:t> трубку </a:t>
            </a:r>
            <a:r>
              <a:rPr lang="ru-RU" dirty="0" err="1" smtClean="0"/>
              <a:t>змійовика</a:t>
            </a:r>
            <a:r>
              <a:rPr lang="ru-RU" dirty="0" smtClean="0"/>
              <a:t> </a:t>
            </a:r>
            <a:r>
              <a:rPr lang="ru-RU" dirty="0"/>
              <a:t>через </a:t>
            </a:r>
            <a:r>
              <a:rPr lang="ru-RU" dirty="0" smtClean="0"/>
              <a:t>шар </a:t>
            </a:r>
            <a:r>
              <a:rPr lang="ru-RU" dirty="0" err="1" smtClean="0"/>
              <a:t>електроізоляції</a:t>
            </a:r>
            <a:r>
              <a:rPr lang="ru-RU" dirty="0"/>
              <a:t>. </a:t>
            </a:r>
            <a:r>
              <a:rPr lang="ru-RU" dirty="0" err="1"/>
              <a:t>Можливі</a:t>
            </a:r>
            <a:r>
              <a:rPr lang="ru-RU" dirty="0"/>
              <a:t> три </a:t>
            </a:r>
            <a:r>
              <a:rPr lang="ru-RU" dirty="0" err="1"/>
              <a:t>режими</a:t>
            </a:r>
            <a:r>
              <a:rPr lang="ru-RU" dirty="0"/>
              <a:t> </a:t>
            </a:r>
            <a:r>
              <a:rPr lang="ru-RU" dirty="0" err="1"/>
              <a:t>нагрівання</a:t>
            </a:r>
            <a:r>
              <a:rPr lang="ru-RU" dirty="0"/>
              <a:t>- </a:t>
            </a:r>
            <a:r>
              <a:rPr lang="ru-RU" dirty="0" err="1" smtClean="0"/>
              <a:t>слабкий</a:t>
            </a:r>
            <a:r>
              <a:rPr lang="ru-RU" dirty="0" smtClean="0"/>
              <a:t>,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сильний</a:t>
            </a:r>
            <a:r>
              <a:rPr lang="ru-RU" dirty="0"/>
              <a:t>. </a:t>
            </a:r>
            <a:r>
              <a:rPr lang="ru-RU" dirty="0" err="1"/>
              <a:t>Нагрівальні</a:t>
            </a:r>
            <a:r>
              <a:rPr lang="ru-RU" dirty="0"/>
              <a:t> </a:t>
            </a:r>
            <a:r>
              <a:rPr lang="ru-RU" dirty="0" err="1"/>
              <a:t>спіралі</a:t>
            </a:r>
            <a:r>
              <a:rPr lang="ru-RU" dirty="0"/>
              <a:t> </a:t>
            </a:r>
            <a:r>
              <a:rPr lang="ru-RU" dirty="0" err="1"/>
              <a:t>включаються</a:t>
            </a:r>
            <a:r>
              <a:rPr lang="ru-RU" dirty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/>
              <a:t>час </a:t>
            </a:r>
            <a:r>
              <a:rPr lang="ru-RU" dirty="0" err="1"/>
              <a:t>відбору</a:t>
            </a:r>
            <a:r>
              <a:rPr lang="ru-RU" dirty="0"/>
              <a:t> води.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21" y="4364341"/>
            <a:ext cx="6651169" cy="228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18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478"/>
            <a:ext cx="10515600" cy="58685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Кипятильники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5343"/>
            <a:ext cx="10515600" cy="522162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Кип'ятильники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приготування</a:t>
            </a:r>
            <a:r>
              <a:rPr lang="ru-RU" dirty="0"/>
              <a:t> </a:t>
            </a:r>
            <a:r>
              <a:rPr lang="ru-RU" dirty="0" err="1"/>
              <a:t>кип'яченої</a:t>
            </a:r>
            <a:r>
              <a:rPr lang="ru-RU" dirty="0"/>
              <a:t> води, яка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/>
              <a:t>напоїв</a:t>
            </a:r>
            <a:r>
              <a:rPr lang="ru-RU" dirty="0"/>
              <a:t>, перших </a:t>
            </a:r>
            <a:r>
              <a:rPr lang="ru-RU" dirty="0" err="1"/>
              <a:t>страв</a:t>
            </a:r>
            <a:r>
              <a:rPr lang="ru-RU" dirty="0"/>
              <a:t> та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кулінарної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 </a:t>
            </a:r>
            <a:r>
              <a:rPr lang="ru-RU" dirty="0" err="1"/>
              <a:t>Кип'ячена</a:t>
            </a:r>
            <a:r>
              <a:rPr lang="ru-RU" dirty="0"/>
              <a:t> вода </a:t>
            </a:r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/>
              <a:t>високими</a:t>
            </a:r>
            <a:r>
              <a:rPr lang="ru-RU" dirty="0"/>
              <a:t> </a:t>
            </a:r>
            <a:r>
              <a:rPr lang="ru-RU" dirty="0" err="1"/>
              <a:t>бактерицидними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, але і проходить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 smtClean="0"/>
              <a:t>кип'ятіння</a:t>
            </a:r>
            <a:r>
              <a:rPr lang="ru-RU" dirty="0" smtClean="0"/>
              <a:t> через </a:t>
            </a:r>
            <a:r>
              <a:rPr lang="ru-RU" dirty="0"/>
              <a:t>ряд таких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, як </a:t>
            </a:r>
            <a:r>
              <a:rPr lang="ru-RU" dirty="0" err="1" smtClean="0"/>
              <a:t>деаерація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/>
              <a:t>дегазація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покращує</a:t>
            </a:r>
            <a:r>
              <a:rPr lang="ru-RU" dirty="0"/>
              <a:t> </a:t>
            </a:r>
            <a:r>
              <a:rPr lang="ru-RU" dirty="0" err="1"/>
              <a:t>фізикохімічні</a:t>
            </a:r>
            <a:r>
              <a:rPr lang="ru-RU" dirty="0"/>
              <a:t> та </a:t>
            </a:r>
            <a:r>
              <a:rPr lang="ru-RU" dirty="0" err="1"/>
              <a:t>органолептичні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dirty="0" err="1"/>
              <a:t>Кип’ятильники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кип’яченої</a:t>
            </a:r>
            <a:r>
              <a:rPr lang="ru-RU" dirty="0"/>
              <a:t> води, яка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страв</a:t>
            </a:r>
            <a:r>
              <a:rPr lang="ru-RU" dirty="0"/>
              <a:t> (перших і </a:t>
            </a:r>
            <a:r>
              <a:rPr lang="ru-RU" dirty="0" err="1"/>
              <a:t>солодких</a:t>
            </a:r>
            <a:r>
              <a:rPr lang="ru-RU" dirty="0"/>
              <a:t>, </a:t>
            </a:r>
            <a:r>
              <a:rPr lang="ru-RU" dirty="0" err="1"/>
              <a:t>гарнірів</a:t>
            </a:r>
            <a:r>
              <a:rPr lang="ru-RU" dirty="0"/>
              <a:t>, </a:t>
            </a:r>
            <a:r>
              <a:rPr lang="ru-RU" dirty="0" err="1"/>
              <a:t>напоїв</a:t>
            </a:r>
            <a:r>
              <a:rPr lang="ru-RU" dirty="0"/>
              <a:t>). За </a:t>
            </a:r>
            <a:r>
              <a:rPr lang="ru-RU" dirty="0" err="1"/>
              <a:t>організаційнотехнічною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кип’ятильники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апарати</a:t>
            </a:r>
            <a:r>
              <a:rPr lang="ru-RU" dirty="0"/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безперервної</a:t>
            </a:r>
            <a:r>
              <a:rPr lang="ru-RU" dirty="0" smtClean="0">
                <a:solidFill>
                  <a:srgbClr val="FF0000"/>
                </a:solidFill>
              </a:rPr>
              <a:t> і </a:t>
            </a:r>
            <a:r>
              <a:rPr lang="ru-RU" dirty="0" err="1" smtClean="0">
                <a:solidFill>
                  <a:srgbClr val="FF0000"/>
                </a:solidFill>
              </a:rPr>
              <a:t>періодичної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дії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підприємствах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кип'ятильники</a:t>
            </a:r>
            <a:r>
              <a:rPr lang="ru-RU" dirty="0"/>
              <a:t> </a:t>
            </a:r>
            <a:r>
              <a:rPr lang="ru-RU" dirty="0" err="1"/>
              <a:t>продуктивністю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25 </a:t>
            </a:r>
            <a:r>
              <a:rPr lang="ru-RU" dirty="0" smtClean="0"/>
              <a:t>до 150 </a:t>
            </a:r>
            <a:r>
              <a:rPr lang="ru-RU" dirty="0" err="1"/>
              <a:t>літрів</a:t>
            </a:r>
            <a:r>
              <a:rPr lang="ru-RU" dirty="0"/>
              <a:t> на годину. Як правило,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настільне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і </a:t>
            </a:r>
            <a:r>
              <a:rPr lang="ru-RU" dirty="0" err="1"/>
              <a:t>встановлюються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гарячих</a:t>
            </a:r>
            <a:r>
              <a:rPr lang="ru-RU" dirty="0" smtClean="0"/>
              <a:t> </a:t>
            </a:r>
            <a:r>
              <a:rPr lang="ru-RU" dirty="0"/>
              <a:t>цехах і на </a:t>
            </a:r>
            <a:r>
              <a:rPr lang="ru-RU" dirty="0" err="1"/>
              <a:t>лініях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863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0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uk-UA" dirty="0" err="1" smtClean="0"/>
              <a:t>Кипятильники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46162"/>
            <a:ext cx="10515600" cy="6011838"/>
          </a:xfrm>
        </p:spPr>
        <p:txBody>
          <a:bodyPr>
            <a:noAutofit/>
          </a:bodyPr>
          <a:lstStyle/>
          <a:p>
            <a:r>
              <a:rPr lang="ru-RU" sz="2400" dirty="0" err="1"/>
              <a:t>Кип'ятильники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складну</a:t>
            </a:r>
            <a:r>
              <a:rPr lang="ru-RU" sz="2400" dirty="0"/>
              <a:t> </a:t>
            </a:r>
            <a:r>
              <a:rPr lang="ru-RU" sz="2400" dirty="0" err="1"/>
              <a:t>конструкцію</a:t>
            </a:r>
            <a:r>
              <a:rPr lang="ru-RU" sz="2400" dirty="0"/>
              <a:t>. </a:t>
            </a:r>
            <a:r>
              <a:rPr lang="ru-RU" sz="2400" dirty="0" err="1"/>
              <a:t>Найбільшого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 smtClean="0"/>
              <a:t>набули</a:t>
            </a:r>
            <a:r>
              <a:rPr lang="ru-RU" sz="2400" dirty="0" smtClean="0"/>
              <a:t> </a:t>
            </a:r>
            <a:r>
              <a:rPr lang="ru-RU" sz="2400" dirty="0" err="1" smtClean="0"/>
              <a:t>кип'ятильники</a:t>
            </a:r>
            <a:r>
              <a:rPr lang="ru-RU" sz="2400" dirty="0" smtClean="0"/>
              <a:t> </a:t>
            </a:r>
            <a:r>
              <a:rPr lang="ru-RU" sz="2400" dirty="0"/>
              <a:t>гейзерного типу (</a:t>
            </a:r>
            <a:r>
              <a:rPr lang="ru-RU" sz="2400" dirty="0" smtClean="0"/>
              <a:t>рис.8),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складаються</a:t>
            </a:r>
            <a:r>
              <a:rPr lang="ru-RU" sz="2400" dirty="0"/>
              <a:t> з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ємностей</a:t>
            </a:r>
            <a:r>
              <a:rPr lang="ru-RU" sz="2400" dirty="0"/>
              <a:t> - </a:t>
            </a:r>
            <a:r>
              <a:rPr lang="ru-RU" sz="2400" dirty="0" err="1" smtClean="0"/>
              <a:t>кип'ятильника</a:t>
            </a:r>
            <a:r>
              <a:rPr lang="ru-RU" sz="2400" dirty="0" smtClean="0"/>
              <a:t>  1 </a:t>
            </a:r>
            <a:r>
              <a:rPr lang="ru-RU" sz="2400" dirty="0"/>
              <a:t>і </a:t>
            </a:r>
            <a:r>
              <a:rPr lang="ru-RU" sz="2400" dirty="0" err="1"/>
              <a:t>збірки</a:t>
            </a:r>
            <a:r>
              <a:rPr lang="ru-RU" sz="2400" dirty="0"/>
              <a:t> </a:t>
            </a:r>
            <a:r>
              <a:rPr lang="ru-RU" sz="2400" dirty="0" err="1"/>
              <a:t>окропу</a:t>
            </a:r>
            <a:r>
              <a:rPr lang="ru-RU" sz="2400" dirty="0"/>
              <a:t> 2, </a:t>
            </a:r>
            <a:r>
              <a:rPr lang="ru-RU" sz="2400" dirty="0" err="1"/>
              <a:t>з'єднані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собою </a:t>
            </a:r>
            <a:r>
              <a:rPr lang="ru-RU" sz="2400" dirty="0" err="1"/>
              <a:t>переливної</a:t>
            </a:r>
            <a:r>
              <a:rPr lang="ru-RU" sz="2400" dirty="0"/>
              <a:t> </a:t>
            </a:r>
            <a:r>
              <a:rPr lang="ru-RU" sz="2400" dirty="0" err="1"/>
              <a:t>трубкою</a:t>
            </a:r>
            <a:r>
              <a:rPr lang="ru-RU" sz="2400" dirty="0"/>
              <a:t> 3. При </a:t>
            </a:r>
            <a:r>
              <a:rPr lang="ru-RU" sz="2400" dirty="0" err="1"/>
              <a:t>кип'ятінні</a:t>
            </a:r>
            <a:r>
              <a:rPr lang="ru-RU" sz="2400" dirty="0"/>
              <a:t> </a:t>
            </a:r>
            <a:r>
              <a:rPr lang="ru-RU" sz="2400" dirty="0" err="1" smtClean="0"/>
              <a:t>утворюються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бульбашки</a:t>
            </a:r>
            <a:r>
              <a:rPr lang="ru-RU" sz="2400" dirty="0" smtClean="0"/>
              <a:t> </a:t>
            </a:r>
            <a:r>
              <a:rPr lang="ru-RU" sz="2400" dirty="0"/>
              <a:t>пара </a:t>
            </a:r>
            <a:r>
              <a:rPr lang="ru-RU" sz="2400" dirty="0" err="1"/>
              <a:t>захоплюють</a:t>
            </a:r>
            <a:r>
              <a:rPr lang="ru-RU" sz="2400" dirty="0"/>
              <a:t> </a:t>
            </a:r>
            <a:r>
              <a:rPr lang="ru-RU" sz="2400" dirty="0" err="1"/>
              <a:t>кип'ячену</a:t>
            </a:r>
            <a:r>
              <a:rPr lang="ru-RU" sz="2400" dirty="0"/>
              <a:t> воду, яка </a:t>
            </a:r>
            <a:r>
              <a:rPr lang="ru-RU" sz="2400" dirty="0" err="1"/>
              <a:t>накопичується</a:t>
            </a:r>
            <a:r>
              <a:rPr lang="ru-RU" sz="2400" dirty="0"/>
              <a:t> в </a:t>
            </a:r>
            <a:r>
              <a:rPr lang="ru-RU" sz="2400" dirty="0" err="1"/>
              <a:t>переливної</a:t>
            </a:r>
            <a:r>
              <a:rPr lang="ru-RU" sz="2400" dirty="0"/>
              <a:t> трубки </a:t>
            </a:r>
            <a:r>
              <a:rPr lang="ru-RU" sz="2400" dirty="0" smtClean="0"/>
              <a:t>в </a:t>
            </a:r>
            <a:r>
              <a:rPr lang="ru-RU" sz="2400" dirty="0" err="1" smtClean="0"/>
              <a:t>слідстві</a:t>
            </a:r>
            <a:r>
              <a:rPr lang="ru-RU" sz="2400" dirty="0" smtClean="0"/>
              <a:t>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високою</a:t>
            </a:r>
            <a:r>
              <a:rPr lang="ru-RU" sz="2400" dirty="0"/>
              <a:t> </a:t>
            </a:r>
            <a:r>
              <a:rPr lang="ru-RU" sz="2400" dirty="0" err="1"/>
              <a:t>температури</a:t>
            </a:r>
            <a:r>
              <a:rPr lang="ru-RU" sz="2400" dirty="0"/>
              <a:t> і </a:t>
            </a:r>
            <a:r>
              <a:rPr lang="ru-RU" sz="2400" dirty="0" err="1"/>
              <a:t>меншої</a:t>
            </a:r>
            <a:r>
              <a:rPr lang="ru-RU" sz="2400" dirty="0"/>
              <a:t> </a:t>
            </a:r>
            <a:r>
              <a:rPr lang="ru-RU" sz="2400" dirty="0" err="1"/>
              <a:t>щільності</a:t>
            </a:r>
            <a:r>
              <a:rPr lang="ru-RU" sz="2400" dirty="0"/>
              <a:t>, і </a:t>
            </a:r>
            <a:r>
              <a:rPr lang="ru-RU" sz="2400" dirty="0" err="1"/>
              <a:t>утворюючи</a:t>
            </a:r>
            <a:r>
              <a:rPr lang="ru-RU" sz="2400" dirty="0"/>
              <a:t> фонтан </a:t>
            </a:r>
            <a:r>
              <a:rPr lang="ru-RU" sz="2400" dirty="0" err="1" smtClean="0"/>
              <a:t>перекидають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/>
              <a:t>в </a:t>
            </a:r>
            <a:r>
              <a:rPr lang="ru-RU" sz="2400" dirty="0" err="1"/>
              <a:t>збірник</a:t>
            </a:r>
            <a:r>
              <a:rPr lang="ru-RU" sz="2400" dirty="0"/>
              <a:t> </a:t>
            </a:r>
            <a:r>
              <a:rPr lang="ru-RU" sz="2400" dirty="0" err="1"/>
              <a:t>окропу</a:t>
            </a:r>
            <a:r>
              <a:rPr lang="ru-RU" sz="2400" dirty="0"/>
              <a:t>. Для точного </a:t>
            </a:r>
            <a:r>
              <a:rPr lang="ru-RU" sz="2400" dirty="0" err="1"/>
              <a:t>напрямку</a:t>
            </a:r>
            <a:r>
              <a:rPr lang="ru-RU" sz="2400" dirty="0"/>
              <a:t> </a:t>
            </a:r>
            <a:r>
              <a:rPr lang="ru-RU" sz="2400" dirty="0" err="1"/>
              <a:t>крапель</a:t>
            </a:r>
            <a:r>
              <a:rPr lang="ru-RU" sz="2400" dirty="0"/>
              <a:t> до </a:t>
            </a:r>
            <a:r>
              <a:rPr lang="ru-RU" sz="2400" dirty="0" err="1"/>
              <a:t>збірки</a:t>
            </a:r>
            <a:r>
              <a:rPr lang="ru-RU" sz="2400" dirty="0"/>
              <a:t> </a:t>
            </a:r>
            <a:r>
              <a:rPr lang="ru-RU" sz="2400" dirty="0" err="1"/>
              <a:t>окропу</a:t>
            </a:r>
            <a:r>
              <a:rPr lang="ru-RU" sz="2400" dirty="0"/>
              <a:t> в </a:t>
            </a:r>
            <a:r>
              <a:rPr lang="ru-RU" sz="2400" dirty="0" err="1"/>
              <a:t>кришці</a:t>
            </a:r>
            <a:r>
              <a:rPr lang="ru-RU" sz="2400" dirty="0"/>
              <a:t> 4 є </a:t>
            </a:r>
            <a:r>
              <a:rPr lang="ru-RU" sz="2400" dirty="0" err="1" smtClean="0"/>
              <a:t>відбійник</a:t>
            </a:r>
            <a:r>
              <a:rPr lang="ru-RU" sz="2400" dirty="0" smtClean="0"/>
              <a:t> 5</a:t>
            </a:r>
            <a:r>
              <a:rPr lang="ru-RU" sz="2400" dirty="0"/>
              <a:t>. </a:t>
            </a:r>
            <a:r>
              <a:rPr lang="ru-RU" sz="2400" dirty="0" err="1"/>
              <a:t>Такий</a:t>
            </a:r>
            <a:r>
              <a:rPr lang="ru-RU" sz="2400" dirty="0"/>
              <a:t> принцип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виключає</a:t>
            </a:r>
            <a:r>
              <a:rPr lang="ru-RU" sz="2400" dirty="0"/>
              <a:t> </a:t>
            </a:r>
            <a:r>
              <a:rPr lang="ru-RU" sz="2400" dirty="0" err="1"/>
              <a:t>потрапляння</a:t>
            </a:r>
            <a:r>
              <a:rPr lang="ru-RU" sz="2400" dirty="0"/>
              <a:t> в </a:t>
            </a:r>
            <a:r>
              <a:rPr lang="ru-RU" sz="2400" dirty="0" err="1"/>
              <a:t>роздатковий</a:t>
            </a:r>
            <a:r>
              <a:rPr lang="ru-RU" sz="2400" dirty="0"/>
              <a:t> кран не </a:t>
            </a:r>
            <a:r>
              <a:rPr lang="ru-RU" sz="2400" dirty="0" err="1"/>
              <a:t>кип'яченої</a:t>
            </a:r>
            <a:r>
              <a:rPr lang="ru-RU" sz="2400" dirty="0"/>
              <a:t> води,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є </a:t>
            </a:r>
            <a:r>
              <a:rPr lang="ru-RU" sz="2400" dirty="0"/>
              <a:t>головною </a:t>
            </a:r>
            <a:r>
              <a:rPr lang="ru-RU" sz="2400" dirty="0" err="1"/>
              <a:t>технологічним</a:t>
            </a:r>
            <a:r>
              <a:rPr lang="ru-RU" sz="2400" dirty="0"/>
              <a:t> </a:t>
            </a:r>
            <a:r>
              <a:rPr lang="ru-RU" sz="2400" dirty="0" err="1"/>
              <a:t>завданням</a:t>
            </a:r>
            <a:r>
              <a:rPr lang="ru-RU" sz="2400" dirty="0"/>
              <a:t> </a:t>
            </a:r>
            <a:r>
              <a:rPr lang="ru-RU" sz="2400" dirty="0" err="1"/>
              <a:t>кип'ятильників</a:t>
            </a:r>
            <a:r>
              <a:rPr lang="ru-RU" sz="2400" dirty="0"/>
              <a:t>. У </a:t>
            </a:r>
            <a:r>
              <a:rPr lang="ru-RU" sz="2400" dirty="0" err="1"/>
              <a:t>кип'ятильниках</a:t>
            </a:r>
            <a:r>
              <a:rPr lang="ru-RU" sz="2400" dirty="0"/>
              <a:t> </a:t>
            </a:r>
            <a:r>
              <a:rPr lang="ru-RU" sz="2400" dirty="0" err="1"/>
              <a:t>безперервної</a:t>
            </a:r>
            <a:r>
              <a:rPr lang="ru-RU" sz="2400" dirty="0"/>
              <a:t> </a:t>
            </a:r>
            <a:r>
              <a:rPr lang="ru-RU" sz="2400" dirty="0" err="1" smtClean="0"/>
              <a:t>дії</a:t>
            </a:r>
            <a:r>
              <a:rPr lang="ru-RU" sz="2400" dirty="0" smtClean="0"/>
              <a:t>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 err="1"/>
              <a:t>кип'ятильника</a:t>
            </a:r>
            <a:r>
              <a:rPr lang="ru-RU" sz="2400" dirty="0"/>
              <a:t> і </a:t>
            </a:r>
            <a:r>
              <a:rPr lang="ru-RU" sz="2400" dirty="0" err="1"/>
              <a:t>збірки</a:t>
            </a:r>
            <a:r>
              <a:rPr lang="ru-RU" sz="2400" dirty="0"/>
              <a:t> </a:t>
            </a:r>
            <a:r>
              <a:rPr lang="ru-RU" sz="2400" dirty="0" err="1"/>
              <a:t>окропу</a:t>
            </a:r>
            <a:r>
              <a:rPr lang="ru-RU" sz="2400" dirty="0"/>
              <a:t> є </a:t>
            </a:r>
            <a:r>
              <a:rPr lang="ru-RU" sz="2400" dirty="0" err="1"/>
              <a:t>додаткова</a:t>
            </a:r>
            <a:r>
              <a:rPr lang="ru-RU" sz="2400" dirty="0"/>
              <a:t> </a:t>
            </a:r>
            <a:r>
              <a:rPr lang="ru-RU" sz="2400" dirty="0" err="1"/>
              <a:t>ємність</a:t>
            </a:r>
            <a:r>
              <a:rPr lang="ru-RU" sz="2400" dirty="0"/>
              <a:t> - </a:t>
            </a:r>
            <a:r>
              <a:rPr lang="ru-RU" sz="2400" dirty="0" err="1"/>
              <a:t>живильне</a:t>
            </a:r>
            <a:r>
              <a:rPr lang="ru-RU" sz="2400" dirty="0"/>
              <a:t> коробка 6. </a:t>
            </a:r>
            <a:r>
              <a:rPr lang="ru-RU" sz="2400" dirty="0" err="1" smtClean="0"/>
              <a:t>Живильна</a:t>
            </a:r>
            <a:r>
              <a:rPr lang="ru-RU" sz="2400" dirty="0" smtClean="0"/>
              <a:t> коробка </a:t>
            </a:r>
            <a:r>
              <a:rPr lang="ru-RU" sz="2400" dirty="0"/>
              <a:t>разом з </a:t>
            </a:r>
            <a:r>
              <a:rPr lang="ru-RU" sz="2400" dirty="0" err="1"/>
              <a:t>кип'ятильником</a:t>
            </a:r>
            <a:r>
              <a:rPr lang="ru-RU" sz="2400" dirty="0"/>
              <a:t>, </a:t>
            </a:r>
            <a:r>
              <a:rPr lang="ru-RU" sz="2400" dirty="0" err="1"/>
              <a:t>збіркою</a:t>
            </a:r>
            <a:r>
              <a:rPr lang="ru-RU" sz="2400" dirty="0"/>
              <a:t> </a:t>
            </a:r>
            <a:r>
              <a:rPr lang="ru-RU" sz="2400" dirty="0" err="1"/>
              <a:t>окропу</a:t>
            </a:r>
            <a:r>
              <a:rPr lang="ru-RU" sz="2400" dirty="0"/>
              <a:t> і </a:t>
            </a:r>
            <a:r>
              <a:rPr lang="ru-RU" sz="2400" dirty="0" smtClean="0"/>
              <a:t>переливною </a:t>
            </a:r>
            <a:r>
              <a:rPr lang="ru-RU" sz="2400" dirty="0" err="1"/>
              <a:t>трубкою</a:t>
            </a:r>
            <a:r>
              <a:rPr lang="ru-RU" sz="2400" dirty="0"/>
              <a:t> </a:t>
            </a:r>
            <a:r>
              <a:rPr lang="ru-RU" sz="2400" dirty="0" err="1" smtClean="0"/>
              <a:t>утворюють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сполучені</a:t>
            </a:r>
            <a:r>
              <a:rPr lang="ru-RU" sz="2400" dirty="0" smtClean="0"/>
              <a:t> </a:t>
            </a:r>
            <a:r>
              <a:rPr lang="ru-RU" sz="2400" dirty="0" err="1"/>
              <a:t>посудини</a:t>
            </a:r>
            <a:r>
              <a:rPr lang="ru-RU" sz="2400" dirty="0"/>
              <a:t>. </a:t>
            </a:r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/>
              <a:t>цьому</a:t>
            </a:r>
            <a:r>
              <a:rPr lang="ru-RU" sz="2400" dirty="0"/>
              <a:t> за </a:t>
            </a:r>
            <a:r>
              <a:rPr lang="ru-RU" sz="2400" dirty="0" err="1"/>
              <a:t>допомогою</a:t>
            </a:r>
            <a:r>
              <a:rPr lang="ru-RU" sz="2400" dirty="0"/>
              <a:t> поплавкового клапана 7, </a:t>
            </a:r>
            <a:r>
              <a:rPr lang="ru-RU" sz="2400" dirty="0" err="1"/>
              <a:t>встановленого</a:t>
            </a:r>
            <a:r>
              <a:rPr lang="ru-RU" sz="2400" dirty="0"/>
              <a:t> </a:t>
            </a:r>
            <a:r>
              <a:rPr lang="ru-RU" sz="2400" dirty="0" smtClean="0"/>
              <a:t>в </a:t>
            </a:r>
            <a:r>
              <a:rPr lang="ru-RU" sz="2400" dirty="0" err="1" smtClean="0"/>
              <a:t>живильній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коробці</a:t>
            </a:r>
            <a:r>
              <a:rPr lang="ru-RU" sz="2400" dirty="0"/>
              <a:t>, </a:t>
            </a:r>
            <a:r>
              <a:rPr lang="ru-RU" sz="2400" dirty="0" err="1"/>
              <a:t>підтримується</a:t>
            </a:r>
            <a:r>
              <a:rPr lang="ru-RU" sz="2400" dirty="0"/>
              <a:t> оптимальна </a:t>
            </a:r>
            <a:r>
              <a:rPr lang="ru-RU" sz="2400" dirty="0" err="1"/>
              <a:t>відстань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рівнем</a:t>
            </a:r>
            <a:r>
              <a:rPr lang="ru-RU" sz="2400" dirty="0"/>
              <a:t> води і </a:t>
            </a:r>
            <a:r>
              <a:rPr lang="ru-RU" sz="2400" dirty="0" err="1" smtClean="0"/>
              <a:t>краєм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переливної</a:t>
            </a:r>
            <a:r>
              <a:rPr lang="ru-RU" sz="2400" dirty="0" smtClean="0"/>
              <a:t> </a:t>
            </a:r>
            <a:r>
              <a:rPr lang="ru-RU" sz="2400" dirty="0"/>
              <a:t>трубки. При </a:t>
            </a:r>
            <a:r>
              <a:rPr lang="ru-RU" sz="2400" dirty="0" err="1" smtClean="0"/>
              <a:t>зменшені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відстані</a:t>
            </a:r>
            <a:r>
              <a:rPr lang="ru-RU" sz="2400" dirty="0" smtClean="0"/>
              <a:t> </a:t>
            </a:r>
            <a:r>
              <a:rPr lang="ru-RU" sz="2400" dirty="0" err="1"/>
              <a:t>виникає</a:t>
            </a:r>
            <a:r>
              <a:rPr lang="ru-RU" sz="2400" dirty="0"/>
              <a:t> </a:t>
            </a:r>
            <a:r>
              <a:rPr lang="ru-RU" sz="2400" dirty="0" err="1"/>
              <a:t>небезпека</a:t>
            </a:r>
            <a:r>
              <a:rPr lang="ru-RU" sz="2400" dirty="0"/>
              <a:t> </a:t>
            </a:r>
            <a:r>
              <a:rPr lang="ru-RU" sz="2400" dirty="0" err="1" smtClean="0"/>
              <a:t>надходження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кип'яченої</a:t>
            </a:r>
            <a:r>
              <a:rPr lang="ru-RU" sz="2400" dirty="0" smtClean="0"/>
              <a:t> </a:t>
            </a:r>
            <a:r>
              <a:rPr lang="ru-RU" sz="2400" dirty="0"/>
              <a:t>води до </a:t>
            </a:r>
            <a:r>
              <a:rPr lang="ru-RU" sz="2400" dirty="0" err="1" smtClean="0"/>
              <a:t>окропу</a:t>
            </a:r>
            <a:r>
              <a:rPr lang="ru-RU" sz="2400" dirty="0"/>
              <a:t>. При </a:t>
            </a:r>
            <a:r>
              <a:rPr lang="ru-RU" sz="2400" dirty="0" err="1" smtClean="0"/>
              <a:t>підвищенні</a:t>
            </a:r>
            <a:r>
              <a:rPr lang="ru-RU" sz="2400" dirty="0" smtClean="0"/>
              <a:t>  </a:t>
            </a:r>
            <a:r>
              <a:rPr lang="ru-RU" sz="2400" dirty="0" err="1"/>
              <a:t>відстані</a:t>
            </a:r>
            <a:r>
              <a:rPr lang="ru-RU" sz="2400" dirty="0"/>
              <a:t> </a:t>
            </a:r>
            <a:r>
              <a:rPr lang="ru-RU" sz="2400" dirty="0" err="1"/>
              <a:t>знижується</a:t>
            </a:r>
            <a:r>
              <a:rPr lang="ru-RU" sz="2400" dirty="0"/>
              <a:t> </a:t>
            </a:r>
            <a:r>
              <a:rPr lang="ru-RU" sz="2400" dirty="0" err="1"/>
              <a:t>продуктивність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кип'ятильник</a:t>
            </a:r>
            <a:r>
              <a:rPr lang="ru-RU" sz="2400" dirty="0" smtClean="0"/>
              <a:t> </a:t>
            </a:r>
            <a:r>
              <a:rPr lang="ru-RU" sz="2400" dirty="0"/>
              <a:t>переходить в режим, </a:t>
            </a:r>
            <a:r>
              <a:rPr lang="ru-RU" sz="2400" dirty="0" err="1"/>
              <a:t>близький</a:t>
            </a:r>
            <a:r>
              <a:rPr lang="ru-RU" sz="2400" dirty="0"/>
              <a:t> до режиму </a:t>
            </a:r>
            <a:r>
              <a:rPr lang="ru-RU" sz="2400" dirty="0" err="1"/>
              <a:t>дистиляції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5302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uk-UA" dirty="0" err="1" smtClean="0"/>
              <a:t>Кипятильники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82890"/>
            <a:ext cx="6059605" cy="3051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78387" y="2669357"/>
            <a:ext cx="5413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Схема </a:t>
            </a:r>
            <a:r>
              <a:rPr lang="ru-RU" dirty="0" err="1" smtClean="0"/>
              <a:t>кип’ятильника</a:t>
            </a:r>
            <a:r>
              <a:rPr lang="ru-RU" dirty="0" smtClean="0"/>
              <a:t> </a:t>
            </a:r>
            <a:r>
              <a:rPr lang="ru-RU" dirty="0" err="1" smtClean="0"/>
              <a:t>електричного</a:t>
            </a:r>
            <a:r>
              <a:rPr lang="ru-RU" dirty="0" smtClean="0"/>
              <a:t> </a:t>
            </a:r>
            <a:r>
              <a:rPr lang="ru-RU" dirty="0" err="1" smtClean="0"/>
              <a:t>безперервної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 –</a:t>
            </a:r>
            <a:r>
              <a:rPr lang="ru-RU" dirty="0" err="1" smtClean="0"/>
              <a:t>живильна</a:t>
            </a:r>
            <a:r>
              <a:rPr lang="ru-RU" dirty="0" smtClean="0"/>
              <a:t> коробка; 2 – </a:t>
            </a:r>
            <a:r>
              <a:rPr lang="ru-RU" dirty="0" err="1" smtClean="0"/>
              <a:t>кип’ятильний</a:t>
            </a:r>
            <a:r>
              <a:rPr lang="ru-RU" dirty="0" smtClean="0"/>
              <a:t> </a:t>
            </a:r>
            <a:r>
              <a:rPr lang="ru-RU" dirty="0" err="1" smtClean="0"/>
              <a:t>об’єм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 3 – </a:t>
            </a:r>
            <a:r>
              <a:rPr lang="ru-RU" dirty="0" err="1" smtClean="0"/>
              <a:t>переливна</a:t>
            </a:r>
            <a:r>
              <a:rPr lang="ru-RU" dirty="0" smtClean="0"/>
              <a:t> трубка; 4 –</a:t>
            </a:r>
            <a:r>
              <a:rPr lang="ru-RU" dirty="0" err="1" smtClean="0"/>
              <a:t>сигнальна</a:t>
            </a:r>
            <a:r>
              <a:rPr lang="ru-RU" dirty="0" smtClean="0"/>
              <a:t> трубка </a:t>
            </a:r>
            <a:r>
              <a:rPr lang="ru-RU" dirty="0" err="1" smtClean="0"/>
              <a:t>рівня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 – </a:t>
            </a:r>
            <a:r>
              <a:rPr lang="ru-RU" dirty="0" err="1" smtClean="0"/>
              <a:t>поплавковий</a:t>
            </a:r>
            <a:r>
              <a:rPr lang="ru-RU" dirty="0" smtClean="0"/>
              <a:t> клапан; 6 – кран </a:t>
            </a:r>
            <a:r>
              <a:rPr lang="ru-RU" dirty="0" err="1" smtClean="0"/>
              <a:t>розбору</a:t>
            </a:r>
            <a:r>
              <a:rPr lang="ru-RU" dirty="0" smtClean="0"/>
              <a:t> </a:t>
            </a:r>
            <a:r>
              <a:rPr lang="ru-RU" dirty="0" err="1" smtClean="0"/>
              <a:t>кип’ятку</a:t>
            </a:r>
            <a:r>
              <a:rPr lang="ru-RU" dirty="0" smtClean="0"/>
              <a:t>; </a:t>
            </a:r>
          </a:p>
          <a:p>
            <a:r>
              <a:rPr lang="ru-RU" dirty="0" smtClean="0"/>
              <a:t>7 – кран </a:t>
            </a:r>
            <a:r>
              <a:rPr lang="ru-RU" dirty="0" err="1" smtClean="0"/>
              <a:t>розбору</a:t>
            </a:r>
            <a:r>
              <a:rPr lang="ru-RU" dirty="0" smtClean="0"/>
              <a:t> </a:t>
            </a:r>
            <a:r>
              <a:rPr lang="ru-RU" dirty="0" err="1" smtClean="0"/>
              <a:t>гарячої</a:t>
            </a:r>
            <a:r>
              <a:rPr lang="ru-RU" dirty="0" smtClean="0"/>
              <a:t> води; 8 – </a:t>
            </a:r>
            <a:r>
              <a:rPr lang="ru-RU" dirty="0" err="1" smtClean="0"/>
              <a:t>ТЕНи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501" y="4334385"/>
            <a:ext cx="110683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</a:t>
            </a:r>
            <a:r>
              <a:rPr lang="ru-RU" sz="2000" dirty="0" err="1" smtClean="0"/>
              <a:t>технологічних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процесів</a:t>
            </a:r>
            <a:r>
              <a:rPr lang="ru-RU" sz="2000" dirty="0" smtClean="0"/>
              <a:t> (</a:t>
            </a:r>
            <a:r>
              <a:rPr lang="ru-RU" sz="2000" dirty="0" err="1" smtClean="0"/>
              <a:t>приготування</a:t>
            </a:r>
            <a:r>
              <a:rPr lang="ru-RU" sz="2000" dirty="0" smtClean="0"/>
              <a:t> перших і </a:t>
            </a:r>
            <a:r>
              <a:rPr lang="ru-RU" sz="2000" dirty="0" err="1" smtClean="0"/>
              <a:t>солодких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</a:t>
            </a:r>
            <a:r>
              <a:rPr lang="ru-RU" sz="2000" dirty="0" smtClean="0"/>
              <a:t>, </a:t>
            </a:r>
            <a:r>
              <a:rPr lang="ru-RU" sz="2000" dirty="0" err="1" smtClean="0"/>
              <a:t>гарнірів</a:t>
            </a:r>
            <a:r>
              <a:rPr lang="ru-RU" sz="2000" dirty="0" smtClean="0"/>
              <a:t>, </a:t>
            </a:r>
            <a:r>
              <a:rPr lang="ru-RU" sz="2000" dirty="0" err="1" smtClean="0"/>
              <a:t>напоїв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кип'яток</a:t>
            </a:r>
            <a:r>
              <a:rPr lang="ru-RU" sz="2000" dirty="0" smtClean="0"/>
              <a:t> з температурою 95…100 °С,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дозволяє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доведення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кулінарної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готовності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зберегти</a:t>
            </a:r>
            <a:r>
              <a:rPr lang="ru-RU" sz="2000" dirty="0" smtClean="0"/>
              <a:t> </a:t>
            </a:r>
            <a:r>
              <a:rPr lang="ru-RU" sz="2000" dirty="0" err="1" smtClean="0"/>
              <a:t>біологічну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Для </a:t>
            </a:r>
            <a:r>
              <a:rPr lang="ru-RU" sz="2000" dirty="0" err="1" smtClean="0"/>
              <a:t>санітарно-технічних</a:t>
            </a:r>
            <a:r>
              <a:rPr lang="ru-RU" sz="2000" dirty="0" smtClean="0"/>
              <a:t> потреб (</a:t>
            </a:r>
            <a:r>
              <a:rPr lang="ru-RU" sz="2000" dirty="0" err="1" smtClean="0"/>
              <a:t>бланшування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ошпарювання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миття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продуктів</a:t>
            </a:r>
            <a:r>
              <a:rPr lang="ru-RU" sz="2000" dirty="0" smtClean="0"/>
              <a:t>, посуду, </a:t>
            </a:r>
            <a:r>
              <a:rPr lang="ru-RU" sz="2000" dirty="0" err="1" smtClean="0"/>
              <a:t>інвентарю</a:t>
            </a:r>
            <a:r>
              <a:rPr lang="ru-RU" sz="2000" dirty="0" smtClean="0"/>
              <a:t> </a:t>
            </a:r>
            <a:r>
              <a:rPr lang="ru-RU" sz="2000" dirty="0" err="1" smtClean="0"/>
              <a:t>тощо</a:t>
            </a:r>
            <a:r>
              <a:rPr lang="ru-RU" sz="2000" dirty="0" smtClean="0"/>
              <a:t>)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гарячу</a:t>
            </a:r>
            <a:r>
              <a:rPr lang="ru-RU" sz="2000" dirty="0" smtClean="0"/>
              <a:t> воду з температурою 70…85 °С.</a:t>
            </a:r>
          </a:p>
          <a:p>
            <a:r>
              <a:rPr lang="ru-RU" sz="2000" i="1" dirty="0" err="1" smtClean="0">
                <a:solidFill>
                  <a:srgbClr val="FF0000"/>
                </a:solidFill>
              </a:rPr>
              <a:t>Кип'яток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отримують</a:t>
            </a:r>
            <a:r>
              <a:rPr lang="ru-RU" sz="2000" i="1" dirty="0" smtClean="0">
                <a:solidFill>
                  <a:srgbClr val="FF0000"/>
                </a:solidFill>
              </a:rPr>
              <a:t> за </a:t>
            </a:r>
            <a:r>
              <a:rPr lang="ru-RU" sz="2000" i="1" dirty="0" err="1" smtClean="0">
                <a:solidFill>
                  <a:srgbClr val="FF0000"/>
                </a:solidFill>
              </a:rPr>
              <a:t>допомогою</a:t>
            </a:r>
            <a:r>
              <a:rPr lang="ru-RU" sz="2000" i="1" dirty="0" smtClean="0">
                <a:solidFill>
                  <a:srgbClr val="FF0000"/>
                </a:solidFill>
              </a:rPr>
              <a:t> </a:t>
            </a:r>
            <a:r>
              <a:rPr lang="ru-RU" sz="2000" i="1" dirty="0" err="1" smtClean="0">
                <a:solidFill>
                  <a:srgbClr val="FF0000"/>
                </a:solidFill>
              </a:rPr>
              <a:t>кип’ятильників</a:t>
            </a:r>
            <a:r>
              <a:rPr lang="ru-RU" sz="2000" i="1" dirty="0" smtClean="0">
                <a:solidFill>
                  <a:srgbClr val="FF0000"/>
                </a:solidFill>
              </a:rPr>
              <a:t>, а </a:t>
            </a:r>
            <a:r>
              <a:rPr lang="ru-RU" sz="2000" i="1" dirty="0" err="1" smtClean="0">
                <a:solidFill>
                  <a:srgbClr val="FF0000"/>
                </a:solidFill>
              </a:rPr>
              <a:t>гарячу</a:t>
            </a:r>
            <a:r>
              <a:rPr lang="ru-RU" sz="2000" i="1" dirty="0" smtClean="0">
                <a:solidFill>
                  <a:srgbClr val="FF0000"/>
                </a:solidFill>
              </a:rPr>
              <a:t> воду – </a:t>
            </a:r>
            <a:r>
              <a:rPr lang="ru-RU" sz="2000" i="1" dirty="0" err="1" smtClean="0">
                <a:solidFill>
                  <a:srgbClr val="FF0000"/>
                </a:solidFill>
              </a:rPr>
              <a:t>водонагрівачів</a:t>
            </a:r>
            <a:endParaRPr lang="ru-RU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67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uk-UA" sz="5400" dirty="0" smtClean="0"/>
              <a:t>ДЯКУЮ ЗА УВАГУ!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906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  <a:solidFill>
            <a:srgbClr val="FFC000"/>
          </a:solidFill>
        </p:spPr>
        <p:txBody>
          <a:bodyPr/>
          <a:lstStyle/>
          <a:p>
            <a:r>
              <a:rPr lang="ru-RU" dirty="0"/>
              <a:t>1.	</a:t>
            </a:r>
            <a:r>
              <a:rPr lang="ru-RU" dirty="0" err="1"/>
              <a:t>Призначення</a:t>
            </a:r>
            <a:r>
              <a:rPr lang="ru-RU" dirty="0"/>
              <a:t> і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Необхідність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теплового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приготування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як правило </a:t>
            </a:r>
            <a:r>
              <a:rPr lang="ru-RU" dirty="0" err="1"/>
              <a:t>розділені</a:t>
            </a:r>
            <a:r>
              <a:rPr lang="ru-RU" dirty="0"/>
              <a:t> за часом, а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органолептичних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є </a:t>
            </a:r>
            <a:r>
              <a:rPr lang="ru-RU" dirty="0" err="1"/>
              <a:t>її</a:t>
            </a:r>
            <a:r>
              <a:rPr lang="ru-RU" dirty="0"/>
              <a:t> температура, яка в </a:t>
            </a:r>
            <a:r>
              <a:rPr lang="ru-RU" dirty="0" err="1"/>
              <a:t>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типу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в </a:t>
            </a:r>
            <a:r>
              <a:rPr lang="ru-RU" dirty="0" err="1"/>
              <a:t>діапазоні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60 до 850С.</a:t>
            </a:r>
          </a:p>
          <a:p>
            <a:r>
              <a:rPr lang="ru-RU" dirty="0"/>
              <a:t>Так як </a:t>
            </a:r>
            <a:r>
              <a:rPr lang="ru-RU" dirty="0" err="1"/>
              <a:t>тривале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 при таких температурах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 </a:t>
            </a:r>
            <a:r>
              <a:rPr lang="ru-RU" dirty="0" err="1"/>
              <a:t>руйнування</a:t>
            </a:r>
            <a:r>
              <a:rPr lang="ru-RU" dirty="0"/>
              <a:t> </a:t>
            </a:r>
            <a:r>
              <a:rPr lang="ru-RU" dirty="0" err="1"/>
              <a:t>вітамінів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,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: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мінімально</a:t>
            </a:r>
            <a:r>
              <a:rPr lang="ru-RU" dirty="0"/>
              <a:t> </a:t>
            </a:r>
            <a:r>
              <a:rPr lang="ru-RU" dirty="0" err="1"/>
              <a:t>допустиму</a:t>
            </a:r>
            <a:r>
              <a:rPr lang="ru-RU" dirty="0"/>
              <a:t> температуру і не </a:t>
            </a:r>
            <a:r>
              <a:rPr lang="ru-RU" dirty="0" err="1"/>
              <a:t>перевищувати</a:t>
            </a:r>
            <a:r>
              <a:rPr lang="ru-RU" dirty="0"/>
              <a:t> </a:t>
            </a:r>
            <a:r>
              <a:rPr lang="ru-RU" dirty="0" err="1"/>
              <a:t>встановлені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зберігання</a:t>
            </a:r>
            <a:r>
              <a:rPr lang="ru-RU" dirty="0"/>
              <a:t>.</a:t>
            </a:r>
          </a:p>
          <a:p>
            <a:r>
              <a:rPr lang="ru-RU" dirty="0" err="1"/>
              <a:t>Підтримати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 в </a:t>
            </a:r>
            <a:r>
              <a:rPr lang="ru-RU" dirty="0" err="1"/>
              <a:t>нагрітому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і </a:t>
            </a:r>
            <a:r>
              <a:rPr lang="ru-RU" dirty="0" err="1"/>
              <a:t>багато</a:t>
            </a:r>
            <a:r>
              <a:rPr lang="ru-RU" dirty="0"/>
              <a:t> з </a:t>
            </a:r>
            <a:r>
              <a:rPr lang="ru-RU" dirty="0" err="1"/>
              <a:t>розглянутих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теплового </a:t>
            </a:r>
            <a:r>
              <a:rPr lang="ru-RU" dirty="0" err="1"/>
              <a:t>обладнання</a:t>
            </a:r>
            <a:r>
              <a:rPr lang="ru-RU" dirty="0"/>
              <a:t> (</a:t>
            </a:r>
            <a:r>
              <a:rPr lang="ru-RU" dirty="0" err="1"/>
              <a:t>плити</a:t>
            </a:r>
            <a:r>
              <a:rPr lang="ru-RU" dirty="0"/>
              <a:t>, </a:t>
            </a:r>
            <a:r>
              <a:rPr lang="ru-RU" dirty="0" err="1"/>
              <a:t>котли</a:t>
            </a:r>
            <a:r>
              <a:rPr lang="ru-RU" dirty="0"/>
              <a:t>, </a:t>
            </a:r>
            <a:r>
              <a:rPr lang="ru-RU" dirty="0" err="1"/>
              <a:t>жарочні</a:t>
            </a:r>
            <a:r>
              <a:rPr lang="ru-RU" dirty="0"/>
              <a:t> </a:t>
            </a:r>
            <a:r>
              <a:rPr lang="ru-RU" dirty="0" err="1"/>
              <a:t>шафи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При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на </a:t>
            </a:r>
            <a:r>
              <a:rPr lang="ru-RU" dirty="0" err="1"/>
              <a:t>мінімальній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економічно</a:t>
            </a:r>
            <a:r>
              <a:rPr lang="ru-RU" dirty="0"/>
              <a:t> не </a:t>
            </a:r>
            <a:r>
              <a:rPr lang="ru-RU" dirty="0" err="1"/>
              <a:t>вигідно</a:t>
            </a:r>
            <a:r>
              <a:rPr lang="ru-RU" dirty="0"/>
              <a:t>. Тому і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заданої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яка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простотою</a:t>
            </a:r>
            <a:r>
              <a:rPr lang="ru-RU" dirty="0"/>
              <a:t> </a:t>
            </a:r>
            <a:r>
              <a:rPr lang="ru-RU" dirty="0" err="1"/>
              <a:t>конструкції</a:t>
            </a:r>
            <a:r>
              <a:rPr lang="ru-RU" dirty="0"/>
              <a:t>, </a:t>
            </a:r>
            <a:r>
              <a:rPr lang="ru-RU" dirty="0" err="1"/>
              <a:t>малої</a:t>
            </a:r>
            <a:r>
              <a:rPr lang="ru-RU" dirty="0"/>
              <a:t> </a:t>
            </a:r>
            <a:r>
              <a:rPr lang="ru-RU" dirty="0" err="1"/>
              <a:t>енергоємністю</a:t>
            </a:r>
            <a:r>
              <a:rPr lang="ru-RU" dirty="0"/>
              <a:t>, і, як </a:t>
            </a:r>
            <a:r>
              <a:rPr lang="ru-RU" dirty="0" err="1"/>
              <a:t>наслідок</a:t>
            </a:r>
            <a:r>
              <a:rPr lang="ru-RU" dirty="0"/>
              <a:t>,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. </a:t>
            </a:r>
            <a:r>
              <a:rPr lang="ru-RU" dirty="0" err="1"/>
              <a:t>Допоміжної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назвали через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не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при </a:t>
            </a:r>
            <a:r>
              <a:rPr lang="ru-RU" dirty="0" err="1"/>
              <a:t>приготуванні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440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3600" dirty="0"/>
              <a:t>До </a:t>
            </a:r>
            <a:r>
              <a:rPr lang="ru-RU" sz="3600" dirty="0" err="1"/>
              <a:t>допоміжного</a:t>
            </a:r>
            <a:r>
              <a:rPr lang="ru-RU" sz="3600" dirty="0"/>
              <a:t> теплового </a:t>
            </a:r>
            <a:r>
              <a:rPr lang="ru-RU" sz="3600" dirty="0" err="1"/>
              <a:t>обладнання</a:t>
            </a:r>
            <a:r>
              <a:rPr lang="ru-RU" sz="3600" dirty="0"/>
              <a:t> </a:t>
            </a:r>
            <a:r>
              <a:rPr lang="ru-RU" sz="3600" dirty="0" err="1"/>
              <a:t>відносяться</a:t>
            </a:r>
            <a:r>
              <a:rPr lang="ru-RU" sz="3600" dirty="0"/>
              <a:t> </a:t>
            </a:r>
            <a:r>
              <a:rPr lang="ru-RU" sz="3600" dirty="0" err="1"/>
              <a:t>різні</a:t>
            </a:r>
            <a:r>
              <a:rPr lang="ru-RU" sz="3600" dirty="0"/>
              <a:t> </a:t>
            </a:r>
            <a:r>
              <a:rPr lang="ru-RU" sz="3600" dirty="0" err="1"/>
              <a:t>види</a:t>
            </a:r>
            <a:r>
              <a:rPr lang="ru-RU" sz="3600" dirty="0"/>
              <a:t> </a:t>
            </a:r>
            <a:r>
              <a:rPr lang="ru-RU" sz="3600" dirty="0" err="1"/>
              <a:t>мармитів</a:t>
            </a:r>
            <a:r>
              <a:rPr lang="ru-RU" sz="3600" dirty="0"/>
              <a:t>, </a:t>
            </a:r>
            <a:r>
              <a:rPr lang="ru-RU" sz="3600" dirty="0" err="1"/>
              <a:t>теплових</a:t>
            </a:r>
            <a:r>
              <a:rPr lang="ru-RU" sz="3600" dirty="0"/>
              <a:t> </a:t>
            </a:r>
            <a:r>
              <a:rPr lang="ru-RU" sz="3600" dirty="0" err="1"/>
              <a:t>вітрин</a:t>
            </a:r>
            <a:r>
              <a:rPr lang="ru-RU" sz="3600" dirty="0"/>
              <a:t>, </a:t>
            </a:r>
            <a:r>
              <a:rPr lang="ru-RU" sz="3600" dirty="0" err="1"/>
              <a:t>шаф</a:t>
            </a:r>
            <a:r>
              <a:rPr lang="ru-RU" sz="3600" dirty="0"/>
              <a:t>, </a:t>
            </a:r>
            <a:r>
              <a:rPr lang="ru-RU" sz="3600" dirty="0" err="1"/>
              <a:t>стійок</a:t>
            </a:r>
            <a:r>
              <a:rPr lang="ru-RU" sz="3600" dirty="0"/>
              <a:t> і </a:t>
            </a:r>
            <a:r>
              <a:rPr lang="ru-RU" sz="3600" dirty="0" err="1" smtClean="0"/>
              <a:t>т.ін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</a:t>
            </a:r>
            <a:r>
              <a:rPr lang="ru-RU" dirty="0" err="1" smtClean="0"/>
              <a:t>устаткування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150768"/>
              </p:ext>
            </p:extLst>
          </p:nvPr>
        </p:nvGraphicFramePr>
        <p:xfrm>
          <a:off x="1009934" y="2320122"/>
          <a:ext cx="9717206" cy="439127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64292"/>
                <a:gridCol w="7252914"/>
              </a:tblGrid>
              <a:tr h="996284">
                <a:tc>
                  <a:txBody>
                    <a:bodyPr/>
                    <a:lstStyle/>
                    <a:p>
                      <a:pPr marL="6794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Мармити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2865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 algn="just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призначені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 зберігання їжі у гарячому стані в період її реалізації на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роздавальній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лінії.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Існують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мармити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перших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страв,</a:t>
                      </a:r>
                      <a:r>
                        <a:rPr lang="uk-UA" sz="14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стаціонарні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пересувні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1348">
                <a:tc>
                  <a:txBody>
                    <a:bodyPr/>
                    <a:lstStyle/>
                    <a:p>
                      <a:pPr marL="6794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Термостати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використовуються</a:t>
                      </a:r>
                      <a:r>
                        <a:rPr lang="uk-UA" sz="1400" spc="12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400" spc="1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підігрівання</a:t>
                      </a:r>
                      <a:r>
                        <a:rPr lang="uk-UA" sz="14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400" spc="13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підтримання</a:t>
                      </a:r>
                      <a:r>
                        <a:rPr lang="uk-UA" sz="1400" spc="1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400" spc="14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підігрітому</a:t>
                      </a:r>
                      <a:r>
                        <a:rPr lang="uk-UA" sz="1400" spc="1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гарячих</a:t>
                      </a:r>
                      <a:r>
                        <a:rPr lang="uk-UA" sz="14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напоїв,</a:t>
                      </a:r>
                      <a:r>
                        <a:rPr lang="uk-UA" sz="14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sz="14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також</a:t>
                      </a:r>
                      <a:r>
                        <a:rPr lang="uk-UA" sz="1400" spc="18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тривалого</a:t>
                      </a:r>
                      <a:r>
                        <a:rPr lang="uk-UA" sz="14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зберігання</a:t>
                      </a:r>
                      <a:r>
                        <a:rPr lang="uk-UA" sz="14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їжі</a:t>
                      </a:r>
                      <a:r>
                        <a:rPr lang="uk-UA" sz="14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</a:t>
                      </a:r>
                      <a:r>
                        <a:rPr lang="uk-UA" sz="1400" spc="1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постійній</a:t>
                      </a:r>
                      <a:r>
                        <a:rPr lang="uk-UA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907"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Теплові</a:t>
                      </a:r>
                      <a:r>
                        <a:rPr lang="uk-UA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стійки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призначені</a:t>
                      </a:r>
                      <a:r>
                        <a:rPr lang="uk-UA" sz="1400" spc="-2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підігрівання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посуду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(тарілок,</a:t>
                      </a:r>
                      <a:r>
                        <a:rPr lang="uk-UA" sz="1400" spc="-2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стаканів,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чашок)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900">
                <a:tc>
                  <a:txBody>
                    <a:bodyPr/>
                    <a:lstStyle/>
                    <a:p>
                      <a:pPr marL="67945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Теплові</a:t>
                      </a:r>
                      <a:r>
                        <a:rPr lang="uk-UA" sz="1400" b="1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шафи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</a:t>
                      </a:r>
                      <a:r>
                        <a:rPr lang="uk-UA" sz="1400" spc="27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4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зберігання</a:t>
                      </a:r>
                      <a:r>
                        <a:rPr lang="uk-UA" sz="1400" spc="26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r>
                        <a:rPr lang="uk-UA" sz="14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підігрітому</a:t>
                      </a:r>
                      <a:r>
                        <a:rPr lang="uk-UA" sz="1400" spc="27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стані</a:t>
                      </a:r>
                      <a:r>
                        <a:rPr lang="uk-UA" sz="1400" spc="27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перших,</a:t>
                      </a:r>
                      <a:r>
                        <a:rPr lang="uk-UA" sz="1400" spc="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uk-UA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страв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 напоїв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920">
                <a:tc>
                  <a:txBody>
                    <a:bodyPr/>
                    <a:lstStyle/>
                    <a:p>
                      <a:pPr marL="67945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Лампи</a:t>
                      </a:r>
                      <a:r>
                        <a:rPr lang="uk-UA" sz="14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400" b="1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підігріву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призначені</a:t>
                      </a:r>
                      <a:r>
                        <a:rPr lang="uk-UA" sz="1400" spc="5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для</a:t>
                      </a:r>
                      <a:r>
                        <a:rPr lang="uk-UA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підігріву</a:t>
                      </a:r>
                      <a:r>
                        <a:rPr lang="uk-UA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гарнірів,</a:t>
                      </a:r>
                      <a:r>
                        <a:rPr lang="uk-UA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основних</a:t>
                      </a:r>
                      <a:r>
                        <a:rPr lang="uk-UA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компонентів</a:t>
                      </a:r>
                      <a:r>
                        <a:rPr lang="uk-UA" sz="1400" spc="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uk-UA" sz="1400" spc="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страв,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29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також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уже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скомплектованих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тарілці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других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6915">
                <a:tc>
                  <a:txBody>
                    <a:bodyPr/>
                    <a:lstStyle/>
                    <a:p>
                      <a:pPr marL="6794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Теплові</a:t>
                      </a:r>
                      <a:r>
                        <a:rPr lang="uk-UA" sz="1400" b="1" spc="-1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вітрини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2230">
                        <a:spcAft>
                          <a:spcPts val="0"/>
                        </a:spcAft>
                        <a:tabLst>
                          <a:tab pos="1443990" algn="l"/>
                          <a:tab pos="1835150" algn="l"/>
                          <a:tab pos="2825750" algn="l"/>
                          <a:tab pos="3182620" algn="l"/>
                          <a:tab pos="3427730" algn="l"/>
                          <a:tab pos="4335145" algn="l"/>
                        </a:tabLs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використовуються	для	підтримання	їжі	у	підігрітому	</a:t>
                      </a:r>
                      <a:r>
                        <a:rPr lang="uk-UA" sz="1400" spc="-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стані.</a:t>
                      </a:r>
                      <a:r>
                        <a:rPr lang="uk-UA" sz="14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Застосовуються</a:t>
                      </a:r>
                      <a:r>
                        <a:rPr lang="uk-UA" sz="14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вітрини</a:t>
                      </a:r>
                      <a:r>
                        <a:rPr lang="uk-UA" sz="14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uk-UA" sz="1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обертання,</a:t>
                      </a:r>
                      <a:r>
                        <a:rPr lang="uk-UA" sz="1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uk-UA" sz="14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обертанням</a:t>
                      </a:r>
                      <a:r>
                        <a:rPr lang="uk-UA" sz="1400" spc="9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400" spc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вітрини</a:t>
                      </a:r>
                      <a:r>
                        <a:rPr lang="uk-UA" sz="1400" spc="10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зволоженням</a:t>
                      </a:r>
                      <a:r>
                        <a:rPr lang="uk-UA" sz="1400" spc="-1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uk-UA" sz="14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підсвічуванням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20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762"/>
            <a:ext cx="10515600" cy="61751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Класифікація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9809"/>
            <a:ext cx="10515600" cy="585489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функціонального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вони </a:t>
            </a:r>
            <a:r>
              <a:rPr lang="ru-RU" dirty="0" err="1"/>
              <a:t>діляться</a:t>
            </a:r>
            <a:r>
              <a:rPr lang="ru-RU" dirty="0"/>
              <a:t> на</a:t>
            </a:r>
          </a:p>
          <a:p>
            <a:r>
              <a:rPr lang="ru-RU" dirty="0"/>
              <a:t>-	</a:t>
            </a:r>
            <a:r>
              <a:rPr lang="ru-RU" dirty="0" err="1"/>
              <a:t>апарати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перших </a:t>
            </a:r>
            <a:r>
              <a:rPr lang="ru-RU" dirty="0" err="1"/>
              <a:t>страв</a:t>
            </a:r>
            <a:r>
              <a:rPr lang="ru-RU" dirty="0"/>
              <a:t> і </a:t>
            </a:r>
            <a:r>
              <a:rPr lang="ru-RU" dirty="0" err="1"/>
              <a:t>напоїв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апарати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других </a:t>
            </a:r>
            <a:r>
              <a:rPr lang="ru-RU" dirty="0" err="1"/>
              <a:t>страв</a:t>
            </a:r>
            <a:r>
              <a:rPr lang="ru-RU" dirty="0"/>
              <a:t> і </a:t>
            </a:r>
            <a:r>
              <a:rPr lang="ru-RU" dirty="0" err="1"/>
              <a:t>гарнірів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апарати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соусів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універсальні</a:t>
            </a:r>
            <a:r>
              <a:rPr lang="ru-RU" dirty="0"/>
              <a:t> </a:t>
            </a:r>
            <a:r>
              <a:rPr lang="ru-RU" dirty="0" err="1"/>
              <a:t>апарати</a:t>
            </a:r>
            <a:r>
              <a:rPr lang="ru-RU" dirty="0"/>
              <a:t> для </a:t>
            </a:r>
            <a:r>
              <a:rPr lang="ru-RU" dirty="0" err="1"/>
              <a:t>зберігання</a:t>
            </a:r>
            <a:r>
              <a:rPr lang="ru-RU" dirty="0"/>
              <a:t> і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способу установки </a:t>
            </a:r>
            <a:r>
              <a:rPr lang="ru-RU" dirty="0" err="1"/>
              <a:t>розрізняють</a:t>
            </a:r>
            <a:endParaRPr lang="ru-RU" dirty="0"/>
          </a:p>
          <a:p>
            <a:r>
              <a:rPr lang="ru-RU" dirty="0"/>
              <a:t>-	</a:t>
            </a:r>
            <a:r>
              <a:rPr lang="ru-RU" dirty="0" err="1"/>
              <a:t>настільні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підлогові</a:t>
            </a:r>
            <a:r>
              <a:rPr lang="ru-RU" dirty="0"/>
              <a:t>;</a:t>
            </a:r>
          </a:p>
          <a:p>
            <a:r>
              <a:rPr lang="ru-RU" dirty="0"/>
              <a:t>-	</a:t>
            </a:r>
            <a:r>
              <a:rPr lang="ru-RU" dirty="0" err="1"/>
              <a:t>пересувні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нагрівання</a:t>
            </a:r>
            <a:r>
              <a:rPr lang="ru-RU" dirty="0"/>
              <a:t> </a:t>
            </a:r>
            <a:r>
              <a:rPr lang="ru-RU" dirty="0" err="1"/>
              <a:t>допоміжне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підрозділяється</a:t>
            </a:r>
            <a:r>
              <a:rPr lang="ru-RU" dirty="0"/>
              <a:t> на</a:t>
            </a:r>
          </a:p>
          <a:p>
            <a:r>
              <a:rPr lang="ru-RU" dirty="0"/>
              <a:t>-	</a:t>
            </a:r>
            <a:r>
              <a:rPr lang="ru-RU" dirty="0" err="1"/>
              <a:t>сухе</a:t>
            </a:r>
            <a:r>
              <a:rPr lang="ru-RU" dirty="0"/>
              <a:t> (</a:t>
            </a:r>
            <a:r>
              <a:rPr lang="ru-RU" dirty="0" err="1"/>
              <a:t>обігрів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гарячого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конфорки);</a:t>
            </a:r>
          </a:p>
          <a:p>
            <a:r>
              <a:rPr lang="ru-RU" dirty="0"/>
              <a:t>-	</a:t>
            </a:r>
            <a:r>
              <a:rPr lang="ru-RU" dirty="0" err="1"/>
              <a:t>водяне</a:t>
            </a:r>
            <a:r>
              <a:rPr lang="ru-RU" dirty="0"/>
              <a:t> (</a:t>
            </a:r>
            <a:r>
              <a:rPr lang="ru-RU" dirty="0" err="1"/>
              <a:t>обігрів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водяної</a:t>
            </a:r>
            <a:r>
              <a:rPr lang="ru-RU" dirty="0"/>
              <a:t> </a:t>
            </a:r>
            <a:r>
              <a:rPr lang="ru-RU" dirty="0" err="1"/>
              <a:t>бані</a:t>
            </a:r>
            <a:r>
              <a:rPr lang="ru-RU" dirty="0"/>
              <a:t>);</a:t>
            </a:r>
          </a:p>
          <a:p>
            <a:r>
              <a:rPr lang="ru-RU" dirty="0"/>
              <a:t>-	</a:t>
            </a:r>
            <a:r>
              <a:rPr lang="ru-RU" dirty="0" err="1"/>
              <a:t>парове</a:t>
            </a:r>
            <a:r>
              <a:rPr lang="ru-RU" dirty="0"/>
              <a:t> (</a:t>
            </a:r>
            <a:r>
              <a:rPr lang="ru-RU" dirty="0" err="1"/>
              <a:t>обігрів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парової</a:t>
            </a:r>
            <a:r>
              <a:rPr lang="ru-RU" dirty="0"/>
              <a:t> </a:t>
            </a:r>
            <a:r>
              <a:rPr lang="ru-RU" dirty="0" err="1"/>
              <a:t>лазні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видом </a:t>
            </a:r>
            <a:r>
              <a:rPr lang="ru-RU" dirty="0" err="1"/>
              <a:t>використовуваної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електричних</a:t>
            </a:r>
            <a:r>
              <a:rPr lang="ru-RU" dirty="0"/>
              <a:t>.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з'явилася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допоміжного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автономних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гелієвих</a:t>
            </a:r>
            <a:r>
              <a:rPr lang="ru-RU" dirty="0"/>
              <a:t> </a:t>
            </a:r>
            <a:r>
              <a:rPr lang="ru-RU" dirty="0" err="1"/>
              <a:t>пальників</a:t>
            </a:r>
            <a:r>
              <a:rPr lang="ru-RU" dirty="0"/>
              <a:t>.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рідше</a:t>
            </a:r>
            <a:r>
              <a:rPr lang="ru-RU" dirty="0"/>
              <a:t> </a:t>
            </a:r>
            <a:r>
              <a:rPr lang="ru-RU" dirty="0" err="1"/>
              <a:t>зустрічається</a:t>
            </a:r>
            <a:r>
              <a:rPr lang="ru-RU" dirty="0"/>
              <a:t> </a:t>
            </a:r>
            <a:r>
              <a:rPr lang="ru-RU" dirty="0" err="1"/>
              <a:t>допоміжне</a:t>
            </a:r>
            <a:r>
              <a:rPr lang="ru-RU" dirty="0"/>
              <a:t> </a:t>
            </a:r>
            <a:r>
              <a:rPr lang="ru-RU" dirty="0" err="1"/>
              <a:t>теплове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яке </a:t>
            </a:r>
            <a:r>
              <a:rPr lang="ru-RU" dirty="0" err="1"/>
              <a:t>працює</a:t>
            </a:r>
            <a:r>
              <a:rPr lang="ru-RU" dirty="0"/>
              <a:t> на газовому </a:t>
            </a:r>
            <a:r>
              <a:rPr lang="ru-RU" dirty="0" err="1"/>
              <a:t>паливі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407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352"/>
            <a:ext cx="10515600" cy="63116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2.	Мармит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23582"/>
            <a:ext cx="10515600" cy="51533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Мармит </a:t>
            </a:r>
            <a:r>
              <a:rPr lang="ru-RU" dirty="0" err="1"/>
              <a:t>являють</a:t>
            </a:r>
            <a:r>
              <a:rPr lang="ru-RU" dirty="0"/>
              <a:t> собою </a:t>
            </a:r>
            <a:r>
              <a:rPr lang="ru-RU" dirty="0" err="1"/>
              <a:t>пристрої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в </a:t>
            </a:r>
            <a:r>
              <a:rPr lang="ru-RU" dirty="0" err="1"/>
              <a:t>нагрітому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в </a:t>
            </a:r>
            <a:r>
              <a:rPr lang="ru-RU" dirty="0" err="1"/>
              <a:t>наплитной</a:t>
            </a:r>
            <a:r>
              <a:rPr lang="ru-RU" dirty="0"/>
              <a:t> </a:t>
            </a:r>
            <a:r>
              <a:rPr lang="ru-RU" dirty="0" err="1"/>
              <a:t>посуді</a:t>
            </a:r>
            <a:r>
              <a:rPr lang="ru-RU" dirty="0"/>
              <a:t>, в </a:t>
            </a:r>
            <a:r>
              <a:rPr lang="ru-RU" dirty="0" err="1"/>
              <a:t>гастроємності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мармитницях</a:t>
            </a:r>
            <a:r>
              <a:rPr lang="ru-RU" dirty="0"/>
              <a:t>. Мармит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являти</a:t>
            </a:r>
            <a:r>
              <a:rPr lang="ru-RU" dirty="0"/>
              <a:t> собою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</a:t>
            </a:r>
            <a:r>
              <a:rPr lang="ru-RU" dirty="0" err="1"/>
              <a:t>підлогового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настільного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стаціонарне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пересувне</a:t>
            </a:r>
            <a:r>
              <a:rPr lang="ru-RU" dirty="0"/>
              <a:t>.</a:t>
            </a:r>
          </a:p>
          <a:p>
            <a:r>
              <a:rPr lang="ru-RU" dirty="0" err="1"/>
              <a:t>Сухі</a:t>
            </a:r>
            <a:r>
              <a:rPr lang="ru-RU" dirty="0"/>
              <a:t> </a:t>
            </a:r>
            <a:r>
              <a:rPr lang="ru-RU" dirty="0" err="1"/>
              <a:t>мармити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в </a:t>
            </a:r>
            <a:r>
              <a:rPr lang="ru-RU" dirty="0" err="1"/>
              <a:t>нагрітому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перших </a:t>
            </a:r>
            <a:r>
              <a:rPr lang="ru-RU" dirty="0" err="1"/>
              <a:t>страв</a:t>
            </a:r>
            <a:r>
              <a:rPr lang="ru-RU" dirty="0"/>
              <a:t> і </a:t>
            </a:r>
            <a:r>
              <a:rPr lang="ru-RU" dirty="0" err="1"/>
              <a:t>гарячих</a:t>
            </a:r>
            <a:r>
              <a:rPr lang="ru-RU" dirty="0"/>
              <a:t> </a:t>
            </a:r>
            <a:r>
              <a:rPr lang="ru-RU" dirty="0" err="1"/>
              <a:t>напоїв</a:t>
            </a:r>
            <a:r>
              <a:rPr lang="ru-RU" dirty="0"/>
              <a:t>. Як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теплоти</a:t>
            </a:r>
            <a:r>
              <a:rPr lang="ru-RU" dirty="0"/>
              <a:t> в них </a:t>
            </a:r>
            <a:r>
              <a:rPr lang="ru-RU" dirty="0" err="1"/>
              <a:t>використовуються</a:t>
            </a:r>
            <a:r>
              <a:rPr lang="ru-RU" dirty="0"/>
              <a:t> 2 </a:t>
            </a:r>
            <a:r>
              <a:rPr lang="ru-RU" dirty="0" err="1"/>
              <a:t>або</a:t>
            </a:r>
            <a:r>
              <a:rPr lang="ru-RU" dirty="0"/>
              <a:t> 3 </a:t>
            </a:r>
            <a:r>
              <a:rPr lang="ru-RU" dirty="0" err="1"/>
              <a:t>електричних</a:t>
            </a:r>
            <a:r>
              <a:rPr lang="ru-RU" dirty="0"/>
              <a:t> конфорки, як правило, </a:t>
            </a:r>
            <a:r>
              <a:rPr lang="ru-RU" dirty="0" err="1"/>
              <a:t>круглої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встановлюють</a:t>
            </a:r>
            <a:r>
              <a:rPr lang="ru-RU" dirty="0"/>
              <a:t> </a:t>
            </a:r>
            <a:r>
              <a:rPr lang="ru-RU" dirty="0" err="1"/>
              <a:t>наплитную</a:t>
            </a:r>
            <a:r>
              <a:rPr lang="ru-RU" dirty="0"/>
              <a:t> посуд. </a:t>
            </a:r>
            <a:r>
              <a:rPr lang="ru-RU" dirty="0" err="1"/>
              <a:t>Сухі</a:t>
            </a:r>
            <a:r>
              <a:rPr lang="ru-RU" dirty="0"/>
              <a:t> </a:t>
            </a:r>
            <a:r>
              <a:rPr lang="ru-RU" dirty="0" err="1"/>
              <a:t>мармити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стаціонарне</a:t>
            </a:r>
            <a:r>
              <a:rPr lang="ru-RU" dirty="0"/>
              <a:t> </a:t>
            </a:r>
            <a:r>
              <a:rPr lang="ru-RU" dirty="0" err="1"/>
              <a:t>секційно-модульоване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, яке входить до складу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. Вони </a:t>
            </a:r>
            <a:r>
              <a:rPr lang="ru-RU" dirty="0" err="1"/>
              <a:t>обладнуються</a:t>
            </a:r>
            <a:r>
              <a:rPr lang="ru-RU" dirty="0"/>
              <a:t> </a:t>
            </a:r>
            <a:r>
              <a:rPr lang="ru-RU" dirty="0" err="1"/>
              <a:t>полицями</a:t>
            </a:r>
            <a:r>
              <a:rPr lang="ru-RU" dirty="0"/>
              <a:t> для </a:t>
            </a:r>
            <a:r>
              <a:rPr lang="ru-RU" dirty="0" err="1"/>
              <a:t>викладки</a:t>
            </a:r>
            <a:r>
              <a:rPr lang="ru-RU" dirty="0"/>
              <a:t> столового посуду з готовою </a:t>
            </a:r>
            <a:r>
              <a:rPr lang="ru-RU" dirty="0" err="1"/>
              <a:t>продукцією</a:t>
            </a:r>
            <a:r>
              <a:rPr lang="ru-RU" dirty="0"/>
              <a:t>. У мармитах з </a:t>
            </a:r>
            <a:r>
              <a:rPr lang="ru-RU" dirty="0" err="1"/>
              <a:t>двома</a:t>
            </a:r>
            <a:r>
              <a:rPr lang="ru-RU" dirty="0"/>
              <a:t> конфорками, як правило, є </a:t>
            </a:r>
            <a:r>
              <a:rPr lang="ru-RU" dirty="0" err="1"/>
              <a:t>додаткова</a:t>
            </a:r>
            <a:r>
              <a:rPr lang="ru-RU" dirty="0"/>
              <a:t> площадка для столового посуду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роздачу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81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1572857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 err="1"/>
              <a:t>Останнім</a:t>
            </a:r>
            <a:r>
              <a:rPr lang="ru-RU" sz="2400" dirty="0"/>
              <a:t> часом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виробники</a:t>
            </a:r>
            <a:r>
              <a:rPr lang="ru-RU" sz="2400" dirty="0"/>
              <a:t> стали </a:t>
            </a:r>
            <a:r>
              <a:rPr lang="ru-RU" sz="2400" dirty="0" err="1"/>
              <a:t>випускати</a:t>
            </a:r>
            <a:r>
              <a:rPr lang="ru-RU" sz="2400" dirty="0"/>
              <a:t> </a:t>
            </a:r>
            <a:r>
              <a:rPr lang="ru-RU" sz="2400" dirty="0" err="1"/>
              <a:t>сухі</a:t>
            </a:r>
            <a:r>
              <a:rPr lang="ru-RU" sz="2400" dirty="0"/>
              <a:t> </a:t>
            </a:r>
            <a:r>
              <a:rPr lang="ru-RU" sz="2400" dirty="0" err="1"/>
              <a:t>мармити</a:t>
            </a:r>
            <a:r>
              <a:rPr lang="ru-RU" sz="2400" dirty="0"/>
              <a:t>,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обігрів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в </a:t>
            </a:r>
            <a:r>
              <a:rPr lang="ru-RU" sz="2400" dirty="0" err="1"/>
              <a:t>гастроємності</a:t>
            </a:r>
            <a:r>
              <a:rPr lang="ru-RU" sz="2400" dirty="0"/>
              <a:t>, </a:t>
            </a:r>
            <a:r>
              <a:rPr lang="ru-RU" sz="2400" dirty="0" err="1"/>
              <a:t>здійснюється</a:t>
            </a:r>
            <a:r>
              <a:rPr lang="ru-RU" sz="2400" dirty="0"/>
              <a:t> </a:t>
            </a:r>
            <a:r>
              <a:rPr lang="ru-RU" sz="2400" dirty="0" err="1"/>
              <a:t>гарячим</a:t>
            </a:r>
            <a:r>
              <a:rPr lang="ru-RU" sz="2400" dirty="0"/>
              <a:t> </a:t>
            </a:r>
            <a:r>
              <a:rPr lang="ru-RU" sz="2400" dirty="0" err="1"/>
              <a:t>повітрям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в свою </a:t>
            </a:r>
            <a:r>
              <a:rPr lang="ru-RU" sz="2400" dirty="0" err="1"/>
              <a:t>чергу</a:t>
            </a:r>
            <a:r>
              <a:rPr lang="ru-RU" sz="2400" dirty="0"/>
              <a:t> </a:t>
            </a:r>
            <a:r>
              <a:rPr lang="ru-RU" sz="2400" dirty="0" err="1"/>
              <a:t>нагрівається</a:t>
            </a:r>
            <a:r>
              <a:rPr lang="ru-RU" sz="2400" dirty="0"/>
              <a:t> </a:t>
            </a:r>
            <a:r>
              <a:rPr lang="ru-RU" sz="2400" dirty="0" err="1"/>
              <a:t>ТЕНами</a:t>
            </a:r>
            <a:r>
              <a:rPr lang="ru-RU" sz="2400" dirty="0"/>
              <a:t>. Схема сухих </a:t>
            </a:r>
            <a:r>
              <a:rPr lang="ru-RU" sz="2400" dirty="0" err="1"/>
              <a:t>мармитів</a:t>
            </a:r>
            <a:r>
              <a:rPr lang="ru-RU" sz="2400" dirty="0"/>
              <a:t> представлена на рис.1.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840" y="2164994"/>
            <a:ext cx="5033160" cy="4003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0" y="2415359"/>
            <a:ext cx="54090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Рис.1. Схема </a:t>
            </a:r>
            <a:r>
              <a:rPr lang="ru-RU" dirty="0" err="1" smtClean="0"/>
              <a:t>стаціонарних</a:t>
            </a:r>
            <a:r>
              <a:rPr lang="ru-RU" dirty="0" smtClean="0"/>
              <a:t> сухих </a:t>
            </a:r>
            <a:r>
              <a:rPr lang="ru-RU" dirty="0" err="1" smtClean="0"/>
              <a:t>мармитів</a:t>
            </a:r>
            <a:r>
              <a:rPr lang="ru-RU" dirty="0" smtClean="0"/>
              <a:t>: </a:t>
            </a:r>
          </a:p>
          <a:p>
            <a:r>
              <a:rPr lang="ru-RU" dirty="0" smtClean="0"/>
              <a:t>а) з </a:t>
            </a:r>
            <a:r>
              <a:rPr lang="ru-RU" dirty="0" err="1" smtClean="0"/>
              <a:t>обігрівом</a:t>
            </a:r>
            <a:r>
              <a:rPr lang="ru-RU" dirty="0" smtClean="0"/>
              <a:t> конфорками, </a:t>
            </a:r>
          </a:p>
          <a:p>
            <a:r>
              <a:rPr lang="ru-RU" dirty="0" smtClean="0"/>
              <a:t>б) з </a:t>
            </a:r>
            <a:r>
              <a:rPr lang="ru-RU" dirty="0" err="1" smtClean="0"/>
              <a:t>повітряним</a:t>
            </a:r>
            <a:r>
              <a:rPr lang="ru-RU" dirty="0" smtClean="0"/>
              <a:t> </a:t>
            </a:r>
            <a:r>
              <a:rPr lang="ru-RU" dirty="0" err="1" smtClean="0"/>
              <a:t>обігрівом</a:t>
            </a:r>
            <a:r>
              <a:rPr lang="ru-RU" dirty="0" smtClean="0"/>
              <a:t>:</a:t>
            </a:r>
          </a:p>
          <a:p>
            <a:r>
              <a:rPr lang="ru-RU" dirty="0" smtClean="0"/>
              <a:t>1 - корпус, </a:t>
            </a:r>
          </a:p>
          <a:p>
            <a:r>
              <a:rPr lang="ru-RU" dirty="0" smtClean="0"/>
              <a:t>2 - </a:t>
            </a:r>
            <a:r>
              <a:rPr lang="ru-RU" dirty="0" err="1" smtClean="0"/>
              <a:t>електрична</a:t>
            </a:r>
            <a:r>
              <a:rPr lang="ru-RU" dirty="0" smtClean="0"/>
              <a:t> конфорка, </a:t>
            </a:r>
          </a:p>
          <a:p>
            <a:r>
              <a:rPr lang="ru-RU" dirty="0" smtClean="0"/>
              <a:t>3 - регулятор </a:t>
            </a:r>
            <a:r>
              <a:rPr lang="ru-RU" dirty="0" err="1" smtClean="0"/>
              <a:t>потужності</a:t>
            </a:r>
            <a:r>
              <a:rPr lang="ru-RU" dirty="0" smtClean="0"/>
              <a:t> конфорки, </a:t>
            </a:r>
          </a:p>
          <a:p>
            <a:r>
              <a:rPr lang="ru-RU" dirty="0" smtClean="0"/>
              <a:t>4 - полку, для </a:t>
            </a:r>
            <a:r>
              <a:rPr lang="ru-RU" dirty="0" err="1" smtClean="0"/>
              <a:t>викладки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/>
              <a:t>,</a:t>
            </a:r>
            <a:endParaRPr lang="ru-RU" dirty="0" smtClean="0"/>
          </a:p>
          <a:p>
            <a:r>
              <a:rPr lang="ru-RU" dirty="0" smtClean="0"/>
              <a:t>5 - </a:t>
            </a:r>
            <a:r>
              <a:rPr lang="ru-RU" dirty="0" err="1" smtClean="0"/>
              <a:t>направляючі</a:t>
            </a:r>
            <a:r>
              <a:rPr lang="ru-RU" dirty="0" smtClean="0"/>
              <a:t> для </a:t>
            </a:r>
            <a:r>
              <a:rPr lang="ru-RU" dirty="0" err="1" smtClean="0"/>
              <a:t>підносів</a:t>
            </a:r>
            <a:r>
              <a:rPr lang="ru-RU" dirty="0" smtClean="0"/>
              <a:t>, </a:t>
            </a:r>
          </a:p>
          <a:p>
            <a:r>
              <a:rPr lang="ru-RU" dirty="0" smtClean="0"/>
              <a:t>6 - Тени, </a:t>
            </a:r>
          </a:p>
          <a:p>
            <a:r>
              <a:rPr lang="ru-RU" dirty="0" smtClean="0"/>
              <a:t>7 - </a:t>
            </a:r>
            <a:r>
              <a:rPr lang="ru-RU" dirty="0" err="1" smtClean="0"/>
              <a:t>наплитний</a:t>
            </a:r>
            <a:r>
              <a:rPr lang="ru-RU" dirty="0" smtClean="0"/>
              <a:t> посуд, </a:t>
            </a:r>
          </a:p>
          <a:p>
            <a:r>
              <a:rPr lang="ru-RU" dirty="0" smtClean="0"/>
              <a:t>8 - </a:t>
            </a:r>
            <a:r>
              <a:rPr lang="ru-RU" dirty="0" err="1" smtClean="0"/>
              <a:t>гастроемкості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мармитниці</a:t>
            </a:r>
            <a:r>
              <a:rPr lang="ru-RU" dirty="0" smtClean="0"/>
              <a:t>, </a:t>
            </a:r>
          </a:p>
          <a:p>
            <a:r>
              <a:rPr lang="ru-RU" dirty="0" smtClean="0"/>
              <a:t>9 - </a:t>
            </a:r>
            <a:r>
              <a:rPr lang="ru-RU" dirty="0" err="1" smtClean="0"/>
              <a:t>столовий</a:t>
            </a:r>
            <a:r>
              <a:rPr lang="ru-RU" dirty="0" smtClean="0"/>
              <a:t> посуд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роздачу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853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116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Сухі </a:t>
            </a:r>
            <a:r>
              <a:rPr lang="uk-UA" dirty="0" err="1" smtClean="0"/>
              <a:t>марміти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3707"/>
            <a:ext cx="10515600" cy="537721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До сухим </a:t>
            </a:r>
            <a:r>
              <a:rPr lang="ru-RU" dirty="0" err="1"/>
              <a:t>мармитів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і </a:t>
            </a:r>
            <a:r>
              <a:rPr lang="ru-RU" dirty="0" err="1"/>
              <a:t>мармити</a:t>
            </a:r>
            <a:r>
              <a:rPr lang="ru-RU" dirty="0"/>
              <a:t>, </a:t>
            </a:r>
            <a:r>
              <a:rPr lang="ru-RU" dirty="0" err="1"/>
              <a:t>оснащені</a:t>
            </a:r>
            <a:r>
              <a:rPr lang="ru-RU" dirty="0"/>
              <a:t> </a:t>
            </a:r>
            <a:r>
              <a:rPr lang="ru-RU" dirty="0" err="1"/>
              <a:t>довгохвильовими</a:t>
            </a:r>
            <a:r>
              <a:rPr lang="ru-RU" dirty="0"/>
              <a:t> ІЧ- </a:t>
            </a:r>
            <a:r>
              <a:rPr lang="ru-RU" dirty="0" err="1"/>
              <a:t>випромінювачами</a:t>
            </a:r>
            <a:r>
              <a:rPr lang="ru-RU" dirty="0"/>
              <a:t>. Як </a:t>
            </a:r>
            <a:r>
              <a:rPr lang="ru-RU" dirty="0" err="1"/>
              <a:t>такий</a:t>
            </a:r>
            <a:r>
              <a:rPr lang="ru-RU" dirty="0"/>
              <a:t> мармит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гриль «</a:t>
            </a:r>
            <a:r>
              <a:rPr lang="en-US" dirty="0"/>
              <a:t>salamander».</a:t>
            </a:r>
          </a:p>
          <a:p>
            <a:r>
              <a:rPr lang="ru-RU" dirty="0" err="1"/>
              <a:t>Мармити</a:t>
            </a:r>
            <a:r>
              <a:rPr lang="ru-RU" dirty="0"/>
              <a:t> з </a:t>
            </a:r>
            <a:r>
              <a:rPr lang="ru-RU" dirty="0" err="1"/>
              <a:t>водяним</a:t>
            </a:r>
            <a:r>
              <a:rPr lang="ru-RU" dirty="0"/>
              <a:t> і </a:t>
            </a:r>
            <a:r>
              <a:rPr lang="ru-RU" dirty="0" err="1"/>
              <a:t>паровим</a:t>
            </a:r>
            <a:r>
              <a:rPr lang="ru-RU" dirty="0"/>
              <a:t> </a:t>
            </a:r>
            <a:r>
              <a:rPr lang="ru-RU" dirty="0" err="1"/>
              <a:t>обігрівом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підігріву</a:t>
            </a:r>
            <a:r>
              <a:rPr lang="ru-RU" dirty="0"/>
              <a:t> других </a:t>
            </a:r>
            <a:r>
              <a:rPr lang="ru-RU" dirty="0" err="1"/>
              <a:t>страв</a:t>
            </a:r>
            <a:r>
              <a:rPr lang="ru-RU" dirty="0"/>
              <a:t>, </a:t>
            </a:r>
            <a:r>
              <a:rPr lang="ru-RU" dirty="0" err="1"/>
              <a:t>гарнірів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/>
              <a:t>сухих </a:t>
            </a:r>
            <a:r>
              <a:rPr lang="ru-RU" dirty="0" err="1"/>
              <a:t>продуктів</a:t>
            </a:r>
            <a:r>
              <a:rPr lang="ru-RU" dirty="0"/>
              <a:t>. </a:t>
            </a:r>
            <a:r>
              <a:rPr lang="ru-RU" dirty="0" err="1"/>
              <a:t>Застосування</a:t>
            </a:r>
            <a:r>
              <a:rPr lang="ru-RU" dirty="0"/>
              <a:t> таких </a:t>
            </a:r>
            <a:r>
              <a:rPr lang="ru-RU" dirty="0" err="1"/>
              <a:t>мармитів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підігрів</a:t>
            </a:r>
            <a:r>
              <a:rPr lang="ru-RU" dirty="0"/>
              <a:t> і </a:t>
            </a:r>
            <a:r>
              <a:rPr lang="ru-RU" dirty="0" err="1"/>
              <a:t>виключає</a:t>
            </a:r>
            <a:r>
              <a:rPr lang="ru-RU" dirty="0"/>
              <a:t> </a:t>
            </a:r>
            <a:r>
              <a:rPr lang="ru-RU" dirty="0" err="1"/>
              <a:t>пригорання</a:t>
            </a:r>
            <a:r>
              <a:rPr lang="ru-RU" dirty="0"/>
              <a:t> </a:t>
            </a:r>
            <a:r>
              <a:rPr lang="ru-RU" dirty="0" err="1"/>
              <a:t>готових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до </a:t>
            </a:r>
            <a:r>
              <a:rPr lang="ru-RU" dirty="0" err="1"/>
              <a:t>стінок</a:t>
            </a:r>
            <a:r>
              <a:rPr lang="ru-RU" dirty="0"/>
              <a:t> і дна </a:t>
            </a:r>
            <a:r>
              <a:rPr lang="ru-RU" dirty="0" err="1"/>
              <a:t>наплитного</a:t>
            </a:r>
            <a:r>
              <a:rPr lang="ru-RU" dirty="0"/>
              <a:t> посуду.</a:t>
            </a:r>
          </a:p>
          <a:p>
            <a:r>
              <a:rPr lang="ru-RU" dirty="0" err="1"/>
              <a:t>Мармити</a:t>
            </a:r>
            <a:r>
              <a:rPr lang="ru-RU" dirty="0"/>
              <a:t> з </a:t>
            </a:r>
            <a:r>
              <a:rPr lang="ru-RU" dirty="0" err="1"/>
              <a:t>паровим</a:t>
            </a:r>
            <a:r>
              <a:rPr lang="ru-RU" dirty="0"/>
              <a:t> </a:t>
            </a:r>
            <a:r>
              <a:rPr lang="ru-RU" dirty="0" err="1"/>
              <a:t>обігрівом</a:t>
            </a:r>
            <a:r>
              <a:rPr lang="ru-RU" dirty="0"/>
              <a:t> є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ефективними</a:t>
            </a:r>
            <a:r>
              <a:rPr lang="ru-RU" dirty="0"/>
              <a:t>, так як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меншою</a:t>
            </a:r>
            <a:r>
              <a:rPr lang="ru-RU" dirty="0"/>
              <a:t> </a:t>
            </a:r>
            <a:r>
              <a:rPr lang="ru-RU" dirty="0" err="1"/>
              <a:t>теплової</a:t>
            </a:r>
            <a:r>
              <a:rPr lang="ru-RU" dirty="0"/>
              <a:t> </a:t>
            </a:r>
            <a:r>
              <a:rPr lang="ru-RU" dirty="0" err="1"/>
              <a:t>інерційністю</a:t>
            </a:r>
            <a:r>
              <a:rPr lang="ru-RU" dirty="0"/>
              <a:t> і </a:t>
            </a:r>
            <a:r>
              <a:rPr lang="ru-RU" dirty="0" err="1"/>
              <a:t>меншими</a:t>
            </a:r>
            <a:r>
              <a:rPr lang="ru-RU" dirty="0"/>
              <a:t> </a:t>
            </a:r>
            <a:r>
              <a:rPr lang="ru-RU" dirty="0" err="1"/>
              <a:t>витратами</a:t>
            </a:r>
            <a:r>
              <a:rPr lang="ru-RU" dirty="0"/>
              <a:t> </a:t>
            </a:r>
            <a:r>
              <a:rPr lang="ru-RU" dirty="0" err="1"/>
              <a:t>електроенергії</a:t>
            </a:r>
            <a:r>
              <a:rPr lang="ru-RU" dirty="0"/>
              <a:t>. </a:t>
            </a:r>
            <a:r>
              <a:rPr lang="ru-RU" dirty="0" err="1"/>
              <a:t>Головним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недоліком</a:t>
            </a:r>
            <a:r>
              <a:rPr lang="ru-RU" dirty="0"/>
              <a:t> є </a:t>
            </a:r>
            <a:r>
              <a:rPr lang="ru-RU" dirty="0" err="1"/>
              <a:t>інтенсивне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пари при </a:t>
            </a:r>
            <a:r>
              <a:rPr lang="ru-RU" dirty="0" err="1"/>
              <a:t>роботі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витяжної</a:t>
            </a:r>
            <a:r>
              <a:rPr lang="ru-RU" dirty="0"/>
              <a:t> </a:t>
            </a:r>
            <a:r>
              <a:rPr lang="ru-RU" dirty="0" err="1"/>
              <a:t>вентиляції</a:t>
            </a:r>
            <a:r>
              <a:rPr lang="ru-RU" dirty="0"/>
              <a:t>. Тому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мармити</a:t>
            </a:r>
            <a:r>
              <a:rPr lang="ru-RU" dirty="0"/>
              <a:t> в основному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стаціонарне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і </a:t>
            </a:r>
            <a:r>
              <a:rPr lang="ru-RU" dirty="0" err="1"/>
              <a:t>встановлюються</a:t>
            </a:r>
            <a:r>
              <a:rPr lang="ru-RU" dirty="0"/>
              <a:t> в </a:t>
            </a:r>
            <a:r>
              <a:rPr lang="ru-RU" dirty="0" err="1"/>
              <a:t>лініях</a:t>
            </a:r>
            <a:r>
              <a:rPr lang="ru-RU" dirty="0"/>
              <a:t> </a:t>
            </a:r>
            <a:r>
              <a:rPr lang="ru-RU" dirty="0" err="1"/>
              <a:t>роздачі</a:t>
            </a:r>
            <a:r>
              <a:rPr lang="ru-RU" dirty="0"/>
              <a:t>.</a:t>
            </a:r>
          </a:p>
          <a:p>
            <a:r>
              <a:rPr lang="ru-RU" dirty="0" err="1"/>
              <a:t>Водяні</a:t>
            </a:r>
            <a:r>
              <a:rPr lang="ru-RU" dirty="0"/>
              <a:t> </a:t>
            </a:r>
            <a:r>
              <a:rPr lang="ru-RU" dirty="0" err="1"/>
              <a:t>мармити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економічні</a:t>
            </a:r>
            <a:r>
              <a:rPr lang="ru-RU" dirty="0"/>
              <a:t> і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інерційні</a:t>
            </a:r>
            <a:r>
              <a:rPr lang="ru-RU" dirty="0"/>
              <a:t>. </a:t>
            </a:r>
            <a:r>
              <a:rPr lang="ru-RU" dirty="0" err="1"/>
              <a:t>Зате</a:t>
            </a:r>
            <a:r>
              <a:rPr lang="ru-RU" dirty="0"/>
              <a:t> вони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виділенням</a:t>
            </a:r>
            <a:r>
              <a:rPr lang="ru-RU" dirty="0"/>
              <a:t> пара при </a:t>
            </a:r>
            <a:r>
              <a:rPr lang="ru-RU" dirty="0" err="1"/>
              <a:t>роботі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стаціонарне</a:t>
            </a:r>
            <a:r>
              <a:rPr lang="ru-RU" dirty="0"/>
              <a:t>, </a:t>
            </a:r>
            <a:r>
              <a:rPr lang="ru-RU" dirty="0" err="1"/>
              <a:t>настільний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пересувне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668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0515600" cy="1325563"/>
          </a:xfrm>
          <a:solidFill>
            <a:srgbClr val="FFC000"/>
          </a:solidFill>
        </p:spPr>
        <p:txBody>
          <a:bodyPr/>
          <a:lstStyle/>
          <a:p>
            <a:r>
              <a:rPr lang="ru-RU" dirty="0" err="1"/>
              <a:t>Схеми</a:t>
            </a:r>
            <a:r>
              <a:rPr lang="ru-RU" dirty="0"/>
              <a:t> </a:t>
            </a:r>
            <a:r>
              <a:rPr lang="ru-RU" dirty="0" err="1"/>
              <a:t>мармитів</a:t>
            </a:r>
            <a:r>
              <a:rPr lang="ru-RU" dirty="0"/>
              <a:t> з </a:t>
            </a:r>
            <a:r>
              <a:rPr lang="ru-RU" dirty="0" err="1"/>
              <a:t>паровим</a:t>
            </a:r>
            <a:r>
              <a:rPr lang="ru-RU" dirty="0"/>
              <a:t> і </a:t>
            </a:r>
            <a:r>
              <a:rPr lang="ru-RU" dirty="0" err="1"/>
              <a:t>водяним</a:t>
            </a:r>
            <a:r>
              <a:rPr lang="ru-RU" dirty="0"/>
              <a:t> </a:t>
            </a:r>
            <a:r>
              <a:rPr lang="ru-RU" dirty="0" err="1"/>
              <a:t>обігрівом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на рис.2.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0445" y="2212041"/>
            <a:ext cx="7543430" cy="28411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06555" y="531440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мармитів</a:t>
            </a:r>
            <a:r>
              <a:rPr lang="ru-RU" dirty="0" smtClean="0"/>
              <a:t> з </a:t>
            </a:r>
            <a:r>
              <a:rPr lang="ru-RU" dirty="0" err="1" smtClean="0"/>
              <a:t>водяним</a:t>
            </a:r>
            <a:r>
              <a:rPr lang="ru-RU" dirty="0" smtClean="0"/>
              <a:t> а) і </a:t>
            </a:r>
            <a:r>
              <a:rPr lang="ru-RU" dirty="0" err="1" smtClean="0"/>
              <a:t>паровим</a:t>
            </a:r>
            <a:r>
              <a:rPr lang="ru-RU" dirty="0" smtClean="0"/>
              <a:t> б) </a:t>
            </a:r>
            <a:r>
              <a:rPr lang="ru-RU" dirty="0" err="1" smtClean="0"/>
              <a:t>обігрівом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59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2185</Words>
  <Application>Microsoft Office PowerPoint</Application>
  <PresentationFormat>Широкоэкранный</PresentationFormat>
  <Paragraphs>145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Лекція 13 </vt:lpstr>
      <vt:lpstr>План </vt:lpstr>
      <vt:lpstr>1. Призначення і класифікація допоміжного устаткування</vt:lpstr>
      <vt:lpstr>До допоміжного теплового обладнання відносяться різні види мармитів, теплових вітрин, шаф, стійок і т.ін.</vt:lpstr>
      <vt:lpstr>Класифікація</vt:lpstr>
      <vt:lpstr>2. Мармит</vt:lpstr>
      <vt:lpstr>Останнім часом деякі виробники стали випускати сухі мармити, в яких обігрів продуктів, що знаходяться в гастроємності, здійснюється гарячим повітрям, який в свою чергу нагрівається ТЕНами. Схема сухих мармитів представлена на рис.1.</vt:lpstr>
      <vt:lpstr>Сухі марміти</vt:lpstr>
      <vt:lpstr>Схеми мармитів з паровим і водяним обігрівом представлені на рис.2.</vt:lpstr>
      <vt:lpstr>Зовнішній вигляд мармитів представлений рис. 3.</vt:lpstr>
      <vt:lpstr>Чафер</vt:lpstr>
      <vt:lpstr>Чафер</vt:lpstr>
      <vt:lpstr>3. Теплові шафи</vt:lpstr>
      <vt:lpstr>Презентация PowerPoint</vt:lpstr>
      <vt:lpstr>Теплові шафи</vt:lpstr>
      <vt:lpstr>4. Теплові стійки.</vt:lpstr>
      <vt:lpstr>Презентация PowerPoint</vt:lpstr>
      <vt:lpstr>5. Лінії роздачі</vt:lpstr>
      <vt:lpstr>Презентация PowerPoint</vt:lpstr>
      <vt:lpstr>Презентация PowerPoint</vt:lpstr>
      <vt:lpstr>Презентация PowerPoint</vt:lpstr>
      <vt:lpstr>Водогрійне устаткування призначене для нагрівання і кип’ятіння води, яка застосовується для різних потреб у закладах харчування</vt:lpstr>
      <vt:lpstr>Схеми водонагрівачів ємкісних</vt:lpstr>
      <vt:lpstr>Проточні водонагрівачі</vt:lpstr>
      <vt:lpstr>Кипятильники</vt:lpstr>
      <vt:lpstr>Кипятильники</vt:lpstr>
      <vt:lpstr>Кипятильники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13</dc:title>
  <dc:creator>Валентина</dc:creator>
  <cp:lastModifiedBy>Валентина</cp:lastModifiedBy>
  <cp:revision>19</cp:revision>
  <dcterms:created xsi:type="dcterms:W3CDTF">2021-11-18T18:15:58Z</dcterms:created>
  <dcterms:modified xsi:type="dcterms:W3CDTF">2021-11-18T20:23:46Z</dcterms:modified>
</cp:coreProperties>
</file>