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48868" y="1945640"/>
            <a:ext cx="1376679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34715" y="2000528"/>
            <a:ext cx="4345305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2638" y="3962400"/>
            <a:ext cx="7534275" cy="20595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800" b="1" spc="-35" dirty="0">
                <a:latin typeface="Times New Roman"/>
                <a:cs typeface="Times New Roman"/>
              </a:rPr>
              <a:t>Устаткування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закладів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готельно-ресторанного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господарства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Лекцiя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№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lang="uk-UA" sz="2400" b="1" spc="-30" smtClean="0">
                <a:latin typeface="Times New Roman"/>
                <a:cs typeface="Times New Roman"/>
              </a:rPr>
              <a:t>6</a:t>
            </a:r>
            <a:endParaRPr sz="240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Дозувально-формувальне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устаткування.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6389240" cy="344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599" y="84009"/>
            <a:ext cx="3875871" cy="462511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35632" y="4817065"/>
            <a:ext cx="2887345" cy="1851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marR="8255" indent="-635" algn="ctr">
              <a:lnSpc>
                <a:spcPct val="10690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Рис. </a:t>
            </a:r>
            <a:r>
              <a:rPr sz="1600" dirty="0">
                <a:latin typeface="Times New Roman"/>
                <a:cs typeface="Times New Roman"/>
              </a:rPr>
              <a:t>107. Машина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тістоокруглювальна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А2-ХПО/6:</a:t>
            </a:r>
            <a:r>
              <a:rPr sz="1600" i="1" spc="-5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корпус; </a:t>
            </a:r>
            <a:r>
              <a:rPr sz="1600" i="1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- </a:t>
            </a:r>
            <a:r>
              <a:rPr sz="1600" spc="-5" dirty="0">
                <a:latin typeface="Times New Roman"/>
                <a:cs typeface="Times New Roman"/>
              </a:rPr>
              <a:t>привід;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- </a:t>
            </a:r>
            <a:r>
              <a:rPr sz="1600" spc="-10" dirty="0">
                <a:latin typeface="Times New Roman"/>
                <a:cs typeface="Times New Roman"/>
              </a:rPr>
              <a:t>лоток;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4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600" spc="-5" dirty="0">
                <a:latin typeface="Times New Roman"/>
                <a:cs typeface="Times New Roman"/>
              </a:rPr>
              <a:t>борошнопідсипач;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5</a:t>
            </a:r>
            <a:r>
              <a:rPr sz="1600" i="1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600" dirty="0">
                <a:latin typeface="Times New Roman"/>
                <a:cs typeface="Times New Roman"/>
              </a:rPr>
              <a:t>повітрепровідний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пристрій;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6-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600" spc="-15" dirty="0">
                <a:latin typeface="Times New Roman"/>
                <a:cs typeface="Times New Roman"/>
              </a:rPr>
              <a:t>конус;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7-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спіраль;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8-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1600" spc="-10" dirty="0">
                <a:latin typeface="Times New Roman"/>
                <a:cs typeface="Times New Roman"/>
              </a:rPr>
              <a:t>електроустаткування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75913" y="1726208"/>
            <a:ext cx="3901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4275" algn="l"/>
                <a:tab pos="1765935" algn="l"/>
                <a:tab pos="2849880" algn="l"/>
                <a:tab pos="3599815" algn="l"/>
              </a:tabLst>
            </a:pPr>
            <a:r>
              <a:rPr u="sng" dirty="0">
                <a:uFill>
                  <a:solidFill>
                    <a:srgbClr val="000000"/>
                  </a:solidFill>
                </a:uFill>
              </a:rPr>
              <a:t>При</a:t>
            </a:r>
            <a:r>
              <a:rPr u="sng" spc="-5" dirty="0">
                <a:uFill>
                  <a:solidFill>
                    <a:srgbClr val="000000"/>
                  </a:solidFill>
                </a:uFill>
              </a:rPr>
              <a:t>нци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п	д</a:t>
            </a:r>
            <a:r>
              <a:rPr u="sng" spc="-5" dirty="0">
                <a:uFill>
                  <a:solidFill>
                    <a:srgbClr val="000000"/>
                  </a:solidFill>
                </a:uFill>
              </a:rPr>
              <a:t>ії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b="1" dirty="0">
                <a:latin typeface="Times New Roman"/>
                <a:cs typeface="Times New Roman"/>
              </a:rPr>
              <a:t>	</a:t>
            </a:r>
            <a:r>
              <a:rPr dirty="0"/>
              <a:t>Ш</a:t>
            </a:r>
            <a:r>
              <a:rPr spc="-15" dirty="0"/>
              <a:t>м</a:t>
            </a:r>
            <a:r>
              <a:rPr spc="-50" dirty="0"/>
              <a:t>а</a:t>
            </a:r>
            <a:r>
              <a:rPr dirty="0"/>
              <a:t>тки	т</a:t>
            </a:r>
            <a:r>
              <a:rPr spc="-5" dirty="0"/>
              <a:t>іс</a:t>
            </a:r>
            <a:r>
              <a:rPr spc="20" dirty="0"/>
              <a:t>т</a:t>
            </a:r>
            <a:r>
              <a:rPr dirty="0"/>
              <a:t>а	від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тістодільної</a:t>
            </a:r>
            <a:r>
              <a:rPr spc="-5" dirty="0"/>
              <a:t> машини</a:t>
            </a:r>
            <a:r>
              <a:rPr dirty="0"/>
              <a:t> </a:t>
            </a:r>
            <a:r>
              <a:rPr spc="-20" dirty="0"/>
              <a:t>надходять</a:t>
            </a:r>
            <a:r>
              <a:rPr spc="-15" dirty="0"/>
              <a:t> </a:t>
            </a:r>
            <a:r>
              <a:rPr dirty="0"/>
              <a:t>на</a:t>
            </a:r>
            <a:r>
              <a:rPr spc="5" dirty="0"/>
              <a:t> </a:t>
            </a:r>
            <a:r>
              <a:rPr spc="-5" dirty="0"/>
              <a:t>нижню </a:t>
            </a:r>
            <a:r>
              <a:rPr spc="-434" dirty="0"/>
              <a:t> </a:t>
            </a:r>
            <a:r>
              <a:rPr spc="-5" dirty="0"/>
              <a:t>частину</a:t>
            </a:r>
            <a:r>
              <a:rPr dirty="0"/>
              <a:t> спіралі.</a:t>
            </a:r>
            <a:r>
              <a:rPr spc="5" dirty="0"/>
              <a:t> </a:t>
            </a:r>
            <a:r>
              <a:rPr spc="-5" dirty="0"/>
              <a:t>Під</a:t>
            </a:r>
            <a:r>
              <a:rPr spc="445" dirty="0"/>
              <a:t> </a:t>
            </a:r>
            <a:r>
              <a:rPr spc="-5" dirty="0"/>
              <a:t>дією</a:t>
            </a:r>
            <a:r>
              <a:rPr spc="445" dirty="0"/>
              <a:t> </a:t>
            </a:r>
            <a:r>
              <a:rPr spc="-15" dirty="0"/>
              <a:t>обертового </a:t>
            </a:r>
            <a:r>
              <a:rPr spc="-434" dirty="0"/>
              <a:t> </a:t>
            </a:r>
            <a:r>
              <a:rPr spc="-15" dirty="0"/>
              <a:t>конуса</a:t>
            </a:r>
            <a:r>
              <a:rPr spc="-10" dirty="0"/>
              <a:t> </a:t>
            </a:r>
            <a:r>
              <a:rPr dirty="0"/>
              <a:t>тестові</a:t>
            </a:r>
            <a:r>
              <a:rPr spc="5" dirty="0"/>
              <a:t> </a:t>
            </a:r>
            <a:r>
              <a:rPr spc="-15" dirty="0"/>
              <a:t>заготівлі</a:t>
            </a:r>
            <a:r>
              <a:rPr spc="-10" dirty="0"/>
              <a:t> </a:t>
            </a:r>
            <a:r>
              <a:rPr spc="-5" dirty="0"/>
              <a:t>піднімаються</a:t>
            </a:r>
            <a:r>
              <a:rPr dirty="0"/>
              <a:t> по </a:t>
            </a:r>
            <a:r>
              <a:rPr spc="5" dirty="0"/>
              <a:t> </a:t>
            </a:r>
            <a:r>
              <a:rPr dirty="0"/>
              <a:t>спіралі</a:t>
            </a:r>
            <a:r>
              <a:rPr spc="5" dirty="0"/>
              <a:t> </a:t>
            </a:r>
            <a:r>
              <a:rPr spc="-40" dirty="0"/>
              <a:t>нагору,</a:t>
            </a:r>
            <a:r>
              <a:rPr spc="-35" dirty="0"/>
              <a:t> </a:t>
            </a:r>
            <a:r>
              <a:rPr spc="-25" dirty="0"/>
              <a:t>здобуваючи</a:t>
            </a:r>
            <a:r>
              <a:rPr spc="-20" dirty="0"/>
              <a:t> </a:t>
            </a:r>
            <a:r>
              <a:rPr spc="-5" dirty="0"/>
              <a:t>при</a:t>
            </a:r>
            <a:r>
              <a:rPr dirty="0"/>
              <a:t> </a:t>
            </a:r>
            <a:r>
              <a:rPr spc="-10" dirty="0"/>
              <a:t>цьому </a:t>
            </a:r>
            <a:r>
              <a:rPr spc="-5" dirty="0"/>
              <a:t> </a:t>
            </a:r>
            <a:r>
              <a:rPr spc="-20" dirty="0"/>
              <a:t>кулясту</a:t>
            </a:r>
            <a:r>
              <a:rPr spc="-15" dirty="0"/>
              <a:t> </a:t>
            </a:r>
            <a:r>
              <a:rPr spc="-40" dirty="0"/>
              <a:t>форму,</a:t>
            </a:r>
            <a:r>
              <a:rPr spc="-35" dirty="0"/>
              <a:t> </a:t>
            </a:r>
            <a:r>
              <a:rPr dirty="0"/>
              <a:t>і</a:t>
            </a:r>
            <a:r>
              <a:rPr spc="5" dirty="0"/>
              <a:t> </a:t>
            </a:r>
            <a:r>
              <a:rPr dirty="0"/>
              <a:t>по</a:t>
            </a:r>
            <a:r>
              <a:rPr spc="5" dirty="0"/>
              <a:t> </a:t>
            </a:r>
            <a:r>
              <a:rPr spc="-10" dirty="0"/>
              <a:t>лотку</a:t>
            </a:r>
            <a:r>
              <a:rPr spc="-5" dirty="0"/>
              <a:t> </a:t>
            </a:r>
            <a:r>
              <a:rPr spc="-15" dirty="0"/>
              <a:t>скачуються</a:t>
            </a:r>
            <a:r>
              <a:rPr spc="-10" dirty="0"/>
              <a:t> </a:t>
            </a:r>
            <a:r>
              <a:rPr dirty="0"/>
              <a:t>на </a:t>
            </a:r>
            <a:r>
              <a:rPr spc="5" dirty="0"/>
              <a:t> </a:t>
            </a:r>
            <a:r>
              <a:rPr spc="-15" dirty="0"/>
              <a:t>конвеєр</a:t>
            </a:r>
            <a:r>
              <a:rPr spc="335" dirty="0"/>
              <a:t> </a:t>
            </a:r>
            <a:r>
              <a:rPr spc="-25" dirty="0"/>
              <a:t>подачі</a:t>
            </a:r>
            <a:r>
              <a:rPr spc="355" dirty="0"/>
              <a:t> </a:t>
            </a:r>
            <a:r>
              <a:rPr spc="-5" dirty="0"/>
              <a:t>їх</a:t>
            </a:r>
            <a:r>
              <a:rPr spc="335" dirty="0"/>
              <a:t> </a:t>
            </a:r>
            <a:r>
              <a:rPr dirty="0"/>
              <a:t>у</a:t>
            </a:r>
            <a:r>
              <a:rPr spc="330" dirty="0"/>
              <a:t> </a:t>
            </a:r>
            <a:r>
              <a:rPr spc="-15" dirty="0"/>
              <a:t>шафу</a:t>
            </a:r>
            <a:r>
              <a:rPr spc="350" dirty="0"/>
              <a:t> </a:t>
            </a:r>
            <a:r>
              <a:rPr spc="-10" dirty="0"/>
              <a:t>попереднього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690561" y="3646447"/>
            <a:ext cx="8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і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37001" y="3646447"/>
            <a:ext cx="38207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  <a:tabLst>
                <a:tab pos="1672589" algn="l"/>
                <a:tab pos="1914525" algn="l"/>
              </a:tabLst>
            </a:pPr>
            <a:r>
              <a:rPr sz="1800" dirty="0">
                <a:latin typeface="Times New Roman"/>
                <a:cs typeface="Times New Roman"/>
              </a:rPr>
              <a:t>розп</a:t>
            </a:r>
            <a:r>
              <a:rPr sz="1800" spc="1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лю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нн</a:t>
            </a:r>
            <a:r>
              <a:rPr sz="1800" spc="-10" dirty="0">
                <a:latin typeface="Times New Roman"/>
                <a:cs typeface="Times New Roman"/>
              </a:rPr>
              <a:t>я</a:t>
            </a:r>
            <a:r>
              <a:rPr sz="1800" dirty="0">
                <a:latin typeface="Times New Roman"/>
                <a:cs typeface="Times New Roman"/>
              </a:rPr>
              <a:t>.		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spc="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рошно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сію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-7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ч  </a:t>
            </a:r>
            <a:r>
              <a:rPr sz="1800" spc="-5" dirty="0">
                <a:latin typeface="Times New Roman"/>
                <a:cs typeface="Times New Roman"/>
              </a:rPr>
              <a:t>повітродувний	</a:t>
            </a:r>
            <a:r>
              <a:rPr sz="1800" dirty="0">
                <a:latin typeface="Times New Roman"/>
                <a:cs typeface="Times New Roman"/>
              </a:rPr>
              <a:t>пристрій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83401" y="3920768"/>
            <a:ext cx="1595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пе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ш</a:t>
            </a: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джа</a:t>
            </a:r>
            <a:r>
              <a:rPr sz="1800" spc="-30" dirty="0">
                <a:latin typeface="Times New Roman"/>
                <a:cs typeface="Times New Roman"/>
              </a:rPr>
              <a:t>ю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ь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37230" y="4195088"/>
            <a:ext cx="4342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можливому</a:t>
            </a:r>
            <a:r>
              <a:rPr sz="1800" spc="25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прилипанню</a:t>
            </a:r>
            <a:r>
              <a:rPr sz="1800" spc="25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тіста</a:t>
            </a:r>
            <a:r>
              <a:rPr sz="1800" spc="2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25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спіралі</a:t>
            </a:r>
            <a:r>
              <a:rPr sz="1800" spc="25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37915" y="4469408"/>
            <a:ext cx="2315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  <a:tabLst>
                <a:tab pos="921385" algn="l"/>
              </a:tabLst>
            </a:pP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ону</a:t>
            </a:r>
            <a:r>
              <a:rPr sz="1800" spc="20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.	Ви</a:t>
            </a: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spc="-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ри</a:t>
            </a:r>
            <a:r>
              <a:rPr sz="1800" spc="-5" dirty="0">
                <a:latin typeface="Times New Roman"/>
                <a:cs typeface="Times New Roman"/>
              </a:rPr>
              <a:t>с</a:t>
            </a: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ан</a:t>
            </a:r>
            <a:r>
              <a:rPr sz="1800" dirty="0">
                <a:latin typeface="Times New Roman"/>
                <a:cs typeface="Times New Roman"/>
              </a:rPr>
              <a:t>ня  </a:t>
            </a:r>
            <a:r>
              <a:rPr sz="1800" spc="-5" dirty="0">
                <a:latin typeface="Times New Roman"/>
                <a:cs typeface="Times New Roman"/>
              </a:rPr>
              <a:t>борошнопросіювачів,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23712" y="4469408"/>
            <a:ext cx="1858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2590" marR="5080" indent="-390525">
              <a:lnSpc>
                <a:spcPct val="100000"/>
              </a:lnSpc>
              <a:spcBef>
                <a:spcPts val="100"/>
              </a:spcBef>
              <a:tabLst>
                <a:tab pos="869315" algn="l"/>
                <a:tab pos="1274445" algn="l"/>
                <a:tab pos="1397635" algn="l"/>
              </a:tabLst>
            </a:pPr>
            <a:r>
              <a:rPr sz="1800" spc="-55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	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бо		д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spc="-50" dirty="0">
                <a:latin typeface="Times New Roman"/>
                <a:cs typeface="Times New Roman"/>
              </a:rPr>
              <a:t>ох  </a:t>
            </a:r>
            <a:r>
              <a:rPr sz="1800" dirty="0">
                <a:latin typeface="Times New Roman"/>
                <a:cs typeface="Times New Roman"/>
              </a:rPr>
              <a:t>а		</a:t>
            </a: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ж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38144" y="5018047"/>
            <a:ext cx="4342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повітродувного</a:t>
            </a:r>
            <a:r>
              <a:rPr sz="1800" spc="3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пристрою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3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підігрівом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або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38144" y="5292368"/>
            <a:ext cx="26498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7215" algn="l"/>
                <a:tab pos="1376045" algn="l"/>
              </a:tabLst>
            </a:pPr>
            <a:r>
              <a:rPr sz="1800" spc="-5" dirty="0">
                <a:latin typeface="Times New Roman"/>
                <a:cs typeface="Times New Roman"/>
              </a:rPr>
              <a:t>без	</a:t>
            </a:r>
            <a:r>
              <a:rPr sz="1800" spc="-15" dirty="0">
                <a:latin typeface="Times New Roman"/>
                <a:cs typeface="Times New Roman"/>
              </a:rPr>
              <a:t>нього	</a:t>
            </a:r>
            <a:r>
              <a:rPr sz="1800" spc="-10" dirty="0">
                <a:latin typeface="Times New Roman"/>
                <a:cs typeface="Times New Roman"/>
              </a:rPr>
              <a:t>визначається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19190" y="5292368"/>
            <a:ext cx="1462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3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хн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лог</a:t>
            </a:r>
            <a:r>
              <a:rPr sz="1800" spc="-5" dirty="0">
                <a:latin typeface="Times New Roman"/>
                <a:cs typeface="Times New Roman"/>
              </a:rPr>
              <a:t>і</a:t>
            </a:r>
            <a:r>
              <a:rPr sz="1800" dirty="0">
                <a:latin typeface="Times New Roman"/>
                <a:cs typeface="Times New Roman"/>
              </a:rPr>
              <a:t>ч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им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38144" y="5566688"/>
            <a:ext cx="4342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процесом.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Кількість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борошна,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що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подається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38144" y="5841008"/>
            <a:ext cx="43434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підсипання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борошнопросіювачем,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регулюється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вручну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шляхом</a:t>
            </a:r>
            <a:r>
              <a:rPr sz="1800" spc="4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зміни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амплітуди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коливання </a:t>
            </a:r>
            <a:r>
              <a:rPr sz="1800" dirty="0">
                <a:latin typeface="Times New Roman"/>
                <a:cs typeface="Times New Roman"/>
              </a:rPr>
              <a:t>сита.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94867" y="1392"/>
            <a:ext cx="5921375" cy="181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1315" algn="just">
              <a:lnSpc>
                <a:spcPct val="114999"/>
              </a:lnSpc>
              <a:spcBef>
                <a:spcPts val="100"/>
              </a:spcBef>
            </a:pPr>
            <a:r>
              <a:rPr sz="1700" b="1" spc="-15" dirty="0">
                <a:latin typeface="Times New Roman"/>
                <a:cs typeface="Times New Roman"/>
              </a:rPr>
              <a:t>Котлетоформувальна</a:t>
            </a:r>
            <a:r>
              <a:rPr sz="1700" b="1" spc="-10" dirty="0">
                <a:latin typeface="Times New Roman"/>
                <a:cs typeface="Times New Roman"/>
              </a:rPr>
              <a:t> машина</a:t>
            </a:r>
            <a:r>
              <a:rPr sz="1700" b="1" spc="-5" dirty="0">
                <a:latin typeface="Times New Roman"/>
                <a:cs typeface="Times New Roman"/>
              </a:rPr>
              <a:t> </a:t>
            </a:r>
            <a:r>
              <a:rPr sz="1700" b="1" spc="-10" dirty="0">
                <a:latin typeface="Times New Roman"/>
                <a:cs typeface="Times New Roman"/>
              </a:rPr>
              <a:t>МФК-2240</a:t>
            </a:r>
            <a:r>
              <a:rPr sz="1700" b="1" spc="-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(рис.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7.3)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призначена</a:t>
            </a:r>
            <a:r>
              <a:rPr sz="1700" spc="-5" dirty="0">
                <a:latin typeface="Times New Roman"/>
                <a:cs typeface="Times New Roman"/>
              </a:rPr>
              <a:t> для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формування</a:t>
            </a:r>
            <a:r>
              <a:rPr sz="1700" spc="-5" dirty="0">
                <a:latin typeface="Times New Roman"/>
                <a:cs typeface="Times New Roman"/>
              </a:rPr>
              <a:t> й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одностороннього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панірування </a:t>
            </a:r>
            <a:r>
              <a:rPr sz="1700" spc="-5" dirty="0">
                <a:latin typeface="Times New Roman"/>
                <a:cs typeface="Times New Roman"/>
              </a:rPr>
              <a:t> виробів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м'ясного,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рибного,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картопляного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фаршів,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також 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манних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биточків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круглої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форми.</a:t>
            </a:r>
            <a:r>
              <a:rPr sz="1700" spc="-5" dirty="0">
                <a:latin typeface="Times New Roman"/>
                <a:cs typeface="Times New Roman"/>
              </a:rPr>
              <a:t> Машина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МВК-2240</a:t>
            </a:r>
            <a:r>
              <a:rPr sz="1700" spc="4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є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машиною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настільного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40" dirty="0">
                <a:latin typeface="Times New Roman"/>
                <a:cs typeface="Times New Roman"/>
              </a:rPr>
              <a:t>типу.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Складається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40" dirty="0">
                <a:latin typeface="Times New Roman"/>
                <a:cs typeface="Times New Roman"/>
              </a:rPr>
              <a:t>корпусу, 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електродвигуна,</a:t>
            </a:r>
            <a:r>
              <a:rPr sz="1700" spc="39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черв'ячного</a:t>
            </a:r>
            <a:r>
              <a:rPr sz="1700" spc="40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редуктора,</a:t>
            </a:r>
            <a:r>
              <a:rPr sz="1700" spc="-5" dirty="0">
                <a:latin typeface="Times New Roman"/>
                <a:cs typeface="Times New Roman"/>
              </a:rPr>
              <a:t> кришки</a:t>
            </a:r>
            <a:r>
              <a:rPr sz="1700" spc="38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столу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5725" y="1789528"/>
            <a:ext cx="3691254" cy="62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2565">
              <a:lnSpc>
                <a:spcPct val="114999"/>
              </a:lnSpc>
              <a:spcBef>
                <a:spcPts val="100"/>
              </a:spcBef>
              <a:tabLst>
                <a:tab pos="874394" algn="l"/>
                <a:tab pos="1328420" algn="l"/>
                <a:tab pos="1859914" algn="l"/>
                <a:tab pos="2809240" algn="l"/>
                <a:tab pos="3617595" algn="l"/>
              </a:tabLst>
            </a:pPr>
            <a:r>
              <a:rPr sz="1700" spc="-20" dirty="0">
                <a:latin typeface="Times New Roman"/>
                <a:cs typeface="Times New Roman"/>
              </a:rPr>
              <a:t>бункером,		</a:t>
            </a:r>
            <a:r>
              <a:rPr sz="1700" spc="-10" dirty="0">
                <a:latin typeface="Times New Roman"/>
                <a:cs typeface="Times New Roman"/>
              </a:rPr>
              <a:t>шнека-живильника,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Times New Roman"/>
                <a:cs typeface="Times New Roman"/>
              </a:rPr>
              <a:t>б</a:t>
            </a:r>
            <a:r>
              <a:rPr sz="1700" spc="-5" dirty="0">
                <a:latin typeface="Times New Roman"/>
                <a:cs typeface="Times New Roman"/>
              </a:rPr>
              <a:t>у</a:t>
            </a:r>
            <a:r>
              <a:rPr sz="1700" spc="-10" dirty="0">
                <a:latin typeface="Times New Roman"/>
                <a:cs typeface="Times New Roman"/>
              </a:rPr>
              <a:t>н</a:t>
            </a:r>
            <a:r>
              <a:rPr sz="1700" spc="-55" dirty="0">
                <a:latin typeface="Times New Roman"/>
                <a:cs typeface="Times New Roman"/>
              </a:rPr>
              <a:t>к</a:t>
            </a:r>
            <a:r>
              <a:rPr sz="1700" spc="-5" dirty="0">
                <a:latin typeface="Times New Roman"/>
                <a:cs typeface="Times New Roman"/>
              </a:rPr>
              <a:t>ера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spc="-5" dirty="0">
                <a:latin typeface="Times New Roman"/>
                <a:cs typeface="Times New Roman"/>
              </a:rPr>
              <a:t>д</a:t>
            </a:r>
            <a:r>
              <a:rPr sz="1700" spc="-10" dirty="0">
                <a:latin typeface="Times New Roman"/>
                <a:cs typeface="Times New Roman"/>
              </a:rPr>
              <a:t>л</a:t>
            </a:r>
            <a:r>
              <a:rPr sz="1700" spc="-5" dirty="0">
                <a:latin typeface="Times New Roman"/>
                <a:cs typeface="Times New Roman"/>
              </a:rPr>
              <a:t>я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spc="-10" dirty="0">
                <a:latin typeface="Times New Roman"/>
                <a:cs typeface="Times New Roman"/>
              </a:rPr>
              <a:t>п</a:t>
            </a:r>
            <a:r>
              <a:rPr sz="1700" spc="-5" dirty="0">
                <a:latin typeface="Times New Roman"/>
                <a:cs typeface="Times New Roman"/>
              </a:rPr>
              <a:t>а</a:t>
            </a:r>
            <a:r>
              <a:rPr sz="1700" spc="-10" dirty="0">
                <a:latin typeface="Times New Roman"/>
                <a:cs typeface="Times New Roman"/>
              </a:rPr>
              <a:t>н</a:t>
            </a:r>
            <a:r>
              <a:rPr sz="1700" spc="-5" dirty="0">
                <a:latin typeface="Times New Roman"/>
                <a:cs typeface="Times New Roman"/>
              </a:rPr>
              <a:t>і</a:t>
            </a:r>
            <a:r>
              <a:rPr sz="1700" spc="-30" dirty="0">
                <a:latin typeface="Times New Roman"/>
                <a:cs typeface="Times New Roman"/>
              </a:rPr>
              <a:t>р</a:t>
            </a:r>
            <a:r>
              <a:rPr sz="1700" spc="-5" dirty="0">
                <a:latin typeface="Times New Roman"/>
                <a:cs typeface="Times New Roman"/>
              </a:rPr>
              <a:t>у</a:t>
            </a:r>
            <a:r>
              <a:rPr sz="1700" spc="-25" dirty="0">
                <a:latin typeface="Times New Roman"/>
                <a:cs typeface="Times New Roman"/>
              </a:rPr>
              <a:t>в</a:t>
            </a:r>
            <a:r>
              <a:rPr sz="1700" spc="15" dirty="0">
                <a:latin typeface="Times New Roman"/>
                <a:cs typeface="Times New Roman"/>
              </a:rPr>
              <a:t>а</a:t>
            </a:r>
            <a:r>
              <a:rPr sz="1700" spc="-10" dirty="0">
                <a:latin typeface="Times New Roman"/>
                <a:cs typeface="Times New Roman"/>
              </a:rPr>
              <a:t>ль</a:t>
            </a:r>
            <a:r>
              <a:rPr sz="1700" spc="-5" dirty="0">
                <a:latin typeface="Times New Roman"/>
                <a:cs typeface="Times New Roman"/>
              </a:rPr>
              <a:t>н</a:t>
            </a:r>
            <a:r>
              <a:rPr sz="1700" spc="-10" dirty="0">
                <a:latin typeface="Times New Roman"/>
                <a:cs typeface="Times New Roman"/>
              </a:rPr>
              <a:t>и</a:t>
            </a:r>
            <a:r>
              <a:rPr sz="1700" spc="-5" dirty="0">
                <a:latin typeface="Times New Roman"/>
                <a:cs typeface="Times New Roman"/>
              </a:rPr>
              <a:t>х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spc="-30" dirty="0">
                <a:latin typeface="Times New Roman"/>
                <a:cs typeface="Times New Roman"/>
              </a:rPr>
              <a:t>с</a:t>
            </a:r>
            <a:r>
              <a:rPr sz="1700" spc="-5" dirty="0">
                <a:latin typeface="Times New Roman"/>
                <a:cs typeface="Times New Roman"/>
              </a:rPr>
              <a:t>у</a:t>
            </a:r>
            <a:r>
              <a:rPr sz="1700" spc="-35" dirty="0">
                <a:latin typeface="Times New Roman"/>
                <a:cs typeface="Times New Roman"/>
              </a:rPr>
              <a:t>х</a:t>
            </a:r>
            <a:r>
              <a:rPr sz="1700" spc="-10" dirty="0">
                <a:latin typeface="Times New Roman"/>
                <a:cs typeface="Times New Roman"/>
              </a:rPr>
              <a:t>а</a:t>
            </a:r>
            <a:r>
              <a:rPr sz="1700" spc="-5" dirty="0">
                <a:latin typeface="Times New Roman"/>
                <a:cs typeface="Times New Roman"/>
              </a:rPr>
              <a:t>р</a:t>
            </a:r>
            <a:r>
              <a:rPr sz="1700" spc="-10" dirty="0">
                <a:latin typeface="Times New Roman"/>
                <a:cs typeface="Times New Roman"/>
              </a:rPr>
              <a:t>і</a:t>
            </a:r>
            <a:r>
              <a:rPr sz="1700" spc="-5" dirty="0">
                <a:latin typeface="Times New Roman"/>
                <a:cs typeface="Times New Roman"/>
              </a:rPr>
              <a:t>в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spc="-5" dirty="0">
                <a:latin typeface="Times New Roman"/>
                <a:cs typeface="Times New Roman"/>
              </a:rPr>
              <a:t>і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5514" y="1789528"/>
            <a:ext cx="2105660" cy="919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00" indent="-635">
              <a:lnSpc>
                <a:spcPct val="114999"/>
              </a:lnSpc>
              <a:spcBef>
                <a:spcPts val="100"/>
              </a:spcBef>
              <a:tabLst>
                <a:tab pos="1565275" algn="l"/>
              </a:tabLst>
            </a:pPr>
            <a:r>
              <a:rPr sz="1700" spc="-5" dirty="0">
                <a:latin typeface="Times New Roman"/>
                <a:cs typeface="Times New Roman"/>
              </a:rPr>
              <a:t>завантажувальним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ф</a:t>
            </a:r>
            <a:r>
              <a:rPr sz="1700" spc="-5" dirty="0">
                <a:latin typeface="Times New Roman"/>
                <a:cs typeface="Times New Roman"/>
              </a:rPr>
              <a:t>о</a:t>
            </a:r>
            <a:r>
              <a:rPr sz="1700" spc="-30" dirty="0">
                <a:latin typeface="Times New Roman"/>
                <a:cs typeface="Times New Roman"/>
              </a:rPr>
              <a:t>р</a:t>
            </a:r>
            <a:r>
              <a:rPr sz="1700" spc="-5" dirty="0">
                <a:latin typeface="Times New Roman"/>
                <a:cs typeface="Times New Roman"/>
              </a:rPr>
              <a:t>му</a:t>
            </a:r>
            <a:r>
              <a:rPr sz="1700" spc="-35" dirty="0">
                <a:latin typeface="Times New Roman"/>
                <a:cs typeface="Times New Roman"/>
              </a:rPr>
              <a:t>в</a:t>
            </a:r>
            <a:r>
              <a:rPr sz="1700" spc="15" dirty="0">
                <a:latin typeface="Times New Roman"/>
                <a:cs typeface="Times New Roman"/>
              </a:rPr>
              <a:t>а</a:t>
            </a:r>
            <a:r>
              <a:rPr sz="1700" spc="-10" dirty="0">
                <a:latin typeface="Times New Roman"/>
                <a:cs typeface="Times New Roman"/>
              </a:rPr>
              <a:t>льн</a:t>
            </a:r>
            <a:r>
              <a:rPr sz="1700" spc="-5" dirty="0">
                <a:latin typeface="Times New Roman"/>
                <a:cs typeface="Times New Roman"/>
              </a:rPr>
              <a:t>о</a:t>
            </a:r>
            <a:r>
              <a:rPr sz="1700" spc="-50" dirty="0">
                <a:latin typeface="Times New Roman"/>
                <a:cs typeface="Times New Roman"/>
              </a:rPr>
              <a:t>г</a:t>
            </a:r>
            <a:r>
              <a:rPr sz="1700" spc="-5" dirty="0">
                <a:latin typeface="Times New Roman"/>
                <a:cs typeface="Times New Roman"/>
              </a:rPr>
              <a:t>о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spc="-10" dirty="0">
                <a:latin typeface="Times New Roman"/>
                <a:cs typeface="Times New Roman"/>
              </a:rPr>
              <a:t>с</a:t>
            </a:r>
            <a:r>
              <a:rPr sz="1700" spc="-30" dirty="0">
                <a:latin typeface="Times New Roman"/>
                <a:cs typeface="Times New Roman"/>
              </a:rPr>
              <a:t>то</a:t>
            </a:r>
            <a:r>
              <a:rPr sz="1700" spc="-10" dirty="0">
                <a:latin typeface="Times New Roman"/>
                <a:cs typeface="Times New Roman"/>
              </a:rPr>
              <a:t>л</a:t>
            </a:r>
            <a:r>
              <a:rPr sz="1700" spc="-170" dirty="0">
                <a:latin typeface="Times New Roman"/>
                <a:cs typeface="Times New Roman"/>
              </a:rPr>
              <a:t>у,  </a:t>
            </a:r>
            <a:r>
              <a:rPr sz="1700" spc="-10" dirty="0">
                <a:latin typeface="Times New Roman"/>
                <a:cs typeface="Times New Roman"/>
              </a:rPr>
              <a:t>приймального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лотка.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96808" y="2708181"/>
            <a:ext cx="6070600" cy="1320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61315" algn="just">
              <a:lnSpc>
                <a:spcPct val="100000"/>
              </a:lnSpc>
              <a:spcBef>
                <a:spcPts val="95"/>
              </a:spcBef>
            </a:pPr>
            <a:r>
              <a:rPr sz="1700" spc="-15" dirty="0">
                <a:latin typeface="Times New Roman"/>
                <a:cs typeface="Times New Roman"/>
              </a:rPr>
              <a:t>Робочим </a:t>
            </a:r>
            <a:r>
              <a:rPr sz="1700" spc="-10" dirty="0">
                <a:latin typeface="Times New Roman"/>
                <a:cs typeface="Times New Roman"/>
              </a:rPr>
              <a:t>органом </a:t>
            </a:r>
            <a:r>
              <a:rPr sz="1700" spc="-5" dirty="0">
                <a:latin typeface="Times New Roman"/>
                <a:cs typeface="Times New Roman"/>
              </a:rPr>
              <a:t>машини є </a:t>
            </a:r>
            <a:r>
              <a:rPr sz="1700" spc="-10" dirty="0">
                <a:latin typeface="Times New Roman"/>
                <a:cs typeface="Times New Roman"/>
              </a:rPr>
              <a:t>формувальний </a:t>
            </a:r>
            <a:r>
              <a:rPr sz="1700" spc="-5" dirty="0">
                <a:latin typeface="Times New Roman"/>
                <a:cs typeface="Times New Roman"/>
              </a:rPr>
              <a:t>стіл </a:t>
            </a:r>
            <a:r>
              <a:rPr sz="1700" spc="-35" dirty="0">
                <a:latin typeface="Times New Roman"/>
                <a:cs typeface="Times New Roman"/>
              </a:rPr>
              <a:t>11 </a:t>
            </a:r>
            <a:r>
              <a:rPr sz="1700" spc="-5" dirty="0">
                <a:latin typeface="Times New Roman"/>
                <a:cs typeface="Times New Roman"/>
              </a:rPr>
              <a:t>з </a:t>
            </a:r>
            <a:r>
              <a:rPr sz="1700" spc="-10" dirty="0">
                <a:latin typeface="Times New Roman"/>
                <a:cs typeface="Times New Roman"/>
              </a:rPr>
              <a:t>трьома 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круглими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отворами-чарунками</a:t>
            </a:r>
            <a:r>
              <a:rPr sz="1700" spc="-5" dirty="0">
                <a:latin typeface="Times New Roman"/>
                <a:cs typeface="Times New Roman"/>
              </a:rPr>
              <a:t> 9.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Стіл</a:t>
            </a:r>
            <a:r>
              <a:rPr sz="1700" spc="-5" dirty="0">
                <a:latin typeface="Times New Roman"/>
                <a:cs typeface="Times New Roman"/>
              </a:rPr>
              <a:t> закріплений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на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вертикальному </a:t>
            </a:r>
            <a:r>
              <a:rPr sz="1700" spc="-15" dirty="0">
                <a:latin typeface="Times New Roman"/>
                <a:cs typeface="Times New Roman"/>
              </a:rPr>
              <a:t>порожнистому </a:t>
            </a:r>
            <a:r>
              <a:rPr sz="1700" spc="-40" dirty="0">
                <a:latin typeface="Times New Roman"/>
                <a:cs typeface="Times New Roman"/>
              </a:rPr>
              <a:t>валу, </a:t>
            </a:r>
            <a:r>
              <a:rPr sz="1700" spc="-5" dirty="0">
                <a:latin typeface="Times New Roman"/>
                <a:cs typeface="Times New Roman"/>
              </a:rPr>
              <a:t>усередині </a:t>
            </a:r>
            <a:r>
              <a:rPr sz="1700" spc="-30" dirty="0">
                <a:latin typeface="Times New Roman"/>
                <a:cs typeface="Times New Roman"/>
              </a:rPr>
              <a:t>якого </a:t>
            </a:r>
            <a:r>
              <a:rPr sz="1700" spc="-10" dirty="0">
                <a:latin typeface="Times New Roman"/>
                <a:cs typeface="Times New Roman"/>
              </a:rPr>
              <a:t>встановлена 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тяга </a:t>
            </a:r>
            <a:r>
              <a:rPr sz="1700" spc="-15" dirty="0">
                <a:latin typeface="Times New Roman"/>
                <a:cs typeface="Times New Roman"/>
              </a:rPr>
              <a:t>механізму регулювання </a:t>
            </a:r>
            <a:r>
              <a:rPr sz="1700" spc="-5" dirty="0">
                <a:latin typeface="Times New Roman"/>
                <a:cs typeface="Times New Roman"/>
              </a:rPr>
              <a:t>маси </a:t>
            </a:r>
            <a:r>
              <a:rPr sz="1700" spc="-40" dirty="0">
                <a:latin typeface="Times New Roman"/>
                <a:cs typeface="Times New Roman"/>
              </a:rPr>
              <a:t>виробу,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що </a:t>
            </a:r>
            <a:r>
              <a:rPr sz="1700" spc="-10" dirty="0">
                <a:latin typeface="Times New Roman"/>
                <a:cs typeface="Times New Roman"/>
              </a:rPr>
              <a:t>формується. Над 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столом</a:t>
            </a:r>
            <a:r>
              <a:rPr sz="1700" spc="30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розташовуються</a:t>
            </a:r>
            <a:r>
              <a:rPr sz="1700" spc="27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два</a:t>
            </a:r>
            <a:r>
              <a:rPr sz="1700" spc="29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завантажувальні</a:t>
            </a:r>
            <a:r>
              <a:rPr sz="1700" spc="26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пристрої: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97239" y="4003135"/>
            <a:ext cx="6071870" cy="1320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 marR="5080" indent="-1270" algn="just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циліндричний </a:t>
            </a:r>
            <a:r>
              <a:rPr sz="1700" spc="-25" dirty="0">
                <a:latin typeface="Times New Roman"/>
                <a:cs typeface="Times New Roman"/>
              </a:rPr>
              <a:t>бункер </a:t>
            </a:r>
            <a:r>
              <a:rPr sz="1700" spc="-5" dirty="0">
                <a:latin typeface="Times New Roman"/>
                <a:cs typeface="Times New Roman"/>
              </a:rPr>
              <a:t>– 5 для фаршу і </a:t>
            </a:r>
            <a:r>
              <a:rPr sz="1700" spc="-15" dirty="0">
                <a:latin typeface="Times New Roman"/>
                <a:cs typeface="Times New Roman"/>
              </a:rPr>
              <a:t>конічний </a:t>
            </a:r>
            <a:r>
              <a:rPr sz="1700" spc="-20" dirty="0">
                <a:latin typeface="Times New Roman"/>
                <a:cs typeface="Times New Roman"/>
              </a:rPr>
              <a:t>бункер </a:t>
            </a:r>
            <a:r>
              <a:rPr sz="1700" spc="-5" dirty="0">
                <a:latin typeface="Times New Roman"/>
                <a:cs typeface="Times New Roman"/>
              </a:rPr>
              <a:t>8 – для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панірувальних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сухарів.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Бункер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для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фаршу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встановлений</a:t>
            </a:r>
            <a:r>
              <a:rPr sz="1700" spc="-5" dirty="0">
                <a:latin typeface="Times New Roman"/>
                <a:cs typeface="Times New Roman"/>
              </a:rPr>
              <a:t> на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кришці </a:t>
            </a:r>
            <a:r>
              <a:rPr sz="1700" spc="-10" dirty="0">
                <a:latin typeface="Times New Roman"/>
                <a:cs typeface="Times New Roman"/>
              </a:rPr>
              <a:t>формувального </a:t>
            </a:r>
            <a:r>
              <a:rPr sz="1700" spc="-40" dirty="0">
                <a:latin typeface="Times New Roman"/>
                <a:cs typeface="Times New Roman"/>
              </a:rPr>
              <a:t>столу. </a:t>
            </a:r>
            <a:r>
              <a:rPr sz="1700" spc="-30" dirty="0">
                <a:latin typeface="Times New Roman"/>
                <a:cs typeface="Times New Roman"/>
              </a:rPr>
              <a:t>Усередині </a:t>
            </a:r>
            <a:r>
              <a:rPr sz="1700" spc="-20" dirty="0">
                <a:latin typeface="Times New Roman"/>
                <a:cs typeface="Times New Roman"/>
              </a:rPr>
              <a:t>бункера </a:t>
            </a:r>
            <a:r>
              <a:rPr sz="1700" spc="-5" dirty="0">
                <a:latin typeface="Times New Roman"/>
                <a:cs typeface="Times New Roman"/>
              </a:rPr>
              <a:t>розташований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шнек-живильник</a:t>
            </a:r>
            <a:r>
              <a:rPr sz="1700" spc="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6,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що</a:t>
            </a:r>
            <a:r>
              <a:rPr sz="1700" spc="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нагнітає</a:t>
            </a:r>
            <a:r>
              <a:rPr sz="1700" spc="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фарш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</a:t>
            </a:r>
            <a:r>
              <a:rPr sz="1700" spc="3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бункера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</a:t>
            </a:r>
            <a:r>
              <a:rPr sz="1700" spc="3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отворичарунки</a:t>
            </a:r>
            <a:endParaRPr sz="1700">
              <a:latin typeface="Times New Roman"/>
              <a:cs typeface="Times New Roman"/>
            </a:endParaRPr>
          </a:p>
          <a:p>
            <a:pPr marL="13970" algn="just">
              <a:lnSpc>
                <a:spcPts val="2035"/>
              </a:lnSpc>
            </a:pPr>
            <a:r>
              <a:rPr sz="1700" spc="-5" dirty="0">
                <a:latin typeface="Times New Roman"/>
                <a:cs typeface="Times New Roman"/>
              </a:rPr>
              <a:t>9</a:t>
            </a:r>
            <a:r>
              <a:rPr sz="1700" spc="97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формувального</a:t>
            </a:r>
            <a:r>
              <a:rPr sz="1700" spc="969" dirty="0">
                <a:latin typeface="Times New Roman"/>
                <a:cs typeface="Times New Roman"/>
              </a:rPr>
              <a:t> </a:t>
            </a:r>
            <a:r>
              <a:rPr sz="1700" spc="-40" dirty="0">
                <a:latin typeface="Times New Roman"/>
                <a:cs typeface="Times New Roman"/>
              </a:rPr>
              <a:t>столу.</a:t>
            </a:r>
            <a:r>
              <a:rPr sz="1700" spc="97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У</a:t>
            </a:r>
            <a:r>
              <a:rPr sz="1700" spc="96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чарунках</a:t>
            </a:r>
            <a:r>
              <a:rPr sz="1700" spc="969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формувального</a:t>
            </a:r>
            <a:r>
              <a:rPr sz="1700" spc="96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столу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98533" y="5298089"/>
            <a:ext cx="6071870" cy="1320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розташовані </a:t>
            </a:r>
            <a:r>
              <a:rPr sz="1700" spc="-10" dirty="0">
                <a:latin typeface="Times New Roman"/>
                <a:cs typeface="Times New Roman"/>
              </a:rPr>
              <a:t>робочі інструменти </a:t>
            </a:r>
            <a:r>
              <a:rPr sz="1700" spc="-5" dirty="0">
                <a:latin typeface="Times New Roman"/>
                <a:cs typeface="Times New Roman"/>
              </a:rPr>
              <a:t>машини – поршні 12, які при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обертанні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стола</a:t>
            </a:r>
            <a:r>
              <a:rPr sz="1700" spc="-10" dirty="0">
                <a:latin typeface="Times New Roman"/>
                <a:cs typeface="Times New Roman"/>
              </a:rPr>
              <a:t> здійснюють</a:t>
            </a:r>
            <a:r>
              <a:rPr sz="1700" spc="-5" dirty="0">
                <a:latin typeface="Times New Roman"/>
                <a:cs typeface="Times New Roman"/>
              </a:rPr>
              <a:t> зворотно-поступальний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рух. </a:t>
            </a:r>
            <a:r>
              <a:rPr sz="1700" spc="-5" dirty="0">
                <a:latin typeface="Times New Roman"/>
                <a:cs typeface="Times New Roman"/>
              </a:rPr>
              <a:t> Елементами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робочого</a:t>
            </a:r>
            <a:r>
              <a:rPr sz="1700" spc="-10" dirty="0">
                <a:latin typeface="Times New Roman"/>
                <a:cs typeface="Times New Roman"/>
              </a:rPr>
              <a:t> інструменту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вважають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також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кромки 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осередків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формувального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столу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і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кромки</a:t>
            </a:r>
            <a:r>
              <a:rPr sz="1700" spc="-5" dirty="0">
                <a:latin typeface="Times New Roman"/>
                <a:cs typeface="Times New Roman"/>
              </a:rPr>
              <a:t> вікна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7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бункера,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які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відокремлюють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порцію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фаршу від </a:t>
            </a:r>
            <a:r>
              <a:rPr sz="1700" dirty="0">
                <a:latin typeface="Times New Roman"/>
                <a:cs typeface="Times New Roman"/>
              </a:rPr>
              <a:t>основної </a:t>
            </a:r>
            <a:r>
              <a:rPr sz="1700" spc="-5" dirty="0">
                <a:latin typeface="Times New Roman"/>
                <a:cs typeface="Times New Roman"/>
              </a:rPr>
              <a:t>маси.</a:t>
            </a:r>
            <a:endParaRPr sz="17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396" y="813653"/>
            <a:ext cx="2812727" cy="349031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83502" y="4327523"/>
            <a:ext cx="20815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15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Рисунок </a:t>
            </a:r>
            <a:r>
              <a:rPr sz="1800" dirty="0">
                <a:latin typeface="Times New Roman"/>
                <a:cs typeface="Times New Roman"/>
              </a:rPr>
              <a:t>10.3 –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spc="-5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е</a:t>
            </a:r>
            <a:r>
              <a:rPr sz="1800" spc="-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ф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3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му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1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льна  </a:t>
            </a:r>
            <a:r>
              <a:rPr sz="1800" spc="-5" dirty="0">
                <a:latin typeface="Times New Roman"/>
                <a:cs typeface="Times New Roman"/>
              </a:rPr>
              <a:t>машина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МФК-2240: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4578" y="26161"/>
            <a:ext cx="3416300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5365" algn="l"/>
                <a:tab pos="1499870" algn="l"/>
                <a:tab pos="2025650" algn="l"/>
                <a:tab pos="2525395" algn="l"/>
              </a:tabLst>
            </a:pPr>
            <a:r>
              <a:rPr sz="1700" i="1" spc="-5" dirty="0">
                <a:latin typeface="Times New Roman"/>
                <a:cs typeface="Times New Roman"/>
              </a:rPr>
              <a:t>Принцип	дії</a:t>
            </a:r>
            <a:r>
              <a:rPr sz="1700" spc="-5" dirty="0">
                <a:latin typeface="Times New Roman"/>
                <a:cs typeface="Times New Roman"/>
              </a:rPr>
              <a:t>.	Під	час	</a:t>
            </a:r>
            <a:r>
              <a:rPr sz="1700" spc="-15" dirty="0">
                <a:latin typeface="Times New Roman"/>
                <a:cs typeface="Times New Roman"/>
              </a:rPr>
              <a:t>вмикання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97455" y="26161"/>
            <a:ext cx="146621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10" dirty="0">
                <a:latin typeface="Times New Roman"/>
                <a:cs typeface="Times New Roman"/>
              </a:rPr>
              <a:t>електродвигуна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1430" y="285152"/>
            <a:ext cx="5425440" cy="6241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just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машини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формувальний</a:t>
            </a:r>
            <a:r>
              <a:rPr sz="1700" spc="-5" dirty="0">
                <a:latin typeface="Times New Roman"/>
                <a:cs typeface="Times New Roman"/>
              </a:rPr>
              <a:t> стіл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поршнями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і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шнек-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живильник </a:t>
            </a:r>
            <a:r>
              <a:rPr sz="1700" spc="-10" dirty="0">
                <a:latin typeface="Times New Roman"/>
                <a:cs typeface="Times New Roman"/>
              </a:rPr>
              <a:t>приводяться </a:t>
            </a:r>
            <a:r>
              <a:rPr sz="1700" spc="-5" dirty="0">
                <a:latin typeface="Times New Roman"/>
                <a:cs typeface="Times New Roman"/>
              </a:rPr>
              <a:t>в обертання. У </a:t>
            </a:r>
            <a:r>
              <a:rPr sz="1700" dirty="0">
                <a:latin typeface="Times New Roman"/>
                <a:cs typeface="Times New Roman"/>
              </a:rPr>
              <a:t>процесі </a:t>
            </a:r>
            <a:r>
              <a:rPr sz="1700" spc="-10" dirty="0">
                <a:latin typeface="Times New Roman"/>
                <a:cs typeface="Times New Roman"/>
              </a:rPr>
              <a:t>обертання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формувального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столу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35" dirty="0">
                <a:latin typeface="Times New Roman"/>
                <a:cs typeface="Times New Roman"/>
              </a:rPr>
              <a:t>кожен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поршень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за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один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оберт 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опускається</a:t>
            </a:r>
            <a:r>
              <a:rPr sz="1700" spc="3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двічі</a:t>
            </a:r>
            <a:r>
              <a:rPr sz="1700" spc="3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(рис.</a:t>
            </a:r>
            <a:r>
              <a:rPr sz="1700" spc="3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10.3,</a:t>
            </a:r>
            <a:r>
              <a:rPr sz="1700" spc="31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б):</a:t>
            </a:r>
            <a:r>
              <a:rPr sz="1700" spc="3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перший</a:t>
            </a:r>
            <a:r>
              <a:rPr sz="1700" spc="3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раз</a:t>
            </a:r>
            <a:r>
              <a:rPr sz="1700" spc="31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(положення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2), </a:t>
            </a:r>
            <a:r>
              <a:rPr sz="1700" spc="-35" dirty="0">
                <a:latin typeface="Times New Roman"/>
                <a:cs typeface="Times New Roman"/>
              </a:rPr>
              <a:t>коли </a:t>
            </a:r>
            <a:r>
              <a:rPr sz="1700" spc="-15" dirty="0">
                <a:latin typeface="Times New Roman"/>
                <a:cs typeface="Times New Roman"/>
              </a:rPr>
              <a:t>чарунка </a:t>
            </a:r>
            <a:r>
              <a:rPr sz="1700" spc="-5" dirty="0">
                <a:latin typeface="Times New Roman"/>
                <a:cs typeface="Times New Roman"/>
              </a:rPr>
              <a:t>з поршнем </a:t>
            </a:r>
            <a:r>
              <a:rPr sz="1700" spc="-15" dirty="0">
                <a:latin typeface="Times New Roman"/>
                <a:cs typeface="Times New Roman"/>
              </a:rPr>
              <a:t>знаходиться </a:t>
            </a:r>
            <a:r>
              <a:rPr sz="1700" spc="-5" dirty="0">
                <a:latin typeface="Times New Roman"/>
                <a:cs typeface="Times New Roman"/>
              </a:rPr>
              <a:t>під </a:t>
            </a:r>
            <a:r>
              <a:rPr sz="1700" spc="-25" dirty="0">
                <a:latin typeface="Times New Roman"/>
                <a:cs typeface="Times New Roman"/>
              </a:rPr>
              <a:t>бункером </a:t>
            </a:r>
            <a:r>
              <a:rPr sz="1700" spc="-5" dirty="0">
                <a:latin typeface="Times New Roman"/>
                <a:cs typeface="Times New Roman"/>
              </a:rPr>
              <a:t>з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панірувальними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сухарями,</a:t>
            </a:r>
            <a:r>
              <a:rPr sz="1700" spc="-5" dirty="0">
                <a:latin typeface="Times New Roman"/>
                <a:cs typeface="Times New Roman"/>
              </a:rPr>
              <a:t> і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другий</a:t>
            </a:r>
            <a:r>
              <a:rPr sz="1700" spc="-5" dirty="0">
                <a:latin typeface="Times New Roman"/>
                <a:cs typeface="Times New Roman"/>
              </a:rPr>
              <a:t> раз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(положення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3),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коли </a:t>
            </a:r>
            <a:r>
              <a:rPr sz="1700" spc="-5" dirty="0">
                <a:latin typeface="Times New Roman"/>
                <a:cs typeface="Times New Roman"/>
              </a:rPr>
              <a:t>поршень </a:t>
            </a:r>
            <a:r>
              <a:rPr sz="1700" spc="-10" dirty="0">
                <a:latin typeface="Times New Roman"/>
                <a:cs typeface="Times New Roman"/>
              </a:rPr>
              <a:t>розташовується </a:t>
            </a:r>
            <a:r>
              <a:rPr sz="1700" spc="-5" dirty="0">
                <a:latin typeface="Times New Roman"/>
                <a:cs typeface="Times New Roman"/>
              </a:rPr>
              <a:t>під </a:t>
            </a:r>
            <a:r>
              <a:rPr sz="1700" spc="-25" dirty="0">
                <a:latin typeface="Times New Roman"/>
                <a:cs typeface="Times New Roman"/>
              </a:rPr>
              <a:t>бункером </a:t>
            </a:r>
            <a:r>
              <a:rPr sz="1700" spc="-5" dirty="0">
                <a:latin typeface="Times New Roman"/>
                <a:cs typeface="Times New Roman"/>
              </a:rPr>
              <a:t>з фаршем і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чарунка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столу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збігається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отвором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бункера.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Під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час 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першого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опускання</a:t>
            </a:r>
            <a:r>
              <a:rPr sz="1700" spc="-5" dirty="0">
                <a:latin typeface="Times New Roman"/>
                <a:cs typeface="Times New Roman"/>
              </a:rPr>
              <a:t> на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глибину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1,5...2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мм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на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поршень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насипаються сухарі, </a:t>
            </a:r>
            <a:r>
              <a:rPr sz="1700" spc="-5" dirty="0">
                <a:latin typeface="Times New Roman"/>
                <a:cs typeface="Times New Roman"/>
              </a:rPr>
              <a:t>а при </a:t>
            </a:r>
            <a:r>
              <a:rPr sz="1700" spc="-20" dirty="0">
                <a:latin typeface="Times New Roman"/>
                <a:cs typeface="Times New Roman"/>
              </a:rPr>
              <a:t>другому </a:t>
            </a:r>
            <a:r>
              <a:rPr sz="1700" spc="-5" dirty="0">
                <a:latin typeface="Times New Roman"/>
                <a:cs typeface="Times New Roman"/>
              </a:rPr>
              <a:t>– </a:t>
            </a:r>
            <a:r>
              <a:rPr sz="1700" dirty="0">
                <a:latin typeface="Times New Roman"/>
                <a:cs typeface="Times New Roman"/>
              </a:rPr>
              <a:t>простір </a:t>
            </a:r>
            <a:r>
              <a:rPr sz="1700" spc="-5" dirty="0">
                <a:latin typeface="Times New Roman"/>
                <a:cs typeface="Times New Roman"/>
              </a:rPr>
              <a:t>над поршнем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заповнюється фаршем, що нагнітається з </a:t>
            </a:r>
            <a:r>
              <a:rPr sz="1700" spc="-20" dirty="0">
                <a:latin typeface="Times New Roman"/>
                <a:cs typeface="Times New Roman"/>
              </a:rPr>
              <a:t>бункера шнеком-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живильником. </a:t>
            </a:r>
            <a:r>
              <a:rPr sz="1700" spc="-5" dirty="0">
                <a:latin typeface="Times New Roman"/>
                <a:cs typeface="Times New Roman"/>
              </a:rPr>
              <a:t>При </a:t>
            </a:r>
            <a:r>
              <a:rPr sz="1700" spc="-10" dirty="0">
                <a:latin typeface="Times New Roman"/>
                <a:cs typeface="Times New Roman"/>
              </a:rPr>
              <a:t>подальшому обертанні формувального 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столу </a:t>
            </a:r>
            <a:r>
              <a:rPr sz="1700" spc="-10" dirty="0">
                <a:latin typeface="Times New Roman"/>
                <a:cs typeface="Times New Roman"/>
              </a:rPr>
              <a:t>кромки чарунок </a:t>
            </a:r>
            <a:r>
              <a:rPr sz="1700" spc="5" dirty="0">
                <a:latin typeface="Times New Roman"/>
                <a:cs typeface="Times New Roman"/>
              </a:rPr>
              <a:t>та </a:t>
            </a:r>
            <a:r>
              <a:rPr sz="1700" spc="-5" dirty="0">
                <a:latin typeface="Times New Roman"/>
                <a:cs typeface="Times New Roman"/>
              </a:rPr>
              <a:t>вікна </a:t>
            </a:r>
            <a:r>
              <a:rPr sz="1700" spc="-20" dirty="0">
                <a:latin typeface="Times New Roman"/>
                <a:cs typeface="Times New Roman"/>
              </a:rPr>
              <a:t>бункера </a:t>
            </a:r>
            <a:r>
              <a:rPr sz="1700" spc="-10" dirty="0">
                <a:latin typeface="Times New Roman"/>
                <a:cs typeface="Times New Roman"/>
              </a:rPr>
              <a:t>відрізають </a:t>
            </a:r>
            <a:r>
              <a:rPr sz="1700" spc="-5" dirty="0">
                <a:latin typeface="Times New Roman"/>
                <a:cs typeface="Times New Roman"/>
              </a:rPr>
              <a:t>порцію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фаршу, </a:t>
            </a:r>
            <a:r>
              <a:rPr sz="1700" spc="-5" dirty="0">
                <a:latin typeface="Times New Roman"/>
                <a:cs typeface="Times New Roman"/>
              </a:rPr>
              <a:t>ущільнюють </a:t>
            </a:r>
            <a:r>
              <a:rPr sz="1700" dirty="0">
                <a:latin typeface="Times New Roman"/>
                <a:cs typeface="Times New Roman"/>
              </a:rPr>
              <a:t>її </a:t>
            </a:r>
            <a:r>
              <a:rPr sz="1700" spc="-5" dirty="0">
                <a:latin typeface="Times New Roman"/>
                <a:cs typeface="Times New Roman"/>
              </a:rPr>
              <a:t>і </a:t>
            </a:r>
            <a:r>
              <a:rPr sz="1700" spc="-10" dirty="0">
                <a:latin typeface="Times New Roman"/>
                <a:cs typeface="Times New Roman"/>
              </a:rPr>
              <a:t>заповнюють </a:t>
            </a:r>
            <a:r>
              <a:rPr sz="1700" dirty="0">
                <a:latin typeface="Times New Roman"/>
                <a:cs typeface="Times New Roman"/>
              </a:rPr>
              <a:t>весь </a:t>
            </a:r>
            <a:r>
              <a:rPr sz="1700" spc="-5" dirty="0">
                <a:latin typeface="Times New Roman"/>
                <a:cs typeface="Times New Roman"/>
              </a:rPr>
              <a:t>обсяг </a:t>
            </a:r>
            <a:r>
              <a:rPr sz="1700" spc="-10" dirty="0">
                <a:latin typeface="Times New Roman"/>
                <a:cs typeface="Times New Roman"/>
              </a:rPr>
              <a:t>чарунки. 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Подальший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рух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столу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викликає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переміщення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штовхача 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поршня по </a:t>
            </a:r>
            <a:r>
              <a:rPr sz="1700" dirty="0">
                <a:latin typeface="Times New Roman"/>
                <a:cs typeface="Times New Roman"/>
              </a:rPr>
              <a:t>ділянці </a:t>
            </a:r>
            <a:r>
              <a:rPr sz="1700" spc="-10" dirty="0">
                <a:latin typeface="Times New Roman"/>
                <a:cs typeface="Times New Roman"/>
              </a:rPr>
              <a:t>підйому </a:t>
            </a:r>
            <a:r>
              <a:rPr sz="1700" spc="-5" dirty="0">
                <a:latin typeface="Times New Roman"/>
                <a:cs typeface="Times New Roman"/>
              </a:rPr>
              <a:t>на </a:t>
            </a:r>
            <a:r>
              <a:rPr sz="1700" spc="-15" dirty="0">
                <a:latin typeface="Times New Roman"/>
                <a:cs typeface="Times New Roman"/>
              </a:rPr>
              <a:t>диску-копірі, </a:t>
            </a:r>
            <a:r>
              <a:rPr sz="1700" spc="-5" dirty="0">
                <a:latin typeface="Times New Roman"/>
                <a:cs typeface="Times New Roman"/>
              </a:rPr>
              <a:t>у </a:t>
            </a:r>
            <a:r>
              <a:rPr sz="1700" spc="-25" dirty="0">
                <a:latin typeface="Times New Roman"/>
                <a:cs typeface="Times New Roman"/>
              </a:rPr>
              <a:t>результаті 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чого </a:t>
            </a:r>
            <a:r>
              <a:rPr sz="1700" spc="-5" dirty="0">
                <a:latin typeface="Times New Roman"/>
                <a:cs typeface="Times New Roman"/>
              </a:rPr>
              <a:t>поршень з </a:t>
            </a:r>
            <a:r>
              <a:rPr sz="1700" spc="-10" dirty="0">
                <a:latin typeface="Times New Roman"/>
                <a:cs typeface="Times New Roman"/>
              </a:rPr>
              <a:t>відформованим виробом </a:t>
            </a:r>
            <a:r>
              <a:rPr sz="1700" spc="-5" dirty="0">
                <a:latin typeface="Times New Roman"/>
                <a:cs typeface="Times New Roman"/>
              </a:rPr>
              <a:t>піднімається на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один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рівень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поверхнею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столу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(положення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4).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35" dirty="0">
                <a:latin typeface="Times New Roman"/>
                <a:cs typeface="Times New Roman"/>
              </a:rPr>
              <a:t>Тут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на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відформований </a:t>
            </a:r>
            <a:r>
              <a:rPr sz="1700" spc="-5" dirty="0">
                <a:latin typeface="Times New Roman"/>
                <a:cs typeface="Times New Roman"/>
              </a:rPr>
              <a:t>виріб </a:t>
            </a:r>
            <a:r>
              <a:rPr sz="1700" spc="-15" dirty="0">
                <a:latin typeface="Times New Roman"/>
                <a:cs typeface="Times New Roman"/>
              </a:rPr>
              <a:t>натискає скидач, </a:t>
            </a:r>
            <a:r>
              <a:rPr sz="1700" spc="-20" dirty="0">
                <a:latin typeface="Times New Roman"/>
                <a:cs typeface="Times New Roman"/>
              </a:rPr>
              <a:t>зіштовхуючи </a:t>
            </a:r>
            <a:r>
              <a:rPr sz="1700" spc="-5" dirty="0">
                <a:latin typeface="Times New Roman"/>
                <a:cs typeface="Times New Roman"/>
              </a:rPr>
              <a:t>виріб 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із поверхні поршня і </a:t>
            </a:r>
            <a:r>
              <a:rPr sz="1700" spc="-15" dirty="0">
                <a:latin typeface="Times New Roman"/>
                <a:cs typeface="Times New Roman"/>
              </a:rPr>
              <a:t>столу </a:t>
            </a:r>
            <a:r>
              <a:rPr sz="1700" spc="-5" dirty="0">
                <a:latin typeface="Times New Roman"/>
                <a:cs typeface="Times New Roman"/>
              </a:rPr>
              <a:t>на розвантажувальний </a:t>
            </a:r>
            <a:r>
              <a:rPr sz="1700" spc="-10" dirty="0">
                <a:latin typeface="Times New Roman"/>
                <a:cs typeface="Times New Roman"/>
              </a:rPr>
              <a:t>лотік. </a:t>
            </a:r>
            <a:r>
              <a:rPr sz="1700" spc="-5" dirty="0">
                <a:latin typeface="Times New Roman"/>
                <a:cs typeface="Times New Roman"/>
              </a:rPr>
              <a:t> Після </a:t>
            </a:r>
            <a:r>
              <a:rPr sz="1700" spc="-15" dirty="0">
                <a:latin typeface="Times New Roman"/>
                <a:cs typeface="Times New Roman"/>
              </a:rPr>
              <a:t>цього оператор </a:t>
            </a:r>
            <a:r>
              <a:rPr sz="1700" spc="-5" dirty="0">
                <a:latin typeface="Times New Roman"/>
                <a:cs typeface="Times New Roman"/>
              </a:rPr>
              <a:t>за </a:t>
            </a:r>
            <a:r>
              <a:rPr sz="1700" spc="-15" dirty="0">
                <a:latin typeface="Times New Roman"/>
                <a:cs typeface="Times New Roman"/>
              </a:rPr>
              <a:t>допомогою </a:t>
            </a:r>
            <a:r>
              <a:rPr sz="1700" spc="-5" dirty="0">
                <a:latin typeface="Times New Roman"/>
                <a:cs typeface="Times New Roman"/>
              </a:rPr>
              <a:t>спеціальної </a:t>
            </a:r>
            <a:r>
              <a:rPr sz="1700" spc="-15" dirty="0">
                <a:latin typeface="Times New Roman"/>
                <a:cs typeface="Times New Roman"/>
              </a:rPr>
              <a:t>лопатки 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знімає </a:t>
            </a:r>
            <a:r>
              <a:rPr sz="1700" spc="-10" dirty="0">
                <a:latin typeface="Times New Roman"/>
                <a:cs typeface="Times New Roman"/>
              </a:rPr>
              <a:t>відформований </a:t>
            </a:r>
            <a:r>
              <a:rPr sz="1700" spc="-5" dirty="0">
                <a:latin typeface="Times New Roman"/>
                <a:cs typeface="Times New Roman"/>
              </a:rPr>
              <a:t>виріб з </a:t>
            </a:r>
            <a:r>
              <a:rPr sz="1700" spc="-10" dirty="0">
                <a:latin typeface="Times New Roman"/>
                <a:cs typeface="Times New Roman"/>
              </a:rPr>
              <a:t>розвантажувального </a:t>
            </a:r>
            <a:r>
              <a:rPr sz="1700" spc="-25" dirty="0">
                <a:latin typeface="Times New Roman"/>
                <a:cs typeface="Times New Roman"/>
              </a:rPr>
              <a:t>лотока 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й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укладає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його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непанірованим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боком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на</a:t>
            </a:r>
            <a:r>
              <a:rPr sz="1700" dirty="0">
                <a:latin typeface="Times New Roman"/>
                <a:cs typeface="Times New Roman"/>
              </a:rPr>
              <a:t> посипаний 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панірувальними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сухарями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деко.</a:t>
            </a:r>
            <a:endParaRPr sz="17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363" y="4818246"/>
            <a:ext cx="2253109" cy="148089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23" y="381867"/>
            <a:ext cx="3164486" cy="392232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8263" y="13487"/>
            <a:ext cx="6503670" cy="155829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74650" algn="just">
              <a:lnSpc>
                <a:spcPct val="100000"/>
              </a:lnSpc>
              <a:spcBef>
                <a:spcPts val="375"/>
              </a:spcBef>
            </a:pPr>
            <a:r>
              <a:rPr sz="1600" b="1" dirty="0">
                <a:latin typeface="Times New Roman"/>
                <a:cs typeface="Times New Roman"/>
              </a:rPr>
              <a:t>Машини для</a:t>
            </a:r>
            <a:r>
              <a:rPr sz="1600" b="1" spc="-5" dirty="0">
                <a:latin typeface="Times New Roman"/>
                <a:cs typeface="Times New Roman"/>
              </a:rPr>
              <a:t> формування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вареників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і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пельменів</a:t>
            </a:r>
            <a:endParaRPr sz="1600">
              <a:latin typeface="Times New Roman"/>
              <a:cs typeface="Times New Roman"/>
            </a:endParaRPr>
          </a:p>
          <a:p>
            <a:pPr marL="12700" marR="5080" indent="361950" algn="just">
              <a:lnSpc>
                <a:spcPct val="100000"/>
              </a:lnSpc>
              <a:spcBef>
                <a:spcPts val="275"/>
              </a:spcBef>
            </a:pPr>
            <a:r>
              <a:rPr sz="1600" b="1" dirty="0">
                <a:latin typeface="Times New Roman"/>
                <a:cs typeface="Times New Roman"/>
              </a:rPr>
              <a:t>Машини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для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imes New Roman"/>
                <a:cs typeface="Times New Roman"/>
              </a:rPr>
              <a:t>виготовлення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пельменів</a:t>
            </a:r>
            <a:r>
              <a:rPr sz="1600" b="1" dirty="0">
                <a:latin typeface="Times New Roman"/>
                <a:cs typeface="Times New Roman"/>
              </a:rPr>
              <a:t> і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вареників.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закладах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ресторанного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господарства</a:t>
            </a:r>
            <a:r>
              <a:rPr sz="1600" spc="-5" dirty="0">
                <a:latin typeface="Times New Roman"/>
                <a:cs typeface="Times New Roman"/>
              </a:rPr>
              <a:t> для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виготовлення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пельменів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вареників</a:t>
            </a:r>
            <a:r>
              <a:rPr sz="1600" dirty="0">
                <a:latin typeface="Times New Roman"/>
                <a:cs typeface="Times New Roman"/>
              </a:rPr>
              <a:t> з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різними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начинками</a:t>
            </a:r>
            <a:r>
              <a:rPr sz="1600" spc="-5" dirty="0">
                <a:latin typeface="Times New Roman"/>
                <a:cs typeface="Times New Roman"/>
              </a:rPr>
              <a:t> (сиром,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картоплею,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м'ясом,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капустою,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фруктово-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ягідними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фаршами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ін.)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використають</a:t>
            </a:r>
            <a:r>
              <a:rPr sz="1600" spc="-5" dirty="0">
                <a:latin typeface="Times New Roman"/>
                <a:cs typeface="Times New Roman"/>
              </a:rPr>
              <a:t> варенично-пельмену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машину </a:t>
            </a:r>
            <a:r>
              <a:rPr sz="1600" dirty="0">
                <a:latin typeface="Times New Roman"/>
                <a:cs typeface="Times New Roman"/>
              </a:rPr>
              <a:t> ВПМ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пельменний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автомат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П6-НПА.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48873" y="1789844"/>
            <a:ext cx="6503034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1315" algn="just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Times New Roman"/>
                <a:cs typeface="Times New Roman"/>
              </a:rPr>
              <a:t>Варенично-пельменна машина </a:t>
            </a:r>
            <a:r>
              <a:rPr sz="1600" b="1" dirty="0">
                <a:latin typeface="Times New Roman"/>
                <a:cs typeface="Times New Roman"/>
              </a:rPr>
              <a:t>ВПМ. </a:t>
            </a:r>
            <a:r>
              <a:rPr sz="1600" spc="-5" dirty="0">
                <a:latin typeface="Times New Roman"/>
                <a:cs typeface="Times New Roman"/>
              </a:rPr>
              <a:t>Складається із </a:t>
            </a:r>
            <a:r>
              <a:rPr sz="1600" spc="-15" dirty="0">
                <a:latin typeface="Times New Roman"/>
                <a:cs typeface="Times New Roman"/>
              </a:rPr>
              <a:t>двох </a:t>
            </a:r>
            <a:r>
              <a:rPr sz="1600" dirty="0">
                <a:latin typeface="Times New Roman"/>
                <a:cs typeface="Times New Roman"/>
              </a:rPr>
              <a:t>основних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частин</a:t>
            </a:r>
            <a:r>
              <a:rPr sz="1600" dirty="0">
                <a:latin typeface="Times New Roman"/>
                <a:cs typeface="Times New Roman"/>
              </a:rPr>
              <a:t> -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завантажувальної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секції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транспортера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барабаном,</a:t>
            </a:r>
            <a:r>
              <a:rPr sz="1600" spc="3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що </a:t>
            </a:r>
            <a:r>
              <a:rPr sz="1600" dirty="0">
                <a:latin typeface="Times New Roman"/>
                <a:cs typeface="Times New Roman"/>
              </a:rPr>
              <a:t> штампує.</a:t>
            </a:r>
            <a:endParaRPr sz="1600">
              <a:latin typeface="Times New Roman"/>
              <a:cs typeface="Times New Roman"/>
            </a:endParaRPr>
          </a:p>
          <a:p>
            <a:pPr marL="12700" marR="5080" indent="361950" algn="just">
              <a:lnSpc>
                <a:spcPts val="1920"/>
              </a:lnSpc>
              <a:spcBef>
                <a:spcPts val="60"/>
              </a:spcBef>
            </a:pPr>
            <a:r>
              <a:rPr sz="1600" spc="-5" dirty="0">
                <a:latin typeface="Times New Roman"/>
                <a:cs typeface="Times New Roman"/>
              </a:rPr>
              <a:t>Завантажувальна </a:t>
            </a:r>
            <a:r>
              <a:rPr sz="1600" dirty="0">
                <a:latin typeface="Times New Roman"/>
                <a:cs typeface="Times New Roman"/>
              </a:rPr>
              <a:t>секція </a:t>
            </a:r>
            <a:r>
              <a:rPr sz="1600" spc="-5" dirty="0">
                <a:latin typeface="Times New Roman"/>
                <a:cs typeface="Times New Roman"/>
              </a:rPr>
              <a:t>машини </a:t>
            </a:r>
            <a:r>
              <a:rPr sz="1600" spc="-15" dirty="0">
                <a:latin typeface="Times New Roman"/>
                <a:cs typeface="Times New Roman"/>
              </a:rPr>
              <a:t>виконана </a:t>
            </a:r>
            <a:r>
              <a:rPr sz="1600" dirty="0">
                <a:latin typeface="Times New Roman"/>
                <a:cs typeface="Times New Roman"/>
              </a:rPr>
              <a:t>у </a:t>
            </a:r>
            <a:r>
              <a:rPr sz="1600" spc="-15" dirty="0">
                <a:latin typeface="Times New Roman"/>
                <a:cs typeface="Times New Roman"/>
              </a:rPr>
              <a:t>вигляді </a:t>
            </a:r>
            <a:r>
              <a:rPr sz="1600" spc="-10" dirty="0">
                <a:latin typeface="Times New Roman"/>
                <a:cs typeface="Times New Roman"/>
              </a:rPr>
              <a:t>тумби, </a:t>
            </a:r>
            <a:r>
              <a:rPr sz="1600" dirty="0">
                <a:latin typeface="Times New Roman"/>
                <a:cs typeface="Times New Roman"/>
              </a:rPr>
              <a:t>у </a:t>
            </a:r>
            <a:r>
              <a:rPr sz="1600" spc="-5" dirty="0">
                <a:latin typeface="Times New Roman"/>
                <a:cs typeface="Times New Roman"/>
              </a:rPr>
              <a:t>верхній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частині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якої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розміщені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два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бункери: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лівий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для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тіста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правий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для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48873" y="3008533"/>
            <a:ext cx="650303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0415" algn="l"/>
                <a:tab pos="1080135" algn="l"/>
                <a:tab pos="1816100" algn="l"/>
                <a:tab pos="2621280" algn="l"/>
                <a:tab pos="3893820" algn="l"/>
                <a:tab pos="5439410" algn="l"/>
                <a:tab pos="6050280" algn="l"/>
                <a:tab pos="6409055" algn="l"/>
              </a:tabLst>
            </a:pPr>
            <a:r>
              <a:rPr sz="1600" dirty="0">
                <a:latin typeface="Times New Roman"/>
                <a:cs typeface="Times New Roman"/>
              </a:rPr>
              <a:t>фарш</a:t>
            </a:r>
            <a:r>
              <a:rPr sz="1600" spc="-160" dirty="0">
                <a:latin typeface="Times New Roman"/>
                <a:cs typeface="Times New Roman"/>
              </a:rPr>
              <a:t>у</a:t>
            </a:r>
            <a:r>
              <a:rPr sz="1600" dirty="0">
                <a:latin typeface="Times New Roman"/>
                <a:cs typeface="Times New Roman"/>
              </a:rPr>
              <a:t>.	У	л</a:t>
            </a:r>
            <a:r>
              <a:rPr sz="1600" spc="-5" dirty="0">
                <a:latin typeface="Times New Roman"/>
                <a:cs typeface="Times New Roman"/>
              </a:rPr>
              <a:t>і</a:t>
            </a:r>
            <a:r>
              <a:rPr sz="1600" spc="-15" dirty="0">
                <a:latin typeface="Times New Roman"/>
                <a:cs typeface="Times New Roman"/>
              </a:rPr>
              <a:t>в</a:t>
            </a:r>
            <a:r>
              <a:rPr sz="1600" spc="-30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м</a:t>
            </a:r>
            <a:r>
              <a:rPr sz="1600" dirty="0">
                <a:latin typeface="Times New Roman"/>
                <a:cs typeface="Times New Roman"/>
              </a:rPr>
              <a:t>у	</a:t>
            </a:r>
            <a:r>
              <a:rPr sz="1600" spc="-60" dirty="0">
                <a:latin typeface="Times New Roman"/>
                <a:cs typeface="Times New Roman"/>
              </a:rPr>
              <a:t>б</a:t>
            </a:r>
            <a:r>
              <a:rPr sz="1600" dirty="0">
                <a:latin typeface="Times New Roman"/>
                <a:cs typeface="Times New Roman"/>
              </a:rPr>
              <a:t>ун</a:t>
            </a:r>
            <a:r>
              <a:rPr sz="1600" spc="-40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рі	</a:t>
            </a:r>
            <a:r>
              <a:rPr sz="1600" spc="-30" dirty="0">
                <a:latin typeface="Times New Roman"/>
                <a:cs typeface="Times New Roman"/>
              </a:rPr>
              <a:t>з</a:t>
            </a:r>
            <a:r>
              <a:rPr sz="1600" dirty="0">
                <a:latin typeface="Times New Roman"/>
                <a:cs typeface="Times New Roman"/>
              </a:rPr>
              <a:t>мо</a:t>
            </a:r>
            <a:r>
              <a:rPr sz="1600" spc="5" dirty="0">
                <a:latin typeface="Times New Roman"/>
                <a:cs typeface="Times New Roman"/>
              </a:rPr>
              <a:t>н</a:t>
            </a:r>
            <a:r>
              <a:rPr sz="1600" spc="-2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2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ий	</a:t>
            </a:r>
            <a:r>
              <a:rPr sz="1600" spc="-85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ону</a:t>
            </a:r>
            <a:r>
              <a:rPr sz="1600" spc="-5" dirty="0">
                <a:latin typeface="Times New Roman"/>
                <a:cs typeface="Times New Roman"/>
              </a:rPr>
              <a:t>со</a:t>
            </a:r>
            <a:r>
              <a:rPr sz="1600" dirty="0">
                <a:latin typeface="Times New Roman"/>
                <a:cs typeface="Times New Roman"/>
              </a:rPr>
              <a:t>п</a:t>
            </a:r>
            <a:r>
              <a:rPr sz="1600" spc="-4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д</a:t>
            </a:r>
            <a:r>
              <a:rPr sz="1600" spc="-5" dirty="0">
                <a:latin typeface="Times New Roman"/>
                <a:cs typeface="Times New Roman"/>
              </a:rPr>
              <a:t>і</a:t>
            </a:r>
            <a:r>
              <a:rPr sz="1600" dirty="0">
                <a:latin typeface="Times New Roman"/>
                <a:cs typeface="Times New Roman"/>
              </a:rPr>
              <a:t>б</a:t>
            </a:r>
            <a:r>
              <a:rPr sz="1600" spc="5" dirty="0">
                <a:latin typeface="Times New Roman"/>
                <a:cs typeface="Times New Roman"/>
              </a:rPr>
              <a:t>ни</a:t>
            </a:r>
            <a:r>
              <a:rPr sz="1600" dirty="0">
                <a:latin typeface="Times New Roman"/>
                <a:cs typeface="Times New Roman"/>
              </a:rPr>
              <a:t>й	</a:t>
            </a:r>
            <a:r>
              <a:rPr sz="1600" spc="5" dirty="0">
                <a:latin typeface="Times New Roman"/>
                <a:cs typeface="Times New Roman"/>
              </a:rPr>
              <a:t>ш</a:t>
            </a:r>
            <a:r>
              <a:rPr sz="1600" dirty="0">
                <a:latin typeface="Times New Roman"/>
                <a:cs typeface="Times New Roman"/>
              </a:rPr>
              <a:t>нек	</a:t>
            </a:r>
            <a:r>
              <a:rPr sz="1600" spc="-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7	з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48873" y="3252475"/>
            <a:ext cx="650367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0930" algn="l"/>
                <a:tab pos="1874520" algn="l"/>
                <a:tab pos="2638425" algn="l"/>
                <a:tab pos="3469004" algn="l"/>
                <a:tab pos="4039870" algn="l"/>
                <a:tab pos="5108575" algn="l"/>
                <a:tab pos="6394450" algn="l"/>
              </a:tabLst>
            </a:pPr>
            <a:r>
              <a:rPr sz="1600" dirty="0">
                <a:latin typeface="Times New Roman"/>
                <a:cs typeface="Times New Roman"/>
              </a:rPr>
              <a:t>п</a:t>
            </a:r>
            <a:r>
              <a:rPr sz="1600" spc="4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ст</a:t>
            </a:r>
            <a:r>
              <a:rPr sz="1600" spc="-5" dirty="0">
                <a:latin typeface="Times New Roman"/>
                <a:cs typeface="Times New Roman"/>
              </a:rPr>
              <a:t>і</a:t>
            </a:r>
            <a:r>
              <a:rPr sz="1600" spc="5" dirty="0">
                <a:latin typeface="Times New Roman"/>
                <a:cs typeface="Times New Roman"/>
              </a:rPr>
              <a:t>йн</a:t>
            </a:r>
            <a:r>
              <a:rPr sz="1600" dirty="0">
                <a:latin typeface="Times New Roman"/>
                <a:cs typeface="Times New Roman"/>
              </a:rPr>
              <a:t>им	</a:t>
            </a:r>
            <a:r>
              <a:rPr sz="1600" spc="-5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85" dirty="0">
                <a:latin typeface="Times New Roman"/>
                <a:cs typeface="Times New Roman"/>
              </a:rPr>
              <a:t>к</a:t>
            </a:r>
            <a:r>
              <a:rPr sz="1600" spc="-3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м	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ів</a:t>
            </a:r>
            <a:r>
              <a:rPr sz="1600" dirty="0">
                <a:latin typeface="Times New Roman"/>
                <a:cs typeface="Times New Roman"/>
              </a:rPr>
              <a:t>,	д</a:t>
            </a:r>
            <a:r>
              <a:rPr sz="1600" spc="-5" dirty="0">
                <a:latin typeface="Times New Roman"/>
                <a:cs typeface="Times New Roman"/>
              </a:rPr>
              <a:t>іа</a:t>
            </a:r>
            <a:r>
              <a:rPr sz="1600" dirty="0">
                <a:latin typeface="Times New Roman"/>
                <a:cs typeface="Times New Roman"/>
              </a:rPr>
              <a:t>ме</a:t>
            </a:r>
            <a:r>
              <a:rPr sz="1600" spc="1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р	</a:t>
            </a:r>
            <a:r>
              <a:rPr sz="1600" spc="-5" dirty="0">
                <a:latin typeface="Times New Roman"/>
                <a:cs typeface="Times New Roman"/>
              </a:rPr>
              <a:t>як</a:t>
            </a:r>
            <a:r>
              <a:rPr sz="1600" dirty="0">
                <a:latin typeface="Times New Roman"/>
                <a:cs typeface="Times New Roman"/>
              </a:rPr>
              <a:t>их	п</a:t>
            </a:r>
            <a:r>
              <a:rPr sz="1600" spc="40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30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упо</a:t>
            </a:r>
            <a:r>
              <a:rPr sz="1600" spc="-20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о	</a:t>
            </a:r>
            <a:r>
              <a:rPr sz="1600" spc="-25" dirty="0">
                <a:latin typeface="Times New Roman"/>
                <a:cs typeface="Times New Roman"/>
              </a:rPr>
              <a:t>з</a:t>
            </a:r>
            <a:r>
              <a:rPr sz="1600" dirty="0">
                <a:latin typeface="Times New Roman"/>
                <a:cs typeface="Times New Roman"/>
              </a:rPr>
              <a:t>меншує</a:t>
            </a:r>
            <a:r>
              <a:rPr sz="1600" spc="-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ься	в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47856" y="3496212"/>
            <a:ext cx="6504940" cy="2707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just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Times New Roman"/>
                <a:cs typeface="Times New Roman"/>
              </a:rPr>
              <a:t>напрямку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тістопровіду,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куди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нагнітається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тісто.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правому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бункері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встановлений </a:t>
            </a:r>
            <a:r>
              <a:rPr sz="1600" dirty="0">
                <a:latin typeface="Times New Roman"/>
                <a:cs typeface="Times New Roman"/>
              </a:rPr>
              <a:t>циліндричний шнек </a:t>
            </a:r>
            <a:r>
              <a:rPr sz="1600" spc="-5" dirty="0">
                <a:latin typeface="Times New Roman"/>
                <a:cs typeface="Times New Roman"/>
              </a:rPr>
              <a:t>16 </a:t>
            </a:r>
            <a:r>
              <a:rPr sz="1600" dirty="0">
                <a:latin typeface="Times New Roman"/>
                <a:cs typeface="Times New Roman"/>
              </a:rPr>
              <a:t>з </a:t>
            </a:r>
            <a:r>
              <a:rPr sz="1600" spc="5" dirty="0">
                <a:latin typeface="Times New Roman"/>
                <a:cs typeface="Times New Roman"/>
              </a:rPr>
              <a:t>постійним </a:t>
            </a:r>
            <a:r>
              <a:rPr sz="1600" spc="-25" dirty="0">
                <a:latin typeface="Times New Roman"/>
                <a:cs typeface="Times New Roman"/>
              </a:rPr>
              <a:t>кроком </a:t>
            </a:r>
            <a:r>
              <a:rPr sz="1600" spc="-5" dirty="0">
                <a:latin typeface="Times New Roman"/>
                <a:cs typeface="Times New Roman"/>
              </a:rPr>
              <a:t>витків. Шнек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призначений</a:t>
            </a:r>
            <a:r>
              <a:rPr sz="1600" dirty="0">
                <a:latin typeface="Times New Roman"/>
                <a:cs typeface="Times New Roman"/>
              </a:rPr>
              <a:t> для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нагнітання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фаршу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прийомну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камеру</a:t>
            </a:r>
            <a:r>
              <a:rPr sz="1600" spc="-5" dirty="0">
                <a:latin typeface="Times New Roman"/>
                <a:cs typeface="Times New Roman"/>
              </a:rPr>
              <a:t> ротаційного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насоса. </a:t>
            </a:r>
            <a:r>
              <a:rPr sz="1600" spc="-20" dirty="0">
                <a:latin typeface="Times New Roman"/>
                <a:cs typeface="Times New Roman"/>
              </a:rPr>
              <a:t>Ротор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насоса </a:t>
            </a:r>
            <a:r>
              <a:rPr sz="1600" spc="-10" dirty="0">
                <a:latin typeface="Times New Roman"/>
                <a:cs typeface="Times New Roman"/>
              </a:rPr>
              <a:t>одержує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обертовий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рух</a:t>
            </a:r>
            <a:r>
              <a:rPr sz="1600" spc="-5" dirty="0">
                <a:latin typeface="Times New Roman"/>
                <a:cs typeface="Times New Roman"/>
              </a:rPr>
              <a:t> від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шнека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допомогою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овального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телескопічного</a:t>
            </a:r>
            <a:r>
              <a:rPr sz="1600" spc="-5" dirty="0">
                <a:latin typeface="Times New Roman"/>
                <a:cs typeface="Times New Roman"/>
              </a:rPr>
              <a:t> з'єднання.</a:t>
            </a:r>
            <a:r>
              <a:rPr sz="1600" dirty="0">
                <a:latin typeface="Times New Roman"/>
                <a:cs typeface="Times New Roman"/>
              </a:rPr>
              <a:t> Шнеки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приводяться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обертання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зірочками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ланцюговою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передачею</a:t>
            </a:r>
            <a:r>
              <a:rPr sz="1600" spc="-5" dirty="0">
                <a:latin typeface="Times New Roman"/>
                <a:cs typeface="Times New Roman"/>
              </a:rPr>
              <a:t> 2,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що,</a:t>
            </a:r>
            <a:r>
              <a:rPr sz="1600" dirty="0">
                <a:latin typeface="Times New Roman"/>
                <a:cs typeface="Times New Roman"/>
              </a:rPr>
              <a:t> у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свою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чергу,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одержує </a:t>
            </a:r>
            <a:r>
              <a:rPr sz="1600" spc="-10" dirty="0">
                <a:latin typeface="Times New Roman"/>
                <a:cs typeface="Times New Roman"/>
              </a:rPr>
              <a:t> обертовий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рух</a:t>
            </a:r>
            <a:r>
              <a:rPr sz="1600" spc="-5" dirty="0">
                <a:latin typeface="Times New Roman"/>
                <a:cs typeface="Times New Roman"/>
              </a:rPr>
              <a:t> від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електродвигуна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із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черв'ячним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редуктором</a:t>
            </a:r>
            <a:r>
              <a:rPr sz="1600" spc="3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15.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Приводні </a:t>
            </a:r>
            <a:r>
              <a:rPr sz="1600" spc="-5" dirty="0">
                <a:latin typeface="Times New Roman"/>
                <a:cs typeface="Times New Roman"/>
              </a:rPr>
              <a:t>вали </a:t>
            </a:r>
            <a:r>
              <a:rPr sz="1600" dirty="0">
                <a:latin typeface="Times New Roman"/>
                <a:cs typeface="Times New Roman"/>
              </a:rPr>
              <a:t>шнеків </a:t>
            </a:r>
            <a:r>
              <a:rPr sz="1600" spc="5" dirty="0">
                <a:latin typeface="Times New Roman"/>
                <a:cs typeface="Times New Roman"/>
              </a:rPr>
              <a:t>оснащені </a:t>
            </a:r>
            <a:r>
              <a:rPr sz="1600" spc="-25" dirty="0">
                <a:latin typeface="Times New Roman"/>
                <a:cs typeface="Times New Roman"/>
              </a:rPr>
              <a:t>кулачковими </a:t>
            </a:r>
            <a:r>
              <a:rPr sz="1600" spc="-5" dirty="0">
                <a:latin typeface="Times New Roman"/>
                <a:cs typeface="Times New Roman"/>
              </a:rPr>
              <a:t>муфтами </a:t>
            </a:r>
            <a:r>
              <a:rPr sz="1600" dirty="0">
                <a:latin typeface="Times New Roman"/>
                <a:cs typeface="Times New Roman"/>
              </a:rPr>
              <a:t>3, що </a:t>
            </a:r>
            <a:r>
              <a:rPr sz="1600" spc="-10" dirty="0">
                <a:latin typeface="Times New Roman"/>
                <a:cs typeface="Times New Roman"/>
              </a:rPr>
              <a:t>дозволяють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автономно включати </a:t>
            </a:r>
            <a:r>
              <a:rPr sz="1600" dirty="0">
                <a:latin typeface="Times New Roman"/>
                <a:cs typeface="Times New Roman"/>
              </a:rPr>
              <a:t>шнеки в </a:t>
            </a:r>
            <a:r>
              <a:rPr sz="1600" spc="-35" dirty="0">
                <a:latin typeface="Times New Roman"/>
                <a:cs typeface="Times New Roman"/>
              </a:rPr>
              <a:t>роботу. </a:t>
            </a:r>
            <a:r>
              <a:rPr sz="1600" spc="-10" dirty="0">
                <a:latin typeface="Times New Roman"/>
                <a:cs typeface="Times New Roman"/>
              </a:rPr>
              <a:t>Важелі включення муфт </a:t>
            </a:r>
            <a:r>
              <a:rPr sz="1600" spc="5" dirty="0">
                <a:latin typeface="Times New Roman"/>
                <a:cs typeface="Times New Roman"/>
              </a:rPr>
              <a:t>винесені на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лицьову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панель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завантажувальної</a:t>
            </a:r>
            <a:r>
              <a:rPr sz="1600" dirty="0">
                <a:latin typeface="Times New Roman"/>
                <a:cs typeface="Times New Roman"/>
              </a:rPr>
              <a:t> секції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розміщені</a:t>
            </a:r>
            <a:r>
              <a:rPr sz="1600" dirty="0">
                <a:latin typeface="Times New Roman"/>
                <a:cs typeface="Times New Roman"/>
              </a:rPr>
              <a:t> 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зручному</a:t>
            </a:r>
            <a:r>
              <a:rPr sz="1600" spc="-5" dirty="0">
                <a:latin typeface="Times New Roman"/>
                <a:cs typeface="Times New Roman"/>
              </a:rPr>
              <a:t> для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обслуговування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місці.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63" y="335703"/>
            <a:ext cx="2376404" cy="185995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8739" y="2519057"/>
            <a:ext cx="154432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Принципова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схема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варенично-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пельменної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машини </a:t>
            </a:r>
            <a:r>
              <a:rPr sz="1600" dirty="0">
                <a:latin typeface="Times New Roman"/>
                <a:cs typeface="Times New Roman"/>
              </a:rPr>
              <a:t>ВПМ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63" y="335703"/>
            <a:ext cx="2376404" cy="185995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8739" y="2519057"/>
            <a:ext cx="154432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Times New Roman"/>
                <a:cs typeface="Times New Roman"/>
              </a:rPr>
              <a:t>Принципова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схема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варенично-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пельменної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машини </a:t>
            </a:r>
            <a:r>
              <a:rPr sz="1600" dirty="0">
                <a:latin typeface="Times New Roman"/>
                <a:cs typeface="Times New Roman"/>
              </a:rPr>
              <a:t>ВПМ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48868" y="25400"/>
            <a:ext cx="6517005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Принцип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дії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Готове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тісто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15" dirty="0">
                <a:latin typeface="Times New Roman"/>
                <a:cs typeface="Times New Roman"/>
              </a:rPr>
              <a:t>фаршеву </a:t>
            </a:r>
            <a:r>
              <a:rPr sz="1800" spc="-20" dirty="0">
                <a:latin typeface="Times New Roman"/>
                <a:cs typeface="Times New Roman"/>
              </a:rPr>
              <a:t>начинку </a:t>
            </a:r>
            <a:r>
              <a:rPr sz="1800" spc="-10" dirty="0">
                <a:latin typeface="Times New Roman"/>
                <a:cs typeface="Times New Roman"/>
              </a:rPr>
              <a:t>завантажують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бункери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завантажувальної</a:t>
            </a:r>
            <a:r>
              <a:rPr sz="1800" dirty="0">
                <a:latin typeface="Times New Roman"/>
                <a:cs typeface="Times New Roman"/>
              </a:rPr>
              <a:t> секції.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Потім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включають </a:t>
            </a:r>
            <a:r>
              <a:rPr sz="1800" spc="-10" dirty="0">
                <a:latin typeface="Times New Roman"/>
                <a:cs typeface="Times New Roman"/>
              </a:rPr>
              <a:t> електродвигун </a:t>
            </a:r>
            <a:r>
              <a:rPr sz="1800" spc="-15" dirty="0">
                <a:latin typeface="Times New Roman"/>
                <a:cs typeface="Times New Roman"/>
              </a:rPr>
              <a:t>привода </a:t>
            </a:r>
            <a:r>
              <a:rPr sz="1800" spc="-5" dirty="0">
                <a:latin typeface="Times New Roman"/>
                <a:cs typeface="Times New Roman"/>
              </a:rPr>
              <a:t>шнеків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10" dirty="0">
                <a:latin typeface="Times New Roman"/>
                <a:cs typeface="Times New Roman"/>
              </a:rPr>
              <a:t>приводиться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обертання </a:t>
            </a:r>
            <a:r>
              <a:rPr sz="1800" spc="-5" dirty="0">
                <a:latin typeface="Times New Roman"/>
                <a:cs typeface="Times New Roman"/>
              </a:rPr>
              <a:t>шнек, </a:t>
            </a:r>
            <a:r>
              <a:rPr sz="1800" dirty="0">
                <a:latin typeface="Times New Roman"/>
                <a:cs typeface="Times New Roman"/>
              </a:rPr>
              <a:t> що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подає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тісто</a:t>
            </a:r>
            <a:r>
              <a:rPr sz="1800" dirty="0">
                <a:latin typeface="Times New Roman"/>
                <a:cs typeface="Times New Roman"/>
              </a:rPr>
              <a:t> 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формуючу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насадку.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Після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цього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включають </a:t>
            </a:r>
            <a:r>
              <a:rPr sz="1800" spc="-10" dirty="0">
                <a:latin typeface="Times New Roman"/>
                <a:cs typeface="Times New Roman"/>
              </a:rPr>
              <a:t> ектродвигун</a:t>
            </a:r>
            <a:r>
              <a:rPr sz="1800" spc="-5" dirty="0">
                <a:latin typeface="Times New Roman"/>
                <a:cs typeface="Times New Roman"/>
              </a:rPr>
              <a:t> транспортера</a:t>
            </a:r>
            <a:r>
              <a:rPr sz="1800" dirty="0">
                <a:latin typeface="Times New Roman"/>
                <a:cs typeface="Times New Roman"/>
              </a:rPr>
              <a:t> й </a:t>
            </a: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допомогою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варіатора</a:t>
            </a:r>
            <a:r>
              <a:rPr sz="1800" spc="-10" dirty="0">
                <a:latin typeface="Times New Roman"/>
                <a:cs typeface="Times New Roman"/>
              </a:rPr>
              <a:t> швидкості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синхронізують швидкості </a:t>
            </a:r>
            <a:r>
              <a:rPr sz="1800" spc="-25" dirty="0">
                <a:latin typeface="Times New Roman"/>
                <a:cs typeface="Times New Roman"/>
              </a:rPr>
              <a:t>виходу </a:t>
            </a:r>
            <a:r>
              <a:rPr sz="1800" spc="-10" dirty="0">
                <a:latin typeface="Times New Roman"/>
                <a:cs typeface="Times New Roman"/>
              </a:rPr>
              <a:t>тістової трубки </a:t>
            </a:r>
            <a:r>
              <a:rPr sz="1800" dirty="0">
                <a:latin typeface="Times New Roman"/>
                <a:cs typeface="Times New Roman"/>
              </a:rPr>
              <a:t>з насадки й </a:t>
            </a:r>
            <a:r>
              <a:rPr sz="1800" spc="-45" dirty="0">
                <a:latin typeface="Times New Roman"/>
                <a:cs typeface="Times New Roman"/>
              </a:rPr>
              <a:t>руху 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стрічки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транспортера.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88035" algn="l"/>
              </a:tabLst>
            </a:pPr>
            <a:r>
              <a:rPr spc="-5" dirty="0"/>
              <a:t>Після	</a:t>
            </a:r>
            <a:r>
              <a:rPr spc="-20" dirty="0"/>
              <a:t>цього </a:t>
            </a:r>
            <a:r>
              <a:rPr spc="-434" dirty="0"/>
              <a:t> </a:t>
            </a:r>
            <a:r>
              <a:rPr dirty="0"/>
              <a:t>в</a:t>
            </a:r>
            <a:r>
              <a:rPr spc="-5" dirty="0"/>
              <a:t>і</a:t>
            </a:r>
            <a:r>
              <a:rPr dirty="0"/>
              <a:t>дк</a:t>
            </a:r>
            <a:r>
              <a:rPr spc="-5" dirty="0"/>
              <a:t>р</a:t>
            </a:r>
            <a:r>
              <a:rPr dirty="0"/>
              <a:t>и</a:t>
            </a:r>
            <a:r>
              <a:rPr spc="-30" dirty="0"/>
              <a:t>в</a:t>
            </a:r>
            <a:r>
              <a:rPr spc="-5" dirty="0"/>
              <a:t>а</a:t>
            </a:r>
            <a:r>
              <a:rPr dirty="0"/>
              <a:t>є</a:t>
            </a:r>
            <a:r>
              <a:rPr spc="-5" dirty="0"/>
              <a:t>т</a:t>
            </a:r>
            <a:r>
              <a:rPr spc="5" dirty="0"/>
              <a:t>ь</a:t>
            </a:r>
            <a:r>
              <a:rPr spc="-5" dirty="0"/>
              <a:t>с</a:t>
            </a:r>
            <a:r>
              <a:rPr dirty="0"/>
              <a:t>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62200" y="1945640"/>
            <a:ext cx="5003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0">
              <a:lnSpc>
                <a:spcPct val="100000"/>
              </a:lnSpc>
              <a:spcBef>
                <a:spcPts val="100"/>
              </a:spcBef>
              <a:tabLst>
                <a:tab pos="977900" algn="l"/>
                <a:tab pos="1363980" algn="l"/>
                <a:tab pos="1492250" algn="l"/>
                <a:tab pos="1826260" algn="l"/>
                <a:tab pos="2254885" algn="l"/>
                <a:tab pos="2719705" algn="l"/>
                <a:tab pos="3458210" algn="l"/>
                <a:tab pos="4300220" algn="l"/>
                <a:tab pos="4540250" algn="l"/>
                <a:tab pos="4765675" algn="l"/>
              </a:tabLst>
            </a:pPr>
            <a:r>
              <a:rPr sz="1800" dirty="0">
                <a:latin typeface="Times New Roman"/>
                <a:cs typeface="Times New Roman"/>
              </a:rPr>
              <a:t>вкл</a:t>
            </a:r>
            <a:r>
              <a:rPr sz="1800" spc="-70" dirty="0">
                <a:latin typeface="Times New Roman"/>
                <a:cs typeface="Times New Roman"/>
              </a:rPr>
              <a:t>ю</a:t>
            </a:r>
            <a:r>
              <a:rPr sz="1800" dirty="0">
                <a:latin typeface="Times New Roman"/>
                <a:cs typeface="Times New Roman"/>
              </a:rPr>
              <a:t>ч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є</a:t>
            </a:r>
            <a:r>
              <a:rPr sz="1800" spc="-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ь</a:t>
            </a:r>
            <a:r>
              <a:rPr sz="1800" spc="-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я		в	ро</a:t>
            </a:r>
            <a:r>
              <a:rPr sz="1800" spc="-5" dirty="0">
                <a:latin typeface="Times New Roman"/>
                <a:cs typeface="Times New Roman"/>
              </a:rPr>
              <a:t>б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spc="-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у	</a:t>
            </a:r>
            <a:r>
              <a:rPr sz="1800" spc="5" dirty="0">
                <a:latin typeface="Times New Roman"/>
                <a:cs typeface="Times New Roman"/>
              </a:rPr>
              <a:t>ш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к	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5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7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чі	</a:t>
            </a:r>
            <a:r>
              <a:rPr sz="1800" spc="-5" dirty="0">
                <a:latin typeface="Times New Roman"/>
                <a:cs typeface="Times New Roman"/>
              </a:rPr>
              <a:t>фа</a:t>
            </a:r>
            <a:r>
              <a:rPr sz="1800" dirty="0">
                <a:latin typeface="Times New Roman"/>
                <a:cs typeface="Times New Roman"/>
              </a:rPr>
              <a:t>рш</a:t>
            </a:r>
            <a:r>
              <a:rPr sz="1800" spc="-180" dirty="0">
                <a:latin typeface="Times New Roman"/>
                <a:cs typeface="Times New Roman"/>
              </a:rPr>
              <a:t>у</a:t>
            </a:r>
            <a:r>
              <a:rPr sz="1800" dirty="0">
                <a:latin typeface="Times New Roman"/>
                <a:cs typeface="Times New Roman"/>
              </a:rPr>
              <a:t>,  з</a:t>
            </a:r>
            <a:r>
              <a:rPr sz="1800" spc="-5" dirty="0">
                <a:latin typeface="Times New Roman"/>
                <a:cs typeface="Times New Roman"/>
              </a:rPr>
              <a:t>ас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і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	на	</a:t>
            </a:r>
            <a:r>
              <a:rPr sz="1800" spc="-7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ун</a:t>
            </a:r>
            <a:r>
              <a:rPr sz="1800" spc="-50" dirty="0">
                <a:latin typeface="Times New Roman"/>
                <a:cs typeface="Times New Roman"/>
              </a:rPr>
              <a:t>к</a:t>
            </a:r>
            <a:r>
              <a:rPr sz="1800" spc="-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рі	бор</a:t>
            </a:r>
            <a:r>
              <a:rPr sz="1800" spc="-1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шнопр</a:t>
            </a:r>
            <a:r>
              <a:rPr sz="1800" spc="4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5" dirty="0">
                <a:latin typeface="Times New Roman"/>
                <a:cs typeface="Times New Roman"/>
              </a:rPr>
              <a:t>ю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-7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ч</a:t>
            </a:r>
            <a:r>
              <a:rPr sz="1800" spc="-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м	і	на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49096" y="2494279"/>
            <a:ext cx="651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тістову</a:t>
            </a:r>
            <a:r>
              <a:rPr sz="1800" spc="2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трубку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фаршем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опускається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барабан,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що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штампує.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49096" y="2768600"/>
            <a:ext cx="65157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6144" algn="l"/>
                <a:tab pos="1226820" algn="l"/>
                <a:tab pos="1931670" algn="l"/>
                <a:tab pos="3182620" algn="l"/>
                <a:tab pos="4631055" algn="l"/>
                <a:tab pos="5595620" algn="l"/>
                <a:tab pos="6049010" algn="l"/>
              </a:tabLst>
            </a:pP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spc="-25" dirty="0">
                <a:latin typeface="Times New Roman"/>
                <a:cs typeface="Times New Roman"/>
              </a:rPr>
              <a:t>ру</a:t>
            </a:r>
            <a:r>
              <a:rPr sz="1800" dirty="0">
                <a:latin typeface="Times New Roman"/>
                <a:cs typeface="Times New Roman"/>
              </a:rPr>
              <a:t>б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у	з	т</a:t>
            </a:r>
            <a:r>
              <a:rPr sz="1800" spc="-10" dirty="0">
                <a:latin typeface="Times New Roman"/>
                <a:cs typeface="Times New Roman"/>
              </a:rPr>
              <a:t>і</a:t>
            </a:r>
            <a:r>
              <a:rPr sz="1800" spc="-5" dirty="0">
                <a:latin typeface="Times New Roman"/>
                <a:cs typeface="Times New Roman"/>
              </a:rPr>
              <a:t>с</a:t>
            </a:r>
            <a:r>
              <a:rPr sz="1800" spc="-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у	</a:t>
            </a:r>
            <a:r>
              <a:rPr sz="1800" spc="-25" dirty="0">
                <a:latin typeface="Times New Roman"/>
                <a:cs typeface="Times New Roman"/>
              </a:rPr>
              <a:t>б</a:t>
            </a:r>
            <a:r>
              <a:rPr sz="1800" spc="15" dirty="0">
                <a:latin typeface="Times New Roman"/>
                <a:cs typeface="Times New Roman"/>
              </a:rPr>
              <a:t>е</a:t>
            </a:r>
            <a:r>
              <a:rPr sz="1800" spc="-3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5" dirty="0">
                <a:latin typeface="Times New Roman"/>
                <a:cs typeface="Times New Roman"/>
              </a:rPr>
              <a:t>нн</a:t>
            </a:r>
            <a:r>
              <a:rPr sz="1800" dirty="0">
                <a:latin typeface="Times New Roman"/>
                <a:cs typeface="Times New Roman"/>
              </a:rPr>
              <a:t>о	п</a:t>
            </a:r>
            <a:r>
              <a:rPr sz="1800" spc="-10" dirty="0">
                <a:latin typeface="Times New Roman"/>
                <a:cs typeface="Times New Roman"/>
              </a:rPr>
              <a:t>і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ю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ь	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уш</a:t>
            </a:r>
            <a:r>
              <a:rPr sz="1800" spc="-5" dirty="0">
                <a:latin typeface="Times New Roman"/>
                <a:cs typeface="Times New Roman"/>
              </a:rPr>
              <a:t>і</a:t>
            </a:r>
            <a:r>
              <a:rPr sz="1800" dirty="0">
                <a:latin typeface="Times New Roman"/>
                <a:cs typeface="Times New Roman"/>
              </a:rPr>
              <a:t>,	на	яких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8868" y="3042920"/>
            <a:ext cx="6516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70330" algn="l"/>
                <a:tab pos="1907539" algn="l"/>
                <a:tab pos="2820670" algn="l"/>
                <a:tab pos="2977515" algn="l"/>
                <a:tab pos="3902710" algn="l"/>
                <a:tab pos="3998595" algn="l"/>
                <a:tab pos="4280535" algn="l"/>
                <a:tab pos="4366260" algn="l"/>
                <a:tab pos="5138420" algn="l"/>
                <a:tab pos="5539105" algn="l"/>
                <a:tab pos="6412230" algn="l"/>
              </a:tabLst>
            </a:pP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ід</a:t>
            </a:r>
            <a:r>
              <a:rPr sz="1800" spc="-65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-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єть</a:t>
            </a:r>
            <a:r>
              <a:rPr sz="1800" spc="-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я	ш</a:t>
            </a: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мпу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я	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ни</a:t>
            </a:r>
            <a:r>
              <a:rPr sz="1800" spc="-10" dirty="0">
                <a:latin typeface="Times New Roman"/>
                <a:cs typeface="Times New Roman"/>
              </a:rPr>
              <a:t>к</a:t>
            </a:r>
            <a:r>
              <a:rPr sz="1800" spc="-5" dirty="0">
                <a:latin typeface="Times New Roman"/>
                <a:cs typeface="Times New Roman"/>
              </a:rPr>
              <a:t>і</a:t>
            </a:r>
            <a:r>
              <a:rPr sz="1800" dirty="0">
                <a:latin typeface="Times New Roman"/>
                <a:cs typeface="Times New Roman"/>
              </a:rPr>
              <a:t>в	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бо		п</a:t>
            </a:r>
            <a:r>
              <a:rPr sz="1800" spc="-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льм</a:t>
            </a:r>
            <a:r>
              <a:rPr sz="1800" spc="-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н</a:t>
            </a:r>
            <a:r>
              <a:rPr sz="1800" spc="-5" dirty="0">
                <a:latin typeface="Times New Roman"/>
                <a:cs typeface="Times New Roman"/>
              </a:rPr>
              <a:t>і</a:t>
            </a:r>
            <a:r>
              <a:rPr sz="1800" dirty="0">
                <a:latin typeface="Times New Roman"/>
                <a:cs typeface="Times New Roman"/>
              </a:rPr>
              <a:t>в.	А</a:t>
            </a:r>
            <a:r>
              <a:rPr sz="1800" spc="-10" dirty="0">
                <a:latin typeface="Times New Roman"/>
                <a:cs typeface="Times New Roman"/>
              </a:rPr>
              <a:t>р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уші	з  в</a:t>
            </a:r>
            <a:r>
              <a:rPr sz="1800" spc="-5" dirty="0">
                <a:latin typeface="Times New Roman"/>
                <a:cs typeface="Times New Roman"/>
              </a:rPr>
              <a:t>і</a:t>
            </a:r>
            <a:r>
              <a:rPr sz="1800" dirty="0">
                <a:latin typeface="Times New Roman"/>
                <a:cs typeface="Times New Roman"/>
              </a:rPr>
              <a:t>дш</a:t>
            </a: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мпо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ан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и	в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роб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spc="-10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и	зн</a:t>
            </a:r>
            <a:r>
              <a:rPr sz="1800" spc="-5" dirty="0">
                <a:latin typeface="Times New Roman"/>
                <a:cs typeface="Times New Roman"/>
              </a:rPr>
              <a:t>і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spc="-30" dirty="0">
                <a:latin typeface="Times New Roman"/>
                <a:cs typeface="Times New Roman"/>
              </a:rPr>
              <a:t>ю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ь		зі	</a:t>
            </a:r>
            <a:r>
              <a:rPr sz="1800" spc="-5" dirty="0">
                <a:latin typeface="Times New Roman"/>
                <a:cs typeface="Times New Roman"/>
              </a:rPr>
              <a:t>с</a:t>
            </a: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і</a:t>
            </a:r>
            <a:r>
              <a:rPr sz="1800" dirty="0">
                <a:latin typeface="Times New Roman"/>
                <a:cs typeface="Times New Roman"/>
              </a:rPr>
              <a:t>чки	</a:t>
            </a: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анс</a:t>
            </a:r>
            <a:r>
              <a:rPr sz="1800" dirty="0">
                <a:latin typeface="Times New Roman"/>
                <a:cs typeface="Times New Roman"/>
              </a:rPr>
              <a:t>по</a:t>
            </a:r>
            <a:r>
              <a:rPr sz="1800" spc="-2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-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48639" y="3591559"/>
            <a:ext cx="6516370" cy="286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укладають</a:t>
            </a:r>
            <a:r>
              <a:rPr sz="1800" dirty="0">
                <a:latin typeface="Times New Roman"/>
                <a:cs typeface="Times New Roman"/>
              </a:rPr>
              <a:t> 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пересувний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стелаж,</a:t>
            </a:r>
            <a:r>
              <a:rPr sz="1800" dirty="0">
                <a:latin typeface="Times New Roman"/>
                <a:cs typeface="Times New Roman"/>
              </a:rPr>
              <a:t> 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потім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направляють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морозильну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камеру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заморожування</a:t>
            </a:r>
            <a:r>
              <a:rPr sz="1800" spc="-5" dirty="0">
                <a:latin typeface="Times New Roman"/>
                <a:cs typeface="Times New Roman"/>
              </a:rPr>
              <a:t> або</a:t>
            </a:r>
            <a:r>
              <a:rPr sz="1800" dirty="0">
                <a:latin typeface="Times New Roman"/>
                <a:cs typeface="Times New Roman"/>
              </a:rPr>
              <a:t> 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гарячий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цех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доприготування.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Не </a:t>
            </a:r>
            <a:r>
              <a:rPr sz="1800" spc="-10" dirty="0">
                <a:latin typeface="Times New Roman"/>
                <a:cs typeface="Times New Roman"/>
              </a:rPr>
              <a:t>заморожені </a:t>
            </a:r>
            <a:r>
              <a:rPr sz="1800" spc="-5" dirty="0">
                <a:latin typeface="Times New Roman"/>
                <a:cs typeface="Times New Roman"/>
              </a:rPr>
              <a:t>вареники або пельмені </a:t>
            </a:r>
            <a:r>
              <a:rPr sz="1800" spc="-10" dirty="0">
                <a:latin typeface="Times New Roman"/>
                <a:cs typeface="Times New Roman"/>
              </a:rPr>
              <a:t>«зрізують»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0" dirty="0">
                <a:latin typeface="Times New Roman"/>
                <a:cs typeface="Times New Roman"/>
              </a:rPr>
              <a:t>підкладного </a:t>
            </a:r>
            <a:r>
              <a:rPr sz="1800" spc="-5" dirty="0">
                <a:latin typeface="Times New Roman"/>
                <a:cs typeface="Times New Roman"/>
              </a:rPr>
              <a:t> аркуша </a:t>
            </a:r>
            <a:r>
              <a:rPr sz="1800" spc="-10" dirty="0">
                <a:latin typeface="Times New Roman"/>
                <a:cs typeface="Times New Roman"/>
              </a:rPr>
              <a:t>тонким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0" dirty="0">
                <a:latin typeface="Times New Roman"/>
                <a:cs typeface="Times New Roman"/>
              </a:rPr>
              <a:t>вузьким </a:t>
            </a:r>
            <a:r>
              <a:rPr sz="1800" spc="-15" dirty="0">
                <a:latin typeface="Times New Roman"/>
                <a:cs typeface="Times New Roman"/>
              </a:rPr>
              <a:t>полотном ножем. Заморожені </a:t>
            </a:r>
            <a:r>
              <a:rPr sz="1800" spc="-10" dirty="0">
                <a:latin typeface="Times New Roman"/>
                <a:cs typeface="Times New Roman"/>
              </a:rPr>
              <a:t>вареники </a:t>
            </a:r>
            <a:r>
              <a:rPr sz="1800" spc="-5" dirty="0">
                <a:latin typeface="Times New Roman"/>
                <a:cs typeface="Times New Roman"/>
              </a:rPr>
              <a:t> або пельмені </a:t>
            </a:r>
            <a:r>
              <a:rPr sz="1800" spc="-10" dirty="0">
                <a:latin typeface="Times New Roman"/>
                <a:cs typeface="Times New Roman"/>
              </a:rPr>
              <a:t>знімають </a:t>
            </a:r>
            <a:r>
              <a:rPr sz="1800" spc="-5" dirty="0">
                <a:latin typeface="Times New Roman"/>
                <a:cs typeface="Times New Roman"/>
              </a:rPr>
              <a:t>із аркуша </a:t>
            </a: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25" dirty="0">
                <a:latin typeface="Times New Roman"/>
                <a:cs typeface="Times New Roman"/>
              </a:rPr>
              <a:t>легкому </a:t>
            </a:r>
            <a:r>
              <a:rPr sz="1800" spc="-30" dirty="0">
                <a:latin typeface="Times New Roman"/>
                <a:cs typeface="Times New Roman"/>
              </a:rPr>
              <a:t>ударі </a:t>
            </a:r>
            <a:r>
              <a:rPr sz="1800" dirty="0">
                <a:latin typeface="Times New Roman"/>
                <a:cs typeface="Times New Roman"/>
              </a:rPr>
              <a:t>останнього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твердому</a:t>
            </a:r>
            <a:r>
              <a:rPr sz="1800" spc="-5" dirty="0">
                <a:latin typeface="Times New Roman"/>
                <a:cs typeface="Times New Roman"/>
              </a:rPr>
              <a:t> предметі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(кришці</a:t>
            </a:r>
            <a:r>
              <a:rPr sz="1800" spc="-10" dirty="0">
                <a:latin typeface="Times New Roman"/>
                <a:cs typeface="Times New Roman"/>
              </a:rPr>
              <a:t> стола).</a:t>
            </a:r>
            <a:endParaRPr sz="1800">
              <a:latin typeface="Times New Roman"/>
              <a:cs typeface="Times New Roman"/>
            </a:endParaRPr>
          </a:p>
          <a:p>
            <a:pPr marL="462915" algn="just">
              <a:lnSpc>
                <a:spcPct val="100000"/>
              </a:lnSpc>
              <a:spcBef>
                <a:spcPts val="125"/>
              </a:spcBef>
            </a:pPr>
            <a:r>
              <a:rPr sz="1800" spc="-5" dirty="0">
                <a:latin typeface="Times New Roman"/>
                <a:cs typeface="Times New Roman"/>
              </a:rPr>
              <a:t>Варенично-пельменну</a:t>
            </a:r>
            <a:r>
              <a:rPr sz="1800" spc="7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машину</a:t>
            </a:r>
            <a:r>
              <a:rPr sz="1800" spc="115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комплектують</a:t>
            </a:r>
            <a:r>
              <a:rPr sz="1800" spc="11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змінними</a:t>
            </a:r>
            <a:endParaRPr sz="1800">
              <a:latin typeface="Times New Roman"/>
              <a:cs typeface="Times New Roman"/>
            </a:endParaRPr>
          </a:p>
          <a:p>
            <a:pPr marL="12700" marR="155575" algn="just">
              <a:lnSpc>
                <a:spcPct val="114999"/>
              </a:lnSpc>
            </a:pPr>
            <a:r>
              <a:rPr sz="1800" spc="-5" dirty="0">
                <a:latin typeface="Times New Roman"/>
                <a:cs typeface="Times New Roman"/>
              </a:rPr>
              <a:t>насадками</a:t>
            </a:r>
            <a:r>
              <a:rPr sz="1800" dirty="0">
                <a:latin typeface="Times New Roman"/>
                <a:cs typeface="Times New Roman"/>
              </a:rPr>
              <a:t> 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барабаном,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що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штампує,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виготовлення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пельменів, 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також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250 </a:t>
            </a:r>
            <a:r>
              <a:rPr sz="1800" spc="-5" dirty="0">
                <a:latin typeface="Times New Roman"/>
                <a:cs typeface="Times New Roman"/>
              </a:rPr>
              <a:t>підкладними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аркушами.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26" y="1345"/>
            <a:ext cx="8988425" cy="6365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6350" indent="440690" algn="just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latin typeface="Times New Roman"/>
                <a:cs typeface="Times New Roman"/>
              </a:rPr>
              <a:t>Дозатор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крему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ДК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Призначений</a:t>
            </a:r>
            <a:r>
              <a:rPr sz="1600" spc="-5" dirty="0">
                <a:latin typeface="Times New Roman"/>
                <a:cs typeface="Times New Roman"/>
              </a:rPr>
              <a:t> для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наповнення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кремом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трубочок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із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заварного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тіста.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Використається </a:t>
            </a:r>
            <a:r>
              <a:rPr sz="1600" dirty="0">
                <a:latin typeface="Times New Roman"/>
                <a:cs typeface="Times New Roman"/>
              </a:rPr>
              <a:t>в </a:t>
            </a:r>
            <a:r>
              <a:rPr sz="1600" spc="-10" dirty="0">
                <a:latin typeface="Times New Roman"/>
                <a:cs typeface="Times New Roman"/>
              </a:rPr>
              <a:t>кондитерських цехах </a:t>
            </a:r>
            <a:r>
              <a:rPr sz="1600" dirty="0">
                <a:latin typeface="Times New Roman"/>
                <a:cs typeface="Times New Roman"/>
              </a:rPr>
              <a:t>підприємств </a:t>
            </a:r>
            <a:r>
              <a:rPr sz="1600" spc="-15" dirty="0">
                <a:latin typeface="Times New Roman"/>
                <a:cs typeface="Times New Roman"/>
              </a:rPr>
              <a:t>громадського </a:t>
            </a:r>
            <a:r>
              <a:rPr sz="1600" spc="-10" dirty="0">
                <a:latin typeface="Times New Roman"/>
                <a:cs typeface="Times New Roman"/>
              </a:rPr>
              <a:t>харчування. Виконаний </a:t>
            </a:r>
            <a:r>
              <a:rPr sz="1600" dirty="0">
                <a:latin typeface="Times New Roman"/>
                <a:cs typeface="Times New Roman"/>
              </a:rPr>
              <a:t>у </a:t>
            </a:r>
            <a:r>
              <a:rPr sz="1600" spc="-15" dirty="0">
                <a:latin typeface="Times New Roman"/>
                <a:cs typeface="Times New Roman"/>
              </a:rPr>
              <a:t>вигляді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настільної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машини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індивідуальним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приводом.</a:t>
            </a:r>
            <a:endParaRPr sz="1600">
              <a:latin typeface="Times New Roman"/>
              <a:cs typeface="Times New Roman"/>
            </a:endParaRPr>
          </a:p>
          <a:p>
            <a:pPr marL="13335" marR="26670" indent="440690" algn="just">
              <a:lnSpc>
                <a:spcPts val="1920"/>
              </a:lnSpc>
              <a:spcBef>
                <a:spcPts val="65"/>
              </a:spcBef>
            </a:pPr>
            <a:r>
              <a:rPr sz="1600" spc="-5" dirty="0">
                <a:latin typeface="Times New Roman"/>
                <a:cs typeface="Times New Roman"/>
              </a:rPr>
              <a:t>Складається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із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привода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електродвигуном,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підстави,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що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дозує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пристрою,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бачка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для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крему, 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механізму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регулювання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дози,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захисного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кожуха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електрощита.</a:t>
            </a:r>
            <a:endParaRPr sz="1600">
              <a:latin typeface="Times New Roman"/>
              <a:cs typeface="Times New Roman"/>
            </a:endParaRPr>
          </a:p>
          <a:p>
            <a:pPr marL="13335" marR="5715" indent="440690" algn="just">
              <a:lnSpc>
                <a:spcPts val="1920"/>
              </a:lnSpc>
            </a:pPr>
            <a:r>
              <a:rPr sz="1600" dirty="0">
                <a:latin typeface="Times New Roman"/>
                <a:cs typeface="Times New Roman"/>
              </a:rPr>
              <a:t>У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корпусі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дозуючого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пристрою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13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розміщений</a:t>
            </a:r>
            <a:r>
              <a:rPr sz="1600" dirty="0">
                <a:latin typeface="Times New Roman"/>
                <a:cs typeface="Times New Roman"/>
              </a:rPr>
              <a:t> поршень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11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кран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14,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призначений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для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почергового </a:t>
            </a:r>
            <a:r>
              <a:rPr sz="1600" spc="-5" dirty="0">
                <a:latin typeface="Times New Roman"/>
                <a:cs typeface="Times New Roman"/>
              </a:rPr>
              <a:t>з'єднання </a:t>
            </a:r>
            <a:r>
              <a:rPr sz="1600" dirty="0">
                <a:latin typeface="Times New Roman"/>
                <a:cs typeface="Times New Roman"/>
              </a:rPr>
              <a:t>під </a:t>
            </a:r>
            <a:r>
              <a:rPr sz="1600" spc="-5" dirty="0">
                <a:latin typeface="Times New Roman"/>
                <a:cs typeface="Times New Roman"/>
              </a:rPr>
              <a:t>поршневого простору </a:t>
            </a:r>
            <a:r>
              <a:rPr sz="1600" dirty="0">
                <a:latin typeface="Times New Roman"/>
                <a:cs typeface="Times New Roman"/>
              </a:rPr>
              <a:t>з </a:t>
            </a:r>
            <a:r>
              <a:rPr sz="1600" spc="-35" dirty="0">
                <a:latin typeface="Times New Roman"/>
                <a:cs typeface="Times New Roman"/>
              </a:rPr>
              <a:t>бачком </a:t>
            </a:r>
            <a:r>
              <a:rPr sz="1600" spc="-5" dirty="0">
                <a:latin typeface="Times New Roman"/>
                <a:cs typeface="Times New Roman"/>
              </a:rPr>
              <a:t>для </a:t>
            </a:r>
            <a:r>
              <a:rPr sz="1600" dirty="0">
                <a:latin typeface="Times New Roman"/>
                <a:cs typeface="Times New Roman"/>
              </a:rPr>
              <a:t>крему й </a:t>
            </a:r>
            <a:r>
              <a:rPr sz="1600" spc="-10" dirty="0">
                <a:latin typeface="Times New Roman"/>
                <a:cs typeface="Times New Roman"/>
              </a:rPr>
              <a:t>штуцером. </a:t>
            </a:r>
            <a:r>
              <a:rPr sz="1600" spc="-5" dirty="0">
                <a:latin typeface="Times New Roman"/>
                <a:cs typeface="Times New Roman"/>
              </a:rPr>
              <a:t>Штуцер постачений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двома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насадками</a:t>
            </a:r>
            <a:r>
              <a:rPr sz="1600" dirty="0">
                <a:latin typeface="Times New Roman"/>
                <a:cs typeface="Times New Roman"/>
              </a:rPr>
              <a:t> 15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для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видавлювання</a:t>
            </a:r>
            <a:r>
              <a:rPr sz="1600" spc="-5" dirty="0">
                <a:latin typeface="Times New Roman"/>
                <a:cs typeface="Times New Roman"/>
              </a:rPr>
              <a:t> крему</a:t>
            </a:r>
            <a:r>
              <a:rPr sz="1600" dirty="0">
                <a:latin typeface="Times New Roman"/>
                <a:cs typeface="Times New Roman"/>
              </a:rPr>
              <a:t> 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заготівлю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тістечка.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</a:t>
            </a:r>
            <a:r>
              <a:rPr sz="1600" spc="-5" dirty="0">
                <a:latin typeface="Times New Roman"/>
                <a:cs typeface="Times New Roman"/>
              </a:rPr>
              <a:t> торці</a:t>
            </a:r>
            <a:r>
              <a:rPr sz="1600" dirty="0">
                <a:latin typeface="Times New Roman"/>
                <a:cs typeface="Times New Roman"/>
              </a:rPr>
              <a:t> крана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закріплений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сигналізатор </a:t>
            </a:r>
            <a:r>
              <a:rPr sz="1600" spc="-15" dirty="0">
                <a:latin typeface="Times New Roman"/>
                <a:cs typeface="Times New Roman"/>
              </a:rPr>
              <a:t>видачі </a:t>
            </a:r>
            <a:r>
              <a:rPr sz="1600" spc="-30" dirty="0">
                <a:latin typeface="Times New Roman"/>
                <a:cs typeface="Times New Roman"/>
              </a:rPr>
              <a:t>крему, </a:t>
            </a:r>
            <a:r>
              <a:rPr sz="1600" spc="-5" dirty="0">
                <a:latin typeface="Times New Roman"/>
                <a:cs typeface="Times New Roman"/>
              </a:rPr>
              <a:t>пофарбований </a:t>
            </a:r>
            <a:r>
              <a:rPr sz="1600" dirty="0">
                <a:latin typeface="Times New Roman"/>
                <a:cs typeface="Times New Roman"/>
              </a:rPr>
              <a:t>у </a:t>
            </a:r>
            <a:r>
              <a:rPr sz="1600" spc="-5" dirty="0">
                <a:latin typeface="Times New Roman"/>
                <a:cs typeface="Times New Roman"/>
              </a:rPr>
              <a:t>білий </a:t>
            </a:r>
            <a:r>
              <a:rPr sz="1600" dirty="0">
                <a:latin typeface="Times New Roman"/>
                <a:cs typeface="Times New Roman"/>
              </a:rPr>
              <a:t>і </a:t>
            </a:r>
            <a:r>
              <a:rPr sz="1600" spc="-5" dirty="0">
                <a:latin typeface="Times New Roman"/>
                <a:cs typeface="Times New Roman"/>
              </a:rPr>
              <a:t>червоний </a:t>
            </a:r>
            <a:r>
              <a:rPr sz="1600" spc="-15" dirty="0">
                <a:latin typeface="Times New Roman"/>
                <a:cs typeface="Times New Roman"/>
              </a:rPr>
              <a:t>кольори. </a:t>
            </a:r>
            <a:r>
              <a:rPr sz="1600" spc="-5" dirty="0">
                <a:latin typeface="Times New Roman"/>
                <a:cs typeface="Times New Roman"/>
              </a:rPr>
              <a:t>Для запобігання осьового </a:t>
            </a:r>
            <a:r>
              <a:rPr sz="1600" spc="-20" dirty="0">
                <a:latin typeface="Times New Roman"/>
                <a:cs typeface="Times New Roman"/>
              </a:rPr>
              <a:t>зсуву 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крана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корпусі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дозуючого</a:t>
            </a:r>
            <a:r>
              <a:rPr sz="1600" dirty="0">
                <a:latin typeface="Times New Roman"/>
                <a:cs typeface="Times New Roman"/>
              </a:rPr>
              <a:t> пристрою </a:t>
            </a:r>
            <a:r>
              <a:rPr sz="1600" spc="-5" dirty="0">
                <a:latin typeface="Times New Roman"/>
                <a:cs typeface="Times New Roman"/>
              </a:rPr>
              <a:t>встановлений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обмежник. </a:t>
            </a:r>
            <a:r>
              <a:rPr sz="1600" spc="-15" dirty="0">
                <a:latin typeface="Times New Roman"/>
                <a:cs typeface="Times New Roman"/>
              </a:rPr>
              <a:t>Корпус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кріпиться </a:t>
            </a:r>
            <a:r>
              <a:rPr sz="1600" dirty="0">
                <a:latin typeface="Times New Roman"/>
                <a:cs typeface="Times New Roman"/>
              </a:rPr>
              <a:t>до підстави.</a:t>
            </a:r>
            <a:endParaRPr sz="1600">
              <a:latin typeface="Times New Roman"/>
              <a:cs typeface="Times New Roman"/>
            </a:endParaRPr>
          </a:p>
          <a:p>
            <a:pPr marL="455295" algn="just">
              <a:lnSpc>
                <a:spcPts val="1855"/>
              </a:lnSpc>
            </a:pPr>
            <a:r>
              <a:rPr sz="1600" dirty="0">
                <a:latin typeface="Times New Roman"/>
                <a:cs typeface="Times New Roman"/>
              </a:rPr>
              <a:t>У</a:t>
            </a:r>
            <a:r>
              <a:rPr sz="1600" spc="3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бачку</a:t>
            </a:r>
            <a:r>
              <a:rPr sz="1600" spc="29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перебуває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поплавець</a:t>
            </a:r>
            <a:r>
              <a:rPr sz="1600" spc="2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12</a:t>
            </a:r>
            <a:r>
              <a:rPr sz="1600" spc="2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показником</a:t>
            </a:r>
            <a:r>
              <a:rPr sz="1600" spc="3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рівня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крему.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Показник</a:t>
            </a:r>
            <a:r>
              <a:rPr sz="1600" spc="3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виступає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над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кришкою,</a:t>
            </a:r>
            <a:endParaRPr sz="1600">
              <a:latin typeface="Times New Roman"/>
              <a:cs typeface="Times New Roman"/>
            </a:endParaRPr>
          </a:p>
          <a:p>
            <a:pPr marL="13335" algn="just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верхня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частина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його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пофарбована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червоні </a:t>
            </a:r>
            <a:r>
              <a:rPr sz="1600" spc="-15" dirty="0">
                <a:latin typeface="Times New Roman"/>
                <a:cs typeface="Times New Roman"/>
              </a:rPr>
              <a:t>кольори.</a:t>
            </a:r>
            <a:endParaRPr sz="1600">
              <a:latin typeface="Times New Roman"/>
              <a:cs typeface="Times New Roman"/>
            </a:endParaRPr>
          </a:p>
          <a:p>
            <a:pPr marL="12700" marR="5715" indent="441959" algn="just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Приводним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пристроєм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дозатора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служить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електродвигун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5,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з'єднаний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клинопасовою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передачею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із </a:t>
            </a:r>
            <a:r>
              <a:rPr sz="1600" spc="-5" dirty="0">
                <a:latin typeface="Times New Roman"/>
                <a:cs typeface="Times New Roman"/>
              </a:rPr>
              <a:t>черв'ячним </a:t>
            </a:r>
            <a:r>
              <a:rPr sz="1600" spc="-15" dirty="0">
                <a:latin typeface="Times New Roman"/>
                <a:cs typeface="Times New Roman"/>
              </a:rPr>
              <a:t>редуктором </a:t>
            </a:r>
            <a:r>
              <a:rPr sz="1600" dirty="0">
                <a:latin typeface="Times New Roman"/>
                <a:cs typeface="Times New Roman"/>
              </a:rPr>
              <a:t>3. На </a:t>
            </a:r>
            <a:r>
              <a:rPr sz="1600" spc="-5" dirty="0">
                <a:latin typeface="Times New Roman"/>
                <a:cs typeface="Times New Roman"/>
              </a:rPr>
              <a:t>вихідному валу </a:t>
            </a:r>
            <a:r>
              <a:rPr sz="1600" spc="-10" dirty="0">
                <a:latin typeface="Times New Roman"/>
                <a:cs typeface="Times New Roman"/>
              </a:rPr>
              <a:t>редуктора </a:t>
            </a:r>
            <a:r>
              <a:rPr sz="1600" spc="-5" dirty="0">
                <a:latin typeface="Times New Roman"/>
                <a:cs typeface="Times New Roman"/>
              </a:rPr>
              <a:t>розташовані </a:t>
            </a:r>
            <a:r>
              <a:rPr sz="1600" spc="-10" dirty="0">
                <a:latin typeface="Times New Roman"/>
                <a:cs typeface="Times New Roman"/>
              </a:rPr>
              <a:t>два </a:t>
            </a:r>
            <a:r>
              <a:rPr sz="1600" spc="-25" dirty="0">
                <a:latin typeface="Times New Roman"/>
                <a:cs typeface="Times New Roman"/>
              </a:rPr>
              <a:t>кулачки </a:t>
            </a:r>
            <a:r>
              <a:rPr sz="1600" dirty="0">
                <a:latin typeface="Times New Roman"/>
                <a:cs typeface="Times New Roman"/>
              </a:rPr>
              <a:t>(2 і 7) і </a:t>
            </a:r>
            <a:r>
              <a:rPr sz="1600" spc="-5" dirty="0">
                <a:latin typeface="Times New Roman"/>
                <a:cs typeface="Times New Roman"/>
              </a:rPr>
              <a:t>палець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кривошипа</a:t>
            </a:r>
            <a:r>
              <a:rPr sz="1600" dirty="0">
                <a:latin typeface="Times New Roman"/>
                <a:cs typeface="Times New Roman"/>
              </a:rPr>
              <a:t> 1.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Кривошипно-шатунний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механізм</a:t>
            </a:r>
            <a:r>
              <a:rPr sz="1600" spc="-5" dirty="0">
                <a:latin typeface="Times New Roman"/>
                <a:cs typeface="Times New Roman"/>
              </a:rPr>
              <a:t> служить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приводним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пристроєм</a:t>
            </a:r>
            <a:r>
              <a:rPr sz="1600" spc="4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крана.</a:t>
            </a:r>
            <a:r>
              <a:rPr sz="1600" spc="40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Шатун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з'єднаний із </a:t>
            </a:r>
            <a:r>
              <a:rPr sz="1600" spc="-5" dirty="0">
                <a:latin typeface="Times New Roman"/>
                <a:cs typeface="Times New Roman"/>
              </a:rPr>
              <a:t>краном підпружиненним </a:t>
            </a:r>
            <a:r>
              <a:rPr sz="1600" dirty="0">
                <a:latin typeface="Times New Roman"/>
                <a:cs typeface="Times New Roman"/>
              </a:rPr>
              <a:t>пальцем. </a:t>
            </a:r>
            <a:r>
              <a:rPr sz="1600" spc="-40" dirty="0">
                <a:latin typeface="Times New Roman"/>
                <a:cs typeface="Times New Roman"/>
              </a:rPr>
              <a:t>Кулачок </a:t>
            </a:r>
            <a:r>
              <a:rPr sz="1600" dirty="0">
                <a:latin typeface="Times New Roman"/>
                <a:cs typeface="Times New Roman"/>
              </a:rPr>
              <a:t>7 </a:t>
            </a:r>
            <a:r>
              <a:rPr sz="1600" spc="-5" dirty="0">
                <a:latin typeface="Times New Roman"/>
                <a:cs typeface="Times New Roman"/>
              </a:rPr>
              <a:t>за </a:t>
            </a:r>
            <a:r>
              <a:rPr sz="1600" spc="-10" dirty="0">
                <a:latin typeface="Times New Roman"/>
                <a:cs typeface="Times New Roman"/>
              </a:rPr>
              <a:t>допомогою </a:t>
            </a:r>
            <a:r>
              <a:rPr sz="1600" spc="-15" dirty="0">
                <a:latin typeface="Times New Roman"/>
                <a:cs typeface="Times New Roman"/>
              </a:rPr>
              <a:t>важеля </a:t>
            </a:r>
            <a:r>
              <a:rPr sz="1600" dirty="0">
                <a:latin typeface="Times New Roman"/>
                <a:cs typeface="Times New Roman"/>
              </a:rPr>
              <a:t>з'єднаний із </a:t>
            </a:r>
            <a:r>
              <a:rPr sz="1600" spc="-15" dirty="0">
                <a:latin typeface="Times New Roman"/>
                <a:cs typeface="Times New Roman"/>
              </a:rPr>
              <a:t>шатуном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поршня. </a:t>
            </a:r>
            <a:r>
              <a:rPr sz="1600" spc="-5" dirty="0">
                <a:latin typeface="Times New Roman"/>
                <a:cs typeface="Times New Roman"/>
              </a:rPr>
              <a:t>Замикання </a:t>
            </a:r>
            <a:r>
              <a:rPr sz="1600" spc="-20" dirty="0">
                <a:latin typeface="Times New Roman"/>
                <a:cs typeface="Times New Roman"/>
              </a:rPr>
              <a:t>важільно-кулачкового </a:t>
            </a:r>
            <a:r>
              <a:rPr sz="1600" spc="-10" dirty="0">
                <a:latin typeface="Times New Roman"/>
                <a:cs typeface="Times New Roman"/>
              </a:rPr>
              <a:t>механізму </a:t>
            </a:r>
            <a:r>
              <a:rPr sz="1600" spc="-5" dirty="0">
                <a:latin typeface="Times New Roman"/>
                <a:cs typeface="Times New Roman"/>
              </a:rPr>
              <a:t>здійснюється пружинами </a:t>
            </a:r>
            <a:r>
              <a:rPr sz="1600" dirty="0">
                <a:latin typeface="Times New Roman"/>
                <a:cs typeface="Times New Roman"/>
              </a:rPr>
              <a:t>17. </a:t>
            </a:r>
            <a:r>
              <a:rPr sz="1600" spc="-40" dirty="0">
                <a:latin typeface="Times New Roman"/>
                <a:cs typeface="Times New Roman"/>
              </a:rPr>
              <a:t>Кулачок </a:t>
            </a:r>
            <a:r>
              <a:rPr sz="1600" dirty="0">
                <a:latin typeface="Times New Roman"/>
                <a:cs typeface="Times New Roman"/>
              </a:rPr>
              <a:t>2 </a:t>
            </a:r>
            <a:r>
              <a:rPr sz="1600" spc="-5" dirty="0">
                <a:latin typeface="Times New Roman"/>
                <a:cs typeface="Times New Roman"/>
              </a:rPr>
              <a:t>управляє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важелем,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одному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кінці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якого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перебувають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щуп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тяга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16,</a:t>
            </a:r>
            <a:r>
              <a:rPr sz="1600" dirty="0">
                <a:latin typeface="Times New Roman"/>
                <a:cs typeface="Times New Roman"/>
              </a:rPr>
              <a:t> з'єднана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допомогою</a:t>
            </a:r>
            <a:r>
              <a:rPr sz="1600" spc="-5" dirty="0">
                <a:latin typeface="Times New Roman"/>
                <a:cs typeface="Times New Roman"/>
              </a:rPr>
              <a:t> вилки</a:t>
            </a:r>
            <a:r>
              <a:rPr sz="1600" dirty="0">
                <a:latin typeface="Times New Roman"/>
                <a:cs typeface="Times New Roman"/>
              </a:rPr>
              <a:t> й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регулювальної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гайки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гальмовою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стрічкою.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Інший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кінець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важеля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взаємодіє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мікро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вимикачем,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призначеним для </a:t>
            </a:r>
            <a:r>
              <a:rPr sz="1600" spc="-10" dirty="0">
                <a:latin typeface="Times New Roman"/>
                <a:cs typeface="Times New Roman"/>
              </a:rPr>
              <a:t>відключення </a:t>
            </a:r>
            <a:r>
              <a:rPr sz="1600" spc="-5" dirty="0">
                <a:latin typeface="Times New Roman"/>
                <a:cs typeface="Times New Roman"/>
              </a:rPr>
              <a:t>електродвигуна </a:t>
            </a:r>
            <a:r>
              <a:rPr sz="1600" dirty="0">
                <a:latin typeface="Times New Roman"/>
                <a:cs typeface="Times New Roman"/>
              </a:rPr>
              <a:t>при відсутності </a:t>
            </a:r>
            <a:r>
              <a:rPr sz="1600" spc="-10" dirty="0">
                <a:latin typeface="Times New Roman"/>
                <a:cs typeface="Times New Roman"/>
              </a:rPr>
              <a:t>заготівлі тістечка </a:t>
            </a:r>
            <a:r>
              <a:rPr sz="1600" dirty="0">
                <a:latin typeface="Times New Roman"/>
                <a:cs typeface="Times New Roman"/>
              </a:rPr>
              <a:t>в </a:t>
            </a:r>
            <a:r>
              <a:rPr sz="1600" spc="-5" dirty="0">
                <a:latin typeface="Times New Roman"/>
                <a:cs typeface="Times New Roman"/>
              </a:rPr>
              <a:t>момент </a:t>
            </a:r>
            <a:r>
              <a:rPr sz="1600" spc="-15" dirty="0">
                <a:latin typeface="Times New Roman"/>
                <a:cs typeface="Times New Roman"/>
              </a:rPr>
              <a:t>видачі </a:t>
            </a:r>
            <a:r>
              <a:rPr sz="1600" spc="-5" dirty="0">
                <a:latin typeface="Times New Roman"/>
                <a:cs typeface="Times New Roman"/>
              </a:rPr>
              <a:t>дози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крему.</a:t>
            </a:r>
            <a:endParaRPr sz="1600">
              <a:latin typeface="Times New Roman"/>
              <a:cs typeface="Times New Roman"/>
            </a:endParaRPr>
          </a:p>
          <a:p>
            <a:pPr marL="13970" marR="5080" indent="440690" algn="just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Основна частина </a:t>
            </a:r>
            <a:r>
              <a:rPr sz="1600" spc="-10" dirty="0">
                <a:latin typeface="Times New Roman"/>
                <a:cs typeface="Times New Roman"/>
              </a:rPr>
              <a:t>механізму регулювання </a:t>
            </a:r>
            <a:r>
              <a:rPr sz="1600" spc="-5" dirty="0">
                <a:latin typeface="Times New Roman"/>
                <a:cs typeface="Times New Roman"/>
              </a:rPr>
              <a:t>дози крему </a:t>
            </a:r>
            <a:r>
              <a:rPr sz="1600" dirty="0">
                <a:latin typeface="Times New Roman"/>
                <a:cs typeface="Times New Roman"/>
              </a:rPr>
              <a:t>- </a:t>
            </a:r>
            <a:r>
              <a:rPr sz="1600" spc="-10" dirty="0">
                <a:latin typeface="Times New Roman"/>
                <a:cs typeface="Times New Roman"/>
              </a:rPr>
              <a:t>регульований </a:t>
            </a:r>
            <a:r>
              <a:rPr sz="1600" dirty="0">
                <a:latin typeface="Times New Roman"/>
                <a:cs typeface="Times New Roman"/>
              </a:rPr>
              <a:t>упор </a:t>
            </a:r>
            <a:r>
              <a:rPr sz="1600" spc="-5" dirty="0">
                <a:latin typeface="Times New Roman"/>
                <a:cs typeface="Times New Roman"/>
              </a:rPr>
              <a:t>8, що </a:t>
            </a:r>
            <a:r>
              <a:rPr sz="1600" dirty="0">
                <a:latin typeface="Times New Roman"/>
                <a:cs typeface="Times New Roman"/>
              </a:rPr>
              <a:t>є </a:t>
            </a:r>
            <a:r>
              <a:rPr sz="1600" spc="-15" dirty="0">
                <a:latin typeface="Times New Roman"/>
                <a:cs typeface="Times New Roman"/>
              </a:rPr>
              <a:t>обмежником </a:t>
            </a:r>
            <a:r>
              <a:rPr sz="1600" spc="-10" dirty="0">
                <a:latin typeface="Times New Roman"/>
                <a:cs typeface="Times New Roman"/>
              </a:rPr>
              <a:t> зворотного </a:t>
            </a:r>
            <a:r>
              <a:rPr sz="1600" spc="-30" dirty="0">
                <a:latin typeface="Times New Roman"/>
                <a:cs typeface="Times New Roman"/>
              </a:rPr>
              <a:t>ходу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поршня. </a:t>
            </a:r>
            <a:r>
              <a:rPr sz="1600" spc="-20" dirty="0">
                <a:latin typeface="Times New Roman"/>
                <a:cs typeface="Times New Roman"/>
              </a:rPr>
              <a:t>Рукоятка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10, що </a:t>
            </a:r>
            <a:r>
              <a:rPr sz="1600" spc="-15" dirty="0">
                <a:latin typeface="Times New Roman"/>
                <a:cs typeface="Times New Roman"/>
              </a:rPr>
              <a:t>регулює положення </a:t>
            </a:r>
            <a:r>
              <a:rPr sz="1600" spc="-30" dirty="0">
                <a:latin typeface="Times New Roman"/>
                <a:cs typeface="Times New Roman"/>
              </a:rPr>
              <a:t>упору,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винесена </a:t>
            </a:r>
            <a:r>
              <a:rPr sz="1600" dirty="0">
                <a:latin typeface="Times New Roman"/>
                <a:cs typeface="Times New Roman"/>
              </a:rPr>
              <a:t>на </a:t>
            </a:r>
            <a:r>
              <a:rPr sz="1600" spc="-5" dirty="0">
                <a:latin typeface="Times New Roman"/>
                <a:cs typeface="Times New Roman"/>
              </a:rPr>
              <a:t>передню </a:t>
            </a:r>
            <a:r>
              <a:rPr sz="1600" spc="-10" dirty="0">
                <a:latin typeface="Times New Roman"/>
                <a:cs typeface="Times New Roman"/>
              </a:rPr>
              <a:t>стінку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кожуха. </a:t>
            </a:r>
            <a:r>
              <a:rPr sz="1600" dirty="0">
                <a:latin typeface="Times New Roman"/>
                <a:cs typeface="Times New Roman"/>
              </a:rPr>
              <a:t>З </a:t>
            </a:r>
            <a:r>
              <a:rPr sz="1600" spc="-10" dirty="0">
                <a:latin typeface="Times New Roman"/>
                <a:cs typeface="Times New Roman"/>
              </a:rPr>
              <a:t>упором </a:t>
            </a:r>
            <a:r>
              <a:rPr sz="1600" dirty="0">
                <a:latin typeface="Times New Roman"/>
                <a:cs typeface="Times New Roman"/>
              </a:rPr>
              <a:t>з'єднаний стрілець-показник 9, </a:t>
            </a:r>
            <a:r>
              <a:rPr sz="1600" spc="-5" dirty="0">
                <a:latin typeface="Times New Roman"/>
                <a:cs typeface="Times New Roman"/>
              </a:rPr>
              <a:t>розташована проти вікна </a:t>
            </a:r>
            <a:r>
              <a:rPr sz="1600" dirty="0">
                <a:latin typeface="Times New Roman"/>
                <a:cs typeface="Times New Roman"/>
              </a:rPr>
              <a:t>зі </a:t>
            </a:r>
            <a:r>
              <a:rPr sz="1600" spc="-5" dirty="0">
                <a:latin typeface="Times New Roman"/>
                <a:cs typeface="Times New Roman"/>
              </a:rPr>
              <a:t>шкалою </a:t>
            </a:r>
            <a:r>
              <a:rPr sz="1600" dirty="0">
                <a:latin typeface="Times New Roman"/>
                <a:cs typeface="Times New Roman"/>
              </a:rPr>
              <a:t>на </a:t>
            </a:r>
            <a:r>
              <a:rPr sz="1600" spc="-5" dirty="0">
                <a:latin typeface="Times New Roman"/>
                <a:cs typeface="Times New Roman"/>
              </a:rPr>
              <a:t>правій </a:t>
            </a:r>
            <a:r>
              <a:rPr sz="1600" dirty="0">
                <a:latin typeface="Times New Roman"/>
                <a:cs typeface="Times New Roman"/>
              </a:rPr>
              <a:t>стінці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кожуха. </a:t>
            </a:r>
            <a:r>
              <a:rPr sz="1600" spc="-5" dirty="0">
                <a:latin typeface="Times New Roman"/>
                <a:cs typeface="Times New Roman"/>
              </a:rPr>
              <a:t>Верхня частина </a:t>
            </a:r>
            <a:r>
              <a:rPr sz="1600" spc="-30" dirty="0">
                <a:latin typeface="Times New Roman"/>
                <a:cs typeface="Times New Roman"/>
              </a:rPr>
              <a:t>кожуха </a:t>
            </a:r>
            <a:r>
              <a:rPr sz="1600" spc="-10" dirty="0">
                <a:latin typeface="Times New Roman"/>
                <a:cs typeface="Times New Roman"/>
              </a:rPr>
              <a:t>змонтована </a:t>
            </a:r>
            <a:r>
              <a:rPr sz="1600" dirty="0">
                <a:latin typeface="Times New Roman"/>
                <a:cs typeface="Times New Roman"/>
              </a:rPr>
              <a:t>на </a:t>
            </a:r>
            <a:r>
              <a:rPr sz="1600" spc="-10" dirty="0">
                <a:latin typeface="Times New Roman"/>
                <a:cs typeface="Times New Roman"/>
              </a:rPr>
              <a:t>петлях </a:t>
            </a:r>
            <a:r>
              <a:rPr sz="1600" dirty="0">
                <a:latin typeface="Times New Roman"/>
                <a:cs typeface="Times New Roman"/>
              </a:rPr>
              <a:t>й є </a:t>
            </a:r>
            <a:r>
              <a:rPr sz="1600" spc="-5" dirty="0">
                <a:latin typeface="Times New Roman"/>
                <a:cs typeface="Times New Roman"/>
              </a:rPr>
              <a:t>відкидною. При відкинутій верхній </a:t>
            </a:r>
            <a:r>
              <a:rPr sz="1600" dirty="0">
                <a:latin typeface="Times New Roman"/>
                <a:cs typeface="Times New Roman"/>
              </a:rPr>
              <a:t>частині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кожуха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електродвигун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блокується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мікро</a:t>
            </a:r>
            <a:r>
              <a:rPr sz="1600" spc="-10" dirty="0">
                <a:latin typeface="Times New Roman"/>
                <a:cs typeface="Times New Roman"/>
              </a:rPr>
              <a:t> вимикачем.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30" y="14222"/>
            <a:ext cx="8990965" cy="578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1950" algn="just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imes New Roman"/>
                <a:cs typeface="Times New Roman"/>
              </a:rPr>
              <a:t>Робочий </a:t>
            </a:r>
            <a:r>
              <a:rPr sz="1800" dirty="0">
                <a:latin typeface="Times New Roman"/>
                <a:cs typeface="Times New Roman"/>
              </a:rPr>
              <a:t>цикл </a:t>
            </a:r>
            <a:r>
              <a:rPr sz="1800" spc="-10" dirty="0">
                <a:latin typeface="Times New Roman"/>
                <a:cs typeface="Times New Roman"/>
              </a:rPr>
              <a:t>дозатора </a:t>
            </a:r>
            <a:r>
              <a:rPr sz="1800" spc="-5" dirty="0">
                <a:latin typeface="Times New Roman"/>
                <a:cs typeface="Times New Roman"/>
              </a:rPr>
              <a:t>складається із </a:t>
            </a:r>
            <a:r>
              <a:rPr sz="1800" spc="-15" dirty="0">
                <a:latin typeface="Times New Roman"/>
                <a:cs typeface="Times New Roman"/>
              </a:rPr>
              <a:t>двох </a:t>
            </a:r>
            <a:r>
              <a:rPr sz="1800" spc="-10" dirty="0">
                <a:latin typeface="Times New Roman"/>
                <a:cs typeface="Times New Roman"/>
              </a:rPr>
              <a:t>періодів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15" dirty="0">
                <a:latin typeface="Times New Roman"/>
                <a:cs typeface="Times New Roman"/>
              </a:rPr>
              <a:t>заготівлі </a:t>
            </a:r>
            <a:r>
              <a:rPr sz="1800" spc="-5" dirty="0">
                <a:latin typeface="Times New Roman"/>
                <a:cs typeface="Times New Roman"/>
              </a:rPr>
              <a:t>дози крему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25" dirty="0">
                <a:latin typeface="Times New Roman"/>
                <a:cs typeface="Times New Roman"/>
              </a:rPr>
              <a:t>подачі </a:t>
            </a:r>
            <a:r>
              <a:rPr sz="1800" spc="-5" dirty="0">
                <a:latin typeface="Times New Roman"/>
                <a:cs typeface="Times New Roman"/>
              </a:rPr>
              <a:t>її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тістечко. </a:t>
            </a:r>
            <a:r>
              <a:rPr sz="1800" spc="-15" dirty="0">
                <a:latin typeface="Times New Roman"/>
                <a:cs typeface="Times New Roman"/>
              </a:rPr>
              <a:t>Заготівля </a:t>
            </a:r>
            <a:r>
              <a:rPr sz="1800" spc="-5" dirty="0">
                <a:latin typeface="Times New Roman"/>
                <a:cs typeface="Times New Roman"/>
              </a:rPr>
              <a:t>дози крему </a:t>
            </a:r>
            <a:r>
              <a:rPr sz="1800" spc="-10" dirty="0">
                <a:latin typeface="Times New Roman"/>
                <a:cs typeface="Times New Roman"/>
              </a:rPr>
              <a:t>відбувається </a:t>
            </a: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10" dirty="0">
                <a:latin typeface="Times New Roman"/>
                <a:cs typeface="Times New Roman"/>
              </a:rPr>
              <a:t>білому </a:t>
            </a:r>
            <a:r>
              <a:rPr sz="1800" spc="-20" dirty="0">
                <a:latin typeface="Times New Roman"/>
                <a:cs typeface="Times New Roman"/>
              </a:rPr>
              <a:t>кольорі </a:t>
            </a:r>
            <a:r>
              <a:rPr sz="1800" spc="-10" dirty="0">
                <a:latin typeface="Times New Roman"/>
                <a:cs typeface="Times New Roman"/>
              </a:rPr>
              <a:t>сигналізатора.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5" dirty="0">
                <a:latin typeface="Times New Roman"/>
                <a:cs typeface="Times New Roman"/>
              </a:rPr>
              <a:t>цей </a:t>
            </a:r>
            <a:r>
              <a:rPr sz="1800" spc="-10" dirty="0">
                <a:latin typeface="Times New Roman"/>
                <a:cs typeface="Times New Roman"/>
              </a:rPr>
              <a:t>час </a:t>
            </a:r>
            <a:r>
              <a:rPr sz="1800" spc="-5" dirty="0">
                <a:latin typeface="Times New Roman"/>
                <a:cs typeface="Times New Roman"/>
              </a:rPr>
              <a:t> кран з'єднує під поршневий </a:t>
            </a:r>
            <a:r>
              <a:rPr sz="1800" spc="5" dirty="0">
                <a:latin typeface="Times New Roman"/>
                <a:cs typeface="Times New Roman"/>
              </a:rPr>
              <a:t>простір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35" dirty="0">
                <a:latin typeface="Times New Roman"/>
                <a:cs typeface="Times New Roman"/>
              </a:rPr>
              <a:t>бачком,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-5" dirty="0">
                <a:latin typeface="Times New Roman"/>
                <a:cs typeface="Times New Roman"/>
              </a:rPr>
              <a:t>поршень, </a:t>
            </a:r>
            <a:r>
              <a:rPr sz="1800" spc="-15" dirty="0">
                <a:latin typeface="Times New Roman"/>
                <a:cs typeface="Times New Roman"/>
              </a:rPr>
              <a:t>рухаючись </a:t>
            </a:r>
            <a:r>
              <a:rPr sz="1800" spc="-5" dirty="0">
                <a:latin typeface="Times New Roman"/>
                <a:cs typeface="Times New Roman"/>
              </a:rPr>
              <a:t>назад, </a:t>
            </a:r>
            <a:r>
              <a:rPr sz="1800" spc="-10" dirty="0">
                <a:latin typeface="Times New Roman"/>
                <a:cs typeface="Times New Roman"/>
              </a:rPr>
              <a:t>засмоктує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бачка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дозу </a:t>
            </a:r>
            <a:r>
              <a:rPr sz="1800" spc="-35" dirty="0">
                <a:latin typeface="Times New Roman"/>
                <a:cs typeface="Times New Roman"/>
              </a:rPr>
              <a:t>крему.</a:t>
            </a:r>
            <a:r>
              <a:rPr sz="1800" spc="3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Видача </a:t>
            </a:r>
            <a:r>
              <a:rPr sz="1800" spc="-5" dirty="0">
                <a:latin typeface="Times New Roman"/>
                <a:cs typeface="Times New Roman"/>
              </a:rPr>
              <a:t>дози крему </a:t>
            </a:r>
            <a:r>
              <a:rPr sz="1800" spc="-15" dirty="0">
                <a:latin typeface="Times New Roman"/>
                <a:cs typeface="Times New Roman"/>
              </a:rPr>
              <a:t>відбувається </a:t>
            </a:r>
            <a:r>
              <a:rPr sz="1800" spc="-5" dirty="0">
                <a:latin typeface="Times New Roman"/>
                <a:cs typeface="Times New Roman"/>
              </a:rPr>
              <a:t>при </a:t>
            </a:r>
            <a:r>
              <a:rPr sz="1800" spc="-10" dirty="0">
                <a:latin typeface="Times New Roman"/>
                <a:cs typeface="Times New Roman"/>
              </a:rPr>
              <a:t>червоному </a:t>
            </a:r>
            <a:r>
              <a:rPr sz="1800" spc="-20" dirty="0">
                <a:latin typeface="Times New Roman"/>
                <a:cs typeface="Times New Roman"/>
              </a:rPr>
              <a:t>кольорі </a:t>
            </a:r>
            <a:r>
              <a:rPr sz="1800" spc="-10" dirty="0">
                <a:latin typeface="Times New Roman"/>
                <a:cs typeface="Times New Roman"/>
              </a:rPr>
              <a:t>сигналізатора.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10" dirty="0">
                <a:latin typeface="Times New Roman"/>
                <a:cs typeface="Times New Roman"/>
              </a:rPr>
              <a:t>цьому </a:t>
            </a:r>
            <a:r>
              <a:rPr sz="1800" spc="-5" dirty="0">
                <a:latin typeface="Times New Roman"/>
                <a:cs typeface="Times New Roman"/>
              </a:rPr>
              <a:t>кран повертається, перекриває вихід крему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25" dirty="0">
                <a:latin typeface="Times New Roman"/>
                <a:cs typeface="Times New Roman"/>
              </a:rPr>
              <a:t>бачка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5" dirty="0">
                <a:latin typeface="Times New Roman"/>
                <a:cs typeface="Times New Roman"/>
              </a:rPr>
              <a:t>з'єднує під поршневий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простір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5" dirty="0">
                <a:latin typeface="Times New Roman"/>
                <a:cs typeface="Times New Roman"/>
              </a:rPr>
              <a:t>насадками, 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5" dirty="0">
                <a:latin typeface="Times New Roman"/>
                <a:cs typeface="Times New Roman"/>
              </a:rPr>
              <a:t>поршень, </a:t>
            </a:r>
            <a:r>
              <a:rPr sz="1800" spc="-15" dirty="0">
                <a:latin typeface="Times New Roman"/>
                <a:cs typeface="Times New Roman"/>
              </a:rPr>
              <a:t>рухаючись </a:t>
            </a:r>
            <a:r>
              <a:rPr sz="1800" spc="-5" dirty="0">
                <a:latin typeface="Times New Roman"/>
                <a:cs typeface="Times New Roman"/>
              </a:rPr>
              <a:t>уперед, </a:t>
            </a:r>
            <a:r>
              <a:rPr sz="1800" spc="-15" dirty="0">
                <a:latin typeface="Times New Roman"/>
                <a:cs typeface="Times New Roman"/>
              </a:rPr>
              <a:t>подає </a:t>
            </a:r>
            <a:r>
              <a:rPr sz="1800" spc="-10" dirty="0">
                <a:latin typeface="Times New Roman"/>
                <a:cs typeface="Times New Roman"/>
              </a:rPr>
              <a:t>дозу </a:t>
            </a:r>
            <a:r>
              <a:rPr sz="1800" spc="-5" dirty="0">
                <a:latin typeface="Times New Roman"/>
                <a:cs typeface="Times New Roman"/>
              </a:rPr>
              <a:t>крему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5" dirty="0">
                <a:latin typeface="Times New Roman"/>
                <a:cs typeface="Times New Roman"/>
              </a:rPr>
              <a:t>заготівлі </a:t>
            </a:r>
            <a:r>
              <a:rPr sz="1800" spc="-10" dirty="0">
                <a:latin typeface="Times New Roman"/>
                <a:cs typeface="Times New Roman"/>
              </a:rPr>
              <a:t>тістечок. </a:t>
            </a:r>
            <a:r>
              <a:rPr sz="1800" spc="-5" dirty="0">
                <a:latin typeface="Times New Roman"/>
                <a:cs typeface="Times New Roman"/>
              </a:rPr>
              <a:t> Під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час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першого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робочого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циклу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важіль</a:t>
            </a:r>
            <a:r>
              <a:rPr sz="1800" spc="-5" dirty="0">
                <a:latin typeface="Times New Roman"/>
                <a:cs typeface="Times New Roman"/>
              </a:rPr>
              <a:t> приділяється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кулачком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кривошипного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механізму </a:t>
            </a:r>
            <a:r>
              <a:rPr sz="1800" spc="-5" dirty="0">
                <a:latin typeface="Times New Roman"/>
                <a:cs typeface="Times New Roman"/>
              </a:rPr>
              <a:t>від мікро </a:t>
            </a:r>
            <a:r>
              <a:rPr sz="1800" spc="-15" dirty="0">
                <a:latin typeface="Times New Roman"/>
                <a:cs typeface="Times New Roman"/>
              </a:rPr>
              <a:t>вимикача, </a:t>
            </a:r>
            <a:r>
              <a:rPr sz="1800" spc="-5" dirty="0">
                <a:latin typeface="Times New Roman"/>
                <a:cs typeface="Times New Roman"/>
              </a:rPr>
              <a:t>електричний ланцюг </a:t>
            </a:r>
            <a:r>
              <a:rPr sz="1800" spc="-10" dirty="0">
                <a:latin typeface="Times New Roman"/>
                <a:cs typeface="Times New Roman"/>
              </a:rPr>
              <a:t>електродвигуна </a:t>
            </a:r>
            <a:r>
              <a:rPr sz="1800" dirty="0">
                <a:latin typeface="Times New Roman"/>
                <a:cs typeface="Times New Roman"/>
              </a:rPr>
              <a:t>залишається </a:t>
            </a:r>
            <a:r>
              <a:rPr sz="1800" spc="-5" dirty="0">
                <a:latin typeface="Times New Roman"/>
                <a:cs typeface="Times New Roman"/>
              </a:rPr>
              <a:t>замкнутої </a:t>
            </a:r>
            <a:r>
              <a:rPr sz="1800" dirty="0">
                <a:latin typeface="Times New Roman"/>
                <a:cs typeface="Times New Roman"/>
              </a:rPr>
              <a:t> й </a:t>
            </a:r>
            <a:r>
              <a:rPr sz="1800" spc="-15" dirty="0">
                <a:latin typeface="Times New Roman"/>
                <a:cs typeface="Times New Roman"/>
              </a:rPr>
              <a:t>дозатор </a:t>
            </a:r>
            <a:r>
              <a:rPr sz="1800" spc="-5" dirty="0">
                <a:latin typeface="Times New Roman"/>
                <a:cs typeface="Times New Roman"/>
              </a:rPr>
              <a:t>працює, </a:t>
            </a:r>
            <a:r>
              <a:rPr sz="1800" spc="-20" dirty="0">
                <a:latin typeface="Times New Roman"/>
                <a:cs typeface="Times New Roman"/>
              </a:rPr>
              <a:t>заготовляючи </a:t>
            </a:r>
            <a:r>
              <a:rPr sz="1800" spc="-15" dirty="0">
                <a:latin typeface="Times New Roman"/>
                <a:cs typeface="Times New Roman"/>
              </a:rPr>
              <a:t>дозу </a:t>
            </a:r>
            <a:r>
              <a:rPr sz="1800" spc="-5" dirty="0">
                <a:latin typeface="Times New Roman"/>
                <a:cs typeface="Times New Roman"/>
              </a:rPr>
              <a:t>крему </a:t>
            </a:r>
            <a:r>
              <a:rPr sz="1800" dirty="0">
                <a:latin typeface="Times New Roman"/>
                <a:cs typeface="Times New Roman"/>
              </a:rPr>
              <a:t>незалежно </a:t>
            </a:r>
            <a:r>
              <a:rPr sz="1800" spc="-5" dirty="0">
                <a:latin typeface="Times New Roman"/>
                <a:cs typeface="Times New Roman"/>
              </a:rPr>
              <a:t>від </a:t>
            </a:r>
            <a:r>
              <a:rPr sz="1800" dirty="0">
                <a:latin typeface="Times New Roman"/>
                <a:cs typeface="Times New Roman"/>
              </a:rPr>
              <a:t>наявності </a:t>
            </a:r>
            <a:r>
              <a:rPr sz="1800" spc="-15" dirty="0">
                <a:latin typeface="Times New Roman"/>
                <a:cs typeface="Times New Roman"/>
              </a:rPr>
              <a:t>заготівлі </a:t>
            </a:r>
            <a:r>
              <a:rPr sz="1800" spc="-10" dirty="0">
                <a:latin typeface="Times New Roman"/>
                <a:cs typeface="Times New Roman"/>
              </a:rPr>
              <a:t>тістечка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dirty="0">
                <a:latin typeface="Times New Roman"/>
                <a:cs typeface="Times New Roman"/>
              </a:rPr>
              <a:t> насадці.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Одночасно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із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цим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тяга</a:t>
            </a:r>
            <a:r>
              <a:rPr sz="1800" spc="-5" dirty="0">
                <a:latin typeface="Times New Roman"/>
                <a:cs typeface="Times New Roman"/>
              </a:rPr>
              <a:t> піднімається,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стрічка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гальма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приділяється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шківа,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оператор, </a:t>
            </a:r>
            <a:r>
              <a:rPr sz="1800" dirty="0">
                <a:latin typeface="Times New Roman"/>
                <a:cs typeface="Times New Roman"/>
              </a:rPr>
              <a:t>що </a:t>
            </a:r>
            <a:r>
              <a:rPr sz="1800" spc="-15" dirty="0">
                <a:latin typeface="Times New Roman"/>
                <a:cs typeface="Times New Roman"/>
              </a:rPr>
              <a:t>обслуговує </a:t>
            </a:r>
            <a:r>
              <a:rPr sz="1800" spc="-10" dirty="0">
                <a:latin typeface="Times New Roman"/>
                <a:cs typeface="Times New Roman"/>
              </a:rPr>
              <a:t>дозатор, </a:t>
            </a:r>
            <a:r>
              <a:rPr sz="1800" spc="-5" dirty="0">
                <a:latin typeface="Times New Roman"/>
                <a:cs typeface="Times New Roman"/>
              </a:rPr>
              <a:t>знімає </a:t>
            </a:r>
            <a:r>
              <a:rPr sz="1800" dirty="0">
                <a:latin typeface="Times New Roman"/>
                <a:cs typeface="Times New Roman"/>
              </a:rPr>
              <a:t>з насадок </a:t>
            </a:r>
            <a:r>
              <a:rPr sz="1800" spc="-5" dirty="0">
                <a:latin typeface="Times New Roman"/>
                <a:cs typeface="Times New Roman"/>
              </a:rPr>
              <a:t>наповнені </a:t>
            </a:r>
            <a:r>
              <a:rPr sz="1800" spc="-10" dirty="0">
                <a:latin typeface="Times New Roman"/>
                <a:cs typeface="Times New Roman"/>
              </a:rPr>
              <a:t>кремом тістечка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20" dirty="0">
                <a:latin typeface="Times New Roman"/>
                <a:cs typeface="Times New Roman"/>
              </a:rPr>
              <a:t>наколює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насадки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нові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заготівлі.</a:t>
            </a:r>
            <a:endParaRPr sz="1800">
              <a:latin typeface="Times New Roman"/>
              <a:cs typeface="Times New Roman"/>
            </a:endParaRPr>
          </a:p>
          <a:p>
            <a:pPr marL="12700" marR="9525" indent="361950" algn="just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Під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час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другого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періоду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кулачок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стосується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важеля.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відсутності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заготівель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тістечок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5" dirty="0">
                <a:latin typeface="Times New Roman"/>
                <a:cs typeface="Times New Roman"/>
              </a:rPr>
              <a:t>насадках </a:t>
            </a:r>
            <a:r>
              <a:rPr sz="1800" dirty="0">
                <a:latin typeface="Times New Roman"/>
                <a:cs typeface="Times New Roman"/>
              </a:rPr>
              <a:t>щуп </a:t>
            </a:r>
            <a:r>
              <a:rPr sz="1800" spc="-5" dirty="0">
                <a:latin typeface="Times New Roman"/>
                <a:cs typeface="Times New Roman"/>
              </a:rPr>
              <a:t>опускається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10" dirty="0">
                <a:latin typeface="Times New Roman"/>
                <a:cs typeface="Times New Roman"/>
              </a:rPr>
              <a:t>важіль </a:t>
            </a:r>
            <a:r>
              <a:rPr sz="1800" spc="-15" dirty="0">
                <a:latin typeface="Times New Roman"/>
                <a:cs typeface="Times New Roman"/>
              </a:rPr>
              <a:t>одним </a:t>
            </a:r>
            <a:r>
              <a:rPr sz="1800" spc="-5" dirty="0">
                <a:latin typeface="Times New Roman"/>
                <a:cs typeface="Times New Roman"/>
              </a:rPr>
              <a:t>кінцем </a:t>
            </a:r>
            <a:r>
              <a:rPr sz="1800" spc="-15" dirty="0">
                <a:latin typeface="Times New Roman"/>
                <a:cs typeface="Times New Roman"/>
              </a:rPr>
              <a:t>натискає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5" dirty="0">
                <a:latin typeface="Times New Roman"/>
                <a:cs typeface="Times New Roman"/>
              </a:rPr>
              <a:t>мікро </a:t>
            </a:r>
            <a:r>
              <a:rPr sz="1800" spc="-20" dirty="0">
                <a:latin typeface="Times New Roman"/>
                <a:cs typeface="Times New Roman"/>
              </a:rPr>
              <a:t>вимикач, </a:t>
            </a:r>
            <a:r>
              <a:rPr sz="1800" spc="-15" dirty="0">
                <a:latin typeface="Times New Roman"/>
                <a:cs typeface="Times New Roman"/>
              </a:rPr>
              <a:t> розмикаючи </a:t>
            </a:r>
            <a:r>
              <a:rPr sz="1800" spc="-5" dirty="0">
                <a:latin typeface="Times New Roman"/>
                <a:cs typeface="Times New Roman"/>
              </a:rPr>
              <a:t>електричний ланцюг </a:t>
            </a:r>
            <a:r>
              <a:rPr sz="1800" spc="-10" dirty="0">
                <a:latin typeface="Times New Roman"/>
                <a:cs typeface="Times New Roman"/>
              </a:rPr>
              <a:t>електродвигуна. </a:t>
            </a:r>
            <a:r>
              <a:rPr sz="1800" spc="-15" dirty="0">
                <a:latin typeface="Times New Roman"/>
                <a:cs typeface="Times New Roman"/>
              </a:rPr>
              <a:t>Одночасно </a:t>
            </a:r>
            <a:r>
              <a:rPr sz="1800" spc="-10" dirty="0">
                <a:latin typeface="Times New Roman"/>
                <a:cs typeface="Times New Roman"/>
              </a:rPr>
              <a:t>тяга </a:t>
            </a:r>
            <a:r>
              <a:rPr sz="1800" spc="-15" dirty="0">
                <a:latin typeface="Times New Roman"/>
                <a:cs typeface="Times New Roman"/>
              </a:rPr>
              <a:t>важеля затягує </a:t>
            </a:r>
            <a:r>
              <a:rPr sz="1800" spc="-5" dirty="0">
                <a:latin typeface="Times New Roman"/>
                <a:cs typeface="Times New Roman"/>
              </a:rPr>
              <a:t>стрічку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гальма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5" dirty="0">
                <a:latin typeface="Times New Roman"/>
                <a:cs typeface="Times New Roman"/>
              </a:rPr>
              <a:t>шківі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5" dirty="0">
                <a:latin typeface="Times New Roman"/>
                <a:cs typeface="Times New Roman"/>
              </a:rPr>
              <a:t>доза крему </a:t>
            </a:r>
            <a:r>
              <a:rPr sz="1800" dirty="0">
                <a:latin typeface="Times New Roman"/>
                <a:cs typeface="Times New Roman"/>
              </a:rPr>
              <a:t>не </a:t>
            </a:r>
            <a:r>
              <a:rPr sz="1800" spc="-5" dirty="0">
                <a:latin typeface="Times New Roman"/>
                <a:cs typeface="Times New Roman"/>
              </a:rPr>
              <a:t>видається. </a:t>
            </a:r>
            <a:r>
              <a:rPr sz="1800" dirty="0">
                <a:latin typeface="Times New Roman"/>
                <a:cs typeface="Times New Roman"/>
              </a:rPr>
              <a:t>Якщо в </a:t>
            </a:r>
            <a:r>
              <a:rPr sz="1800" spc="-5" dirty="0">
                <a:latin typeface="Times New Roman"/>
                <a:cs typeface="Times New Roman"/>
              </a:rPr>
              <a:t>цей час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5" dirty="0">
                <a:latin typeface="Times New Roman"/>
                <a:cs typeface="Times New Roman"/>
              </a:rPr>
              <a:t>насадку </a:t>
            </a:r>
            <a:r>
              <a:rPr sz="1800" spc="-20" dirty="0">
                <a:latin typeface="Times New Roman"/>
                <a:cs typeface="Times New Roman"/>
              </a:rPr>
              <a:t>наколоти </a:t>
            </a:r>
            <a:r>
              <a:rPr sz="1800" spc="-15" dirty="0">
                <a:latin typeface="Times New Roman"/>
                <a:cs typeface="Times New Roman"/>
              </a:rPr>
              <a:t>заготівлю </a:t>
            </a:r>
            <a:r>
              <a:rPr sz="1800" spc="-10" dirty="0">
                <a:latin typeface="Times New Roman"/>
                <a:cs typeface="Times New Roman"/>
              </a:rPr>
              <a:t> тістечка,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щуп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піднімається,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відводячи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важіль</a:t>
            </a:r>
            <a:r>
              <a:rPr sz="1800" spc="-5" dirty="0">
                <a:latin typeface="Times New Roman"/>
                <a:cs typeface="Times New Roman"/>
              </a:rPr>
              <a:t> від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мікро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вимикача,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стрічку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гальма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шківа,</a:t>
            </a:r>
            <a:r>
              <a:rPr sz="1800" dirty="0">
                <a:latin typeface="Times New Roman"/>
                <a:cs typeface="Times New Roman"/>
              </a:rPr>
              <a:t> 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дозатор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продовжує </a:t>
            </a:r>
            <a:r>
              <a:rPr sz="1800" spc="-35" dirty="0">
                <a:latin typeface="Times New Roman"/>
                <a:cs typeface="Times New Roman"/>
              </a:rPr>
              <a:t>роботу.</a:t>
            </a:r>
            <a:endParaRPr sz="1800">
              <a:latin typeface="Times New Roman"/>
              <a:cs typeface="Times New Roman"/>
            </a:endParaRPr>
          </a:p>
          <a:p>
            <a:pPr marL="13970" marR="7620" indent="360680" algn="just">
              <a:lnSpc>
                <a:spcPct val="100000"/>
              </a:lnSpc>
            </a:pPr>
            <a:r>
              <a:rPr sz="1800" spc="-15" dirty="0">
                <a:latin typeface="Times New Roman"/>
                <a:cs typeface="Times New Roman"/>
              </a:rPr>
              <a:t>Таким </a:t>
            </a:r>
            <a:r>
              <a:rPr sz="1800" spc="-10" dirty="0">
                <a:latin typeface="Times New Roman"/>
                <a:cs typeface="Times New Roman"/>
              </a:rPr>
              <a:t>чином, </a:t>
            </a: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5" dirty="0">
                <a:latin typeface="Times New Roman"/>
                <a:cs typeface="Times New Roman"/>
              </a:rPr>
              <a:t>ритмічній </a:t>
            </a:r>
            <a:r>
              <a:rPr sz="1800" spc="-25" dirty="0">
                <a:latin typeface="Times New Roman"/>
                <a:cs typeface="Times New Roman"/>
              </a:rPr>
              <a:t>подачі </a:t>
            </a:r>
            <a:r>
              <a:rPr sz="1800" spc="-10" dirty="0">
                <a:latin typeface="Times New Roman"/>
                <a:cs typeface="Times New Roman"/>
              </a:rPr>
              <a:t>заготівель тістечок </a:t>
            </a:r>
            <a:r>
              <a:rPr sz="1800" dirty="0">
                <a:latin typeface="Times New Roman"/>
                <a:cs typeface="Times New Roman"/>
              </a:rPr>
              <a:t>на насадки </a:t>
            </a:r>
            <a:r>
              <a:rPr sz="1800" spc="-10" dirty="0">
                <a:latin typeface="Times New Roman"/>
                <a:cs typeface="Times New Roman"/>
              </a:rPr>
              <a:t>дозатора </a:t>
            </a:r>
            <a:r>
              <a:rPr sz="1800" spc="5" dirty="0">
                <a:latin typeface="Times New Roman"/>
                <a:cs typeface="Times New Roman"/>
              </a:rPr>
              <a:t>останній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працює</a:t>
            </a:r>
            <a:r>
              <a:rPr sz="1800" dirty="0">
                <a:latin typeface="Times New Roman"/>
                <a:cs typeface="Times New Roman"/>
              </a:rPr>
              <a:t> 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безперервному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режимі,</a:t>
            </a:r>
            <a:r>
              <a:rPr sz="1800" dirty="0">
                <a:latin typeface="Times New Roman"/>
                <a:cs typeface="Times New Roman"/>
              </a:rPr>
              <a:t> 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припиненні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подачі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заготівель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автоматично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зупиняється.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9258" y="51794"/>
            <a:ext cx="6757830" cy="460971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7475" y="4734542"/>
            <a:ext cx="8776970" cy="189420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79705" algn="ctr">
              <a:lnSpc>
                <a:spcPct val="100000"/>
              </a:lnSpc>
              <a:spcBef>
                <a:spcPts val="225"/>
              </a:spcBef>
            </a:pPr>
            <a:r>
              <a:rPr sz="1800" spc="-5" dirty="0">
                <a:latin typeface="Times New Roman"/>
                <a:cs typeface="Times New Roman"/>
              </a:rPr>
              <a:t>Рис.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108.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Кінематична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схема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дозатора </a:t>
            </a:r>
            <a:r>
              <a:rPr sz="1800" spc="-5" dirty="0">
                <a:latin typeface="Times New Roman"/>
                <a:cs typeface="Times New Roman"/>
              </a:rPr>
              <a:t>крему</a:t>
            </a:r>
            <a:r>
              <a:rPr sz="1800" dirty="0">
                <a:latin typeface="Times New Roman"/>
                <a:cs typeface="Times New Roman"/>
              </a:rPr>
              <a:t> ДК: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25"/>
              </a:spcBef>
            </a:pPr>
            <a:r>
              <a:rPr sz="1800" i="1" dirty="0"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—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палець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кривошипа;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2,7—</a:t>
            </a:r>
            <a:r>
              <a:rPr sz="1800" i="1" spc="2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кулачки;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3</a:t>
            </a:r>
            <a:r>
              <a:rPr sz="1800" i="1" spc="229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spc="2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черв'ячний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редуктор;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4</a:t>
            </a:r>
            <a:r>
              <a:rPr sz="1800" i="1" spc="2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spc="2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клинопасова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325"/>
              </a:spcBef>
            </a:pPr>
            <a:r>
              <a:rPr sz="1800" spc="-15" dirty="0">
                <a:latin typeface="Times New Roman"/>
                <a:cs typeface="Times New Roman"/>
              </a:rPr>
              <a:t>передача;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—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електродвигун;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6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рукоятка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натягу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ременя;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8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регулюємий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упор;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9</a:t>
            </a:r>
            <a:endParaRPr sz="18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spcBef>
                <a:spcPts val="325"/>
              </a:spcBef>
            </a:pP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стрілка-покажчик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дози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крему;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10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рукоятка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регулювання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положення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упора;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i="1" spc="-70" dirty="0">
                <a:latin typeface="Times New Roman"/>
                <a:cs typeface="Times New Roman"/>
              </a:rPr>
              <a:t>11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endParaRPr sz="18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325"/>
              </a:spcBef>
            </a:pPr>
            <a:r>
              <a:rPr sz="1800" spc="-5" dirty="0">
                <a:latin typeface="Times New Roman"/>
                <a:cs typeface="Times New Roman"/>
              </a:rPr>
              <a:t>поршень;</a:t>
            </a:r>
            <a:r>
              <a:rPr sz="1800" spc="3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12</a:t>
            </a:r>
            <a:r>
              <a:rPr sz="1800" i="1" spc="3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spc="3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поплавок</a:t>
            </a:r>
            <a:r>
              <a:rPr sz="1800" spc="3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34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покажчиком</a:t>
            </a:r>
            <a:r>
              <a:rPr sz="1800" spc="3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рівня</a:t>
            </a:r>
            <a:r>
              <a:rPr sz="1800" spc="3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крему;</a:t>
            </a:r>
            <a:r>
              <a:rPr sz="1800" spc="3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13</a:t>
            </a:r>
            <a:r>
              <a:rPr sz="1800" i="1" spc="3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r>
              <a:rPr sz="1800" i="1" spc="3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дозуючий</a:t>
            </a:r>
            <a:r>
              <a:rPr sz="1800" spc="3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пристрій;</a:t>
            </a:r>
            <a:r>
              <a:rPr sz="1800" spc="3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14</a:t>
            </a:r>
            <a:r>
              <a:rPr sz="1800" i="1" spc="3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—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кран;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15 </a:t>
            </a:r>
            <a:r>
              <a:rPr sz="1800" i="1" spc="-5" dirty="0">
                <a:latin typeface="Times New Roman"/>
                <a:cs typeface="Times New Roman"/>
              </a:rPr>
              <a:t>— </a:t>
            </a:r>
            <a:r>
              <a:rPr sz="1800" dirty="0">
                <a:latin typeface="Times New Roman"/>
                <a:cs typeface="Times New Roman"/>
              </a:rPr>
              <a:t>насадки;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16</a:t>
            </a:r>
            <a:r>
              <a:rPr sz="1800" i="1" spc="-5" dirty="0">
                <a:latin typeface="Times New Roman"/>
                <a:cs typeface="Times New Roman"/>
              </a:rPr>
              <a:t> —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тяга; </a:t>
            </a:r>
            <a:r>
              <a:rPr sz="1800" i="1" dirty="0">
                <a:latin typeface="Times New Roman"/>
                <a:cs typeface="Times New Roman"/>
              </a:rPr>
              <a:t>17 </a:t>
            </a:r>
            <a:r>
              <a:rPr sz="1800" i="1" spc="-5" dirty="0">
                <a:latin typeface="Times New Roman"/>
                <a:cs typeface="Times New Roman"/>
              </a:rPr>
              <a:t>— </a:t>
            </a:r>
            <a:r>
              <a:rPr sz="1800" spc="-10" dirty="0">
                <a:latin typeface="Times New Roman"/>
                <a:cs typeface="Times New Roman"/>
              </a:rPr>
              <a:t>пружини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8491" y="3085216"/>
            <a:ext cx="467804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15" dirty="0">
                <a:latin typeface="Times New Roman"/>
                <a:cs typeface="Times New Roman"/>
              </a:rPr>
              <a:t>ДЯКУЮ</a:t>
            </a:r>
            <a:r>
              <a:rPr sz="4000" b="1" spc="-6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ЗА</a:t>
            </a:r>
            <a:r>
              <a:rPr sz="4000" b="1" spc="-40" dirty="0">
                <a:latin typeface="Times New Roman"/>
                <a:cs typeface="Times New Roman"/>
              </a:rPr>
              <a:t> </a:t>
            </a:r>
            <a:r>
              <a:rPr sz="4000" b="1" spc="-55" dirty="0">
                <a:latin typeface="Times New Roman"/>
                <a:cs typeface="Times New Roman"/>
              </a:rPr>
              <a:t>УВАГУ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8770" y="2363781"/>
            <a:ext cx="8851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Times New Roman"/>
                <a:cs typeface="Times New Roman"/>
              </a:rPr>
              <a:t>Пл</a:t>
            </a:r>
            <a:r>
              <a:rPr sz="2800" b="1" dirty="0">
                <a:latin typeface="Times New Roman"/>
                <a:cs typeface="Times New Roman"/>
              </a:rPr>
              <a:t>ан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868226"/>
            <a:ext cx="8787130" cy="2905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2775" lvl="1" indent="-60071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13410" algn="l"/>
              </a:tabLst>
            </a:pPr>
            <a:r>
              <a:rPr sz="2700" spc="-5" dirty="0">
                <a:latin typeface="Times New Roman"/>
                <a:cs typeface="Times New Roman"/>
              </a:rPr>
              <a:t>Класифікація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дозувально-формувального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устаткування.</a:t>
            </a:r>
            <a:endParaRPr sz="2700">
              <a:latin typeface="Times New Roman"/>
              <a:cs typeface="Times New Roman"/>
            </a:endParaRPr>
          </a:p>
          <a:p>
            <a:pPr marL="612775" lvl="1" indent="-600710">
              <a:lnSpc>
                <a:spcPct val="100000"/>
              </a:lnSpc>
              <a:buAutoNum type="arabicPeriod"/>
              <a:tabLst>
                <a:tab pos="613410" algn="l"/>
              </a:tabLst>
            </a:pPr>
            <a:r>
              <a:rPr sz="2700" spc="-10" dirty="0">
                <a:latin typeface="Times New Roman"/>
                <a:cs typeface="Times New Roman"/>
              </a:rPr>
              <a:t>Тістороздільні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машини</a:t>
            </a:r>
            <a:endParaRPr sz="2700">
              <a:latin typeface="Times New Roman"/>
              <a:cs typeface="Times New Roman"/>
            </a:endParaRPr>
          </a:p>
          <a:p>
            <a:pPr marL="612775" lvl="1" indent="-600710">
              <a:lnSpc>
                <a:spcPct val="100000"/>
              </a:lnSpc>
              <a:buAutoNum type="arabicPeriod"/>
              <a:tabLst>
                <a:tab pos="613410" algn="l"/>
              </a:tabLst>
            </a:pPr>
            <a:r>
              <a:rPr sz="2700" spc="-20" dirty="0">
                <a:latin typeface="Times New Roman"/>
                <a:cs typeface="Times New Roman"/>
              </a:rPr>
              <a:t>Тісторозкочувальні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машини</a:t>
            </a:r>
            <a:endParaRPr sz="2700">
              <a:latin typeface="Times New Roman"/>
              <a:cs typeface="Times New Roman"/>
            </a:endParaRPr>
          </a:p>
          <a:p>
            <a:pPr marL="612775" lvl="1" indent="-600710">
              <a:lnSpc>
                <a:spcPct val="100000"/>
              </a:lnSpc>
              <a:buAutoNum type="arabicPeriod"/>
              <a:tabLst>
                <a:tab pos="613410" algn="l"/>
              </a:tabLst>
            </a:pPr>
            <a:r>
              <a:rPr sz="2700" spc="-5" dirty="0">
                <a:latin typeface="Times New Roman"/>
                <a:cs typeface="Times New Roman"/>
              </a:rPr>
              <a:t>Машини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для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формування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spc="-40" dirty="0">
                <a:latin typeface="Times New Roman"/>
                <a:cs typeface="Times New Roman"/>
              </a:rPr>
              <a:t>котлет</a:t>
            </a:r>
            <a:endParaRPr sz="2700">
              <a:latin typeface="Times New Roman"/>
              <a:cs typeface="Times New Roman"/>
            </a:endParaRPr>
          </a:p>
          <a:p>
            <a:pPr marL="612775" lvl="1" indent="-600710">
              <a:lnSpc>
                <a:spcPct val="100000"/>
              </a:lnSpc>
              <a:buAutoNum type="arabicPeriod"/>
              <a:tabLst>
                <a:tab pos="613410" algn="l"/>
              </a:tabLst>
            </a:pPr>
            <a:r>
              <a:rPr sz="2700" spc="-5" dirty="0">
                <a:latin typeface="Times New Roman"/>
                <a:cs typeface="Times New Roman"/>
              </a:rPr>
              <a:t>Дільники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масла</a:t>
            </a:r>
            <a:endParaRPr sz="2700">
              <a:latin typeface="Times New Roman"/>
              <a:cs typeface="Times New Roman"/>
            </a:endParaRPr>
          </a:p>
          <a:p>
            <a:pPr marL="612775" lvl="1" indent="-600710">
              <a:lnSpc>
                <a:spcPct val="100000"/>
              </a:lnSpc>
              <a:buAutoNum type="arabicPeriod"/>
              <a:tabLst>
                <a:tab pos="613410" algn="l"/>
              </a:tabLst>
            </a:pPr>
            <a:r>
              <a:rPr sz="2700" spc="-5" dirty="0">
                <a:latin typeface="Times New Roman"/>
                <a:cs typeface="Times New Roman"/>
              </a:rPr>
              <a:t>Машини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для</a:t>
            </a:r>
            <a:r>
              <a:rPr sz="2700" spc="-10" dirty="0">
                <a:latin typeface="Times New Roman"/>
                <a:cs typeface="Times New Roman"/>
              </a:rPr>
              <a:t> формування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вареників</a:t>
            </a:r>
            <a:r>
              <a:rPr sz="2700" dirty="0">
                <a:latin typeface="Times New Roman"/>
                <a:cs typeface="Times New Roman"/>
              </a:rPr>
              <a:t> і</a:t>
            </a:r>
            <a:r>
              <a:rPr sz="2700" spc="-5" dirty="0">
                <a:latin typeface="Times New Roman"/>
                <a:cs typeface="Times New Roman"/>
              </a:rPr>
              <a:t> пельменів</a:t>
            </a:r>
            <a:endParaRPr sz="2700">
              <a:latin typeface="Times New Roman"/>
              <a:cs typeface="Times New Roman"/>
            </a:endParaRPr>
          </a:p>
          <a:p>
            <a:pPr marL="612775" lvl="1" indent="-600710">
              <a:lnSpc>
                <a:spcPct val="100000"/>
              </a:lnSpc>
              <a:buAutoNum type="arabicPeriod"/>
              <a:tabLst>
                <a:tab pos="613410" algn="l"/>
              </a:tabLst>
            </a:pPr>
            <a:r>
              <a:rPr sz="2700" spc="-15" dirty="0">
                <a:latin typeface="Times New Roman"/>
                <a:cs typeface="Times New Roman"/>
              </a:rPr>
              <a:t>Дозатори</a:t>
            </a:r>
            <a:r>
              <a:rPr sz="2700" spc="-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крему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588"/>
            <a:ext cx="8820785" cy="641096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462915" algn="just">
              <a:lnSpc>
                <a:spcPct val="100000"/>
              </a:lnSpc>
              <a:spcBef>
                <a:spcPts val="370"/>
              </a:spcBef>
            </a:pPr>
            <a:r>
              <a:rPr sz="1500" b="1" spc="-5" dirty="0">
                <a:latin typeface="Times New Roman"/>
                <a:cs typeface="Times New Roman"/>
              </a:rPr>
              <a:t>Класифікація</a:t>
            </a:r>
            <a:r>
              <a:rPr sz="1500" b="1" spc="5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Times New Roman"/>
                <a:cs typeface="Times New Roman"/>
              </a:rPr>
              <a:t>дозувально-формувального</a:t>
            </a:r>
            <a:r>
              <a:rPr sz="1500" b="1" spc="20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Times New Roman"/>
                <a:cs typeface="Times New Roman"/>
              </a:rPr>
              <a:t>устаткування.</a:t>
            </a:r>
            <a:endParaRPr sz="1500">
              <a:latin typeface="Times New Roman"/>
              <a:cs typeface="Times New Roman"/>
            </a:endParaRPr>
          </a:p>
          <a:p>
            <a:pPr marL="462915" algn="just">
              <a:lnSpc>
                <a:spcPct val="100000"/>
              </a:lnSpc>
              <a:spcBef>
                <a:spcPts val="270"/>
              </a:spcBef>
            </a:pPr>
            <a:r>
              <a:rPr sz="1500" spc="-5" dirty="0">
                <a:latin typeface="Times New Roman"/>
                <a:cs typeface="Times New Roman"/>
              </a:rPr>
              <a:t>Основними </a:t>
            </a:r>
            <a:r>
              <a:rPr sz="1500" dirty="0">
                <a:latin typeface="Times New Roman"/>
                <a:cs typeface="Times New Roman"/>
              </a:rPr>
              <a:t>способами</a:t>
            </a:r>
            <a:r>
              <a:rPr sz="1500" spc="-10" dirty="0">
                <a:latin typeface="Times New Roman"/>
                <a:cs typeface="Times New Roman"/>
              </a:rPr>
              <a:t> розподілу продуктів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на</a:t>
            </a:r>
            <a:r>
              <a:rPr sz="1500" spc="-5" dirty="0">
                <a:latin typeface="Times New Roman"/>
                <a:cs typeface="Times New Roman"/>
              </a:rPr>
              <a:t> порції </a:t>
            </a:r>
            <a:r>
              <a:rPr sz="1500" dirty="0">
                <a:latin typeface="Times New Roman"/>
                <a:cs typeface="Times New Roman"/>
              </a:rPr>
              <a:t>є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дозування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і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формування.</a:t>
            </a:r>
            <a:endParaRPr sz="1500">
              <a:latin typeface="Times New Roman"/>
              <a:cs typeface="Times New Roman"/>
            </a:endParaRPr>
          </a:p>
          <a:p>
            <a:pPr marL="12700" marR="5715" indent="450215" algn="just">
              <a:lnSpc>
                <a:spcPct val="114999"/>
              </a:lnSpc>
            </a:pPr>
            <a:r>
              <a:rPr sz="1500" i="1" spc="-10" dirty="0">
                <a:latin typeface="Times New Roman"/>
                <a:cs typeface="Times New Roman"/>
              </a:rPr>
              <a:t>Дозування </a:t>
            </a:r>
            <a:r>
              <a:rPr sz="1500" dirty="0">
                <a:latin typeface="Times New Roman"/>
                <a:cs typeface="Times New Roman"/>
              </a:rPr>
              <a:t>– це </a:t>
            </a:r>
            <a:r>
              <a:rPr sz="1500" spc="-15" dirty="0">
                <a:latin typeface="Times New Roman"/>
                <a:cs typeface="Times New Roman"/>
              </a:rPr>
              <a:t>поділ продуктів </a:t>
            </a:r>
            <a:r>
              <a:rPr sz="1500" spc="-5" dirty="0">
                <a:latin typeface="Times New Roman"/>
                <a:cs typeface="Times New Roman"/>
              </a:rPr>
              <a:t>на частини, </a:t>
            </a:r>
            <a:r>
              <a:rPr sz="1500" spc="-20" dirty="0">
                <a:latin typeface="Times New Roman"/>
                <a:cs typeface="Times New Roman"/>
              </a:rPr>
              <a:t>однакові </a:t>
            </a:r>
            <a:r>
              <a:rPr sz="1500" spc="-10" dirty="0">
                <a:latin typeface="Times New Roman"/>
                <a:cs typeface="Times New Roman"/>
              </a:rPr>
              <a:t>за геометричними розмірами, </a:t>
            </a:r>
            <a:r>
              <a:rPr sz="1500" spc="-5" dirty="0">
                <a:latin typeface="Times New Roman"/>
                <a:cs typeface="Times New Roman"/>
              </a:rPr>
              <a:t>масою або </a:t>
            </a:r>
            <a:r>
              <a:rPr sz="1500" spc="-10" dirty="0">
                <a:latin typeface="Times New Roman"/>
                <a:cs typeface="Times New Roman"/>
              </a:rPr>
              <a:t>об'ємом </a:t>
            </a:r>
            <a:r>
              <a:rPr sz="1500" spc="-5" dirty="0">
                <a:latin typeface="Times New Roman"/>
                <a:cs typeface="Times New Roman"/>
              </a:rPr>
              <a:t> без надання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їм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заданих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форм.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Дозують</a:t>
            </a:r>
            <a:r>
              <a:rPr sz="1500" spc="-5" dirty="0">
                <a:latin typeface="Times New Roman"/>
                <a:cs typeface="Times New Roman"/>
              </a:rPr>
              <a:t> сипучі,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рідкі,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фаршеподібні,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в’язкопластичні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та</a:t>
            </a:r>
            <a:r>
              <a:rPr sz="1500" spc="-5" dirty="0">
                <a:latin typeface="Times New Roman"/>
                <a:cs typeface="Times New Roman"/>
              </a:rPr>
              <a:t> інші</a:t>
            </a:r>
            <a:r>
              <a:rPr sz="1500" spc="-10" dirty="0">
                <a:latin typeface="Times New Roman"/>
                <a:cs typeface="Times New Roman"/>
              </a:rPr>
              <a:t> продукти.</a:t>
            </a:r>
            <a:endParaRPr sz="1500">
              <a:latin typeface="Times New Roman"/>
              <a:cs typeface="Times New Roman"/>
            </a:endParaRPr>
          </a:p>
          <a:p>
            <a:pPr marL="12700" marR="6350" indent="450215" algn="just">
              <a:lnSpc>
                <a:spcPct val="114999"/>
              </a:lnSpc>
            </a:pPr>
            <a:r>
              <a:rPr sz="1500" i="1" spc="-10" dirty="0">
                <a:latin typeface="Times New Roman"/>
                <a:cs typeface="Times New Roman"/>
              </a:rPr>
              <a:t>Формування</a:t>
            </a:r>
            <a:r>
              <a:rPr sz="1500" i="1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–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це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надання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порціям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заданої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форми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і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заданих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геометричних</a:t>
            </a:r>
            <a:r>
              <a:rPr sz="1500" spc="-5" dirty="0">
                <a:latin typeface="Times New Roman"/>
                <a:cs typeface="Times New Roman"/>
              </a:rPr>
              <a:t> розмірів,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які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повинні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зберігатися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5" dirty="0">
                <a:latin typeface="Times New Roman"/>
                <a:cs typeface="Times New Roman"/>
              </a:rPr>
              <a:t>отриманих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виробів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під </a:t>
            </a:r>
            <a:r>
              <a:rPr sz="1500" dirty="0">
                <a:latin typeface="Times New Roman"/>
                <a:cs typeface="Times New Roman"/>
              </a:rPr>
              <a:t>час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подальшої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технологічної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обробки.</a:t>
            </a:r>
            <a:endParaRPr sz="1500">
              <a:latin typeface="Times New Roman"/>
              <a:cs typeface="Times New Roman"/>
            </a:endParaRPr>
          </a:p>
          <a:p>
            <a:pPr marL="12700" marR="5080" indent="450215" algn="just">
              <a:lnSpc>
                <a:spcPct val="114999"/>
              </a:lnSpc>
            </a:pPr>
            <a:r>
              <a:rPr sz="1500" dirty="0">
                <a:latin typeface="Times New Roman"/>
                <a:cs typeface="Times New Roman"/>
              </a:rPr>
              <a:t>У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закладах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ресторанного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господарства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використовують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основному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технологічні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машини,</a:t>
            </a:r>
            <a:r>
              <a:rPr sz="1500" spc="-5" dirty="0">
                <a:latin typeface="Times New Roman"/>
                <a:cs typeface="Times New Roman"/>
              </a:rPr>
              <a:t> які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здійснюють здвоєний дозувально-формувальний </a:t>
            </a:r>
            <a:r>
              <a:rPr sz="1500" dirty="0">
                <a:latin typeface="Times New Roman"/>
                <a:cs typeface="Times New Roman"/>
              </a:rPr>
              <a:t>процес, </a:t>
            </a:r>
            <a:r>
              <a:rPr sz="1500" spc="-10" dirty="0">
                <a:latin typeface="Times New Roman"/>
                <a:cs typeface="Times New Roman"/>
              </a:rPr>
              <a:t>тобто </a:t>
            </a:r>
            <a:r>
              <a:rPr sz="1500" spc="-5" dirty="0">
                <a:latin typeface="Times New Roman"/>
                <a:cs typeface="Times New Roman"/>
              </a:rPr>
              <a:t>ділять </a:t>
            </a:r>
            <a:r>
              <a:rPr sz="1500" spc="-15" dirty="0">
                <a:latin typeface="Times New Roman"/>
                <a:cs typeface="Times New Roman"/>
              </a:rPr>
              <a:t>продукти </a:t>
            </a:r>
            <a:r>
              <a:rPr sz="1500" spc="-5" dirty="0">
                <a:latin typeface="Times New Roman"/>
                <a:cs typeface="Times New Roman"/>
              </a:rPr>
              <a:t>на порції заданої </a:t>
            </a:r>
            <a:r>
              <a:rPr sz="1500" spc="-10" dirty="0">
                <a:latin typeface="Times New Roman"/>
                <a:cs typeface="Times New Roman"/>
              </a:rPr>
              <a:t>маси </a:t>
            </a:r>
            <a:r>
              <a:rPr sz="1500" dirty="0">
                <a:latin typeface="Times New Roman"/>
                <a:cs typeface="Times New Roman"/>
              </a:rPr>
              <a:t>і 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надають їм </a:t>
            </a:r>
            <a:r>
              <a:rPr sz="1500" dirty="0">
                <a:latin typeface="Times New Roman"/>
                <a:cs typeface="Times New Roman"/>
              </a:rPr>
              <a:t>певну </a:t>
            </a:r>
            <a:r>
              <a:rPr sz="1500" spc="-10" dirty="0">
                <a:latin typeface="Times New Roman"/>
                <a:cs typeface="Times New Roman"/>
              </a:rPr>
              <a:t>геометричну </a:t>
            </a:r>
            <a:r>
              <a:rPr sz="1500" spc="-35" dirty="0">
                <a:latin typeface="Times New Roman"/>
                <a:cs typeface="Times New Roman"/>
              </a:rPr>
              <a:t>форму. </a:t>
            </a:r>
            <a:r>
              <a:rPr sz="1500" spc="-15" dirty="0">
                <a:latin typeface="Times New Roman"/>
                <a:cs typeface="Times New Roman"/>
              </a:rPr>
              <a:t>Здвоєному </a:t>
            </a:r>
            <a:r>
              <a:rPr sz="1500" spc="-10" dirty="0">
                <a:latin typeface="Times New Roman"/>
                <a:cs typeface="Times New Roman"/>
              </a:rPr>
              <a:t>дозувально-формувальному </a:t>
            </a:r>
            <a:r>
              <a:rPr sz="1500" spc="-5" dirty="0">
                <a:latin typeface="Times New Roman"/>
                <a:cs typeface="Times New Roman"/>
              </a:rPr>
              <a:t>процесу </a:t>
            </a:r>
            <a:r>
              <a:rPr sz="1500" spc="-10" dirty="0">
                <a:latin typeface="Times New Roman"/>
                <a:cs typeface="Times New Roman"/>
              </a:rPr>
              <a:t>можуть </a:t>
            </a:r>
            <a:r>
              <a:rPr sz="1500" spc="-20" dirty="0">
                <a:latin typeface="Times New Roman"/>
                <a:cs typeface="Times New Roman"/>
              </a:rPr>
              <a:t>бути </a:t>
            </a:r>
            <a:r>
              <a:rPr sz="1500" spc="-5" dirty="0">
                <a:latin typeface="Times New Roman"/>
                <a:cs typeface="Times New Roman"/>
              </a:rPr>
              <a:t>піддані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продукти, </a:t>
            </a:r>
            <a:r>
              <a:rPr sz="1500" spc="-5" dirty="0">
                <a:latin typeface="Times New Roman"/>
                <a:cs typeface="Times New Roman"/>
              </a:rPr>
              <a:t>які добре </a:t>
            </a:r>
            <a:r>
              <a:rPr sz="1500" spc="-10" dirty="0">
                <a:latin typeface="Times New Roman"/>
                <a:cs typeface="Times New Roman"/>
              </a:rPr>
              <a:t>зберігають </a:t>
            </a:r>
            <a:r>
              <a:rPr sz="1500" spc="-5" dirty="0">
                <a:latin typeface="Times New Roman"/>
                <a:cs typeface="Times New Roman"/>
              </a:rPr>
              <a:t>надану їм </a:t>
            </a:r>
            <a:r>
              <a:rPr sz="1500" spc="-35" dirty="0">
                <a:latin typeface="Times New Roman"/>
                <a:cs typeface="Times New Roman"/>
              </a:rPr>
              <a:t>форму, </a:t>
            </a:r>
            <a:r>
              <a:rPr sz="1500" spc="-5" dirty="0">
                <a:latin typeface="Times New Roman"/>
                <a:cs typeface="Times New Roman"/>
              </a:rPr>
              <a:t>наприклад вироби </a:t>
            </a:r>
            <a:r>
              <a:rPr sz="1500" dirty="0">
                <a:latin typeface="Times New Roman"/>
                <a:cs typeface="Times New Roman"/>
              </a:rPr>
              <a:t>з </a:t>
            </a:r>
            <a:r>
              <a:rPr sz="1500" spc="-5" dirty="0">
                <a:latin typeface="Times New Roman"/>
                <a:cs typeface="Times New Roman"/>
              </a:rPr>
              <a:t>тіста, </a:t>
            </a:r>
            <a:r>
              <a:rPr sz="1500" spc="-10" dirty="0">
                <a:latin typeface="Times New Roman"/>
                <a:cs typeface="Times New Roman"/>
              </a:rPr>
              <a:t>м'ясного, рибного, </a:t>
            </a:r>
            <a:r>
              <a:rPr sz="1500" spc="-15" dirty="0">
                <a:latin typeface="Times New Roman"/>
                <a:cs typeface="Times New Roman"/>
              </a:rPr>
              <a:t>овочевого, </a:t>
            </a:r>
            <a:r>
              <a:rPr sz="1500" spc="-10" dirty="0">
                <a:latin typeface="Times New Roman"/>
                <a:cs typeface="Times New Roman"/>
              </a:rPr>
              <a:t> круп'яного </a:t>
            </a:r>
            <a:r>
              <a:rPr sz="1500" dirty="0">
                <a:latin typeface="Times New Roman"/>
                <a:cs typeface="Times New Roman"/>
              </a:rPr>
              <a:t>і </a:t>
            </a:r>
            <a:r>
              <a:rPr sz="1500" spc="-15" dirty="0">
                <a:latin typeface="Times New Roman"/>
                <a:cs typeface="Times New Roman"/>
              </a:rPr>
              <a:t>картопляного </a:t>
            </a:r>
            <a:r>
              <a:rPr sz="1500" spc="-5" dirty="0">
                <a:latin typeface="Times New Roman"/>
                <a:cs typeface="Times New Roman"/>
              </a:rPr>
              <a:t>фаршів, </a:t>
            </a:r>
            <a:r>
              <a:rPr sz="1500" spc="-15" dirty="0">
                <a:latin typeface="Times New Roman"/>
                <a:cs typeface="Times New Roman"/>
              </a:rPr>
              <a:t>вершкове </a:t>
            </a:r>
            <a:r>
              <a:rPr sz="1500" spc="-5" dirty="0">
                <a:latin typeface="Times New Roman"/>
                <a:cs typeface="Times New Roman"/>
              </a:rPr>
              <a:t>масло </a:t>
            </a:r>
            <a:r>
              <a:rPr sz="1500" dirty="0">
                <a:latin typeface="Times New Roman"/>
                <a:cs typeface="Times New Roman"/>
              </a:rPr>
              <a:t>і </a:t>
            </a:r>
            <a:r>
              <a:rPr sz="1500" spc="-5" dirty="0">
                <a:latin typeface="Times New Roman"/>
                <a:cs typeface="Times New Roman"/>
              </a:rPr>
              <a:t>маргарин </a:t>
            </a:r>
            <a:r>
              <a:rPr sz="1500" spc="-10" dirty="0">
                <a:latin typeface="Times New Roman"/>
                <a:cs typeface="Times New Roman"/>
              </a:rPr>
              <a:t>тощо. </a:t>
            </a:r>
            <a:r>
              <a:rPr sz="1500" spc="-5" dirty="0">
                <a:latin typeface="Times New Roman"/>
                <a:cs typeface="Times New Roman"/>
              </a:rPr>
              <a:t>Рідкі </a:t>
            </a:r>
            <a:r>
              <a:rPr sz="1500" dirty="0">
                <a:latin typeface="Times New Roman"/>
                <a:cs typeface="Times New Roman"/>
              </a:rPr>
              <a:t>й </a:t>
            </a:r>
            <a:r>
              <a:rPr sz="1500" spc="-5" dirty="0">
                <a:latin typeface="Times New Roman"/>
                <a:cs typeface="Times New Roman"/>
              </a:rPr>
              <a:t>сипучі </a:t>
            </a:r>
            <a:r>
              <a:rPr sz="1500" spc="-15" dirty="0">
                <a:latin typeface="Times New Roman"/>
                <a:cs typeface="Times New Roman"/>
              </a:rPr>
              <a:t>продукти можна </a:t>
            </a:r>
            <a:r>
              <a:rPr sz="1500" spc="-5" dirty="0">
                <a:latin typeface="Times New Roman"/>
                <a:cs typeface="Times New Roman"/>
              </a:rPr>
              <a:t>тільки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дозувати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або </a:t>
            </a:r>
            <a:r>
              <a:rPr sz="1500" spc="-10" dirty="0">
                <a:latin typeface="Times New Roman"/>
                <a:cs typeface="Times New Roman"/>
              </a:rPr>
              <a:t>фасувати.</a:t>
            </a:r>
            <a:endParaRPr sz="1500">
              <a:latin typeface="Times New Roman"/>
              <a:cs typeface="Times New Roman"/>
            </a:endParaRPr>
          </a:p>
          <a:p>
            <a:pPr marL="12700" marR="5080" indent="450215" algn="just">
              <a:lnSpc>
                <a:spcPct val="114999"/>
              </a:lnSpc>
            </a:pPr>
            <a:r>
              <a:rPr sz="1500" dirty="0">
                <a:latin typeface="Times New Roman"/>
                <a:cs typeface="Times New Roman"/>
              </a:rPr>
              <a:t>У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закладах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ресторанного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господарства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використовують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дозувальноформувальні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машини,</a:t>
            </a:r>
            <a:r>
              <a:rPr sz="1500" dirty="0">
                <a:latin typeface="Times New Roman"/>
                <a:cs typeface="Times New Roman"/>
              </a:rPr>
              <a:t> що 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обробляють </a:t>
            </a:r>
            <a:r>
              <a:rPr sz="1500" spc="-15" dirty="0">
                <a:latin typeface="Times New Roman"/>
                <a:cs typeface="Times New Roman"/>
              </a:rPr>
              <a:t>продукти </a:t>
            </a:r>
            <a:r>
              <a:rPr sz="1500" spc="-25" dirty="0">
                <a:latin typeface="Times New Roman"/>
                <a:cs typeface="Times New Roman"/>
              </a:rPr>
              <a:t>тиском </a:t>
            </a:r>
            <a:r>
              <a:rPr sz="1500" dirty="0">
                <a:latin typeface="Times New Roman"/>
                <a:cs typeface="Times New Roman"/>
              </a:rPr>
              <a:t>за </a:t>
            </a:r>
            <a:r>
              <a:rPr sz="1500" spc="-10" dirty="0">
                <a:latin typeface="Times New Roman"/>
                <a:cs typeface="Times New Roman"/>
              </a:rPr>
              <a:t>допомогою </a:t>
            </a:r>
            <a:r>
              <a:rPr sz="1500" spc="-5" dirty="0">
                <a:latin typeface="Times New Roman"/>
                <a:cs typeface="Times New Roman"/>
              </a:rPr>
              <a:t>відповідних </a:t>
            </a:r>
            <a:r>
              <a:rPr sz="1500" spc="-10" dirty="0">
                <a:latin typeface="Times New Roman"/>
                <a:cs typeface="Times New Roman"/>
              </a:rPr>
              <a:t>робочих </a:t>
            </a:r>
            <a:r>
              <a:rPr sz="1500" spc="-5" dirty="0">
                <a:latin typeface="Times New Roman"/>
                <a:cs typeface="Times New Roman"/>
              </a:rPr>
              <a:t>органів. </a:t>
            </a:r>
            <a:r>
              <a:rPr sz="1500" spc="-15" dirty="0">
                <a:latin typeface="Times New Roman"/>
                <a:cs typeface="Times New Roman"/>
              </a:rPr>
              <a:t>Робочими </a:t>
            </a:r>
            <a:r>
              <a:rPr sz="1500" spc="-5" dirty="0">
                <a:latin typeface="Times New Roman"/>
                <a:cs typeface="Times New Roman"/>
              </a:rPr>
              <a:t>органами </a:t>
            </a:r>
            <a:r>
              <a:rPr sz="1500" dirty="0">
                <a:latin typeface="Times New Roman"/>
                <a:cs typeface="Times New Roman"/>
              </a:rPr>
              <a:t>таких </a:t>
            </a:r>
            <a:r>
              <a:rPr sz="1500" spc="-5" dirty="0">
                <a:latin typeface="Times New Roman"/>
                <a:cs typeface="Times New Roman"/>
              </a:rPr>
              <a:t>машин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служать </a:t>
            </a:r>
            <a:r>
              <a:rPr sz="1500" spc="-5" dirty="0">
                <a:latin typeface="Times New Roman"/>
                <a:cs typeface="Times New Roman"/>
              </a:rPr>
              <a:t>різні пристрої, </a:t>
            </a:r>
            <a:r>
              <a:rPr sz="1500" dirty="0">
                <a:latin typeface="Times New Roman"/>
                <a:cs typeface="Times New Roman"/>
              </a:rPr>
              <a:t>що </a:t>
            </a:r>
            <a:r>
              <a:rPr sz="1500" spc="-10" dirty="0">
                <a:latin typeface="Times New Roman"/>
                <a:cs typeface="Times New Roman"/>
              </a:rPr>
              <a:t>забезпечують здавлювання </a:t>
            </a:r>
            <a:r>
              <a:rPr sz="1500" dirty="0">
                <a:latin typeface="Times New Roman"/>
                <a:cs typeface="Times New Roman"/>
              </a:rPr>
              <a:t>і </a:t>
            </a:r>
            <a:r>
              <a:rPr sz="1500" spc="-5" dirty="0">
                <a:latin typeface="Times New Roman"/>
                <a:cs typeface="Times New Roman"/>
              </a:rPr>
              <a:t>ущільнення, </a:t>
            </a:r>
            <a:r>
              <a:rPr sz="1500" spc="-15" dirty="0">
                <a:latin typeface="Times New Roman"/>
                <a:cs typeface="Times New Roman"/>
              </a:rPr>
              <a:t>тобто </a:t>
            </a:r>
            <a:r>
              <a:rPr sz="1500" spc="-5" dirty="0">
                <a:latin typeface="Times New Roman"/>
                <a:cs typeface="Times New Roman"/>
              </a:rPr>
              <a:t>штампи, поршні, валки, шнеки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тощо.</a:t>
            </a:r>
            <a:endParaRPr sz="1500">
              <a:latin typeface="Times New Roman"/>
              <a:cs typeface="Times New Roman"/>
            </a:endParaRPr>
          </a:p>
          <a:p>
            <a:pPr marL="462915" algn="just">
              <a:lnSpc>
                <a:spcPct val="100000"/>
              </a:lnSpc>
              <a:spcBef>
                <a:spcPts val="270"/>
              </a:spcBef>
            </a:pPr>
            <a:r>
              <a:rPr sz="1500" spc="-5" dirty="0">
                <a:latin typeface="Times New Roman"/>
                <a:cs typeface="Times New Roman"/>
              </a:rPr>
              <a:t>За </a:t>
            </a:r>
            <a:r>
              <a:rPr sz="1500" b="1" i="1" spc="-5" dirty="0">
                <a:latin typeface="Times New Roman"/>
                <a:cs typeface="Times New Roman"/>
              </a:rPr>
              <a:t>функціональним</a:t>
            </a:r>
            <a:r>
              <a:rPr sz="1500" b="1" i="1" spc="20" dirty="0">
                <a:latin typeface="Times New Roman"/>
                <a:cs typeface="Times New Roman"/>
              </a:rPr>
              <a:t> </a:t>
            </a:r>
            <a:r>
              <a:rPr sz="1500" b="1" i="1" spc="-5" dirty="0">
                <a:latin typeface="Times New Roman"/>
                <a:cs typeface="Times New Roman"/>
              </a:rPr>
              <a:t>призначенням</a:t>
            </a:r>
            <a:r>
              <a:rPr sz="1500" b="1" i="1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дозувально-формувальне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обладнання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класифікують </a:t>
            </a:r>
            <a:r>
              <a:rPr sz="1500" dirty="0">
                <a:latin typeface="Times New Roman"/>
                <a:cs typeface="Times New Roman"/>
              </a:rPr>
              <a:t>на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такі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групи:</a:t>
            </a:r>
            <a:endParaRPr sz="1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70"/>
              </a:spcBef>
              <a:buSzPct val="93333"/>
              <a:buFont typeface="Arial MT"/>
              <a:buChar char="–"/>
              <a:tabLst>
                <a:tab pos="354965" algn="l"/>
                <a:tab pos="355600" algn="l"/>
              </a:tabLst>
            </a:pPr>
            <a:r>
              <a:rPr sz="1500" spc="-10" dirty="0">
                <a:latin typeface="Times New Roman"/>
                <a:cs typeface="Times New Roman"/>
              </a:rPr>
              <a:t>тістороздільні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машини</a:t>
            </a:r>
            <a:endParaRPr sz="1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SzPct val="93333"/>
              <a:buFont typeface="Arial MT"/>
              <a:buChar char="–"/>
              <a:tabLst>
                <a:tab pos="354965" algn="l"/>
                <a:tab pos="355600" algn="l"/>
              </a:tabLst>
            </a:pPr>
            <a:r>
              <a:rPr sz="1500" spc="-10" dirty="0">
                <a:latin typeface="Times New Roman"/>
                <a:cs typeface="Times New Roman"/>
              </a:rPr>
              <a:t>тісторозкочувальні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машини;</a:t>
            </a:r>
            <a:endParaRPr sz="1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0"/>
              </a:spcBef>
              <a:buSzPct val="93333"/>
              <a:buFont typeface="Arial MT"/>
              <a:buChar char="–"/>
              <a:tabLst>
                <a:tab pos="354965" algn="l"/>
                <a:tab pos="355600" algn="l"/>
              </a:tabLst>
            </a:pPr>
            <a:r>
              <a:rPr sz="1500" spc="-5" dirty="0">
                <a:latin typeface="Times New Roman"/>
                <a:cs typeface="Times New Roman"/>
              </a:rPr>
              <a:t>машини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для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формування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котлет;</a:t>
            </a:r>
            <a:endParaRPr sz="1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5"/>
              </a:spcBef>
              <a:buSzPct val="93333"/>
              <a:buFont typeface="Arial MT"/>
              <a:buChar char="–"/>
              <a:tabLst>
                <a:tab pos="354965" algn="l"/>
                <a:tab pos="355600" algn="l"/>
              </a:tabLst>
            </a:pPr>
            <a:r>
              <a:rPr sz="1500" spc="-5" dirty="0">
                <a:latin typeface="Times New Roman"/>
                <a:cs typeface="Times New Roman"/>
              </a:rPr>
              <a:t>дільники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масла;</a:t>
            </a:r>
            <a:endParaRPr sz="1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SzPct val="93333"/>
              <a:buFont typeface="Arial MT"/>
              <a:buChar char="–"/>
              <a:tabLst>
                <a:tab pos="354965" algn="l"/>
                <a:tab pos="355600" algn="l"/>
              </a:tabLst>
            </a:pPr>
            <a:r>
              <a:rPr sz="1500" spc="-5" dirty="0">
                <a:latin typeface="Times New Roman"/>
                <a:cs typeface="Times New Roman"/>
              </a:rPr>
              <a:t>машини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для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формування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вареників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і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пельменів;</a:t>
            </a:r>
            <a:endParaRPr sz="1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0"/>
              </a:spcBef>
              <a:buSzPct val="93333"/>
              <a:buFont typeface="Arial MT"/>
              <a:buChar char="–"/>
              <a:tabLst>
                <a:tab pos="354965" algn="l"/>
                <a:tab pos="355600" algn="l"/>
              </a:tabLst>
            </a:pPr>
            <a:r>
              <a:rPr sz="1500" spc="-10" dirty="0">
                <a:latin typeface="Times New Roman"/>
                <a:cs typeface="Times New Roman"/>
              </a:rPr>
              <a:t>дозатори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крему;</a:t>
            </a:r>
            <a:endParaRPr sz="1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5"/>
              </a:spcBef>
              <a:buSzPct val="93333"/>
              <a:buFont typeface="Arial MT"/>
              <a:buChar char="–"/>
              <a:tabLst>
                <a:tab pos="354965" algn="l"/>
                <a:tab pos="355600" algn="l"/>
              </a:tabLst>
            </a:pPr>
            <a:r>
              <a:rPr sz="1500" spc="-5" dirty="0">
                <a:latin typeface="Times New Roman"/>
                <a:cs typeface="Times New Roman"/>
              </a:rPr>
              <a:t>машини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для відсадження</a:t>
            </a:r>
            <a:r>
              <a:rPr sz="1500" spc="-15" dirty="0">
                <a:latin typeface="Times New Roman"/>
                <a:cs typeface="Times New Roman"/>
              </a:rPr>
              <a:t> заготовок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з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тіста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тощо.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440" y="0"/>
            <a:ext cx="8976360" cy="604393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463550" algn="just">
              <a:lnSpc>
                <a:spcPct val="100000"/>
              </a:lnSpc>
              <a:spcBef>
                <a:spcPts val="520"/>
              </a:spcBef>
            </a:pPr>
            <a:r>
              <a:rPr sz="1800" b="1" spc="-10" dirty="0">
                <a:latin typeface="Times New Roman"/>
                <a:cs typeface="Times New Roman"/>
              </a:rPr>
              <a:t>Тістороздільні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машини</a:t>
            </a:r>
            <a:endParaRPr sz="1800">
              <a:latin typeface="Times New Roman"/>
              <a:cs typeface="Times New Roman"/>
            </a:endParaRPr>
          </a:p>
          <a:p>
            <a:pPr marL="12700" marR="16510" indent="450215" algn="just">
              <a:lnSpc>
                <a:spcPct val="114999"/>
              </a:lnSpc>
              <a:spcBef>
                <a:spcPts val="95"/>
              </a:spcBef>
            </a:pPr>
            <a:r>
              <a:rPr sz="1800" spc="-10" dirty="0">
                <a:latin typeface="Times New Roman"/>
                <a:cs typeface="Times New Roman"/>
              </a:rPr>
              <a:t>Тісто</a:t>
            </a:r>
            <a:r>
              <a:rPr sz="1800" spc="-5" dirty="0">
                <a:latin typeface="Times New Roman"/>
                <a:cs typeface="Times New Roman"/>
              </a:rPr>
              <a:t> являє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собою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продукт,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який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відповідно</a:t>
            </a:r>
            <a:r>
              <a:rPr sz="1800" dirty="0">
                <a:latin typeface="Times New Roman"/>
                <a:cs typeface="Times New Roman"/>
              </a:rPr>
              <a:t> до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вимог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технології</a:t>
            </a:r>
            <a:r>
              <a:rPr sz="1800" spc="-5" dirty="0">
                <a:latin typeface="Times New Roman"/>
                <a:cs typeface="Times New Roman"/>
              </a:rPr>
              <a:t> попередньо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був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підданий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тривалому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бродінню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допомогою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дріжджів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інших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мікроорганізмів.</a:t>
            </a:r>
            <a:r>
              <a:rPr sz="1800" dirty="0">
                <a:latin typeface="Times New Roman"/>
                <a:cs typeface="Times New Roman"/>
              </a:rPr>
              <a:t> У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результаті </a:t>
            </a:r>
            <a:r>
              <a:rPr sz="1800" spc="-5" dirty="0">
                <a:latin typeface="Times New Roman"/>
                <a:cs typeface="Times New Roman"/>
              </a:rPr>
              <a:t>утворилась капілярно-пориста </a:t>
            </a:r>
            <a:r>
              <a:rPr sz="1800" spc="-10" dirty="0">
                <a:latin typeface="Times New Roman"/>
                <a:cs typeface="Times New Roman"/>
              </a:rPr>
              <a:t>структура, </a:t>
            </a:r>
            <a:r>
              <a:rPr sz="1800" dirty="0">
                <a:latin typeface="Times New Roman"/>
                <a:cs typeface="Times New Roman"/>
              </a:rPr>
              <a:t>що утримується </a:t>
            </a:r>
            <a:r>
              <a:rPr sz="1800" spc="-10" dirty="0">
                <a:latin typeface="Times New Roman"/>
                <a:cs typeface="Times New Roman"/>
              </a:rPr>
              <a:t>пружним </a:t>
            </a:r>
            <a:r>
              <a:rPr sz="1800" spc="-5" dirty="0">
                <a:latin typeface="Times New Roman"/>
                <a:cs typeface="Times New Roman"/>
              </a:rPr>
              <a:t>еластично-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пластичним </a:t>
            </a:r>
            <a:r>
              <a:rPr sz="1800" spc="-15" dirty="0">
                <a:latin typeface="Times New Roman"/>
                <a:cs typeface="Times New Roman"/>
              </a:rPr>
              <a:t>скелетом, </a:t>
            </a:r>
            <a:r>
              <a:rPr sz="1800" dirty="0">
                <a:latin typeface="Times New Roman"/>
                <a:cs typeface="Times New Roman"/>
              </a:rPr>
              <a:t>пори </a:t>
            </a:r>
            <a:r>
              <a:rPr sz="1800" spc="-35" dirty="0">
                <a:latin typeface="Times New Roman"/>
                <a:cs typeface="Times New Roman"/>
              </a:rPr>
              <a:t>якого </a:t>
            </a:r>
            <a:r>
              <a:rPr sz="1800" spc="-5" dirty="0">
                <a:latin typeface="Times New Roman"/>
                <a:cs typeface="Times New Roman"/>
              </a:rPr>
              <a:t>заповнені газовою </a:t>
            </a:r>
            <a:r>
              <a:rPr sz="1800" spc="-10" dirty="0">
                <a:latin typeface="Times New Roman"/>
                <a:cs typeface="Times New Roman"/>
              </a:rPr>
              <a:t>сумішшю, </a:t>
            </a:r>
            <a:r>
              <a:rPr sz="1800" dirty="0">
                <a:latin typeface="Times New Roman"/>
                <a:cs typeface="Times New Roman"/>
              </a:rPr>
              <a:t>що </a:t>
            </a:r>
            <a:r>
              <a:rPr sz="1800" spc="-5" dirty="0">
                <a:latin typeface="Times New Roman"/>
                <a:cs typeface="Times New Roman"/>
              </a:rPr>
              <a:t>складається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0" dirty="0">
                <a:latin typeface="Times New Roman"/>
                <a:cs typeface="Times New Roman"/>
              </a:rPr>
              <a:t>діоксиду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вуглецю, </a:t>
            </a:r>
            <a:r>
              <a:rPr sz="1800" spc="-5" dirty="0">
                <a:latin typeface="Times New Roman"/>
                <a:cs typeface="Times New Roman"/>
              </a:rPr>
              <a:t>парів </a:t>
            </a:r>
            <a:r>
              <a:rPr sz="1800" spc="-15" dirty="0">
                <a:latin typeface="Times New Roman"/>
                <a:cs typeface="Times New Roman"/>
              </a:rPr>
              <a:t>води, </a:t>
            </a:r>
            <a:r>
              <a:rPr sz="1800" spc="-10" dirty="0">
                <a:latin typeface="Times New Roman"/>
                <a:cs typeface="Times New Roman"/>
              </a:rPr>
              <a:t>спирту </a:t>
            </a:r>
            <a:r>
              <a:rPr sz="1800" spc="10" dirty="0">
                <a:latin typeface="Times New Roman"/>
                <a:cs typeface="Times New Roman"/>
              </a:rPr>
              <a:t>та </a:t>
            </a:r>
            <a:r>
              <a:rPr sz="1800" spc="-5" dirty="0">
                <a:latin typeface="Times New Roman"/>
                <a:cs typeface="Times New Roman"/>
              </a:rPr>
              <a:t>інших </a:t>
            </a:r>
            <a:r>
              <a:rPr sz="1800" spc="-15" dirty="0">
                <a:latin typeface="Times New Roman"/>
                <a:cs typeface="Times New Roman"/>
              </a:rPr>
              <a:t>продуктів </a:t>
            </a:r>
            <a:r>
              <a:rPr sz="1800" spc="-10" dirty="0">
                <a:latin typeface="Times New Roman"/>
                <a:cs typeface="Times New Roman"/>
              </a:rPr>
              <a:t>бродіння. </a:t>
            </a:r>
            <a:r>
              <a:rPr sz="1800" spc="-5" dirty="0">
                <a:latin typeface="Times New Roman"/>
                <a:cs typeface="Times New Roman"/>
              </a:rPr>
              <a:t>Під дією </a:t>
            </a:r>
            <a:r>
              <a:rPr sz="1800" spc="-45" dirty="0">
                <a:latin typeface="Times New Roman"/>
                <a:cs typeface="Times New Roman"/>
              </a:rPr>
              <a:t>газу, </a:t>
            </a:r>
            <a:r>
              <a:rPr sz="1800" dirty="0">
                <a:latin typeface="Times New Roman"/>
                <a:cs typeface="Times New Roman"/>
              </a:rPr>
              <a:t>що </a:t>
            </a:r>
            <a:r>
              <a:rPr sz="1800" spc="-5" dirty="0">
                <a:latin typeface="Times New Roman"/>
                <a:cs typeface="Times New Roman"/>
              </a:rPr>
              <a:t>утворюється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5" dirty="0">
                <a:latin typeface="Times New Roman"/>
                <a:cs typeface="Times New Roman"/>
              </a:rPr>
              <a:t> процесі </a:t>
            </a:r>
            <a:r>
              <a:rPr sz="1800" spc="-10" dirty="0">
                <a:latin typeface="Times New Roman"/>
                <a:cs typeface="Times New Roman"/>
              </a:rPr>
              <a:t>бродіння, тісто </a:t>
            </a:r>
            <a:r>
              <a:rPr sz="1800" dirty="0">
                <a:latin typeface="Times New Roman"/>
                <a:cs typeface="Times New Roman"/>
              </a:rPr>
              <a:t>збільшується в </a:t>
            </a:r>
            <a:r>
              <a:rPr sz="1800" spc="-5" dirty="0">
                <a:latin typeface="Times New Roman"/>
                <a:cs typeface="Times New Roman"/>
              </a:rPr>
              <a:t>об’ємі, зменшується </a:t>
            </a:r>
            <a:r>
              <a:rPr sz="1800" spc="-15" dirty="0">
                <a:latin typeface="Times New Roman"/>
                <a:cs typeface="Times New Roman"/>
              </a:rPr>
              <a:t>його </a:t>
            </a:r>
            <a:r>
              <a:rPr sz="1800" spc="-5" dirty="0">
                <a:latin typeface="Times New Roman"/>
                <a:cs typeface="Times New Roman"/>
              </a:rPr>
              <a:t>щільність, змінюються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структура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властивості.</a:t>
            </a:r>
            <a:r>
              <a:rPr sz="1800" dirty="0">
                <a:latin typeface="Times New Roman"/>
                <a:cs typeface="Times New Roman"/>
              </a:rPr>
              <a:t> При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бродінні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тісті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активно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проходять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мікробіологічні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Times New Roman"/>
                <a:cs typeface="Times New Roman"/>
              </a:rPr>
              <a:t>та 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ферментативні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процеси,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що </a:t>
            </a:r>
            <a:r>
              <a:rPr sz="1800" spc="-10" dirty="0">
                <a:latin typeface="Times New Roman"/>
                <a:cs typeface="Times New Roman"/>
              </a:rPr>
              <a:t>змінюють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його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фізичні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властивості.</a:t>
            </a:r>
            <a:endParaRPr sz="1800">
              <a:latin typeface="Times New Roman"/>
              <a:cs typeface="Times New Roman"/>
            </a:endParaRPr>
          </a:p>
          <a:p>
            <a:pPr marL="12700" marR="20955" indent="450850" algn="just">
              <a:lnSpc>
                <a:spcPct val="114999"/>
              </a:lnSpc>
            </a:pPr>
            <a:r>
              <a:rPr sz="1800" spc="-10" dirty="0">
                <a:latin typeface="Times New Roman"/>
                <a:cs typeface="Times New Roman"/>
              </a:rPr>
              <a:t>Тістоподільні </a:t>
            </a:r>
            <a:r>
              <a:rPr sz="1800" spc="-5" dirty="0">
                <a:latin typeface="Times New Roman"/>
                <a:cs typeface="Times New Roman"/>
              </a:rPr>
              <a:t>машини повинні </a:t>
            </a:r>
            <a:r>
              <a:rPr sz="1800" spc="-10" dirty="0">
                <a:latin typeface="Times New Roman"/>
                <a:cs typeface="Times New Roman"/>
              </a:rPr>
              <a:t>забезпечити </a:t>
            </a:r>
            <a:r>
              <a:rPr sz="1800" spc="-15" dirty="0">
                <a:latin typeface="Times New Roman"/>
                <a:cs typeface="Times New Roman"/>
              </a:rPr>
              <a:t>поділ </a:t>
            </a:r>
            <a:r>
              <a:rPr sz="1800" dirty="0">
                <a:latin typeface="Times New Roman"/>
                <a:cs typeface="Times New Roman"/>
              </a:rPr>
              <a:t>тіста на </a:t>
            </a:r>
            <a:r>
              <a:rPr sz="1800" spc="-15" dirty="0">
                <a:latin typeface="Times New Roman"/>
                <a:cs typeface="Times New Roman"/>
              </a:rPr>
              <a:t>заготовки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5" dirty="0">
                <a:latin typeface="Times New Roman"/>
                <a:cs typeface="Times New Roman"/>
              </a:rPr>
              <a:t>точністю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b="1" i="1" dirty="0">
                <a:latin typeface="Times New Roman"/>
                <a:cs typeface="Times New Roman"/>
              </a:rPr>
              <a:t>—</a:t>
            </a:r>
            <a:r>
              <a:rPr sz="1800" dirty="0">
                <a:latin typeface="Times New Roman"/>
                <a:cs typeface="Times New Roman"/>
              </a:rPr>
              <a:t>2 %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5" dirty="0">
                <a:latin typeface="Times New Roman"/>
                <a:cs typeface="Times New Roman"/>
              </a:rPr>
              <a:t>урахуванням </a:t>
            </a:r>
            <a:r>
              <a:rPr sz="1800" spc="-5" dirty="0">
                <a:latin typeface="Times New Roman"/>
                <a:cs typeface="Times New Roman"/>
              </a:rPr>
              <a:t>специфіки </a:t>
            </a:r>
            <a:r>
              <a:rPr sz="1800" spc="-15" dirty="0">
                <a:latin typeface="Times New Roman"/>
                <a:cs typeface="Times New Roman"/>
              </a:rPr>
              <a:t>його </a:t>
            </a:r>
            <a:r>
              <a:rPr sz="1800" spc="-5" dirty="0">
                <a:latin typeface="Times New Roman"/>
                <a:cs typeface="Times New Roman"/>
              </a:rPr>
              <a:t>властивостей. </a:t>
            </a:r>
            <a:r>
              <a:rPr sz="1800" spc="-10" dirty="0">
                <a:latin typeface="Times New Roman"/>
                <a:cs typeface="Times New Roman"/>
              </a:rPr>
              <a:t>Конструктивно тістоподільні </a:t>
            </a:r>
            <a:r>
              <a:rPr sz="1800" spc="-5" dirty="0">
                <a:latin typeface="Times New Roman"/>
                <a:cs typeface="Times New Roman"/>
              </a:rPr>
              <a:t>машини </a:t>
            </a:r>
            <a:r>
              <a:rPr sz="1800" dirty="0">
                <a:latin typeface="Times New Roman"/>
                <a:cs typeface="Times New Roman"/>
              </a:rPr>
              <a:t>є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найскладнішими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порівняно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5" dirty="0">
                <a:latin typeface="Times New Roman"/>
                <a:cs typeface="Times New Roman"/>
              </a:rPr>
              <a:t>іншим</a:t>
            </a:r>
            <a:r>
              <a:rPr sz="1800" spc="-10" dirty="0">
                <a:latin typeface="Times New Roman"/>
                <a:cs typeface="Times New Roman"/>
              </a:rPr>
              <a:t> обладнанням.</a:t>
            </a:r>
            <a:endParaRPr sz="1800">
              <a:latin typeface="Times New Roman"/>
              <a:cs typeface="Times New Roman"/>
            </a:endParaRPr>
          </a:p>
          <a:p>
            <a:pPr marL="13335" marR="5080" indent="449580" algn="just">
              <a:lnSpc>
                <a:spcPct val="114999"/>
              </a:lnSpc>
            </a:pP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час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робочого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циклу</a:t>
            </a:r>
            <a:r>
              <a:rPr sz="1800" dirty="0">
                <a:latin typeface="Times New Roman"/>
                <a:cs typeface="Times New Roman"/>
              </a:rPr>
              <a:t> 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тістоподільній</a:t>
            </a:r>
            <a:r>
              <a:rPr sz="1800" spc="-5" dirty="0">
                <a:latin typeface="Times New Roman"/>
                <a:cs typeface="Times New Roman"/>
              </a:rPr>
              <a:t> машині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здійснюються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такі</a:t>
            </a:r>
            <a:r>
              <a:rPr sz="1800" spc="4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операції: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заповнення </a:t>
            </a:r>
            <a:r>
              <a:rPr sz="1800" spc="-10" dirty="0">
                <a:latin typeface="Times New Roman"/>
                <a:cs typeface="Times New Roman"/>
              </a:rPr>
              <a:t>робочої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камери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тістом,</a:t>
            </a:r>
            <a:r>
              <a:rPr sz="1800" spc="-5" dirty="0">
                <a:latin typeface="Times New Roman"/>
                <a:cs typeface="Times New Roman"/>
              </a:rPr>
              <a:t> стиснення </a:t>
            </a:r>
            <a:r>
              <a:rPr sz="1800" spc="-15" dirty="0">
                <a:latin typeface="Times New Roman"/>
                <a:cs typeface="Times New Roman"/>
              </a:rPr>
              <a:t>його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 </a:t>
            </a:r>
            <a:r>
              <a:rPr sz="1800" spc="-15" dirty="0">
                <a:latin typeface="Times New Roman"/>
                <a:cs typeface="Times New Roman"/>
              </a:rPr>
              <a:t>робочого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тиску,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переміщення </a:t>
            </a:r>
            <a:r>
              <a:rPr sz="1800" dirty="0">
                <a:latin typeface="Times New Roman"/>
                <a:cs typeface="Times New Roman"/>
              </a:rPr>
              <a:t>по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робочій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камері,</a:t>
            </a:r>
            <a:r>
              <a:rPr sz="1800" spc="-5" dirty="0">
                <a:latin typeface="Times New Roman"/>
                <a:cs typeface="Times New Roman"/>
              </a:rPr>
              <a:t> заповнення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мірної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камери,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стабілізування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тиску,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видача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відміреної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заготовки, </a:t>
            </a:r>
            <a:r>
              <a:rPr sz="1800" spc="-5" dirty="0">
                <a:latin typeface="Times New Roman"/>
                <a:cs typeface="Times New Roman"/>
              </a:rPr>
              <a:t>повернення </a:t>
            </a:r>
            <a:r>
              <a:rPr sz="1800" spc="-10" dirty="0">
                <a:latin typeface="Times New Roman"/>
                <a:cs typeface="Times New Roman"/>
              </a:rPr>
              <a:t>надміру </a:t>
            </a:r>
            <a:r>
              <a:rPr sz="1800" dirty="0">
                <a:latin typeface="Times New Roman"/>
                <a:cs typeface="Times New Roman"/>
              </a:rPr>
              <a:t>тіста в </a:t>
            </a:r>
            <a:r>
              <a:rPr sz="1800" spc="-5" dirty="0">
                <a:latin typeface="Times New Roman"/>
                <a:cs typeface="Times New Roman"/>
              </a:rPr>
              <a:t>приймальну </a:t>
            </a:r>
            <a:r>
              <a:rPr sz="1800" spc="-35" dirty="0">
                <a:latin typeface="Times New Roman"/>
                <a:cs typeface="Times New Roman"/>
              </a:rPr>
              <a:t>лійку. </a:t>
            </a:r>
            <a:r>
              <a:rPr sz="1800" dirty="0">
                <a:latin typeface="Times New Roman"/>
                <a:cs typeface="Times New Roman"/>
              </a:rPr>
              <a:t>В залежності </a:t>
            </a:r>
            <a:r>
              <a:rPr sz="1800" spc="-5" dirty="0">
                <a:latin typeface="Times New Roman"/>
                <a:cs typeface="Times New Roman"/>
              </a:rPr>
              <a:t>від </a:t>
            </a:r>
            <a:r>
              <a:rPr sz="1800" spc="-10" dirty="0">
                <a:latin typeface="Times New Roman"/>
                <a:cs typeface="Times New Roman"/>
              </a:rPr>
              <a:t>прийнятої </a:t>
            </a:r>
            <a:r>
              <a:rPr sz="1800" spc="-15" dirty="0">
                <a:latin typeface="Times New Roman"/>
                <a:cs typeface="Times New Roman"/>
              </a:rPr>
              <a:t>схеми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машини </a:t>
            </a:r>
            <a:r>
              <a:rPr sz="1800" spc="-10" dirty="0">
                <a:latin typeface="Times New Roman"/>
                <a:cs typeface="Times New Roman"/>
              </a:rPr>
              <a:t>вказані </a:t>
            </a:r>
            <a:r>
              <a:rPr sz="1800" spc="-5" dirty="0">
                <a:latin typeface="Times New Roman"/>
                <a:cs typeface="Times New Roman"/>
              </a:rPr>
              <a:t>операції </a:t>
            </a:r>
            <a:r>
              <a:rPr sz="1800" spc="-10" dirty="0">
                <a:latin typeface="Times New Roman"/>
                <a:cs typeface="Times New Roman"/>
              </a:rPr>
              <a:t>можна поєднувати, </a:t>
            </a:r>
            <a:r>
              <a:rPr sz="1800" spc="-15" dirty="0">
                <a:latin typeface="Times New Roman"/>
                <a:cs typeface="Times New Roman"/>
              </a:rPr>
              <a:t>змінювати </a:t>
            </a:r>
            <a:r>
              <a:rPr sz="1800" dirty="0">
                <a:latin typeface="Times New Roman"/>
                <a:cs typeface="Times New Roman"/>
              </a:rPr>
              <a:t>послідовність або </a:t>
            </a:r>
            <a:r>
              <a:rPr sz="1800" spc="-5" dirty="0">
                <a:latin typeface="Times New Roman"/>
                <a:cs typeface="Times New Roman"/>
              </a:rPr>
              <a:t>зовсім </a:t>
            </a:r>
            <a:r>
              <a:rPr sz="1800" spc="-10" dirty="0">
                <a:latin typeface="Times New Roman"/>
                <a:cs typeface="Times New Roman"/>
              </a:rPr>
              <a:t>вилучати. </a:t>
            </a:r>
            <a:r>
              <a:rPr sz="1800" spc="-5" dirty="0">
                <a:latin typeface="Times New Roman"/>
                <a:cs typeface="Times New Roman"/>
              </a:rPr>
              <a:t> Всі </a:t>
            </a:r>
            <a:r>
              <a:rPr sz="1800" dirty="0">
                <a:latin typeface="Times New Roman"/>
                <a:cs typeface="Times New Roman"/>
              </a:rPr>
              <a:t>ці </a:t>
            </a:r>
            <a:r>
              <a:rPr sz="1800" spc="-5" dirty="0">
                <a:latin typeface="Times New Roman"/>
                <a:cs typeface="Times New Roman"/>
              </a:rPr>
              <a:t>операції </a:t>
            </a:r>
            <a:r>
              <a:rPr sz="1800" spc="-10" dirty="0">
                <a:latin typeface="Times New Roman"/>
                <a:cs typeface="Times New Roman"/>
              </a:rPr>
              <a:t>здійснюються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камері </a:t>
            </a:r>
            <a:r>
              <a:rPr sz="1800" spc="-10" dirty="0">
                <a:latin typeface="Times New Roman"/>
                <a:cs typeface="Times New Roman"/>
              </a:rPr>
              <a:t>тістоподільної </a:t>
            </a:r>
            <a:r>
              <a:rPr sz="1800" spc="-5" dirty="0">
                <a:latin typeface="Times New Roman"/>
                <a:cs typeface="Times New Roman"/>
              </a:rPr>
              <a:t>машини </a:t>
            </a:r>
            <a:r>
              <a:rPr sz="1800" spc="10" dirty="0">
                <a:latin typeface="Times New Roman"/>
                <a:cs typeface="Times New Roman"/>
              </a:rPr>
              <a:t>та </a:t>
            </a:r>
            <a:r>
              <a:rPr sz="1800" spc="-15" dirty="0">
                <a:latin typeface="Times New Roman"/>
                <a:cs typeface="Times New Roman"/>
              </a:rPr>
              <a:t>визначають </a:t>
            </a:r>
            <a:r>
              <a:rPr sz="1800" spc="-5" dirty="0">
                <a:latin typeface="Times New Roman"/>
                <a:cs typeface="Times New Roman"/>
              </a:rPr>
              <a:t>її </a:t>
            </a:r>
            <a:r>
              <a:rPr sz="1800" spc="-10" dirty="0">
                <a:latin typeface="Times New Roman"/>
                <a:cs typeface="Times New Roman"/>
              </a:rPr>
              <a:t>робочий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процес.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440" y="251"/>
            <a:ext cx="8986520" cy="5892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17780" indent="450215" algn="just">
              <a:lnSpc>
                <a:spcPct val="114999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Істотними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функціональними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елементами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тістоподільників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є: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нагнітач</a:t>
            </a:r>
            <a:r>
              <a:rPr sz="1800" u="sng" spc="43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тіста,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стабілізатор</a:t>
            </a:r>
            <a:r>
              <a:rPr sz="18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тиску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та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подільний</a:t>
            </a:r>
            <a:r>
              <a:rPr sz="1800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пристрій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3335" marR="5080" indent="450215" algn="just">
              <a:lnSpc>
                <a:spcPct val="114999"/>
              </a:lnSpc>
            </a:pPr>
            <a:r>
              <a:rPr sz="1800" spc="-10" dirty="0">
                <a:latin typeface="Times New Roman"/>
                <a:cs typeface="Times New Roman"/>
              </a:rPr>
              <a:t>Тісто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під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тиском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заповнює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мірні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місткості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подільної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головки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або</a:t>
            </a:r>
            <a:r>
              <a:rPr sz="1800" dirty="0">
                <a:latin typeface="Times New Roman"/>
                <a:cs typeface="Times New Roman"/>
              </a:rPr>
              <a:t> просто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залишає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робочу </a:t>
            </a:r>
            <a:r>
              <a:rPr sz="1800" spc="-35" dirty="0">
                <a:latin typeface="Times New Roman"/>
                <a:cs typeface="Times New Roman"/>
              </a:rPr>
              <a:t>камеру. </a:t>
            </a:r>
            <a:r>
              <a:rPr sz="1800" spc="-5" dirty="0">
                <a:latin typeface="Times New Roman"/>
                <a:cs typeface="Times New Roman"/>
              </a:rPr>
              <a:t>За їх </a:t>
            </a:r>
            <a:r>
              <a:rPr sz="1800" spc="-10" dirty="0">
                <a:latin typeface="Times New Roman"/>
                <a:cs typeface="Times New Roman"/>
              </a:rPr>
              <a:t>видом нагнітачів тістоподільні </a:t>
            </a:r>
            <a:r>
              <a:rPr sz="1800" spc="-5" dirty="0">
                <a:latin typeface="Times New Roman"/>
                <a:cs typeface="Times New Roman"/>
              </a:rPr>
              <a:t>машини </a:t>
            </a:r>
            <a:r>
              <a:rPr sz="1800" spc="-10" dirty="0">
                <a:latin typeface="Times New Roman"/>
                <a:cs typeface="Times New Roman"/>
              </a:rPr>
              <a:t>розділяються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5" dirty="0">
                <a:latin typeface="Times New Roman"/>
                <a:cs typeface="Times New Roman"/>
              </a:rPr>
              <a:t>машини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поршневим,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лопатевим,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роторним,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валковим,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шнековим,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пневматичним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та</a:t>
            </a:r>
            <a:r>
              <a:rPr sz="1800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іншими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нагнітачами</a:t>
            </a:r>
            <a:r>
              <a:rPr sz="1800" spc="-1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5715" indent="450215" algn="just">
              <a:lnSpc>
                <a:spcPct val="114999"/>
              </a:lnSpc>
            </a:pPr>
            <a:r>
              <a:rPr sz="1800" spc="-10" dirty="0">
                <a:latin typeface="Times New Roman"/>
                <a:cs typeface="Times New Roman"/>
              </a:rPr>
              <a:t>Стабілізатор</a:t>
            </a:r>
            <a:r>
              <a:rPr sz="1800" spc="-5" dirty="0">
                <a:latin typeface="Times New Roman"/>
                <a:cs typeface="Times New Roman"/>
              </a:rPr>
              <a:t> тиску</a:t>
            </a:r>
            <a:r>
              <a:rPr sz="1800" dirty="0">
                <a:latin typeface="Times New Roman"/>
                <a:cs typeface="Times New Roman"/>
              </a:rPr>
              <a:t> — </a:t>
            </a:r>
            <a:r>
              <a:rPr sz="1800" spc="-5" dirty="0">
                <a:latin typeface="Times New Roman"/>
                <a:cs typeface="Times New Roman"/>
              </a:rPr>
              <a:t>пристрій,</a:t>
            </a:r>
            <a:r>
              <a:rPr sz="1800" dirty="0">
                <a:latin typeface="Times New Roman"/>
                <a:cs typeface="Times New Roman"/>
              </a:rPr>
              <a:t> що </a:t>
            </a:r>
            <a:r>
              <a:rPr sz="1800" spc="-10" dirty="0">
                <a:latin typeface="Times New Roman"/>
                <a:cs typeface="Times New Roman"/>
              </a:rPr>
              <a:t>забезпечує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постійність </a:t>
            </a:r>
            <a:r>
              <a:rPr sz="1800" spc="-5" dirty="0">
                <a:latin typeface="Times New Roman"/>
                <a:cs typeface="Times New Roman"/>
              </a:rPr>
              <a:t>тиску</a:t>
            </a:r>
            <a:r>
              <a:rPr sz="1800" dirty="0">
                <a:latin typeface="Times New Roman"/>
                <a:cs typeface="Times New Roman"/>
              </a:rPr>
              <a:t> в </a:t>
            </a:r>
            <a:r>
              <a:rPr sz="1800" spc="-10" dirty="0">
                <a:latin typeface="Times New Roman"/>
                <a:cs typeface="Times New Roman"/>
              </a:rPr>
              <a:t>робочій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камері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тістоподільника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момент </a:t>
            </a:r>
            <a:r>
              <a:rPr sz="1800" spc="-5" dirty="0">
                <a:latin typeface="Times New Roman"/>
                <a:cs typeface="Times New Roman"/>
              </a:rPr>
              <a:t>відмірювання дози. За цією </a:t>
            </a:r>
            <a:r>
              <a:rPr sz="1800" spc="-15" dirty="0">
                <a:latin typeface="Times New Roman"/>
                <a:cs typeface="Times New Roman"/>
              </a:rPr>
              <a:t>ознакою </a:t>
            </a:r>
            <a:r>
              <a:rPr sz="1800" spc="-10" dirty="0">
                <a:latin typeface="Times New Roman"/>
                <a:cs typeface="Times New Roman"/>
              </a:rPr>
              <a:t>тістоподільники </a:t>
            </a:r>
            <a:r>
              <a:rPr sz="1800" spc="-20" dirty="0">
                <a:latin typeface="Times New Roman"/>
                <a:cs typeface="Times New Roman"/>
              </a:rPr>
              <a:t>бувають </a:t>
            </a:r>
            <a:r>
              <a:rPr sz="1800" spc="-5" dirty="0">
                <a:latin typeface="Times New Roman"/>
                <a:cs typeface="Times New Roman"/>
              </a:rPr>
              <a:t>із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стабілізатором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тиску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без </a:t>
            </a:r>
            <a:r>
              <a:rPr sz="1800" spc="-10" dirty="0">
                <a:latin typeface="Times New Roman"/>
                <a:cs typeface="Times New Roman"/>
              </a:rPr>
              <a:t>нього.</a:t>
            </a:r>
            <a:endParaRPr sz="1800">
              <a:latin typeface="Times New Roman"/>
              <a:cs typeface="Times New Roman"/>
            </a:endParaRPr>
          </a:p>
          <a:p>
            <a:pPr marL="12700" marR="5080" indent="450850" algn="just">
              <a:lnSpc>
                <a:spcPct val="114999"/>
              </a:lnSpc>
            </a:pPr>
            <a:r>
              <a:rPr sz="1800" spc="-10" dirty="0">
                <a:latin typeface="Times New Roman"/>
                <a:cs typeface="Times New Roman"/>
              </a:rPr>
              <a:t>Подільна </a:t>
            </a:r>
            <a:r>
              <a:rPr sz="1800" spc="-15" dirty="0">
                <a:latin typeface="Times New Roman"/>
                <a:cs typeface="Times New Roman"/>
              </a:rPr>
              <a:t>головка </a:t>
            </a:r>
            <a:r>
              <a:rPr sz="1800" spc="-10" dirty="0">
                <a:latin typeface="Times New Roman"/>
                <a:cs typeface="Times New Roman"/>
              </a:rPr>
              <a:t>вмішує </a:t>
            </a:r>
            <a:r>
              <a:rPr sz="1800" dirty="0">
                <a:latin typeface="Times New Roman"/>
                <a:cs typeface="Times New Roman"/>
              </a:rPr>
              <a:t>мірні </a:t>
            </a:r>
            <a:r>
              <a:rPr sz="1800" spc="-10" dirty="0">
                <a:latin typeface="Times New Roman"/>
                <a:cs typeface="Times New Roman"/>
              </a:rPr>
              <a:t>місткості, </a:t>
            </a:r>
            <a:r>
              <a:rPr sz="1800" dirty="0">
                <a:latin typeface="Times New Roman"/>
                <a:cs typeface="Times New Roman"/>
              </a:rPr>
              <a:t>які при </a:t>
            </a:r>
            <a:r>
              <a:rPr sz="1800" spc="-5" dirty="0">
                <a:latin typeface="Times New Roman"/>
                <a:cs typeface="Times New Roman"/>
              </a:rPr>
              <a:t>заповненні </a:t>
            </a:r>
            <a:r>
              <a:rPr sz="1800" spc="-15" dirty="0">
                <a:latin typeface="Times New Roman"/>
                <a:cs typeface="Times New Roman"/>
              </a:rPr>
              <a:t>тістом </a:t>
            </a:r>
            <a:r>
              <a:rPr sz="1800" spc="-5" dirty="0">
                <a:latin typeface="Times New Roman"/>
                <a:cs typeface="Times New Roman"/>
              </a:rPr>
              <a:t>поєднуються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робочою</a:t>
            </a:r>
            <a:r>
              <a:rPr sz="1800" spc="-5" dirty="0">
                <a:latin typeface="Times New Roman"/>
                <a:cs typeface="Times New Roman"/>
              </a:rPr>
              <a:t> камерою,</a:t>
            </a:r>
            <a:r>
              <a:rPr sz="1800" dirty="0">
                <a:latin typeface="Times New Roman"/>
                <a:cs typeface="Times New Roman"/>
              </a:rPr>
              <a:t> 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розвантаженні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відокремлюються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неї.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цією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ознакою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розрізнюють </a:t>
            </a:r>
            <a:r>
              <a:rPr sz="1800" spc="-10" dirty="0">
                <a:latin typeface="Times New Roman"/>
                <a:cs typeface="Times New Roman"/>
              </a:rPr>
              <a:t>тістоподільні </a:t>
            </a:r>
            <a:r>
              <a:rPr sz="1800" spc="-5" dirty="0">
                <a:latin typeface="Times New Roman"/>
                <a:cs typeface="Times New Roman"/>
              </a:rPr>
              <a:t>машини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0" dirty="0">
                <a:latin typeface="Times New Roman"/>
                <a:cs typeface="Times New Roman"/>
              </a:rPr>
              <a:t>подільними </a:t>
            </a:r>
            <a:r>
              <a:rPr sz="1800" spc="-15" dirty="0">
                <a:latin typeface="Times New Roman"/>
                <a:cs typeface="Times New Roman"/>
              </a:rPr>
              <a:t>головками </a:t>
            </a:r>
            <a:r>
              <a:rPr sz="1800" spc="10" dirty="0">
                <a:latin typeface="Times New Roman"/>
                <a:cs typeface="Times New Roman"/>
              </a:rPr>
              <a:t>та </a:t>
            </a:r>
            <a:r>
              <a:rPr sz="1800" spc="-5" dirty="0">
                <a:latin typeface="Times New Roman"/>
                <a:cs typeface="Times New Roman"/>
              </a:rPr>
              <a:t>без них. </a:t>
            </a:r>
            <a:r>
              <a:rPr sz="1800" spc="-10" dirty="0">
                <a:latin typeface="Times New Roman"/>
                <a:cs typeface="Times New Roman"/>
              </a:rPr>
              <a:t>Подільні </a:t>
            </a:r>
            <a:r>
              <a:rPr sz="1800" spc="-15" dirty="0">
                <a:latin typeface="Times New Roman"/>
                <a:cs typeface="Times New Roman"/>
              </a:rPr>
              <a:t>головки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бувають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одно-та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багатокишеньковими.</a:t>
            </a:r>
            <a:r>
              <a:rPr sz="1800" spc="-5" dirty="0">
                <a:latin typeface="Times New Roman"/>
                <a:cs typeface="Times New Roman"/>
              </a:rPr>
              <a:t> Якщо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поділ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тіста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шматки</a:t>
            </a:r>
            <a:r>
              <a:rPr sz="1800" spc="-5" dirty="0">
                <a:latin typeface="Times New Roman"/>
                <a:cs typeface="Times New Roman"/>
              </a:rPr>
              <a:t> здійснюється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відсіканням </a:t>
            </a:r>
            <a:r>
              <a:rPr sz="1800" spc="-10" dirty="0">
                <a:latin typeface="Times New Roman"/>
                <a:cs typeface="Times New Roman"/>
              </a:rPr>
              <a:t>маси, </a:t>
            </a:r>
            <a:r>
              <a:rPr sz="1800" spc="-20" dirty="0">
                <a:latin typeface="Times New Roman"/>
                <a:cs typeface="Times New Roman"/>
              </a:rPr>
              <a:t>котрі </a:t>
            </a:r>
            <a:r>
              <a:rPr sz="1800" spc="-5" dirty="0">
                <a:latin typeface="Times New Roman"/>
                <a:cs typeface="Times New Roman"/>
              </a:rPr>
              <a:t>видавлюється крізь мундштук, </a:t>
            </a:r>
            <a:r>
              <a:rPr sz="1800" spc="-15" dirty="0">
                <a:latin typeface="Times New Roman"/>
                <a:cs typeface="Times New Roman"/>
              </a:rPr>
              <a:t>то </a:t>
            </a:r>
            <a:r>
              <a:rPr sz="1800" spc="-10" dirty="0">
                <a:latin typeface="Times New Roman"/>
                <a:cs typeface="Times New Roman"/>
              </a:rPr>
              <a:t>вважають, </a:t>
            </a:r>
            <a:r>
              <a:rPr sz="1800" dirty="0">
                <a:latin typeface="Times New Roman"/>
                <a:cs typeface="Times New Roman"/>
              </a:rPr>
              <a:t>що </a:t>
            </a:r>
            <a:r>
              <a:rPr sz="1800" spc="-5" dirty="0">
                <a:latin typeface="Times New Roman"/>
                <a:cs typeface="Times New Roman"/>
              </a:rPr>
              <a:t>машина не </a:t>
            </a:r>
            <a:r>
              <a:rPr sz="1800" spc="-10" dirty="0">
                <a:latin typeface="Times New Roman"/>
                <a:cs typeface="Times New Roman"/>
              </a:rPr>
              <a:t>має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подільної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головки.</a:t>
            </a:r>
            <a:endParaRPr sz="1800">
              <a:latin typeface="Times New Roman"/>
              <a:cs typeface="Times New Roman"/>
            </a:endParaRPr>
          </a:p>
          <a:p>
            <a:pPr marL="13335" marR="224154">
              <a:lnSpc>
                <a:spcPct val="100000"/>
              </a:lnSpc>
              <a:spcBef>
                <a:spcPts val="295"/>
              </a:spcBef>
            </a:pPr>
            <a:r>
              <a:rPr sz="1800" spc="-30" dirty="0">
                <a:latin typeface="Times New Roman"/>
                <a:cs typeface="Times New Roman"/>
              </a:rPr>
              <a:t>Точність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поділу </a:t>
            </a:r>
            <a:r>
              <a:rPr sz="1800" spc="-15" dirty="0">
                <a:latin typeface="Times New Roman"/>
                <a:cs typeface="Times New Roman"/>
              </a:rPr>
              <a:t>заготовок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є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одним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 основних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показників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якості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роботи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тістоподільника.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Визначення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точності роботи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тістоподільних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машин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має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кінцевою </a:t>
            </a:r>
            <a:r>
              <a:rPr sz="1800" spc="-10" dirty="0">
                <a:latin typeface="Times New Roman"/>
                <a:cs typeface="Times New Roman"/>
              </a:rPr>
              <a:t>метою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налагодження </a:t>
            </a:r>
            <a:r>
              <a:rPr sz="1800" spc="10" dirty="0">
                <a:latin typeface="Times New Roman"/>
                <a:cs typeface="Times New Roman"/>
              </a:rPr>
              <a:t>та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оцінку їх роботи, </a:t>
            </a:r>
            <a:r>
              <a:rPr sz="1800" spc="-15" dirty="0">
                <a:latin typeface="Times New Roman"/>
                <a:cs typeface="Times New Roman"/>
              </a:rPr>
              <a:t>скорочення </a:t>
            </a:r>
            <a:r>
              <a:rPr sz="1800" spc="-5" dirty="0">
                <a:latin typeface="Times New Roman"/>
                <a:cs typeface="Times New Roman"/>
              </a:rPr>
              <a:t>виробничих витрат </a:t>
            </a: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5" dirty="0">
                <a:latin typeface="Times New Roman"/>
                <a:cs typeface="Times New Roman"/>
              </a:rPr>
              <a:t>випуску штучної </a:t>
            </a:r>
            <a:r>
              <a:rPr sz="1800" spc="-10" dirty="0">
                <a:latin typeface="Times New Roman"/>
                <a:cs typeface="Times New Roman"/>
              </a:rPr>
              <a:t>продукції, </a:t>
            </a:r>
            <a:r>
              <a:rPr sz="1800" spc="-5" dirty="0">
                <a:latin typeface="Times New Roman"/>
                <a:cs typeface="Times New Roman"/>
              </a:rPr>
              <a:t> виявлення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порушень</a:t>
            </a:r>
            <a:r>
              <a:rPr sz="1800" dirty="0">
                <a:latin typeface="Times New Roman"/>
                <a:cs typeface="Times New Roman"/>
              </a:rPr>
              <a:t> у </a:t>
            </a:r>
            <a:r>
              <a:rPr sz="1800" spc="-15" dirty="0">
                <a:latin typeface="Times New Roman"/>
                <a:cs typeface="Times New Roman"/>
              </a:rPr>
              <a:t>робочому </a:t>
            </a:r>
            <a:r>
              <a:rPr sz="1800" spc="5" dirty="0">
                <a:latin typeface="Times New Roman"/>
                <a:cs typeface="Times New Roman"/>
              </a:rPr>
              <a:t>процесі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та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технології.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69" y="106705"/>
            <a:ext cx="2504261" cy="223076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242" y="2424480"/>
            <a:ext cx="2216150" cy="632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300"/>
              </a:lnSpc>
              <a:spcBef>
                <a:spcPts val="105"/>
              </a:spcBef>
            </a:pPr>
            <a:r>
              <a:rPr sz="1100" spc="-5" dirty="0"/>
              <a:t>Рис. 7.4. Функціональна схема </a:t>
            </a:r>
            <a:r>
              <a:rPr sz="1100" dirty="0"/>
              <a:t> </a:t>
            </a:r>
            <a:r>
              <a:rPr sz="1100" spc="-5" dirty="0"/>
              <a:t>тістоподільної машини з поршневим </a:t>
            </a:r>
            <a:r>
              <a:rPr sz="1100" spc="-260" dirty="0"/>
              <a:t> </a:t>
            </a:r>
            <a:r>
              <a:rPr sz="1100" spc="-5" dirty="0"/>
              <a:t>нагнітачем</a:t>
            </a:r>
            <a:r>
              <a:rPr sz="1100" spc="-15" dirty="0"/>
              <a:t> </a:t>
            </a:r>
            <a:r>
              <a:rPr sz="1100" spc="-5" dirty="0"/>
              <a:t>і</a:t>
            </a:r>
            <a:r>
              <a:rPr sz="1100" spc="-10" dirty="0"/>
              <a:t> </a:t>
            </a:r>
            <a:r>
              <a:rPr sz="1100" spc="-5" dirty="0"/>
              <a:t>подільною</a:t>
            </a:r>
            <a:r>
              <a:rPr sz="1100" spc="-10" dirty="0"/>
              <a:t> </a:t>
            </a:r>
            <a:r>
              <a:rPr sz="1100" spc="-5" dirty="0"/>
              <a:t>головкою</a:t>
            </a:r>
            <a:r>
              <a:rPr spc="-5" dirty="0"/>
              <a:t>:</a:t>
            </a:r>
            <a:endParaRPr sz="110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49049" y="336337"/>
            <a:ext cx="2476266" cy="187195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814535" y="2424480"/>
            <a:ext cx="274383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Times New Roman"/>
                <a:cs typeface="Times New Roman"/>
              </a:rPr>
              <a:t>Рис. 7.5. Функціональна схема тістоподільної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машини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з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лопатевим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нагнітачем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(жорстко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закріплена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лопать) і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подільною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головкою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85509" y="109799"/>
            <a:ext cx="2294792" cy="220701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965974" y="2424480"/>
            <a:ext cx="3008630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Times New Roman"/>
                <a:cs typeface="Times New Roman"/>
              </a:rPr>
              <a:t>7.6. Функціональна схем а тістоподільної машини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з лопатевим нагнітачем (лопать, що коли вається)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без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подільної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головки:—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приймальна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лійка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4080" y="3769276"/>
            <a:ext cx="2138142" cy="2039298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65981" y="6049734"/>
            <a:ext cx="21558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Times New Roman"/>
                <a:cs typeface="Times New Roman"/>
              </a:rPr>
              <a:t>Рис. 7.7. Функціональна схем а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тістоподільної машини з лопатевим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нагнітачем (поворотна лопать, яка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забирається)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і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подільною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головкою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11443" y="3725407"/>
            <a:ext cx="2708851" cy="208854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784137" y="6134374"/>
            <a:ext cx="2108200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Times New Roman"/>
                <a:cs typeface="Times New Roman"/>
              </a:rPr>
              <a:t>Рис. 7.8. Функціональна схема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тістоподільної машини з роторним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нагнітачем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без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подільної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головки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79708" y="3462606"/>
            <a:ext cx="2502238" cy="225689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5965017" y="6134374"/>
            <a:ext cx="2744470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Times New Roman"/>
                <a:cs typeface="Times New Roman"/>
              </a:rPr>
              <a:t>Рис. 7.9. Функціональна схема тістоподільної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машини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з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валковим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нагнітачем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і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подільною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головкою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707" y="110169"/>
            <a:ext cx="2147979" cy="200739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1760" y="2183265"/>
            <a:ext cx="1897380" cy="863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Times New Roman"/>
                <a:cs typeface="Times New Roman"/>
              </a:rPr>
              <a:t>Рис. 7.10. Функціональна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схематістоподільноїмашини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валковим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нагнітачем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і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прокачувальним пристроєм без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подільної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головки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3981" y="154691"/>
            <a:ext cx="2704258" cy="182662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955098" y="2160057"/>
            <a:ext cx="2176780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Times New Roman"/>
                <a:cs typeface="Times New Roman"/>
              </a:rPr>
              <a:t>Рис. 7.11. Функціональна схема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тістоподільної машини зі шнековим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нагнітачем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і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подільною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головкою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31958" y="168176"/>
            <a:ext cx="2946276" cy="188761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365947" y="2175823"/>
            <a:ext cx="2139315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Times New Roman"/>
                <a:cs typeface="Times New Roman"/>
              </a:rPr>
              <a:t>Рис. 7.12. Функціональна схема 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тістоподільної машини з шнековим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нагнітачем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без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подільної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головки</a:t>
            </a:r>
            <a:endParaRPr sz="11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25252" y="3169523"/>
            <a:ext cx="5687973" cy="35177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816" y="252"/>
            <a:ext cx="8835390" cy="97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1315" algn="just">
              <a:lnSpc>
                <a:spcPct val="114999"/>
              </a:lnSpc>
              <a:spcBef>
                <a:spcPts val="100"/>
              </a:spcBef>
            </a:pPr>
            <a:r>
              <a:rPr b="1" spc="-10" dirty="0">
                <a:latin typeface="Times New Roman"/>
                <a:cs typeface="Times New Roman"/>
              </a:rPr>
              <a:t>Тісторозкочувальна</a:t>
            </a:r>
            <a:r>
              <a:rPr b="1" spc="-5" dirty="0">
                <a:latin typeface="Times New Roman"/>
                <a:cs typeface="Times New Roman"/>
              </a:rPr>
              <a:t> машина</a:t>
            </a:r>
            <a:r>
              <a:rPr b="1" dirty="0">
                <a:latin typeface="Times New Roman"/>
                <a:cs typeface="Times New Roman"/>
              </a:rPr>
              <a:t> МРТ-60М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spc="-10" dirty="0"/>
              <a:t>призначена</a:t>
            </a:r>
            <a:r>
              <a:rPr spc="-5" dirty="0"/>
              <a:t> </a:t>
            </a:r>
            <a:r>
              <a:rPr dirty="0"/>
              <a:t>для</a:t>
            </a:r>
            <a:r>
              <a:rPr spc="5" dirty="0"/>
              <a:t> </a:t>
            </a:r>
            <a:r>
              <a:rPr spc="-20" dirty="0"/>
              <a:t>розкочування</a:t>
            </a:r>
            <a:r>
              <a:rPr spc="-15" dirty="0"/>
              <a:t> </a:t>
            </a:r>
            <a:r>
              <a:rPr spc="-20" dirty="0"/>
              <a:t>крутого </a:t>
            </a:r>
            <a:r>
              <a:rPr spc="-15" dirty="0"/>
              <a:t> </a:t>
            </a:r>
            <a:r>
              <a:rPr spc="-10" dirty="0"/>
              <a:t>пшеничного </a:t>
            </a:r>
            <a:r>
              <a:rPr dirty="0"/>
              <a:t>тіста пластами </a:t>
            </a:r>
            <a:r>
              <a:rPr spc="-5" dirty="0"/>
              <a:t>або стрічками </a:t>
            </a:r>
            <a:r>
              <a:rPr spc="-10" dirty="0"/>
              <a:t>завтовшки </a:t>
            </a:r>
            <a:r>
              <a:rPr spc="-5" dirty="0"/>
              <a:t>від </a:t>
            </a:r>
            <a:r>
              <a:rPr dirty="0"/>
              <a:t>1 до 50 </a:t>
            </a:r>
            <a:r>
              <a:rPr spc="-5" dirty="0"/>
              <a:t>мм, </a:t>
            </a:r>
            <a:r>
              <a:rPr dirty="0"/>
              <a:t>з </a:t>
            </a:r>
            <a:r>
              <a:rPr spc="-5" dirty="0"/>
              <a:t>яких </a:t>
            </a:r>
            <a:r>
              <a:rPr spc="-15" dirty="0"/>
              <a:t>виготовляють </a:t>
            </a:r>
            <a:r>
              <a:rPr spc="-10" dirty="0"/>
              <a:t> </a:t>
            </a:r>
            <a:r>
              <a:rPr spc="-5" dirty="0"/>
              <a:t>різні </a:t>
            </a:r>
            <a:r>
              <a:rPr spc="-10" dirty="0"/>
              <a:t>кондитерські</a:t>
            </a:r>
            <a:r>
              <a:rPr spc="-15" dirty="0"/>
              <a:t> </a:t>
            </a:r>
            <a:r>
              <a:rPr dirty="0"/>
              <a:t>вироби,</a:t>
            </a:r>
            <a:r>
              <a:rPr spc="-15" dirty="0"/>
              <a:t> </a:t>
            </a:r>
            <a:r>
              <a:rPr dirty="0"/>
              <a:t>а</a:t>
            </a:r>
            <a:r>
              <a:rPr spc="-5" dirty="0"/>
              <a:t> </a:t>
            </a:r>
            <a:r>
              <a:rPr spc="-25" dirty="0"/>
              <a:t>також</a:t>
            </a:r>
            <a:r>
              <a:rPr spc="-10" dirty="0"/>
              <a:t> домашню</a:t>
            </a:r>
            <a:r>
              <a:rPr dirty="0"/>
              <a:t> </a:t>
            </a:r>
            <a:r>
              <a:rPr spc="-25" dirty="0"/>
              <a:t>локшину,</a:t>
            </a:r>
            <a:r>
              <a:rPr spc="-10" dirty="0"/>
              <a:t> </a:t>
            </a:r>
            <a:r>
              <a:rPr spc="-5" dirty="0"/>
              <a:t>пельмені,</a:t>
            </a:r>
            <a:r>
              <a:rPr dirty="0"/>
              <a:t> </a:t>
            </a:r>
            <a:r>
              <a:rPr spc="-5" dirty="0"/>
              <a:t>вареники </a:t>
            </a:r>
            <a:r>
              <a:rPr spc="-10" dirty="0"/>
              <a:t>тощо.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949" y="4050004"/>
            <a:ext cx="4605020" cy="2808605"/>
            <a:chOff x="3949" y="4050004"/>
            <a:chExt cx="4605020" cy="280860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63306" y="4050004"/>
              <a:ext cx="2045612" cy="280799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49" y="4098905"/>
              <a:ext cx="2558376" cy="275909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9044" y="971803"/>
            <a:ext cx="8988425" cy="4274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1315" algn="just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Тісторозкочувальна </a:t>
            </a:r>
            <a:r>
              <a:rPr sz="1800" spc="-5" dirty="0">
                <a:latin typeface="Times New Roman"/>
                <a:cs typeface="Times New Roman"/>
              </a:rPr>
              <a:t>машина </a:t>
            </a:r>
            <a:r>
              <a:rPr sz="1800" dirty="0">
                <a:latin typeface="Times New Roman"/>
                <a:cs typeface="Times New Roman"/>
              </a:rPr>
              <a:t>МРТ-60М </a:t>
            </a:r>
            <a:r>
              <a:rPr sz="1800" spc="-5" dirty="0">
                <a:latin typeface="Times New Roman"/>
                <a:cs typeface="Times New Roman"/>
              </a:rPr>
              <a:t>(рис. </a:t>
            </a:r>
            <a:r>
              <a:rPr sz="1800" dirty="0">
                <a:latin typeface="Times New Roman"/>
                <a:cs typeface="Times New Roman"/>
              </a:rPr>
              <a:t>7.1, 7.2) </a:t>
            </a:r>
            <a:r>
              <a:rPr sz="1800" spc="-5" dirty="0">
                <a:latin typeface="Times New Roman"/>
                <a:cs typeface="Times New Roman"/>
              </a:rPr>
              <a:t>складається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0" dirty="0">
                <a:latin typeface="Times New Roman"/>
                <a:cs typeface="Times New Roman"/>
              </a:rPr>
              <a:t>електродвигуна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черв'ячним </a:t>
            </a:r>
            <a:r>
              <a:rPr sz="1800" spc="-15" dirty="0">
                <a:latin typeface="Times New Roman"/>
                <a:cs typeface="Times New Roman"/>
              </a:rPr>
              <a:t>редуктором, зварного </a:t>
            </a:r>
            <a:r>
              <a:rPr sz="1800" spc="-35" dirty="0">
                <a:latin typeface="Times New Roman"/>
                <a:cs typeface="Times New Roman"/>
              </a:rPr>
              <a:t>каркасу, </a:t>
            </a:r>
            <a:r>
              <a:rPr sz="1800" spc="-15" dirty="0">
                <a:latin typeface="Times New Roman"/>
                <a:cs typeface="Times New Roman"/>
              </a:rPr>
              <a:t>розкочувальних </a:t>
            </a:r>
            <a:r>
              <a:rPr sz="1800" spc="-5" dirty="0">
                <a:latin typeface="Times New Roman"/>
                <a:cs typeface="Times New Roman"/>
              </a:rPr>
              <a:t>валків, </a:t>
            </a:r>
            <a:r>
              <a:rPr sz="1800" spc="-10" dirty="0">
                <a:latin typeface="Times New Roman"/>
                <a:cs typeface="Times New Roman"/>
              </a:rPr>
              <a:t>механізму </a:t>
            </a:r>
            <a:r>
              <a:rPr sz="1800" spc="-15" dirty="0">
                <a:latin typeface="Times New Roman"/>
                <a:cs typeface="Times New Roman"/>
              </a:rPr>
              <a:t>регулювання </a:t>
            </a:r>
            <a:r>
              <a:rPr sz="1800" spc="-10" dirty="0">
                <a:latin typeface="Times New Roman"/>
                <a:cs typeface="Times New Roman"/>
              </a:rPr>
              <a:t> проміжку</a:t>
            </a:r>
            <a:r>
              <a:rPr sz="1800" spc="-5" dirty="0">
                <a:latin typeface="Times New Roman"/>
                <a:cs typeface="Times New Roman"/>
              </a:rPr>
              <a:t> між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валками,</a:t>
            </a:r>
            <a:r>
              <a:rPr sz="1800" dirty="0">
                <a:latin typeface="Times New Roman"/>
                <a:cs typeface="Times New Roman"/>
              </a:rPr>
              <a:t> пристрою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посипання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валків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борошном,</a:t>
            </a:r>
            <a:r>
              <a:rPr sz="1800" spc="-5" dirty="0">
                <a:latin typeface="Times New Roman"/>
                <a:cs typeface="Times New Roman"/>
              </a:rPr>
              <a:t> транспортера</a:t>
            </a:r>
            <a:r>
              <a:rPr sz="1800" dirty="0">
                <a:latin typeface="Times New Roman"/>
                <a:cs typeface="Times New Roman"/>
              </a:rPr>
              <a:t> і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пускового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пристрою.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Робочими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органами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машини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служать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розкочувальні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валки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12,</a:t>
            </a:r>
            <a:r>
              <a:rPr sz="1800" spc="45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осі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яких </a:t>
            </a:r>
            <a:r>
              <a:rPr sz="1800" spc="-5" dirty="0">
                <a:latin typeface="Times New Roman"/>
                <a:cs typeface="Times New Roman"/>
              </a:rPr>
              <a:t>розміщені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підшипниках </a:t>
            </a:r>
            <a:r>
              <a:rPr sz="1800" spc="-20" dirty="0">
                <a:latin typeface="Times New Roman"/>
                <a:cs typeface="Times New Roman"/>
              </a:rPr>
              <a:t>кочення. </a:t>
            </a:r>
            <a:r>
              <a:rPr sz="1800" spc="-5" dirty="0">
                <a:latin typeface="Times New Roman"/>
                <a:cs typeface="Times New Roman"/>
              </a:rPr>
              <a:t>Підшипники </a:t>
            </a:r>
            <a:r>
              <a:rPr sz="1800" spc="-10" dirty="0">
                <a:latin typeface="Times New Roman"/>
                <a:cs typeface="Times New Roman"/>
              </a:rPr>
              <a:t>нижнього валка </a:t>
            </a:r>
            <a:r>
              <a:rPr sz="1800" spc="-5" dirty="0">
                <a:latin typeface="Times New Roman"/>
                <a:cs typeface="Times New Roman"/>
              </a:rPr>
              <a:t>закріплені </a:t>
            </a:r>
            <a:r>
              <a:rPr sz="1800" spc="-20" dirty="0">
                <a:latin typeface="Times New Roman"/>
                <a:cs typeface="Times New Roman"/>
              </a:rPr>
              <a:t>нерухомо 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5" dirty="0">
                <a:latin typeface="Times New Roman"/>
                <a:cs typeface="Times New Roman"/>
              </a:rPr>
              <a:t>рамі </a:t>
            </a:r>
            <a:r>
              <a:rPr sz="1800" dirty="0">
                <a:latin typeface="Times New Roman"/>
                <a:cs typeface="Times New Roman"/>
              </a:rPr>
              <a:t>14 у </a:t>
            </a:r>
            <a:r>
              <a:rPr sz="1800" spc="-10" dirty="0">
                <a:latin typeface="Times New Roman"/>
                <a:cs typeface="Times New Roman"/>
              </a:rPr>
              <a:t>стійках, 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10" dirty="0">
                <a:latin typeface="Times New Roman"/>
                <a:cs typeface="Times New Roman"/>
              </a:rPr>
              <a:t>верхнього </a:t>
            </a:r>
            <a:r>
              <a:rPr sz="1800" dirty="0">
                <a:latin typeface="Times New Roman"/>
                <a:cs typeface="Times New Roman"/>
              </a:rPr>
              <a:t>– у </a:t>
            </a:r>
            <a:r>
              <a:rPr sz="1800" spc="-10" dirty="0">
                <a:latin typeface="Times New Roman"/>
                <a:cs typeface="Times New Roman"/>
              </a:rPr>
              <a:t>поворотному </a:t>
            </a:r>
            <a:r>
              <a:rPr sz="1800" spc="-5" dirty="0">
                <a:latin typeface="Times New Roman"/>
                <a:cs typeface="Times New Roman"/>
              </a:rPr>
              <a:t>кронштейні </a:t>
            </a:r>
            <a:r>
              <a:rPr sz="1800" dirty="0">
                <a:latin typeface="Times New Roman"/>
                <a:cs typeface="Times New Roman"/>
              </a:rPr>
              <a:t>13, </a:t>
            </a:r>
            <a:r>
              <a:rPr sz="1800" spc="-10" dirty="0">
                <a:latin typeface="Times New Roman"/>
                <a:cs typeface="Times New Roman"/>
              </a:rPr>
              <a:t>з'єднаному </a:t>
            </a:r>
            <a:r>
              <a:rPr sz="1800" spc="-20" dirty="0">
                <a:latin typeface="Times New Roman"/>
                <a:cs typeface="Times New Roman"/>
              </a:rPr>
              <a:t>тягою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регулювальним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маховиком.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Маховик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розташований</a:t>
            </a:r>
            <a:r>
              <a:rPr sz="1800" dirty="0">
                <a:latin typeface="Times New Roman"/>
                <a:cs typeface="Times New Roman"/>
              </a:rPr>
              <a:t> 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передній</a:t>
            </a:r>
            <a:r>
              <a:rPr sz="1800" spc="-5" dirty="0">
                <a:latin typeface="Times New Roman"/>
                <a:cs typeface="Times New Roman"/>
              </a:rPr>
              <a:t> панелі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машини,</a:t>
            </a:r>
            <a:r>
              <a:rPr sz="1800" dirty="0">
                <a:latin typeface="Times New Roman"/>
                <a:cs typeface="Times New Roman"/>
              </a:rPr>
              <a:t> у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зручному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-5" dirty="0">
                <a:latin typeface="Times New Roman"/>
                <a:cs typeface="Times New Roman"/>
              </a:rPr>
              <a:t>роботи місці. </a:t>
            </a:r>
            <a:r>
              <a:rPr sz="1800" spc="-20" dirty="0">
                <a:latin typeface="Times New Roman"/>
                <a:cs typeface="Times New Roman"/>
              </a:rPr>
              <a:t>Робочий </a:t>
            </a:r>
            <a:r>
              <a:rPr sz="1800" spc="-15" dirty="0">
                <a:latin typeface="Times New Roman"/>
                <a:cs typeface="Times New Roman"/>
              </a:rPr>
              <a:t>проміжок </a:t>
            </a:r>
            <a:r>
              <a:rPr sz="1800" spc="-5" dirty="0">
                <a:latin typeface="Times New Roman"/>
                <a:cs typeface="Times New Roman"/>
              </a:rPr>
              <a:t>між </a:t>
            </a:r>
            <a:r>
              <a:rPr sz="1800" spc="-15" dirty="0">
                <a:latin typeface="Times New Roman"/>
                <a:cs typeface="Times New Roman"/>
              </a:rPr>
              <a:t>розкочувальними </a:t>
            </a:r>
            <a:r>
              <a:rPr sz="1800" spc="-10" dirty="0">
                <a:latin typeface="Times New Roman"/>
                <a:cs typeface="Times New Roman"/>
              </a:rPr>
              <a:t>валками регулюється </a:t>
            </a:r>
            <a:r>
              <a:rPr sz="1800" spc="-5" dirty="0">
                <a:latin typeface="Times New Roman"/>
                <a:cs typeface="Times New Roman"/>
              </a:rPr>
              <a:t> обертанням </a:t>
            </a:r>
            <a:r>
              <a:rPr sz="1800" spc="-15" dirty="0">
                <a:latin typeface="Times New Roman"/>
                <a:cs typeface="Times New Roman"/>
              </a:rPr>
              <a:t>маховика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той</a:t>
            </a:r>
            <a:r>
              <a:rPr sz="1800" spc="-5" dirty="0">
                <a:latin typeface="Times New Roman"/>
                <a:cs typeface="Times New Roman"/>
              </a:rPr>
              <a:t> чи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інший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бік. Величина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проміжку</a:t>
            </a:r>
            <a:r>
              <a:rPr sz="1800" spc="-5" dirty="0">
                <a:latin typeface="Times New Roman"/>
                <a:cs typeface="Times New Roman"/>
              </a:rPr>
              <a:t> між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валками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вказується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стрілкою, яка</a:t>
            </a:r>
            <a:r>
              <a:rPr sz="1800" spc="-5" dirty="0">
                <a:latin typeface="Times New Roman"/>
                <a:cs typeface="Times New Roman"/>
              </a:rPr>
              <a:t> розташована на </a:t>
            </a:r>
            <a:r>
              <a:rPr sz="1800" spc="-15" dirty="0">
                <a:latin typeface="Times New Roman"/>
                <a:cs typeface="Times New Roman"/>
              </a:rPr>
              <a:t>циферблаті,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що </a:t>
            </a:r>
            <a:r>
              <a:rPr sz="1800" spc="-5" dirty="0">
                <a:latin typeface="Times New Roman"/>
                <a:cs typeface="Times New Roman"/>
              </a:rPr>
              <a:t>встановлений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15" dirty="0">
                <a:latin typeface="Times New Roman"/>
                <a:cs typeface="Times New Roman"/>
              </a:rPr>
              <a:t>одній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із стійок. Опорні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стійки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валків кріпляться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болтами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каркасу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 </a:t>
            </a:r>
            <a:r>
              <a:rPr sz="1800" spc="-5" dirty="0">
                <a:latin typeface="Times New Roman"/>
                <a:cs typeface="Times New Roman"/>
              </a:rPr>
              <a:t>машини.</a:t>
            </a:r>
            <a:endParaRPr sz="1800">
              <a:latin typeface="Times New Roman"/>
              <a:cs typeface="Times New Roman"/>
            </a:endParaRPr>
          </a:p>
          <a:p>
            <a:pPr marL="4638040" marR="102870" indent="449580" algn="just">
              <a:lnSpc>
                <a:spcPct val="114999"/>
              </a:lnSpc>
              <a:spcBef>
                <a:spcPts val="860"/>
              </a:spcBef>
            </a:pPr>
            <a:r>
              <a:rPr sz="1600" i="1" spc="-5" dirty="0">
                <a:latin typeface="Times New Roman"/>
                <a:cs typeface="Times New Roman"/>
              </a:rPr>
              <a:t>Принцип</a:t>
            </a:r>
            <a:r>
              <a:rPr sz="1600" i="1" dirty="0">
                <a:latin typeface="Times New Roman"/>
                <a:cs typeface="Times New Roman"/>
              </a:rPr>
              <a:t> дії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</a:t>
            </a:r>
            <a:r>
              <a:rPr sz="1600" spc="5" dirty="0">
                <a:latin typeface="Times New Roman"/>
                <a:cs typeface="Times New Roman"/>
              </a:rPr>
              <a:t> процесі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роботи</a:t>
            </a:r>
            <a:r>
              <a:rPr sz="1600" dirty="0">
                <a:latin typeface="Times New Roman"/>
                <a:cs typeface="Times New Roman"/>
              </a:rPr>
              <a:t> машини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підготовлене </a:t>
            </a:r>
            <a:r>
              <a:rPr sz="1600" dirty="0">
                <a:latin typeface="Times New Roman"/>
                <a:cs typeface="Times New Roman"/>
              </a:rPr>
              <a:t>до </a:t>
            </a:r>
            <a:r>
              <a:rPr sz="1600" spc="-15" dirty="0">
                <a:latin typeface="Times New Roman"/>
                <a:cs typeface="Times New Roman"/>
              </a:rPr>
              <a:t>розкочування </a:t>
            </a:r>
            <a:r>
              <a:rPr sz="1600" spc="-5" dirty="0">
                <a:latin typeface="Times New Roman"/>
                <a:cs typeface="Times New Roman"/>
              </a:rPr>
              <a:t>тісто </a:t>
            </a:r>
            <a:r>
              <a:rPr sz="1600" spc="-10" dirty="0">
                <a:latin typeface="Times New Roman"/>
                <a:cs typeface="Times New Roman"/>
              </a:rPr>
              <a:t>подається </a:t>
            </a:r>
            <a:r>
              <a:rPr sz="1600" dirty="0">
                <a:latin typeface="Times New Roman"/>
                <a:cs typeface="Times New Roman"/>
              </a:rPr>
              <a:t>на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завантажувальний лотік, </a:t>
            </a:r>
            <a:r>
              <a:rPr sz="1600" dirty="0">
                <a:latin typeface="Times New Roman"/>
                <a:cs typeface="Times New Roman"/>
              </a:rPr>
              <a:t>де </a:t>
            </a:r>
            <a:r>
              <a:rPr sz="1600" spc="-10" dirty="0">
                <a:latin typeface="Times New Roman"/>
                <a:cs typeface="Times New Roman"/>
              </a:rPr>
              <a:t>воно захоплюється </a:t>
            </a:r>
            <a:r>
              <a:rPr sz="1600" spc="-5" dirty="0">
                <a:latin typeface="Times New Roman"/>
                <a:cs typeface="Times New Roman"/>
              </a:rPr>
              <a:t> валками,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що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обертаються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назустріч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один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04511" y="5220068"/>
            <a:ext cx="1068705" cy="866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14999"/>
              </a:lnSpc>
              <a:spcBef>
                <a:spcPts val="100"/>
              </a:spcBef>
              <a:tabLst>
                <a:tab pos="889635" algn="l"/>
              </a:tabLst>
            </a:pPr>
            <a:r>
              <a:rPr sz="1600" spc="-35" dirty="0">
                <a:latin typeface="Times New Roman"/>
                <a:cs typeface="Times New Roman"/>
              </a:rPr>
              <a:t>одному,	</a:t>
            </a:r>
            <a:r>
              <a:rPr sz="1600" dirty="0">
                <a:latin typeface="Times New Roman"/>
                <a:cs typeface="Times New Roman"/>
              </a:rPr>
              <a:t>і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опу</a:t>
            </a:r>
            <a:r>
              <a:rPr sz="1600" spc="-5" dirty="0">
                <a:latin typeface="Times New Roman"/>
                <a:cs typeface="Times New Roman"/>
              </a:rPr>
              <a:t>с</a:t>
            </a:r>
            <a:r>
              <a:rPr sz="1600" spc="-25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єт</a:t>
            </a:r>
            <a:r>
              <a:rPr sz="1600" dirty="0">
                <a:latin typeface="Times New Roman"/>
                <a:cs typeface="Times New Roman"/>
              </a:rPr>
              <a:t>ься  </a:t>
            </a:r>
            <a:r>
              <a:rPr sz="1600" spc="-15" dirty="0">
                <a:latin typeface="Times New Roman"/>
                <a:cs typeface="Times New Roman"/>
              </a:rPr>
              <a:t>повторному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2567" y="5817001"/>
            <a:ext cx="225234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08760" algn="l"/>
              </a:tabLst>
            </a:pP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85" dirty="0">
                <a:latin typeface="Times New Roman"/>
                <a:cs typeface="Times New Roman"/>
              </a:rPr>
              <a:t>к</a:t>
            </a:r>
            <a:r>
              <a:rPr sz="1600" spc="-40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ч</a:t>
            </a:r>
            <a:r>
              <a:rPr sz="1600" dirty="0">
                <a:latin typeface="Times New Roman"/>
                <a:cs typeface="Times New Roman"/>
              </a:rPr>
              <a:t>у</a:t>
            </a:r>
            <a:r>
              <a:rPr sz="1600" spc="-25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а</a:t>
            </a:r>
            <a:r>
              <a:rPr sz="1600" spc="5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я	</a:t>
            </a:r>
            <a:r>
              <a:rPr sz="1600" spc="-10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і</a:t>
            </a:r>
            <a:r>
              <a:rPr sz="1600" dirty="0">
                <a:latin typeface="Times New Roman"/>
                <a:cs typeface="Times New Roman"/>
              </a:rPr>
              <a:t>дс</a:t>
            </a:r>
            <a:r>
              <a:rPr sz="1600" spc="1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ань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48329" y="5220068"/>
            <a:ext cx="3120390" cy="866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 algn="r">
              <a:lnSpc>
                <a:spcPct val="114999"/>
              </a:lnSpc>
              <a:spcBef>
                <a:spcPts val="100"/>
              </a:spcBef>
              <a:tabLst>
                <a:tab pos="323215" algn="l"/>
                <a:tab pos="502284" algn="l"/>
                <a:tab pos="1167765" algn="l"/>
                <a:tab pos="1337945" algn="l"/>
                <a:tab pos="2028189" algn="l"/>
                <a:tab pos="2533650" algn="l"/>
                <a:tab pos="2748915" algn="l"/>
              </a:tabLst>
            </a:pPr>
            <a:r>
              <a:rPr sz="1600" dirty="0">
                <a:latin typeface="Times New Roman"/>
                <a:cs typeface="Times New Roman"/>
              </a:rPr>
              <a:t>у	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85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л</a:t>
            </a:r>
            <a:r>
              <a:rPr sz="1600" spc="5" dirty="0">
                <a:latin typeface="Times New Roman"/>
                <a:cs typeface="Times New Roman"/>
              </a:rPr>
              <a:t>я</a:t>
            </a:r>
            <a:r>
              <a:rPr sz="1600" dirty="0">
                <a:latin typeface="Times New Roman"/>
                <a:cs typeface="Times New Roman"/>
              </a:rPr>
              <a:t>ді	с</a:t>
            </a:r>
            <a:r>
              <a:rPr sz="1600" spc="1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іч</a:t>
            </a:r>
            <a:r>
              <a:rPr sz="1600" dirty="0">
                <a:latin typeface="Times New Roman"/>
                <a:cs typeface="Times New Roman"/>
              </a:rPr>
              <a:t>ки	а</a:t>
            </a:r>
            <a:r>
              <a:rPr sz="1600" spc="-5" dirty="0">
                <a:latin typeface="Times New Roman"/>
                <a:cs typeface="Times New Roman"/>
              </a:rPr>
              <a:t>б</a:t>
            </a:r>
            <a:r>
              <a:rPr sz="1600" dirty="0">
                <a:latin typeface="Times New Roman"/>
                <a:cs typeface="Times New Roman"/>
              </a:rPr>
              <a:t>о	п</a:t>
            </a:r>
            <a:r>
              <a:rPr sz="1600" spc="-5" dirty="0">
                <a:latin typeface="Times New Roman"/>
                <a:cs typeface="Times New Roman"/>
              </a:rPr>
              <a:t>л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с</a:t>
            </a:r>
            <a:r>
              <a:rPr sz="1600" spc="15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а  на		с</a:t>
            </a:r>
            <a:r>
              <a:rPr sz="1600" spc="10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іч</a:t>
            </a:r>
            <a:r>
              <a:rPr sz="1600" spc="-30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у		</a:t>
            </a:r>
            <a:r>
              <a:rPr sz="1600" spc="10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ра</a:t>
            </a:r>
            <a:r>
              <a:rPr sz="1600" spc="-5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спо</a:t>
            </a:r>
            <a:r>
              <a:rPr sz="1600" spc="-25" dirty="0">
                <a:latin typeface="Times New Roman"/>
                <a:cs typeface="Times New Roman"/>
              </a:rPr>
              <a:t>р</a:t>
            </a:r>
            <a:r>
              <a:rPr sz="1600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р</a:t>
            </a:r>
            <a:r>
              <a:rPr sz="1600" spc="-10" dirty="0">
                <a:latin typeface="Times New Roman"/>
                <a:cs typeface="Times New Roman"/>
              </a:rPr>
              <a:t>а</a:t>
            </a:r>
            <a:r>
              <a:rPr sz="1600" dirty="0">
                <a:latin typeface="Times New Roman"/>
                <a:cs typeface="Times New Roman"/>
              </a:rPr>
              <a:t>.	</a:t>
            </a:r>
            <a:r>
              <a:rPr sz="1600" spc="-10" dirty="0">
                <a:latin typeface="Times New Roman"/>
                <a:cs typeface="Times New Roman"/>
              </a:rPr>
              <a:t>П</a:t>
            </a:r>
            <a:r>
              <a:rPr sz="1600" dirty="0">
                <a:latin typeface="Times New Roman"/>
                <a:cs typeface="Times New Roman"/>
              </a:rPr>
              <a:t>ри</a:t>
            </a:r>
            <a:endParaRPr sz="1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latin typeface="Times New Roman"/>
                <a:cs typeface="Times New Roman"/>
              </a:rPr>
              <a:t>між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04715" y="6061146"/>
            <a:ext cx="4264025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600" spc="-15" dirty="0">
                <a:latin typeface="Times New Roman"/>
                <a:cs typeface="Times New Roman"/>
              </a:rPr>
              <a:t>розкочувальними</a:t>
            </a:r>
            <a:r>
              <a:rPr sz="1600" spc="-10" dirty="0">
                <a:latin typeface="Times New Roman"/>
                <a:cs typeface="Times New Roman"/>
              </a:rPr>
              <a:t> валками</a:t>
            </a:r>
            <a:r>
              <a:rPr sz="1600" spc="-5" dirty="0">
                <a:latin typeface="Times New Roman"/>
                <a:cs typeface="Times New Roman"/>
              </a:rPr>
              <a:t> зменшують</a:t>
            </a:r>
            <a:r>
              <a:rPr sz="1600" dirty="0">
                <a:latin typeface="Times New Roman"/>
                <a:cs typeface="Times New Roman"/>
              </a:rPr>
              <a:t> і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знову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тісто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подають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 </a:t>
            </a:r>
            <a:r>
              <a:rPr sz="1600" spc="-5" dirty="0">
                <a:latin typeface="Times New Roman"/>
                <a:cs typeface="Times New Roman"/>
              </a:rPr>
              <a:t>завантажувальний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лоток.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054" y="25400"/>
            <a:ext cx="8987155" cy="6609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715" indent="44069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Машина </a:t>
            </a:r>
            <a:r>
              <a:rPr sz="1800" b="1" spc="-10" dirty="0">
                <a:latin typeface="Times New Roman"/>
                <a:cs typeface="Times New Roman"/>
              </a:rPr>
              <a:t>тістоокруглительна </a:t>
            </a:r>
            <a:r>
              <a:rPr sz="1800" b="1" spc="-5" dirty="0">
                <a:latin typeface="Times New Roman"/>
                <a:cs typeface="Times New Roman"/>
              </a:rPr>
              <a:t>А2-ХПО/6</a:t>
            </a:r>
            <a:r>
              <a:rPr sz="1800" spc="-5" dirty="0">
                <a:latin typeface="Times New Roman"/>
                <a:cs typeface="Times New Roman"/>
              </a:rPr>
              <a:t>. </a:t>
            </a:r>
            <a:r>
              <a:rPr sz="1800" spc="-10" dirty="0">
                <a:latin typeface="Times New Roman"/>
                <a:cs typeface="Times New Roman"/>
              </a:rPr>
              <a:t>Призначена </a:t>
            </a:r>
            <a:r>
              <a:rPr sz="1800" spc="-5" dirty="0">
                <a:latin typeface="Times New Roman"/>
                <a:cs typeface="Times New Roman"/>
              </a:rPr>
              <a:t>для </a:t>
            </a:r>
            <a:r>
              <a:rPr sz="1800" spc="-15" dirty="0">
                <a:latin typeface="Times New Roman"/>
                <a:cs typeface="Times New Roman"/>
              </a:rPr>
              <a:t>округлення </a:t>
            </a:r>
            <a:r>
              <a:rPr sz="1800" spc="-10" dirty="0">
                <a:latin typeface="Times New Roman"/>
                <a:cs typeface="Times New Roman"/>
              </a:rPr>
              <a:t>заготівель </a:t>
            </a:r>
            <a:r>
              <a:rPr sz="1800" dirty="0">
                <a:latin typeface="Times New Roman"/>
                <a:cs typeface="Times New Roman"/>
              </a:rPr>
              <a:t>тіста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із </a:t>
            </a:r>
            <a:r>
              <a:rPr sz="1800" spc="-10" dirty="0">
                <a:latin typeface="Times New Roman"/>
                <a:cs typeface="Times New Roman"/>
              </a:rPr>
              <a:t>пшеничного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борошна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масою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0,09...0,9 </a:t>
            </a:r>
            <a:r>
              <a:rPr sz="1800" spc="-70" dirty="0">
                <a:latin typeface="Times New Roman"/>
                <a:cs typeface="Times New Roman"/>
              </a:rPr>
              <a:t>кг.</a:t>
            </a:r>
            <a:endParaRPr sz="1800">
              <a:latin typeface="Times New Roman"/>
              <a:cs typeface="Times New Roman"/>
            </a:endParaRPr>
          </a:p>
          <a:p>
            <a:pPr marL="13335" marR="5080" indent="440690" algn="just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Складається</a:t>
            </a:r>
            <a:r>
              <a:rPr sz="1800" dirty="0">
                <a:latin typeface="Times New Roman"/>
                <a:cs typeface="Times New Roman"/>
              </a:rPr>
              <a:t> 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корпуса,</a:t>
            </a:r>
            <a:r>
              <a:rPr sz="1800" spc="-10" dirty="0">
                <a:latin typeface="Times New Roman"/>
                <a:cs typeface="Times New Roman"/>
              </a:rPr>
              <a:t> привода,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спіралі,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двох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борошнопросіювача,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повітродувного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пристрою,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лотка</a:t>
            </a:r>
            <a:r>
              <a:rPr sz="1800" dirty="0">
                <a:latin typeface="Times New Roman"/>
                <a:cs typeface="Times New Roman"/>
              </a:rPr>
              <a:t> й </a:t>
            </a:r>
            <a:r>
              <a:rPr sz="1800" spc="-10" dirty="0">
                <a:latin typeface="Times New Roman"/>
                <a:cs typeface="Times New Roman"/>
              </a:rPr>
              <a:t>електроустаткування.</a:t>
            </a:r>
            <a:endParaRPr sz="1800">
              <a:latin typeface="Times New Roman"/>
              <a:cs typeface="Times New Roman"/>
            </a:endParaRPr>
          </a:p>
          <a:p>
            <a:pPr marL="12700" marR="5080" indent="441959" algn="just">
              <a:lnSpc>
                <a:spcPct val="100000"/>
              </a:lnSpc>
            </a:pPr>
            <a:r>
              <a:rPr sz="1800" spc="-15" dirty="0">
                <a:latin typeface="Times New Roman"/>
                <a:cs typeface="Times New Roman"/>
              </a:rPr>
              <a:t>Корпус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має </a:t>
            </a:r>
            <a:r>
              <a:rPr sz="1800" spc="-30" dirty="0">
                <a:latin typeface="Times New Roman"/>
                <a:cs typeface="Times New Roman"/>
              </a:rPr>
              <a:t>підставу,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каркас, </a:t>
            </a:r>
            <a:r>
              <a:rPr sz="1800" spc="-5" dirty="0">
                <a:latin typeface="Times New Roman"/>
                <a:cs typeface="Times New Roman"/>
              </a:rPr>
              <a:t>чотири поворотних </a:t>
            </a:r>
            <a:r>
              <a:rPr sz="1800" spc="-10" dirty="0">
                <a:latin typeface="Times New Roman"/>
                <a:cs typeface="Times New Roman"/>
              </a:rPr>
              <a:t>колеса. </a:t>
            </a:r>
            <a:r>
              <a:rPr sz="1800" spc="-5" dirty="0">
                <a:latin typeface="Times New Roman"/>
                <a:cs typeface="Times New Roman"/>
              </a:rPr>
              <a:t>Привід </a:t>
            </a:r>
            <a:r>
              <a:rPr sz="1800" dirty="0">
                <a:latin typeface="Times New Roman"/>
                <a:cs typeface="Times New Roman"/>
              </a:rPr>
              <a:t>2 </a:t>
            </a:r>
            <a:r>
              <a:rPr sz="1800" spc="-5" dirty="0">
                <a:latin typeface="Times New Roman"/>
                <a:cs typeface="Times New Roman"/>
              </a:rPr>
              <a:t>складається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електродвигуна, </a:t>
            </a:r>
            <a:r>
              <a:rPr sz="1800" spc="-5" dirty="0">
                <a:latin typeface="Times New Roman"/>
                <a:cs typeface="Times New Roman"/>
              </a:rPr>
              <a:t>двоступінчастої клинопасової </a:t>
            </a:r>
            <a:r>
              <a:rPr sz="1800" spc="-15" dirty="0">
                <a:latin typeface="Times New Roman"/>
                <a:cs typeface="Times New Roman"/>
              </a:rPr>
              <a:t>передачі, </a:t>
            </a:r>
            <a:r>
              <a:rPr sz="1800" spc="-10" dirty="0">
                <a:latin typeface="Times New Roman"/>
                <a:cs typeface="Times New Roman"/>
              </a:rPr>
              <a:t>проміжної </a:t>
            </a:r>
            <a:r>
              <a:rPr sz="1800" spc="-5" dirty="0">
                <a:latin typeface="Times New Roman"/>
                <a:cs typeface="Times New Roman"/>
              </a:rPr>
              <a:t>опори, вала </a:t>
            </a:r>
            <a:r>
              <a:rPr sz="1800" dirty="0">
                <a:latin typeface="Times New Roman"/>
                <a:cs typeface="Times New Roman"/>
              </a:rPr>
              <a:t>на </a:t>
            </a:r>
            <a:r>
              <a:rPr sz="1800" spc="-30" dirty="0">
                <a:latin typeface="Times New Roman"/>
                <a:cs typeface="Times New Roman"/>
              </a:rPr>
              <a:t>якому 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закріплений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виготовлений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із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чавуну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конус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зовнішній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поверхні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конуса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виконані </a:t>
            </a:r>
            <a:r>
              <a:rPr sz="1800" spc="-10" dirty="0">
                <a:latin typeface="Times New Roman"/>
                <a:cs typeface="Times New Roman"/>
              </a:rPr>
              <a:t> поздовжні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канавки.</a:t>
            </a:r>
            <a:endParaRPr sz="1800">
              <a:latin typeface="Times New Roman"/>
              <a:cs typeface="Times New Roman"/>
            </a:endParaRPr>
          </a:p>
          <a:p>
            <a:pPr marL="12700" marR="5080" indent="440690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Спіраль 7 </a:t>
            </a:r>
            <a:r>
              <a:rPr sz="1800" spc="-10" dirty="0">
                <a:latin typeface="Times New Roman"/>
                <a:cs typeface="Times New Roman"/>
              </a:rPr>
              <a:t>має </a:t>
            </a:r>
            <a:r>
              <a:rPr sz="1800" dirty="0">
                <a:latin typeface="Times New Roman"/>
                <a:cs typeface="Times New Roman"/>
              </a:rPr>
              <a:t>сім секцій, в </a:t>
            </a:r>
            <a:r>
              <a:rPr sz="1800" spc="5" dirty="0">
                <a:latin typeface="Times New Roman"/>
                <a:cs typeface="Times New Roman"/>
              </a:rPr>
              <a:t>останній </a:t>
            </a:r>
            <a:r>
              <a:rPr sz="1800" spc="-5" dirty="0">
                <a:latin typeface="Times New Roman"/>
                <a:cs typeface="Times New Roman"/>
              </a:rPr>
              <a:t>шарнірно кріпиться </a:t>
            </a:r>
            <a:r>
              <a:rPr sz="1800" spc="-10" dirty="0">
                <a:latin typeface="Times New Roman"/>
                <a:cs typeface="Times New Roman"/>
              </a:rPr>
              <a:t>лоток, </a:t>
            </a:r>
            <a:r>
              <a:rPr sz="1800" dirty="0">
                <a:latin typeface="Times New Roman"/>
                <a:cs typeface="Times New Roman"/>
              </a:rPr>
              <a:t>що </a:t>
            </a:r>
            <a:r>
              <a:rPr sz="1800" spc="-20" dirty="0">
                <a:latin typeface="Times New Roman"/>
                <a:cs typeface="Times New Roman"/>
              </a:rPr>
              <a:t>може </a:t>
            </a:r>
            <a:r>
              <a:rPr sz="1800" spc="-10" dirty="0">
                <a:latin typeface="Times New Roman"/>
                <a:cs typeface="Times New Roman"/>
              </a:rPr>
              <a:t>займати </a:t>
            </a:r>
            <a:r>
              <a:rPr sz="1800" spc="-20" dirty="0">
                <a:latin typeface="Times New Roman"/>
                <a:cs typeface="Times New Roman"/>
              </a:rPr>
              <a:t>два </a:t>
            </a:r>
            <a:r>
              <a:rPr sz="1800" spc="-15" dirty="0">
                <a:latin typeface="Times New Roman"/>
                <a:cs typeface="Times New Roman"/>
              </a:rPr>
              <a:t> положення: </a:t>
            </a:r>
            <a:r>
              <a:rPr sz="1800" spc="-5" dirty="0">
                <a:latin typeface="Times New Roman"/>
                <a:cs typeface="Times New Roman"/>
              </a:rPr>
              <a:t>при нижнім </a:t>
            </a:r>
            <a:r>
              <a:rPr sz="1800" spc="-15" dirty="0">
                <a:latin typeface="Times New Roman"/>
                <a:cs typeface="Times New Roman"/>
              </a:rPr>
              <a:t>положенні заготівля </a:t>
            </a:r>
            <a:r>
              <a:rPr sz="1800" spc="-20" dirty="0">
                <a:latin typeface="Times New Roman"/>
                <a:cs typeface="Times New Roman"/>
              </a:rPr>
              <a:t>проходить </a:t>
            </a:r>
            <a:r>
              <a:rPr sz="1800" dirty="0">
                <a:latin typeface="Times New Roman"/>
                <a:cs typeface="Times New Roman"/>
              </a:rPr>
              <a:t>по </a:t>
            </a:r>
            <a:r>
              <a:rPr sz="1800" spc="-40" dirty="0">
                <a:latin typeface="Times New Roman"/>
                <a:cs typeface="Times New Roman"/>
              </a:rPr>
              <a:t>лотку, </a:t>
            </a:r>
            <a:r>
              <a:rPr sz="1800" dirty="0">
                <a:latin typeface="Times New Roman"/>
                <a:cs typeface="Times New Roman"/>
              </a:rPr>
              <a:t>при </a:t>
            </a:r>
            <a:r>
              <a:rPr sz="1800" spc="-10" dirty="0">
                <a:latin typeface="Times New Roman"/>
                <a:cs typeface="Times New Roman"/>
              </a:rPr>
              <a:t>верхньому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під ним, </a:t>
            </a:r>
            <a:r>
              <a:rPr sz="1800" dirty="0">
                <a:latin typeface="Times New Roman"/>
                <a:cs typeface="Times New Roman"/>
              </a:rPr>
              <a:t> не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стосуючись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його.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Секції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утворять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два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спіральних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канали.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Після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виходу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першого </a:t>
            </a:r>
            <a:r>
              <a:rPr sz="1800" spc="-5" dirty="0">
                <a:latin typeface="Times New Roman"/>
                <a:cs typeface="Times New Roman"/>
              </a:rPr>
              <a:t> спірального </a:t>
            </a:r>
            <a:r>
              <a:rPr sz="1800" spc="-30" dirty="0">
                <a:latin typeface="Times New Roman"/>
                <a:cs typeface="Times New Roman"/>
              </a:rPr>
              <a:t>каналу,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що </a:t>
            </a:r>
            <a:r>
              <a:rPr sz="1800" spc="-5" dirty="0">
                <a:latin typeface="Times New Roman"/>
                <a:cs typeface="Times New Roman"/>
              </a:rPr>
              <a:t>складає із трьох </a:t>
            </a:r>
            <a:r>
              <a:rPr sz="1800" dirty="0">
                <a:latin typeface="Times New Roman"/>
                <a:cs typeface="Times New Roman"/>
              </a:rPr>
              <a:t>секцій, </a:t>
            </a:r>
            <a:r>
              <a:rPr sz="1800" spc="-15" dirty="0">
                <a:latin typeface="Times New Roman"/>
                <a:cs typeface="Times New Roman"/>
              </a:rPr>
              <a:t>шматки </a:t>
            </a:r>
            <a:r>
              <a:rPr sz="1800" dirty="0">
                <a:latin typeface="Times New Roman"/>
                <a:cs typeface="Times New Roman"/>
              </a:rPr>
              <a:t>тіста </a:t>
            </a:r>
            <a:r>
              <a:rPr sz="1800" spc="-15" dirty="0">
                <a:latin typeface="Times New Roman"/>
                <a:cs typeface="Times New Roman"/>
              </a:rPr>
              <a:t>подають </a:t>
            </a:r>
            <a:r>
              <a:rPr sz="1800" dirty="0">
                <a:latin typeface="Times New Roman"/>
                <a:cs typeface="Times New Roman"/>
              </a:rPr>
              <a:t>у </a:t>
            </a:r>
            <a:r>
              <a:rPr sz="1800" spc="-5" dirty="0">
                <a:latin typeface="Times New Roman"/>
                <a:cs typeface="Times New Roman"/>
              </a:rPr>
              <a:t>другий канал.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Робочі </a:t>
            </a:r>
            <a:r>
              <a:rPr sz="1800" spc="-5" dirty="0">
                <a:latin typeface="Times New Roman"/>
                <a:cs typeface="Times New Roman"/>
              </a:rPr>
              <a:t>поверхні </a:t>
            </a:r>
            <a:r>
              <a:rPr sz="1800" dirty="0">
                <a:latin typeface="Times New Roman"/>
                <a:cs typeface="Times New Roman"/>
              </a:rPr>
              <a:t>секцій </a:t>
            </a:r>
            <a:r>
              <a:rPr sz="1800" spc="-5" dirty="0">
                <a:latin typeface="Times New Roman"/>
                <a:cs typeface="Times New Roman"/>
              </a:rPr>
              <a:t>покриті </a:t>
            </a:r>
            <a:r>
              <a:rPr sz="1800" spc="-10" dirty="0">
                <a:latin typeface="Times New Roman"/>
                <a:cs typeface="Times New Roman"/>
              </a:rPr>
              <a:t>фторопластовим </a:t>
            </a:r>
            <a:r>
              <a:rPr sz="1800" spc="-25" dirty="0">
                <a:latin typeface="Times New Roman"/>
                <a:cs typeface="Times New Roman"/>
              </a:rPr>
              <a:t>лаком,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 до </a:t>
            </a:r>
            <a:r>
              <a:rPr sz="1800" spc="-15" dirty="0">
                <a:latin typeface="Times New Roman"/>
                <a:cs typeface="Times New Roman"/>
              </a:rPr>
              <a:t>лотка </a:t>
            </a:r>
            <a:r>
              <a:rPr sz="1800" spc="-5" dirty="0">
                <a:latin typeface="Times New Roman"/>
                <a:cs typeface="Times New Roman"/>
              </a:rPr>
              <a:t>прикріплена войлок.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Кожна </a:t>
            </a:r>
            <a:r>
              <a:rPr sz="1800" dirty="0">
                <a:latin typeface="Times New Roman"/>
                <a:cs typeface="Times New Roman"/>
              </a:rPr>
              <a:t>секція </a:t>
            </a:r>
            <a:r>
              <a:rPr sz="1800" spc="-5" dirty="0">
                <a:latin typeface="Times New Roman"/>
                <a:cs typeface="Times New Roman"/>
              </a:rPr>
              <a:t>кріпиться </a:t>
            </a:r>
            <a:r>
              <a:rPr sz="1800" dirty="0">
                <a:latin typeface="Times New Roman"/>
                <a:cs typeface="Times New Roman"/>
              </a:rPr>
              <a:t>до </a:t>
            </a:r>
            <a:r>
              <a:rPr sz="1800" spc="-10" dirty="0">
                <a:latin typeface="Times New Roman"/>
                <a:cs typeface="Times New Roman"/>
              </a:rPr>
              <a:t>каркаса </a:t>
            </a:r>
            <a:r>
              <a:rPr sz="1800" spc="-15" dirty="0">
                <a:latin typeface="Times New Roman"/>
                <a:cs typeface="Times New Roman"/>
              </a:rPr>
              <a:t>двома </a:t>
            </a:r>
            <a:r>
              <a:rPr sz="1800" spc="-5" dirty="0">
                <a:latin typeface="Times New Roman"/>
                <a:cs typeface="Times New Roman"/>
              </a:rPr>
              <a:t>гвинтами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-10" dirty="0">
                <a:latin typeface="Times New Roman"/>
                <a:cs typeface="Times New Roman"/>
              </a:rPr>
              <a:t>має чотири </a:t>
            </a:r>
            <a:r>
              <a:rPr sz="1800" dirty="0">
                <a:latin typeface="Times New Roman"/>
                <a:cs typeface="Times New Roman"/>
              </a:rPr>
              <a:t>настановних </a:t>
            </a:r>
            <a:r>
              <a:rPr sz="1800" spc="-5" dirty="0">
                <a:latin typeface="Times New Roman"/>
                <a:cs typeface="Times New Roman"/>
              </a:rPr>
              <a:t>гвинти для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регулювання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положення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секцій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спіралі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щодо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конуса.</a:t>
            </a:r>
            <a:endParaRPr sz="1800">
              <a:latin typeface="Times New Roman"/>
              <a:cs typeface="Times New Roman"/>
            </a:endParaRPr>
          </a:p>
          <a:p>
            <a:pPr marL="12700" marR="5080" indent="441325" algn="just">
              <a:lnSpc>
                <a:spcPct val="100000"/>
              </a:lnSpc>
            </a:pPr>
            <a:r>
              <a:rPr sz="1800" spc="-35" dirty="0">
                <a:latin typeface="Times New Roman"/>
                <a:cs typeface="Times New Roman"/>
              </a:rPr>
              <a:t>Кожен </a:t>
            </a:r>
            <a:r>
              <a:rPr sz="1800" spc="-5" dirty="0">
                <a:latin typeface="Times New Roman"/>
                <a:cs typeface="Times New Roman"/>
              </a:rPr>
              <a:t>борошнопросіювач </a:t>
            </a:r>
            <a:r>
              <a:rPr sz="1800" dirty="0">
                <a:latin typeface="Times New Roman"/>
                <a:cs typeface="Times New Roman"/>
              </a:rPr>
              <a:t>4 </a:t>
            </a:r>
            <a:r>
              <a:rPr sz="1800" spc="-5" dirty="0">
                <a:latin typeface="Times New Roman"/>
                <a:cs typeface="Times New Roman"/>
              </a:rPr>
              <a:t>складається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-10" dirty="0">
                <a:latin typeface="Times New Roman"/>
                <a:cs typeface="Times New Roman"/>
              </a:rPr>
              <a:t>корпуса </a:t>
            </a:r>
            <a:r>
              <a:rPr sz="1800" dirty="0">
                <a:latin typeface="Times New Roman"/>
                <a:cs typeface="Times New Roman"/>
              </a:rPr>
              <a:t>й сита. </a:t>
            </a:r>
            <a:r>
              <a:rPr sz="1800" spc="-10" dirty="0">
                <a:latin typeface="Times New Roman"/>
                <a:cs typeface="Times New Roman"/>
              </a:rPr>
              <a:t>Сито </a:t>
            </a:r>
            <a:r>
              <a:rPr sz="1800" spc="-15" dirty="0">
                <a:latin typeface="Times New Roman"/>
                <a:cs typeface="Times New Roman"/>
              </a:rPr>
              <a:t>виконане </a:t>
            </a:r>
            <a:r>
              <a:rPr sz="1800" spc="-5" dirty="0">
                <a:latin typeface="Times New Roman"/>
                <a:cs typeface="Times New Roman"/>
              </a:rPr>
              <a:t>із </a:t>
            </a:r>
            <a:r>
              <a:rPr sz="1800" spc="-10" dirty="0">
                <a:latin typeface="Times New Roman"/>
                <a:cs typeface="Times New Roman"/>
              </a:rPr>
              <a:t>дротяно-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тканої</a:t>
            </a:r>
            <a:r>
              <a:rPr sz="1800" spc="-5" dirty="0">
                <a:latin typeface="Times New Roman"/>
                <a:cs typeface="Times New Roman"/>
              </a:rPr>
              <a:t> сітки</a:t>
            </a:r>
            <a:r>
              <a:rPr sz="1800" dirty="0">
                <a:latin typeface="Times New Roman"/>
                <a:cs typeface="Times New Roman"/>
              </a:rPr>
              <a:t> 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робить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горизонтальний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зворотно-поступальний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рух.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Один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з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борошнопросіювачів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розташований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над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місцем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вивантаження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тестових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заготівель,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другий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—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під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кутом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90°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 першого.</a:t>
            </a:r>
            <a:endParaRPr sz="1800">
              <a:latin typeface="Times New Roman"/>
              <a:cs typeface="Times New Roman"/>
            </a:endParaRPr>
          </a:p>
          <a:p>
            <a:pPr marL="12700" marR="5715" indent="440690" algn="just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Повітродувний </a:t>
            </a:r>
            <a:r>
              <a:rPr sz="1800" dirty="0">
                <a:latin typeface="Times New Roman"/>
                <a:cs typeface="Times New Roman"/>
              </a:rPr>
              <a:t>пристрій 5 </a:t>
            </a:r>
            <a:r>
              <a:rPr sz="1800" spc="-10" dirty="0">
                <a:latin typeface="Times New Roman"/>
                <a:cs typeface="Times New Roman"/>
              </a:rPr>
              <a:t>має </a:t>
            </a:r>
            <a:r>
              <a:rPr sz="1800" spc="-5" dirty="0">
                <a:latin typeface="Times New Roman"/>
                <a:cs typeface="Times New Roman"/>
              </a:rPr>
              <a:t>вентилятор, </a:t>
            </a:r>
            <a:r>
              <a:rPr sz="1800" dirty="0">
                <a:latin typeface="Times New Roman"/>
                <a:cs typeface="Times New Roman"/>
              </a:rPr>
              <a:t>що </a:t>
            </a:r>
            <a:r>
              <a:rPr sz="1800" spc="-5" dirty="0">
                <a:latin typeface="Times New Roman"/>
                <a:cs typeface="Times New Roman"/>
              </a:rPr>
              <a:t>складається із двигуна із </a:t>
            </a:r>
            <a:r>
              <a:rPr sz="1800" spc="-25" dirty="0">
                <a:latin typeface="Times New Roman"/>
                <a:cs typeface="Times New Roman"/>
              </a:rPr>
              <a:t>крильчаткою,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нагрівач,</a:t>
            </a:r>
            <a:r>
              <a:rPr sz="1800" spc="-5" dirty="0">
                <a:latin typeface="Times New Roman"/>
                <a:cs typeface="Times New Roman"/>
              </a:rPr>
              <a:t> повітродув </a:t>
            </a:r>
            <a:r>
              <a:rPr sz="1800" dirty="0">
                <a:latin typeface="Times New Roman"/>
                <a:cs typeface="Times New Roman"/>
              </a:rPr>
              <a:t>і</a:t>
            </a:r>
            <a:r>
              <a:rPr sz="1800" spc="-5" dirty="0">
                <a:latin typeface="Times New Roman"/>
                <a:cs typeface="Times New Roman"/>
              </a:rPr>
              <a:t> сопла,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розташовані </a:t>
            </a:r>
            <a:r>
              <a:rPr sz="1800" dirty="0">
                <a:latin typeface="Times New Roman"/>
                <a:cs typeface="Times New Roman"/>
              </a:rPr>
              <a:t>на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каркасі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над </a:t>
            </a:r>
            <a:r>
              <a:rPr sz="1800" dirty="0">
                <a:latin typeface="Times New Roman"/>
                <a:cs typeface="Times New Roman"/>
              </a:rPr>
              <a:t>спіраллю.</a:t>
            </a:r>
            <a:endParaRPr sz="1800">
              <a:latin typeface="Times New Roman"/>
              <a:cs typeface="Times New Roman"/>
            </a:endParaRPr>
          </a:p>
          <a:p>
            <a:pPr marL="13335" marR="12065" indent="440690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Електроустаткування </a:t>
            </a:r>
            <a:r>
              <a:rPr sz="1800" dirty="0">
                <a:latin typeface="Times New Roman"/>
                <a:cs typeface="Times New Roman"/>
              </a:rPr>
              <a:t>8 </a:t>
            </a:r>
            <a:r>
              <a:rPr sz="1800" spc="-10" dirty="0">
                <a:latin typeface="Times New Roman"/>
                <a:cs typeface="Times New Roman"/>
              </a:rPr>
              <a:t>призначене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-15" dirty="0">
                <a:latin typeface="Times New Roman"/>
                <a:cs typeface="Times New Roman"/>
              </a:rPr>
              <a:t>керування </a:t>
            </a:r>
            <a:r>
              <a:rPr sz="1800" spc="-10" dirty="0">
                <a:latin typeface="Times New Roman"/>
                <a:cs typeface="Times New Roman"/>
              </a:rPr>
              <a:t>роботою привода </a:t>
            </a:r>
            <a:r>
              <a:rPr sz="1800" spc="-5" dirty="0">
                <a:latin typeface="Times New Roman"/>
                <a:cs typeface="Times New Roman"/>
              </a:rPr>
              <a:t>машини </a:t>
            </a:r>
            <a:r>
              <a:rPr sz="1800" dirty="0">
                <a:latin typeface="Times New Roman"/>
                <a:cs typeface="Times New Roman"/>
              </a:rPr>
              <a:t>й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вентилятора,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включення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ТЕНів,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що </a:t>
            </a:r>
            <a:r>
              <a:rPr sz="1800" spc="-20" dirty="0">
                <a:latin typeface="Times New Roman"/>
                <a:cs typeface="Times New Roman"/>
              </a:rPr>
              <a:t>входять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нагрівач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(залежно</a:t>
            </a:r>
            <a:r>
              <a:rPr sz="1800" spc="-5" dirty="0">
                <a:latin typeface="Times New Roman"/>
                <a:cs typeface="Times New Roman"/>
              </a:rPr>
              <a:t> від </a:t>
            </a:r>
            <a:r>
              <a:rPr sz="1800" spc="-10" dirty="0">
                <a:latin typeface="Times New Roman"/>
                <a:cs typeface="Times New Roman"/>
              </a:rPr>
              <a:t>необхідної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температури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повітря,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що </a:t>
            </a:r>
            <a:r>
              <a:rPr sz="1800" spc="-10" dirty="0">
                <a:latin typeface="Times New Roman"/>
                <a:cs typeface="Times New Roman"/>
              </a:rPr>
              <a:t>подається</a:t>
            </a:r>
            <a:r>
              <a:rPr sz="1800" dirty="0">
                <a:latin typeface="Times New Roman"/>
                <a:cs typeface="Times New Roman"/>
              </a:rPr>
              <a:t> на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обдувши заготівель).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2822</Words>
  <Application>Microsoft Office PowerPoint</Application>
  <PresentationFormat>Экран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Презентация PowerPoint</vt:lpstr>
      <vt:lpstr>План</vt:lpstr>
      <vt:lpstr>Презентация PowerPoint</vt:lpstr>
      <vt:lpstr>Презентация PowerPoint</vt:lpstr>
      <vt:lpstr>Презентация PowerPoint</vt:lpstr>
      <vt:lpstr>Рис. 7.4. Функціональна схема  тістоподільної машини з поршневим  нагнітачем і подільною головкою:</vt:lpstr>
      <vt:lpstr>Презентация PowerPoint</vt:lpstr>
      <vt:lpstr>Тісторозкочувальна машина МРТ-60М призначена для розкочування крутого  пшеничного тіста пластами або стрічками завтовшки від 1 до 50 мм, з яких виготовляють  різні кондитерські вироби, а також домашню локшину, пельмені, вареники тощо.</vt:lpstr>
      <vt:lpstr>Презентация PowerPoint</vt:lpstr>
      <vt:lpstr>Принцип дії. Шматки тіста від</vt:lpstr>
      <vt:lpstr>Презентация PowerPoint</vt:lpstr>
      <vt:lpstr>Презентация PowerPoint</vt:lpstr>
      <vt:lpstr>Презентация PowerPoint</vt:lpstr>
      <vt:lpstr>Після цього  відкривається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Користувач</dc:creator>
  <cp:lastModifiedBy>Користувач</cp:lastModifiedBy>
  <cp:revision>3</cp:revision>
  <dcterms:created xsi:type="dcterms:W3CDTF">2021-09-27T17:24:18Z</dcterms:created>
  <dcterms:modified xsi:type="dcterms:W3CDTF">2021-09-27T17:28:57Z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2021-09-27T00:00:00Z</vt:filetime>
  </property>
</Properties>
</file>